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4" r:id="rId4"/>
    <p:sldMasterId id="2147483679" r:id="rId5"/>
  </p:sldMasterIdLst>
  <p:notesMasterIdLst>
    <p:notesMasterId r:id="rId21"/>
  </p:notesMasterIdLst>
  <p:handoutMasterIdLst>
    <p:handoutMasterId r:id="rId22"/>
  </p:handoutMasterIdLst>
  <p:sldIdLst>
    <p:sldId id="434" r:id="rId6"/>
    <p:sldId id="516" r:id="rId7"/>
    <p:sldId id="528" r:id="rId8"/>
    <p:sldId id="531" r:id="rId9"/>
    <p:sldId id="533" r:id="rId10"/>
    <p:sldId id="529" r:id="rId11"/>
    <p:sldId id="431" r:id="rId12"/>
    <p:sldId id="432" r:id="rId13"/>
    <p:sldId id="530" r:id="rId14"/>
    <p:sldId id="532" r:id="rId15"/>
    <p:sldId id="522" r:id="rId16"/>
    <p:sldId id="520" r:id="rId17"/>
    <p:sldId id="521" r:id="rId18"/>
    <p:sldId id="534" r:id="rId19"/>
    <p:sldId id="535" r:id="rId20"/>
  </p:sldIdLst>
  <p:sldSz cx="12192000" cy="6858000"/>
  <p:notesSz cx="6858000" cy="9144000"/>
  <p:defaultTextStyle>
    <a:defPPr>
      <a:defRPr lang="hr-HR"/>
    </a:defPPr>
    <a:lvl1pPr marL="0" algn="l" defTabSz="914400" rtl="0" eaLnBrk="1" latinLnBrk="0" hangingPunct="1">
      <a:defRPr lang="hr-HR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hr-HR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hr-HR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hr-HR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hr-HR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hr-HR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hr-HR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hr-HR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hr-HR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Autor" initials="A" lastIdx="1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2E82AF"/>
    <a:srgbClr val="FF0000"/>
    <a:srgbClr val="0000FF"/>
    <a:srgbClr val="FF00FF"/>
    <a:srgbClr val="008000"/>
    <a:srgbClr val="9900CC"/>
    <a:srgbClr val="9900FF"/>
    <a:srgbClr val="003300"/>
    <a:srgbClr val="FFBDFF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FC43FE-C5EC-40AB-A727-75CA83907CA9}" v="6" dt="2021-01-19T07:24:59.964"/>
    <p1510:client id="{4D477052-DDDE-4EE8-8DF8-166A8A36F06D}" v="42" dt="2021-01-15T12:50:12.149"/>
    <p1510:client id="{653BED88-0ABF-4D45-8FF6-F2E8DA7B5D51}" v="144" dt="2021-01-19T10:05:15.084"/>
    <p1510:client id="{FFDE9630-8335-4635-A4DF-ED21F930D778}" v="5" dt="2021-01-19T07:10:27.747"/>
  </p1510:revLst>
</p1510:revInfo>
</file>

<file path=ppt/tableStyles.xml><?xml version="1.0" encoding="utf-8"?>
<a:tblStyleLst xmlns:a="http://schemas.openxmlformats.org/drawingml/2006/main" def="{5C22544A-7EE6-4342-B048-85BDC9FD1C3A}"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C22544A-7EE6-4342-B048-85BDC9FD1C3A}" styleName="Srednji stil 2 - Isticanj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Bez stila, bez rešetk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Stil teme 1 - Isticanj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16" autoAdjust="0"/>
    <p:restoredTop sz="73168" autoAdjust="0"/>
  </p:normalViewPr>
  <p:slideViewPr>
    <p:cSldViewPr>
      <p:cViewPr varScale="1">
        <p:scale>
          <a:sx n="50" d="100"/>
          <a:sy n="50" d="100"/>
        </p:scale>
        <p:origin x="1308" y="4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4" d="100"/>
        <a:sy n="154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144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presProps" Target="presProps.xml"/><Relationship Id="rId32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hr-HR" sz="1200"/>
            </a:lvl1pPr>
          </a:lstStyle>
          <a:p>
            <a:endParaRPr lang="hr-HR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hr-HR" sz="1200"/>
            </a:lvl1pPr>
          </a:lstStyle>
          <a:p>
            <a:fld id="{D83FDC75-7F73-4A4A-A77C-09AADF00E0EA}" type="datetimeFigureOut">
              <a:rPr lang="hr-HR" smtClean="0"/>
              <a:pPr/>
              <a:t>5.6.2022.</a:t>
            </a:fld>
            <a:endParaRPr lang="hr-H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hr-HR" sz="1200"/>
            </a:lvl1pPr>
          </a:lstStyle>
          <a:p>
            <a:endParaRPr lang="hr-H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hr-HR" sz="1200"/>
            </a:lvl1pPr>
          </a:lstStyle>
          <a:p>
            <a:fld id="{459226BF-1F13-42D3-80DC-373E7ADD1EBC}" type="slidenum">
              <a:rPr lang="hr-HR" smtClean="0"/>
              <a:pPr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hr-HR"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hr-HR" sz="1200"/>
            </a:lvl1pPr>
          </a:lstStyle>
          <a:p>
            <a:fld id="{48AEF76B-3757-4A0B-AF93-28494465C1DD}" type="datetimeFigureOut">
              <a:pPr/>
              <a:t>5.6.2022.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hr-HR"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hr-HR" sz="1200"/>
            </a:lvl1pPr>
          </a:lstStyle>
          <a:p>
            <a:fld id="{75693FD4-8F83-4EF7-AC3F-0DC0388986B0}" type="slidenum"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02707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hr-HR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hr-HR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hr-HR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hr-HR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hr-HR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hr-HR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hr-HR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hr-HR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hr-HR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Isus je svojim učenicima zapovjedio Učinite mojim </a:t>
            </a:r>
            <a:r>
              <a:rPr lang="hr-HR" sz="18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učenicima…Što to znači?</a:t>
            </a:r>
            <a:endParaRPr lang="hr-H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693FD4-8F83-4EF7-AC3F-0DC0388986B0}" type="slidenum">
              <a:rPr lang="hr-HR" smtClean="0"/>
              <a:pPr/>
              <a:t>2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5859197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 fontAlgn="auto">
              <a:spcAft>
                <a:spcPts val="800"/>
              </a:spcAft>
            </a:pPr>
            <a:r>
              <a:rPr lang="hr-HR" sz="1800" dirty="0">
                <a:solidFill>
                  <a:srgbClr val="3B190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Svi su kršćani pozvani i poslani…</a:t>
            </a:r>
            <a:endParaRPr lang="hr-H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fontAlgn="auto">
              <a:spcAft>
                <a:spcPts val="800"/>
              </a:spcAft>
            </a:pPr>
            <a:r>
              <a:rPr lang="hr-HR" sz="1800" dirty="0">
                <a:solidFill>
                  <a:srgbClr val="3B190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 mi smo pozvani i poslani drugima pokazati Božju ljubav na djelu. </a:t>
            </a:r>
            <a:r>
              <a:rPr lang="hr-HR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Misionar dakle nije u tome da se nekud otiđe, nego se misionarom postaje! A misionarom se postaje u sredini gdje živimo, u župnoj zajednici čiji smo članovi. </a:t>
            </a:r>
            <a:r>
              <a:rPr lang="hr-HR" sz="1800" dirty="0">
                <a:solidFill>
                  <a:srgbClr val="3B190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Pozvani smo biti misionari, </a:t>
            </a:r>
            <a:r>
              <a:rPr lang="hr-H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oni koji će donositi radosnu vijest u naše domove, naše župe, naše obitelji. Svuda oko nas ima potrebitih ljudi. I baš njima možemo biti misionari. </a:t>
            </a:r>
            <a:r>
              <a:rPr lang="hr-HR" sz="1800" dirty="0">
                <a:solidFill>
                  <a:srgbClr val="3B190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Jedan dječak je rekao svećeniku: "Velečasni, ja bih htio ići u misije, ali ne znam govoriti ni jedan jezik!"</a:t>
            </a:r>
            <a:endParaRPr lang="hr-H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hr-HR" sz="1800" dirty="0">
                <a:solidFill>
                  <a:srgbClr val="3B190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Svećenik mu je odgovorio: "Mali, budi dobar i bit ćeš najbolji misionar!„ jezik dobrote razumiju svi ljudi</a:t>
            </a:r>
            <a:r>
              <a:rPr lang="hr-HR" sz="1800" dirty="0" smtClean="0">
                <a:solidFill>
                  <a:srgbClr val="3B190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hr-H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693FD4-8F83-4EF7-AC3F-0DC0388986B0}" type="slidenum">
              <a:rPr lang="hr-HR" smtClean="0"/>
              <a:pPr/>
              <a:t>13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82302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Aft>
                <a:spcPts val="800"/>
              </a:spcAft>
            </a:pPr>
            <a:r>
              <a:rPr lang="hr-H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Velika misionarka sveta majka Terezija (o kojoj ste učili u prvom razredu) je rekla:</a:t>
            </a:r>
            <a:r>
              <a:rPr lang="hr-HR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Nismo svi stvoreni za raditi velike stvari. Ali zato možemo raditi male stvari s puno ljubavi. </a:t>
            </a:r>
            <a:endParaRPr lang="hr-H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hr-HR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Ona je ljudima činila puno dobra jer je voljela i slušala Boga. </a:t>
            </a:r>
            <a:endParaRPr lang="hr-H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693FD4-8F83-4EF7-AC3F-0DC0388986B0}" type="slidenum">
              <a:rPr lang="hr-HR" smtClean="0"/>
              <a:pPr/>
              <a:t>4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619251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hr-HR" smtClean="0"/>
              <a:pPr/>
              <a:t>5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899343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Aft>
                <a:spcPts val="800"/>
              </a:spcAft>
            </a:pPr>
            <a:r>
              <a:rPr lang="hr-HR" sz="1800" dirty="0">
                <a:solidFill>
                  <a:srgbClr val="3B190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Misionari najčešće djeluju u siromašnim i nerazvijenim zemljama svijeta. U tim zemljama zbog nerazvijenosti i siromaštva, stanovništvo, a osobito djeca često trpe od gladi. Uz širenje vjere… </a:t>
            </a:r>
            <a:r>
              <a:rPr lang="hr-H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Oni poučavaju ljude. Brinu se za gladne i bolesne. Tako oni podižu</a:t>
            </a:r>
            <a:r>
              <a:rPr lang="hr-HR" dirty="0"/>
              <a:t> crkve, škole, bolnice, domove…</a:t>
            </a:r>
            <a:r>
              <a:rPr lang="hr-HR" sz="1200" dirty="0">
                <a:solidFill>
                  <a:srgbClr val="70AD47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 kršćani trebamo pomagati misionarima svojom molitvom ali i svojim novčanim prilozima. Pomažući misionarima i mi postajemo misionari.</a:t>
            </a:r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693FD4-8F83-4EF7-AC3F-0DC0388986B0}" type="slidenum">
              <a:rPr lang="hr-HR" smtClean="0"/>
              <a:pPr/>
              <a:t>7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71064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Misionari slijede Isusovu zapovijed. Oni idu po cijelom svijetu. Svima javljaju radosnu vijest. </a:t>
            </a:r>
            <a:r>
              <a:rPr lang="hr-HR" sz="1800" dirty="0">
                <a:solidFill>
                  <a:srgbClr val="3B190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Oni su stavili evanđelje na prvo mjesto u svojem životu.</a:t>
            </a:r>
            <a:endParaRPr lang="hr-H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hr-H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693FD4-8F83-4EF7-AC3F-0DC0388986B0}" type="slidenum">
              <a:rPr lang="hr-HR" smtClean="0"/>
              <a:pPr/>
              <a:t>8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00546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hr-HR" smtClean="0"/>
              <a:pPr/>
              <a:t>9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875518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Neka čudna bolest počela se širiti cijelim svijetom. Oni koji bi od nje oboljeli, osjetili bi kako im se srce naglo smanjuje. Gubili su snagu i radost. Najradije bi ostajali u krevetu. Liječnici to nisu znali objasniti. Propisivali su razne tablete, ali bolesti nisu našli lijeka. Neki su pokušavali presaditi srce, ali i novo tek presađeno srce počelo bi se smanjivati. Nisu više znali što poduzeti.</a:t>
            </a:r>
          </a:p>
          <a:p>
            <a:r>
              <a:rPr lang="hr-H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 to vrijeme bolest se sve više širila. Bolnice su bile pune, a novi bolesnici su stalno pristizali. Ukratko: svi su bolovali od srca. Svi su ležali u krevetu čekajući kraj. Ah, gotovo svi.</a:t>
            </a:r>
          </a:p>
          <a:p>
            <a:r>
              <a:rPr lang="hr-H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Jedna osoba ipak nije bila zaražena. Bio je to starac koji je za razliku od svih drugih imao veliko srce, veće od normalnoga. On se posvetio liječenju bolesnika.</a:t>
            </a:r>
          </a:p>
          <a:p>
            <a:r>
              <a:rPr lang="hr-H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Zapazio je da bi se njegovo malo srce, kad bi uzeo ruku nekog bolesnika i nasmijao mu se, počelo povećavati, a kad bi ruku pustio, srce bi prestalo rasti. Otkrio je brzo ono što nitko nije uspio: čudnu bolest koja je skupljala srce uzrokovalo je pomanjkanje ljubavi.</a:t>
            </a:r>
          </a:p>
          <a:p>
            <a:r>
              <a:rPr lang="hr-H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Dao se na posao. Počeo je liječiti bolesnike jednog po jednog. Uzeo bi ga za ruku i smiješio mu se. Kad bi njegovo srce postalo dovoljno veliko da može ljubiti, bolesnik bi se podigao i </a:t>
            </a:r>
            <a:r>
              <a:rPr lang="hr-H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pomago</a:t>
            </a:r>
            <a:r>
              <a:rPr lang="hr-H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drugima da ozdrave. Novi lijek koji mnogi nisu poznavali proširio se po cijelom svijetu. Sa svih su se strana pojavljivali ljudi s velikim srcem. Otada nitko više nije obolio od one čudne bolesti. Bilo je dovoljno uzeti se za ruke i smiješiti se.</a:t>
            </a:r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hr-HR" smtClean="0"/>
              <a:pPr/>
              <a:t>10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65211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693FD4-8F83-4EF7-AC3F-0DC0388986B0}" type="slidenum">
              <a:rPr lang="hr-HR" smtClean="0"/>
              <a:pPr/>
              <a:t>11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936107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8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Poput starca iz priče  Isusova  ljubav liječi ali Isus treba i nas kao što smo čuli na početku sata –imamo li mi ljubavi  za sve ljude ? </a:t>
            </a:r>
            <a:endParaRPr lang="hr-HR" sz="18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Misionari </a:t>
            </a:r>
            <a:r>
              <a:rPr lang="hr-HR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shvaćaju da je u životu najvažnija ljubav. Slijediti Isusovu zapovijed znači životom pokazati Božju ljubav na djelu. Caritas je (djelotvorna) ljubav prema bližnjemu (ljubav djelom pokazana). Caritas postoji kao organizacija u Crkvi koja pomaže onima kojima je pomoć potrebna. U našoj domovini mnogi su pogođeni potresom i trebaju pomoć. Crkva preko Caritasa njima pokazuje svoju ljubav i pomaže im. </a:t>
            </a:r>
            <a:r>
              <a:rPr lang="hr-HR" sz="1800" dirty="0">
                <a:solidFill>
                  <a:srgbClr val="70AD47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Crkva se veoma brine za rad misionara i rad Caritasa.</a:t>
            </a:r>
            <a:endParaRPr lang="hr-H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hr-H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800" dirty="0">
                <a:solidFill>
                  <a:srgbClr val="70AD47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hr-H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hr-H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693FD4-8F83-4EF7-AC3F-0DC0388986B0}" type="slidenum">
              <a:rPr lang="hr-HR" smtClean="0"/>
              <a:pPr/>
              <a:t>12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3452671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  <a:endParaRPr lang="hr-H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3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2445692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427094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434869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508785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3C64666-417B-41B3-92ED-FB11502301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E4C2CD23-21AB-4DDD-B182-5ABE3B65F5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F87B1C-2F23-4846-A484-128A019681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DE422-5676-4386-8872-905DCCF7E963}" type="datetimeFigureOut">
              <a:rPr lang="hr-HR" smtClean="0"/>
              <a:t>5.6.2022.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BBDE5A83-FB1A-4193-AD77-83309867F9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6AAA30AB-76E7-4A5A-8544-E1A3961733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2E244-41CC-45CC-AEB3-ED74D95B3F6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7838494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39AE419-BE35-41F3-B745-E6584E1A43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1BA11CD5-C2F7-452A-91E7-25B579582F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212F023-607C-466B-8C30-D79142E93E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DE422-5676-4386-8872-905DCCF7E963}" type="datetimeFigureOut">
              <a:rPr lang="hr-HR" smtClean="0"/>
              <a:t>5.6.2022.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CDDDCF8-C82C-4EB8-94DD-57221B758F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554B7A0-165F-4E11-ADFC-643B3B76C6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2E244-41CC-45CC-AEB3-ED74D95B3F6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4815555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4175A49-59E5-4731-9433-9B2154B0FE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C178CA77-D796-4F3B-AF00-DA67BC0EC3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A7D6B5C-2A0D-428E-80FE-9BB2174878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DE422-5676-4386-8872-905DCCF7E963}" type="datetimeFigureOut">
              <a:rPr lang="hr-HR" smtClean="0"/>
              <a:t>5.6.2022.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AE01B61-64E5-4035-928F-833FEEABC5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30FD21B6-6E56-4115-98B4-9BCA7D0F0E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2E244-41CC-45CC-AEB3-ED74D95B3F6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330884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5AD066C-A725-486C-BD09-285E6C4BDC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A6E7B1C-9E6A-40EB-8F99-6D627FAFD7C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4AC3F7B4-D3E3-4AF2-AD5D-F94B4C5937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DE582F49-DA3C-41E6-BF2A-64F79B34F0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DE422-5676-4386-8872-905DCCF7E963}" type="datetimeFigureOut">
              <a:rPr lang="hr-HR" smtClean="0"/>
              <a:t>5.6.2022.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4FA3C671-0FDA-4873-96AC-C594AB3A97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FFA1E53-5B85-4FA8-BE4A-C4EE5DF4A1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2E244-41CC-45CC-AEB3-ED74D95B3F6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7238031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8FE5D76-648A-4CCE-866A-586EFF3891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8DAD293B-94E0-4781-BFE6-E4B488558A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DC6DDE68-B992-4BEE-BF53-60D4CB0D97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582C5E3B-A3E4-4A2A-AFDF-041FCFCA25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2EC6C2F8-DA73-45BB-B07C-1519B6E15A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2B071687-1DEA-4C43-870A-63D0A18C42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DE422-5676-4386-8872-905DCCF7E963}" type="datetimeFigureOut">
              <a:rPr lang="hr-HR" smtClean="0"/>
              <a:t>5.6.2022.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7EA3EF23-643C-4F39-B331-345B978282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0EF178A4-5639-4226-A74E-2DA7A62120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2E244-41CC-45CC-AEB3-ED74D95B3F6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173643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AE789EC-85F7-4361-8927-D2E3BB7B9C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54C9F6CD-E435-45BE-B826-0C3CA06B9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DE422-5676-4386-8872-905DCCF7E963}" type="datetimeFigureOut">
              <a:rPr lang="hr-HR" smtClean="0"/>
              <a:t>5.6.2022.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E9B4074B-9C4E-454B-92A9-A96F52E9D1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D88B025D-70F0-49E8-93E4-9DAF08D582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2E244-41CC-45CC-AEB3-ED74D95B3F6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370746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7EA6ECB4-204A-4B1A-B836-911011E639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DE422-5676-4386-8872-905DCCF7E963}" type="datetimeFigureOut">
              <a:rPr lang="hr-HR" smtClean="0"/>
              <a:t>5.6.2022.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9E530380-0805-4502-BA17-16C75FFE8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94FD157B-FEC9-46B2-BDA6-127DA859E4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2E244-41CC-45CC-AEB3-ED74D95B3F6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55728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2E82AF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7366528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51FDD97-34C7-4B32-91F3-52A4B1FAE3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A83113-7BE7-4072-A694-552BD0FE6C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F0D5215D-72D1-42F1-AEE8-2915642067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026D134F-69FC-446F-ADE5-065892353E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DE422-5676-4386-8872-905DCCF7E963}" type="datetimeFigureOut">
              <a:rPr lang="hr-HR" smtClean="0"/>
              <a:t>5.6.2022.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64376376-C1A5-4DD0-ABB7-CA7F17CFC1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DA0B74D4-57DB-45E8-A549-6EAAFF00C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2E244-41CC-45CC-AEB3-ED74D95B3F6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631992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45A82FE-6A1D-4A51-8348-B7F22A708A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F3EAAB5D-1D85-42EB-9222-E649A248F0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BF1CB0A1-D920-479D-9A72-517F02BDAF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05DE8019-6D71-404F-88C5-1B64019018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DE422-5676-4386-8872-905DCCF7E963}" type="datetimeFigureOut">
              <a:rPr lang="hr-HR" smtClean="0"/>
              <a:t>5.6.2022.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366FDE13-41D8-4402-AF2F-BC69A2FBF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AC6580B4-D62B-42B5-9F78-DAD81B2538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2E244-41CC-45CC-AEB3-ED74D95B3F6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450278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00CA5D6-CD2A-4753-BCDD-284BFEDCEA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2B5AC12C-BBA4-4045-9C14-474CFF9F91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4CBCD57-A384-4157-8C1A-F5C95C4DB1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DE422-5676-4386-8872-905DCCF7E963}" type="datetimeFigureOut">
              <a:rPr lang="hr-HR" smtClean="0"/>
              <a:t>5.6.2022.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A0CD70C9-5578-4631-AC26-98870C35C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5577F253-7BE7-4426-B207-87724C9EC8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2E244-41CC-45CC-AEB3-ED74D95B3F6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325810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1A8D5906-1893-44FD-9205-97AA193315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7AFDE6BE-D153-474C-9E4E-22E285C9B8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B3F25A6-88B6-4D61-A2A1-30CC24EFA2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DE422-5676-4386-8872-905DCCF7E963}" type="datetimeFigureOut">
              <a:rPr lang="hr-HR" smtClean="0"/>
              <a:t>5.6.2022.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C6750DF-97B9-4E39-A039-DF787A8ABD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3FBA0FE-F6EB-4BE9-8D1D-0071DAE102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2E244-41CC-45CC-AEB3-ED74D95B3F6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89346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hr-H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97150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2E82AF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hr-HR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71790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solidFill>
                  <a:srgbClr val="2E82AF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hr-H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2E82A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2E82A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7966635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2E82AF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6793974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62885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lagođeni izgl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</p:spTree>
    <p:extLst>
      <p:ext uri="{BB962C8B-B14F-4D97-AF65-F5344CB8AC3E}">
        <p14:creationId xmlns:p14="http://schemas.microsoft.com/office/powerpoint/2010/main" val="701250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hr-HR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994099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7718" y="52890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hr-H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718" y="2042282"/>
            <a:ext cx="10541193" cy="3872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265056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7" r:id="rId8"/>
    <p:sldLayoutId id="2147483672" r:id="rId9"/>
    <p:sldLayoutId id="2147483673" r:id="rId10"/>
    <p:sldLayoutId id="2147483674" r:id="rId11"/>
    <p:sldLayoutId id="214748367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2E82AF"/>
          </a:solidFill>
          <a:latin typeface="Segoe UI Semilight" panose="020B0402040204020203" pitchFamily="34" charset="0"/>
          <a:ea typeface="+mj-ea"/>
          <a:cs typeface="Segoe UI Semilight" panose="020B04020402040202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2E82AF"/>
        </a:buClr>
        <a:buFont typeface="Wingdings" panose="05000000000000000000" pitchFamily="2" charset="2"/>
        <a:buChar char="§"/>
        <a:defRPr sz="3000" kern="1200">
          <a:solidFill>
            <a:schemeClr val="tx1"/>
          </a:soli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2E82AF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2E82AF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2E82AF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2E82AF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E9CF9BA8-1EED-44A4-BF71-2B2BC2BE6A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F51E6648-D1CF-494F-8BAE-51F5E479EE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AC9B4BCB-3DDF-4AFF-A757-58A0EF607B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CDE422-5676-4386-8872-905DCCF7E963}" type="datetimeFigureOut">
              <a:rPr lang="hr-HR" smtClean="0"/>
              <a:t>5.6.2022.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928CC814-E70A-4326-96F2-F56CC1B1FC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FE49D73-D7ED-461A-B7FD-04C218CB95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22E244-41CC-45CC-AEB3-ED74D95B3F6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30845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bit.ly/IJAMOGU2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bit.ly/IJAMOGU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10" Type="http://schemas.openxmlformats.org/officeDocument/2006/relationships/image" Target="../media/image14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ravokutnik 28">
            <a:extLst>
              <a:ext uri="{FF2B5EF4-FFF2-40B4-BE49-F238E27FC236}">
                <a16:creationId xmlns:a16="http://schemas.microsoft.com/office/drawing/2014/main" id="{D2E79247-EF2A-4743-A321-C5FD60435955}"/>
              </a:ext>
            </a:extLst>
          </p:cNvPr>
          <p:cNvSpPr/>
          <p:nvPr/>
        </p:nvSpPr>
        <p:spPr>
          <a:xfrm>
            <a:off x="1703512" y="3040027"/>
            <a:ext cx="3888432" cy="13234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hr-HR" sz="4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effectLst/>
                <a:latin typeface="Segoe UI Semilight" panose="020B0402040204020203" pitchFamily="34" charset="0"/>
                <a:cs typeface="Segoe UI Semilight" panose="020B0402040204020203" pitchFamily="34" charset="0"/>
              </a:rPr>
              <a:t>Kad Isus dolazi između nas….</a:t>
            </a:r>
            <a:endParaRPr lang="hr-HR" sz="4000" b="1" cap="none" spc="0" dirty="0">
              <a:ln w="22225">
                <a:solidFill>
                  <a:schemeClr val="accent2"/>
                </a:solidFill>
                <a:prstDash val="solid"/>
              </a:ln>
              <a:effectLst/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pic>
        <p:nvPicPr>
          <p:cNvPr id="2" name="Slika 1" descr="File:Jesus and the Children.jpg - The Work of God's Children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064" y="1340768"/>
            <a:ext cx="3944660" cy="4721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911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Elipsasti oblačić 3"/>
          <p:cNvSpPr/>
          <p:nvPr/>
        </p:nvSpPr>
        <p:spPr>
          <a:xfrm>
            <a:off x="2207568" y="528902"/>
            <a:ext cx="6984776" cy="5385760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hr-HR" sz="4400" b="1" i="1" dirty="0"/>
              <a:t>Što mislite ima li danas puno posla za misionare?</a:t>
            </a:r>
            <a:endParaRPr lang="hr-HR" sz="4400" dirty="0"/>
          </a:p>
        </p:txBody>
      </p:sp>
    </p:spTree>
    <p:extLst>
      <p:ext uri="{BB962C8B-B14F-4D97-AF65-F5344CB8AC3E}">
        <p14:creationId xmlns:p14="http://schemas.microsoft.com/office/powerpoint/2010/main" val="28709722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rce 9">
            <a:extLst>
              <a:ext uri="{FF2B5EF4-FFF2-40B4-BE49-F238E27FC236}">
                <a16:creationId xmlns:a16="http://schemas.microsoft.com/office/drawing/2014/main" id="{537B59B1-0B0B-4006-8688-9D5CBE64F11B}"/>
              </a:ext>
            </a:extLst>
          </p:cNvPr>
          <p:cNvSpPr/>
          <p:nvPr/>
        </p:nvSpPr>
        <p:spPr>
          <a:xfrm>
            <a:off x="2423592" y="908720"/>
            <a:ext cx="7776864" cy="5328592"/>
          </a:xfrm>
          <a:prstGeom prst="heart">
            <a:avLst/>
          </a:prstGeom>
          <a:solidFill>
            <a:srgbClr val="FF0000"/>
          </a:solidFill>
          <a:ln w="57150">
            <a:solidFill>
              <a:srgbClr val="C0000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F08DA0C4-74F9-4F66-B410-5985E29D9480}"/>
              </a:ext>
            </a:extLst>
          </p:cNvPr>
          <p:cNvSpPr txBox="1"/>
          <p:nvPr/>
        </p:nvSpPr>
        <p:spPr>
          <a:xfrm>
            <a:off x="3647728" y="1772816"/>
            <a:ext cx="436837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3200" b="1" i="1" dirty="0">
                <a:solidFill>
                  <a:schemeClr val="bg1"/>
                </a:solidFill>
                <a:effectLst/>
                <a:latin typeface="Segoe UI Semilight" panose="020B0402040204020203" pitchFamily="34" charset="0"/>
                <a:ea typeface="Times New Roman" panose="02020603050405020304" pitchFamily="18" charset="0"/>
                <a:cs typeface="Segoe UI Semilight" panose="020B0402040204020203" pitchFamily="34" charset="0"/>
              </a:rPr>
              <a:t>Kad bi njegovo </a:t>
            </a:r>
          </a:p>
          <a:p>
            <a:pPr algn="ctr"/>
            <a:r>
              <a:rPr lang="hr-HR" sz="3200" b="1" i="1" dirty="0">
                <a:solidFill>
                  <a:schemeClr val="bg1"/>
                </a:solidFill>
                <a:effectLst/>
                <a:latin typeface="Segoe UI Semilight" panose="020B0402040204020203" pitchFamily="34" charset="0"/>
                <a:ea typeface="Times New Roman" panose="02020603050405020304" pitchFamily="18" charset="0"/>
                <a:cs typeface="Segoe UI Semilight" panose="020B0402040204020203" pitchFamily="34" charset="0"/>
              </a:rPr>
              <a:t>srce postalo </a:t>
            </a:r>
            <a:br>
              <a:rPr lang="hr-HR" sz="3200" b="1" i="1" dirty="0">
                <a:solidFill>
                  <a:schemeClr val="bg1"/>
                </a:solidFill>
                <a:effectLst/>
                <a:latin typeface="Segoe UI Semilight" panose="020B0402040204020203" pitchFamily="34" charset="0"/>
                <a:ea typeface="Times New Roman" panose="02020603050405020304" pitchFamily="18" charset="0"/>
                <a:cs typeface="Segoe UI Semilight" panose="020B0402040204020203" pitchFamily="34" charset="0"/>
              </a:rPr>
            </a:br>
            <a:r>
              <a:rPr lang="hr-HR" sz="3200" b="1" i="1" dirty="0">
                <a:solidFill>
                  <a:schemeClr val="bg1"/>
                </a:solidFill>
                <a:effectLst/>
                <a:latin typeface="Segoe UI Semilight" panose="020B0402040204020203" pitchFamily="34" charset="0"/>
                <a:ea typeface="Times New Roman" panose="02020603050405020304" pitchFamily="18" charset="0"/>
                <a:cs typeface="Segoe UI Semilight" panose="020B0402040204020203" pitchFamily="34" charset="0"/>
              </a:rPr>
              <a:t>dovoljno veliko da može ljubiti, </a:t>
            </a:r>
            <a:br>
              <a:rPr lang="hr-HR" sz="3200" b="1" i="1" dirty="0">
                <a:solidFill>
                  <a:schemeClr val="bg1"/>
                </a:solidFill>
                <a:effectLst/>
                <a:latin typeface="Segoe UI Semilight" panose="020B0402040204020203" pitchFamily="34" charset="0"/>
                <a:ea typeface="Times New Roman" panose="02020603050405020304" pitchFamily="18" charset="0"/>
                <a:cs typeface="Segoe UI Semilight" panose="020B0402040204020203" pitchFamily="34" charset="0"/>
              </a:rPr>
            </a:br>
            <a:r>
              <a:rPr lang="hr-HR" sz="3200" b="1" i="1" dirty="0">
                <a:solidFill>
                  <a:schemeClr val="bg1"/>
                </a:solidFill>
                <a:effectLst/>
                <a:latin typeface="Segoe UI Semilight" panose="020B0402040204020203" pitchFamily="34" charset="0"/>
                <a:ea typeface="Times New Roman" panose="02020603050405020304" pitchFamily="18" charset="0"/>
                <a:cs typeface="Segoe UI Semilight" panose="020B0402040204020203" pitchFamily="34" charset="0"/>
              </a:rPr>
              <a:t>bolesnik bi se podigao i </a:t>
            </a:r>
            <a:br>
              <a:rPr lang="hr-HR" sz="3200" b="1" i="1" dirty="0">
                <a:solidFill>
                  <a:schemeClr val="bg1"/>
                </a:solidFill>
                <a:effectLst/>
                <a:latin typeface="Segoe UI Semilight" panose="020B0402040204020203" pitchFamily="34" charset="0"/>
                <a:ea typeface="Times New Roman" panose="02020603050405020304" pitchFamily="18" charset="0"/>
                <a:cs typeface="Segoe UI Semilight" panose="020B0402040204020203" pitchFamily="34" charset="0"/>
              </a:rPr>
            </a:br>
            <a:r>
              <a:rPr lang="hr-HR" sz="3200" b="1" i="1" dirty="0">
                <a:solidFill>
                  <a:schemeClr val="bg1"/>
                </a:solidFill>
                <a:effectLst/>
                <a:latin typeface="Segoe UI Semilight" panose="020B0402040204020203" pitchFamily="34" charset="0"/>
                <a:ea typeface="Times New Roman" panose="02020603050405020304" pitchFamily="18" charset="0"/>
                <a:cs typeface="Segoe UI Semilight" panose="020B0402040204020203" pitchFamily="34" charset="0"/>
              </a:rPr>
              <a:t>pomagao drugima</a:t>
            </a:r>
          </a:p>
          <a:p>
            <a:pPr algn="ctr"/>
            <a:r>
              <a:rPr lang="hr-HR" sz="3200" b="1" i="1" dirty="0">
                <a:solidFill>
                  <a:schemeClr val="bg1"/>
                </a:solidFill>
                <a:effectLst/>
                <a:latin typeface="Segoe UI Semilight" panose="020B0402040204020203" pitchFamily="34" charset="0"/>
                <a:ea typeface="Times New Roman" panose="02020603050405020304" pitchFamily="18" charset="0"/>
                <a:cs typeface="Segoe UI Semilight" panose="020B0402040204020203" pitchFamily="34" charset="0"/>
              </a:rPr>
              <a:t> da ozdrave.</a:t>
            </a:r>
            <a:r>
              <a:rPr lang="hr-HR" sz="3200" b="1" i="1" dirty="0">
                <a:solidFill>
                  <a:srgbClr val="3B190C"/>
                </a:solidFill>
                <a:effectLst/>
                <a:latin typeface="Segoe UI Semilight" panose="020B0402040204020203" pitchFamily="34" charset="0"/>
                <a:ea typeface="Times New Roman" panose="02020603050405020304" pitchFamily="18" charset="0"/>
                <a:cs typeface="Segoe UI Semilight" panose="020B0402040204020203" pitchFamily="34" charset="0"/>
              </a:rPr>
              <a:t> </a:t>
            </a:r>
            <a:endParaRPr lang="hr-HR" sz="3200" b="1" i="1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71274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avokutnik 2">
            <a:extLst>
              <a:ext uri="{FF2B5EF4-FFF2-40B4-BE49-F238E27FC236}">
                <a16:creationId xmlns:a16="http://schemas.microsoft.com/office/drawing/2014/main" id="{B7082AA1-C250-4C50-8FA0-9AD7067BAB81}"/>
              </a:ext>
            </a:extLst>
          </p:cNvPr>
          <p:cNvSpPr/>
          <p:nvPr/>
        </p:nvSpPr>
        <p:spPr>
          <a:xfrm>
            <a:off x="191344" y="4206378"/>
            <a:ext cx="4464496" cy="13255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b="1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Caritas – ljubav, milost, milosrđe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9E0056-48FE-4C86-BA24-638C8A9F85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352" y="404664"/>
            <a:ext cx="6408712" cy="2477691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hr-HR" b="1" dirty="0">
                <a:solidFill>
                  <a:schemeClr val="tx1"/>
                </a:solidFill>
              </a:rPr>
              <a:t>Slijediti Isusovu zapovijed znači svojim životom pokazati Božju ljubav na djelu.</a:t>
            </a:r>
          </a:p>
        </p:txBody>
      </p:sp>
      <p:pic>
        <p:nvPicPr>
          <p:cNvPr id="5" name="Picture 2" descr="https://disegni.qumran2.net/archivio/1048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048" y="2129716"/>
            <a:ext cx="4824536" cy="3402101"/>
          </a:xfrm>
          <a:prstGeom prst="rect">
            <a:avLst/>
          </a:prstGeom>
          <a:noFill/>
          <a:extLst/>
        </p:spPr>
      </p:pic>
    </p:spTree>
    <p:extLst>
      <p:ext uri="{BB962C8B-B14F-4D97-AF65-F5344CB8AC3E}">
        <p14:creationId xmlns:p14="http://schemas.microsoft.com/office/powerpoint/2010/main" val="19784208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9E0056-48FE-4C86-BA24-638C8A9F85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9777" y="404664"/>
            <a:ext cx="10515600" cy="1802235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hr-HR" sz="4400" b="1" dirty="0">
                <a:solidFill>
                  <a:srgbClr val="3B190C"/>
                </a:solidFill>
                <a:effectLst/>
                <a:ea typeface="Times New Roman" panose="02020603050405020304" pitchFamily="18" charset="0"/>
              </a:rPr>
              <a:t>Svi su kršćani pozvani i poslani</a:t>
            </a:r>
            <a:r>
              <a:rPr lang="hr-HR" b="1" dirty="0">
                <a:solidFill>
                  <a:srgbClr val="3B190C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hr-HR" sz="4400" b="1" dirty="0">
                <a:solidFill>
                  <a:srgbClr val="3B190C"/>
                </a:solidFill>
                <a:effectLst/>
                <a:ea typeface="Times New Roman" panose="02020603050405020304" pitchFamily="18" charset="0"/>
              </a:rPr>
              <a:t>brinuti se za bolesne, stare, siromašne, nezbrinute…</a:t>
            </a:r>
            <a:r>
              <a:rPr lang="hr-HR" sz="4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/>
            </a:r>
            <a:br>
              <a:rPr lang="hr-HR" sz="4400" dirty="0">
                <a:latin typeface="Segoe UI Semilight" panose="020B0402040204020203" pitchFamily="34" charset="0"/>
                <a:cs typeface="Segoe UI Semilight" panose="020B0402040204020203" pitchFamily="34" charset="0"/>
              </a:rPr>
            </a:br>
            <a:endParaRPr lang="hr-HR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E2043D07-E310-4C55-B6F0-D11C3D1992FA}"/>
              </a:ext>
            </a:extLst>
          </p:cNvPr>
          <p:cNvSpPr txBox="1"/>
          <p:nvPr/>
        </p:nvSpPr>
        <p:spPr>
          <a:xfrm>
            <a:off x="767408" y="2570467"/>
            <a:ext cx="4752528" cy="222112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fontAlgn="auto">
              <a:spcBef>
                <a:spcPts val="500"/>
              </a:spcBef>
              <a:spcAft>
                <a:spcPts val="500"/>
              </a:spcAft>
            </a:pPr>
            <a:r>
              <a:rPr lang="hr-HR" sz="2600" i="1" dirty="0">
                <a:solidFill>
                  <a:srgbClr val="000000"/>
                </a:solidFill>
                <a:effectLst/>
                <a:latin typeface="Segoe UI Semilight" panose="020B0402040204020203" pitchFamily="34" charset="0"/>
                <a:ea typeface="Times New Roman" panose="02020603050405020304" pitchFamily="18" charset="0"/>
                <a:cs typeface="Segoe UI Semilight" panose="020B0402040204020203" pitchFamily="34" charset="0"/>
              </a:rPr>
              <a:t>Neka vam na licu bude dobrota, </a:t>
            </a:r>
            <a:r>
              <a:rPr lang="hr-HR" sz="2600" i="1" dirty="0">
                <a:solidFill>
                  <a:srgbClr val="000000"/>
                </a:solidFill>
                <a:latin typeface="Segoe UI Semilight" panose="020B0402040204020203" pitchFamily="34" charset="0"/>
                <a:ea typeface="Times New Roman" panose="02020603050405020304" pitchFamily="18" charset="0"/>
                <a:cs typeface="Segoe UI Semilight" panose="020B0402040204020203" pitchFamily="34" charset="0"/>
              </a:rPr>
              <a:t/>
            </a:r>
            <a:br>
              <a:rPr lang="hr-HR" sz="2600" i="1" dirty="0">
                <a:solidFill>
                  <a:srgbClr val="000000"/>
                </a:solidFill>
                <a:latin typeface="Segoe UI Semilight" panose="020B0402040204020203" pitchFamily="34" charset="0"/>
                <a:ea typeface="Times New Roman" panose="02020603050405020304" pitchFamily="18" charset="0"/>
                <a:cs typeface="Segoe UI Semilight" panose="020B0402040204020203" pitchFamily="34" charset="0"/>
              </a:rPr>
            </a:br>
            <a:r>
              <a:rPr lang="hr-HR" sz="2600" i="1" dirty="0">
                <a:solidFill>
                  <a:srgbClr val="000000"/>
                </a:solidFill>
                <a:effectLst/>
                <a:latin typeface="Segoe UI Semilight" panose="020B0402040204020203" pitchFamily="34" charset="0"/>
                <a:ea typeface="Times New Roman" panose="02020603050405020304" pitchFamily="18" charset="0"/>
                <a:cs typeface="Segoe UI Semilight" panose="020B0402040204020203" pitchFamily="34" charset="0"/>
              </a:rPr>
              <a:t>u vašim očima, </a:t>
            </a:r>
            <a:br>
              <a:rPr lang="hr-HR" sz="2600" i="1" dirty="0">
                <a:solidFill>
                  <a:srgbClr val="000000"/>
                </a:solidFill>
                <a:effectLst/>
                <a:latin typeface="Segoe UI Semilight" panose="020B0402040204020203" pitchFamily="34" charset="0"/>
                <a:ea typeface="Times New Roman" panose="02020603050405020304" pitchFamily="18" charset="0"/>
                <a:cs typeface="Segoe UI Semilight" panose="020B0402040204020203" pitchFamily="34" charset="0"/>
              </a:rPr>
            </a:br>
            <a:r>
              <a:rPr lang="hr-HR" sz="2600" i="1" dirty="0">
                <a:solidFill>
                  <a:srgbClr val="000000"/>
                </a:solidFill>
                <a:effectLst/>
                <a:latin typeface="Segoe UI Semilight" panose="020B0402040204020203" pitchFamily="34" charset="0"/>
                <a:ea typeface="Times New Roman" panose="02020603050405020304" pitchFamily="18" charset="0"/>
                <a:cs typeface="Segoe UI Semilight" panose="020B0402040204020203" pitchFamily="34" charset="0"/>
              </a:rPr>
              <a:t>u vašem osmijehu, </a:t>
            </a:r>
            <a:br>
              <a:rPr lang="hr-HR" sz="2600" i="1" dirty="0">
                <a:solidFill>
                  <a:srgbClr val="000000"/>
                </a:solidFill>
                <a:effectLst/>
                <a:latin typeface="Segoe UI Semilight" panose="020B0402040204020203" pitchFamily="34" charset="0"/>
                <a:ea typeface="Times New Roman" panose="02020603050405020304" pitchFamily="18" charset="0"/>
                <a:cs typeface="Segoe UI Semilight" panose="020B0402040204020203" pitchFamily="34" charset="0"/>
              </a:rPr>
            </a:br>
            <a:r>
              <a:rPr lang="hr-HR" sz="2600" i="1" dirty="0">
                <a:solidFill>
                  <a:srgbClr val="000000"/>
                </a:solidFill>
                <a:effectLst/>
                <a:latin typeface="Segoe UI Semilight" panose="020B0402040204020203" pitchFamily="34" charset="0"/>
                <a:ea typeface="Times New Roman" panose="02020603050405020304" pitchFamily="18" charset="0"/>
                <a:cs typeface="Segoe UI Semilight" panose="020B0402040204020203" pitchFamily="34" charset="0"/>
              </a:rPr>
              <a:t>u toplini vašeg pozdrava. </a:t>
            </a:r>
          </a:p>
          <a:p>
            <a:pPr lvl="0" fontAlgn="auto">
              <a:spcBef>
                <a:spcPts val="500"/>
              </a:spcBef>
              <a:spcAft>
                <a:spcPts val="500"/>
              </a:spcAft>
            </a:pPr>
            <a:r>
              <a:rPr lang="hr-HR" sz="2600" dirty="0">
                <a:solidFill>
                  <a:srgbClr val="000000"/>
                </a:solidFill>
                <a:latin typeface="Segoe UI Semilight" panose="020B0402040204020203" pitchFamily="34" charset="0"/>
                <a:ea typeface="Calibri" panose="020F0502020204030204" pitchFamily="34" charset="0"/>
                <a:cs typeface="Segoe UI Semilight" panose="020B0402040204020203" pitchFamily="34" charset="0"/>
              </a:rPr>
              <a:t>                            Majka Terezija</a:t>
            </a:r>
            <a:endParaRPr lang="hr-HR" sz="2600" dirty="0">
              <a:solidFill>
                <a:srgbClr val="000000"/>
              </a:solidFill>
              <a:effectLst/>
              <a:latin typeface="Segoe UI Semilight" panose="020B0402040204020203" pitchFamily="34" charset="0"/>
              <a:ea typeface="Calibri" panose="020F0502020204030204" pitchFamily="34" charset="0"/>
              <a:cs typeface="Segoe UI Semilight" panose="020B0402040204020203" pitchFamily="34" charset="0"/>
            </a:endParaRPr>
          </a:p>
        </p:txBody>
      </p:sp>
      <p:pic>
        <p:nvPicPr>
          <p:cNvPr id="2050" name="Picture 2" descr="https://disegni.qumran2.net/miniature/69/9748_18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8169" y="2780927"/>
            <a:ext cx="3477208" cy="3725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75955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4. </a:t>
            </a:r>
            <a:r>
              <a:rPr lang="hr-HR" dirty="0"/>
              <a:t>z</a:t>
            </a:r>
            <a:r>
              <a:rPr lang="hr-HR" dirty="0" smtClean="0"/>
              <a:t>adatak u radnoj bilježnici str . 67.</a:t>
            </a:r>
            <a:endParaRPr lang="hr-HR" dirty="0"/>
          </a:p>
        </p:txBody>
      </p:sp>
      <p:sp>
        <p:nvSpPr>
          <p:cNvPr id="4" name="Elipsasti oblačić 3"/>
          <p:cNvSpPr/>
          <p:nvPr/>
        </p:nvSpPr>
        <p:spPr>
          <a:xfrm>
            <a:off x="8184232" y="1484784"/>
            <a:ext cx="2664296" cy="2556864"/>
          </a:xfrm>
          <a:prstGeom prst="wedgeEllipseCallout">
            <a:avLst>
              <a:gd name="adj1" fmla="val -111878"/>
              <a:gd name="adj2" fmla="val 1432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200" dirty="0" smtClean="0"/>
              <a:t>I vi možete biti mali misionari….</a:t>
            </a:r>
            <a:endParaRPr lang="hr-HR" sz="3200" dirty="0"/>
          </a:p>
        </p:txBody>
      </p:sp>
    </p:spTree>
    <p:extLst>
      <p:ext uri="{BB962C8B-B14F-4D97-AF65-F5344CB8AC3E}">
        <p14:creationId xmlns:p14="http://schemas.microsoft.com/office/powerpoint/2010/main" val="23809490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Pravokutnik 3"/>
          <p:cNvSpPr/>
          <p:nvPr/>
        </p:nvSpPr>
        <p:spPr>
          <a:xfrm>
            <a:off x="1055440" y="2708920"/>
            <a:ext cx="4086375" cy="5305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100"/>
              </a:spcAft>
            </a:pPr>
            <a:r>
              <a:rPr lang="hr-HR" sz="2800" b="1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hlinkClick r:id="rId2"/>
              </a:rPr>
              <a:t>https://bit.ly/IJAMOGU2</a:t>
            </a:r>
            <a:endParaRPr lang="hr-HR" sz="28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699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own Arrow 7">
            <a:extLst>
              <a:ext uri="{FF2B5EF4-FFF2-40B4-BE49-F238E27FC236}">
                <a16:creationId xmlns:a16="http://schemas.microsoft.com/office/drawing/2014/main" id="{D4771268-CB57-404A-9271-370EB28F609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800100" y="1491343"/>
            <a:ext cx="3333749" cy="3499103"/>
          </a:xfrm>
          <a:prstGeom prst="downArrow">
            <a:avLst>
              <a:gd name="adj1" fmla="val 100000"/>
              <a:gd name="adj2" fmla="val 15788"/>
            </a:avLst>
          </a:prstGeom>
          <a:solidFill>
            <a:srgbClr val="404040"/>
          </a:solidFill>
          <a:ln w="539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Elipsasti oblačić 5"/>
          <p:cNvSpPr/>
          <p:nvPr/>
        </p:nvSpPr>
        <p:spPr>
          <a:xfrm>
            <a:off x="4727848" y="750881"/>
            <a:ext cx="7632848" cy="4176464"/>
          </a:xfrm>
          <a:prstGeom prst="wedgeEllipseCallout">
            <a:avLst>
              <a:gd name="adj1" fmla="val -48883"/>
              <a:gd name="adj2" fmla="val 4701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200" b="1" i="1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Učinite mojim učenicima sve narode krsteći ih u ime Oca i Sina i Duha Svetoga i učeći ih čuvati sve što sam vam zapovjedio.</a:t>
            </a:r>
            <a:endParaRPr lang="hr-HR" sz="3200" b="1" i="1" dirty="0">
              <a:solidFill>
                <a:schemeClr val="bg1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pic>
        <p:nvPicPr>
          <p:cNvPr id="7" name="Slika 6" descr="File:Jesus and the Children.jpg - The Work of God's Children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422" y="1196752"/>
            <a:ext cx="3944660" cy="4721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3613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4512430"/>
            <a:ext cx="2438400" cy="2438400"/>
          </a:xfrm>
          <a:prstGeom prst="rect">
            <a:avLst/>
          </a:prstGeom>
        </p:spPr>
      </p:pic>
      <p:sp>
        <p:nvSpPr>
          <p:cNvPr id="5" name="Pravokutnik 4"/>
          <p:cNvSpPr/>
          <p:nvPr/>
        </p:nvSpPr>
        <p:spPr>
          <a:xfrm>
            <a:off x="5807968" y="5391091"/>
            <a:ext cx="4497642" cy="8476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66700">
              <a:lnSpc>
                <a:spcPct val="107000"/>
              </a:lnSpc>
              <a:spcAft>
                <a:spcPts val="800"/>
              </a:spcAft>
            </a:pPr>
            <a:r>
              <a:rPr lang="hr-HR" sz="4800" b="1" u="sng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hlinkClick r:id="rId3"/>
              </a:rPr>
              <a:t>bit.ly/IJAMOGU</a:t>
            </a:r>
            <a:endParaRPr lang="hr-HR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6" name="Elipsasti oblačić 5"/>
          <p:cNvSpPr/>
          <p:nvPr/>
        </p:nvSpPr>
        <p:spPr>
          <a:xfrm>
            <a:off x="551384" y="-226916"/>
            <a:ext cx="10203862" cy="4739346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200" b="1" dirty="0" smtClean="0"/>
              <a:t>Složi slagalicu  i pogodi tko je na slici-tajanstvena osoba je poslušala Isusove riječi , a mi ćemo danas čuti kako i mi možemo ići njezinim putem!</a:t>
            </a:r>
            <a:endParaRPr lang="hr-HR" sz="3200" b="1" dirty="0"/>
          </a:p>
        </p:txBody>
      </p:sp>
    </p:spTree>
    <p:extLst>
      <p:ext uri="{BB962C8B-B14F-4D97-AF65-F5344CB8AC3E}">
        <p14:creationId xmlns:p14="http://schemas.microsoft.com/office/powerpoint/2010/main" val="16791575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 descr="Slika na kojoj se prikazuje osoba&#10;&#10;Opis je automatski generiran">
            <a:extLst>
              <a:ext uri="{FF2B5EF4-FFF2-40B4-BE49-F238E27FC236}">
                <a16:creationId xmlns:a16="http://schemas.microsoft.com/office/drawing/2014/main" id="{C3554122-35CB-4F84-8054-B3274FAD9B6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3640"/>
            <a:ext cx="3287688" cy="5184576"/>
          </a:xfrm>
          <a:prstGeom prst="rect">
            <a:avLst/>
          </a:prstGeom>
        </p:spPr>
      </p:pic>
      <p:pic>
        <p:nvPicPr>
          <p:cNvPr id="7" name="Slika 6" descr="Slika na kojoj se prikazuje tekst&#10;&#10;Opis je automatski generiran">
            <a:extLst>
              <a:ext uri="{FF2B5EF4-FFF2-40B4-BE49-F238E27FC236}">
                <a16:creationId xmlns:a16="http://schemas.microsoft.com/office/drawing/2014/main" id="{87C57E81-C34B-49AF-A06B-9B6C60B1DC3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625736" y="562804"/>
            <a:ext cx="2553756" cy="5184576"/>
          </a:xfrm>
          <a:prstGeom prst="rect">
            <a:avLst/>
          </a:prstGeom>
        </p:spPr>
      </p:pic>
      <p:sp>
        <p:nvSpPr>
          <p:cNvPr id="8" name="Pravokutnik 7">
            <a:extLst>
              <a:ext uri="{FF2B5EF4-FFF2-40B4-BE49-F238E27FC236}">
                <a16:creationId xmlns:a16="http://schemas.microsoft.com/office/drawing/2014/main" id="{22E8D889-9C7B-4119-838D-D6F1953A79CB}"/>
              </a:ext>
            </a:extLst>
          </p:cNvPr>
          <p:cNvSpPr/>
          <p:nvPr/>
        </p:nvSpPr>
        <p:spPr>
          <a:xfrm>
            <a:off x="3287688" y="553640"/>
            <a:ext cx="6350556" cy="518457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b="1" i="1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9E0056-48FE-4C86-BA24-638C8A9F85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5680" y="544476"/>
            <a:ext cx="7056784" cy="1325563"/>
          </a:xfrm>
        </p:spPr>
        <p:txBody>
          <a:bodyPr>
            <a:normAutofit/>
          </a:bodyPr>
          <a:lstStyle/>
          <a:p>
            <a:r>
              <a:rPr lang="hr-HR" sz="3200" b="1" dirty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Majka </a:t>
            </a:r>
            <a:r>
              <a:rPr lang="hr-HR" sz="3200" b="1" dirty="0">
                <a:solidFill>
                  <a:schemeClr val="tx1"/>
                </a:solidFill>
              </a:rPr>
              <a:t>T</a:t>
            </a:r>
            <a:r>
              <a:rPr lang="hr-HR" sz="3200" b="1" dirty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erezija – misionarka ljubavi</a:t>
            </a:r>
          </a:p>
        </p:txBody>
      </p:sp>
      <p:sp>
        <p:nvSpPr>
          <p:cNvPr id="3" name="TekstniOkvir 2">
            <a:extLst>
              <a:ext uri="{FF2B5EF4-FFF2-40B4-BE49-F238E27FC236}">
                <a16:creationId xmlns:a16="http://schemas.microsoft.com/office/drawing/2014/main" id="{38AC99CA-91C1-4C3D-A27C-380003AD3A00}"/>
              </a:ext>
            </a:extLst>
          </p:cNvPr>
          <p:cNvSpPr txBox="1"/>
          <p:nvPr/>
        </p:nvSpPr>
        <p:spPr>
          <a:xfrm>
            <a:off x="4151784" y="1483226"/>
            <a:ext cx="4464496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hr-HR" sz="3200" b="1" i="0" dirty="0">
              <a:solidFill>
                <a:srgbClr val="292929"/>
              </a:solidFill>
              <a:effectLst/>
              <a:latin typeface="Poppins"/>
            </a:endParaRPr>
          </a:p>
          <a:p>
            <a:pPr algn="ctr"/>
            <a:r>
              <a:rPr lang="hr-HR" sz="3200" i="1" dirty="0">
                <a:effectLst/>
                <a:latin typeface="Segoe UI Semilight" panose="020B0402040204020203" pitchFamily="34" charset="0"/>
                <a:cs typeface="Segoe UI Semilight" panose="020B0402040204020203" pitchFamily="34" charset="0"/>
              </a:rPr>
              <a:t>Ne možete raditi velike stvari. Možete raditi samo male stvari s velikom ljubavlju.</a:t>
            </a:r>
          </a:p>
          <a:p>
            <a:pPr algn="ctr"/>
            <a:endParaRPr lang="hr-HR" sz="3000" i="1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5981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 rotWithShape="1">
          <a:blip r:embed="rId3"/>
          <a:srcRect l="17701" t="11842" r="18440" b="52632"/>
          <a:stretch/>
        </p:blipFill>
        <p:spPr>
          <a:xfrm>
            <a:off x="887718" y="198281"/>
            <a:ext cx="10585177" cy="3312368"/>
          </a:xfrm>
          <a:prstGeom prst="rect">
            <a:avLst/>
          </a:prstGeom>
        </p:spPr>
      </p:pic>
      <p:sp>
        <p:nvSpPr>
          <p:cNvPr id="7" name="Rezervirano mjesto sadržaja 6">
            <a:extLst>
              <a:ext uri="{FF2B5EF4-FFF2-40B4-BE49-F238E27FC236}">
                <a16:creationId xmlns:a16="http://schemas.microsoft.com/office/drawing/2014/main" id="{66FE991C-9A9A-44CA-8C33-952BF0D2AD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336" y="6036090"/>
            <a:ext cx="5568322" cy="46943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buNone/>
            </a:pPr>
            <a:r>
              <a:rPr lang="hr-HR" sz="2400" dirty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E</a:t>
            </a:r>
            <a:r>
              <a:rPr lang="hr-HR" sz="2400" dirty="0" smtClean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vanđelje </a:t>
            </a:r>
            <a:r>
              <a:rPr lang="hr-HR" sz="2400" dirty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– radosna vijest</a:t>
            </a:r>
          </a:p>
        </p:txBody>
      </p:sp>
      <p:sp>
        <p:nvSpPr>
          <p:cNvPr id="8" name="Pravokutnik 7">
            <a:extLst>
              <a:ext uri="{FF2B5EF4-FFF2-40B4-BE49-F238E27FC236}">
                <a16:creationId xmlns:a16="http://schemas.microsoft.com/office/drawing/2014/main" id="{F13C54EA-CB4E-41EE-9710-D6AF5D13B9D3}"/>
              </a:ext>
            </a:extLst>
          </p:cNvPr>
          <p:cNvSpPr/>
          <p:nvPr/>
        </p:nvSpPr>
        <p:spPr>
          <a:xfrm>
            <a:off x="6600056" y="5684797"/>
            <a:ext cx="5342388" cy="98536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102000"/>
              </a:lnSpc>
              <a:spcAft>
                <a:spcPts val="800"/>
              </a:spcAft>
            </a:pPr>
            <a:r>
              <a:rPr lang="hr-HR" sz="2400" dirty="0">
                <a:solidFill>
                  <a:schemeClr val="tx1"/>
                </a:solidFill>
                <a:effectLst/>
                <a:latin typeface="Segoe UI Semilight"/>
                <a:ea typeface="Times New Roman" panose="02020603050405020304" pitchFamily="18" charset="0"/>
                <a:cs typeface="Segoe UI Semilight"/>
              </a:rPr>
              <a:t>Radosnu vijest da nas Bog sve voli treba navijestiti </a:t>
            </a:r>
            <a:r>
              <a:rPr lang="hr-HR" sz="2400" dirty="0">
                <a:solidFill>
                  <a:schemeClr val="tx1"/>
                </a:solidFill>
                <a:latin typeface="Segoe UI Semilight"/>
                <a:ea typeface="Times New Roman" panose="02020603050405020304" pitchFamily="18" charset="0"/>
                <a:cs typeface="Segoe UI Semilight"/>
              </a:rPr>
              <a:t>cijelomu</a:t>
            </a:r>
            <a:r>
              <a:rPr lang="hr-HR" sz="2400" dirty="0">
                <a:solidFill>
                  <a:schemeClr val="tx1"/>
                </a:solidFill>
                <a:effectLst/>
                <a:latin typeface="Segoe UI Semilight"/>
                <a:ea typeface="Times New Roman" panose="02020603050405020304" pitchFamily="18" charset="0"/>
                <a:cs typeface="Segoe UI Semilight"/>
              </a:rPr>
              <a:t> svijetu.</a:t>
            </a:r>
            <a:r>
              <a:rPr lang="hr-HR" sz="1800" dirty="0">
                <a:effectLst/>
                <a:latin typeface="Times New Roman"/>
                <a:ea typeface="Times New Roman" panose="02020603050405020304" pitchFamily="18" charset="0"/>
                <a:cs typeface="Times New Roman"/>
              </a:rPr>
              <a:t>.</a:t>
            </a:r>
            <a:endParaRPr lang="hr-HR" sz="1800" dirty="0">
              <a:effectLst/>
              <a:latin typeface="Times New Roman"/>
              <a:ea typeface="Calibri" panose="020F0502020204030204" pitchFamily="34" charset="0"/>
              <a:cs typeface="Times New Roman"/>
            </a:endParaRPr>
          </a:p>
        </p:txBody>
      </p:sp>
      <p:pic>
        <p:nvPicPr>
          <p:cNvPr id="9" name="Slika 8"/>
          <p:cNvPicPr>
            <a:picLocks noChangeAspect="1"/>
          </p:cNvPicPr>
          <p:nvPr/>
        </p:nvPicPr>
        <p:blipFill rotWithShape="1">
          <a:blip r:embed="rId4"/>
          <a:srcRect r="58786" b="50995"/>
          <a:stretch/>
        </p:blipFill>
        <p:spPr>
          <a:xfrm>
            <a:off x="4064250" y="2440477"/>
            <a:ext cx="4279521" cy="324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7303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r>
              <a:rPr lang="hr-HR" dirty="0" smtClean="0">
                <a:solidFill>
                  <a:schemeClr val="tx1"/>
                </a:solidFill>
              </a:rPr>
              <a:t>Majka Terezija je bila MISIONARKA</a:t>
            </a:r>
            <a:endParaRPr lang="hr-HR" dirty="0">
              <a:solidFill>
                <a:schemeClr val="tx1"/>
              </a:solidFill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Elipsasti oblačić 3"/>
          <p:cNvSpPr/>
          <p:nvPr/>
        </p:nvSpPr>
        <p:spPr>
          <a:xfrm>
            <a:off x="1991544" y="2348880"/>
            <a:ext cx="8064896" cy="2448272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hr-HR" sz="4000" dirty="0"/>
              <a:t>Što znači biti misionarka –misionar? </a:t>
            </a:r>
          </a:p>
        </p:txBody>
      </p:sp>
    </p:spTree>
    <p:extLst>
      <p:ext uri="{BB962C8B-B14F-4D97-AF65-F5344CB8AC3E}">
        <p14:creationId xmlns:p14="http://schemas.microsoft.com/office/powerpoint/2010/main" val="31007996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01D0AF59-99C3-4251-AB9A-C966C6AD440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855405F-37A2-4869-9154-F8BE3BECE6C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Slika 3" descr="Slika na kojoj se prikazuje osoba&#10;&#10;Opis je automatski generiran">
            <a:extLst>
              <a:ext uri="{FF2B5EF4-FFF2-40B4-BE49-F238E27FC236}">
                <a16:creationId xmlns:a16="http://schemas.microsoft.com/office/drawing/2014/main" id="{CF3C29B5-942E-44E7-A408-1859B02650E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00" y="635000"/>
            <a:ext cx="2247900" cy="2247900"/>
          </a:xfrm>
          <a:prstGeom prst="rect">
            <a:avLst/>
          </a:prstGeom>
        </p:spPr>
      </p:pic>
      <p:pic>
        <p:nvPicPr>
          <p:cNvPr id="8" name="Slika 7" descr="Slika na kojoj se prikazuje osoba, dijete, grupa, mlado&#10;&#10;Opis je automatski generiran">
            <a:extLst>
              <a:ext uri="{FF2B5EF4-FFF2-40B4-BE49-F238E27FC236}">
                <a16:creationId xmlns:a16="http://schemas.microsoft.com/office/drawing/2014/main" id="{60B8818C-AC98-4EBD-ACEB-A934D010366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00" y="2959100"/>
            <a:ext cx="2247900" cy="1473200"/>
          </a:xfrm>
          <a:prstGeom prst="rect">
            <a:avLst/>
          </a:prstGeom>
        </p:spPr>
      </p:pic>
      <p:pic>
        <p:nvPicPr>
          <p:cNvPr id="14" name="Slika 13" descr="Slika na kojoj se prikazuje osoba, dijete, na zatvorenom, grupa&#10;&#10;Opis je automatski generiran">
            <a:extLst>
              <a:ext uri="{FF2B5EF4-FFF2-40B4-BE49-F238E27FC236}">
                <a16:creationId xmlns:a16="http://schemas.microsoft.com/office/drawing/2014/main" id="{A8E219D1-2575-4FAA-87E4-35C60B41354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00" y="4508500"/>
            <a:ext cx="2247900" cy="1663700"/>
          </a:xfrm>
          <a:prstGeom prst="rect">
            <a:avLst/>
          </a:prstGeom>
        </p:spPr>
      </p:pic>
      <p:pic>
        <p:nvPicPr>
          <p:cNvPr id="18" name="Slika 17" descr="Slika na kojoj se prikazuje cesta, nebo, na otvorenom, skakanje&#10;&#10;Opis je automatski generiran">
            <a:extLst>
              <a:ext uri="{FF2B5EF4-FFF2-40B4-BE49-F238E27FC236}">
                <a16:creationId xmlns:a16="http://schemas.microsoft.com/office/drawing/2014/main" id="{73064DD2-3C89-4D07-B942-1A79CCF7AE66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9100" y="635000"/>
            <a:ext cx="3860800" cy="3454400"/>
          </a:xfrm>
          <a:prstGeom prst="rect">
            <a:avLst/>
          </a:prstGeom>
        </p:spPr>
      </p:pic>
      <p:pic>
        <p:nvPicPr>
          <p:cNvPr id="10" name="Slika 9" descr="Slika na kojoj se prikazuje osoba, stablo, na otvorenom, ljudi&#10;&#10;Opis je automatski generiran">
            <a:extLst>
              <a:ext uri="{FF2B5EF4-FFF2-40B4-BE49-F238E27FC236}">
                <a16:creationId xmlns:a16="http://schemas.microsoft.com/office/drawing/2014/main" id="{E9280ACE-A43B-4490-B8CB-7AD89D968DD3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6100" y="635000"/>
            <a:ext cx="4622800" cy="3454400"/>
          </a:xfrm>
          <a:prstGeom prst="rect">
            <a:avLst/>
          </a:prstGeom>
        </p:spPr>
      </p:pic>
      <p:pic>
        <p:nvPicPr>
          <p:cNvPr id="6" name="Slika 5" descr="Slika na kojoj se prikazuje osoba, krevet, na zatvorenom, deka&#10;&#10;Opis je automatski generiran">
            <a:extLst>
              <a:ext uri="{FF2B5EF4-FFF2-40B4-BE49-F238E27FC236}">
                <a16:creationId xmlns:a16="http://schemas.microsoft.com/office/drawing/2014/main" id="{ED9E28DB-C64B-485E-92DF-3A8BA45FA0F9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9100" y="4165600"/>
            <a:ext cx="2768600" cy="2006600"/>
          </a:xfrm>
          <a:prstGeom prst="rect">
            <a:avLst/>
          </a:prstGeom>
        </p:spPr>
      </p:pic>
      <p:pic>
        <p:nvPicPr>
          <p:cNvPr id="12" name="Slika 11" descr="Slika na kojoj se prikazuje na otvorenom, tlo, zgrada, muškarac&#10;&#10;Opis je automatski generiran">
            <a:extLst>
              <a:ext uri="{FF2B5EF4-FFF2-40B4-BE49-F238E27FC236}">
                <a16:creationId xmlns:a16="http://schemas.microsoft.com/office/drawing/2014/main" id="{DA4ACE0C-0928-4279-B596-172DDE61DF00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3900" y="4165600"/>
            <a:ext cx="3048000" cy="2006600"/>
          </a:xfrm>
          <a:prstGeom prst="rect">
            <a:avLst/>
          </a:prstGeom>
        </p:spPr>
      </p:pic>
      <p:pic>
        <p:nvPicPr>
          <p:cNvPr id="16" name="Slika 15" descr="Slika na kojoj se prikazuje tlo, na otvorenom, osoba&#10;&#10;Opis je automatski generiran">
            <a:extLst>
              <a:ext uri="{FF2B5EF4-FFF2-40B4-BE49-F238E27FC236}">
                <a16:creationId xmlns:a16="http://schemas.microsoft.com/office/drawing/2014/main" id="{716EB473-5659-467E-91F2-30EE54C191B1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0800" y="4165600"/>
            <a:ext cx="2578100" cy="200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2503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ka 5"/>
          <p:cNvPicPr>
            <a:picLocks noChangeAspect="1"/>
          </p:cNvPicPr>
          <p:nvPr/>
        </p:nvPicPr>
        <p:blipFill rotWithShape="1">
          <a:blip r:embed="rId3"/>
          <a:srcRect l="3633" t="18097" r="4322" b="14081"/>
          <a:stretch/>
        </p:blipFill>
        <p:spPr>
          <a:xfrm>
            <a:off x="125921" y="1592796"/>
            <a:ext cx="10945216" cy="4536504"/>
          </a:xfrm>
          <a:prstGeom prst="rect">
            <a:avLst/>
          </a:prstGeom>
        </p:spPr>
      </p:pic>
      <p:sp>
        <p:nvSpPr>
          <p:cNvPr id="5" name="Pravokutnik 4">
            <a:extLst>
              <a:ext uri="{FF2B5EF4-FFF2-40B4-BE49-F238E27FC236}">
                <a16:creationId xmlns:a16="http://schemas.microsoft.com/office/drawing/2014/main" id="{DD537A0A-5554-4E9E-84FE-E1C81A8D0D66}"/>
              </a:ext>
            </a:extLst>
          </p:cNvPr>
          <p:cNvSpPr/>
          <p:nvPr/>
        </p:nvSpPr>
        <p:spPr>
          <a:xfrm>
            <a:off x="9239672" y="5661248"/>
            <a:ext cx="2952328" cy="93610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hr-HR" sz="2800" dirty="0">
                <a:solidFill>
                  <a:schemeClr val="tx1"/>
                </a:solidFill>
                <a:latin typeface="Segoe UI Semilight"/>
                <a:cs typeface="Segoe UI Semilight"/>
              </a:rPr>
              <a:t>misija </a:t>
            </a:r>
            <a:r>
              <a:rPr lang="hr-HR" sz="2800" dirty="0">
                <a:solidFill>
                  <a:schemeClr val="tx1"/>
                </a:solidFill>
                <a:ea typeface="+mn-lt"/>
                <a:cs typeface="+mn-lt"/>
              </a:rPr>
              <a:t>–</a:t>
            </a:r>
            <a:r>
              <a:rPr lang="hr-HR" sz="2800" dirty="0">
                <a:solidFill>
                  <a:schemeClr val="tx1"/>
                </a:solidFill>
                <a:latin typeface="Segoe UI Semilight"/>
                <a:cs typeface="Segoe UI Semilight"/>
              </a:rPr>
              <a:t> poslanje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FA390D7B-7B7C-4C44-A399-C71B381AAEE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0416" y="260648"/>
            <a:ext cx="2001988" cy="230998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39E0056-48FE-4C86-BA24-638C8A9F85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336" y="43710"/>
            <a:ext cx="10515600" cy="1325563"/>
          </a:xfrm>
        </p:spPr>
        <p:txBody>
          <a:bodyPr/>
          <a:lstStyle/>
          <a:p>
            <a:r>
              <a:rPr lang="hr-HR" b="1" dirty="0">
                <a:solidFill>
                  <a:schemeClr val="tx1"/>
                </a:solidFill>
                <a:latin typeface="Segoe UI Semilight"/>
                <a:cs typeface="Segoe UI Semilight"/>
              </a:rPr>
              <a:t>Misionari idu po cijelomu svijetu</a:t>
            </a:r>
          </a:p>
        </p:txBody>
      </p:sp>
    </p:spTree>
    <p:extLst>
      <p:ext uri="{BB962C8B-B14F-4D97-AF65-F5344CB8AC3E}">
        <p14:creationId xmlns:p14="http://schemas.microsoft.com/office/powerpoint/2010/main" val="30071427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 rotWithShape="1">
          <a:blip r:embed="rId3"/>
          <a:srcRect l="8509" t="15071" r="9087" b="17106"/>
          <a:stretch/>
        </p:blipFill>
        <p:spPr>
          <a:xfrm>
            <a:off x="335360" y="410138"/>
            <a:ext cx="11665296" cy="5400600"/>
          </a:xfrm>
          <a:prstGeom prst="rect">
            <a:avLst/>
          </a:prstGeom>
        </p:spPr>
      </p:pic>
      <p:pic>
        <p:nvPicPr>
          <p:cNvPr id="5" name="Picture 2" descr="Slika na kojoj se prikazuje isječak crteža&#10;&#10;Opis je automatski generiran">
            <a:extLst>
              <a:ext uri="{FF2B5EF4-FFF2-40B4-BE49-F238E27FC236}">
                <a16:creationId xmlns:a16="http://schemas.microsoft.com/office/drawing/2014/main" id="{5902B715-FA82-43EA-9951-0605A3CC155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"/>
          <a:stretch/>
        </p:blipFill>
        <p:spPr bwMode="auto">
          <a:xfrm>
            <a:off x="8001490" y="4862617"/>
            <a:ext cx="3855664" cy="1885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5069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opla plava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Prilagođeni dizaj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A3891C16EBC954497611891DEC1DC56" ma:contentTypeVersion="11" ma:contentTypeDescription="Create a new document." ma:contentTypeScope="" ma:versionID="b2006fc033d8c9841bf50e433844d461">
  <xsd:schema xmlns:xsd="http://www.w3.org/2001/XMLSchema" xmlns:xs="http://www.w3.org/2001/XMLSchema" xmlns:p="http://schemas.microsoft.com/office/2006/metadata/properties" xmlns:ns2="77287f36-253e-4f39-8049-e7d9a660e0e1" xmlns:ns3="45811b88-38ba-4a4c-b8e3-1d86b5650eeb" targetNamespace="http://schemas.microsoft.com/office/2006/metadata/properties" ma:root="true" ma:fieldsID="3edf680ffa090444c1849b228a81516a" ns2:_="" ns3:_="">
    <xsd:import namespace="77287f36-253e-4f39-8049-e7d9a660e0e1"/>
    <xsd:import namespace="45811b88-38ba-4a4c-b8e3-1d86b5650ee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287f36-253e-4f39-8049-e7d9a660e0e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5811b88-38ba-4a4c-b8e3-1d86b5650eeb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E9CE37B-1A29-4047-8CF4-334022DB6B84}">
  <ds:schemaRefs>
    <ds:schemaRef ds:uri="http://schemas.microsoft.com/office/2006/metadata/properties"/>
    <ds:schemaRef ds:uri="http://www.w3.org/2000/xmlns/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64EF3B4E-465E-4910-BBFC-21BA53FE885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0D437E0-B944-445C-B59A-F4D63BDAC6B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7287f36-253e-4f39-8049-e7d9a660e0e1"/>
    <ds:schemaRef ds:uri="45811b88-38ba-4a4c-b8e3-1d86b5650ee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893</Words>
  <Application>Microsoft Office PowerPoint</Application>
  <PresentationFormat>Široki zaslon</PresentationFormat>
  <Paragraphs>52</Paragraphs>
  <Slides>15</Slides>
  <Notes>10</Notes>
  <HiddenSlides>0</HiddenSlides>
  <MMClips>0</MMClips>
  <ScaleCrop>false</ScaleCrop>
  <HeadingPairs>
    <vt:vector size="6" baseType="variant">
      <vt:variant>
        <vt:lpstr>Korišteni fontovi</vt:lpstr>
      </vt:variant>
      <vt:variant>
        <vt:i4>7</vt:i4>
      </vt:variant>
      <vt:variant>
        <vt:lpstr>Tema</vt:lpstr>
      </vt:variant>
      <vt:variant>
        <vt:i4>2</vt:i4>
      </vt:variant>
      <vt:variant>
        <vt:lpstr>Naslovi slajdova</vt:lpstr>
      </vt:variant>
      <vt:variant>
        <vt:i4>15</vt:i4>
      </vt:variant>
    </vt:vector>
  </HeadingPairs>
  <TitlesOfParts>
    <vt:vector size="24" baseType="lpstr">
      <vt:lpstr>Arial</vt:lpstr>
      <vt:lpstr>Calibri</vt:lpstr>
      <vt:lpstr>Calibri Light</vt:lpstr>
      <vt:lpstr>Poppins</vt:lpstr>
      <vt:lpstr>Segoe UI Semilight</vt:lpstr>
      <vt:lpstr>Times New Roman</vt:lpstr>
      <vt:lpstr>Wingdings</vt:lpstr>
      <vt:lpstr>Office Theme</vt:lpstr>
      <vt:lpstr>Prilagođeni dizajn</vt:lpstr>
      <vt:lpstr>PowerPoint prezentacija</vt:lpstr>
      <vt:lpstr>PowerPoint prezentacija</vt:lpstr>
      <vt:lpstr>PowerPoint prezentacija</vt:lpstr>
      <vt:lpstr>Majka Terezija – misionarka ljubavi</vt:lpstr>
      <vt:lpstr>PowerPoint prezentacija</vt:lpstr>
      <vt:lpstr>Majka Terezija je bila MISIONARKA</vt:lpstr>
      <vt:lpstr>PowerPoint prezentacija</vt:lpstr>
      <vt:lpstr>Misionari idu po cijelomu svijetu</vt:lpstr>
      <vt:lpstr>PowerPoint prezentacija</vt:lpstr>
      <vt:lpstr>PowerPoint prezentacija</vt:lpstr>
      <vt:lpstr>PowerPoint prezentacija</vt:lpstr>
      <vt:lpstr>Slijediti Isusovu zapovijed znači svojim životom pokazati Božju ljubav na djelu.</vt:lpstr>
      <vt:lpstr>Svi su kršćani pozvani i poslani brinuti se za bolesne, stare, siromašne, nezbrinute… 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/>
  <cp:revision>56</cp:revision>
  <dcterms:created xsi:type="dcterms:W3CDTF">2021-01-14T17:30:26Z</dcterms:created>
  <dcterms:modified xsi:type="dcterms:W3CDTF">2022-06-05T14:04:15Z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0x0101004A3891C16EBC954497611891DEC1DC56</vt:lpwstr>
  </property>
</Properties>
</file>