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257" r:id="rId3"/>
    <p:sldId id="292" r:id="rId4"/>
    <p:sldId id="258" r:id="rId5"/>
    <p:sldId id="261" r:id="rId6"/>
    <p:sldId id="263" r:id="rId7"/>
    <p:sldId id="262" r:id="rId8"/>
    <p:sldId id="285" r:id="rId9"/>
    <p:sldId id="264" r:id="rId10"/>
    <p:sldId id="265" r:id="rId11"/>
    <p:sldId id="266" r:id="rId12"/>
    <p:sldId id="267" r:id="rId13"/>
    <p:sldId id="268" r:id="rId14"/>
    <p:sldId id="287" r:id="rId15"/>
    <p:sldId id="269" r:id="rId16"/>
    <p:sldId id="293" r:id="rId17"/>
    <p:sldId id="270" r:id="rId18"/>
    <p:sldId id="271" r:id="rId19"/>
    <p:sldId id="272" r:id="rId20"/>
    <p:sldId id="289" r:id="rId21"/>
    <p:sldId id="273" r:id="rId22"/>
    <p:sldId id="274" r:id="rId23"/>
    <p:sldId id="279" r:id="rId24"/>
    <p:sldId id="275" r:id="rId25"/>
    <p:sldId id="276" r:id="rId26"/>
    <p:sldId id="277" r:id="rId27"/>
    <p:sldId id="280" r:id="rId28"/>
    <p:sldId id="278" r:id="rId29"/>
    <p:sldId id="259" r:id="rId30"/>
    <p:sldId id="294" r:id="rId31"/>
    <p:sldId id="295" r:id="rId32"/>
    <p:sldId id="281" r:id="rId33"/>
    <p:sldId id="282" r:id="rId34"/>
    <p:sldId id="283" r:id="rId35"/>
    <p:sldId id="291" r:id="rId36"/>
    <p:sldId id="286" r:id="rId37"/>
    <p:sldId id="296" r:id="rId38"/>
    <p:sldId id="290" r:id="rId39"/>
    <p:sldId id="284" r:id="rId40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65" autoAdjust="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A71A8-B059-4672-B41F-DFE4D21FB85A}" type="datetimeFigureOut">
              <a:rPr lang="hr-HR" smtClean="0"/>
              <a:pPr/>
              <a:t>19.4.2022.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24359C-38BA-4A21-A2CC-06D63016119F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24359C-38BA-4A21-A2CC-06D63016119F}" type="slidenum">
              <a:rPr lang="hr-HR" smtClean="0"/>
              <a:pPr/>
              <a:t>8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24359C-38BA-4A21-A2CC-06D63016119F}" type="slidenum">
              <a:rPr lang="hr-HR" smtClean="0"/>
              <a:pPr/>
              <a:t>33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8B9C16C-99FF-4C77-9287-8C262E9BAE80}" type="datetimeFigureOut">
              <a:rPr lang="hr-HR" smtClean="0"/>
              <a:pPr/>
              <a:t>19.4.2022.</a:t>
            </a:fld>
            <a:endParaRPr lang="hr-H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hr-H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76CB3AE-939E-4682-9BC4-B9C171F20969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9C16C-99FF-4C77-9287-8C262E9BAE80}" type="datetimeFigureOut">
              <a:rPr lang="hr-HR" smtClean="0"/>
              <a:pPr/>
              <a:t>19.4.2022.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B3AE-939E-4682-9BC4-B9C171F20969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9C16C-99FF-4C77-9287-8C262E9BAE80}" type="datetimeFigureOut">
              <a:rPr lang="hr-HR" smtClean="0"/>
              <a:pPr/>
              <a:t>19.4.2022.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B3AE-939E-4682-9BC4-B9C171F20969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9C16C-99FF-4C77-9287-8C262E9BAE80}" type="datetimeFigureOut">
              <a:rPr lang="hr-HR" smtClean="0"/>
              <a:pPr/>
              <a:t>19.4.2022.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B3AE-939E-4682-9BC4-B9C171F20969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8B9C16C-99FF-4C77-9287-8C262E9BAE80}" type="datetimeFigureOut">
              <a:rPr lang="hr-HR" smtClean="0"/>
              <a:pPr/>
              <a:t>19.4.2022.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76CB3AE-939E-4682-9BC4-B9C171F20969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9C16C-99FF-4C77-9287-8C262E9BAE80}" type="datetimeFigureOut">
              <a:rPr lang="hr-HR" smtClean="0"/>
              <a:pPr/>
              <a:t>19.4.2022.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B3AE-939E-4682-9BC4-B9C171F20969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9C16C-99FF-4C77-9287-8C262E9BAE80}" type="datetimeFigureOut">
              <a:rPr lang="hr-HR" smtClean="0"/>
              <a:pPr/>
              <a:t>19.4.2022.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B3AE-939E-4682-9BC4-B9C171F20969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9C16C-99FF-4C77-9287-8C262E9BAE80}" type="datetimeFigureOut">
              <a:rPr lang="hr-HR" smtClean="0"/>
              <a:pPr/>
              <a:t>19.4.2022.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B3AE-939E-4682-9BC4-B9C171F20969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9C16C-99FF-4C77-9287-8C262E9BAE80}" type="datetimeFigureOut">
              <a:rPr lang="hr-HR" smtClean="0"/>
              <a:pPr/>
              <a:t>19.4.2022.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B3AE-939E-4682-9BC4-B9C171F20969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9C16C-99FF-4C77-9287-8C262E9BAE80}" type="datetimeFigureOut">
              <a:rPr lang="hr-HR" smtClean="0"/>
              <a:pPr/>
              <a:t>19.4.2022.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B3AE-939E-4682-9BC4-B9C171F20969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9C16C-99FF-4C77-9287-8C262E9BAE80}" type="datetimeFigureOut">
              <a:rPr lang="hr-HR" smtClean="0"/>
              <a:pPr/>
              <a:t>19.4.2022.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B3AE-939E-4682-9BC4-B9C171F20969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8B9C16C-99FF-4C77-9287-8C262E9BAE80}" type="datetimeFigureOut">
              <a:rPr lang="hr-HR" smtClean="0"/>
              <a:pPr/>
              <a:t>19.4.2022.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76CB3AE-939E-4682-9BC4-B9C171F20969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dnevnik.hr/vijesti/hrvatska/zasto-uopce-kitimo-jelku-za-bozic.html" TargetMode="External"/><Relationship Id="rId2" Type="http://schemas.openxmlformats.org/officeDocument/2006/relationships/hyperlink" Target="http://www.hic.hr/bozic-hrvata01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64" y="2348880"/>
            <a:ext cx="6858000" cy="1224136"/>
          </a:xfrm>
        </p:spPr>
        <p:txBody>
          <a:bodyPr>
            <a:normAutofit/>
          </a:bodyPr>
          <a:lstStyle/>
          <a:p>
            <a:r>
              <a:rPr lang="hr-HR" b="1" dirty="0" smtClean="0"/>
              <a:t>HRVATSKI TRADICIJSKI</a:t>
            </a:r>
            <a:br>
              <a:rPr lang="hr-HR" b="1" dirty="0" smtClean="0"/>
            </a:br>
            <a:r>
              <a:rPr lang="hr-HR" b="1" dirty="0" smtClean="0"/>
              <a:t> BOŽIĆNI OBIČAJI</a:t>
            </a:r>
            <a:endParaRPr lang="hr-HR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3717032"/>
            <a:ext cx="7160840" cy="1752600"/>
          </a:xfrm>
        </p:spPr>
        <p:txBody>
          <a:bodyPr/>
          <a:lstStyle/>
          <a:p>
            <a:r>
              <a:rPr lang="hr-HR" dirty="0" smtClean="0"/>
              <a:t>Nensi Čargonja Košuta,prof. i dipl. bibl</a:t>
            </a:r>
            <a:r>
              <a:rPr lang="hr-HR" dirty="0" smtClean="0"/>
              <a:t>.,</a:t>
            </a:r>
          </a:p>
          <a:p>
            <a:r>
              <a:rPr lang="hr-HR" dirty="0" smtClean="0"/>
              <a:t>Margareta Jagatić Gavran, prof. </a:t>
            </a:r>
            <a:r>
              <a:rPr lang="hr-HR" dirty="0" smtClean="0"/>
              <a:t> </a:t>
            </a:r>
            <a:endParaRPr lang="hr-HR" dirty="0" smtClean="0"/>
          </a:p>
          <a:p>
            <a:r>
              <a:rPr lang="hr-HR" dirty="0" smtClean="0"/>
              <a:t>OŠ “Srdoči</a:t>
            </a:r>
            <a:r>
              <a:rPr lang="hr-HR" dirty="0" smtClean="0"/>
              <a:t>”, Rijeka</a:t>
            </a:r>
            <a:endParaRPr lang="hr-HR" dirty="0"/>
          </a:p>
        </p:txBody>
      </p:sp>
      <p:pic>
        <p:nvPicPr>
          <p:cNvPr id="4" name="Picture 3" descr="pšeni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196752"/>
            <a:ext cx="2282629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548680"/>
            <a:ext cx="8435280" cy="6120679"/>
          </a:xfrm>
        </p:spPr>
        <p:txBody>
          <a:bodyPr>
            <a:noAutofit/>
          </a:bodyPr>
          <a:lstStyle/>
          <a:p>
            <a:pPr algn="just"/>
            <a:r>
              <a:rPr lang="hr-HR" sz="2800" dirty="0" smtClean="0"/>
              <a:t>Na Svetu </a:t>
            </a:r>
            <a:r>
              <a:rPr lang="hr-HR" sz="2800" dirty="0"/>
              <a:t>Luciju običaj je da se noću osoba ogrnuta bijelom plahtom uputi po kućama darivajući djecu suhim smokvama, bademima, orasima i jabukama te </a:t>
            </a:r>
            <a:r>
              <a:rPr lang="hr-HR" sz="2800" dirty="0" smtClean="0"/>
              <a:t>plaši </a:t>
            </a:r>
            <a:r>
              <a:rPr lang="hr-HR" sz="2800" dirty="0"/>
              <a:t>nestašne mališane. Neposlušni pak pod jastukom pronalaze šibu kao opomenu da se poprave. </a:t>
            </a:r>
            <a:endParaRPr lang="hr-HR" sz="2800" dirty="0" smtClean="0"/>
          </a:p>
          <a:p>
            <a:pPr algn="just">
              <a:buNone/>
            </a:pPr>
            <a:endParaRPr lang="hr-HR" sz="1050" dirty="0" smtClean="0"/>
          </a:p>
          <a:p>
            <a:pPr algn="just"/>
            <a:r>
              <a:rPr lang="hr-HR" sz="2800" dirty="0" smtClean="0"/>
              <a:t>U </a:t>
            </a:r>
            <a:r>
              <a:rPr lang="hr-HR" sz="2800" dirty="0"/>
              <a:t>današnje doba ovu službu </a:t>
            </a:r>
            <a:endParaRPr lang="hr-HR" sz="2800" dirty="0" smtClean="0"/>
          </a:p>
          <a:p>
            <a:pPr algn="just">
              <a:buNone/>
            </a:pPr>
            <a:r>
              <a:rPr lang="hr-HR" sz="2800" dirty="0" smtClean="0"/>
              <a:t>	preuzeo </a:t>
            </a:r>
            <a:r>
              <a:rPr lang="hr-HR" sz="2800" dirty="0"/>
              <a:t>je </a:t>
            </a:r>
            <a:r>
              <a:rPr lang="hr-HR" sz="2800" dirty="0" smtClean="0"/>
              <a:t>sveti </a:t>
            </a:r>
            <a:r>
              <a:rPr lang="hr-HR" sz="2800" dirty="0"/>
              <a:t>Nikola koji u </a:t>
            </a:r>
            <a:endParaRPr lang="hr-HR" sz="2800" dirty="0" smtClean="0"/>
          </a:p>
          <a:p>
            <a:pPr algn="just">
              <a:buNone/>
            </a:pPr>
            <a:r>
              <a:rPr lang="hr-HR" sz="2800" dirty="0" smtClean="0"/>
              <a:t>	čizmicu </a:t>
            </a:r>
            <a:r>
              <a:rPr lang="hr-HR" sz="2800" dirty="0"/>
              <a:t>dobre </a:t>
            </a:r>
            <a:r>
              <a:rPr lang="hr-HR" sz="2800" dirty="0" smtClean="0"/>
              <a:t>djece stavlja </a:t>
            </a:r>
          </a:p>
          <a:p>
            <a:pPr algn="just">
              <a:buNone/>
            </a:pPr>
            <a:r>
              <a:rPr lang="hr-HR" sz="2800" dirty="0" smtClean="0"/>
              <a:t>	slatkiše</a:t>
            </a:r>
            <a:r>
              <a:rPr lang="hr-HR" sz="2800" dirty="0"/>
              <a:t>, a šibe dijeli </a:t>
            </a:r>
            <a:r>
              <a:rPr lang="hr-HR" sz="2800" dirty="0" smtClean="0"/>
              <a:t>njegov </a:t>
            </a:r>
          </a:p>
          <a:p>
            <a:pPr algn="just">
              <a:buNone/>
            </a:pPr>
            <a:r>
              <a:rPr lang="hr-HR" sz="2800" dirty="0" smtClean="0"/>
              <a:t>	pomoćnik </a:t>
            </a:r>
            <a:r>
              <a:rPr lang="hr-HR" sz="2800" dirty="0"/>
              <a:t>Krampus </a:t>
            </a:r>
            <a:r>
              <a:rPr lang="hr-HR" sz="2800" dirty="0" smtClean="0"/>
              <a:t>(</a:t>
            </a:r>
            <a:r>
              <a:rPr lang="hr-HR" sz="2800" dirty="0"/>
              <a:t>simbol </a:t>
            </a:r>
            <a:endParaRPr lang="hr-HR" sz="2800" dirty="0" smtClean="0"/>
          </a:p>
          <a:p>
            <a:pPr algn="just">
              <a:buNone/>
            </a:pPr>
            <a:r>
              <a:rPr lang="hr-HR" sz="2800" dirty="0" smtClean="0"/>
              <a:t>	zlog </a:t>
            </a:r>
            <a:r>
              <a:rPr lang="hr-HR" sz="2800" dirty="0"/>
              <a:t>duha ili vraga).</a:t>
            </a:r>
          </a:p>
        </p:txBody>
      </p:sp>
      <p:pic>
        <p:nvPicPr>
          <p:cNvPr id="4" name="Picture 3" descr="C:\Users\Petar\Desktop\svNiko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852936"/>
            <a:ext cx="2860220" cy="3672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435280" cy="850106"/>
          </a:xfrm>
        </p:spPr>
        <p:txBody>
          <a:bodyPr>
            <a:normAutofit/>
          </a:bodyPr>
          <a:lstStyle/>
          <a:p>
            <a:r>
              <a:rPr lang="hr-HR" b="1" dirty="0" smtClean="0"/>
              <a:t>Hrvatski tradicijski božićni običaji:</a:t>
            </a:r>
            <a:endParaRPr lang="hr-H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980728"/>
            <a:ext cx="8435280" cy="5616624"/>
          </a:xfrm>
        </p:spPr>
        <p:txBody>
          <a:bodyPr>
            <a:normAutofit/>
          </a:bodyPr>
          <a:lstStyle/>
          <a:p>
            <a:pPr algn="just"/>
            <a:r>
              <a:rPr lang="hr-HR" b="1" dirty="0"/>
              <a:t>Tradicionalni, stari hrvatski božićni dar bila je i ukrašena jabuka zvana božićnica, </a:t>
            </a:r>
            <a:r>
              <a:rPr lang="hr-HR" dirty="0"/>
              <a:t>a darivali su je mladići </a:t>
            </a:r>
            <a:r>
              <a:rPr lang="hr-HR" dirty="0" smtClean="0"/>
              <a:t>djevojkama.</a:t>
            </a:r>
          </a:p>
          <a:p>
            <a:pPr algn="just"/>
            <a:endParaRPr lang="hr-HR" sz="1000" dirty="0" smtClean="0"/>
          </a:p>
          <a:p>
            <a:pPr algn="just"/>
            <a:r>
              <a:rPr lang="hr-HR" dirty="0" smtClean="0"/>
              <a:t>Jedan </a:t>
            </a:r>
            <a:r>
              <a:rPr lang="hr-HR" dirty="0"/>
              <a:t>običaj koji se sačuvao do danas jest </a:t>
            </a:r>
            <a:r>
              <a:rPr lang="hr-HR" b="1" dirty="0"/>
              <a:t>običaj sijanja božićne pšenice kao simbola obnove života i </a:t>
            </a:r>
            <a:r>
              <a:rPr lang="hr-HR" b="1" dirty="0" smtClean="0"/>
              <a:t>plodnosti, a sije se na dan svete Barbare ili svete Lucije.</a:t>
            </a:r>
          </a:p>
          <a:p>
            <a:pPr algn="just">
              <a:buNone/>
            </a:pPr>
            <a:endParaRPr lang="hr-HR" sz="1000" b="1" dirty="0" smtClean="0"/>
          </a:p>
          <a:p>
            <a:pPr algn="just"/>
            <a:r>
              <a:rPr lang="hr-HR" b="1" dirty="0" smtClean="0"/>
              <a:t>Pšenica je </a:t>
            </a:r>
            <a:r>
              <a:rPr lang="hr-HR" b="1" dirty="0"/>
              <a:t>simbol života </a:t>
            </a:r>
            <a:endParaRPr lang="hr-HR" b="1" dirty="0" smtClean="0"/>
          </a:p>
          <a:p>
            <a:pPr algn="just">
              <a:buNone/>
            </a:pPr>
            <a:r>
              <a:rPr lang="hr-HR" b="1" dirty="0" smtClean="0"/>
              <a:t>u katolika, </a:t>
            </a:r>
            <a:r>
              <a:rPr lang="hr-HR" dirty="0" smtClean="0"/>
              <a:t>kao i pripravljanje</a:t>
            </a:r>
          </a:p>
          <a:p>
            <a:pPr algn="just">
              <a:buNone/>
            </a:pPr>
            <a:r>
              <a:rPr lang="hr-HR" dirty="0" smtClean="0"/>
              <a:t>zelenila </a:t>
            </a:r>
            <a:r>
              <a:rPr lang="hr-HR" dirty="0"/>
              <a:t>za ukras kuće i stola </a:t>
            </a:r>
            <a:endParaRPr lang="hr-HR" dirty="0" smtClean="0"/>
          </a:p>
          <a:p>
            <a:pPr algn="just">
              <a:buNone/>
            </a:pPr>
            <a:r>
              <a:rPr lang="hr-HR" dirty="0" smtClean="0"/>
              <a:t>kod </a:t>
            </a:r>
            <a:r>
              <a:rPr lang="hr-HR" dirty="0"/>
              <a:t>svetkovanja Božića. </a:t>
            </a:r>
            <a:endParaRPr lang="hr-HR" dirty="0" smtClean="0"/>
          </a:p>
        </p:txBody>
      </p:sp>
      <p:pic>
        <p:nvPicPr>
          <p:cNvPr id="4098" name="Picture 2" descr="C:\Users\Petar\Desktop\HR BOŽIĆ\Psenica-za-Bozic-e14509576994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717032"/>
            <a:ext cx="3888432" cy="2916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229600" cy="5904656"/>
          </a:xfrm>
        </p:spPr>
        <p:txBody>
          <a:bodyPr>
            <a:normAutofit/>
          </a:bodyPr>
          <a:lstStyle/>
          <a:p>
            <a:pPr algn="just"/>
            <a:r>
              <a:rPr lang="hr-HR" b="1" dirty="0" smtClean="0"/>
              <a:t>Sam taj običaj pretkršćanskog je porijekla, ali danas ima kršćansku simboliku, a svrha mu je blagoslov ljetine. </a:t>
            </a:r>
          </a:p>
          <a:p>
            <a:pPr algn="just">
              <a:buNone/>
            </a:pPr>
            <a:endParaRPr lang="hr-HR" sz="1200" dirty="0" smtClean="0"/>
          </a:p>
          <a:p>
            <a:pPr algn="just"/>
            <a:r>
              <a:rPr lang="hr-HR" dirty="0" smtClean="0"/>
              <a:t>Nakon </a:t>
            </a:r>
            <a:r>
              <a:rPr lang="hr-HR" dirty="0"/>
              <a:t>Božića pšenica se daje pticama jer se ništa iz tog svetog doba ne smije baciti. Prema narodnom vjerovanju, gustoća iznikle pšenice, boja i sočnost njezinih vlati, predskazat će bolju ili lošiju žetvu iduće godine</a:t>
            </a:r>
            <a:r>
              <a:rPr lang="hr-HR" dirty="0" smtClean="0"/>
              <a:t>.</a:t>
            </a:r>
          </a:p>
          <a:p>
            <a:pPr algn="just">
              <a:buNone/>
            </a:pPr>
            <a:endParaRPr lang="hr-HR" sz="1100" dirty="0" smtClean="0"/>
          </a:p>
          <a:p>
            <a:pPr algn="just"/>
            <a:r>
              <a:rPr lang="hr-HR" dirty="0" smtClean="0"/>
              <a:t>Dok </a:t>
            </a:r>
            <a:r>
              <a:rPr lang="hr-HR" dirty="0"/>
              <a:t>se običaj sijanja pšenice sačuvao i u gradovima, dotle su i u selima gotovo nestali običaji unošenja </a:t>
            </a:r>
            <a:r>
              <a:rPr lang="hr-HR" dirty="0" smtClean="0"/>
              <a:t>panja badnjaka </a:t>
            </a:r>
            <a:r>
              <a:rPr lang="hr-HR" dirty="0"/>
              <a:t>i rasprostiranje slame pod blagdanskim stolom u predvečerje </a:t>
            </a:r>
            <a:r>
              <a:rPr lang="hr-HR" dirty="0" smtClean="0"/>
              <a:t>Božića.</a:t>
            </a:r>
            <a:r>
              <a:rPr lang="hr-HR" dirty="0"/>
              <a:t/>
            </a:r>
            <a:br>
              <a:rPr lang="hr-HR" dirty="0"/>
            </a:br>
            <a:endParaRPr lang="hr-H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8229600" cy="6192688"/>
          </a:xfrm>
        </p:spPr>
        <p:txBody>
          <a:bodyPr>
            <a:normAutofit lnSpcReduction="10000"/>
          </a:bodyPr>
          <a:lstStyle/>
          <a:p>
            <a:pPr algn="just"/>
            <a:r>
              <a:rPr lang="hr-HR" sz="2800" b="1" dirty="0"/>
              <a:t>Badnjakom se naziva </a:t>
            </a:r>
            <a:r>
              <a:rPr lang="hr-HR" sz="2800" b="1" dirty="0" smtClean="0"/>
              <a:t>jedan, </a:t>
            </a:r>
            <a:r>
              <a:rPr lang="hr-HR" sz="2800" b="1" dirty="0"/>
              <a:t>a u nekim krajevima i tri velika panja, koja se unose u kuću na Badnju noć i stavljaju na ognjište. </a:t>
            </a:r>
            <a:endParaRPr lang="hr-HR" sz="2800" b="1" dirty="0" smtClean="0"/>
          </a:p>
          <a:p>
            <a:pPr algn="just">
              <a:buNone/>
            </a:pPr>
            <a:endParaRPr lang="hr-HR" sz="1000" b="1" dirty="0" smtClean="0"/>
          </a:p>
          <a:p>
            <a:pPr algn="just"/>
            <a:r>
              <a:rPr lang="hr-HR" sz="2800" dirty="0" smtClean="0"/>
              <a:t>Taj </a:t>
            </a:r>
            <a:r>
              <a:rPr lang="hr-HR" sz="2800" dirty="0"/>
              <a:t>običaj također je pretkršćanskog porijekla, ali je vremenom zadobio kršćanske oznake. </a:t>
            </a:r>
            <a:endParaRPr lang="hr-HR" sz="2800" dirty="0" smtClean="0"/>
          </a:p>
          <a:p>
            <a:pPr algn="just"/>
            <a:r>
              <a:rPr lang="hr-HR" sz="2800" b="1" dirty="0" smtClean="0"/>
              <a:t>Tri </a:t>
            </a:r>
            <a:r>
              <a:rPr lang="hr-HR" sz="2800" b="1" dirty="0"/>
              <a:t>panja simbol su Svetog Trojstva, </a:t>
            </a:r>
            <a:r>
              <a:rPr lang="hr-HR" sz="2800" dirty="0"/>
              <a:t>a njihovim se žarom pripaljuju sve svijeće u kući. </a:t>
            </a:r>
            <a:endParaRPr lang="hr-HR" sz="2800" dirty="0" smtClean="0"/>
          </a:p>
          <a:p>
            <a:pPr algn="just"/>
            <a:endParaRPr lang="hr-HR" sz="1100" dirty="0" smtClean="0"/>
          </a:p>
          <a:p>
            <a:pPr algn="just"/>
            <a:r>
              <a:rPr lang="hr-HR" sz="2800" b="1" dirty="0" smtClean="0"/>
              <a:t>Vjerovalo </a:t>
            </a:r>
            <a:r>
              <a:rPr lang="hr-HR" sz="2800" b="1" dirty="0"/>
              <a:t>se </a:t>
            </a:r>
            <a:endParaRPr lang="hr-HR" sz="2800" b="1" dirty="0" smtClean="0"/>
          </a:p>
          <a:p>
            <a:pPr algn="just">
              <a:buNone/>
            </a:pPr>
            <a:r>
              <a:rPr lang="hr-HR" sz="2800" b="1" dirty="0" smtClean="0"/>
              <a:t>	da </a:t>
            </a:r>
            <a:r>
              <a:rPr lang="hr-HR" sz="2800" b="1" dirty="0"/>
              <a:t>će </a:t>
            </a:r>
            <a:r>
              <a:rPr lang="hr-HR" sz="2800" b="1" dirty="0" smtClean="0"/>
              <a:t>vatra</a:t>
            </a:r>
          </a:p>
          <a:p>
            <a:pPr algn="just">
              <a:buNone/>
            </a:pPr>
            <a:r>
              <a:rPr lang="hr-HR" sz="2800" b="1" dirty="0" smtClean="0"/>
              <a:t>	velikih </a:t>
            </a:r>
            <a:r>
              <a:rPr lang="hr-HR" sz="2800" b="1" dirty="0"/>
              <a:t>panjeva donijeti </a:t>
            </a:r>
            <a:endParaRPr lang="hr-HR" sz="2800" b="1" dirty="0" smtClean="0"/>
          </a:p>
          <a:p>
            <a:pPr algn="just">
              <a:buNone/>
            </a:pPr>
            <a:r>
              <a:rPr lang="hr-HR" sz="2800" b="1" dirty="0" smtClean="0"/>
              <a:t>	dobro </a:t>
            </a:r>
            <a:r>
              <a:rPr lang="hr-HR" sz="2800" b="1" dirty="0"/>
              <a:t>cijelom domu </a:t>
            </a:r>
            <a:endParaRPr lang="hr-HR" sz="2800" b="1" dirty="0" smtClean="0"/>
          </a:p>
          <a:p>
            <a:pPr algn="just">
              <a:buNone/>
            </a:pPr>
            <a:r>
              <a:rPr lang="hr-HR" sz="2800" b="1" dirty="0" smtClean="0"/>
              <a:t>	i </a:t>
            </a:r>
            <a:r>
              <a:rPr lang="hr-HR" sz="2800" b="1" dirty="0"/>
              <a:t>svim </a:t>
            </a:r>
            <a:r>
              <a:rPr lang="hr-HR" sz="2800" b="1" dirty="0" smtClean="0"/>
              <a:t>ukućanima.</a:t>
            </a:r>
            <a:endParaRPr lang="hr-HR" sz="2600" dirty="0" smtClean="0"/>
          </a:p>
        </p:txBody>
      </p:sp>
      <p:pic>
        <p:nvPicPr>
          <p:cNvPr id="5123" name="Picture 3" descr="C:\Users\Petar\Desktop\Badnjak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356992"/>
            <a:ext cx="3657600" cy="3221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5976664"/>
          </a:xfrm>
        </p:spPr>
        <p:txBody>
          <a:bodyPr>
            <a:noAutofit/>
          </a:bodyPr>
          <a:lstStyle/>
          <a:p>
            <a:pPr algn="just"/>
            <a:r>
              <a:rPr lang="hr-HR" sz="2800" b="1" dirty="0" smtClean="0"/>
              <a:t>Slama se kao znak Božića održala znatno duže od panjeva.</a:t>
            </a:r>
            <a:r>
              <a:rPr lang="hr-HR" sz="2800" dirty="0" smtClean="0"/>
              <a:t> Trenutak unošenja slame u kuću, što je obično činio glavni član domaćinstva, označavao je službeni početak proslave blagdana Božića. </a:t>
            </a:r>
          </a:p>
          <a:p>
            <a:pPr algn="just"/>
            <a:endParaRPr lang="hr-HR" sz="2800" dirty="0" smtClean="0"/>
          </a:p>
          <a:p>
            <a:pPr algn="just"/>
            <a:endParaRPr lang="hr-HR" sz="1000" dirty="0" smtClean="0"/>
          </a:p>
          <a:p>
            <a:pPr algn="just"/>
            <a:endParaRPr lang="hr-HR" sz="1000" dirty="0" smtClean="0"/>
          </a:p>
          <a:p>
            <a:pPr algn="just"/>
            <a:endParaRPr lang="hr-HR" sz="1000" dirty="0" smtClean="0"/>
          </a:p>
          <a:p>
            <a:pPr algn="just"/>
            <a:endParaRPr lang="hr-HR" sz="1000" dirty="0" smtClean="0"/>
          </a:p>
          <a:p>
            <a:pPr algn="just"/>
            <a:endParaRPr lang="hr-HR" sz="1000" dirty="0" smtClean="0"/>
          </a:p>
          <a:p>
            <a:pPr algn="just">
              <a:buNone/>
            </a:pPr>
            <a:endParaRPr lang="en-US" sz="1000" dirty="0" smtClean="0"/>
          </a:p>
          <a:p>
            <a:pPr algn="just">
              <a:buNone/>
            </a:pPr>
            <a:endParaRPr lang="en-US" sz="1000" dirty="0"/>
          </a:p>
          <a:p>
            <a:pPr algn="just">
              <a:buNone/>
            </a:pPr>
            <a:endParaRPr lang="hr-HR" sz="1000" dirty="0" smtClean="0"/>
          </a:p>
          <a:p>
            <a:pPr algn="just"/>
            <a:r>
              <a:rPr lang="hr-HR" sz="2800" dirty="0" smtClean="0"/>
              <a:t>Unošenje slame i rasprostiranje po podu događalo se s izričitim naglaskom na događaj Božića, jer su </a:t>
            </a:r>
            <a:r>
              <a:rPr lang="hr-HR" sz="2800" b="1" dirty="0" smtClean="0"/>
              <a:t>redovito taj čin članovi obitelji pratili pjevanjem božićnih pjesama. </a:t>
            </a:r>
          </a:p>
          <a:p>
            <a:pPr>
              <a:buNone/>
            </a:pPr>
            <a:r>
              <a:rPr lang="hr-HR" sz="2400" dirty="0" smtClean="0"/>
              <a:t/>
            </a:r>
            <a:br>
              <a:rPr lang="hr-HR" sz="2400" dirty="0" smtClean="0"/>
            </a:br>
            <a:endParaRPr lang="hr-HR" sz="2400" dirty="0" smtClean="0"/>
          </a:p>
          <a:p>
            <a:endParaRPr lang="hr-HR" dirty="0"/>
          </a:p>
        </p:txBody>
      </p:sp>
      <p:pic>
        <p:nvPicPr>
          <p:cNvPr id="8" name="Picture 7" descr="unosenje-slame-na-badnj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2132856"/>
            <a:ext cx="4032448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363272" cy="6264696"/>
          </a:xfrm>
        </p:spPr>
        <p:txBody>
          <a:bodyPr>
            <a:normAutofit lnSpcReduction="10000"/>
          </a:bodyPr>
          <a:lstStyle/>
          <a:p>
            <a:pPr algn="just"/>
            <a:r>
              <a:rPr lang="hr-HR" sz="2800" dirty="0" smtClean="0"/>
              <a:t>Slama bi se rasprostrla po podu pod stolom, manji se dio stavljao na stol i pokrivao stolnjakom, a dio se klasja vezivao u snopove ili pleo u vijence. </a:t>
            </a:r>
          </a:p>
          <a:p>
            <a:pPr algn="just"/>
            <a:endParaRPr lang="hr-HR" sz="2800" dirty="0" smtClean="0"/>
          </a:p>
          <a:p>
            <a:pPr algn="just"/>
            <a:endParaRPr lang="hr-HR" sz="2800" dirty="0" smtClean="0"/>
          </a:p>
          <a:p>
            <a:pPr algn="just"/>
            <a:endParaRPr lang="hr-HR" sz="2800" dirty="0" smtClean="0"/>
          </a:p>
          <a:p>
            <a:pPr algn="just"/>
            <a:endParaRPr lang="hr-HR" sz="2800" dirty="0" smtClean="0"/>
          </a:p>
          <a:p>
            <a:pPr algn="just"/>
            <a:endParaRPr lang="en-US" sz="2800" smtClean="0"/>
          </a:p>
          <a:p>
            <a:pPr algn="just"/>
            <a:endParaRPr lang="hr-HR" sz="2800" dirty="0" smtClean="0"/>
          </a:p>
          <a:p>
            <a:pPr algn="just"/>
            <a:r>
              <a:rPr lang="hr-HR" sz="2800" dirty="0" smtClean="0"/>
              <a:t>Nakon večere, svi bi ukućani od stola pošli do slame gdje bi sjedili i pričali do vremena polaska u crkvu, a u pojedinim se krajevima na Badnju noć nije spavalo u krevetu već na donesenoj slami. </a:t>
            </a:r>
          </a:p>
          <a:p>
            <a:pPr algn="just"/>
            <a:endParaRPr lang="hr-HR" sz="1000" dirty="0" smtClean="0"/>
          </a:p>
        </p:txBody>
      </p:sp>
      <p:pic>
        <p:nvPicPr>
          <p:cNvPr id="4" name="Content Placeholder 3" descr="C:\Users\Petar\Desktop\HR BOŽIĆ\HR Boži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628800"/>
            <a:ext cx="5151016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4293096"/>
            <a:ext cx="8445624" cy="2160240"/>
          </a:xfrm>
        </p:spPr>
        <p:txBody>
          <a:bodyPr>
            <a:normAutofit fontScale="92500"/>
          </a:bodyPr>
          <a:lstStyle/>
          <a:p>
            <a:pPr algn="just"/>
            <a:r>
              <a:rPr lang="hr-HR" b="1" dirty="0" smtClean="0"/>
              <a:t>Slama razasuta po tlu bila je znak Isusova rođenja u štalici, dok je simbolika snopova i vijenaca vezana uz plodnost.</a:t>
            </a:r>
          </a:p>
          <a:p>
            <a:pPr algn="just"/>
            <a:r>
              <a:rPr lang="hr-HR" b="1" dirty="0" smtClean="0"/>
              <a:t> </a:t>
            </a:r>
            <a:r>
              <a:rPr lang="hr-HR" dirty="0" smtClean="0"/>
              <a:t>Poslije blagdana tu su slamu smatrali blagoslovljenom i jamstvom dobrog uroda u vrtu i polju.</a:t>
            </a:r>
          </a:p>
          <a:p>
            <a:endParaRPr lang="hr-HR" dirty="0"/>
          </a:p>
        </p:txBody>
      </p:sp>
      <p:pic>
        <p:nvPicPr>
          <p:cNvPr id="5" name="Picture 2" descr="C:\Users\Petar\Desktop\HR BOŽIĆ\Božić-i-tradicionalni-Božićni-običaji-u-Hrvatsko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60648"/>
            <a:ext cx="5064562" cy="37984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 algn="just"/>
            <a:r>
              <a:rPr lang="hr-HR" b="1" dirty="0" smtClean="0"/>
              <a:t>U Hrvatskoj se sve do 1850. nije običavalo kititi božićno drvce, </a:t>
            </a:r>
            <a:r>
              <a:rPr lang="hr-HR" dirty="0" smtClean="0"/>
              <a:t>iako je takva praksa u njemačkim pokrajinama postoji još od 16. st, a zanimljivo je da su prva božićna stabla bila bjelogorična. </a:t>
            </a:r>
          </a:p>
          <a:p>
            <a:pPr algn="just">
              <a:buNone/>
            </a:pPr>
            <a:endParaRPr lang="hr-HR" sz="1100" dirty="0" smtClean="0"/>
          </a:p>
          <a:p>
            <a:pPr algn="just"/>
            <a:r>
              <a:rPr lang="hr-HR" dirty="0"/>
              <a:t>Iako se u Hrvata običaj kićenja stabla javlja relativno kasno, </a:t>
            </a:r>
            <a:r>
              <a:rPr lang="hr-HR" b="1" dirty="0"/>
              <a:t>kićenje doma zelenilom od davnine je uvriježen običaj i dužnost koju su obično obavljala djeca. </a:t>
            </a:r>
            <a:endParaRPr lang="hr-HR" b="1" dirty="0" smtClean="0"/>
          </a:p>
          <a:p>
            <a:pPr algn="just"/>
            <a:endParaRPr lang="hr-HR" sz="1100" b="1" dirty="0" smtClean="0"/>
          </a:p>
          <a:p>
            <a:pPr algn="just"/>
            <a:r>
              <a:rPr lang="hr-HR" b="1" dirty="0" smtClean="0"/>
              <a:t>U </a:t>
            </a:r>
            <a:r>
              <a:rPr lang="hr-HR" b="1" dirty="0"/>
              <a:t>primorskim krajevima običaj je bio da djeca kuću ukrase grančicama kadulje, bršljana ili borovim granama, a simbolika kićenja doma zelenilom označava životnu snagu suprotnu zimskom umrtvljenju prirode.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836712"/>
            <a:ext cx="8568952" cy="5760640"/>
          </a:xfrm>
        </p:spPr>
        <p:txBody>
          <a:bodyPr>
            <a:normAutofit/>
          </a:bodyPr>
          <a:lstStyle/>
          <a:p>
            <a:pPr algn="just"/>
            <a:r>
              <a:rPr lang="hr-HR" sz="3200" b="1" dirty="0"/>
              <a:t>Jaslice, </a:t>
            </a:r>
            <a:r>
              <a:rPr lang="hr-HR" dirty="0"/>
              <a:t>koje se stavljaju pod božićno drvce </a:t>
            </a:r>
            <a:r>
              <a:rPr lang="hr-HR" b="1" dirty="0"/>
              <a:t>izravno ukazuju na događaj koji se proslavlja - noć Isusova rođenja i jasno označuju da se on rodio u štali. </a:t>
            </a:r>
            <a:endParaRPr lang="hr-HR" b="1" dirty="0" smtClean="0"/>
          </a:p>
          <a:p>
            <a:pPr algn="just"/>
            <a:endParaRPr lang="hr-HR" sz="1000" dirty="0" smtClean="0"/>
          </a:p>
          <a:p>
            <a:pPr algn="just"/>
            <a:r>
              <a:rPr lang="hr-HR" dirty="0" smtClean="0"/>
              <a:t>Nekada </a:t>
            </a:r>
            <a:r>
              <a:rPr lang="hr-HR" dirty="0"/>
              <a:t>su se jaslice radile od gipsa, gline ili drveta, a nalazile su se samo u crkvama i bilo je pitanje časti napraviti što veće i vjerodostojnije jaslice. </a:t>
            </a:r>
            <a:endParaRPr lang="hr-HR" dirty="0" smtClean="0"/>
          </a:p>
          <a:p>
            <a:pPr algn="just"/>
            <a:endParaRPr lang="hr-HR" sz="900" dirty="0" smtClean="0"/>
          </a:p>
          <a:p>
            <a:pPr algn="just"/>
            <a:r>
              <a:rPr lang="hr-HR" dirty="0" smtClean="0"/>
              <a:t>U </a:t>
            </a:r>
            <a:r>
              <a:rPr lang="hr-HR" dirty="0"/>
              <a:t>njima su likovi Isusa, Marije i Josipa, pastira, trojice mudraca i njihove pratnje, a zatim vola i magarca te ovaca i deva. Prema nekim zapisima </a:t>
            </a:r>
            <a:r>
              <a:rPr lang="hr-HR" b="1" dirty="0"/>
              <a:t>prve jaslice, u prirodnoj veličini napravio je </a:t>
            </a:r>
            <a:r>
              <a:rPr lang="hr-HR" b="1" dirty="0" smtClean="0"/>
              <a:t>sveti </a:t>
            </a:r>
            <a:r>
              <a:rPr lang="hr-HR" b="1" dirty="0"/>
              <a:t>Franjo još 1223. godine.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aslic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2132856"/>
            <a:ext cx="3960440" cy="244872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8568952" cy="5976664"/>
          </a:xfrm>
        </p:spPr>
        <p:txBody>
          <a:bodyPr>
            <a:normAutofit/>
          </a:bodyPr>
          <a:lstStyle/>
          <a:p>
            <a:pPr algn="just"/>
            <a:r>
              <a:rPr lang="hr-HR" sz="2800" b="1" dirty="0"/>
              <a:t>Najstarije danas sačuvane jaslice nalaze se u vrtnoj kapeli franjevaca na otočiću </a:t>
            </a:r>
            <a:r>
              <a:rPr lang="hr-HR" sz="2800" b="1" dirty="0" smtClean="0"/>
              <a:t>Košljunu </a:t>
            </a:r>
            <a:r>
              <a:rPr lang="hr-HR" sz="2800" b="1" dirty="0"/>
              <a:t>uz otok Krk. </a:t>
            </a:r>
            <a:r>
              <a:rPr lang="hr-HR" sz="2800" dirty="0"/>
              <a:t>Načinio ih je nepoznati majstor u 17. stoljeću. </a:t>
            </a:r>
            <a:endParaRPr lang="hr-HR" sz="2800" dirty="0" smtClean="0"/>
          </a:p>
          <a:p>
            <a:endParaRPr lang="hr-HR" sz="1000" b="1" dirty="0" smtClean="0"/>
          </a:p>
          <a:p>
            <a:endParaRPr lang="hr-HR" sz="1000" dirty="0" smtClean="0"/>
          </a:p>
          <a:p>
            <a:endParaRPr lang="hr-HR" sz="1000" dirty="0" smtClean="0"/>
          </a:p>
          <a:p>
            <a:endParaRPr lang="hr-HR" sz="1000" dirty="0" smtClean="0"/>
          </a:p>
          <a:p>
            <a:endParaRPr lang="hr-HR" sz="1000" dirty="0" smtClean="0"/>
          </a:p>
          <a:p>
            <a:endParaRPr lang="hr-HR" sz="1000" dirty="0" smtClean="0"/>
          </a:p>
          <a:p>
            <a:endParaRPr lang="hr-HR" sz="1000" dirty="0" smtClean="0"/>
          </a:p>
          <a:p>
            <a:endParaRPr lang="hr-HR" sz="1000" dirty="0" smtClean="0"/>
          </a:p>
          <a:p>
            <a:endParaRPr lang="hr-HR" sz="1000" dirty="0" smtClean="0"/>
          </a:p>
          <a:p>
            <a:endParaRPr lang="hr-HR" sz="1000" dirty="0" smtClean="0"/>
          </a:p>
          <a:p>
            <a:endParaRPr lang="hr-HR" dirty="0" smtClean="0"/>
          </a:p>
          <a:p>
            <a:r>
              <a:rPr lang="hr-HR" sz="3000" b="1" dirty="0" smtClean="0"/>
              <a:t>U kućama se jaslice postavljaju tek od 19. st.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BOŽIĆ:</a:t>
            </a:r>
            <a:endParaRPr lang="hr-HR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/>
          </a:bodyPr>
          <a:lstStyle/>
          <a:p>
            <a:pPr algn="just"/>
            <a:r>
              <a:rPr lang="hr-HR" dirty="0" smtClean="0"/>
              <a:t>Sama riječ Božić umanjenica je riječi Bog i prvotni naziv djeteta Isusa, koji je kasnije prenesen i na sam blagdan njegova rođenja.</a:t>
            </a:r>
          </a:p>
          <a:p>
            <a:pPr>
              <a:buNone/>
            </a:pPr>
            <a:endParaRPr lang="hr-HR" dirty="0" smtClean="0"/>
          </a:p>
          <a:p>
            <a:r>
              <a:rPr lang="hr-HR" b="1" dirty="0" smtClean="0"/>
              <a:t>Označava svetkovinu rođenja Boga – čovjeka.</a:t>
            </a:r>
          </a:p>
          <a:p>
            <a:endParaRPr lang="hr-HR" dirty="0" smtClean="0"/>
          </a:p>
          <a:p>
            <a:pPr algn="just"/>
            <a:r>
              <a:rPr lang="hr-HR" dirty="0" smtClean="0"/>
              <a:t>Božić se do pred konac IV. stoljeća obilježavao 6. siječnja, da bi potom bio premješten na 25. prosinca kako bi se potisnula, još od cara Aurelija (270.-275.) uvedena </a:t>
            </a:r>
            <a:r>
              <a:rPr lang="hr-HR" b="1" dirty="0" smtClean="0"/>
              <a:t>rimska svetkovina Natalis Solis Invicti, a koja je padala u vrijeme zimske obratnice. </a:t>
            </a:r>
          </a:p>
          <a:p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229600" cy="5752296"/>
          </a:xfrm>
        </p:spPr>
        <p:txBody>
          <a:bodyPr/>
          <a:lstStyle/>
          <a:p>
            <a:pPr algn="just"/>
            <a:r>
              <a:rPr lang="hr-HR" sz="3200" b="1" dirty="0" smtClean="0"/>
              <a:t>Svijeće</a:t>
            </a:r>
            <a:r>
              <a:rPr lang="hr-HR" b="1" dirty="0" smtClean="0"/>
              <a:t> </a:t>
            </a:r>
            <a:r>
              <a:rPr lang="hr-HR" dirty="0" smtClean="0"/>
              <a:t>imaju dvojaku simboliku:</a:t>
            </a:r>
            <a:r>
              <a:rPr lang="hr-HR" b="1" dirty="0" smtClean="0"/>
              <a:t> one su znak buđenja prirode i znak svjetla </a:t>
            </a:r>
            <a:r>
              <a:rPr lang="hr-HR" dirty="0" smtClean="0"/>
              <a:t>koje je Isusovo rođenje donijelo svijetu.</a:t>
            </a:r>
          </a:p>
          <a:p>
            <a:endParaRPr lang="hr-HR" dirty="0"/>
          </a:p>
        </p:txBody>
      </p:sp>
      <p:pic>
        <p:nvPicPr>
          <p:cNvPr id="4" name="Picture 3" descr="pravoslavni-boz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844824"/>
            <a:ext cx="6288234" cy="44606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hr-HR" b="1" dirty="0" smtClean="0"/>
              <a:t>BADNJAK:</a:t>
            </a:r>
            <a:endParaRPr lang="hr-H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363272" cy="5328592"/>
          </a:xfrm>
        </p:spPr>
        <p:txBody>
          <a:bodyPr>
            <a:normAutofit/>
          </a:bodyPr>
          <a:lstStyle/>
          <a:p>
            <a:pPr algn="just"/>
            <a:r>
              <a:rPr lang="hr-HR" dirty="0"/>
              <a:t>Badnjakom se naziva dan uoči Božića, a </a:t>
            </a:r>
            <a:r>
              <a:rPr lang="hr-HR" b="1" dirty="0"/>
              <a:t>ime mu dolazi od riječi "bdjeti", jer se na Badnju večer bdije pobožno čekajući Kristovo rođenje. </a:t>
            </a:r>
            <a:endParaRPr lang="hr-HR" b="1" dirty="0" smtClean="0"/>
          </a:p>
          <a:p>
            <a:pPr algn="just"/>
            <a:endParaRPr lang="hr-HR" sz="1000" b="1" dirty="0" smtClean="0"/>
          </a:p>
          <a:p>
            <a:pPr algn="just"/>
            <a:r>
              <a:rPr lang="hr-HR" dirty="0"/>
              <a:t>Na Badnjak se u našim ruralnim hrvatskim krajevima ženska čeljad rano ustaje da na vrijeme, do zvuka večernjih zvona uspije sve u kući i oko kuće počistiti i pripremiti obilje svakojake </a:t>
            </a:r>
            <a:r>
              <a:rPr lang="hr-HR" dirty="0" smtClean="0"/>
              <a:t>(nemrsne) hrane za </a:t>
            </a:r>
            <a:r>
              <a:rPr lang="hr-HR" dirty="0"/>
              <a:t>badnju večer i mrsne za sutrašnji Božić. </a:t>
            </a:r>
            <a:endParaRPr lang="hr-HR" dirty="0" smtClean="0"/>
          </a:p>
          <a:p>
            <a:pPr algn="just"/>
            <a:endParaRPr lang="hr-HR" sz="1000" dirty="0" smtClean="0"/>
          </a:p>
          <a:p>
            <a:pPr algn="just"/>
            <a:r>
              <a:rPr lang="hr-HR" b="1" dirty="0" smtClean="0"/>
              <a:t>Na Badnjak nema objeda, jer se posti do večeri, </a:t>
            </a:r>
            <a:r>
              <a:rPr lang="hr-HR" dirty="0" smtClean="0"/>
              <a:t>a jede se samo navečer, ali i tada samo nemrsnu hranu. </a:t>
            </a:r>
          </a:p>
          <a:p>
            <a:pPr algn="just"/>
            <a:endParaRPr lang="hr-H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548680"/>
            <a:ext cx="8363272" cy="5976664"/>
          </a:xfrm>
        </p:spPr>
        <p:txBody>
          <a:bodyPr>
            <a:normAutofit/>
          </a:bodyPr>
          <a:lstStyle/>
          <a:p>
            <a:pPr algn="just"/>
            <a:endParaRPr lang="hr-HR" sz="1000" dirty="0" smtClean="0"/>
          </a:p>
          <a:p>
            <a:pPr algn="just"/>
            <a:r>
              <a:rPr lang="hr-HR" dirty="0" smtClean="0"/>
              <a:t>Posebno </a:t>
            </a:r>
            <a:r>
              <a:rPr lang="hr-HR" dirty="0"/>
              <a:t>priređena jela obilježena su kršćanskim simbolima, a blagovanje je pak isprepleteno božićnim nazdravicama i običajima koji su usmjereni društvenom i gospodarskom dobru članova obitelji. </a:t>
            </a:r>
            <a:endParaRPr lang="hr-HR" dirty="0" smtClean="0"/>
          </a:p>
          <a:p>
            <a:pPr algn="just"/>
            <a:endParaRPr lang="hr-HR" sz="1000" dirty="0" smtClean="0"/>
          </a:p>
          <a:p>
            <a:pPr algn="just"/>
            <a:r>
              <a:rPr lang="hr-HR" dirty="0" smtClean="0"/>
              <a:t>Glavno </a:t>
            </a:r>
            <a:r>
              <a:rPr lang="hr-HR" dirty="0"/>
              <a:t>jelo je u pravilu bakalar, ili u nedostatku bakalara, neka druga vrsta ribe. </a:t>
            </a:r>
            <a:endParaRPr lang="hr-HR" dirty="0" smtClean="0"/>
          </a:p>
          <a:p>
            <a:pPr algn="just"/>
            <a:endParaRPr lang="hr-HR" dirty="0" smtClean="0"/>
          </a:p>
          <a:p>
            <a:pPr algn="just"/>
            <a:endParaRPr lang="hr-HR" dirty="0" smtClean="0"/>
          </a:p>
        </p:txBody>
      </p:sp>
      <p:pic>
        <p:nvPicPr>
          <p:cNvPr id="4" name="Picture 3" descr="bakalar-za-badnj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630342"/>
            <a:ext cx="4608512" cy="28229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904656"/>
          </a:xfrm>
        </p:spPr>
        <p:txBody>
          <a:bodyPr>
            <a:normAutofit/>
          </a:bodyPr>
          <a:lstStyle/>
          <a:p>
            <a:pPr algn="just"/>
            <a:r>
              <a:rPr lang="hr-HR" dirty="0" smtClean="0"/>
              <a:t>U nekim krajevima se u kući peku dva različito ukrašena kruha; jedan za Badnjak, a drugi za Božić. </a:t>
            </a:r>
            <a:r>
              <a:rPr lang="hr-HR" b="1" dirty="0" smtClean="0"/>
              <a:t>U drugim krajevima se peče samo jedan kruh koji na stolu treba biti od Badnjaka do Sveta tri kralja, </a:t>
            </a:r>
            <a:r>
              <a:rPr lang="hr-HR" dirty="0" smtClean="0"/>
              <a:t>a ovisno o pojedinim krajevima naziva se: </a:t>
            </a:r>
            <a:r>
              <a:rPr lang="hr-HR" b="1" dirty="0" smtClean="0"/>
              <a:t>česnica, litanja, božić, krsnica, križica i dr. </a:t>
            </a:r>
            <a:r>
              <a:rPr lang="hr-HR" dirty="0" smtClean="0"/>
              <a:t>što je veći tim bolje, jer je to znak obilja u idućoj godini.</a:t>
            </a:r>
          </a:p>
          <a:p>
            <a:pPr algn="just">
              <a:buNone/>
            </a:pPr>
            <a:r>
              <a:rPr lang="hr-HR" dirty="0" smtClean="0"/>
              <a:t> </a:t>
            </a:r>
          </a:p>
          <a:p>
            <a:pPr algn="just">
              <a:buNone/>
            </a:pPr>
            <a:endParaRPr lang="hr-HR" b="1" dirty="0" smtClean="0"/>
          </a:p>
          <a:p>
            <a:pPr algn="just">
              <a:buNone/>
            </a:pPr>
            <a:endParaRPr lang="hr-HR" b="1" dirty="0" smtClean="0"/>
          </a:p>
          <a:p>
            <a:pPr algn="just">
              <a:buNone/>
            </a:pPr>
            <a:endParaRPr lang="hr-HR" b="1" dirty="0" smtClean="0"/>
          </a:p>
          <a:p>
            <a:pPr algn="just">
              <a:buNone/>
            </a:pPr>
            <a:endParaRPr lang="hr-HR" b="1" dirty="0" smtClean="0"/>
          </a:p>
          <a:p>
            <a:pPr algn="just"/>
            <a:r>
              <a:rPr lang="hr-HR" dirty="0" smtClean="0"/>
              <a:t>U južnim krajevima se frigaju </a:t>
            </a:r>
            <a:r>
              <a:rPr lang="hr-HR" b="1" dirty="0" smtClean="0"/>
              <a:t>uštipci ili pršurate. </a:t>
            </a:r>
          </a:p>
          <a:p>
            <a:endParaRPr lang="hr-HR" dirty="0"/>
          </a:p>
        </p:txBody>
      </p:sp>
      <p:pic>
        <p:nvPicPr>
          <p:cNvPr id="4" name="Picture 3" descr="HR Božić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3356992"/>
            <a:ext cx="3456384" cy="2232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božićni kru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3356992"/>
            <a:ext cx="2980166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8229600" cy="5760640"/>
          </a:xfrm>
        </p:spPr>
        <p:txBody>
          <a:bodyPr>
            <a:normAutofit/>
          </a:bodyPr>
          <a:lstStyle/>
          <a:p>
            <a:pPr algn="just"/>
            <a:r>
              <a:rPr lang="hr-HR" b="1" dirty="0"/>
              <a:t>Vrhunac badnjeg bdjenja jest proslava polnoćke.</a:t>
            </a:r>
            <a:r>
              <a:rPr lang="hr-HR" dirty="0"/>
              <a:t> Upravo s bdjenjem je povezan niz običaja: unošenje drva "badnjaka" koje gori na ognjištu tu noć i kasnije, zatim božićne svijeće, jedne ili tri, redovito povezane trobojnicom. </a:t>
            </a:r>
            <a:endParaRPr lang="hr-HR" dirty="0" smtClean="0"/>
          </a:p>
          <a:p>
            <a:pPr algn="just"/>
            <a:endParaRPr lang="hr-HR" sz="1100" dirty="0" smtClean="0"/>
          </a:p>
          <a:p>
            <a:pPr algn="just"/>
            <a:endParaRPr lang="hr-HR" sz="1100" dirty="0" smtClean="0"/>
          </a:p>
          <a:p>
            <a:pPr algn="just"/>
            <a:r>
              <a:rPr lang="hr-HR" dirty="0" smtClean="0"/>
              <a:t>Bdjenje </a:t>
            </a:r>
            <a:r>
              <a:rPr lang="hr-HR" dirty="0"/>
              <a:t>počinje uvečer, kad se obitelj okuplja oko stola, još uvijek s posnim jelima, i unošenjem badnjaka i slame kad </a:t>
            </a:r>
            <a:r>
              <a:rPr lang="hr-HR" dirty="0" smtClean="0"/>
              <a:t>(barem </a:t>
            </a:r>
            <a:r>
              <a:rPr lang="hr-HR" dirty="0"/>
              <a:t>u nekim hrvatskim </a:t>
            </a:r>
            <a:r>
              <a:rPr lang="hr-HR" dirty="0" smtClean="0"/>
              <a:t>krajevima) </a:t>
            </a:r>
            <a:r>
              <a:rPr lang="hr-HR" dirty="0"/>
              <a:t>domaćin pozdravlja ukućane pozdravom koji naviješta skori Božić </a:t>
            </a:r>
            <a:r>
              <a:rPr lang="hr-HR" i="1" dirty="0"/>
              <a:t>"Faljen Isus! Na dobro vam došla badnja večer"!</a:t>
            </a:r>
            <a:r>
              <a:rPr lang="hr-HR" dirty="0"/>
              <a:t> Na taj pozdrav slijedi odgovor: </a:t>
            </a:r>
            <a:r>
              <a:rPr lang="hr-HR" i="1" dirty="0"/>
              <a:t>"I s tobom zajedno!"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933056"/>
            <a:ext cx="8229600" cy="2664296"/>
          </a:xfrm>
        </p:spPr>
        <p:txBody>
          <a:bodyPr>
            <a:normAutofit lnSpcReduction="10000"/>
          </a:bodyPr>
          <a:lstStyle/>
          <a:p>
            <a:pPr algn="just"/>
            <a:r>
              <a:rPr lang="hr-HR" dirty="0"/>
              <a:t>Najvažnije </a:t>
            </a:r>
            <a:r>
              <a:rPr lang="hr-HR" dirty="0" smtClean="0"/>
              <a:t>je </a:t>
            </a:r>
            <a:r>
              <a:rPr lang="hr-HR" dirty="0"/>
              <a:t>bdjenje u iščekivanju polnoćke. Sudjelovanje na polnoćki smatraju važnim i oni koji ne odlaze redovito nedjeljama na misu</a:t>
            </a:r>
            <a:r>
              <a:rPr lang="hr-HR" dirty="0" smtClean="0"/>
              <a:t>.</a:t>
            </a:r>
          </a:p>
          <a:p>
            <a:pPr algn="just">
              <a:buNone/>
            </a:pPr>
            <a:endParaRPr lang="hr-HR" sz="1000" dirty="0" smtClean="0"/>
          </a:p>
          <a:p>
            <a:pPr algn="just"/>
            <a:r>
              <a:rPr lang="hr-HR" dirty="0" smtClean="0"/>
              <a:t>Božićno </a:t>
            </a:r>
            <a:r>
              <a:rPr lang="hr-HR" dirty="0"/>
              <a:t>čestitanje je izraz da </a:t>
            </a:r>
            <a:r>
              <a:rPr lang="hr-HR" dirty="0" smtClean="0"/>
              <a:t>(svi) ljudi prihvaćaju </a:t>
            </a:r>
            <a:r>
              <a:rPr lang="hr-HR" dirty="0"/>
              <a:t>kršćansku poruku o miru, ako i zastaju pred porukama o Bogu i </a:t>
            </a:r>
            <a:r>
              <a:rPr lang="hr-HR" dirty="0" smtClean="0"/>
              <a:t>čovjeku.</a:t>
            </a:r>
            <a:endParaRPr lang="hr-HR" dirty="0"/>
          </a:p>
        </p:txBody>
      </p:sp>
      <p:pic>
        <p:nvPicPr>
          <p:cNvPr id="4" name="Picture 3" descr="HR Badnjak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16632"/>
            <a:ext cx="6552728" cy="3825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BOŽIĆ</a:t>
            </a:r>
            <a:endParaRPr lang="hr-H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pPr algn="just"/>
            <a:endParaRPr lang="hr-HR" sz="1100" dirty="0" smtClean="0"/>
          </a:p>
          <a:p>
            <a:pPr algn="just"/>
            <a:r>
              <a:rPr lang="hr-HR" dirty="0" smtClean="0"/>
              <a:t>Božić je stoljećima odgajao hrvatskog čovjeka, i to ne samo u kršćanskoj vjeri, nego i za temeljne ljudske vrednote. </a:t>
            </a:r>
            <a:r>
              <a:rPr lang="hr-HR" b="1" dirty="0" smtClean="0"/>
              <a:t>U duhovnom svijetu Božić je mjera vrijednosti, mira, sloge, poštovanja doma, moralnih normi i obilja.</a:t>
            </a:r>
          </a:p>
          <a:p>
            <a:pPr algn="just"/>
            <a:endParaRPr lang="hr-HR" sz="1100" dirty="0" smtClean="0"/>
          </a:p>
          <a:p>
            <a:pPr algn="just"/>
            <a:r>
              <a:rPr lang="hr-HR" dirty="0" smtClean="0"/>
              <a:t>U </a:t>
            </a:r>
            <a:r>
              <a:rPr lang="hr-HR" dirty="0"/>
              <a:t>mnogim krajevima </a:t>
            </a:r>
            <a:r>
              <a:rPr lang="hr-HR" dirty="0" smtClean="0"/>
              <a:t>je </a:t>
            </a:r>
            <a:r>
              <a:rPr lang="hr-HR" b="1" dirty="0" smtClean="0"/>
              <a:t>već od 5. stoljeća </a:t>
            </a:r>
            <a:r>
              <a:rPr lang="hr-HR" b="1" dirty="0"/>
              <a:t>običaj </a:t>
            </a:r>
            <a:r>
              <a:rPr lang="hr-HR" dirty="0"/>
              <a:t>da se na taj dan ide na tri </a:t>
            </a:r>
            <a:r>
              <a:rPr lang="hr-HR" dirty="0" smtClean="0"/>
              <a:t>mise:</a:t>
            </a:r>
          </a:p>
          <a:p>
            <a:pPr algn="just"/>
            <a:r>
              <a:rPr lang="hr-HR" b="1" dirty="0" smtClean="0"/>
              <a:t>polnoćku, </a:t>
            </a:r>
          </a:p>
          <a:p>
            <a:pPr algn="just"/>
            <a:r>
              <a:rPr lang="hr-HR" b="1" dirty="0" smtClean="0"/>
              <a:t>ranu jutarnju (pastrica</a:t>
            </a:r>
            <a:r>
              <a:rPr lang="hr-HR" b="1" dirty="0"/>
              <a:t>, zornica ili mala </a:t>
            </a:r>
            <a:r>
              <a:rPr lang="hr-HR" b="1" dirty="0" smtClean="0"/>
              <a:t>misa </a:t>
            </a:r>
            <a:r>
              <a:rPr lang="hr-HR" b="1" dirty="0"/>
              <a:t>i obično se na toj misi ide na </a:t>
            </a:r>
            <a:r>
              <a:rPr lang="hr-HR" b="1" dirty="0" smtClean="0"/>
              <a:t>pričest) te</a:t>
            </a:r>
          </a:p>
          <a:p>
            <a:pPr algn="just"/>
            <a:r>
              <a:rPr lang="hr-HR" b="1" dirty="0" smtClean="0"/>
              <a:t>poldanicu </a:t>
            </a:r>
            <a:r>
              <a:rPr lang="hr-HR" b="1" dirty="0"/>
              <a:t>ili </a:t>
            </a:r>
            <a:r>
              <a:rPr lang="hr-HR" b="1" dirty="0" smtClean="0"/>
              <a:t>velu misu.</a:t>
            </a:r>
            <a:endParaRPr lang="hr-HR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 lnSpcReduction="10000"/>
          </a:bodyPr>
          <a:lstStyle/>
          <a:p>
            <a:pPr algn="just"/>
            <a:r>
              <a:rPr lang="hr-HR" b="1" dirty="0" smtClean="0"/>
              <a:t>Kod polnoćke i zornice čita se izvještaj o događaju Božića s njegovim povijesnim određenjem</a:t>
            </a:r>
            <a:r>
              <a:rPr lang="hr-HR" dirty="0" smtClean="0"/>
              <a:t>: </a:t>
            </a:r>
            <a:r>
              <a:rPr lang="hr-HR" i="1" dirty="0" smtClean="0"/>
              <a:t>u one dane izađe naredba cara Augusta da se provede popis svega svijeta.</a:t>
            </a:r>
          </a:p>
          <a:p>
            <a:pPr algn="just">
              <a:buNone/>
            </a:pPr>
            <a:r>
              <a:rPr lang="hr-HR" i="1" dirty="0" smtClean="0"/>
              <a:t> </a:t>
            </a:r>
          </a:p>
          <a:p>
            <a:pPr algn="just"/>
            <a:r>
              <a:rPr lang="hr-HR" b="1" dirty="0" smtClean="0"/>
              <a:t>Kod zornice je naglasak na evanđeoskom izvještaju o navještaju pastirima</a:t>
            </a:r>
            <a:r>
              <a:rPr lang="hr-HR" dirty="0" smtClean="0"/>
              <a:t>.</a:t>
            </a:r>
          </a:p>
          <a:p>
            <a:pPr algn="just"/>
            <a:r>
              <a:rPr lang="hr-HR" dirty="0" smtClean="0"/>
              <a:t> </a:t>
            </a:r>
          </a:p>
          <a:p>
            <a:pPr algn="just"/>
            <a:r>
              <a:rPr lang="hr-HR" b="1" dirty="0" smtClean="0"/>
              <a:t>Kod poldanjice je proglas evanđelja sv. Ivana: </a:t>
            </a:r>
            <a:r>
              <a:rPr lang="hr-HR" i="1" dirty="0" smtClean="0"/>
              <a:t>u početku bijaše Riječ, i Riječ bijaše u Boga, i ta Riječ bijaše Bog... I Riječ tijelom postade i nastani se među nama!</a:t>
            </a:r>
          </a:p>
          <a:p>
            <a:endParaRPr lang="hr-H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412776"/>
            <a:ext cx="5184576" cy="4824536"/>
          </a:xfrm>
        </p:spPr>
        <p:txBody>
          <a:bodyPr>
            <a:normAutofit/>
          </a:bodyPr>
          <a:lstStyle/>
          <a:p>
            <a:pPr algn="just"/>
            <a:endParaRPr lang="hr-HR" sz="1000" b="1" dirty="0" smtClean="0"/>
          </a:p>
          <a:p>
            <a:pPr algn="just"/>
            <a:r>
              <a:rPr lang="hr-HR" dirty="0" smtClean="0"/>
              <a:t>U </a:t>
            </a:r>
            <a:r>
              <a:rPr lang="hr-HR" dirty="0"/>
              <a:t>starijoj tradiciji poznat je </a:t>
            </a:r>
            <a:r>
              <a:rPr lang="hr-HR" b="1" dirty="0"/>
              <a:t>polaznik ili položar, </a:t>
            </a:r>
            <a:endParaRPr lang="hr-HR" b="1" dirty="0" smtClean="0"/>
          </a:p>
          <a:p>
            <a:pPr algn="just">
              <a:buNone/>
            </a:pPr>
            <a:r>
              <a:rPr lang="hr-HR" b="1" dirty="0" smtClean="0"/>
              <a:t>	prvi </a:t>
            </a:r>
            <a:r>
              <a:rPr lang="hr-HR" b="1" dirty="0"/>
              <a:t>posjetitelj koji na Božić uđe u </a:t>
            </a:r>
            <a:r>
              <a:rPr lang="hr-HR" b="1" dirty="0" smtClean="0"/>
              <a:t>kuću. </a:t>
            </a:r>
          </a:p>
          <a:p>
            <a:pPr algn="just">
              <a:buNone/>
            </a:pPr>
            <a:r>
              <a:rPr lang="hr-HR" b="1" dirty="0" smtClean="0"/>
              <a:t>	</a:t>
            </a:r>
            <a:r>
              <a:rPr lang="hr-HR" dirty="0" smtClean="0"/>
              <a:t>U </a:t>
            </a:r>
            <a:r>
              <a:rPr lang="hr-HR" dirty="0"/>
              <a:t>nekim krajevima je to na Badnjak, Stjepanje ili Novu godinu, uz kojega je vezano više običaja i vjerovanja. </a:t>
            </a:r>
            <a:endParaRPr lang="hr-HR" dirty="0" smtClean="0"/>
          </a:p>
          <a:p>
            <a:pPr algn="just">
              <a:buNone/>
            </a:pPr>
            <a:r>
              <a:rPr lang="hr-HR" dirty="0" smtClean="0"/>
              <a:t>	On </a:t>
            </a:r>
            <a:r>
              <a:rPr lang="hr-HR" dirty="0"/>
              <a:t>treba biti zdrav i krepak, jer to kući donosi sreću. </a:t>
            </a:r>
            <a:endParaRPr lang="hr-HR" dirty="0" smtClean="0"/>
          </a:p>
          <a:p>
            <a:pPr algn="just"/>
            <a:endParaRPr lang="hr-HR" sz="1000" dirty="0" smtClean="0"/>
          </a:p>
          <a:p>
            <a:pPr algn="just"/>
            <a:endParaRPr lang="hr-HR" dirty="0"/>
          </a:p>
        </p:txBody>
      </p:sp>
      <p:pic>
        <p:nvPicPr>
          <p:cNvPr id="4" name="Picture 3" descr="orihnjač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1196752"/>
            <a:ext cx="3456384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3528" y="188640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/>
              <a:t>Božić se po tradiciji svetkuje intimnije; isključivo u krugu obitelji.</a:t>
            </a:r>
            <a:endParaRPr lang="hr-HR" sz="28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404664"/>
            <a:ext cx="8229600" cy="6192688"/>
          </a:xfrm>
        </p:spPr>
        <p:txBody>
          <a:bodyPr>
            <a:normAutofit/>
          </a:bodyPr>
          <a:lstStyle/>
          <a:p>
            <a:pPr algn="just"/>
            <a:r>
              <a:rPr lang="hr-HR" sz="2800" b="1" dirty="0" smtClean="0"/>
              <a:t>Čestitanje Božića od kuće do kuće, tzv. koledanje, </a:t>
            </a:r>
            <a:r>
              <a:rPr lang="hr-HR" sz="2800" dirty="0" smtClean="0"/>
              <a:t>obavljalo se uz pjevanje božićnih pjesama, a </a:t>
            </a:r>
            <a:r>
              <a:rPr lang="hr-HR" sz="2800" b="1" dirty="0" smtClean="0"/>
              <a:t>čestitari, zvani betlehemari ili pastiri, </a:t>
            </a:r>
            <a:r>
              <a:rPr lang="hr-HR" sz="2800" dirty="0" smtClean="0"/>
              <a:t>bi primali darove. </a:t>
            </a:r>
          </a:p>
          <a:p>
            <a:pPr algn="just">
              <a:buNone/>
            </a:pPr>
            <a:endParaRPr lang="hr-HR" sz="1300" dirty="0" smtClean="0"/>
          </a:p>
          <a:p>
            <a:pPr algn="just"/>
            <a:r>
              <a:rPr lang="hr-HR" sz="2800" b="1" dirty="0" smtClean="0"/>
              <a:t>Božićni tjedan: blagdan Sv. Stjepana, Sv. Ivana, Nevina dječica ili Mladenci te Stara godina, </a:t>
            </a:r>
            <a:r>
              <a:rPr lang="hr-HR" sz="2800" dirty="0" smtClean="0"/>
              <a:t>također su krcati božićnim događanjem koje prate osobiti pučki običaji.</a:t>
            </a:r>
          </a:p>
          <a:p>
            <a:pPr algn="just"/>
            <a:endParaRPr lang="hr-HR" sz="1300" dirty="0" smtClean="0"/>
          </a:p>
        </p:txBody>
      </p:sp>
      <p:pic>
        <p:nvPicPr>
          <p:cNvPr id="4" name="Picture 3" descr="HR badnj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221088"/>
            <a:ext cx="3151232" cy="23674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184576"/>
          </a:xfrm>
        </p:spPr>
        <p:txBody>
          <a:bodyPr>
            <a:normAutofit/>
          </a:bodyPr>
          <a:lstStyle/>
          <a:p>
            <a:pPr algn="just"/>
            <a:r>
              <a:rPr lang="hr-HR" sz="2800" dirty="0" smtClean="0"/>
              <a:t>Kršćani su vrlo rano taj dan Isusovog rođenja smatrali i početkom nove godine. </a:t>
            </a:r>
          </a:p>
          <a:p>
            <a:pPr algn="just"/>
            <a:endParaRPr lang="hr-HR" sz="2800" b="1" dirty="0" smtClean="0"/>
          </a:p>
          <a:p>
            <a:pPr algn="just"/>
            <a:r>
              <a:rPr lang="hr-HR" sz="2800" b="1" dirty="0" smtClean="0"/>
              <a:t>U razdoblju obnovljenog Zapadnog rimskog carstva gotovo je u čitavoj Europi početak nove godine bio na Božić. </a:t>
            </a:r>
          </a:p>
          <a:p>
            <a:pPr algn="just">
              <a:buNone/>
            </a:pPr>
            <a:endParaRPr lang="hr-HR" sz="2800" dirty="0" smtClean="0"/>
          </a:p>
          <a:p>
            <a:pPr algn="just"/>
            <a:r>
              <a:rPr lang="hr-HR" sz="2800" dirty="0" smtClean="0"/>
              <a:t>I hrvatska božićna pjesma </a:t>
            </a:r>
            <a:r>
              <a:rPr lang="hr-HR" sz="2800" b="1" i="1" dirty="0" smtClean="0"/>
              <a:t>“Narodil nam se kralj nebeski”</a:t>
            </a:r>
            <a:r>
              <a:rPr lang="hr-HR" sz="2800" dirty="0" smtClean="0"/>
              <a:t> sa stihom </a:t>
            </a:r>
            <a:r>
              <a:rPr lang="hr-HR" sz="2800" b="1" i="1" dirty="0" smtClean="0"/>
              <a:t>“...na tom mladom letu veselimo se...” </a:t>
            </a:r>
            <a:r>
              <a:rPr lang="hr-HR" sz="2800" dirty="0" smtClean="0"/>
              <a:t>upućuje na Božić kao prvi dan nove godine. </a:t>
            </a:r>
          </a:p>
          <a:p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R Božić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332656"/>
            <a:ext cx="6921747" cy="50741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le 5"/>
          <p:cNvSpPr/>
          <p:nvPr/>
        </p:nvSpPr>
        <p:spPr>
          <a:xfrm>
            <a:off x="323528" y="5517232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800" dirty="0" smtClean="0"/>
              <a:t>Ako na Božić pada kiša, vjeruje se da će roditi sve što se motikom okopava.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712968" cy="287197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hr-HR" sz="2800" b="1" dirty="0" smtClean="0"/>
              <a:t>Na Stjepanje (26.12.) </a:t>
            </a:r>
            <a:r>
              <a:rPr lang="hr-HR" sz="2800" dirty="0" smtClean="0"/>
              <a:t>grupe mladića obilaze selo pjesmama čestitaju Stjepanima imendan; </a:t>
            </a:r>
            <a:r>
              <a:rPr lang="hr-HR" sz="2800" b="1" dirty="0" smtClean="0"/>
              <a:t>na Svetog Ivana, (27.12.), </a:t>
            </a:r>
            <a:r>
              <a:rPr lang="hr-HR" sz="2800" dirty="0" smtClean="0"/>
              <a:t>blagoslivlje se vina, iznosi slama iz kuće i stavlja na voćke da bolje rode; </a:t>
            </a:r>
            <a:r>
              <a:rPr lang="hr-HR" sz="2800" b="1" dirty="0" smtClean="0"/>
              <a:t>na Nevinu dječicu (28.12.)</a:t>
            </a:r>
            <a:r>
              <a:rPr lang="hr-HR" sz="2800" dirty="0" smtClean="0"/>
              <a:t> u mnogim je krajevima običaj  -  šibanje, da se vrbovim šibama ljudi lagano udaraju; a nekoć i starohrvatsko "biranje kralja" te drugih narodnih dužnosnika.</a:t>
            </a:r>
            <a:endParaRPr lang="hr-HR" b="1" dirty="0" smtClean="0"/>
          </a:p>
          <a:p>
            <a:endParaRPr lang="hr-HR" dirty="0"/>
          </a:p>
        </p:txBody>
      </p:sp>
      <p:pic>
        <p:nvPicPr>
          <p:cNvPr id="1026" name="Picture 2" descr="C:\Users\Petar\Desktop\nevina dječ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924944"/>
            <a:ext cx="7620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NOVA GODINA:</a:t>
            </a:r>
            <a:endParaRPr lang="hr-H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62128"/>
          </a:xfrm>
        </p:spPr>
        <p:txBody>
          <a:bodyPr>
            <a:normAutofit/>
          </a:bodyPr>
          <a:lstStyle/>
          <a:p>
            <a:pPr algn="just"/>
            <a:r>
              <a:rPr lang="hr-HR" sz="2800" b="1" dirty="0" smtClean="0"/>
              <a:t>Da je Nova godina nekoć počimala na Božić kazuje i naziv za taj dan u nekim hrvatskim krajevima gdje se i danas naziva Mali Božić ili Mladi Božić. </a:t>
            </a:r>
          </a:p>
          <a:p>
            <a:pPr algn="just"/>
            <a:endParaRPr lang="hr-HR" sz="2800" dirty="0" smtClean="0"/>
          </a:p>
          <a:p>
            <a:pPr algn="just"/>
            <a:r>
              <a:rPr lang="hr-HR" sz="2800" dirty="0" smtClean="0"/>
              <a:t>Taj običaj vuče korijen od vremena kad se i Nova godina slavila 25. prosinca. </a:t>
            </a:r>
          </a:p>
          <a:p>
            <a:pPr algn="just">
              <a:buNone/>
            </a:pPr>
            <a:endParaRPr lang="hr-HR" sz="2800" dirty="0" smtClean="0"/>
          </a:p>
          <a:p>
            <a:pPr algn="just"/>
            <a:r>
              <a:rPr lang="hr-HR" sz="2800" dirty="0" smtClean="0"/>
              <a:t>Tek se kroz 16./17. stoljeće provodi razdvajanje i Nova godina se opet pomiče na 1. siječnja, kako je svetkujemo i danas</a:t>
            </a:r>
            <a:r>
              <a:rPr lang="hr-HR" dirty="0" smtClean="0"/>
              <a:t>. </a:t>
            </a:r>
            <a:endParaRPr lang="hr-H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hr-HR" b="1" dirty="0" smtClean="0"/>
              <a:t>TRI KRALJA:</a:t>
            </a:r>
            <a:endParaRPr lang="hr-H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pPr algn="just"/>
            <a:r>
              <a:rPr lang="hr-HR" dirty="0" smtClean="0"/>
              <a:t>Božićni blagdani završavaju </a:t>
            </a:r>
            <a:r>
              <a:rPr lang="hr-HR" b="1" dirty="0" smtClean="0"/>
              <a:t>6. siječnja, kada Crkva slavi Bogojavljenje. </a:t>
            </a:r>
          </a:p>
          <a:p>
            <a:pPr algn="just"/>
            <a:endParaRPr lang="hr-HR" sz="1200" dirty="0" smtClean="0"/>
          </a:p>
          <a:p>
            <a:pPr algn="just"/>
            <a:r>
              <a:rPr lang="hr-HR" dirty="0" smtClean="0"/>
              <a:t>Ovim blagdanom </a:t>
            </a:r>
            <a:r>
              <a:rPr lang="hr-HR" b="1" dirty="0" smtClean="0"/>
              <a:t>Crkva se spominje dvaju događaja iz Isusova života:</a:t>
            </a:r>
          </a:p>
          <a:p>
            <a:pPr marL="514350" indent="-514350" algn="just">
              <a:buAutoNum type="alphaLcParenR"/>
            </a:pPr>
            <a:r>
              <a:rPr lang="hr-HR" b="1" dirty="0" smtClean="0"/>
              <a:t>Isusovog krštenja u rijeci Jordan </a:t>
            </a:r>
            <a:r>
              <a:rPr lang="hr-HR" dirty="0" smtClean="0"/>
              <a:t>pa se taj dan naziva i Vodokršće, a u crkvu donosi krstiti voda s kojom se poslije blagoslivljaju polja i životinje. </a:t>
            </a:r>
          </a:p>
          <a:p>
            <a:pPr marL="514350" indent="-514350" algn="just">
              <a:buAutoNum type="alphaLcParenR"/>
            </a:pPr>
            <a:r>
              <a:rPr lang="hr-HR" b="1" dirty="0" smtClean="0"/>
              <a:t>Pohoda triju mudraca s istoka koji su se došli pokloniti malome Isusu donijevši mu darove: mirtu, zlato i tamjan.</a:t>
            </a:r>
            <a:r>
              <a:rPr lang="hr-HR" dirty="0" smtClean="0"/>
              <a:t> Na dan Bogojavljenja ili Sveta Tri kralja posljednji put pale se božićne svijeće i drvo badnjak.</a:t>
            </a:r>
            <a:endParaRPr lang="hr-H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/>
          </a:bodyPr>
          <a:lstStyle/>
          <a:p>
            <a:pPr algn="just"/>
            <a:r>
              <a:rPr lang="hr-HR" dirty="0" smtClean="0"/>
              <a:t>Tim danom završava se osobit period - tzv. "dvanaest dana"- </a:t>
            </a:r>
            <a:r>
              <a:rPr lang="hr-HR" b="1" dirty="0" smtClean="0"/>
              <a:t>dvanestodnevnica. </a:t>
            </a:r>
          </a:p>
          <a:p>
            <a:pPr algn="just"/>
            <a:endParaRPr lang="hr-HR" sz="1100" b="1" dirty="0" smtClean="0"/>
          </a:p>
          <a:p>
            <a:pPr algn="just"/>
            <a:r>
              <a:rPr lang="hr-HR" dirty="0" smtClean="0"/>
              <a:t>I taj je </a:t>
            </a:r>
            <a:r>
              <a:rPr lang="hr-HR" b="1" dirty="0" smtClean="0"/>
              <a:t>blagdan obilježen počimanjem što se očituje blagoslovom kuća, koje obično počinje drugi dan iza Božića i traje do Sveta Tri kralja. </a:t>
            </a:r>
            <a:r>
              <a:rPr lang="hr-HR" dirty="0" smtClean="0"/>
              <a:t>Svećenik s dvojicom svojih pomoćnika, negdje nazvani glorijaci a negdje križari, obilaze i blagoslivljaju kuće, a na odlasku ih domaćin nagrađuje darovima, koji su nekada bili u naturi, a danas su obično u novcu. </a:t>
            </a:r>
          </a:p>
          <a:p>
            <a:pPr algn="just"/>
            <a:endParaRPr lang="hr-HR" sz="1100" dirty="0" smtClean="0"/>
          </a:p>
          <a:p>
            <a:pPr algn="just"/>
            <a:r>
              <a:rPr lang="hr-HR" dirty="0" smtClean="0"/>
              <a:t>Uz Bogojavljenje je vezan i </a:t>
            </a:r>
            <a:r>
              <a:rPr lang="hr-HR" b="1" dirty="0" smtClean="0"/>
              <a:t>običaj ophoda tzv. zvjezdara, trojice dječaka koji su odjeveni kao tri "kralja" s rasvijetljenom zvijezdom.</a:t>
            </a:r>
            <a:endParaRPr lang="hr-HR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zvezdar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3212976"/>
            <a:ext cx="6408712" cy="3645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Content Placeholder 6" descr="tri kralja1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436096" cy="3573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7" descr="tri kralj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404664"/>
            <a:ext cx="3635896" cy="2632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hr-HR" b="1" dirty="0" smtClean="0"/>
              <a:t>I za kraj:</a:t>
            </a:r>
            <a:endParaRPr lang="hr-H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268760"/>
            <a:ext cx="8733656" cy="5589240"/>
          </a:xfrm>
        </p:spPr>
        <p:txBody>
          <a:bodyPr>
            <a:normAutofit/>
          </a:bodyPr>
          <a:lstStyle/>
          <a:p>
            <a:pPr algn="just"/>
            <a:r>
              <a:rPr lang="hr-HR" sz="3200" dirty="0" smtClean="0"/>
              <a:t>fra Zvjezdan Linić objasnio je da </a:t>
            </a:r>
            <a:r>
              <a:rPr lang="hr-HR" sz="3200" b="1" dirty="0" smtClean="0"/>
              <a:t>dodirnih točaka između Kristova rođenja i kićenja bora nema. </a:t>
            </a:r>
            <a:r>
              <a:rPr lang="hr-HR" sz="3200" dirty="0" smtClean="0"/>
              <a:t>'Kićenje drvca je više etnološka tradicija. </a:t>
            </a:r>
          </a:p>
          <a:p>
            <a:pPr algn="just"/>
            <a:r>
              <a:rPr lang="hr-HR" sz="3200" dirty="0" smtClean="0"/>
              <a:t>Stablo simbolizira vezu neba i zemlje, korijenje koje je u zemlji i ide prema nebu</a:t>
            </a:r>
            <a:r>
              <a:rPr lang="hr-HR" sz="3200" b="1" dirty="0" smtClean="0"/>
              <a:t>. Kršćanstvo je prihvatilo bor jer su zimzelena drvca ravnija pa je simbolika još veća‘.</a:t>
            </a:r>
          </a:p>
          <a:p>
            <a:pPr algn="just">
              <a:buNone/>
            </a:pPr>
            <a:endParaRPr lang="hr-HR" sz="1400" dirty="0" smtClean="0"/>
          </a:p>
          <a:p>
            <a:pPr algn="just">
              <a:buNone/>
            </a:pPr>
            <a:endParaRPr lang="hr-HR" sz="1700" dirty="0" smtClean="0"/>
          </a:p>
          <a:p>
            <a:pPr algn="r">
              <a:buNone/>
            </a:pPr>
            <a:endParaRPr lang="hr-HR" sz="4800" dirty="0" smtClean="0"/>
          </a:p>
          <a:p>
            <a:endParaRPr lang="hr-HR" dirty="0" smtClean="0"/>
          </a:p>
          <a:p>
            <a:endParaRPr lang="hr-HR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229600" cy="5608280"/>
          </a:xfrm>
        </p:spPr>
        <p:txBody>
          <a:bodyPr/>
          <a:lstStyle/>
          <a:p>
            <a:pPr algn="just"/>
            <a:r>
              <a:rPr lang="hr-HR" sz="3200" b="1" dirty="0" smtClean="0"/>
              <a:t>Božićno drvce i jaslice se drže do nedjelje nakon Tri Kralja, to jest, blagdana krštenja Isusovog. </a:t>
            </a:r>
          </a:p>
          <a:p>
            <a:pPr algn="just"/>
            <a:r>
              <a:rPr lang="hr-HR" sz="3200" dirty="0" smtClean="0"/>
              <a:t>Tada je zadnji dan božićnog vremena. Ponedjeljak nakon toga je običan dan pa je za očekivati da se borovi raskite.‘</a:t>
            </a:r>
          </a:p>
          <a:p>
            <a:endParaRPr lang="hr-HR" dirty="0"/>
          </a:p>
        </p:txBody>
      </p:sp>
      <p:pic>
        <p:nvPicPr>
          <p:cNvPr id="5" name="Picture 4" descr="ukras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3645024"/>
            <a:ext cx="4536504" cy="27579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0"/>
            <a:ext cx="4825600" cy="29969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Picture 4" descr="božić-D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24974"/>
            <a:ext cx="6084168" cy="3833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R-6981727-1430940304-8198.jpe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188640"/>
            <a:ext cx="2736304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 descr="bozic_16_kantoc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99097" y="2996952"/>
            <a:ext cx="3144903" cy="38610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916832"/>
            <a:ext cx="8229600" cy="40324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hr-HR" dirty="0" smtClean="0"/>
              <a:t>Izvori:</a:t>
            </a:r>
          </a:p>
          <a:p>
            <a:r>
              <a:rPr lang="hr-HR" sz="2800" dirty="0" smtClean="0">
                <a:hlinkClick r:id="rId2"/>
              </a:rPr>
              <a:t>Božić u Hrvata. URL: http://www.hic.hr/bozic-hrvata01.htm</a:t>
            </a:r>
            <a:r>
              <a:rPr lang="hr-HR" sz="2800" dirty="0" smtClean="0"/>
              <a:t> (30.11.2017.)</a:t>
            </a:r>
          </a:p>
          <a:p>
            <a:r>
              <a:rPr lang="hr-HR" sz="2800" u="sng" dirty="0" smtClean="0">
                <a:hlinkClick r:id="rId3"/>
              </a:rPr>
              <a:t>Hrvatski božićni tradicijski običaji. URL: https://hr.wikipedia.org/wiki/Hrvatski_bo%C5%BEi%C4%87ni_obi%C4%8Daji  (30.11.2017.)</a:t>
            </a:r>
          </a:p>
          <a:p>
            <a:r>
              <a:rPr lang="hr-HR" sz="2800" u="sng" dirty="0" smtClean="0">
                <a:hlinkClick r:id="rId3"/>
              </a:rPr>
              <a:t>Zašto uopće kitimo jelku za Božić. URL: https://dnevnik.hr/vijesti/hrvatska/zasto-uopce-kitimo-jelku-za-bozic.html</a:t>
            </a:r>
            <a:r>
              <a:rPr lang="hr-HR" sz="2800" u="sng" dirty="0" smtClean="0"/>
              <a:t> (30.11.2017.)</a:t>
            </a:r>
            <a:endParaRPr lang="hr-HR" sz="2800" dirty="0" smtClean="0"/>
          </a:p>
          <a:p>
            <a:endParaRPr lang="hr-H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/>
          </a:bodyPr>
          <a:lstStyle/>
          <a:p>
            <a:pPr algn="just"/>
            <a:r>
              <a:rPr lang="hr-HR" sz="2800" b="1" dirty="0" smtClean="0"/>
              <a:t>Tek </a:t>
            </a:r>
            <a:r>
              <a:rPr lang="hr-HR" sz="2800" b="1" dirty="0"/>
              <a:t>je 1691. Crkva prihvatila 1. siječnja kao Novu godinu</a:t>
            </a:r>
            <a:r>
              <a:rPr lang="hr-HR" sz="2800" b="1" dirty="0" smtClean="0"/>
              <a:t>.</a:t>
            </a:r>
          </a:p>
          <a:p>
            <a:pPr algn="just">
              <a:buNone/>
            </a:pPr>
            <a:r>
              <a:rPr lang="hr-HR" sz="2800" b="1" dirty="0" smtClean="0"/>
              <a:t> </a:t>
            </a:r>
          </a:p>
          <a:p>
            <a:pPr algn="just"/>
            <a:r>
              <a:rPr lang="hr-HR" sz="2800" dirty="0" smtClean="0"/>
              <a:t>Kršćanstvo </a:t>
            </a:r>
            <a:r>
              <a:rPr lang="hr-HR" sz="2800" dirty="0"/>
              <a:t>je u potpunosti uspjelo potisnuti rimsku svetkovinu rođenja nepobjedivog sunca, ali nije moglo spriječiti da se </a:t>
            </a:r>
            <a:r>
              <a:rPr lang="hr-HR" sz="2800" b="1" dirty="0"/>
              <a:t>mnogo poganskih običaja i rituala iz pretkršćanskog razdoblja </a:t>
            </a:r>
            <a:r>
              <a:rPr lang="hr-HR" sz="2800" dirty="0"/>
              <a:t>po sili inercije </a:t>
            </a:r>
            <a:r>
              <a:rPr lang="hr-HR" sz="2800" b="1" dirty="0"/>
              <a:t>zadrži u puku i do današnjih dana - uloga vegetacije, svjetlosti, darova i čestitanja.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HRVATSKI PUČKI BOŽIĆ:</a:t>
            </a:r>
            <a:endParaRPr lang="hr-H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/>
          </a:bodyPr>
          <a:lstStyle/>
          <a:p>
            <a:pPr algn="just"/>
            <a:r>
              <a:rPr lang="hr-HR" dirty="0"/>
              <a:t>U nekim hrvatskim krajevima već na </a:t>
            </a:r>
            <a:r>
              <a:rPr lang="hr-HR" dirty="0" smtClean="0"/>
              <a:t>Svetu </a:t>
            </a:r>
            <a:r>
              <a:rPr lang="hr-HR" dirty="0"/>
              <a:t>Katarinu (25. studenoga) počinje božićna priprava i traje točno mjesec </a:t>
            </a:r>
            <a:r>
              <a:rPr lang="hr-HR" dirty="0" smtClean="0"/>
              <a:t>dana.</a:t>
            </a:r>
          </a:p>
          <a:p>
            <a:pPr algn="just"/>
            <a:endParaRPr lang="hr-HR" sz="1100" dirty="0" smtClean="0"/>
          </a:p>
          <a:p>
            <a:pPr algn="just"/>
            <a:r>
              <a:rPr lang="hr-HR" b="1" dirty="0" smtClean="0"/>
              <a:t>ADVENT ILI DOŠAŠĆE</a:t>
            </a:r>
            <a:r>
              <a:rPr lang="hr-HR" dirty="0"/>
              <a:t> je vrijeme priprema za dolazak i rođenje Isusa Krista, a sastoji se od </a:t>
            </a:r>
            <a:r>
              <a:rPr lang="hr-HR" b="1" dirty="0"/>
              <a:t>četiri tjedna </a:t>
            </a:r>
            <a:r>
              <a:rPr lang="hr-HR" dirty="0" smtClean="0"/>
              <a:t>koja </a:t>
            </a:r>
            <a:r>
              <a:rPr lang="hr-HR" dirty="0"/>
              <a:t>neposredno prethode Božiću i </a:t>
            </a:r>
            <a:r>
              <a:rPr lang="hr-HR" b="1" dirty="0" smtClean="0"/>
              <a:t>koji simboliziraju četiri tisućljeća, </a:t>
            </a:r>
            <a:r>
              <a:rPr lang="hr-HR" dirty="0" smtClean="0"/>
              <a:t>koliko </a:t>
            </a:r>
            <a:r>
              <a:rPr lang="hr-HR" dirty="0"/>
              <a:t>je po Bibliji prošlo od stvaranja svijeta do dolaska Kristova</a:t>
            </a:r>
            <a:r>
              <a:rPr lang="hr-HR" dirty="0" smtClean="0"/>
              <a:t>.</a:t>
            </a:r>
          </a:p>
          <a:p>
            <a:pPr algn="just">
              <a:buNone/>
            </a:pPr>
            <a:endParaRPr lang="hr-HR" sz="1050" dirty="0" smtClean="0"/>
          </a:p>
          <a:p>
            <a:pPr algn="just"/>
            <a:r>
              <a:rPr lang="hr-HR" b="1" dirty="0" smtClean="0"/>
              <a:t>Do 16. stoljeća trajalo je 6 tjedana, a od tada traje 4 tjedna. </a:t>
            </a:r>
          </a:p>
          <a:p>
            <a:pPr algn="just"/>
            <a:endParaRPr lang="hr-H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etar\Desktop\HR BOŽIĆ\adventski vijen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068960"/>
            <a:ext cx="3888432" cy="343974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22114"/>
          </a:xfrm>
        </p:spPr>
        <p:txBody>
          <a:bodyPr/>
          <a:lstStyle/>
          <a:p>
            <a:r>
              <a:rPr lang="hr-HR" b="1" dirty="0" smtClean="0"/>
              <a:t>Adventski vijenac:</a:t>
            </a:r>
            <a:endParaRPr lang="hr-H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052736"/>
            <a:ext cx="8229600" cy="5184576"/>
          </a:xfrm>
        </p:spPr>
        <p:txBody>
          <a:bodyPr/>
          <a:lstStyle/>
          <a:p>
            <a:pPr algn="just"/>
            <a:r>
              <a:rPr lang="hr-HR" dirty="0"/>
              <a:t>U novije vrijeme sve prisutniji znak Adventa, koji ukazuje na Božić i poziva na obiteljsku </a:t>
            </a:r>
            <a:r>
              <a:rPr lang="hr-HR" dirty="0" smtClean="0"/>
              <a:t>molitvu.</a:t>
            </a:r>
          </a:p>
          <a:p>
            <a:pPr algn="just"/>
            <a:endParaRPr lang="hr-HR" sz="1000" dirty="0" smtClean="0"/>
          </a:p>
          <a:p>
            <a:pPr algn="just"/>
            <a:r>
              <a:rPr lang="hr-HR" dirty="0" smtClean="0"/>
              <a:t>Plete se od </a:t>
            </a:r>
            <a:r>
              <a:rPr lang="hr-HR" dirty="0"/>
              <a:t>zimzelenih grančica, ali tako da </a:t>
            </a:r>
            <a:r>
              <a:rPr lang="hr-HR" b="1" dirty="0"/>
              <a:t>nema početka ni kraja što označuje vječnost. </a:t>
            </a:r>
          </a:p>
          <a:p>
            <a:pPr algn="just">
              <a:buNone/>
            </a:pPr>
            <a:endParaRPr lang="hr-HR" sz="1000" b="1" dirty="0" smtClean="0"/>
          </a:p>
          <a:p>
            <a:pPr algn="just"/>
            <a:r>
              <a:rPr lang="hr-HR" dirty="0" smtClean="0"/>
              <a:t>U </a:t>
            </a:r>
            <a:r>
              <a:rPr lang="hr-HR" dirty="0"/>
              <a:t>vijenac se umeću </a:t>
            </a:r>
            <a:r>
              <a:rPr lang="hr-HR" b="1" dirty="0"/>
              <a:t>četiri </a:t>
            </a:r>
            <a:endParaRPr lang="hr-HR" b="1" dirty="0" smtClean="0"/>
          </a:p>
          <a:p>
            <a:pPr algn="just">
              <a:buNone/>
            </a:pPr>
            <a:r>
              <a:rPr lang="hr-HR" b="1" dirty="0" smtClean="0"/>
              <a:t>svijeće </a:t>
            </a:r>
            <a:r>
              <a:rPr lang="hr-HR" b="1" dirty="0"/>
              <a:t>koje označuju četiri </a:t>
            </a:r>
            <a:endParaRPr lang="hr-HR" b="1" dirty="0" smtClean="0"/>
          </a:p>
          <a:p>
            <a:pPr algn="just">
              <a:buNone/>
            </a:pPr>
            <a:r>
              <a:rPr lang="hr-HR" b="1" dirty="0" smtClean="0"/>
              <a:t>razdjelnice </a:t>
            </a:r>
            <a:r>
              <a:rPr lang="hr-HR" b="1" dirty="0"/>
              <a:t>u ljudskoj </a:t>
            </a:r>
            <a:r>
              <a:rPr lang="hr-HR" b="1" dirty="0" smtClean="0"/>
              <a:t>povijesti</a:t>
            </a:r>
            <a:r>
              <a:rPr lang="hr-HR" b="1" dirty="0"/>
              <a:t>: </a:t>
            </a:r>
            <a:endParaRPr lang="hr-HR" b="1" dirty="0" smtClean="0"/>
          </a:p>
          <a:p>
            <a:pPr algn="just">
              <a:buNone/>
            </a:pPr>
            <a:r>
              <a:rPr lang="hr-HR" dirty="0" smtClean="0"/>
              <a:t>stvaranje</a:t>
            </a:r>
            <a:r>
              <a:rPr lang="hr-HR" dirty="0"/>
              <a:t>, utjelovljenje, </a:t>
            </a:r>
            <a:endParaRPr lang="hr-HR" dirty="0" smtClean="0"/>
          </a:p>
          <a:p>
            <a:pPr algn="just">
              <a:buNone/>
            </a:pPr>
            <a:r>
              <a:rPr lang="hr-HR" dirty="0" smtClean="0"/>
              <a:t>otkupljenje </a:t>
            </a:r>
            <a:r>
              <a:rPr lang="hr-HR" dirty="0"/>
              <a:t>i svršetak.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etar\Desktop\Gospa-s-Isus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060848"/>
            <a:ext cx="2197596" cy="3553827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88640"/>
            <a:ext cx="8424936" cy="6552728"/>
          </a:xfrm>
        </p:spPr>
        <p:txBody>
          <a:bodyPr>
            <a:normAutofit fontScale="92500" lnSpcReduction="10000"/>
          </a:bodyPr>
          <a:lstStyle/>
          <a:p>
            <a:pPr algn="just"/>
            <a:endParaRPr lang="hr-HR" sz="1200" b="1" dirty="0" smtClean="0"/>
          </a:p>
          <a:p>
            <a:pPr algn="just"/>
            <a:r>
              <a:rPr lang="hr-HR" b="1" dirty="0" smtClean="0"/>
              <a:t>Ključne osobe u došašću su sv. Ivan Krstitelj i Blažena Djevica Marija. </a:t>
            </a:r>
            <a:r>
              <a:rPr lang="hr-HR" dirty="0" smtClean="0"/>
              <a:t>Sv. Ivan Krstitelj preteča je Isusova dolaska i priprema narod za Isusovo djelovanje te je poveznica između Staroga i Novoga Zavjeta.</a:t>
            </a:r>
          </a:p>
          <a:p>
            <a:pPr algn="just"/>
            <a:endParaRPr lang="hr-HR" b="1" dirty="0" smtClean="0"/>
          </a:p>
          <a:p>
            <a:pPr algn="just"/>
            <a:endParaRPr lang="hr-HR" b="1" dirty="0" smtClean="0"/>
          </a:p>
          <a:p>
            <a:pPr algn="just">
              <a:buNone/>
            </a:pPr>
            <a:endParaRPr lang="hr-HR" sz="1200" dirty="0" smtClean="0"/>
          </a:p>
          <a:p>
            <a:pPr algn="just">
              <a:buNone/>
            </a:pPr>
            <a:endParaRPr lang="hr-HR" sz="1200" dirty="0" smtClean="0"/>
          </a:p>
          <a:p>
            <a:pPr algn="just">
              <a:buNone/>
            </a:pPr>
            <a:endParaRPr lang="hr-HR" sz="1200" dirty="0" smtClean="0"/>
          </a:p>
          <a:p>
            <a:pPr algn="just"/>
            <a:endParaRPr lang="hr-HR" dirty="0" smtClean="0"/>
          </a:p>
          <a:p>
            <a:pPr algn="just"/>
            <a:r>
              <a:rPr lang="hr-HR" dirty="0" smtClean="0"/>
              <a:t>Hrvatski </a:t>
            </a:r>
            <a:r>
              <a:rPr lang="hr-HR" dirty="0"/>
              <a:t>puk adventsko </a:t>
            </a:r>
            <a:r>
              <a:rPr lang="hr-HR" dirty="0" smtClean="0"/>
              <a:t>vrijeme</a:t>
            </a:r>
          </a:p>
          <a:p>
            <a:pPr algn="just">
              <a:buNone/>
            </a:pPr>
            <a:r>
              <a:rPr lang="hr-HR" dirty="0" smtClean="0"/>
              <a:t> 	izričito </a:t>
            </a:r>
            <a:r>
              <a:rPr lang="hr-HR" dirty="0"/>
              <a:t>usmjeruje Božiću </a:t>
            </a:r>
            <a:r>
              <a:rPr lang="hr-HR" dirty="0" smtClean="0"/>
              <a:t>nazivajući</a:t>
            </a:r>
          </a:p>
          <a:p>
            <a:pPr algn="just">
              <a:buNone/>
            </a:pPr>
            <a:r>
              <a:rPr lang="hr-HR" dirty="0" smtClean="0"/>
              <a:t>	dane </a:t>
            </a:r>
            <a:r>
              <a:rPr lang="hr-HR" dirty="0"/>
              <a:t>od Svete </a:t>
            </a:r>
            <a:r>
              <a:rPr lang="hr-HR" dirty="0" smtClean="0"/>
              <a:t>Katarine (25.11.)</a:t>
            </a:r>
          </a:p>
          <a:p>
            <a:pPr algn="just">
              <a:buNone/>
            </a:pPr>
            <a:r>
              <a:rPr lang="hr-HR" dirty="0" smtClean="0"/>
              <a:t>	prvo </a:t>
            </a:r>
            <a:r>
              <a:rPr lang="hr-HR" dirty="0"/>
              <a:t>čelo Božića tako </a:t>
            </a:r>
            <a:r>
              <a:rPr lang="hr-HR" dirty="0" smtClean="0"/>
              <a:t>da </a:t>
            </a:r>
            <a:r>
              <a:rPr lang="hr-HR" b="1" dirty="0" smtClean="0"/>
              <a:t>božićni </a:t>
            </a:r>
            <a:r>
              <a:rPr lang="hr-HR" b="1" dirty="0"/>
              <a:t>krug </a:t>
            </a:r>
            <a:endParaRPr lang="hr-HR" b="1" dirty="0" smtClean="0"/>
          </a:p>
          <a:p>
            <a:pPr algn="just">
              <a:buNone/>
            </a:pPr>
            <a:r>
              <a:rPr lang="hr-HR" b="1" dirty="0" smtClean="0"/>
              <a:t>	pučkih običaja započinje </a:t>
            </a:r>
          </a:p>
          <a:p>
            <a:pPr algn="just">
              <a:buNone/>
            </a:pPr>
            <a:r>
              <a:rPr lang="hr-HR" b="1" dirty="0" smtClean="0"/>
              <a:t>	s </a:t>
            </a:r>
            <a:r>
              <a:rPr lang="hr-HR" b="1" dirty="0"/>
              <a:t>vremenom </a:t>
            </a:r>
            <a:r>
              <a:rPr lang="hr-HR" b="1" dirty="0" smtClean="0"/>
              <a:t>Adventa, a </a:t>
            </a:r>
            <a:r>
              <a:rPr lang="hr-HR" b="1" dirty="0"/>
              <a:t>završava </a:t>
            </a:r>
            <a:r>
              <a:rPr lang="hr-HR" b="1" dirty="0" smtClean="0"/>
              <a:t>Svijećnicom (2.2.) </a:t>
            </a:r>
          </a:p>
          <a:p>
            <a:pPr algn="just">
              <a:buNone/>
            </a:pPr>
            <a:r>
              <a:rPr lang="hr-HR" b="1" dirty="0" smtClean="0"/>
              <a:t>	i </a:t>
            </a:r>
            <a:r>
              <a:rPr lang="hr-HR" b="1" dirty="0"/>
              <a:t>danom </a:t>
            </a:r>
            <a:r>
              <a:rPr lang="hr-HR" b="1" dirty="0" smtClean="0"/>
              <a:t>sv</a:t>
            </a:r>
            <a:r>
              <a:rPr lang="hr-HR" b="1" dirty="0"/>
              <a:t>. </a:t>
            </a:r>
            <a:r>
              <a:rPr lang="hr-HR" b="1" dirty="0" smtClean="0"/>
              <a:t>Blaža (3.2.)</a:t>
            </a:r>
            <a:endParaRPr lang="hr-HR" b="1" dirty="0"/>
          </a:p>
        </p:txBody>
      </p:sp>
      <p:pic>
        <p:nvPicPr>
          <p:cNvPr id="4" name="Picture 3" descr="ivan-krstitelj-240620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844824"/>
            <a:ext cx="3233814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hr-HR" b="1" dirty="0" smtClean="0"/>
              <a:t>Mise zornice:</a:t>
            </a:r>
            <a:endParaRPr lang="hr-H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/>
          </a:bodyPr>
          <a:lstStyle/>
          <a:p>
            <a:pPr algn="just"/>
            <a:r>
              <a:rPr lang="hr-HR" dirty="0" smtClean="0"/>
              <a:t>Posvećene su Blaženoj Djevici Mariji i vrlo su raširene u hrvatskom vjerničkom puku, pogotovo u sjevernim krajevima. </a:t>
            </a:r>
          </a:p>
          <a:p>
            <a:pPr algn="just"/>
            <a:endParaRPr lang="hr-HR" sz="1200" dirty="0" smtClean="0"/>
          </a:p>
          <a:p>
            <a:pPr algn="just"/>
            <a:r>
              <a:rPr lang="hr-HR" b="1" dirty="0" smtClean="0"/>
              <a:t>Hrvatske adventske pjesme </a:t>
            </a:r>
            <a:r>
              <a:rPr lang="hr-HR" dirty="0" smtClean="0"/>
              <a:t>imaju marijansko obilježje. Neke od poznatijih su: </a:t>
            </a:r>
            <a:r>
              <a:rPr lang="hr-HR" b="1" dirty="0" smtClean="0"/>
              <a:t>"Padaj s neba", "Zlatnih krila", "O Marijo, ti sjajna zornice", "Poslan bi anđeo Gabrijel", "Ptičice lijepo pjevaju", "Visom leteć ptice male". </a:t>
            </a:r>
            <a:r>
              <a:rPr lang="hr-HR" dirty="0" smtClean="0"/>
              <a:t>U tim adventskim pjesmama izražava se radost skorim dolaskom Božića i potiče se vjernike da se duhovno pripreme za blagdan Božića te se iskazuje se poštovanje prema BDM.</a:t>
            </a:r>
          </a:p>
          <a:p>
            <a:endParaRPr lang="hr-H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/>
          </a:bodyPr>
          <a:lstStyle/>
          <a:p>
            <a:r>
              <a:rPr lang="hr-HR" sz="3600" b="1" dirty="0" smtClean="0"/>
              <a:t>(Pred)božićni sveci:</a:t>
            </a:r>
            <a:endParaRPr lang="hr-HR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908720"/>
            <a:ext cx="8712968" cy="5688632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hr-HR" b="1" dirty="0" smtClean="0"/>
          </a:p>
          <a:p>
            <a:pPr algn="just"/>
            <a:r>
              <a:rPr lang="hr-HR" dirty="0" smtClean="0"/>
              <a:t>U pojedinim krajevima imaju istu ulogu početka kruga božićnih običaja:</a:t>
            </a:r>
            <a:endParaRPr lang="hr-HR" b="1" dirty="0" smtClean="0"/>
          </a:p>
          <a:p>
            <a:pPr algn="just"/>
            <a:r>
              <a:rPr lang="hr-HR" b="1" dirty="0" smtClean="0"/>
              <a:t>sveta Katarina (25.11.), </a:t>
            </a:r>
          </a:p>
          <a:p>
            <a:pPr algn="just"/>
            <a:r>
              <a:rPr lang="hr-HR" b="1" dirty="0" smtClean="0"/>
              <a:t>sveta Barbara </a:t>
            </a:r>
            <a:r>
              <a:rPr lang="hr-HR" b="1" dirty="0"/>
              <a:t>(4. prosinca), </a:t>
            </a:r>
            <a:endParaRPr lang="hr-HR" b="1" dirty="0" smtClean="0"/>
          </a:p>
          <a:p>
            <a:pPr algn="just"/>
            <a:r>
              <a:rPr lang="hr-HR" b="1" dirty="0" smtClean="0"/>
              <a:t>sveti Nikola </a:t>
            </a:r>
            <a:r>
              <a:rPr lang="hr-HR" b="1" dirty="0"/>
              <a:t>(6. prosinca</a:t>
            </a:r>
            <a:r>
              <a:rPr lang="hr-HR" b="1" dirty="0" smtClean="0"/>
              <a:t>),</a:t>
            </a:r>
            <a:r>
              <a:rPr lang="hr-HR" dirty="0" smtClean="0"/>
              <a:t> </a:t>
            </a:r>
          </a:p>
          <a:p>
            <a:pPr algn="just"/>
            <a:r>
              <a:rPr lang="hr-HR" b="1" dirty="0" smtClean="0"/>
              <a:t>sveta Lucija </a:t>
            </a:r>
            <a:r>
              <a:rPr lang="hr-HR" b="1" dirty="0"/>
              <a:t>(13. </a:t>
            </a:r>
            <a:r>
              <a:rPr lang="hr-HR" b="1" dirty="0" smtClean="0"/>
              <a:t>prosinca)</a:t>
            </a:r>
            <a:r>
              <a:rPr lang="hr-HR" dirty="0" smtClean="0"/>
              <a:t>.</a:t>
            </a:r>
          </a:p>
          <a:p>
            <a:pPr algn="just"/>
            <a:endParaRPr lang="hr-HR" sz="1000" dirty="0" smtClean="0"/>
          </a:p>
          <a:p>
            <a:pPr algn="just"/>
            <a:endParaRPr lang="hr-HR" sz="1000" dirty="0" smtClean="0"/>
          </a:p>
          <a:p>
            <a:pPr algn="just"/>
            <a:endParaRPr lang="hr-HR" sz="1000" dirty="0" smtClean="0"/>
          </a:p>
          <a:p>
            <a:pPr algn="just"/>
            <a:endParaRPr lang="hr-HR" sz="1000" dirty="0" smtClean="0"/>
          </a:p>
          <a:p>
            <a:pPr algn="just"/>
            <a:r>
              <a:rPr lang="hr-HR" dirty="0" smtClean="0"/>
              <a:t>Likove svetog Nikole i svete Lucije često predstavljaju muškarci ili žene i obilaze domove donoseći darove djeci. </a:t>
            </a:r>
          </a:p>
          <a:p>
            <a:endParaRPr lang="hr-HR" dirty="0"/>
          </a:p>
        </p:txBody>
      </p:sp>
      <p:pic>
        <p:nvPicPr>
          <p:cNvPr id="4" name="Picture 3" descr="C:\Users\Petar\Desktop\sv.-Luc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44824"/>
            <a:ext cx="2639910" cy="32403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1143</TotalTime>
  <Words>2293</Words>
  <Application>Microsoft Office PowerPoint</Application>
  <PresentationFormat>On-screen Show (4:3)</PresentationFormat>
  <Paragraphs>222</Paragraphs>
  <Slides>39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Origin</vt:lpstr>
      <vt:lpstr>HRVATSKI TRADICIJSKI  BOŽIĆNI OBIČAJI</vt:lpstr>
      <vt:lpstr>BOŽIĆ:</vt:lpstr>
      <vt:lpstr>Slide 3</vt:lpstr>
      <vt:lpstr>Slide 4</vt:lpstr>
      <vt:lpstr>HRVATSKI PUČKI BOŽIĆ:</vt:lpstr>
      <vt:lpstr>Adventski vijenac:</vt:lpstr>
      <vt:lpstr>Slide 7</vt:lpstr>
      <vt:lpstr>Mise zornice:</vt:lpstr>
      <vt:lpstr>(Pred)božićni sveci:</vt:lpstr>
      <vt:lpstr>Slide 10</vt:lpstr>
      <vt:lpstr>Hrvatski tradicijski božićni običaji: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BADNJAK:</vt:lpstr>
      <vt:lpstr>Slide 22</vt:lpstr>
      <vt:lpstr>Slide 23</vt:lpstr>
      <vt:lpstr>Slide 24</vt:lpstr>
      <vt:lpstr>Slide 25</vt:lpstr>
      <vt:lpstr>BOŽIĆ</vt:lpstr>
      <vt:lpstr>Slide 27</vt:lpstr>
      <vt:lpstr>Slide 28</vt:lpstr>
      <vt:lpstr>Slide 29</vt:lpstr>
      <vt:lpstr>Slide 30</vt:lpstr>
      <vt:lpstr>Slide 31</vt:lpstr>
      <vt:lpstr>NOVA GODINA:</vt:lpstr>
      <vt:lpstr>TRI KRALJA:</vt:lpstr>
      <vt:lpstr>Slide 34</vt:lpstr>
      <vt:lpstr>Slide 35</vt:lpstr>
      <vt:lpstr>I za kraj:</vt:lpstr>
      <vt:lpstr>Slide 37</vt:lpstr>
      <vt:lpstr>Slide 38</vt:lpstr>
      <vt:lpstr>Slide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HRVATSKI TRADICIJSKI BOŽIĆNI OBIČAJI</dc:title>
  <dc:creator>Petar</dc:creator>
  <cp:lastModifiedBy>Petar</cp:lastModifiedBy>
  <cp:revision>112</cp:revision>
  <dcterms:created xsi:type="dcterms:W3CDTF">2017-11-30T09:37:04Z</dcterms:created>
  <dcterms:modified xsi:type="dcterms:W3CDTF">2022-04-19T19:13:58Z</dcterms:modified>
</cp:coreProperties>
</file>