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6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7.xml" ContentType="application/vnd.openxmlformats-officedocument.presentationml.tags+xml"/>
  <Override PartName="/ppt/notesSlides/notesSlide29.xml" ContentType="application/vnd.openxmlformats-officedocument.presentationml.notesSlide+xml"/>
  <Override PartName="/ppt/tags/tag8.xml" ContentType="application/vnd.openxmlformats-officedocument.presentationml.tags+xml"/>
  <Override PartName="/ppt/notesSlides/notesSlide30.xml" ContentType="application/vnd.openxmlformats-officedocument.presentationml.notesSlide+xml"/>
  <Override PartName="/ppt/tags/tag9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tags/tag10.xml" ContentType="application/vnd.openxmlformats-officedocument.presentationml.tags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tags/tag11.xml" ContentType="application/vnd.openxmlformats-officedocument.presentationml.tags+xml"/>
  <Override PartName="/ppt/notesSlides/notesSlide96.xml" ContentType="application/vnd.openxmlformats-officedocument.presentationml.notesSlide+xml"/>
  <Override PartName="/ppt/tags/tag12.xml" ContentType="application/vnd.openxmlformats-officedocument.presentationml.tags+xml"/>
  <Override PartName="/ppt/notesSlides/notesSlide97.xml" ContentType="application/vnd.openxmlformats-officedocument.presentationml.notesSlide+xml"/>
  <Override PartName="/ppt/tags/tag13.xml" ContentType="application/vnd.openxmlformats-officedocument.presentationml.tags+xml"/>
  <Override PartName="/ppt/notesSlides/notesSlide98.xml" ContentType="application/vnd.openxmlformats-officedocument.presentationml.notesSlide+xml"/>
  <Override PartName="/ppt/tags/tag14.xml" ContentType="application/vnd.openxmlformats-officedocument.presentationml.tags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tags/tag15.xml" ContentType="application/vnd.openxmlformats-officedocument.presentationml.tags+xml"/>
  <Override PartName="/ppt/notesSlides/notesSlide103.xml" ContentType="application/vnd.openxmlformats-officedocument.presentationml.notesSlide+xml"/>
  <Override PartName="/ppt/tags/tag16.xml" ContentType="application/vnd.openxmlformats-officedocument.presentationml.tags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tags/tag17.xml" ContentType="application/vnd.openxmlformats-officedocument.presentationml.tags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tags/tag18.xml" ContentType="application/vnd.openxmlformats-officedocument.presentationml.tags+xml"/>
  <Override PartName="/ppt/notesSlides/notesSlide155.xml" ContentType="application/vnd.openxmlformats-officedocument.presentationml.notesSlide+xml"/>
  <Override PartName="/ppt/tags/tag19.xml" ContentType="application/vnd.openxmlformats-officedocument.presentationml.tags+xml"/>
  <Override PartName="/ppt/notesSlides/notesSlide156.xml" ContentType="application/vnd.openxmlformats-officedocument.presentationml.notesSlide+xml"/>
  <Override PartName="/ppt/tags/tag20.xml" ContentType="application/vnd.openxmlformats-officedocument.presentationml.tags+xml"/>
  <Override PartName="/ppt/notesSlides/notesSlide157.xml" ContentType="application/vnd.openxmlformats-officedocument.presentationml.notesSlide+xml"/>
  <Override PartName="/ppt/tags/tag21.xml" ContentType="application/vnd.openxmlformats-officedocument.presentationml.tags+xml"/>
  <Override PartName="/ppt/notesSlides/notesSlide1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4"/>
    <p:sldMasterId id="2147483660" r:id="rId5"/>
    <p:sldMasterId id="2147483674" r:id="rId6"/>
  </p:sldMasterIdLst>
  <p:notesMasterIdLst>
    <p:notesMasterId r:id="rId172"/>
  </p:notesMasterIdLst>
  <p:sldIdLst>
    <p:sldId id="256" r:id="rId7"/>
    <p:sldId id="478" r:id="rId8"/>
    <p:sldId id="479" r:id="rId9"/>
    <p:sldId id="480" r:id="rId10"/>
    <p:sldId id="519" r:id="rId11"/>
    <p:sldId id="520" r:id="rId12"/>
    <p:sldId id="521" r:id="rId13"/>
    <p:sldId id="265" r:id="rId14"/>
    <p:sldId id="263" r:id="rId15"/>
    <p:sldId id="264" r:id="rId16"/>
    <p:sldId id="266" r:id="rId17"/>
    <p:sldId id="268" r:id="rId18"/>
    <p:sldId id="269" r:id="rId19"/>
    <p:sldId id="271" r:id="rId20"/>
    <p:sldId id="272" r:id="rId21"/>
    <p:sldId id="273" r:id="rId22"/>
    <p:sldId id="275" r:id="rId23"/>
    <p:sldId id="274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427" r:id="rId32"/>
    <p:sldId id="482" r:id="rId33"/>
    <p:sldId id="514" r:id="rId34"/>
    <p:sldId id="418" r:id="rId35"/>
    <p:sldId id="432" r:id="rId36"/>
    <p:sldId id="292" r:id="rId37"/>
    <p:sldId id="283" r:id="rId38"/>
    <p:sldId id="284" r:id="rId39"/>
    <p:sldId id="285" r:id="rId40"/>
    <p:sldId id="286" r:id="rId41"/>
    <p:sldId id="287" r:id="rId42"/>
    <p:sldId id="487" r:id="rId43"/>
    <p:sldId id="431" r:id="rId44"/>
    <p:sldId id="289" r:id="rId45"/>
    <p:sldId id="290" r:id="rId46"/>
    <p:sldId id="293" r:id="rId47"/>
    <p:sldId id="295" r:id="rId48"/>
    <p:sldId id="294" r:id="rId49"/>
    <p:sldId id="436" r:id="rId50"/>
    <p:sldId id="435" r:id="rId51"/>
    <p:sldId id="434" r:id="rId52"/>
    <p:sldId id="296" r:id="rId53"/>
    <p:sldId id="299" r:id="rId54"/>
    <p:sldId id="301" r:id="rId55"/>
    <p:sldId id="300" r:id="rId56"/>
    <p:sldId id="297" r:id="rId57"/>
    <p:sldId id="298" r:id="rId58"/>
    <p:sldId id="302" r:id="rId59"/>
    <p:sldId id="303" r:id="rId60"/>
    <p:sldId id="308" r:id="rId61"/>
    <p:sldId id="316" r:id="rId62"/>
    <p:sldId id="317" r:id="rId63"/>
    <p:sldId id="318" r:id="rId64"/>
    <p:sldId id="319" r:id="rId65"/>
    <p:sldId id="320" r:id="rId66"/>
    <p:sldId id="439" r:id="rId67"/>
    <p:sldId id="440" r:id="rId68"/>
    <p:sldId id="441" r:id="rId69"/>
    <p:sldId id="442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423" r:id="rId87"/>
    <p:sldId id="339" r:id="rId88"/>
    <p:sldId id="340" r:id="rId89"/>
    <p:sldId id="341" r:id="rId90"/>
    <p:sldId id="342" r:id="rId91"/>
    <p:sldId id="455" r:id="rId92"/>
    <p:sldId id="346" r:id="rId93"/>
    <p:sldId id="348" r:id="rId94"/>
    <p:sldId id="350" r:id="rId95"/>
    <p:sldId id="351" r:id="rId96"/>
    <p:sldId id="352" r:id="rId97"/>
    <p:sldId id="353" r:id="rId98"/>
    <p:sldId id="354" r:id="rId99"/>
    <p:sldId id="355" r:id="rId100"/>
    <p:sldId id="443" r:id="rId101"/>
    <p:sldId id="349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484" r:id="rId110"/>
    <p:sldId id="444" r:id="rId111"/>
    <p:sldId id="485" r:id="rId112"/>
    <p:sldId id="516" r:id="rId113"/>
    <p:sldId id="433" r:id="rId114"/>
    <p:sldId id="364" r:id="rId115"/>
    <p:sldId id="498" r:id="rId116"/>
    <p:sldId id="499" r:id="rId117"/>
    <p:sldId id="500" r:id="rId118"/>
    <p:sldId id="501" r:id="rId119"/>
    <p:sldId id="502" r:id="rId120"/>
    <p:sldId id="503" r:id="rId121"/>
    <p:sldId id="504" r:id="rId122"/>
    <p:sldId id="505" r:id="rId123"/>
    <p:sldId id="506" r:id="rId124"/>
    <p:sldId id="375" r:id="rId125"/>
    <p:sldId id="508" r:id="rId126"/>
    <p:sldId id="488" r:id="rId127"/>
    <p:sldId id="489" r:id="rId128"/>
    <p:sldId id="490" r:id="rId129"/>
    <p:sldId id="491" r:id="rId130"/>
    <p:sldId id="459" r:id="rId131"/>
    <p:sldId id="509" r:id="rId132"/>
    <p:sldId id="510" r:id="rId133"/>
    <p:sldId id="511" r:id="rId134"/>
    <p:sldId id="512" r:id="rId135"/>
    <p:sldId id="513" r:id="rId136"/>
    <p:sldId id="381" r:id="rId137"/>
    <p:sldId id="382" r:id="rId138"/>
    <p:sldId id="383" r:id="rId139"/>
    <p:sldId id="384" r:id="rId140"/>
    <p:sldId id="385" r:id="rId141"/>
    <p:sldId id="388" r:id="rId142"/>
    <p:sldId id="389" r:id="rId143"/>
    <p:sldId id="390" r:id="rId144"/>
    <p:sldId id="391" r:id="rId145"/>
    <p:sldId id="387" r:id="rId146"/>
    <p:sldId id="393" r:id="rId147"/>
    <p:sldId id="394" r:id="rId148"/>
    <p:sldId id="395" r:id="rId149"/>
    <p:sldId id="386" r:id="rId150"/>
    <p:sldId id="396" r:id="rId151"/>
    <p:sldId id="398" r:id="rId152"/>
    <p:sldId id="397" r:id="rId153"/>
    <p:sldId id="399" r:id="rId154"/>
    <p:sldId id="465" r:id="rId155"/>
    <p:sldId id="492" r:id="rId156"/>
    <p:sldId id="493" r:id="rId157"/>
    <p:sldId id="494" r:id="rId158"/>
    <p:sldId id="495" r:id="rId159"/>
    <p:sldId id="496" r:id="rId160"/>
    <p:sldId id="497" r:id="rId161"/>
    <p:sldId id="472" r:id="rId162"/>
    <p:sldId id="473" r:id="rId163"/>
    <p:sldId id="474" r:id="rId164"/>
    <p:sldId id="475" r:id="rId165"/>
    <p:sldId id="476" r:id="rId166"/>
    <p:sldId id="411" r:id="rId167"/>
    <p:sldId id="518" r:id="rId168"/>
    <p:sldId id="413" r:id="rId169"/>
    <p:sldId id="424" r:id="rId170"/>
    <p:sldId id="260" r:id="rId171"/>
  </p:sldIdLst>
  <p:sldSz cx="12192000" cy="6858000"/>
  <p:notesSz cx="6858000" cy="9144000"/>
  <p:custDataLst>
    <p:tags r:id="rId173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Zadana sekcija" id="{7E376E43-D200-4985-B6D3-28BB5D1F834B}">
          <p14:sldIdLst>
            <p14:sldId id="256"/>
            <p14:sldId id="478"/>
            <p14:sldId id="479"/>
            <p14:sldId id="480"/>
            <p14:sldId id="519"/>
            <p14:sldId id="520"/>
            <p14:sldId id="521"/>
          </p14:sldIdLst>
        </p14:section>
        <p14:section name="e-Dnevnik za administratore" id="{713A1895-B7C3-4C2B-9B95-174B855FBED3}">
          <p14:sldIdLst>
            <p14:sldId id="265"/>
            <p14:sldId id="263"/>
            <p14:sldId id="264"/>
            <p14:sldId id="266"/>
            <p14:sldId id="268"/>
            <p14:sldId id="269"/>
            <p14:sldId id="271"/>
            <p14:sldId id="272"/>
            <p14:sldId id="273"/>
            <p14:sldId id="275"/>
            <p14:sldId id="274"/>
            <p14:sldId id="276"/>
            <p14:sldId id="277"/>
            <p14:sldId id="278"/>
            <p14:sldId id="279"/>
            <p14:sldId id="280"/>
            <p14:sldId id="281"/>
          </p14:sldIdLst>
        </p14:section>
        <p14:section name="1. scenarij - drugi dio radionice" id="{C9A539C8-7DCD-469C-B8F8-425F72A0B011}">
          <p14:sldIdLst>
            <p14:sldId id="282"/>
            <p14:sldId id="427"/>
            <p14:sldId id="482"/>
            <p14:sldId id="514"/>
            <p14:sldId id="418"/>
            <p14:sldId id="432"/>
            <p14:sldId id="292"/>
            <p14:sldId id="283"/>
            <p14:sldId id="284"/>
            <p14:sldId id="285"/>
            <p14:sldId id="286"/>
            <p14:sldId id="287"/>
            <p14:sldId id="487"/>
            <p14:sldId id="431"/>
            <p14:sldId id="289"/>
            <p14:sldId id="290"/>
            <p14:sldId id="293"/>
            <p14:sldId id="295"/>
            <p14:sldId id="294"/>
            <p14:sldId id="436"/>
            <p14:sldId id="435"/>
            <p14:sldId id="434"/>
            <p14:sldId id="296"/>
            <p14:sldId id="299"/>
            <p14:sldId id="301"/>
            <p14:sldId id="300"/>
            <p14:sldId id="297"/>
            <p14:sldId id="298"/>
            <p14:sldId id="302"/>
            <p14:sldId id="303"/>
            <p14:sldId id="308"/>
            <p14:sldId id="316"/>
            <p14:sldId id="317"/>
            <p14:sldId id="318"/>
            <p14:sldId id="319"/>
            <p14:sldId id="320"/>
            <p14:sldId id="439"/>
            <p14:sldId id="440"/>
            <p14:sldId id="441"/>
            <p14:sldId id="442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423"/>
            <p14:sldId id="339"/>
            <p14:sldId id="340"/>
            <p14:sldId id="341"/>
            <p14:sldId id="342"/>
            <p14:sldId id="455"/>
            <p14:sldId id="346"/>
            <p14:sldId id="348"/>
            <p14:sldId id="350"/>
            <p14:sldId id="351"/>
            <p14:sldId id="352"/>
            <p14:sldId id="353"/>
            <p14:sldId id="354"/>
            <p14:sldId id="355"/>
            <p14:sldId id="443"/>
            <p14:sldId id="349"/>
            <p14:sldId id="356"/>
            <p14:sldId id="357"/>
            <p14:sldId id="358"/>
            <p14:sldId id="359"/>
            <p14:sldId id="360"/>
            <p14:sldId id="361"/>
          </p14:sldIdLst>
        </p14:section>
        <p14:section name="2. scenarij - drugi dio radionice" id="{F254677D-CA3D-4A2E-8504-EA0CF6E9CD4A}">
          <p14:sldIdLst>
            <p14:sldId id="362"/>
            <p14:sldId id="484"/>
            <p14:sldId id="444"/>
            <p14:sldId id="485"/>
            <p14:sldId id="516"/>
            <p14:sldId id="433"/>
            <p14:sldId id="364"/>
            <p14:sldId id="498"/>
            <p14:sldId id="499"/>
            <p14:sldId id="500"/>
            <p14:sldId id="501"/>
            <p14:sldId id="502"/>
            <p14:sldId id="503"/>
            <p14:sldId id="504"/>
            <p14:sldId id="505"/>
            <p14:sldId id="506"/>
            <p14:sldId id="375"/>
            <p14:sldId id="508"/>
            <p14:sldId id="488"/>
            <p14:sldId id="489"/>
            <p14:sldId id="490"/>
            <p14:sldId id="491"/>
            <p14:sldId id="459"/>
            <p14:sldId id="509"/>
            <p14:sldId id="510"/>
            <p14:sldId id="511"/>
            <p14:sldId id="512"/>
            <p14:sldId id="513"/>
            <p14:sldId id="381"/>
            <p14:sldId id="382"/>
            <p14:sldId id="383"/>
            <p14:sldId id="384"/>
            <p14:sldId id="385"/>
            <p14:sldId id="388"/>
            <p14:sldId id="389"/>
            <p14:sldId id="390"/>
            <p14:sldId id="391"/>
            <p14:sldId id="387"/>
            <p14:sldId id="393"/>
            <p14:sldId id="394"/>
            <p14:sldId id="395"/>
            <p14:sldId id="386"/>
            <p14:sldId id="396"/>
            <p14:sldId id="398"/>
            <p14:sldId id="397"/>
            <p14:sldId id="399"/>
            <p14:sldId id="465"/>
            <p14:sldId id="492"/>
            <p14:sldId id="493"/>
            <p14:sldId id="494"/>
            <p14:sldId id="495"/>
            <p14:sldId id="496"/>
            <p14:sldId id="497"/>
            <p14:sldId id="472"/>
            <p14:sldId id="473"/>
            <p14:sldId id="474"/>
            <p14:sldId id="475"/>
            <p14:sldId id="476"/>
            <p14:sldId id="411"/>
            <p14:sldId id="518"/>
            <p14:sldId id="413"/>
            <p14:sldId id="424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5" roundtripDataSignature="AMtx7mhRx7CS5tRFiOS67zgbg3ks8cKOF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0" name="Author" initials="A" lastIdx="4" clrIdx="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5CECBD-7BC5-4C8C-BC28-0C11BC55EA17}" v="1" dt="2020-09-08T10:05:30.4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48" autoAdjust="0"/>
    <p:restoredTop sz="62101" autoAdjust="0"/>
  </p:normalViewPr>
  <p:slideViewPr>
    <p:cSldViewPr snapToGrid="0">
      <p:cViewPr varScale="1">
        <p:scale>
          <a:sx n="113" d="100"/>
          <a:sy n="113" d="100"/>
        </p:scale>
        <p:origin x="12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30"/>
    </p:cViewPr>
  </p:sorterViewPr>
  <p:notesViewPr>
    <p:cSldViewPr snapToGrid="0">
      <p:cViewPr varScale="1">
        <p:scale>
          <a:sx n="87" d="100"/>
          <a:sy n="87" d="100"/>
        </p:scale>
        <p:origin x="384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117" Type="http://schemas.openxmlformats.org/officeDocument/2006/relationships/slide" Target="slides/slide111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slide" Target="slides/slide83.xml"/><Relationship Id="rId112" Type="http://schemas.openxmlformats.org/officeDocument/2006/relationships/slide" Target="slides/slide106.xml"/><Relationship Id="rId133" Type="http://schemas.openxmlformats.org/officeDocument/2006/relationships/slide" Target="slides/slide127.xml"/><Relationship Id="rId138" Type="http://schemas.openxmlformats.org/officeDocument/2006/relationships/slide" Target="slides/slide132.xml"/><Relationship Id="rId154" Type="http://schemas.openxmlformats.org/officeDocument/2006/relationships/slide" Target="slides/slide148.xml"/><Relationship Id="rId159" Type="http://schemas.openxmlformats.org/officeDocument/2006/relationships/slide" Target="slides/slide153.xml"/><Relationship Id="rId175" Type="http://customschemas.google.com/relationships/presentationmetadata" Target="metadata"/><Relationship Id="rId170" Type="http://schemas.openxmlformats.org/officeDocument/2006/relationships/slide" Target="slides/slide164.xml"/><Relationship Id="rId16" Type="http://schemas.openxmlformats.org/officeDocument/2006/relationships/slide" Target="slides/slide10.xml"/><Relationship Id="rId107" Type="http://schemas.openxmlformats.org/officeDocument/2006/relationships/slide" Target="slides/slide101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102" Type="http://schemas.openxmlformats.org/officeDocument/2006/relationships/slide" Target="slides/slide96.xml"/><Relationship Id="rId123" Type="http://schemas.openxmlformats.org/officeDocument/2006/relationships/slide" Target="slides/slide117.xml"/><Relationship Id="rId128" Type="http://schemas.openxmlformats.org/officeDocument/2006/relationships/slide" Target="slides/slide122.xml"/><Relationship Id="rId144" Type="http://schemas.openxmlformats.org/officeDocument/2006/relationships/slide" Target="slides/slide138.xml"/><Relationship Id="rId149" Type="http://schemas.openxmlformats.org/officeDocument/2006/relationships/slide" Target="slides/slide143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84.xml"/><Relationship Id="rId95" Type="http://schemas.openxmlformats.org/officeDocument/2006/relationships/slide" Target="slides/slide89.xml"/><Relationship Id="rId160" Type="http://schemas.openxmlformats.org/officeDocument/2006/relationships/slide" Target="slides/slide154.xml"/><Relationship Id="rId165" Type="http://schemas.openxmlformats.org/officeDocument/2006/relationships/slide" Target="slides/slide159.xml"/><Relationship Id="rId181" Type="http://schemas.microsoft.com/office/2015/10/relationships/revisionInfo" Target="revisionInfo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113" Type="http://schemas.openxmlformats.org/officeDocument/2006/relationships/slide" Target="slides/slide107.xml"/><Relationship Id="rId118" Type="http://schemas.openxmlformats.org/officeDocument/2006/relationships/slide" Target="slides/slide112.xml"/><Relationship Id="rId134" Type="http://schemas.openxmlformats.org/officeDocument/2006/relationships/slide" Target="slides/slide128.xml"/><Relationship Id="rId139" Type="http://schemas.openxmlformats.org/officeDocument/2006/relationships/slide" Target="slides/slide133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150" Type="http://schemas.openxmlformats.org/officeDocument/2006/relationships/slide" Target="slides/slide144.xml"/><Relationship Id="rId155" Type="http://schemas.openxmlformats.org/officeDocument/2006/relationships/slide" Target="slides/slide149.xml"/><Relationship Id="rId171" Type="http://schemas.openxmlformats.org/officeDocument/2006/relationships/slide" Target="slides/slide165.xml"/><Relationship Id="rId176" Type="http://schemas.openxmlformats.org/officeDocument/2006/relationships/commentAuthors" Target="commentAuthors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59" Type="http://schemas.openxmlformats.org/officeDocument/2006/relationships/slide" Target="slides/slide53.xml"/><Relationship Id="rId103" Type="http://schemas.openxmlformats.org/officeDocument/2006/relationships/slide" Target="slides/slide97.xml"/><Relationship Id="rId108" Type="http://schemas.openxmlformats.org/officeDocument/2006/relationships/slide" Target="slides/slide102.xml"/><Relationship Id="rId124" Type="http://schemas.openxmlformats.org/officeDocument/2006/relationships/slide" Target="slides/slide118.xml"/><Relationship Id="rId129" Type="http://schemas.openxmlformats.org/officeDocument/2006/relationships/slide" Target="slides/slide123.xml"/><Relationship Id="rId54" Type="http://schemas.openxmlformats.org/officeDocument/2006/relationships/slide" Target="slides/slide48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91" Type="http://schemas.openxmlformats.org/officeDocument/2006/relationships/slide" Target="slides/slide85.xml"/><Relationship Id="rId96" Type="http://schemas.openxmlformats.org/officeDocument/2006/relationships/slide" Target="slides/slide90.xml"/><Relationship Id="rId140" Type="http://schemas.openxmlformats.org/officeDocument/2006/relationships/slide" Target="slides/slide134.xml"/><Relationship Id="rId145" Type="http://schemas.openxmlformats.org/officeDocument/2006/relationships/slide" Target="slides/slide139.xml"/><Relationship Id="rId161" Type="http://schemas.openxmlformats.org/officeDocument/2006/relationships/slide" Target="slides/slide155.xml"/><Relationship Id="rId166" Type="http://schemas.openxmlformats.org/officeDocument/2006/relationships/slide" Target="slides/slide16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49" Type="http://schemas.openxmlformats.org/officeDocument/2006/relationships/slide" Target="slides/slide43.xml"/><Relationship Id="rId114" Type="http://schemas.openxmlformats.org/officeDocument/2006/relationships/slide" Target="slides/slide108.xml"/><Relationship Id="rId119" Type="http://schemas.openxmlformats.org/officeDocument/2006/relationships/slide" Target="slides/slide113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94" Type="http://schemas.openxmlformats.org/officeDocument/2006/relationships/slide" Target="slides/slide88.xml"/><Relationship Id="rId99" Type="http://schemas.openxmlformats.org/officeDocument/2006/relationships/slide" Target="slides/slide93.xml"/><Relationship Id="rId101" Type="http://schemas.openxmlformats.org/officeDocument/2006/relationships/slide" Target="slides/slide95.xml"/><Relationship Id="rId122" Type="http://schemas.openxmlformats.org/officeDocument/2006/relationships/slide" Target="slides/slide116.xml"/><Relationship Id="rId130" Type="http://schemas.openxmlformats.org/officeDocument/2006/relationships/slide" Target="slides/slide124.xml"/><Relationship Id="rId135" Type="http://schemas.openxmlformats.org/officeDocument/2006/relationships/slide" Target="slides/slide129.xml"/><Relationship Id="rId143" Type="http://schemas.openxmlformats.org/officeDocument/2006/relationships/slide" Target="slides/slide137.xml"/><Relationship Id="rId148" Type="http://schemas.openxmlformats.org/officeDocument/2006/relationships/slide" Target="slides/slide142.xml"/><Relationship Id="rId151" Type="http://schemas.openxmlformats.org/officeDocument/2006/relationships/slide" Target="slides/slide145.xml"/><Relationship Id="rId156" Type="http://schemas.openxmlformats.org/officeDocument/2006/relationships/slide" Target="slides/slide150.xml"/><Relationship Id="rId164" Type="http://schemas.openxmlformats.org/officeDocument/2006/relationships/slide" Target="slides/slide158.xml"/><Relationship Id="rId169" Type="http://schemas.openxmlformats.org/officeDocument/2006/relationships/slide" Target="slides/slide163.xml"/><Relationship Id="rId177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72" Type="http://schemas.openxmlformats.org/officeDocument/2006/relationships/notesMaster" Target="notesMasters/notesMaster1.xml"/><Relationship Id="rId180" Type="http://schemas.openxmlformats.org/officeDocument/2006/relationships/tableStyles" Target="tableStyles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109" Type="http://schemas.openxmlformats.org/officeDocument/2006/relationships/slide" Target="slides/slide10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97" Type="http://schemas.openxmlformats.org/officeDocument/2006/relationships/slide" Target="slides/slide91.xml"/><Relationship Id="rId104" Type="http://schemas.openxmlformats.org/officeDocument/2006/relationships/slide" Target="slides/slide98.xml"/><Relationship Id="rId120" Type="http://schemas.openxmlformats.org/officeDocument/2006/relationships/slide" Target="slides/slide114.xml"/><Relationship Id="rId125" Type="http://schemas.openxmlformats.org/officeDocument/2006/relationships/slide" Target="slides/slide119.xml"/><Relationship Id="rId141" Type="http://schemas.openxmlformats.org/officeDocument/2006/relationships/slide" Target="slides/slide135.xml"/><Relationship Id="rId146" Type="http://schemas.openxmlformats.org/officeDocument/2006/relationships/slide" Target="slides/slide140.xml"/><Relationship Id="rId167" Type="http://schemas.openxmlformats.org/officeDocument/2006/relationships/slide" Target="slides/slide161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slide" Target="slides/slide86.xml"/><Relationship Id="rId162" Type="http://schemas.openxmlformats.org/officeDocument/2006/relationships/slide" Target="slides/slide156.xml"/><Relationship Id="rId2" Type="http://schemas.openxmlformats.org/officeDocument/2006/relationships/customXml" Target="../customXml/item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110" Type="http://schemas.openxmlformats.org/officeDocument/2006/relationships/slide" Target="slides/slide104.xml"/><Relationship Id="rId115" Type="http://schemas.openxmlformats.org/officeDocument/2006/relationships/slide" Target="slides/slide109.xml"/><Relationship Id="rId131" Type="http://schemas.openxmlformats.org/officeDocument/2006/relationships/slide" Target="slides/slide125.xml"/><Relationship Id="rId136" Type="http://schemas.openxmlformats.org/officeDocument/2006/relationships/slide" Target="slides/slide130.xml"/><Relationship Id="rId157" Type="http://schemas.openxmlformats.org/officeDocument/2006/relationships/slide" Target="slides/slide151.xml"/><Relationship Id="rId178" Type="http://schemas.openxmlformats.org/officeDocument/2006/relationships/viewProps" Target="viewProps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152" Type="http://schemas.openxmlformats.org/officeDocument/2006/relationships/slide" Target="slides/slide146.xml"/><Relationship Id="rId173" Type="http://schemas.openxmlformats.org/officeDocument/2006/relationships/tags" Target="tags/tag1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slide" Target="slides/slide71.xml"/><Relationship Id="rId100" Type="http://schemas.openxmlformats.org/officeDocument/2006/relationships/slide" Target="slides/slide94.xml"/><Relationship Id="rId105" Type="http://schemas.openxmlformats.org/officeDocument/2006/relationships/slide" Target="slides/slide99.xml"/><Relationship Id="rId126" Type="http://schemas.openxmlformats.org/officeDocument/2006/relationships/slide" Target="slides/slide120.xml"/><Relationship Id="rId147" Type="http://schemas.openxmlformats.org/officeDocument/2006/relationships/slide" Target="slides/slide141.xml"/><Relationship Id="rId168" Type="http://schemas.openxmlformats.org/officeDocument/2006/relationships/slide" Target="slides/slide162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93" Type="http://schemas.openxmlformats.org/officeDocument/2006/relationships/slide" Target="slides/slide87.xml"/><Relationship Id="rId98" Type="http://schemas.openxmlformats.org/officeDocument/2006/relationships/slide" Target="slides/slide92.xml"/><Relationship Id="rId121" Type="http://schemas.openxmlformats.org/officeDocument/2006/relationships/slide" Target="slides/slide115.xml"/><Relationship Id="rId142" Type="http://schemas.openxmlformats.org/officeDocument/2006/relationships/slide" Target="slides/slide136.xml"/><Relationship Id="rId163" Type="http://schemas.openxmlformats.org/officeDocument/2006/relationships/slide" Target="slides/slide157.xml"/><Relationship Id="rId3" Type="http://schemas.openxmlformats.org/officeDocument/2006/relationships/customXml" Target="../customXml/item3.xml"/><Relationship Id="rId25" Type="http://schemas.openxmlformats.org/officeDocument/2006/relationships/slide" Target="slides/slide19.xml"/><Relationship Id="rId46" Type="http://schemas.openxmlformats.org/officeDocument/2006/relationships/slide" Target="slides/slide40.xml"/><Relationship Id="rId67" Type="http://schemas.openxmlformats.org/officeDocument/2006/relationships/slide" Target="slides/slide61.xml"/><Relationship Id="rId116" Type="http://schemas.openxmlformats.org/officeDocument/2006/relationships/slide" Target="slides/slide110.xml"/><Relationship Id="rId137" Type="http://schemas.openxmlformats.org/officeDocument/2006/relationships/slide" Target="slides/slide131.xml"/><Relationship Id="rId158" Type="http://schemas.openxmlformats.org/officeDocument/2006/relationships/slide" Target="slides/slide152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62" Type="http://schemas.openxmlformats.org/officeDocument/2006/relationships/slide" Target="slides/slide56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111" Type="http://schemas.openxmlformats.org/officeDocument/2006/relationships/slide" Target="slides/slide105.xml"/><Relationship Id="rId132" Type="http://schemas.openxmlformats.org/officeDocument/2006/relationships/slide" Target="slides/slide126.xml"/><Relationship Id="rId153" Type="http://schemas.openxmlformats.org/officeDocument/2006/relationships/slide" Target="slides/slide147.xml"/><Relationship Id="rId179" Type="http://schemas.openxmlformats.org/officeDocument/2006/relationships/theme" Target="theme/theme1.xml"/><Relationship Id="rId15" Type="http://schemas.openxmlformats.org/officeDocument/2006/relationships/slide" Target="slides/slide9.xml"/><Relationship Id="rId36" Type="http://schemas.openxmlformats.org/officeDocument/2006/relationships/slide" Target="slides/slide30.xml"/><Relationship Id="rId57" Type="http://schemas.openxmlformats.org/officeDocument/2006/relationships/slide" Target="slides/slide51.xml"/><Relationship Id="rId106" Type="http://schemas.openxmlformats.org/officeDocument/2006/relationships/slide" Target="slides/slide100.xml"/><Relationship Id="rId127" Type="http://schemas.openxmlformats.org/officeDocument/2006/relationships/slide" Target="slides/slide1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88493D-26D3-470D-96DD-B557C32D4B53}" type="doc">
      <dgm:prSet loTypeId="urn:microsoft.com/office/officeart/2005/8/layout/vList5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hr-HR"/>
        </a:p>
      </dgm:t>
    </dgm:pt>
    <dgm:pt modelId="{ECF26C5B-2949-4515-BB11-AB1E89C9AAD3}">
      <dgm:prSet phldrT="[Tekst]"/>
      <dgm:spPr/>
      <dgm:t>
        <a:bodyPr/>
        <a:lstStyle/>
        <a:p>
          <a:r>
            <a:rPr lang="hr-HR" dirty="0"/>
            <a:t>Postavke grupe</a:t>
          </a:r>
        </a:p>
      </dgm:t>
    </dgm:pt>
    <dgm:pt modelId="{5A38DED2-9266-4410-A99F-B878CE3BBAF7}" type="parTrans" cxnId="{5EC06841-11E0-4CF1-B4C7-DF62C3445B9D}">
      <dgm:prSet/>
      <dgm:spPr/>
      <dgm:t>
        <a:bodyPr/>
        <a:lstStyle/>
        <a:p>
          <a:endParaRPr lang="hr-HR"/>
        </a:p>
      </dgm:t>
    </dgm:pt>
    <dgm:pt modelId="{A415EAB7-F07E-4E86-9D8F-3CB0D3CFB2CA}" type="sibTrans" cxnId="{5EC06841-11E0-4CF1-B4C7-DF62C3445B9D}">
      <dgm:prSet/>
      <dgm:spPr/>
      <dgm:t>
        <a:bodyPr/>
        <a:lstStyle/>
        <a:p>
          <a:endParaRPr lang="hr-HR"/>
        </a:p>
      </dgm:t>
    </dgm:pt>
    <dgm:pt modelId="{81D51A11-5BAF-422C-B642-6D11ADC36F4C}">
      <dgm:prSet phldrT="[Tekst]"/>
      <dgm:spPr/>
      <dgm:t>
        <a:bodyPr/>
        <a:lstStyle/>
        <a:p>
          <a:r>
            <a:rPr lang="hr-HR" dirty="0"/>
            <a:t>pregled postavki grupe</a:t>
          </a:r>
        </a:p>
      </dgm:t>
    </dgm:pt>
    <dgm:pt modelId="{4E3A693E-5EB1-47A3-BC2E-8828EA51E037}" type="parTrans" cxnId="{FFAE985C-6EDE-4F22-A5E0-2A3D01E3B20E}">
      <dgm:prSet/>
      <dgm:spPr/>
      <dgm:t>
        <a:bodyPr/>
        <a:lstStyle/>
        <a:p>
          <a:endParaRPr lang="hr-HR"/>
        </a:p>
      </dgm:t>
    </dgm:pt>
    <dgm:pt modelId="{3A7B4CA7-84A2-4FCE-B296-128B687044DA}" type="sibTrans" cxnId="{FFAE985C-6EDE-4F22-A5E0-2A3D01E3B20E}">
      <dgm:prSet/>
      <dgm:spPr/>
      <dgm:t>
        <a:bodyPr/>
        <a:lstStyle/>
        <a:p>
          <a:endParaRPr lang="hr-HR"/>
        </a:p>
      </dgm:t>
    </dgm:pt>
    <dgm:pt modelId="{64C5C3DB-062C-4108-A11D-A3EC6D92C7AD}">
      <dgm:prSet phldrT="[Tekst]"/>
      <dgm:spPr/>
      <dgm:t>
        <a:bodyPr/>
        <a:lstStyle/>
        <a:p>
          <a:r>
            <a:rPr lang="hr-HR" dirty="0"/>
            <a:t>Dodaj učenika</a:t>
          </a:r>
        </a:p>
      </dgm:t>
    </dgm:pt>
    <dgm:pt modelId="{6DF0F3C0-B893-4534-886F-E63D85854C4D}" type="parTrans" cxnId="{5DAAB22C-F257-4F39-82A5-0688E54EF4D8}">
      <dgm:prSet/>
      <dgm:spPr/>
      <dgm:t>
        <a:bodyPr/>
        <a:lstStyle/>
        <a:p>
          <a:endParaRPr lang="hr-HR"/>
        </a:p>
      </dgm:t>
    </dgm:pt>
    <dgm:pt modelId="{3AC8415B-FA52-45E1-BE5C-171FC196965D}" type="sibTrans" cxnId="{5DAAB22C-F257-4F39-82A5-0688E54EF4D8}">
      <dgm:prSet/>
      <dgm:spPr/>
      <dgm:t>
        <a:bodyPr/>
        <a:lstStyle/>
        <a:p>
          <a:endParaRPr lang="hr-HR"/>
        </a:p>
      </dgm:t>
    </dgm:pt>
    <dgm:pt modelId="{11A32C49-3859-4118-8360-B8A7130F65A0}">
      <dgm:prSet phldrT="[Tekst]"/>
      <dgm:spPr/>
      <dgm:t>
        <a:bodyPr/>
        <a:lstStyle/>
        <a:p>
          <a:r>
            <a:rPr lang="hr-HR" dirty="0"/>
            <a:t>Opcija omogućava dodavanje učenika u grupu</a:t>
          </a:r>
        </a:p>
      </dgm:t>
    </dgm:pt>
    <dgm:pt modelId="{EC9342B5-5CD8-4969-BF7E-CAB3CF525ECA}" type="parTrans" cxnId="{D500C845-F876-4ADE-A50B-43B8EE2A604F}">
      <dgm:prSet/>
      <dgm:spPr/>
      <dgm:t>
        <a:bodyPr/>
        <a:lstStyle/>
        <a:p>
          <a:endParaRPr lang="hr-HR"/>
        </a:p>
      </dgm:t>
    </dgm:pt>
    <dgm:pt modelId="{44BFD3EB-F0AD-41C4-A75F-61FAC59E19EA}" type="sibTrans" cxnId="{D500C845-F876-4ADE-A50B-43B8EE2A604F}">
      <dgm:prSet/>
      <dgm:spPr/>
      <dgm:t>
        <a:bodyPr/>
        <a:lstStyle/>
        <a:p>
          <a:endParaRPr lang="hr-HR"/>
        </a:p>
      </dgm:t>
    </dgm:pt>
    <dgm:pt modelId="{D2B6E4C7-5040-4CBB-8E29-68D3087AB0B1}">
      <dgm:prSet phldrT="[Tekst]"/>
      <dgm:spPr/>
      <dgm:t>
        <a:bodyPr/>
        <a:lstStyle/>
        <a:p>
          <a:r>
            <a:rPr lang="hr-HR" dirty="0"/>
            <a:t>Plan rada</a:t>
          </a:r>
        </a:p>
      </dgm:t>
    </dgm:pt>
    <dgm:pt modelId="{12BD9CB5-65EB-487A-8346-756B52720BE6}" type="parTrans" cxnId="{6B3F045D-1538-44F7-829F-5CA7EA1C3FBD}">
      <dgm:prSet/>
      <dgm:spPr/>
      <dgm:t>
        <a:bodyPr/>
        <a:lstStyle/>
        <a:p>
          <a:endParaRPr lang="hr-HR"/>
        </a:p>
      </dgm:t>
    </dgm:pt>
    <dgm:pt modelId="{726A08AF-5B08-4E3E-BEAC-669FD5F62B24}" type="sibTrans" cxnId="{6B3F045D-1538-44F7-829F-5CA7EA1C3FBD}">
      <dgm:prSet/>
      <dgm:spPr/>
      <dgm:t>
        <a:bodyPr/>
        <a:lstStyle/>
        <a:p>
          <a:endParaRPr lang="hr-HR"/>
        </a:p>
      </dgm:t>
    </dgm:pt>
    <dgm:pt modelId="{DF07F816-E960-4351-A7BA-CC8CC8C9D633}">
      <dgm:prSet phldrT="[Tekst]"/>
      <dgm:spPr/>
      <dgm:t>
        <a:bodyPr/>
        <a:lstStyle/>
        <a:p>
          <a:r>
            <a:rPr lang="hr-HR" dirty="0"/>
            <a:t>Evidencija plana rada</a:t>
          </a:r>
        </a:p>
      </dgm:t>
    </dgm:pt>
    <dgm:pt modelId="{CB5A1508-56B7-4F96-9F14-C39E9780FAAD}" type="parTrans" cxnId="{D600A57B-2B06-4F7D-B491-1B0D6EBD4AED}">
      <dgm:prSet/>
      <dgm:spPr/>
      <dgm:t>
        <a:bodyPr/>
        <a:lstStyle/>
        <a:p>
          <a:endParaRPr lang="hr-HR"/>
        </a:p>
      </dgm:t>
    </dgm:pt>
    <dgm:pt modelId="{1CDDE757-FD63-42ED-AC5B-B1B30DF7DF5D}" type="sibTrans" cxnId="{D600A57B-2B06-4F7D-B491-1B0D6EBD4AED}">
      <dgm:prSet/>
      <dgm:spPr/>
      <dgm:t>
        <a:bodyPr/>
        <a:lstStyle/>
        <a:p>
          <a:endParaRPr lang="hr-HR"/>
        </a:p>
      </dgm:t>
    </dgm:pt>
    <dgm:pt modelId="{C5E14DD3-F4FC-41C0-94E1-62448B24D7A4}">
      <dgm:prSet phldrT="[Tekst]"/>
      <dgm:spPr/>
      <dgm:t>
        <a:bodyPr/>
        <a:lstStyle/>
        <a:p>
          <a:r>
            <a:rPr lang="hr-HR" dirty="0"/>
            <a:t>Ispis</a:t>
          </a:r>
        </a:p>
      </dgm:t>
    </dgm:pt>
    <dgm:pt modelId="{A9097DDE-DFDE-47A1-99EA-F7D5E1F6065C}" type="parTrans" cxnId="{D9AD3724-424B-48FC-82CD-E2E32A862044}">
      <dgm:prSet/>
      <dgm:spPr/>
      <dgm:t>
        <a:bodyPr/>
        <a:lstStyle/>
        <a:p>
          <a:endParaRPr lang="hr-HR"/>
        </a:p>
      </dgm:t>
    </dgm:pt>
    <dgm:pt modelId="{EB5E1D19-4458-4BE1-9262-F39F78614440}" type="sibTrans" cxnId="{D9AD3724-424B-48FC-82CD-E2E32A862044}">
      <dgm:prSet/>
      <dgm:spPr/>
      <dgm:t>
        <a:bodyPr/>
        <a:lstStyle/>
        <a:p>
          <a:endParaRPr lang="hr-HR"/>
        </a:p>
      </dgm:t>
    </dgm:pt>
    <dgm:pt modelId="{7D093769-4BD3-45A3-AB01-CDE6A52E6E7B}">
      <dgm:prSet phldrT="[Tekst]"/>
      <dgm:spPr/>
      <dgm:t>
        <a:bodyPr/>
        <a:lstStyle/>
        <a:p>
          <a:r>
            <a:rPr lang="hr-HR" dirty="0"/>
            <a:t>Ispis dnevnika (dostupan je izvoz u pdf)</a:t>
          </a:r>
        </a:p>
      </dgm:t>
    </dgm:pt>
    <dgm:pt modelId="{8D9BCE4F-11CD-4437-B234-74A6AE1BFE6A}" type="parTrans" cxnId="{312DEB0A-3DC3-4C1B-A359-EA9EECCF3006}">
      <dgm:prSet/>
      <dgm:spPr/>
      <dgm:t>
        <a:bodyPr/>
        <a:lstStyle/>
        <a:p>
          <a:endParaRPr lang="hr-HR"/>
        </a:p>
      </dgm:t>
    </dgm:pt>
    <dgm:pt modelId="{83B95099-2194-4148-A52C-37ED0E77738F}" type="sibTrans" cxnId="{312DEB0A-3DC3-4C1B-A359-EA9EECCF3006}">
      <dgm:prSet/>
      <dgm:spPr/>
      <dgm:t>
        <a:bodyPr/>
        <a:lstStyle/>
        <a:p>
          <a:endParaRPr lang="hr-HR"/>
        </a:p>
      </dgm:t>
    </dgm:pt>
    <dgm:pt modelId="{F6E6649F-FDE2-4651-834E-37BA43B36343}" type="pres">
      <dgm:prSet presAssocID="{8288493D-26D3-470D-96DD-B557C32D4B5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CDBA60-948D-452A-A3E5-B742705BBED7}" type="pres">
      <dgm:prSet presAssocID="{ECF26C5B-2949-4515-BB11-AB1E89C9AAD3}" presName="linNode" presStyleCnt="0"/>
      <dgm:spPr/>
    </dgm:pt>
    <dgm:pt modelId="{80F09694-CE71-4263-934F-7F12EB2D71A9}" type="pres">
      <dgm:prSet presAssocID="{ECF26C5B-2949-4515-BB11-AB1E89C9AAD3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DDA7E7-7235-4E8F-B86C-D3E4553FA7EB}" type="pres">
      <dgm:prSet presAssocID="{ECF26C5B-2949-4515-BB11-AB1E89C9AAD3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8BB88-3430-4E92-BAF9-AAE6AE5D51E3}" type="pres">
      <dgm:prSet presAssocID="{A415EAB7-F07E-4E86-9D8F-3CB0D3CFB2CA}" presName="sp" presStyleCnt="0"/>
      <dgm:spPr/>
    </dgm:pt>
    <dgm:pt modelId="{3D5A2043-F0DE-4BCD-8CBF-CE59AF6CB5D8}" type="pres">
      <dgm:prSet presAssocID="{64C5C3DB-062C-4108-A11D-A3EC6D92C7AD}" presName="linNode" presStyleCnt="0"/>
      <dgm:spPr/>
    </dgm:pt>
    <dgm:pt modelId="{EB7CBFBB-FD3D-4F75-ACD1-82AC6BA2CD09}" type="pres">
      <dgm:prSet presAssocID="{64C5C3DB-062C-4108-A11D-A3EC6D92C7AD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B36935-5855-4A8B-909A-92609B5BF080}" type="pres">
      <dgm:prSet presAssocID="{64C5C3DB-062C-4108-A11D-A3EC6D92C7AD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A6653-392A-4ED0-B8A1-1E2445F96074}" type="pres">
      <dgm:prSet presAssocID="{3AC8415B-FA52-45E1-BE5C-171FC196965D}" presName="sp" presStyleCnt="0"/>
      <dgm:spPr/>
    </dgm:pt>
    <dgm:pt modelId="{A75E49A7-D828-4241-9F26-D442D2523B86}" type="pres">
      <dgm:prSet presAssocID="{D2B6E4C7-5040-4CBB-8E29-68D3087AB0B1}" presName="linNode" presStyleCnt="0"/>
      <dgm:spPr/>
    </dgm:pt>
    <dgm:pt modelId="{55F00649-CFA0-4025-A12E-9B42C212F29B}" type="pres">
      <dgm:prSet presAssocID="{D2B6E4C7-5040-4CBB-8E29-68D3087AB0B1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2FB956-CDD1-4A2E-B59A-310C52E2BA28}" type="pres">
      <dgm:prSet presAssocID="{D2B6E4C7-5040-4CBB-8E29-68D3087AB0B1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CFA9F9-BB71-4288-AAD8-090E1A53A5D5}" type="pres">
      <dgm:prSet presAssocID="{726A08AF-5B08-4E3E-BEAC-669FD5F62B24}" presName="sp" presStyleCnt="0"/>
      <dgm:spPr/>
    </dgm:pt>
    <dgm:pt modelId="{3A6F215C-2FF7-4768-806E-6DCF0BF7EA9D}" type="pres">
      <dgm:prSet presAssocID="{C5E14DD3-F4FC-41C0-94E1-62448B24D7A4}" presName="linNode" presStyleCnt="0"/>
      <dgm:spPr/>
    </dgm:pt>
    <dgm:pt modelId="{F0BC644E-040C-4884-98E5-288A772DCF13}" type="pres">
      <dgm:prSet presAssocID="{C5E14DD3-F4FC-41C0-94E1-62448B24D7A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772906-B87E-4C7B-8A55-C493C95FA3F9}" type="pres">
      <dgm:prSet presAssocID="{C5E14DD3-F4FC-41C0-94E1-62448B24D7A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AD3724-424B-48FC-82CD-E2E32A862044}" srcId="{8288493D-26D3-470D-96DD-B557C32D4B53}" destId="{C5E14DD3-F4FC-41C0-94E1-62448B24D7A4}" srcOrd="3" destOrd="0" parTransId="{A9097DDE-DFDE-47A1-99EA-F7D5E1F6065C}" sibTransId="{EB5E1D19-4458-4BE1-9262-F39F78614440}"/>
    <dgm:cxn modelId="{5EC06841-11E0-4CF1-B4C7-DF62C3445B9D}" srcId="{8288493D-26D3-470D-96DD-B557C32D4B53}" destId="{ECF26C5B-2949-4515-BB11-AB1E89C9AAD3}" srcOrd="0" destOrd="0" parTransId="{5A38DED2-9266-4410-A99F-B878CE3BBAF7}" sibTransId="{A415EAB7-F07E-4E86-9D8F-3CB0D3CFB2CA}"/>
    <dgm:cxn modelId="{357B87CF-9745-4A72-8A9B-9E980A5A60F7}" type="presOf" srcId="{7D093769-4BD3-45A3-AB01-CDE6A52E6E7B}" destId="{64772906-B87E-4C7B-8A55-C493C95FA3F9}" srcOrd="0" destOrd="0" presId="urn:microsoft.com/office/officeart/2005/8/layout/vList5"/>
    <dgm:cxn modelId="{72EAFE3E-E112-42FA-82F9-3ACE02892492}" type="presOf" srcId="{8288493D-26D3-470D-96DD-B557C32D4B53}" destId="{F6E6649F-FDE2-4651-834E-37BA43B36343}" srcOrd="0" destOrd="0" presId="urn:microsoft.com/office/officeart/2005/8/layout/vList5"/>
    <dgm:cxn modelId="{5DAAB22C-F257-4F39-82A5-0688E54EF4D8}" srcId="{8288493D-26D3-470D-96DD-B557C32D4B53}" destId="{64C5C3DB-062C-4108-A11D-A3EC6D92C7AD}" srcOrd="1" destOrd="0" parTransId="{6DF0F3C0-B893-4534-886F-E63D85854C4D}" sibTransId="{3AC8415B-FA52-45E1-BE5C-171FC196965D}"/>
    <dgm:cxn modelId="{D600A57B-2B06-4F7D-B491-1B0D6EBD4AED}" srcId="{D2B6E4C7-5040-4CBB-8E29-68D3087AB0B1}" destId="{DF07F816-E960-4351-A7BA-CC8CC8C9D633}" srcOrd="0" destOrd="0" parTransId="{CB5A1508-56B7-4F96-9F14-C39E9780FAAD}" sibTransId="{1CDDE757-FD63-42ED-AC5B-B1B30DF7DF5D}"/>
    <dgm:cxn modelId="{DAD521F3-46A6-419D-AF4C-03E555699847}" type="presOf" srcId="{ECF26C5B-2949-4515-BB11-AB1E89C9AAD3}" destId="{80F09694-CE71-4263-934F-7F12EB2D71A9}" srcOrd="0" destOrd="0" presId="urn:microsoft.com/office/officeart/2005/8/layout/vList5"/>
    <dgm:cxn modelId="{312DEB0A-3DC3-4C1B-A359-EA9EECCF3006}" srcId="{C5E14DD3-F4FC-41C0-94E1-62448B24D7A4}" destId="{7D093769-4BD3-45A3-AB01-CDE6A52E6E7B}" srcOrd="0" destOrd="0" parTransId="{8D9BCE4F-11CD-4437-B234-74A6AE1BFE6A}" sibTransId="{83B95099-2194-4148-A52C-37ED0E77738F}"/>
    <dgm:cxn modelId="{19BA4250-31A9-4654-82AF-5B408657CC5C}" type="presOf" srcId="{81D51A11-5BAF-422C-B642-6D11ADC36F4C}" destId="{3CDDA7E7-7235-4E8F-B86C-D3E4553FA7EB}" srcOrd="0" destOrd="0" presId="urn:microsoft.com/office/officeart/2005/8/layout/vList5"/>
    <dgm:cxn modelId="{66BB6629-569B-46BD-99F8-4EF329E0CFCB}" type="presOf" srcId="{C5E14DD3-F4FC-41C0-94E1-62448B24D7A4}" destId="{F0BC644E-040C-4884-98E5-288A772DCF13}" srcOrd="0" destOrd="0" presId="urn:microsoft.com/office/officeart/2005/8/layout/vList5"/>
    <dgm:cxn modelId="{D500C845-F876-4ADE-A50B-43B8EE2A604F}" srcId="{64C5C3DB-062C-4108-A11D-A3EC6D92C7AD}" destId="{11A32C49-3859-4118-8360-B8A7130F65A0}" srcOrd="0" destOrd="0" parTransId="{EC9342B5-5CD8-4969-BF7E-CAB3CF525ECA}" sibTransId="{44BFD3EB-F0AD-41C4-A75F-61FAC59E19EA}"/>
    <dgm:cxn modelId="{4170F67B-E411-4085-8A60-9215F3214D5B}" type="presOf" srcId="{11A32C49-3859-4118-8360-B8A7130F65A0}" destId="{47B36935-5855-4A8B-909A-92609B5BF080}" srcOrd="0" destOrd="0" presId="urn:microsoft.com/office/officeart/2005/8/layout/vList5"/>
    <dgm:cxn modelId="{FFAE985C-6EDE-4F22-A5E0-2A3D01E3B20E}" srcId="{ECF26C5B-2949-4515-BB11-AB1E89C9AAD3}" destId="{81D51A11-5BAF-422C-B642-6D11ADC36F4C}" srcOrd="0" destOrd="0" parTransId="{4E3A693E-5EB1-47A3-BC2E-8828EA51E037}" sibTransId="{3A7B4CA7-84A2-4FCE-B296-128B687044DA}"/>
    <dgm:cxn modelId="{B9C5353C-8F7B-4339-B247-9CD9ED34CAF4}" type="presOf" srcId="{64C5C3DB-062C-4108-A11D-A3EC6D92C7AD}" destId="{EB7CBFBB-FD3D-4F75-ACD1-82AC6BA2CD09}" srcOrd="0" destOrd="0" presId="urn:microsoft.com/office/officeart/2005/8/layout/vList5"/>
    <dgm:cxn modelId="{EB783DB7-011A-4A12-BDF2-82422218265A}" type="presOf" srcId="{D2B6E4C7-5040-4CBB-8E29-68D3087AB0B1}" destId="{55F00649-CFA0-4025-A12E-9B42C212F29B}" srcOrd="0" destOrd="0" presId="urn:microsoft.com/office/officeart/2005/8/layout/vList5"/>
    <dgm:cxn modelId="{FF51EEA6-3842-4F50-86BB-40B736AD901E}" type="presOf" srcId="{DF07F816-E960-4351-A7BA-CC8CC8C9D633}" destId="{D22FB956-CDD1-4A2E-B59A-310C52E2BA28}" srcOrd="0" destOrd="0" presId="urn:microsoft.com/office/officeart/2005/8/layout/vList5"/>
    <dgm:cxn modelId="{6B3F045D-1538-44F7-829F-5CA7EA1C3FBD}" srcId="{8288493D-26D3-470D-96DD-B557C32D4B53}" destId="{D2B6E4C7-5040-4CBB-8E29-68D3087AB0B1}" srcOrd="2" destOrd="0" parTransId="{12BD9CB5-65EB-487A-8346-756B52720BE6}" sibTransId="{726A08AF-5B08-4E3E-BEAC-669FD5F62B24}"/>
    <dgm:cxn modelId="{B8E90E6C-FED6-4FF7-B8ED-BAE29C2B609C}" type="presParOf" srcId="{F6E6649F-FDE2-4651-834E-37BA43B36343}" destId="{82CDBA60-948D-452A-A3E5-B742705BBED7}" srcOrd="0" destOrd="0" presId="urn:microsoft.com/office/officeart/2005/8/layout/vList5"/>
    <dgm:cxn modelId="{937330D2-2347-4CE7-AE8C-E140E85E77EE}" type="presParOf" srcId="{82CDBA60-948D-452A-A3E5-B742705BBED7}" destId="{80F09694-CE71-4263-934F-7F12EB2D71A9}" srcOrd="0" destOrd="0" presId="urn:microsoft.com/office/officeart/2005/8/layout/vList5"/>
    <dgm:cxn modelId="{8448862E-B2BB-4597-87F7-3E5B5EC50115}" type="presParOf" srcId="{82CDBA60-948D-452A-A3E5-B742705BBED7}" destId="{3CDDA7E7-7235-4E8F-B86C-D3E4553FA7EB}" srcOrd="1" destOrd="0" presId="urn:microsoft.com/office/officeart/2005/8/layout/vList5"/>
    <dgm:cxn modelId="{E8F4E8B7-8961-4F58-8F5F-EB62492B4BBF}" type="presParOf" srcId="{F6E6649F-FDE2-4651-834E-37BA43B36343}" destId="{2098BB88-3430-4E92-BAF9-AAE6AE5D51E3}" srcOrd="1" destOrd="0" presId="urn:microsoft.com/office/officeart/2005/8/layout/vList5"/>
    <dgm:cxn modelId="{F5C49B1C-4819-4E84-BC72-8B512FADCBA2}" type="presParOf" srcId="{F6E6649F-FDE2-4651-834E-37BA43B36343}" destId="{3D5A2043-F0DE-4BCD-8CBF-CE59AF6CB5D8}" srcOrd="2" destOrd="0" presId="urn:microsoft.com/office/officeart/2005/8/layout/vList5"/>
    <dgm:cxn modelId="{8B39BA22-C8DA-44FC-BA12-80585D5F124A}" type="presParOf" srcId="{3D5A2043-F0DE-4BCD-8CBF-CE59AF6CB5D8}" destId="{EB7CBFBB-FD3D-4F75-ACD1-82AC6BA2CD09}" srcOrd="0" destOrd="0" presId="urn:microsoft.com/office/officeart/2005/8/layout/vList5"/>
    <dgm:cxn modelId="{1A0D3749-79D6-4FD3-9F4D-9A905C4423D5}" type="presParOf" srcId="{3D5A2043-F0DE-4BCD-8CBF-CE59AF6CB5D8}" destId="{47B36935-5855-4A8B-909A-92609B5BF080}" srcOrd="1" destOrd="0" presId="urn:microsoft.com/office/officeart/2005/8/layout/vList5"/>
    <dgm:cxn modelId="{144071C0-4DB3-44BE-8FE8-D7C24A005B98}" type="presParOf" srcId="{F6E6649F-FDE2-4651-834E-37BA43B36343}" destId="{A40A6653-392A-4ED0-B8A1-1E2445F96074}" srcOrd="3" destOrd="0" presId="urn:microsoft.com/office/officeart/2005/8/layout/vList5"/>
    <dgm:cxn modelId="{1BAAE747-605D-4670-9D8E-1F8C02EC7375}" type="presParOf" srcId="{F6E6649F-FDE2-4651-834E-37BA43B36343}" destId="{A75E49A7-D828-4241-9F26-D442D2523B86}" srcOrd="4" destOrd="0" presId="urn:microsoft.com/office/officeart/2005/8/layout/vList5"/>
    <dgm:cxn modelId="{A025D609-D2E7-43A9-97A5-8554CA9F7757}" type="presParOf" srcId="{A75E49A7-D828-4241-9F26-D442D2523B86}" destId="{55F00649-CFA0-4025-A12E-9B42C212F29B}" srcOrd="0" destOrd="0" presId="urn:microsoft.com/office/officeart/2005/8/layout/vList5"/>
    <dgm:cxn modelId="{D1CAC968-79C5-4D7A-9563-BB0EA7E7FF07}" type="presParOf" srcId="{A75E49A7-D828-4241-9F26-D442D2523B86}" destId="{D22FB956-CDD1-4A2E-B59A-310C52E2BA28}" srcOrd="1" destOrd="0" presId="urn:microsoft.com/office/officeart/2005/8/layout/vList5"/>
    <dgm:cxn modelId="{D832BE46-A3FD-4DDF-BC84-B927717C1C3D}" type="presParOf" srcId="{F6E6649F-FDE2-4651-834E-37BA43B36343}" destId="{E1CFA9F9-BB71-4288-AAD8-090E1A53A5D5}" srcOrd="5" destOrd="0" presId="urn:microsoft.com/office/officeart/2005/8/layout/vList5"/>
    <dgm:cxn modelId="{98BEB8F3-8BCE-4DA7-8AED-8DD6B3914BFA}" type="presParOf" srcId="{F6E6649F-FDE2-4651-834E-37BA43B36343}" destId="{3A6F215C-2FF7-4768-806E-6DCF0BF7EA9D}" srcOrd="6" destOrd="0" presId="urn:microsoft.com/office/officeart/2005/8/layout/vList5"/>
    <dgm:cxn modelId="{5A6A5810-1F58-44CF-8241-DEFF63D82FAA}" type="presParOf" srcId="{3A6F215C-2FF7-4768-806E-6DCF0BF7EA9D}" destId="{F0BC644E-040C-4884-98E5-288A772DCF13}" srcOrd="0" destOrd="0" presId="urn:microsoft.com/office/officeart/2005/8/layout/vList5"/>
    <dgm:cxn modelId="{DC96324F-571D-4691-833E-7BF2CCAD92C5}" type="presParOf" srcId="{3A6F215C-2FF7-4768-806E-6DCF0BF7EA9D}" destId="{64772906-B87E-4C7B-8A55-C493C95FA3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DDA7E7-7235-4E8F-B86C-D3E4553FA7EB}">
      <dsp:nvSpPr>
        <dsp:cNvPr id="0" name=""/>
        <dsp:cNvSpPr/>
      </dsp:nvSpPr>
      <dsp:spPr>
        <a:xfrm rot="5400000">
          <a:off x="3883358" y="-1534269"/>
          <a:ext cx="747360" cy="400662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 dirty="0"/>
            <a:t>pregled postavki grupe</a:t>
          </a:r>
        </a:p>
      </dsp:txBody>
      <dsp:txXfrm rot="-5400000">
        <a:off x="2253726" y="131846"/>
        <a:ext cx="3970142" cy="674394"/>
      </dsp:txXfrm>
    </dsp:sp>
    <dsp:sp modelId="{80F09694-CE71-4263-934F-7F12EB2D71A9}">
      <dsp:nvSpPr>
        <dsp:cNvPr id="0" name=""/>
        <dsp:cNvSpPr/>
      </dsp:nvSpPr>
      <dsp:spPr>
        <a:xfrm>
          <a:off x="0" y="1942"/>
          <a:ext cx="2253726" cy="93420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/>
            <a:t>Postavke grupe</a:t>
          </a:r>
        </a:p>
      </dsp:txBody>
      <dsp:txXfrm>
        <a:off x="45604" y="47546"/>
        <a:ext cx="2162518" cy="842993"/>
      </dsp:txXfrm>
    </dsp:sp>
    <dsp:sp modelId="{47B36935-5855-4A8B-909A-92609B5BF080}">
      <dsp:nvSpPr>
        <dsp:cNvPr id="0" name=""/>
        <dsp:cNvSpPr/>
      </dsp:nvSpPr>
      <dsp:spPr>
        <a:xfrm rot="5400000">
          <a:off x="3883358" y="-553358"/>
          <a:ext cx="747360" cy="4006625"/>
        </a:xfrm>
        <a:prstGeom prst="round2SameRect">
          <a:avLst/>
        </a:prstGeom>
        <a:solidFill>
          <a:schemeClr val="accent2">
            <a:tint val="40000"/>
            <a:alpha val="90000"/>
            <a:hueOff val="-283075"/>
            <a:satOff val="-25115"/>
            <a:lumOff val="-25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283075"/>
              <a:satOff val="-25115"/>
              <a:lumOff val="-2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 dirty="0"/>
            <a:t>Opcija omogućava dodavanje učenika u grupu</a:t>
          </a:r>
        </a:p>
      </dsp:txBody>
      <dsp:txXfrm rot="-5400000">
        <a:off x="2253726" y="1112757"/>
        <a:ext cx="3970142" cy="674394"/>
      </dsp:txXfrm>
    </dsp:sp>
    <dsp:sp modelId="{EB7CBFBB-FD3D-4F75-ACD1-82AC6BA2CD09}">
      <dsp:nvSpPr>
        <dsp:cNvPr id="0" name=""/>
        <dsp:cNvSpPr/>
      </dsp:nvSpPr>
      <dsp:spPr>
        <a:xfrm>
          <a:off x="0" y="982853"/>
          <a:ext cx="2253726" cy="934201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/>
            <a:t>Dodaj učenika</a:t>
          </a:r>
        </a:p>
      </dsp:txBody>
      <dsp:txXfrm>
        <a:off x="45604" y="1028457"/>
        <a:ext cx="2162518" cy="842993"/>
      </dsp:txXfrm>
    </dsp:sp>
    <dsp:sp modelId="{D22FB956-CDD1-4A2E-B59A-310C52E2BA28}">
      <dsp:nvSpPr>
        <dsp:cNvPr id="0" name=""/>
        <dsp:cNvSpPr/>
      </dsp:nvSpPr>
      <dsp:spPr>
        <a:xfrm rot="5400000">
          <a:off x="3883358" y="427552"/>
          <a:ext cx="747360" cy="4006625"/>
        </a:xfrm>
        <a:prstGeom prst="round2SameRect">
          <a:avLst/>
        </a:prstGeom>
        <a:solidFill>
          <a:schemeClr val="accent2">
            <a:tint val="40000"/>
            <a:alpha val="90000"/>
            <a:hueOff val="-566151"/>
            <a:satOff val="-50231"/>
            <a:lumOff val="-51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566151"/>
              <a:satOff val="-50231"/>
              <a:lumOff val="-5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 dirty="0"/>
            <a:t>Evidencija plana rada</a:t>
          </a:r>
        </a:p>
      </dsp:txBody>
      <dsp:txXfrm rot="-5400000">
        <a:off x="2253726" y="2093668"/>
        <a:ext cx="3970142" cy="674394"/>
      </dsp:txXfrm>
    </dsp:sp>
    <dsp:sp modelId="{55F00649-CFA0-4025-A12E-9B42C212F29B}">
      <dsp:nvSpPr>
        <dsp:cNvPr id="0" name=""/>
        <dsp:cNvSpPr/>
      </dsp:nvSpPr>
      <dsp:spPr>
        <a:xfrm>
          <a:off x="0" y="1963764"/>
          <a:ext cx="2253726" cy="934201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/>
            <a:t>Plan rada</a:t>
          </a:r>
        </a:p>
      </dsp:txBody>
      <dsp:txXfrm>
        <a:off x="45604" y="2009368"/>
        <a:ext cx="2162518" cy="842993"/>
      </dsp:txXfrm>
    </dsp:sp>
    <dsp:sp modelId="{64772906-B87E-4C7B-8A55-C493C95FA3F9}">
      <dsp:nvSpPr>
        <dsp:cNvPr id="0" name=""/>
        <dsp:cNvSpPr/>
      </dsp:nvSpPr>
      <dsp:spPr>
        <a:xfrm rot="5400000">
          <a:off x="3883358" y="1408463"/>
          <a:ext cx="747360" cy="4006625"/>
        </a:xfrm>
        <a:prstGeom prst="round2Same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 dirty="0"/>
            <a:t>Ispis dnevnika (dostupan je izvoz u pdf)</a:t>
          </a:r>
        </a:p>
      </dsp:txBody>
      <dsp:txXfrm rot="-5400000">
        <a:off x="2253726" y="3074579"/>
        <a:ext cx="3970142" cy="674394"/>
      </dsp:txXfrm>
    </dsp:sp>
    <dsp:sp modelId="{F0BC644E-040C-4884-98E5-288A772DCF13}">
      <dsp:nvSpPr>
        <dsp:cNvPr id="0" name=""/>
        <dsp:cNvSpPr/>
      </dsp:nvSpPr>
      <dsp:spPr>
        <a:xfrm>
          <a:off x="0" y="2944675"/>
          <a:ext cx="2253726" cy="934201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/>
            <a:t>Ispis</a:t>
          </a:r>
        </a:p>
      </dsp:txBody>
      <dsp:txXfrm>
        <a:off x="45604" y="2990279"/>
        <a:ext cx="2162518" cy="842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hr-HR"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hr-HR"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hr-HR"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indent="0"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0000000-1234-1234-1234-123412341234}" type="slidenum">
              <a:rPr lang="sr-Latn-RS" sz="1200" smtClean="0">
                <a:solidFill>
                  <a:schemeClr val="dk1"/>
                </a:solidFill>
                <a:ea typeface="Calibri"/>
                <a:sym typeface="Calibri"/>
              </a:rPr>
              <a:pPr/>
              <a:t>‹#›</a:t>
            </a:fld>
            <a:endParaRPr lang="sr-Latn-RS" sz="1200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376838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marR="0" lvl="0" indent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 panose="020B0604020202020204" pitchFamily="34" charset="0"/>
        <a:ea typeface="Arial" panose="020B0604020202020204" pitchFamily="34" charset="0"/>
        <a:cs typeface="Arial" panose="020B0604020202020204" pitchFamily="34" charset="0"/>
        <a:sym typeface="Arial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Google Shape;11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40359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7492738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91469c11b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891469c11b_1_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Google Shape;127;g891469c11b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sr-Latn-RS"/>
              <a:t>105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0095741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91469c11b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891469c11b_1_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27" name="Google Shape;127;g891469c11b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0867517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107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8919419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7411285122_7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7411285122_7_23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306" name="Google Shape;306;g7411285122_7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0265734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4112851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411285122_0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28" name="Google Shape;128;g741128512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0358182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4572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110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5051900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111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9525614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112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3006882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113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804055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4572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114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8458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4112851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411285122_0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28" name="Google Shape;128;g741128512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8467351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4572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115</a:t>
            </a:fld>
            <a:endParaRPr kumimoji="0" lang="sr-Latn-R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8894038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/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116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9609610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117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2920656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118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9557656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120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137474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121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3369476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122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8312159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123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0262982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124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9537627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125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1255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5176528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126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874351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127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7449007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128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1213453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129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4333398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130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673597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131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5851091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133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8136050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134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4946500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135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6522256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136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1624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1455841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137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936656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138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3995336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139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0956533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3394288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141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2347278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730579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8854355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2675367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145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8097240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54607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7931968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147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3242905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7641739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149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8055104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150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041548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151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5691908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152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7043567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153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942364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154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1774931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155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5752611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7411285122_7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7411285122_7_23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306" name="Google Shape;306;g7411285122_7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68366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15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4487677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157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5912781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158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4402738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159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6146330"/>
      </p:ext>
    </p:extLst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160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5976981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161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2675367"/>
      </p:ext>
    </p:extLst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6b6d36b315_2_7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6b6d36b315_2_762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</p:txBody>
      </p:sp>
      <p:sp>
        <p:nvSpPr>
          <p:cNvPr id="693" name="Google Shape;693;g6b6d36b315_2_76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131004"/>
      </p:ext>
    </p:extLst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g6b6d36b315_2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6" name="Google Shape;706;g6b6d36b315_2_719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707" name="Google Shape;707;g6b6d36b315_2_7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4710475"/>
      </p:ext>
    </p:extLst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g6b97bf52a4_6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9" name="Google Shape;699;g6b97bf52a4_6_54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0" name="Google Shape;700;g6b97bf52a4_6_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8531827"/>
      </p:ext>
    </p:extLst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Google Shape;13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407272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74349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17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28278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75278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2144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6b6d36b315_1_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g6b6d36b315_1_354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96" name="Google Shape;96;g6b6d36b315_1_3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84513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20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75278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21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48450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22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30228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23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35099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24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34757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b6d36b31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6b6d36b315_1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98" name="Google Shape;198;g6b6d36b315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56476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91469c11b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891469c11b_1_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Google Shape;127;g891469c11b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sr-Latn-R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72525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91469c11b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891469c11b_1_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27" name="Google Shape;127;g891469c11b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77417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28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09065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4112851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411285122_0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28" name="Google Shape;128;g741128512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0398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6d36b315_4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03" name="Google Shape;103;g6b6d36b315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892409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7411285122_7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7411285122_7_23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306" name="Google Shape;306;g7411285122_7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56726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4112851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411285122_0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28" name="Google Shape;128;g741128512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03581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4572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32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75278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33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45594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4572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34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262925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35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23113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4572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36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031683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4572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37</a:t>
            </a:fld>
            <a:endParaRPr kumimoji="0" lang="sr-Latn-R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895580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marL="457200" indent="-457200"/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38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36832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39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6735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6b6d36b315_4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g6b6d36b315_4_156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6695" indent="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30" name="Google Shape;130;g6b6d36b315_4_15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997923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sr-Latn-RS" sz="1200" smtClean="0">
                <a:solidFill>
                  <a:schemeClr val="dk1"/>
                </a:solidFill>
                <a:ea typeface="Calibri"/>
                <a:sym typeface="Calibri"/>
              </a:rPr>
              <a:pPr algn="r"/>
              <a:t>40</a:t>
            </a:fld>
            <a:endParaRPr lang="sr-Latn-RS" sz="1200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760646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42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814046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43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511958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44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821678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45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299790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46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242038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47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125576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48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5409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49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343876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50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5619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91469c11b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891469c11b_1_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Google Shape;127;g891469c11b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sr-Latn-R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501457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51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21847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52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057520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53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632560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56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226944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57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244803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58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054811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59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972097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60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095589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61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135976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62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4118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91469c11b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891469c11b_1_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27" name="Google Shape;127;g891469c11b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sr-Latn-R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710966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63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13347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64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803508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65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632560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66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215218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68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695680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69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528824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468232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71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899923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581071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1264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sr-Latn-R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lang="sr-Latn-R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864191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007126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75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058986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744006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77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215218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0143169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79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5551652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80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2433668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82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73525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83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411924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84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4046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b6d36b31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6b6d36b315_1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Google Shape;198;g6b6d36b315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935356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85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9828332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86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0846395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87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2433668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88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8055104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89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3701406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90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4995724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91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7289169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92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3490875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93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6251896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94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2738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4112851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411285122_0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Google Shape;128;g741128512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8062153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7411285122_7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7411285122_7_23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306" name="Google Shape;306;g7411285122_7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9422425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 indent="-228600"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96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591278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97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4402738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98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6146330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99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5976981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 smtClean="0">
                <a:solidFill>
                  <a:schemeClr val="dk1"/>
                </a:solidFill>
                <a:ea typeface="Calibri"/>
                <a:sym typeface="Calibri"/>
              </a:rPr>
              <a:t>100</a:t>
            </a:fld>
            <a:endParaRPr lang="sr-Latn-RS" sz="1200" b="0" i="0" u="none" strike="noStrike" cap="none" dirty="0">
              <a:solidFill>
                <a:schemeClr val="dk1"/>
              </a:solidFill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2675367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6b6d36b315_2_7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2" name="Google Shape;692;g6b6d36b315_2_762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</p:txBody>
      </p:sp>
      <p:sp>
        <p:nvSpPr>
          <p:cNvPr id="693" name="Google Shape;693;g6b6d36b315_2_76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0267131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g6b6d36b315_2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6" name="Google Shape;706;g6b6d36b315_2_719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707" name="Google Shape;707;g6b6d36b315_2_7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2041247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b6d36b31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6b6d36b315_1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98" name="Google Shape;198;g6b6d36b315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4913010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4112851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411285122_0_0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hr-HR" dirty="0"/>
          </a:p>
        </p:txBody>
      </p:sp>
      <p:sp>
        <p:nvSpPr>
          <p:cNvPr id="128" name="Google Shape;128;g741128512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8298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sentation title">
  <p:cSld name="Presenta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title"/>
          </p:nvPr>
        </p:nvSpPr>
        <p:spPr>
          <a:xfrm>
            <a:off x="5083036" y="3051729"/>
            <a:ext cx="586158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Open Sans ExtraBold"/>
              <a:buNone/>
              <a:defRPr sz="5400" b="1" i="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body" idx="1"/>
          </p:nvPr>
        </p:nvSpPr>
        <p:spPr>
          <a:xfrm>
            <a:off x="5083036" y="4651929"/>
            <a:ext cx="586158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0" i="0">
                <a:solidFill>
                  <a:schemeClr val="l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grpSp>
        <p:nvGrpSpPr>
          <p:cNvPr id="16" name="Google Shape;16;p5"/>
          <p:cNvGrpSpPr/>
          <p:nvPr/>
        </p:nvGrpSpPr>
        <p:grpSpPr>
          <a:xfrm>
            <a:off x="4751866" y="5627915"/>
            <a:ext cx="6523928" cy="816062"/>
            <a:chOff x="1308844" y="5417042"/>
            <a:chExt cx="9574307" cy="1197626"/>
          </a:xfrm>
        </p:grpSpPr>
        <p:pic>
          <p:nvPicPr>
            <p:cNvPr id="17" name="Google Shape;17;p5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308844" y="5417042"/>
              <a:ext cx="7407289" cy="1197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791983" y="5755983"/>
              <a:ext cx="2091168" cy="51974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Google Shape;19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25736" y="900574"/>
            <a:ext cx="5246226" cy="5246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68719" y="997391"/>
            <a:ext cx="1090223" cy="1435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:50">
  <p:cSld name="50:50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1"/>
          <p:cNvSpPr/>
          <p:nvPr/>
        </p:nvSpPr>
        <p:spPr>
          <a:xfrm>
            <a:off x="0" y="0"/>
            <a:ext cx="6089715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50" name="Google Shape;50;p41"/>
          <p:cNvSpPr txBox="1">
            <a:spLocks noGrp="1"/>
          </p:cNvSpPr>
          <p:nvPr>
            <p:ph type="title"/>
          </p:nvPr>
        </p:nvSpPr>
        <p:spPr>
          <a:xfrm>
            <a:off x="576816" y="184816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Font typeface="Open Sans Light"/>
              <a:buNone/>
              <a:defRPr sz="60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1" name="Google Shape;51;p41"/>
          <p:cNvSpPr txBox="1">
            <a:spLocks noGrp="1"/>
          </p:cNvSpPr>
          <p:nvPr>
            <p:ph type="body" idx="1"/>
          </p:nvPr>
        </p:nvSpPr>
        <p:spPr>
          <a:xfrm>
            <a:off x="576816" y="344836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600"/>
              <a:buNone/>
              <a:defRPr sz="36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52" name="Google Shape;52;p41"/>
          <p:cNvSpPr txBox="1">
            <a:spLocks noGrp="1"/>
          </p:cNvSpPr>
          <p:nvPr>
            <p:ph type="body" idx="2"/>
          </p:nvPr>
        </p:nvSpPr>
        <p:spPr>
          <a:xfrm>
            <a:off x="8050694" y="775252"/>
            <a:ext cx="3538331" cy="5424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 dirty="0"/>
          </a:p>
        </p:txBody>
      </p:sp>
      <p:grpSp>
        <p:nvGrpSpPr>
          <p:cNvPr id="53" name="Google Shape;53;p41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54" name="Google Shape;54;p41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5" name="Google Shape;55;p41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6" name="Google Shape;56;p41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7" name="Google Shape;57;p41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8" name="Google Shape;58;p41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39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4"/>
          <p:cNvSpPr/>
          <p:nvPr/>
        </p:nvSpPr>
        <p:spPr>
          <a:xfrm>
            <a:off x="0" y="0"/>
            <a:ext cx="7315200" cy="6766559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30" name="Google Shape;30;p44"/>
          <p:cNvSpPr txBox="1">
            <a:spLocks noGrp="1"/>
          </p:cNvSpPr>
          <p:nvPr>
            <p:ph type="title"/>
          </p:nvPr>
        </p:nvSpPr>
        <p:spPr>
          <a:xfrm>
            <a:off x="558065" y="1848160"/>
            <a:ext cx="586158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Light"/>
              <a:buNone/>
              <a:defRPr sz="6000" b="0" i="0">
                <a:solidFill>
                  <a:schemeClr val="l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1" name="Google Shape;31;p44"/>
          <p:cNvSpPr txBox="1">
            <a:spLocks noGrp="1"/>
          </p:cNvSpPr>
          <p:nvPr>
            <p:ph type="body" idx="1"/>
          </p:nvPr>
        </p:nvSpPr>
        <p:spPr>
          <a:xfrm>
            <a:off x="558065" y="3448360"/>
            <a:ext cx="586158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0" i="0">
                <a:solidFill>
                  <a:schemeClr val="l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32" name="Google Shape;32;p44"/>
          <p:cNvSpPr>
            <a:spLocks noGrp="1"/>
          </p:cNvSpPr>
          <p:nvPr>
            <p:ph type="pic" idx="2"/>
          </p:nvPr>
        </p:nvSpPr>
        <p:spPr>
          <a:xfrm>
            <a:off x="7315200" y="0"/>
            <a:ext cx="48768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grpSp>
        <p:nvGrpSpPr>
          <p:cNvPr id="33" name="Google Shape;33;p44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34" name="Google Shape;34;p44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35" name="Google Shape;35;p44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36" name="Google Shape;36;p44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37" name="Google Shape;37;p44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38" name="Google Shape;38;p44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485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sentation title">
  <p:cSld name="Presenta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4;p37"/>
          <p:cNvSpPr txBox="1">
            <a:spLocks noGrp="1"/>
          </p:cNvSpPr>
          <p:nvPr>
            <p:ph type="title"/>
          </p:nvPr>
        </p:nvSpPr>
        <p:spPr>
          <a:xfrm>
            <a:off x="5083036" y="3051729"/>
            <a:ext cx="586158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Open Sans ExtraBold"/>
              <a:buNone/>
              <a:defRPr sz="5400" b="1" i="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7"/>
          <p:cNvSpPr txBox="1">
            <a:spLocks noGrp="1"/>
          </p:cNvSpPr>
          <p:nvPr>
            <p:ph type="body" idx="1"/>
          </p:nvPr>
        </p:nvSpPr>
        <p:spPr>
          <a:xfrm>
            <a:off x="5083036" y="4651929"/>
            <a:ext cx="586158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0" i="0">
                <a:solidFill>
                  <a:schemeClr val="l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grpSp>
        <p:nvGrpSpPr>
          <p:cNvPr id="16" name="Google Shape;16;p37"/>
          <p:cNvGrpSpPr/>
          <p:nvPr/>
        </p:nvGrpSpPr>
        <p:grpSpPr>
          <a:xfrm>
            <a:off x="4751866" y="5627915"/>
            <a:ext cx="6523928" cy="816062"/>
            <a:chOff x="1308844" y="5417042"/>
            <a:chExt cx="9574307" cy="1197626"/>
          </a:xfrm>
        </p:grpSpPr>
        <p:pic>
          <p:nvPicPr>
            <p:cNvPr id="17" name="Google Shape;17;p3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308844" y="5417042"/>
              <a:ext cx="7407289" cy="1197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;p3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791983" y="5755983"/>
              <a:ext cx="2091168" cy="51974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Google Shape;19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25736" y="900574"/>
            <a:ext cx="5246226" cy="5246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8"/>
          <p:cNvSpPr/>
          <p:nvPr/>
        </p:nvSpPr>
        <p:spPr>
          <a:xfrm>
            <a:off x="0" y="0"/>
            <a:ext cx="73152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22" name="Google Shape;22;p38"/>
          <p:cNvSpPr txBox="1">
            <a:spLocks noGrp="1"/>
          </p:cNvSpPr>
          <p:nvPr>
            <p:ph type="title"/>
          </p:nvPr>
        </p:nvSpPr>
        <p:spPr>
          <a:xfrm>
            <a:off x="576816" y="184816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Font typeface="Open Sans Light"/>
              <a:buNone/>
              <a:defRPr sz="60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3" name="Google Shape;23;p38"/>
          <p:cNvSpPr txBox="1">
            <a:spLocks noGrp="1"/>
          </p:cNvSpPr>
          <p:nvPr>
            <p:ph type="body" idx="1"/>
          </p:nvPr>
        </p:nvSpPr>
        <p:spPr>
          <a:xfrm>
            <a:off x="576816" y="344836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600"/>
              <a:buNone/>
              <a:defRPr sz="36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24" name="Google Shape;24;p38"/>
          <p:cNvSpPr txBox="1">
            <a:spLocks noGrp="1"/>
          </p:cNvSpPr>
          <p:nvPr>
            <p:ph type="body" idx="2"/>
          </p:nvPr>
        </p:nvSpPr>
        <p:spPr>
          <a:xfrm>
            <a:off x="8050694" y="775252"/>
            <a:ext cx="3538331" cy="5424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 dirty="0"/>
          </a:p>
        </p:txBody>
      </p:sp>
      <p:grpSp>
        <p:nvGrpSpPr>
          <p:cNvPr id="25" name="Google Shape;25;p38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26" name="Google Shape;26;p38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27" name="Google Shape;27;p38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28" name="Google Shape;28;p38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29" name="Google Shape;29;p38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30" name="Google Shape;30;p38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39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33" name="Google Shape;33;p39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34" name="Google Shape;34;p39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35" name="Google Shape;35;p39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36" name="Google Shape;36;p39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37" name="Google Shape;37;p39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hoto">
  <p:cSld name="Title and Photo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0"/>
          <p:cNvSpPr/>
          <p:nvPr/>
        </p:nvSpPr>
        <p:spPr>
          <a:xfrm>
            <a:off x="0" y="0"/>
            <a:ext cx="48768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40" name="Google Shape;40;p40"/>
          <p:cNvSpPr txBox="1">
            <a:spLocks noGrp="1"/>
          </p:cNvSpPr>
          <p:nvPr>
            <p:ph type="title"/>
          </p:nvPr>
        </p:nvSpPr>
        <p:spPr>
          <a:xfrm>
            <a:off x="576816" y="2582862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Font typeface="Open Sans Light"/>
              <a:buNone/>
              <a:defRPr sz="60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grpSp>
        <p:nvGrpSpPr>
          <p:cNvPr id="41" name="Google Shape;41;p40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42" name="Google Shape;42;p40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43" name="Google Shape;43;p40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44" name="Google Shape;44;p40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45" name="Google Shape;45;p40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46" name="Google Shape;46;p40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  <p:sp>
        <p:nvSpPr>
          <p:cNvPr id="47" name="Google Shape;47;p40"/>
          <p:cNvSpPr>
            <a:spLocks noGrp="1"/>
          </p:cNvSpPr>
          <p:nvPr>
            <p:ph type="pic" idx="2"/>
          </p:nvPr>
        </p:nvSpPr>
        <p:spPr>
          <a:xfrm>
            <a:off x="4876800" y="0"/>
            <a:ext cx="73152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:50">
  <p:cSld name="50:50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1"/>
          <p:cNvSpPr/>
          <p:nvPr/>
        </p:nvSpPr>
        <p:spPr>
          <a:xfrm>
            <a:off x="0" y="0"/>
            <a:ext cx="6089715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50" name="Google Shape;50;p41"/>
          <p:cNvSpPr txBox="1">
            <a:spLocks noGrp="1"/>
          </p:cNvSpPr>
          <p:nvPr>
            <p:ph type="title"/>
          </p:nvPr>
        </p:nvSpPr>
        <p:spPr>
          <a:xfrm>
            <a:off x="576816" y="184816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Font typeface="Open Sans Light"/>
              <a:buNone/>
              <a:defRPr sz="60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1" name="Google Shape;51;p41"/>
          <p:cNvSpPr txBox="1">
            <a:spLocks noGrp="1"/>
          </p:cNvSpPr>
          <p:nvPr>
            <p:ph type="body" idx="1"/>
          </p:nvPr>
        </p:nvSpPr>
        <p:spPr>
          <a:xfrm>
            <a:off x="576816" y="344836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600"/>
              <a:buNone/>
              <a:defRPr sz="36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52" name="Google Shape;52;p41"/>
          <p:cNvSpPr txBox="1">
            <a:spLocks noGrp="1"/>
          </p:cNvSpPr>
          <p:nvPr>
            <p:ph type="body" idx="2"/>
          </p:nvPr>
        </p:nvSpPr>
        <p:spPr>
          <a:xfrm>
            <a:off x="8050694" y="775252"/>
            <a:ext cx="3538331" cy="5424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 dirty="0"/>
          </a:p>
        </p:txBody>
      </p:sp>
      <p:grpSp>
        <p:nvGrpSpPr>
          <p:cNvPr id="53" name="Google Shape;53;p41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54" name="Google Shape;54;p41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5" name="Google Shape;55;p41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6" name="Google Shape;56;p41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7" name="Google Shape;57;p41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8" name="Google Shape;58;p41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">
  <p:cSld name="Photo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42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61" name="Google Shape;61;p42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62" name="Google Shape;62;p42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63" name="Google Shape;63;p42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64" name="Google Shape;64;p42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65" name="Google Shape;65;p42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  <p:sp>
        <p:nvSpPr>
          <p:cNvPr id="66" name="Google Shape;66;p42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7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:50 + Photo">
  <p:cSld name="50:50 + Photo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3"/>
          <p:cNvSpPr/>
          <p:nvPr/>
        </p:nvSpPr>
        <p:spPr>
          <a:xfrm>
            <a:off x="0" y="0"/>
            <a:ext cx="6089715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69" name="Google Shape;69;p43"/>
          <p:cNvSpPr txBox="1">
            <a:spLocks noGrp="1"/>
          </p:cNvSpPr>
          <p:nvPr>
            <p:ph type="title"/>
          </p:nvPr>
        </p:nvSpPr>
        <p:spPr>
          <a:xfrm>
            <a:off x="576816" y="1103443"/>
            <a:ext cx="4711621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pen Sans Light"/>
              <a:buNone/>
              <a:defRPr sz="36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0" name="Google Shape;70;p43"/>
          <p:cNvSpPr txBox="1">
            <a:spLocks noGrp="1"/>
          </p:cNvSpPr>
          <p:nvPr>
            <p:ph type="body" idx="1"/>
          </p:nvPr>
        </p:nvSpPr>
        <p:spPr>
          <a:xfrm>
            <a:off x="576816" y="3259825"/>
            <a:ext cx="4711621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 dirty="0"/>
          </a:p>
        </p:txBody>
      </p:sp>
      <p:grpSp>
        <p:nvGrpSpPr>
          <p:cNvPr id="71" name="Google Shape;71;p43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72" name="Google Shape;72;p43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73" name="Google Shape;73;p43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74" name="Google Shape;74;p43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75" name="Google Shape;75;p43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76" name="Google Shape;76;p43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  <p:sp>
        <p:nvSpPr>
          <p:cNvPr id="77" name="Google Shape;77;p43"/>
          <p:cNvSpPr>
            <a:spLocks noGrp="1"/>
          </p:cNvSpPr>
          <p:nvPr>
            <p:ph type="pic" idx="2"/>
          </p:nvPr>
        </p:nvSpPr>
        <p:spPr>
          <a:xfrm>
            <a:off x="6089650" y="0"/>
            <a:ext cx="6102350" cy="33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8" name="Google Shape;78;p43"/>
          <p:cNvSpPr>
            <a:spLocks noGrp="1"/>
          </p:cNvSpPr>
          <p:nvPr>
            <p:ph type="pic" idx="3"/>
          </p:nvPr>
        </p:nvSpPr>
        <p:spPr>
          <a:xfrm>
            <a:off x="6089650" y="3327399"/>
            <a:ext cx="6102350" cy="3439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4"/>
          <p:cNvSpPr/>
          <p:nvPr/>
        </p:nvSpPr>
        <p:spPr>
          <a:xfrm>
            <a:off x="0" y="0"/>
            <a:ext cx="7315200" cy="6766559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81" name="Google Shape;81;p44"/>
          <p:cNvSpPr txBox="1">
            <a:spLocks noGrp="1"/>
          </p:cNvSpPr>
          <p:nvPr>
            <p:ph type="title"/>
          </p:nvPr>
        </p:nvSpPr>
        <p:spPr>
          <a:xfrm>
            <a:off x="558065" y="1848160"/>
            <a:ext cx="586158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Light"/>
              <a:buNone/>
              <a:defRPr sz="6000" b="0" i="0">
                <a:solidFill>
                  <a:schemeClr val="l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2" name="Google Shape;82;p44"/>
          <p:cNvSpPr txBox="1">
            <a:spLocks noGrp="1"/>
          </p:cNvSpPr>
          <p:nvPr>
            <p:ph type="body" idx="1"/>
          </p:nvPr>
        </p:nvSpPr>
        <p:spPr>
          <a:xfrm>
            <a:off x="558065" y="3448360"/>
            <a:ext cx="586158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0" i="0">
                <a:solidFill>
                  <a:schemeClr val="l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83" name="Google Shape;83;p44"/>
          <p:cNvSpPr>
            <a:spLocks noGrp="1"/>
          </p:cNvSpPr>
          <p:nvPr>
            <p:ph type="pic" idx="2"/>
          </p:nvPr>
        </p:nvSpPr>
        <p:spPr>
          <a:xfrm>
            <a:off x="7315200" y="0"/>
            <a:ext cx="48768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grpSp>
        <p:nvGrpSpPr>
          <p:cNvPr id="84" name="Google Shape;84;p44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85" name="Google Shape;85;p44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86" name="Google Shape;86;p44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87" name="Google Shape;87;p44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88" name="Google Shape;88;p44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89" name="Google Shape;89;p44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page">
  <p:cSld name="Last p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5"/>
          <p:cNvSpPr txBox="1">
            <a:spLocks noGrp="1"/>
          </p:cNvSpPr>
          <p:nvPr>
            <p:ph type="title"/>
          </p:nvPr>
        </p:nvSpPr>
        <p:spPr>
          <a:xfrm>
            <a:off x="525049" y="765313"/>
            <a:ext cx="5570951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92" name="Google Shape;92;p45"/>
          <p:cNvSpPr txBox="1">
            <a:spLocks noGrp="1"/>
          </p:cNvSpPr>
          <p:nvPr>
            <p:ph type="body" idx="1"/>
          </p:nvPr>
        </p:nvSpPr>
        <p:spPr>
          <a:xfrm>
            <a:off x="525049" y="2365513"/>
            <a:ext cx="5570951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 sz="18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93" name="Google Shape;93;p45"/>
          <p:cNvSpPr>
            <a:spLocks noGrp="1"/>
          </p:cNvSpPr>
          <p:nvPr>
            <p:ph type="pic" idx="2"/>
          </p:nvPr>
        </p:nvSpPr>
        <p:spPr>
          <a:xfrm>
            <a:off x="7315200" y="0"/>
            <a:ext cx="48768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grpSp>
        <p:nvGrpSpPr>
          <p:cNvPr id="94" name="Google Shape;94;p45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95" name="Google Shape;95;p45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96" name="Google Shape;96;p45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97" name="Google Shape;97;p45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98" name="Google Shape;98;p45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99" name="Google Shape;99;p45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page">
  <p:cSld name="Last pag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dirty="0">
              <a:solidFill>
                <a:schemeClr val="lt1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">
  <p:cSld name="Blank Color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47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104" name="Google Shape;104;p47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5" name="Google Shape;105;p47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6" name="Google Shape;106;p47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7" name="Google Shape;107;p47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8" name="Google Shape;108;p47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  <p:sp>
        <p:nvSpPr>
          <p:cNvPr id="109" name="Google Shape;109;p47"/>
          <p:cNvSpPr/>
          <p:nvPr/>
        </p:nvSpPr>
        <p:spPr>
          <a:xfrm>
            <a:off x="0" y="0"/>
            <a:ext cx="121920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sentation title">
  <p:cSld name="Presenta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37"/>
          <p:cNvSpPr txBox="1">
            <a:spLocks noGrp="1"/>
          </p:cNvSpPr>
          <p:nvPr>
            <p:ph type="title"/>
          </p:nvPr>
        </p:nvSpPr>
        <p:spPr>
          <a:xfrm>
            <a:off x="5083036" y="3051729"/>
            <a:ext cx="586158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Open Sans ExtraBold"/>
              <a:buNone/>
              <a:defRPr sz="5400" b="1" i="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7"/>
          <p:cNvSpPr txBox="1">
            <a:spLocks noGrp="1"/>
          </p:cNvSpPr>
          <p:nvPr>
            <p:ph type="body" idx="1"/>
          </p:nvPr>
        </p:nvSpPr>
        <p:spPr>
          <a:xfrm>
            <a:off x="5083036" y="4651929"/>
            <a:ext cx="586158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0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grpSp>
        <p:nvGrpSpPr>
          <p:cNvPr id="16" name="Google Shape;16;p37"/>
          <p:cNvGrpSpPr/>
          <p:nvPr/>
        </p:nvGrpSpPr>
        <p:grpSpPr>
          <a:xfrm>
            <a:off x="4751866" y="5627915"/>
            <a:ext cx="6523928" cy="816062"/>
            <a:chOff x="1308844" y="5417042"/>
            <a:chExt cx="9574307" cy="1197626"/>
          </a:xfrm>
        </p:grpSpPr>
        <p:pic>
          <p:nvPicPr>
            <p:cNvPr id="17" name="Google Shape;17;p3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308844" y="5417042"/>
              <a:ext cx="7407289" cy="1197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;p3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791983" y="5755983"/>
              <a:ext cx="2091168" cy="51974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Google Shape;19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25736" y="900574"/>
            <a:ext cx="5246226" cy="52462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7882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8"/>
          <p:cNvSpPr/>
          <p:nvPr/>
        </p:nvSpPr>
        <p:spPr>
          <a:xfrm>
            <a:off x="0" y="0"/>
            <a:ext cx="73152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8"/>
          <p:cNvSpPr txBox="1">
            <a:spLocks noGrp="1"/>
          </p:cNvSpPr>
          <p:nvPr>
            <p:ph type="title"/>
          </p:nvPr>
        </p:nvSpPr>
        <p:spPr>
          <a:xfrm>
            <a:off x="576816" y="184816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Font typeface="Open Sans Light"/>
              <a:buNone/>
              <a:defRPr sz="60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8"/>
          <p:cNvSpPr txBox="1">
            <a:spLocks noGrp="1"/>
          </p:cNvSpPr>
          <p:nvPr>
            <p:ph type="body" idx="1"/>
          </p:nvPr>
        </p:nvSpPr>
        <p:spPr>
          <a:xfrm>
            <a:off x="576816" y="344836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600"/>
              <a:buNone/>
              <a:defRPr sz="3600"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4" name="Google Shape;24;p38"/>
          <p:cNvSpPr txBox="1">
            <a:spLocks noGrp="1"/>
          </p:cNvSpPr>
          <p:nvPr>
            <p:ph type="body" idx="2"/>
          </p:nvPr>
        </p:nvSpPr>
        <p:spPr>
          <a:xfrm>
            <a:off x="8050694" y="775252"/>
            <a:ext cx="3538331" cy="5424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25" name="Google Shape;25;p38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26" name="Google Shape;26;p38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27" name="Google Shape;27;p38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28" name="Google Shape;28;p38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29" name="Google Shape;29;p38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30" name="Google Shape;30;p38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30176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39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33" name="Google Shape;33;p39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34" name="Google Shape;34;p39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35" name="Google Shape;35;p39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36" name="Google Shape;36;p39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37" name="Google Shape;37;p39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13320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hoto">
  <p:cSld name="Title and Photo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0"/>
          <p:cNvSpPr/>
          <p:nvPr/>
        </p:nvSpPr>
        <p:spPr>
          <a:xfrm>
            <a:off x="0" y="0"/>
            <a:ext cx="48768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40"/>
          <p:cNvSpPr txBox="1">
            <a:spLocks noGrp="1"/>
          </p:cNvSpPr>
          <p:nvPr>
            <p:ph type="title"/>
          </p:nvPr>
        </p:nvSpPr>
        <p:spPr>
          <a:xfrm>
            <a:off x="576816" y="2582862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Font typeface="Open Sans Light"/>
              <a:buNone/>
              <a:defRPr sz="60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41" name="Google Shape;41;p40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42" name="Google Shape;42;p40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43" name="Google Shape;43;p40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44" name="Google Shape;44;p40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45" name="Google Shape;45;p40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46" name="Google Shape;46;p40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  <p:sp>
        <p:nvSpPr>
          <p:cNvPr id="47" name="Google Shape;47;p40"/>
          <p:cNvSpPr>
            <a:spLocks noGrp="1"/>
          </p:cNvSpPr>
          <p:nvPr>
            <p:ph type="pic" idx="2"/>
          </p:nvPr>
        </p:nvSpPr>
        <p:spPr>
          <a:xfrm>
            <a:off x="4876800" y="0"/>
            <a:ext cx="73152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8086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:50">
  <p:cSld name="50:50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1"/>
          <p:cNvSpPr/>
          <p:nvPr/>
        </p:nvSpPr>
        <p:spPr>
          <a:xfrm>
            <a:off x="0" y="0"/>
            <a:ext cx="6089715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41"/>
          <p:cNvSpPr txBox="1">
            <a:spLocks noGrp="1"/>
          </p:cNvSpPr>
          <p:nvPr>
            <p:ph type="title"/>
          </p:nvPr>
        </p:nvSpPr>
        <p:spPr>
          <a:xfrm>
            <a:off x="576816" y="184816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Font typeface="Open Sans Light"/>
              <a:buNone/>
              <a:defRPr sz="60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1"/>
          <p:cNvSpPr txBox="1">
            <a:spLocks noGrp="1"/>
          </p:cNvSpPr>
          <p:nvPr>
            <p:ph type="body" idx="1"/>
          </p:nvPr>
        </p:nvSpPr>
        <p:spPr>
          <a:xfrm>
            <a:off x="576816" y="344836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600"/>
              <a:buNone/>
              <a:defRPr sz="3600"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2" name="Google Shape;52;p41"/>
          <p:cNvSpPr txBox="1">
            <a:spLocks noGrp="1"/>
          </p:cNvSpPr>
          <p:nvPr>
            <p:ph type="body" idx="2"/>
          </p:nvPr>
        </p:nvSpPr>
        <p:spPr>
          <a:xfrm>
            <a:off x="8050694" y="775252"/>
            <a:ext cx="3538331" cy="5424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53" name="Google Shape;53;p41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54" name="Google Shape;54;p41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55" name="Google Shape;55;p41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56" name="Google Shape;56;p41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57" name="Google Shape;57;p41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58" name="Google Shape;58;p41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9482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">
  <p:cSld name="Photo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42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61" name="Google Shape;61;p42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62" name="Google Shape;62;p42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63" name="Google Shape;63;p42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64" name="Google Shape;64;p42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65" name="Google Shape;65;p42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  <p:sp>
        <p:nvSpPr>
          <p:cNvPr id="66" name="Google Shape;66;p42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7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94029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:50 + Photo">
  <p:cSld name="50:50 + Photo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3"/>
          <p:cNvSpPr/>
          <p:nvPr/>
        </p:nvSpPr>
        <p:spPr>
          <a:xfrm>
            <a:off x="0" y="0"/>
            <a:ext cx="6089715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43"/>
          <p:cNvSpPr txBox="1">
            <a:spLocks noGrp="1"/>
          </p:cNvSpPr>
          <p:nvPr>
            <p:ph type="title"/>
          </p:nvPr>
        </p:nvSpPr>
        <p:spPr>
          <a:xfrm>
            <a:off x="576816" y="1103443"/>
            <a:ext cx="4711621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pen Sans Light"/>
              <a:buNone/>
              <a:defRPr sz="36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3"/>
          <p:cNvSpPr txBox="1">
            <a:spLocks noGrp="1"/>
          </p:cNvSpPr>
          <p:nvPr>
            <p:ph type="body" idx="1"/>
          </p:nvPr>
        </p:nvSpPr>
        <p:spPr>
          <a:xfrm>
            <a:off x="576816" y="3259825"/>
            <a:ext cx="4711621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grpSp>
        <p:nvGrpSpPr>
          <p:cNvPr id="71" name="Google Shape;71;p43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72" name="Google Shape;72;p43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73" name="Google Shape;73;p43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74" name="Google Shape;74;p43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75" name="Google Shape;75;p43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76" name="Google Shape;76;p43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  <p:sp>
        <p:nvSpPr>
          <p:cNvPr id="77" name="Google Shape;77;p43"/>
          <p:cNvSpPr>
            <a:spLocks noGrp="1"/>
          </p:cNvSpPr>
          <p:nvPr>
            <p:ph type="pic" idx="2"/>
          </p:nvPr>
        </p:nvSpPr>
        <p:spPr>
          <a:xfrm>
            <a:off x="6089650" y="0"/>
            <a:ext cx="6102350" cy="33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43"/>
          <p:cNvSpPr>
            <a:spLocks noGrp="1"/>
          </p:cNvSpPr>
          <p:nvPr>
            <p:ph type="pic" idx="3"/>
          </p:nvPr>
        </p:nvSpPr>
        <p:spPr>
          <a:xfrm>
            <a:off x="6089650" y="3327399"/>
            <a:ext cx="6102350" cy="3439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3536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/>
          <p:nvPr/>
        </p:nvSpPr>
        <p:spPr>
          <a:xfrm>
            <a:off x="0" y="0"/>
            <a:ext cx="73152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576816" y="184816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  <a:defRPr sz="6000" b="0" i="0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7" name="Google Shape;37;p8"/>
          <p:cNvSpPr txBox="1">
            <a:spLocks noGrp="1"/>
          </p:cNvSpPr>
          <p:nvPr>
            <p:ph type="body" idx="1"/>
          </p:nvPr>
        </p:nvSpPr>
        <p:spPr>
          <a:xfrm>
            <a:off x="576816" y="344836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3600"/>
              <a:buNone/>
              <a:defRPr sz="3600" b="0" i="0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2"/>
          </p:nvPr>
        </p:nvSpPr>
        <p:spPr>
          <a:xfrm>
            <a:off x="8050694" y="775252"/>
            <a:ext cx="3538331" cy="5424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Open Sans Light"/>
              <a:buNone/>
              <a:defRPr sz="1800" b="0" i="0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Open Sans Light"/>
              <a:buNone/>
              <a:defRPr sz="1800" b="0" i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Open Sans Light"/>
              <a:buNone/>
              <a:defRPr sz="1800" b="0" i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Open Sans Light"/>
              <a:buNone/>
              <a:defRPr sz="1800" b="0" i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Open Sans Light"/>
              <a:buNone/>
              <a:defRPr sz="1800" b="0" i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grpSp>
        <p:nvGrpSpPr>
          <p:cNvPr id="39" name="Google Shape;39;p8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40" name="Google Shape;40;p8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41" name="Google Shape;41;p8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42" name="Google Shape;42;p8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43" name="Google Shape;43;p8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44" name="Google Shape;44;p8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4"/>
          <p:cNvSpPr/>
          <p:nvPr/>
        </p:nvSpPr>
        <p:spPr>
          <a:xfrm>
            <a:off x="0" y="0"/>
            <a:ext cx="7315200" cy="6766559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44"/>
          <p:cNvSpPr txBox="1">
            <a:spLocks noGrp="1"/>
          </p:cNvSpPr>
          <p:nvPr>
            <p:ph type="title"/>
          </p:nvPr>
        </p:nvSpPr>
        <p:spPr>
          <a:xfrm>
            <a:off x="558065" y="1848160"/>
            <a:ext cx="586158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Open Sans Light"/>
              <a:buNone/>
              <a:defRPr sz="6000" b="0" i="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44"/>
          <p:cNvSpPr txBox="1">
            <a:spLocks noGrp="1"/>
          </p:cNvSpPr>
          <p:nvPr>
            <p:ph type="body" idx="1"/>
          </p:nvPr>
        </p:nvSpPr>
        <p:spPr>
          <a:xfrm>
            <a:off x="558065" y="3448360"/>
            <a:ext cx="586158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0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3" name="Google Shape;83;p44"/>
          <p:cNvSpPr>
            <a:spLocks noGrp="1"/>
          </p:cNvSpPr>
          <p:nvPr>
            <p:ph type="pic" idx="2"/>
          </p:nvPr>
        </p:nvSpPr>
        <p:spPr>
          <a:xfrm>
            <a:off x="7315200" y="0"/>
            <a:ext cx="48768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84" name="Google Shape;84;p44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85" name="Google Shape;85;p44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86" name="Google Shape;86;p44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87" name="Google Shape;87;p44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88" name="Google Shape;88;p44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89" name="Google Shape;89;p44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20920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5"/>
          <p:cNvSpPr txBox="1">
            <a:spLocks noGrp="1"/>
          </p:cNvSpPr>
          <p:nvPr>
            <p:ph type="title"/>
          </p:nvPr>
        </p:nvSpPr>
        <p:spPr>
          <a:xfrm>
            <a:off x="525049" y="765313"/>
            <a:ext cx="5570951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45"/>
          <p:cNvSpPr txBox="1">
            <a:spLocks noGrp="1"/>
          </p:cNvSpPr>
          <p:nvPr>
            <p:ph type="body" idx="1"/>
          </p:nvPr>
        </p:nvSpPr>
        <p:spPr>
          <a:xfrm>
            <a:off x="525049" y="2365513"/>
            <a:ext cx="5570951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3" name="Google Shape;93;p45"/>
          <p:cNvSpPr>
            <a:spLocks noGrp="1"/>
          </p:cNvSpPr>
          <p:nvPr>
            <p:ph type="pic" idx="2"/>
          </p:nvPr>
        </p:nvSpPr>
        <p:spPr>
          <a:xfrm>
            <a:off x="7315200" y="0"/>
            <a:ext cx="48768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grpSp>
        <p:nvGrpSpPr>
          <p:cNvPr id="94" name="Google Shape;94;p45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95" name="Google Shape;95;p45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96" name="Google Shape;96;p45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97" name="Google Shape;97;p45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98" name="Google Shape;98;p45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99" name="Google Shape;99;p45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76934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page">
  <p:cSld name="Last pag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7714900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">
  <p:cSld name="Blank Color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47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104" name="Google Shape;104;p47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105" name="Google Shape;105;p47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106" name="Google Shape;106;p47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107" name="Google Shape;107;p47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108" name="Google Shape;108;p47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  <p:sp>
        <p:nvSpPr>
          <p:cNvPr id="109" name="Google Shape;109;p47"/>
          <p:cNvSpPr/>
          <p:nvPr/>
        </p:nvSpPr>
        <p:spPr>
          <a:xfrm>
            <a:off x="0" y="0"/>
            <a:ext cx="121920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213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525049" y="765313"/>
            <a:ext cx="5570951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1"/>
          </p:nvPr>
        </p:nvSpPr>
        <p:spPr>
          <a:xfrm>
            <a:off x="525049" y="2365513"/>
            <a:ext cx="5570951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 sz="1800" b="0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48" name="Google Shape;48;p9"/>
          <p:cNvSpPr>
            <a:spLocks noGrp="1"/>
          </p:cNvSpPr>
          <p:nvPr>
            <p:ph type="pic" idx="2"/>
          </p:nvPr>
        </p:nvSpPr>
        <p:spPr>
          <a:xfrm>
            <a:off x="7315200" y="0"/>
            <a:ext cx="48768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grpSp>
        <p:nvGrpSpPr>
          <p:cNvPr id="49" name="Google Shape;49;p9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50" name="Google Shape;50;p9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1" name="Google Shape;51;p9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2" name="Google Shape;52;p9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3" name="Google Shape;53;p9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54" name="Google Shape;54;p9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hoto">
  <p:cSld name="Title and Photo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/>
          <p:nvPr/>
        </p:nvSpPr>
        <p:spPr>
          <a:xfrm>
            <a:off x="0" y="0"/>
            <a:ext cx="48768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576816" y="2582862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  <a:defRPr sz="6000" b="0" i="0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grpSp>
        <p:nvGrpSpPr>
          <p:cNvPr id="58" name="Google Shape;58;p10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59" name="Google Shape;59;p10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60" name="Google Shape;60;p10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61" name="Google Shape;61;p10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62" name="Google Shape;62;p10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63" name="Google Shape;63;p10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4876800" y="0"/>
            <a:ext cx="73152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:50 + Photo">
  <p:cSld name="50:50 + Photo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/>
          <p:nvPr/>
        </p:nvSpPr>
        <p:spPr>
          <a:xfrm>
            <a:off x="0" y="0"/>
            <a:ext cx="6089715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78" name="Google Shape;78;p12"/>
          <p:cNvSpPr txBox="1">
            <a:spLocks noGrp="1"/>
          </p:cNvSpPr>
          <p:nvPr>
            <p:ph type="title"/>
          </p:nvPr>
        </p:nvSpPr>
        <p:spPr>
          <a:xfrm>
            <a:off x="576816" y="1103443"/>
            <a:ext cx="4711621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600"/>
              <a:buFont typeface="Open Sans Light"/>
              <a:buNone/>
              <a:defRPr sz="3600" b="0" i="0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576816" y="3259825"/>
            <a:ext cx="4711621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 sz="1800" b="0" i="0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grpSp>
        <p:nvGrpSpPr>
          <p:cNvPr id="80" name="Google Shape;80;p12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81" name="Google Shape;81;p12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82" name="Google Shape;82;p12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83" name="Google Shape;83;p12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84" name="Google Shape;84;p12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85" name="Google Shape;85;p12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  <p:sp>
        <p:nvSpPr>
          <p:cNvPr id="86" name="Google Shape;86;p12"/>
          <p:cNvSpPr>
            <a:spLocks noGrp="1"/>
          </p:cNvSpPr>
          <p:nvPr>
            <p:ph type="pic" idx="2"/>
          </p:nvPr>
        </p:nvSpPr>
        <p:spPr>
          <a:xfrm>
            <a:off x="6089650" y="0"/>
            <a:ext cx="6102350" cy="332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7" name="Google Shape;87;p12"/>
          <p:cNvSpPr>
            <a:spLocks noGrp="1"/>
          </p:cNvSpPr>
          <p:nvPr>
            <p:ph type="pic" idx="3"/>
          </p:nvPr>
        </p:nvSpPr>
        <p:spPr>
          <a:xfrm>
            <a:off x="6089650" y="3327399"/>
            <a:ext cx="6102350" cy="3439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">
  <p:cSld name="Photo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13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90" name="Google Shape;90;p13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  <p:sp>
        <p:nvSpPr>
          <p:cNvPr id="95" name="Google Shape;95;p1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14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98" name="Google Shape;98;p14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99" name="Google Shape;99;p14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0" name="Google Shape;100;p14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1" name="Google Shape;101;p14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2" name="Google Shape;102;p14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">
  <p:cSld name="Blank Color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oogle Shape;104;p15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105" name="Google Shape;105;p15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endParaRPr>
            </a:p>
          </p:txBody>
        </p:sp>
      </p:grpSp>
      <p:sp>
        <p:nvSpPr>
          <p:cNvPr id="110" name="Google Shape;110;p15"/>
          <p:cNvSpPr/>
          <p:nvPr/>
        </p:nvSpPr>
        <p:spPr>
          <a:xfrm>
            <a:off x="0" y="0"/>
            <a:ext cx="121920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1" name="Google Shape;1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4400"/>
              <a:buFont typeface="Open Sans Light"/>
              <a:buNone/>
              <a:defRPr sz="4400" b="0" i="0" u="none" strike="noStrike" cap="none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  <p:sldLayoutId id="2147483672" r:id="rId10"/>
    <p:sldLayoutId id="214748367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Arial"/>
              <a:buChar char="•"/>
              <a:defRPr sz="24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Font typeface="Arial"/>
              <a:buChar char="•"/>
              <a:defRPr sz="20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1" name="Google Shape;11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Font typeface="Open Sans Light"/>
              <a:buNone/>
              <a:defRPr sz="4400" b="0" i="0" u="none" strike="noStrike" cap="none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Char char="•"/>
              <a:defRPr sz="2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Arial"/>
              <a:buChar char="•"/>
              <a:defRPr sz="24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Font typeface="Arial"/>
              <a:buChar char="•"/>
              <a:defRPr sz="20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Arial"/>
              <a:buChar char="•"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Font typeface="Open Sans Light"/>
              <a:buNone/>
              <a:defRPr sz="4400" b="0" i="0" u="none" strike="noStrike" cap="none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86965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-dnevnik-test.skole.hr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1.xml"/><Relationship Id="rId5" Type="http://schemas.openxmlformats.org/officeDocument/2006/relationships/hyperlink" Target="https://www.e-skole.hr/najcesce-postavljena-pitanja/" TargetMode="External"/><Relationship Id="rId4" Type="http://schemas.openxmlformats.org/officeDocument/2006/relationships/hyperlink" Target="mailto:helpdesk@skole.hr" TargetMode="Externa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9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4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8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8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8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hyperlink" Target="https://meduza.carnet.hr/index.php/media/watch/18570" TargetMode="Externa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4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Relationship Id="rId4" Type="http://schemas.openxmlformats.org/officeDocument/2006/relationships/image" Target="../media/image14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s://e-dnevnik.skole.hr/" TargetMode="External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ocjene.skole.hr/" TargetMode="Externa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5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5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://ocjene.skole.hr/" TargetMode="External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5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15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6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5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5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5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15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e-dnevnik-test.skole.hr/" TargetMode="Externa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15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17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8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16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15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14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5.xml"/><Relationship Id="rId4" Type="http://schemas.openxmlformats.org/officeDocument/2006/relationships/image" Target="../media/image16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14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5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5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8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5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5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8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3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5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4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3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hyperlink" Target="https://meduza.carnet.hr/index.php/media/watch/18571" TargetMode="Externa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5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8.xm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8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3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5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8.xml"/><Relationship Id="rId5" Type="http://schemas.openxmlformats.org/officeDocument/2006/relationships/hyperlink" Target="https://www.e-skole.hr/najcesce-postavljena-pitanja/" TargetMode="External"/><Relationship Id="rId4" Type="http://schemas.openxmlformats.org/officeDocument/2006/relationships/hyperlink" Target="mailto:helpdesk@skole.hr" TargetMode="Externa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9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0.xml"/><Relationship Id="rId4" Type="http://schemas.openxmlformats.org/officeDocument/2006/relationships/image" Target="../media/image84.png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e-dnevnik.skole.hr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ocjene.skole.hr/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ocjene.skole.hr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e-dnevnik-test.skole.hr/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8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8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"/>
          <p:cNvSpPr txBox="1">
            <a:spLocks noGrp="1"/>
          </p:cNvSpPr>
          <p:nvPr>
            <p:ph type="title"/>
          </p:nvPr>
        </p:nvSpPr>
        <p:spPr>
          <a:xfrm>
            <a:off x="4412974" y="2855742"/>
            <a:ext cx="7540487" cy="14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Open Sans ExtraBold"/>
              <a:buNone/>
            </a:pPr>
            <a:r>
              <a:rPr lang="sr-Latn-RS" sz="4800" b="0" dirty="0"/>
              <a:t>e-Dnevnik</a:t>
            </a:r>
            <a:endParaRPr sz="4800" b="0" dirty="0"/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3E55F1D0-1AED-4B52-B17D-64618CE7FD8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373688" y="4318000"/>
            <a:ext cx="5619750" cy="1123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chemeClr val="bg1"/>
                </a:solidFill>
              </a:rPr>
              <a:t>Ime i prezime predavača: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niOkvir 2">
            <a:extLst>
              <a:ext uri="{FF2B5EF4-FFF2-40B4-BE49-F238E27FC236}">
                <a16:creationId xmlns:a16="http://schemas.microsoft.com/office/drawing/2014/main" id="{F2F29E34-486B-4093-8F0C-AB21A652D1D8}"/>
              </a:ext>
            </a:extLst>
          </p:cNvPr>
          <p:cNvSpPr txBox="1"/>
          <p:nvPr/>
        </p:nvSpPr>
        <p:spPr>
          <a:xfrm>
            <a:off x="539426" y="680762"/>
            <a:ext cx="93954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Prijava u sustav  </a:t>
            </a:r>
            <a:r>
              <a:rPr lang="hr-HR" sz="32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https://e-dnevnik-test.skole.hr</a:t>
            </a:r>
            <a:endParaRPr lang="hr-HR" altLang="sr-Latn-RS" sz="32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78EA55FA-A0D0-46F8-862A-CC2D8194B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566" y="1787566"/>
            <a:ext cx="8905756" cy="389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79492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655" y="2526002"/>
            <a:ext cx="4421068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Vježba za samostalni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20109" y="716877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>
                <a:solidFill>
                  <a:schemeClr val="tx1"/>
                </a:solidFill>
              </a:rPr>
              <a:t>U e-Dnevniku unesite zapisnik po izboru, dodajte naslov, broj sudionika, datum i kratki opis.</a:t>
            </a: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Postavite datoteku.</a:t>
            </a:r>
          </a:p>
        </p:txBody>
      </p:sp>
    </p:spTree>
    <p:extLst>
      <p:ext uri="{BB962C8B-B14F-4D97-AF65-F5344CB8AC3E}">
        <p14:creationId xmlns:p14="http://schemas.microsoft.com/office/powerpoint/2010/main" val="161957194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6b6d36b315_2_762"/>
          <p:cNvSpPr txBox="1">
            <a:spLocks noGrp="1"/>
          </p:cNvSpPr>
          <p:nvPr>
            <p:ph type="title"/>
          </p:nvPr>
        </p:nvSpPr>
        <p:spPr>
          <a:xfrm>
            <a:off x="871975" y="2628900"/>
            <a:ext cx="447374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4800" dirty="0">
                <a:solidFill>
                  <a:schemeClr val="tx1"/>
                </a:solidFill>
              </a:rPr>
              <a:t>Podrška korisnicima</a:t>
            </a:r>
          </a:p>
        </p:txBody>
      </p:sp>
      <p:sp>
        <p:nvSpPr>
          <p:cNvPr id="696" name="Google Shape;696;g6b6d36b315_2_762"/>
          <p:cNvSpPr txBox="1">
            <a:spLocks noGrp="1"/>
          </p:cNvSpPr>
          <p:nvPr>
            <p:ph type="body" idx="2"/>
          </p:nvPr>
        </p:nvSpPr>
        <p:spPr>
          <a:xfrm>
            <a:off x="6039775" y="794100"/>
            <a:ext cx="6152225" cy="5269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/>
              <a:t>CARNET-ov Helpdesk: </a:t>
            </a:r>
            <a:r>
              <a:rPr lang="hr-HR" sz="3000" u="sng" dirty="0">
                <a:solidFill>
                  <a:schemeClr val="hlink"/>
                </a:solidFill>
                <a:hlinkClick r:id="rId4"/>
              </a:rPr>
              <a:t>helpdesk@skole.hr</a:t>
            </a:r>
            <a:endParaRPr lang="hr-HR" sz="3000" u="sng" dirty="0">
              <a:solidFill>
                <a:schemeClr val="hlink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>
                <a:solidFill>
                  <a:schemeClr val="hlink"/>
                </a:solidFill>
              </a:rPr>
              <a:t>Tel: </a:t>
            </a:r>
            <a:r>
              <a:rPr lang="hr-HR" sz="3000" b="1" dirty="0">
                <a:solidFill>
                  <a:schemeClr val="hlink"/>
                </a:solidFill>
              </a:rPr>
              <a:t>01/6661 500 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>
                <a:solidFill>
                  <a:schemeClr val="tx1"/>
                </a:solidFill>
              </a:rPr>
              <a:t>Radnim danom od 8 do 20 sati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/>
              <a:t> 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/>
              <a:t>Pitanja i odgovori o e-Školama: </a:t>
            </a:r>
            <a:r>
              <a:rPr lang="hr-HR" sz="3000" u="sng" dirty="0">
                <a:solidFill>
                  <a:schemeClr val="hlink"/>
                </a:solidFill>
                <a:hlinkClick r:id="rId5"/>
              </a:rPr>
              <a:t>https://www.e-skole.hr/najcesce-postavljena-pitanja/</a:t>
            </a:r>
            <a:r>
              <a:rPr lang="hr-HR" sz="3000" dirty="0"/>
              <a:t> </a:t>
            </a:r>
            <a:endParaRPr lang="hr-HR" sz="3000" u="sng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829043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6b6d36b315_2_719"/>
          <p:cNvSpPr txBox="1">
            <a:spLocks noGrp="1"/>
          </p:cNvSpPr>
          <p:nvPr>
            <p:ph type="title"/>
          </p:nvPr>
        </p:nvSpPr>
        <p:spPr>
          <a:xfrm>
            <a:off x="769950" y="2628900"/>
            <a:ext cx="4601700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 err="1">
                <a:solidFill>
                  <a:schemeClr val="tx1"/>
                </a:solidFill>
              </a:rPr>
              <a:t>Upitnik</a:t>
            </a:r>
            <a:r>
              <a:rPr lang="en-US" sz="4800" dirty="0">
                <a:solidFill>
                  <a:schemeClr val="tx1"/>
                </a:solidFill>
              </a:rPr>
              <a:t> </a:t>
            </a:r>
            <a:r>
              <a:rPr lang="en-US" sz="4800" dirty="0" err="1">
                <a:solidFill>
                  <a:schemeClr val="tx1"/>
                </a:solidFill>
              </a:rPr>
              <a:t>zadovoljstva</a:t>
            </a:r>
            <a:endParaRPr sz="4800" dirty="0">
              <a:solidFill>
                <a:schemeClr val="tx1"/>
              </a:solidFill>
            </a:endParaRPr>
          </a:p>
        </p:txBody>
      </p:sp>
      <p:sp>
        <p:nvSpPr>
          <p:cNvPr id="710" name="Google Shape;710;g6b6d36b315_2_719"/>
          <p:cNvSpPr txBox="1">
            <a:spLocks noGrp="1"/>
          </p:cNvSpPr>
          <p:nvPr>
            <p:ph type="body" idx="2"/>
          </p:nvPr>
        </p:nvSpPr>
        <p:spPr>
          <a:xfrm>
            <a:off x="6618798" y="383345"/>
            <a:ext cx="4601701" cy="609131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200" dirty="0">
                <a:solidFill>
                  <a:schemeClr val="dk1"/>
                </a:solidFill>
              </a:rPr>
              <a:t>Ime i prezime predavača današnje radionice: Ime i prezime predavača</a:t>
            </a:r>
            <a:endParaRPr lang="hr-HR" sz="32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200" dirty="0">
              <a:solidFill>
                <a:schemeClr val="dk1"/>
              </a:solidFill>
            </a:endParaRPr>
          </a:p>
          <a:p>
            <a:pPr marL="0" lvl="0" indent="0">
              <a:lnSpc>
                <a:spcPct val="100000"/>
              </a:lnSpc>
            </a:pPr>
            <a:r>
              <a:rPr lang="en-US" sz="3200" dirty="0" err="1">
                <a:solidFill>
                  <a:schemeClr val="dk1"/>
                </a:solidFill>
              </a:rPr>
              <a:t>Prikupljanje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en-US" sz="3200" dirty="0" err="1">
                <a:solidFill>
                  <a:schemeClr val="dk1"/>
                </a:solidFill>
              </a:rPr>
              <a:t>povratnih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en-US" sz="3200" dirty="0" err="1">
                <a:solidFill>
                  <a:schemeClr val="dk1"/>
                </a:solidFill>
              </a:rPr>
              <a:t>informacija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hr-HR" sz="3200" dirty="0">
                <a:solidFill>
                  <a:schemeClr val="dk1"/>
                </a:solidFill>
              </a:rPr>
              <a:t>pomoću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en-US" sz="3200" dirty="0" err="1">
                <a:solidFill>
                  <a:schemeClr val="dk1"/>
                </a:solidFill>
              </a:rPr>
              <a:t>upitnika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en-US" sz="3200" dirty="0" err="1">
                <a:solidFill>
                  <a:schemeClr val="dk1"/>
                </a:solidFill>
              </a:rPr>
              <a:t>zadovoljstva</a:t>
            </a:r>
            <a:r>
              <a:rPr lang="hr-HR" sz="3200" dirty="0">
                <a:solidFill>
                  <a:schemeClr val="dk1"/>
                </a:solidFill>
              </a:rPr>
              <a:t>:</a:t>
            </a:r>
          </a:p>
          <a:p>
            <a:pPr marL="0" lvl="0" indent="0">
              <a:lnSpc>
                <a:spcPct val="100000"/>
              </a:lnSpc>
            </a:pPr>
            <a:endParaRPr lang="hr-HR" sz="3000" dirty="0">
              <a:solidFill>
                <a:schemeClr val="dk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88698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b6d36b315_1_0"/>
          <p:cNvSpPr txBox="1">
            <a:spLocks noGrp="1"/>
          </p:cNvSpPr>
          <p:nvPr>
            <p:ph type="title" idx="4294967295"/>
          </p:nvPr>
        </p:nvSpPr>
        <p:spPr>
          <a:xfrm>
            <a:off x="2520778" y="2626749"/>
            <a:ext cx="8302351" cy="2497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sz="4800" b="1" dirty="0">
                <a:solidFill>
                  <a:srgbClr val="FFFFFF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e-Dnevnik za sve odgojno-obrazovne radnike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415750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411285122_0_0"/>
          <p:cNvSpPr txBox="1">
            <a:spLocks noGrp="1"/>
          </p:cNvSpPr>
          <p:nvPr>
            <p:ph type="title"/>
          </p:nvPr>
        </p:nvSpPr>
        <p:spPr>
          <a:xfrm>
            <a:off x="487275" y="2926950"/>
            <a:ext cx="3932100" cy="1004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4800" dirty="0"/>
              <a:t>Sadržaj</a:t>
            </a:r>
          </a:p>
        </p:txBody>
      </p:sp>
      <p:graphicFrame>
        <p:nvGraphicFramePr>
          <p:cNvPr id="131" name="Google Shape;131;g7411285122_0_0"/>
          <p:cNvGraphicFramePr/>
          <p:nvPr>
            <p:extLst>
              <p:ext uri="{D42A27DB-BD31-4B8C-83A1-F6EECF244321}">
                <p14:modId xmlns:p14="http://schemas.microsoft.com/office/powerpoint/2010/main" val="2414294622"/>
              </p:ext>
            </p:extLst>
          </p:nvPr>
        </p:nvGraphicFramePr>
        <p:xfrm>
          <a:off x="4872251" y="-2"/>
          <a:ext cx="7319749" cy="672834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365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3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115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b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"/>
                        </a:rPr>
                        <a:t>Program radionice 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BEA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b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"/>
                        </a:rPr>
                        <a:t>Trajanje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BEA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1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hr-HR" sz="20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Uvod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hr-HR" sz="20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Program i projekt e-Škole</a:t>
                      </a:r>
                      <a:endParaRPr lang="hr-HR" sz="2000" noProof="0" dirty="0"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10 min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978">
                <a:tc>
                  <a:txBody>
                    <a:bodyPr/>
                    <a:lstStyle/>
                    <a:p>
                      <a:r>
                        <a:rPr lang="hr-HR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Uvod u e-Dnevnik 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30 min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8978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i="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e-Dnevnik za razrednike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25 min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8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000" i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Stanka (po dogovoru)</a:t>
                      </a:r>
                      <a:endParaRPr lang="hr-HR" sz="2000" noProof="0" dirty="0"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10 min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43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e-Dnevnik za glazbene škole</a:t>
                      </a:r>
                      <a:endParaRPr kumimoji="0" lang="hr-HR" sz="2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40 min</a:t>
                      </a: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61065"/>
                  </a:ext>
                </a:extLst>
              </a:tr>
              <a:tr h="6143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hr-HR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Pregled rada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20 min</a:t>
                      </a: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189471"/>
                  </a:ext>
                </a:extLst>
              </a:tr>
              <a:tr h="6143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hr-HR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Zapisnici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30 min</a:t>
                      </a: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96902"/>
                  </a:ext>
                </a:extLst>
              </a:tr>
              <a:tr h="6143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hr-HR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Zaključak (upitnik zadovoljstva i pitanja)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15 min</a:t>
                      </a: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320862"/>
                  </a:ext>
                </a:extLst>
              </a:tr>
              <a:tr h="691159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400" b="1" i="0" u="none" strike="noStrike" dirty="0">
                          <a:effectLst/>
                          <a:latin typeface="Arial" panose="020B0604020202020204" pitchFamily="34" charset="0"/>
                          <a:ea typeface="Open Sans Light" panose="020B0604020202020204"/>
                          <a:cs typeface="Arial" panose="020B0604020202020204" pitchFamily="34" charset="0"/>
                        </a:rPr>
                        <a:t>Ukupno</a:t>
                      </a:r>
                      <a:endParaRPr kumimoji="0" lang="hr-HR" sz="2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85000"/>
                        <a:alpha val="8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400" b="1" i="0" u="none" strike="noStrike" dirty="0">
                          <a:effectLst/>
                          <a:latin typeface="Arial" panose="020B0604020202020204" pitchFamily="34" charset="0"/>
                          <a:ea typeface="Open Sans Light" panose="020B0604020202020204"/>
                          <a:cs typeface="Arial" panose="020B0604020202020204" pitchFamily="34" charset="0"/>
                        </a:rPr>
                        <a:t>3 sata</a:t>
                      </a:r>
                      <a:endParaRPr lang="hr-HR" sz="2400" noProof="0" dirty="0"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85000"/>
                        <a:alpha val="8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51187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3218657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1;g7411285122_7_5">
            <a:extLst>
              <a:ext uri="{FF2B5EF4-FFF2-40B4-BE49-F238E27FC236}">
                <a16:creationId xmlns:a16="http://schemas.microsoft.com/office/drawing/2014/main" id="{26B76A55-B345-42B8-B974-B04C1D8FB373}"/>
              </a:ext>
            </a:extLst>
          </p:cNvPr>
          <p:cNvSpPr txBox="1">
            <a:spLocks/>
          </p:cNvSpPr>
          <p:nvPr/>
        </p:nvSpPr>
        <p:spPr>
          <a:xfrm>
            <a:off x="1412150" y="1235400"/>
            <a:ext cx="9367700" cy="43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r>
              <a:rPr lang="hr-HR" sz="4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Ciljevi radionice</a:t>
            </a:r>
          </a:p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endParaRPr lang="hr-H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endParaRPr lang="hr-H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4572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r-HR" sz="3200" dirty="0">
                <a:solidFill>
                  <a:schemeClr val="tx1"/>
                </a:solidFill>
                <a:latin typeface="+mn-lt"/>
                <a:ea typeface="Open Sans Light"/>
                <a:cs typeface="Arial" panose="020B0604020202020204" pitchFamily="34" charset="0"/>
                <a:sym typeface="Open Sans Light"/>
              </a:rPr>
              <a:t>upoznati se s mogućnostima e-Dnevnika za nastavnike</a:t>
            </a:r>
          </a:p>
          <a:p>
            <a:pPr marL="1371600" indent="-45720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3200" dirty="0">
              <a:solidFill>
                <a:schemeClr val="tx1"/>
              </a:solidFill>
              <a:latin typeface="+mn-lt"/>
              <a:ea typeface="Open Sans Light"/>
              <a:cs typeface="Arial" panose="020B0604020202020204" pitchFamily="34" charset="0"/>
              <a:sym typeface="Open Sans Light"/>
            </a:endParaRPr>
          </a:p>
          <a:p>
            <a:pPr indent="-4572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r-HR" sz="3200" dirty="0">
                <a:solidFill>
                  <a:schemeClr val="tx1"/>
                </a:solidFill>
                <a:latin typeface="+mn-lt"/>
                <a:ea typeface="Open Sans Light"/>
                <a:cs typeface="Arial" panose="020B0604020202020204" pitchFamily="34" charset="0"/>
                <a:sym typeface="Open Sans Light"/>
              </a:rPr>
              <a:t>ovladati unosom i pregledom podataka u e-Dnevniku za sve skupine korisnik</a:t>
            </a:r>
            <a:r>
              <a:rPr lang="hr-HR" sz="3000" dirty="0">
                <a:solidFill>
                  <a:schemeClr val="tx1"/>
                </a:solidFill>
                <a:latin typeface="+mn-lt"/>
                <a:ea typeface="Open Sans Light"/>
                <a:cs typeface="Arial" panose="020B0604020202020204" pitchFamily="34" charset="0"/>
                <a:sym typeface="Open Sans Light"/>
              </a:rPr>
              <a:t>a</a:t>
            </a:r>
            <a:endParaRPr lang="hr-HR" sz="30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75027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1;g7411285122_7_5">
            <a:extLst>
              <a:ext uri="{FF2B5EF4-FFF2-40B4-BE49-F238E27FC236}">
                <a16:creationId xmlns:a16="http://schemas.microsoft.com/office/drawing/2014/main" id="{26B76A55-B345-42B8-B974-B04C1D8FB373}"/>
              </a:ext>
            </a:extLst>
          </p:cNvPr>
          <p:cNvSpPr txBox="1">
            <a:spLocks/>
          </p:cNvSpPr>
          <p:nvPr/>
        </p:nvSpPr>
        <p:spPr>
          <a:xfrm>
            <a:off x="654906" y="583096"/>
            <a:ext cx="10914242" cy="5689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600"/>
              <a:buFont typeface="Arial"/>
              <a:buNone/>
              <a:tabLst/>
              <a:defRPr/>
            </a:pPr>
            <a:endParaRPr kumimoji="0" lang="hr-HR" b="1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Open San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600"/>
              <a:buFont typeface="Arial"/>
              <a:buNone/>
              <a:tabLst/>
              <a:defRPr/>
            </a:pPr>
            <a:r>
              <a:rPr kumimoji="0" lang="hr-HR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Ishodi učenja radionice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600"/>
              <a:buFont typeface="Arial"/>
              <a:buNone/>
              <a:tabLst/>
              <a:defRPr/>
            </a:pPr>
            <a:endParaRPr kumimoji="0" lang="hr-HR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Open Sans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hr-H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Polaznici će nakon radionice moći: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lang="hr-H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kumimoji="0" lang="hr-HR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oditi administraciju e-Dnevnika,</a:t>
            </a:r>
            <a:r>
              <a:rPr kumimoji="0" lang="hr-HR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 koja</a:t>
            </a:r>
            <a:r>
              <a:rPr kumimoji="0" lang="hr-HR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 uključuje: odabir predmeta, kreiranje grupe i razreda, uređivanje podataka na razini škole, brisanje neispravnih unosa (srednja razina digitalnih kompetencija iz područja Digitalni izvori i materijali)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lang="hr-HR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k</a:t>
            </a:r>
            <a:r>
              <a:rPr kumimoji="0" lang="hr-HR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reirati</a:t>
            </a:r>
            <a:r>
              <a:rPr kumimoji="0" lang="hr-HR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 novi radni tjedan </a:t>
            </a:r>
            <a:r>
              <a:rPr kumimoji="0" lang="hr-HR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(srednja razina digitalnih kompetencija iz područja Profesionalni angažman)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uređivati podatke učenika i predmeta </a:t>
            </a:r>
            <a:r>
              <a:rPr kumimoji="0" lang="hr-HR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(srednja razina digitalnih kompetencija iz područja Profesionalni angažman)</a:t>
            </a:r>
            <a:endParaRPr kumimoji="0" lang="hr-HR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Open Sans Light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endParaRPr kumimoji="0" lang="hr-HR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Open Sans Light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endParaRPr kumimoji="0" lang="hr-HR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596978322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niOkvir 2">
            <a:extLst>
              <a:ext uri="{FF2B5EF4-FFF2-40B4-BE49-F238E27FC236}">
                <a16:creationId xmlns:a16="http://schemas.microsoft.com/office/drawing/2014/main" id="{031F0231-81DF-4577-A1F9-5BE85B014232}"/>
              </a:ext>
            </a:extLst>
          </p:cNvPr>
          <p:cNvSpPr txBox="1"/>
          <p:nvPr/>
        </p:nvSpPr>
        <p:spPr>
          <a:xfrm>
            <a:off x="827314" y="1221572"/>
            <a:ext cx="10794843" cy="5524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defRPr/>
            </a:pPr>
            <a:r>
              <a:rPr lang="hr-H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Polaznici će nakon radionice moći: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evidentirati nastavne sate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(početna razina digitalnih kompetencija iz područja Profesionalni angažman)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unositi ocjene, bilješke i elemente vrednovanja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(početna razina digitalnih kompetencija iz područja Praćenje i vrednovanje)</a:t>
            </a: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defRPr/>
            </a:pP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i</a:t>
            </a:r>
            <a:r>
              <a:rPr kumimoji="0" lang="hr-HR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zvoziti</a:t>
            </a: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 podatke iz e-Matice i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uvesti podatke u e-Maticu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(srednja razina digitalnih kompetencija iz područja Digitalni izvori i materijali)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izraditi razne izvještaje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(početna razina digitalnih kompetencija iz područja Praćenje i vrednovanje)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Open Sans Light"/>
            </a:endParaRPr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BB2FE108-C9F9-4AE7-BE40-EFD21A380DFA}"/>
              </a:ext>
            </a:extLst>
          </p:cNvPr>
          <p:cNvSpPr txBox="1"/>
          <p:nvPr/>
        </p:nvSpPr>
        <p:spPr>
          <a:xfrm>
            <a:off x="827314" y="257613"/>
            <a:ext cx="84618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hr-HR" sz="4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Ishodi učenja radionice</a:t>
            </a:r>
            <a:endParaRPr kumimoji="0" lang="hr-HR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860794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7411285122_7_23"/>
          <p:cNvSpPr>
            <a:spLocks noGrp="1"/>
          </p:cNvSpPr>
          <p:nvPr>
            <p:ph type="pic" idx="2"/>
          </p:nvPr>
        </p:nvSpPr>
        <p:spPr>
          <a:xfrm>
            <a:off x="672475" y="303300"/>
            <a:ext cx="10037278" cy="5894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Pogledajmo video o </a:t>
            </a:r>
            <a:r>
              <a:rPr lang="en-US" sz="4400" dirty="0" err="1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iskustvu</a:t>
            </a:r>
            <a:r>
              <a:rPr lang="en-US" sz="4400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 u </a:t>
            </a:r>
            <a:r>
              <a:rPr lang="en-US" sz="4400" dirty="0" err="1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korištenju</a:t>
            </a:r>
            <a:r>
              <a:rPr lang="en-US" sz="4400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 e-</a:t>
            </a:r>
            <a:r>
              <a:rPr lang="en-US" sz="4400" dirty="0" err="1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Dnevnika</a:t>
            </a:r>
            <a:endParaRPr lang="en-US" sz="4400" dirty="0">
              <a:solidFill>
                <a:schemeClr val="tx1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en-US" sz="4400" dirty="0">
              <a:solidFill>
                <a:schemeClr val="tx1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  <a:p>
            <a:pPr marL="50800" indent="0">
              <a:buNone/>
            </a:pPr>
            <a:r>
              <a:rPr lang="en-US" u="sng" dirty="0">
                <a:hlinkClick r:id="rId4"/>
              </a:rPr>
              <a:t>https://meduza.carnet.hr/index.php/media/watch/18570</a:t>
            </a:r>
            <a:endParaRPr lang="hr-H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32273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8A62E438-5CEF-4754-8CD8-4F3D0D06E1C4}"/>
              </a:ext>
            </a:extLst>
          </p:cNvPr>
          <p:cNvSpPr txBox="1"/>
          <p:nvPr/>
        </p:nvSpPr>
        <p:spPr>
          <a:xfrm>
            <a:off x="1590932" y="1703915"/>
            <a:ext cx="7960841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Što je e-Dnevnik?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Koristite li e-Dnevnik?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Koje uloge imate u e-Dnevniku?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r-HR" altLang="sr-Latn-RS" sz="14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276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411285122_0_0"/>
          <p:cNvSpPr txBox="1">
            <a:spLocks noGrp="1"/>
          </p:cNvSpPr>
          <p:nvPr>
            <p:ph type="title"/>
          </p:nvPr>
        </p:nvSpPr>
        <p:spPr>
          <a:xfrm>
            <a:off x="450204" y="3186442"/>
            <a:ext cx="3932100" cy="1004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4800" dirty="0"/>
              <a:t>Sučelje administracije škole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C97E73CF-507B-4FC1-8CB5-A524A2B86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276" y="1210962"/>
            <a:ext cx="7141370" cy="37343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9500891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/>
              <a:t>e-Dnevnik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97959" y="598783"/>
            <a:ext cx="609805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mrežna aplikacija za vođenje razredne knjige, imenika, dnevnika rada i zapisnika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hr-HR" sz="2800" dirty="0"/>
              <a:t>s</a:t>
            </a:r>
            <a:r>
              <a:rPr kumimoji="0" lang="hr-HR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astoji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se od dva glavna dijela: mrežne aplikacije e-Dnevnik namijenjene školama te </a:t>
            </a:r>
            <a:r>
              <a:rPr lang="hr-HR" sz="2800" dirty="0"/>
              <a:t>mrežne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aplikacije e-Dnevnik za roditelje i učenike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pristup aplikaciji za nastavnike: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3"/>
              </a:rPr>
              <a:t>https://e-dnevnik.skole.hr/</a:t>
            </a:r>
            <a:endParaRPr kumimoji="0" lang="hr-HR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pristup aplikaciji za roditelje i učenike: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4"/>
              </a:rPr>
              <a:t>https://ocjene.skole.hr</a:t>
            </a:r>
            <a:endParaRPr kumimoji="0" lang="hr-HR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264501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34" y="2582862"/>
            <a:ext cx="4188419" cy="1600200"/>
          </a:xfrm>
        </p:spPr>
        <p:txBody>
          <a:bodyPr/>
          <a:lstStyle/>
          <a:p>
            <a:pPr algn="ctr"/>
            <a:r>
              <a:rPr lang="hr-HR" sz="4400" dirty="0"/>
              <a:t>Funkcionalnosti (1/3)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97959" y="366623"/>
            <a:ext cx="6098058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2800" dirty="0">
                <a:ea typeface="ＭＳ Ｐゴシック" panose="020B0600070205080204" pitchFamily="34" charset="-128"/>
              </a:rPr>
              <a:t>b</a:t>
            </a:r>
            <a:r>
              <a:rPr kumimoji="0" lang="hr-HR" altLang="sr-Latn-R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rza</a:t>
            </a: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, jednostavna i pouzdana izrada raznih izvještaja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razni sustavi alarmiranja </a:t>
            </a:r>
          </a:p>
          <a:p>
            <a:pPr marL="12573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neažurirani izostanci </a:t>
            </a:r>
          </a:p>
          <a:p>
            <a:pPr marL="12573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dvije ocjene u istom danu</a:t>
            </a:r>
          </a:p>
          <a:p>
            <a:pPr marL="12573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tri ili više jedinica u posljednjih mjesec dana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nastavnik može vidjeti samo ocjene iz svog predmeta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istovremeni pristup više nastavnika razrednoj knjizi jednog razreda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vi-VN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e-Dnevnik je povezan s e</a:t>
            </a: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-</a:t>
            </a:r>
            <a:r>
              <a:rPr kumimoji="0" lang="vi-VN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Maticom MZO-a</a:t>
            </a:r>
            <a:endParaRPr kumimoji="0" lang="hr-HR" altLang="sr-Latn-R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52037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136" y="2582862"/>
            <a:ext cx="4140918" cy="1600200"/>
          </a:xfrm>
        </p:spPr>
        <p:txBody>
          <a:bodyPr/>
          <a:lstStyle/>
          <a:p>
            <a:pPr algn="ctr"/>
            <a:r>
              <a:rPr lang="hr-HR" sz="4400" dirty="0"/>
              <a:t>Funkcionalnosti (2/3)</a:t>
            </a:r>
            <a:endParaRPr lang="hr-HR" sz="66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11460" y="643631"/>
            <a:ext cx="640372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razredne knjige prema tipovima za osnovne i srednje škole: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Razredna knjiga A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Razredna knjiga B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Strukovna razredna knjiga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Gimnazijska razredna knjiga</a:t>
            </a:r>
            <a:endParaRPr kumimoji="0" lang="hr-HR" altLang="sr-Latn-R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razredne knjige za nacionalne manjine</a:t>
            </a:r>
          </a:p>
        </p:txBody>
      </p:sp>
    </p:spTree>
    <p:extLst>
      <p:ext uri="{BB962C8B-B14F-4D97-AF65-F5344CB8AC3E}">
        <p14:creationId xmlns:p14="http://schemas.microsoft.com/office/powerpoint/2010/main" val="2104045346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012" y="2582862"/>
            <a:ext cx="4093042" cy="1600200"/>
          </a:xfrm>
        </p:spPr>
        <p:txBody>
          <a:bodyPr/>
          <a:lstStyle/>
          <a:p>
            <a:pPr algn="ctr"/>
            <a:r>
              <a:rPr lang="hr-HR" sz="4400" dirty="0"/>
              <a:t>Funkcionalnosti (3/3)</a:t>
            </a:r>
            <a:endParaRPr lang="hr-HR" sz="66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73245" y="322355"/>
            <a:ext cx="65027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sustav obavještavanja roditelja o izostancima djeteta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</a:t>
            </a:r>
            <a:r>
              <a:rPr kumimoji="0" lang="hr-HR" altLang="sr-Latn-R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oditelj</a:t>
            </a: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 svako jutro u 7:30 elektroničkom</a:t>
            </a:r>
            <a:r>
              <a:rPr kumimoji="0" lang="hr-HR" altLang="sr-Latn-RS" sz="2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 poštom </a:t>
            </a: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dobiva automatsku poruku ako je njegovo dijete izostalo s nastave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e-Dnevnik za učenike i roditelje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  <a:hlinkClick r:id="rId3"/>
              </a:rPr>
              <a:t>http://ocjene.skole.hr</a:t>
            </a: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 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u</a:t>
            </a:r>
            <a:r>
              <a:rPr kumimoji="0" lang="hr-HR" altLang="sr-Latn-R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čenici</a:t>
            </a: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 se prijavljuju s AAI elektroničkim identitetom iz škole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učenici sve podatke vide bez vremenskog odmaka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</a:t>
            </a:r>
            <a:r>
              <a:rPr kumimoji="0" lang="hr-HR" altLang="sr-Latn-R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oditelji</a:t>
            </a: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 se prijavljuju pomoću sustava e-Građani 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roditelji ocjene vide 48 sati nakon unosa</a:t>
            </a: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mobilna i desktop verzija</a:t>
            </a:r>
          </a:p>
        </p:txBody>
      </p:sp>
    </p:spTree>
    <p:extLst>
      <p:ext uri="{BB962C8B-B14F-4D97-AF65-F5344CB8AC3E}">
        <p14:creationId xmlns:p14="http://schemas.microsoft.com/office/powerpoint/2010/main" val="30883084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4800" dirty="0"/>
              <a:t>Vremenska ograničenja (1/2)</a:t>
            </a:r>
            <a:endParaRPr lang="hr-HR" sz="72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73245" y="322355"/>
            <a:ext cx="6502744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nastavnik može obrisati unesenu ocjenu unutar </a:t>
            </a:r>
            <a:r>
              <a:rPr kumimoji="0" lang="hr-HR" altLang="sr-Latn-R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10 minuta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ea typeface="ＭＳ Ｐゴシック" panose="020B0600070205080204" pitchFamily="34" charset="-128"/>
              </a:rPr>
              <a:t>u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nos ocjene moguć je za prethodni i aktualni mjesec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ea typeface="ＭＳ Ｐゴシック" panose="020B0600070205080204" pitchFamily="34" charset="-128"/>
              </a:rPr>
              <a:t>o</a:t>
            </a:r>
            <a:r>
              <a:rPr kumimoji="0" lang="hr-HR" altLang="sr-Latn-R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cjenu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nije moguće unijeti za nedjelju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razrednik može unijeti ocjene i za više od mjesec dana unatrag koristeći opciju „višestruki unos"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ea typeface="ＭＳ Ｐゴシック" panose="020B0600070205080204" pitchFamily="34" charset="-128"/>
              </a:rPr>
              <a:t>b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risanje nastavne jedinice i izostanaka moguće je unutar </a:t>
            </a:r>
            <a:r>
              <a:rPr kumimoji="0" lang="hr-HR" altLang="sr-Latn-R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48 sati</a:t>
            </a:r>
          </a:p>
        </p:txBody>
      </p:sp>
    </p:spTree>
    <p:extLst>
      <p:ext uri="{BB962C8B-B14F-4D97-AF65-F5344CB8AC3E}">
        <p14:creationId xmlns:p14="http://schemas.microsoft.com/office/powerpoint/2010/main" val="239840474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4800" dirty="0"/>
              <a:t>Vremenska ograničenja (2/2)</a:t>
            </a:r>
            <a:endParaRPr lang="hr-HR" sz="72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73245" y="322354"/>
            <a:ext cx="645331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administrator e-Dnevnika može u bilo kojem trenutku obrisati uneseni podatak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unos sata nije vremenski ograničen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ea typeface="ＭＳ Ｐゴシック" panose="020B0600070205080204" pitchFamily="34" charset="-128"/>
              </a:rPr>
              <a:t>n</a:t>
            </a:r>
            <a:r>
              <a:rPr kumimoji="0" lang="hr-HR" altLang="sr-Latn-R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astavni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sati uneseni 14 ili više dana nakon datuma održanog sata u pojedinim izvještajima bit će označeni žutom bojom</a:t>
            </a:r>
          </a:p>
        </p:txBody>
      </p:sp>
    </p:spTree>
    <p:extLst>
      <p:ext uri="{BB962C8B-B14F-4D97-AF65-F5344CB8AC3E}">
        <p14:creationId xmlns:p14="http://schemas.microsoft.com/office/powerpoint/2010/main" val="303577716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hr-HR" sz="4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Open Sans Light"/>
              </a:rPr>
              <a:t>Korisnici u </a:t>
            </a:r>
            <a:br>
              <a:rPr kumimoji="0" lang="hr-HR" sz="4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Open Sans Light"/>
              </a:rPr>
            </a:br>
            <a:r>
              <a:rPr kumimoji="0" lang="hr-HR" sz="4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Open Sans Light"/>
              </a:rPr>
              <a:t>e-Dnevniku</a:t>
            </a:r>
            <a:endParaRPr lang="hr-HR" sz="5400" dirty="0">
              <a:solidFill>
                <a:schemeClr val="tx1"/>
              </a:solidFill>
            </a:endParaRPr>
          </a:p>
        </p:txBody>
      </p:sp>
      <p:sp>
        <p:nvSpPr>
          <p:cNvPr id="4" name="Google Shape;136;g891469c11b_2_0">
            <a:extLst>
              <a:ext uri="{FF2B5EF4-FFF2-40B4-BE49-F238E27FC236}">
                <a16:creationId xmlns:a16="http://schemas.microsoft.com/office/drawing/2014/main" id="{EDD1868F-8B40-46CD-85A1-9ABEE216CB9C}"/>
              </a:ext>
            </a:extLst>
          </p:cNvPr>
          <p:cNvSpPr txBox="1">
            <a:spLocks/>
          </p:cNvSpPr>
          <p:nvPr/>
        </p:nvSpPr>
        <p:spPr>
          <a:xfrm>
            <a:off x="5408537" y="92075"/>
            <a:ext cx="6206647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p</a:t>
            </a:r>
            <a:r>
              <a:rPr kumimoji="0" lang="hr-HR" altLang="sr-Latn-R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rijava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u sustav s AAI elektroničkim identitetom i tokenom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fizički token ili </a:t>
            </a:r>
            <a:r>
              <a:rPr kumimoji="0" lang="hr-HR" altLang="sr-Latn-R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mToken</a:t>
            </a:r>
            <a:endParaRPr kumimoji="0" lang="hr-HR" altLang="sr-Latn-R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Arial"/>
              <a:sym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s</a:t>
            </a:r>
            <a:r>
              <a:rPr kumimoji="0" lang="hr-HR" altLang="sr-Latn-R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vaki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korisnik može imati samo jednu vrstu tokena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jedan se </a:t>
            </a:r>
            <a:r>
              <a:rPr kumimoji="0" lang="hr-HR" altLang="sr-Latn-R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token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može koristiti za rad u više škola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Uloge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: </a:t>
            </a:r>
          </a:p>
          <a:p>
            <a:pPr marL="800100" marR="0" lvl="2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školski administrator </a:t>
            </a:r>
          </a:p>
          <a:p>
            <a:pPr marL="800100" marR="0" lvl="2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n</a:t>
            </a:r>
            <a:r>
              <a:rPr kumimoji="0" lang="hr-HR" altLang="sr-Latn-R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astavnik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</a:t>
            </a:r>
          </a:p>
          <a:p>
            <a:pPr marL="800100" marR="0" lvl="2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s</a:t>
            </a:r>
            <a:r>
              <a:rPr kumimoji="0" lang="hr-HR" altLang="sr-Latn-R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tručni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suradnik</a:t>
            </a:r>
          </a:p>
          <a:p>
            <a:pPr marL="800100" marR="0" lvl="2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</a:t>
            </a:r>
            <a:r>
              <a:rPr kumimoji="0" lang="hr-HR" altLang="sr-Latn-R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avnatelj</a:t>
            </a:r>
            <a:endParaRPr kumimoji="0" lang="hr-HR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endParaRPr kumimoji="0" lang="hr-HR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6048061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5400" dirty="0"/>
              <a:t>Sigurnost</a:t>
            </a:r>
            <a:endParaRPr lang="hr-HR" sz="80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387546" y="322354"/>
            <a:ext cx="633901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2800" dirty="0">
                <a:ea typeface="ＭＳ Ｐゴシック" panose="020B0600070205080204" pitchFamily="34" charset="-128"/>
              </a:rPr>
              <a:t>n</a:t>
            </a:r>
            <a:r>
              <a:rPr kumimoji="0" lang="hr-HR" altLang="sr-Latn-R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astavnici</a:t>
            </a: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se prijavljuju svojim AAI elektroničkim identitetom, PIN-om i jednokratnom lozinkom koju generira token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2800" dirty="0">
                <a:ea typeface="ＭＳ Ｐゴシック" panose="020B0600070205080204" pitchFamily="34" charset="-128"/>
              </a:rPr>
              <a:t>t</a:t>
            </a:r>
            <a:r>
              <a:rPr kumimoji="0" lang="hr-HR" altLang="sr-Latn-R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oken</a:t>
            </a: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je registriran na određenog korisnika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sustav evidentira svaki ulazak i unos u aplikaciju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800" dirty="0">
                <a:ea typeface="ＭＳ Ｐゴシック" panose="020B0600070205080204" pitchFamily="34" charset="-128"/>
              </a:rPr>
              <a:t>u</a:t>
            </a: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nesene ocjene može mijenjati samo </a:t>
            </a:r>
            <a:r>
              <a:rPr lang="hr-HR" altLang="sr-Latn-RS" sz="2800" b="1" dirty="0">
                <a:ea typeface="ＭＳ Ｐゴシック" panose="020B0600070205080204" pitchFamily="34" charset="-128"/>
              </a:rPr>
              <a:t>administrator </a:t>
            </a:r>
            <a:r>
              <a:rPr lang="hr-HR" altLang="sr-Latn-RS" sz="2800" dirty="0">
                <a:ea typeface="ＭＳ Ｐゴシック" panose="020B0600070205080204" pitchFamily="34" charset="-128"/>
              </a:rPr>
              <a:t>e-Dnevnika</a:t>
            </a:r>
            <a:endParaRPr kumimoji="0" lang="hr-HR" altLang="sr-Latn-RS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anose="020B0600070205080204" pitchFamily="34" charset="-128"/>
              <a:sym typeface="Arial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2800" dirty="0">
                <a:ea typeface="ＭＳ Ｐゴシック" panose="020B0600070205080204" pitchFamily="34" charset="-128"/>
              </a:rPr>
              <a:t>s</a:t>
            </a:r>
            <a:r>
              <a:rPr kumimoji="0" lang="hr-HR" altLang="sr-Latn-R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vi su podatci pohranjeni na CARNET-ovim serverima na odvojenim lokacijama</a:t>
            </a:r>
          </a:p>
        </p:txBody>
      </p:sp>
    </p:spTree>
    <p:extLst>
      <p:ext uri="{BB962C8B-B14F-4D97-AF65-F5344CB8AC3E}">
        <p14:creationId xmlns:p14="http://schemas.microsoft.com/office/powerpoint/2010/main" val="816570754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/>
              <a:t>Nadzor razrednih knjiga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383C1638-C3C0-4BCD-9D47-ACDBC9529185}"/>
              </a:ext>
            </a:extLst>
          </p:cNvPr>
          <p:cNvSpPr txBox="1"/>
          <p:nvPr/>
        </p:nvSpPr>
        <p:spPr>
          <a:xfrm>
            <a:off x="5254711" y="394889"/>
            <a:ext cx="615984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Pristup imaju: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prosvjetna inspekcija MZO-a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AZOO</a:t>
            </a:r>
            <a:endParaRPr kumimoji="0" lang="hr-HR" altLang="sr-Latn-RS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  <a:sym typeface="Arial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ASOO</a:t>
            </a:r>
            <a:r>
              <a:rPr kumimoji="0" lang="hr-HR" altLang="sr-Latn-R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imaju posebno sučelje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000" dirty="0">
                <a:ea typeface="ＭＳ Ｐゴシック" panose="020B0600070205080204" pitchFamily="34" charset="-128"/>
              </a:rPr>
              <a:t>m</a:t>
            </a:r>
            <a:r>
              <a:rPr kumimoji="0" lang="hr-HR" altLang="sr-Latn-RS" sz="3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ogućnost</a:t>
            </a:r>
            <a:r>
              <a:rPr kumimoji="0" lang="hr-HR" altLang="sr-Latn-R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slanja zahtjeva za pregled razrednih knjiga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ravnatelj/admin škole moraju odobriti uvid u razredne knjige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000" dirty="0">
                <a:ea typeface="ＭＳ Ｐゴシック" panose="020B0600070205080204" pitchFamily="34" charset="-128"/>
              </a:rPr>
              <a:t>i</a:t>
            </a:r>
            <a:r>
              <a:rPr kumimoji="0" lang="hr-HR" altLang="sr-Latn-RS" sz="3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zvještaj</a:t>
            </a:r>
            <a:r>
              <a:rPr kumimoji="0" lang="hr-HR" altLang="sr-Latn-R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o nadzoru</a:t>
            </a:r>
          </a:p>
        </p:txBody>
      </p:sp>
    </p:spTree>
    <p:extLst>
      <p:ext uri="{BB962C8B-B14F-4D97-AF65-F5344CB8AC3E}">
        <p14:creationId xmlns:p14="http://schemas.microsoft.com/office/powerpoint/2010/main" val="3038274286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0;g6b6d36b315_1_0">
            <a:extLst>
              <a:ext uri="{FF2B5EF4-FFF2-40B4-BE49-F238E27FC236}">
                <a16:creationId xmlns:a16="http://schemas.microsoft.com/office/drawing/2014/main" id="{4C748778-EDE1-424A-B985-16A2AED15290}"/>
              </a:ext>
            </a:extLst>
          </p:cNvPr>
          <p:cNvSpPr txBox="1">
            <a:spLocks/>
          </p:cNvSpPr>
          <p:nvPr/>
        </p:nvSpPr>
        <p:spPr>
          <a:xfrm>
            <a:off x="2520778" y="2626749"/>
            <a:ext cx="8302351" cy="24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Open Sans Light"/>
              <a:buNone/>
              <a:defRPr sz="44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hr-HR" sz="4800" b="1" dirty="0">
                <a:solidFill>
                  <a:srgbClr val="FFFFFF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e-Dnevnik za razrednike</a:t>
            </a:r>
          </a:p>
        </p:txBody>
      </p:sp>
    </p:spTree>
    <p:extLst>
      <p:ext uri="{BB962C8B-B14F-4D97-AF65-F5344CB8AC3E}">
        <p14:creationId xmlns:p14="http://schemas.microsoft.com/office/powerpoint/2010/main" val="146347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13E1ED5-3F02-4065-9BF6-01D689989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989" y="2657001"/>
            <a:ext cx="4312507" cy="2162133"/>
          </a:xfrm>
        </p:spPr>
        <p:txBody>
          <a:bodyPr/>
          <a:lstStyle/>
          <a:p>
            <a:r>
              <a:rPr lang="hr-HR" sz="4800" dirty="0"/>
              <a:t>Uređivanje postojećih i dodavanje novih korisnika</a:t>
            </a:r>
          </a:p>
        </p:txBody>
      </p:sp>
      <p:pic>
        <p:nvPicPr>
          <p:cNvPr id="20" name="Slika 19">
            <a:extLst>
              <a:ext uri="{FF2B5EF4-FFF2-40B4-BE49-F238E27FC236}">
                <a16:creationId xmlns:a16="http://schemas.microsoft.com/office/drawing/2014/main" id="{BDE0399A-79BD-4D23-9EDD-EB239352C0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2401" b="2401"/>
          <a:stretch/>
        </p:blipFill>
        <p:spPr>
          <a:xfrm>
            <a:off x="5019417" y="1055216"/>
            <a:ext cx="6892594" cy="453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745253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628899"/>
            <a:ext cx="3932237" cy="1600200"/>
          </a:xfrm>
        </p:spPr>
        <p:txBody>
          <a:bodyPr/>
          <a:lstStyle/>
          <a:p>
            <a:r>
              <a:rPr lang="hr-HR" sz="4800" dirty="0"/>
              <a:t>e-Dnevnik za razrednike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45FA631C-65E0-4AAB-96EC-2C01C2D0B768}"/>
              </a:ext>
            </a:extLst>
          </p:cNvPr>
          <p:cNvSpPr txBox="1"/>
          <p:nvPr/>
        </p:nvSpPr>
        <p:spPr>
          <a:xfrm>
            <a:off x="4979773" y="366623"/>
            <a:ext cx="6845643" cy="652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upoznavanje sa sučeljem e-Dnevnika (test/produkcija)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2600" dirty="0">
                <a:ea typeface="ＭＳ Ｐゴシック" panose="020B0600070205080204" pitchFamily="34" charset="-128"/>
              </a:rPr>
              <a:t>p</a:t>
            </a:r>
            <a:r>
              <a:rPr kumimoji="0" lang="hr-HR" altLang="sr-Latn-RS" sz="2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romjena</a:t>
            </a:r>
            <a:r>
              <a:rPr kumimoji="0" lang="hr-HR" altLang="sr-Latn-RS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osobnih podataka, promjena škole i PIN-a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Odabir razredne knjige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hr-HR" altLang="sr-Latn-RS" sz="2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ADMINISTRACIJA PREDMETA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Imenik – administracija predmeta u razredu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Imenik – dodavanje nastavnika predmetu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hr-HR" altLang="sr-Latn-RS" sz="2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ADMINISTRACIJA UČENIKA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Imenik – povlačenje  učenika iz e-Matice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Imenik – administriranje pojedinog učenika (osobni podatci, pedagoške mjere, predmeti,</a:t>
            </a:r>
            <a:r>
              <a:rPr kumimoji="0" lang="hr-HR" altLang="sr-Latn-RS" sz="26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adresa elektroničke pošte</a:t>
            </a:r>
            <a:r>
              <a:rPr kumimoji="0" lang="hr-HR" altLang="sr-Latn-RS" sz="2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, vladanje</a:t>
            </a:r>
            <a:r>
              <a:rPr kumimoji="0" lang="hr-HR" altLang="sr-Latn-R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r-HR" altLang="sr-Latn-R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8281134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20A8E436-06C8-4240-B49D-79CF47A4C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545" y="1218489"/>
            <a:ext cx="8760845" cy="5345823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B0AD7D45-0AEA-4843-987B-265328014B7A}"/>
              </a:ext>
            </a:extLst>
          </p:cNvPr>
          <p:cNvSpPr txBox="1"/>
          <p:nvPr/>
        </p:nvSpPr>
        <p:spPr>
          <a:xfrm>
            <a:off x="244929" y="293688"/>
            <a:ext cx="10283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hr-HR" altLang="sr-Latn-R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Prijava u sustav  </a:t>
            </a:r>
            <a:r>
              <a:rPr kumimoji="0" lang="hr-HR" sz="36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4"/>
              </a:rPr>
              <a:t>https://e-dnevnik-test.skole.hr</a:t>
            </a:r>
            <a:endParaRPr kumimoji="0" lang="hr-HR" altLang="sr-Latn-R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061457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avokutnik 5">
            <a:extLst>
              <a:ext uri="{FF2B5EF4-FFF2-40B4-BE49-F238E27FC236}">
                <a16:creationId xmlns:a16="http://schemas.microsoft.com/office/drawing/2014/main" id="{5F8CE7AF-48C3-4F25-A0E1-4998EFB97992}"/>
              </a:ext>
            </a:extLst>
          </p:cNvPr>
          <p:cNvSpPr/>
          <p:nvPr/>
        </p:nvSpPr>
        <p:spPr>
          <a:xfrm>
            <a:off x="964504" y="1728592"/>
            <a:ext cx="2167003" cy="5278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D1CAF041-131D-4D1E-B4C8-C2E04AF3537E}"/>
              </a:ext>
            </a:extLst>
          </p:cNvPr>
          <p:cNvGrpSpPr/>
          <p:nvPr/>
        </p:nvGrpSpPr>
        <p:grpSpPr>
          <a:xfrm>
            <a:off x="796838" y="704906"/>
            <a:ext cx="4210050" cy="1811455"/>
            <a:chOff x="796838" y="704906"/>
            <a:chExt cx="4210050" cy="1811455"/>
          </a:xfrm>
        </p:grpSpPr>
        <p:pic>
          <p:nvPicPr>
            <p:cNvPr id="3" name="Slika 2">
              <a:extLst>
                <a:ext uri="{FF2B5EF4-FFF2-40B4-BE49-F238E27FC236}">
                  <a16:creationId xmlns:a16="http://schemas.microsoft.com/office/drawing/2014/main" id="{EAEFAA9F-0D1E-475C-8098-D4AAF0E1A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2400"/>
            <a:stretch/>
          </p:blipFill>
          <p:spPr>
            <a:xfrm>
              <a:off x="796838" y="1075038"/>
              <a:ext cx="4210050" cy="1441323"/>
            </a:xfrm>
            <a:prstGeom prst="rect">
              <a:avLst/>
            </a:prstGeom>
          </p:spPr>
        </p:pic>
        <p:sp>
          <p:nvSpPr>
            <p:cNvPr id="2" name="TekstniOkvir 1">
              <a:extLst>
                <a:ext uri="{FF2B5EF4-FFF2-40B4-BE49-F238E27FC236}">
                  <a16:creationId xmlns:a16="http://schemas.microsoft.com/office/drawing/2014/main" id="{8B43291A-5BC4-448E-8422-D7C28DBBBBCC}"/>
                </a:ext>
              </a:extLst>
            </p:cNvPr>
            <p:cNvSpPr txBox="1"/>
            <p:nvPr/>
          </p:nvSpPr>
          <p:spPr>
            <a:xfrm>
              <a:off x="796838" y="704906"/>
              <a:ext cx="25201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hr-H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Osobni podaci</a:t>
              </a: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E947BB74-AA26-4D82-B051-F4E40A310225}"/>
              </a:ext>
            </a:extLst>
          </p:cNvPr>
          <p:cNvGrpSpPr/>
          <p:nvPr/>
        </p:nvGrpSpPr>
        <p:grpSpPr>
          <a:xfrm>
            <a:off x="3633130" y="2256448"/>
            <a:ext cx="8054565" cy="4170383"/>
            <a:chOff x="3633130" y="2256448"/>
            <a:chExt cx="8054565" cy="4170383"/>
          </a:xfrm>
        </p:grpSpPr>
        <p:pic>
          <p:nvPicPr>
            <p:cNvPr id="5" name="Slika 4">
              <a:extLst>
                <a:ext uri="{FF2B5EF4-FFF2-40B4-BE49-F238E27FC236}">
                  <a16:creationId xmlns:a16="http://schemas.microsoft.com/office/drawing/2014/main" id="{7CAFD0E4-47DF-4004-B3E7-6C48CA543C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9597"/>
            <a:stretch/>
          </p:blipFill>
          <p:spPr>
            <a:xfrm>
              <a:off x="3633130" y="2656702"/>
              <a:ext cx="8054565" cy="3770129"/>
            </a:xfrm>
            <a:prstGeom prst="rect">
              <a:avLst/>
            </a:prstGeom>
          </p:spPr>
        </p:pic>
        <p:sp>
          <p:nvSpPr>
            <p:cNvPr id="4" name="TekstniOkvir 3">
              <a:extLst>
                <a:ext uri="{FF2B5EF4-FFF2-40B4-BE49-F238E27FC236}">
                  <a16:creationId xmlns:a16="http://schemas.microsoft.com/office/drawing/2014/main" id="{95688023-CC16-4B80-AB84-1542A0EC5A82}"/>
                </a:ext>
              </a:extLst>
            </p:cNvPr>
            <p:cNvSpPr txBox="1"/>
            <p:nvPr/>
          </p:nvSpPr>
          <p:spPr>
            <a:xfrm>
              <a:off x="5239265" y="2256448"/>
              <a:ext cx="4337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hr-H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Osobni podatci nastavnika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5240609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B52230C-FD13-479B-B815-6112F9CB7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582862"/>
            <a:ext cx="3932237" cy="1600200"/>
          </a:xfrm>
        </p:spPr>
        <p:txBody>
          <a:bodyPr/>
          <a:lstStyle/>
          <a:p>
            <a:r>
              <a:rPr lang="hr-HR" sz="4800" dirty="0"/>
              <a:t>Promjena škole</a:t>
            </a:r>
            <a:endParaRPr lang="en-US" sz="4800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3AF1FFAB-14B7-42B3-ADB2-801BD33057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468"/>
          <a:stretch/>
        </p:blipFill>
        <p:spPr>
          <a:xfrm>
            <a:off x="5062151" y="1458097"/>
            <a:ext cx="6738384" cy="466838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ravokutnik 3">
            <a:extLst>
              <a:ext uri="{FF2B5EF4-FFF2-40B4-BE49-F238E27FC236}">
                <a16:creationId xmlns:a16="http://schemas.microsoft.com/office/drawing/2014/main" id="{666D6BF5-3C21-444B-8870-39A3085E99F1}"/>
              </a:ext>
            </a:extLst>
          </p:cNvPr>
          <p:cNvSpPr/>
          <p:nvPr/>
        </p:nvSpPr>
        <p:spPr>
          <a:xfrm>
            <a:off x="5282511" y="3792288"/>
            <a:ext cx="2931091" cy="7014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20CAA9AE-58DF-4A2E-95CD-67DEDCB3B544}"/>
              </a:ext>
            </a:extLst>
          </p:cNvPr>
          <p:cNvSpPr txBox="1"/>
          <p:nvPr/>
        </p:nvSpPr>
        <p:spPr>
          <a:xfrm>
            <a:off x="5282511" y="731521"/>
            <a:ext cx="244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hr-HR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Ostalo</a:t>
            </a:r>
          </a:p>
        </p:txBody>
      </p:sp>
    </p:spTree>
    <p:extLst>
      <p:ext uri="{BB962C8B-B14F-4D97-AF65-F5344CB8AC3E}">
        <p14:creationId xmlns:p14="http://schemas.microsoft.com/office/powerpoint/2010/main" val="3579177706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>
            <a:extLst>
              <a:ext uri="{FF2B5EF4-FFF2-40B4-BE49-F238E27FC236}">
                <a16:creationId xmlns:a16="http://schemas.microsoft.com/office/drawing/2014/main" id="{4F65509D-6071-4E82-AA97-71095CFEDAFE}"/>
              </a:ext>
            </a:extLst>
          </p:cNvPr>
          <p:cNvGrpSpPr/>
          <p:nvPr/>
        </p:nvGrpSpPr>
        <p:grpSpPr>
          <a:xfrm>
            <a:off x="1495167" y="902043"/>
            <a:ext cx="8749637" cy="5350436"/>
            <a:chOff x="1495167" y="902043"/>
            <a:chExt cx="8749637" cy="5350436"/>
          </a:xfrm>
        </p:grpSpPr>
        <p:pic>
          <p:nvPicPr>
            <p:cNvPr id="3" name="Slika 2" descr="Slika na kojoj se prikazuje snimka zaslona&#10;&#10;Opis je automatski generiran">
              <a:extLst>
                <a:ext uri="{FF2B5EF4-FFF2-40B4-BE49-F238E27FC236}">
                  <a16:creationId xmlns:a16="http://schemas.microsoft.com/office/drawing/2014/main" id="{B38FAE47-9137-44D8-9525-B26A07D0E8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5643"/>
            <a:stretch/>
          </p:blipFill>
          <p:spPr>
            <a:xfrm>
              <a:off x="1495167" y="1486818"/>
              <a:ext cx="8749637" cy="47656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TekstniOkvir 1">
              <a:extLst>
                <a:ext uri="{FF2B5EF4-FFF2-40B4-BE49-F238E27FC236}">
                  <a16:creationId xmlns:a16="http://schemas.microsoft.com/office/drawing/2014/main" id="{BFA0673B-EBE1-4C21-B3D6-22B4E5474BCA}"/>
                </a:ext>
              </a:extLst>
            </p:cNvPr>
            <p:cNvSpPr txBox="1"/>
            <p:nvPr/>
          </p:nvSpPr>
          <p:spPr>
            <a:xfrm>
              <a:off x="2940908" y="902043"/>
              <a:ext cx="61413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hr-HR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Promjena PIN-a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8902739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38B90F62-FC7C-4F31-BCF7-833A7403C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0" y="2697347"/>
            <a:ext cx="12192000" cy="1463305"/>
          </a:xfrm>
          <a:prstGeom prst="rect">
            <a:avLst/>
          </a:prstGeom>
        </p:spPr>
      </p:pic>
      <p:sp>
        <p:nvSpPr>
          <p:cNvPr id="4" name="Naslov 1">
            <a:extLst>
              <a:ext uri="{FF2B5EF4-FFF2-40B4-BE49-F238E27FC236}">
                <a16:creationId xmlns:a16="http://schemas.microsoft.com/office/drawing/2014/main" id="{2491E6E8-1AC5-4692-B98A-C9D1D61B36F3}"/>
              </a:ext>
            </a:extLst>
          </p:cNvPr>
          <p:cNvSpPr txBox="1">
            <a:spLocks/>
          </p:cNvSpPr>
          <p:nvPr/>
        </p:nvSpPr>
        <p:spPr>
          <a:xfrm>
            <a:off x="1911346" y="540607"/>
            <a:ext cx="7467433" cy="9916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hr-HR" sz="4800" dirty="0"/>
              <a:t>Odabir razredne knjige</a:t>
            </a:r>
          </a:p>
        </p:txBody>
      </p:sp>
    </p:spTree>
    <p:extLst>
      <p:ext uri="{BB962C8B-B14F-4D97-AF65-F5344CB8AC3E}">
        <p14:creationId xmlns:p14="http://schemas.microsoft.com/office/powerpoint/2010/main" val="27775495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6B90EE-DE17-4FB2-9E40-C35F732A9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021155"/>
            <a:ext cx="4341173" cy="1673516"/>
          </a:xfrm>
        </p:spPr>
        <p:txBody>
          <a:bodyPr/>
          <a:lstStyle/>
          <a:p>
            <a:r>
              <a:rPr lang="hr-HR" sz="4800" dirty="0"/>
              <a:t>Administracija predmeta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EF3D6935-93E4-4F5F-B686-2192EC1A4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178" y="543698"/>
            <a:ext cx="5153006" cy="6005384"/>
          </a:xfrm>
          <a:prstGeom prst="rect">
            <a:avLst/>
          </a:prstGeom>
        </p:spPr>
      </p:pic>
      <p:sp>
        <p:nvSpPr>
          <p:cNvPr id="7" name="Pravokutnik 6">
            <a:extLst>
              <a:ext uri="{FF2B5EF4-FFF2-40B4-BE49-F238E27FC236}">
                <a16:creationId xmlns:a16="http://schemas.microsoft.com/office/drawing/2014/main" id="{0248737F-FCE2-4DB4-A036-4FE72DDDD469}"/>
              </a:ext>
            </a:extLst>
          </p:cNvPr>
          <p:cNvSpPr/>
          <p:nvPr/>
        </p:nvSpPr>
        <p:spPr>
          <a:xfrm>
            <a:off x="8563232" y="4053017"/>
            <a:ext cx="2916195" cy="10997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640179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913" y="2867066"/>
            <a:ext cx="4229962" cy="1600200"/>
          </a:xfrm>
        </p:spPr>
        <p:txBody>
          <a:bodyPr/>
          <a:lstStyle/>
          <a:p>
            <a:pPr algn="ctr"/>
            <a:r>
              <a:rPr lang="hr-HR" sz="4800" dirty="0"/>
              <a:t>Dodavanje i uređivanje predmeta po razredu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5541A2D5-A117-4712-BC7A-C28795B3C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106" y="222421"/>
            <a:ext cx="7199641" cy="594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6308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96314" y="689704"/>
            <a:ext cx="9119286" cy="580509"/>
          </a:xfrm>
        </p:spPr>
        <p:txBody>
          <a:bodyPr>
            <a:noAutofit/>
          </a:bodyPr>
          <a:lstStyle/>
          <a:p>
            <a:pPr algn="ctr"/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Administracija predmeta u razredu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2FCA83D7-18FB-47CB-8420-CA084E13A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35" y="1964303"/>
            <a:ext cx="11740693" cy="3225535"/>
          </a:xfrm>
          <a:prstGeom prst="rect">
            <a:avLst/>
          </a:prstGeom>
        </p:spPr>
      </p:pic>
      <p:sp>
        <p:nvSpPr>
          <p:cNvPr id="13" name="Pravokutnik 12">
            <a:extLst>
              <a:ext uri="{FF2B5EF4-FFF2-40B4-BE49-F238E27FC236}">
                <a16:creationId xmlns:a16="http://schemas.microsoft.com/office/drawing/2014/main" id="{72571157-E18B-4CDD-ABB6-04E0FB91598B}"/>
              </a:ext>
            </a:extLst>
          </p:cNvPr>
          <p:cNvSpPr/>
          <p:nvPr/>
        </p:nvSpPr>
        <p:spPr>
          <a:xfrm>
            <a:off x="247135" y="3904735"/>
            <a:ext cx="2360140" cy="4942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0D44978D-6796-4C67-8ABA-21364529ED7D}"/>
              </a:ext>
            </a:extLst>
          </p:cNvPr>
          <p:cNvSpPr/>
          <p:nvPr/>
        </p:nvSpPr>
        <p:spPr>
          <a:xfrm>
            <a:off x="6339016" y="3904734"/>
            <a:ext cx="1594022" cy="4942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9053687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767" y="2533434"/>
            <a:ext cx="4229962" cy="1600200"/>
          </a:xfrm>
        </p:spPr>
        <p:txBody>
          <a:bodyPr/>
          <a:lstStyle/>
          <a:p>
            <a:pPr algn="ctr"/>
            <a:r>
              <a:rPr lang="hr-HR" sz="4800" dirty="0"/>
              <a:t>Administracija učenika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289E7FDA-5600-4AE0-B210-F352E484F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734" y="418584"/>
            <a:ext cx="4460011" cy="6193827"/>
          </a:xfrm>
          <a:prstGeom prst="rect">
            <a:avLst/>
          </a:prstGeom>
        </p:spPr>
      </p:pic>
      <p:sp>
        <p:nvSpPr>
          <p:cNvPr id="7" name="Pravokutnik 6">
            <a:extLst>
              <a:ext uri="{FF2B5EF4-FFF2-40B4-BE49-F238E27FC236}">
                <a16:creationId xmlns:a16="http://schemas.microsoft.com/office/drawing/2014/main" id="{E1B9C885-0C83-4AC5-9587-21875719AF0C}"/>
              </a:ext>
            </a:extLst>
          </p:cNvPr>
          <p:cNvSpPr/>
          <p:nvPr/>
        </p:nvSpPr>
        <p:spPr>
          <a:xfrm>
            <a:off x="7957751" y="2355804"/>
            <a:ext cx="2710993" cy="10731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1761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F4045F7-BCC2-46BA-9644-B37F61910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81" y="3429000"/>
            <a:ext cx="4254676" cy="1600200"/>
          </a:xfrm>
        </p:spPr>
        <p:txBody>
          <a:bodyPr/>
          <a:lstStyle/>
          <a:p>
            <a:r>
              <a:rPr lang="hr-HR" sz="4800" dirty="0"/>
              <a:t>Uređivanje postojećih i dodavanje novih korisnika</a:t>
            </a: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2F712828-390D-43B2-B897-0FA6DDBDC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094" y="481913"/>
            <a:ext cx="7136136" cy="54987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43559508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BF826C35-B148-439D-95F0-DD7FD5EB2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912" y="223837"/>
            <a:ext cx="7810500" cy="6410325"/>
          </a:xfrm>
          <a:prstGeom prst="rect">
            <a:avLst/>
          </a:prstGeom>
        </p:spPr>
      </p:pic>
      <p:sp>
        <p:nvSpPr>
          <p:cNvPr id="6" name="Naslov 1">
            <a:extLst>
              <a:ext uri="{FF2B5EF4-FFF2-40B4-BE49-F238E27FC236}">
                <a16:creationId xmlns:a16="http://schemas.microsoft.com/office/drawing/2014/main" id="{CE1E07E9-4984-43BF-A11E-A2ED3FC5A983}"/>
              </a:ext>
            </a:extLst>
          </p:cNvPr>
          <p:cNvSpPr txBox="1">
            <a:spLocks/>
          </p:cNvSpPr>
          <p:nvPr/>
        </p:nvSpPr>
        <p:spPr>
          <a:xfrm>
            <a:off x="208300" y="2007349"/>
            <a:ext cx="3276306" cy="1712035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hr-HR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Uređivanje podataka učenika</a:t>
            </a:r>
          </a:p>
        </p:txBody>
      </p:sp>
    </p:spTree>
    <p:extLst>
      <p:ext uri="{BB962C8B-B14F-4D97-AF65-F5344CB8AC3E}">
        <p14:creationId xmlns:p14="http://schemas.microsoft.com/office/powerpoint/2010/main" val="535384668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0;g6b6d36b315_1_0">
            <a:extLst>
              <a:ext uri="{FF2B5EF4-FFF2-40B4-BE49-F238E27FC236}">
                <a16:creationId xmlns:a16="http://schemas.microsoft.com/office/drawing/2014/main" id="{4C748778-EDE1-424A-B985-16A2AED15290}"/>
              </a:ext>
            </a:extLst>
          </p:cNvPr>
          <p:cNvSpPr txBox="1">
            <a:spLocks/>
          </p:cNvSpPr>
          <p:nvPr/>
        </p:nvSpPr>
        <p:spPr>
          <a:xfrm>
            <a:off x="2520778" y="2626749"/>
            <a:ext cx="8302351" cy="24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Open Sans Light"/>
              <a:buNone/>
              <a:defRPr sz="44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hr-HR" sz="4800" b="1" dirty="0">
                <a:solidFill>
                  <a:srgbClr val="FFFFFF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e-Dnevnik za glazbene škole</a:t>
            </a:r>
          </a:p>
        </p:txBody>
      </p:sp>
    </p:spTree>
    <p:extLst>
      <p:ext uri="{BB962C8B-B14F-4D97-AF65-F5344CB8AC3E}">
        <p14:creationId xmlns:p14="http://schemas.microsoft.com/office/powerpoint/2010/main" val="32832366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BC162B-9FB1-4A24-B65D-A0E0E4D96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027" y="2891780"/>
            <a:ext cx="3932237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Evidencija nastave za glazbene škole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ADADA295-9375-4060-A0EC-F7E1C4BC6B3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5208974" y="719518"/>
            <a:ext cx="5951885" cy="4143166"/>
          </a:xfrm>
        </p:spPr>
        <p:txBody>
          <a:bodyPr>
            <a:normAutofit/>
          </a:bodyPr>
          <a:lstStyle/>
          <a:p>
            <a:pPr marL="5143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evidencija pojedinačne nastave </a:t>
            </a:r>
          </a:p>
          <a:p>
            <a:pPr marL="5143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evidencija grupne nastave</a:t>
            </a:r>
          </a:p>
        </p:txBody>
      </p:sp>
    </p:spTree>
    <p:extLst>
      <p:ext uri="{BB962C8B-B14F-4D97-AF65-F5344CB8AC3E}">
        <p14:creationId xmlns:p14="http://schemas.microsoft.com/office/powerpoint/2010/main" val="2217841046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4E36D01-AD17-43E2-89E0-464B282F0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Pojedinačna nastava</a:t>
            </a:r>
          </a:p>
        </p:txBody>
      </p:sp>
      <p:grpSp>
        <p:nvGrpSpPr>
          <p:cNvPr id="12" name="Grupa 11">
            <a:extLst>
              <a:ext uri="{FF2B5EF4-FFF2-40B4-BE49-F238E27FC236}">
                <a16:creationId xmlns:a16="http://schemas.microsoft.com/office/drawing/2014/main" id="{1DCD28CD-707A-4532-A7F8-A9CC010BA8A6}"/>
              </a:ext>
            </a:extLst>
          </p:cNvPr>
          <p:cNvGrpSpPr/>
          <p:nvPr/>
        </p:nvGrpSpPr>
        <p:grpSpPr>
          <a:xfrm>
            <a:off x="5177481" y="1804682"/>
            <a:ext cx="6847376" cy="3162733"/>
            <a:chOff x="1912437" y="3382962"/>
            <a:chExt cx="7106174" cy="2476500"/>
          </a:xfrm>
        </p:grpSpPr>
        <p:pic>
          <p:nvPicPr>
            <p:cNvPr id="9" name="Slika 8">
              <a:extLst>
                <a:ext uri="{FF2B5EF4-FFF2-40B4-BE49-F238E27FC236}">
                  <a16:creationId xmlns:a16="http://schemas.microsoft.com/office/drawing/2014/main" id="{8345FEB1-12E4-4888-B73B-7A297798A1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7973"/>
            <a:stretch/>
          </p:blipFill>
          <p:spPr>
            <a:xfrm>
              <a:off x="4509053" y="3382962"/>
              <a:ext cx="4509558" cy="2476500"/>
            </a:xfrm>
            <a:prstGeom prst="rect">
              <a:avLst/>
            </a:prstGeom>
          </p:spPr>
        </p:pic>
        <p:pic>
          <p:nvPicPr>
            <p:cNvPr id="11" name="Slika 10">
              <a:extLst>
                <a:ext uri="{FF2B5EF4-FFF2-40B4-BE49-F238E27FC236}">
                  <a16:creationId xmlns:a16="http://schemas.microsoft.com/office/drawing/2014/main" id="{E59E1D59-08DA-46E1-A606-7820E4161F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0043"/>
            <a:stretch/>
          </p:blipFill>
          <p:spPr>
            <a:xfrm>
              <a:off x="1912437" y="3382962"/>
              <a:ext cx="2596616" cy="2476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3076100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FFFEECF9-4671-4BA3-9E88-E450FF5E7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258" y="1299438"/>
            <a:ext cx="10801611" cy="2219199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B7D562B4-0230-4DB5-8F6E-ED957117C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0354" y="4448962"/>
            <a:ext cx="9147516" cy="170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576166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lika 8">
            <a:extLst>
              <a:ext uri="{FF2B5EF4-FFF2-40B4-BE49-F238E27FC236}">
                <a16:creationId xmlns:a16="http://schemas.microsoft.com/office/drawing/2014/main" id="{B2ADF58A-23FB-4F81-936E-2ACA42468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984" y="396669"/>
            <a:ext cx="6965092" cy="6064662"/>
          </a:xfrm>
          <a:prstGeom prst="rect">
            <a:avLst/>
          </a:prstGeom>
        </p:spPr>
      </p:pic>
      <p:sp>
        <p:nvSpPr>
          <p:cNvPr id="12" name="Naslov 11">
            <a:extLst>
              <a:ext uri="{FF2B5EF4-FFF2-40B4-BE49-F238E27FC236}">
                <a16:creationId xmlns:a16="http://schemas.microsoft.com/office/drawing/2014/main" id="{FE55C23D-6DD4-4E48-88D6-EEA8E26E4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422" y="2582862"/>
            <a:ext cx="4590345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Dnevnik rada za pojedinačnu nastavu</a:t>
            </a:r>
          </a:p>
        </p:txBody>
      </p:sp>
    </p:spTree>
    <p:extLst>
      <p:ext uri="{BB962C8B-B14F-4D97-AF65-F5344CB8AC3E}">
        <p14:creationId xmlns:p14="http://schemas.microsoft.com/office/powerpoint/2010/main" val="924995448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id="{99055327-89A0-4225-9DC3-941A1B2F30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168" y="429559"/>
            <a:ext cx="4986601" cy="578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17935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B18F326B-FEEA-4B7A-8987-6C2421107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215" y="425038"/>
            <a:ext cx="10302417" cy="580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45555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85965479-83FF-4B34-827E-0853CBCE0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94" y="1736548"/>
            <a:ext cx="11453606" cy="304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48296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469802C-E714-4271-888F-3F37C9744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68" y="1523684"/>
            <a:ext cx="11250416" cy="3431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383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3B0B795A-09E1-4ED8-89D4-BC5D11D27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08" y="1544595"/>
            <a:ext cx="11940493" cy="3333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30579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4E36D01-AD17-43E2-89E0-464B282F0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r>
              <a:rPr lang="hr-HR" sz="4800" dirty="0">
                <a:solidFill>
                  <a:schemeClr val="tx1"/>
                </a:solidFill>
              </a:rPr>
              <a:t>Grupna nastava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C14B27B0-0A5E-4985-94F2-A78558932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054" y="1728289"/>
            <a:ext cx="6964899" cy="30123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6530021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4E36D01-AD17-43E2-89E0-464B282F0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r>
              <a:rPr lang="hr-HR" sz="4800" dirty="0">
                <a:solidFill>
                  <a:schemeClr val="tx1"/>
                </a:solidFill>
              </a:rPr>
              <a:t>Grupna nastava</a:t>
            </a:r>
          </a:p>
        </p:txBody>
      </p:sp>
      <p:pic>
        <p:nvPicPr>
          <p:cNvPr id="6" name="Rezervirano mjesto slike 5">
            <a:extLst>
              <a:ext uri="{FF2B5EF4-FFF2-40B4-BE49-F238E27FC236}">
                <a16:creationId xmlns:a16="http://schemas.microsoft.com/office/drawing/2014/main" id="{ACAD0650-85C8-4867-A981-E02E9E9343F9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/>
          <a:srcRect l="15954" r="15954"/>
          <a:stretch/>
        </p:blipFill>
        <p:spPr>
          <a:xfrm>
            <a:off x="5239263" y="383190"/>
            <a:ext cx="6586153" cy="6091620"/>
          </a:xfrm>
        </p:spPr>
      </p:pic>
    </p:spTree>
    <p:extLst>
      <p:ext uri="{BB962C8B-B14F-4D97-AF65-F5344CB8AC3E}">
        <p14:creationId xmlns:p14="http://schemas.microsoft.com/office/powerpoint/2010/main" val="125029444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E7979D47-5D59-485C-B287-2FCEF6DBD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1" y="2054269"/>
            <a:ext cx="11793599" cy="204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700800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niOkvir 2">
            <a:extLst>
              <a:ext uri="{FF2B5EF4-FFF2-40B4-BE49-F238E27FC236}">
                <a16:creationId xmlns:a16="http://schemas.microsoft.com/office/drawing/2014/main" id="{6401622A-335F-43FC-BA00-4CBA0EF6473D}"/>
              </a:ext>
            </a:extLst>
          </p:cNvPr>
          <p:cNvSpPr txBox="1"/>
          <p:nvPr/>
        </p:nvSpPr>
        <p:spPr>
          <a:xfrm>
            <a:off x="919972" y="634792"/>
            <a:ext cx="1035205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r-HR" sz="3200" dirty="0"/>
              <a:t>Odaberete li u dnevniku rada izbornik u gornjem desnom kutu, bit će dostupne sljedeće opcije: </a:t>
            </a:r>
          </a:p>
          <a:p>
            <a:pPr>
              <a:lnSpc>
                <a:spcPct val="150000"/>
              </a:lnSpc>
            </a:pPr>
            <a:endParaRPr lang="hr-HR" sz="3200" dirty="0"/>
          </a:p>
        </p:txBody>
      </p:sp>
      <p:graphicFrame>
        <p:nvGraphicFramePr>
          <p:cNvPr id="4" name="Dijagram 3">
            <a:extLst>
              <a:ext uri="{FF2B5EF4-FFF2-40B4-BE49-F238E27FC236}">
                <a16:creationId xmlns:a16="http://schemas.microsoft.com/office/drawing/2014/main" id="{CAD0DC18-AEDC-4DFD-85E6-7AF3CA3817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0838427"/>
              </p:ext>
            </p:extLst>
          </p:nvPr>
        </p:nvGraphicFramePr>
        <p:xfrm>
          <a:off x="2619995" y="2464739"/>
          <a:ext cx="6260352" cy="3880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55661304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74" y="2628900"/>
            <a:ext cx="4495119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Vježba za samostalni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656790" y="775252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>
                <a:solidFill>
                  <a:schemeClr val="tx1"/>
                </a:solidFill>
              </a:rPr>
              <a:t>U e-Dnevniku dodajte predmet pojedinačne nastave za glazbene škole.</a:t>
            </a:r>
          </a:p>
        </p:txBody>
      </p:sp>
    </p:spTree>
    <p:extLst>
      <p:ext uri="{BB962C8B-B14F-4D97-AF65-F5344CB8AC3E}">
        <p14:creationId xmlns:p14="http://schemas.microsoft.com/office/powerpoint/2010/main" val="78843625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DFB72FD-B844-4E8C-9879-C6858351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751" y="2891780"/>
            <a:ext cx="4208126" cy="1600200"/>
          </a:xfrm>
        </p:spPr>
        <p:txBody>
          <a:bodyPr wrap="square" anchor="b">
            <a:noAutofit/>
          </a:bodyPr>
          <a:lstStyle/>
          <a:p>
            <a:r>
              <a:rPr lang="hr-HR" sz="4800" dirty="0">
                <a:solidFill>
                  <a:schemeClr val="tx1"/>
                </a:solidFill>
              </a:rPr>
              <a:t>Evidencija rasporeda sati za glazbene škole</a:t>
            </a:r>
          </a:p>
        </p:txBody>
      </p:sp>
      <p:grpSp>
        <p:nvGrpSpPr>
          <p:cNvPr id="10" name="Grupa 9">
            <a:extLst>
              <a:ext uri="{FF2B5EF4-FFF2-40B4-BE49-F238E27FC236}">
                <a16:creationId xmlns:a16="http://schemas.microsoft.com/office/drawing/2014/main" id="{8E1EE018-FE6F-44D0-8EAE-757025CB1497}"/>
              </a:ext>
            </a:extLst>
          </p:cNvPr>
          <p:cNvGrpSpPr/>
          <p:nvPr/>
        </p:nvGrpSpPr>
        <p:grpSpPr>
          <a:xfrm>
            <a:off x="5128054" y="1754659"/>
            <a:ext cx="6858000" cy="2990336"/>
            <a:chOff x="4699609" y="1852655"/>
            <a:chExt cx="7492391" cy="2733676"/>
          </a:xfrm>
        </p:grpSpPr>
        <p:pic>
          <p:nvPicPr>
            <p:cNvPr id="7" name="Slika 6">
              <a:extLst>
                <a:ext uri="{FF2B5EF4-FFF2-40B4-BE49-F238E27FC236}">
                  <a16:creationId xmlns:a16="http://schemas.microsoft.com/office/drawing/2014/main" id="{5D3980DC-6C2F-48F2-9D87-F1FD5AF48D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7888"/>
            <a:stretch/>
          </p:blipFill>
          <p:spPr>
            <a:xfrm>
              <a:off x="4699609" y="1852655"/>
              <a:ext cx="2350457" cy="2733675"/>
            </a:xfrm>
            <a:prstGeom prst="rect">
              <a:avLst/>
            </a:prstGeom>
          </p:spPr>
        </p:pic>
        <p:pic>
          <p:nvPicPr>
            <p:cNvPr id="9" name="Slika 8">
              <a:extLst>
                <a:ext uri="{FF2B5EF4-FFF2-40B4-BE49-F238E27FC236}">
                  <a16:creationId xmlns:a16="http://schemas.microsoft.com/office/drawing/2014/main" id="{7AF6AF27-0C97-4291-920F-08AA9D2DB0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961"/>
            <a:stretch/>
          </p:blipFill>
          <p:spPr>
            <a:xfrm>
              <a:off x="6872875" y="1852656"/>
              <a:ext cx="5319125" cy="27336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0536843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zervirano mjesto slike 4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CA1078EA-FA56-4284-8621-3D78DB55AD21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/>
          <a:srcRect t="20194" b="20194"/>
          <a:stretch/>
        </p:blipFill>
        <p:spPr>
          <a:xfrm>
            <a:off x="766118" y="574386"/>
            <a:ext cx="10263147" cy="5695513"/>
          </a:xfrm>
          <a:noFill/>
        </p:spPr>
      </p:pic>
    </p:spTree>
    <p:extLst>
      <p:ext uri="{BB962C8B-B14F-4D97-AF65-F5344CB8AC3E}">
        <p14:creationId xmlns:p14="http://schemas.microsoft.com/office/powerpoint/2010/main" val="266751123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015D0D26-99A9-4F16-B370-83F61AF67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2173" y="476036"/>
            <a:ext cx="9045145" cy="5630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1646933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74" y="2374253"/>
            <a:ext cx="4582801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Vježba za samostalni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656790" y="775252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>
                <a:solidFill>
                  <a:schemeClr val="tx1"/>
                </a:solidFill>
              </a:rPr>
              <a:t>U e-Dnevniku unesite raspored sati. Odaberite turnus, učenike, grupe i trajanje sati.</a:t>
            </a:r>
          </a:p>
        </p:txBody>
      </p:sp>
    </p:spTree>
    <p:extLst>
      <p:ext uri="{BB962C8B-B14F-4D97-AF65-F5344CB8AC3E}">
        <p14:creationId xmlns:p14="http://schemas.microsoft.com/office/powerpoint/2010/main" val="3053176657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e-Dnevnik </a:t>
            </a:r>
            <a:br>
              <a:rPr lang="hr-HR" sz="4800" dirty="0">
                <a:solidFill>
                  <a:schemeClr val="tx1"/>
                </a:solidFill>
              </a:rPr>
            </a:br>
            <a:r>
              <a:rPr lang="hr-HR" sz="4800" dirty="0">
                <a:solidFill>
                  <a:schemeClr val="tx1"/>
                </a:solidFill>
              </a:rPr>
              <a:t>Pregled rada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75171963-473B-4A8A-B4C3-804D795772A4}"/>
              </a:ext>
            </a:extLst>
          </p:cNvPr>
          <p:cNvSpPr txBox="1"/>
          <p:nvPr/>
        </p:nvSpPr>
        <p:spPr>
          <a:xfrm>
            <a:off x="5016254" y="556054"/>
            <a:ext cx="695744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tjedni raspored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raspored pisanih zadaća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podatci o provedenim pisanim zadaćama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književna djela za cjelovito čitanje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godišnji plan o radu razrednika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dnevnik rada stručnih suradnika</a:t>
            </a:r>
          </a:p>
        </p:txBody>
      </p:sp>
    </p:spTree>
    <p:extLst>
      <p:ext uri="{BB962C8B-B14F-4D97-AF65-F5344CB8AC3E}">
        <p14:creationId xmlns:p14="http://schemas.microsoft.com/office/powerpoint/2010/main" val="4289412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F4045F7-BCC2-46BA-9644-B37F61910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033" y="2771004"/>
            <a:ext cx="3932237" cy="1600200"/>
          </a:xfrm>
        </p:spPr>
        <p:txBody>
          <a:bodyPr/>
          <a:lstStyle/>
          <a:p>
            <a:r>
              <a:rPr lang="hr-HR" sz="4800" dirty="0"/>
              <a:t>Dodavanje i uklanjanje tokena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5BE0066A-3087-4CDC-BBDF-8CEC76657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840" y="1258888"/>
            <a:ext cx="7305699" cy="231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073184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FD3CB76A-7D47-4162-A144-E530F859F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97" y="2001318"/>
            <a:ext cx="11473406" cy="4113924"/>
          </a:xfrm>
          <a:prstGeom prst="rect">
            <a:avLst/>
          </a:prstGeo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A69DEA02-B482-45D7-9D1B-FB0FA862A39B}"/>
              </a:ext>
            </a:extLst>
          </p:cNvPr>
          <p:cNvSpPr/>
          <p:nvPr/>
        </p:nvSpPr>
        <p:spPr>
          <a:xfrm>
            <a:off x="2866429" y="2001318"/>
            <a:ext cx="1503123" cy="7640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29A3BAAB-3973-420B-BB5F-DBFB2032F558}"/>
              </a:ext>
            </a:extLst>
          </p:cNvPr>
          <p:cNvSpPr txBox="1"/>
          <p:nvPr/>
        </p:nvSpPr>
        <p:spPr>
          <a:xfrm>
            <a:off x="739346" y="278309"/>
            <a:ext cx="107133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hr-HR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Tjedni raspored sati razrednog odjela</a:t>
            </a:r>
          </a:p>
        </p:txBody>
      </p:sp>
    </p:spTree>
    <p:extLst>
      <p:ext uri="{BB962C8B-B14F-4D97-AF65-F5344CB8AC3E}">
        <p14:creationId xmlns:p14="http://schemas.microsoft.com/office/powerpoint/2010/main" val="2655775155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CEBC9BB-7B93-4CF9-AE5F-A901979D8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32" y="1039661"/>
            <a:ext cx="11491784" cy="4085093"/>
          </a:xfrm>
          <a:prstGeom prst="rect">
            <a:avLst/>
          </a:prstGeom>
        </p:spPr>
      </p:pic>
      <p:sp>
        <p:nvSpPr>
          <p:cNvPr id="5" name="Pravokutnik 4">
            <a:extLst>
              <a:ext uri="{FF2B5EF4-FFF2-40B4-BE49-F238E27FC236}">
                <a16:creationId xmlns:a16="http://schemas.microsoft.com/office/drawing/2014/main" id="{C5D89BAA-F851-407C-BD41-AFC8FB3973C5}"/>
              </a:ext>
            </a:extLst>
          </p:cNvPr>
          <p:cNvSpPr/>
          <p:nvPr/>
        </p:nvSpPr>
        <p:spPr>
          <a:xfrm>
            <a:off x="366584" y="1766170"/>
            <a:ext cx="2680570" cy="6638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D088B81E-FAFF-4B0B-80DA-1081E365ED64}"/>
              </a:ext>
            </a:extLst>
          </p:cNvPr>
          <p:cNvSpPr/>
          <p:nvPr/>
        </p:nvSpPr>
        <p:spPr>
          <a:xfrm>
            <a:off x="10956213" y="1679673"/>
            <a:ext cx="918575" cy="6638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386711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D329CB7-FA8C-4579-9A96-C419CDD3F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94" y="2248930"/>
            <a:ext cx="11372252" cy="3054471"/>
          </a:xfrm>
          <a:prstGeom prst="rect">
            <a:avLst/>
          </a:prstGeo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051FD3A5-F61D-4CBA-A67F-063B74E1D2BC}"/>
              </a:ext>
            </a:extLst>
          </p:cNvPr>
          <p:cNvSpPr/>
          <p:nvPr/>
        </p:nvSpPr>
        <p:spPr>
          <a:xfrm>
            <a:off x="476186" y="2815225"/>
            <a:ext cx="676406" cy="613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3312780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like 3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CBCD1761-A6BC-4E41-BB83-55B69744B995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/>
          <a:srcRect b="458"/>
          <a:stretch/>
        </p:blipFill>
        <p:spPr>
          <a:xfrm>
            <a:off x="2273642" y="1363713"/>
            <a:ext cx="7488195" cy="4155558"/>
          </a:xfrm>
          <a:noFill/>
        </p:spPr>
      </p:pic>
      <p:sp>
        <p:nvSpPr>
          <p:cNvPr id="5" name="Pravokutnik 4">
            <a:extLst>
              <a:ext uri="{FF2B5EF4-FFF2-40B4-BE49-F238E27FC236}">
                <a16:creationId xmlns:a16="http://schemas.microsoft.com/office/drawing/2014/main" id="{33938C91-0CC8-4320-A8E1-4DC0F533AE7B}"/>
              </a:ext>
            </a:extLst>
          </p:cNvPr>
          <p:cNvSpPr/>
          <p:nvPr/>
        </p:nvSpPr>
        <p:spPr>
          <a:xfrm>
            <a:off x="2395800" y="2109534"/>
            <a:ext cx="1138232" cy="6830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6221499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a 10">
            <a:extLst>
              <a:ext uri="{FF2B5EF4-FFF2-40B4-BE49-F238E27FC236}">
                <a16:creationId xmlns:a16="http://schemas.microsoft.com/office/drawing/2014/main" id="{71BD20CB-B3C7-45E4-9DCE-30F65E5A0EB9}"/>
              </a:ext>
            </a:extLst>
          </p:cNvPr>
          <p:cNvGrpSpPr/>
          <p:nvPr/>
        </p:nvGrpSpPr>
        <p:grpSpPr>
          <a:xfrm>
            <a:off x="340290" y="1039660"/>
            <a:ext cx="11511420" cy="5235879"/>
            <a:chOff x="363254" y="1872147"/>
            <a:chExt cx="8083462" cy="2906532"/>
          </a:xfrm>
        </p:grpSpPr>
        <p:pic>
          <p:nvPicPr>
            <p:cNvPr id="8" name="Slika 7">
              <a:extLst>
                <a:ext uri="{FF2B5EF4-FFF2-40B4-BE49-F238E27FC236}">
                  <a16:creationId xmlns:a16="http://schemas.microsoft.com/office/drawing/2014/main" id="{69C6C9FA-E76F-4F85-8C65-5204E9B06C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431"/>
            <a:stretch/>
          </p:blipFill>
          <p:spPr>
            <a:xfrm>
              <a:off x="5085566" y="1872147"/>
              <a:ext cx="3361150" cy="2906532"/>
            </a:xfrm>
            <a:prstGeom prst="rect">
              <a:avLst/>
            </a:prstGeom>
          </p:spPr>
        </p:pic>
        <p:pic>
          <p:nvPicPr>
            <p:cNvPr id="10" name="Slika 9">
              <a:extLst>
                <a:ext uri="{FF2B5EF4-FFF2-40B4-BE49-F238E27FC236}">
                  <a16:creationId xmlns:a16="http://schemas.microsoft.com/office/drawing/2014/main" id="{7AECBC1A-B4D1-46A4-A985-6A4E24DB10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61267"/>
            <a:stretch/>
          </p:blipFill>
          <p:spPr>
            <a:xfrm>
              <a:off x="363254" y="1872147"/>
              <a:ext cx="4722312" cy="2906532"/>
            </a:xfrm>
            <a:prstGeom prst="rect">
              <a:avLst/>
            </a:prstGeom>
          </p:spPr>
        </p:pic>
      </p:grpSp>
      <p:sp>
        <p:nvSpPr>
          <p:cNvPr id="13" name="Pravokutnik 12">
            <a:extLst>
              <a:ext uri="{FF2B5EF4-FFF2-40B4-BE49-F238E27FC236}">
                <a16:creationId xmlns:a16="http://schemas.microsoft.com/office/drawing/2014/main" id="{3BA16471-7363-4533-B28C-7D2FD527E6B9}"/>
              </a:ext>
            </a:extLst>
          </p:cNvPr>
          <p:cNvSpPr/>
          <p:nvPr/>
        </p:nvSpPr>
        <p:spPr>
          <a:xfrm>
            <a:off x="3707027" y="1039660"/>
            <a:ext cx="977707" cy="8632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5620185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>
            <a:extLst>
              <a:ext uri="{FF2B5EF4-FFF2-40B4-BE49-F238E27FC236}">
                <a16:creationId xmlns:a16="http://schemas.microsoft.com/office/drawing/2014/main" id="{2A56FCB9-FB3E-4396-877D-B98EAAB85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4269"/>
            <a:ext cx="12192000" cy="2235128"/>
          </a:xfrm>
          <a:prstGeom prst="rect">
            <a:avLst/>
          </a:prstGeom>
        </p:spPr>
      </p:pic>
      <p:sp>
        <p:nvSpPr>
          <p:cNvPr id="9" name="Pravokutnik 8">
            <a:extLst>
              <a:ext uri="{FF2B5EF4-FFF2-40B4-BE49-F238E27FC236}">
                <a16:creationId xmlns:a16="http://schemas.microsoft.com/office/drawing/2014/main" id="{4E981F98-F354-41CD-B616-2A48734A8328}"/>
              </a:ext>
            </a:extLst>
          </p:cNvPr>
          <p:cNvSpPr/>
          <p:nvPr/>
        </p:nvSpPr>
        <p:spPr>
          <a:xfrm>
            <a:off x="3419605" y="2054269"/>
            <a:ext cx="1089765" cy="8392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0413448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7411285122_7_23"/>
          <p:cNvSpPr>
            <a:spLocks noGrp="1"/>
          </p:cNvSpPr>
          <p:nvPr>
            <p:ph type="pic" idx="2"/>
          </p:nvPr>
        </p:nvSpPr>
        <p:spPr>
          <a:xfrm>
            <a:off x="658665" y="365084"/>
            <a:ext cx="10684838" cy="5894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Pogledajmo video </a:t>
            </a:r>
            <a:r>
              <a:rPr lang="hr-HR" sz="4400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o izradi izvještaja na kraju školske godine – razlika između papirnatog dnevnika i e-Dnevnika</a:t>
            </a:r>
            <a:endParaRPr lang="en-US" sz="4400">
              <a:solidFill>
                <a:schemeClr val="tx1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  <a:p>
            <a:pPr marL="0" lvl="0" indent="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en-US" sz="4400" dirty="0">
              <a:solidFill>
                <a:schemeClr val="tx1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u="sng" dirty="0">
                <a:hlinkClick r:id="rId4"/>
              </a:rPr>
              <a:t>https://meduza.carnet.hr/index.php/media/watch/18571</a:t>
            </a:r>
            <a:endParaRPr lang="en-US" sz="4400" dirty="0">
              <a:solidFill>
                <a:schemeClr val="tx1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9062494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582862"/>
            <a:ext cx="3932237" cy="1600200"/>
          </a:xfrm>
        </p:spPr>
        <p:txBody>
          <a:bodyPr wrap="square" anchor="b">
            <a:normAutofit/>
          </a:bodyPr>
          <a:lstStyle/>
          <a:p>
            <a:r>
              <a:rPr lang="hr-HR" sz="4800" dirty="0">
                <a:solidFill>
                  <a:schemeClr val="tx1"/>
                </a:solidFill>
              </a:rPr>
              <a:t>e-Dnevnik </a:t>
            </a:r>
            <a:br>
              <a:rPr lang="hr-HR" sz="4800" dirty="0">
                <a:solidFill>
                  <a:schemeClr val="tx1"/>
                </a:solidFill>
              </a:rPr>
            </a:br>
            <a:r>
              <a:rPr lang="hr-HR" sz="4800" dirty="0">
                <a:solidFill>
                  <a:schemeClr val="tx1"/>
                </a:solidFill>
              </a:rPr>
              <a:t>Zapisnici</a:t>
            </a:r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id="{72C71870-8364-431F-9684-0E3E9001906D}"/>
              </a:ext>
            </a:extLst>
          </p:cNvPr>
          <p:cNvGrpSpPr/>
          <p:nvPr/>
        </p:nvGrpSpPr>
        <p:grpSpPr>
          <a:xfrm>
            <a:off x="6096000" y="259493"/>
            <a:ext cx="4698912" cy="6067168"/>
            <a:chOff x="5894946" y="0"/>
            <a:chExt cx="5278907" cy="6765925"/>
          </a:xfrm>
        </p:grpSpPr>
        <p:pic>
          <p:nvPicPr>
            <p:cNvPr id="4" name="Slika 3">
              <a:extLst>
                <a:ext uri="{FF2B5EF4-FFF2-40B4-BE49-F238E27FC236}">
                  <a16:creationId xmlns:a16="http://schemas.microsoft.com/office/drawing/2014/main" id="{0FDC4879-2305-4024-A732-C7D23F87C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482"/>
            <a:stretch/>
          </p:blipFill>
          <p:spPr>
            <a:xfrm>
              <a:off x="5894946" y="0"/>
              <a:ext cx="5278907" cy="6765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Pravokutnik 4">
              <a:extLst>
                <a:ext uri="{FF2B5EF4-FFF2-40B4-BE49-F238E27FC236}">
                  <a16:creationId xmlns:a16="http://schemas.microsoft.com/office/drawing/2014/main" id="{C22F1927-4CC5-4B1F-8BB2-8BEBABA362D4}"/>
                </a:ext>
              </a:extLst>
            </p:cNvPr>
            <p:cNvSpPr/>
            <p:nvPr/>
          </p:nvSpPr>
          <p:spPr>
            <a:xfrm>
              <a:off x="6096000" y="1077238"/>
              <a:ext cx="1494773" cy="57619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</p:spTree>
    <p:extLst>
      <p:ext uri="{BB962C8B-B14F-4D97-AF65-F5344CB8AC3E}">
        <p14:creationId xmlns:p14="http://schemas.microsoft.com/office/powerpoint/2010/main" val="3232318497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26417DF6-2882-4BDA-AF5D-F7B2F687D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19" y="1816275"/>
            <a:ext cx="11417644" cy="293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136847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9DF00134-C1B0-4614-9441-6AD083C46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038" y="632649"/>
            <a:ext cx="9279924" cy="559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79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C45640A-0F3D-4AA7-AA48-D3B141088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89" y="2628900"/>
            <a:ext cx="3932237" cy="1600200"/>
          </a:xfrm>
        </p:spPr>
        <p:txBody>
          <a:bodyPr/>
          <a:lstStyle/>
          <a:p>
            <a:r>
              <a:rPr lang="hr-HR" sz="4800" dirty="0"/>
              <a:t>Odabir predmeta za školu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2DB0065D-0972-4B24-A2D8-0DE987938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933" y="1699697"/>
            <a:ext cx="7171609" cy="344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121931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EE9CF322-3B17-4C3A-A638-80C6B2658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23" y="1563600"/>
            <a:ext cx="6170606" cy="3709858"/>
          </a:xfrm>
          <a:prstGeom prst="rect">
            <a:avLst/>
          </a:prstGeom>
        </p:spPr>
      </p:pic>
      <p:sp>
        <p:nvSpPr>
          <p:cNvPr id="4" name="Pravokutnik 3">
            <a:extLst>
              <a:ext uri="{FF2B5EF4-FFF2-40B4-BE49-F238E27FC236}">
                <a16:creationId xmlns:a16="http://schemas.microsoft.com/office/drawing/2014/main" id="{27BBB08C-FBE3-4F4C-8E71-F248F57599A8}"/>
              </a:ext>
            </a:extLst>
          </p:cNvPr>
          <p:cNvSpPr/>
          <p:nvPr/>
        </p:nvSpPr>
        <p:spPr>
          <a:xfrm>
            <a:off x="7027101" y="2793304"/>
            <a:ext cx="2154477" cy="7515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1521044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602" y="2628900"/>
            <a:ext cx="4583907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Vježba za samostalni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656790" y="775252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>
                <a:solidFill>
                  <a:schemeClr val="tx1"/>
                </a:solidFill>
              </a:rPr>
              <a:t>U e-Dnevniku unesite zapisnik po izboru, dodajte naslov, broj sudionika, datum i kratki opis.</a:t>
            </a:r>
            <a:br>
              <a:rPr lang="hr-HR" sz="3200" dirty="0">
                <a:solidFill>
                  <a:schemeClr val="tx1"/>
                </a:solidFill>
              </a:rPr>
            </a:br>
            <a:r>
              <a:rPr lang="hr-HR" sz="3200" dirty="0">
                <a:solidFill>
                  <a:schemeClr val="tx1"/>
                </a:solidFill>
              </a:rPr>
              <a:t>Postavite datoteku</a:t>
            </a:r>
            <a:r>
              <a:rPr lang="hr-HR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2296553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6b6d36b315_2_762"/>
          <p:cNvSpPr txBox="1">
            <a:spLocks noGrp="1"/>
          </p:cNvSpPr>
          <p:nvPr>
            <p:ph type="title"/>
          </p:nvPr>
        </p:nvSpPr>
        <p:spPr>
          <a:xfrm>
            <a:off x="871975" y="2628900"/>
            <a:ext cx="447374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4800" dirty="0">
                <a:solidFill>
                  <a:schemeClr val="tx1"/>
                </a:solidFill>
              </a:rPr>
              <a:t>Podrška korisnicima</a:t>
            </a:r>
          </a:p>
        </p:txBody>
      </p:sp>
      <p:sp>
        <p:nvSpPr>
          <p:cNvPr id="696" name="Google Shape;696;g6b6d36b315_2_762"/>
          <p:cNvSpPr txBox="1">
            <a:spLocks noGrp="1"/>
          </p:cNvSpPr>
          <p:nvPr>
            <p:ph type="body" idx="2"/>
          </p:nvPr>
        </p:nvSpPr>
        <p:spPr>
          <a:xfrm>
            <a:off x="6039775" y="794100"/>
            <a:ext cx="6152225" cy="5269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/>
              <a:t>CARNET-ov Helpdesk: </a:t>
            </a:r>
            <a:r>
              <a:rPr lang="hr-HR" sz="3000" u="sng" dirty="0">
                <a:solidFill>
                  <a:schemeClr val="hlink"/>
                </a:solidFill>
                <a:hlinkClick r:id="rId4"/>
              </a:rPr>
              <a:t>helpdesk@skole.hr</a:t>
            </a:r>
            <a:endParaRPr lang="hr-HR" sz="3000" u="sng" dirty="0">
              <a:solidFill>
                <a:schemeClr val="hlink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>
                <a:solidFill>
                  <a:schemeClr val="hlink"/>
                </a:solidFill>
              </a:rPr>
              <a:t>Tel: </a:t>
            </a:r>
            <a:r>
              <a:rPr lang="hr-HR" sz="3000" b="1" dirty="0">
                <a:solidFill>
                  <a:schemeClr val="hlink"/>
                </a:solidFill>
              </a:rPr>
              <a:t>01/6661 500 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>
                <a:solidFill>
                  <a:schemeClr val="tx1"/>
                </a:solidFill>
              </a:rPr>
              <a:t>Radnim danom od 8 do 20 sati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/>
              <a:t> 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000" dirty="0"/>
              <a:t>Pitanja i odgovori o e-Školama: </a:t>
            </a:r>
            <a:r>
              <a:rPr lang="hr-HR" sz="3000" u="sng" dirty="0">
                <a:solidFill>
                  <a:schemeClr val="hlink"/>
                </a:solidFill>
                <a:hlinkClick r:id="rId5"/>
              </a:rPr>
              <a:t>https://www.e-skole.hr/najcesce-postavljena-pitanja/</a:t>
            </a:r>
            <a:r>
              <a:rPr lang="hr-HR" sz="3000" dirty="0"/>
              <a:t> </a:t>
            </a:r>
            <a:endParaRPr lang="hr-HR" sz="3000" u="sng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9374104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6b6d36b315_2_719"/>
          <p:cNvSpPr txBox="1">
            <a:spLocks noGrp="1"/>
          </p:cNvSpPr>
          <p:nvPr>
            <p:ph type="title"/>
          </p:nvPr>
        </p:nvSpPr>
        <p:spPr>
          <a:xfrm>
            <a:off x="769950" y="2628900"/>
            <a:ext cx="4601700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 err="1">
                <a:solidFill>
                  <a:schemeClr val="tx1"/>
                </a:solidFill>
              </a:rPr>
              <a:t>Upitnik</a:t>
            </a:r>
            <a:r>
              <a:rPr lang="en-US" sz="4800" dirty="0">
                <a:solidFill>
                  <a:schemeClr val="tx1"/>
                </a:solidFill>
              </a:rPr>
              <a:t> </a:t>
            </a:r>
            <a:r>
              <a:rPr lang="en-US" sz="4800" dirty="0" err="1">
                <a:solidFill>
                  <a:schemeClr val="tx1"/>
                </a:solidFill>
              </a:rPr>
              <a:t>zadovoljstva</a:t>
            </a:r>
            <a:endParaRPr sz="4800" dirty="0">
              <a:solidFill>
                <a:schemeClr val="tx1"/>
              </a:solidFill>
            </a:endParaRPr>
          </a:p>
        </p:txBody>
      </p:sp>
      <p:sp>
        <p:nvSpPr>
          <p:cNvPr id="710" name="Google Shape;710;g6b6d36b315_2_719"/>
          <p:cNvSpPr txBox="1">
            <a:spLocks noGrp="1"/>
          </p:cNvSpPr>
          <p:nvPr>
            <p:ph type="body" idx="2"/>
          </p:nvPr>
        </p:nvSpPr>
        <p:spPr>
          <a:xfrm>
            <a:off x="6618798" y="383345"/>
            <a:ext cx="4601701" cy="609131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3200" dirty="0">
                <a:solidFill>
                  <a:schemeClr val="dk1"/>
                </a:solidFill>
              </a:rPr>
              <a:t>Ime i prezime predavača današnje radionice: Ime i prezime predavača</a:t>
            </a:r>
            <a:endParaRPr lang="hr-HR" sz="32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hr-HR" sz="3200" dirty="0">
              <a:solidFill>
                <a:schemeClr val="dk1"/>
              </a:solidFill>
            </a:endParaRPr>
          </a:p>
          <a:p>
            <a:pPr marL="0" lvl="0" indent="0">
              <a:lnSpc>
                <a:spcPct val="100000"/>
              </a:lnSpc>
            </a:pPr>
            <a:r>
              <a:rPr lang="en-US" sz="3200" dirty="0" err="1">
                <a:solidFill>
                  <a:schemeClr val="dk1"/>
                </a:solidFill>
              </a:rPr>
              <a:t>Prikupljanje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en-US" sz="3200" dirty="0" err="1">
                <a:solidFill>
                  <a:schemeClr val="dk1"/>
                </a:solidFill>
              </a:rPr>
              <a:t>povratnih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en-US" sz="3200" dirty="0" err="1">
                <a:solidFill>
                  <a:schemeClr val="dk1"/>
                </a:solidFill>
              </a:rPr>
              <a:t>informacija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hr-HR" sz="3200" dirty="0">
                <a:solidFill>
                  <a:schemeClr val="dk1"/>
                </a:solidFill>
              </a:rPr>
              <a:t>pomoću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en-US" sz="3200" dirty="0" err="1">
                <a:solidFill>
                  <a:schemeClr val="dk1"/>
                </a:solidFill>
              </a:rPr>
              <a:t>upitnika</a:t>
            </a:r>
            <a:r>
              <a:rPr lang="en-US" sz="3200" dirty="0">
                <a:solidFill>
                  <a:schemeClr val="dk1"/>
                </a:solidFill>
              </a:rPr>
              <a:t> </a:t>
            </a:r>
            <a:r>
              <a:rPr lang="en-US" sz="3200" dirty="0" err="1">
                <a:solidFill>
                  <a:schemeClr val="dk1"/>
                </a:solidFill>
              </a:rPr>
              <a:t>zadovoljstva</a:t>
            </a:r>
            <a:r>
              <a:rPr lang="hr-HR" sz="3200" dirty="0">
                <a:solidFill>
                  <a:schemeClr val="dk1"/>
                </a:solidFill>
              </a:rPr>
              <a:t>:</a:t>
            </a:r>
          </a:p>
          <a:p>
            <a:pPr marL="0" lvl="0" indent="0">
              <a:lnSpc>
                <a:spcPct val="100000"/>
              </a:lnSpc>
            </a:pPr>
            <a:endParaRPr lang="hr-HR" sz="3000" dirty="0">
              <a:solidFill>
                <a:schemeClr val="dk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5264618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6b97bf52a4_6_54"/>
          <p:cNvSpPr txBox="1">
            <a:spLocks noGrp="1"/>
          </p:cNvSpPr>
          <p:nvPr>
            <p:ph type="title"/>
          </p:nvPr>
        </p:nvSpPr>
        <p:spPr>
          <a:xfrm>
            <a:off x="576816" y="2582862"/>
            <a:ext cx="3932237" cy="1600200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4800" dirty="0">
                <a:solidFill>
                  <a:schemeClr val="tx1"/>
                </a:solidFill>
              </a:rPr>
              <a:t>Pitanja?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4800" dirty="0">
                <a:solidFill>
                  <a:schemeClr val="tx1"/>
                </a:solidFill>
              </a:rPr>
              <a:t>Nejasnoće, dileme...</a:t>
            </a:r>
          </a:p>
        </p:txBody>
      </p:sp>
      <p:pic>
        <p:nvPicPr>
          <p:cNvPr id="703" name="Google Shape;703;g6b97bf52a4_6_54" descr="Question mark"/>
          <p:cNvPicPr preferRelativeResize="0"/>
          <p:nvPr/>
        </p:nvPicPr>
        <p:blipFill rotWithShape="1">
          <a:blip r:embed="rId4"/>
          <a:stretch/>
        </p:blipFill>
        <p:spPr>
          <a:xfrm>
            <a:off x="5151437" y="0"/>
            <a:ext cx="6765925" cy="676592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5257712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22310" y="741282"/>
            <a:ext cx="2311400" cy="313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3"/>
          <p:cNvSpPr txBox="1"/>
          <p:nvPr/>
        </p:nvSpPr>
        <p:spPr>
          <a:xfrm>
            <a:off x="2448228" y="6100198"/>
            <a:ext cx="705956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Kontakt: Hrvatska akademska i istraživačka mreža – </a:t>
            </a:r>
            <a:r>
              <a:rPr lang="sr-Latn-RS" sz="1200" b="0" i="0" u="none" strike="noStrike" cap="none" dirty="0" err="1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CARNET</a:t>
            </a: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 | Josipa </a:t>
            </a:r>
            <a:r>
              <a:rPr lang="sr-Latn-RS" sz="1200" b="0" i="0" u="none" strike="noStrike" cap="none" dirty="0" err="1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Marohnića</a:t>
            </a: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 5, 10000 Zagreb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Tel.: +385 1 6661 616 | www.carnet.hr</a:t>
            </a:r>
            <a:endParaRPr sz="12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cxnSp>
        <p:nvCxnSpPr>
          <p:cNvPr id="143" name="Google Shape;143;p3"/>
          <p:cNvCxnSpPr/>
          <p:nvPr/>
        </p:nvCxnSpPr>
        <p:spPr>
          <a:xfrm>
            <a:off x="2544215" y="6038269"/>
            <a:ext cx="6764594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4" name="Google Shape;144;p3"/>
          <p:cNvSpPr txBox="1"/>
          <p:nvPr/>
        </p:nvSpPr>
        <p:spPr>
          <a:xfrm>
            <a:off x="2372689" y="4989503"/>
            <a:ext cx="721064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Projekt je </a:t>
            </a:r>
            <a:r>
              <a:rPr lang="sr-Latn-RS" sz="1200" b="0" i="0" u="none" strike="noStrike" cap="none" dirty="0" err="1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sufinancirala</a:t>
            </a: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 </a:t>
            </a:r>
            <a:r>
              <a:rPr lang="sr-Latn-RS" sz="1200" b="0" i="0" u="none" strike="noStrike" cap="none" dirty="0" err="1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Europska</a:t>
            </a: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 unija iz </a:t>
            </a:r>
            <a:r>
              <a:rPr lang="sr-Latn-RS" sz="1200" b="0" i="0" u="none" strike="noStrike" cap="none" dirty="0" err="1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europskih</a:t>
            </a: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 strukturnih i </a:t>
            </a:r>
            <a:r>
              <a:rPr lang="sr-Latn-RS" sz="1200" b="0" i="0" u="none" strike="noStrike" cap="none" dirty="0" err="1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investicijskih</a:t>
            </a: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 fondova.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Više informacija o EU fondovima možete naći na web stranicama Ministarstva regionalnoga razvoja i fondova </a:t>
            </a:r>
            <a:r>
              <a:rPr lang="sr-Latn-RS" sz="1200" b="0" i="0" u="none" strike="noStrike" cap="none" dirty="0" err="1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Europske</a:t>
            </a:r>
            <a:r>
              <a:rPr lang="sr-Latn-RS" sz="12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 unije: www.strukturnifondovi.hr</a:t>
            </a:r>
            <a:endParaRPr sz="12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  <p:sp>
        <p:nvSpPr>
          <p:cNvPr id="145" name="Google Shape;145;p3"/>
          <p:cNvSpPr txBox="1"/>
          <p:nvPr/>
        </p:nvSpPr>
        <p:spPr>
          <a:xfrm>
            <a:off x="2054637" y="5602731"/>
            <a:ext cx="784674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200" b="1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Sadržaj ovog materijala isključiva je odgovornost Hrvatske akademske i istraživačke mreže - </a:t>
            </a:r>
            <a:r>
              <a:rPr lang="sr-Latn-RS" sz="1200" b="1" i="0" u="none" strike="noStrike" cap="none" dirty="0" err="1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CARNET</a:t>
            </a:r>
            <a:r>
              <a:rPr lang="sr-Latn-RS" sz="1200" b="1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.</a:t>
            </a:r>
            <a:endParaRPr dirty="0"/>
          </a:p>
        </p:txBody>
      </p:sp>
      <p:sp>
        <p:nvSpPr>
          <p:cNvPr id="3" name="Pravokutnik 2"/>
          <p:cNvSpPr/>
          <p:nvPr/>
        </p:nvSpPr>
        <p:spPr>
          <a:xfrm>
            <a:off x="3827321" y="422980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dirty="0">
                <a:solidFill>
                  <a:srgbClr val="545454"/>
                </a:solidFill>
                <a:latin typeface="OpenSans-Light"/>
              </a:rPr>
              <a:t>Ovo djelo je dano na korištenje pod licencom Creative </a:t>
            </a:r>
            <a:r>
              <a:rPr lang="hr-HR" dirty="0" err="1">
                <a:solidFill>
                  <a:srgbClr val="545454"/>
                </a:solidFill>
                <a:latin typeface="OpenSans-Light"/>
              </a:rPr>
              <a:t>Commons</a:t>
            </a:r>
            <a:endParaRPr lang="hr-HR" dirty="0">
              <a:solidFill>
                <a:srgbClr val="545454"/>
              </a:solidFill>
              <a:latin typeface="OpenSans-Light"/>
            </a:endParaRPr>
          </a:p>
          <a:p>
            <a:r>
              <a:rPr lang="hr-HR" dirty="0">
                <a:solidFill>
                  <a:srgbClr val="545454"/>
                </a:solidFill>
                <a:latin typeface="OpenSans-Light"/>
              </a:rPr>
              <a:t>Imenovanje-Nekomercijalno-Dijeli pod istim uvjetima 4.0 međunarodna.</a:t>
            </a:r>
            <a:endParaRPr lang="hr-HR" dirty="0"/>
          </a:p>
        </p:txBody>
      </p:sp>
      <p:pic>
        <p:nvPicPr>
          <p:cNvPr id="1026" name="Picture 2" descr="https://licensebuttons.net/l/by-nc-sa/3.0/88x3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215" y="4283218"/>
            <a:ext cx="1283106" cy="452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B01618C-2132-4E52-BD5D-60B620D7B01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1276" y="372414"/>
            <a:ext cx="8031892" cy="1600200"/>
          </a:xfrm>
        </p:spPr>
        <p:txBody>
          <a:bodyPr>
            <a:noAutofit/>
          </a:bodyPr>
          <a:lstStyle/>
          <a:p>
            <a:r>
              <a:rPr lang="hr-HR" sz="4800" dirty="0">
                <a:latin typeface="Arial" panose="020B0604020202020204" pitchFamily="34" charset="0"/>
                <a:cs typeface="Arial" panose="020B0604020202020204" pitchFamily="34" charset="0"/>
              </a:rPr>
              <a:t>Dodjela predmeta nastavnicima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616B04CF-DFA5-4A32-8A53-997B7EDC5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24" y="2737021"/>
            <a:ext cx="11948984" cy="271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167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/>
              <a:t>Dodavanje razrednih odjela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D9E95EC0-4BF1-4899-82A9-01FEEC437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194" y="1410665"/>
            <a:ext cx="7106166" cy="314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0438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74" y="2812664"/>
            <a:ext cx="4432489" cy="1600200"/>
          </a:xfrm>
        </p:spPr>
        <p:txBody>
          <a:bodyPr/>
          <a:lstStyle/>
          <a:p>
            <a:r>
              <a:rPr lang="hr-HR" sz="4800" dirty="0"/>
              <a:t>Vježba za samostalni</a:t>
            </a:r>
            <a:r>
              <a:rPr lang="hr-HR" sz="5400" dirty="0"/>
              <a:t>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656790" y="775252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Dodajte u e-Dnevnik  nastavnike koji rade u vašoj školi te njihov OIB i token.</a:t>
            </a:r>
          </a:p>
        </p:txBody>
      </p:sp>
    </p:spTree>
    <p:extLst>
      <p:ext uri="{BB962C8B-B14F-4D97-AF65-F5344CB8AC3E}">
        <p14:creationId xmlns:p14="http://schemas.microsoft.com/office/powerpoint/2010/main" val="1441252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6b6d36b315_1_354"/>
          <p:cNvSpPr txBox="1">
            <a:spLocks noGrp="1"/>
          </p:cNvSpPr>
          <p:nvPr>
            <p:ph type="title"/>
          </p:nvPr>
        </p:nvSpPr>
        <p:spPr>
          <a:xfrm>
            <a:off x="689316" y="972974"/>
            <a:ext cx="6035040" cy="491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„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Cjelovita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informatizacija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procesa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poslovanja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škola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nastavnih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procesa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u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svrhu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stvaranja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digitalno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zrelih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 škola za 21. </a:t>
            </a:r>
            <a:r>
              <a:rPr lang="en-US" sz="4400" dirty="0" err="1">
                <a:latin typeface="Arial"/>
                <a:ea typeface="Arial"/>
                <a:cs typeface="Arial"/>
                <a:sym typeface="Arial"/>
              </a:rPr>
              <a:t>stoljeće</a:t>
            </a:r>
            <a:r>
              <a:rPr lang="en-US" sz="4400" dirty="0">
                <a:latin typeface="Arial"/>
                <a:ea typeface="Arial"/>
                <a:cs typeface="Arial"/>
                <a:sym typeface="Arial"/>
              </a:rPr>
              <a:t>”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g6b6d36b315_1_354" descr="A screenshot of a cell phon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t="6045" b="50676"/>
          <a:stretch/>
        </p:blipFill>
        <p:spPr>
          <a:xfrm>
            <a:off x="7383975" y="2791901"/>
            <a:ext cx="4666500" cy="212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g6b6d36b315_1_354"/>
          <p:cNvSpPr txBox="1"/>
          <p:nvPr/>
        </p:nvSpPr>
        <p:spPr>
          <a:xfrm>
            <a:off x="7455000" y="2036501"/>
            <a:ext cx="4524450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Program e-Škole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8824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832244"/>
            <a:ext cx="3932237" cy="1600200"/>
          </a:xfrm>
        </p:spPr>
        <p:txBody>
          <a:bodyPr/>
          <a:lstStyle/>
          <a:p>
            <a:r>
              <a:rPr lang="hr-HR" sz="4800" dirty="0"/>
              <a:t>Brisanje i ispravak nepravilnog unosa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086F46C1-C5A5-4AD3-B8FE-4EDE09D4C6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912"/>
          <a:stretch/>
        </p:blipFill>
        <p:spPr>
          <a:xfrm>
            <a:off x="4942703" y="2582862"/>
            <a:ext cx="7115509" cy="144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3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/>
              <a:t>Brisanje i ispravak nepravilnog unosa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ED9F4F89-3D3C-4C98-AA92-8179FF025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1647" y="1926658"/>
            <a:ext cx="7118710" cy="3572267"/>
          </a:xfrm>
          <a:prstGeom prst="rect">
            <a:avLst/>
          </a:prstGeom>
        </p:spPr>
      </p:pic>
      <p:sp>
        <p:nvSpPr>
          <p:cNvPr id="5" name="Pravokutnik 4">
            <a:extLst>
              <a:ext uri="{FF2B5EF4-FFF2-40B4-BE49-F238E27FC236}">
                <a16:creationId xmlns:a16="http://schemas.microsoft.com/office/drawing/2014/main" id="{F9878F45-02AF-46ED-8C52-DE5E4E788896}"/>
              </a:ext>
            </a:extLst>
          </p:cNvPr>
          <p:cNvSpPr/>
          <p:nvPr/>
        </p:nvSpPr>
        <p:spPr>
          <a:xfrm>
            <a:off x="9795353" y="4008329"/>
            <a:ext cx="1691014" cy="7891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0414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74" y="2687275"/>
            <a:ext cx="4729047" cy="1338460"/>
          </a:xfrm>
        </p:spPr>
        <p:txBody>
          <a:bodyPr/>
          <a:lstStyle/>
          <a:p>
            <a:r>
              <a:rPr lang="hr-HR" sz="4800" dirty="0"/>
              <a:t>Vježba za samostalni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656790" y="775252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Upišite u e-Dnevnik  nastavni sat za predmet koji predajete i unesite ocjenu jednom učeniku.</a:t>
            </a:r>
          </a:p>
          <a:p>
            <a:r>
              <a:rPr lang="hr-HR" sz="2800" dirty="0"/>
              <a:t>	Unesene podatke izbrišite kao admin.</a:t>
            </a:r>
          </a:p>
        </p:txBody>
      </p:sp>
    </p:spTree>
    <p:extLst>
      <p:ext uri="{BB962C8B-B14F-4D97-AF65-F5344CB8AC3E}">
        <p14:creationId xmlns:p14="http://schemas.microsoft.com/office/powerpoint/2010/main" val="1091669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851" y="2739520"/>
            <a:ext cx="5056806" cy="1559348"/>
          </a:xfrm>
        </p:spPr>
        <p:txBody>
          <a:bodyPr/>
          <a:lstStyle/>
          <a:p>
            <a:r>
              <a:rPr lang="hr-HR" sz="4800" dirty="0"/>
              <a:t>Vježba za</a:t>
            </a:r>
            <a:r>
              <a:rPr lang="hr-HR" sz="5400" dirty="0"/>
              <a:t> </a:t>
            </a:r>
            <a:r>
              <a:rPr lang="hr-HR" sz="4800" dirty="0"/>
              <a:t>samostalni</a:t>
            </a:r>
            <a:r>
              <a:rPr lang="hr-HR" sz="5400" dirty="0"/>
              <a:t>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656790" y="775252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Upišite u e-Dnevnik  izostanak jednog učenika.</a:t>
            </a:r>
          </a:p>
          <a:p>
            <a:r>
              <a:rPr lang="hr-HR" sz="2800" dirty="0"/>
              <a:t>	Ispravite uneseni podatak kao admin.</a:t>
            </a:r>
          </a:p>
        </p:txBody>
      </p:sp>
    </p:spTree>
    <p:extLst>
      <p:ext uri="{BB962C8B-B14F-4D97-AF65-F5344CB8AC3E}">
        <p14:creationId xmlns:p14="http://schemas.microsoft.com/office/powerpoint/2010/main" val="3094225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0;g7411285122_7_43">
            <a:extLst>
              <a:ext uri="{FF2B5EF4-FFF2-40B4-BE49-F238E27FC236}">
                <a16:creationId xmlns:a16="http://schemas.microsoft.com/office/drawing/2014/main" id="{B095C0F7-44DB-4103-AB61-5C9B05C39B5A}"/>
              </a:ext>
            </a:extLst>
          </p:cNvPr>
          <p:cNvSpPr txBox="1">
            <a:spLocks/>
          </p:cNvSpPr>
          <p:nvPr/>
        </p:nvSpPr>
        <p:spPr>
          <a:xfrm>
            <a:off x="1683575" y="1787275"/>
            <a:ext cx="4771200" cy="27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6000" b="1" dirty="0">
                <a:solidFill>
                  <a:srgbClr val="E71A7A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Stanka</a:t>
            </a:r>
            <a:endParaRPr lang="en-US" sz="6000" b="1" dirty="0">
              <a:solidFill>
                <a:srgbClr val="E71A7A"/>
              </a:solidFill>
              <a:latin typeface="Arial" panose="020B0604020202020204" pitchFamily="34" charset="0"/>
              <a:ea typeface="Open Sans"/>
              <a:cs typeface="Arial" panose="020B0604020202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406964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b6d36b315_1_0"/>
          <p:cNvSpPr txBox="1">
            <a:spLocks noGrp="1"/>
          </p:cNvSpPr>
          <p:nvPr>
            <p:ph type="title" idx="4294967295"/>
          </p:nvPr>
        </p:nvSpPr>
        <p:spPr>
          <a:xfrm>
            <a:off x="2520778" y="2626749"/>
            <a:ext cx="8302351" cy="2497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sz="4800" b="1" dirty="0">
                <a:solidFill>
                  <a:srgbClr val="FFFFFF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e-Dnevnik za sve odgojno-obrazovne radnike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3966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1;g7411285122_7_5">
            <a:extLst>
              <a:ext uri="{FF2B5EF4-FFF2-40B4-BE49-F238E27FC236}">
                <a16:creationId xmlns:a16="http://schemas.microsoft.com/office/drawing/2014/main" id="{26B76A55-B345-42B8-B974-B04C1D8FB373}"/>
              </a:ext>
            </a:extLst>
          </p:cNvPr>
          <p:cNvSpPr txBox="1">
            <a:spLocks/>
          </p:cNvSpPr>
          <p:nvPr/>
        </p:nvSpPr>
        <p:spPr>
          <a:xfrm>
            <a:off x="1412150" y="1235400"/>
            <a:ext cx="9367700" cy="43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r>
              <a:rPr lang="hr-HR" sz="44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Ciljevi radionice</a:t>
            </a:r>
            <a:endParaRPr lang="hr-HR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endParaRPr lang="hr-H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endParaRPr lang="hr-H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4572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r-HR" sz="3000" dirty="0">
                <a:solidFill>
                  <a:schemeClr val="tx1"/>
                </a:solidFill>
                <a:latin typeface="+mn-lt"/>
                <a:ea typeface="Open Sans Light"/>
                <a:cs typeface="Arial" panose="020B0604020202020204" pitchFamily="34" charset="0"/>
                <a:sym typeface="Open Sans Light"/>
              </a:rPr>
              <a:t>upoznati se s mogućnostima e-Dnevnika za nastavnike</a:t>
            </a:r>
          </a:p>
          <a:p>
            <a:pPr marL="1371600" indent="-45720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3000" dirty="0">
              <a:solidFill>
                <a:schemeClr val="tx1"/>
              </a:solidFill>
              <a:latin typeface="+mn-lt"/>
              <a:ea typeface="Open Sans Light"/>
              <a:cs typeface="Arial" panose="020B0604020202020204" pitchFamily="34" charset="0"/>
              <a:sym typeface="Open Sans Light"/>
            </a:endParaRPr>
          </a:p>
          <a:p>
            <a:pPr indent="-4572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r-HR" sz="3000" dirty="0">
                <a:solidFill>
                  <a:schemeClr val="tx1"/>
                </a:solidFill>
                <a:latin typeface="+mn-lt"/>
                <a:ea typeface="Open Sans Light"/>
                <a:cs typeface="Arial" panose="020B0604020202020204" pitchFamily="34" charset="0"/>
                <a:sym typeface="Open Sans Light"/>
              </a:rPr>
              <a:t>ovladati unosom i pregledom podataka u e-Dnevniku za sve skupine korisnika</a:t>
            </a:r>
            <a:endParaRPr lang="hr-HR" sz="30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3813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1;g7411285122_7_5">
            <a:extLst>
              <a:ext uri="{FF2B5EF4-FFF2-40B4-BE49-F238E27FC236}">
                <a16:creationId xmlns:a16="http://schemas.microsoft.com/office/drawing/2014/main" id="{26B76A55-B345-42B8-B974-B04C1D8FB373}"/>
              </a:ext>
            </a:extLst>
          </p:cNvPr>
          <p:cNvSpPr txBox="1">
            <a:spLocks/>
          </p:cNvSpPr>
          <p:nvPr/>
        </p:nvSpPr>
        <p:spPr>
          <a:xfrm>
            <a:off x="678700" y="506895"/>
            <a:ext cx="10834599" cy="5844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3600"/>
              <a:buFont typeface="Arial"/>
              <a:buNone/>
              <a:tabLst/>
              <a:defRPr/>
            </a:pPr>
            <a:r>
              <a:rPr kumimoji="0" lang="hr-HR" sz="4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Ishodi učenja radionice</a:t>
            </a:r>
            <a:br>
              <a:rPr kumimoji="0" lang="hr-HR" sz="4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</a:br>
            <a:r>
              <a:rPr lang="hr-H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r-H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Polaznici će nakon radionice moći: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voditi administraciju e-Dnevnika, koja uključuje: odabir predmeta, kreiranje grupe i razreda, uređivanje podataka na razini škole, brisanje neispravnih unosa (srednja razina digitalnih kompetencija iz područja Digitalni izvori i materijali)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kreirati novi radni tjedan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(srednja razina digitalnih kompetencija iz područja Profesionalni angažman)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uređivati podatke učenika i predmeta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"/>
              </a:rPr>
              <a:t>(srednja razina digitalnih kompetencija iz područja Profesionalni angažman)</a:t>
            </a:r>
            <a:endParaRPr kumimoji="0" lang="hr-HR" sz="30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Open Sans Light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endParaRPr kumimoji="0" lang="hr-HR" sz="30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cs typeface="Arial" panose="020B0604020202020204" pitchFamily="34" charset="0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66217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niOkvir 2">
            <a:extLst>
              <a:ext uri="{FF2B5EF4-FFF2-40B4-BE49-F238E27FC236}">
                <a16:creationId xmlns:a16="http://schemas.microsoft.com/office/drawing/2014/main" id="{031F0231-81DF-4577-A1F9-5BE85B014232}"/>
              </a:ext>
            </a:extLst>
          </p:cNvPr>
          <p:cNvSpPr txBox="1"/>
          <p:nvPr/>
        </p:nvSpPr>
        <p:spPr>
          <a:xfrm>
            <a:off x="477078" y="1221572"/>
            <a:ext cx="11237843" cy="5524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defRPr/>
            </a:pPr>
            <a:r>
              <a:rPr lang="hr-H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Polaznici će nakon radionice moći: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evidentirati nastavne sate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(početna razina digitalnih kompetencija iz područja Profesionalni angažman)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unositi ocjene, bilješke i elemente vrednovanja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(početna razina digitalnih kompetencija iz područja Praćenje i vrednovanje)</a:t>
            </a: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defRPr/>
            </a:pP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i</a:t>
            </a:r>
            <a:r>
              <a:rPr kumimoji="0" lang="hr-HR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zvoziti</a:t>
            </a: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 podatke iz e-Matice i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uvesti </a:t>
            </a: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podatke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u e-Maticu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(srednja razina digitalnih kompetencija iz područja Digitalni izvori i materijali)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tabLst/>
              <a:defRPr/>
            </a:pP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i</a:t>
            </a:r>
            <a:r>
              <a:rPr kumimoji="0" lang="hr-HR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zraditi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 razne izvještaje </a:t>
            </a: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(početna razina digitalnih kompetencija iz područja Praćenje i vrednovanje)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hr-HR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Open Sans Light"/>
            </a:endParaRPr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BB2FE108-C9F9-4AE7-BE40-EFD21A380DFA}"/>
              </a:ext>
            </a:extLst>
          </p:cNvPr>
          <p:cNvSpPr txBox="1"/>
          <p:nvPr/>
        </p:nvSpPr>
        <p:spPr>
          <a:xfrm>
            <a:off x="477078" y="217856"/>
            <a:ext cx="846182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hr-HR" sz="4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Ishodi učenja radionice</a:t>
            </a:r>
            <a:r>
              <a:rPr kumimoji="0" lang="hr-H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0447934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411285122_0_0"/>
          <p:cNvSpPr txBox="1">
            <a:spLocks noGrp="1"/>
          </p:cNvSpPr>
          <p:nvPr>
            <p:ph type="title"/>
          </p:nvPr>
        </p:nvSpPr>
        <p:spPr>
          <a:xfrm>
            <a:off x="487275" y="2926950"/>
            <a:ext cx="3932100" cy="1004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4800" dirty="0"/>
              <a:t>Sadržaj</a:t>
            </a:r>
          </a:p>
        </p:txBody>
      </p:sp>
      <p:graphicFrame>
        <p:nvGraphicFramePr>
          <p:cNvPr id="131" name="Google Shape;131;g7411285122_0_0"/>
          <p:cNvGraphicFramePr/>
          <p:nvPr>
            <p:extLst>
              <p:ext uri="{D42A27DB-BD31-4B8C-83A1-F6EECF244321}">
                <p14:modId xmlns:p14="http://schemas.microsoft.com/office/powerpoint/2010/main" val="3601851362"/>
              </p:ext>
            </p:extLst>
          </p:nvPr>
        </p:nvGraphicFramePr>
        <p:xfrm>
          <a:off x="4872251" y="0"/>
          <a:ext cx="7319749" cy="6728344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365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3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185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b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"/>
                        </a:rPr>
                        <a:t>Program radionice 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BEA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b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"/>
                        </a:rPr>
                        <a:t>Trajanje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BEA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8352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hr-HR" sz="20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Uvod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hr-HR" sz="200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Program i projekt e-Škole</a:t>
                      </a:r>
                      <a:endParaRPr lang="hr-HR" sz="2000" noProof="0" dirty="0"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10 min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000">
                <a:tc>
                  <a:txBody>
                    <a:bodyPr/>
                    <a:lstStyle/>
                    <a:p>
                      <a:r>
                        <a:rPr lang="hr-HR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Uvod u e-Dnevnik 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30 min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i="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e-Dnevnik za razrednike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25 min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9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000" i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Stanka (po dogovoru)</a:t>
                      </a:r>
                      <a:endParaRPr lang="hr-HR" sz="2000" noProof="0" dirty="0"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10 min</a:t>
                      </a: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9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hr-HR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Imenik 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20 min</a:t>
                      </a: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61065"/>
                  </a:ext>
                </a:extLst>
              </a:tr>
              <a:tr h="8693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Prezentacija e-Dnevnika za školu u bolnici, razrednu knjigu O, produženi boravak</a:t>
                      </a:r>
                      <a:endParaRPr kumimoji="0" lang="hr-HR" sz="2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10 min</a:t>
                      </a: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107701"/>
                  </a:ext>
                </a:extLst>
              </a:tr>
              <a:tr h="5349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hr-HR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Dnevnik rada i Pregled rada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40 min</a:t>
                      </a: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189471"/>
                  </a:ext>
                </a:extLst>
              </a:tr>
              <a:tr h="5349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hr-HR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Zapisnici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20 min</a:t>
                      </a: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96902"/>
                  </a:ext>
                </a:extLst>
              </a:tr>
              <a:tr h="5349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hr-HR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Zaključak (upitnik zadovoljstva i pitanja)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0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15 min</a:t>
                      </a: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320862"/>
                  </a:ext>
                </a:extLst>
              </a:tr>
              <a:tr h="601855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400" b="1" i="0" u="none" strike="noStrike" dirty="0">
                          <a:effectLst/>
                          <a:latin typeface="Arial" panose="020B0604020202020204" pitchFamily="34" charset="0"/>
                          <a:ea typeface="Open Sans Light" panose="020B0604020202020204"/>
                          <a:cs typeface="Arial" panose="020B0604020202020204" pitchFamily="34" charset="0"/>
                        </a:rPr>
                        <a:t>Ukupno</a:t>
                      </a:r>
                      <a:endParaRPr kumimoji="0" lang="hr-HR" sz="2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85000"/>
                        <a:alpha val="8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400" b="1" i="0" u="none" strike="noStrike" dirty="0">
                          <a:effectLst/>
                          <a:latin typeface="Arial" panose="020B0604020202020204" pitchFamily="34" charset="0"/>
                          <a:ea typeface="Open Sans Light" panose="020B0604020202020204"/>
                          <a:cs typeface="Arial" panose="020B0604020202020204" pitchFamily="34" charset="0"/>
                        </a:rPr>
                        <a:t>3 sata</a:t>
                      </a:r>
                      <a:endParaRPr lang="hr-HR" sz="2400" noProof="0" dirty="0"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85000"/>
                        <a:alpha val="82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51187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60316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b6d36b315_4_0"/>
          <p:cNvSpPr txBox="1"/>
          <p:nvPr/>
        </p:nvSpPr>
        <p:spPr>
          <a:xfrm>
            <a:off x="481584" y="3826195"/>
            <a:ext cx="2833200" cy="1085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prva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faza</a:t>
            </a:r>
            <a:endParaRPr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buSzPts val="4400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2015. 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2018</a:t>
            </a:r>
            <a:r>
              <a:rPr lang="en-US" sz="32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3200" b="0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6b6d36b315_4_0"/>
          <p:cNvSpPr txBox="1"/>
          <p:nvPr/>
        </p:nvSpPr>
        <p:spPr>
          <a:xfrm>
            <a:off x="564029" y="4950451"/>
            <a:ext cx="2668310" cy="1085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(pilot</a:t>
            </a:r>
            <a:r>
              <a:rPr lang="hr-HR" sz="20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-US" sz="2000" b="0" i="0" u="none" strike="noStrike" cap="none" dirty="0" err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projekt</a:t>
            </a:r>
            <a:r>
              <a:rPr lang="en-US" sz="20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hr-HR" sz="20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hr-HR" sz="20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151 škola</a:t>
            </a:r>
            <a:endParaRPr sz="2000" b="0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307 mil. </a:t>
            </a:r>
            <a:r>
              <a:rPr lang="en-US" sz="2000" b="0" i="0" u="none" strike="noStrike" cap="none" dirty="0" err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kuna</a:t>
            </a:r>
            <a:endParaRPr sz="2000" b="0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6b6d36b315_4_0"/>
          <p:cNvSpPr txBox="1"/>
          <p:nvPr/>
        </p:nvSpPr>
        <p:spPr>
          <a:xfrm>
            <a:off x="8829490" y="3821581"/>
            <a:ext cx="2641538" cy="953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druga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faza</a:t>
            </a:r>
            <a:endParaRPr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buSzPts val="4400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2018. </a:t>
            </a:r>
            <a:r>
              <a:rPr lang="en-US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2022.</a:t>
            </a:r>
            <a:endParaRPr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3200" b="1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g6b6d36b315_4_0"/>
          <p:cNvSpPr txBox="1"/>
          <p:nvPr/>
        </p:nvSpPr>
        <p:spPr>
          <a:xfrm>
            <a:off x="9087511" y="5131606"/>
            <a:ext cx="2062686" cy="746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1319 škola</a:t>
            </a:r>
            <a:r>
              <a:rPr lang="en-US" sz="2000" b="1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/>
            </a:r>
            <a:br>
              <a:rPr lang="en-US" sz="2000" b="1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</a:br>
            <a:r>
              <a:rPr lang="en-US" sz="2000" b="1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1,3 </a:t>
            </a:r>
            <a:r>
              <a:rPr lang="en-US" sz="2000" b="1" i="0" u="none" strike="noStrike" cap="none" dirty="0" err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mlrd</a:t>
            </a:r>
            <a:r>
              <a:rPr lang="en-US" sz="2000" b="1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.</a:t>
            </a:r>
            <a:r>
              <a:rPr lang="hr-HR" sz="2000" b="1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 </a:t>
            </a:r>
            <a:r>
              <a:rPr lang="en-US" sz="2000" b="1" i="0" u="none" strike="noStrike" cap="none" dirty="0" err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kuna</a:t>
            </a:r>
            <a:endParaRPr sz="20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1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1" i="0" u="none" strike="noStrike" cap="none" dirty="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0" name="Google Shape;110;g6b6d36b315_4_0"/>
          <p:cNvGrpSpPr/>
          <p:nvPr/>
        </p:nvGrpSpPr>
        <p:grpSpPr>
          <a:xfrm>
            <a:off x="1260384" y="2344627"/>
            <a:ext cx="1275600" cy="1275600"/>
            <a:chOff x="3512216" y="1259575"/>
            <a:chExt cx="1275600" cy="1275600"/>
          </a:xfrm>
        </p:grpSpPr>
        <p:sp>
          <p:nvSpPr>
            <p:cNvPr id="111" name="Google Shape;111;g6b6d36b315_4_0"/>
            <p:cNvSpPr/>
            <p:nvPr/>
          </p:nvSpPr>
          <p:spPr>
            <a:xfrm>
              <a:off x="3512216" y="1259575"/>
              <a:ext cx="1275600" cy="1275600"/>
            </a:xfrm>
            <a:prstGeom prst="ellipse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pic>
          <p:nvPicPr>
            <p:cNvPr id="112" name="Google Shape;112;g6b6d36b315_4_0"/>
            <p:cNvPicPr preferRelativeResize="0"/>
            <p:nvPr/>
          </p:nvPicPr>
          <p:blipFill rotWithShape="1">
            <a:blip r:embed="rId3">
              <a:alphaModFix/>
            </a:blip>
            <a:srcRect r="54387"/>
            <a:stretch/>
          </p:blipFill>
          <p:spPr>
            <a:xfrm>
              <a:off x="3698976" y="1452390"/>
              <a:ext cx="902016" cy="88990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3" name="Google Shape;113;g6b6d36b315_4_0"/>
          <p:cNvGrpSpPr/>
          <p:nvPr/>
        </p:nvGrpSpPr>
        <p:grpSpPr>
          <a:xfrm>
            <a:off x="9481054" y="2353167"/>
            <a:ext cx="1275600" cy="1275600"/>
            <a:chOff x="7389272" y="1259575"/>
            <a:chExt cx="1275600" cy="1275600"/>
          </a:xfrm>
        </p:grpSpPr>
        <p:sp>
          <p:nvSpPr>
            <p:cNvPr id="114" name="Google Shape;114;g6b6d36b315_4_0"/>
            <p:cNvSpPr/>
            <p:nvPr/>
          </p:nvSpPr>
          <p:spPr>
            <a:xfrm>
              <a:off x="7389272" y="1259575"/>
              <a:ext cx="1275600" cy="1275600"/>
            </a:xfrm>
            <a:prstGeom prst="ellipse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endParaRPr>
            </a:p>
          </p:txBody>
        </p:sp>
        <p:pic>
          <p:nvPicPr>
            <p:cNvPr id="115" name="Google Shape;115;g6b6d36b315_4_0"/>
            <p:cNvPicPr preferRelativeResize="0"/>
            <p:nvPr/>
          </p:nvPicPr>
          <p:blipFill rotWithShape="1">
            <a:blip r:embed="rId3">
              <a:alphaModFix/>
            </a:blip>
            <a:srcRect l="54056" r="-4038"/>
            <a:stretch/>
          </p:blipFill>
          <p:spPr>
            <a:xfrm>
              <a:off x="7564265" y="1452389"/>
              <a:ext cx="988424" cy="88990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6" name="Google Shape;116;g6b6d36b315_4_0" descr="A screenshot of a cell phon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26328" t="8486" r="26214" b="48575"/>
          <a:stretch/>
        </p:blipFill>
        <p:spPr>
          <a:xfrm>
            <a:off x="3524277" y="1281829"/>
            <a:ext cx="1786580" cy="150514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6b6d36b315_4_0"/>
          <p:cNvSpPr txBox="1"/>
          <p:nvPr/>
        </p:nvSpPr>
        <p:spPr>
          <a:xfrm>
            <a:off x="3812966" y="170761"/>
            <a:ext cx="4391105" cy="819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Program e-Škole</a:t>
            </a:r>
            <a:endParaRPr sz="4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6b6d36b315_4_0"/>
          <p:cNvSpPr txBox="1"/>
          <p:nvPr/>
        </p:nvSpPr>
        <p:spPr>
          <a:xfrm>
            <a:off x="520504" y="6234591"/>
            <a:ext cx="11150991" cy="457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 dirty="0" err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Sufinancira</a:t>
            </a:r>
            <a:r>
              <a:rPr lang="en-US" sz="2000" b="0" i="0" u="none" strike="noStrike" cap="none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Europska</a:t>
            </a:r>
            <a:r>
              <a:rPr lang="en-US" sz="2000" b="0" i="0" u="none" strike="noStrike" cap="none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unija</a:t>
            </a:r>
            <a:r>
              <a:rPr lang="en-US" sz="2000" b="0" i="0" u="none" strike="noStrike" cap="none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iz</a:t>
            </a:r>
            <a:r>
              <a:rPr lang="en-US" sz="2000" b="0" i="0" u="none" strike="noStrike" cap="none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europskih</a:t>
            </a:r>
            <a:r>
              <a:rPr lang="en-US" sz="2000" b="0" i="0" u="none" strike="noStrike" cap="none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strukturnih</a:t>
            </a:r>
            <a:r>
              <a:rPr lang="en-US" sz="2000" b="0" i="0" u="none" strike="noStrike" cap="none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2000" b="0" i="0" u="none" strike="noStrike" cap="none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investicijskih</a:t>
            </a:r>
            <a:r>
              <a:rPr lang="en-US" sz="2000" b="0" i="0" u="none" strike="noStrike" cap="none" dirty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fondova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6E49F6-7206-42A7-B4C6-0F74DF5A2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9727" y="2985628"/>
            <a:ext cx="4777584" cy="30424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5C2742-9F7B-491A-8EFC-24EED183F2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2174" y="1770257"/>
            <a:ext cx="2955137" cy="52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6348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7411285122_7_23"/>
          <p:cNvSpPr>
            <a:spLocks noGrp="1"/>
          </p:cNvSpPr>
          <p:nvPr>
            <p:ph type="pic" idx="2"/>
          </p:nvPr>
        </p:nvSpPr>
        <p:spPr>
          <a:xfrm>
            <a:off x="672475" y="303300"/>
            <a:ext cx="9736654" cy="5894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4400" dirty="0"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Pogledajmo video </a:t>
            </a:r>
            <a:r>
              <a:rPr lang="hr-HR" sz="4400" dirty="0"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o iskustvu u korištenju e-Dnevnika</a:t>
            </a:r>
            <a:endParaRPr sz="4400" dirty="0">
              <a:solidFill>
                <a:schemeClr val="dk1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5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8A62E438-5CEF-4754-8CD8-4F3D0D06E1C4}"/>
              </a:ext>
            </a:extLst>
          </p:cNvPr>
          <p:cNvSpPr txBox="1"/>
          <p:nvPr/>
        </p:nvSpPr>
        <p:spPr>
          <a:xfrm>
            <a:off x="1712091" y="1559324"/>
            <a:ext cx="7960841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Što je e-Dnevnik?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Koristite li e-Dnevnik?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Koje uloge imate u e-Dnevniku?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r-HR" altLang="sr-Latn-RS" sz="14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44643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/>
              <a:t>e-Dnevnik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97959" y="598783"/>
            <a:ext cx="609805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solidFill>
                  <a:schemeClr val="tx1"/>
                </a:solidFill>
              </a:rPr>
              <a:t>mrežna aplikacija za vođenje razredne knjige, imenika, dnevnika rada i zapisnika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solidFill>
                  <a:schemeClr val="tx1"/>
                </a:solidFill>
              </a:rPr>
              <a:t>sastoji se od dva glavna dijela: mrežne aplikacije e-Dnevnik namijenjene školama te mrežne aplikacije e-Dnevnik za roditelje i učenike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solidFill>
                  <a:schemeClr val="tx1"/>
                </a:solidFill>
              </a:rPr>
              <a:t>pristup aplikaciji za nastavnike: </a:t>
            </a:r>
            <a:r>
              <a:rPr lang="hr-HR" sz="2800" dirty="0">
                <a:solidFill>
                  <a:schemeClr val="tx1"/>
                </a:solidFill>
                <a:hlinkClick r:id="rId3"/>
              </a:rPr>
              <a:t>https://e-dnevnik.skole.hr/</a:t>
            </a:r>
            <a:endParaRPr lang="hr-HR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800" dirty="0">
                <a:solidFill>
                  <a:schemeClr val="tx1"/>
                </a:solidFill>
              </a:rPr>
              <a:t>pristup aplikaciji za roditelje i učenike: </a:t>
            </a:r>
            <a:r>
              <a:rPr lang="hr-HR" sz="2800" dirty="0">
                <a:solidFill>
                  <a:schemeClr val="tx1"/>
                </a:solidFill>
                <a:hlinkClick r:id="rId4"/>
              </a:rPr>
              <a:t>https://ocjene.skole.hr</a:t>
            </a:r>
            <a:endParaRPr lang="hr-H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2083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34" y="2582862"/>
            <a:ext cx="4188419" cy="1600200"/>
          </a:xfrm>
        </p:spPr>
        <p:txBody>
          <a:bodyPr/>
          <a:lstStyle/>
          <a:p>
            <a:pPr algn="ctr"/>
            <a:r>
              <a:rPr lang="hr-HR" sz="4400" dirty="0"/>
              <a:t>Funkcionalnosti (1/3)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97959" y="598783"/>
            <a:ext cx="6098058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brza, jednostavna i pouzdana izrada raznih izvještaja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razni sustavi alarmiranja 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neažurirani izostanci 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dvije ocjene u istom danu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tri ili više jedinica u posljednjih mjesec dana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nastavnik može vidjeti samo ocjene iz svog predmeta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istovremeni pristup više nastavnika razrednoj knjizi jednog razreda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vi-VN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e-Dnevnik povezan </a:t>
            </a: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je </a:t>
            </a:r>
            <a:r>
              <a:rPr lang="vi-VN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 e</a:t>
            </a: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-</a:t>
            </a:r>
            <a:r>
              <a:rPr lang="vi-VN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Maticom MZO-a</a:t>
            </a:r>
            <a:endParaRPr lang="hr-HR" altLang="sr-Latn-RS" sz="28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70341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136" y="2582862"/>
            <a:ext cx="4140918" cy="1600200"/>
          </a:xfrm>
        </p:spPr>
        <p:txBody>
          <a:bodyPr/>
          <a:lstStyle/>
          <a:p>
            <a:pPr algn="ctr"/>
            <a:r>
              <a:rPr lang="hr-HR" sz="4400" dirty="0"/>
              <a:t>Funkcionalnosti (2/3)</a:t>
            </a:r>
            <a:endParaRPr lang="hr-HR" sz="66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11460" y="643631"/>
            <a:ext cx="640372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razredne knjige prema tipovima za osnovne i srednje škole: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Razredna knjiga 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Razredna knjiga 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Strukovna razredna knjiga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Gimnazijska razredna knjiga</a:t>
            </a:r>
            <a:endParaRPr lang="hr-HR" altLang="sr-Latn-RS" sz="28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razredne knjige za nacionalne manjine</a:t>
            </a:r>
          </a:p>
        </p:txBody>
      </p:sp>
    </p:spTree>
    <p:extLst>
      <p:ext uri="{BB962C8B-B14F-4D97-AF65-F5344CB8AC3E}">
        <p14:creationId xmlns:p14="http://schemas.microsoft.com/office/powerpoint/2010/main" val="24824539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012" y="2582862"/>
            <a:ext cx="4093042" cy="1600200"/>
          </a:xfrm>
        </p:spPr>
        <p:txBody>
          <a:bodyPr/>
          <a:lstStyle/>
          <a:p>
            <a:pPr algn="ctr"/>
            <a:r>
              <a:rPr lang="hr-HR" sz="4400" dirty="0"/>
              <a:t>Funkcionalnosti (3/3)</a:t>
            </a:r>
            <a:endParaRPr lang="hr-HR" sz="66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73245" y="322355"/>
            <a:ext cx="65027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sustav obavještavanja roditelja o izostancima djeteta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4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roditelj svako jutro u 7:30 elektroničkom poštom dobiva automatsku poruku ako je njegovo dijete izostalo s nastave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e-Dnevnik za učenike i roditelje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hlinkClick r:id="rId3"/>
              </a:rPr>
              <a:t>http://ocjene.skole.hr</a:t>
            </a:r>
            <a:r>
              <a:rPr lang="hr-HR" altLang="sr-Latn-RS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4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učenici se prijavljuju s AAI elektroničkim identitetom iz škole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4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učenici sve podatke vide bez vremenskog odmaka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4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roditelji se prijavljuju pomoću sustava e-Građani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4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roditelji ocjene vide 48 sati nakon unosa</a:t>
            </a:r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hr-HR" altLang="sr-Latn-RS" sz="24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mobilna i desktop verzija</a:t>
            </a:r>
          </a:p>
        </p:txBody>
      </p:sp>
    </p:spTree>
    <p:extLst>
      <p:ext uri="{BB962C8B-B14F-4D97-AF65-F5344CB8AC3E}">
        <p14:creationId xmlns:p14="http://schemas.microsoft.com/office/powerpoint/2010/main" val="24306325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4800" dirty="0"/>
              <a:t>Vremenska ograničenja (1/2)</a:t>
            </a:r>
            <a:endParaRPr lang="hr-HR" sz="72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73245" y="322355"/>
            <a:ext cx="6502744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nastavnik može obrisati unesenu ocjenu unutar </a:t>
            </a:r>
            <a:r>
              <a:rPr lang="hr-HR" altLang="sr-Latn-RS" sz="32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10 minuta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unos ocjene moguć je za prethodni i aktualni mjesec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ocjenu nije moguće unijeti za nedjelju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razrednik može unijeti ocjene i za više od mjesec dana unatrag koristeći opciju „višestruki unos"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brisanje nastavne jedinice i izostanaka moguće je unutar </a:t>
            </a:r>
            <a:r>
              <a:rPr lang="hr-HR" altLang="sr-Latn-RS" sz="32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48 sati</a:t>
            </a:r>
          </a:p>
        </p:txBody>
      </p:sp>
    </p:spTree>
    <p:extLst>
      <p:ext uri="{BB962C8B-B14F-4D97-AF65-F5344CB8AC3E}">
        <p14:creationId xmlns:p14="http://schemas.microsoft.com/office/powerpoint/2010/main" val="36848184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4800" dirty="0"/>
              <a:t>Vremenska ograničenja (2/2)</a:t>
            </a:r>
            <a:endParaRPr lang="hr-HR" sz="72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273245" y="322354"/>
            <a:ext cx="645331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administrator e-Dnevnika može u bilo kojem trenutku obrisati uneseni podatak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r-HR" altLang="sr-Latn-RS" sz="3200" dirty="0">
                <a:ea typeface="ＭＳ Ｐゴシック" panose="020B0600070205080204" pitchFamily="34" charset="-128"/>
              </a:rPr>
              <a:t>u</a:t>
            </a: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nos sata nije vremenski ograničen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sr-Latn-R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nastavni sati uneseni 14 ili više dana nakon datuma održanog sata u pojedinim izvještajima bit će označeni žutom bojom</a:t>
            </a:r>
          </a:p>
        </p:txBody>
      </p:sp>
    </p:spTree>
    <p:extLst>
      <p:ext uri="{BB962C8B-B14F-4D97-AF65-F5344CB8AC3E}">
        <p14:creationId xmlns:p14="http://schemas.microsoft.com/office/powerpoint/2010/main" val="7595515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hr-HR" sz="4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Open Sans Light"/>
              </a:rPr>
              <a:t>Korisnici u </a:t>
            </a:r>
            <a:br>
              <a:rPr kumimoji="0" lang="hr-HR" sz="4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Open Sans Light"/>
              </a:rPr>
            </a:br>
            <a:r>
              <a:rPr kumimoji="0" lang="hr-HR" sz="4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Open Sans Light"/>
              </a:rPr>
              <a:t>e-Dnevniku</a:t>
            </a:r>
            <a:endParaRPr lang="hr-HR" sz="5400" dirty="0">
              <a:solidFill>
                <a:schemeClr val="tx1"/>
              </a:solidFill>
            </a:endParaRPr>
          </a:p>
        </p:txBody>
      </p:sp>
      <p:sp>
        <p:nvSpPr>
          <p:cNvPr id="4" name="Google Shape;136;g891469c11b_2_0">
            <a:extLst>
              <a:ext uri="{FF2B5EF4-FFF2-40B4-BE49-F238E27FC236}">
                <a16:creationId xmlns:a16="http://schemas.microsoft.com/office/drawing/2014/main" id="{EDD1868F-8B40-46CD-85A1-9ABEE216CB9C}"/>
              </a:ext>
            </a:extLst>
          </p:cNvPr>
          <p:cNvSpPr txBox="1">
            <a:spLocks/>
          </p:cNvSpPr>
          <p:nvPr/>
        </p:nvSpPr>
        <p:spPr>
          <a:xfrm>
            <a:off x="5408537" y="92075"/>
            <a:ext cx="6206647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 eaLnBrk="0" fontAlgn="base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prijava u sustav s AAI elektroničkim identitetom i tokenom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fizički token ili </a:t>
            </a:r>
            <a:r>
              <a:rPr lang="hr-HR" altLang="sr-Latn-RS" sz="3200" dirty="0" err="1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mToken</a:t>
            </a:r>
            <a:endParaRPr lang="hr-HR" altLang="sr-Latn-RS" sz="3200" dirty="0">
              <a:solidFill>
                <a:schemeClr val="tx1"/>
              </a:solidFill>
              <a:latin typeface="Arial"/>
              <a:ea typeface="ＭＳ Ｐゴシック" panose="020B0600070205080204" pitchFamily="34" charset="-128"/>
              <a:cs typeface="Arial"/>
              <a:sym typeface="Arial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svaki korisnik može imati samo jednu vrstu tokena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jedan se </a:t>
            </a:r>
            <a:r>
              <a:rPr lang="hr-HR" altLang="sr-Latn-RS" sz="3200" dirty="0" err="1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token</a:t>
            </a: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 može koristiti za rad u više škola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r-HR" altLang="sr-Latn-RS" sz="3200" b="1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uloge</a:t>
            </a: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: </a:t>
            </a:r>
          </a:p>
          <a:p>
            <a:pPr marL="800100" lvl="2" indent="-342900" eaLnBrk="0" fontAlgn="base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školski administrator </a:t>
            </a:r>
          </a:p>
          <a:p>
            <a:pPr marL="800100" lvl="2" indent="-342900" eaLnBrk="0" fontAlgn="base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nastavnik </a:t>
            </a:r>
          </a:p>
          <a:p>
            <a:pPr marL="800100" lvl="2" indent="-342900" eaLnBrk="0" fontAlgn="base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stručni suradnik</a:t>
            </a:r>
          </a:p>
          <a:p>
            <a:pPr marL="800100" lvl="2" indent="-342900" eaLnBrk="0" fontAlgn="base" hangingPunc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/>
                <a:ea typeface="ＭＳ Ｐゴシック" panose="020B0600070205080204" pitchFamily="34" charset="-128"/>
                <a:cs typeface="Arial"/>
                <a:sym typeface="Arial"/>
              </a:rPr>
              <a:t>ravnatelj</a:t>
            </a:r>
            <a:endParaRPr lang="hr-HR" sz="3200" dirty="0">
              <a:solidFill>
                <a:schemeClr val="tx1"/>
              </a:solidFill>
              <a:latin typeface="Arial"/>
              <a:ea typeface="ＭＳ Ｐゴシック" panose="020B0600070205080204" pitchFamily="34" charset="-128"/>
              <a:cs typeface="Arial"/>
              <a:sym typeface="Arial"/>
            </a:endParaRPr>
          </a:p>
          <a:p>
            <a:pPr marL="0" indent="0">
              <a:buFont typeface="Arial"/>
              <a:buNone/>
            </a:pP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1981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A7B1295-6D19-4E1A-8CDF-D9BF7623F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5400" dirty="0"/>
              <a:t>Sigurnost</a:t>
            </a:r>
            <a:endParaRPr lang="hr-HR" sz="8000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A0A8E6ED-4751-4192-9049-F5EDD7CD622A}"/>
              </a:ext>
            </a:extLst>
          </p:cNvPr>
          <p:cNvSpPr txBox="1"/>
          <p:nvPr/>
        </p:nvSpPr>
        <p:spPr>
          <a:xfrm>
            <a:off x="5387546" y="322354"/>
            <a:ext cx="633901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nastavnici se prijavljuju svojim AAI elektroničkim identitetom, PIN-om i jednokratnom lozinkom koju generira token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800" dirty="0" err="1">
                <a:solidFill>
                  <a:schemeClr val="tx1"/>
                </a:solidFill>
                <a:ea typeface="ＭＳ Ｐゴシック" panose="020B0600070205080204" pitchFamily="34" charset="-128"/>
              </a:rPr>
              <a:t>token</a:t>
            </a: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je registriran na određenog korisnika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sustav evidentira svaki ulazak i unos u aplikaciju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unesene ocjene može mijenjati samo </a:t>
            </a:r>
            <a:r>
              <a:rPr lang="hr-HR" altLang="sr-Latn-RS" sz="28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administrator </a:t>
            </a: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e-Dnevnika</a:t>
            </a:r>
            <a:endParaRPr lang="hr-HR" altLang="sr-Latn-RS" sz="28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8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svi su podatci pohranjeni na CARNET-ovim serverima na odvojenim lokacijama</a:t>
            </a:r>
          </a:p>
        </p:txBody>
      </p:sp>
    </p:spTree>
    <p:extLst>
      <p:ext uri="{BB962C8B-B14F-4D97-AF65-F5344CB8AC3E}">
        <p14:creationId xmlns:p14="http://schemas.microsoft.com/office/powerpoint/2010/main" val="1310084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6d36b315_4_156"/>
          <p:cNvSpPr txBox="1">
            <a:spLocks noGrp="1"/>
          </p:cNvSpPr>
          <p:nvPr>
            <p:ph type="title" idx="4294967295"/>
          </p:nvPr>
        </p:nvSpPr>
        <p:spPr>
          <a:xfrm>
            <a:off x="2152550" y="1206975"/>
            <a:ext cx="4371000" cy="8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</a:pP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infrastruktura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g6b6d36b315_4_156"/>
          <p:cNvSpPr/>
          <p:nvPr/>
        </p:nvSpPr>
        <p:spPr>
          <a:xfrm>
            <a:off x="725866" y="977442"/>
            <a:ext cx="1275600" cy="1275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34" name="Google Shape;134;g6b6d36b315_4_1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6943" y="1293938"/>
            <a:ext cx="973454" cy="6426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g6b6d36b315_4_156"/>
          <p:cNvSpPr txBox="1">
            <a:spLocks noGrp="1"/>
          </p:cNvSpPr>
          <p:nvPr>
            <p:ph type="title" idx="4294967295"/>
          </p:nvPr>
        </p:nvSpPr>
        <p:spPr>
          <a:xfrm>
            <a:off x="8033100" y="1162100"/>
            <a:ext cx="2395200" cy="9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e-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usluge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6b6d36b315_4_156"/>
          <p:cNvSpPr/>
          <p:nvPr/>
        </p:nvSpPr>
        <p:spPr>
          <a:xfrm>
            <a:off x="6523541" y="977442"/>
            <a:ext cx="1275600" cy="1275600"/>
          </a:xfrm>
          <a:prstGeom prst="ellipse">
            <a:avLst/>
          </a:prstGeom>
          <a:solidFill>
            <a:srgbClr val="84BC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37" name="Google Shape;137;g6b6d36b315_4_1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74625" y="1273988"/>
            <a:ext cx="973450" cy="68253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6b6d36b315_4_156"/>
          <p:cNvSpPr txBox="1">
            <a:spLocks noGrp="1"/>
          </p:cNvSpPr>
          <p:nvPr>
            <p:ph type="title" idx="4294967295"/>
          </p:nvPr>
        </p:nvSpPr>
        <p:spPr>
          <a:xfrm>
            <a:off x="2152550" y="4282475"/>
            <a:ext cx="2690400" cy="6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e-sadržaji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6b6d36b315_4_156"/>
          <p:cNvSpPr/>
          <p:nvPr/>
        </p:nvSpPr>
        <p:spPr>
          <a:xfrm>
            <a:off x="725866" y="3965967"/>
            <a:ext cx="1275600" cy="12756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40" name="Google Shape;140;g6b6d36b315_4_15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0289" y="4160863"/>
            <a:ext cx="666750" cy="88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g6b6d36b315_4_156"/>
          <p:cNvSpPr txBox="1">
            <a:spLocks noGrp="1"/>
          </p:cNvSpPr>
          <p:nvPr>
            <p:ph type="title" idx="4294967295"/>
          </p:nvPr>
        </p:nvSpPr>
        <p:spPr>
          <a:xfrm>
            <a:off x="8033100" y="3965963"/>
            <a:ext cx="2690400" cy="12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edukacija i podrška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6b6d36b315_4_156"/>
          <p:cNvSpPr/>
          <p:nvPr/>
        </p:nvSpPr>
        <p:spPr>
          <a:xfrm>
            <a:off x="6523562" y="3965967"/>
            <a:ext cx="1275600" cy="1275600"/>
          </a:xfrm>
          <a:prstGeom prst="ellipse">
            <a:avLst/>
          </a:prstGeom>
          <a:solidFill>
            <a:srgbClr val="E71A7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43" name="Google Shape;143;g6b6d36b315_4_1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27950" y="4313238"/>
            <a:ext cx="1066800" cy="581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60736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/>
              <a:t>Nadzor razrednih knjiga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383C1638-C3C0-4BCD-9D47-ACDBC9529185}"/>
              </a:ext>
            </a:extLst>
          </p:cNvPr>
          <p:cNvSpPr txBox="1"/>
          <p:nvPr/>
        </p:nvSpPr>
        <p:spPr>
          <a:xfrm>
            <a:off x="5254711" y="394889"/>
            <a:ext cx="615984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pristup imaju: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r-HR" altLang="sr-Latn-RS" sz="3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prosvjetna inspekcija MZO-a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r-HR" altLang="sr-Latn-RS" sz="30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AZOO</a:t>
            </a:r>
            <a:endParaRPr lang="hr-HR" altLang="sr-Latn-RS" sz="30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r-HR" altLang="sr-Latn-RS" sz="30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ASOO</a:t>
            </a:r>
            <a:r>
              <a:rPr lang="hr-HR" altLang="sr-Latn-RS" sz="3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imaju posebno sučelje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mogućnost slanja zahtjeva za pregled razrednih knjiga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ravnatelj/admin škole moraju odobriti uvid u razredne knjige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3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izvještaj o nadzoru</a:t>
            </a:r>
          </a:p>
        </p:txBody>
      </p:sp>
    </p:spTree>
    <p:extLst>
      <p:ext uri="{BB962C8B-B14F-4D97-AF65-F5344CB8AC3E}">
        <p14:creationId xmlns:p14="http://schemas.microsoft.com/office/powerpoint/2010/main" val="19853269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0;g6b6d36b315_1_0">
            <a:extLst>
              <a:ext uri="{FF2B5EF4-FFF2-40B4-BE49-F238E27FC236}">
                <a16:creationId xmlns:a16="http://schemas.microsoft.com/office/drawing/2014/main" id="{4C748778-EDE1-424A-B985-16A2AED15290}"/>
              </a:ext>
            </a:extLst>
          </p:cNvPr>
          <p:cNvSpPr txBox="1">
            <a:spLocks/>
          </p:cNvSpPr>
          <p:nvPr/>
        </p:nvSpPr>
        <p:spPr>
          <a:xfrm>
            <a:off x="2520778" y="2626749"/>
            <a:ext cx="8302351" cy="24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Open Sans Light"/>
              <a:buNone/>
              <a:defRPr sz="44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hr-HR" sz="4800" b="1" dirty="0">
                <a:solidFill>
                  <a:srgbClr val="FFFFFF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e-Dnevnik za razrednike</a:t>
            </a:r>
          </a:p>
        </p:txBody>
      </p:sp>
    </p:spTree>
    <p:extLst>
      <p:ext uri="{BB962C8B-B14F-4D97-AF65-F5344CB8AC3E}">
        <p14:creationId xmlns:p14="http://schemas.microsoft.com/office/powerpoint/2010/main" val="6386427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628899"/>
            <a:ext cx="3932237" cy="1600200"/>
          </a:xfrm>
        </p:spPr>
        <p:txBody>
          <a:bodyPr/>
          <a:lstStyle/>
          <a:p>
            <a:r>
              <a:rPr lang="hr-HR" sz="4800" dirty="0"/>
              <a:t>e-Dnevnik za razrednike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45FA631C-65E0-4AAB-96EC-2C01C2D0B768}"/>
              </a:ext>
            </a:extLst>
          </p:cNvPr>
          <p:cNvSpPr txBox="1"/>
          <p:nvPr/>
        </p:nvSpPr>
        <p:spPr>
          <a:xfrm>
            <a:off x="4979773" y="366623"/>
            <a:ext cx="6845643" cy="652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2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upoznavanje sa sučeljem e-Dnevnika (test/produkcija)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2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promjena osobnih podataka, promjena škole i PIN-a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altLang="sr-Latn-RS" sz="2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odabir razredne knjige</a:t>
            </a:r>
          </a:p>
          <a:p>
            <a:r>
              <a:rPr lang="hr-HR" altLang="sr-Latn-RS" sz="2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ADMINISTRACIJA PREDMETA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Imenik – administracija predmeta u razredu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Imenik – dodavanje nastavnika predmetu</a:t>
            </a:r>
          </a:p>
          <a:p>
            <a:r>
              <a:rPr lang="hr-HR" altLang="sr-Latn-RS" sz="26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ADMINISTRACIJA UČENIKA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Imenik – povlačenje  učenika iz e-Matice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26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Imenik – administriranje pojedinog učenika (osobni podatci, pedagoške mjere, predmeti, adrese elektroničke pošte, vladanje</a:t>
            </a:r>
            <a:r>
              <a:rPr lang="hr-HR" altLang="sr-Latn-RS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hr-HR" altLang="sr-Latn-RS" sz="28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40014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20A8E436-06C8-4240-B49D-79CF47A4C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655" y="1027565"/>
            <a:ext cx="9073736" cy="5536747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B0AD7D45-0AEA-4843-987B-265328014B7A}"/>
              </a:ext>
            </a:extLst>
          </p:cNvPr>
          <p:cNvSpPr txBox="1"/>
          <p:nvPr/>
        </p:nvSpPr>
        <p:spPr>
          <a:xfrm>
            <a:off x="244929" y="293688"/>
            <a:ext cx="936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Prijava u sustav:  </a:t>
            </a:r>
            <a:r>
              <a:rPr lang="hr-HR" sz="3200" u="sng" dirty="0">
                <a:hlinkClick r:id="rId4"/>
              </a:rPr>
              <a:t>https://e-dnevnik-test.skole.hr</a:t>
            </a:r>
            <a:endParaRPr lang="hr-HR" altLang="sr-Latn-RS" sz="32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12403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avokutnik 5">
            <a:extLst>
              <a:ext uri="{FF2B5EF4-FFF2-40B4-BE49-F238E27FC236}">
                <a16:creationId xmlns:a16="http://schemas.microsoft.com/office/drawing/2014/main" id="{5F8CE7AF-48C3-4F25-A0E1-4998EFB97992}"/>
              </a:ext>
            </a:extLst>
          </p:cNvPr>
          <p:cNvSpPr/>
          <p:nvPr/>
        </p:nvSpPr>
        <p:spPr>
          <a:xfrm>
            <a:off x="964504" y="1728592"/>
            <a:ext cx="2167003" cy="5278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D1CAF041-131D-4D1E-B4C8-C2E04AF3537E}"/>
              </a:ext>
            </a:extLst>
          </p:cNvPr>
          <p:cNvGrpSpPr/>
          <p:nvPr/>
        </p:nvGrpSpPr>
        <p:grpSpPr>
          <a:xfrm>
            <a:off x="796838" y="704906"/>
            <a:ext cx="4210050" cy="1811455"/>
            <a:chOff x="796838" y="704906"/>
            <a:chExt cx="4210050" cy="1811455"/>
          </a:xfrm>
        </p:grpSpPr>
        <p:pic>
          <p:nvPicPr>
            <p:cNvPr id="3" name="Slika 2">
              <a:extLst>
                <a:ext uri="{FF2B5EF4-FFF2-40B4-BE49-F238E27FC236}">
                  <a16:creationId xmlns:a16="http://schemas.microsoft.com/office/drawing/2014/main" id="{EAEFAA9F-0D1E-475C-8098-D4AAF0E1A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2400"/>
            <a:stretch/>
          </p:blipFill>
          <p:spPr>
            <a:xfrm>
              <a:off x="796838" y="1075038"/>
              <a:ext cx="4210050" cy="1441323"/>
            </a:xfrm>
            <a:prstGeom prst="rect">
              <a:avLst/>
            </a:prstGeom>
          </p:spPr>
        </p:pic>
        <p:sp>
          <p:nvSpPr>
            <p:cNvPr id="2" name="TekstniOkvir 1">
              <a:extLst>
                <a:ext uri="{FF2B5EF4-FFF2-40B4-BE49-F238E27FC236}">
                  <a16:creationId xmlns:a16="http://schemas.microsoft.com/office/drawing/2014/main" id="{8B43291A-5BC4-448E-8422-D7C28DBBBBCC}"/>
                </a:ext>
              </a:extLst>
            </p:cNvPr>
            <p:cNvSpPr txBox="1"/>
            <p:nvPr/>
          </p:nvSpPr>
          <p:spPr>
            <a:xfrm>
              <a:off x="796838" y="704906"/>
              <a:ext cx="25201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1800" b="1" dirty="0"/>
                <a:t>Osobni podatci</a:t>
              </a: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E947BB74-AA26-4D82-B051-F4E40A310225}"/>
              </a:ext>
            </a:extLst>
          </p:cNvPr>
          <p:cNvGrpSpPr/>
          <p:nvPr/>
        </p:nvGrpSpPr>
        <p:grpSpPr>
          <a:xfrm>
            <a:off x="3633130" y="2256448"/>
            <a:ext cx="8054565" cy="4170383"/>
            <a:chOff x="3633130" y="2256448"/>
            <a:chExt cx="8054565" cy="4170383"/>
          </a:xfrm>
        </p:grpSpPr>
        <p:pic>
          <p:nvPicPr>
            <p:cNvPr id="5" name="Slika 4">
              <a:extLst>
                <a:ext uri="{FF2B5EF4-FFF2-40B4-BE49-F238E27FC236}">
                  <a16:creationId xmlns:a16="http://schemas.microsoft.com/office/drawing/2014/main" id="{7CAFD0E4-47DF-4004-B3E7-6C48CA543C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9597"/>
            <a:stretch/>
          </p:blipFill>
          <p:spPr>
            <a:xfrm>
              <a:off x="3633130" y="2656702"/>
              <a:ext cx="8054565" cy="3770129"/>
            </a:xfrm>
            <a:prstGeom prst="rect">
              <a:avLst/>
            </a:prstGeom>
          </p:spPr>
        </p:pic>
        <p:sp>
          <p:nvSpPr>
            <p:cNvPr id="4" name="TekstniOkvir 3">
              <a:extLst>
                <a:ext uri="{FF2B5EF4-FFF2-40B4-BE49-F238E27FC236}">
                  <a16:creationId xmlns:a16="http://schemas.microsoft.com/office/drawing/2014/main" id="{95688023-CC16-4B80-AB84-1542A0EC5A82}"/>
                </a:ext>
              </a:extLst>
            </p:cNvPr>
            <p:cNvSpPr txBox="1"/>
            <p:nvPr/>
          </p:nvSpPr>
          <p:spPr>
            <a:xfrm>
              <a:off x="5239265" y="2256448"/>
              <a:ext cx="4337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800" b="1" dirty="0">
                  <a:solidFill>
                    <a:schemeClr val="tx1"/>
                  </a:solidFill>
                </a:rPr>
                <a:t>Osobni podatci nastavnika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08839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B52230C-FD13-479B-B815-6112F9CB7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582862"/>
            <a:ext cx="3932237" cy="1600200"/>
          </a:xfrm>
        </p:spPr>
        <p:txBody>
          <a:bodyPr/>
          <a:lstStyle/>
          <a:p>
            <a:r>
              <a:rPr lang="hr-HR" sz="4800" dirty="0"/>
              <a:t>Promjena škole</a:t>
            </a:r>
            <a:endParaRPr lang="en-US" sz="4800" dirty="0"/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666D6BF5-3C21-444B-8870-39A3085E99F1}"/>
              </a:ext>
            </a:extLst>
          </p:cNvPr>
          <p:cNvSpPr/>
          <p:nvPr/>
        </p:nvSpPr>
        <p:spPr>
          <a:xfrm>
            <a:off x="5282511" y="3792288"/>
            <a:ext cx="2931091" cy="7014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pSp>
        <p:nvGrpSpPr>
          <p:cNvPr id="5" name="Grupa 4">
            <a:extLst>
              <a:ext uri="{FF2B5EF4-FFF2-40B4-BE49-F238E27FC236}">
                <a16:creationId xmlns:a16="http://schemas.microsoft.com/office/drawing/2014/main" id="{5A465795-3289-47C9-93D0-A072B2B7C0D2}"/>
              </a:ext>
            </a:extLst>
          </p:cNvPr>
          <p:cNvGrpSpPr/>
          <p:nvPr/>
        </p:nvGrpSpPr>
        <p:grpSpPr>
          <a:xfrm>
            <a:off x="5062151" y="731521"/>
            <a:ext cx="6738384" cy="5394958"/>
            <a:chOff x="5062151" y="731521"/>
            <a:chExt cx="6738384" cy="5394958"/>
          </a:xfrm>
        </p:grpSpPr>
        <p:pic>
          <p:nvPicPr>
            <p:cNvPr id="3" name="Slika 2">
              <a:extLst>
                <a:ext uri="{FF2B5EF4-FFF2-40B4-BE49-F238E27FC236}">
                  <a16:creationId xmlns:a16="http://schemas.microsoft.com/office/drawing/2014/main" id="{3AF1FFAB-14B7-42B3-ADB2-801BD33057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3468"/>
            <a:stretch/>
          </p:blipFill>
          <p:spPr>
            <a:xfrm>
              <a:off x="5062151" y="1458097"/>
              <a:ext cx="6738384" cy="46683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TekstniOkvir 1">
              <a:extLst>
                <a:ext uri="{FF2B5EF4-FFF2-40B4-BE49-F238E27FC236}">
                  <a16:creationId xmlns:a16="http://schemas.microsoft.com/office/drawing/2014/main" id="{20CAA9AE-58DF-4A2E-95CD-67DEDCB3B544}"/>
                </a:ext>
              </a:extLst>
            </p:cNvPr>
            <p:cNvSpPr txBox="1"/>
            <p:nvPr/>
          </p:nvSpPr>
          <p:spPr>
            <a:xfrm>
              <a:off x="5282511" y="731521"/>
              <a:ext cx="24404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3600" dirty="0"/>
                <a:t>Ostalo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13432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>
            <a:extLst>
              <a:ext uri="{FF2B5EF4-FFF2-40B4-BE49-F238E27FC236}">
                <a16:creationId xmlns:a16="http://schemas.microsoft.com/office/drawing/2014/main" id="{4F65509D-6071-4E82-AA97-71095CFEDAFE}"/>
              </a:ext>
            </a:extLst>
          </p:cNvPr>
          <p:cNvGrpSpPr/>
          <p:nvPr/>
        </p:nvGrpSpPr>
        <p:grpSpPr>
          <a:xfrm>
            <a:off x="1495167" y="840487"/>
            <a:ext cx="8749637" cy="5411992"/>
            <a:chOff x="1495167" y="840487"/>
            <a:chExt cx="8749637" cy="5411992"/>
          </a:xfrm>
        </p:grpSpPr>
        <p:pic>
          <p:nvPicPr>
            <p:cNvPr id="3" name="Slika 2" descr="Slika na kojoj se prikazuje snimka zaslona&#10;&#10;Opis je automatski generiran">
              <a:extLst>
                <a:ext uri="{FF2B5EF4-FFF2-40B4-BE49-F238E27FC236}">
                  <a16:creationId xmlns:a16="http://schemas.microsoft.com/office/drawing/2014/main" id="{B38FAE47-9137-44D8-9525-B26A07D0E8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5643"/>
            <a:stretch/>
          </p:blipFill>
          <p:spPr>
            <a:xfrm>
              <a:off x="1495167" y="1486818"/>
              <a:ext cx="8749637" cy="47656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TekstniOkvir 1">
              <a:extLst>
                <a:ext uri="{FF2B5EF4-FFF2-40B4-BE49-F238E27FC236}">
                  <a16:creationId xmlns:a16="http://schemas.microsoft.com/office/drawing/2014/main" id="{BFA0673B-EBE1-4C21-B3D6-22B4E5474BCA}"/>
                </a:ext>
              </a:extLst>
            </p:cNvPr>
            <p:cNvSpPr txBox="1"/>
            <p:nvPr/>
          </p:nvSpPr>
          <p:spPr>
            <a:xfrm>
              <a:off x="3138616" y="840487"/>
              <a:ext cx="61413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3600" dirty="0"/>
                <a:t>Promjena PIN-a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20898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38B90F62-FC7C-4F31-BCF7-833A7403C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16" y="2697348"/>
            <a:ext cx="11442357" cy="1373332"/>
          </a:xfrm>
          <a:prstGeom prst="rect">
            <a:avLst/>
          </a:prstGeom>
        </p:spPr>
      </p:pic>
      <p:sp>
        <p:nvSpPr>
          <p:cNvPr id="4" name="Naslov 1">
            <a:extLst>
              <a:ext uri="{FF2B5EF4-FFF2-40B4-BE49-F238E27FC236}">
                <a16:creationId xmlns:a16="http://schemas.microsoft.com/office/drawing/2014/main" id="{2491E6E8-1AC5-4692-B98A-C9D1D61B36F3}"/>
              </a:ext>
            </a:extLst>
          </p:cNvPr>
          <p:cNvSpPr txBox="1">
            <a:spLocks/>
          </p:cNvSpPr>
          <p:nvPr/>
        </p:nvSpPr>
        <p:spPr>
          <a:xfrm>
            <a:off x="2133768" y="503537"/>
            <a:ext cx="7467433" cy="9916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hr-HR" sz="4800" dirty="0"/>
              <a:t>Odabir razredne knjige</a:t>
            </a:r>
          </a:p>
        </p:txBody>
      </p:sp>
    </p:spTree>
    <p:extLst>
      <p:ext uri="{BB962C8B-B14F-4D97-AF65-F5344CB8AC3E}">
        <p14:creationId xmlns:p14="http://schemas.microsoft.com/office/powerpoint/2010/main" val="40870061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6B90EE-DE17-4FB2-9E40-C35F732A9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021155"/>
            <a:ext cx="4341173" cy="1673516"/>
          </a:xfrm>
        </p:spPr>
        <p:txBody>
          <a:bodyPr/>
          <a:lstStyle/>
          <a:p>
            <a:r>
              <a:rPr lang="hr-HR" sz="4800" dirty="0"/>
              <a:t>Administracija predmeta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EF3D6935-93E4-4F5F-B686-2192EC1A4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178" y="543698"/>
            <a:ext cx="5153006" cy="6005384"/>
          </a:xfrm>
          <a:prstGeom prst="rect">
            <a:avLst/>
          </a:prstGeom>
        </p:spPr>
      </p:pic>
      <p:sp>
        <p:nvSpPr>
          <p:cNvPr id="7" name="Pravokutnik 6">
            <a:extLst>
              <a:ext uri="{FF2B5EF4-FFF2-40B4-BE49-F238E27FC236}">
                <a16:creationId xmlns:a16="http://schemas.microsoft.com/office/drawing/2014/main" id="{0248737F-FCE2-4DB4-A036-4FE72DDDD469}"/>
              </a:ext>
            </a:extLst>
          </p:cNvPr>
          <p:cNvSpPr/>
          <p:nvPr/>
        </p:nvSpPr>
        <p:spPr>
          <a:xfrm>
            <a:off x="8563232" y="4053017"/>
            <a:ext cx="2916195" cy="10997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537645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913" y="2867066"/>
            <a:ext cx="4229962" cy="1600200"/>
          </a:xfrm>
        </p:spPr>
        <p:txBody>
          <a:bodyPr/>
          <a:lstStyle/>
          <a:p>
            <a:pPr algn="ctr"/>
            <a:r>
              <a:rPr lang="hr-HR" sz="4800" dirty="0"/>
              <a:t>Dodavanje i uređivanje predmeta po razredu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5541A2D5-A117-4712-BC7A-C28795B3C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106" y="222421"/>
            <a:ext cx="7199641" cy="594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82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1;g7411285122_7_5">
            <a:extLst>
              <a:ext uri="{FF2B5EF4-FFF2-40B4-BE49-F238E27FC236}">
                <a16:creationId xmlns:a16="http://schemas.microsoft.com/office/drawing/2014/main" id="{26B76A55-B345-42B8-B974-B04C1D8FB373}"/>
              </a:ext>
            </a:extLst>
          </p:cNvPr>
          <p:cNvSpPr txBox="1">
            <a:spLocks/>
          </p:cNvSpPr>
          <p:nvPr/>
        </p:nvSpPr>
        <p:spPr>
          <a:xfrm>
            <a:off x="1050643" y="937688"/>
            <a:ext cx="10475050" cy="43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r>
              <a:rPr lang="hr-HR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Cilj radionice</a:t>
            </a:r>
            <a:endParaRPr lang="hr-HR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endParaRPr lang="hr-H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endParaRPr lang="hr-H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4572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hr-HR" sz="3000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Cilj ove radionice je upoznati odgojno-obrazovne radnike s mogućnostima e-Dnevnika za nastavnike i omogućiti polaznicima ovladavanje vještinama unosa i pregleda podataka u e-Dnevniku za sve skupine korisnika. </a:t>
            </a:r>
            <a:endParaRPr lang="hr-H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96314" y="689704"/>
            <a:ext cx="9119286" cy="580509"/>
          </a:xfrm>
        </p:spPr>
        <p:txBody>
          <a:bodyPr>
            <a:noAutofit/>
          </a:bodyPr>
          <a:lstStyle/>
          <a:p>
            <a:pPr algn="ctr"/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Administracija predmeta u razredu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2FCA83D7-18FB-47CB-8420-CA084E13A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35" y="1964303"/>
            <a:ext cx="11740693" cy="3225535"/>
          </a:xfrm>
          <a:prstGeom prst="rect">
            <a:avLst/>
          </a:prstGeom>
        </p:spPr>
      </p:pic>
      <p:sp>
        <p:nvSpPr>
          <p:cNvPr id="13" name="Pravokutnik 12">
            <a:extLst>
              <a:ext uri="{FF2B5EF4-FFF2-40B4-BE49-F238E27FC236}">
                <a16:creationId xmlns:a16="http://schemas.microsoft.com/office/drawing/2014/main" id="{72571157-E18B-4CDD-ABB6-04E0FB91598B}"/>
              </a:ext>
            </a:extLst>
          </p:cNvPr>
          <p:cNvSpPr/>
          <p:nvPr/>
        </p:nvSpPr>
        <p:spPr>
          <a:xfrm>
            <a:off x="247135" y="3904735"/>
            <a:ext cx="2360140" cy="4942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5" name="Pravokutnik 14">
            <a:extLst>
              <a:ext uri="{FF2B5EF4-FFF2-40B4-BE49-F238E27FC236}">
                <a16:creationId xmlns:a16="http://schemas.microsoft.com/office/drawing/2014/main" id="{0D44978D-6796-4C67-8ABA-21364529ED7D}"/>
              </a:ext>
            </a:extLst>
          </p:cNvPr>
          <p:cNvSpPr/>
          <p:nvPr/>
        </p:nvSpPr>
        <p:spPr>
          <a:xfrm>
            <a:off x="6339016" y="3904734"/>
            <a:ext cx="1594022" cy="4942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091254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767" y="2533434"/>
            <a:ext cx="4229962" cy="1600200"/>
          </a:xfrm>
        </p:spPr>
        <p:txBody>
          <a:bodyPr/>
          <a:lstStyle/>
          <a:p>
            <a:pPr algn="ctr"/>
            <a:r>
              <a:rPr lang="hr-HR" sz="4800" dirty="0"/>
              <a:t>Administracija učenika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289E7FDA-5600-4AE0-B210-F352E484F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734" y="418584"/>
            <a:ext cx="4460011" cy="6193827"/>
          </a:xfrm>
          <a:prstGeom prst="rect">
            <a:avLst/>
          </a:prstGeom>
        </p:spPr>
      </p:pic>
      <p:sp>
        <p:nvSpPr>
          <p:cNvPr id="7" name="Pravokutnik 6">
            <a:extLst>
              <a:ext uri="{FF2B5EF4-FFF2-40B4-BE49-F238E27FC236}">
                <a16:creationId xmlns:a16="http://schemas.microsoft.com/office/drawing/2014/main" id="{E1B9C885-0C83-4AC5-9587-21875719AF0C}"/>
              </a:ext>
            </a:extLst>
          </p:cNvPr>
          <p:cNvSpPr/>
          <p:nvPr/>
        </p:nvSpPr>
        <p:spPr>
          <a:xfrm>
            <a:off x="7957751" y="2355804"/>
            <a:ext cx="2710993" cy="10731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997932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BF826C35-B148-439D-95F0-DD7FD5EB2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912" y="223837"/>
            <a:ext cx="7810500" cy="6410325"/>
          </a:xfrm>
          <a:prstGeom prst="rect">
            <a:avLst/>
          </a:prstGeom>
        </p:spPr>
      </p:pic>
      <p:sp>
        <p:nvSpPr>
          <p:cNvPr id="6" name="Naslov 1">
            <a:extLst>
              <a:ext uri="{FF2B5EF4-FFF2-40B4-BE49-F238E27FC236}">
                <a16:creationId xmlns:a16="http://schemas.microsoft.com/office/drawing/2014/main" id="{CE1E07E9-4984-43BF-A11E-A2ED3FC5A983}"/>
              </a:ext>
            </a:extLst>
          </p:cNvPr>
          <p:cNvSpPr txBox="1">
            <a:spLocks/>
          </p:cNvSpPr>
          <p:nvPr/>
        </p:nvSpPr>
        <p:spPr>
          <a:xfrm>
            <a:off x="208300" y="2007349"/>
            <a:ext cx="3276306" cy="1712035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4800" dirty="0"/>
              <a:t>Uređivanje podataka učenika</a:t>
            </a:r>
          </a:p>
        </p:txBody>
      </p:sp>
    </p:spTree>
    <p:extLst>
      <p:ext uri="{BB962C8B-B14F-4D97-AF65-F5344CB8AC3E}">
        <p14:creationId xmlns:p14="http://schemas.microsoft.com/office/powerpoint/2010/main" val="22887136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74" y="2336675"/>
            <a:ext cx="4557749" cy="1600200"/>
          </a:xfrm>
        </p:spPr>
        <p:txBody>
          <a:bodyPr/>
          <a:lstStyle/>
          <a:p>
            <a:r>
              <a:rPr lang="hr-HR" sz="4800" dirty="0"/>
              <a:t>Vježba za samostalni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755644" y="716877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/>
              <a:t>Odaberite školu i razrednu knjigu te unesite predmet i dodajte nastavnike po izboru</a:t>
            </a:r>
            <a:r>
              <a:rPr lang="hr-HR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601812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0;g7411285122_7_43">
            <a:extLst>
              <a:ext uri="{FF2B5EF4-FFF2-40B4-BE49-F238E27FC236}">
                <a16:creationId xmlns:a16="http://schemas.microsoft.com/office/drawing/2014/main" id="{B095C0F7-44DB-4103-AB61-5C9B05C39B5A}"/>
              </a:ext>
            </a:extLst>
          </p:cNvPr>
          <p:cNvSpPr txBox="1">
            <a:spLocks/>
          </p:cNvSpPr>
          <p:nvPr/>
        </p:nvSpPr>
        <p:spPr>
          <a:xfrm>
            <a:off x="1683575" y="1787275"/>
            <a:ext cx="4771200" cy="27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6000" b="1" dirty="0" err="1">
                <a:solidFill>
                  <a:srgbClr val="E71A7A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Stank</a:t>
            </a:r>
            <a:r>
              <a:rPr lang="en-US" sz="6000" b="1" dirty="0">
                <a:solidFill>
                  <a:srgbClr val="E71A7A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40999845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0;g6b6d36b315_1_0">
            <a:extLst>
              <a:ext uri="{FF2B5EF4-FFF2-40B4-BE49-F238E27FC236}">
                <a16:creationId xmlns:a16="http://schemas.microsoft.com/office/drawing/2014/main" id="{4C748778-EDE1-424A-B985-16A2AED15290}"/>
              </a:ext>
            </a:extLst>
          </p:cNvPr>
          <p:cNvSpPr txBox="1">
            <a:spLocks/>
          </p:cNvSpPr>
          <p:nvPr/>
        </p:nvSpPr>
        <p:spPr>
          <a:xfrm>
            <a:off x="2520778" y="2626749"/>
            <a:ext cx="8302351" cy="24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Open Sans Light"/>
              <a:buNone/>
              <a:defRPr sz="44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hr-HR" sz="4800" b="1" dirty="0">
                <a:solidFill>
                  <a:srgbClr val="FFFFFF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e-Dnevnik za predmetne nastavnike i administratore</a:t>
            </a:r>
          </a:p>
        </p:txBody>
      </p:sp>
    </p:spTree>
    <p:extLst>
      <p:ext uri="{BB962C8B-B14F-4D97-AF65-F5344CB8AC3E}">
        <p14:creationId xmlns:p14="http://schemas.microsoft.com/office/powerpoint/2010/main" val="426893077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e-Dnevnik za predmetne nastavnike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75171963-473B-4A8A-B4C3-804D795772A4}"/>
              </a:ext>
            </a:extLst>
          </p:cNvPr>
          <p:cNvSpPr txBox="1"/>
          <p:nvPr/>
        </p:nvSpPr>
        <p:spPr>
          <a:xfrm>
            <a:off x="4942114" y="1196369"/>
            <a:ext cx="6096000" cy="44330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r-HR" altLang="sr-Latn-RS" sz="3200" dirty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IMENIK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Unos elemenata vrednovanja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Unos ocjene/bilješke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Grupni unos ocjena/bilješki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Zaključivanje ocjena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Unos ispita</a:t>
            </a:r>
          </a:p>
        </p:txBody>
      </p:sp>
    </p:spTree>
    <p:extLst>
      <p:ext uri="{BB962C8B-B14F-4D97-AF65-F5344CB8AC3E}">
        <p14:creationId xmlns:p14="http://schemas.microsoft.com/office/powerpoint/2010/main" val="375654118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674" y="2341513"/>
            <a:ext cx="3932237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Elementi vrednovanja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1F4BFBB0-EF94-4E74-9D6C-B9FD36FAD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139" y="469717"/>
            <a:ext cx="5048576" cy="5918565"/>
          </a:xfrm>
          <a:prstGeom prst="rect">
            <a:avLst/>
          </a:prstGeom>
        </p:spPr>
      </p:pic>
      <p:sp>
        <p:nvSpPr>
          <p:cNvPr id="8" name="Pravokutnik 7">
            <a:extLst>
              <a:ext uri="{FF2B5EF4-FFF2-40B4-BE49-F238E27FC236}">
                <a16:creationId xmlns:a16="http://schemas.microsoft.com/office/drawing/2014/main" id="{EC4FC9D6-36DC-441E-9565-7725D1FE5EFE}"/>
              </a:ext>
            </a:extLst>
          </p:cNvPr>
          <p:cNvSpPr/>
          <p:nvPr/>
        </p:nvSpPr>
        <p:spPr>
          <a:xfrm>
            <a:off x="7913914" y="5225143"/>
            <a:ext cx="2971801" cy="11631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1837794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A6AFF418-F1EE-419E-BB85-B76328B3A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492" y="1898712"/>
            <a:ext cx="11701849" cy="2937534"/>
          </a:xfrm>
          <a:prstGeom prst="rect">
            <a:avLst/>
          </a:prstGeom>
        </p:spPr>
      </p:pic>
      <p:sp>
        <p:nvSpPr>
          <p:cNvPr id="4" name="Naslov 1">
            <a:extLst>
              <a:ext uri="{FF2B5EF4-FFF2-40B4-BE49-F238E27FC236}">
                <a16:creationId xmlns:a16="http://schemas.microsoft.com/office/drawing/2014/main" id="{F84CA5E7-A051-448E-A1EA-789B8E94C039}"/>
              </a:ext>
            </a:extLst>
          </p:cNvPr>
          <p:cNvSpPr txBox="1">
            <a:spLocks/>
          </p:cNvSpPr>
          <p:nvPr/>
        </p:nvSpPr>
        <p:spPr>
          <a:xfrm>
            <a:off x="2737694" y="418272"/>
            <a:ext cx="6716612" cy="85888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4800" dirty="0"/>
              <a:t>Elementi vrednovanja</a:t>
            </a:r>
          </a:p>
        </p:txBody>
      </p:sp>
    </p:spTree>
    <p:extLst>
      <p:ext uri="{BB962C8B-B14F-4D97-AF65-F5344CB8AC3E}">
        <p14:creationId xmlns:p14="http://schemas.microsoft.com/office/powerpoint/2010/main" val="15201567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674" y="2341513"/>
            <a:ext cx="3932237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Ocjenjivanje učenika</a:t>
            </a:r>
          </a:p>
        </p:txBody>
      </p:sp>
      <p:grpSp>
        <p:nvGrpSpPr>
          <p:cNvPr id="10" name="Grupa 9">
            <a:extLst>
              <a:ext uri="{FF2B5EF4-FFF2-40B4-BE49-F238E27FC236}">
                <a16:creationId xmlns:a16="http://schemas.microsoft.com/office/drawing/2014/main" id="{04DE2A0F-4852-4524-85DB-AA46F780A108}"/>
              </a:ext>
            </a:extLst>
          </p:cNvPr>
          <p:cNvGrpSpPr/>
          <p:nvPr/>
        </p:nvGrpSpPr>
        <p:grpSpPr>
          <a:xfrm>
            <a:off x="5128054" y="1653527"/>
            <a:ext cx="6715602" cy="3326246"/>
            <a:chOff x="6074228" y="2364369"/>
            <a:chExt cx="6117772" cy="2505917"/>
          </a:xfrm>
        </p:grpSpPr>
        <p:pic>
          <p:nvPicPr>
            <p:cNvPr id="11" name="Slika 10">
              <a:extLst>
                <a:ext uri="{FF2B5EF4-FFF2-40B4-BE49-F238E27FC236}">
                  <a16:creationId xmlns:a16="http://schemas.microsoft.com/office/drawing/2014/main" id="{6E52BBDE-21FB-42A3-B305-4B52161FAA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9911"/>
            <a:stretch/>
          </p:blipFill>
          <p:spPr>
            <a:xfrm>
              <a:off x="9742714" y="2364369"/>
              <a:ext cx="2449286" cy="2505917"/>
            </a:xfrm>
            <a:prstGeom prst="rect">
              <a:avLst/>
            </a:prstGeom>
          </p:spPr>
        </p:pic>
        <p:pic>
          <p:nvPicPr>
            <p:cNvPr id="12" name="Slika 11">
              <a:extLst>
                <a:ext uri="{FF2B5EF4-FFF2-40B4-BE49-F238E27FC236}">
                  <a16:creationId xmlns:a16="http://schemas.microsoft.com/office/drawing/2014/main" id="{63923B1B-69CB-4695-89D6-E71989534E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69910"/>
            <a:stretch/>
          </p:blipFill>
          <p:spPr>
            <a:xfrm>
              <a:off x="6074228" y="2364369"/>
              <a:ext cx="3668486" cy="25059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8975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1;g7411285122_7_5">
            <a:extLst>
              <a:ext uri="{FF2B5EF4-FFF2-40B4-BE49-F238E27FC236}">
                <a16:creationId xmlns:a16="http://schemas.microsoft.com/office/drawing/2014/main" id="{26B76A55-B345-42B8-B974-B04C1D8FB373}"/>
              </a:ext>
            </a:extLst>
          </p:cNvPr>
          <p:cNvSpPr txBox="1">
            <a:spLocks/>
          </p:cNvSpPr>
          <p:nvPr/>
        </p:nvSpPr>
        <p:spPr>
          <a:xfrm>
            <a:off x="482008" y="148857"/>
            <a:ext cx="11320131" cy="6273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endParaRPr lang="hr-HR" sz="4400" b="1" dirty="0">
              <a:latin typeface="+mn-lt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SzPts val="3600"/>
              <a:buFont typeface="Arial"/>
              <a:buNone/>
            </a:pPr>
            <a:r>
              <a:rPr lang="hr-HR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Ishodi učenja radionice</a:t>
            </a:r>
            <a:br>
              <a:rPr lang="hr-HR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r-H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hr-H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Polaznici će nakon radionice moći:</a:t>
            </a:r>
          </a:p>
          <a:p>
            <a:pPr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hr-H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voditi administraciju e-Dnevnika, koja uključuje: odabir predmeta, kreiranje grupe i razreda, uređivanje podataka na razini škole, brisanje neispravnih unosa (srednja razina digitalnih kompetencija iz područja Digitalni izvori i materijali)</a:t>
            </a:r>
          </a:p>
          <a:p>
            <a:pPr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hr-H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kreirati novi radni tjedan (srednja razina digitalnih kompetencija iz područja Profesionalni angažman)</a:t>
            </a:r>
          </a:p>
          <a:p>
            <a:pPr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hr-H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uređivati podatke učenika i predmeta (srednja razina digitalnih kompetencija iz područja Profesionalni angažman) 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  <a:sym typeface="Open Sans Light"/>
            </a:endParaRPr>
          </a:p>
          <a:p>
            <a:pPr indent="-45720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dirty="0">
              <a:latin typeface="Arial" panose="020B0604020202020204" pitchFamily="34" charset="0"/>
              <a:cs typeface="Arial" panose="020B0604020202020204" pitchFamily="34" charset="0"/>
              <a:sym typeface="Open Sans Light"/>
            </a:endParaRPr>
          </a:p>
          <a:p>
            <a:pPr indent="-45720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hr-HR" sz="30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43578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1">
            <a:extLst>
              <a:ext uri="{FF2B5EF4-FFF2-40B4-BE49-F238E27FC236}">
                <a16:creationId xmlns:a16="http://schemas.microsoft.com/office/drawing/2014/main" id="{F84CA5E7-A051-448E-A1EA-789B8E94C039}"/>
              </a:ext>
            </a:extLst>
          </p:cNvPr>
          <p:cNvSpPr txBox="1">
            <a:spLocks/>
          </p:cNvSpPr>
          <p:nvPr/>
        </p:nvSpPr>
        <p:spPr>
          <a:xfrm>
            <a:off x="3004456" y="262342"/>
            <a:ext cx="6716612" cy="858887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4800" dirty="0"/>
              <a:t>Ocjenjivanje učenika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8486DB0E-6C7A-42AD-B99C-6BEF3230D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56" y="1401315"/>
            <a:ext cx="6019720" cy="5029838"/>
          </a:xfrm>
          <a:prstGeom prst="rect">
            <a:avLst/>
          </a:prstGeo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56130BC9-C3AD-43C1-9831-9DDDF55CFE45}"/>
              </a:ext>
            </a:extLst>
          </p:cNvPr>
          <p:cNvSpPr/>
          <p:nvPr/>
        </p:nvSpPr>
        <p:spPr>
          <a:xfrm>
            <a:off x="3004456" y="4942114"/>
            <a:ext cx="6019720" cy="79465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483771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>
            <a:extLst>
              <a:ext uri="{FF2B5EF4-FFF2-40B4-BE49-F238E27FC236}">
                <a16:creationId xmlns:a16="http://schemas.microsoft.com/office/drawing/2014/main" id="{9273ABE4-1EB1-4579-A6CE-79928306B625}"/>
              </a:ext>
            </a:extLst>
          </p:cNvPr>
          <p:cNvSpPr txBox="1">
            <a:spLocks/>
          </p:cNvSpPr>
          <p:nvPr/>
        </p:nvSpPr>
        <p:spPr>
          <a:xfrm>
            <a:off x="494270" y="2431404"/>
            <a:ext cx="415070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  <a:buClr>
                <a:srgbClr val="7F7F7F"/>
              </a:buClr>
              <a:buSzPts val="6000"/>
            </a:pPr>
            <a:r>
              <a:rPr lang="hr-HR" sz="480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Grupni unos ocjena i bilješki</a:t>
            </a:r>
          </a:p>
        </p:txBody>
      </p:sp>
      <p:pic>
        <p:nvPicPr>
          <p:cNvPr id="6" name="Slika 5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B521AEBA-74C5-4E63-8378-0048918C7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582" y="0"/>
            <a:ext cx="4837635" cy="67659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Pravokutnik 6">
            <a:extLst>
              <a:ext uri="{FF2B5EF4-FFF2-40B4-BE49-F238E27FC236}">
                <a16:creationId xmlns:a16="http://schemas.microsoft.com/office/drawing/2014/main" id="{D93BB852-EE6D-4585-B50E-556F7200C22B}"/>
              </a:ext>
            </a:extLst>
          </p:cNvPr>
          <p:cNvSpPr/>
          <p:nvPr/>
        </p:nvSpPr>
        <p:spPr>
          <a:xfrm>
            <a:off x="5983266" y="240632"/>
            <a:ext cx="946484" cy="8983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F2251243-7D90-4805-BC49-88B2967FDD2E}"/>
              </a:ext>
            </a:extLst>
          </p:cNvPr>
          <p:cNvSpPr/>
          <p:nvPr/>
        </p:nvSpPr>
        <p:spPr>
          <a:xfrm>
            <a:off x="7954027" y="240632"/>
            <a:ext cx="2880987" cy="10244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CB7F1A1C-B178-4FC3-B04C-5E3E515394E0}"/>
              </a:ext>
            </a:extLst>
          </p:cNvPr>
          <p:cNvSpPr/>
          <p:nvPr/>
        </p:nvSpPr>
        <p:spPr>
          <a:xfrm>
            <a:off x="8004107" y="1505761"/>
            <a:ext cx="2880987" cy="10244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028738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lika 13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8563583B-1AF8-4F67-BA14-12829CC4F9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82"/>
          <a:stretch/>
        </p:blipFill>
        <p:spPr>
          <a:xfrm>
            <a:off x="178515" y="1569309"/>
            <a:ext cx="11834967" cy="46461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niOkvir 1">
            <a:extLst>
              <a:ext uri="{FF2B5EF4-FFF2-40B4-BE49-F238E27FC236}">
                <a16:creationId xmlns:a16="http://schemas.microsoft.com/office/drawing/2014/main" id="{C9D9934F-781B-4E88-A3FF-10FB509EBDE1}"/>
              </a:ext>
            </a:extLst>
          </p:cNvPr>
          <p:cNvSpPr txBox="1"/>
          <p:nvPr/>
        </p:nvSpPr>
        <p:spPr>
          <a:xfrm>
            <a:off x="89260" y="158977"/>
            <a:ext cx="1210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400" spc="-70" dirty="0"/>
              <a:t>Grupni unos ocjena za predmet: Tehnička kultura</a:t>
            </a:r>
          </a:p>
        </p:txBody>
      </p:sp>
    </p:spTree>
    <p:extLst>
      <p:ext uri="{BB962C8B-B14F-4D97-AF65-F5344CB8AC3E}">
        <p14:creationId xmlns:p14="http://schemas.microsoft.com/office/powerpoint/2010/main" val="142217066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01FE80A4-F997-432F-A359-78167E1CE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701" y="1399293"/>
            <a:ext cx="11017198" cy="49026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niOkvir 1">
            <a:extLst>
              <a:ext uri="{FF2B5EF4-FFF2-40B4-BE49-F238E27FC236}">
                <a16:creationId xmlns:a16="http://schemas.microsoft.com/office/drawing/2014/main" id="{A28CCA4D-A882-4962-BB8D-B07407ECDEDE}"/>
              </a:ext>
            </a:extLst>
          </p:cNvPr>
          <p:cNvSpPr txBox="1"/>
          <p:nvPr/>
        </p:nvSpPr>
        <p:spPr>
          <a:xfrm>
            <a:off x="2594918" y="247135"/>
            <a:ext cx="7982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800" dirty="0"/>
              <a:t>Unos zaključne ocjene</a:t>
            </a:r>
          </a:p>
        </p:txBody>
      </p:sp>
    </p:spTree>
    <p:extLst>
      <p:ext uri="{BB962C8B-B14F-4D97-AF65-F5344CB8AC3E}">
        <p14:creationId xmlns:p14="http://schemas.microsoft.com/office/powerpoint/2010/main" val="78602939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like 3">
            <a:extLst>
              <a:ext uri="{FF2B5EF4-FFF2-40B4-BE49-F238E27FC236}">
                <a16:creationId xmlns:a16="http://schemas.microsoft.com/office/drawing/2014/main" id="{2D7B8D99-1321-492D-91B2-5C85EC920E17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/>
          <a:srcRect t="3595" b="3595"/>
          <a:stretch/>
        </p:blipFill>
        <p:spPr>
          <a:xfrm>
            <a:off x="4992130" y="3142826"/>
            <a:ext cx="6363729" cy="3531538"/>
          </a:xfrm>
          <a:ln>
            <a:solidFill>
              <a:schemeClr val="tx1"/>
            </a:solidFill>
          </a:ln>
        </p:spPr>
      </p:pic>
      <p:grpSp>
        <p:nvGrpSpPr>
          <p:cNvPr id="2" name="Grupa 1">
            <a:extLst>
              <a:ext uri="{FF2B5EF4-FFF2-40B4-BE49-F238E27FC236}">
                <a16:creationId xmlns:a16="http://schemas.microsoft.com/office/drawing/2014/main" id="{F2E995C5-EFC6-40F8-9A71-1B56463A8ADC}"/>
              </a:ext>
            </a:extLst>
          </p:cNvPr>
          <p:cNvGrpSpPr/>
          <p:nvPr/>
        </p:nvGrpSpPr>
        <p:grpSpPr>
          <a:xfrm>
            <a:off x="220687" y="1302288"/>
            <a:ext cx="7440502" cy="1455743"/>
            <a:chOff x="151899" y="189747"/>
            <a:chExt cx="8743950" cy="1762125"/>
          </a:xfrm>
        </p:grpSpPr>
        <p:pic>
          <p:nvPicPr>
            <p:cNvPr id="6" name="Slika 5">
              <a:extLst>
                <a:ext uri="{FF2B5EF4-FFF2-40B4-BE49-F238E27FC236}">
                  <a16:creationId xmlns:a16="http://schemas.microsoft.com/office/drawing/2014/main" id="{C8F11F26-77D2-40A0-B154-72E8394E3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899" y="189747"/>
              <a:ext cx="8743950" cy="17621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Pravokutnik 6">
              <a:extLst>
                <a:ext uri="{FF2B5EF4-FFF2-40B4-BE49-F238E27FC236}">
                  <a16:creationId xmlns:a16="http://schemas.microsoft.com/office/drawing/2014/main" id="{0FDDBAC9-D9CF-45EA-AF9C-7EB6CEC3BE4C}"/>
                </a:ext>
              </a:extLst>
            </p:cNvPr>
            <p:cNvSpPr/>
            <p:nvPr/>
          </p:nvSpPr>
          <p:spPr>
            <a:xfrm>
              <a:off x="6776581" y="1340285"/>
              <a:ext cx="1014608" cy="61158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8" name="TekstniOkvir 7">
            <a:extLst>
              <a:ext uri="{FF2B5EF4-FFF2-40B4-BE49-F238E27FC236}">
                <a16:creationId xmlns:a16="http://schemas.microsoft.com/office/drawing/2014/main" id="{0A3A4397-81B9-4BB8-B833-FB79E09549F0}"/>
              </a:ext>
            </a:extLst>
          </p:cNvPr>
          <p:cNvSpPr txBox="1"/>
          <p:nvPr/>
        </p:nvSpPr>
        <p:spPr>
          <a:xfrm>
            <a:off x="4280710" y="86497"/>
            <a:ext cx="5052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800" dirty="0"/>
              <a:t>Unos ispita</a:t>
            </a:r>
          </a:p>
        </p:txBody>
      </p:sp>
    </p:spTree>
    <p:extLst>
      <p:ext uri="{BB962C8B-B14F-4D97-AF65-F5344CB8AC3E}">
        <p14:creationId xmlns:p14="http://schemas.microsoft.com/office/powerpoint/2010/main" val="20439367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74" y="2687275"/>
            <a:ext cx="4532697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Vježba za samostalni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656790" y="775252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>
                <a:solidFill>
                  <a:schemeClr val="tx1"/>
                </a:solidFill>
              </a:rPr>
              <a:t>U e-Dnevniku za predmet koji predajete unesite elemente vrednovanja.</a:t>
            </a:r>
            <a:r>
              <a:rPr lang="hr-HR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869170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74692" y="453977"/>
            <a:ext cx="4014334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>
                <a:solidFill>
                  <a:schemeClr val="tx1"/>
                </a:solidFill>
              </a:rPr>
              <a:t>Iz pregleda učenika, slučajnim odabirom odaberite učenika te za predmet koji predajete unesite ocjenu i bilješku</a:t>
            </a:r>
            <a:r>
              <a:rPr lang="hr-HR" sz="2800" dirty="0"/>
              <a:t>.</a:t>
            </a:r>
          </a:p>
        </p:txBody>
      </p:sp>
      <p:sp>
        <p:nvSpPr>
          <p:cNvPr id="4" name="Naslov 1">
            <a:extLst>
              <a:ext uri="{FF2B5EF4-FFF2-40B4-BE49-F238E27FC236}">
                <a16:creationId xmlns:a16="http://schemas.microsoft.com/office/drawing/2014/main" id="{D164F6A8-B29F-4699-A731-366EA5A508F9}"/>
              </a:ext>
            </a:extLst>
          </p:cNvPr>
          <p:cNvSpPr txBox="1">
            <a:spLocks/>
          </p:cNvSpPr>
          <p:nvPr/>
        </p:nvSpPr>
        <p:spPr>
          <a:xfrm>
            <a:off x="816823" y="2212302"/>
            <a:ext cx="475556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0"/>
              <a:buFont typeface="Open Sans Light"/>
              <a:buNone/>
              <a:defRPr sz="6000" b="0" i="0" u="none" strike="noStrike" cap="none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4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Vježba za samostalni rad</a:t>
            </a:r>
          </a:p>
        </p:txBody>
      </p:sp>
    </p:spTree>
    <p:extLst>
      <p:ext uri="{BB962C8B-B14F-4D97-AF65-F5344CB8AC3E}">
        <p14:creationId xmlns:p14="http://schemas.microsoft.com/office/powerpoint/2010/main" val="19861246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0;g6b6d36b315_1_0">
            <a:extLst>
              <a:ext uri="{FF2B5EF4-FFF2-40B4-BE49-F238E27FC236}">
                <a16:creationId xmlns:a16="http://schemas.microsoft.com/office/drawing/2014/main" id="{4C748778-EDE1-424A-B985-16A2AED15290}"/>
              </a:ext>
            </a:extLst>
          </p:cNvPr>
          <p:cNvSpPr txBox="1">
            <a:spLocks/>
          </p:cNvSpPr>
          <p:nvPr/>
        </p:nvSpPr>
        <p:spPr>
          <a:xfrm>
            <a:off x="2520778" y="2626749"/>
            <a:ext cx="8302351" cy="24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Open Sans Light"/>
              <a:buNone/>
              <a:defRPr sz="44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hr-HR" sz="4800" b="1" dirty="0">
                <a:solidFill>
                  <a:srgbClr val="FFFFFF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e-Dnevnik za specifične skupine korisnika</a:t>
            </a:r>
          </a:p>
        </p:txBody>
      </p:sp>
    </p:spTree>
    <p:extLst>
      <p:ext uri="{BB962C8B-B14F-4D97-AF65-F5344CB8AC3E}">
        <p14:creationId xmlns:p14="http://schemas.microsoft.com/office/powerpoint/2010/main" val="34961581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704" y="2441722"/>
            <a:ext cx="4247208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Administracija učenika u školi u bolnici 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922F5794-19BD-4073-9052-DFB7B44E62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527"/>
          <a:stretch/>
        </p:blipFill>
        <p:spPr>
          <a:xfrm>
            <a:off x="4991752" y="1556679"/>
            <a:ext cx="6693344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60470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017E8008-49B1-4453-AAE5-C44A3C25B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837" y="152400"/>
            <a:ext cx="8696325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62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niOkvir 2">
            <a:extLst>
              <a:ext uri="{FF2B5EF4-FFF2-40B4-BE49-F238E27FC236}">
                <a16:creationId xmlns:a16="http://schemas.microsoft.com/office/drawing/2014/main" id="{031F0231-81DF-4577-A1F9-5BE85B014232}"/>
              </a:ext>
            </a:extLst>
          </p:cNvPr>
          <p:cNvSpPr txBox="1"/>
          <p:nvPr/>
        </p:nvSpPr>
        <p:spPr>
          <a:xfrm>
            <a:off x="446568" y="1391642"/>
            <a:ext cx="109728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defRPr/>
            </a:pP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Polaznici će nakon radionice moći:</a:t>
            </a: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defRPr/>
            </a:pP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evidentirati nastavne sate (početna razina digitalnih kompetencija iz područja Profesionalni angažman)</a:t>
            </a: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defRPr/>
            </a:pP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unositi ocjene, bilješke i elemente vrednovanja (početna razina digitalnih kompetencija iz područja Praćenje i vrednovanje)</a:t>
            </a: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defRPr/>
            </a:pP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izvoziti podatke iz e-Matice i uvesti podatke u e-Maticu (srednja razina digitalnih kompetencija iz područja Digitalni izvori i materijali)</a:t>
            </a: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Clr>
                <a:srgbClr val="7F7F7F"/>
              </a:buClr>
              <a:buSzPts val="2800"/>
              <a:buFont typeface="Wingdings" panose="05000000000000000000" pitchFamily="2" charset="2"/>
              <a:buChar char="ü"/>
              <a:defRPr/>
            </a:pP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  <a:sym typeface="Open Sans Light"/>
              </a:rPr>
              <a:t>izraditi razne izvještaje (početna razina digitalnih kompetencija iz područja Praćenje i vrednovanje)</a:t>
            </a:r>
            <a:endParaRPr kumimoji="0" lang="hr-HR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Open Sans Light"/>
            </a:endParaRPr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BB2FE108-C9F9-4AE7-BE40-EFD21A380DFA}"/>
              </a:ext>
            </a:extLst>
          </p:cNvPr>
          <p:cNvSpPr txBox="1"/>
          <p:nvPr/>
        </p:nvSpPr>
        <p:spPr>
          <a:xfrm>
            <a:off x="446568" y="256264"/>
            <a:ext cx="846182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tabLst/>
              <a:defRPr/>
            </a:pPr>
            <a:r>
              <a:rPr kumimoji="0" lang="hr-HR" sz="4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Ishodi učenja radionice</a:t>
            </a:r>
            <a:r>
              <a:rPr kumimoji="0" lang="hr-H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88264203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36C19A33-F165-4D92-B7C6-E8A68B660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68" y="1746923"/>
            <a:ext cx="11061663" cy="383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73041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346" y="2441722"/>
            <a:ext cx="4259565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Evidencija nastave za školu u bolnici 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F4C4A3D6-7B07-48B8-843F-5E329001F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313" y="2628899"/>
            <a:ext cx="7067992" cy="132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3935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3998611D-6F82-40D9-A7F7-44007C438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268" y="0"/>
            <a:ext cx="8429529" cy="658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63796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562" y="2762998"/>
            <a:ext cx="4349579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Unos podataka u Imenik razredne knjige O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822068C8-0BAD-4208-ACB3-54127B244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242" y="308989"/>
            <a:ext cx="5245079" cy="624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062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356290C9-0994-48B5-9057-656483E05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1380481"/>
            <a:ext cx="7315200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7702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486" y="2441722"/>
            <a:ext cx="4185425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Unos produženog boravka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B6F22015-F418-4ABC-A2CB-63022681A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4461" y="2119770"/>
            <a:ext cx="7220629" cy="2952164"/>
          </a:xfrm>
          <a:prstGeom prst="rect">
            <a:avLst/>
          </a:prstGeo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E29AB35C-9ABB-4AEF-8184-674F0B3FAA10}"/>
              </a:ext>
            </a:extLst>
          </p:cNvPr>
          <p:cNvSpPr/>
          <p:nvPr/>
        </p:nvSpPr>
        <p:spPr>
          <a:xfrm>
            <a:off x="6488482" y="3144033"/>
            <a:ext cx="1252603" cy="5636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3435622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A27BE64-231A-498C-BC93-CE6570859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34" y="1816274"/>
            <a:ext cx="11964442" cy="2981194"/>
          </a:xfrm>
          <a:prstGeom prst="rect">
            <a:avLst/>
          </a:prstGeom>
        </p:spPr>
      </p:pic>
      <p:sp>
        <p:nvSpPr>
          <p:cNvPr id="5" name="Pravokutnik 4">
            <a:extLst>
              <a:ext uri="{FF2B5EF4-FFF2-40B4-BE49-F238E27FC236}">
                <a16:creationId xmlns:a16="http://schemas.microsoft.com/office/drawing/2014/main" id="{A0CFAEE5-9EFB-44B2-AE2B-3AB89E73DEB6}"/>
              </a:ext>
            </a:extLst>
          </p:cNvPr>
          <p:cNvSpPr/>
          <p:nvPr/>
        </p:nvSpPr>
        <p:spPr>
          <a:xfrm>
            <a:off x="10459233" y="2843408"/>
            <a:ext cx="1139868" cy="1152395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8208178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656790" y="775252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>
                <a:solidFill>
                  <a:schemeClr val="tx1"/>
                </a:solidFill>
              </a:rPr>
              <a:t>Evidentirajte nastavni sat u ustanovi u kojoj radite.</a:t>
            </a:r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90290803-114B-4F1B-A5BC-BBE331A7B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74" y="2687275"/>
            <a:ext cx="4191448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Vježba za samostalni rad</a:t>
            </a:r>
          </a:p>
        </p:txBody>
      </p:sp>
    </p:spTree>
    <p:extLst>
      <p:ext uri="{BB962C8B-B14F-4D97-AF65-F5344CB8AC3E}">
        <p14:creationId xmlns:p14="http://schemas.microsoft.com/office/powerpoint/2010/main" val="363396625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990" y="3268319"/>
            <a:ext cx="4448132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Evidencija podataka o prilagodbi sadržaja za učenike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D0E6E08E-AC8C-4AF0-AA4C-2EC2301D71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961" y="216074"/>
            <a:ext cx="3509028" cy="6425852"/>
          </a:xfrm>
          <a:prstGeom prst="rect">
            <a:avLst/>
          </a:prstGeo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E29AB35C-9ABB-4AEF-8184-674F0B3FAA10}"/>
              </a:ext>
            </a:extLst>
          </p:cNvPr>
          <p:cNvSpPr/>
          <p:nvPr/>
        </p:nvSpPr>
        <p:spPr>
          <a:xfrm>
            <a:off x="7803715" y="5736921"/>
            <a:ext cx="1991638" cy="81419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804267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4035B432-216A-4AC8-965A-580EEE69C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9135" y="2600992"/>
            <a:ext cx="7056594" cy="3854320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9ABE4990-958B-450C-928D-EACAD7E74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" y="1244781"/>
            <a:ext cx="5676900" cy="1276350"/>
          </a:xfrm>
          <a:prstGeom prst="rect">
            <a:avLst/>
          </a:prstGeom>
        </p:spPr>
      </p:pic>
      <p:sp>
        <p:nvSpPr>
          <p:cNvPr id="7" name="Pravokutnik 6">
            <a:extLst>
              <a:ext uri="{FF2B5EF4-FFF2-40B4-BE49-F238E27FC236}">
                <a16:creationId xmlns:a16="http://schemas.microsoft.com/office/drawing/2014/main" id="{C69447E4-F12E-4DFF-A4A2-19269198984B}"/>
              </a:ext>
            </a:extLst>
          </p:cNvPr>
          <p:cNvSpPr/>
          <p:nvPr/>
        </p:nvSpPr>
        <p:spPr>
          <a:xfrm>
            <a:off x="5073379" y="1396990"/>
            <a:ext cx="901874" cy="6576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71982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b6d36b315_1_0"/>
          <p:cNvSpPr txBox="1">
            <a:spLocks noGrp="1"/>
          </p:cNvSpPr>
          <p:nvPr>
            <p:ph type="title" idx="4294967295"/>
          </p:nvPr>
        </p:nvSpPr>
        <p:spPr>
          <a:xfrm>
            <a:off x="5802147" y="2293116"/>
            <a:ext cx="4872701" cy="2497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sz="4800" b="1" dirty="0">
                <a:solidFill>
                  <a:srgbClr val="FFFFFF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e-Dnevnik za administratore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005404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656790" y="775252"/>
            <a:ext cx="3810280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>
                <a:solidFill>
                  <a:schemeClr val="tx1"/>
                </a:solidFill>
              </a:rPr>
              <a:t>Unesite podatke o prilagodbi sadržaja jednom učeniku po izboru za predmet koji predajte.</a:t>
            </a:r>
          </a:p>
        </p:txBody>
      </p:sp>
      <p:sp>
        <p:nvSpPr>
          <p:cNvPr id="6" name="Naslov 1">
            <a:extLst>
              <a:ext uri="{FF2B5EF4-FFF2-40B4-BE49-F238E27FC236}">
                <a16:creationId xmlns:a16="http://schemas.microsoft.com/office/drawing/2014/main" id="{1271292F-C744-4852-B73E-84DEBDFCC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74" y="2687275"/>
            <a:ext cx="4457541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Vježba za samostalni rad</a:t>
            </a:r>
          </a:p>
        </p:txBody>
      </p:sp>
    </p:spTree>
    <p:extLst>
      <p:ext uri="{BB962C8B-B14F-4D97-AF65-F5344CB8AC3E}">
        <p14:creationId xmlns:p14="http://schemas.microsoft.com/office/powerpoint/2010/main" val="96376740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0;g6b6d36b315_1_0">
            <a:extLst>
              <a:ext uri="{FF2B5EF4-FFF2-40B4-BE49-F238E27FC236}">
                <a16:creationId xmlns:a16="http://schemas.microsoft.com/office/drawing/2014/main" id="{4C748778-EDE1-424A-B985-16A2AED15290}"/>
              </a:ext>
            </a:extLst>
          </p:cNvPr>
          <p:cNvSpPr txBox="1">
            <a:spLocks/>
          </p:cNvSpPr>
          <p:nvPr/>
        </p:nvSpPr>
        <p:spPr>
          <a:xfrm>
            <a:off x="2520778" y="2626749"/>
            <a:ext cx="8302351" cy="249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Open Sans Light"/>
              <a:buNone/>
              <a:defRPr sz="44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Clr>
                <a:schemeClr val="dk1"/>
              </a:buClr>
              <a:buSzPts val="1100"/>
              <a:buFont typeface="Arial"/>
              <a:buNone/>
            </a:pPr>
            <a:r>
              <a:rPr lang="hr-HR" sz="4800" b="1" dirty="0">
                <a:solidFill>
                  <a:srgbClr val="FFFFFF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  <a:sym typeface="Open Sans"/>
              </a:rPr>
              <a:t>e-Dnevnik za predmetne nastavnike</a:t>
            </a:r>
          </a:p>
        </p:txBody>
      </p:sp>
    </p:spTree>
    <p:extLst>
      <p:ext uri="{BB962C8B-B14F-4D97-AF65-F5344CB8AC3E}">
        <p14:creationId xmlns:p14="http://schemas.microsoft.com/office/powerpoint/2010/main" val="187106275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74746F-CFCF-4EA4-A4A4-FA88ECB70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628899"/>
            <a:ext cx="3932237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e-Dnevnik za predmetne nastavnike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383C1638-C3C0-4BCD-9D47-ACDBC9529185}"/>
              </a:ext>
            </a:extLst>
          </p:cNvPr>
          <p:cNvSpPr txBox="1"/>
          <p:nvPr/>
        </p:nvSpPr>
        <p:spPr>
          <a:xfrm>
            <a:off x="4931965" y="1013072"/>
            <a:ext cx="652127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altLang="sr-Latn-RS" sz="3200" dirty="0">
                <a:solidFill>
                  <a:schemeClr val="accent1">
                    <a:lumMod val="75000"/>
                  </a:schemeClr>
                </a:solidFill>
                <a:ea typeface="ＭＳ Ｐゴシック" panose="020B0600070205080204" pitchFamily="34" charset="-128"/>
              </a:rPr>
              <a:t>DNEVNIK RADA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r-HR" altLang="sr-Latn-RS" sz="32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Evidencija: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radnog tjedna/dana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nastavnog sata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izostanaka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napomene</a:t>
            </a:r>
          </a:p>
          <a:p>
            <a:pPr marL="457200" lvl="1"/>
            <a:endParaRPr lang="hr-HR" altLang="sr-Latn-RS" sz="28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3944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Kreiranje radnog tjedna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96E36713-D5BE-4159-9C77-E302B4F92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487" y="1721193"/>
            <a:ext cx="7039232" cy="302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30603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8629" y="312964"/>
            <a:ext cx="10813142" cy="949779"/>
          </a:xfrm>
        </p:spPr>
        <p:txBody>
          <a:bodyPr>
            <a:normAutofit fontScale="90000"/>
          </a:bodyPr>
          <a:lstStyle/>
          <a:p>
            <a:r>
              <a:rPr lang="hr-HR" sz="4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Unos nastavnog sata i evidencija izostanka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E41DC5DD-F6D6-4706-B658-1B8759559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5" y="2210278"/>
            <a:ext cx="12077189" cy="338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8170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99094" y="430088"/>
            <a:ext cx="9047992" cy="847169"/>
          </a:xfrm>
        </p:spPr>
        <p:txBody>
          <a:bodyPr>
            <a:noAutofit/>
          </a:bodyPr>
          <a:lstStyle/>
          <a:p>
            <a:pPr algn="ctr"/>
            <a:r>
              <a:rPr lang="hr-HR" sz="4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Naknadna evidencija izostanka</a:t>
            </a:r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id="{8A95E205-6B16-4E37-9FD3-A06727E1D599}"/>
              </a:ext>
            </a:extLst>
          </p:cNvPr>
          <p:cNvGrpSpPr/>
          <p:nvPr/>
        </p:nvGrpSpPr>
        <p:grpSpPr>
          <a:xfrm>
            <a:off x="308919" y="2530194"/>
            <a:ext cx="11677136" cy="2474292"/>
            <a:chOff x="108857" y="2764972"/>
            <a:chExt cx="12058184" cy="2394857"/>
          </a:xfrm>
        </p:grpSpPr>
        <p:pic>
          <p:nvPicPr>
            <p:cNvPr id="4" name="Slika 3">
              <a:extLst>
                <a:ext uri="{FF2B5EF4-FFF2-40B4-BE49-F238E27FC236}">
                  <a16:creationId xmlns:a16="http://schemas.microsoft.com/office/drawing/2014/main" id="{928F98EF-24EE-445D-9CA9-510F39FC9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857" y="2764972"/>
              <a:ext cx="12058184" cy="2394857"/>
            </a:xfrm>
            <a:prstGeom prst="rect">
              <a:avLst/>
            </a:prstGeom>
          </p:spPr>
        </p:pic>
        <p:sp>
          <p:nvSpPr>
            <p:cNvPr id="6" name="Pravokutnik 5">
              <a:extLst>
                <a:ext uri="{FF2B5EF4-FFF2-40B4-BE49-F238E27FC236}">
                  <a16:creationId xmlns:a16="http://schemas.microsoft.com/office/drawing/2014/main" id="{4DF6AD95-AEDD-458B-8187-DAD9D5BC1261}"/>
                </a:ext>
              </a:extLst>
            </p:cNvPr>
            <p:cNvSpPr/>
            <p:nvPr/>
          </p:nvSpPr>
          <p:spPr>
            <a:xfrm>
              <a:off x="6868886" y="2939143"/>
              <a:ext cx="1273628" cy="48985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</p:spTree>
    <p:extLst>
      <p:ext uri="{BB962C8B-B14F-4D97-AF65-F5344CB8AC3E}">
        <p14:creationId xmlns:p14="http://schemas.microsoft.com/office/powerpoint/2010/main" val="90053896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D2F257E-9886-445D-9034-E05DB4FC6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Unos napomene razredniku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31FC6D00-821E-4B19-B228-2BEDDF09B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907" y="1663737"/>
            <a:ext cx="6446277" cy="311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5065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DB08FA0-7DDD-44AA-A83A-D368CB6C2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847" y="2530046"/>
            <a:ext cx="4408543" cy="1600200"/>
          </a:xfrm>
        </p:spPr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Vježba za samostalni rad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BFB59451-AA50-42B0-A2A4-8C830757CA7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95006" y="441620"/>
            <a:ext cx="3932236" cy="5424246"/>
          </a:xfrm>
        </p:spPr>
        <p:txBody>
          <a:bodyPr>
            <a:normAutofit/>
          </a:bodyPr>
          <a:lstStyle/>
          <a:p>
            <a:r>
              <a:rPr lang="hr-HR" sz="2800" dirty="0"/>
              <a:t>	</a:t>
            </a:r>
            <a:r>
              <a:rPr lang="hr-HR" sz="3200" dirty="0">
                <a:solidFill>
                  <a:schemeClr val="tx1"/>
                </a:solidFill>
              </a:rPr>
              <a:t>U e-Dnevniku kreirajte radni tjedan, dodajte nastavni dan te unesite nastavni sat za predmet koji predajete i evidentirajte izostanke učenika</a:t>
            </a:r>
            <a:r>
              <a:rPr lang="hr-HR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41354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dirty="0">
                <a:solidFill>
                  <a:schemeClr val="tx1"/>
                </a:solidFill>
              </a:rPr>
              <a:t>e-Dnevnik </a:t>
            </a:r>
            <a:br>
              <a:rPr lang="hr-HR" sz="4800" dirty="0">
                <a:solidFill>
                  <a:schemeClr val="tx1"/>
                </a:solidFill>
              </a:rPr>
            </a:br>
            <a:r>
              <a:rPr lang="hr-HR" sz="4800" dirty="0">
                <a:solidFill>
                  <a:schemeClr val="tx1"/>
                </a:solidFill>
              </a:rPr>
              <a:t>Pregled rada</a:t>
            </a:r>
          </a:p>
        </p:txBody>
      </p:sp>
      <p:sp>
        <p:nvSpPr>
          <p:cNvPr id="6" name="TekstniOkvir 5">
            <a:extLst>
              <a:ext uri="{FF2B5EF4-FFF2-40B4-BE49-F238E27FC236}">
                <a16:creationId xmlns:a16="http://schemas.microsoft.com/office/drawing/2014/main" id="{75171963-473B-4A8A-B4C3-804D795772A4}"/>
              </a:ext>
            </a:extLst>
          </p:cNvPr>
          <p:cNvSpPr txBox="1"/>
          <p:nvPr/>
        </p:nvSpPr>
        <p:spPr>
          <a:xfrm>
            <a:off x="5065681" y="702099"/>
            <a:ext cx="6240751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44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tjedni raspored</a:t>
            </a:r>
          </a:p>
          <a:p>
            <a:pPr marL="342900" indent="-342900">
              <a:lnSpc>
                <a:spcPts val="44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raspored pisanih zadaća</a:t>
            </a:r>
          </a:p>
          <a:p>
            <a:pPr marL="342900" indent="-342900">
              <a:lnSpc>
                <a:spcPts val="44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podatci o provedenim pisanim zadaćama</a:t>
            </a:r>
          </a:p>
          <a:p>
            <a:pPr marL="342900" indent="-342900">
              <a:lnSpc>
                <a:spcPts val="44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književna djela za cjelovito čitanje</a:t>
            </a:r>
          </a:p>
          <a:p>
            <a:pPr marL="342900" indent="-342900">
              <a:lnSpc>
                <a:spcPts val="44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godišnji plan o radu razrednika</a:t>
            </a:r>
          </a:p>
          <a:p>
            <a:pPr marL="342900" indent="-342900">
              <a:lnSpc>
                <a:spcPts val="4400"/>
              </a:lnSpc>
              <a:buFont typeface="Arial" panose="020B0604020202020204" pitchFamily="34" charset="0"/>
              <a:buChar char="•"/>
            </a:pPr>
            <a:r>
              <a:rPr lang="hr-HR" altLang="sr-Latn-RS" sz="3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dnevnik rada stručnih suradnika</a:t>
            </a:r>
          </a:p>
        </p:txBody>
      </p:sp>
    </p:spTree>
    <p:extLst>
      <p:ext uri="{BB962C8B-B14F-4D97-AF65-F5344CB8AC3E}">
        <p14:creationId xmlns:p14="http://schemas.microsoft.com/office/powerpoint/2010/main" val="257390631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FD3CB76A-7D47-4162-A144-E530F859F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97" y="2001318"/>
            <a:ext cx="11473406" cy="4113924"/>
          </a:xfrm>
          <a:prstGeom prst="rect">
            <a:avLst/>
          </a:prstGeo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A69DEA02-B482-45D7-9D1B-FB0FA862A39B}"/>
              </a:ext>
            </a:extLst>
          </p:cNvPr>
          <p:cNvSpPr/>
          <p:nvPr/>
        </p:nvSpPr>
        <p:spPr>
          <a:xfrm>
            <a:off x="2866429" y="2001318"/>
            <a:ext cx="1503123" cy="7640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29A3BAAB-3973-420B-BB5F-DBFB2032F558}"/>
              </a:ext>
            </a:extLst>
          </p:cNvPr>
          <p:cNvSpPr txBox="1"/>
          <p:nvPr/>
        </p:nvSpPr>
        <p:spPr>
          <a:xfrm>
            <a:off x="739346" y="278309"/>
            <a:ext cx="107133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800" dirty="0">
                <a:solidFill>
                  <a:schemeClr val="tx1"/>
                </a:solidFill>
              </a:rPr>
              <a:t>Tjedni raspored sati razrednog odjela</a:t>
            </a:r>
          </a:p>
        </p:txBody>
      </p:sp>
    </p:spTree>
    <p:extLst>
      <p:ext uri="{BB962C8B-B14F-4D97-AF65-F5344CB8AC3E}">
        <p14:creationId xmlns:p14="http://schemas.microsoft.com/office/powerpoint/2010/main" val="2303279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411285122_0_0"/>
          <p:cNvSpPr txBox="1">
            <a:spLocks noGrp="1"/>
          </p:cNvSpPr>
          <p:nvPr>
            <p:ph type="title"/>
          </p:nvPr>
        </p:nvSpPr>
        <p:spPr>
          <a:xfrm>
            <a:off x="487275" y="2926950"/>
            <a:ext cx="3932100" cy="1004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4800" dirty="0"/>
              <a:t>Sadržaj</a:t>
            </a:r>
          </a:p>
        </p:txBody>
      </p:sp>
      <p:graphicFrame>
        <p:nvGraphicFramePr>
          <p:cNvPr id="131" name="Google Shape;131;g7411285122_0_0"/>
          <p:cNvGraphicFramePr/>
          <p:nvPr>
            <p:extLst>
              <p:ext uri="{D42A27DB-BD31-4B8C-83A1-F6EECF244321}">
                <p14:modId xmlns:p14="http://schemas.microsoft.com/office/powerpoint/2010/main" val="4100005333"/>
              </p:ext>
            </p:extLst>
          </p:nvPr>
        </p:nvGraphicFramePr>
        <p:xfrm>
          <a:off x="5101680" y="1002250"/>
          <a:ext cx="6837529" cy="485349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1505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70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689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b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"/>
                        </a:rPr>
                        <a:t>Program radionice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BEA">
                        <a:alpha val="498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b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"/>
                        </a:rPr>
                        <a:t>Trajanje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9BEA">
                        <a:alpha val="498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167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hr-HR" sz="2400" b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Prvi dio edukacije – za administratore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hr-HR" sz="2400" noProof="0" dirty="0">
                        <a:latin typeface="Open Sans Light" panose="020B0604020202020204" charset="0"/>
                        <a:ea typeface="Open Sans Light" panose="020B0604020202020204" charset="0"/>
                        <a:cs typeface="Open Sans Light" panose="020B060402020202020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017">
                <a:tc>
                  <a:txBody>
                    <a:bodyPr/>
                    <a:lstStyle/>
                    <a:p>
                      <a:r>
                        <a:rPr lang="hr-H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Prijava u aplikaciju e-Dnevnik test</a:t>
                      </a:r>
                      <a:br>
                        <a:rPr lang="hr-H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endParaRPr lang="hr-HR" sz="24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25 min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949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Uloga i poslovi administratora</a:t>
                      </a:r>
                      <a:endParaRPr lang="hr-HR" sz="2400" i="1" noProof="0" dirty="0">
                        <a:latin typeface="Arial" panose="020B0604020202020204" pitchFamily="34" charset="0"/>
                        <a:ea typeface="Open Sans Light" panose="020B0604020202020204" charset="0"/>
                        <a:cs typeface="Arial" panose="020B0604020202020204" pitchFamily="34" charset="0"/>
                        <a:sym typeface="Open Sans Light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25 min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417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Pauza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 Light"/>
                        </a:rPr>
                        <a:t>10 min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689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b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"/>
                        </a:rPr>
                        <a:t>Ukupno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hr-HR" sz="2400" b="1" noProof="0" dirty="0">
                          <a:latin typeface="Arial" panose="020B0604020202020204" pitchFamily="34" charset="0"/>
                          <a:ea typeface="Open Sans Light" panose="020B0604020202020204" charset="0"/>
                          <a:cs typeface="Arial" panose="020B0604020202020204" pitchFamily="34" charset="0"/>
                          <a:sym typeface="Open Sans"/>
                        </a:rPr>
                        <a:t>1 sat</a:t>
                      </a: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95319353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CEBC9BB-7B93-4CF9-AE5F-A901979D8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32" y="1039661"/>
            <a:ext cx="11491784" cy="4085093"/>
          </a:xfrm>
          <a:prstGeom prst="rect">
            <a:avLst/>
          </a:prstGeom>
        </p:spPr>
      </p:pic>
      <p:sp>
        <p:nvSpPr>
          <p:cNvPr id="5" name="Pravokutnik 4">
            <a:extLst>
              <a:ext uri="{FF2B5EF4-FFF2-40B4-BE49-F238E27FC236}">
                <a16:creationId xmlns:a16="http://schemas.microsoft.com/office/drawing/2014/main" id="{C5D89BAA-F851-407C-BD41-AFC8FB3973C5}"/>
              </a:ext>
            </a:extLst>
          </p:cNvPr>
          <p:cNvSpPr/>
          <p:nvPr/>
        </p:nvSpPr>
        <p:spPr>
          <a:xfrm>
            <a:off x="366584" y="1766170"/>
            <a:ext cx="2680570" cy="6638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D088B81E-FAFF-4B0B-80DA-1081E365ED64}"/>
              </a:ext>
            </a:extLst>
          </p:cNvPr>
          <p:cNvSpPr/>
          <p:nvPr/>
        </p:nvSpPr>
        <p:spPr>
          <a:xfrm>
            <a:off x="10956213" y="1679673"/>
            <a:ext cx="918575" cy="6638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575558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6D329CB7-FA8C-4579-9A96-C419CDD3F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94" y="2248930"/>
            <a:ext cx="11372252" cy="3054471"/>
          </a:xfrm>
          <a:prstGeom prst="rect">
            <a:avLst/>
          </a:prstGeom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051FD3A5-F61D-4CBA-A67F-063B74E1D2BC}"/>
              </a:ext>
            </a:extLst>
          </p:cNvPr>
          <p:cNvSpPr/>
          <p:nvPr/>
        </p:nvSpPr>
        <p:spPr>
          <a:xfrm>
            <a:off x="476186" y="2815225"/>
            <a:ext cx="676406" cy="613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0925211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like 3" descr="Slika na kojoj se prikazuje snimka zaslona&#10;&#10;Opis je automatski generiran">
            <a:extLst>
              <a:ext uri="{FF2B5EF4-FFF2-40B4-BE49-F238E27FC236}">
                <a16:creationId xmlns:a16="http://schemas.microsoft.com/office/drawing/2014/main" id="{CBCD1761-A6BC-4E41-BB83-55B69744B995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/>
          <a:srcRect b="458"/>
          <a:stretch/>
        </p:blipFill>
        <p:spPr>
          <a:xfrm>
            <a:off x="2273642" y="1363713"/>
            <a:ext cx="7488195" cy="4155558"/>
          </a:xfrm>
          <a:noFill/>
        </p:spPr>
      </p:pic>
      <p:sp>
        <p:nvSpPr>
          <p:cNvPr id="5" name="Pravokutnik 4">
            <a:extLst>
              <a:ext uri="{FF2B5EF4-FFF2-40B4-BE49-F238E27FC236}">
                <a16:creationId xmlns:a16="http://schemas.microsoft.com/office/drawing/2014/main" id="{33938C91-0CC8-4320-A8E1-4DC0F533AE7B}"/>
              </a:ext>
            </a:extLst>
          </p:cNvPr>
          <p:cNvSpPr/>
          <p:nvPr/>
        </p:nvSpPr>
        <p:spPr>
          <a:xfrm>
            <a:off x="2395800" y="2109534"/>
            <a:ext cx="1138232" cy="6830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5746767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a 10">
            <a:extLst>
              <a:ext uri="{FF2B5EF4-FFF2-40B4-BE49-F238E27FC236}">
                <a16:creationId xmlns:a16="http://schemas.microsoft.com/office/drawing/2014/main" id="{71BD20CB-B3C7-45E4-9DCE-30F65E5A0EB9}"/>
              </a:ext>
            </a:extLst>
          </p:cNvPr>
          <p:cNvGrpSpPr/>
          <p:nvPr/>
        </p:nvGrpSpPr>
        <p:grpSpPr>
          <a:xfrm>
            <a:off x="340290" y="1039660"/>
            <a:ext cx="11511420" cy="5235879"/>
            <a:chOff x="363254" y="1872147"/>
            <a:chExt cx="8083462" cy="2906532"/>
          </a:xfrm>
        </p:grpSpPr>
        <p:pic>
          <p:nvPicPr>
            <p:cNvPr id="8" name="Slika 7">
              <a:extLst>
                <a:ext uri="{FF2B5EF4-FFF2-40B4-BE49-F238E27FC236}">
                  <a16:creationId xmlns:a16="http://schemas.microsoft.com/office/drawing/2014/main" id="{69C6C9FA-E76F-4F85-8C65-5204E9B06C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431"/>
            <a:stretch/>
          </p:blipFill>
          <p:spPr>
            <a:xfrm>
              <a:off x="5085566" y="1872147"/>
              <a:ext cx="3361150" cy="2906532"/>
            </a:xfrm>
            <a:prstGeom prst="rect">
              <a:avLst/>
            </a:prstGeom>
          </p:spPr>
        </p:pic>
        <p:pic>
          <p:nvPicPr>
            <p:cNvPr id="10" name="Slika 9">
              <a:extLst>
                <a:ext uri="{FF2B5EF4-FFF2-40B4-BE49-F238E27FC236}">
                  <a16:creationId xmlns:a16="http://schemas.microsoft.com/office/drawing/2014/main" id="{7AECBC1A-B4D1-46A4-A985-6A4E24DB10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61267"/>
            <a:stretch/>
          </p:blipFill>
          <p:spPr>
            <a:xfrm>
              <a:off x="363254" y="1872147"/>
              <a:ext cx="4722312" cy="2906532"/>
            </a:xfrm>
            <a:prstGeom prst="rect">
              <a:avLst/>
            </a:prstGeom>
          </p:spPr>
        </p:pic>
      </p:grpSp>
      <p:sp>
        <p:nvSpPr>
          <p:cNvPr id="13" name="Pravokutnik 12">
            <a:extLst>
              <a:ext uri="{FF2B5EF4-FFF2-40B4-BE49-F238E27FC236}">
                <a16:creationId xmlns:a16="http://schemas.microsoft.com/office/drawing/2014/main" id="{3BA16471-7363-4533-B28C-7D2FD527E6B9}"/>
              </a:ext>
            </a:extLst>
          </p:cNvPr>
          <p:cNvSpPr/>
          <p:nvPr/>
        </p:nvSpPr>
        <p:spPr>
          <a:xfrm>
            <a:off x="3707027" y="1039660"/>
            <a:ext cx="977707" cy="86328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533710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>
            <a:extLst>
              <a:ext uri="{FF2B5EF4-FFF2-40B4-BE49-F238E27FC236}">
                <a16:creationId xmlns:a16="http://schemas.microsoft.com/office/drawing/2014/main" id="{2A56FCB9-FB3E-4396-877D-B98EAAB85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4269"/>
            <a:ext cx="12192000" cy="2235128"/>
          </a:xfrm>
          <a:prstGeom prst="rect">
            <a:avLst/>
          </a:prstGeom>
        </p:spPr>
      </p:pic>
      <p:sp>
        <p:nvSpPr>
          <p:cNvPr id="9" name="Pravokutnik 8">
            <a:extLst>
              <a:ext uri="{FF2B5EF4-FFF2-40B4-BE49-F238E27FC236}">
                <a16:creationId xmlns:a16="http://schemas.microsoft.com/office/drawing/2014/main" id="{4E981F98-F354-41CD-B616-2A48734A8328}"/>
              </a:ext>
            </a:extLst>
          </p:cNvPr>
          <p:cNvSpPr/>
          <p:nvPr/>
        </p:nvSpPr>
        <p:spPr>
          <a:xfrm>
            <a:off x="3419605" y="2054269"/>
            <a:ext cx="1089765" cy="8392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9803483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7411285122_7_23"/>
          <p:cNvSpPr>
            <a:spLocks noGrp="1"/>
          </p:cNvSpPr>
          <p:nvPr>
            <p:ph type="pic" idx="2"/>
          </p:nvPr>
        </p:nvSpPr>
        <p:spPr>
          <a:xfrm>
            <a:off x="672475" y="303300"/>
            <a:ext cx="10386822" cy="5894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Pogledajmo video </a:t>
            </a:r>
            <a:r>
              <a:rPr lang="hr-HR" sz="4400" dirty="0">
                <a:solidFill>
                  <a:schemeClr val="tx1"/>
                </a:solidFill>
                <a:latin typeface="Arial" panose="020B0604020202020204" pitchFamily="34" charset="0"/>
                <a:ea typeface="Open Sans Light"/>
                <a:cs typeface="Arial" panose="020B0604020202020204" pitchFamily="34" charset="0"/>
                <a:sym typeface="Open Sans Light"/>
              </a:rPr>
              <a:t>o izradi izvještaja na kraju školske godine – razlika između papirnatog dnevnika i e-Dnevnika</a:t>
            </a:r>
            <a:endParaRPr lang="en-US" sz="4400" dirty="0">
              <a:solidFill>
                <a:schemeClr val="tx1"/>
              </a:solidFill>
              <a:latin typeface="Arial" panose="020B0604020202020204" pitchFamily="34" charset="0"/>
              <a:ea typeface="Open Sans Light"/>
              <a:cs typeface="Arial" panose="020B0604020202020204" pitchFamily="34" charset="0"/>
              <a:sym typeface="Open Sans Ligh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211240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68BC060-EAD5-45EF-9323-3E40DB8F4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16" y="2582862"/>
            <a:ext cx="3932237" cy="1600200"/>
          </a:xfrm>
        </p:spPr>
        <p:txBody>
          <a:bodyPr wrap="square" anchor="b">
            <a:normAutofit/>
          </a:bodyPr>
          <a:lstStyle/>
          <a:p>
            <a:r>
              <a:rPr lang="hr-HR" sz="4800" dirty="0">
                <a:solidFill>
                  <a:schemeClr val="tx1"/>
                </a:solidFill>
              </a:rPr>
              <a:t>e-Dnevnik </a:t>
            </a:r>
            <a:br>
              <a:rPr lang="hr-HR" sz="4800" dirty="0">
                <a:solidFill>
                  <a:schemeClr val="tx1"/>
                </a:solidFill>
              </a:rPr>
            </a:br>
            <a:r>
              <a:rPr lang="hr-HR" sz="4800" dirty="0">
                <a:solidFill>
                  <a:schemeClr val="tx1"/>
                </a:solidFill>
              </a:rPr>
              <a:t>Zapisnici</a:t>
            </a:r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id="{7FA878D0-19BD-4E32-B741-5DBD6D54DE7C}"/>
              </a:ext>
            </a:extLst>
          </p:cNvPr>
          <p:cNvGrpSpPr/>
          <p:nvPr/>
        </p:nvGrpSpPr>
        <p:grpSpPr>
          <a:xfrm>
            <a:off x="6096000" y="123568"/>
            <a:ext cx="4760696" cy="6101739"/>
            <a:chOff x="6096000" y="123568"/>
            <a:chExt cx="4760696" cy="6101739"/>
          </a:xfrm>
        </p:grpSpPr>
        <p:pic>
          <p:nvPicPr>
            <p:cNvPr id="4" name="Slika 3">
              <a:extLst>
                <a:ext uri="{FF2B5EF4-FFF2-40B4-BE49-F238E27FC236}">
                  <a16:creationId xmlns:a16="http://schemas.microsoft.com/office/drawing/2014/main" id="{0FDC4879-2305-4024-A732-C7D23F87C6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482"/>
            <a:stretch/>
          </p:blipFill>
          <p:spPr>
            <a:xfrm>
              <a:off x="6096000" y="123568"/>
              <a:ext cx="4760696" cy="61017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Pravokutnik 4">
              <a:extLst>
                <a:ext uri="{FF2B5EF4-FFF2-40B4-BE49-F238E27FC236}">
                  <a16:creationId xmlns:a16="http://schemas.microsoft.com/office/drawing/2014/main" id="{C22F1927-4CC5-4B1F-8BB2-8BEBABA362D4}"/>
                </a:ext>
              </a:extLst>
            </p:cNvPr>
            <p:cNvSpPr/>
            <p:nvPr/>
          </p:nvSpPr>
          <p:spPr>
            <a:xfrm>
              <a:off x="6289589" y="1077238"/>
              <a:ext cx="1000898" cy="51678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</p:spTree>
    <p:extLst>
      <p:ext uri="{BB962C8B-B14F-4D97-AF65-F5344CB8AC3E}">
        <p14:creationId xmlns:p14="http://schemas.microsoft.com/office/powerpoint/2010/main" val="285504422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26417DF6-2882-4BDA-AF5D-F7B2F687D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02" y="1816276"/>
            <a:ext cx="11504141" cy="29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64417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9DF00134-C1B0-4614-9441-6AD083C46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314" y="385378"/>
            <a:ext cx="9740792" cy="587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24855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EE9CF322-3B17-4C3A-A638-80C6B2658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023" y="1563600"/>
            <a:ext cx="6170606" cy="3709858"/>
          </a:xfrm>
          <a:prstGeom prst="rect">
            <a:avLst/>
          </a:prstGeom>
        </p:spPr>
      </p:pic>
      <p:sp>
        <p:nvSpPr>
          <p:cNvPr id="4" name="Pravokutnik 3">
            <a:extLst>
              <a:ext uri="{FF2B5EF4-FFF2-40B4-BE49-F238E27FC236}">
                <a16:creationId xmlns:a16="http://schemas.microsoft.com/office/drawing/2014/main" id="{27BBB08C-FBE3-4F4C-8E71-F248F57599A8}"/>
              </a:ext>
            </a:extLst>
          </p:cNvPr>
          <p:cNvSpPr/>
          <p:nvPr/>
        </p:nvSpPr>
        <p:spPr>
          <a:xfrm>
            <a:off x="7027101" y="2793304"/>
            <a:ext cx="2154477" cy="7515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13406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6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128F076ACECA4A966D022901DF5C4F" ma:contentTypeVersion="6" ma:contentTypeDescription="Create a new document." ma:contentTypeScope="" ma:versionID="c4c8784e0c61b7612c24f14cc03a379f">
  <xsd:schema xmlns:xsd="http://www.w3.org/2001/XMLSchema" xmlns:xs="http://www.w3.org/2001/XMLSchema" xmlns:p="http://schemas.microsoft.com/office/2006/metadata/properties" xmlns:ns2="79f29846-40d0-4d27-82bd-aae83bb0598c" xmlns:ns3="adcdefbd-acd4-459b-b690-94d9a6d7c533" targetNamespace="http://schemas.microsoft.com/office/2006/metadata/properties" ma:root="true" ma:fieldsID="6496c23d8957187dcd8b3026f7bb2f79" ns2:_="" ns3:_="">
    <xsd:import namespace="79f29846-40d0-4d27-82bd-aae83bb0598c"/>
    <xsd:import namespace="adcdefbd-acd4-459b-b690-94d9a6d7c5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f29846-40d0-4d27-82bd-aae83bb059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cdefbd-acd4-459b-b690-94d9a6d7c533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B3FD3B-3E44-4B30-884A-0634A84BFA5B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adcdefbd-acd4-459b-b690-94d9a6d7c533"/>
    <ds:schemaRef ds:uri="http://purl.org/dc/terms/"/>
    <ds:schemaRef ds:uri="http://schemas.openxmlformats.org/package/2006/metadata/core-properties"/>
    <ds:schemaRef ds:uri="79f29846-40d0-4d27-82bd-aae83bb0598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8DDB1D1-F82A-4D33-B04B-B65AF03C71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f29846-40d0-4d27-82bd-aae83bb0598c"/>
    <ds:schemaRef ds:uri="adcdefbd-acd4-459b-b690-94d9a6d7c5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0D979C7-0D11-4203-8377-20B83848B6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2822</Words>
  <Application>Microsoft Office PowerPoint</Application>
  <PresentationFormat>Widescreen</PresentationFormat>
  <Paragraphs>618</Paragraphs>
  <Slides>165</Slides>
  <Notes>158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165</vt:i4>
      </vt:variant>
    </vt:vector>
  </HeadingPairs>
  <TitlesOfParts>
    <vt:vector size="177" baseType="lpstr">
      <vt:lpstr>ＭＳ Ｐゴシック</vt:lpstr>
      <vt:lpstr>Arial</vt:lpstr>
      <vt:lpstr>Calibri</vt:lpstr>
      <vt:lpstr>Open Sans</vt:lpstr>
      <vt:lpstr>Open Sans ExtraBold</vt:lpstr>
      <vt:lpstr>Open Sans Light</vt:lpstr>
      <vt:lpstr>OpenSans-Light</vt:lpstr>
      <vt:lpstr>Times New Roman</vt:lpstr>
      <vt:lpstr>Wingdings</vt:lpstr>
      <vt:lpstr>Custom Design</vt:lpstr>
      <vt:lpstr>Custom Design</vt:lpstr>
      <vt:lpstr>1_Custom Design</vt:lpstr>
      <vt:lpstr>e-Dnevnik</vt:lpstr>
      <vt:lpstr>„Cjelovita informatizacija procesa poslovanja škola i nastavnih procesa u svrhu stvaranja digitalno zrelih škola za 21. stoljeće”</vt:lpstr>
      <vt:lpstr>PowerPoint Presentation</vt:lpstr>
      <vt:lpstr>infrastruktura</vt:lpstr>
      <vt:lpstr>PowerPoint Presentation</vt:lpstr>
      <vt:lpstr>PowerPoint Presentation</vt:lpstr>
      <vt:lpstr>PowerPoint Presentation</vt:lpstr>
      <vt:lpstr>e-Dnevnik za administratore</vt:lpstr>
      <vt:lpstr>Sadržaj</vt:lpstr>
      <vt:lpstr>PowerPoint Presentation</vt:lpstr>
      <vt:lpstr>Sučelje administracije škole</vt:lpstr>
      <vt:lpstr>Uređivanje postojećih i dodavanje novih korisnika</vt:lpstr>
      <vt:lpstr>Uređivanje postojećih i dodavanje novih korisnika</vt:lpstr>
      <vt:lpstr>PowerPoint Presentation</vt:lpstr>
      <vt:lpstr>Dodavanje i uklanjanje tokena</vt:lpstr>
      <vt:lpstr>Odabir predmeta za školu</vt:lpstr>
      <vt:lpstr>Dodjela predmeta nastavnicima</vt:lpstr>
      <vt:lpstr>Dodavanje razrednih odjela</vt:lpstr>
      <vt:lpstr>Vježba za samostalni rad</vt:lpstr>
      <vt:lpstr>Brisanje i ispravak nepravilnog unosa</vt:lpstr>
      <vt:lpstr>Brisanje i ispravak nepravilnog unosa</vt:lpstr>
      <vt:lpstr>Vježba za samostalni rad</vt:lpstr>
      <vt:lpstr>Vježba za samostalni rad</vt:lpstr>
      <vt:lpstr>PowerPoint Presentation</vt:lpstr>
      <vt:lpstr>e-Dnevnik za sve odgojno-obrazovne radnike</vt:lpstr>
      <vt:lpstr>PowerPoint Presentation</vt:lpstr>
      <vt:lpstr>PowerPoint Presentation</vt:lpstr>
      <vt:lpstr>PowerPoint Presentation</vt:lpstr>
      <vt:lpstr>Sadržaj</vt:lpstr>
      <vt:lpstr>PowerPoint Presentation</vt:lpstr>
      <vt:lpstr>PowerPoint Presentation</vt:lpstr>
      <vt:lpstr>e-Dnevnik</vt:lpstr>
      <vt:lpstr>Funkcionalnosti (1/3)</vt:lpstr>
      <vt:lpstr>Funkcionalnosti (2/3)</vt:lpstr>
      <vt:lpstr>Funkcionalnosti (3/3)</vt:lpstr>
      <vt:lpstr>Vremenska ograničenja (1/2)</vt:lpstr>
      <vt:lpstr>Vremenska ograničenja (2/2)</vt:lpstr>
      <vt:lpstr>Korisnici u  e-Dnevniku</vt:lpstr>
      <vt:lpstr>Sigurnost</vt:lpstr>
      <vt:lpstr>Nadzor razrednih knjiga</vt:lpstr>
      <vt:lpstr>PowerPoint Presentation</vt:lpstr>
      <vt:lpstr>e-Dnevnik za razrednike</vt:lpstr>
      <vt:lpstr>PowerPoint Presentation</vt:lpstr>
      <vt:lpstr>PowerPoint Presentation</vt:lpstr>
      <vt:lpstr>Promjena škole</vt:lpstr>
      <vt:lpstr>PowerPoint Presentation</vt:lpstr>
      <vt:lpstr>PowerPoint Presentation</vt:lpstr>
      <vt:lpstr>Administracija predmeta</vt:lpstr>
      <vt:lpstr>Dodavanje i uređivanje predmeta po razredu</vt:lpstr>
      <vt:lpstr>Administracija predmeta u razredu</vt:lpstr>
      <vt:lpstr>Administracija učenika</vt:lpstr>
      <vt:lpstr>PowerPoint Presentation</vt:lpstr>
      <vt:lpstr>Vježba za samostalni rad</vt:lpstr>
      <vt:lpstr>PowerPoint Presentation</vt:lpstr>
      <vt:lpstr>PowerPoint Presentation</vt:lpstr>
      <vt:lpstr>e-Dnevnik za predmetne nastavnike</vt:lpstr>
      <vt:lpstr>Elementi vrednovanja</vt:lpstr>
      <vt:lpstr>PowerPoint Presentation</vt:lpstr>
      <vt:lpstr>Ocjenjivanje učenika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Vježba za samostalni rad</vt:lpstr>
      <vt:lpstr>PowerPoint Presentation</vt:lpstr>
      <vt:lpstr>PowerPoint Presentation</vt:lpstr>
      <vt:lpstr>Administracija učenika u školi u bolnici </vt:lpstr>
      <vt:lpstr>PowerPoint Presentation</vt:lpstr>
      <vt:lpstr>PowerPoint Presentation</vt:lpstr>
      <vt:lpstr>Evidencija nastave za školu u bolnici </vt:lpstr>
      <vt:lpstr>PowerPoint Presentation</vt:lpstr>
      <vt:lpstr>Unos podataka u Imenik razredne knjige O</vt:lpstr>
      <vt:lpstr>PowerPoint Presentation</vt:lpstr>
      <vt:lpstr>Unos produženog boravka</vt:lpstr>
      <vt:lpstr>PowerPoint Presentation</vt:lpstr>
      <vt:lpstr>Vježba za samostalni rad</vt:lpstr>
      <vt:lpstr>Evidencija podataka o prilagodbi sadržaja za učenike</vt:lpstr>
      <vt:lpstr>PowerPoint Presentation</vt:lpstr>
      <vt:lpstr>Vježba za samostalni rad</vt:lpstr>
      <vt:lpstr>PowerPoint Presentation</vt:lpstr>
      <vt:lpstr>e-Dnevnik za predmetne nastavnike</vt:lpstr>
      <vt:lpstr>Kreiranje radnog tjedna</vt:lpstr>
      <vt:lpstr>Unos nastavnog sata i evidencija izostanka</vt:lpstr>
      <vt:lpstr>Naknadna evidencija izostanka</vt:lpstr>
      <vt:lpstr>Unos napomene razredniku</vt:lpstr>
      <vt:lpstr>Vježba za samostalni rad</vt:lpstr>
      <vt:lpstr>e-Dnevnik  Pregled rada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e-Dnevnik  Zapisnici</vt:lpstr>
      <vt:lpstr>PowerPoint Presentation</vt:lpstr>
      <vt:lpstr>PowerPoint Presentation</vt:lpstr>
      <vt:lpstr>PowerPoint Presentation</vt:lpstr>
      <vt:lpstr>Vježba za samostalni rad</vt:lpstr>
      <vt:lpstr>Podrška korisnicima</vt:lpstr>
      <vt:lpstr>Upitnik zadovoljstva</vt:lpstr>
      <vt:lpstr>e-Dnevnik za sve odgojno-obrazovne radnike </vt:lpstr>
      <vt:lpstr>Sadržaj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e-Dnevnik</vt:lpstr>
      <vt:lpstr>Funkcionalnosti (1/3)</vt:lpstr>
      <vt:lpstr>Funkcionalnosti (2/3)</vt:lpstr>
      <vt:lpstr>Funkcionalnosti (3/3)</vt:lpstr>
      <vt:lpstr>Vremenska ograničenja (1/2)</vt:lpstr>
      <vt:lpstr>Vremenska ograničenja (2/2)</vt:lpstr>
      <vt:lpstr>Korisnici u  e-Dnevniku</vt:lpstr>
      <vt:lpstr>Sigurnost</vt:lpstr>
      <vt:lpstr>Nadzor razrednih knjiga</vt:lpstr>
      <vt:lpstr>PowerPoint Presentation</vt:lpstr>
      <vt:lpstr>e-Dnevnik za razrednike</vt:lpstr>
      <vt:lpstr>PowerPoint Presentation</vt:lpstr>
      <vt:lpstr>PowerPoint Presentation</vt:lpstr>
      <vt:lpstr>Promjena škole</vt:lpstr>
      <vt:lpstr>PowerPoint Presentation</vt:lpstr>
      <vt:lpstr>PowerPoint Presentation</vt:lpstr>
      <vt:lpstr>Administracija predmeta</vt:lpstr>
      <vt:lpstr>Dodavanje i uređivanje predmeta po razredu</vt:lpstr>
      <vt:lpstr>Administracija predmeta u razredu</vt:lpstr>
      <vt:lpstr>Administracija učenika</vt:lpstr>
      <vt:lpstr>PowerPoint Presentation</vt:lpstr>
      <vt:lpstr>PowerPoint Presentation</vt:lpstr>
      <vt:lpstr>Evidencija nastave za glazbene škole</vt:lpstr>
      <vt:lpstr>Pojedinačna nastava</vt:lpstr>
      <vt:lpstr>PowerPoint Presentation</vt:lpstr>
      <vt:lpstr>Dnevnik rada za pojedinačnu nastavu</vt:lpstr>
      <vt:lpstr>PowerPoint Presentation</vt:lpstr>
      <vt:lpstr>PowerPoint Presentation</vt:lpstr>
      <vt:lpstr>PowerPoint Presentation</vt:lpstr>
      <vt:lpstr>PowerPoint Presentation</vt:lpstr>
      <vt:lpstr>Grupna nastava</vt:lpstr>
      <vt:lpstr>Grupna nastava</vt:lpstr>
      <vt:lpstr>PowerPoint Presentation</vt:lpstr>
      <vt:lpstr>PowerPoint Presentation</vt:lpstr>
      <vt:lpstr>Vježba za samostalni rad</vt:lpstr>
      <vt:lpstr>Evidencija rasporeda sati za glazbene škole</vt:lpstr>
      <vt:lpstr>PowerPoint Presentation</vt:lpstr>
      <vt:lpstr>PowerPoint Presentation</vt:lpstr>
      <vt:lpstr>Vježba za samostalni rad</vt:lpstr>
      <vt:lpstr>e-Dnevnik  Pregled rada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e-Dnevnik  Zapisnici</vt:lpstr>
      <vt:lpstr>PowerPoint Presentation</vt:lpstr>
      <vt:lpstr>PowerPoint Presentation</vt:lpstr>
      <vt:lpstr>PowerPoint Presentation</vt:lpstr>
      <vt:lpstr>Vježba za samostalni rad</vt:lpstr>
      <vt:lpstr>Podrška korisnicima</vt:lpstr>
      <vt:lpstr>Upitnik zadovoljstva</vt:lpstr>
      <vt:lpstr>Pitanja? Nejasnoće, dileme...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e-Dnevnik</dc:title>
  <dc:creator/>
  <cp:lastModifiedBy/>
  <cp:revision>2</cp:revision>
  <dcterms:created xsi:type="dcterms:W3CDTF">2020-07-30T07:56:10Z</dcterms:created>
  <dcterms:modified xsi:type="dcterms:W3CDTF">2021-08-31T09:30:39Z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0x0101004E128F076ACECA4A966D022901DF5C4F</vt:lpwstr>
  </property>
  <property fmtid="{D5CDD505-2E9C-101B-9397-08002B2CF9AE}" pid="3" name="ArticulateGUID">
    <vt:lpwstr>B49C50BD-31C4-46BE-8B8F-9181BA61C0AB</vt:lpwstr>
  </property>
  <property fmtid="{D5CDD505-2E9C-101B-9397-08002B2CF9AE}" pid="4" name="ArticulatePath">
    <vt:lpwstr>LEKTURA- e-Dnevnik V_4_CARNET</vt:lpwstr>
  </property>
</Properties>
</file>