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6.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7.xml" ContentType="application/vnd.openxmlformats-officedocument.presentationml.tags+xml"/>
  <Override PartName="/ppt/notesSlides/notesSlide29.xml" ContentType="application/vnd.openxmlformats-officedocument.presentationml.notesSlide+xml"/>
  <Override PartName="/ppt/tags/tag8.xml" ContentType="application/vnd.openxmlformats-officedocument.presentationml.tags+xml"/>
  <Override PartName="/ppt/notesSlides/notesSlide30.xml" ContentType="application/vnd.openxmlformats-officedocument.presentationml.notesSlide+xml"/>
  <Override PartName="/ppt/tags/tag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tags/tag10.xml" ContentType="application/vnd.openxmlformats-officedocument.presentationml.tags+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tags/tag11.xml" ContentType="application/vnd.openxmlformats-officedocument.presentationml.tags+xml"/>
  <Override PartName="/ppt/notesSlides/notesSlide96.xml" ContentType="application/vnd.openxmlformats-officedocument.presentationml.notesSlide+xml"/>
  <Override PartName="/ppt/tags/tag12.xml" ContentType="application/vnd.openxmlformats-officedocument.presentationml.tags+xml"/>
  <Override PartName="/ppt/notesSlides/notesSlide97.xml" ContentType="application/vnd.openxmlformats-officedocument.presentationml.notesSlide+xml"/>
  <Override PartName="/ppt/tags/tag13.xml" ContentType="application/vnd.openxmlformats-officedocument.presentationml.tags+xml"/>
  <Override PartName="/ppt/notesSlides/notesSlide98.xml" ContentType="application/vnd.openxmlformats-officedocument.presentationml.notesSlide+xml"/>
  <Override PartName="/ppt/tags/tag14.xml" ContentType="application/vnd.openxmlformats-officedocument.presentationml.tags+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tags/tag15.xml" ContentType="application/vnd.openxmlformats-officedocument.presentationml.tags+xml"/>
  <Override PartName="/ppt/notesSlides/notesSlide103.xml" ContentType="application/vnd.openxmlformats-officedocument.presentationml.notesSlide+xml"/>
  <Override PartName="/ppt/tags/tag16.xml" ContentType="application/vnd.openxmlformats-officedocument.presentationml.tags+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tags/tag17.xml" ContentType="application/vnd.openxmlformats-officedocument.presentationml.tags+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tags/tag18.xml" ContentType="application/vnd.openxmlformats-officedocument.presentationml.tags+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48" r:id="rId4"/>
    <p:sldMasterId id="2147483660" r:id="rId5"/>
    <p:sldMasterId id="2147483674" r:id="rId6"/>
  </p:sldMasterIdLst>
  <p:notesMasterIdLst>
    <p:notesMasterId r:id="rId173"/>
  </p:notesMasterIdLst>
  <p:sldIdLst>
    <p:sldId id="256" r:id="rId7"/>
    <p:sldId id="478" r:id="rId8"/>
    <p:sldId id="479" r:id="rId9"/>
    <p:sldId id="480" r:id="rId10"/>
    <p:sldId id="258" r:id="rId11"/>
    <p:sldId id="429" r:id="rId12"/>
    <p:sldId id="515" r:id="rId13"/>
    <p:sldId id="265" r:id="rId14"/>
    <p:sldId id="263" r:id="rId15"/>
    <p:sldId id="264" r:id="rId16"/>
    <p:sldId id="266" r:id="rId17"/>
    <p:sldId id="268" r:id="rId18"/>
    <p:sldId id="269" r:id="rId19"/>
    <p:sldId id="271" r:id="rId20"/>
    <p:sldId id="272" r:id="rId21"/>
    <p:sldId id="273" r:id="rId22"/>
    <p:sldId id="275" r:id="rId23"/>
    <p:sldId id="274" r:id="rId24"/>
    <p:sldId id="276" r:id="rId25"/>
    <p:sldId id="277" r:id="rId26"/>
    <p:sldId id="278" r:id="rId27"/>
    <p:sldId id="279" r:id="rId28"/>
    <p:sldId id="280" r:id="rId29"/>
    <p:sldId id="281" r:id="rId30"/>
    <p:sldId id="282" r:id="rId31"/>
    <p:sldId id="427" r:id="rId32"/>
    <p:sldId id="482" r:id="rId33"/>
    <p:sldId id="514" r:id="rId34"/>
    <p:sldId id="418" r:id="rId35"/>
    <p:sldId id="432" r:id="rId36"/>
    <p:sldId id="292" r:id="rId37"/>
    <p:sldId id="283" r:id="rId38"/>
    <p:sldId id="284" r:id="rId39"/>
    <p:sldId id="285" r:id="rId40"/>
    <p:sldId id="286" r:id="rId41"/>
    <p:sldId id="287" r:id="rId42"/>
    <p:sldId id="487" r:id="rId43"/>
    <p:sldId id="431" r:id="rId44"/>
    <p:sldId id="289" r:id="rId45"/>
    <p:sldId id="290" r:id="rId46"/>
    <p:sldId id="293" r:id="rId47"/>
    <p:sldId id="295" r:id="rId48"/>
    <p:sldId id="294" r:id="rId49"/>
    <p:sldId id="436" r:id="rId50"/>
    <p:sldId id="435" r:id="rId51"/>
    <p:sldId id="434" r:id="rId52"/>
    <p:sldId id="296" r:id="rId53"/>
    <p:sldId id="299" r:id="rId54"/>
    <p:sldId id="301" r:id="rId55"/>
    <p:sldId id="300" r:id="rId56"/>
    <p:sldId id="297" r:id="rId57"/>
    <p:sldId id="298" r:id="rId58"/>
    <p:sldId id="302" r:id="rId59"/>
    <p:sldId id="303" r:id="rId60"/>
    <p:sldId id="308" r:id="rId61"/>
    <p:sldId id="316" r:id="rId62"/>
    <p:sldId id="317" r:id="rId63"/>
    <p:sldId id="318" r:id="rId64"/>
    <p:sldId id="319" r:id="rId65"/>
    <p:sldId id="320" r:id="rId66"/>
    <p:sldId id="439" r:id="rId67"/>
    <p:sldId id="440" r:id="rId68"/>
    <p:sldId id="441" r:id="rId69"/>
    <p:sldId id="442"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423" r:id="rId87"/>
    <p:sldId id="339" r:id="rId88"/>
    <p:sldId id="340" r:id="rId89"/>
    <p:sldId id="341" r:id="rId90"/>
    <p:sldId id="342" r:id="rId91"/>
    <p:sldId id="455" r:id="rId92"/>
    <p:sldId id="346" r:id="rId93"/>
    <p:sldId id="348" r:id="rId94"/>
    <p:sldId id="350" r:id="rId95"/>
    <p:sldId id="351" r:id="rId96"/>
    <p:sldId id="352" r:id="rId97"/>
    <p:sldId id="353" r:id="rId98"/>
    <p:sldId id="354" r:id="rId99"/>
    <p:sldId id="355" r:id="rId100"/>
    <p:sldId id="443" r:id="rId101"/>
    <p:sldId id="349" r:id="rId102"/>
    <p:sldId id="356" r:id="rId103"/>
    <p:sldId id="357" r:id="rId104"/>
    <p:sldId id="358" r:id="rId105"/>
    <p:sldId id="359" r:id="rId106"/>
    <p:sldId id="360" r:id="rId107"/>
    <p:sldId id="361" r:id="rId108"/>
    <p:sldId id="362" r:id="rId109"/>
    <p:sldId id="484" r:id="rId110"/>
    <p:sldId id="444" r:id="rId111"/>
    <p:sldId id="485" r:id="rId112"/>
    <p:sldId id="516" r:id="rId113"/>
    <p:sldId id="433" r:id="rId114"/>
    <p:sldId id="364" r:id="rId115"/>
    <p:sldId id="498" r:id="rId116"/>
    <p:sldId id="499" r:id="rId117"/>
    <p:sldId id="500" r:id="rId118"/>
    <p:sldId id="501" r:id="rId119"/>
    <p:sldId id="502" r:id="rId120"/>
    <p:sldId id="503" r:id="rId121"/>
    <p:sldId id="504" r:id="rId122"/>
    <p:sldId id="505" r:id="rId123"/>
    <p:sldId id="506" r:id="rId124"/>
    <p:sldId id="375" r:id="rId125"/>
    <p:sldId id="508" r:id="rId126"/>
    <p:sldId id="488" r:id="rId127"/>
    <p:sldId id="489" r:id="rId128"/>
    <p:sldId id="490" r:id="rId129"/>
    <p:sldId id="491" r:id="rId130"/>
    <p:sldId id="459" r:id="rId131"/>
    <p:sldId id="509" r:id="rId132"/>
    <p:sldId id="510" r:id="rId133"/>
    <p:sldId id="511" r:id="rId134"/>
    <p:sldId id="512" r:id="rId135"/>
    <p:sldId id="513" r:id="rId136"/>
    <p:sldId id="381" r:id="rId137"/>
    <p:sldId id="382" r:id="rId138"/>
    <p:sldId id="383" r:id="rId139"/>
    <p:sldId id="384" r:id="rId140"/>
    <p:sldId id="385" r:id="rId141"/>
    <p:sldId id="388" r:id="rId142"/>
    <p:sldId id="389" r:id="rId143"/>
    <p:sldId id="390" r:id="rId144"/>
    <p:sldId id="391" r:id="rId145"/>
    <p:sldId id="387" r:id="rId146"/>
    <p:sldId id="393" r:id="rId147"/>
    <p:sldId id="394" r:id="rId148"/>
    <p:sldId id="395" r:id="rId149"/>
    <p:sldId id="386" r:id="rId150"/>
    <p:sldId id="396" r:id="rId151"/>
    <p:sldId id="398" r:id="rId152"/>
    <p:sldId id="397" r:id="rId153"/>
    <p:sldId id="399" r:id="rId154"/>
    <p:sldId id="465" r:id="rId155"/>
    <p:sldId id="492" r:id="rId156"/>
    <p:sldId id="493" r:id="rId157"/>
    <p:sldId id="494" r:id="rId158"/>
    <p:sldId id="495" r:id="rId159"/>
    <p:sldId id="496" r:id="rId160"/>
    <p:sldId id="497" r:id="rId161"/>
    <p:sldId id="472" r:id="rId162"/>
    <p:sldId id="473" r:id="rId163"/>
    <p:sldId id="474" r:id="rId164"/>
    <p:sldId id="475" r:id="rId165"/>
    <p:sldId id="476" r:id="rId166"/>
    <p:sldId id="411" r:id="rId167"/>
    <p:sldId id="424" r:id="rId168"/>
    <p:sldId id="517" r:id="rId169"/>
    <p:sldId id="518" r:id="rId170"/>
    <p:sldId id="519" r:id="rId171"/>
    <p:sldId id="933" r:id="rId172"/>
  </p:sldIdLst>
  <p:sldSz cx="12192000" cy="6858000"/>
  <p:notesSz cx="6858000" cy="9144000"/>
  <p:custDataLst>
    <p:tags r:id="rId174"/>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Zadana sekcija" id="{7E376E43-D200-4985-B6D3-28BB5D1F834B}">
          <p14:sldIdLst>
            <p14:sldId id="256"/>
            <p14:sldId id="478"/>
            <p14:sldId id="479"/>
            <p14:sldId id="480"/>
            <p14:sldId id="258"/>
            <p14:sldId id="429"/>
            <p14:sldId id="515"/>
          </p14:sldIdLst>
        </p14:section>
        <p14:section name="e-Dnevnik za administratore" id="{713A1895-B7C3-4C2B-9B95-174B855FBED3}">
          <p14:sldIdLst>
            <p14:sldId id="265"/>
            <p14:sldId id="263"/>
            <p14:sldId id="264"/>
            <p14:sldId id="266"/>
            <p14:sldId id="268"/>
            <p14:sldId id="269"/>
            <p14:sldId id="271"/>
            <p14:sldId id="272"/>
            <p14:sldId id="273"/>
            <p14:sldId id="275"/>
            <p14:sldId id="274"/>
            <p14:sldId id="276"/>
            <p14:sldId id="277"/>
            <p14:sldId id="278"/>
            <p14:sldId id="279"/>
            <p14:sldId id="280"/>
            <p14:sldId id="281"/>
          </p14:sldIdLst>
        </p14:section>
        <p14:section name="1. scenarij - drugi dio radionice" id="{C9A539C8-7DCD-469C-B8F8-425F72A0B011}">
          <p14:sldIdLst>
            <p14:sldId id="282"/>
            <p14:sldId id="427"/>
            <p14:sldId id="482"/>
            <p14:sldId id="514"/>
            <p14:sldId id="418"/>
            <p14:sldId id="432"/>
            <p14:sldId id="292"/>
            <p14:sldId id="283"/>
            <p14:sldId id="284"/>
            <p14:sldId id="285"/>
            <p14:sldId id="286"/>
            <p14:sldId id="287"/>
            <p14:sldId id="487"/>
            <p14:sldId id="431"/>
            <p14:sldId id="289"/>
            <p14:sldId id="290"/>
            <p14:sldId id="293"/>
            <p14:sldId id="295"/>
            <p14:sldId id="294"/>
            <p14:sldId id="436"/>
            <p14:sldId id="435"/>
            <p14:sldId id="434"/>
            <p14:sldId id="296"/>
            <p14:sldId id="299"/>
            <p14:sldId id="301"/>
            <p14:sldId id="300"/>
            <p14:sldId id="297"/>
            <p14:sldId id="298"/>
            <p14:sldId id="302"/>
            <p14:sldId id="303"/>
            <p14:sldId id="308"/>
            <p14:sldId id="316"/>
            <p14:sldId id="317"/>
            <p14:sldId id="318"/>
            <p14:sldId id="319"/>
            <p14:sldId id="320"/>
            <p14:sldId id="439"/>
            <p14:sldId id="440"/>
            <p14:sldId id="441"/>
            <p14:sldId id="442"/>
            <p14:sldId id="321"/>
            <p14:sldId id="322"/>
            <p14:sldId id="323"/>
            <p14:sldId id="324"/>
            <p14:sldId id="325"/>
            <p14:sldId id="326"/>
            <p14:sldId id="327"/>
            <p14:sldId id="328"/>
            <p14:sldId id="329"/>
            <p14:sldId id="330"/>
            <p14:sldId id="331"/>
            <p14:sldId id="332"/>
            <p14:sldId id="333"/>
            <p14:sldId id="334"/>
            <p14:sldId id="335"/>
            <p14:sldId id="336"/>
            <p14:sldId id="423"/>
            <p14:sldId id="339"/>
            <p14:sldId id="340"/>
            <p14:sldId id="341"/>
            <p14:sldId id="342"/>
            <p14:sldId id="455"/>
            <p14:sldId id="346"/>
            <p14:sldId id="348"/>
            <p14:sldId id="350"/>
            <p14:sldId id="351"/>
            <p14:sldId id="352"/>
            <p14:sldId id="353"/>
            <p14:sldId id="354"/>
            <p14:sldId id="355"/>
            <p14:sldId id="443"/>
            <p14:sldId id="349"/>
            <p14:sldId id="356"/>
            <p14:sldId id="357"/>
            <p14:sldId id="358"/>
            <p14:sldId id="359"/>
            <p14:sldId id="360"/>
            <p14:sldId id="361"/>
          </p14:sldIdLst>
        </p14:section>
        <p14:section name="2. scenarij - drugi dio radionice" id="{F254677D-CA3D-4A2E-8504-EA0CF6E9CD4A}">
          <p14:sldIdLst>
            <p14:sldId id="362"/>
            <p14:sldId id="484"/>
            <p14:sldId id="444"/>
            <p14:sldId id="485"/>
            <p14:sldId id="516"/>
            <p14:sldId id="433"/>
            <p14:sldId id="364"/>
            <p14:sldId id="498"/>
            <p14:sldId id="499"/>
            <p14:sldId id="500"/>
            <p14:sldId id="501"/>
            <p14:sldId id="502"/>
            <p14:sldId id="503"/>
            <p14:sldId id="504"/>
            <p14:sldId id="505"/>
            <p14:sldId id="506"/>
            <p14:sldId id="375"/>
            <p14:sldId id="508"/>
            <p14:sldId id="488"/>
            <p14:sldId id="489"/>
            <p14:sldId id="490"/>
            <p14:sldId id="491"/>
            <p14:sldId id="459"/>
            <p14:sldId id="509"/>
            <p14:sldId id="510"/>
            <p14:sldId id="511"/>
            <p14:sldId id="512"/>
            <p14:sldId id="513"/>
            <p14:sldId id="381"/>
            <p14:sldId id="382"/>
            <p14:sldId id="383"/>
            <p14:sldId id="384"/>
            <p14:sldId id="385"/>
            <p14:sldId id="388"/>
            <p14:sldId id="389"/>
            <p14:sldId id="390"/>
            <p14:sldId id="391"/>
            <p14:sldId id="387"/>
            <p14:sldId id="393"/>
            <p14:sldId id="394"/>
            <p14:sldId id="395"/>
            <p14:sldId id="386"/>
            <p14:sldId id="396"/>
            <p14:sldId id="398"/>
            <p14:sldId id="397"/>
            <p14:sldId id="399"/>
            <p14:sldId id="465"/>
            <p14:sldId id="492"/>
            <p14:sldId id="493"/>
            <p14:sldId id="494"/>
            <p14:sldId id="495"/>
            <p14:sldId id="496"/>
            <p14:sldId id="497"/>
            <p14:sldId id="472"/>
            <p14:sldId id="473"/>
            <p14:sldId id="474"/>
            <p14:sldId id="475"/>
            <p14:sldId id="476"/>
            <p14:sldId id="411"/>
            <p14:sldId id="424"/>
            <p14:sldId id="517"/>
            <p14:sldId id="518"/>
            <p14:sldId id="519"/>
            <p14:sldId id="93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175" roundtripDataSignature="AMtx7mhRx7CS5tRFiOS67zgbg3ks8cKO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0" name="Author" initials="A" lastIdx="4"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0DCF45-19A7-4175-8EB5-F0ABD88850FB}" v="1" dt="2021-09-28T11:57:22.5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048" autoAdjust="0"/>
    <p:restoredTop sz="62101" autoAdjust="0"/>
  </p:normalViewPr>
  <p:slideViewPr>
    <p:cSldViewPr snapToGrid="0">
      <p:cViewPr varScale="1">
        <p:scale>
          <a:sx n="70" d="100"/>
          <a:sy n="70" d="100"/>
        </p:scale>
        <p:origin x="1746"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930"/>
    </p:cViewPr>
  </p:sorterViewPr>
  <p:notesViewPr>
    <p:cSldViewPr snapToGrid="0">
      <p:cViewPr varScale="1">
        <p:scale>
          <a:sx n="87" d="100"/>
          <a:sy n="87" d="100"/>
        </p:scale>
        <p:origin x="3840" y="72"/>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slide" Target="slides/slide164.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2.xml"/><Relationship Id="rId95" Type="http://schemas.openxmlformats.org/officeDocument/2006/relationships/slide" Target="slides/slide89.xml"/><Relationship Id="rId160" Type="http://schemas.openxmlformats.org/officeDocument/2006/relationships/slide" Target="slides/slide154.xml"/><Relationship Id="rId181" Type="http://schemas.microsoft.com/office/2015/10/relationships/revisionInfo" Target="revisionInfo.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71" Type="http://schemas.openxmlformats.org/officeDocument/2006/relationships/slide" Target="slides/slide165.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5" Type="http://schemas.openxmlformats.org/officeDocument/2006/relationships/slide" Target="slides/slide69.xml"/><Relationship Id="rId96" Type="http://schemas.openxmlformats.org/officeDocument/2006/relationships/slide" Target="slides/slide90.xml"/><Relationship Id="rId140" Type="http://schemas.openxmlformats.org/officeDocument/2006/relationships/slide" Target="slides/slide134.xml"/><Relationship Id="rId161" Type="http://schemas.openxmlformats.org/officeDocument/2006/relationships/slide" Target="slides/slide155.xml"/><Relationship Id="rId6" Type="http://schemas.openxmlformats.org/officeDocument/2006/relationships/slideMaster" Target="slideMasters/slideMaster3.xml"/><Relationship Id="rId23" Type="http://schemas.openxmlformats.org/officeDocument/2006/relationships/slide" Target="slides/slide17.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51" Type="http://schemas.openxmlformats.org/officeDocument/2006/relationships/slide" Target="slides/slide145.xml"/><Relationship Id="rId156" Type="http://schemas.openxmlformats.org/officeDocument/2006/relationships/slide" Target="slides/slide150.xml"/><Relationship Id="rId177" Type="http://schemas.openxmlformats.org/officeDocument/2006/relationships/presProps" Target="presProps.xml"/><Relationship Id="rId172" Type="http://schemas.openxmlformats.org/officeDocument/2006/relationships/slide" Target="slides/slide166.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slide" Target="slides/slide16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178" Type="http://schemas.openxmlformats.org/officeDocument/2006/relationships/viewProps" Target="viewProps.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73" Type="http://schemas.openxmlformats.org/officeDocument/2006/relationships/notesMaster" Target="notesMasters/notesMaster1.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slide" Target="slides/slide162.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74" Type="http://schemas.openxmlformats.org/officeDocument/2006/relationships/tags" Target="tags/tag1.xml"/><Relationship Id="rId179" Type="http://schemas.openxmlformats.org/officeDocument/2006/relationships/theme" Target="theme/theme1.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slide" Target="slides/slide163.xml"/><Relationship Id="rId4" Type="http://schemas.openxmlformats.org/officeDocument/2006/relationships/slideMaster" Target="slideMasters/slideMaster1.xml"/><Relationship Id="rId9" Type="http://schemas.openxmlformats.org/officeDocument/2006/relationships/slide" Target="slides/slide3.xml"/><Relationship Id="rId180" Type="http://schemas.openxmlformats.org/officeDocument/2006/relationships/tableStyles" Target="tableStyles.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75" Type="http://customschemas.google.com/relationships/presentationmetadata" Target="metadata"/><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slide" Target="slides/slide159.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6" Type="http://schemas.openxmlformats.org/officeDocument/2006/relationships/commentAuthors" Target="commentAuthors.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 Id="rId70" Type="http://schemas.openxmlformats.org/officeDocument/2006/relationships/slide" Target="slides/slide64.xml"/><Relationship Id="rId91" Type="http://schemas.openxmlformats.org/officeDocument/2006/relationships/slide" Target="slides/slide85.xml"/><Relationship Id="rId145" Type="http://schemas.openxmlformats.org/officeDocument/2006/relationships/slide" Target="slides/slide139.xml"/><Relationship Id="rId166" Type="http://schemas.openxmlformats.org/officeDocument/2006/relationships/slide" Target="slides/slide160.xml"/><Relationship Id="rId1" Type="http://schemas.openxmlformats.org/officeDocument/2006/relationships/customXml" Target="../customXml/item1.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s>
</file>

<file path=ppt/diagrams/_rels/data2.xml.rels><?xml version="1.0" encoding="UTF-8" standalone="yes"?>
<Relationships xmlns="http://schemas.openxmlformats.org/package/2006/relationships"><Relationship Id="rId3" Type="http://schemas.openxmlformats.org/officeDocument/2006/relationships/image" Target="../media/image88.svg"/><Relationship Id="rId2" Type="http://schemas.openxmlformats.org/officeDocument/2006/relationships/image" Target="../media/image87.png"/><Relationship Id="rId1" Type="http://schemas.openxmlformats.org/officeDocument/2006/relationships/hyperlink" Target="https://upitnik.carnet.hr/index.php/985251?lang=hr" TargetMode="External"/><Relationship Id="rId5" Type="http://schemas.openxmlformats.org/officeDocument/2006/relationships/image" Target="../media/image90.svg"/><Relationship Id="rId4" Type="http://schemas.openxmlformats.org/officeDocument/2006/relationships/image" Target="../media/image89.png"/></Relationships>
</file>

<file path=ppt/diagrams/_rels/drawing2.xml.rels><?xml version="1.0" encoding="UTF-8" standalone="yes"?>
<Relationships xmlns="http://schemas.openxmlformats.org/package/2006/relationships"><Relationship Id="rId3" Type="http://schemas.openxmlformats.org/officeDocument/2006/relationships/image" Target="../media/image88.svg"/><Relationship Id="rId2" Type="http://schemas.openxmlformats.org/officeDocument/2006/relationships/image" Target="../media/image87.png"/><Relationship Id="rId1" Type="http://schemas.openxmlformats.org/officeDocument/2006/relationships/hyperlink" Target="https://upitnik.carnet.hr/index.php/985251?lang=hr" TargetMode="External"/><Relationship Id="rId5" Type="http://schemas.openxmlformats.org/officeDocument/2006/relationships/image" Target="../media/image90.svg"/><Relationship Id="rId4" Type="http://schemas.openxmlformats.org/officeDocument/2006/relationships/image" Target="../media/image89.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88493D-26D3-470D-96DD-B557C32D4B53}" type="doc">
      <dgm:prSet loTypeId="urn:microsoft.com/office/officeart/2005/8/layout/vList5" loCatId="list" qsTypeId="urn:microsoft.com/office/officeart/2005/8/quickstyle/simple2" qsCatId="simple" csTypeId="urn:microsoft.com/office/officeart/2005/8/colors/colorful2" csCatId="colorful" phldr="1"/>
      <dgm:spPr/>
      <dgm:t>
        <a:bodyPr/>
        <a:lstStyle/>
        <a:p>
          <a:endParaRPr lang="hr-HR"/>
        </a:p>
      </dgm:t>
    </dgm:pt>
    <dgm:pt modelId="{ECF26C5B-2949-4515-BB11-AB1E89C9AAD3}">
      <dgm:prSet phldrT="[Tekst]"/>
      <dgm:spPr/>
      <dgm:t>
        <a:bodyPr/>
        <a:lstStyle/>
        <a:p>
          <a:r>
            <a:rPr lang="hr-HR" dirty="0"/>
            <a:t>Postavke grupe</a:t>
          </a:r>
        </a:p>
      </dgm:t>
    </dgm:pt>
    <dgm:pt modelId="{5A38DED2-9266-4410-A99F-B878CE3BBAF7}" type="parTrans" cxnId="{5EC06841-11E0-4CF1-B4C7-DF62C3445B9D}">
      <dgm:prSet/>
      <dgm:spPr/>
      <dgm:t>
        <a:bodyPr/>
        <a:lstStyle/>
        <a:p>
          <a:endParaRPr lang="hr-HR"/>
        </a:p>
      </dgm:t>
    </dgm:pt>
    <dgm:pt modelId="{A415EAB7-F07E-4E86-9D8F-3CB0D3CFB2CA}" type="sibTrans" cxnId="{5EC06841-11E0-4CF1-B4C7-DF62C3445B9D}">
      <dgm:prSet/>
      <dgm:spPr/>
      <dgm:t>
        <a:bodyPr/>
        <a:lstStyle/>
        <a:p>
          <a:endParaRPr lang="hr-HR"/>
        </a:p>
      </dgm:t>
    </dgm:pt>
    <dgm:pt modelId="{81D51A11-5BAF-422C-B642-6D11ADC36F4C}">
      <dgm:prSet phldrT="[Tekst]"/>
      <dgm:spPr/>
      <dgm:t>
        <a:bodyPr/>
        <a:lstStyle/>
        <a:p>
          <a:r>
            <a:rPr lang="hr-HR" dirty="0"/>
            <a:t>pregled postavki grupe</a:t>
          </a:r>
        </a:p>
      </dgm:t>
    </dgm:pt>
    <dgm:pt modelId="{4E3A693E-5EB1-47A3-BC2E-8828EA51E037}" type="parTrans" cxnId="{FFAE985C-6EDE-4F22-A5E0-2A3D01E3B20E}">
      <dgm:prSet/>
      <dgm:spPr/>
      <dgm:t>
        <a:bodyPr/>
        <a:lstStyle/>
        <a:p>
          <a:endParaRPr lang="hr-HR"/>
        </a:p>
      </dgm:t>
    </dgm:pt>
    <dgm:pt modelId="{3A7B4CA7-84A2-4FCE-B296-128B687044DA}" type="sibTrans" cxnId="{FFAE985C-6EDE-4F22-A5E0-2A3D01E3B20E}">
      <dgm:prSet/>
      <dgm:spPr/>
      <dgm:t>
        <a:bodyPr/>
        <a:lstStyle/>
        <a:p>
          <a:endParaRPr lang="hr-HR"/>
        </a:p>
      </dgm:t>
    </dgm:pt>
    <dgm:pt modelId="{64C5C3DB-062C-4108-A11D-A3EC6D92C7AD}">
      <dgm:prSet phldrT="[Tekst]"/>
      <dgm:spPr/>
      <dgm:t>
        <a:bodyPr/>
        <a:lstStyle/>
        <a:p>
          <a:r>
            <a:rPr lang="hr-HR" dirty="0"/>
            <a:t>Dodaj učenika</a:t>
          </a:r>
        </a:p>
      </dgm:t>
    </dgm:pt>
    <dgm:pt modelId="{6DF0F3C0-B893-4534-886F-E63D85854C4D}" type="parTrans" cxnId="{5DAAB22C-F257-4F39-82A5-0688E54EF4D8}">
      <dgm:prSet/>
      <dgm:spPr/>
      <dgm:t>
        <a:bodyPr/>
        <a:lstStyle/>
        <a:p>
          <a:endParaRPr lang="hr-HR"/>
        </a:p>
      </dgm:t>
    </dgm:pt>
    <dgm:pt modelId="{3AC8415B-FA52-45E1-BE5C-171FC196965D}" type="sibTrans" cxnId="{5DAAB22C-F257-4F39-82A5-0688E54EF4D8}">
      <dgm:prSet/>
      <dgm:spPr/>
      <dgm:t>
        <a:bodyPr/>
        <a:lstStyle/>
        <a:p>
          <a:endParaRPr lang="hr-HR"/>
        </a:p>
      </dgm:t>
    </dgm:pt>
    <dgm:pt modelId="{11A32C49-3859-4118-8360-B8A7130F65A0}">
      <dgm:prSet phldrT="[Tekst]"/>
      <dgm:spPr/>
      <dgm:t>
        <a:bodyPr/>
        <a:lstStyle/>
        <a:p>
          <a:r>
            <a:rPr lang="hr-HR" dirty="0"/>
            <a:t>Opcija omogućava dodavanje učenika u grupu</a:t>
          </a:r>
        </a:p>
      </dgm:t>
    </dgm:pt>
    <dgm:pt modelId="{EC9342B5-5CD8-4969-BF7E-CAB3CF525ECA}" type="parTrans" cxnId="{D500C845-F876-4ADE-A50B-43B8EE2A604F}">
      <dgm:prSet/>
      <dgm:spPr/>
      <dgm:t>
        <a:bodyPr/>
        <a:lstStyle/>
        <a:p>
          <a:endParaRPr lang="hr-HR"/>
        </a:p>
      </dgm:t>
    </dgm:pt>
    <dgm:pt modelId="{44BFD3EB-F0AD-41C4-A75F-61FAC59E19EA}" type="sibTrans" cxnId="{D500C845-F876-4ADE-A50B-43B8EE2A604F}">
      <dgm:prSet/>
      <dgm:spPr/>
      <dgm:t>
        <a:bodyPr/>
        <a:lstStyle/>
        <a:p>
          <a:endParaRPr lang="hr-HR"/>
        </a:p>
      </dgm:t>
    </dgm:pt>
    <dgm:pt modelId="{D2B6E4C7-5040-4CBB-8E29-68D3087AB0B1}">
      <dgm:prSet phldrT="[Tekst]"/>
      <dgm:spPr/>
      <dgm:t>
        <a:bodyPr/>
        <a:lstStyle/>
        <a:p>
          <a:r>
            <a:rPr lang="hr-HR" dirty="0"/>
            <a:t>Plan rada</a:t>
          </a:r>
        </a:p>
      </dgm:t>
    </dgm:pt>
    <dgm:pt modelId="{12BD9CB5-65EB-487A-8346-756B52720BE6}" type="parTrans" cxnId="{6B3F045D-1538-44F7-829F-5CA7EA1C3FBD}">
      <dgm:prSet/>
      <dgm:spPr/>
      <dgm:t>
        <a:bodyPr/>
        <a:lstStyle/>
        <a:p>
          <a:endParaRPr lang="hr-HR"/>
        </a:p>
      </dgm:t>
    </dgm:pt>
    <dgm:pt modelId="{726A08AF-5B08-4E3E-BEAC-669FD5F62B24}" type="sibTrans" cxnId="{6B3F045D-1538-44F7-829F-5CA7EA1C3FBD}">
      <dgm:prSet/>
      <dgm:spPr/>
      <dgm:t>
        <a:bodyPr/>
        <a:lstStyle/>
        <a:p>
          <a:endParaRPr lang="hr-HR"/>
        </a:p>
      </dgm:t>
    </dgm:pt>
    <dgm:pt modelId="{DF07F816-E960-4351-A7BA-CC8CC8C9D633}">
      <dgm:prSet phldrT="[Tekst]"/>
      <dgm:spPr/>
      <dgm:t>
        <a:bodyPr/>
        <a:lstStyle/>
        <a:p>
          <a:r>
            <a:rPr lang="hr-HR" dirty="0"/>
            <a:t>Evidencija plana rada</a:t>
          </a:r>
        </a:p>
      </dgm:t>
    </dgm:pt>
    <dgm:pt modelId="{CB5A1508-56B7-4F96-9F14-C39E9780FAAD}" type="parTrans" cxnId="{D600A57B-2B06-4F7D-B491-1B0D6EBD4AED}">
      <dgm:prSet/>
      <dgm:spPr/>
      <dgm:t>
        <a:bodyPr/>
        <a:lstStyle/>
        <a:p>
          <a:endParaRPr lang="hr-HR"/>
        </a:p>
      </dgm:t>
    </dgm:pt>
    <dgm:pt modelId="{1CDDE757-FD63-42ED-AC5B-B1B30DF7DF5D}" type="sibTrans" cxnId="{D600A57B-2B06-4F7D-B491-1B0D6EBD4AED}">
      <dgm:prSet/>
      <dgm:spPr/>
      <dgm:t>
        <a:bodyPr/>
        <a:lstStyle/>
        <a:p>
          <a:endParaRPr lang="hr-HR"/>
        </a:p>
      </dgm:t>
    </dgm:pt>
    <dgm:pt modelId="{C5E14DD3-F4FC-41C0-94E1-62448B24D7A4}">
      <dgm:prSet phldrT="[Tekst]"/>
      <dgm:spPr/>
      <dgm:t>
        <a:bodyPr/>
        <a:lstStyle/>
        <a:p>
          <a:r>
            <a:rPr lang="hr-HR" dirty="0"/>
            <a:t>Ispis</a:t>
          </a:r>
        </a:p>
      </dgm:t>
    </dgm:pt>
    <dgm:pt modelId="{A9097DDE-DFDE-47A1-99EA-F7D5E1F6065C}" type="parTrans" cxnId="{D9AD3724-424B-48FC-82CD-E2E32A862044}">
      <dgm:prSet/>
      <dgm:spPr/>
      <dgm:t>
        <a:bodyPr/>
        <a:lstStyle/>
        <a:p>
          <a:endParaRPr lang="hr-HR"/>
        </a:p>
      </dgm:t>
    </dgm:pt>
    <dgm:pt modelId="{EB5E1D19-4458-4BE1-9262-F39F78614440}" type="sibTrans" cxnId="{D9AD3724-424B-48FC-82CD-E2E32A862044}">
      <dgm:prSet/>
      <dgm:spPr/>
      <dgm:t>
        <a:bodyPr/>
        <a:lstStyle/>
        <a:p>
          <a:endParaRPr lang="hr-HR"/>
        </a:p>
      </dgm:t>
    </dgm:pt>
    <dgm:pt modelId="{7D093769-4BD3-45A3-AB01-CDE6A52E6E7B}">
      <dgm:prSet phldrT="[Tekst]"/>
      <dgm:spPr/>
      <dgm:t>
        <a:bodyPr/>
        <a:lstStyle/>
        <a:p>
          <a:r>
            <a:rPr lang="hr-HR" dirty="0"/>
            <a:t>Ispis dnevnika (dostupan je izvoz u pdf)</a:t>
          </a:r>
        </a:p>
      </dgm:t>
    </dgm:pt>
    <dgm:pt modelId="{8D9BCE4F-11CD-4437-B234-74A6AE1BFE6A}" type="parTrans" cxnId="{312DEB0A-3DC3-4C1B-A359-EA9EECCF3006}">
      <dgm:prSet/>
      <dgm:spPr/>
      <dgm:t>
        <a:bodyPr/>
        <a:lstStyle/>
        <a:p>
          <a:endParaRPr lang="hr-HR"/>
        </a:p>
      </dgm:t>
    </dgm:pt>
    <dgm:pt modelId="{83B95099-2194-4148-A52C-37ED0E77738F}" type="sibTrans" cxnId="{312DEB0A-3DC3-4C1B-A359-EA9EECCF3006}">
      <dgm:prSet/>
      <dgm:spPr/>
      <dgm:t>
        <a:bodyPr/>
        <a:lstStyle/>
        <a:p>
          <a:endParaRPr lang="hr-HR"/>
        </a:p>
      </dgm:t>
    </dgm:pt>
    <dgm:pt modelId="{F6E6649F-FDE2-4651-834E-37BA43B36343}" type="pres">
      <dgm:prSet presAssocID="{8288493D-26D3-470D-96DD-B557C32D4B53}" presName="Name0" presStyleCnt="0">
        <dgm:presLayoutVars>
          <dgm:dir/>
          <dgm:animLvl val="lvl"/>
          <dgm:resizeHandles val="exact"/>
        </dgm:presLayoutVars>
      </dgm:prSet>
      <dgm:spPr/>
    </dgm:pt>
    <dgm:pt modelId="{82CDBA60-948D-452A-A3E5-B742705BBED7}" type="pres">
      <dgm:prSet presAssocID="{ECF26C5B-2949-4515-BB11-AB1E89C9AAD3}" presName="linNode" presStyleCnt="0"/>
      <dgm:spPr/>
    </dgm:pt>
    <dgm:pt modelId="{80F09694-CE71-4263-934F-7F12EB2D71A9}" type="pres">
      <dgm:prSet presAssocID="{ECF26C5B-2949-4515-BB11-AB1E89C9AAD3}" presName="parentText" presStyleLbl="node1" presStyleIdx="0" presStyleCnt="4">
        <dgm:presLayoutVars>
          <dgm:chMax val="1"/>
          <dgm:bulletEnabled val="1"/>
        </dgm:presLayoutVars>
      </dgm:prSet>
      <dgm:spPr/>
    </dgm:pt>
    <dgm:pt modelId="{3CDDA7E7-7235-4E8F-B86C-D3E4553FA7EB}" type="pres">
      <dgm:prSet presAssocID="{ECF26C5B-2949-4515-BB11-AB1E89C9AAD3}" presName="descendantText" presStyleLbl="alignAccFollowNode1" presStyleIdx="0" presStyleCnt="4">
        <dgm:presLayoutVars>
          <dgm:bulletEnabled val="1"/>
        </dgm:presLayoutVars>
      </dgm:prSet>
      <dgm:spPr/>
    </dgm:pt>
    <dgm:pt modelId="{2098BB88-3430-4E92-BAF9-AAE6AE5D51E3}" type="pres">
      <dgm:prSet presAssocID="{A415EAB7-F07E-4E86-9D8F-3CB0D3CFB2CA}" presName="sp" presStyleCnt="0"/>
      <dgm:spPr/>
    </dgm:pt>
    <dgm:pt modelId="{3D5A2043-F0DE-4BCD-8CBF-CE59AF6CB5D8}" type="pres">
      <dgm:prSet presAssocID="{64C5C3DB-062C-4108-A11D-A3EC6D92C7AD}" presName="linNode" presStyleCnt="0"/>
      <dgm:spPr/>
    </dgm:pt>
    <dgm:pt modelId="{EB7CBFBB-FD3D-4F75-ACD1-82AC6BA2CD09}" type="pres">
      <dgm:prSet presAssocID="{64C5C3DB-062C-4108-A11D-A3EC6D92C7AD}" presName="parentText" presStyleLbl="node1" presStyleIdx="1" presStyleCnt="4">
        <dgm:presLayoutVars>
          <dgm:chMax val="1"/>
          <dgm:bulletEnabled val="1"/>
        </dgm:presLayoutVars>
      </dgm:prSet>
      <dgm:spPr/>
    </dgm:pt>
    <dgm:pt modelId="{47B36935-5855-4A8B-909A-92609B5BF080}" type="pres">
      <dgm:prSet presAssocID="{64C5C3DB-062C-4108-A11D-A3EC6D92C7AD}" presName="descendantText" presStyleLbl="alignAccFollowNode1" presStyleIdx="1" presStyleCnt="4">
        <dgm:presLayoutVars>
          <dgm:bulletEnabled val="1"/>
        </dgm:presLayoutVars>
      </dgm:prSet>
      <dgm:spPr/>
    </dgm:pt>
    <dgm:pt modelId="{A40A6653-392A-4ED0-B8A1-1E2445F96074}" type="pres">
      <dgm:prSet presAssocID="{3AC8415B-FA52-45E1-BE5C-171FC196965D}" presName="sp" presStyleCnt="0"/>
      <dgm:spPr/>
    </dgm:pt>
    <dgm:pt modelId="{A75E49A7-D828-4241-9F26-D442D2523B86}" type="pres">
      <dgm:prSet presAssocID="{D2B6E4C7-5040-4CBB-8E29-68D3087AB0B1}" presName="linNode" presStyleCnt="0"/>
      <dgm:spPr/>
    </dgm:pt>
    <dgm:pt modelId="{55F00649-CFA0-4025-A12E-9B42C212F29B}" type="pres">
      <dgm:prSet presAssocID="{D2B6E4C7-5040-4CBB-8E29-68D3087AB0B1}" presName="parentText" presStyleLbl="node1" presStyleIdx="2" presStyleCnt="4">
        <dgm:presLayoutVars>
          <dgm:chMax val="1"/>
          <dgm:bulletEnabled val="1"/>
        </dgm:presLayoutVars>
      </dgm:prSet>
      <dgm:spPr/>
    </dgm:pt>
    <dgm:pt modelId="{D22FB956-CDD1-4A2E-B59A-310C52E2BA28}" type="pres">
      <dgm:prSet presAssocID="{D2B6E4C7-5040-4CBB-8E29-68D3087AB0B1}" presName="descendantText" presStyleLbl="alignAccFollowNode1" presStyleIdx="2" presStyleCnt="4">
        <dgm:presLayoutVars>
          <dgm:bulletEnabled val="1"/>
        </dgm:presLayoutVars>
      </dgm:prSet>
      <dgm:spPr/>
    </dgm:pt>
    <dgm:pt modelId="{E1CFA9F9-BB71-4288-AAD8-090E1A53A5D5}" type="pres">
      <dgm:prSet presAssocID="{726A08AF-5B08-4E3E-BEAC-669FD5F62B24}" presName="sp" presStyleCnt="0"/>
      <dgm:spPr/>
    </dgm:pt>
    <dgm:pt modelId="{3A6F215C-2FF7-4768-806E-6DCF0BF7EA9D}" type="pres">
      <dgm:prSet presAssocID="{C5E14DD3-F4FC-41C0-94E1-62448B24D7A4}" presName="linNode" presStyleCnt="0"/>
      <dgm:spPr/>
    </dgm:pt>
    <dgm:pt modelId="{F0BC644E-040C-4884-98E5-288A772DCF13}" type="pres">
      <dgm:prSet presAssocID="{C5E14DD3-F4FC-41C0-94E1-62448B24D7A4}" presName="parentText" presStyleLbl="node1" presStyleIdx="3" presStyleCnt="4">
        <dgm:presLayoutVars>
          <dgm:chMax val="1"/>
          <dgm:bulletEnabled val="1"/>
        </dgm:presLayoutVars>
      </dgm:prSet>
      <dgm:spPr/>
    </dgm:pt>
    <dgm:pt modelId="{64772906-B87E-4C7B-8A55-C493C95FA3F9}" type="pres">
      <dgm:prSet presAssocID="{C5E14DD3-F4FC-41C0-94E1-62448B24D7A4}" presName="descendantText" presStyleLbl="alignAccFollowNode1" presStyleIdx="3" presStyleCnt="4">
        <dgm:presLayoutVars>
          <dgm:bulletEnabled val="1"/>
        </dgm:presLayoutVars>
      </dgm:prSet>
      <dgm:spPr/>
    </dgm:pt>
  </dgm:ptLst>
  <dgm:cxnLst>
    <dgm:cxn modelId="{312DEB0A-3DC3-4C1B-A359-EA9EECCF3006}" srcId="{C5E14DD3-F4FC-41C0-94E1-62448B24D7A4}" destId="{7D093769-4BD3-45A3-AB01-CDE6A52E6E7B}" srcOrd="0" destOrd="0" parTransId="{8D9BCE4F-11CD-4437-B234-74A6AE1BFE6A}" sibTransId="{83B95099-2194-4148-A52C-37ED0E77738F}"/>
    <dgm:cxn modelId="{D9AD3724-424B-48FC-82CD-E2E32A862044}" srcId="{8288493D-26D3-470D-96DD-B557C32D4B53}" destId="{C5E14DD3-F4FC-41C0-94E1-62448B24D7A4}" srcOrd="3" destOrd="0" parTransId="{A9097DDE-DFDE-47A1-99EA-F7D5E1F6065C}" sibTransId="{EB5E1D19-4458-4BE1-9262-F39F78614440}"/>
    <dgm:cxn modelId="{66BB6629-569B-46BD-99F8-4EF329E0CFCB}" type="presOf" srcId="{C5E14DD3-F4FC-41C0-94E1-62448B24D7A4}" destId="{F0BC644E-040C-4884-98E5-288A772DCF13}" srcOrd="0" destOrd="0" presId="urn:microsoft.com/office/officeart/2005/8/layout/vList5"/>
    <dgm:cxn modelId="{5DAAB22C-F257-4F39-82A5-0688E54EF4D8}" srcId="{8288493D-26D3-470D-96DD-B557C32D4B53}" destId="{64C5C3DB-062C-4108-A11D-A3EC6D92C7AD}" srcOrd="1" destOrd="0" parTransId="{6DF0F3C0-B893-4534-886F-E63D85854C4D}" sibTransId="{3AC8415B-FA52-45E1-BE5C-171FC196965D}"/>
    <dgm:cxn modelId="{B9C5353C-8F7B-4339-B247-9CD9ED34CAF4}" type="presOf" srcId="{64C5C3DB-062C-4108-A11D-A3EC6D92C7AD}" destId="{EB7CBFBB-FD3D-4F75-ACD1-82AC6BA2CD09}" srcOrd="0" destOrd="0" presId="urn:microsoft.com/office/officeart/2005/8/layout/vList5"/>
    <dgm:cxn modelId="{72EAFE3E-E112-42FA-82F9-3ACE02892492}" type="presOf" srcId="{8288493D-26D3-470D-96DD-B557C32D4B53}" destId="{F6E6649F-FDE2-4651-834E-37BA43B36343}" srcOrd="0" destOrd="0" presId="urn:microsoft.com/office/officeart/2005/8/layout/vList5"/>
    <dgm:cxn modelId="{FFAE985C-6EDE-4F22-A5E0-2A3D01E3B20E}" srcId="{ECF26C5B-2949-4515-BB11-AB1E89C9AAD3}" destId="{81D51A11-5BAF-422C-B642-6D11ADC36F4C}" srcOrd="0" destOrd="0" parTransId="{4E3A693E-5EB1-47A3-BC2E-8828EA51E037}" sibTransId="{3A7B4CA7-84A2-4FCE-B296-128B687044DA}"/>
    <dgm:cxn modelId="{6B3F045D-1538-44F7-829F-5CA7EA1C3FBD}" srcId="{8288493D-26D3-470D-96DD-B557C32D4B53}" destId="{D2B6E4C7-5040-4CBB-8E29-68D3087AB0B1}" srcOrd="2" destOrd="0" parTransId="{12BD9CB5-65EB-487A-8346-756B52720BE6}" sibTransId="{726A08AF-5B08-4E3E-BEAC-669FD5F62B24}"/>
    <dgm:cxn modelId="{5EC06841-11E0-4CF1-B4C7-DF62C3445B9D}" srcId="{8288493D-26D3-470D-96DD-B557C32D4B53}" destId="{ECF26C5B-2949-4515-BB11-AB1E89C9AAD3}" srcOrd="0" destOrd="0" parTransId="{5A38DED2-9266-4410-A99F-B878CE3BBAF7}" sibTransId="{A415EAB7-F07E-4E86-9D8F-3CB0D3CFB2CA}"/>
    <dgm:cxn modelId="{D500C845-F876-4ADE-A50B-43B8EE2A604F}" srcId="{64C5C3DB-062C-4108-A11D-A3EC6D92C7AD}" destId="{11A32C49-3859-4118-8360-B8A7130F65A0}" srcOrd="0" destOrd="0" parTransId="{EC9342B5-5CD8-4969-BF7E-CAB3CF525ECA}" sibTransId="{44BFD3EB-F0AD-41C4-A75F-61FAC59E19EA}"/>
    <dgm:cxn modelId="{19BA4250-31A9-4654-82AF-5B408657CC5C}" type="presOf" srcId="{81D51A11-5BAF-422C-B642-6D11ADC36F4C}" destId="{3CDDA7E7-7235-4E8F-B86C-D3E4553FA7EB}" srcOrd="0" destOrd="0" presId="urn:microsoft.com/office/officeart/2005/8/layout/vList5"/>
    <dgm:cxn modelId="{D600A57B-2B06-4F7D-B491-1B0D6EBD4AED}" srcId="{D2B6E4C7-5040-4CBB-8E29-68D3087AB0B1}" destId="{DF07F816-E960-4351-A7BA-CC8CC8C9D633}" srcOrd="0" destOrd="0" parTransId="{CB5A1508-56B7-4F96-9F14-C39E9780FAAD}" sibTransId="{1CDDE757-FD63-42ED-AC5B-B1B30DF7DF5D}"/>
    <dgm:cxn modelId="{4170F67B-E411-4085-8A60-9215F3214D5B}" type="presOf" srcId="{11A32C49-3859-4118-8360-B8A7130F65A0}" destId="{47B36935-5855-4A8B-909A-92609B5BF080}" srcOrd="0" destOrd="0" presId="urn:microsoft.com/office/officeart/2005/8/layout/vList5"/>
    <dgm:cxn modelId="{FF51EEA6-3842-4F50-86BB-40B736AD901E}" type="presOf" srcId="{DF07F816-E960-4351-A7BA-CC8CC8C9D633}" destId="{D22FB956-CDD1-4A2E-B59A-310C52E2BA28}" srcOrd="0" destOrd="0" presId="urn:microsoft.com/office/officeart/2005/8/layout/vList5"/>
    <dgm:cxn modelId="{EB783DB7-011A-4A12-BDF2-82422218265A}" type="presOf" srcId="{D2B6E4C7-5040-4CBB-8E29-68D3087AB0B1}" destId="{55F00649-CFA0-4025-A12E-9B42C212F29B}" srcOrd="0" destOrd="0" presId="urn:microsoft.com/office/officeart/2005/8/layout/vList5"/>
    <dgm:cxn modelId="{357B87CF-9745-4A72-8A9B-9E980A5A60F7}" type="presOf" srcId="{7D093769-4BD3-45A3-AB01-CDE6A52E6E7B}" destId="{64772906-B87E-4C7B-8A55-C493C95FA3F9}" srcOrd="0" destOrd="0" presId="urn:microsoft.com/office/officeart/2005/8/layout/vList5"/>
    <dgm:cxn modelId="{DAD521F3-46A6-419D-AF4C-03E555699847}" type="presOf" srcId="{ECF26C5B-2949-4515-BB11-AB1E89C9AAD3}" destId="{80F09694-CE71-4263-934F-7F12EB2D71A9}" srcOrd="0" destOrd="0" presId="urn:microsoft.com/office/officeart/2005/8/layout/vList5"/>
    <dgm:cxn modelId="{B8E90E6C-FED6-4FF7-B8ED-BAE29C2B609C}" type="presParOf" srcId="{F6E6649F-FDE2-4651-834E-37BA43B36343}" destId="{82CDBA60-948D-452A-A3E5-B742705BBED7}" srcOrd="0" destOrd="0" presId="urn:microsoft.com/office/officeart/2005/8/layout/vList5"/>
    <dgm:cxn modelId="{937330D2-2347-4CE7-AE8C-E140E85E77EE}" type="presParOf" srcId="{82CDBA60-948D-452A-A3E5-B742705BBED7}" destId="{80F09694-CE71-4263-934F-7F12EB2D71A9}" srcOrd="0" destOrd="0" presId="urn:microsoft.com/office/officeart/2005/8/layout/vList5"/>
    <dgm:cxn modelId="{8448862E-B2BB-4597-87F7-3E5B5EC50115}" type="presParOf" srcId="{82CDBA60-948D-452A-A3E5-B742705BBED7}" destId="{3CDDA7E7-7235-4E8F-B86C-D3E4553FA7EB}" srcOrd="1" destOrd="0" presId="urn:microsoft.com/office/officeart/2005/8/layout/vList5"/>
    <dgm:cxn modelId="{E8F4E8B7-8961-4F58-8F5F-EB62492B4BBF}" type="presParOf" srcId="{F6E6649F-FDE2-4651-834E-37BA43B36343}" destId="{2098BB88-3430-4E92-BAF9-AAE6AE5D51E3}" srcOrd="1" destOrd="0" presId="urn:microsoft.com/office/officeart/2005/8/layout/vList5"/>
    <dgm:cxn modelId="{F5C49B1C-4819-4E84-BC72-8B512FADCBA2}" type="presParOf" srcId="{F6E6649F-FDE2-4651-834E-37BA43B36343}" destId="{3D5A2043-F0DE-4BCD-8CBF-CE59AF6CB5D8}" srcOrd="2" destOrd="0" presId="urn:microsoft.com/office/officeart/2005/8/layout/vList5"/>
    <dgm:cxn modelId="{8B39BA22-C8DA-44FC-BA12-80585D5F124A}" type="presParOf" srcId="{3D5A2043-F0DE-4BCD-8CBF-CE59AF6CB5D8}" destId="{EB7CBFBB-FD3D-4F75-ACD1-82AC6BA2CD09}" srcOrd="0" destOrd="0" presId="urn:microsoft.com/office/officeart/2005/8/layout/vList5"/>
    <dgm:cxn modelId="{1A0D3749-79D6-4FD3-9F4D-9A905C4423D5}" type="presParOf" srcId="{3D5A2043-F0DE-4BCD-8CBF-CE59AF6CB5D8}" destId="{47B36935-5855-4A8B-909A-92609B5BF080}" srcOrd="1" destOrd="0" presId="urn:microsoft.com/office/officeart/2005/8/layout/vList5"/>
    <dgm:cxn modelId="{144071C0-4DB3-44BE-8FE8-D7C24A005B98}" type="presParOf" srcId="{F6E6649F-FDE2-4651-834E-37BA43B36343}" destId="{A40A6653-392A-4ED0-B8A1-1E2445F96074}" srcOrd="3" destOrd="0" presId="urn:microsoft.com/office/officeart/2005/8/layout/vList5"/>
    <dgm:cxn modelId="{1BAAE747-605D-4670-9D8E-1F8C02EC7375}" type="presParOf" srcId="{F6E6649F-FDE2-4651-834E-37BA43B36343}" destId="{A75E49A7-D828-4241-9F26-D442D2523B86}" srcOrd="4" destOrd="0" presId="urn:microsoft.com/office/officeart/2005/8/layout/vList5"/>
    <dgm:cxn modelId="{A025D609-D2E7-43A9-97A5-8554CA9F7757}" type="presParOf" srcId="{A75E49A7-D828-4241-9F26-D442D2523B86}" destId="{55F00649-CFA0-4025-A12E-9B42C212F29B}" srcOrd="0" destOrd="0" presId="urn:microsoft.com/office/officeart/2005/8/layout/vList5"/>
    <dgm:cxn modelId="{D1CAC968-79C5-4D7A-9563-BB0EA7E7FF07}" type="presParOf" srcId="{A75E49A7-D828-4241-9F26-D442D2523B86}" destId="{D22FB956-CDD1-4A2E-B59A-310C52E2BA28}" srcOrd="1" destOrd="0" presId="urn:microsoft.com/office/officeart/2005/8/layout/vList5"/>
    <dgm:cxn modelId="{D832BE46-A3FD-4DDF-BC84-B927717C1C3D}" type="presParOf" srcId="{F6E6649F-FDE2-4651-834E-37BA43B36343}" destId="{E1CFA9F9-BB71-4288-AAD8-090E1A53A5D5}" srcOrd="5" destOrd="0" presId="urn:microsoft.com/office/officeart/2005/8/layout/vList5"/>
    <dgm:cxn modelId="{98BEB8F3-8BCE-4DA7-8AED-8DD6B3914BFA}" type="presParOf" srcId="{F6E6649F-FDE2-4651-834E-37BA43B36343}" destId="{3A6F215C-2FF7-4768-806E-6DCF0BF7EA9D}" srcOrd="6" destOrd="0" presId="urn:microsoft.com/office/officeart/2005/8/layout/vList5"/>
    <dgm:cxn modelId="{5A6A5810-1F58-44CF-8241-DEFF63D82FAA}" type="presParOf" srcId="{3A6F215C-2FF7-4768-806E-6DCF0BF7EA9D}" destId="{F0BC644E-040C-4884-98E5-288A772DCF13}" srcOrd="0" destOrd="0" presId="urn:microsoft.com/office/officeart/2005/8/layout/vList5"/>
    <dgm:cxn modelId="{DC96324F-571D-4691-833E-7BF2CCAD92C5}" type="presParOf" srcId="{3A6F215C-2FF7-4768-806E-6DCF0BF7EA9D}" destId="{64772906-B87E-4C7B-8A55-C493C95FA3F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824DA9-8372-4C18-BA0F-5585A22BE4F9}" type="doc">
      <dgm:prSet loTypeId="urn:microsoft.com/office/officeart/2008/layout/VerticalCurvedList" loCatId="list" qsTypeId="urn:microsoft.com/office/officeart/2005/8/quickstyle/simple1" qsCatId="simple" csTypeId="urn:microsoft.com/office/officeart/2005/8/colors/accent4_2" csCatId="accent4" phldr="1"/>
      <dgm:spPr/>
      <dgm:t>
        <a:bodyPr/>
        <a:lstStyle/>
        <a:p>
          <a:endParaRPr lang="en-US"/>
        </a:p>
      </dgm:t>
    </dgm:pt>
    <dgm:pt modelId="{651756FC-B773-44E0-98C9-8F0263859B6B}">
      <dgm:prSet phldrT="[Text]" custT="1"/>
      <dgm:spPr>
        <a:solidFill>
          <a:schemeClr val="accent5">
            <a:lumMod val="20000"/>
            <a:lumOff val="80000"/>
          </a:schemeClr>
        </a:solidFill>
      </dgm:spPr>
      <dgm:t>
        <a:bodyPr/>
        <a:lstStyle/>
        <a:p>
          <a:pPr algn="l"/>
          <a:r>
            <a:rPr lang="hr-HR" sz="3200" b="0" u="none" dirty="0">
              <a:solidFill>
                <a:schemeClr val="tx1"/>
              </a:solidFill>
              <a:latin typeface="+mn-lt"/>
              <a:ea typeface="Open Sans Light" panose="020B0306030504020204" pitchFamily="34" charset="0"/>
              <a:cs typeface="Open Sans Light" panose="020B0306030504020204" pitchFamily="34" charset="0"/>
            </a:rPr>
            <a:t>Evaluacija radionice</a:t>
          </a:r>
        </a:p>
        <a:p>
          <a:pPr algn="l" rtl="0"/>
          <a:r>
            <a:rPr lang="hr-HR" sz="3200" b="0" i="1" dirty="0">
              <a:solidFill>
                <a:schemeClr val="tx1"/>
              </a:solidFill>
              <a:latin typeface="+mn-lt"/>
              <a:ea typeface="Open Sans Light"/>
              <a:cs typeface="Open Sans Light"/>
              <a:hlinkClick xmlns:r="http://schemas.openxmlformats.org/officeDocument/2006/relationships" r:id="rId1"/>
            </a:rPr>
            <a:t>Poveznica na upitnik </a:t>
          </a:r>
          <a:endParaRPr lang="en-US" sz="3200" b="0" dirty="0">
            <a:solidFill>
              <a:schemeClr val="tx1"/>
            </a:solidFill>
            <a:latin typeface="+mn-lt"/>
            <a:ea typeface="Open Sans Light" panose="020B0306030504020204" pitchFamily="34" charset="0"/>
            <a:cs typeface="Open Sans Light" panose="020B0306030504020204" pitchFamily="34" charset="0"/>
          </a:endParaRPr>
        </a:p>
      </dgm:t>
    </dgm:pt>
    <dgm:pt modelId="{08541638-EDED-4ED2-AA88-12A9EA552968}" type="parTrans" cxnId="{8B604FB5-5E13-423B-AF08-488F1D40F17A}">
      <dgm:prSet/>
      <dgm:spPr/>
      <dgm:t>
        <a:bodyPr/>
        <a:lstStyle/>
        <a:p>
          <a:endParaRPr lang="en-US"/>
        </a:p>
      </dgm:t>
    </dgm:pt>
    <dgm:pt modelId="{296AE9D2-C086-4F55-BC8A-45D6ACA0AEC9}" type="sibTrans" cxnId="{8B604FB5-5E13-423B-AF08-488F1D40F17A}">
      <dgm:prSet/>
      <dgm:spPr>
        <a:ln>
          <a:solidFill>
            <a:srgbClr val="009FE3"/>
          </a:solidFill>
        </a:ln>
      </dgm:spPr>
      <dgm:t>
        <a:bodyPr/>
        <a:lstStyle/>
        <a:p>
          <a:endParaRPr lang="en-US"/>
        </a:p>
      </dgm:t>
    </dgm:pt>
    <dgm:pt modelId="{62E089FD-6B2A-42DD-B971-896E29993F17}">
      <dgm:prSet phldrT="[Text]" custT="1"/>
      <dgm:spPr>
        <a:solidFill>
          <a:schemeClr val="accent5">
            <a:lumMod val="40000"/>
            <a:lumOff val="60000"/>
          </a:schemeClr>
        </a:solidFill>
      </dgm:spPr>
      <dgm:t>
        <a:bodyPr/>
        <a:lstStyle/>
        <a:p>
          <a:pPr algn="l"/>
          <a:r>
            <a:rPr lang="hr-HR" sz="3200" b="0" dirty="0">
              <a:solidFill>
                <a:schemeClr val="tx1"/>
              </a:solidFill>
              <a:latin typeface="+mn-lt"/>
              <a:ea typeface="Open Sans Light" panose="020B0306030504020204" pitchFamily="34" charset="0"/>
              <a:cs typeface="Open Sans Light" panose="020B0306030504020204" pitchFamily="34" charset="0"/>
            </a:rPr>
            <a:t>Potvrde o sudjelovanju u aplikaciji za prijavu (EMA) </a:t>
          </a:r>
          <a:endParaRPr lang="en-US" sz="3200" b="0" dirty="0">
            <a:solidFill>
              <a:schemeClr val="tx1"/>
            </a:solidFill>
            <a:latin typeface="+mn-lt"/>
          </a:endParaRPr>
        </a:p>
      </dgm:t>
    </dgm:pt>
    <dgm:pt modelId="{B4566B17-8D84-4561-B1A2-FA09F24AF4F5}" type="parTrans" cxnId="{53ACB707-0C45-4119-8C3A-53DF2AEE29D4}">
      <dgm:prSet/>
      <dgm:spPr/>
      <dgm:t>
        <a:bodyPr/>
        <a:lstStyle/>
        <a:p>
          <a:endParaRPr lang="en-US"/>
        </a:p>
      </dgm:t>
    </dgm:pt>
    <dgm:pt modelId="{61E9ECED-058C-415B-9D3B-C47D62699B02}" type="sibTrans" cxnId="{53ACB707-0C45-4119-8C3A-53DF2AEE29D4}">
      <dgm:prSet/>
      <dgm:spPr/>
      <dgm:t>
        <a:bodyPr/>
        <a:lstStyle/>
        <a:p>
          <a:endParaRPr lang="en-US"/>
        </a:p>
      </dgm:t>
    </dgm:pt>
    <dgm:pt modelId="{4B6A97D1-5CD6-4D2A-82DE-D4A11C1AE95E}" type="pres">
      <dgm:prSet presAssocID="{E9824DA9-8372-4C18-BA0F-5585A22BE4F9}" presName="Name0" presStyleCnt="0">
        <dgm:presLayoutVars>
          <dgm:chMax val="7"/>
          <dgm:chPref val="7"/>
          <dgm:dir/>
        </dgm:presLayoutVars>
      </dgm:prSet>
      <dgm:spPr/>
    </dgm:pt>
    <dgm:pt modelId="{11707157-DD75-4D62-A782-24EE0F81D65F}" type="pres">
      <dgm:prSet presAssocID="{E9824DA9-8372-4C18-BA0F-5585A22BE4F9}" presName="Name1" presStyleCnt="0"/>
      <dgm:spPr/>
    </dgm:pt>
    <dgm:pt modelId="{F940BA7C-536C-4876-A6D1-636ABE98DC97}" type="pres">
      <dgm:prSet presAssocID="{E9824DA9-8372-4C18-BA0F-5585A22BE4F9}" presName="cycle" presStyleCnt="0"/>
      <dgm:spPr/>
    </dgm:pt>
    <dgm:pt modelId="{EDDBF05C-C3A3-4A1A-BB9D-5D185430CF4B}" type="pres">
      <dgm:prSet presAssocID="{E9824DA9-8372-4C18-BA0F-5585A22BE4F9}" presName="srcNode" presStyleLbl="node1" presStyleIdx="0" presStyleCnt="2"/>
      <dgm:spPr/>
    </dgm:pt>
    <dgm:pt modelId="{10B0C364-4F94-4A35-B345-7371B59F3C5E}" type="pres">
      <dgm:prSet presAssocID="{E9824DA9-8372-4C18-BA0F-5585A22BE4F9}" presName="conn" presStyleLbl="parChTrans1D2" presStyleIdx="0" presStyleCnt="1"/>
      <dgm:spPr/>
    </dgm:pt>
    <dgm:pt modelId="{4BAD4543-2FEB-4CD1-BA0C-CC75529361E4}" type="pres">
      <dgm:prSet presAssocID="{E9824DA9-8372-4C18-BA0F-5585A22BE4F9}" presName="extraNode" presStyleLbl="node1" presStyleIdx="0" presStyleCnt="2"/>
      <dgm:spPr/>
    </dgm:pt>
    <dgm:pt modelId="{8C3CD92C-E16E-47FE-B162-8DDEE9064369}" type="pres">
      <dgm:prSet presAssocID="{E9824DA9-8372-4C18-BA0F-5585A22BE4F9}" presName="dstNode" presStyleLbl="node1" presStyleIdx="0" presStyleCnt="2"/>
      <dgm:spPr/>
    </dgm:pt>
    <dgm:pt modelId="{72E80988-EB20-414B-A52F-D5C76FAA3366}" type="pres">
      <dgm:prSet presAssocID="{651756FC-B773-44E0-98C9-8F0263859B6B}" presName="text_1" presStyleLbl="node1" presStyleIdx="0" presStyleCnt="2">
        <dgm:presLayoutVars>
          <dgm:bulletEnabled val="1"/>
        </dgm:presLayoutVars>
      </dgm:prSet>
      <dgm:spPr/>
    </dgm:pt>
    <dgm:pt modelId="{4B843E40-9FD3-49C3-932E-BB14F29C18CD}" type="pres">
      <dgm:prSet presAssocID="{651756FC-B773-44E0-98C9-8F0263859B6B}" presName="accent_1" presStyleCnt="0"/>
      <dgm:spPr/>
    </dgm:pt>
    <dgm:pt modelId="{3CED45B6-66B0-4A64-A2D5-797E3AEAF9E9}" type="pres">
      <dgm:prSet presAssocID="{651756FC-B773-44E0-98C9-8F0263859B6B}" presName="accentRepeatNode" presStyleLbl="solidFgAcc1" presStyleIdx="0" presStyleCnt="2"/>
      <dgm:spPr>
        <a:blipFill rotWithShape="0">
          <a:blip xmlns:r="http://schemas.openxmlformats.org/officeDocument/2006/relationships"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ln>
          <a:solidFill>
            <a:srgbClr val="E5097F"/>
          </a:solidFill>
        </a:ln>
      </dgm:spPr>
    </dgm:pt>
    <dgm:pt modelId="{EA7E6256-A768-49F3-B0EB-5E246D3012CE}" type="pres">
      <dgm:prSet presAssocID="{62E089FD-6B2A-42DD-B971-896E29993F17}" presName="text_2" presStyleLbl="node1" presStyleIdx="1" presStyleCnt="2">
        <dgm:presLayoutVars>
          <dgm:bulletEnabled val="1"/>
        </dgm:presLayoutVars>
      </dgm:prSet>
      <dgm:spPr/>
    </dgm:pt>
    <dgm:pt modelId="{A1AC2798-534C-4E3E-9358-9806DCB5B0ED}" type="pres">
      <dgm:prSet presAssocID="{62E089FD-6B2A-42DD-B971-896E29993F17}" presName="accent_2" presStyleCnt="0"/>
      <dgm:spPr/>
    </dgm:pt>
    <dgm:pt modelId="{148E3564-C38E-48F8-A12D-EA34CB3F576F}" type="pres">
      <dgm:prSet presAssocID="{62E089FD-6B2A-42DD-B971-896E29993F17}" presName="accentRepeatNode" presStyleLbl="solidFgAcc1" presStyleIdx="1" presStyleCnt="2"/>
      <dgm:spPr>
        <a:blipFill rotWithShape="0">
          <a:blip xmlns:r="http://schemas.openxmlformats.org/officeDocument/2006/relationships"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a:solidFill>
            <a:srgbClr val="95C12B"/>
          </a:solidFill>
        </a:ln>
      </dgm:spPr>
    </dgm:pt>
  </dgm:ptLst>
  <dgm:cxnLst>
    <dgm:cxn modelId="{53ACB707-0C45-4119-8C3A-53DF2AEE29D4}" srcId="{E9824DA9-8372-4C18-BA0F-5585A22BE4F9}" destId="{62E089FD-6B2A-42DD-B971-896E29993F17}" srcOrd="1" destOrd="0" parTransId="{B4566B17-8D84-4561-B1A2-FA09F24AF4F5}" sibTransId="{61E9ECED-058C-415B-9D3B-C47D62699B02}"/>
    <dgm:cxn modelId="{4FB20E73-8DD6-44E2-A173-09716E7971BB}" type="presOf" srcId="{651756FC-B773-44E0-98C9-8F0263859B6B}" destId="{72E80988-EB20-414B-A52F-D5C76FAA3366}" srcOrd="0" destOrd="0" presId="urn:microsoft.com/office/officeart/2008/layout/VerticalCurvedList"/>
    <dgm:cxn modelId="{96F8B259-A8D7-4775-9E43-8944D5989EC6}" type="presOf" srcId="{62E089FD-6B2A-42DD-B971-896E29993F17}" destId="{EA7E6256-A768-49F3-B0EB-5E246D3012CE}" srcOrd="0" destOrd="0" presId="urn:microsoft.com/office/officeart/2008/layout/VerticalCurvedList"/>
    <dgm:cxn modelId="{6454A1A9-2FEA-498E-96DC-CF842E9AFB85}" type="presOf" srcId="{296AE9D2-C086-4F55-BC8A-45D6ACA0AEC9}" destId="{10B0C364-4F94-4A35-B345-7371B59F3C5E}" srcOrd="0" destOrd="0" presId="urn:microsoft.com/office/officeart/2008/layout/VerticalCurvedList"/>
    <dgm:cxn modelId="{8B604FB5-5E13-423B-AF08-488F1D40F17A}" srcId="{E9824DA9-8372-4C18-BA0F-5585A22BE4F9}" destId="{651756FC-B773-44E0-98C9-8F0263859B6B}" srcOrd="0" destOrd="0" parTransId="{08541638-EDED-4ED2-AA88-12A9EA552968}" sibTransId="{296AE9D2-C086-4F55-BC8A-45D6ACA0AEC9}"/>
    <dgm:cxn modelId="{70F82AF9-F62E-4498-8C54-A7F66E89CFD4}" type="presOf" srcId="{E9824DA9-8372-4C18-BA0F-5585A22BE4F9}" destId="{4B6A97D1-5CD6-4D2A-82DE-D4A11C1AE95E}" srcOrd="0" destOrd="0" presId="urn:microsoft.com/office/officeart/2008/layout/VerticalCurvedList"/>
    <dgm:cxn modelId="{29A4FBC5-87BB-4116-AB80-4407F596AEEF}" type="presParOf" srcId="{4B6A97D1-5CD6-4D2A-82DE-D4A11C1AE95E}" destId="{11707157-DD75-4D62-A782-24EE0F81D65F}" srcOrd="0" destOrd="0" presId="urn:microsoft.com/office/officeart/2008/layout/VerticalCurvedList"/>
    <dgm:cxn modelId="{3EE40759-0096-4FE4-BD5E-2AE7B6D89395}" type="presParOf" srcId="{11707157-DD75-4D62-A782-24EE0F81D65F}" destId="{F940BA7C-536C-4876-A6D1-636ABE98DC97}" srcOrd="0" destOrd="0" presId="urn:microsoft.com/office/officeart/2008/layout/VerticalCurvedList"/>
    <dgm:cxn modelId="{481220F4-3B0A-43F6-B2B5-26EA9167B0E7}" type="presParOf" srcId="{F940BA7C-536C-4876-A6D1-636ABE98DC97}" destId="{EDDBF05C-C3A3-4A1A-BB9D-5D185430CF4B}" srcOrd="0" destOrd="0" presId="urn:microsoft.com/office/officeart/2008/layout/VerticalCurvedList"/>
    <dgm:cxn modelId="{465DDEC5-7147-4690-8A56-CAB065843485}" type="presParOf" srcId="{F940BA7C-536C-4876-A6D1-636ABE98DC97}" destId="{10B0C364-4F94-4A35-B345-7371B59F3C5E}" srcOrd="1" destOrd="0" presId="urn:microsoft.com/office/officeart/2008/layout/VerticalCurvedList"/>
    <dgm:cxn modelId="{80328B31-06EB-46AF-89F8-76D84C9DFCDD}" type="presParOf" srcId="{F940BA7C-536C-4876-A6D1-636ABE98DC97}" destId="{4BAD4543-2FEB-4CD1-BA0C-CC75529361E4}" srcOrd="2" destOrd="0" presId="urn:microsoft.com/office/officeart/2008/layout/VerticalCurvedList"/>
    <dgm:cxn modelId="{B69946BD-89EB-4C46-945A-D49E72AA65C2}" type="presParOf" srcId="{F940BA7C-536C-4876-A6D1-636ABE98DC97}" destId="{8C3CD92C-E16E-47FE-B162-8DDEE9064369}" srcOrd="3" destOrd="0" presId="urn:microsoft.com/office/officeart/2008/layout/VerticalCurvedList"/>
    <dgm:cxn modelId="{B994828C-156E-4478-9056-BB17777D57B5}" type="presParOf" srcId="{11707157-DD75-4D62-A782-24EE0F81D65F}" destId="{72E80988-EB20-414B-A52F-D5C76FAA3366}" srcOrd="1" destOrd="0" presId="urn:microsoft.com/office/officeart/2008/layout/VerticalCurvedList"/>
    <dgm:cxn modelId="{960A669E-E86C-4493-90B5-11E85C74D54F}" type="presParOf" srcId="{11707157-DD75-4D62-A782-24EE0F81D65F}" destId="{4B843E40-9FD3-49C3-932E-BB14F29C18CD}" srcOrd="2" destOrd="0" presId="urn:microsoft.com/office/officeart/2008/layout/VerticalCurvedList"/>
    <dgm:cxn modelId="{5E13B57A-0F3A-4185-A4CE-F1433AE3C71C}" type="presParOf" srcId="{4B843E40-9FD3-49C3-932E-BB14F29C18CD}" destId="{3CED45B6-66B0-4A64-A2D5-797E3AEAF9E9}" srcOrd="0" destOrd="0" presId="urn:microsoft.com/office/officeart/2008/layout/VerticalCurvedList"/>
    <dgm:cxn modelId="{3C108056-80BF-4AF3-8CA4-FF0C6DFE456C}" type="presParOf" srcId="{11707157-DD75-4D62-A782-24EE0F81D65F}" destId="{EA7E6256-A768-49F3-B0EB-5E246D3012CE}" srcOrd="3" destOrd="0" presId="urn:microsoft.com/office/officeart/2008/layout/VerticalCurvedList"/>
    <dgm:cxn modelId="{701F8930-2970-4B9E-A152-C21BF5B172E7}" type="presParOf" srcId="{11707157-DD75-4D62-A782-24EE0F81D65F}" destId="{A1AC2798-534C-4E3E-9358-9806DCB5B0ED}" srcOrd="4" destOrd="0" presId="urn:microsoft.com/office/officeart/2008/layout/VerticalCurvedList"/>
    <dgm:cxn modelId="{70383025-8F01-4621-91F5-793475512568}" type="presParOf" srcId="{A1AC2798-534C-4E3E-9358-9806DCB5B0ED}" destId="{148E3564-C38E-48F8-A12D-EA34CB3F576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DDA7E7-7235-4E8F-B86C-D3E4553FA7EB}">
      <dsp:nvSpPr>
        <dsp:cNvPr id="0" name=""/>
        <dsp:cNvSpPr/>
      </dsp:nvSpPr>
      <dsp:spPr>
        <a:xfrm rot="5400000">
          <a:off x="3883358" y="-1534269"/>
          <a:ext cx="747360" cy="4006625"/>
        </a:xfrm>
        <a:prstGeom prst="round2Same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a:lnSpc>
              <a:spcPct val="90000"/>
            </a:lnSpc>
            <a:spcBef>
              <a:spcPct val="0"/>
            </a:spcBef>
            <a:spcAft>
              <a:spcPct val="15000"/>
            </a:spcAft>
            <a:buChar char="•"/>
          </a:pPr>
          <a:r>
            <a:rPr lang="hr-HR" sz="2200" kern="1200" dirty="0"/>
            <a:t>pregled postavki grupe</a:t>
          </a:r>
        </a:p>
      </dsp:txBody>
      <dsp:txXfrm rot="-5400000">
        <a:off x="2253726" y="131846"/>
        <a:ext cx="3970142" cy="674394"/>
      </dsp:txXfrm>
    </dsp:sp>
    <dsp:sp modelId="{80F09694-CE71-4263-934F-7F12EB2D71A9}">
      <dsp:nvSpPr>
        <dsp:cNvPr id="0" name=""/>
        <dsp:cNvSpPr/>
      </dsp:nvSpPr>
      <dsp:spPr>
        <a:xfrm>
          <a:off x="0" y="1942"/>
          <a:ext cx="2253726" cy="934201"/>
        </a:xfrm>
        <a:prstGeom prst="round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hr-HR" sz="2800" kern="1200" dirty="0"/>
            <a:t>Postavke grupe</a:t>
          </a:r>
        </a:p>
      </dsp:txBody>
      <dsp:txXfrm>
        <a:off x="45604" y="47546"/>
        <a:ext cx="2162518" cy="842993"/>
      </dsp:txXfrm>
    </dsp:sp>
    <dsp:sp modelId="{47B36935-5855-4A8B-909A-92609B5BF080}">
      <dsp:nvSpPr>
        <dsp:cNvPr id="0" name=""/>
        <dsp:cNvSpPr/>
      </dsp:nvSpPr>
      <dsp:spPr>
        <a:xfrm rot="5400000">
          <a:off x="3883358" y="-553358"/>
          <a:ext cx="747360" cy="4006625"/>
        </a:xfrm>
        <a:prstGeom prst="round2SameRect">
          <a:avLst/>
        </a:prstGeom>
        <a:solidFill>
          <a:schemeClr val="accent2">
            <a:tint val="40000"/>
            <a:alpha val="90000"/>
            <a:hueOff val="-283075"/>
            <a:satOff val="-25115"/>
            <a:lumOff val="-256"/>
            <a:alphaOff val="0"/>
          </a:schemeClr>
        </a:solidFill>
        <a:ln w="25400" cap="flat" cmpd="sng" algn="ctr">
          <a:solidFill>
            <a:schemeClr val="accent2">
              <a:tint val="40000"/>
              <a:alpha val="90000"/>
              <a:hueOff val="-283075"/>
              <a:satOff val="-25115"/>
              <a:lumOff val="-2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a:lnSpc>
              <a:spcPct val="90000"/>
            </a:lnSpc>
            <a:spcBef>
              <a:spcPct val="0"/>
            </a:spcBef>
            <a:spcAft>
              <a:spcPct val="15000"/>
            </a:spcAft>
            <a:buChar char="•"/>
          </a:pPr>
          <a:r>
            <a:rPr lang="hr-HR" sz="2200" kern="1200" dirty="0"/>
            <a:t>Opcija omogućava dodavanje učenika u grupu</a:t>
          </a:r>
        </a:p>
      </dsp:txBody>
      <dsp:txXfrm rot="-5400000">
        <a:off x="2253726" y="1112757"/>
        <a:ext cx="3970142" cy="674394"/>
      </dsp:txXfrm>
    </dsp:sp>
    <dsp:sp modelId="{EB7CBFBB-FD3D-4F75-ACD1-82AC6BA2CD09}">
      <dsp:nvSpPr>
        <dsp:cNvPr id="0" name=""/>
        <dsp:cNvSpPr/>
      </dsp:nvSpPr>
      <dsp:spPr>
        <a:xfrm>
          <a:off x="0" y="982853"/>
          <a:ext cx="2253726" cy="934201"/>
        </a:xfrm>
        <a:prstGeom prst="roundRect">
          <a:avLst/>
        </a:prstGeom>
        <a:solidFill>
          <a:schemeClr val="accent2">
            <a:hueOff val="-485121"/>
            <a:satOff val="-27976"/>
            <a:lumOff val="287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hr-HR" sz="2800" kern="1200" dirty="0"/>
            <a:t>Dodaj učenika</a:t>
          </a:r>
        </a:p>
      </dsp:txBody>
      <dsp:txXfrm>
        <a:off x="45604" y="1028457"/>
        <a:ext cx="2162518" cy="842993"/>
      </dsp:txXfrm>
    </dsp:sp>
    <dsp:sp modelId="{D22FB956-CDD1-4A2E-B59A-310C52E2BA28}">
      <dsp:nvSpPr>
        <dsp:cNvPr id="0" name=""/>
        <dsp:cNvSpPr/>
      </dsp:nvSpPr>
      <dsp:spPr>
        <a:xfrm rot="5400000">
          <a:off x="3883358" y="427552"/>
          <a:ext cx="747360" cy="4006625"/>
        </a:xfrm>
        <a:prstGeom prst="round2SameRect">
          <a:avLst/>
        </a:prstGeom>
        <a:solidFill>
          <a:schemeClr val="accent2">
            <a:tint val="40000"/>
            <a:alpha val="90000"/>
            <a:hueOff val="-566151"/>
            <a:satOff val="-50231"/>
            <a:lumOff val="-513"/>
            <a:alphaOff val="0"/>
          </a:schemeClr>
        </a:solidFill>
        <a:ln w="25400" cap="flat" cmpd="sng" algn="ctr">
          <a:solidFill>
            <a:schemeClr val="accent2">
              <a:tint val="40000"/>
              <a:alpha val="90000"/>
              <a:hueOff val="-566151"/>
              <a:satOff val="-50231"/>
              <a:lumOff val="-51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a:lnSpc>
              <a:spcPct val="90000"/>
            </a:lnSpc>
            <a:spcBef>
              <a:spcPct val="0"/>
            </a:spcBef>
            <a:spcAft>
              <a:spcPct val="15000"/>
            </a:spcAft>
            <a:buChar char="•"/>
          </a:pPr>
          <a:r>
            <a:rPr lang="hr-HR" sz="2200" kern="1200" dirty="0"/>
            <a:t>Evidencija plana rada</a:t>
          </a:r>
        </a:p>
      </dsp:txBody>
      <dsp:txXfrm rot="-5400000">
        <a:off x="2253726" y="2093668"/>
        <a:ext cx="3970142" cy="674394"/>
      </dsp:txXfrm>
    </dsp:sp>
    <dsp:sp modelId="{55F00649-CFA0-4025-A12E-9B42C212F29B}">
      <dsp:nvSpPr>
        <dsp:cNvPr id="0" name=""/>
        <dsp:cNvSpPr/>
      </dsp:nvSpPr>
      <dsp:spPr>
        <a:xfrm>
          <a:off x="0" y="1963764"/>
          <a:ext cx="2253726" cy="934201"/>
        </a:xfrm>
        <a:prstGeom prst="roundRect">
          <a:avLst/>
        </a:prstGeom>
        <a:solidFill>
          <a:schemeClr val="accent2">
            <a:hueOff val="-970242"/>
            <a:satOff val="-55952"/>
            <a:lumOff val="5752"/>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hr-HR" sz="2800" kern="1200" dirty="0"/>
            <a:t>Plan rada</a:t>
          </a:r>
        </a:p>
      </dsp:txBody>
      <dsp:txXfrm>
        <a:off x="45604" y="2009368"/>
        <a:ext cx="2162518" cy="842993"/>
      </dsp:txXfrm>
    </dsp:sp>
    <dsp:sp modelId="{64772906-B87E-4C7B-8A55-C493C95FA3F9}">
      <dsp:nvSpPr>
        <dsp:cNvPr id="0" name=""/>
        <dsp:cNvSpPr/>
      </dsp:nvSpPr>
      <dsp:spPr>
        <a:xfrm rot="5400000">
          <a:off x="3883358" y="1408463"/>
          <a:ext cx="747360" cy="4006625"/>
        </a:xfrm>
        <a:prstGeom prst="round2SameRect">
          <a:avLst/>
        </a:prstGeom>
        <a:solidFill>
          <a:schemeClr val="accent2">
            <a:tint val="40000"/>
            <a:alpha val="90000"/>
            <a:hueOff val="-849226"/>
            <a:satOff val="-75346"/>
            <a:lumOff val="-769"/>
            <a:alphaOff val="0"/>
          </a:schemeClr>
        </a:solidFill>
        <a:ln w="25400" cap="flat" cmpd="sng" algn="ctr">
          <a:solidFill>
            <a:schemeClr val="accent2">
              <a:tint val="40000"/>
              <a:alpha val="90000"/>
              <a:hueOff val="-849226"/>
              <a:satOff val="-75346"/>
              <a:lumOff val="-769"/>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a:lnSpc>
              <a:spcPct val="90000"/>
            </a:lnSpc>
            <a:spcBef>
              <a:spcPct val="0"/>
            </a:spcBef>
            <a:spcAft>
              <a:spcPct val="15000"/>
            </a:spcAft>
            <a:buChar char="•"/>
          </a:pPr>
          <a:r>
            <a:rPr lang="hr-HR" sz="2200" kern="1200" dirty="0"/>
            <a:t>Ispis dnevnika (dostupan je izvoz u pdf)</a:t>
          </a:r>
        </a:p>
      </dsp:txBody>
      <dsp:txXfrm rot="-5400000">
        <a:off x="2253726" y="3074579"/>
        <a:ext cx="3970142" cy="674394"/>
      </dsp:txXfrm>
    </dsp:sp>
    <dsp:sp modelId="{F0BC644E-040C-4884-98E5-288A772DCF13}">
      <dsp:nvSpPr>
        <dsp:cNvPr id="0" name=""/>
        <dsp:cNvSpPr/>
      </dsp:nvSpPr>
      <dsp:spPr>
        <a:xfrm>
          <a:off x="0" y="2944675"/>
          <a:ext cx="2253726" cy="934201"/>
        </a:xfrm>
        <a:prstGeom prst="roundRect">
          <a:avLst/>
        </a:prstGeom>
        <a:solidFill>
          <a:schemeClr val="accent2">
            <a:hueOff val="-1455363"/>
            <a:satOff val="-83928"/>
            <a:lumOff val="862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hr-HR" sz="2800" kern="1200" dirty="0"/>
            <a:t>Ispis</a:t>
          </a:r>
        </a:p>
      </dsp:txBody>
      <dsp:txXfrm>
        <a:off x="45604" y="2990279"/>
        <a:ext cx="2162518" cy="8429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B0C364-4F94-4A35-B345-7371B59F3C5E}">
      <dsp:nvSpPr>
        <dsp:cNvPr id="0" name=""/>
        <dsp:cNvSpPr/>
      </dsp:nvSpPr>
      <dsp:spPr>
        <a:xfrm>
          <a:off x="-6048141" y="-932677"/>
          <a:ext cx="7256506" cy="7256506"/>
        </a:xfrm>
        <a:prstGeom prst="blockArc">
          <a:avLst>
            <a:gd name="adj1" fmla="val 18900000"/>
            <a:gd name="adj2" fmla="val 2700000"/>
            <a:gd name="adj3" fmla="val 298"/>
          </a:avLst>
        </a:prstGeom>
        <a:noFill/>
        <a:ln w="25400" cap="flat" cmpd="sng" algn="ctr">
          <a:solidFill>
            <a:srgbClr val="009FE3"/>
          </a:solidFill>
          <a:prstDash val="solid"/>
        </a:ln>
        <a:effectLst/>
      </dsp:spPr>
      <dsp:style>
        <a:lnRef idx="2">
          <a:scrgbClr r="0" g="0" b="0"/>
        </a:lnRef>
        <a:fillRef idx="0">
          <a:scrgbClr r="0" g="0" b="0"/>
        </a:fillRef>
        <a:effectRef idx="0">
          <a:scrgbClr r="0" g="0" b="0"/>
        </a:effectRef>
        <a:fontRef idx="minor"/>
      </dsp:style>
    </dsp:sp>
    <dsp:sp modelId="{72E80988-EB20-414B-A52F-D5C76FAA3366}">
      <dsp:nvSpPr>
        <dsp:cNvPr id="0" name=""/>
        <dsp:cNvSpPr/>
      </dsp:nvSpPr>
      <dsp:spPr>
        <a:xfrm>
          <a:off x="991028" y="770179"/>
          <a:ext cx="7172032" cy="1540144"/>
        </a:xfrm>
        <a:prstGeom prst="rect">
          <a:avLst/>
        </a:prstGeom>
        <a:solidFill>
          <a:schemeClr val="accent5">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2489" tIns="81280" rIns="81280" bIns="81280" numCol="1" spcCol="1270" anchor="ctr" anchorCtr="0">
          <a:noAutofit/>
        </a:bodyPr>
        <a:lstStyle/>
        <a:p>
          <a:pPr marL="0" lvl="0" indent="0" algn="l" defTabSz="1422400">
            <a:lnSpc>
              <a:spcPct val="90000"/>
            </a:lnSpc>
            <a:spcBef>
              <a:spcPct val="0"/>
            </a:spcBef>
            <a:spcAft>
              <a:spcPct val="35000"/>
            </a:spcAft>
            <a:buNone/>
          </a:pPr>
          <a:r>
            <a:rPr lang="hr-HR" sz="3200" b="0" u="none" kern="1200" dirty="0">
              <a:solidFill>
                <a:schemeClr val="tx1"/>
              </a:solidFill>
              <a:latin typeface="+mn-lt"/>
              <a:ea typeface="Open Sans Light" panose="020B0306030504020204" pitchFamily="34" charset="0"/>
              <a:cs typeface="Open Sans Light" panose="020B0306030504020204" pitchFamily="34" charset="0"/>
            </a:rPr>
            <a:t>Evaluacija radionice</a:t>
          </a:r>
        </a:p>
        <a:p>
          <a:pPr marL="0" lvl="0" indent="0" algn="l" defTabSz="1422400" rtl="0">
            <a:lnSpc>
              <a:spcPct val="90000"/>
            </a:lnSpc>
            <a:spcBef>
              <a:spcPct val="0"/>
            </a:spcBef>
            <a:spcAft>
              <a:spcPct val="35000"/>
            </a:spcAft>
            <a:buNone/>
          </a:pPr>
          <a:r>
            <a:rPr lang="hr-HR" sz="3200" b="0" i="1" kern="1200" dirty="0">
              <a:solidFill>
                <a:schemeClr val="tx1"/>
              </a:solidFill>
              <a:latin typeface="+mn-lt"/>
              <a:ea typeface="Open Sans Light"/>
              <a:cs typeface="Open Sans Light"/>
              <a:hlinkClick xmlns:r="http://schemas.openxmlformats.org/officeDocument/2006/relationships" r:id="rId1"/>
            </a:rPr>
            <a:t>Poveznica na upitnik </a:t>
          </a:r>
          <a:endParaRPr lang="en-US" sz="3200" b="0" kern="1200" dirty="0">
            <a:solidFill>
              <a:schemeClr val="tx1"/>
            </a:solidFill>
            <a:latin typeface="+mn-lt"/>
            <a:ea typeface="Open Sans Light" panose="020B0306030504020204" pitchFamily="34" charset="0"/>
            <a:cs typeface="Open Sans Light" panose="020B0306030504020204" pitchFamily="34" charset="0"/>
          </a:endParaRPr>
        </a:p>
      </dsp:txBody>
      <dsp:txXfrm>
        <a:off x="991028" y="770179"/>
        <a:ext cx="7172032" cy="1540144"/>
      </dsp:txXfrm>
    </dsp:sp>
    <dsp:sp modelId="{3CED45B6-66B0-4A64-A2D5-797E3AEAF9E9}">
      <dsp:nvSpPr>
        <dsp:cNvPr id="0" name=""/>
        <dsp:cNvSpPr/>
      </dsp:nvSpPr>
      <dsp:spPr>
        <a:xfrm>
          <a:off x="28438" y="577661"/>
          <a:ext cx="1925180" cy="1925180"/>
        </a:xfrm>
        <a:prstGeom prst="ellipse">
          <a:avLst/>
        </a:prstGeom>
        <a:blipFill rotWithShape="0">
          <a:blip xmlns:r="http://schemas.openxmlformats.org/officeDocument/2006/relationships"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ln w="25400" cap="flat" cmpd="sng" algn="ctr">
          <a:solidFill>
            <a:srgbClr val="E5097F"/>
          </a:solidFill>
          <a:prstDash val="solid"/>
        </a:ln>
        <a:effectLst/>
      </dsp:spPr>
      <dsp:style>
        <a:lnRef idx="2">
          <a:scrgbClr r="0" g="0" b="0"/>
        </a:lnRef>
        <a:fillRef idx="1">
          <a:scrgbClr r="0" g="0" b="0"/>
        </a:fillRef>
        <a:effectRef idx="0">
          <a:scrgbClr r="0" g="0" b="0"/>
        </a:effectRef>
        <a:fontRef idx="minor"/>
      </dsp:style>
    </dsp:sp>
    <dsp:sp modelId="{EA7E6256-A768-49F3-B0EB-5E246D3012CE}">
      <dsp:nvSpPr>
        <dsp:cNvPr id="0" name=""/>
        <dsp:cNvSpPr/>
      </dsp:nvSpPr>
      <dsp:spPr>
        <a:xfrm>
          <a:off x="991028" y="3080827"/>
          <a:ext cx="7172032" cy="1540144"/>
        </a:xfrm>
        <a:prstGeom prst="rect">
          <a:avLst/>
        </a:prstGeom>
        <a:solidFill>
          <a:schemeClr val="accent5">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22489" tIns="81280" rIns="81280" bIns="81280" numCol="1" spcCol="1270" anchor="ctr" anchorCtr="0">
          <a:noAutofit/>
        </a:bodyPr>
        <a:lstStyle/>
        <a:p>
          <a:pPr marL="0" lvl="0" indent="0" algn="l" defTabSz="1422400">
            <a:lnSpc>
              <a:spcPct val="90000"/>
            </a:lnSpc>
            <a:spcBef>
              <a:spcPct val="0"/>
            </a:spcBef>
            <a:spcAft>
              <a:spcPct val="35000"/>
            </a:spcAft>
            <a:buNone/>
          </a:pPr>
          <a:r>
            <a:rPr lang="hr-HR" sz="3200" b="0" kern="1200" dirty="0">
              <a:solidFill>
                <a:schemeClr val="tx1"/>
              </a:solidFill>
              <a:latin typeface="+mn-lt"/>
              <a:ea typeface="Open Sans Light" panose="020B0306030504020204" pitchFamily="34" charset="0"/>
              <a:cs typeface="Open Sans Light" panose="020B0306030504020204" pitchFamily="34" charset="0"/>
            </a:rPr>
            <a:t>Potvrde o sudjelovanju u aplikaciji za prijavu (EMA) </a:t>
          </a:r>
          <a:endParaRPr lang="en-US" sz="3200" b="0" kern="1200" dirty="0">
            <a:solidFill>
              <a:schemeClr val="tx1"/>
            </a:solidFill>
            <a:latin typeface="+mn-lt"/>
          </a:endParaRPr>
        </a:p>
      </dsp:txBody>
      <dsp:txXfrm>
        <a:off x="991028" y="3080827"/>
        <a:ext cx="7172032" cy="1540144"/>
      </dsp:txXfrm>
    </dsp:sp>
    <dsp:sp modelId="{148E3564-C38E-48F8-A12D-EA34CB3F576F}">
      <dsp:nvSpPr>
        <dsp:cNvPr id="0" name=""/>
        <dsp:cNvSpPr/>
      </dsp:nvSpPr>
      <dsp:spPr>
        <a:xfrm>
          <a:off x="28438" y="2888309"/>
          <a:ext cx="1925180" cy="1925180"/>
        </a:xfrm>
        <a:prstGeom prst="ellipse">
          <a:avLst/>
        </a:prstGeom>
        <a:blipFill rotWithShape="0">
          <a:blip xmlns:r="http://schemas.openxmlformats.org/officeDocument/2006/relationships"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a:blipFill>
        <a:ln w="25400" cap="flat" cmpd="sng" algn="ctr">
          <a:solidFill>
            <a:srgbClr val="95C12B"/>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indent="0" algn="l" rtl="0">
              <a:spcBef>
                <a:spcPts val="0"/>
              </a:spcBef>
              <a:spcAft>
                <a:spcPts val="0"/>
              </a:spcAft>
              <a:buSzPts val="1400"/>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hr-HR" dirty="0"/>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indent="0" algn="l" rtl="0">
              <a:spcBef>
                <a:spcPts val="0"/>
              </a:spcBef>
              <a:spcAft>
                <a:spcPts val="0"/>
              </a:spcAft>
              <a:buSzPts val="1400"/>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hr-HR" dirty="0"/>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1418811"/>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indent="0" algn="l" rtl="0">
              <a:spcBef>
                <a:spcPts val="0"/>
              </a:spcBef>
              <a:spcAft>
                <a:spcPts val="0"/>
              </a:spcAft>
              <a:buSzPts val="1400"/>
              <a:buNone/>
              <a:defRPr sz="12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lang="hr-HR" dirty="0"/>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lvl1pPr indent="0" algn="l">
              <a:defRPr>
                <a:latin typeface="Arial" panose="020B0604020202020204" pitchFamily="34" charset="0"/>
                <a:cs typeface="Arial" panose="020B0604020202020204" pitchFamily="34" charset="0"/>
              </a:defRPr>
            </a:lvl1pPr>
          </a:lstStyle>
          <a:p>
            <a:fld id="{00000000-1234-1234-1234-123412341234}" type="slidenum">
              <a:rPr lang="sr-Latn-RS" sz="1200" smtClean="0">
                <a:solidFill>
                  <a:schemeClr val="dk1"/>
                </a:solidFill>
                <a:ea typeface="Calibri"/>
                <a:sym typeface="Calibri"/>
              </a:rPr>
              <a:pPr/>
              <a:t>‹#›</a:t>
            </a:fld>
            <a:endParaRPr lang="sr-Latn-RS" sz="1200" dirty="0">
              <a:solidFill>
                <a:schemeClr val="dk1"/>
              </a:solidFill>
              <a:ea typeface="Calibri"/>
              <a:sym typeface="Calibri"/>
            </a:endParaRPr>
          </a:p>
        </p:txBody>
      </p:sp>
    </p:spTree>
    <p:extLst>
      <p:ext uri="{BB962C8B-B14F-4D97-AF65-F5344CB8AC3E}">
        <p14:creationId xmlns:p14="http://schemas.microsoft.com/office/powerpoint/2010/main" val="4053768387"/>
      </p:ext>
    </p:extLst>
  </p:cSld>
  <p:clrMap bg1="lt1" tx1="dk1" bg2="dk2" tx2="lt2" accent1="accent1" accent2="accent2" accent3="accent3" accent4="accent4" accent5="accent5" accent6="accent6" hlink="hlink" folHlink="folHlink"/>
  <p:notesStyle>
    <a:lvl1pPr marL="0" marR="0" lvl="0" indent="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mailto:AAI@Edu.hr"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3" Type="http://schemas.openxmlformats.org/officeDocument/2006/relationships/hyperlink" Target="mailto:e-skole-edukacija@skole.hr?subject=E-&#353;kole%20upit"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1:notes"/>
          <p:cNvSpPr txBox="1">
            <a:spLocks noGrp="1"/>
          </p:cNvSpPr>
          <p:nvPr>
            <p:ph type="body" idx="1"/>
          </p:nvPr>
        </p:nvSpPr>
        <p:spPr>
          <a:xfrm>
            <a:off x="685800" y="1418811"/>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13" name="Google Shape;11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0359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marL="0" indent="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Prijava se sastoji od dva dijela: korisničkog imena i lozinke. U polje „Korisničko ime“ unesite svoj </a:t>
            </a:r>
            <a:r>
              <a:rPr lang="hr-HR" sz="1800" u="sng" kern="1200" dirty="0">
                <a:solidFill>
                  <a:srgbClr val="0563C1"/>
                </a:solidFill>
                <a:effectLst/>
                <a:latin typeface="Arial" panose="020B0604020202020204" pitchFamily="34" charset="0"/>
                <a:ea typeface="Calibri" panose="020F0502020204030204" pitchFamily="34" charset="0"/>
                <a:cs typeface="Times New Roman" panose="02020603050405020304" pitchFamily="18" charset="0"/>
                <a:hlinkClick r:id="rId3"/>
              </a:rPr>
              <a:t>AAI@Edu.hr</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U polje „Lozinka“ unesite četveroznamenkasti PIN te u nastavku upišite šesteroznamenkastu jednokratnu lozinku koju je generirao vaš token. Koristite li umjesto fizičkog tokena aplikaciju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CARNET </a:t>
            </a:r>
            <a:r>
              <a:rPr lang="hr-HR" sz="1800" b="1"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mToken</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 svojem pametnom telefonu, potrebno je samo prepisati jednokratnu lozinku, bez upisivanja PIN-a.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Upute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se prijavljuje u testni e-Dnevnik, a polaznici ga simultano prate. Prilikom prijave u testni e-Dnevnik svaki nastavnik unosi svoje AAI@Edu.hr korisničko ime te generira lozinku na tokenu i prijavljuje se u e-Dnevnik.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72749273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891469c11b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891469c11b_1_1: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27" name="Google Shape;127;g891469c11b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sr-Latn-RS"/>
              <a:t>105</a:t>
            </a:fld>
            <a:endParaRPr/>
          </a:p>
        </p:txBody>
      </p:sp>
    </p:spTree>
    <p:extLst>
      <p:ext uri="{BB962C8B-B14F-4D97-AF65-F5344CB8AC3E}">
        <p14:creationId xmlns:p14="http://schemas.microsoft.com/office/powerpoint/2010/main" val="69009574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891469c11b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891469c11b_1_1: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Pojašnjenje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predavaču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navoditi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svaki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ishod</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učenja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navedena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to se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odnosi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definirane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Europskom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okviru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digitalnih</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obrazovatelje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tzv</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DigCompEdu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7" name="Google Shape;127;g891469c11b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84086751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Pojašnjenje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predavaču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navoditi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svaki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ishod</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učenja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navedena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to se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odnosi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definirane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Europskom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okviru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digitalnih</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obrazovatelje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tzv</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DigCompEdu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107</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18891941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7411285122_7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7411285122_7_23: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Uputa predavaču</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reproducirati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video </a:t>
            </a: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e-Dnevnik – iskustvo u korištenju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obvezno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punom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prikazu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full screen</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uključene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titlove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završetka videa predavač treba potaknuti polaznike da podijele svoja razmišljanja o radu u e-Dnevniku: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Koja će biti najveća korist od korištenja e-Dnevnika?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Koji će biti najveći izazovi u korištenju e-Dnevnika?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6" name="Google Shape;306;g7411285122_7_2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108</a:t>
            </a:fld>
            <a:endParaRPr/>
          </a:p>
        </p:txBody>
      </p:sp>
    </p:spTree>
    <p:extLst>
      <p:ext uri="{BB962C8B-B14F-4D97-AF65-F5344CB8AC3E}">
        <p14:creationId xmlns:p14="http://schemas.microsoft.com/office/powerpoint/2010/main" val="114026573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741128512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7411285122_0_0: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potiče polaznike na raspravu postavljajući im pitanja.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8" name="Google Shape;128;g7411285122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109</a:t>
            </a:fld>
            <a:endParaRPr/>
          </a:p>
        </p:txBody>
      </p:sp>
    </p:spTree>
    <p:extLst>
      <p:ext uri="{BB962C8B-B14F-4D97-AF65-F5344CB8AC3E}">
        <p14:creationId xmlns:p14="http://schemas.microsoft.com/office/powerpoint/2010/main" val="144035818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4572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-Dnevnik razvijen je u CARNET-u 2011. godine za potrebe informatizacije vođenja razredne evidencije u osnovnim i srednjim školama.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Ima sve funkcionalnosti “papirnate” razredne knjige uz dodatne funkcionalnosti koje omogućuje ICT.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110</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33505190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vi-VN"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e-Dnevnik povezan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je </a:t>
            </a:r>
            <a:r>
              <a:rPr lang="vi-VN"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 e</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vi-VN"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Maticom MZO-a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dohvat podataka o razrednim odjelima i učenicima iz e-Matice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slanje podataka na kraju školske godine u e-Maticu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dohvat podataka o nastavnicima za potrebe administracije korisnika.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111</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99952561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marL="457200" marR="0" lvl="0" indent="-4572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sz="1800" dirty="0">
                <a:solidFill>
                  <a:srgbClr val="000000"/>
                </a:solidFill>
                <a:effectLst/>
                <a:latin typeface="Arial" panose="020B0604020202020204" pitchFamily="34" charset="0"/>
                <a:ea typeface="Calibri" panose="020F0502020204030204" pitchFamily="34" charset="0"/>
              </a:rPr>
              <a:t>Navesti da postoji sučelje za glazbene i plesne škole, sučelje za škole u bolnici.</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112</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24300688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Navesti da roditelji imaju pristup ocjenama, bilješkama i izostancima koje nastavnici upisuju u e-Dnevnik.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113</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9580405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Rok za brisanje netočno upisane ocjene iznosi 10 minuta, a za eventualno naknadno brisanje potrebno je obratiti se administratoru e-Dnevnika.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Bilješke bez ocjena mogu se brisati 10 minuta od unosa, a za njihovo ispravljanje nema vremenskog ograničenja.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114</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588458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741128512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7411285122_0_0: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indent="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rPr>
              <a:t>U gornjem desnom kutu klikom mišem na „Školski </a:t>
            </a:r>
            <a:r>
              <a:rPr lang="hr-HR" sz="1800" kern="1200" dirty="0" err="1">
                <a:solidFill>
                  <a:srgbClr val="000000"/>
                </a:solidFill>
                <a:effectLst/>
                <a:latin typeface="Arial" panose="020B0604020202020204" pitchFamily="34" charset="0"/>
                <a:ea typeface="Calibri" panose="020F0502020204030204" pitchFamily="34" charset="0"/>
              </a:rPr>
              <a:t>admin</a:t>
            </a:r>
            <a:r>
              <a:rPr lang="hr-HR" sz="1800" kern="1200" dirty="0">
                <a:solidFill>
                  <a:srgbClr val="000000"/>
                </a:solidFill>
                <a:effectLst/>
                <a:latin typeface="Arial" panose="020B0604020202020204" pitchFamily="34" charset="0"/>
                <a:ea typeface="Calibri" panose="020F0502020204030204" pitchFamily="34" charset="0"/>
              </a:rPr>
              <a:t>“  &gt; „Postavke“ otvara se izbornik Administracija škole, koji vide samo administratori.</a:t>
            </a:r>
            <a:r>
              <a:rPr lang="hr-HR" sz="1800" b="1" kern="1200" dirty="0">
                <a:solidFill>
                  <a:srgbClr val="000000"/>
                </a:solidFill>
                <a:effectLst/>
                <a:latin typeface="Arial" panose="020B0604020202020204" pitchFamily="34" charset="0"/>
                <a:ea typeface="Calibri" panose="020F0502020204030204" pitchFamily="34" charset="0"/>
              </a:rPr>
              <a:t> Administrator</a:t>
            </a:r>
            <a:r>
              <a:rPr lang="hr-HR" sz="1800" kern="1200" dirty="0">
                <a:solidFill>
                  <a:srgbClr val="000000"/>
                </a:solidFill>
                <a:effectLst/>
                <a:latin typeface="Arial" panose="020B0604020202020204" pitchFamily="34" charset="0"/>
                <a:ea typeface="Calibri" panose="020F0502020204030204" pitchFamily="34" charset="0"/>
              </a:rPr>
              <a:t> uređuje podatke na razini škole (nastavnici, predmeti u školi, kreira razrede i dodjeljuje razrednike i odabire ravnatelja).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8" name="Google Shape;128;g7411285122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11</a:t>
            </a:fld>
            <a:endParaRPr/>
          </a:p>
        </p:txBody>
      </p:sp>
    </p:spTree>
    <p:extLst>
      <p:ext uri="{BB962C8B-B14F-4D97-AF65-F5344CB8AC3E}">
        <p14:creationId xmlns:p14="http://schemas.microsoft.com/office/powerpoint/2010/main" val="315846735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Administrator e-Dnevnika nema ovlasti upisivati radne sate razredima kojima ne predaje. Može samo uređivati ili brisati postojeće. Opcije uređivanja i brisanja dostupne su samo za aktualnu i za prethodnu školsku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Potrebno je istaknuti da pri brisanju i ispravcima u razrednoj knjizi administrator treba unijeti jednokratnu lozinku s tokena.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115</a:t>
            </a:fld>
            <a:endParaRPr kumimoji="0" lang="sr-Latn-R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40889403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marL="0" indent="0"/>
            <a:r>
              <a:rPr lang="hr-HR" sz="1800" dirty="0">
                <a:solidFill>
                  <a:srgbClr val="000000"/>
                </a:solidFill>
                <a:effectLst/>
                <a:latin typeface="Arial" panose="020B0604020202020204" pitchFamily="34" charset="0"/>
                <a:ea typeface="Calibri" panose="020F0502020204030204" pitchFamily="34" charset="0"/>
              </a:rPr>
              <a:t>Napomenuti da korisnik istovremeno može obavljati više funkcija (npr. može biti administrator škole, razrednik razreda i nastavnik nekog predmeta), pri čemu dobiva ovlasti svake od funkcija, a u sučelju za uređivanje korisnika postavlja se ona najviša (Administrator &gt; Stručni suradnik &gt; Nastavnik). </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116</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87960961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Prednosti e-Dnevnika: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smanjena mogućnost neovlaštenog unosa podataka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onemogućeno uništavanje podataka.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117</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378292065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Potrebno je istaknuti da će ravnatelju i administratoru e-Dnevnika biti poslana poruka na adresu elektroničke pošte koja je unesena u e-Dnevnik u trenutku kada djelatnik Agencije ili inspekcije MZO-a unese zahtjev za uvid u razredne knjige. Na taj će način ravnatelj i administrator elektroničkom poštom dobiti informaciju da trebaju ažurirati zahtjev za uvid u razredne knjige.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opcije "Zahtjevi i pregled nadzora" otvorit će se sučelje na kojem ravnatelj ili administrator mogu pregledati zahtjeve za uvid u razredne knjige. Na navedenom dijelu sučelja ravnatelj ili administrator e-Dnevnika mogu odbiti ili odobriti zahtjev za uvid u razredne knjige.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je zahtjev odobren, djelatnik koji je zatražio nadzor moći će izvršiti nadzor nad razrednim knjigama te prema potrebi unijeti bilješku 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dnevnik rada i bilješku o pregledu razredne knjige.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nadzore razrednih knjiga koji su obavljeni moguće je pregledati izvješće u kojem su prikazani podatci o napomenama i bilješkama koje su unijele ovlaštene osobe tijekom pregleda razrednih knjiga.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118</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89955765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r>
              <a:rPr lang="hr-HR" sz="1800" dirty="0">
                <a:solidFill>
                  <a:srgbClr val="000000"/>
                </a:solidFill>
                <a:effectLst/>
                <a:latin typeface="Arial" panose="020B0604020202020204" pitchFamily="34" charset="0"/>
                <a:ea typeface="Calibri" panose="020F0502020204030204" pitchFamily="34" charset="0"/>
              </a:rPr>
              <a:t>Potrebno je istaknuti da nastavnici koji rade u više škola koje su u e-Dnevniku trebaju nakon prijave u sustav odabrati školu za koju žele unositi podatke. </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120</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60913747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Prijavite se u testnu produkciju: </a:t>
            </a:r>
            <a:r>
              <a:rPr lang="hr-HR" sz="18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https://e-dnevnik-test.skole.hr</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Za korisničko ime unesite svoj AAI@Edu.hr, za lozinku unesite četveroznamenkasti PIN (1234) te u nastavku upišite šesteroznamenkastu jednokratnu lozinku koju je generirao vaš token.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Koristite li umjesto fizičkog tokena aplikaciju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CARNET </a:t>
            </a:r>
            <a:r>
              <a:rPr lang="hr-HR" sz="1800" b="1"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mToken</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 svojem pametnom telefonu, potrebno je samo prepisati jednokratnu lozinku, bez upisivanja PIN-a.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121</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75336947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Nastavnik može promijeniti osobne podatke tako da odabere „Postavke“ pa iz grupe „Ostalo“ odabere „Osobni podaci“ (adresa elektroničke pošte, konzultacije), nakon toga treba odabrati „Uredi osobne podatke“ te u prozoru promijeniti adresu elektroničke pošte i unijeti informacije.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polaznicima promjenu osobnih podataka, a polaznici ga simultano prate. Predavač pod informacije unosi: Utorkom od 10 do 13 sati u učionici 1.</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122</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428312159"/>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Nastavnik koji radi u više škola mora odabrati školu. Za promjenu škole potrebno je odabrati „Postavke“ &gt; „Promijeni školu“ i iz prozora „Odaberi školu“ nastavnik odabire odgovarajuću školu.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kako nastavnici mogu promijeniti školu, a oni ga simultano prate (u testom e-Dnevniku prikazuju se dvije škole).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123</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12026298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promjenu PIN-a potrebno je odabrati „Postavke“ &gt; „Promijeni PIN“ te unijeti trenutačni PIN i dva puta novi PIN te jednokratnu lozinku. Klikom na gumb „Promijeni“ izvršit će se promjena PIN-a.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polaznicima gdje mogu promijeniti PIN, upozorava ih da zapamte novi PIN ako žele napraviti promjenu (u ovoj vođenoj vježbi nije potrebno promijeniti PIN, već je dovoljno samo pokazati postupak).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124</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40953762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sučelju za odabir razredne knjige razrednik vidi one razredne knjige u kojima predaje neki predmet (bijela pozadina) te razrednu knjigu svog razreda (zelena pozadina) i nastavnika koji imati ulogu zamjenika razrednika (narančasta pozadina). Zamjeniku razrednika pripadaju jednake ovlasti kao i razredniku.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Potrebno je istaknuti da nastavnici koji rade u više škola koje su u e-Dnevniku trebaju nakon prijave u sustav odabrati školu za koju žele unositi podatke.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polaznicima kako odabrat razrednu knjigu, a oni ga simultano prate.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125</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521255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marL="0" indent="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Novog nastavnika dodajemo klikom mišem na gumb „Dodaj korisnika“ ili nove nastavnike možete povući iz e-Matice klikom na gumb „Povuci iz e-Matice“.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bilo kojeg postojećeg nastavnika, prikazat će se dodatni gumbi za uređivanje i uklanjanje korisnika, resetiranje PIN-a te dodavanje ili uklanjanje tokena korisniku.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Upute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l">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će za ovu vježbu unijeti podatke administratora pripadajuće škole te će ga na taj način dodati u testni e-Dnevnik.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61517652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„Imeniku“ s desne strane odabiremo „Izbornik“ (kvadratić s tri crtice), zatim odabiremo „Administracija predmeta“ i nakon toga gumb „Dodaj predmet“. Tu možemo dodati predmete u razred te nastavnike za pojedini predmet.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polaznicima kako će dodati predmet i nastavnika za pojedini predmet. Predavač dodaje predmet Informatika i dodaje sebe za taj predmet.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126</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4018743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dodavanje predmeta u razred kliknemo na gumb „Dodaj predmet“. Otvara se novi prozor: „Dodavanje predmeta u razred”. U izborniku "Predmet" odaberimo pojedini predmet. Program je potrebno potvrditi, npr. "Osnovna škola redoviti program„ „Osnovnoškolski program – djelomična integracija” ili „Posebni osnovnoškolski program uz individualiziran pristup”.</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status predmeta odaberite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"redovni", "izborni", "fakultativni",  "praksa", "dodatna nastava", "dopunska nastava”, „izvannastavna aktivnost” ili "dopunski rad".</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Bitno je istaknuti da se status "dopunski rad" treba koristiti samo na kraju nastavne godine za dodavanje predmeta s navedenim statusom samo za one učenike koji su imali ocjenu nedovoljan na kraju nastavne godine te su upućeni na dopunski rad.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”strani jezik” odaberite  status koji će se prenositi u e-Maticu (I. strani jezik, II. strani jezik ili III. strani jezik). Odaberite održava li se predmet u prvom polugodištu, drugom polugodištu ili cijelu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planirani broj sati u prvo polje unesite planirani broj sati na polugodištu (nula ako se ne odvija u prvom polugodištu), a u drugo polje ukupni planirani broj sati u godini.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Pod "Dodaj predmet svim učenicima" možete kliknuti na "DA" ili na "NE", čime će se predmet pojaviti u razredu, ali neće biti dodan nijednom učeniku te ga poslije možete dodati pojedinom učeniku.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Polaznici vođeni predavačem dodaju predmet koji predaju u školi upisujući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onaj premet  koji predaju u školi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Program</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Osnovna škola – redovni program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Status:</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redovni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127</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67744900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sučelju administracije predmeta u razredu prikazana je tablica s popisom predmeta razreda, programa, s navedenim razdobljem održavanja predmeta i planiranim fondom sati. Usto su upisani nastavnici koji predaju predmet razredu, zvanje/zanimanje nastavnika, stručna sprema te razdoblje u kojem predaju predmet razredu.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nastavnog predmeta nude se dodatni gumbi: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Uredi</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Obriši</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Dodaj nastavnika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Dolje</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pojedinog nastavnika nude se dodatni gumbi: „Uredi“ i „Obriši“.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Vođeni predavačem, polaznici za  predmet koju su dodali dodaju sebe kao nastavnika, stavljaju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128</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561213453"/>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povlačenje učenika u razred potrebno je u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Imeniku</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u gornjem desnom kutu odabrati „Izbornik“ (kvadratić s tri crtice), zatim ponovno kliknuti „Izbornik“ (kvadratić s tri crtice), tek onda kliknuti na „Povuci iz </a:t>
            </a:r>
            <a:r>
              <a:rPr lang="hr-HR" sz="1800"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eMatice</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Dohvat podataka iz </a:t>
            </a:r>
            <a:r>
              <a:rPr lang="hr-HR" sz="1800"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eMatice</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traje malo duže.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129</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62433339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su učenici povučeni iz e-Matice, njihove osobne podatke moguće je uređivati tako da u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Imeniku</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kliknete na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„Izbornik“ (kvadratić s tri crte) i zatim odaberete „Administracija učenika“</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 nakon toga odaberete pojedinog učenika.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toga kliknite na opciju koja se želi urediti (osobni podatci, fotografija, pedagoške mjere, adresa elektroničke pošte, vladanje, opći uspjeh).</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Osobni podatci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Moguće je urediti redni broj učenika u razredu (kojim će redoslijedom učenici biti prikazani u imeniku), izvannastavne aktivnosti, izvanškolske aktivnosti i bilješku razrednika.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Fotografija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Učeniku možete dodati njegovu fotografiju. Fotografija se mora nalaziti na računalu s kojeg se postavlja ili fotografiju učenika možete dodavati iz grupne fotografije. Grupnu fotografiju možete postaviti tako da prije spremanja fotografije stavite kvačicu na „Grupna fotografija“. Nakon toga će se pojaviti gumb „Izreži iz grupne fotografije“.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Pedagoške mjere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„Dodaj pedagošku mjeru“ možete dodati pedagošku mjeru tako da odaberete mjeru (ukor, opomena, pohvala razrednika itd.), unesete datum donošenja mjere te upišete bilješku koja opisuje mjeru. Sve unesene pedagoške mjere bit će automatski evidentirane u izvještajima: “Zapisnici“ &gt; „Ostali podatci“.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Učeniku možete dodati ili ukloniti pojedini predmet tako da odaberete „Dodaj učeniku predmet“ ili „Dodaj učeniku SVE predmete“. Za promjenu smjera potrebno je označiti predmet i kliknuti na "Promijeni smjer".</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učenike kojima je potrebno unijeti podatke za individualizirani odgojno-obrazovni program (IOOP) treba odabrati predmet za koji je potrebno unijeti IOOP te kliknuti na "Promijeni IOOP status".</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Napomena:</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Ako se učenik ispisao iz razreda ili se upisao u razred u drugom polugodištu, potrebno mu je u „Osobni podaci“ pod "Status #. polugodište" staviti oznaku "Neaktivan" za polugodište koje nije završio ili ne završava u razredu. Neaktivan će učenik u imeniku na popisu učenika biti ispisan sivom bojom.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Kontakti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opcije „Dodaj kontakt“ otvara se novi prozor u kojem moramo unijeti osobne podatke roditelja ili skrbnika i to obvezno: ime, prezime i vrstu, a usto i adresu elektroničke pošte i OIB. Zatim je za opciju „Email obavijesti“ potrebno odabrati „Da“ te je za "Pristup e-Dnevniku za roditelje" također potrebno odabrali „Da". To je potrebno unijeti kako bi roditelji ili skrbnici imali pravo uvida u ocjene i izostanke učenika.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Vladanje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„Dodaj vladanje“ vladanje možete unijeti za prvo ili drugo polugodište te za cijelu godinu, a može biti "uzorno", "dobro" ili "loše". Uz vladanje možete unijeti i bilješku.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Vladanje možete unijeti i za veći broj učenika koristeći grupni unos. Za grupni unos vladanja učenicima potrebno je u glavnom izborniku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Imenik</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 desne strane odabrati</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„Izbornik“ (kvadratić s tri crte), potom odabrati „Administracija učenika“, a zatim ponovno odabrati „Izbornik“ (kvadratić s tri crte) i</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tek onda odabrati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Grupni unos vladanja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Opći uspjeh“</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„Izračunaj opći uspjeh" moguće je generirati opći uspjeh na temelju ocjene koje su učeniku zaključene.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Ako učenik nema nikakve dodatne zapise (ocjene i izostanke), učenika možete obrisati klikom na gumb „Ukloni“.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Ova se opcija koristi ako je učenik pogreškom dodan u razred te ako se učenik ispisao na početku školske godine.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130</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35267359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korištenje testnog e-Dnevnika za glazbene škole potrebno je odabrati Testna škola CARNET </a:t>
            </a:r>
            <a:r>
              <a:rPr lang="hr-HR" sz="18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Jurišićeva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131</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25585109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odabir učenika kojima predaje pojedinačnu nastavu nastavnik treba na postavkama odabrati opciju "Odabir učenika za individualnu nastavu". Važno je istaknuti da će nastavnik koji predaje pojedinačnu nastavu tek nakon odabira učenika imati prikazano sučelje za evidenciju pojedinačne nastave.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polaznicima pokazuje kako će dodati učenika za pojedinačnu nastavu (odabire „Postavke“ te „Odabir učenika za individualnu nastavu”).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133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89813605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sljedećem koraku potrebno je odabrati predmet i učenike kojima nastavnik predaje.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su učenici odabrani, nastavnik će moći unijeti pojedinačnu nastavu za te učenike. Za unos pojedinačne nastave u glazbenim školama nastavnik treba kliknuti na svoje ime i prezime u gornjem desnom kutu, zatim na "Postavke" te nakon toga na "Odabir razredne knjige". Nakon toga nastavnik treba na kartici "Pojedinačna nastava" odabrati predmet pojedinačne nastave iz padajućeg izbornika. Nakon odabira predmeta nastavnik treba kliknuti na učenika za kojeg se održava pojedinačna nastava te će doći na sučelje na kojem je dostupan "Imenik" i "Dnevnik rada".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endPar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Važno:  U ovom izborniku dostupni su samo predmeti za koje je postavljeno na razini razreda da se za njih izvodi pojedinačna nastava.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odabira učenika otvara nam se cjelina "Imenik" za pojedinačnu nastavu u koju nastavnik može evidentirati podatke o ocjenama i bilješkama. Evidencija ocjena i bilješki moguća je za aktualnu i za prethodnu školsku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Prije izvođenja ove vježbe predavač treba dodati u 4. a razred predmet Klavir i odabrati da se radi o pojedinačnoj nastavi. („Administracija predmeta“ &gt; „Dodaj predmet“).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odabire 4. a razred te iz opcije „Postavke“ &gt; „Odabir učenika za individualnu nastavu” odabire predmet Klavir te jednog učenika iz razreda (4. a – </a:t>
            </a:r>
            <a:r>
              <a:rPr lang="hr-HR" sz="1800"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Kantoci</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134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164946500"/>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cjeline "Dnevnik rada" nastavnik dolazi na sučelje na kojem ima mogućnost evidencije radnih sati pojedinačne nastave. Evidencija radnih sati i izostanaka moguća je za aktualnu i za prethodnu školsku godinu. Klikom na "Dodaj" otvara se prozor za unos podataka o satu. Potrebno je unijeti podatke o satu i na kraju kliknuti na unesi. Ako je učenik izostao, treba staviti kvačicu za opciju "Izostao".</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unosi evidenciju za pojedinačnu nastavu,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Trajanje: 45“</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Ljestvice: DUR ljestvice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135</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54652225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Kad nastavnik odabere izbornik u gornjem desnom kutu dok je pozicioniran u dnevnik rada za pojedinačnu nastavu, dostupne su mu opcije: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Naslovnica dnevnika rada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Ostali predmeti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Ostvarenje nastave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Ispis dnevnika rada – odabere li iz gornjeg desnog izbornika opciju "Ispis dnevnika rada", bit će prikazano sučelje s podatcima iz dnevnika rada koje može ispisati ili preuzeti u pdf formatu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Roditeljski sastanci – u ovu cjelinu nastavnik može unijeti podatke o roditeljskim sastancima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polaznicima izbornik za pojedinačnu nastavu,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136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231624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mišem na  gumb „Dodaj korisnika“ otvara se novi prozor: „Uređivanje korisnika“. Novom korisniku unosite ime i prezime, odaberite vrstu iz padajućeg izbornika (nastavnik, školski administrator, stručni suradnik), unesite njegov OIB, datum rođenja (u formatu "</a:t>
            </a:r>
            <a:r>
              <a:rPr lang="hr-HR" sz="1800"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gggg</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-mm-</a:t>
            </a:r>
            <a:r>
              <a:rPr lang="hr-HR" sz="1800"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dd</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korisničku oznaku (iz HUSO sustava), adresu elektroničke pošte, spol, zvanje i stručnu spremu.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Napomena</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Uz imenovanog administratora e-Dnevnika treba odrediti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jednu</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ili dvije osobe</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kojima bi prema potrebi imenovani administrator e-Dnevnika dodao ulogu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školski </a:t>
            </a:r>
            <a:r>
              <a:rPr lang="hr-HR" sz="1800" b="1"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admin</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ovom dijelu vođene vježbe školski administrator dodaje kolege iz škole u e-Dnevnik.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VAŽNO – prije radionice predavač treba naglasiti administratoru da na radionicu ponese popis serijskih brojeva tokena koje će dodijeliti pojedinom nastavniku i popis nastavnika i predmeta koji predaju u školi.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25145584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"Naslovnica dnevnika rada" dolazimo na sučelje na kojem se uređuju podatci na prvoj stranici dnevnika rada. Potrebno je kliknuti na svako polje, nakon čega će iz gornjeg izbornika biti dostupan odabir opcije za uređivanje podataka za ovaj dio sučelja dnevnika rada za pojedinačnu nastavu.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polaznicima kako mogu unijeti izmjene u ”Naslovnici dnevnika rada”, polaznici ga simultano prate. Klikom na svako polje odabiru po izboru podatke koje žele promijeniti.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137</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2493665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dirty="0">
                <a:latin typeface="Arial" panose="020B0604020202020204" pitchFamily="34" charset="0"/>
                <a:cs typeface="Arial" panose="020B0604020202020204" pitchFamily="34" charset="0"/>
              </a:rPr>
              <a:t>Z</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 unos drugih učenikovih predmeta moguće je, nakon odabira navedene opcije iz izbornika, klikom na "Unesi" unijeti predmete, a odabirom opcije "Uredi školu i razred" moguće je urediti podatke o školi i razredu koje učenik polazi.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polaznicima kako dodati predmete,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„Unesi” predavač dodaje predmet Flauta.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kako se mogu urediti podatci za školu i razred klikom na gumb Uredi školu i razred, a polaznici ga prate (ne unose se izmjene).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138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46399533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unos ostvarenja nastave potrebno je iz istog izbornika odabrati opciju "Ostvarenje nastave" i zatim odabrati mjesec za koji želite unijeti podatke. Nakon toga klikom na "Unesi" otvorit će se prozor u koji možete unijeti podatke o ostvarenju nastave.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polaznicima kako mogu unijeti podatke,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odabire trenutačni mjesec i klikom na „Uredi“ dodaje planirani broj sati 30 i ostvareni broj sati 20.</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139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96095653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evidenciju grupne nastave potrebno je na početnom sučelju odabrati karticu "Grupna nastava". Nakon toga klikom na opciju "Dodaj grupu" otvorit će se sučelje na kojem je potrebno unijeti podatke o grupi u kojoj se izvodi grupna nastava. Za odabir grupne nastave potrebno je iz odabira razrednih odjela odabrati „Grupe” te odabrati Grupna nastava.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29339428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Potrebno je unijeti sve podatke za grupu kako bi nastavnik mogao voditi grupnu nastavu za predmet koji ovdje odaberete. Nakon odabira grupe na sučelju će nam biti dostupan imenik i dnevnik rada. Unos ocjena, radnih sati i izostanaka moguć je za aktualnu i za prethodnu školsku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smo odabrali imenik u grupi u koju smo se ranije pozicionirali, doći ćemo na sučelje na kojem se nalazi popis učenika koji pohađaju predmet iz ove grupe. Ako nemate učenike na popisu, potrebno ih je dodati u grupu tako da kliknete na izbornik u gornjem desnom kutu i iz izbornika odaberete "Dodaj učenike".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ste dodali učenike, oni će biti navedeni na popisu u imeniku. Važno je napomenuti da ćete u grupu moći dodati samo učenike iz onih razreda koji imaju dodan taj predmet na razini samog razrednog odjela. Prema tome, predmet najprije treba biti dodan na razinu razreda iz kojeg su učenici, nakon čega ćete moći učenike dodavati u grupu. Podatke za razrede razrednik i administrator mogu uređivati na kartici "Razredi" na sučelju za odabir razredne knjige. Za unos ocjena u imenik potrebno je odabrati cjelinu "Imenik" te zatim učenika, nakon čega će biti prikazano sučelje za unos ocjena i bilješki. Dok ste pozicionirani u cjelini imenik, u gornjem desnom izborniku dostupna je i opcija "Postavke grupe" (prikaz podataka o grupi).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kako dodati novu grupu za grupnu nastavu,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treba kliknuti na gumb „Dodaj grupu” te unijeti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Oznaka grupe: Zbor</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Gitara – temeljni predmet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Status predmeta: redovni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Voditelj grupe: dodaje sebe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se održava: cijelu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141</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79234727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Kako biste unijeli radni sat, potrebno je kliknuti na „Dnevnik rada”, a zatim "Unesi radni sat", nakon čega je potrebno unijeti podatke o radnom satu.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ste unijeli nastavni sat, on će biti prikazan na popisu u dnevniku rada. Za unos izostanaka za nastavni sat potrebno je kliknuti na taj sat te će tada biti prikazan izbornik u kojemu je potrebno odabrati "Unesi izostanke". Odabirom navedene opcije moći ćete unijeti učenike koji su izostali s nastave.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ažuriranje unesenih izostanaka potrebno je kliknuti na učenika koji ima unesen izostanak i odabrati „Uredi izostanke“. Nakon toga moći ćete učeniku ažurirati izostanak.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Važno: Prije unosa nastavnog sata potrebno je unijeti učenike u grupu.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kako se unosi nastavni sat,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„Unesi radni sat” predavač unosi podatke o nastavnom satu, predavač unosi nastavni sat za Saksofon.</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toga pokazuje polaznicima kako mogu unijeti izostanak za jednog učenika (izabire učenika po izboru).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8373057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polaznicima pokazuje izbornik za Grupnu nastavu.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92885435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62267536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r>
              <a:rPr lang="hr-HR" sz="1800" dirty="0">
                <a:solidFill>
                  <a:srgbClr val="000000"/>
                </a:solidFill>
                <a:effectLst/>
                <a:latin typeface="Arial" panose="020B0604020202020204" pitchFamily="34" charset="0"/>
                <a:ea typeface="Calibri" panose="020F0502020204030204" pitchFamily="34" charset="0"/>
              </a:rPr>
              <a:t>Svaki nastavnik ima mogućnost unijeti raspored sati. Za unos rasporeda potrebno je na postavkama škole odabrati "Raspored sati za glazbene škole". </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145</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67809724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odabira rasporeda nastavnik može odabrati turnus te zatim unijeti sate klikom na odgovarajuće polje u rasporedu, nakon čega će se otvoriti prozor za unos učenika ili razreda/grupe te trajanja sata.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polaznicima pokazuje kako će odabrati turnus te dodati učenike,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odabire A turnus te klikom na ponedjeljak u 7:30 odabire polaznicu Jurić Martinu (iz 1. a) i upisuje trajanje 90 minuta.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375460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sz="1800" kern="1200" dirty="0">
                <a:solidFill>
                  <a:srgbClr val="000000"/>
                </a:solidFill>
                <a:effectLst/>
                <a:latin typeface="Arial" panose="020B0604020202020204" pitchFamily="34" charset="0"/>
                <a:ea typeface="Calibri" panose="020F0502020204030204" pitchFamily="34" charset="0"/>
              </a:rPr>
              <a:t>Administrator nove korisnike može povući i iz e-Matice klikom na gumb „Povuci iz e-Matice“, nakon čega s popisa djelatnika za uvoz u e-Dnevnik odabire djelatnike koje želi prebaciti u e-Dnevnik. Kada ste odabrali  nastavnike, potrebno je kliknuti na „Dodaj korisnike“ kako bi bili dodani u e-Dnevnik, ili možete sve korisnike prebaciti u e-Dnevnik klikom na "Odaberi sve".</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037931968"/>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Ako je uneseni sat potrebno urediti, to je moguće klikom na ikonu za postavke, a ako ga je potrebno obrisati, to je moguće klikom na X.</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polaznicima pokazuje kako će obrisati uneseni sat,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klikom na X briše prethodno uneseni sat.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147</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573242905"/>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92764173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Napomena predavaču</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Ovaj dio e-Dnevnika (Pregled rada – slajdovi od 151 do 157) kratko se demonstrira, ako ostane vremena nakon prezentacije Pojedinačnog i grupnog unosa učenika.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prezentira rad u „Pregledu rada“ i prikazuje cjeline razredne knjige koja omogućuje prikaz i izradu tjednog rasporeda sati, raspored pisanih zadaća, lektira, godišnji plan i evidenciju o radu razrednika te omogućuje stalni unos podataka. Polaznici zajedno s predavačem prolaze korake u „Pregledu rada“.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149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698055104"/>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Nastavnik ima mogućnost uvida u raspored, dok ga razrednik može i uređivati. Pregled rasporeda podijeljen je na jutarnju i poslijepodnevnu smjenu. Klikom na gumb "Izvoz" raspored je moguće preuzeti.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prikaz tjednog rasporeda sati razrednog odjela,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klikom na gumb „Uredi” mijenja jedan nastavni sat, umjesto Informatike odabrat će Matematiku.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150</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2104154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Pisane zadaće, tehnički i drugi programi i ostali učenički radovi unose se pomoću gumba „Unesi“. Već uneseni podatci mogu se mijenjati i/ili brisati odabirom retka u tablici i zatim klikom na gumb „Uredi“ odnosno „Obriši“.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Raspored pisanih zadaća, tehničkih i drugih programa i ostalih učeničkih radova u prvom odnosno u drugom polugodištu moguće je vidjeti klikom na gumb "1. polugodište", odnosno "2. polugodište“.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„Ispis“, na novoj stranici stvara se tablica sa svim unesenim podatcima kroz godinu, grupiranim prema mjesecu održavanja.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unosi pisane zadaće,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klikom na gumb „Uredi” unosi novu pisanu zadaću za predmet koji predaje i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(automatski se generira predmet koji predaje, u ovom slučaju Informatika)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Opis: Binarna aritmetika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151</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40569190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odabira predmeta moguće je vidjeti prethodno unesene podatke te ih urediti i/ili izbrisati i postaviti datoteku. Postoji li u razredu više smjerova, pri unosu je potrebno odabrati predmet koji se odnosi na smjer za koji želite unijeti zapis. Podatci o provedenim pisanim zadaćama i urađenim tehničkim i drugim programima te ostalim učeničkim radovima unose se pomoću gumba „Unesi“. Prilikom unosa potrebno je slobodnim unosom unijeti bilješku, odabrati datum izrade i datum ispravka te upisati postotak prolaznih ocjena.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„Podatke o provedenim pisanim zadaćama i urađenim tehničkim i drugim programima te ostalim učeničkim radoviima”,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„Unesi”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izrade: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Postotak prolaznih ocjena: 80 %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automatski se generira predmet koji predaje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Bilješka: 3. pisana provjera znanja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152</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847043567"/>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odabira predmeta moguće je vidjeti prethodno unesene podatke te ih urediti i/ili izbrisati. Gumb za uređivanje i/ili brisanje već unesenih podataka vidljiv je tek nakon selektiranja retka u tablici.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„Književna djela za cjelovito čitanje”,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„Unesi”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gnerira se predmet koji predaje u razredu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obrade: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Naslov djela, članka i sl.: Primjena računala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50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Kako je obrađeno književno djelo: samostalno čitanje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153</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4794236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„Godišnji plan o radu razrednika”,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„Dodaj”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Naslov: Godišnji plan rada razrednika za 3. b</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obrade: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Napomena: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154</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395177493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„Dnevnik rada stručnih suradnika”,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„Dodaj”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Učenik: odabire jednog učenika iz padajućeg izbornika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Opis: Individualni sastanak s učenikom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155</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46575261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7411285122_7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7411285122_7_23: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Uputa predavaču</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reproducirati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video </a:t>
            </a:r>
            <a:r>
              <a:rPr lang="hr-HR" sz="1800" b="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Videoupute</a:t>
            </a: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 korištenje e-Dnevnika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obvezno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punom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prikazu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full screen</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uključene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titlove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završetka videa predavač treba potaknuti polaznike da podijele svoja iskustva o izradi izvještaja na kraju školske godine. Vide li prednosti u korištenju e-Dnevnika?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6" name="Google Shape;306;g7411285122_7_2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156</a:t>
            </a:fld>
            <a:endParaRPr/>
          </a:p>
        </p:txBody>
      </p:sp>
    </p:spTree>
    <p:extLst>
      <p:ext uri="{BB962C8B-B14F-4D97-AF65-F5344CB8AC3E}">
        <p14:creationId xmlns:p14="http://schemas.microsoft.com/office/powerpoint/2010/main" val="2586836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su dodani nastavnici, odabirom bilo kojeg postojećeg nastavnika prikazat će se dodatni gumbi za uređivanje i uklanjanje korisnika, resetiranje PIN-a (ako ga je korisnik zaboravio) te dodavanje ili uklanjanje tokena korisniku.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Token dodajete tako da odaberete pojedinog nastavnika, zatim kliknete na gumb „Dodaj token“, pri čemu se otvara novi prozor „Dodjela tokena“ za upis broja tokena. Broj tokena vidljiv je na poleđini fizičkog tokena (ispod barkoda) ili prilikom generiranja jednokratne lozinke na </a:t>
            </a:r>
            <a:r>
              <a:rPr lang="hr-HR" sz="1800"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mTokenu</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brisanje podataka o tokenu, kliknete na gumb „Ukloni token“.</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Nastavnicima koji su već dodani u neku drugu školu koja koristi e-Dnevnik nije potrebno dodavati  novi token . Serijski broj tokena koji je pridružen nastavniku u drugoj školi bit će automatski pridružen nastavniku i za Vašu školu.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Upute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polazniku kako se dodaje token pojedinom nastavniku, dodjeljujući token administratoru pojedine škole.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15</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984487677"/>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Popis svih zapisnika koje je unio razrednik. Nastavnici koji predaju tom razrednom odjelu mogu samo pregledati unesene zapisnike, dok razrednik može mijenjati već unesene zapisnike ili unijeti nove klikom na gumb „Novi zapisnik“. Za pregled, promjenu ili brisanje već unesenih zapisnika potrebno je odabrati pojedini zapisnik i nakon toga odabrati odgovarajući gumb („Pregledaj“, „Uredi“ ili „Obriši“).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kako se evidentiraju zapisnici,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157</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025912781"/>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r>
              <a:rPr lang="hr-HR" sz="1800" dirty="0">
                <a:solidFill>
                  <a:srgbClr val="000000"/>
                </a:solidFill>
                <a:effectLst/>
                <a:latin typeface="Arial" panose="020B0604020202020204" pitchFamily="34" charset="0"/>
                <a:ea typeface="Calibri" panose="020F0502020204030204" pitchFamily="34" charset="0"/>
              </a:rPr>
              <a:t>Prikazuje se popis svih zapisnika koje je unio razrednik. Nastavnici koji predaju tom razrednom odjelu mogu samo pregledati unesene zapisnike, dok razrednik može mijenjati već unesene zapisnike ili unijeti nove klikom na gumb „Novi zapisnik“. Za pregled, promjenu ili brisanje već unesenih zapisnika potrebno je odabrati pojedini zapisnik i nakon toga odabrati odgovarajući  gumb („Pregledaj“, „Uredi“ ili „Obriši“).</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158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874402738"/>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Prilikom unosa novog zapisnika, potrebno je iz padajućeg izbornika odabrati vrstu zapisnika, a zatim slobodnim unosom upisati naslov, broj sudionika, datum i opis zapisnika.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kako dodati novi zapisnik,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„Novi zapisnik”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Vrsta zapisnika: Sjednica razrednog vijeća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Naslov: 3. sjednica razrednog vijeća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Broj sudionika: 21</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Opis: Odluka o pedagoškim mjerama učenika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159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59614633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Kako biste postavili datoteku unutar zapisa, potrebno je kliknuti na zapis kojem želite pridružiti datoteku. Nakon što označite zapis, potrebno je kliknuti na gumb „Postavi datoteku“ na vrhu prozora.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kako se dodaje datoteka,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„Postavi datoteku” predavač s računala umeće jednu datoteku (predavač može prije nastave pripremiti datoteku naziva „Sjednica RV-a”).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160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86597698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161</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62267536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g6b97bf52a4_6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9" name="Google Shape;699;g6b97bf52a4_6_54: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700" name="Google Shape;700;g6b97bf52a4_6_5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162</a:t>
            </a:fld>
            <a:endParaRPr/>
          </a:p>
        </p:txBody>
      </p:sp>
    </p:spTree>
    <p:extLst>
      <p:ext uri="{BB962C8B-B14F-4D97-AF65-F5344CB8AC3E}">
        <p14:creationId xmlns:p14="http://schemas.microsoft.com/office/powerpoint/2010/main" val="422853182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p:txBody>
          <a:bodyPr/>
          <a:lstStyle/>
          <a:p>
            <a:r>
              <a:rPr lang="hr-HR" dirty="0">
                <a:latin typeface="+mn-lt"/>
              </a:rPr>
              <a:t>Priručnici radionica nalaze se u </a:t>
            </a:r>
            <a:r>
              <a:rPr lang="hr-HR" dirty="0" err="1">
                <a:latin typeface="+mn-lt"/>
              </a:rPr>
              <a:t>Edutoriju</a:t>
            </a:r>
            <a:r>
              <a:rPr lang="hr-HR" dirty="0">
                <a:latin typeface="+mn-lt"/>
              </a:rPr>
              <a:t> u kolekciji pod nazivom ˝</a:t>
            </a:r>
            <a:r>
              <a:rPr lang="pt-BR" b="0" i="0" dirty="0">
                <a:solidFill>
                  <a:srgbClr val="399EE2"/>
                </a:solidFill>
                <a:effectLst/>
                <a:latin typeface="+mn-lt"/>
              </a:rPr>
              <a:t>e-Škole program obrazovanja (2. faza)</a:t>
            </a:r>
            <a:r>
              <a:rPr lang="hr-HR" b="0" i="0" dirty="0">
                <a:solidFill>
                  <a:srgbClr val="399EE2"/>
                </a:solidFill>
                <a:effectLst/>
                <a:latin typeface="+mn-lt"/>
              </a:rPr>
              <a:t>˝.</a:t>
            </a:r>
          </a:p>
          <a:p>
            <a:endParaRPr lang="hr-HR" b="0" i="0" dirty="0">
              <a:solidFill>
                <a:srgbClr val="399EE2"/>
              </a:solidFill>
              <a:effectLst/>
              <a:latin typeface="+mn-lt"/>
            </a:endParaRPr>
          </a:p>
          <a:p>
            <a:r>
              <a:rPr lang="hr-HR" b="0" i="0" dirty="0">
                <a:solidFill>
                  <a:srgbClr val="399EE2"/>
                </a:solidFill>
                <a:effectLst/>
                <a:latin typeface="+mn-lt"/>
              </a:rPr>
              <a:t>Dodatne informacije za predavača koje objašnjava u slučaju upita: Kolekcijama na </a:t>
            </a:r>
            <a:r>
              <a:rPr lang="hr-HR" b="0" i="0" dirty="0" err="1">
                <a:solidFill>
                  <a:srgbClr val="399EE2"/>
                </a:solidFill>
                <a:effectLst/>
                <a:latin typeface="+mn-lt"/>
              </a:rPr>
              <a:t>Edutoriju</a:t>
            </a:r>
            <a:r>
              <a:rPr lang="hr-HR" b="0" i="0" dirty="0">
                <a:solidFill>
                  <a:srgbClr val="399EE2"/>
                </a:solidFill>
                <a:effectLst/>
                <a:latin typeface="+mn-lt"/>
              </a:rPr>
              <a:t> pristupa se uz prijavu preko </a:t>
            </a:r>
            <a:r>
              <a:rPr lang="hr-HR" b="0" i="0" dirty="0" err="1">
                <a:solidFill>
                  <a:srgbClr val="399EE2"/>
                </a:solidFill>
                <a:effectLst/>
                <a:latin typeface="+mn-lt"/>
              </a:rPr>
              <a:t>AAI@EduHr</a:t>
            </a:r>
            <a:r>
              <a:rPr lang="hr-HR" b="0" i="0" dirty="0">
                <a:solidFill>
                  <a:srgbClr val="399EE2"/>
                </a:solidFill>
                <a:effectLst/>
                <a:latin typeface="+mn-lt"/>
              </a:rPr>
              <a:t> elektroničkog identiteta.</a:t>
            </a:r>
          </a:p>
          <a:p>
            <a:r>
              <a:rPr lang="hr-HR" b="0" i="0" dirty="0">
                <a:solidFill>
                  <a:srgbClr val="399EE2"/>
                </a:solidFill>
                <a:effectLst/>
                <a:latin typeface="+mn-lt"/>
              </a:rPr>
              <a:t>Direktna poveznica na </a:t>
            </a:r>
            <a:r>
              <a:rPr lang="hr-HR" dirty="0">
                <a:latin typeface="+mn-lt"/>
              </a:rPr>
              <a:t>kolekciju j</a:t>
            </a:r>
            <a:r>
              <a:rPr lang="hr-HR" b="0" i="0" dirty="0">
                <a:solidFill>
                  <a:srgbClr val="399EE2"/>
                </a:solidFill>
                <a:effectLst/>
                <a:latin typeface="+mn-lt"/>
              </a:rPr>
              <a:t>e https://edutorij.e-skole.hr/share/page/site/e-skole-program-obrazovanja/dashboard.</a:t>
            </a:r>
          </a:p>
        </p:txBody>
      </p:sp>
      <p:sp>
        <p:nvSpPr>
          <p:cNvPr id="4" name="Rezervirano mjesto broja slajda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163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994935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891469c11b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891469c11b_1_1: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b="1" dirty="0">
                <a:solidFill>
                  <a:srgbClr val="000000"/>
                </a:solidFill>
                <a:effectLst/>
                <a:latin typeface="Arial"/>
                <a:ea typeface="Calibri" panose="020F0502020204030204" pitchFamily="34" charset="0"/>
                <a:cs typeface="Arial"/>
              </a:rPr>
              <a:t>Upute za </a:t>
            </a:r>
            <a:r>
              <a:rPr lang="hr-HR" sz="1800" b="1" dirty="0">
                <a:solidFill>
                  <a:srgbClr val="000000"/>
                </a:solidFill>
                <a:latin typeface="Arial"/>
                <a:ea typeface="Calibri" panose="020F0502020204030204" pitchFamily="34" charset="0"/>
                <a:cs typeface="Arial"/>
              </a:rPr>
              <a:t>predavače</a:t>
            </a:r>
            <a:r>
              <a:rPr lang="hr-HR" sz="1800" b="1" dirty="0">
                <a:solidFill>
                  <a:srgbClr val="000000"/>
                </a:solidFill>
                <a:effectLst/>
                <a:latin typeface="Arial"/>
                <a:ea typeface="Calibri" panose="020F0502020204030204" pitchFamily="34" charset="0"/>
                <a:cs typeface="Arial"/>
              </a:rPr>
              <a:t>:</a:t>
            </a:r>
            <a:endParaRPr lang="hr-HR" sz="1800" dirty="0">
              <a:effectLst/>
              <a:latin typeface="Arial"/>
              <a:ea typeface="Calibri" panose="020F0502020204030204" pitchFamily="34" charset="0"/>
              <a:cs typeface="Arial"/>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Zamoliti polaznike da iskreno ocijene radionicu. </a:t>
            </a:r>
            <a:r>
              <a:rPr lang="hr-HR" sz="1800" b="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Poveznica na upitnik:</a:t>
            </a: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https://upitnik.carnet.hr/index.php/985251?lang=hr  </a:t>
            </a:r>
            <a:endParaRPr lang="hr-HR" sz="1800" b="1"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Potvrde o sudjelovanju polaznicima će biti dostupne u aplikaciji za prijavu (EMA).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7" name="Google Shape;127;g891469c11b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sr-Latn-RS"/>
              <a:t>164</a:t>
            </a:fld>
            <a:endParaRPr/>
          </a:p>
        </p:txBody>
      </p:sp>
    </p:spTree>
    <p:extLst>
      <p:ext uri="{BB962C8B-B14F-4D97-AF65-F5344CB8AC3E}">
        <p14:creationId xmlns:p14="http://schemas.microsoft.com/office/powerpoint/2010/main" val="4119933149"/>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35:notes"/>
          <p:cNvSpPr txBox="1">
            <a:spLocks noGrp="1"/>
          </p:cNvSpPr>
          <p:nvPr>
            <p:ph type="body" idx="1"/>
          </p:nvPr>
        </p:nvSpPr>
        <p:spPr>
          <a:xfrm>
            <a:off x="685800" y="1418811"/>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dirty="0"/>
              <a:t>Molimo uputiti</a:t>
            </a:r>
            <a:r>
              <a:rPr lang="hr-HR" baseline="0" dirty="0"/>
              <a:t> polaznike da sva pitanja o edukacijama upute na </a:t>
            </a:r>
            <a:r>
              <a:rPr lang="pl-PL" sz="1200" b="1" dirty="0">
                <a:solidFill>
                  <a:schemeClr val="accent1">
                    <a:lumMod val="50000"/>
                  </a:schemeClr>
                </a:solidFill>
                <a:hlinkClick r:id="rId3"/>
              </a:rPr>
              <a:t>e-skole-edukacija@skole.hr</a:t>
            </a:r>
            <a:r>
              <a:rPr lang="hr-HR" sz="1200" b="0" dirty="0">
                <a:solidFill>
                  <a:schemeClr val="tx1"/>
                </a:solidFill>
              </a:rPr>
              <a:t>,</a:t>
            </a:r>
            <a:r>
              <a:rPr lang="hr-HR" sz="1200" b="0" baseline="0" dirty="0">
                <a:solidFill>
                  <a:schemeClr val="tx1"/>
                </a:solidFill>
              </a:rPr>
              <a:t> a sva pitanja o projektu na </a:t>
            </a:r>
            <a:r>
              <a:rPr lang="pl-PL" sz="1200" b="1" dirty="0">
                <a:solidFill>
                  <a:schemeClr val="accent1">
                    <a:lumMod val="50000"/>
                  </a:schemeClr>
                </a:solidFill>
                <a:hlinkClick r:id="rId3"/>
              </a:rPr>
              <a:t>helpdesk@skole.hr</a:t>
            </a:r>
            <a:r>
              <a:rPr lang="pl-PL" sz="1200" b="1" dirty="0">
                <a:solidFill>
                  <a:schemeClr val="accent1">
                    <a:lumMod val="50000"/>
                  </a:schemeClr>
                </a:solidFill>
              </a:rPr>
              <a:t>.</a:t>
            </a:r>
            <a:endParaRPr lang="en-US" sz="1200" dirty="0">
              <a:solidFill>
                <a:schemeClr val="accent1">
                  <a:lumMod val="50000"/>
                </a:schemeClr>
              </a:solidFill>
            </a:endParaRPr>
          </a:p>
        </p:txBody>
      </p:sp>
      <p:sp>
        <p:nvSpPr>
          <p:cNvPr id="333" name="Google Shape;333;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Pod "Odaberi predmete za školu" unosimo  sve predmete koji se predaju u svim razredima  Vaše škole. Upišite dio naziva predmeta (minimalno tri slova) i iz padajućeg izbornika odaberite predmet među ponuđenima te nakon toga kliknete na  gumb „Dodaj“.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brisanje predmeta kliknite na crveni križić sa desne strane uz pojedini predmet.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727434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ste dodali nastavnike i predmete u školu, nastavnicima treba dodijeliti predmete koje predaju u školi pomoću opcije "Dodijeli nastavnicima predmete".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pojedinog nastavnika dodajte mu novi predmet tako da u polje "Dodijeljeni predmeti" unesete dio naziva predmeta (minimalno tri slova), iz padajućeg izbornika odaberete predmet među ponuđenima te kliknete na gumb „Dodaj“. Svakom razredniku trebate dodati i predmet „Sat razrednika“.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Upute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ovoj vođenoj vježbi unijet će se predmeti koje nastavnici predaju u školi. Važno je da školski administrator ima popis nastavnika i predmeta koje predaju.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17</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262827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 biste kreirali razredne odjele, kliknite na gumb „Kreiraj razredne odjele“, zatim odaberite školsku godinu za koju kreirate razredne odjele, nakon čega će sustav povući razredne odjele iz e-Matice.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Iz e-Matice povući će se popis svih razreda u vašoj školi. Kliknite na razrede koje želite prebaciti u e-Dnevnik te potvrdite pritiskom na gumb „Kreiraj odabrana odjeljenja“.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Odabirom postojećeg razreda možete urediti razred ili ga obrisati (samo ako ne postoje nikakvi dodatni zapisi vezani za razred). Prilikom uređivanja razreda možete postaviti/promijeniti razrednika, dodati zamjenika razrednika te jezik za odabranu razrednu knjigu.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ovoj vođenoj vježbi predavač demonstrira kako se kreira razredni odjel, a školski ga administrator simultano prati. Iz testnog e-Dnevnika odabrati jedan razredni odjel (koji nije još kreiran) te dodati administratora kao razrednika. U jedan od postojećih razreda dodati administratora kao zamjenika razrednika.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7575278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Školski će administrator samostalno dodati nekoliko nastavnika koji predaju u njegovoj školi.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Prije radionice, predavač će uputiti školskog administratore da pripremi popis nastavnika i serijskih brojeva tokena koje će dodijeliti pojedinim nastavnicima.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742144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6b6d36b315_1_3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g6b6d36b315_1_354:notes"/>
          <p:cNvSpPr txBox="1">
            <a:spLocks noGrp="1"/>
          </p:cNvSpPr>
          <p:nvPr>
            <p:ph type="body" idx="1"/>
          </p:nvPr>
        </p:nvSpPr>
        <p:spPr>
          <a:xfrm>
            <a:off x="685800" y="1418811"/>
            <a:ext cx="5486400" cy="3600600"/>
          </a:xfrm>
          <a:prstGeom prst="rect">
            <a:avLst/>
          </a:prstGeom>
          <a:noFill/>
          <a:ln>
            <a:noFill/>
          </a:ln>
        </p:spPr>
        <p:txBody>
          <a:bodyPr spcFirstLastPara="1" wrap="square" lIns="91425" tIns="45700" rIns="91425" bIns="45700" anchor="t" anchorCtr="0">
            <a:noAutofit/>
          </a:bodyPr>
          <a:lstStyle/>
          <a:p>
            <a:pPr marL="0" indent="0">
              <a:lnSpc>
                <a:spcPct val="107000"/>
              </a:lnSpc>
              <a:spcAft>
                <a:spcPts val="800"/>
              </a:spcAft>
            </a:pPr>
            <a:r>
              <a:rPr lang="en-US" sz="1800" dirty="0">
                <a:solidFill>
                  <a:srgbClr val="000000"/>
                </a:solidFill>
                <a:effectLst/>
                <a:latin typeface="+mn-lt"/>
                <a:ea typeface="Times New Roman" panose="02020603050405020304" pitchFamily="18" charset="0"/>
                <a:cs typeface="Times New Roman" panose="02020603050405020304" pitchFamily="18" charset="0"/>
              </a:rPr>
              <a:t>Ova </a:t>
            </a:r>
            <a:r>
              <a:rPr lang="en-US" sz="1800" dirty="0" err="1">
                <a:solidFill>
                  <a:srgbClr val="000000"/>
                </a:solidFill>
                <a:effectLst/>
                <a:latin typeface="+mn-lt"/>
                <a:ea typeface="Times New Roman" panose="02020603050405020304" pitchFamily="18" charset="0"/>
                <a:cs typeface="Times New Roman" panose="02020603050405020304" pitchFamily="18" charset="0"/>
              </a:rPr>
              <a:t>radionica</a:t>
            </a:r>
            <a:r>
              <a:rPr lang="en-US" sz="1800" dirty="0">
                <a:solidFill>
                  <a:srgbClr val="000000"/>
                </a:solidFill>
                <a:effectLst/>
                <a:latin typeface="+mn-lt"/>
                <a:ea typeface="Times New Roman" panose="02020603050405020304" pitchFamily="18" charset="0"/>
                <a:cs typeface="Times New Roman" panose="02020603050405020304" pitchFamily="18" charset="0"/>
              </a:rPr>
              <a:t> </a:t>
            </a:r>
            <a:r>
              <a:rPr lang="en-US" sz="1800" dirty="0" err="1">
                <a:solidFill>
                  <a:srgbClr val="000000"/>
                </a:solidFill>
                <a:effectLst/>
                <a:latin typeface="+mn-lt"/>
                <a:ea typeface="Times New Roman" panose="02020603050405020304" pitchFamily="18" charset="0"/>
                <a:cs typeface="Times New Roman" panose="02020603050405020304" pitchFamily="18" charset="0"/>
              </a:rPr>
              <a:t>organizira</a:t>
            </a:r>
            <a:r>
              <a:rPr lang="en-US" sz="1800" dirty="0">
                <a:solidFill>
                  <a:srgbClr val="000000"/>
                </a:solidFill>
                <a:effectLst/>
                <a:latin typeface="+mn-lt"/>
                <a:ea typeface="Times New Roman" panose="02020603050405020304" pitchFamily="18" charset="0"/>
                <a:cs typeface="Times New Roman" panose="02020603050405020304" pitchFamily="18" charset="0"/>
              </a:rPr>
              <a:t> se u </a:t>
            </a:r>
            <a:r>
              <a:rPr lang="en-US" sz="1800" dirty="0" err="1">
                <a:solidFill>
                  <a:srgbClr val="000000"/>
                </a:solidFill>
                <a:effectLst/>
                <a:latin typeface="+mn-lt"/>
                <a:ea typeface="Times New Roman" panose="02020603050405020304" pitchFamily="18" charset="0"/>
                <a:cs typeface="Times New Roman" panose="02020603050405020304" pitchFamily="18" charset="0"/>
              </a:rPr>
              <a:t>sklopu</a:t>
            </a:r>
            <a:r>
              <a:rPr lang="en-US" sz="1800" dirty="0">
                <a:solidFill>
                  <a:srgbClr val="000000"/>
                </a:solidFill>
                <a:effectLst/>
                <a:latin typeface="+mn-lt"/>
                <a:ea typeface="Times New Roman" panose="02020603050405020304" pitchFamily="18" charset="0"/>
                <a:cs typeface="Times New Roman" panose="02020603050405020304" pitchFamily="18" charset="0"/>
              </a:rPr>
              <a:t> </a:t>
            </a:r>
            <a:r>
              <a:rPr lang="en-US" sz="1800" dirty="0" err="1">
                <a:solidFill>
                  <a:srgbClr val="000000"/>
                </a:solidFill>
                <a:effectLst/>
                <a:latin typeface="+mn-lt"/>
                <a:ea typeface="Times New Roman" panose="02020603050405020304" pitchFamily="18" charset="0"/>
                <a:cs typeface="Times New Roman" panose="02020603050405020304" pitchFamily="18" charset="0"/>
              </a:rPr>
              <a:t>projekta</a:t>
            </a:r>
            <a:r>
              <a:rPr lang="en-US" sz="1800" dirty="0">
                <a:solidFill>
                  <a:srgbClr val="000000"/>
                </a:solidFill>
                <a:effectLst/>
                <a:latin typeface="+mn-lt"/>
                <a:ea typeface="Times New Roman" panose="02020603050405020304" pitchFamily="18" charset="0"/>
                <a:cs typeface="Times New Roman" panose="02020603050405020304" pitchFamily="18" charset="0"/>
              </a:rPr>
              <a:t> e-</a:t>
            </a:r>
            <a:r>
              <a:rPr lang="en-US" sz="1800" dirty="0" err="1">
                <a:solidFill>
                  <a:srgbClr val="000000"/>
                </a:solidFill>
                <a:effectLst/>
                <a:latin typeface="+mn-lt"/>
                <a:ea typeface="Times New Roman" panose="02020603050405020304" pitchFamily="18" charset="0"/>
                <a:cs typeface="Times New Roman" panose="02020603050405020304" pitchFamily="18" charset="0"/>
              </a:rPr>
              <a:t>Škole</a:t>
            </a:r>
            <a:r>
              <a:rPr lang="en-US" sz="1800" dirty="0">
                <a:solidFill>
                  <a:srgbClr val="000000"/>
                </a:solidFill>
                <a:effectLst/>
                <a:latin typeface="+mn-lt"/>
                <a:ea typeface="Times New Roman" panose="02020603050405020304" pitchFamily="18" charset="0"/>
                <a:cs typeface="Times New Roman" panose="02020603050405020304" pitchFamily="18" charset="0"/>
              </a:rPr>
              <a:t> (II. </a:t>
            </a:r>
            <a:r>
              <a:rPr lang="en-US" sz="1800" dirty="0" err="1">
                <a:solidFill>
                  <a:srgbClr val="000000"/>
                </a:solidFill>
                <a:effectLst/>
                <a:latin typeface="+mn-lt"/>
                <a:ea typeface="Times New Roman" panose="02020603050405020304" pitchFamily="18" charset="0"/>
                <a:cs typeface="Times New Roman" panose="02020603050405020304" pitchFamily="18" charset="0"/>
              </a:rPr>
              <a:t>faza</a:t>
            </a:r>
            <a:r>
              <a:rPr lang="en-US" sz="1800" dirty="0">
                <a:solidFill>
                  <a:srgbClr val="000000"/>
                </a:solidFill>
                <a:effectLst/>
                <a:latin typeface="+mn-lt"/>
                <a:ea typeface="Times New Roman" panose="02020603050405020304" pitchFamily="18" charset="0"/>
                <a:cs typeface="Times New Roman" panose="02020603050405020304" pitchFamily="18" charset="0"/>
              </a:rPr>
              <a:t>). </a:t>
            </a:r>
            <a:r>
              <a:rPr lang="en-US" sz="1800" dirty="0" err="1">
                <a:solidFill>
                  <a:srgbClr val="000000"/>
                </a:solidFill>
                <a:effectLst/>
                <a:latin typeface="+mn-lt"/>
                <a:ea typeface="Times New Roman" panose="02020603050405020304" pitchFamily="18" charset="0"/>
                <a:cs typeface="Times New Roman" panose="02020603050405020304" pitchFamily="18" charset="0"/>
              </a:rPr>
              <a:t>Projekt</a:t>
            </a:r>
            <a:r>
              <a:rPr lang="en-US" sz="1800" dirty="0">
                <a:solidFill>
                  <a:srgbClr val="000000"/>
                </a:solidFill>
                <a:effectLst/>
                <a:latin typeface="+mn-lt"/>
                <a:ea typeface="Times New Roman" panose="02020603050405020304" pitchFamily="18" charset="0"/>
                <a:cs typeface="Times New Roman" panose="02020603050405020304" pitchFamily="18" charset="0"/>
              </a:rPr>
              <a:t> e-</a:t>
            </a:r>
            <a:r>
              <a:rPr lang="en-US" sz="1800" dirty="0" err="1">
                <a:solidFill>
                  <a:srgbClr val="000000"/>
                </a:solidFill>
                <a:effectLst/>
                <a:latin typeface="+mn-lt"/>
                <a:ea typeface="Times New Roman" panose="02020603050405020304" pitchFamily="18" charset="0"/>
                <a:cs typeface="Times New Roman" panose="02020603050405020304" pitchFamily="18" charset="0"/>
              </a:rPr>
              <a:t>Škole</a:t>
            </a:r>
            <a:r>
              <a:rPr lang="en-US" sz="1800" dirty="0">
                <a:solidFill>
                  <a:srgbClr val="000000"/>
                </a:solidFill>
                <a:effectLst/>
                <a:latin typeface="+mn-lt"/>
                <a:ea typeface="Times New Roman" panose="02020603050405020304" pitchFamily="18" charset="0"/>
                <a:cs typeface="Times New Roman" panose="02020603050405020304" pitchFamily="18" charset="0"/>
              </a:rPr>
              <a:t> (II. </a:t>
            </a:r>
            <a:r>
              <a:rPr lang="en-US" sz="1800" dirty="0" err="1">
                <a:solidFill>
                  <a:srgbClr val="000000"/>
                </a:solidFill>
                <a:effectLst/>
                <a:latin typeface="+mn-lt"/>
                <a:ea typeface="Times New Roman" panose="02020603050405020304" pitchFamily="18" charset="0"/>
                <a:cs typeface="Times New Roman" panose="02020603050405020304" pitchFamily="18" charset="0"/>
              </a:rPr>
              <a:t>faza</a:t>
            </a:r>
            <a:r>
              <a:rPr lang="en-US" sz="1800" dirty="0">
                <a:solidFill>
                  <a:srgbClr val="000000"/>
                </a:solidFill>
                <a:effectLst/>
                <a:latin typeface="+mn-lt"/>
                <a:ea typeface="Times New Roman" panose="02020603050405020304" pitchFamily="18" charset="0"/>
                <a:cs typeface="Times New Roman" panose="02020603050405020304" pitchFamily="18" charset="0"/>
              </a:rPr>
              <a:t>) </a:t>
            </a:r>
            <a:r>
              <a:rPr lang="en-US" sz="1800" dirty="0" err="1">
                <a:solidFill>
                  <a:srgbClr val="000000"/>
                </a:solidFill>
                <a:effectLst/>
                <a:latin typeface="+mn-lt"/>
                <a:ea typeface="Times New Roman" panose="02020603050405020304" pitchFamily="18" charset="0"/>
                <a:cs typeface="Times New Roman" panose="02020603050405020304" pitchFamily="18" charset="0"/>
              </a:rPr>
              <a:t>dio</a:t>
            </a:r>
            <a:r>
              <a:rPr lang="en-US" sz="1800" dirty="0">
                <a:solidFill>
                  <a:srgbClr val="000000"/>
                </a:solidFill>
                <a:effectLst/>
                <a:latin typeface="+mn-lt"/>
                <a:ea typeface="Times New Roman" panose="02020603050405020304" pitchFamily="18" charset="0"/>
                <a:cs typeface="Times New Roman" panose="02020603050405020304" pitchFamily="18" charset="0"/>
              </a:rPr>
              <a:t> je </a:t>
            </a:r>
            <a:r>
              <a:rPr lang="en-US" sz="1800" dirty="0" err="1">
                <a:solidFill>
                  <a:srgbClr val="000000"/>
                </a:solidFill>
                <a:effectLst/>
                <a:latin typeface="+mn-lt"/>
                <a:ea typeface="Times New Roman" panose="02020603050405020304" pitchFamily="18" charset="0"/>
                <a:cs typeface="Times New Roman" panose="02020603050405020304" pitchFamily="18" charset="0"/>
              </a:rPr>
              <a:t>sveobuhvatnog</a:t>
            </a:r>
            <a:r>
              <a:rPr lang="hr-HR" sz="1800" dirty="0">
                <a:solidFill>
                  <a:srgbClr val="000000"/>
                </a:solidFill>
                <a:effectLst/>
                <a:latin typeface="+mn-lt"/>
                <a:ea typeface="Times New Roman" panose="02020603050405020304" pitchFamily="18" charset="0"/>
                <a:cs typeface="Times New Roman" panose="02020603050405020304" pitchFamily="18" charset="0"/>
              </a:rPr>
              <a:t> programa modernizacije hrvatskoga školskog sustava naziva </a:t>
            </a:r>
            <a:r>
              <a:rPr lang="hr-HR" sz="1800" b="1" i="1" dirty="0">
                <a:solidFill>
                  <a:srgbClr val="000000"/>
                </a:solidFill>
                <a:effectLst/>
                <a:latin typeface="+mn-lt"/>
                <a:ea typeface="Times New Roman" panose="02020603050405020304" pitchFamily="18" charset="0"/>
                <a:cs typeface="Times New Roman" panose="02020603050405020304" pitchFamily="18" charset="0"/>
              </a:rPr>
              <a:t>“e-Škole: Cjelovita informatizacija procesa poslovanja škola i nastavnih procesa u svrhu stvaranja digitalno zrelih škola za 21. stoljeće”</a:t>
            </a:r>
            <a:r>
              <a:rPr lang="hr-HR" sz="1800" dirty="0">
                <a:solidFill>
                  <a:srgbClr val="000000"/>
                </a:solidFill>
                <a:effectLst/>
                <a:latin typeface="+mn-lt"/>
                <a:ea typeface="Times New Roman" panose="02020603050405020304" pitchFamily="18" charset="0"/>
                <a:cs typeface="Times New Roman" panose="02020603050405020304" pitchFamily="18" charset="0"/>
              </a:rPr>
              <a:t>. </a:t>
            </a:r>
            <a:endParaRPr lang="hr-HR" sz="1800" dirty="0">
              <a:effectLst/>
              <a:latin typeface="+mn-lt"/>
              <a:ea typeface="Calibri" panose="020F0502020204030204" pitchFamily="34" charset="0"/>
              <a:cs typeface="Times New Roman" panose="02020603050405020304" pitchFamily="18" charset="0"/>
            </a:endParaRPr>
          </a:p>
          <a:p>
            <a:pPr marL="0" indent="0">
              <a:lnSpc>
                <a:spcPct val="107000"/>
              </a:lnSpc>
              <a:spcAft>
                <a:spcPts val="800"/>
              </a:spcAft>
            </a:pPr>
            <a:r>
              <a:rPr lang="hr-HR" sz="1800" dirty="0">
                <a:solidFill>
                  <a:srgbClr val="000000"/>
                </a:solidFill>
                <a:effectLst/>
                <a:latin typeface="+mn-lt"/>
                <a:ea typeface="Times New Roman" panose="02020603050405020304" pitchFamily="18" charset="0"/>
                <a:cs typeface="Times New Roman" panose="02020603050405020304" pitchFamily="18" charset="0"/>
              </a:rPr>
              <a:t> </a:t>
            </a:r>
            <a:endParaRPr lang="hr-HR" sz="1800" dirty="0">
              <a:effectLst/>
              <a:latin typeface="+mn-lt"/>
              <a:ea typeface="Calibri" panose="020F0502020204030204" pitchFamily="34" charset="0"/>
              <a:cs typeface="Times New Roman" panose="02020603050405020304" pitchFamily="18" charset="0"/>
            </a:endParaRPr>
          </a:p>
          <a:p>
            <a:pPr marL="0" indent="0"/>
            <a:r>
              <a:rPr lang="hr-HR" sz="1800" dirty="0">
                <a:solidFill>
                  <a:srgbClr val="000000"/>
                </a:solidFill>
                <a:effectLst/>
                <a:latin typeface="+mn-lt"/>
                <a:ea typeface="Times New Roman" panose="02020603050405020304" pitchFamily="18" charset="0"/>
              </a:rPr>
              <a:t>Opći cilj programa e-Škole pridonosi jačanju kapaciteta osnovnoškolskog i srednjoškolskog obrazovnog sustava, u svrhu osposobljavanja učenika za tržište rada, daljnje školovanje i cjeloživotno učenje.</a:t>
            </a:r>
            <a:endParaRPr lang="hr-HR" sz="1800" dirty="0">
              <a:effectLst/>
              <a:latin typeface="+mn-lt"/>
              <a:ea typeface="Calibri" panose="020F0502020204030204" pitchFamily="34" charset="0"/>
              <a:cs typeface="Times New Roman" panose="02020603050405020304" pitchFamily="18" charset="0"/>
            </a:endParaRPr>
          </a:p>
        </p:txBody>
      </p:sp>
      <p:sp>
        <p:nvSpPr>
          <p:cNvPr id="96" name="Google Shape;96;g6b6d36b315_1_35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a:t>
            </a:fld>
            <a:endParaRPr/>
          </a:p>
        </p:txBody>
      </p:sp>
    </p:spTree>
    <p:extLst>
      <p:ext uri="{BB962C8B-B14F-4D97-AF65-F5344CB8AC3E}">
        <p14:creationId xmlns:p14="http://schemas.microsoft.com/office/powerpoint/2010/main" val="1458451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Administrator e-Dnevnika nema ovlasti upisivati ocjene i bilješke iz predmeta koje ne predaje učenicima. Može samo brisati postojeće. Opcija brisanja ocjena dostupna je samo za aktualnu i za prethodnu školsku godinu. Neispravno unesenu bilješku i ocjenu možete učeniku obrisati klikom na postojeću bilješku (za brisanje ocjene također je potrebno kliknuti na njezinu bilješku) te zatim na gumb „Obriši (</a:t>
            </a:r>
            <a:r>
              <a:rPr lang="hr-HR" sz="18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admin</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koji će se pojaviti. Brisanje trebate potvrditi jednokratnom lozinkom.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Prije svake radionice predavač treba unijeti jednu ocjenu i bilješku po izboru u odgovarajući razred i predmet, koju će na vođenoj vježbi obrisati.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20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757527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promjenu neispravne evidencije ili brisanje radnog sata ili izostanka potrebno je odabrati Dnevnik rada pa „Radni dan”, zatim se iz „Izbornika” odabere „Uredi dan” i nakon toga se klikne na izostanak ili radni sat te potom na gumb „Uredi“ ili „Obriši“. Za uređivanje ili brisanje s administratorskim ovlastima potrebno je unijeti jednokratnu lozinku. Brisanjem radnog sata brišu se i svi izostanci.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Prije svake radionice, predavač treba unijeti jedan radni sat i jedan izostanak učenika po izboru, koji će na vođenoj vježbi obrisati.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21</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2748450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Školski administrator samostalno unosi jedan nastavni sat za predmet koji predaje te unosi ocjenu jednom učeniku. Unesene podatke treba obrisati kao administrator.</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22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5930228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Školski administrator samostalno unosi jedan izostanak učeniku. Uneseni podatak treba obrisati kao administrator.</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23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993509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Stanka u trajanju od 10 minuta.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24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873475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6b6d36b315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6b6d36b315_1_0: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Drugi dio radionice – 1. scenarij – za sve odgojno-obrazovne radnike i radnike u školama koji koriste specifične funkcionalnosti (produženi boravak, škola u bolnici i centre za odgoj i obrazovanje)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8" name="Google Shape;198;g6b6d36b315_1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25</a:t>
            </a:fld>
            <a:endParaRPr/>
          </a:p>
        </p:txBody>
      </p:sp>
    </p:spTree>
    <p:extLst>
      <p:ext uri="{BB962C8B-B14F-4D97-AF65-F5344CB8AC3E}">
        <p14:creationId xmlns:p14="http://schemas.microsoft.com/office/powerpoint/2010/main" val="29956476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891469c11b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891469c11b_1_1: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27" name="Google Shape;127;g891469c11b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sr-Latn-RS"/>
              <a:t>26</a:t>
            </a:fld>
            <a:endParaRPr/>
          </a:p>
        </p:txBody>
      </p:sp>
    </p:spTree>
    <p:extLst>
      <p:ext uri="{BB962C8B-B14F-4D97-AF65-F5344CB8AC3E}">
        <p14:creationId xmlns:p14="http://schemas.microsoft.com/office/powerpoint/2010/main" val="2957252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891469c11b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891469c11b_1_1: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Pojašnjenje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predavaču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navoditi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svaki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ishod</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učenja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navedena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to se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odnosi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definirane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Europskom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okviru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digitalnih</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obrazovatelje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tzv</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DigCompEdu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7" name="Google Shape;127;g891469c11b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477417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Pojašnjenje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predavaču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navoditi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svaki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ishod</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učenja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navedena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to se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odnosi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definirane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Europskom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okviru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digitalnih</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obrazovatelje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tzv</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DigCompEdu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28</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12809065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741128512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7411285122_0_0: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daje polaznicima potpisnu listu.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kratko prezentira projekt e-Škole i potom opisuje sadržaj radionice.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8" name="Google Shape;128;g7411285122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29</a:t>
            </a:fld>
            <a:endParaRPr/>
          </a:p>
        </p:txBody>
      </p:sp>
    </p:spTree>
    <p:extLst>
      <p:ext uri="{BB962C8B-B14F-4D97-AF65-F5344CB8AC3E}">
        <p14:creationId xmlns:p14="http://schemas.microsoft.com/office/powerpoint/2010/main" val="960398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6b6d36b315_4_0:notes"/>
          <p:cNvSpPr txBox="1">
            <a:spLocks noGrp="1"/>
          </p:cNvSpPr>
          <p:nvPr>
            <p:ph type="body" idx="1"/>
          </p:nvPr>
        </p:nvSpPr>
        <p:spPr>
          <a:xfrm>
            <a:off x="685800" y="1418811"/>
            <a:ext cx="5486400" cy="3600600"/>
          </a:xfrm>
          <a:prstGeom prst="rect">
            <a:avLst/>
          </a:prstGeom>
          <a:noFill/>
          <a:ln>
            <a:noFill/>
          </a:ln>
        </p:spPr>
        <p:txBody>
          <a:bodyPr spcFirstLastPara="1" wrap="square" lIns="91425" tIns="45700" rIns="91425" bIns="45700" anchor="t" anchorCtr="0">
            <a:noAutofit/>
          </a:bodyPr>
          <a:lstStyle/>
          <a:p>
            <a:pPr marL="0" indent="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Nositelj je projekta Hrvatska akademska i istraživačka mreža – CARNET. Mjerodavno tijelo nadređeno CARNET-u jest Ministarstvo znanosti i obrazovanja, kojemu je nadređena Vlada RH. Projekt se financira sredstvima iz Europskog fonda za regionalni razvoj (EFRR) u sklopu Operativnog programa „„Konkurentnost i kohezija“„ (OPKK) i iz Europskoga socijalnog fonda (ESF) u sklopu Operativnog programa „„Učinkoviti ljudski potencijali“„ (OPULJP).</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Program e-Škole provodi se sljedećim projektima: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1. Pilot-projekt „e-Škole: Uspostava sustava razvoja digitalno zrelih škola (pilot-projekt)", u razdoblju od 1. ožujka 2015. godine do 31. kolovoza 2018. godine, u koji je bila uključena 151 škola diljem Hrvatske.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2. Veliki projekt „e-Škole: Razvoj sustava digitalno zrelih škola (II. faza)” koji je planiran u trajanju od 1. rujna 2018. godine do kraja 2022. godine.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3" name="Google Shape;103;g6b6d36b315_4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892409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7411285122_7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7411285122_7_23: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Uputa predavaču</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reproducirati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video </a:t>
            </a: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e-Dnevnik – iskustvo u korištenju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obvezno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punom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prikazu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full screen</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uključene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titlove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završetka videa predavač treba potaknuti polaznike da podijele svoja razmišljanja o radu u e-Dnevniku: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Koja će biti najveća korist od korištenja e-Dnevnika?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Koji će biti najveći izazovi u korištenju e-Dnevnika?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6" name="Google Shape;306;g7411285122_7_2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30</a:t>
            </a:fld>
            <a:endParaRPr/>
          </a:p>
        </p:txBody>
      </p:sp>
    </p:spTree>
    <p:extLst>
      <p:ext uri="{BB962C8B-B14F-4D97-AF65-F5344CB8AC3E}">
        <p14:creationId xmlns:p14="http://schemas.microsoft.com/office/powerpoint/2010/main" val="6256726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741128512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7411285122_0_0: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potiče polaznike na raspravu postavljajući im pitanja.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8" name="Google Shape;128;g7411285122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31</a:t>
            </a:fld>
            <a:endParaRPr/>
          </a:p>
        </p:txBody>
      </p:sp>
    </p:spTree>
    <p:extLst>
      <p:ext uri="{BB962C8B-B14F-4D97-AF65-F5344CB8AC3E}">
        <p14:creationId xmlns:p14="http://schemas.microsoft.com/office/powerpoint/2010/main" val="14403581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e-Dnevnik razvijen je u CARNET-u 2011. godine za potrebe informatizacije vođenja razredne evidencije u osnovnim i srednjim školama.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Ima sve funkcionalnosti “papirnate” razredne knjige uz dodatne funkcionalnosti koje omogućuje ICT.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32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7575278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vi-VN"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e-Dnevnik povezan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je </a:t>
            </a:r>
            <a:r>
              <a:rPr lang="vi-VN"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 e</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vi-VN"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Maticom MZO-a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dohvat podataka o razrednim odjelima i učenicima iz e-Matice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slanje podataka na kraju školske godine u e-Maticu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dohvat podataka o nastavnicima za potrebe administracije korisnika.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33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05455941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Navesti da postoji sučelje za glazbene i plesne škole, sučelje za škole u bolnici.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34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5626292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Navesti da roditelji imaju pristup ocjenama, bilješkama i izostancima koje nastavnici upisuju u e-Dnevnik.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35</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7223113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Rok za brisanje netočno upisane ocjene iznosi 10 minuta, a za eventualno naknadno brisanje potrebno je obratiti se administratoru e-Dnevnika.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Bilješke bez ocjena mogu se brisati 10 minuta od unosa, a za njihovo ispravljanje nema vremenskog ograničenja.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36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26031683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Administrator e-Dnevnika nema ovlasti upisivati radne sate razredima kojima ne predaje. Može samo uređivati ili brisati postojeće. Opcije uređivanja i brisanja dostupne su samo za aktualnu i za prethodnu školsku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Potrebno je istaknuti da pri brisanju i ispravcima u razrednoj knjizi administrator treba unijeti jednokratnu lozinku s tokena.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37</a:t>
            </a:fld>
            <a:endParaRPr kumimoji="0" lang="sr-Latn-RS"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9489558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marL="457200" indent="-457200"/>
            <a:r>
              <a:rPr lang="hr-HR" sz="1800" dirty="0">
                <a:solidFill>
                  <a:srgbClr val="000000"/>
                </a:solidFill>
                <a:effectLst/>
                <a:latin typeface="Arial" panose="020B0604020202020204" pitchFamily="34" charset="0"/>
                <a:ea typeface="Calibri" panose="020F0502020204030204" pitchFamily="34" charset="0"/>
              </a:rPr>
              <a:t>Napomenuti da korisnik istovremeno može obavljati više funkcija (npr. može biti administrator škole, razrednik razreda i nastavnik nekog predmeta), pri čemu dobiva ovlasti svake od funkcija, a u sučelju za uređivanje korisnika postavlja se ona najviša (Administrator &gt; Stručni suradnik &gt; Nastavnik). </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38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1836832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Prednosti e-Dnevnika: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smanjena mogućnost neovlaštenog unosa podataka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onemogućeno uništavanje podataka.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39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36735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6b6d36b315_4_1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6b6d36b315_4_156:notes"/>
          <p:cNvSpPr txBox="1">
            <a:spLocks noGrp="1"/>
          </p:cNvSpPr>
          <p:nvPr>
            <p:ph type="body" idx="1"/>
          </p:nvPr>
        </p:nvSpPr>
        <p:spPr>
          <a:xfrm>
            <a:off x="685800" y="1418811"/>
            <a:ext cx="5486400" cy="3600600"/>
          </a:xfrm>
          <a:prstGeom prst="rect">
            <a:avLst/>
          </a:prstGeom>
          <a:noFill/>
          <a:ln>
            <a:noFill/>
          </a:ln>
        </p:spPr>
        <p:txBody>
          <a:bodyPr spcFirstLastPara="1" wrap="square" lIns="91425" tIns="45700" rIns="91425" bIns="45700" anchor="t" anchorCtr="0">
            <a:noAutofit/>
          </a:bodyPr>
          <a:lstStyle/>
          <a:p>
            <a:pPr marL="226695" indent="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Napomena za predavača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226695" indent="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Ovisno o školi u koju dolazi, moguće je da će biti potrebno reći samo sljedeću rečenicu (neke su škole već upoznate s navedenim, sudjelovale su u pilot-projektu itd.): Svim školama uključenim u program e-Škole bit će osigurana potrebna infrastruktura, brojne digitalne usluge i sadržaji te edukacija i podrška korisnicima za njihovu primjenu.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Aft>
                <a:spcPts val="800"/>
              </a:spcAft>
            </a:pP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e-Škole </a:t>
            </a: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digitalno su zrele škole, spojene brzom internetskom vezom, visoko opremljene adekvatnom računalnom opremom i visokom razinom automatizacije poslovnih i edukacijskih procesa</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Zaposlenici u takvim školama  </a:t>
            </a: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digitalno su kompetentni</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učenici se potiču i uče da sami postanu digitalno kompetentni. Zaposlenici i učenici svakodnevno se koriste računalnom opremom u svrhu obrazovanja, uključujući ih, ali ne i ograničavajući se na korištenje edukacijskih aplikacija i digitalnih obrazovnih sadržaja, osiguravajući na taj način da današnji učenici postanu konkurentni na tržištu rada sutrašnjice. Nastavno na navedeno, u digitalno zrelim školama odgovarajuća upotreba digitalnih tehnologija doprinosi sljedećim važnim aspektima:</a:t>
            </a:r>
          </a:p>
          <a:p>
            <a:pPr marL="0" indent="0">
              <a:lnSpc>
                <a:spcPct val="107000"/>
              </a:lnSpc>
              <a:spcAft>
                <a:spcPts val="800"/>
              </a:spcAft>
            </a:pP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učinkovitom i transparentnom upravljanju školom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razvoju digitalno kompetentnih nastavnika spremnijih za primjenu inovacija u vlastitim pedagoškim praksama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razvoju digitalno kompetentnih učenika spremnih za nastavak školovanja i konkurentnijima na tržištu rada (indirektni cilj).</a:t>
            </a:r>
            <a:b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indent="-228600">
              <a:lnSpc>
                <a:spcPct val="107000"/>
              </a:lnSpc>
              <a:spcAft>
                <a:spcPts val="800"/>
              </a:spcAft>
            </a:pP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Svim školama uključenim u program e-Škole bit će </a:t>
            </a: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osigurana potrebna infrastruktura, brojne digitalne usluge i sadržaji te podrška korisnicima</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 njihovu primjenu. No kako bi škola povećala razinu digitalne zrelosti, ključna je uloga zaposlenika – ravnatelja školskih ustanova, nastavnika i drugih zaposlenika koji su spremni za korištenje novih tehnologija i pristupa poučavanju. </a:t>
            </a:r>
            <a:b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b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Ulaskom u projekt škole dobivaju sljedeće: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izgradnju lokalne računalne mreže škole sukladno planu projekta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opremanje zaposlenika škole osobnim uređajem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opremanje odabranih učionica u školi opremom prema planu projekta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korištenje e-usluga prema planu projekta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korištenje e-sadržaja razvijenih u projektu (digitalni obrazovni sadržaji, scenariji poučavanja i slično)</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edukaciju zaposlenika škole za korištenje e-usluga, e-sadržaja i primjenu IKT-a u obrazovanju, upravljanju i drugim procesima u školi.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0" name="Google Shape;130;g6b6d36b315_4_1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4</a:t>
            </a:fld>
            <a:endParaRPr/>
          </a:p>
        </p:txBody>
      </p:sp>
    </p:spTree>
    <p:extLst>
      <p:ext uri="{BB962C8B-B14F-4D97-AF65-F5344CB8AC3E}">
        <p14:creationId xmlns:p14="http://schemas.microsoft.com/office/powerpoint/2010/main" val="34199792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Potrebno je istaknuti da će ravnatelju i administratoru e-Dnevnika biti poslana poruka na adresu elektroničke pošte koja je unesena u e-Dnevnik u trenutku kada djelatnik Agencije ili Inspekcije MZO-a unese zahtjev za uvid u razredne knjige. Na taj će način ravnatelj i administrator putem elektroničke pošte dobiti informaciju da trebaju ažurirati zahtjev za uvid u razredne knjige.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opcije "Zahtjevi i pregled nadzora" otvorit će se sučelje na kojem ravnatelj ili administrator mogu pregledati zahtjeve za uvid u razredne knjige. Na navedenom dijelu sučelja ravnatelj ili administrator e-Dnevnika mogu odbiti ili odobriti zahtjev za uvid u razredne knjige.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je zahtjev odobren, djelatnik koji je zatražio nadzor moći će izvršiti nadzor nad razrednim knjigama te prema potrebi unijeti bilješku u dnevnik rada i bilješku o pregledu razredne knjige.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nadzore razrednih knjiga koji su obavljeni moguće je pregledati izvješće u kojem su prikazani podatci o napomenama i bilješkama koje su unijele ovlaštene osobe tijekom pregleda razrednih knjiga.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algn="r"/>
            <a:fld id="{00000000-1234-1234-1234-123412341234}" type="slidenum">
              <a:rPr lang="sr-Latn-RS" sz="1200" smtClean="0">
                <a:solidFill>
                  <a:schemeClr val="dk1"/>
                </a:solidFill>
                <a:ea typeface="Calibri"/>
                <a:sym typeface="Calibri"/>
              </a:rPr>
              <a:pPr algn="r"/>
              <a:t>40</a:t>
            </a:fld>
            <a:endParaRPr lang="sr-Latn-RS" sz="1200" dirty="0">
              <a:solidFill>
                <a:schemeClr val="dk1"/>
              </a:solidFill>
              <a:ea typeface="Calibri"/>
              <a:sym typeface="Calibri"/>
            </a:endParaRPr>
          </a:p>
        </p:txBody>
      </p:sp>
    </p:spTree>
    <p:extLst>
      <p:ext uri="{BB962C8B-B14F-4D97-AF65-F5344CB8AC3E}">
        <p14:creationId xmlns:p14="http://schemas.microsoft.com/office/powerpoint/2010/main" val="28676064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r>
              <a:rPr lang="hr-HR" sz="1800" dirty="0">
                <a:solidFill>
                  <a:srgbClr val="000000"/>
                </a:solidFill>
                <a:effectLst/>
                <a:latin typeface="Arial" panose="020B0604020202020204" pitchFamily="34" charset="0"/>
                <a:ea typeface="Calibri" panose="020F0502020204030204" pitchFamily="34" charset="0"/>
              </a:rPr>
              <a:t>Potrebno je istaknuti da nastavnici koji rade u više škola koje su u e-Dnevniku trebaju nakon prijave u sustav odabrati školu za koju žele unositi podatke. </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42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1181404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Prijavite se u testnu produkciju: </a:t>
            </a:r>
            <a:r>
              <a:rPr lang="hr-HR" sz="1800" u="sng"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https://e-dnevnik-test.skole.hr</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Za korisničko ime unesite svoj AAI@Edu.hr, za lozinku unesite četveroznamenkasti PIN (1234) te u nastavku upišite šesteroznamenkastu jednokratnu lozinku koju je generirao vaš token.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Koristite li umjesto fizičkog tokena aplikaciju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CARNET </a:t>
            </a:r>
            <a:r>
              <a:rPr lang="hr-HR" sz="1800" b="1"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mToken</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 svojem pametnom telefonu, potrebno je samo prepisati jednokratnu lozinku, bez upisivanja PIN-a.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43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865119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Nastavnik može promijeniti osobne podatke tako da odabere „Postavke“ pa iz grupe „Ostalo“ odabere „Osobni podaci“ (adresa elektroničke pošte, konzultacije), nakon toga treba odabrati „Uredi osobne podatke“ te u prozoru promijeniti adresu elektroničke pošte i unijeti informacije.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polaznicima promjenu osobnih podataka, a polaznici ga simultano prate. Predavač pod informacije unosi: Utorkom od 10 do 13 sati u učionici 1.</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44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5682167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Nastavnik koji radi u više škola mora odabrati školu. Za promjenu škole potrebno je odabrati „Postavke“ &gt; „Promijeni školu“ i iz prozora „Odaberi školu“ nastavnik odabire pojedinu školu.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kako nastavnici mogu promijeniti školu, a oni ga simultano prate (u testom e-Dnevniku prikazuju se dvije škole).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45</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14299790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promjenu PIN-a potrebno je odabrati „Postavke“ &gt; „Promijeni PIN“ te unijeti trenutačni PIN i dva puta novi PIN te jednokratnu lozinku. Klikom na gumb „Promijeni“ izvršit će se promjena PIN-a.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polaznicima gdje mogu promijeniti PIN, upozorava ih da zapamte novi PIN ako žele napraviti promjenu (u ovoj vođenoj vježbi nije potrebno promijeniti PIN, već je dovoljno samo pokazati postupak).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46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8924203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sučelju za odabir razredne knjige razrednik vidi one razredne knjige u kojima predaje neki predmet (bijela pozadina) te razrednu knjigu svog razreda (zelena pozadina) i nastavnika koji imati ulogu zamjenika razrednika (narančasta pozadina). Zamjeniku razrednika pripadaju jednake ovlasti kao i razredniku.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Potrebno je istaknuti da nastavnici koji rade u više škola koje su u e-Dnevniku trebaju nakon prijave u sustav odabrati školu za koju žele unositi podatke.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pokazuje polaznicima kako odabrat razrednu knjigu, a oni ga simultano prate.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47</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5212557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„Imeniku“ s desne strane odabiremo „Izbornik“ (kvadratić s tri crtice), zatim odabiremo „Administracija predmeta“ i nakon toga gumb „Dodaj predmet“. Tu možemo dodati predmete u razred te nastavnike za pojedini predmet.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polaznicima kako će dodati predmet i nastavnika za pojedini predmet. Predavač dodaje predmet Informatika i dodaje sebe za taj predmet.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48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263540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dodavanje predmeta u razred kliknemo na gumb „Dodaj predmet“. Otvara se novi prozor: „Dodavanje predmeta u razred”. U izborniku "Predmet" odaberimo pojedini predmet. Program je potrebno potvrditi, npr. "Osnovna škola redoviti program„ „Osnovnoškolski program – djelomična integracija” ili „Posebni osnovnoškolski program uz individualiziran pristup”.</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status predmeta odaberite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"redovni", "izborni", "fakultativni",  "praksa", "dodatna nastava", "dopunska nastava”, „izvannastavna aktivnost” ili "dopunski rad".</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Bitno je istaknuti da se status "dopunski rad" treba koristiti samo na kraju nastavne godine za dodavanje predmeta s navedenim statusom samo za one učenike koji su imali ocjenu nedovoljan na kraju nastavne godine te su upućeni na dopunski rad.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”strani jezik” odaberite  status koji će se prenositi u e-Maticu (I. strani jezik, II. strani jezik ili III. strani jezik). Odaberite održava li se predmet u prvom polugodištu, drugom polugodištu ili cijelu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planirani broj sati u prvo polje unesite planirani broj sati na polugodištu (nula ako se ne odvija u prvom polugodištu), a u drugo polje ukupni planirani broj sati u godini.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Pod "Dodaj predmet svim učenicima" možete kliknuti na "DA" ili na "NE", čime će se predmet pojaviti u razredu, ali neće biti dodan nijednom učeniku te ga poslije možete dodati pojedinom učeniku.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Polaznici vođeni predavačem dodaju predmet koji predaju u školi upisujući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onaj premet  koji predaju u školi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Program</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Osnovna škola – redovni program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Status:</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redovni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Strani jezik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ako je predmet strani jezik, dodaje se koji je strani jezik, inače se odabire „nije strani jezik“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se održava</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cijela godina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Planirani broj sati: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prvo pol. 30, ukupno 70</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Dodaj predmet svim učenicima</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49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8434387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sučelju administracije predmeta u razredu prikazana je tablica s popisom predmeta razreda, programa, s navedenim razdobljem održavanja predmeta i planiranim fondom sati. Usto su upisani nastavnici koji predaju predmet razredu, zvanje/zanimanje nastavnika, stručna sprema te razdoblje u kojem predaju predmet razredu.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nastavnog predmeta nude se dodatni gumbi: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Uredi</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Obriši</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Dodaj nastavnika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Dolje</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pojedinog nastavnika nude se dodatni gumbi: „Uredi“ i „Obriši“.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Vođeni predavačem, polaznici za  predmet koju su dodali dodaju sebe kao nastavnika, stavljaju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50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295619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891469c11b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891469c11b_1_1: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27" name="Google Shape;127;g891469c11b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sr-Latn-RS"/>
              <a:t>5</a:t>
            </a:fld>
            <a:endParaRPr/>
          </a:p>
        </p:txBody>
      </p:sp>
    </p:spTree>
    <p:extLst>
      <p:ext uri="{BB962C8B-B14F-4D97-AF65-F5344CB8AC3E}">
        <p14:creationId xmlns:p14="http://schemas.microsoft.com/office/powerpoint/2010/main" val="185501457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povlačenje učenika u razred potrebno je u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Imeniku</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u gornjem desnom kutu odabrati „Izbornik“ (kvadratić s tri crtice), zatim ponovno kliknuti „Izbornik“ (kvadratić s tri crtice), tek onda kliknuti na „Povuci iz </a:t>
            </a:r>
            <a:r>
              <a:rPr lang="hr-HR" sz="1800"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eMatice</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Dohvat podataka iz </a:t>
            </a:r>
            <a:r>
              <a:rPr lang="hr-HR" sz="1800" kern="12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eMatice</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traje malo duže.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51</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5721847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su učenici povučeni iz e-Matice, njihove osobne podatke moguće je uređivati tako da u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Imeniku</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kliknete na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„Izbornik“ (kvadratić s tri crte) i zatim odaberete „Administracija učenika“</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 nakon toga odaberete pojedinog učenika.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toga kliknite na opciju koja se želi urediti (osobni podatci, fotografija, pedagoške mjere, adresa elektroničke pošte, vladanje, opći uspjeh).</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Osobni podatci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Moguće je urediti redni broj učenika u razredu (kojim će redoslijedom učenici biti prikazani u imeniku), izvannastavne aktivnosti, izvanškolske aktivnosti i bilješku razrednika.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Fotografija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Učeniku možete dodati njegovu fotografiju. Fotografija se mora nalaziti na računalu s kojeg se postavlja ili fotografiju učenika možete dodavati iz grupne fotografije. Grupnu fotografiju možete postaviti tako da prije spremanja fotografije stavite kvačicu na „Grupna fotografija“. Nakon toga će se pojaviti gumb „Izreži iz grupne fotografije“.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Pedagoške mjere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„Dodaj pedagošku mjeru“ možete dodati pedagošku mjeru tako da odaberete mjeru (ukor, opomena, pohvala razrednika itd.), unesete datum donošenja mjere te upišete bilješku koja opisuje mjeru. Sve unesene pedagoške mjere bit će automatski evidentirane u izvještajima: “Zapisnici“ &gt; „Ostali podatci“.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Učeniku možete dodati ili ukloniti pojedini predmet tako da odaberete „Dodaj učeniku predmet“ ili „Dodaj učeniku SVE predmete“. Za promjenu smjera potrebno je označiti predmet i kliknuti na "Promijeni smjer".</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učenike kojima je potrebno unijeti podatke za individualizirani odgojno-obrazovni program (IOOP) treba odabrati predmet za koji je potrebno unijeti IOOP te kliknuti na "Promijeni IOOP status".</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Napomena:</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Ako se učenik ispisao iz razreda ili se upisao u razred u drugom polugodištu, potrebno mu je u „Osobni podaci“ pod "Status #. polugodište" staviti oznaku "Neaktivan" za polugodište koje nije završio ili ne završava u razredu. Neaktivan će učenik u imeniku na popisu učenika biti ispisan sivom bojom.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Kontakti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Odabirom opcije „Dodaj kontakt“ otvara se novi prozor u kojem moramo unijeti osobne podatke roditelja ili skrbnika i to obvezno: ime, prezime i vrstu, a usto i adresu elektroničke pošte i OIB. Zatim je za opciju „Email obavijesti“ potrebno odabrati „Da“ te je za "Pristup e-Dnevniku za roditelje" također potrebno odabrali „Da". To je potrebno unijeti kako bi roditelji ili skrbnici imali pravo uvida u ocjene i izostanke učenika.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Vladanje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„Dodaj vladanje“ vladanje možete unijeti za prvo ili drugo polugodište te za cijelu godinu, a može biti "uzorno", "dobro" ili "loše". Uz vladanje možete unijeti i bilješku.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Vladanje možete unijeti i za veći broj učenika koristeći grupni unos. Za grupni unos vladanja učenicima potrebno je u glavnom izborniku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Imenik</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s desne strane odabrati</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„Izbornik“ (kvadratić s tri crte), potom odabrati „Administracija učenika“, a zatim ponovno odabrati „Izbornik“ (kvadratić s tri crte) i</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tek onda odabrati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Grupni unos vladanja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Opći uspjeh</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„Izračunaj opći uspjeh" moguće je generirati opći uspjeh na temelju ocjene koje su učeniku zaključene.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Ako učenik nema nikakve dodatne zapise (ocjene i izostanke), učenika možete obrisati klikom na gumb „Ukloni“.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Ova se opcija koristi ako je učenik pogreškom dodan u razred te ako se učenik ispisao na početku školske godine.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52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69057520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53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6963256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r>
              <a:rPr lang="hr-HR" sz="1800" dirty="0">
                <a:solidFill>
                  <a:srgbClr val="000000"/>
                </a:solidFill>
                <a:effectLst/>
                <a:latin typeface="Arial" panose="020B0604020202020204" pitchFamily="34" charset="0"/>
                <a:ea typeface="Calibri" panose="020F0502020204030204" pitchFamily="34" charset="0"/>
              </a:rPr>
              <a:t>Predavač najavljuje rad u Imeniku, demonstrirat će kako se unose elementi ocjenjivanja, ocjene/bilješke, grupni unos ocjena/bilješki te na kraju godine zaključivanje ocjena te unos ispita (dopunski rad ili popravni ispit).</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56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8922694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„Imenik“ &gt; „Izbornik“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(kvadratić s tri crte)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&gt; Elementi vrednovanja“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„Imeniku“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 desne strane idemo na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„Izbornik“ (kvadratić s tri crte)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 zatim odabiremo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Elemente vrednovanja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Vođeni predavačem, svaki nastavnik odabire svoj predmet.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57</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4124480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unos elementa vrednovanja upisujemo odgovarajući naziv i zatim odabiremo  gumb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Dodaj</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odabira postojećeg elementa vrednovanja koji je unesen pojavit će se opcije za brisanje (ako ne postoji ocjena) i promjenu poretka elemenata vrednovanja.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Vođeni predavačem, nastavnici će za svoj predmet unijeti dva elementa vrednovanja: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vježbe i praktični rad</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pisanu provjeru znanja.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Napomena: nastavnici mogu samostalno odabrati još jedan element vrednovanja sukladno predmetu koji predaju u školi.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58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1105481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„Imeniku“ se prikazuje popis učenika u razredu te obrazovni program pojedinog učenika. Pojedini se učenik može odabrati klikom na njega ili pomoću gumba „Slučajan odabir“ koji će nasumično otvoriti učenika (ovo je korisno za usmeno ispitivanje i sl.).</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Svaki nastavnik učeniku može vidjeti samo one predmete koje on predaje u tom razredu.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59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1297209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unos ocjene odaberite kućicu uz odgovarajući mjesec i element vrednovanja.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Odaberite ocjenu, datum ocjene i unesite bilješku. Ako ocjena nije iz usmene ili pismene provjere, uz „Usmena/pismena provjera” možete označiti „Ne“, a takva će ocjena imati bijelu umjesto žute pozadine bilješke. Nakon unosa kliknite na gumb „Unesi“.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Ocjenu možete obrisati klikom na njezinu bilješku te na gumb „Obriši“. </a:t>
            </a: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Rok za brisanje netočno upisane ocjene iznosi 10 minuta, a za naknadno brisanje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potrebno je obratiti se administratoru e-Dnevnika.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Također je moguće unijeti i bilješku bez ocjene, klikom na gumb „Upis bilješke“. Bilješke bez ocjena imaju bijelu pozadinu.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Bilješke bez ocjena mogu se brisati i ispravljati bez ograničenja</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unos ocjene jednom učeniku, a nastavnici ga simultano prate. Svaki nastavnik unosi ocjenu jednom učeniku po izboru za svoj predmet.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60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1409558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izborniku Imenika postoje i opcije za grupni unos ocjena i grupni unos bilješki (olakšava unos podataka nakon ispita i zadaća). Grupni unos ocjena i bilješki moguć je i u kombiniranim grupama.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Napomena: Upisujete li podatke u razrednu knjigu O, tada će na ovom dijelu sučelja biti dostupna samo opcija za grupni unos bilješki.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61</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63135976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odaberete opciju za grupni unos ocjena, otvara se prozor za grupni unos ocjena za predmet koji predajte.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grupni unos ocjena, a polaznici ga simultano prate, unoseći podatke za predmet koji predaju.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Usmena/pisana provjera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ocjene</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Element: pisana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r>
              <a:rPr lang="hr-HR" sz="18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pisana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provjera znanja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Ocjena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odličan (5)</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Bilješka: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2. pisana provjera (predavač napominje da se klikom na gumb „Kopiraj“ i ocjena i bilješka kopiraju svim učenicima.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su svi podatci uneseni učenicima, moguće je pojedinačno uređivati ocjene i bilješke za pojedinog učenika. Ako se u ocjenu ne unese nijedan podatak, kopirat će se samo bilješka.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treba naglasiti da je za unos grupnih bilješki postupak isti, osim što se ne unosi ocjena.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62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784118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891469c11b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891469c11b_1_1: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indent="0">
              <a:lnSpc>
                <a:spcPct val="107000"/>
              </a:lnSpc>
              <a:spcAft>
                <a:spcPts val="800"/>
              </a:spcAft>
            </a:pP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Pojašnjenje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predavaču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navoditi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svaki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ishod</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učenja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navedena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to se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odnosi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definirane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Europskom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okviru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digitalnih</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obrazovatelje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tzv</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DigCompEdu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7" name="Google Shape;127;g891469c11b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sr-Latn-RS"/>
              <a:t>6</a:t>
            </a:fld>
            <a:endParaRPr/>
          </a:p>
        </p:txBody>
      </p:sp>
    </p:spTree>
    <p:extLst>
      <p:ext uri="{BB962C8B-B14F-4D97-AF65-F5344CB8AC3E}">
        <p14:creationId xmlns:p14="http://schemas.microsoft.com/office/powerpoint/2010/main" val="34771096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unos zaključne ocjene potrebno je za svakog učenika (za predmet koji predajete) kliknuti na kvadratić u retku "Zaključeno" i kliknuti na odgovarajuću ocjenu ili status: "Neocijenjen", "Oslobođen", "Odrađeno" ili "Neodrađeno". Zaključne ocjene mogu se unijeti za aktualnu i za prethodnu školsku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unos zaključne ocjene,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Polaznici trebaju zaključiti ocjene za dva učenika za predmet koji predaju. Prvom će učeniku zaključiti pozitivnu ocjenu po izboru, a drugom će učeniku zaključiti negativnu ocjenu.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63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6841334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Ako je zaključena ocjena "Nedovoljan (1)", klikom na nju pojaviti će se gumb „Ispiti“. Klikom na gumb „Ispiti“ otvara se novi prozor u kojem je potrebno unijeti relevantne podatke za dopunski rad (datum, ocjena, bilješka). Na dnu prozora nalazi se gumb „Unesi“, kojim nastavnik potvrđuje unesene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Vođeni predavačem polaznici će za učenika kojem su zaključili ocjenu „Nedovoljan” unijeti Ispit.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(automatski se generira  predmet za koji su zaključili negativnu ocjenu)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Ispit:</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Dopunski rad</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Ocjena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dobar (3)</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64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2580350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65</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69632560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66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6321521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dodavanje učenika u školu u bolnici potrebno je odabrati razrednu knjigu onog razreda u koji želite dodati učenika, pozicionirati se u imenik te iz izbornika "Administracija" odabrati opciju "Administracija učenika". Nakon toga bit će dostupna opcija "Dodaj učenika za školu u bolnici". Opcija dodavanja učenika dostupna je korisnicima koji imaju ulogu razrednika, zamjenika razrednika ili administratora.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Nakon toga potrebno je unijeti OIB učenika kojeg želite dodati u školu u bolnici te kliknuti na "Pretraži".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ovu vođenu vježbu potrebno je odabrati razred 1.a, a predavač dodaje učenika Mišo Ata u školu u bolnici. Nakon što odabere „Dodaj učenika za školu u bolnici“ treba unijeti OIB učenika: 00686833298 te kliknuti „Pretraži”.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68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21695680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Nakon toga bit će prikazani podatci koji su dohvaćeni iz e-Matice za tog učenika.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Trebate učeniku unijeti bolnički odjel, početni i završni datum (ovaj podatak nije obvezan te ga je moguće i naknadno unijeti).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U istom prozoru bit će prikazane i informacije o učenikovoj matičnoj školi te razredu u koji je upisan u matičnoj školi. Nakon što ste unijeli potrebne podatke, trebate kliknuti na "Spremi" te će nakon toga učenik biti dodan u školu u bolnici.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Nakon što je učenik dodan u školu u bolnici, bit će prikazan na popisu učenika u odabranoj razrednoj knjizi.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69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79528824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 kartici „Periodi u bolnici“ moguće je za svakog učenika pojedinačno definirati od kojeg je do kojeg datuma bio u školi u bolnici. Žutom su bojom označena razdoblja koja su trenutačno aktivna, bijelom bojom koja su završila, a crveno su označena razdoblja koja se preklapaju. Odabirom pojedinog reda isti je moguće izmijeniti, a odabirom „Dodaj novi period“ može se unijeti novo razdoblje.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U prozoru za dodavanje novog razdoblja potrebno je unijeti bolnički odjel i od kojeg je datuma učenik u školi u bolnici. Odabirom opcije „Unesi“ učeniku će se dodati novo razdoblje u školi u bolnici.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0746823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evidenciju nastave nastavnik treba odabrati školu koja izvodi nastavu u bolnici, nakon čega izabire razred u kojem predaje.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Kako bi se unio nastavni sat potrebno je u kliknuti na „Dnevnik rada” te kliknuti na "Radni sat“, nakon čega se otvara imenik učenika.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Nakon odabira učenika kojemu želite unijeti sat, trebate kliknuti na "Dodaj". Unos radnih sati moguć je za aktualnu i za prethodnu školsku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evidenciju nastave za školu u bolnici, a polaznici ga simultano prate. Nastavnici evidentiraju sat za onaj predmet koji predaju.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71</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59899923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toga potrebno je unijeti nastavnu jedinicu te broj radnog sata i kliknuti na "Spremi" kako bi se unio sat.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Radni je sat moguće izmijeniti i izmjena će biti evidentirana.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evidencije rada, predavač unosi nastavnu jedinicu te broj nastavnog sata, a polaznici ga simultano prate. Svaki nastavnik unosi nastavnu jedinicu za predmet koji predaje.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9858107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Uz podatke koji se unose za Administraciju učenika, za učenika za koje se evidencija vodi u razrednoj knjizi O potrebno je upisati mišljenje o napretku i odgojno-obrazovne potpore.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Za unos mišljenja o napretku potrebno je odabrati navedenu karticu te kliknuti na "Dodaj mišljenje". Nakon toga trebate odabrati razdoblje za koje unosite mišljenje te trebate unijeti mišljenje o napretku. Nakon unosa potrebno je kliknuti na "Spremi" kako biste spremili unesene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unos mišljenja o napretku, a polaznici ga simultano prate. Nastavnici unose mišljenje za onaj predmet koji predaju.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6312643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marL="0" indent="0">
              <a:lnSpc>
                <a:spcPct val="107000"/>
              </a:lnSpc>
              <a:spcAft>
                <a:spcPts val="800"/>
              </a:spcAft>
            </a:pP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Pojašnjenje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predavaču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navoditi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svaki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ishod</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učenja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radionice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navedena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 to se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odnosi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na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područja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razine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definirane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Europskom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okviru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digitalnih</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kompetencija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obrazovatelje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tzv</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DigCompEdu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sr-Latn-RS" sz="1200" b="0" i="0" u="none" strike="noStrike" kern="0" cap="none" spc="0" normalizeH="0" baseline="0" noProof="0" smtClean="0">
                <a:ln>
                  <a:noFill/>
                </a:ln>
                <a:solidFill>
                  <a:srgbClr val="000000"/>
                </a:solidFill>
                <a:effectLst/>
                <a:uLnTx/>
                <a:uFillTx/>
                <a:latin typeface="Arial" panose="020B0604020202020204" pitchFamily="34" charset="0"/>
                <a:ea typeface="Calibri"/>
                <a:cs typeface="Arial" panose="020B0604020202020204" pitchFamily="34" charset="0"/>
                <a:sym typeface="Calibri"/>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sr-Latn-RS" sz="1200" b="0" i="0" u="none" strike="noStrike" kern="0" cap="none" spc="0" normalizeH="0" baseline="0" noProof="0" dirty="0">
              <a:ln>
                <a:noFill/>
              </a:ln>
              <a:solidFill>
                <a:srgbClr val="000000"/>
              </a:solidFill>
              <a:effectLst/>
              <a:uLnTx/>
              <a:uFillTx/>
              <a:latin typeface="Arial" panose="020B0604020202020204" pitchFamily="34" charset="0"/>
              <a:ea typeface="Calibri"/>
              <a:cs typeface="Arial" panose="020B0604020202020204" pitchFamily="34" charset="0"/>
              <a:sym typeface="Calibri"/>
            </a:endParaRPr>
          </a:p>
        </p:txBody>
      </p:sp>
    </p:spTree>
    <p:extLst>
      <p:ext uri="{BB962C8B-B14F-4D97-AF65-F5344CB8AC3E}">
        <p14:creationId xmlns:p14="http://schemas.microsoft.com/office/powerpoint/2010/main" val="281864191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unos odgojno-obrazovne potpore učeniku potrebno je odabrati istoimenu karticu te kliknuti na "Dodaj potporu". Potrebno je unijeti podatke prema slici i kliknuti na "Spremi" kako biste ih spremili.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dodavanje odgojno-obrazovne potpore, a polaznici ga simultano prate. Iz padajućeg izbora svaki nastavnik odabire potporu prema izboru.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27007126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Kako bi nastavnik koji vodi produženi boravak mogao unositi podatke, administrator ili razrednik trebaju ga dodati u popis nastavnika i predmeta u odabranom razredu. Produženi boravak može unijeti i razrednik ili zamjenik razrednika. Unos je moguć u razredne knjige iz aktualne i iz prošle školske godine. Za unos produženog boravka potrebno je odabrati razrednu knjigu, zatim „Dnevnik rada“ te kliknuti na „Produženi boravak“.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U sljedećem koraku potrebno je kliknuti na „Unesi“ za unos podataka.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Zatim je potrebno odabrati aktivnost i unijeti bilješku te kliknuti na „Unesi“ za unos podataka.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unos produženog boravka u e-Dnevnik,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Polaznici odabiru „Dnevnik rada” zatim iz podizbornika izabiru „Produženi boravak”, gdje trebaju kliknuti na olovku kod ponedjeljka i zatim odabrati „Unesi”.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Aktivnost</a:t>
            </a: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Matematika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Bilješka</a:t>
            </a: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Ponavljanje gradiva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75</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0605898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unosa podatci će biti prikazani za radni dan koji ste odabrali. Ako je potrebno, uneseni zapis možete urediti ili obrisati tako da ga označite i potom kliknete na „Uredi“, ako želite urediti podatke, ili na „Obriši“, ako želite obrisati unesene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Nastavnik koji je upisao produženi boravak može obrisati unesenu aktivnost u roku od 48 sati, dok je uređivanje moguće uvijek.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brisanje unesenog zapisa,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Polaznici će obrisati unesni zapis za produženi boravak.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77744006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77</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63215218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učenike koji pohađaju nastavu po prilagođenom programu nastavnik može unijeti podatke o prilagodbi sadržaja za predmet koji nastavnik predaje učeniku. Kako bi unos bio moguć razrednik treba učeniku označiti mogućnost unosa, nakon čega nastavnik može unijeti podatke za prilagodbu sadržaja. Za unos podataka potrebno je u imeniku odabrati učenika te zatim predmet za koji je potrebno unijeti prilagodbu. Nakon toga potrebno je kliknuti na izbornik u gornjem desnom kutu te odabrati opciju "Prilagodbe sadržaja".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unos prilagodbe sadržaja.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testnom e-Dnevniku odabire se razred koji je dostupan, iz imenika se odabire jedan učenik i predmet prema izboru te se iz izbornika odabire „Prilagodba sadržaja”. Nastavnici simultano prate predavača i dodaju prilagodbu sadržaja za predmet koji predaju.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61014316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odabira navedene opcije potrebno je kliknuti na opciju "Unos".</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toga potrebno je unijeti naslov i podatke o prilagodbi sadržaja za učenika te kliknuti na "Spremi" kako bi se podatci spremili u sustav.</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Uneseni zapis može se obrisati ili izmijeniti, klikom na njega i odabirom opcije za brisanje ili izmjenu.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Za učenika </a:t>
            </a:r>
            <a:r>
              <a:rPr lang="hr-HR" sz="1800" dirty="0" err="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Učenikdva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Delta unijeti prilagodbu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Naslov:</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Prilagodba - HJ</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Bilješka</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Osigurati dulje vrijeme obavljanja aktivnosti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79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417555165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80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0724336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82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6173525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„Dnevnik rada“ &gt; „Radni tjedan“</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U „Dnevniku rada” odabiremo cjelinu „Radni tjedan”. Kreirati novi radni tjedan možemo tako da odaberete gumb „Dodaj tjedan“. Unosom novog radnog tjedna dodajete smjenu, datum, dežurne učenike te odabirete nastavni dan klikom na „DA“ ili klikom na „NE“. Nakon toga kreiran je novi radni tjedan. Odabirom tog radnog tjedna dodajete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radne dane</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odnosno možete odabrati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uredi radni tjedan</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ili</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ispiši tjedan</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Dane u tjednu možete dodati tako da na pojedinom tjednu odaberete gumb „Dodaj radni dan“. Otvara se novi prozor: ˝Unos novog radnog dana˝. Tu je potrebno kliknuti na dane koje želite dodati u tjedan ili kliknuti na gumb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ponedjeljak-petak</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da se dodaju svi radni dani u tjednu. Za dane koji nisu nastavni, pod tom opcijom možete kliknuti na „Ne“ i unijeti opis.</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toga trebate kliknuti na "Unesi" za unos odabranih dana.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kreiranje radnog dana,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u „Dnevniku rada” klikne na gumb „Dodaj tjedan” te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Tjedan:</a:t>
            </a: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odabrati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Smjena: Ujutro</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Nastavni tjedan: DA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Kliknuti na gumb ”PON-PET” kako bi se dodali svi dani u tjednu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Dežurni učenici: odabrati dva učenika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Kliknuti na gumb „Unesi novi radni tjedan”.</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83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37411924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Unos nastavnog sata i evidencija izostanka moguća je za razredne knjige za aktualnu i za prethodnu školsku godinu.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 radnom tjednu odaberite radni dan. </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Sat možete upisati tako da kliknete na polje uz pojedini sat. Za predmet možete odabrati samo onaj predmet koji predajete u razredu. Tu je potrebno unijeti nastavnu jedinicu koja se obrađuje na satu. S desne je strane vidljiv prethodno upisani sat. S desne strane vidljiva je „Napomena“, gdje se automatski prikazuje koja je pismena provjera znanja predviđena za taj dan. Svaki nastavnik može upisati napomenu.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je odabran radni dan, izostanke je moguće unijeti pri unosu nastavnog sata. Potrebno je u prozoru u kojem unosite nastavni sat odabrati karticu "Izostanci" i odabrati učenike koji nisu bili na satu.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unos nastavnog sata,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Potrebno je kliknuti na ponedjeljak te dodati sat klikom na sat (predavač klikne na 1. sat, a polaznici neka odaberu neki drugi sati i dan kako bi svi mogli upisati sat).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Potrebno je unijeti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Sat održan: DA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(iz padajućeg izbornika vidljivi su podatci koje taj nastavnik predaje.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Grupa: nema grupe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Blok sat: Ne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Nastavna jedinica: Binarni brojevi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Kliknuti na „Unesi nastavni sat”.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84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914046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6b6d36b315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6b6d36b315_1_0: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98" name="Google Shape;198;g6b6d36b315_1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extLst>
      <p:ext uri="{BB962C8B-B14F-4D97-AF65-F5344CB8AC3E}">
        <p14:creationId xmlns:p14="http://schemas.microsoft.com/office/powerpoint/2010/main" val="275935356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što je odabran radni dan, potrebno je unijeti izostanke učenika tako da se odabere gumb „Izostanci“. Nakon toga u gornjem lijevom kutu nalazi se gumb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Unesi izostanak</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Odabiremo učenika koji je izostao i zatim kliknemo na gumb </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Unesi</a:t>
            </a: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t>
            </a: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Ako učenik već ima evidentiranih izostanaka u danu, tada je uz njegovo ime i sat potrebno kliknuti na znak "/" i potvrditi unos izostanka za taj sat.</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kern="12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unos izostanka,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treba kliknuti na gumb „Izostanci” u desnom gornjem kutu te u sljedećem prozoru kliknuti na „Unesi izostanak”, nakon toga označiti jednog učenika (za kojeg se unosi izostanak) te kliknuti na „Unesi”.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85</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21982833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Kako biste razredniku dodali napomenu potrebno je u prozoru kliknuti s desne strane u okno napomene te unijeti napomenu za razrednika.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unos napomene za razrednika,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unosi napomenu: Učenici su kasnili na nastavu zbog prometne gužve.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86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94084639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87</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07243366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hr-HR" sz="1800" kern="1200" dirty="0">
                <a:solidFill>
                  <a:srgbClr val="000000"/>
                </a:solidFill>
                <a:effectLst/>
                <a:latin typeface="Arial" panose="020B0604020202020204" pitchFamily="34" charset="0"/>
                <a:ea typeface="Calibri" panose="020F0502020204030204" pitchFamily="34" charset="0"/>
              </a:rPr>
              <a:t>Predavač prezentira rad u Pregledu rada i prikazuje cjeline razredne knjige, koja omogućuje prikaz i izradu tjednog rasporeda sati, raspored pisanih zadaća, lektira, godišnji plan i evidenciju o radu razrednika te omogućuje stalni unos podataka. Polaznici zajedno s predavačem prolaze korake u Pregledu rada.</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88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69805510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Nastavnik ima mogućnost uvida u raspored, dok ga razrednik može i uređivati. Pregled rasporeda podijeljen je na jutarnju i poslijepodnevnu smjenu. Klikom na gumb "Izvoz" raspored je moguće preuzeti.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demonstrira prikaz tjednog raspored sati razrednog odjela,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klikom na gumb „Uredi” mijenja jedan nastavni sat, umjesto Informatike odabrat će Matematiku.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89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47370140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Pisane zadaće, tehnički i drugi programi i ostali učenički radovi unose se pomoću gumba „Unesi“. Već uneseni podatci mogu se mijenjati i/ili brisati odabirom retka u tablici i zatim klikom na gumb „Uredi“ odnosno „Obriši“.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Raspored pisanih zadaća, tehničkih i drugih programa i ostalih učeničkih radova u prvom odnosno u drugom polugodištu moguće je vidjeti klikom na gumb "1. polugodište", odnosno "2. polugodište“.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„Ispis“, na novoj stranici stvara se tablica sa svim unesenim podatcima kroz godinu, grupiranim prema mjesecu održavanja.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unosi pisane zadaće,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klikom na gumb „Uredi” unosi novu pisanu zadaću za predmet koji predaje i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(automatski se generira predmet koji predaje, u ovom slučaju Informatika)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Opis: Binarna aritmetika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90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47499572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odabira predmeta moguće je vidjeti prethodno unesene podatke te ih urediti i/ili izbrisati i postaviti datoteku. Postoji li u razredu više smjerova, pri unosu je potrebno odabrati predmet koji se odnosi na smjer za koji želite unijeti zapis. Podatci o provedenim pisanim zadaćama i urađenim tehničkim i drugim programima te ostalim učeničkim radovima unose se pomoću gumba „Unesi“. Prilikom unosa potrebno je slobodnim unosom unijeti bilješku, odabrati datum izrade i datum ispravka te upisati postotak prolaznih ocjena.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„Podatke o provedenim pisanim zadaćama i urađenim tehničkim i drugim programima te ostalim učeničkim radoviima”,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„Unesi”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izrade: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Postotak prolaznih ocjena: 80 %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automatski se generira predmet koji predaje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Bilješka: 3. pisana provjera znanja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91</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53728916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odabira predmeta moguće je vidjeti prethodno unesene podatke te ih urediti i/ili izbrisati. Gumb za uređivanje i/ili brisanje već unesenih podataka vidljiv je tek nakon selektiranja retka u tablici.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„Književna djela za cjelovito čitanje”,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„Unesi”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Predmet: gnerira se predmet koji predaje u razredu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obrade: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Naslov djela, članka i sl.: Primjena računala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Kako je obrađeno književno djelo: samostalno čitanje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92</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78349087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„Godišnji plan o radu razrednika”,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„Dodaj”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Naslov: Godišnji plan rada razrednika za 3. b</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obrade: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Napomena: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93</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3762518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„Godišnji plan o radu razrednika”,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„Dodaj”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Naslov: Godišnji plan rada razrednika za 3. b</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obrade: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Napomena: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94</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792738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741128512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7411285122_0_0: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latin typeface="Arial" panose="020B0604020202020204" pitchFamily="34" charset="0"/>
              <a:cs typeface="Arial" panose="020B0604020202020204" pitchFamily="34" charset="0"/>
            </a:endParaRPr>
          </a:p>
        </p:txBody>
      </p:sp>
      <p:sp>
        <p:nvSpPr>
          <p:cNvPr id="128" name="Google Shape;128;g7411285122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extLst>
      <p:ext uri="{BB962C8B-B14F-4D97-AF65-F5344CB8AC3E}">
        <p14:creationId xmlns:p14="http://schemas.microsoft.com/office/powerpoint/2010/main" val="138806215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7411285122_7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7411285122_7_23: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Uputa predavaču</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P</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otrebno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hr-HR"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je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reproducirati</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video </a:t>
            </a:r>
            <a:r>
              <a:rPr lang="hr-HR" sz="1800" b="1"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Videoupute</a:t>
            </a:r>
            <a:r>
              <a:rPr lang="hr-HR" sz="1800" b="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za korištenje e-Dnevnika</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obvezno</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u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punom</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prikazu</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i="1"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full screen</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uz</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uključene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titlove</a:t>
            </a: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Nakon završetka videa predavač treba potaknuti polaznike da podijele svoja iskustva o izradi izvještaja na kraju školske godine. Vide li prednosti u korištenju e-Dnevnika?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06" name="Google Shape;306;g7411285122_7_2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95</a:t>
            </a:fld>
            <a:endParaRPr/>
          </a:p>
        </p:txBody>
      </p:sp>
    </p:spTree>
    <p:extLst>
      <p:ext uri="{BB962C8B-B14F-4D97-AF65-F5344CB8AC3E}">
        <p14:creationId xmlns:p14="http://schemas.microsoft.com/office/powerpoint/2010/main" val="182942242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indent="-228600">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Popis svih zapisnika koje je unio razrednik. Nastavnici koji predaju tom razrednom odjelu mogu samo pregledati unesene zapisnike, dok razrednik može mijenjati već unesene zapisnike ili unijeti nove klikom na gumb „Novi zapisnik“. Za pregled, promjenu ili brisanje već unesenih zapisnika potrebno je odabrati pojedini zapisnik i nakon toga odabrati odgovarajući gumb („Pregledaj“, „Uredi“ ili „Obriši“).</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kako se evidentiraju zapisnici,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96</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302591278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r>
              <a:rPr lang="hr-HR" sz="1800" dirty="0">
                <a:solidFill>
                  <a:srgbClr val="000000"/>
                </a:solidFill>
                <a:effectLst/>
                <a:latin typeface="Arial" panose="020B0604020202020204" pitchFamily="34" charset="0"/>
                <a:ea typeface="Calibri" panose="020F0502020204030204" pitchFamily="34" charset="0"/>
              </a:rPr>
              <a:t>Prikazuje se popis svih zapisnika koje je unio razrednik. Nastavnici koji predaju tom razrednom odjelu mogu samo pregledati unesene zapisnike, dok razrednik može mijenjati već unesene zapisnike ili unijeti nove klikom na gumb „Novi zapisnik“. Za pregled, promjenu ili brisanje već unesenih zapisnika potrebno je odabrati pojedini zapisnik i nakon toga odabrati odgovarajući  gumb („Pregledaj“, „Uredi“ ili „Obriši“).</a:t>
            </a:r>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97</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287440273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Prilikom unosa novog zapisnika, potrebno je iz padajućeg izbornika odabrati vrstu zapisnika, a zatim slobodnim unosom upisati naslov, broj sudionika, datum i opis zapisnika.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kako dodati novi zapisnik,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„Novi zapisnik” predavač unosi sljedeće podatke: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Vrsta zapisnika: Sjednica razrednog vijeća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Naslov: 3. sjednica razrednog vijeća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Datum: trenutačni datum</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Broj sudionika: 21</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indent="-228600">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Opis: Odluka o pedagoškim mjerama učenika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98</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59614633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Kako biste postavili datoteku unutar zapisa, potrebno je kliknuti na zapis kojem želite pridružiti datoteku. Nakon što označite zapis, potrebno je kliknuti na gumb „Postavi datoteku“ na vrhu prozora.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Uputa za vođenu vježbu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prikazuje kako se dodaje datoteka, a polaznici ga simultano prate.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pl-PL"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Klikom na gumb „Postavi datoteku” predavač s računala umeće jednu datoteku (predavač može prije nastave pripremiti datoteku naziva „Sjednica RV-a”).</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99</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186597698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zervirano mjesto slike slajda 1"/>
          <p:cNvSpPr>
            <a:spLocks noGrp="1" noRot="1" noChangeAspect="1"/>
          </p:cNvSpPr>
          <p:nvPr>
            <p:ph type="sldImg"/>
          </p:nvPr>
        </p:nvSpPr>
        <p:spPr/>
      </p:sp>
      <p:sp>
        <p:nvSpPr>
          <p:cNvPr id="3" name="Rezervirano mjesto bilježaka 2"/>
          <p:cNvSpPr>
            <a:spLocks noGrp="1"/>
          </p:cNvSpPr>
          <p:nvPr>
            <p:ph type="body" idx="1"/>
          </p:nvPr>
        </p:nvSpPr>
        <p:spPr>
          <a:xfrm>
            <a:off x="685800" y="1418811"/>
            <a:ext cx="5486400" cy="3600450"/>
          </a:xfrm>
          <a:prstGeom prst="rect">
            <a:avLst/>
          </a:prstGeom>
        </p:spPr>
        <p:txBody>
          <a:bodyPr/>
          <a:lstStyle/>
          <a:p>
            <a:endParaRPr lang="hr-HR" dirty="0">
              <a:latin typeface="Arial" panose="020B0604020202020204" pitchFamily="34" charset="0"/>
              <a:cs typeface="Arial" panose="020B0604020202020204" pitchFamily="34" charset="0"/>
            </a:endParaRPr>
          </a:p>
        </p:txBody>
      </p:sp>
      <p:sp>
        <p:nvSpPr>
          <p:cNvPr id="4" name="Rezervirano mjesto broja slajd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sr-Latn-RS" sz="1200" b="0" i="0" u="none" strike="noStrike" cap="none" smtClean="0">
                <a:solidFill>
                  <a:schemeClr val="dk1"/>
                </a:solidFill>
                <a:ea typeface="Calibri"/>
                <a:sym typeface="Calibri"/>
              </a:rPr>
              <a:t>100</a:t>
            </a:fld>
            <a:endParaRPr lang="sr-Latn-RS" sz="1200" b="0" i="0" u="none" strike="noStrike" cap="none" dirty="0">
              <a:solidFill>
                <a:schemeClr val="dk1"/>
              </a:solidFill>
              <a:ea typeface="Calibri"/>
              <a:sym typeface="Calibri"/>
            </a:endParaRPr>
          </a:p>
        </p:txBody>
      </p:sp>
    </p:spTree>
    <p:extLst>
      <p:ext uri="{BB962C8B-B14F-4D97-AF65-F5344CB8AC3E}">
        <p14:creationId xmlns:p14="http://schemas.microsoft.com/office/powerpoint/2010/main" val="62267536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g6b6d36b315_2_7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2" name="Google Shape;692;g6b6d36b315_2_762: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endParaRPr sz="1100" dirty="0">
              <a:latin typeface="Arial" panose="020B0604020202020204" pitchFamily="34" charset="0"/>
              <a:ea typeface="Open Sans Light"/>
              <a:cs typeface="Arial" panose="020B0604020202020204" pitchFamily="34" charset="0"/>
              <a:sym typeface="Open Sans Light"/>
            </a:endParaRPr>
          </a:p>
        </p:txBody>
      </p:sp>
      <p:sp>
        <p:nvSpPr>
          <p:cNvPr id="693" name="Google Shape;693;g6b6d36b315_2_76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101</a:t>
            </a:fld>
            <a:endParaRPr/>
          </a:p>
        </p:txBody>
      </p:sp>
    </p:spTree>
    <p:extLst>
      <p:ext uri="{BB962C8B-B14F-4D97-AF65-F5344CB8AC3E}">
        <p14:creationId xmlns:p14="http://schemas.microsoft.com/office/powerpoint/2010/main" val="14002671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g6b6d36b315_2_7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6" name="Google Shape;706;g6b6d36b315_2_719: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dirty="0">
                <a:solidFill>
                  <a:srgbClr val="0563C1"/>
                </a:solidFill>
                <a:effectLst/>
                <a:latin typeface="Arial" panose="020B0604020202020204" pitchFamily="34" charset="0"/>
                <a:ea typeface="Times New Roman" panose="02020603050405020304" pitchFamily="18" charset="0"/>
                <a:cs typeface="Times New Roman" panose="02020603050405020304" pitchFamily="18" charset="0"/>
              </a:rPr>
              <a:t>Unesite svoje ime i prezime.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563C1"/>
                </a:solidFill>
                <a:effectLst/>
                <a:latin typeface="Arial" panose="020B0604020202020204" pitchFamily="34" charset="0"/>
                <a:ea typeface="Calibri" panose="020F0502020204030204" pitchFamily="34" charset="0"/>
                <a:cs typeface="Times New Roman" panose="02020603050405020304" pitchFamily="18" charset="0"/>
              </a:rPr>
              <a:t>Unesite poveznicu za evaluacijski upitnik.</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563C1"/>
                </a:solidFill>
                <a:effectLst/>
                <a:latin typeface="Arial" panose="020B0604020202020204" pitchFamily="34" charset="0"/>
                <a:ea typeface="Calibri" panose="020F0502020204030204" pitchFamily="34" charset="0"/>
                <a:cs typeface="Times New Roman" panose="02020603050405020304" pitchFamily="18" charset="0"/>
              </a:rPr>
              <a:t>Provjerite jesu li se svi polaznici potpisali na potpisnu listu.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07" name="Google Shape;707;g6b6d36b315_2_71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102</a:t>
            </a:fld>
            <a:endParaRPr/>
          </a:p>
        </p:txBody>
      </p:sp>
    </p:spTree>
    <p:extLst>
      <p:ext uri="{BB962C8B-B14F-4D97-AF65-F5344CB8AC3E}">
        <p14:creationId xmlns:p14="http://schemas.microsoft.com/office/powerpoint/2010/main" val="320204124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6b6d36b315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6b6d36b315_1_0: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Drugi dio radionice – 2. scenarij – za sve odgojno-obrazovne radnike i radnike u školama koji koriste specifične funkcionalnosti (produženi boravak, škola u bolnici i centri za odgoj i obrazovanje)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8" name="Google Shape;198;g6b6d36b315_1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103</a:t>
            </a:fld>
            <a:endParaRPr/>
          </a:p>
        </p:txBody>
      </p:sp>
    </p:spTree>
    <p:extLst>
      <p:ext uri="{BB962C8B-B14F-4D97-AF65-F5344CB8AC3E}">
        <p14:creationId xmlns:p14="http://schemas.microsoft.com/office/powerpoint/2010/main" val="309491301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741128512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7411285122_0_0:notes"/>
          <p:cNvSpPr txBox="1">
            <a:spLocks noGrp="1"/>
          </p:cNvSpPr>
          <p:nvPr>
            <p:ph type="body" idx="1"/>
          </p:nvPr>
        </p:nvSpPr>
        <p:spPr>
          <a:xfrm>
            <a:off x="685800" y="1418811"/>
            <a:ext cx="5486400" cy="3600600"/>
          </a:xfrm>
          <a:prstGeom prst="rect">
            <a:avLst/>
          </a:prstGeom>
        </p:spPr>
        <p:txBody>
          <a:bodyPr spcFirstLastPara="1" wrap="square" lIns="91425" tIns="45700" rIns="91425" bIns="45700" anchor="t" anchorCtr="0">
            <a:noAutofit/>
          </a:bodyPr>
          <a:lstStyle/>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daje polaznicima potpisnu listu.</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hr-HR"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Predavač kratko prezentira projekt e-Škole i potom opisuje sadržaj radionice.</a:t>
            </a:r>
            <a:endParaRPr lang="hr-HR"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8" name="Google Shape;128;g7411285122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2882987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Presentation title">
  <p:cSld name="Presentation title">
    <p:spTree>
      <p:nvGrpSpPr>
        <p:cNvPr id="1" name="Shape 12"/>
        <p:cNvGrpSpPr/>
        <p:nvPr/>
      </p:nvGrpSpPr>
      <p:grpSpPr>
        <a:xfrm>
          <a:off x="0" y="0"/>
          <a:ext cx="0" cy="0"/>
          <a:chOff x="0" y="0"/>
          <a:chExt cx="0" cy="0"/>
        </a:xfrm>
      </p:grpSpPr>
      <p:sp>
        <p:nvSpPr>
          <p:cNvPr id="13" name="Google Shape;13;p5"/>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4" name="Google Shape;14;p5"/>
          <p:cNvSpPr txBox="1">
            <a:spLocks noGrp="1"/>
          </p:cNvSpPr>
          <p:nvPr>
            <p:ph type="title"/>
          </p:nvPr>
        </p:nvSpPr>
        <p:spPr>
          <a:xfrm>
            <a:off x="5083036" y="3051729"/>
            <a:ext cx="5861589" cy="16002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5400"/>
              <a:buFont typeface="Open Sans ExtraBold"/>
              <a:buNone/>
              <a:defRPr sz="5400" b="1" i="0">
                <a:solidFill>
                  <a:schemeClr val="lt1"/>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5"/>
          <p:cNvSpPr txBox="1">
            <a:spLocks noGrp="1"/>
          </p:cNvSpPr>
          <p:nvPr>
            <p:ph type="body" idx="1"/>
          </p:nvPr>
        </p:nvSpPr>
        <p:spPr>
          <a:xfrm>
            <a:off x="5083036" y="4651929"/>
            <a:ext cx="5861589" cy="3811588"/>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None/>
              <a:defRPr sz="1200" b="0" i="0">
                <a:solidFill>
                  <a:schemeClr val="lt1"/>
                </a:solidFill>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grpSp>
        <p:nvGrpSpPr>
          <p:cNvPr id="16" name="Google Shape;16;p5"/>
          <p:cNvGrpSpPr/>
          <p:nvPr/>
        </p:nvGrpSpPr>
        <p:grpSpPr>
          <a:xfrm>
            <a:off x="4751866" y="5627915"/>
            <a:ext cx="6523928" cy="816062"/>
            <a:chOff x="1308844" y="5417042"/>
            <a:chExt cx="9574307" cy="1197626"/>
          </a:xfrm>
        </p:grpSpPr>
        <p:pic>
          <p:nvPicPr>
            <p:cNvPr id="17" name="Google Shape;17;p5"/>
            <p:cNvPicPr preferRelativeResize="0"/>
            <p:nvPr/>
          </p:nvPicPr>
          <p:blipFill rotWithShape="1">
            <a:blip r:embed="rId2">
              <a:alphaModFix/>
            </a:blip>
            <a:srcRect/>
            <a:stretch/>
          </p:blipFill>
          <p:spPr>
            <a:xfrm>
              <a:off x="1308844" y="5417042"/>
              <a:ext cx="7407289" cy="1197626"/>
            </a:xfrm>
            <a:prstGeom prst="rect">
              <a:avLst/>
            </a:prstGeom>
            <a:noFill/>
            <a:ln>
              <a:noFill/>
            </a:ln>
          </p:spPr>
        </p:pic>
        <p:pic>
          <p:nvPicPr>
            <p:cNvPr id="18" name="Google Shape;18;p5"/>
            <p:cNvPicPr preferRelativeResize="0"/>
            <p:nvPr/>
          </p:nvPicPr>
          <p:blipFill rotWithShape="1">
            <a:blip r:embed="rId3">
              <a:alphaModFix/>
            </a:blip>
            <a:srcRect/>
            <a:stretch/>
          </p:blipFill>
          <p:spPr>
            <a:xfrm>
              <a:off x="8791983" y="5755983"/>
              <a:ext cx="2091168" cy="519744"/>
            </a:xfrm>
            <a:prstGeom prst="rect">
              <a:avLst/>
            </a:prstGeom>
            <a:noFill/>
            <a:ln>
              <a:noFill/>
            </a:ln>
          </p:spPr>
        </p:pic>
      </p:grpSp>
      <p:pic>
        <p:nvPicPr>
          <p:cNvPr id="19" name="Google Shape;19;p5"/>
          <p:cNvPicPr preferRelativeResize="0"/>
          <p:nvPr/>
        </p:nvPicPr>
        <p:blipFill rotWithShape="1">
          <a:blip r:embed="rId4">
            <a:alphaModFix/>
          </a:blip>
          <a:srcRect/>
          <a:stretch/>
        </p:blipFill>
        <p:spPr>
          <a:xfrm>
            <a:off x="-1325736" y="900574"/>
            <a:ext cx="5246226" cy="5246226"/>
          </a:xfrm>
          <a:prstGeom prst="rect">
            <a:avLst/>
          </a:prstGeom>
          <a:noFill/>
          <a:ln>
            <a:noFill/>
          </a:ln>
        </p:spPr>
      </p:pic>
      <p:pic>
        <p:nvPicPr>
          <p:cNvPr id="20" name="Google Shape;20;p5"/>
          <p:cNvPicPr preferRelativeResize="0"/>
          <p:nvPr/>
        </p:nvPicPr>
        <p:blipFill rotWithShape="1">
          <a:blip r:embed="rId5">
            <a:alphaModFix/>
          </a:blip>
          <a:srcRect/>
          <a:stretch/>
        </p:blipFill>
        <p:spPr>
          <a:xfrm>
            <a:off x="7468719" y="997391"/>
            <a:ext cx="1090223" cy="143564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50:50">
  <p:cSld name="50:50">
    <p:spTree>
      <p:nvGrpSpPr>
        <p:cNvPr id="1" name="Shape 48"/>
        <p:cNvGrpSpPr/>
        <p:nvPr/>
      </p:nvGrpSpPr>
      <p:grpSpPr>
        <a:xfrm>
          <a:off x="0" y="0"/>
          <a:ext cx="0" cy="0"/>
          <a:chOff x="0" y="0"/>
          <a:chExt cx="0" cy="0"/>
        </a:xfrm>
      </p:grpSpPr>
      <p:sp>
        <p:nvSpPr>
          <p:cNvPr id="49" name="Google Shape;49;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50" name="Google Shape;50;p41"/>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Arial" panose="020B0604020202020204" pitchFamily="34" charset="0"/>
                <a:ea typeface="Arial" panose="020B0604020202020204" pitchFamily="34" charset="0"/>
                <a:cs typeface="Arial" panose="020B0604020202020204" pitchFamily="34" charset="0"/>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51" name="Google Shape;51;p41"/>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dirty="0"/>
          </a:p>
        </p:txBody>
      </p:sp>
      <p:sp>
        <p:nvSpPr>
          <p:cNvPr id="52" name="Google Shape;52;p41"/>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Arial" panose="020B0604020202020204" pitchFamily="34" charset="0"/>
                <a:ea typeface="Arial" panose="020B0604020202020204" pitchFamily="34" charset="0"/>
                <a:cs typeface="Arial" panose="020B0604020202020204" pitchFamily="34" charset="0"/>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dirty="0"/>
          </a:p>
        </p:txBody>
      </p:sp>
      <p:grpSp>
        <p:nvGrpSpPr>
          <p:cNvPr id="53" name="Google Shape;53;p41"/>
          <p:cNvGrpSpPr/>
          <p:nvPr/>
        </p:nvGrpSpPr>
        <p:grpSpPr>
          <a:xfrm rot="10800000" flipH="1">
            <a:off x="0" y="6766560"/>
            <a:ext cx="12192000" cy="137159"/>
            <a:chOff x="0" y="6612673"/>
            <a:chExt cx="10036100" cy="245327"/>
          </a:xfrm>
        </p:grpSpPr>
        <p:sp>
          <p:nvSpPr>
            <p:cNvPr id="54" name="Google Shape;54;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5" name="Google Shape;55;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6" name="Google Shape;56;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7" name="Google Shape;57;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8" name="Google Shape;58;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extLst>
      <p:ext uri="{BB962C8B-B14F-4D97-AF65-F5344CB8AC3E}">
        <p14:creationId xmlns:p14="http://schemas.microsoft.com/office/powerpoint/2010/main" val="3640398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8"/>
        <p:cNvGrpSpPr/>
        <p:nvPr/>
      </p:nvGrpSpPr>
      <p:grpSpPr>
        <a:xfrm>
          <a:off x="0" y="0"/>
          <a:ext cx="0" cy="0"/>
          <a:chOff x="0" y="0"/>
          <a:chExt cx="0" cy="0"/>
        </a:xfrm>
      </p:grpSpPr>
      <p:sp>
        <p:nvSpPr>
          <p:cNvPr id="29" name="Google Shape;29;p44"/>
          <p:cNvSpPr/>
          <p:nvPr/>
        </p:nvSpPr>
        <p:spPr>
          <a:xfrm>
            <a:off x="0" y="0"/>
            <a:ext cx="7315200" cy="6766559"/>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0" name="Google Shape;30;p44"/>
          <p:cNvSpPr txBox="1">
            <a:spLocks noGrp="1"/>
          </p:cNvSpPr>
          <p:nvPr>
            <p:ph type="title"/>
          </p:nvPr>
        </p:nvSpPr>
        <p:spPr>
          <a:xfrm>
            <a:off x="558065" y="1848160"/>
            <a:ext cx="5861589"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000"/>
              <a:buFont typeface="Open Sans Light"/>
              <a:buNone/>
              <a:defRPr sz="6000" b="0" i="0">
                <a:solidFill>
                  <a:schemeClr val="lt1"/>
                </a:solidFill>
                <a:latin typeface="Arial" panose="020B0604020202020204" pitchFamily="34" charset="0"/>
                <a:ea typeface="Arial" panose="020B0604020202020204" pitchFamily="34" charset="0"/>
                <a:cs typeface="Arial" panose="020B0604020202020204" pitchFamily="34" charset="0"/>
                <a:sym typeface="Open Sans Light"/>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31" name="Google Shape;31;p44"/>
          <p:cNvSpPr txBox="1">
            <a:spLocks noGrp="1"/>
          </p:cNvSpPr>
          <p:nvPr>
            <p:ph type="body" idx="1"/>
          </p:nvPr>
        </p:nvSpPr>
        <p:spPr>
          <a:xfrm>
            <a:off x="558065" y="3448360"/>
            <a:ext cx="586158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sp>
        <p:nvSpPr>
          <p:cNvPr id="32" name="Google Shape;32;p44"/>
          <p:cNvSpPr>
            <a:spLocks noGrp="1"/>
          </p:cNvSpPr>
          <p:nvPr>
            <p:ph type="pic" idx="2"/>
          </p:nvPr>
        </p:nvSpPr>
        <p:spPr>
          <a:xfrm>
            <a:off x="7315200" y="0"/>
            <a:ext cx="48768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grpSp>
        <p:nvGrpSpPr>
          <p:cNvPr id="33" name="Google Shape;33;p44"/>
          <p:cNvGrpSpPr/>
          <p:nvPr/>
        </p:nvGrpSpPr>
        <p:grpSpPr>
          <a:xfrm rot="10800000" flipH="1">
            <a:off x="0" y="6766560"/>
            <a:ext cx="12192000" cy="137159"/>
            <a:chOff x="0" y="6612673"/>
            <a:chExt cx="10036100" cy="245327"/>
          </a:xfrm>
        </p:grpSpPr>
        <p:sp>
          <p:nvSpPr>
            <p:cNvPr id="34" name="Google Shape;34;p44"/>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35" name="Google Shape;35;p44"/>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36" name="Google Shape;36;p44"/>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37" name="Google Shape;37;p44"/>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38" name="Google Shape;38;p44"/>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extLst>
      <p:ext uri="{BB962C8B-B14F-4D97-AF65-F5344CB8AC3E}">
        <p14:creationId xmlns:p14="http://schemas.microsoft.com/office/powerpoint/2010/main" val="3940485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resentation title">
  <p:cSld name="Presentation title">
    <p:spTree>
      <p:nvGrpSpPr>
        <p:cNvPr id="1" name="Shape 12"/>
        <p:cNvGrpSpPr/>
        <p:nvPr/>
      </p:nvGrpSpPr>
      <p:grpSpPr>
        <a:xfrm>
          <a:off x="0" y="0"/>
          <a:ext cx="0" cy="0"/>
          <a:chOff x="0" y="0"/>
          <a:chExt cx="0" cy="0"/>
        </a:xfrm>
      </p:grpSpPr>
      <p:sp>
        <p:nvSpPr>
          <p:cNvPr id="13" name="Google Shape;13;p37"/>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14" name="Google Shape;14;p37"/>
          <p:cNvSpPr txBox="1">
            <a:spLocks noGrp="1"/>
          </p:cNvSpPr>
          <p:nvPr>
            <p:ph type="title"/>
          </p:nvPr>
        </p:nvSpPr>
        <p:spPr>
          <a:xfrm>
            <a:off x="5083036" y="3051729"/>
            <a:ext cx="5861589" cy="16002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5400"/>
              <a:buFont typeface="Open Sans ExtraBold"/>
              <a:buNone/>
              <a:defRPr sz="5400" b="1" i="0">
                <a:solidFill>
                  <a:schemeClr val="lt1"/>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37"/>
          <p:cNvSpPr txBox="1">
            <a:spLocks noGrp="1"/>
          </p:cNvSpPr>
          <p:nvPr>
            <p:ph type="body" idx="1"/>
          </p:nvPr>
        </p:nvSpPr>
        <p:spPr>
          <a:xfrm>
            <a:off x="5083036" y="4651929"/>
            <a:ext cx="5861589" cy="3811588"/>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None/>
              <a:defRPr sz="1200" b="0" i="0">
                <a:solidFill>
                  <a:schemeClr val="lt1"/>
                </a:solidFill>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grpSp>
        <p:nvGrpSpPr>
          <p:cNvPr id="16" name="Google Shape;16;p37"/>
          <p:cNvGrpSpPr/>
          <p:nvPr/>
        </p:nvGrpSpPr>
        <p:grpSpPr>
          <a:xfrm>
            <a:off x="4751866" y="5627915"/>
            <a:ext cx="6523928" cy="816062"/>
            <a:chOff x="1308844" y="5417042"/>
            <a:chExt cx="9574307" cy="1197626"/>
          </a:xfrm>
        </p:grpSpPr>
        <p:pic>
          <p:nvPicPr>
            <p:cNvPr id="17" name="Google Shape;17;p37"/>
            <p:cNvPicPr preferRelativeResize="0"/>
            <p:nvPr/>
          </p:nvPicPr>
          <p:blipFill rotWithShape="1">
            <a:blip r:embed="rId2">
              <a:alphaModFix/>
            </a:blip>
            <a:srcRect/>
            <a:stretch/>
          </p:blipFill>
          <p:spPr>
            <a:xfrm>
              <a:off x="1308844" y="5417042"/>
              <a:ext cx="7407289" cy="1197626"/>
            </a:xfrm>
            <a:prstGeom prst="rect">
              <a:avLst/>
            </a:prstGeom>
            <a:noFill/>
            <a:ln>
              <a:noFill/>
            </a:ln>
          </p:spPr>
        </p:pic>
        <p:pic>
          <p:nvPicPr>
            <p:cNvPr id="18" name="Google Shape;18;p37"/>
            <p:cNvPicPr preferRelativeResize="0"/>
            <p:nvPr/>
          </p:nvPicPr>
          <p:blipFill rotWithShape="1">
            <a:blip r:embed="rId3">
              <a:alphaModFix/>
            </a:blip>
            <a:srcRect/>
            <a:stretch/>
          </p:blipFill>
          <p:spPr>
            <a:xfrm>
              <a:off x="8791983" y="5755983"/>
              <a:ext cx="2091168" cy="519744"/>
            </a:xfrm>
            <a:prstGeom prst="rect">
              <a:avLst/>
            </a:prstGeom>
            <a:noFill/>
            <a:ln>
              <a:noFill/>
            </a:ln>
          </p:spPr>
        </p:pic>
      </p:grpSp>
      <p:pic>
        <p:nvPicPr>
          <p:cNvPr id="19" name="Google Shape;19;p37"/>
          <p:cNvPicPr preferRelativeResize="0"/>
          <p:nvPr/>
        </p:nvPicPr>
        <p:blipFill rotWithShape="1">
          <a:blip r:embed="rId4">
            <a:alphaModFix/>
          </a:blip>
          <a:srcRect/>
          <a:stretch/>
        </p:blipFill>
        <p:spPr>
          <a:xfrm>
            <a:off x="-1325736" y="900574"/>
            <a:ext cx="5246226" cy="5246226"/>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20"/>
        <p:cNvGrpSpPr/>
        <p:nvPr/>
      </p:nvGrpSpPr>
      <p:grpSpPr>
        <a:xfrm>
          <a:off x="0" y="0"/>
          <a:ext cx="0" cy="0"/>
          <a:chOff x="0" y="0"/>
          <a:chExt cx="0" cy="0"/>
        </a:xfrm>
      </p:grpSpPr>
      <p:sp>
        <p:nvSpPr>
          <p:cNvPr id="21" name="Google Shape;21;p38"/>
          <p:cNvSpPr/>
          <p:nvPr/>
        </p:nvSpPr>
        <p:spPr>
          <a:xfrm>
            <a:off x="0" y="0"/>
            <a:ext cx="73152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latin typeface="Arial" panose="020B0604020202020204" pitchFamily="34" charset="0"/>
              <a:ea typeface="Calibri"/>
              <a:cs typeface="Arial" panose="020B0604020202020204" pitchFamily="34" charset="0"/>
              <a:sym typeface="Calibri"/>
            </a:endParaRPr>
          </a:p>
        </p:txBody>
      </p:sp>
      <p:sp>
        <p:nvSpPr>
          <p:cNvPr id="22" name="Google Shape;22;p38"/>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Arial" panose="020B0604020202020204" pitchFamily="34" charset="0"/>
                <a:ea typeface="Arial" panose="020B0604020202020204" pitchFamily="34" charset="0"/>
                <a:cs typeface="Arial" panose="020B0604020202020204" pitchFamily="34" charset="0"/>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23" name="Google Shape;23;p38"/>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dirty="0"/>
          </a:p>
        </p:txBody>
      </p:sp>
      <p:sp>
        <p:nvSpPr>
          <p:cNvPr id="24" name="Google Shape;24;p38"/>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Arial" panose="020B0604020202020204" pitchFamily="34" charset="0"/>
                <a:ea typeface="Arial" panose="020B0604020202020204" pitchFamily="34" charset="0"/>
                <a:cs typeface="Arial" panose="020B0604020202020204" pitchFamily="34" charset="0"/>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dirty="0"/>
          </a:p>
        </p:txBody>
      </p:sp>
      <p:grpSp>
        <p:nvGrpSpPr>
          <p:cNvPr id="25" name="Google Shape;25;p38"/>
          <p:cNvGrpSpPr/>
          <p:nvPr/>
        </p:nvGrpSpPr>
        <p:grpSpPr>
          <a:xfrm rot="10800000" flipH="1">
            <a:off x="0" y="6766560"/>
            <a:ext cx="12192000" cy="137159"/>
            <a:chOff x="0" y="6612673"/>
            <a:chExt cx="10036100" cy="245327"/>
          </a:xfrm>
        </p:grpSpPr>
        <p:sp>
          <p:nvSpPr>
            <p:cNvPr id="26" name="Google Shape;26;p38"/>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27" name="Google Shape;27;p38"/>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28" name="Google Shape;28;p38"/>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29" name="Google Shape;29;p38"/>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30" name="Google Shape;30;p38"/>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1"/>
        <p:cNvGrpSpPr/>
        <p:nvPr/>
      </p:nvGrpSpPr>
      <p:grpSpPr>
        <a:xfrm>
          <a:off x="0" y="0"/>
          <a:ext cx="0" cy="0"/>
          <a:chOff x="0" y="0"/>
          <a:chExt cx="0" cy="0"/>
        </a:xfrm>
      </p:grpSpPr>
      <p:grpSp>
        <p:nvGrpSpPr>
          <p:cNvPr id="32" name="Google Shape;32;p39"/>
          <p:cNvGrpSpPr/>
          <p:nvPr/>
        </p:nvGrpSpPr>
        <p:grpSpPr>
          <a:xfrm rot="10800000" flipH="1">
            <a:off x="0" y="6766560"/>
            <a:ext cx="12192000" cy="137159"/>
            <a:chOff x="0" y="6612673"/>
            <a:chExt cx="10036100" cy="245327"/>
          </a:xfrm>
        </p:grpSpPr>
        <p:sp>
          <p:nvSpPr>
            <p:cNvPr id="33" name="Google Shape;3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34" name="Google Shape;3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35" name="Google Shape;3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36" name="Google Shape;3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37" name="Google Shape;3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Photo">
  <p:cSld name="Title and Photo">
    <p:spTree>
      <p:nvGrpSpPr>
        <p:cNvPr id="1" name="Shape 38"/>
        <p:cNvGrpSpPr/>
        <p:nvPr/>
      </p:nvGrpSpPr>
      <p:grpSpPr>
        <a:xfrm>
          <a:off x="0" y="0"/>
          <a:ext cx="0" cy="0"/>
          <a:chOff x="0" y="0"/>
          <a:chExt cx="0" cy="0"/>
        </a:xfrm>
      </p:grpSpPr>
      <p:sp>
        <p:nvSpPr>
          <p:cNvPr id="39" name="Google Shape;39;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40" name="Google Shape;40;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Arial" panose="020B0604020202020204" pitchFamily="34" charset="0"/>
                <a:ea typeface="Arial" panose="020B0604020202020204" pitchFamily="34" charset="0"/>
                <a:cs typeface="Arial" panose="020B0604020202020204" pitchFamily="34" charset="0"/>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grpSp>
        <p:nvGrpSpPr>
          <p:cNvPr id="41" name="Google Shape;41;p40"/>
          <p:cNvGrpSpPr/>
          <p:nvPr/>
        </p:nvGrpSpPr>
        <p:grpSpPr>
          <a:xfrm rot="10800000" flipH="1">
            <a:off x="0" y="6766560"/>
            <a:ext cx="12192000" cy="137159"/>
            <a:chOff x="0" y="6612673"/>
            <a:chExt cx="10036100" cy="245327"/>
          </a:xfrm>
        </p:grpSpPr>
        <p:sp>
          <p:nvSpPr>
            <p:cNvPr id="42" name="Google Shape;42;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43" name="Google Shape;43;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44" name="Google Shape;44;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45" name="Google Shape;45;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46" name="Google Shape;46;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
        <p:nvSpPr>
          <p:cNvPr id="47" name="Google Shape;47;p40"/>
          <p:cNvSpPr>
            <a:spLocks noGrp="1"/>
          </p:cNvSpPr>
          <p:nvPr>
            <p:ph type="pic" idx="2"/>
          </p:nvPr>
        </p:nvSpPr>
        <p:spPr>
          <a:xfrm>
            <a:off x="4876800" y="0"/>
            <a:ext cx="73152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50:50">
  <p:cSld name="50:50">
    <p:spTree>
      <p:nvGrpSpPr>
        <p:cNvPr id="1" name="Shape 48"/>
        <p:cNvGrpSpPr/>
        <p:nvPr/>
      </p:nvGrpSpPr>
      <p:grpSpPr>
        <a:xfrm>
          <a:off x="0" y="0"/>
          <a:ext cx="0" cy="0"/>
          <a:chOff x="0" y="0"/>
          <a:chExt cx="0" cy="0"/>
        </a:xfrm>
      </p:grpSpPr>
      <p:sp>
        <p:nvSpPr>
          <p:cNvPr id="49" name="Google Shape;49;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50" name="Google Shape;50;p41"/>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Arial" panose="020B0604020202020204" pitchFamily="34" charset="0"/>
                <a:ea typeface="Arial" panose="020B0604020202020204" pitchFamily="34" charset="0"/>
                <a:cs typeface="Arial" panose="020B0604020202020204" pitchFamily="34" charset="0"/>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51" name="Google Shape;51;p41"/>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dirty="0"/>
          </a:p>
        </p:txBody>
      </p:sp>
      <p:sp>
        <p:nvSpPr>
          <p:cNvPr id="52" name="Google Shape;52;p41"/>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Arial" panose="020B0604020202020204" pitchFamily="34" charset="0"/>
                <a:ea typeface="Arial" panose="020B0604020202020204" pitchFamily="34" charset="0"/>
                <a:cs typeface="Arial" panose="020B0604020202020204" pitchFamily="34" charset="0"/>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dirty="0"/>
          </a:p>
        </p:txBody>
      </p:sp>
      <p:grpSp>
        <p:nvGrpSpPr>
          <p:cNvPr id="53" name="Google Shape;53;p41"/>
          <p:cNvGrpSpPr/>
          <p:nvPr/>
        </p:nvGrpSpPr>
        <p:grpSpPr>
          <a:xfrm rot="10800000" flipH="1">
            <a:off x="0" y="6766560"/>
            <a:ext cx="12192000" cy="137159"/>
            <a:chOff x="0" y="6612673"/>
            <a:chExt cx="10036100" cy="245327"/>
          </a:xfrm>
        </p:grpSpPr>
        <p:sp>
          <p:nvSpPr>
            <p:cNvPr id="54" name="Google Shape;54;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5" name="Google Shape;55;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6" name="Google Shape;56;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7" name="Google Shape;57;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8" name="Google Shape;58;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59"/>
        <p:cNvGrpSpPr/>
        <p:nvPr/>
      </p:nvGrpSpPr>
      <p:grpSpPr>
        <a:xfrm>
          <a:off x="0" y="0"/>
          <a:ext cx="0" cy="0"/>
          <a:chOff x="0" y="0"/>
          <a:chExt cx="0" cy="0"/>
        </a:xfrm>
      </p:grpSpPr>
      <p:grpSp>
        <p:nvGrpSpPr>
          <p:cNvPr id="60" name="Google Shape;60;p42"/>
          <p:cNvGrpSpPr/>
          <p:nvPr/>
        </p:nvGrpSpPr>
        <p:grpSpPr>
          <a:xfrm rot="10800000" flipH="1">
            <a:off x="0" y="6766560"/>
            <a:ext cx="12192000" cy="137159"/>
            <a:chOff x="0" y="6612673"/>
            <a:chExt cx="10036100" cy="245327"/>
          </a:xfrm>
        </p:grpSpPr>
        <p:sp>
          <p:nvSpPr>
            <p:cNvPr id="61" name="Google Shape;61;p42"/>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62" name="Google Shape;62;p42"/>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63" name="Google Shape;63;p42"/>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64" name="Google Shape;64;p42"/>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65" name="Google Shape;65;p42"/>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
        <p:nvSpPr>
          <p:cNvPr id="66" name="Google Shape;66;p42"/>
          <p:cNvSpPr>
            <a:spLocks noGrp="1"/>
          </p:cNvSpPr>
          <p:nvPr>
            <p:ph type="pic" idx="2"/>
          </p:nvPr>
        </p:nvSpPr>
        <p:spPr>
          <a:xfrm>
            <a:off x="0" y="0"/>
            <a:ext cx="12192000" cy="67659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50:50 + Photo">
  <p:cSld name="50:50 + Photo">
    <p:spTree>
      <p:nvGrpSpPr>
        <p:cNvPr id="1" name="Shape 67"/>
        <p:cNvGrpSpPr/>
        <p:nvPr/>
      </p:nvGrpSpPr>
      <p:grpSpPr>
        <a:xfrm>
          <a:off x="0" y="0"/>
          <a:ext cx="0" cy="0"/>
          <a:chOff x="0" y="0"/>
          <a:chExt cx="0" cy="0"/>
        </a:xfrm>
      </p:grpSpPr>
      <p:sp>
        <p:nvSpPr>
          <p:cNvPr id="68" name="Google Shape;68;p43"/>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69" name="Google Shape;69;p43"/>
          <p:cNvSpPr txBox="1">
            <a:spLocks noGrp="1"/>
          </p:cNvSpPr>
          <p:nvPr>
            <p:ph type="title"/>
          </p:nvPr>
        </p:nvSpPr>
        <p:spPr>
          <a:xfrm>
            <a:off x="576816" y="1103443"/>
            <a:ext cx="4711621"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3600"/>
              <a:buFont typeface="Open Sans Light"/>
              <a:buNone/>
              <a:defRPr sz="3600" b="0" i="0">
                <a:latin typeface="Arial" panose="020B0604020202020204" pitchFamily="34" charset="0"/>
                <a:ea typeface="Arial" panose="020B0604020202020204" pitchFamily="34" charset="0"/>
                <a:cs typeface="Arial" panose="020B0604020202020204" pitchFamily="34" charset="0"/>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70" name="Google Shape;70;p43"/>
          <p:cNvSpPr txBox="1">
            <a:spLocks noGrp="1"/>
          </p:cNvSpPr>
          <p:nvPr>
            <p:ph type="body" idx="1"/>
          </p:nvPr>
        </p:nvSpPr>
        <p:spPr>
          <a:xfrm>
            <a:off x="576816" y="3259825"/>
            <a:ext cx="4711621"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800"/>
              <a:buNone/>
              <a:defRPr sz="1800" b="0" i="0">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dirty="0"/>
          </a:p>
        </p:txBody>
      </p:sp>
      <p:grpSp>
        <p:nvGrpSpPr>
          <p:cNvPr id="71" name="Google Shape;71;p43"/>
          <p:cNvGrpSpPr/>
          <p:nvPr/>
        </p:nvGrpSpPr>
        <p:grpSpPr>
          <a:xfrm rot="10800000" flipH="1">
            <a:off x="0" y="6766560"/>
            <a:ext cx="12192000" cy="137159"/>
            <a:chOff x="0" y="6612673"/>
            <a:chExt cx="10036100" cy="245327"/>
          </a:xfrm>
        </p:grpSpPr>
        <p:sp>
          <p:nvSpPr>
            <p:cNvPr id="72" name="Google Shape;72;p43"/>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73" name="Google Shape;73;p43"/>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74" name="Google Shape;74;p43"/>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75" name="Google Shape;75;p43"/>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76" name="Google Shape;76;p43"/>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
        <p:nvSpPr>
          <p:cNvPr id="77" name="Google Shape;77;p43"/>
          <p:cNvSpPr>
            <a:spLocks noGrp="1"/>
          </p:cNvSpPr>
          <p:nvPr>
            <p:ph type="pic" idx="2"/>
          </p:nvPr>
        </p:nvSpPr>
        <p:spPr>
          <a:xfrm>
            <a:off x="6089650" y="0"/>
            <a:ext cx="6102350" cy="33274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78" name="Google Shape;78;p43"/>
          <p:cNvSpPr>
            <a:spLocks noGrp="1"/>
          </p:cNvSpPr>
          <p:nvPr>
            <p:ph type="pic" idx="3"/>
          </p:nvPr>
        </p:nvSpPr>
        <p:spPr>
          <a:xfrm>
            <a:off x="6089650" y="3327399"/>
            <a:ext cx="6102350" cy="3439159"/>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79"/>
        <p:cNvGrpSpPr/>
        <p:nvPr/>
      </p:nvGrpSpPr>
      <p:grpSpPr>
        <a:xfrm>
          <a:off x="0" y="0"/>
          <a:ext cx="0" cy="0"/>
          <a:chOff x="0" y="0"/>
          <a:chExt cx="0" cy="0"/>
        </a:xfrm>
      </p:grpSpPr>
      <p:sp>
        <p:nvSpPr>
          <p:cNvPr id="80" name="Google Shape;80;p44"/>
          <p:cNvSpPr/>
          <p:nvPr/>
        </p:nvSpPr>
        <p:spPr>
          <a:xfrm>
            <a:off x="0" y="0"/>
            <a:ext cx="7315200" cy="6766559"/>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
        <p:nvSpPr>
          <p:cNvPr id="81" name="Google Shape;81;p44"/>
          <p:cNvSpPr txBox="1">
            <a:spLocks noGrp="1"/>
          </p:cNvSpPr>
          <p:nvPr>
            <p:ph type="title"/>
          </p:nvPr>
        </p:nvSpPr>
        <p:spPr>
          <a:xfrm>
            <a:off x="558065" y="1848160"/>
            <a:ext cx="5861589"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000"/>
              <a:buFont typeface="Open Sans Light"/>
              <a:buNone/>
              <a:defRPr sz="6000" b="0" i="0">
                <a:solidFill>
                  <a:schemeClr val="lt1"/>
                </a:solidFill>
                <a:latin typeface="Arial" panose="020B0604020202020204" pitchFamily="34" charset="0"/>
                <a:ea typeface="Arial" panose="020B0604020202020204" pitchFamily="34" charset="0"/>
                <a:cs typeface="Arial" panose="020B0604020202020204" pitchFamily="34" charset="0"/>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82" name="Google Shape;82;p44"/>
          <p:cNvSpPr txBox="1">
            <a:spLocks noGrp="1"/>
          </p:cNvSpPr>
          <p:nvPr>
            <p:ph type="body" idx="1"/>
          </p:nvPr>
        </p:nvSpPr>
        <p:spPr>
          <a:xfrm>
            <a:off x="558065" y="3448360"/>
            <a:ext cx="586158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sp>
        <p:nvSpPr>
          <p:cNvPr id="83" name="Google Shape;83;p44"/>
          <p:cNvSpPr>
            <a:spLocks noGrp="1"/>
          </p:cNvSpPr>
          <p:nvPr>
            <p:ph type="pic" idx="2"/>
          </p:nvPr>
        </p:nvSpPr>
        <p:spPr>
          <a:xfrm>
            <a:off x="7315200" y="0"/>
            <a:ext cx="48768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grpSp>
        <p:nvGrpSpPr>
          <p:cNvPr id="84" name="Google Shape;84;p44"/>
          <p:cNvGrpSpPr/>
          <p:nvPr/>
        </p:nvGrpSpPr>
        <p:grpSpPr>
          <a:xfrm rot="10800000" flipH="1">
            <a:off x="0" y="6766560"/>
            <a:ext cx="12192000" cy="137159"/>
            <a:chOff x="0" y="6612673"/>
            <a:chExt cx="10036100" cy="245327"/>
          </a:xfrm>
        </p:grpSpPr>
        <p:sp>
          <p:nvSpPr>
            <p:cNvPr id="85" name="Google Shape;85;p44"/>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86" name="Google Shape;86;p44"/>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87" name="Google Shape;87;p44"/>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88" name="Google Shape;88;p44"/>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89" name="Google Shape;89;p44"/>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Last page">
  <p:cSld name="Last page">
    <p:spTree>
      <p:nvGrpSpPr>
        <p:cNvPr id="1" name="Shape 32"/>
        <p:cNvGrpSpPr/>
        <p:nvPr/>
      </p:nvGrpSpPr>
      <p:grpSpPr>
        <a:xfrm>
          <a:off x="0" y="0"/>
          <a:ext cx="0" cy="0"/>
          <a:chOff x="0" y="0"/>
          <a:chExt cx="0" cy="0"/>
        </a:xfrm>
      </p:grpSpPr>
      <p:sp>
        <p:nvSpPr>
          <p:cNvPr id="33" name="Google Shape;33;p7"/>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90"/>
        <p:cNvGrpSpPr/>
        <p:nvPr/>
      </p:nvGrpSpPr>
      <p:grpSpPr>
        <a:xfrm>
          <a:off x="0" y="0"/>
          <a:ext cx="0" cy="0"/>
          <a:chOff x="0" y="0"/>
          <a:chExt cx="0" cy="0"/>
        </a:xfrm>
      </p:grpSpPr>
      <p:sp>
        <p:nvSpPr>
          <p:cNvPr id="91" name="Google Shape;91;p45"/>
          <p:cNvSpPr txBox="1">
            <a:spLocks noGrp="1"/>
          </p:cNvSpPr>
          <p:nvPr>
            <p:ph type="title"/>
          </p:nvPr>
        </p:nvSpPr>
        <p:spPr>
          <a:xfrm>
            <a:off x="525049" y="765313"/>
            <a:ext cx="5570951"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rgbClr val="7F7F7F"/>
              </a:buClr>
              <a:buSzPts val="6000"/>
              <a:buFont typeface="Open Sans Light"/>
              <a:buNone/>
              <a:defRPr sz="6000">
                <a:latin typeface="Arial" panose="020B0604020202020204" pitchFamily="34" charset="0"/>
                <a:cs typeface="Arial" panose="020B060402020202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92" name="Google Shape;92;p45"/>
          <p:cNvSpPr txBox="1">
            <a:spLocks noGrp="1"/>
          </p:cNvSpPr>
          <p:nvPr>
            <p:ph type="body" idx="1"/>
          </p:nvPr>
        </p:nvSpPr>
        <p:spPr>
          <a:xfrm>
            <a:off x="525049" y="2365513"/>
            <a:ext cx="5570951"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800"/>
              <a:buNone/>
              <a:defRPr sz="1800" b="0" i="0">
                <a:latin typeface="Arial" panose="020B0604020202020204" pitchFamily="34" charset="0"/>
                <a:ea typeface="Arial" panose="020B0604020202020204" pitchFamily="34" charset="0"/>
                <a:cs typeface="Arial" panose="020B0604020202020204" pitchFamily="34" charset="0"/>
                <a:sym typeface="Open Sans Light"/>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sp>
        <p:nvSpPr>
          <p:cNvPr id="93" name="Google Shape;93;p45"/>
          <p:cNvSpPr>
            <a:spLocks noGrp="1"/>
          </p:cNvSpPr>
          <p:nvPr>
            <p:ph type="pic" idx="2"/>
          </p:nvPr>
        </p:nvSpPr>
        <p:spPr>
          <a:xfrm>
            <a:off x="7315200" y="0"/>
            <a:ext cx="48768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grpSp>
        <p:nvGrpSpPr>
          <p:cNvPr id="94" name="Google Shape;94;p45"/>
          <p:cNvGrpSpPr/>
          <p:nvPr/>
        </p:nvGrpSpPr>
        <p:grpSpPr>
          <a:xfrm rot="10800000" flipH="1">
            <a:off x="0" y="6766560"/>
            <a:ext cx="12192000" cy="137159"/>
            <a:chOff x="0" y="6612673"/>
            <a:chExt cx="10036100" cy="245327"/>
          </a:xfrm>
        </p:grpSpPr>
        <p:sp>
          <p:nvSpPr>
            <p:cNvPr id="95" name="Google Shape;95;p45"/>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96" name="Google Shape;96;p45"/>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97" name="Google Shape;97;p45"/>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98" name="Google Shape;98;p45"/>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99" name="Google Shape;99;p45"/>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Last page">
  <p:cSld name="Last page">
    <p:spTree>
      <p:nvGrpSpPr>
        <p:cNvPr id="1" name="Shape 100"/>
        <p:cNvGrpSpPr/>
        <p:nvPr/>
      </p:nvGrpSpPr>
      <p:grpSpPr>
        <a:xfrm>
          <a:off x="0" y="0"/>
          <a:ext cx="0" cy="0"/>
          <a:chOff x="0" y="0"/>
          <a:chExt cx="0" cy="0"/>
        </a:xfrm>
      </p:grpSpPr>
      <p:sp>
        <p:nvSpPr>
          <p:cNvPr id="101" name="Google Shape;101;p46"/>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dirty="0">
              <a:solidFill>
                <a:schemeClr val="lt1"/>
              </a:solidFill>
              <a:latin typeface="Arial" panose="020B0604020202020204" pitchFamily="34" charset="0"/>
              <a:ea typeface="Open Sans Light"/>
              <a:cs typeface="Arial" panose="020B0604020202020204" pitchFamily="34" charset="0"/>
              <a:sym typeface="Open Sans Light"/>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Color">
  <p:cSld name="Blank Color">
    <p:spTree>
      <p:nvGrpSpPr>
        <p:cNvPr id="1" name="Shape 102"/>
        <p:cNvGrpSpPr/>
        <p:nvPr/>
      </p:nvGrpSpPr>
      <p:grpSpPr>
        <a:xfrm>
          <a:off x="0" y="0"/>
          <a:ext cx="0" cy="0"/>
          <a:chOff x="0" y="0"/>
          <a:chExt cx="0" cy="0"/>
        </a:xfrm>
      </p:grpSpPr>
      <p:grpSp>
        <p:nvGrpSpPr>
          <p:cNvPr id="103" name="Google Shape;103;p47"/>
          <p:cNvGrpSpPr/>
          <p:nvPr/>
        </p:nvGrpSpPr>
        <p:grpSpPr>
          <a:xfrm rot="10800000" flipH="1">
            <a:off x="0" y="6766560"/>
            <a:ext cx="12192000" cy="137159"/>
            <a:chOff x="0" y="6612673"/>
            <a:chExt cx="10036100" cy="245327"/>
          </a:xfrm>
        </p:grpSpPr>
        <p:sp>
          <p:nvSpPr>
            <p:cNvPr id="104" name="Google Shape;104;p47"/>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5" name="Google Shape;105;p47"/>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6" name="Google Shape;106;p47"/>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7" name="Google Shape;107;p47"/>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8" name="Google Shape;108;p47"/>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
        <p:nvSpPr>
          <p:cNvPr id="109" name="Google Shape;109;p47"/>
          <p:cNvSpPr/>
          <p:nvPr/>
        </p:nvSpPr>
        <p:spPr>
          <a:xfrm>
            <a:off x="0" y="0"/>
            <a:ext cx="121920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Arial" panose="020B0604020202020204" pitchFamily="34" charset="0"/>
              <a:ea typeface="Calibri"/>
              <a:cs typeface="Arial" panose="020B0604020202020204" pitchFamily="34" charset="0"/>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resentation title">
  <p:cSld name="Presentation title">
    <p:spTree>
      <p:nvGrpSpPr>
        <p:cNvPr id="1" name="Shape 12"/>
        <p:cNvGrpSpPr/>
        <p:nvPr/>
      </p:nvGrpSpPr>
      <p:grpSpPr>
        <a:xfrm>
          <a:off x="0" y="0"/>
          <a:ext cx="0" cy="0"/>
          <a:chOff x="0" y="0"/>
          <a:chExt cx="0" cy="0"/>
        </a:xfrm>
      </p:grpSpPr>
      <p:sp>
        <p:nvSpPr>
          <p:cNvPr id="13" name="Google Shape;13;p37"/>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 name="Google Shape;14;p37"/>
          <p:cNvSpPr txBox="1">
            <a:spLocks noGrp="1"/>
          </p:cNvSpPr>
          <p:nvPr>
            <p:ph type="title"/>
          </p:nvPr>
        </p:nvSpPr>
        <p:spPr>
          <a:xfrm>
            <a:off x="5083036" y="3051729"/>
            <a:ext cx="5861589" cy="16002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lt1"/>
              </a:buClr>
              <a:buSzPts val="5400"/>
              <a:buFont typeface="Open Sans ExtraBold"/>
              <a:buNone/>
              <a:defRPr sz="5400" b="1" i="0">
                <a:solidFill>
                  <a:schemeClr val="lt1"/>
                </a:solidFill>
                <a:latin typeface="Open Sans ExtraBold"/>
                <a:ea typeface="Open Sans ExtraBold"/>
                <a:cs typeface="Open Sans ExtraBold"/>
                <a:sym typeface="Open Sans ExtraBol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 name="Google Shape;15;p37"/>
          <p:cNvSpPr txBox="1">
            <a:spLocks noGrp="1"/>
          </p:cNvSpPr>
          <p:nvPr>
            <p:ph type="body" idx="1"/>
          </p:nvPr>
        </p:nvSpPr>
        <p:spPr>
          <a:xfrm>
            <a:off x="5083036" y="4651929"/>
            <a:ext cx="5861589" cy="3811588"/>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200"/>
              <a:buNone/>
              <a:defRPr sz="1200" b="0" i="0">
                <a:solidFill>
                  <a:schemeClr val="lt1"/>
                </a:solidFill>
                <a:latin typeface="Open Sans"/>
                <a:ea typeface="Open Sans"/>
                <a:cs typeface="Open Sans"/>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grpSp>
        <p:nvGrpSpPr>
          <p:cNvPr id="16" name="Google Shape;16;p37"/>
          <p:cNvGrpSpPr/>
          <p:nvPr/>
        </p:nvGrpSpPr>
        <p:grpSpPr>
          <a:xfrm>
            <a:off x="4751866" y="5627915"/>
            <a:ext cx="6523928" cy="816062"/>
            <a:chOff x="1308844" y="5417042"/>
            <a:chExt cx="9574307" cy="1197626"/>
          </a:xfrm>
        </p:grpSpPr>
        <p:pic>
          <p:nvPicPr>
            <p:cNvPr id="17" name="Google Shape;17;p37"/>
            <p:cNvPicPr preferRelativeResize="0"/>
            <p:nvPr/>
          </p:nvPicPr>
          <p:blipFill rotWithShape="1">
            <a:blip r:embed="rId2">
              <a:alphaModFix/>
            </a:blip>
            <a:srcRect/>
            <a:stretch/>
          </p:blipFill>
          <p:spPr>
            <a:xfrm>
              <a:off x="1308844" y="5417042"/>
              <a:ext cx="7407289" cy="1197626"/>
            </a:xfrm>
            <a:prstGeom prst="rect">
              <a:avLst/>
            </a:prstGeom>
            <a:noFill/>
            <a:ln>
              <a:noFill/>
            </a:ln>
          </p:spPr>
        </p:pic>
        <p:pic>
          <p:nvPicPr>
            <p:cNvPr id="18" name="Google Shape;18;p37"/>
            <p:cNvPicPr preferRelativeResize="0"/>
            <p:nvPr/>
          </p:nvPicPr>
          <p:blipFill rotWithShape="1">
            <a:blip r:embed="rId3">
              <a:alphaModFix/>
            </a:blip>
            <a:srcRect/>
            <a:stretch/>
          </p:blipFill>
          <p:spPr>
            <a:xfrm>
              <a:off x="8791983" y="5755983"/>
              <a:ext cx="2091168" cy="519744"/>
            </a:xfrm>
            <a:prstGeom prst="rect">
              <a:avLst/>
            </a:prstGeom>
            <a:noFill/>
            <a:ln>
              <a:noFill/>
            </a:ln>
          </p:spPr>
        </p:pic>
      </p:grpSp>
      <p:pic>
        <p:nvPicPr>
          <p:cNvPr id="19" name="Google Shape;19;p37"/>
          <p:cNvPicPr preferRelativeResize="0"/>
          <p:nvPr/>
        </p:nvPicPr>
        <p:blipFill rotWithShape="1">
          <a:blip r:embed="rId4">
            <a:alphaModFix/>
          </a:blip>
          <a:srcRect/>
          <a:stretch/>
        </p:blipFill>
        <p:spPr>
          <a:xfrm>
            <a:off x="-1325736" y="900574"/>
            <a:ext cx="5246226" cy="5246226"/>
          </a:xfrm>
          <a:prstGeom prst="rect">
            <a:avLst/>
          </a:prstGeom>
          <a:noFill/>
          <a:ln>
            <a:noFill/>
          </a:ln>
        </p:spPr>
      </p:pic>
    </p:spTree>
    <p:extLst>
      <p:ext uri="{BB962C8B-B14F-4D97-AF65-F5344CB8AC3E}">
        <p14:creationId xmlns:p14="http://schemas.microsoft.com/office/powerpoint/2010/main" val="18878822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20"/>
        <p:cNvGrpSpPr/>
        <p:nvPr/>
      </p:nvGrpSpPr>
      <p:grpSpPr>
        <a:xfrm>
          <a:off x="0" y="0"/>
          <a:ext cx="0" cy="0"/>
          <a:chOff x="0" y="0"/>
          <a:chExt cx="0" cy="0"/>
        </a:xfrm>
      </p:grpSpPr>
      <p:sp>
        <p:nvSpPr>
          <p:cNvPr id="21" name="Google Shape;21;p38"/>
          <p:cNvSpPr/>
          <p:nvPr/>
        </p:nvSpPr>
        <p:spPr>
          <a:xfrm>
            <a:off x="0" y="0"/>
            <a:ext cx="73152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latin typeface="Calibri"/>
              <a:ea typeface="Calibri"/>
              <a:cs typeface="Calibri"/>
              <a:sym typeface="Calibri"/>
            </a:endParaRPr>
          </a:p>
        </p:txBody>
      </p:sp>
      <p:sp>
        <p:nvSpPr>
          <p:cNvPr id="22" name="Google Shape;22;p38"/>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8"/>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Open Sans"/>
                <a:ea typeface="Open Sans"/>
                <a:cs typeface="Open Sans"/>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a:p>
        </p:txBody>
      </p:sp>
      <p:sp>
        <p:nvSpPr>
          <p:cNvPr id="24" name="Google Shape;24;p38"/>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Open Sans Light"/>
                <a:ea typeface="Open Sans Light"/>
                <a:cs typeface="Open Sans Light"/>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grpSp>
        <p:nvGrpSpPr>
          <p:cNvPr id="25" name="Google Shape;25;p38"/>
          <p:cNvGrpSpPr/>
          <p:nvPr/>
        </p:nvGrpSpPr>
        <p:grpSpPr>
          <a:xfrm rot="10800000" flipH="1">
            <a:off x="0" y="6766560"/>
            <a:ext cx="12192000" cy="137159"/>
            <a:chOff x="0" y="6612673"/>
            <a:chExt cx="10036100" cy="245327"/>
          </a:xfrm>
        </p:grpSpPr>
        <p:sp>
          <p:nvSpPr>
            <p:cNvPr id="26" name="Google Shape;26;p38"/>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27" name="Google Shape;27;p38"/>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28" name="Google Shape;28;p38"/>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29" name="Google Shape;29;p38"/>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30" name="Google Shape;30;p38"/>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9530176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1"/>
        <p:cNvGrpSpPr/>
        <p:nvPr/>
      </p:nvGrpSpPr>
      <p:grpSpPr>
        <a:xfrm>
          <a:off x="0" y="0"/>
          <a:ext cx="0" cy="0"/>
          <a:chOff x="0" y="0"/>
          <a:chExt cx="0" cy="0"/>
        </a:xfrm>
      </p:grpSpPr>
      <p:grpSp>
        <p:nvGrpSpPr>
          <p:cNvPr id="32" name="Google Shape;32;p39"/>
          <p:cNvGrpSpPr/>
          <p:nvPr/>
        </p:nvGrpSpPr>
        <p:grpSpPr>
          <a:xfrm rot="10800000" flipH="1">
            <a:off x="0" y="6766560"/>
            <a:ext cx="12192000" cy="137159"/>
            <a:chOff x="0" y="6612673"/>
            <a:chExt cx="10036100" cy="245327"/>
          </a:xfrm>
        </p:grpSpPr>
        <p:sp>
          <p:nvSpPr>
            <p:cNvPr id="33" name="Google Shape;33;p3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34" name="Google Shape;34;p3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35" name="Google Shape;35;p3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36" name="Google Shape;36;p3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37" name="Google Shape;37;p3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9613320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Photo">
  <p:cSld name="Title and Photo">
    <p:spTree>
      <p:nvGrpSpPr>
        <p:cNvPr id="1" name="Shape 38"/>
        <p:cNvGrpSpPr/>
        <p:nvPr/>
      </p:nvGrpSpPr>
      <p:grpSpPr>
        <a:xfrm>
          <a:off x="0" y="0"/>
          <a:ext cx="0" cy="0"/>
          <a:chOff x="0" y="0"/>
          <a:chExt cx="0" cy="0"/>
        </a:xfrm>
      </p:grpSpPr>
      <p:sp>
        <p:nvSpPr>
          <p:cNvPr id="39" name="Google Shape;39;p4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40" name="Google Shape;40;p4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grpSp>
        <p:nvGrpSpPr>
          <p:cNvPr id="41" name="Google Shape;41;p40"/>
          <p:cNvGrpSpPr/>
          <p:nvPr/>
        </p:nvGrpSpPr>
        <p:grpSpPr>
          <a:xfrm rot="10800000" flipH="1">
            <a:off x="0" y="6766560"/>
            <a:ext cx="12192000" cy="137159"/>
            <a:chOff x="0" y="6612673"/>
            <a:chExt cx="10036100" cy="245327"/>
          </a:xfrm>
        </p:grpSpPr>
        <p:sp>
          <p:nvSpPr>
            <p:cNvPr id="42" name="Google Shape;42;p4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43" name="Google Shape;43;p4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44" name="Google Shape;44;p4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45" name="Google Shape;45;p4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46" name="Google Shape;46;p4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grpSp>
      <p:sp>
        <p:nvSpPr>
          <p:cNvPr id="47" name="Google Shape;47;p40"/>
          <p:cNvSpPr>
            <a:spLocks noGrp="1"/>
          </p:cNvSpPr>
          <p:nvPr>
            <p:ph type="pic" idx="2"/>
          </p:nvPr>
        </p:nvSpPr>
        <p:spPr>
          <a:xfrm>
            <a:off x="4876800" y="0"/>
            <a:ext cx="73152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9480866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50:50">
  <p:cSld name="50:50">
    <p:spTree>
      <p:nvGrpSpPr>
        <p:cNvPr id="1" name="Shape 48"/>
        <p:cNvGrpSpPr/>
        <p:nvPr/>
      </p:nvGrpSpPr>
      <p:grpSpPr>
        <a:xfrm>
          <a:off x="0" y="0"/>
          <a:ext cx="0" cy="0"/>
          <a:chOff x="0" y="0"/>
          <a:chExt cx="0" cy="0"/>
        </a:xfrm>
      </p:grpSpPr>
      <p:sp>
        <p:nvSpPr>
          <p:cNvPr id="49" name="Google Shape;49;p41"/>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0" name="Google Shape;50;p41"/>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6000"/>
              <a:buFont typeface="Open Sans Light"/>
              <a:buNone/>
              <a:defRPr sz="6000" b="0" i="0">
                <a:latin typeface="Open Sans Light"/>
                <a:ea typeface="Open Sans Light"/>
                <a:cs typeface="Open Sans Light"/>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41"/>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3600"/>
              <a:buNone/>
              <a:defRPr sz="3600" b="0" i="0">
                <a:latin typeface="Open Sans"/>
                <a:ea typeface="Open Sans"/>
                <a:cs typeface="Open Sans"/>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a:p>
        </p:txBody>
      </p:sp>
      <p:sp>
        <p:nvSpPr>
          <p:cNvPr id="52" name="Google Shape;52;p41"/>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SzPts val="1800"/>
              <a:buFont typeface="Open Sans Light"/>
              <a:buNone/>
              <a:defRPr sz="1800" b="0" i="0">
                <a:latin typeface="Open Sans Light"/>
                <a:ea typeface="Open Sans Light"/>
                <a:cs typeface="Open Sans Light"/>
                <a:sym typeface="Open Sans Light"/>
              </a:defRPr>
            </a:lvl1pPr>
            <a:lvl2pPr marL="914400" lvl="1"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2pPr>
            <a:lvl3pPr marL="1371600" lvl="2"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3pPr>
            <a:lvl4pPr marL="1828800" lvl="3"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4pPr>
            <a:lvl5pPr marL="2286000" lvl="4" indent="-228600" algn="l">
              <a:lnSpc>
                <a:spcPct val="90000"/>
              </a:lnSpc>
              <a:spcBef>
                <a:spcPts val="500"/>
              </a:spcBef>
              <a:spcAft>
                <a:spcPts val="0"/>
              </a:spcAft>
              <a:buSzPts val="1800"/>
              <a:buFont typeface="Open Sans Light"/>
              <a:buNone/>
              <a:defRPr sz="1800" b="0" i="0">
                <a:latin typeface="Open Sans Light"/>
                <a:ea typeface="Open Sans Light"/>
                <a:cs typeface="Open Sans Light"/>
                <a:sym typeface="Open Sans Light"/>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grpSp>
        <p:nvGrpSpPr>
          <p:cNvPr id="53" name="Google Shape;53;p41"/>
          <p:cNvGrpSpPr/>
          <p:nvPr/>
        </p:nvGrpSpPr>
        <p:grpSpPr>
          <a:xfrm rot="10800000" flipH="1">
            <a:off x="0" y="6766560"/>
            <a:ext cx="12192000" cy="137159"/>
            <a:chOff x="0" y="6612673"/>
            <a:chExt cx="10036100" cy="245327"/>
          </a:xfrm>
        </p:grpSpPr>
        <p:sp>
          <p:nvSpPr>
            <p:cNvPr id="54" name="Google Shape;54;p41"/>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55" name="Google Shape;55;p41"/>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56" name="Google Shape;56;p41"/>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57" name="Google Shape;57;p41"/>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sp>
          <p:nvSpPr>
            <p:cNvPr id="58" name="Google Shape;58;p41"/>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25594824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59"/>
        <p:cNvGrpSpPr/>
        <p:nvPr/>
      </p:nvGrpSpPr>
      <p:grpSpPr>
        <a:xfrm>
          <a:off x="0" y="0"/>
          <a:ext cx="0" cy="0"/>
          <a:chOff x="0" y="0"/>
          <a:chExt cx="0" cy="0"/>
        </a:xfrm>
      </p:grpSpPr>
      <p:grpSp>
        <p:nvGrpSpPr>
          <p:cNvPr id="60" name="Google Shape;60;p42"/>
          <p:cNvGrpSpPr/>
          <p:nvPr/>
        </p:nvGrpSpPr>
        <p:grpSpPr>
          <a:xfrm rot="10800000" flipH="1">
            <a:off x="0" y="6766560"/>
            <a:ext cx="12192000" cy="137159"/>
            <a:chOff x="0" y="6612673"/>
            <a:chExt cx="10036100" cy="245327"/>
          </a:xfrm>
        </p:grpSpPr>
        <p:sp>
          <p:nvSpPr>
            <p:cNvPr id="61" name="Google Shape;61;p42"/>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62" name="Google Shape;62;p42"/>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63" name="Google Shape;63;p42"/>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64" name="Google Shape;64;p42"/>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65" name="Google Shape;65;p42"/>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grpSp>
      <p:sp>
        <p:nvSpPr>
          <p:cNvPr id="66" name="Google Shape;66;p42"/>
          <p:cNvSpPr>
            <a:spLocks noGrp="1"/>
          </p:cNvSpPr>
          <p:nvPr>
            <p:ph type="pic" idx="2"/>
          </p:nvPr>
        </p:nvSpPr>
        <p:spPr>
          <a:xfrm>
            <a:off x="0" y="0"/>
            <a:ext cx="12192000" cy="67659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2894029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50:50 + Photo">
  <p:cSld name="50:50 + Photo">
    <p:spTree>
      <p:nvGrpSpPr>
        <p:cNvPr id="1" name="Shape 67"/>
        <p:cNvGrpSpPr/>
        <p:nvPr/>
      </p:nvGrpSpPr>
      <p:grpSpPr>
        <a:xfrm>
          <a:off x="0" y="0"/>
          <a:ext cx="0" cy="0"/>
          <a:chOff x="0" y="0"/>
          <a:chExt cx="0" cy="0"/>
        </a:xfrm>
      </p:grpSpPr>
      <p:sp>
        <p:nvSpPr>
          <p:cNvPr id="68" name="Google Shape;68;p43"/>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9" name="Google Shape;69;p43"/>
          <p:cNvSpPr txBox="1">
            <a:spLocks noGrp="1"/>
          </p:cNvSpPr>
          <p:nvPr>
            <p:ph type="title"/>
          </p:nvPr>
        </p:nvSpPr>
        <p:spPr>
          <a:xfrm>
            <a:off x="576816" y="1103443"/>
            <a:ext cx="4711621"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3600"/>
              <a:buFont typeface="Open Sans Light"/>
              <a:buNone/>
              <a:defRPr sz="3600" b="0" i="0">
                <a:latin typeface="Open Sans Light"/>
                <a:ea typeface="Open Sans Light"/>
                <a:cs typeface="Open Sans Light"/>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43"/>
          <p:cNvSpPr txBox="1">
            <a:spLocks noGrp="1"/>
          </p:cNvSpPr>
          <p:nvPr>
            <p:ph type="body" idx="1"/>
          </p:nvPr>
        </p:nvSpPr>
        <p:spPr>
          <a:xfrm>
            <a:off x="576816" y="3259825"/>
            <a:ext cx="4711621"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1800"/>
              <a:buNone/>
              <a:defRPr sz="1800" b="0" i="0">
                <a:latin typeface="Open Sans"/>
                <a:ea typeface="Open Sans"/>
                <a:cs typeface="Open Sans"/>
                <a:sym typeface="Open Sans"/>
              </a:defRPr>
            </a:lvl1pPr>
            <a:lvl2pPr marL="914400" lvl="1" indent="-228600" algn="l">
              <a:lnSpc>
                <a:spcPct val="90000"/>
              </a:lnSpc>
              <a:spcBef>
                <a:spcPts val="500"/>
              </a:spcBef>
              <a:spcAft>
                <a:spcPts val="0"/>
              </a:spcAft>
              <a:buSzPts val="1400"/>
              <a:buNone/>
              <a:defRPr sz="1400"/>
            </a:lvl2pPr>
            <a:lvl3pPr marL="1371600" lvl="2" indent="-228600" algn="l">
              <a:lnSpc>
                <a:spcPct val="90000"/>
              </a:lnSpc>
              <a:spcBef>
                <a:spcPts val="500"/>
              </a:spcBef>
              <a:spcAft>
                <a:spcPts val="0"/>
              </a:spcAft>
              <a:buSzPts val="1200"/>
              <a:buNone/>
              <a:defRPr sz="1200"/>
            </a:lvl3pPr>
            <a:lvl4pPr marL="1828800" lvl="3" indent="-228600" algn="l">
              <a:lnSpc>
                <a:spcPct val="90000"/>
              </a:lnSpc>
              <a:spcBef>
                <a:spcPts val="500"/>
              </a:spcBef>
              <a:spcAft>
                <a:spcPts val="0"/>
              </a:spcAft>
              <a:buSzPts val="1000"/>
              <a:buNone/>
              <a:defRPr sz="1000"/>
            </a:lvl4pPr>
            <a:lvl5pPr marL="2286000" lvl="4" indent="-228600" algn="l">
              <a:lnSpc>
                <a:spcPct val="90000"/>
              </a:lnSpc>
              <a:spcBef>
                <a:spcPts val="500"/>
              </a:spcBef>
              <a:spcAft>
                <a:spcPts val="0"/>
              </a:spcAft>
              <a:buSzPts val="1000"/>
              <a:buNone/>
              <a:defRPr sz="1000"/>
            </a:lvl5pPr>
            <a:lvl6pPr marL="2743200" lvl="5" indent="-228600" algn="l">
              <a:lnSpc>
                <a:spcPct val="90000"/>
              </a:lnSpc>
              <a:spcBef>
                <a:spcPts val="500"/>
              </a:spcBef>
              <a:spcAft>
                <a:spcPts val="0"/>
              </a:spcAft>
              <a:buSzPts val="1000"/>
              <a:buNone/>
              <a:defRPr sz="1000"/>
            </a:lvl6pPr>
            <a:lvl7pPr marL="3200400" lvl="6" indent="-228600" algn="l">
              <a:lnSpc>
                <a:spcPct val="90000"/>
              </a:lnSpc>
              <a:spcBef>
                <a:spcPts val="500"/>
              </a:spcBef>
              <a:spcAft>
                <a:spcPts val="0"/>
              </a:spcAft>
              <a:buSzPts val="1000"/>
              <a:buNone/>
              <a:defRPr sz="1000"/>
            </a:lvl7pPr>
            <a:lvl8pPr marL="3657600" lvl="7" indent="-228600" algn="l">
              <a:lnSpc>
                <a:spcPct val="90000"/>
              </a:lnSpc>
              <a:spcBef>
                <a:spcPts val="500"/>
              </a:spcBef>
              <a:spcAft>
                <a:spcPts val="0"/>
              </a:spcAft>
              <a:buSzPts val="1000"/>
              <a:buNone/>
              <a:defRPr sz="1000"/>
            </a:lvl8pPr>
            <a:lvl9pPr marL="4114800" lvl="8" indent="-228600" algn="l">
              <a:lnSpc>
                <a:spcPct val="90000"/>
              </a:lnSpc>
              <a:spcBef>
                <a:spcPts val="500"/>
              </a:spcBef>
              <a:spcAft>
                <a:spcPts val="0"/>
              </a:spcAft>
              <a:buSzPts val="1000"/>
              <a:buNone/>
              <a:defRPr sz="1000"/>
            </a:lvl9pPr>
          </a:lstStyle>
          <a:p>
            <a:endParaRPr/>
          </a:p>
        </p:txBody>
      </p:sp>
      <p:grpSp>
        <p:nvGrpSpPr>
          <p:cNvPr id="71" name="Google Shape;71;p43"/>
          <p:cNvGrpSpPr/>
          <p:nvPr/>
        </p:nvGrpSpPr>
        <p:grpSpPr>
          <a:xfrm rot="10800000" flipH="1">
            <a:off x="0" y="6766560"/>
            <a:ext cx="12192000" cy="137159"/>
            <a:chOff x="0" y="6612673"/>
            <a:chExt cx="10036100" cy="245327"/>
          </a:xfrm>
        </p:grpSpPr>
        <p:sp>
          <p:nvSpPr>
            <p:cNvPr id="72" name="Google Shape;72;p43"/>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73" name="Google Shape;73;p43"/>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74" name="Google Shape;74;p43"/>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75" name="Google Shape;75;p43"/>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76" name="Google Shape;76;p43"/>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grpSp>
      <p:sp>
        <p:nvSpPr>
          <p:cNvPr id="77" name="Google Shape;77;p43"/>
          <p:cNvSpPr>
            <a:spLocks noGrp="1"/>
          </p:cNvSpPr>
          <p:nvPr>
            <p:ph type="pic" idx="2"/>
          </p:nvPr>
        </p:nvSpPr>
        <p:spPr>
          <a:xfrm>
            <a:off x="6089650" y="0"/>
            <a:ext cx="6102350" cy="33274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8" name="Google Shape;78;p43"/>
          <p:cNvSpPr>
            <a:spLocks noGrp="1"/>
          </p:cNvSpPr>
          <p:nvPr>
            <p:ph type="pic" idx="3"/>
          </p:nvPr>
        </p:nvSpPr>
        <p:spPr>
          <a:xfrm>
            <a:off x="6089650" y="3327399"/>
            <a:ext cx="6102350" cy="3439159"/>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103536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ntent with Caption">
  <p:cSld name="Content with Caption">
    <p:spTree>
      <p:nvGrpSpPr>
        <p:cNvPr id="1" name="Shape 34"/>
        <p:cNvGrpSpPr/>
        <p:nvPr/>
      </p:nvGrpSpPr>
      <p:grpSpPr>
        <a:xfrm>
          <a:off x="0" y="0"/>
          <a:ext cx="0" cy="0"/>
          <a:chOff x="0" y="0"/>
          <a:chExt cx="0" cy="0"/>
        </a:xfrm>
      </p:grpSpPr>
      <p:sp>
        <p:nvSpPr>
          <p:cNvPr id="35" name="Google Shape;35;p8"/>
          <p:cNvSpPr/>
          <p:nvPr/>
        </p:nvSpPr>
        <p:spPr>
          <a:xfrm>
            <a:off x="0" y="0"/>
            <a:ext cx="73152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36" name="Google Shape;36;p8"/>
          <p:cNvSpPr txBox="1">
            <a:spLocks noGrp="1"/>
          </p:cNvSpPr>
          <p:nvPr>
            <p:ph type="title"/>
          </p:nvPr>
        </p:nvSpPr>
        <p:spPr>
          <a:xfrm>
            <a:off x="576816" y="184816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rgbClr val="7F7F7F"/>
              </a:buClr>
              <a:buSzPts val="6000"/>
              <a:buFont typeface="Open Sans Light"/>
              <a:buNone/>
              <a:defRPr sz="6000" b="0" i="0">
                <a:solidFill>
                  <a:srgbClr val="7F7F7F"/>
                </a:solidFill>
                <a:latin typeface="Arial" panose="020B0604020202020204" pitchFamily="34" charset="0"/>
                <a:ea typeface="Arial" panose="020B0604020202020204" pitchFamily="34" charset="0"/>
                <a:cs typeface="Arial" panose="020B0604020202020204" pitchFamily="34" charset="0"/>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37" name="Google Shape;37;p8"/>
          <p:cNvSpPr txBox="1">
            <a:spLocks noGrp="1"/>
          </p:cNvSpPr>
          <p:nvPr>
            <p:ph type="body" idx="1"/>
          </p:nvPr>
        </p:nvSpPr>
        <p:spPr>
          <a:xfrm>
            <a:off x="576816" y="344836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3600"/>
              <a:buNone/>
              <a:defRPr sz="3600" b="0" i="0">
                <a:solidFill>
                  <a:srgbClr val="7F7F7F"/>
                </a:solidFill>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sp>
        <p:nvSpPr>
          <p:cNvPr id="38" name="Google Shape;38;p8"/>
          <p:cNvSpPr txBox="1">
            <a:spLocks noGrp="1"/>
          </p:cNvSpPr>
          <p:nvPr>
            <p:ph type="body" idx="2"/>
          </p:nvPr>
        </p:nvSpPr>
        <p:spPr>
          <a:xfrm>
            <a:off x="8050694" y="775252"/>
            <a:ext cx="3538331" cy="5424246"/>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7F7F7F"/>
              </a:buClr>
              <a:buSzPts val="1800"/>
              <a:buFont typeface="Open Sans Light"/>
              <a:buNone/>
              <a:defRPr sz="1800" b="0" i="0">
                <a:solidFill>
                  <a:srgbClr val="7F7F7F"/>
                </a:solidFill>
                <a:latin typeface="Arial" panose="020B0604020202020204" pitchFamily="34" charset="0"/>
                <a:ea typeface="Arial" panose="020B0604020202020204" pitchFamily="34" charset="0"/>
                <a:cs typeface="Arial" panose="020B0604020202020204" pitchFamily="34" charset="0"/>
                <a:sym typeface="Open Sans Light"/>
              </a:defRPr>
            </a:lvl1pPr>
            <a:lvl2pPr marL="914400" lvl="1" indent="-228600" algn="l">
              <a:lnSpc>
                <a:spcPct val="90000"/>
              </a:lnSpc>
              <a:spcBef>
                <a:spcPts val="500"/>
              </a:spcBef>
              <a:spcAft>
                <a:spcPts val="0"/>
              </a:spcAft>
              <a:buClr>
                <a:srgbClr val="7F7F7F"/>
              </a:buClr>
              <a:buSzPts val="1800"/>
              <a:buFont typeface="Open Sans Light"/>
              <a:buNone/>
              <a:defRPr sz="1800" b="0" i="0">
                <a:solidFill>
                  <a:srgbClr val="7F7F7F"/>
                </a:solidFill>
                <a:latin typeface="Open Sans Light"/>
                <a:ea typeface="Open Sans Light"/>
                <a:cs typeface="Open Sans Light"/>
                <a:sym typeface="Open Sans Light"/>
              </a:defRPr>
            </a:lvl2pPr>
            <a:lvl3pPr marL="1371600" lvl="2" indent="-228600" algn="l">
              <a:lnSpc>
                <a:spcPct val="90000"/>
              </a:lnSpc>
              <a:spcBef>
                <a:spcPts val="500"/>
              </a:spcBef>
              <a:spcAft>
                <a:spcPts val="0"/>
              </a:spcAft>
              <a:buClr>
                <a:srgbClr val="7F7F7F"/>
              </a:buClr>
              <a:buSzPts val="1800"/>
              <a:buFont typeface="Open Sans Light"/>
              <a:buNone/>
              <a:defRPr sz="1800" b="0" i="0">
                <a:solidFill>
                  <a:srgbClr val="7F7F7F"/>
                </a:solidFill>
                <a:latin typeface="Open Sans Light"/>
                <a:ea typeface="Open Sans Light"/>
                <a:cs typeface="Open Sans Light"/>
                <a:sym typeface="Open Sans Light"/>
              </a:defRPr>
            </a:lvl3pPr>
            <a:lvl4pPr marL="1828800" lvl="3" indent="-228600" algn="l">
              <a:lnSpc>
                <a:spcPct val="90000"/>
              </a:lnSpc>
              <a:spcBef>
                <a:spcPts val="500"/>
              </a:spcBef>
              <a:spcAft>
                <a:spcPts val="0"/>
              </a:spcAft>
              <a:buClr>
                <a:srgbClr val="7F7F7F"/>
              </a:buClr>
              <a:buSzPts val="1800"/>
              <a:buFont typeface="Open Sans Light"/>
              <a:buNone/>
              <a:defRPr sz="1800" b="0" i="0">
                <a:solidFill>
                  <a:srgbClr val="7F7F7F"/>
                </a:solidFill>
                <a:latin typeface="Open Sans Light"/>
                <a:ea typeface="Open Sans Light"/>
                <a:cs typeface="Open Sans Light"/>
                <a:sym typeface="Open Sans Light"/>
              </a:defRPr>
            </a:lvl4pPr>
            <a:lvl5pPr marL="2286000" lvl="4" indent="-228600" algn="l">
              <a:lnSpc>
                <a:spcPct val="90000"/>
              </a:lnSpc>
              <a:spcBef>
                <a:spcPts val="500"/>
              </a:spcBef>
              <a:spcAft>
                <a:spcPts val="0"/>
              </a:spcAft>
              <a:buClr>
                <a:srgbClr val="7F7F7F"/>
              </a:buClr>
              <a:buSzPts val="1800"/>
              <a:buFont typeface="Open Sans Light"/>
              <a:buNone/>
              <a:defRPr sz="1800" b="0" i="0">
                <a:solidFill>
                  <a:srgbClr val="7F7F7F"/>
                </a:solidFill>
                <a:latin typeface="Open Sans Light"/>
                <a:ea typeface="Open Sans Light"/>
                <a:cs typeface="Open Sans Light"/>
                <a:sym typeface="Open Sans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grpSp>
        <p:nvGrpSpPr>
          <p:cNvPr id="39" name="Google Shape;39;p8"/>
          <p:cNvGrpSpPr/>
          <p:nvPr/>
        </p:nvGrpSpPr>
        <p:grpSpPr>
          <a:xfrm rot="10800000" flipH="1">
            <a:off x="0" y="6766560"/>
            <a:ext cx="12192000" cy="137159"/>
            <a:chOff x="0" y="6612673"/>
            <a:chExt cx="10036100" cy="245327"/>
          </a:xfrm>
        </p:grpSpPr>
        <p:sp>
          <p:nvSpPr>
            <p:cNvPr id="40" name="Google Shape;40;p8"/>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41" name="Google Shape;41;p8"/>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42" name="Google Shape;42;p8"/>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43" name="Google Shape;43;p8"/>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44" name="Google Shape;44;p8"/>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79"/>
        <p:cNvGrpSpPr/>
        <p:nvPr/>
      </p:nvGrpSpPr>
      <p:grpSpPr>
        <a:xfrm>
          <a:off x="0" y="0"/>
          <a:ext cx="0" cy="0"/>
          <a:chOff x="0" y="0"/>
          <a:chExt cx="0" cy="0"/>
        </a:xfrm>
      </p:grpSpPr>
      <p:sp>
        <p:nvSpPr>
          <p:cNvPr id="80" name="Google Shape;80;p44"/>
          <p:cNvSpPr/>
          <p:nvPr/>
        </p:nvSpPr>
        <p:spPr>
          <a:xfrm>
            <a:off x="0" y="0"/>
            <a:ext cx="7315200" cy="6766559"/>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1" name="Google Shape;81;p44"/>
          <p:cNvSpPr txBox="1">
            <a:spLocks noGrp="1"/>
          </p:cNvSpPr>
          <p:nvPr>
            <p:ph type="title"/>
          </p:nvPr>
        </p:nvSpPr>
        <p:spPr>
          <a:xfrm>
            <a:off x="558065" y="1848160"/>
            <a:ext cx="5861589"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lt1"/>
              </a:buClr>
              <a:buSzPts val="6000"/>
              <a:buFont typeface="Open Sans Light"/>
              <a:buNone/>
              <a:defRPr sz="6000" b="0" i="0">
                <a:solidFill>
                  <a:schemeClr val="lt1"/>
                </a:solidFill>
                <a:latin typeface="Open Sans Light"/>
                <a:ea typeface="Open Sans Light"/>
                <a:cs typeface="Open Sans Light"/>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44"/>
          <p:cNvSpPr txBox="1">
            <a:spLocks noGrp="1"/>
          </p:cNvSpPr>
          <p:nvPr>
            <p:ph type="body" idx="1"/>
          </p:nvPr>
        </p:nvSpPr>
        <p:spPr>
          <a:xfrm>
            <a:off x="558065" y="3448360"/>
            <a:ext cx="5861589"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Open Sans"/>
                <a:ea typeface="Open Sans"/>
                <a:cs typeface="Open Sans"/>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83" name="Google Shape;83;p44"/>
          <p:cNvSpPr>
            <a:spLocks noGrp="1"/>
          </p:cNvSpPr>
          <p:nvPr>
            <p:ph type="pic" idx="2"/>
          </p:nvPr>
        </p:nvSpPr>
        <p:spPr>
          <a:xfrm>
            <a:off x="7315200" y="0"/>
            <a:ext cx="48768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SzPts val="2800"/>
              <a:buFont typeface="Arial"/>
              <a:buChar char="•"/>
              <a:defRPr sz="2800" b="0" i="0" u="none" strike="noStrike" cap="none">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grpSp>
        <p:nvGrpSpPr>
          <p:cNvPr id="84" name="Google Shape;84;p44"/>
          <p:cNvGrpSpPr/>
          <p:nvPr/>
        </p:nvGrpSpPr>
        <p:grpSpPr>
          <a:xfrm rot="10800000" flipH="1">
            <a:off x="0" y="6766560"/>
            <a:ext cx="12192000" cy="137159"/>
            <a:chOff x="0" y="6612673"/>
            <a:chExt cx="10036100" cy="245327"/>
          </a:xfrm>
        </p:grpSpPr>
        <p:sp>
          <p:nvSpPr>
            <p:cNvPr id="85" name="Google Shape;85;p44"/>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86" name="Google Shape;86;p44"/>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87" name="Google Shape;87;p44"/>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88" name="Google Shape;88;p44"/>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89" name="Google Shape;89;p44"/>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33720920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90"/>
        <p:cNvGrpSpPr/>
        <p:nvPr/>
      </p:nvGrpSpPr>
      <p:grpSpPr>
        <a:xfrm>
          <a:off x="0" y="0"/>
          <a:ext cx="0" cy="0"/>
          <a:chOff x="0" y="0"/>
          <a:chExt cx="0" cy="0"/>
        </a:xfrm>
      </p:grpSpPr>
      <p:sp>
        <p:nvSpPr>
          <p:cNvPr id="91" name="Google Shape;91;p45"/>
          <p:cNvSpPr txBox="1">
            <a:spLocks noGrp="1"/>
          </p:cNvSpPr>
          <p:nvPr>
            <p:ph type="title"/>
          </p:nvPr>
        </p:nvSpPr>
        <p:spPr>
          <a:xfrm>
            <a:off x="525049" y="765313"/>
            <a:ext cx="5570951"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rgbClr val="7F7F7F"/>
              </a:buClr>
              <a:buSzPts val="6000"/>
              <a:buFont typeface="Open Sans Light"/>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 name="Google Shape;92;p45"/>
          <p:cNvSpPr txBox="1">
            <a:spLocks noGrp="1"/>
          </p:cNvSpPr>
          <p:nvPr>
            <p:ph type="body" idx="1"/>
          </p:nvPr>
        </p:nvSpPr>
        <p:spPr>
          <a:xfrm>
            <a:off x="525049" y="2365513"/>
            <a:ext cx="5570951"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800"/>
              <a:buNone/>
              <a:defRPr sz="1800" b="0" i="0">
                <a:latin typeface="Open Sans Light"/>
                <a:ea typeface="Open Sans Light"/>
                <a:cs typeface="Open Sans Light"/>
                <a:sym typeface="Open Sans Light"/>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3" name="Google Shape;93;p45"/>
          <p:cNvSpPr>
            <a:spLocks noGrp="1"/>
          </p:cNvSpPr>
          <p:nvPr>
            <p:ph type="pic" idx="2"/>
          </p:nvPr>
        </p:nvSpPr>
        <p:spPr>
          <a:xfrm>
            <a:off x="7315200" y="0"/>
            <a:ext cx="48768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Open Sans"/>
                <a:ea typeface="Open Sans"/>
                <a:cs typeface="Open Sans"/>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grpSp>
        <p:nvGrpSpPr>
          <p:cNvPr id="94" name="Google Shape;94;p45"/>
          <p:cNvGrpSpPr/>
          <p:nvPr/>
        </p:nvGrpSpPr>
        <p:grpSpPr>
          <a:xfrm rot="10800000" flipH="1">
            <a:off x="0" y="6766560"/>
            <a:ext cx="12192000" cy="137159"/>
            <a:chOff x="0" y="6612673"/>
            <a:chExt cx="10036100" cy="245327"/>
          </a:xfrm>
        </p:grpSpPr>
        <p:sp>
          <p:nvSpPr>
            <p:cNvPr id="95" name="Google Shape;95;p45"/>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96" name="Google Shape;96;p45"/>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97" name="Google Shape;97;p45"/>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98" name="Google Shape;98;p45"/>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99" name="Google Shape;99;p45"/>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grpSp>
    </p:spTree>
    <p:extLst>
      <p:ext uri="{BB962C8B-B14F-4D97-AF65-F5344CB8AC3E}">
        <p14:creationId xmlns:p14="http://schemas.microsoft.com/office/powerpoint/2010/main" val="428769342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Last page">
  <p:cSld name="Last page">
    <p:spTree>
      <p:nvGrpSpPr>
        <p:cNvPr id="1" name="Shape 100"/>
        <p:cNvGrpSpPr/>
        <p:nvPr/>
      </p:nvGrpSpPr>
      <p:grpSpPr>
        <a:xfrm>
          <a:off x="0" y="0"/>
          <a:ext cx="0" cy="0"/>
          <a:chOff x="0" y="0"/>
          <a:chExt cx="0" cy="0"/>
        </a:xfrm>
      </p:grpSpPr>
      <p:sp>
        <p:nvSpPr>
          <p:cNvPr id="101" name="Google Shape;101;p46"/>
          <p:cNvSpPr/>
          <p:nvPr/>
        </p:nvSpPr>
        <p:spPr>
          <a:xfrm>
            <a:off x="0" y="0"/>
            <a:ext cx="12192000" cy="6858000"/>
          </a:xfrm>
          <a:prstGeom prst="rect">
            <a:avLst/>
          </a:prstGeom>
          <a:gradFill>
            <a:gsLst>
              <a:gs pos="0">
                <a:srgbClr val="009BEA"/>
              </a:gs>
              <a:gs pos="100000">
                <a:srgbClr val="2FD6E7"/>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Open Sans Light"/>
              <a:ea typeface="Open Sans Light"/>
              <a:cs typeface="Open Sans Light"/>
              <a:sym typeface="Open Sans Light"/>
            </a:endParaRPr>
          </a:p>
        </p:txBody>
      </p:sp>
    </p:spTree>
    <p:extLst>
      <p:ext uri="{BB962C8B-B14F-4D97-AF65-F5344CB8AC3E}">
        <p14:creationId xmlns:p14="http://schemas.microsoft.com/office/powerpoint/2010/main" val="27714900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Color">
  <p:cSld name="Blank Color">
    <p:spTree>
      <p:nvGrpSpPr>
        <p:cNvPr id="1" name="Shape 102"/>
        <p:cNvGrpSpPr/>
        <p:nvPr/>
      </p:nvGrpSpPr>
      <p:grpSpPr>
        <a:xfrm>
          <a:off x="0" y="0"/>
          <a:ext cx="0" cy="0"/>
          <a:chOff x="0" y="0"/>
          <a:chExt cx="0" cy="0"/>
        </a:xfrm>
      </p:grpSpPr>
      <p:grpSp>
        <p:nvGrpSpPr>
          <p:cNvPr id="103" name="Google Shape;103;p47"/>
          <p:cNvGrpSpPr/>
          <p:nvPr/>
        </p:nvGrpSpPr>
        <p:grpSpPr>
          <a:xfrm rot="10800000" flipH="1">
            <a:off x="0" y="6766560"/>
            <a:ext cx="12192000" cy="137159"/>
            <a:chOff x="0" y="6612673"/>
            <a:chExt cx="10036100" cy="245327"/>
          </a:xfrm>
        </p:grpSpPr>
        <p:sp>
          <p:nvSpPr>
            <p:cNvPr id="104" name="Google Shape;104;p47"/>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105" name="Google Shape;105;p47"/>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106" name="Google Shape;106;p47"/>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107" name="Google Shape;107;p47"/>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sp>
          <p:nvSpPr>
            <p:cNvPr id="108" name="Google Shape;108;p47"/>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Light"/>
                <a:ea typeface="Open Sans Light"/>
                <a:cs typeface="Open Sans Light"/>
                <a:sym typeface="Open Sans Light"/>
              </a:endParaRPr>
            </a:p>
          </p:txBody>
        </p:sp>
      </p:grpSp>
      <p:sp>
        <p:nvSpPr>
          <p:cNvPr id="109" name="Google Shape;109;p47"/>
          <p:cNvSpPr/>
          <p:nvPr/>
        </p:nvSpPr>
        <p:spPr>
          <a:xfrm>
            <a:off x="0" y="0"/>
            <a:ext cx="121920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112130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525049" y="765313"/>
            <a:ext cx="5570951"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rgbClr val="7F7F7F"/>
              </a:buClr>
              <a:buSzPts val="6000"/>
              <a:buFont typeface="Open Sans Light"/>
              <a:buNone/>
              <a:defRPr sz="6000">
                <a:latin typeface="Arial" panose="020B0604020202020204" pitchFamily="34" charset="0"/>
                <a:cs typeface="Arial" panose="020B0604020202020204" pitchFamily="34" charset="0"/>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47" name="Google Shape;47;p9"/>
          <p:cNvSpPr txBox="1">
            <a:spLocks noGrp="1"/>
          </p:cNvSpPr>
          <p:nvPr>
            <p:ph type="body" idx="1"/>
          </p:nvPr>
        </p:nvSpPr>
        <p:spPr>
          <a:xfrm>
            <a:off x="525049" y="2365513"/>
            <a:ext cx="5570951"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800"/>
              <a:buNone/>
              <a:defRPr sz="1800" b="0" i="0">
                <a:latin typeface="Arial" panose="020B0604020202020204" pitchFamily="34" charset="0"/>
                <a:ea typeface="Arial" panose="020B0604020202020204" pitchFamily="34" charset="0"/>
                <a:cs typeface="Arial" panose="020B0604020202020204" pitchFamily="34" charset="0"/>
                <a:sym typeface="Open Sans Light"/>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sp>
        <p:nvSpPr>
          <p:cNvPr id="48" name="Google Shape;48;p9"/>
          <p:cNvSpPr>
            <a:spLocks noGrp="1"/>
          </p:cNvSpPr>
          <p:nvPr>
            <p:ph type="pic" idx="2"/>
          </p:nvPr>
        </p:nvSpPr>
        <p:spPr>
          <a:xfrm>
            <a:off x="7315200" y="0"/>
            <a:ext cx="48768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grpSp>
        <p:nvGrpSpPr>
          <p:cNvPr id="49" name="Google Shape;49;p9"/>
          <p:cNvGrpSpPr/>
          <p:nvPr/>
        </p:nvGrpSpPr>
        <p:grpSpPr>
          <a:xfrm rot="10800000" flipH="1">
            <a:off x="0" y="6766560"/>
            <a:ext cx="12192000" cy="137159"/>
            <a:chOff x="0" y="6612673"/>
            <a:chExt cx="10036100" cy="245327"/>
          </a:xfrm>
        </p:grpSpPr>
        <p:sp>
          <p:nvSpPr>
            <p:cNvPr id="50" name="Google Shape;50;p9"/>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1" name="Google Shape;51;p9"/>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2" name="Google Shape;52;p9"/>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3" name="Google Shape;53;p9"/>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54" name="Google Shape;54;p9"/>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Photo">
  <p:cSld name="Title and Photo">
    <p:spTree>
      <p:nvGrpSpPr>
        <p:cNvPr id="1" name="Shape 55"/>
        <p:cNvGrpSpPr/>
        <p:nvPr/>
      </p:nvGrpSpPr>
      <p:grpSpPr>
        <a:xfrm>
          <a:off x="0" y="0"/>
          <a:ext cx="0" cy="0"/>
          <a:chOff x="0" y="0"/>
          <a:chExt cx="0" cy="0"/>
        </a:xfrm>
      </p:grpSpPr>
      <p:sp>
        <p:nvSpPr>
          <p:cNvPr id="56" name="Google Shape;56;p10"/>
          <p:cNvSpPr/>
          <p:nvPr/>
        </p:nvSpPr>
        <p:spPr>
          <a:xfrm>
            <a:off x="0" y="0"/>
            <a:ext cx="48768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57" name="Google Shape;57;p10"/>
          <p:cNvSpPr txBox="1">
            <a:spLocks noGrp="1"/>
          </p:cNvSpPr>
          <p:nvPr>
            <p:ph type="title"/>
          </p:nvPr>
        </p:nvSpPr>
        <p:spPr>
          <a:xfrm>
            <a:off x="576816" y="2582862"/>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rgbClr val="7F7F7F"/>
              </a:buClr>
              <a:buSzPts val="6000"/>
              <a:buFont typeface="Open Sans Light"/>
              <a:buNone/>
              <a:defRPr sz="6000" b="0" i="0">
                <a:solidFill>
                  <a:srgbClr val="7F7F7F"/>
                </a:solidFill>
                <a:latin typeface="Arial" panose="020B0604020202020204" pitchFamily="34" charset="0"/>
                <a:ea typeface="Arial" panose="020B0604020202020204" pitchFamily="34" charset="0"/>
                <a:cs typeface="Arial" panose="020B0604020202020204" pitchFamily="34" charset="0"/>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grpSp>
        <p:nvGrpSpPr>
          <p:cNvPr id="58" name="Google Shape;58;p10"/>
          <p:cNvGrpSpPr/>
          <p:nvPr/>
        </p:nvGrpSpPr>
        <p:grpSpPr>
          <a:xfrm rot="10800000" flipH="1">
            <a:off x="0" y="6766560"/>
            <a:ext cx="12192000" cy="137159"/>
            <a:chOff x="0" y="6612673"/>
            <a:chExt cx="10036100" cy="245327"/>
          </a:xfrm>
        </p:grpSpPr>
        <p:sp>
          <p:nvSpPr>
            <p:cNvPr id="59" name="Google Shape;59;p10"/>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60" name="Google Shape;60;p10"/>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61" name="Google Shape;61;p10"/>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62" name="Google Shape;62;p10"/>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63" name="Google Shape;63;p10"/>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
        <p:nvSpPr>
          <p:cNvPr id="64" name="Google Shape;64;p10"/>
          <p:cNvSpPr>
            <a:spLocks noGrp="1"/>
          </p:cNvSpPr>
          <p:nvPr>
            <p:ph type="pic" idx="2"/>
          </p:nvPr>
        </p:nvSpPr>
        <p:spPr>
          <a:xfrm>
            <a:off x="4876800" y="0"/>
            <a:ext cx="73152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50:50 + Photo">
  <p:cSld name="50:50 + Photo">
    <p:spTree>
      <p:nvGrpSpPr>
        <p:cNvPr id="1" name="Shape 76"/>
        <p:cNvGrpSpPr/>
        <p:nvPr/>
      </p:nvGrpSpPr>
      <p:grpSpPr>
        <a:xfrm>
          <a:off x="0" y="0"/>
          <a:ext cx="0" cy="0"/>
          <a:chOff x="0" y="0"/>
          <a:chExt cx="0" cy="0"/>
        </a:xfrm>
      </p:grpSpPr>
      <p:sp>
        <p:nvSpPr>
          <p:cNvPr id="77" name="Google Shape;77;p12"/>
          <p:cNvSpPr/>
          <p:nvPr/>
        </p:nvSpPr>
        <p:spPr>
          <a:xfrm>
            <a:off x="0" y="0"/>
            <a:ext cx="6089715"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
        <p:nvSpPr>
          <p:cNvPr id="78" name="Google Shape;78;p12"/>
          <p:cNvSpPr txBox="1">
            <a:spLocks noGrp="1"/>
          </p:cNvSpPr>
          <p:nvPr>
            <p:ph type="title"/>
          </p:nvPr>
        </p:nvSpPr>
        <p:spPr>
          <a:xfrm>
            <a:off x="576816" y="1103443"/>
            <a:ext cx="4711621"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rgbClr val="7F7F7F"/>
              </a:buClr>
              <a:buSzPts val="3600"/>
              <a:buFont typeface="Open Sans Light"/>
              <a:buNone/>
              <a:defRPr sz="3600" b="0" i="0">
                <a:solidFill>
                  <a:srgbClr val="7F7F7F"/>
                </a:solidFill>
                <a:latin typeface="Arial" panose="020B0604020202020204" pitchFamily="34" charset="0"/>
                <a:ea typeface="Arial" panose="020B0604020202020204" pitchFamily="34" charset="0"/>
                <a:cs typeface="Arial" panose="020B0604020202020204" pitchFamily="34" charset="0"/>
                <a:sym typeface="Open Sans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79" name="Google Shape;79;p12"/>
          <p:cNvSpPr txBox="1">
            <a:spLocks noGrp="1"/>
          </p:cNvSpPr>
          <p:nvPr>
            <p:ph type="body" idx="1"/>
          </p:nvPr>
        </p:nvSpPr>
        <p:spPr>
          <a:xfrm>
            <a:off x="576816" y="3259825"/>
            <a:ext cx="4711621"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7F7F7F"/>
              </a:buClr>
              <a:buSzPts val="1800"/>
              <a:buNone/>
              <a:defRPr sz="1800" b="0" i="0">
                <a:solidFill>
                  <a:srgbClr val="7F7F7F"/>
                </a:solidFill>
                <a:latin typeface="Arial" panose="020B0604020202020204" pitchFamily="34" charset="0"/>
                <a:ea typeface="Arial" panose="020B0604020202020204" pitchFamily="34" charset="0"/>
                <a:cs typeface="Arial" panose="020B0604020202020204" pitchFamily="34" charset="0"/>
                <a:sym typeface="Open Sans"/>
              </a:defRPr>
            </a:lvl1pPr>
            <a:lvl2pPr marL="914400" lvl="1" indent="-228600" algn="l">
              <a:lnSpc>
                <a:spcPct val="90000"/>
              </a:lnSpc>
              <a:spcBef>
                <a:spcPts val="500"/>
              </a:spcBef>
              <a:spcAft>
                <a:spcPts val="0"/>
              </a:spcAft>
              <a:buClr>
                <a:srgbClr val="7F7F7F"/>
              </a:buClr>
              <a:buSzPts val="1400"/>
              <a:buNone/>
              <a:defRPr sz="1400"/>
            </a:lvl2pPr>
            <a:lvl3pPr marL="1371600" lvl="2" indent="-228600" algn="l">
              <a:lnSpc>
                <a:spcPct val="90000"/>
              </a:lnSpc>
              <a:spcBef>
                <a:spcPts val="500"/>
              </a:spcBef>
              <a:spcAft>
                <a:spcPts val="0"/>
              </a:spcAft>
              <a:buClr>
                <a:srgbClr val="7F7F7F"/>
              </a:buClr>
              <a:buSzPts val="1200"/>
              <a:buNone/>
              <a:defRPr sz="1200"/>
            </a:lvl3pPr>
            <a:lvl4pPr marL="1828800" lvl="3" indent="-228600" algn="l">
              <a:lnSpc>
                <a:spcPct val="90000"/>
              </a:lnSpc>
              <a:spcBef>
                <a:spcPts val="500"/>
              </a:spcBef>
              <a:spcAft>
                <a:spcPts val="0"/>
              </a:spcAft>
              <a:buClr>
                <a:srgbClr val="7F7F7F"/>
              </a:buClr>
              <a:buSzPts val="1000"/>
              <a:buNone/>
              <a:defRPr sz="1000"/>
            </a:lvl4pPr>
            <a:lvl5pPr marL="2286000" lvl="4" indent="-228600" algn="l">
              <a:lnSpc>
                <a:spcPct val="90000"/>
              </a:lnSpc>
              <a:spcBef>
                <a:spcPts val="500"/>
              </a:spcBef>
              <a:spcAft>
                <a:spcPts val="0"/>
              </a:spcAft>
              <a:buClr>
                <a:srgbClr val="7F7F7F"/>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dirty="0"/>
          </a:p>
        </p:txBody>
      </p:sp>
      <p:grpSp>
        <p:nvGrpSpPr>
          <p:cNvPr id="80" name="Google Shape;80;p12"/>
          <p:cNvGrpSpPr/>
          <p:nvPr/>
        </p:nvGrpSpPr>
        <p:grpSpPr>
          <a:xfrm rot="10800000" flipH="1">
            <a:off x="0" y="6766560"/>
            <a:ext cx="12192000" cy="137159"/>
            <a:chOff x="0" y="6612673"/>
            <a:chExt cx="10036100" cy="245327"/>
          </a:xfrm>
        </p:grpSpPr>
        <p:sp>
          <p:nvSpPr>
            <p:cNvPr id="81" name="Google Shape;81;p12"/>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82" name="Google Shape;82;p12"/>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83" name="Google Shape;83;p12"/>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84" name="Google Shape;84;p12"/>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85" name="Google Shape;85;p12"/>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
        <p:nvSpPr>
          <p:cNvPr id="86" name="Google Shape;86;p12"/>
          <p:cNvSpPr>
            <a:spLocks noGrp="1"/>
          </p:cNvSpPr>
          <p:nvPr>
            <p:ph type="pic" idx="2"/>
          </p:nvPr>
        </p:nvSpPr>
        <p:spPr>
          <a:xfrm>
            <a:off x="6089650" y="0"/>
            <a:ext cx="6102350" cy="3327400"/>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87" name="Google Shape;87;p12"/>
          <p:cNvSpPr>
            <a:spLocks noGrp="1"/>
          </p:cNvSpPr>
          <p:nvPr>
            <p:ph type="pic" idx="3"/>
          </p:nvPr>
        </p:nvSpPr>
        <p:spPr>
          <a:xfrm>
            <a:off x="6089650" y="3327399"/>
            <a:ext cx="6102350" cy="3439159"/>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to">
  <p:cSld name="Photo">
    <p:spTree>
      <p:nvGrpSpPr>
        <p:cNvPr id="1" name="Shape 88"/>
        <p:cNvGrpSpPr/>
        <p:nvPr/>
      </p:nvGrpSpPr>
      <p:grpSpPr>
        <a:xfrm>
          <a:off x="0" y="0"/>
          <a:ext cx="0" cy="0"/>
          <a:chOff x="0" y="0"/>
          <a:chExt cx="0" cy="0"/>
        </a:xfrm>
      </p:grpSpPr>
      <p:grpSp>
        <p:nvGrpSpPr>
          <p:cNvPr id="89" name="Google Shape;89;p13"/>
          <p:cNvGrpSpPr/>
          <p:nvPr/>
        </p:nvGrpSpPr>
        <p:grpSpPr>
          <a:xfrm rot="10800000" flipH="1">
            <a:off x="0" y="6766560"/>
            <a:ext cx="12192000" cy="137159"/>
            <a:chOff x="0" y="6612673"/>
            <a:chExt cx="10036100" cy="245327"/>
          </a:xfrm>
        </p:grpSpPr>
        <p:sp>
          <p:nvSpPr>
            <p:cNvPr id="90" name="Google Shape;90;p13"/>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91" name="Google Shape;91;p13"/>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92" name="Google Shape;92;p13"/>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93" name="Google Shape;93;p13"/>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94" name="Google Shape;94;p13"/>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
        <p:nvSpPr>
          <p:cNvPr id="95" name="Google Shape;95;p13"/>
          <p:cNvSpPr>
            <a:spLocks noGrp="1"/>
          </p:cNvSpPr>
          <p:nvPr>
            <p:ph type="pic" idx="2"/>
          </p:nvPr>
        </p:nvSpPr>
        <p:spPr>
          <a:xfrm>
            <a:off x="0" y="0"/>
            <a:ext cx="12192000" cy="67659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Arial" panose="020B0604020202020204" pitchFamily="34" charset="0"/>
                <a:ea typeface="Arial" panose="020B0604020202020204" pitchFamily="34" charset="0"/>
                <a:cs typeface="Arial" panose="020B0604020202020204" pitchFamily="34" charset="0"/>
                <a:sym typeface="Open Sans"/>
              </a:defRPr>
            </a:lvl1pPr>
            <a:lvl2pPr marR="0" lvl="1"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R="0" lvl="2"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R="0" lvl="3"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R="0" lvl="4"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6"/>
        <p:cNvGrpSpPr/>
        <p:nvPr/>
      </p:nvGrpSpPr>
      <p:grpSpPr>
        <a:xfrm>
          <a:off x="0" y="0"/>
          <a:ext cx="0" cy="0"/>
          <a:chOff x="0" y="0"/>
          <a:chExt cx="0" cy="0"/>
        </a:xfrm>
      </p:grpSpPr>
      <p:grpSp>
        <p:nvGrpSpPr>
          <p:cNvPr id="97" name="Google Shape;97;p14"/>
          <p:cNvGrpSpPr/>
          <p:nvPr/>
        </p:nvGrpSpPr>
        <p:grpSpPr>
          <a:xfrm rot="10800000" flipH="1">
            <a:off x="0" y="6766560"/>
            <a:ext cx="12192000" cy="137159"/>
            <a:chOff x="0" y="6612673"/>
            <a:chExt cx="10036100" cy="245327"/>
          </a:xfrm>
        </p:grpSpPr>
        <p:sp>
          <p:nvSpPr>
            <p:cNvPr id="98" name="Google Shape;98;p14"/>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99" name="Google Shape;99;p14"/>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0" name="Google Shape;100;p14"/>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1" name="Google Shape;101;p14"/>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2" name="Google Shape;102;p14"/>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Color">
  <p:cSld name="Blank Color">
    <p:spTree>
      <p:nvGrpSpPr>
        <p:cNvPr id="1" name="Shape 103"/>
        <p:cNvGrpSpPr/>
        <p:nvPr/>
      </p:nvGrpSpPr>
      <p:grpSpPr>
        <a:xfrm>
          <a:off x="0" y="0"/>
          <a:ext cx="0" cy="0"/>
          <a:chOff x="0" y="0"/>
          <a:chExt cx="0" cy="0"/>
        </a:xfrm>
      </p:grpSpPr>
      <p:grpSp>
        <p:nvGrpSpPr>
          <p:cNvPr id="104" name="Google Shape;104;p15"/>
          <p:cNvGrpSpPr/>
          <p:nvPr/>
        </p:nvGrpSpPr>
        <p:grpSpPr>
          <a:xfrm rot="10800000" flipH="1">
            <a:off x="0" y="6766560"/>
            <a:ext cx="12192000" cy="137159"/>
            <a:chOff x="0" y="6612673"/>
            <a:chExt cx="10036100" cy="245327"/>
          </a:xfrm>
        </p:grpSpPr>
        <p:sp>
          <p:nvSpPr>
            <p:cNvPr id="105" name="Google Shape;105;p15"/>
            <p:cNvSpPr/>
            <p:nvPr/>
          </p:nvSpPr>
          <p:spPr>
            <a:xfrm>
              <a:off x="0" y="6612673"/>
              <a:ext cx="2007220" cy="245327"/>
            </a:xfrm>
            <a:prstGeom prst="rect">
              <a:avLst/>
            </a:prstGeom>
            <a:solidFill>
              <a:srgbClr val="009B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6" name="Google Shape;106;p15"/>
            <p:cNvSpPr/>
            <p:nvPr/>
          </p:nvSpPr>
          <p:spPr>
            <a:xfrm>
              <a:off x="2007220" y="6612673"/>
              <a:ext cx="2007220" cy="245327"/>
            </a:xfrm>
            <a:prstGeom prst="rect">
              <a:avLst/>
            </a:prstGeom>
            <a:solidFill>
              <a:srgbClr val="29999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7" name="Google Shape;107;p15"/>
            <p:cNvSpPr/>
            <p:nvPr/>
          </p:nvSpPr>
          <p:spPr>
            <a:xfrm>
              <a:off x="4014440" y="6612673"/>
              <a:ext cx="2007220" cy="245327"/>
            </a:xfrm>
            <a:prstGeom prst="rect">
              <a:avLst/>
            </a:prstGeom>
            <a:solidFill>
              <a:srgbClr val="84BC2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8" name="Google Shape;108;p15"/>
            <p:cNvSpPr/>
            <p:nvPr/>
          </p:nvSpPr>
          <p:spPr>
            <a:xfrm>
              <a:off x="6021660" y="6612673"/>
              <a:ext cx="2007220" cy="245327"/>
            </a:xfrm>
            <a:prstGeom prst="rect">
              <a:avLst/>
            </a:prstGeom>
            <a:solidFill>
              <a:srgbClr val="F8851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sp>
          <p:nvSpPr>
            <p:cNvPr id="109" name="Google Shape;109;p15"/>
            <p:cNvSpPr/>
            <p:nvPr/>
          </p:nvSpPr>
          <p:spPr>
            <a:xfrm>
              <a:off x="8028880" y="6612673"/>
              <a:ext cx="2007220" cy="245327"/>
            </a:xfrm>
            <a:prstGeom prst="rect">
              <a:avLst/>
            </a:prstGeom>
            <a:solidFill>
              <a:srgbClr val="E71A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Open Sans Light"/>
                <a:cs typeface="Arial" panose="020B0604020202020204" pitchFamily="34" charset="0"/>
                <a:sym typeface="Open Sans Light"/>
              </a:endParaRPr>
            </a:p>
          </p:txBody>
        </p:sp>
      </p:grpSp>
      <p:sp>
        <p:nvSpPr>
          <p:cNvPr id="110" name="Google Shape;110;p15"/>
          <p:cNvSpPr/>
          <p:nvPr/>
        </p:nvSpPr>
        <p:spPr>
          <a:xfrm>
            <a:off x="0" y="0"/>
            <a:ext cx="12192000" cy="6766559"/>
          </a:xfrm>
          <a:prstGeom prst="rect">
            <a:avLst/>
          </a:prstGeom>
          <a:solidFill>
            <a:srgbClr val="F5F3E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1" name="Google Shape;11;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7F7F7F"/>
              </a:buClr>
              <a:buSzPts val="4400"/>
              <a:buFont typeface="Open Sans Light"/>
              <a:buNone/>
              <a:defRPr sz="4400" b="0" i="0" u="none" strike="noStrike" cap="none">
                <a:solidFill>
                  <a:srgbClr val="7F7F7F"/>
                </a:solidFill>
                <a:latin typeface="Open Sans Light"/>
                <a:ea typeface="Open Sans Light"/>
                <a:cs typeface="Open Sans Light"/>
                <a:sym typeface="Open Sans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6" r:id="rId6"/>
    <p:sldLayoutId id="2147483657" r:id="rId7"/>
    <p:sldLayoutId id="2147483658" r:id="rId8"/>
    <p:sldLayoutId id="2147483659" r:id="rId9"/>
    <p:sldLayoutId id="2147483672" r:id="rId10"/>
    <p:sldLayoutId id="214748367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SzPts val="2800"/>
              <a:buFont typeface="Arial"/>
              <a:buChar char="•"/>
              <a:defRPr sz="2800" b="0" i="0" u="none" strike="noStrike" cap="none">
                <a:latin typeface="Open Sans"/>
                <a:ea typeface="Open Sans"/>
                <a:cs typeface="Open Sans"/>
                <a:sym typeface="Open Sans"/>
              </a:defRPr>
            </a:lvl1pPr>
            <a:lvl2pPr marL="914400" marR="0" lvl="1" indent="-381000" algn="l" rtl="0">
              <a:lnSpc>
                <a:spcPct val="90000"/>
              </a:lnSpc>
              <a:spcBef>
                <a:spcPts val="500"/>
              </a:spcBef>
              <a:spcAft>
                <a:spcPts val="0"/>
              </a:spcAft>
              <a:buSzPts val="2400"/>
              <a:buFont typeface="Arial"/>
              <a:buChar char="•"/>
              <a:defRPr sz="2400" b="0" i="0" u="none" strike="noStrike" cap="none">
                <a:latin typeface="Open Sans"/>
                <a:ea typeface="Open Sans"/>
                <a:cs typeface="Open Sans"/>
                <a:sym typeface="Open Sans"/>
              </a:defRPr>
            </a:lvl2pPr>
            <a:lvl3pPr marL="1371600" marR="0" lvl="2" indent="-355600" algn="l" rtl="0">
              <a:lnSpc>
                <a:spcPct val="90000"/>
              </a:lnSpc>
              <a:spcBef>
                <a:spcPts val="500"/>
              </a:spcBef>
              <a:spcAft>
                <a:spcPts val="0"/>
              </a:spcAft>
              <a:buSzPts val="2000"/>
              <a:buFont typeface="Arial"/>
              <a:buChar char="•"/>
              <a:defRPr sz="2000" b="0" i="0" u="none" strike="noStrike" cap="none">
                <a:latin typeface="Open Sans"/>
                <a:ea typeface="Open Sans"/>
                <a:cs typeface="Open Sans"/>
                <a:sym typeface="Open Sans"/>
              </a:defRPr>
            </a:lvl3pPr>
            <a:lvl4pPr marL="1828800" marR="0" lvl="3" indent="-342900" algn="l" rtl="0">
              <a:lnSpc>
                <a:spcPct val="90000"/>
              </a:lnSpc>
              <a:spcBef>
                <a:spcPts val="500"/>
              </a:spcBef>
              <a:spcAft>
                <a:spcPts val="0"/>
              </a:spcAft>
              <a:buSzPts val="1800"/>
              <a:buFont typeface="Arial"/>
              <a:buChar char="•"/>
              <a:defRPr sz="1800" b="0" i="0" u="none" strike="noStrike" cap="none">
                <a:latin typeface="Open Sans"/>
                <a:ea typeface="Open Sans"/>
                <a:cs typeface="Open Sans"/>
                <a:sym typeface="Open Sans"/>
              </a:defRPr>
            </a:lvl4pPr>
            <a:lvl5pPr marL="2286000" marR="0" lvl="4" indent="-342900" algn="l" rtl="0">
              <a:lnSpc>
                <a:spcPct val="90000"/>
              </a:lnSpc>
              <a:spcBef>
                <a:spcPts val="500"/>
              </a:spcBef>
              <a:spcAft>
                <a:spcPts val="0"/>
              </a:spcAft>
              <a:buSzPts val="1800"/>
              <a:buFont typeface="Arial"/>
              <a:buChar char="•"/>
              <a:defRPr sz="1800" b="0" i="0" u="none" strike="noStrike" cap="none">
                <a:latin typeface="Open Sans"/>
                <a:ea typeface="Open Sans"/>
                <a:cs typeface="Open Sans"/>
                <a:sym typeface="Open Sans"/>
              </a:defRPr>
            </a:lvl5pPr>
            <a:lvl6pPr marL="2743200" marR="0" lvl="5" indent="-342900" algn="l" rtl="0">
              <a:lnSpc>
                <a:spcPct val="90000"/>
              </a:lnSpc>
              <a:spcBef>
                <a:spcPts val="500"/>
              </a:spcBef>
              <a:spcAft>
                <a:spcPts val="0"/>
              </a:spcAft>
              <a:buSzPts val="1800"/>
              <a:buFont typeface="Arial"/>
              <a:buChar char="•"/>
              <a:defRPr sz="1800" b="0" i="0" u="none" strike="noStrike" cap="none">
                <a:latin typeface="Calibri"/>
                <a:ea typeface="Calibri"/>
                <a:cs typeface="Calibri"/>
                <a:sym typeface="Calibri"/>
              </a:defRPr>
            </a:lvl6pPr>
            <a:lvl7pPr marL="3200400" marR="0" lvl="6" indent="-342900" algn="l" rtl="0">
              <a:lnSpc>
                <a:spcPct val="90000"/>
              </a:lnSpc>
              <a:spcBef>
                <a:spcPts val="500"/>
              </a:spcBef>
              <a:spcAft>
                <a:spcPts val="0"/>
              </a:spcAft>
              <a:buSzPts val="1800"/>
              <a:buFont typeface="Arial"/>
              <a:buChar char="•"/>
              <a:defRPr sz="1800" b="0" i="0" u="none" strike="noStrike" cap="none">
                <a:latin typeface="Calibri"/>
                <a:ea typeface="Calibri"/>
                <a:cs typeface="Calibri"/>
                <a:sym typeface="Calibri"/>
              </a:defRPr>
            </a:lvl7pPr>
            <a:lvl8pPr marL="3657600" marR="0" lvl="7" indent="-342900" algn="l" rtl="0">
              <a:lnSpc>
                <a:spcPct val="90000"/>
              </a:lnSpc>
              <a:spcBef>
                <a:spcPts val="500"/>
              </a:spcBef>
              <a:spcAft>
                <a:spcPts val="0"/>
              </a:spcAft>
              <a:buSzPts val="1800"/>
              <a:buFont typeface="Arial"/>
              <a:buChar char="•"/>
              <a:defRPr sz="1800" b="0" i="0" u="none" strike="noStrike" cap="none">
                <a:latin typeface="Calibri"/>
                <a:ea typeface="Calibri"/>
                <a:cs typeface="Calibri"/>
                <a:sym typeface="Calibri"/>
              </a:defRPr>
            </a:lvl8pPr>
            <a:lvl9pPr marL="4114800" marR="0" lvl="8" indent="-342900" algn="l" rtl="0">
              <a:lnSpc>
                <a:spcPct val="90000"/>
              </a:lnSpc>
              <a:spcBef>
                <a:spcPts val="500"/>
              </a:spcBef>
              <a:spcAft>
                <a:spcPts val="0"/>
              </a:spcAft>
              <a:buSzPts val="1800"/>
              <a:buFont typeface="Arial"/>
              <a:buChar char="•"/>
              <a:defRPr sz="1800" b="0" i="0" u="none" strike="noStrike" cap="none">
                <a:latin typeface="Calibri"/>
                <a:ea typeface="Calibri"/>
                <a:cs typeface="Calibri"/>
                <a:sym typeface="Calibri"/>
              </a:defRPr>
            </a:lvl9pPr>
          </a:lstStyle>
          <a:p>
            <a:endParaRPr dirty="0"/>
          </a:p>
        </p:txBody>
      </p:sp>
      <p:sp>
        <p:nvSpPr>
          <p:cNvPr id="11" name="Google Shape;11;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SzPts val="4400"/>
              <a:buFont typeface="Open Sans Light"/>
              <a:buNone/>
              <a:defRPr sz="4400" b="0" i="0" u="none" strike="noStrike" cap="none">
                <a:latin typeface="Open Sans Light"/>
                <a:ea typeface="Open Sans Light"/>
                <a:cs typeface="Open Sans Light"/>
                <a:sym typeface="Open Sans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dirty="0"/>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SzPts val="2800"/>
              <a:buFont typeface="Arial"/>
              <a:buChar char="•"/>
              <a:defRPr sz="2800" b="0" i="0" u="none" strike="noStrike" cap="none">
                <a:latin typeface="Open Sans"/>
                <a:ea typeface="Open Sans"/>
                <a:cs typeface="Open Sans"/>
                <a:sym typeface="Open Sans"/>
              </a:defRPr>
            </a:lvl1pPr>
            <a:lvl2pPr marL="914400" marR="0" lvl="1" indent="-381000" algn="l" rtl="0">
              <a:lnSpc>
                <a:spcPct val="90000"/>
              </a:lnSpc>
              <a:spcBef>
                <a:spcPts val="500"/>
              </a:spcBef>
              <a:spcAft>
                <a:spcPts val="0"/>
              </a:spcAft>
              <a:buSzPts val="2400"/>
              <a:buFont typeface="Arial"/>
              <a:buChar char="•"/>
              <a:defRPr sz="2400" b="0" i="0" u="none" strike="noStrike" cap="none">
                <a:latin typeface="Open Sans"/>
                <a:ea typeface="Open Sans"/>
                <a:cs typeface="Open Sans"/>
                <a:sym typeface="Open Sans"/>
              </a:defRPr>
            </a:lvl2pPr>
            <a:lvl3pPr marL="1371600" marR="0" lvl="2" indent="-355600" algn="l" rtl="0">
              <a:lnSpc>
                <a:spcPct val="90000"/>
              </a:lnSpc>
              <a:spcBef>
                <a:spcPts val="500"/>
              </a:spcBef>
              <a:spcAft>
                <a:spcPts val="0"/>
              </a:spcAft>
              <a:buSzPts val="2000"/>
              <a:buFont typeface="Arial"/>
              <a:buChar char="•"/>
              <a:defRPr sz="2000" b="0" i="0" u="none" strike="noStrike" cap="none">
                <a:latin typeface="Open Sans"/>
                <a:ea typeface="Open Sans"/>
                <a:cs typeface="Open Sans"/>
                <a:sym typeface="Open Sans"/>
              </a:defRPr>
            </a:lvl3pPr>
            <a:lvl4pPr marL="1828800" marR="0" lvl="3" indent="-342900" algn="l" rtl="0">
              <a:lnSpc>
                <a:spcPct val="90000"/>
              </a:lnSpc>
              <a:spcBef>
                <a:spcPts val="500"/>
              </a:spcBef>
              <a:spcAft>
                <a:spcPts val="0"/>
              </a:spcAft>
              <a:buSzPts val="1800"/>
              <a:buFont typeface="Arial"/>
              <a:buChar char="•"/>
              <a:defRPr sz="1800" b="0" i="0" u="none" strike="noStrike" cap="none">
                <a:latin typeface="Open Sans"/>
                <a:ea typeface="Open Sans"/>
                <a:cs typeface="Open Sans"/>
                <a:sym typeface="Open Sans"/>
              </a:defRPr>
            </a:lvl4pPr>
            <a:lvl5pPr marL="2286000" marR="0" lvl="4" indent="-342900" algn="l" rtl="0">
              <a:lnSpc>
                <a:spcPct val="90000"/>
              </a:lnSpc>
              <a:spcBef>
                <a:spcPts val="500"/>
              </a:spcBef>
              <a:spcAft>
                <a:spcPts val="0"/>
              </a:spcAft>
              <a:buSzPts val="1800"/>
              <a:buFont typeface="Arial"/>
              <a:buChar char="•"/>
              <a:defRPr sz="1800" b="0" i="0" u="none" strike="noStrike" cap="none">
                <a:latin typeface="Open Sans"/>
                <a:ea typeface="Open Sans"/>
                <a:cs typeface="Open Sans"/>
                <a:sym typeface="Open Sans"/>
              </a:defRPr>
            </a:lvl5pPr>
            <a:lvl6pPr marL="2743200" marR="0" lvl="5" indent="-342900" algn="l" rtl="0">
              <a:lnSpc>
                <a:spcPct val="90000"/>
              </a:lnSpc>
              <a:spcBef>
                <a:spcPts val="500"/>
              </a:spcBef>
              <a:spcAft>
                <a:spcPts val="0"/>
              </a:spcAft>
              <a:buSzPts val="1800"/>
              <a:buFont typeface="Arial"/>
              <a:buChar char="•"/>
              <a:defRPr sz="1800" b="0" i="0" u="none" strike="noStrike" cap="none">
                <a:latin typeface="Calibri"/>
                <a:ea typeface="Calibri"/>
                <a:cs typeface="Calibri"/>
                <a:sym typeface="Calibri"/>
              </a:defRPr>
            </a:lvl6pPr>
            <a:lvl7pPr marL="3200400" marR="0" lvl="6" indent="-342900" algn="l" rtl="0">
              <a:lnSpc>
                <a:spcPct val="90000"/>
              </a:lnSpc>
              <a:spcBef>
                <a:spcPts val="500"/>
              </a:spcBef>
              <a:spcAft>
                <a:spcPts val="0"/>
              </a:spcAft>
              <a:buSzPts val="1800"/>
              <a:buFont typeface="Arial"/>
              <a:buChar char="•"/>
              <a:defRPr sz="1800" b="0" i="0" u="none" strike="noStrike" cap="none">
                <a:latin typeface="Calibri"/>
                <a:ea typeface="Calibri"/>
                <a:cs typeface="Calibri"/>
                <a:sym typeface="Calibri"/>
              </a:defRPr>
            </a:lvl7pPr>
            <a:lvl8pPr marL="3657600" marR="0" lvl="7" indent="-342900" algn="l" rtl="0">
              <a:lnSpc>
                <a:spcPct val="90000"/>
              </a:lnSpc>
              <a:spcBef>
                <a:spcPts val="500"/>
              </a:spcBef>
              <a:spcAft>
                <a:spcPts val="0"/>
              </a:spcAft>
              <a:buSzPts val="1800"/>
              <a:buFont typeface="Arial"/>
              <a:buChar char="•"/>
              <a:defRPr sz="1800" b="0" i="0" u="none" strike="noStrike" cap="none">
                <a:latin typeface="Calibri"/>
                <a:ea typeface="Calibri"/>
                <a:cs typeface="Calibri"/>
                <a:sym typeface="Calibri"/>
              </a:defRPr>
            </a:lvl8pPr>
            <a:lvl9pPr marL="4114800" marR="0" lvl="8" indent="-342900" algn="l" rtl="0">
              <a:lnSpc>
                <a:spcPct val="90000"/>
              </a:lnSpc>
              <a:spcBef>
                <a:spcPts val="500"/>
              </a:spcBef>
              <a:spcAft>
                <a:spcPts val="0"/>
              </a:spcAft>
              <a:buSzPts val="1800"/>
              <a:buFont typeface="Arial"/>
              <a:buChar char="•"/>
              <a:defRPr sz="1800" b="0" i="0" u="none" strike="noStrike" cap="none">
                <a:latin typeface="Calibri"/>
                <a:ea typeface="Calibri"/>
                <a:cs typeface="Calibri"/>
                <a:sym typeface="Calibri"/>
              </a:defRPr>
            </a:lvl9pPr>
          </a:lstStyle>
          <a:p>
            <a:endParaRPr/>
          </a:p>
        </p:txBody>
      </p:sp>
      <p:sp>
        <p:nvSpPr>
          <p:cNvPr id="11" name="Google Shape;11;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SzPts val="4400"/>
              <a:buFont typeface="Open Sans Light"/>
              <a:buNone/>
              <a:defRPr sz="4400" b="0" i="0" u="none" strike="noStrike" cap="none">
                <a:latin typeface="Open Sans Light"/>
                <a:ea typeface="Open Sans Light"/>
                <a:cs typeface="Open Sans Light"/>
                <a:sym typeface="Open Sans Ligh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2458696583"/>
      </p:ext>
    </p:extLst>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e-dnevnik-test.skole.hr/" TargetMode="External"/><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0.xml"/><Relationship Id="rId1" Type="http://schemas.openxmlformats.org/officeDocument/2006/relationships/tags" Target="../tags/tag11.xml"/><Relationship Id="rId5" Type="http://schemas.openxmlformats.org/officeDocument/2006/relationships/hyperlink" Target="https://www.e-skole.hr/najcesce-postavljena-pitanja/" TargetMode="External"/><Relationship Id="rId4" Type="http://schemas.openxmlformats.org/officeDocument/2006/relationships/hyperlink" Target="mailto:helpdesk@skole.hr" TargetMode="Externa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0.xml"/><Relationship Id="rId1" Type="http://schemas.openxmlformats.org/officeDocument/2006/relationships/tags" Target="../tags/tag1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5.xml"/><Relationship Id="rId1" Type="http://schemas.openxmlformats.org/officeDocument/2006/relationships/tags" Target="../tags/tag1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8.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hyperlink" Target="https://meduza.carnet.hr/index.php/media/watch/18570" TargetMode="Externa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9.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4.xml"/><Relationship Id="rId4" Type="http://schemas.openxmlformats.org/officeDocument/2006/relationships/image" Target="../media/image14.png"/></Relationships>
</file>

<file path=ppt/slides/_rels/slide110.xml.rels><?xml version="1.0" encoding="UTF-8" standalone="yes"?>
<Relationships xmlns="http://schemas.openxmlformats.org/package/2006/relationships"><Relationship Id="rId3" Type="http://schemas.openxmlformats.org/officeDocument/2006/relationships/hyperlink" Target="https://e-dnevnik.skole.hr/" TargetMode="External"/><Relationship Id="rId2" Type="http://schemas.openxmlformats.org/officeDocument/2006/relationships/notesSlide" Target="../notesSlides/notesSlide105.xml"/><Relationship Id="rId1" Type="http://schemas.openxmlformats.org/officeDocument/2006/relationships/slideLayout" Target="../slideLayouts/slideLayout15.xml"/><Relationship Id="rId4" Type="http://schemas.openxmlformats.org/officeDocument/2006/relationships/hyperlink" Target="https://ocjene.skole.hr/" TargetMode="Externa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3" Type="http://schemas.openxmlformats.org/officeDocument/2006/relationships/hyperlink" Target="http://ocjene.skole.hr/" TargetMode="External"/><Relationship Id="rId2" Type="http://schemas.openxmlformats.org/officeDocument/2006/relationships/notesSlide" Target="../notesSlides/notesSlide108.xml"/><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5.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5.xml"/><Relationship Id="rId1" Type="http://schemas.openxmlformats.org/officeDocument/2006/relationships/slideLayout" Target="../slideLayouts/slideLayout14.xml"/><Relationship Id="rId4" Type="http://schemas.openxmlformats.org/officeDocument/2006/relationships/hyperlink" Target="https://e-dnevnik-test.skole.hr/" TargetMode="External"/></Relationships>
</file>

<file path=ppt/slides/_rels/slide1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6.xml"/><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1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7.xml"/><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8.xml"/><Relationship Id="rId1" Type="http://schemas.openxmlformats.org/officeDocument/2006/relationships/slideLayout" Target="../slideLayouts/slideLayout17.xml"/></Relationships>
</file>

<file path=ppt/slides/_rels/slide1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9.xml"/><Relationship Id="rId1" Type="http://schemas.openxmlformats.org/officeDocument/2006/relationships/slideLayout" Target="../slideLayouts/slideLayout8.xml"/></Relationships>
</file>

<file path=ppt/slides/_rels/slide1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0.xml"/><Relationship Id="rId1" Type="http://schemas.openxmlformats.org/officeDocument/2006/relationships/slideLayout" Target="../slideLayouts/slideLayout16.xml"/></Relationships>
</file>

<file path=ppt/slides/_rels/slide1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1.xml"/><Relationship Id="rId1" Type="http://schemas.openxmlformats.org/officeDocument/2006/relationships/slideLayout" Target="../slideLayouts/slideLayout15.xml"/></Relationships>
</file>

<file path=ppt/slides/_rels/slide1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2.xml"/><Relationship Id="rId1" Type="http://schemas.openxmlformats.org/officeDocument/2006/relationships/slideLayout" Target="../slideLayouts/slideLayout14.xml"/></Relationships>
</file>

<file path=ppt/slides/_rels/slide1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3.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tags" Target="../tags/tag5.xml"/><Relationship Id="rId4" Type="http://schemas.openxmlformats.org/officeDocument/2006/relationships/image" Target="../media/image16.png"/></Relationships>
</file>

<file path=ppt/slides/_rels/slide1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4.xml"/><Relationship Id="rId1" Type="http://schemas.openxmlformats.org/officeDocument/2006/relationships/slideLayout" Target="../slideLayouts/slideLayout1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26.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27.xml"/><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13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28.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29.xml"/><Relationship Id="rId1" Type="http://schemas.openxmlformats.org/officeDocument/2006/relationships/slideLayout" Target="../slideLayouts/slideLayout8.xml"/></Relationships>
</file>

<file path=ppt/slides/_rels/slide13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30.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31.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3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4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34.xml"/><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35.xml"/><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6.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3.xml"/></Relationships>
</file>

<file path=ppt/slides/_rels/slide14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38.xml"/><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5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3.xml"/><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5.xml"/><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6.xml"/><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7.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7.xml"/><Relationship Id="rId1" Type="http://schemas.openxmlformats.org/officeDocument/2006/relationships/tags" Target="../tags/tag17.xml"/><Relationship Id="rId4" Type="http://schemas.openxmlformats.org/officeDocument/2006/relationships/hyperlink" Target="https://meduza.carnet.hr/index.php/media/watch/18571" TargetMode="External"/></Relationships>
</file>

<file path=ppt/slides/_rels/slide15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0.xml"/><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1.xml"/><Relationship Id="rId1" Type="http://schemas.openxmlformats.org/officeDocument/2006/relationships/slideLayout" Target="../slideLayouts/slideLayout8.xml"/></Relationships>
</file>

<file path=ppt/slides/_rels/slide15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6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53.xml"/><Relationship Id="rId1" Type="http://schemas.openxmlformats.org/officeDocument/2006/relationships/slideLayout" Target="../slideLayouts/slideLayout8.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5.xml"/><Relationship Id="rId1" Type="http://schemas.openxmlformats.org/officeDocument/2006/relationships/tags" Target="../tags/tag18.xml"/><Relationship Id="rId4" Type="http://schemas.openxmlformats.org/officeDocument/2006/relationships/image" Target="../media/image84.png"/></Relationships>
</file>

<file path=ppt/slides/_rels/slide16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56.xml"/><Relationship Id="rId1" Type="http://schemas.openxmlformats.org/officeDocument/2006/relationships/slideLayout" Target="../slideLayouts/slideLayout5.xml"/><Relationship Id="rId4" Type="http://schemas.openxmlformats.org/officeDocument/2006/relationships/image" Target="../media/image86.png"/></Relationships>
</file>

<file path=ppt/slides/_rels/slide16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7.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58.xml"/><Relationship Id="rId1" Type="http://schemas.openxmlformats.org/officeDocument/2006/relationships/slideLayout" Target="../slideLayouts/slideLayout2.xml"/><Relationship Id="rId6" Type="http://schemas.openxmlformats.org/officeDocument/2006/relationships/hyperlink" Target="mailto:helpdesk@skole.hr" TargetMode="External"/><Relationship Id="rId5" Type="http://schemas.openxmlformats.org/officeDocument/2006/relationships/hyperlink" Target="mailto:e-skole-edukacija@skole.hr" TargetMode="External"/><Relationship Id="rId4" Type="http://schemas.openxmlformats.org/officeDocument/2006/relationships/image" Target="../media/image92.png"/></Relationships>
</file>

<file path=ppt/slides/_rels/slide166.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5.xml"/><Relationship Id="rId1" Type="http://schemas.openxmlformats.org/officeDocument/2006/relationships/tags" Target="../tags/tag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7.xml"/><Relationship Id="rId1" Type="http://schemas.openxmlformats.org/officeDocument/2006/relationships/tags" Target="../tags/tag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2.xml"/><Relationship Id="rId1" Type="http://schemas.openxmlformats.org/officeDocument/2006/relationships/tags" Target="../tags/tag9.xml"/></Relationships>
</file>

<file path=ppt/slides/_rels/slide32.xml.rels><?xml version="1.0" encoding="UTF-8" standalone="yes"?>
<Relationships xmlns="http://schemas.openxmlformats.org/package/2006/relationships"><Relationship Id="rId3" Type="http://schemas.openxmlformats.org/officeDocument/2006/relationships/hyperlink" Target="https://e-dnevnik.skole.hr/" TargetMode="External"/><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hyperlink" Target="https://ocjene.skole.hr/"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hyperlink" Target="http://ocjene.skole.hr/" TargetMode="External"/><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hyperlink" Target="https://e-dnevnik-test.skole.hr/"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image" Target="../media/image26.png"/></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0.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2.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5.xml"/><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9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9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2.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3.xml"/><Relationship Id="rId1" Type="http://schemas.openxmlformats.org/officeDocument/2006/relationships/slideLayout" Target="../slideLayouts/slideLayout8.xml"/></Relationships>
</file>

<file path=ppt/slides/_rels/slide9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4.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
          <p:cNvSpPr txBox="1">
            <a:spLocks noGrp="1"/>
          </p:cNvSpPr>
          <p:nvPr>
            <p:ph type="title"/>
          </p:nvPr>
        </p:nvSpPr>
        <p:spPr>
          <a:xfrm>
            <a:off x="4412974" y="2855742"/>
            <a:ext cx="7540487" cy="1462720"/>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4800"/>
              <a:buFont typeface="Open Sans ExtraBold"/>
              <a:buNone/>
            </a:pPr>
            <a:r>
              <a:rPr lang="sr-Latn-RS" sz="4800" b="0" dirty="0"/>
              <a:t>e-Dnevnik</a:t>
            </a:r>
            <a:endParaRPr sz="4800" b="0" dirty="0"/>
          </a:p>
        </p:txBody>
      </p:sp>
      <p:sp>
        <p:nvSpPr>
          <p:cNvPr id="4" name="TextBox 7">
            <a:extLst>
              <a:ext uri="{FF2B5EF4-FFF2-40B4-BE49-F238E27FC236}">
                <a16:creationId xmlns:a16="http://schemas.microsoft.com/office/drawing/2014/main" id="{3E55F1D0-1AED-4B52-B17D-64618CE7FD84}"/>
              </a:ext>
            </a:extLst>
          </p:cNvPr>
          <p:cNvSpPr txBox="1">
            <a:spLocks noGrp="1"/>
          </p:cNvSpPr>
          <p:nvPr>
            <p:ph type="body" idx="1"/>
          </p:nvPr>
        </p:nvSpPr>
        <p:spPr>
          <a:xfrm>
            <a:off x="5373688" y="4318000"/>
            <a:ext cx="5619750" cy="1123950"/>
          </a:xfrm>
          <a:prstGeom prst="rect">
            <a:avLst/>
          </a:prstGeom>
          <a:noFill/>
        </p:spPr>
        <p:txBody>
          <a:bodyPr wrap="square" rtlCol="0">
            <a:spAutoFit/>
          </a:bodyPr>
          <a:lstStyle/>
          <a:p>
            <a:r>
              <a:rPr lang="hr-HR" sz="2000" dirty="0">
                <a:solidFill>
                  <a:schemeClr val="bg1"/>
                </a:solidFill>
              </a:rPr>
              <a:t>Ime i prezime predavača:</a:t>
            </a:r>
            <a:endParaRPr lang="en-US" sz="2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niOkvir 2">
            <a:extLst>
              <a:ext uri="{FF2B5EF4-FFF2-40B4-BE49-F238E27FC236}">
                <a16:creationId xmlns:a16="http://schemas.microsoft.com/office/drawing/2014/main" id="{F2F29E34-486B-4093-8F0C-AB21A652D1D8}"/>
              </a:ext>
            </a:extLst>
          </p:cNvPr>
          <p:cNvSpPr txBox="1"/>
          <p:nvPr/>
        </p:nvSpPr>
        <p:spPr>
          <a:xfrm>
            <a:off x="539426" y="680762"/>
            <a:ext cx="9395405" cy="584775"/>
          </a:xfrm>
          <a:prstGeom prst="rect">
            <a:avLst/>
          </a:prstGeom>
          <a:noFill/>
        </p:spPr>
        <p:txBody>
          <a:bodyPr wrap="square">
            <a:spAutoFit/>
          </a:bodyPr>
          <a:lstStyle/>
          <a:p>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Prijava u sustav  </a:t>
            </a:r>
            <a:r>
              <a:rPr lang="hr-HR" sz="3200" u="sng" dirty="0">
                <a:latin typeface="Arial" panose="020B0604020202020204" pitchFamily="34" charset="0"/>
                <a:cs typeface="Arial" panose="020B0604020202020204" pitchFamily="34" charset="0"/>
                <a:hlinkClick r:id="rId3"/>
              </a:rPr>
              <a:t>https://e-dnevnik-test.skole.hr</a:t>
            </a:r>
            <a:endParaRPr lang="hr-HR" altLang="sr-Latn-RS" sz="3200" dirty="0">
              <a:latin typeface="Arial" panose="020B0604020202020204" pitchFamily="34" charset="0"/>
              <a:ea typeface="ＭＳ Ｐゴシック" panose="020B0600070205080204" pitchFamily="34" charset="-128"/>
              <a:cs typeface="Arial" panose="020B0604020202020204" pitchFamily="34" charset="0"/>
            </a:endParaRPr>
          </a:p>
        </p:txBody>
      </p:sp>
      <p:pic>
        <p:nvPicPr>
          <p:cNvPr id="5" name="Slika 4">
            <a:extLst>
              <a:ext uri="{FF2B5EF4-FFF2-40B4-BE49-F238E27FC236}">
                <a16:creationId xmlns:a16="http://schemas.microsoft.com/office/drawing/2014/main" id="{78EA55FA-A0D0-46F8-862A-CC2D8194B729}"/>
              </a:ext>
            </a:extLst>
          </p:cNvPr>
          <p:cNvPicPr>
            <a:picLocks noChangeAspect="1"/>
          </p:cNvPicPr>
          <p:nvPr/>
        </p:nvPicPr>
        <p:blipFill>
          <a:blip r:embed="rId4"/>
          <a:stretch>
            <a:fillRect/>
          </a:stretch>
        </p:blipFill>
        <p:spPr>
          <a:xfrm>
            <a:off x="1733566" y="1787566"/>
            <a:ext cx="8905756" cy="3895972"/>
          </a:xfrm>
          <a:prstGeom prst="rect">
            <a:avLst/>
          </a:prstGeom>
        </p:spPr>
      </p:pic>
    </p:spTree>
    <p:extLst>
      <p:ext uri="{BB962C8B-B14F-4D97-AF65-F5344CB8AC3E}">
        <p14:creationId xmlns:p14="http://schemas.microsoft.com/office/powerpoint/2010/main" val="409479492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739655" y="2526002"/>
            <a:ext cx="4421068" cy="1600200"/>
          </a:xfrm>
        </p:spPr>
        <p:txBody>
          <a:bodyPr/>
          <a:lstStyle/>
          <a:p>
            <a:r>
              <a:rPr lang="hr-HR" sz="4800" dirty="0">
                <a:solidFill>
                  <a:schemeClr val="tx1"/>
                </a:solidFill>
              </a:rPr>
              <a:t>Vježba za samostalni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520109" y="716877"/>
            <a:ext cx="3932236" cy="5424246"/>
          </a:xfrm>
        </p:spPr>
        <p:txBody>
          <a:bodyPr>
            <a:normAutofit/>
          </a:bodyPr>
          <a:lstStyle/>
          <a:p>
            <a:r>
              <a:rPr lang="hr-HR" sz="2800" dirty="0"/>
              <a:t>	</a:t>
            </a:r>
            <a:r>
              <a:rPr lang="hr-HR" sz="3200" dirty="0">
                <a:solidFill>
                  <a:schemeClr val="tx1"/>
                </a:solidFill>
              </a:rPr>
              <a:t>U e-Dnevniku unesite zapisnik po izboru, dodajte naslov, broj sudionika, datum i kratki opis.</a:t>
            </a:r>
            <a:br>
              <a:rPr lang="hr-HR" sz="3200" dirty="0">
                <a:solidFill>
                  <a:schemeClr val="tx1"/>
                </a:solidFill>
              </a:rPr>
            </a:br>
            <a:r>
              <a:rPr lang="hr-HR" sz="3200" dirty="0">
                <a:solidFill>
                  <a:schemeClr val="tx1"/>
                </a:solidFill>
              </a:rPr>
              <a:t>Postavite datoteku.</a:t>
            </a:r>
          </a:p>
        </p:txBody>
      </p:sp>
    </p:spTree>
    <p:extLst>
      <p:ext uri="{BB962C8B-B14F-4D97-AF65-F5344CB8AC3E}">
        <p14:creationId xmlns:p14="http://schemas.microsoft.com/office/powerpoint/2010/main" val="161957194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g6b6d36b315_2_762"/>
          <p:cNvSpPr txBox="1">
            <a:spLocks noGrp="1"/>
          </p:cNvSpPr>
          <p:nvPr>
            <p:ph type="title"/>
          </p:nvPr>
        </p:nvSpPr>
        <p:spPr>
          <a:xfrm>
            <a:off x="871975" y="2628900"/>
            <a:ext cx="4473747" cy="16002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hr-HR" sz="4800" dirty="0">
                <a:solidFill>
                  <a:schemeClr val="tx1"/>
                </a:solidFill>
              </a:rPr>
              <a:t>Podrška korisnicima</a:t>
            </a:r>
          </a:p>
        </p:txBody>
      </p:sp>
      <p:sp>
        <p:nvSpPr>
          <p:cNvPr id="696" name="Google Shape;696;g6b6d36b315_2_762"/>
          <p:cNvSpPr txBox="1">
            <a:spLocks noGrp="1"/>
          </p:cNvSpPr>
          <p:nvPr>
            <p:ph type="body" idx="2"/>
          </p:nvPr>
        </p:nvSpPr>
        <p:spPr>
          <a:xfrm>
            <a:off x="6039775" y="794100"/>
            <a:ext cx="6152225" cy="5269800"/>
          </a:xfrm>
          <a:prstGeom prst="rect">
            <a:avLst/>
          </a:prstGeom>
        </p:spPr>
        <p:txBody>
          <a:bodyPr spcFirstLastPara="1" wrap="square" lIns="91425" tIns="45700" rIns="91425" bIns="45700" anchor="ctr" anchorCtr="0">
            <a:noAutofit/>
          </a:bodyPr>
          <a:lstStyle/>
          <a:p>
            <a:pPr marL="0" lvl="0" indent="0" algn="l" rtl="0">
              <a:spcBef>
                <a:spcPts val="1000"/>
              </a:spcBef>
              <a:spcAft>
                <a:spcPts val="0"/>
              </a:spcAft>
              <a:buNone/>
            </a:pPr>
            <a:r>
              <a:rPr lang="hr-HR" sz="3000" dirty="0"/>
              <a:t>CARNET-ov Helpdesk: </a:t>
            </a:r>
            <a:r>
              <a:rPr lang="hr-HR" sz="3000" u="sng" dirty="0">
                <a:solidFill>
                  <a:schemeClr val="hlink"/>
                </a:solidFill>
                <a:hlinkClick r:id="rId4"/>
              </a:rPr>
              <a:t>helpdesk@skole.hr</a:t>
            </a:r>
            <a:endParaRPr lang="hr-HR" sz="3000" u="sng" dirty="0">
              <a:solidFill>
                <a:schemeClr val="hlink"/>
              </a:solidFill>
            </a:endParaRPr>
          </a:p>
          <a:p>
            <a:pPr marL="0" lvl="0" indent="0" algn="l" rtl="0">
              <a:spcBef>
                <a:spcPts val="1000"/>
              </a:spcBef>
              <a:spcAft>
                <a:spcPts val="0"/>
              </a:spcAft>
              <a:buNone/>
            </a:pPr>
            <a:r>
              <a:rPr lang="hr-HR" sz="3000" dirty="0">
                <a:solidFill>
                  <a:schemeClr val="hlink"/>
                </a:solidFill>
              </a:rPr>
              <a:t>Tel: </a:t>
            </a:r>
            <a:r>
              <a:rPr lang="hr-HR" sz="3000" b="1" dirty="0">
                <a:solidFill>
                  <a:schemeClr val="hlink"/>
                </a:solidFill>
              </a:rPr>
              <a:t>01/6661 500 </a:t>
            </a:r>
          </a:p>
          <a:p>
            <a:pPr marL="0" lvl="0" indent="0" algn="l" rtl="0">
              <a:spcBef>
                <a:spcPts val="1000"/>
              </a:spcBef>
              <a:spcAft>
                <a:spcPts val="0"/>
              </a:spcAft>
              <a:buNone/>
            </a:pPr>
            <a:r>
              <a:rPr lang="hr-HR" sz="3000" dirty="0">
                <a:solidFill>
                  <a:schemeClr val="tx1"/>
                </a:solidFill>
              </a:rPr>
              <a:t>Radnim danom od 8 do 20 sati</a:t>
            </a:r>
          </a:p>
          <a:p>
            <a:pPr marL="0" lvl="0" indent="0" algn="l" rtl="0">
              <a:spcBef>
                <a:spcPts val="1000"/>
              </a:spcBef>
              <a:spcAft>
                <a:spcPts val="0"/>
              </a:spcAft>
              <a:buNone/>
            </a:pPr>
            <a:r>
              <a:rPr lang="hr-HR" sz="3000" dirty="0"/>
              <a:t> </a:t>
            </a:r>
          </a:p>
          <a:p>
            <a:pPr marL="0" lvl="0" indent="0" algn="l" rtl="0">
              <a:spcBef>
                <a:spcPts val="1000"/>
              </a:spcBef>
              <a:spcAft>
                <a:spcPts val="0"/>
              </a:spcAft>
              <a:buNone/>
            </a:pPr>
            <a:r>
              <a:rPr lang="hr-HR" sz="3000" dirty="0"/>
              <a:t>Pitanja i odgovori o e-Školama: </a:t>
            </a:r>
            <a:r>
              <a:rPr lang="hr-HR" sz="3000" u="sng" dirty="0">
                <a:solidFill>
                  <a:schemeClr val="hlink"/>
                </a:solidFill>
                <a:hlinkClick r:id="rId5"/>
              </a:rPr>
              <a:t>https://www.e-skole.hr/najcesce-postavljena-pitanja/</a:t>
            </a:r>
            <a:r>
              <a:rPr lang="hr-HR" sz="3000" dirty="0"/>
              <a:t> </a:t>
            </a:r>
            <a:endParaRPr lang="hr-HR" sz="3000" u="sng" dirty="0"/>
          </a:p>
        </p:txBody>
      </p:sp>
    </p:spTree>
    <p:custDataLst>
      <p:tags r:id="rId1"/>
    </p:custDataLst>
    <p:extLst>
      <p:ext uri="{BB962C8B-B14F-4D97-AF65-F5344CB8AC3E}">
        <p14:creationId xmlns:p14="http://schemas.microsoft.com/office/powerpoint/2010/main" val="381829043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g6b6d36b315_2_719"/>
          <p:cNvSpPr txBox="1">
            <a:spLocks noGrp="1"/>
          </p:cNvSpPr>
          <p:nvPr>
            <p:ph type="title"/>
          </p:nvPr>
        </p:nvSpPr>
        <p:spPr>
          <a:xfrm>
            <a:off x="769950" y="2628900"/>
            <a:ext cx="4601700" cy="16002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en-US" sz="4800" dirty="0" err="1">
                <a:solidFill>
                  <a:schemeClr val="tx1"/>
                </a:solidFill>
              </a:rPr>
              <a:t>Upitnik</a:t>
            </a:r>
            <a:r>
              <a:rPr lang="en-US" sz="4800" dirty="0">
                <a:solidFill>
                  <a:schemeClr val="tx1"/>
                </a:solidFill>
              </a:rPr>
              <a:t> </a:t>
            </a:r>
            <a:r>
              <a:rPr lang="en-US" sz="4800" dirty="0" err="1">
                <a:solidFill>
                  <a:schemeClr val="tx1"/>
                </a:solidFill>
              </a:rPr>
              <a:t>zadovoljstva</a:t>
            </a:r>
            <a:endParaRPr sz="4800" dirty="0">
              <a:solidFill>
                <a:schemeClr val="tx1"/>
              </a:solidFill>
            </a:endParaRPr>
          </a:p>
        </p:txBody>
      </p:sp>
      <p:sp>
        <p:nvSpPr>
          <p:cNvPr id="710" name="Google Shape;710;g6b6d36b315_2_719"/>
          <p:cNvSpPr txBox="1">
            <a:spLocks noGrp="1"/>
          </p:cNvSpPr>
          <p:nvPr>
            <p:ph type="body" idx="2"/>
          </p:nvPr>
        </p:nvSpPr>
        <p:spPr>
          <a:xfrm>
            <a:off x="6618798" y="383345"/>
            <a:ext cx="4601701" cy="6091310"/>
          </a:xfrm>
          <a:prstGeom prst="rect">
            <a:avLst/>
          </a:prstGeom>
        </p:spPr>
        <p:txBody>
          <a:bodyPr spcFirstLastPara="1" wrap="square" lIns="91425" tIns="45700" rIns="91425" bIns="45700" anchor="ctr" anchorCtr="0">
            <a:noAutofit/>
          </a:bodyPr>
          <a:lstStyle/>
          <a:p>
            <a:pPr marL="0" lvl="0" indent="0" algn="l" rtl="0">
              <a:lnSpc>
                <a:spcPct val="100000"/>
              </a:lnSpc>
              <a:spcBef>
                <a:spcPts val="1000"/>
              </a:spcBef>
              <a:spcAft>
                <a:spcPts val="0"/>
              </a:spcAft>
              <a:buNone/>
            </a:pPr>
            <a:r>
              <a:rPr lang="hr-HR" sz="3200" dirty="0">
                <a:solidFill>
                  <a:schemeClr val="dk1"/>
                </a:solidFill>
              </a:rPr>
              <a:t>Ime i prezime predavača današnje radionice: Ime i prezime predavača</a:t>
            </a:r>
            <a:endParaRPr lang="hr-HR" sz="3200" b="1" dirty="0">
              <a:solidFill>
                <a:schemeClr val="dk1"/>
              </a:solidFill>
            </a:endParaRPr>
          </a:p>
          <a:p>
            <a:pPr marL="0" lvl="0" indent="0" algn="l" rtl="0">
              <a:lnSpc>
                <a:spcPct val="100000"/>
              </a:lnSpc>
              <a:spcBef>
                <a:spcPts val="1000"/>
              </a:spcBef>
              <a:spcAft>
                <a:spcPts val="0"/>
              </a:spcAft>
              <a:buNone/>
            </a:pPr>
            <a:endParaRPr lang="hr-HR" sz="3200" dirty="0">
              <a:solidFill>
                <a:schemeClr val="dk1"/>
              </a:solidFill>
            </a:endParaRPr>
          </a:p>
          <a:p>
            <a:pPr marL="0" lvl="0" indent="0" algn="l" rtl="0">
              <a:lnSpc>
                <a:spcPct val="100000"/>
              </a:lnSpc>
              <a:spcBef>
                <a:spcPts val="1000"/>
              </a:spcBef>
              <a:spcAft>
                <a:spcPts val="0"/>
              </a:spcAft>
              <a:buNone/>
            </a:pPr>
            <a:endParaRPr lang="hr-HR" sz="3200" dirty="0">
              <a:solidFill>
                <a:schemeClr val="dk1"/>
              </a:solidFill>
            </a:endParaRPr>
          </a:p>
          <a:p>
            <a:pPr marL="0" lvl="0" indent="0">
              <a:lnSpc>
                <a:spcPct val="100000"/>
              </a:lnSpc>
            </a:pPr>
            <a:r>
              <a:rPr lang="en-US" sz="3200" dirty="0" err="1">
                <a:solidFill>
                  <a:schemeClr val="dk1"/>
                </a:solidFill>
              </a:rPr>
              <a:t>Prikupljanje</a:t>
            </a:r>
            <a:r>
              <a:rPr lang="en-US" sz="3200" dirty="0">
                <a:solidFill>
                  <a:schemeClr val="dk1"/>
                </a:solidFill>
              </a:rPr>
              <a:t> </a:t>
            </a:r>
            <a:r>
              <a:rPr lang="en-US" sz="3200" dirty="0" err="1">
                <a:solidFill>
                  <a:schemeClr val="dk1"/>
                </a:solidFill>
              </a:rPr>
              <a:t>povratnih</a:t>
            </a:r>
            <a:r>
              <a:rPr lang="en-US" sz="3200" dirty="0">
                <a:solidFill>
                  <a:schemeClr val="dk1"/>
                </a:solidFill>
              </a:rPr>
              <a:t> </a:t>
            </a:r>
            <a:r>
              <a:rPr lang="en-US" sz="3200" dirty="0" err="1">
                <a:solidFill>
                  <a:schemeClr val="dk1"/>
                </a:solidFill>
              </a:rPr>
              <a:t>informacija</a:t>
            </a:r>
            <a:r>
              <a:rPr lang="en-US" sz="3200" dirty="0">
                <a:solidFill>
                  <a:schemeClr val="dk1"/>
                </a:solidFill>
              </a:rPr>
              <a:t> </a:t>
            </a:r>
            <a:r>
              <a:rPr lang="hr-HR" sz="3200" dirty="0">
                <a:solidFill>
                  <a:schemeClr val="dk1"/>
                </a:solidFill>
              </a:rPr>
              <a:t>pomoću</a:t>
            </a:r>
            <a:r>
              <a:rPr lang="en-US" sz="3200" dirty="0">
                <a:solidFill>
                  <a:schemeClr val="dk1"/>
                </a:solidFill>
              </a:rPr>
              <a:t> </a:t>
            </a:r>
            <a:r>
              <a:rPr lang="en-US" sz="3200" dirty="0" err="1">
                <a:solidFill>
                  <a:schemeClr val="dk1"/>
                </a:solidFill>
              </a:rPr>
              <a:t>upitnika</a:t>
            </a:r>
            <a:r>
              <a:rPr lang="en-US" sz="3200" dirty="0">
                <a:solidFill>
                  <a:schemeClr val="dk1"/>
                </a:solidFill>
              </a:rPr>
              <a:t> </a:t>
            </a:r>
            <a:r>
              <a:rPr lang="en-US" sz="3200" dirty="0" err="1">
                <a:solidFill>
                  <a:schemeClr val="dk1"/>
                </a:solidFill>
              </a:rPr>
              <a:t>zadovoljstva</a:t>
            </a:r>
            <a:r>
              <a:rPr lang="hr-HR" sz="3200" dirty="0">
                <a:solidFill>
                  <a:schemeClr val="dk1"/>
                </a:solidFill>
              </a:rPr>
              <a:t>:</a:t>
            </a:r>
          </a:p>
          <a:p>
            <a:pPr marL="0" lvl="0" indent="0">
              <a:lnSpc>
                <a:spcPct val="100000"/>
              </a:lnSpc>
            </a:pPr>
            <a:endParaRPr lang="hr-HR" sz="3000" dirty="0">
              <a:solidFill>
                <a:schemeClr val="dk1"/>
              </a:solidFill>
            </a:endParaRPr>
          </a:p>
        </p:txBody>
      </p:sp>
    </p:spTree>
    <p:custDataLst>
      <p:tags r:id="rId1"/>
    </p:custDataLst>
    <p:extLst>
      <p:ext uri="{BB962C8B-B14F-4D97-AF65-F5344CB8AC3E}">
        <p14:creationId xmlns:p14="http://schemas.microsoft.com/office/powerpoint/2010/main" val="161886987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g6b6d36b315_1_0"/>
          <p:cNvSpPr txBox="1">
            <a:spLocks noGrp="1"/>
          </p:cNvSpPr>
          <p:nvPr>
            <p:ph type="title" idx="4294967295"/>
          </p:nvPr>
        </p:nvSpPr>
        <p:spPr>
          <a:xfrm>
            <a:off x="2520778" y="2626749"/>
            <a:ext cx="8302351" cy="2497800"/>
          </a:xfrm>
          <a:prstGeom prst="rect">
            <a:avLst/>
          </a:prstGeom>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100"/>
              <a:buFont typeface="Arial"/>
              <a:buNone/>
            </a:pPr>
            <a:r>
              <a:rPr lang="hr-HR" sz="4800" b="1" dirty="0">
                <a:solidFill>
                  <a:srgbClr val="FFFFFF"/>
                </a:solidFill>
                <a:latin typeface="Arial" panose="020B0604020202020204" pitchFamily="34" charset="0"/>
                <a:ea typeface="Open Sans"/>
                <a:cs typeface="Arial" panose="020B0604020202020204" pitchFamily="34" charset="0"/>
                <a:sym typeface="Open Sans"/>
              </a:rPr>
              <a:t>e-Dnevnik za sve odgojno-obrazovne radnike </a:t>
            </a:r>
          </a:p>
        </p:txBody>
      </p:sp>
    </p:spTree>
    <p:custDataLst>
      <p:tags r:id="rId1"/>
    </p:custDataLst>
    <p:extLst>
      <p:ext uri="{BB962C8B-B14F-4D97-AF65-F5344CB8AC3E}">
        <p14:creationId xmlns:p14="http://schemas.microsoft.com/office/powerpoint/2010/main" val="275415750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7411285122_0_0"/>
          <p:cNvSpPr txBox="1">
            <a:spLocks noGrp="1"/>
          </p:cNvSpPr>
          <p:nvPr>
            <p:ph type="title"/>
          </p:nvPr>
        </p:nvSpPr>
        <p:spPr>
          <a:xfrm>
            <a:off x="487275" y="2926950"/>
            <a:ext cx="3932100" cy="10041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hr-HR" sz="4800" dirty="0"/>
              <a:t>Sadržaj</a:t>
            </a:r>
          </a:p>
        </p:txBody>
      </p:sp>
      <p:graphicFrame>
        <p:nvGraphicFramePr>
          <p:cNvPr id="131" name="Google Shape;131;g7411285122_0_0"/>
          <p:cNvGraphicFramePr/>
          <p:nvPr>
            <p:extLst>
              <p:ext uri="{D42A27DB-BD31-4B8C-83A1-F6EECF244321}">
                <p14:modId xmlns:p14="http://schemas.microsoft.com/office/powerpoint/2010/main" val="2414294622"/>
              </p:ext>
            </p:extLst>
          </p:nvPr>
        </p:nvGraphicFramePr>
        <p:xfrm>
          <a:off x="4872251" y="-2"/>
          <a:ext cx="7319749" cy="6728346"/>
        </p:xfrm>
        <a:graphic>
          <a:graphicData uri="http://schemas.openxmlformats.org/drawingml/2006/table">
            <a:tbl>
              <a:tblPr>
                <a:noFill/>
              </a:tblPr>
              <a:tblGrid>
                <a:gridCol w="5365881">
                  <a:extLst>
                    <a:ext uri="{9D8B030D-6E8A-4147-A177-3AD203B41FA5}">
                      <a16:colId xmlns:a16="http://schemas.microsoft.com/office/drawing/2014/main" val="20000"/>
                    </a:ext>
                  </a:extLst>
                </a:gridCol>
                <a:gridCol w="1953868">
                  <a:extLst>
                    <a:ext uri="{9D8B030D-6E8A-4147-A177-3AD203B41FA5}">
                      <a16:colId xmlns:a16="http://schemas.microsoft.com/office/drawing/2014/main" val="20001"/>
                    </a:ext>
                  </a:extLst>
                </a:gridCol>
              </a:tblGrid>
              <a:tr h="691159">
                <a:tc>
                  <a:txBody>
                    <a:bodyPr/>
                    <a:lstStyle/>
                    <a:p>
                      <a:pPr marL="0" lvl="0" indent="0" algn="l" rtl="0">
                        <a:spcBef>
                          <a:spcPts val="0"/>
                        </a:spcBef>
                        <a:spcAft>
                          <a:spcPts val="0"/>
                        </a:spcAft>
                        <a:buNone/>
                      </a:pPr>
                      <a:r>
                        <a:rPr lang="hr-HR" sz="2400" b="1" noProof="0" dirty="0">
                          <a:latin typeface="Arial" panose="020B0604020202020204" pitchFamily="34" charset="0"/>
                          <a:ea typeface="Open Sans Light" panose="020B0604020202020204" charset="0"/>
                          <a:cs typeface="Arial" panose="020B0604020202020204" pitchFamily="34" charset="0"/>
                          <a:sym typeface="Open Sans"/>
                        </a:rPr>
                        <a:t>Program radionice </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009BEA">
                        <a:alpha val="49800"/>
                      </a:srgbClr>
                    </a:solidFill>
                  </a:tcPr>
                </a:tc>
                <a:tc>
                  <a:txBody>
                    <a:bodyPr/>
                    <a:lstStyle/>
                    <a:p>
                      <a:pPr marL="0" lvl="0" indent="0" algn="l" rtl="0">
                        <a:spcBef>
                          <a:spcPts val="0"/>
                        </a:spcBef>
                        <a:spcAft>
                          <a:spcPts val="0"/>
                        </a:spcAft>
                        <a:buNone/>
                      </a:pPr>
                      <a:r>
                        <a:rPr lang="hr-HR" sz="2400" b="1" noProof="0" dirty="0">
                          <a:latin typeface="Arial" panose="020B0604020202020204" pitchFamily="34" charset="0"/>
                          <a:ea typeface="Open Sans Light" panose="020B0604020202020204" charset="0"/>
                          <a:cs typeface="Arial" panose="020B0604020202020204" pitchFamily="34" charset="0"/>
                          <a:sym typeface="Open Sans"/>
                        </a:rPr>
                        <a:t>Trajanje</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009BEA">
                        <a:alpha val="49800"/>
                      </a:srgbClr>
                    </a:solidFill>
                  </a:tcPr>
                </a:tc>
                <a:extLst>
                  <a:ext uri="{0D108BD9-81ED-4DB2-BD59-A6C34878D82A}">
                    <a16:rowId xmlns:a16="http://schemas.microsoft.com/office/drawing/2014/main" val="10000"/>
                  </a:ext>
                </a:extLst>
              </a:tr>
              <a:tr h="1031650">
                <a:tc>
                  <a:txBody>
                    <a:bodyPr/>
                    <a:lstStyle/>
                    <a:p>
                      <a:pPr marL="0" lvl="0" indent="0" algn="l" rtl="0">
                        <a:spcBef>
                          <a:spcPts val="0"/>
                        </a:spcBef>
                        <a:spcAft>
                          <a:spcPts val="0"/>
                        </a:spcAft>
                        <a:buClr>
                          <a:schemeClr val="dk1"/>
                        </a:buClr>
                        <a:buSzPts val="1100"/>
                        <a:buFont typeface="Arial"/>
                        <a:buNone/>
                      </a:pPr>
                      <a:r>
                        <a:rPr lang="hr-HR" sz="2000" noProof="0" dirty="0">
                          <a:solidFill>
                            <a:schemeClr val="dk1"/>
                          </a:solidFill>
                          <a:latin typeface="Arial" panose="020B0604020202020204" pitchFamily="34" charset="0"/>
                          <a:ea typeface="Open Sans Light" panose="020B0604020202020204" charset="0"/>
                          <a:cs typeface="Arial" panose="020B0604020202020204" pitchFamily="34" charset="0"/>
                          <a:sym typeface="Open Sans Light"/>
                        </a:rPr>
                        <a:t>Uvod</a:t>
                      </a:r>
                    </a:p>
                    <a:p>
                      <a:pPr marL="0" lvl="0" indent="0" algn="l" rtl="0">
                        <a:spcBef>
                          <a:spcPts val="0"/>
                        </a:spcBef>
                        <a:spcAft>
                          <a:spcPts val="0"/>
                        </a:spcAft>
                        <a:buClr>
                          <a:schemeClr val="dk1"/>
                        </a:buClr>
                        <a:buSzPts val="1100"/>
                        <a:buFont typeface="Arial"/>
                        <a:buNone/>
                      </a:pPr>
                      <a:r>
                        <a:rPr lang="hr-HR" sz="2000" noProof="0" dirty="0">
                          <a:solidFill>
                            <a:schemeClr val="dk1"/>
                          </a:solidFill>
                          <a:latin typeface="Arial" panose="020B0604020202020204" pitchFamily="34" charset="0"/>
                          <a:ea typeface="Open Sans Light" panose="020B0604020202020204" charset="0"/>
                          <a:cs typeface="Arial" panose="020B0604020202020204" pitchFamily="34" charset="0"/>
                          <a:sym typeface="Open Sans Light"/>
                        </a:rPr>
                        <a:t>Program i projekt e-Škole</a:t>
                      </a:r>
                      <a:endParaRPr lang="hr-HR" sz="2000" noProof="0" dirty="0">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10 min</a:t>
                      </a: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618978">
                <a:tc>
                  <a:txBody>
                    <a:bodyPr/>
                    <a:lstStyle/>
                    <a:p>
                      <a:r>
                        <a:rPr lang="hr-HR" sz="2000" dirty="0">
                          <a:solidFill>
                            <a:schemeClr val="tx1"/>
                          </a:solidFill>
                          <a:latin typeface="Arial" panose="020B0604020202020204" pitchFamily="34" charset="0"/>
                          <a:cs typeface="Arial" panose="020B0604020202020204" pitchFamily="34" charset="0"/>
                        </a:rPr>
                        <a:t>Uvod u e-Dnevnik </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30 min</a:t>
                      </a: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618978">
                <a:tc>
                  <a:txBody>
                    <a:bodyPr/>
                    <a:lstStyle/>
                    <a:p>
                      <a:pPr marL="0" lvl="0" indent="0" algn="l" rtl="0">
                        <a:spcBef>
                          <a:spcPts val="0"/>
                        </a:spcBef>
                        <a:spcAft>
                          <a:spcPts val="0"/>
                        </a:spcAft>
                        <a:buNone/>
                      </a:pPr>
                      <a:r>
                        <a:rPr lang="hr-HR" sz="2000" i="0" noProof="0" dirty="0">
                          <a:latin typeface="Arial" panose="020B0604020202020204" pitchFamily="34" charset="0"/>
                          <a:ea typeface="Open Sans Light" panose="020B0604020202020204" charset="0"/>
                          <a:cs typeface="Arial" panose="020B0604020202020204" pitchFamily="34" charset="0"/>
                          <a:sym typeface="Open Sans Light"/>
                        </a:rPr>
                        <a:t>e-Dnevnik za razrednike</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25 min</a:t>
                      </a: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618978">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2000" i="1" noProof="0" dirty="0">
                          <a:latin typeface="Arial" panose="020B0604020202020204" pitchFamily="34" charset="0"/>
                          <a:ea typeface="Open Sans Light" panose="020B0604020202020204" charset="0"/>
                          <a:cs typeface="Arial" panose="020B0604020202020204" pitchFamily="34" charset="0"/>
                          <a:sym typeface="Open Sans Light"/>
                        </a:rPr>
                        <a:t>Stanka (po dogovoru)</a:t>
                      </a:r>
                      <a:endParaRPr lang="hr-HR" sz="2000" noProof="0" dirty="0">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solidFill>
                      <a:srgbClr val="CCECFF"/>
                    </a:solidFill>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10 min</a:t>
                      </a: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solidFill>
                      <a:srgbClr val="CCECFF"/>
                    </a:solidFill>
                  </a:tcPr>
                </a:tc>
                <a:extLst>
                  <a:ext uri="{0D108BD9-81ED-4DB2-BD59-A6C34878D82A}">
                    <a16:rowId xmlns:a16="http://schemas.microsoft.com/office/drawing/2014/main" val="10004"/>
                  </a:ext>
                </a:extLst>
              </a:tr>
              <a:tr h="61436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e-Dnevnik za glazbene škole</a:t>
                      </a:r>
                      <a:endParaRPr kumimoji="0" lang="hr-HR" sz="20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40 min</a:t>
                      </a: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extLst>
                  <a:ext uri="{0D108BD9-81ED-4DB2-BD59-A6C34878D82A}">
                    <a16:rowId xmlns:a16="http://schemas.microsoft.com/office/drawing/2014/main" val="327461065"/>
                  </a:ext>
                </a:extLst>
              </a:tr>
              <a:tr h="61436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20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rPr>
                        <a:t>Pregled rada</a:t>
                      </a: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lgn="ctr">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20 min</a:t>
                      </a: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lgn="ctr">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extLst>
                  <a:ext uri="{0D108BD9-81ED-4DB2-BD59-A6C34878D82A}">
                    <a16:rowId xmlns:a16="http://schemas.microsoft.com/office/drawing/2014/main" val="2613189471"/>
                  </a:ext>
                </a:extLst>
              </a:tr>
              <a:tr h="61436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20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rPr>
                        <a:t>Zapisnici</a:t>
                      </a: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30 min</a:t>
                      </a: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extLst>
                  <a:ext uri="{0D108BD9-81ED-4DB2-BD59-A6C34878D82A}">
                    <a16:rowId xmlns:a16="http://schemas.microsoft.com/office/drawing/2014/main" val="207896902"/>
                  </a:ext>
                </a:extLst>
              </a:tr>
              <a:tr h="614361">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20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rPr>
                        <a:t>Zaključak (upitnik zadovoljstva i pitanja)</a:t>
                      </a: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15 min</a:t>
                      </a: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extLst>
                  <a:ext uri="{0D108BD9-81ED-4DB2-BD59-A6C34878D82A}">
                    <a16:rowId xmlns:a16="http://schemas.microsoft.com/office/drawing/2014/main" val="3789320862"/>
                  </a:ext>
                </a:extLst>
              </a:tr>
              <a:tr h="691159">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hr-HR" sz="2400" b="1" i="0" u="none" strike="noStrike" dirty="0">
                          <a:effectLst/>
                          <a:latin typeface="Arial" panose="020B0604020202020204" pitchFamily="34" charset="0"/>
                          <a:ea typeface="Open Sans Light" panose="020B0604020202020204"/>
                          <a:cs typeface="Arial" panose="020B0604020202020204" pitchFamily="34" charset="0"/>
                        </a:rPr>
                        <a:t>Ukupno</a:t>
                      </a:r>
                      <a:endParaRPr kumimoji="0" lang="hr-HR" sz="24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bg1">
                        <a:lumMod val="85000"/>
                        <a:alpha val="82000"/>
                      </a:schemeClr>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2400" b="1" i="0" u="none" strike="noStrike" dirty="0">
                          <a:effectLst/>
                          <a:latin typeface="Arial" panose="020B0604020202020204" pitchFamily="34" charset="0"/>
                          <a:ea typeface="Open Sans Light" panose="020B0604020202020204"/>
                          <a:cs typeface="Arial" panose="020B0604020202020204" pitchFamily="34" charset="0"/>
                        </a:rPr>
                        <a:t>3 sata</a:t>
                      </a:r>
                      <a:endParaRPr lang="hr-HR" sz="2400" noProof="0" dirty="0">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bg1">
                        <a:lumMod val="85000"/>
                        <a:alpha val="82000"/>
                      </a:schemeClr>
                    </a:solidFill>
                  </a:tcPr>
                </a:tc>
                <a:extLst>
                  <a:ext uri="{0D108BD9-81ED-4DB2-BD59-A6C34878D82A}">
                    <a16:rowId xmlns:a16="http://schemas.microsoft.com/office/drawing/2014/main" val="2577511875"/>
                  </a:ext>
                </a:extLst>
              </a:tr>
            </a:tbl>
          </a:graphicData>
        </a:graphic>
      </p:graphicFrame>
    </p:spTree>
    <p:custDataLst>
      <p:tags r:id="rId1"/>
    </p:custDataLst>
    <p:extLst>
      <p:ext uri="{BB962C8B-B14F-4D97-AF65-F5344CB8AC3E}">
        <p14:creationId xmlns:p14="http://schemas.microsoft.com/office/powerpoint/2010/main" val="403218657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4" name="Google Shape;121;g7411285122_7_5">
            <a:extLst>
              <a:ext uri="{FF2B5EF4-FFF2-40B4-BE49-F238E27FC236}">
                <a16:creationId xmlns:a16="http://schemas.microsoft.com/office/drawing/2014/main" id="{26B76A55-B345-42B8-B974-B04C1D8FB373}"/>
              </a:ext>
            </a:extLst>
          </p:cNvPr>
          <p:cNvSpPr txBox="1">
            <a:spLocks/>
          </p:cNvSpPr>
          <p:nvPr/>
        </p:nvSpPr>
        <p:spPr>
          <a:xfrm>
            <a:off x="1412149" y="1235400"/>
            <a:ext cx="10347459" cy="4387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3600"/>
              <a:buFont typeface="Arial"/>
              <a:buNone/>
            </a:pPr>
            <a:r>
              <a:rPr lang="hr-HR" sz="4800" b="1" dirty="0">
                <a:solidFill>
                  <a:schemeClr val="tx1"/>
                </a:solidFill>
                <a:latin typeface="Arial" panose="020B0604020202020204" pitchFamily="34" charset="0"/>
                <a:cs typeface="Arial" panose="020B0604020202020204" pitchFamily="34" charset="0"/>
              </a:rPr>
              <a:t>Ciljevi radionice</a:t>
            </a:r>
          </a:p>
          <a:p>
            <a:pPr marL="0" indent="0">
              <a:spcBef>
                <a:spcPts val="0"/>
              </a:spcBef>
              <a:buSzPts val="3600"/>
              <a:buFont typeface="Arial"/>
              <a:buNone/>
            </a:pPr>
            <a:endParaRPr lang="hr-HR" sz="3000" dirty="0">
              <a:solidFill>
                <a:schemeClr val="tx1"/>
              </a:solidFill>
              <a:latin typeface="Arial" panose="020B0604020202020204" pitchFamily="34" charset="0"/>
              <a:cs typeface="Arial" panose="020B0604020202020204" pitchFamily="34" charset="0"/>
            </a:endParaRPr>
          </a:p>
          <a:p>
            <a:pPr marL="0" indent="0">
              <a:spcBef>
                <a:spcPts val="0"/>
              </a:spcBef>
              <a:buSzPts val="3600"/>
              <a:buFont typeface="Arial"/>
              <a:buNone/>
            </a:pPr>
            <a:endParaRPr lang="hr-HR" sz="3000" dirty="0">
              <a:solidFill>
                <a:schemeClr val="tx1"/>
              </a:solidFill>
              <a:latin typeface="Arial" panose="020B0604020202020204" pitchFamily="34" charset="0"/>
              <a:cs typeface="Arial" panose="020B0604020202020204" pitchFamily="34" charset="0"/>
            </a:endParaRPr>
          </a:p>
          <a:p>
            <a:pPr indent="-457200">
              <a:spcBef>
                <a:spcPts val="0"/>
              </a:spcBef>
              <a:buFont typeface="Wingdings" panose="05000000000000000000" pitchFamily="2" charset="2"/>
              <a:buChar char="ü"/>
            </a:pPr>
            <a:r>
              <a:rPr lang="hr-HR" sz="3200" dirty="0">
                <a:solidFill>
                  <a:schemeClr val="tx1"/>
                </a:solidFill>
                <a:latin typeface="+mn-lt"/>
                <a:ea typeface="Open Sans Light"/>
                <a:cs typeface="Arial" panose="020B0604020202020204" pitchFamily="34" charset="0"/>
                <a:sym typeface="Open Sans Light"/>
              </a:rPr>
              <a:t>upoznati se s mogućnostima e-Dnevnika za nastavnike</a:t>
            </a:r>
          </a:p>
          <a:p>
            <a:pPr marL="1371600" indent="-457200">
              <a:spcBef>
                <a:spcPts val="0"/>
              </a:spcBef>
              <a:buFont typeface="Wingdings" panose="05000000000000000000" pitchFamily="2" charset="2"/>
              <a:buChar char="ü"/>
            </a:pPr>
            <a:endParaRPr lang="hr-HR" sz="3200" dirty="0">
              <a:solidFill>
                <a:schemeClr val="tx1"/>
              </a:solidFill>
              <a:latin typeface="+mn-lt"/>
              <a:ea typeface="Open Sans Light"/>
              <a:cs typeface="Arial" panose="020B0604020202020204" pitchFamily="34" charset="0"/>
              <a:sym typeface="Open Sans Light"/>
            </a:endParaRPr>
          </a:p>
          <a:p>
            <a:pPr indent="-457200">
              <a:spcBef>
                <a:spcPts val="0"/>
              </a:spcBef>
              <a:buFont typeface="Wingdings" panose="05000000000000000000" pitchFamily="2" charset="2"/>
              <a:buChar char="ü"/>
            </a:pPr>
            <a:r>
              <a:rPr lang="hr-HR" sz="3200" dirty="0">
                <a:solidFill>
                  <a:schemeClr val="tx1"/>
                </a:solidFill>
                <a:latin typeface="+mn-lt"/>
                <a:ea typeface="Open Sans Light"/>
                <a:cs typeface="Arial" panose="020B0604020202020204" pitchFamily="34" charset="0"/>
                <a:sym typeface="Open Sans Light"/>
              </a:rPr>
              <a:t>ovladati unosom i pregledom podataka u e-Dnevniku za sve skupine korisnik</a:t>
            </a:r>
            <a:r>
              <a:rPr lang="hr-HR" sz="3000" dirty="0">
                <a:solidFill>
                  <a:schemeClr val="tx1"/>
                </a:solidFill>
                <a:latin typeface="+mn-lt"/>
                <a:ea typeface="Open Sans Light"/>
                <a:cs typeface="Arial" panose="020B0604020202020204" pitchFamily="34" charset="0"/>
                <a:sym typeface="Open Sans Light"/>
              </a:rPr>
              <a:t>a</a:t>
            </a:r>
            <a:endParaRPr lang="hr-HR" sz="30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181575027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4" name="Google Shape;121;g7411285122_7_5">
            <a:extLst>
              <a:ext uri="{FF2B5EF4-FFF2-40B4-BE49-F238E27FC236}">
                <a16:creationId xmlns:a16="http://schemas.microsoft.com/office/drawing/2014/main" id="{26B76A55-B345-42B8-B974-B04C1D8FB373}"/>
              </a:ext>
            </a:extLst>
          </p:cNvPr>
          <p:cNvSpPr txBox="1">
            <a:spLocks/>
          </p:cNvSpPr>
          <p:nvPr/>
        </p:nvSpPr>
        <p:spPr>
          <a:xfrm>
            <a:off x="654906" y="1482534"/>
            <a:ext cx="10828257" cy="4789619"/>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90000"/>
              </a:lnSpc>
              <a:spcBef>
                <a:spcPts val="0"/>
              </a:spcBef>
              <a:spcAft>
                <a:spcPts val="0"/>
              </a:spcAft>
              <a:buClr>
                <a:srgbClr val="7F7F7F"/>
              </a:buClr>
              <a:buSzPts val="3600"/>
              <a:buFont typeface="Arial"/>
              <a:buNone/>
              <a:tabLst/>
              <a:defRPr/>
            </a:pPr>
            <a:endParaRPr kumimoji="0" lang="hr-HR" sz="4000" b="1" i="0" u="none" strike="noStrike" kern="0" cap="none" spc="0" normalizeH="0" baseline="0" noProof="0" dirty="0">
              <a:ln>
                <a:noFill/>
              </a:ln>
              <a:solidFill>
                <a:srgbClr val="7F7F7F"/>
              </a:solidFill>
              <a:effectLst/>
              <a:uLnTx/>
              <a:uFillTx/>
              <a:latin typeface="Arial"/>
              <a:cs typeface="Arial" panose="020B0604020202020204" pitchFamily="34" charset="0"/>
              <a:sym typeface="Open Sans"/>
            </a:endParaRPr>
          </a:p>
          <a:p>
            <a:pPr marL="0" marR="0" lvl="0" indent="0" algn="l" defTabSz="914400" rtl="0" eaLnBrk="1" fontAlgn="auto" latinLnBrk="0" hangingPunct="1">
              <a:lnSpc>
                <a:spcPct val="90000"/>
              </a:lnSpc>
              <a:spcBef>
                <a:spcPts val="0"/>
              </a:spcBef>
              <a:spcAft>
                <a:spcPts val="0"/>
              </a:spcAft>
              <a:buClr>
                <a:srgbClr val="7F7F7F"/>
              </a:buClr>
              <a:buSzPts val="3600"/>
              <a:buFont typeface="Arial"/>
              <a:buNone/>
              <a:tabLst/>
              <a:defRPr/>
            </a:pPr>
            <a:r>
              <a:rPr kumimoji="0" lang="hr-HR" sz="40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Ishodi učenja radionice</a:t>
            </a:r>
            <a:br>
              <a:rPr kumimoji="0" lang="hr-HR" sz="44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br>
            <a:endParaRPr kumimoji="0" lang="hr-HR"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a:p>
            <a:pPr marL="0" indent="0">
              <a:lnSpc>
                <a:spcPct val="100000"/>
              </a:lnSpc>
              <a:spcBef>
                <a:spcPts val="600"/>
              </a:spcBef>
              <a:spcAft>
                <a:spcPts val="600"/>
              </a:spcAft>
              <a:buNone/>
              <a:defRPr/>
            </a:pPr>
            <a:r>
              <a:rPr lang="hr-HR" dirty="0">
                <a:solidFill>
                  <a:schemeClr val="tx1"/>
                </a:solidFill>
                <a:latin typeface="Arial" panose="020B0604020202020204" pitchFamily="34" charset="0"/>
                <a:cs typeface="Arial" panose="020B0604020202020204" pitchFamily="34" charset="0"/>
              </a:rPr>
              <a:t>Polaznici će nakon radionice moći:</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Arial" panose="020B0604020202020204" pitchFamily="34" charset="0"/>
              <a:buChar char="•"/>
              <a:tabLst/>
              <a:defRPr/>
            </a:pPr>
            <a:r>
              <a:rPr lang="hr-HR" dirty="0">
                <a:solidFill>
                  <a:schemeClr val="tx1"/>
                </a:solidFill>
                <a:latin typeface="Arial" panose="020B0604020202020204" pitchFamily="34" charset="0"/>
                <a:cs typeface="Arial" panose="020B0604020202020204" pitchFamily="34" charset="0"/>
              </a:rPr>
              <a:t>v</a:t>
            </a:r>
            <a:r>
              <a:rPr kumimoji="0" lang="hr-HR"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oditi administraciju e-Dnevnika,</a:t>
            </a:r>
            <a:r>
              <a:rPr kumimoji="0" lang="hr-HR" b="0" i="0" u="none" strike="noStrike" kern="0" cap="none" spc="0" normalizeH="0" noProof="0" dirty="0">
                <a:ln>
                  <a:noFill/>
                </a:ln>
                <a:solidFill>
                  <a:schemeClr val="tx1"/>
                </a:solidFill>
                <a:effectLst/>
                <a:uLnTx/>
                <a:uFillTx/>
                <a:latin typeface="Arial" panose="020B0604020202020204" pitchFamily="34" charset="0"/>
                <a:cs typeface="Arial" panose="020B0604020202020204" pitchFamily="34" charset="0"/>
                <a:sym typeface="Open Sans"/>
              </a:rPr>
              <a:t> koja</a:t>
            </a:r>
            <a:r>
              <a:rPr kumimoji="0" lang="hr-HR"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 uključuje: odabir predmeta, kreiranje grupe i razreda, uređivanje podataka na razini škole, brisanje neispravnih unosa (srednja razina digitalnih kompetencija iz područja Digitalni izvori i materijali)</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Arial" panose="020B0604020202020204" pitchFamily="34" charset="0"/>
              <a:buChar char="•"/>
              <a:tabLst/>
              <a:defRPr/>
            </a:pPr>
            <a:r>
              <a:rPr lang="hr-HR" dirty="0">
                <a:solidFill>
                  <a:schemeClr val="tx1"/>
                </a:solidFill>
                <a:latin typeface="Arial" panose="020B0604020202020204" pitchFamily="34" charset="0"/>
                <a:ea typeface="Open Sans Light"/>
                <a:cs typeface="Arial" panose="020B0604020202020204" pitchFamily="34" charset="0"/>
                <a:sym typeface="Open Sans Light"/>
              </a:rPr>
              <a:t>k</a:t>
            </a:r>
            <a:r>
              <a:rPr kumimoji="0" lang="hr-HR" b="0" i="0" u="none" strike="noStrike" kern="0" cap="none" spc="0" normalizeH="0" baseline="0" noProof="0" dirty="0" err="1">
                <a:ln>
                  <a:noFill/>
                </a:ln>
                <a:solidFill>
                  <a:schemeClr val="tx1"/>
                </a:solidFill>
                <a:effectLst/>
                <a:uLnTx/>
                <a:uFillTx/>
                <a:latin typeface="Arial" panose="020B0604020202020204" pitchFamily="34" charset="0"/>
                <a:ea typeface="Open Sans Light"/>
                <a:cs typeface="Arial" panose="020B0604020202020204" pitchFamily="34" charset="0"/>
                <a:sym typeface="Open Sans Light"/>
              </a:rPr>
              <a:t>reirati</a:t>
            </a:r>
            <a:r>
              <a:rPr kumimoji="0" lang="hr-HR" b="0" i="0" u="none" strike="noStrike" kern="0" cap="none" spc="0" normalizeH="0" baseline="0" noProof="0" dirty="0">
                <a:ln>
                  <a:noFill/>
                </a:ln>
                <a:solidFill>
                  <a:schemeClr val="tx1"/>
                </a:solidFill>
                <a:effectLst/>
                <a:uLnTx/>
                <a:uFillTx/>
                <a:latin typeface="Arial" panose="020B0604020202020204" pitchFamily="34" charset="0"/>
                <a:ea typeface="Open Sans Light"/>
                <a:cs typeface="Arial" panose="020B0604020202020204" pitchFamily="34" charset="0"/>
                <a:sym typeface="Open Sans Light"/>
              </a:rPr>
              <a:t> novi radni tjedan </a:t>
            </a:r>
            <a:r>
              <a:rPr kumimoji="0" lang="hr-HR"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(srednja razina digitalnih kompetencija iz područja Profesionalni angažman)</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Arial" panose="020B0604020202020204" pitchFamily="34" charset="0"/>
              <a:buChar char="•"/>
              <a:tabLst/>
              <a:defRPr/>
            </a:pPr>
            <a:r>
              <a:rPr kumimoji="0" lang="hr-HR"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Light"/>
              </a:rPr>
              <a:t>uređivati podatke učenika i predmeta </a:t>
            </a:r>
            <a:r>
              <a:rPr kumimoji="0" lang="hr-HR"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(srednja razina digitalnih kompetencija iz područja Profesionalni angažman)</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endParaRPr kumimoji="0" lang="hr-HR" sz="2800" b="0" i="0" u="none" strike="noStrike" kern="0" cap="none" spc="0" normalizeH="0" baseline="0" noProof="0" dirty="0">
              <a:ln>
                <a:noFill/>
              </a:ln>
              <a:solidFill>
                <a:srgbClr val="7F7F7F"/>
              </a:solidFill>
              <a:effectLst/>
              <a:uLnTx/>
              <a:uFillTx/>
              <a:latin typeface="Arial" panose="020B0604020202020204" pitchFamily="34" charset="0"/>
              <a:cs typeface="Arial" panose="020B0604020202020204" pitchFamily="34" charset="0"/>
              <a:sym typeface="Open Sans Light"/>
            </a:endParaRPr>
          </a:p>
          <a:p>
            <a:pPr marL="457200" marR="0" lvl="0" indent="-457200" algn="l" defTabSz="914400" rtl="0" eaLnBrk="1" fontAlgn="auto" latinLnBrk="0" hangingPunct="1">
              <a:lnSpc>
                <a:spcPct val="90000"/>
              </a:lnSpc>
              <a:spcBef>
                <a:spcPts val="0"/>
              </a:spcBef>
              <a:spcAft>
                <a:spcPts val="0"/>
              </a:spcAft>
              <a:buClr>
                <a:srgbClr val="7F7F7F"/>
              </a:buClr>
              <a:buSzPts val="2800"/>
              <a:buFont typeface="Wingdings" panose="05000000000000000000" pitchFamily="2" charset="2"/>
              <a:buChar char="ü"/>
              <a:tabLst/>
              <a:defRPr/>
            </a:pPr>
            <a:endParaRPr kumimoji="0" lang="hr-HR" sz="3000" b="0" i="0" u="none" strike="noStrike" kern="0" cap="none" spc="0" normalizeH="0" baseline="0" noProof="0" dirty="0">
              <a:ln>
                <a:noFill/>
              </a:ln>
              <a:solidFill>
                <a:srgbClr val="7F7F7F"/>
              </a:solidFill>
              <a:effectLst/>
              <a:uLnTx/>
              <a:uFillTx/>
              <a:latin typeface="Arial" panose="020B0604020202020204" pitchFamily="34" charset="0"/>
              <a:cs typeface="Arial" panose="020B0604020202020204" pitchFamily="34" charset="0"/>
              <a:sym typeface="Open Sans Light"/>
            </a:endParaRPr>
          </a:p>
          <a:p>
            <a:pPr marL="457200" marR="0" lvl="0" indent="-457200" algn="l" defTabSz="914400" rtl="0" eaLnBrk="1" fontAlgn="auto" latinLnBrk="0" hangingPunct="1">
              <a:lnSpc>
                <a:spcPct val="90000"/>
              </a:lnSpc>
              <a:spcBef>
                <a:spcPts val="0"/>
              </a:spcBef>
              <a:spcAft>
                <a:spcPts val="0"/>
              </a:spcAft>
              <a:buClr>
                <a:srgbClr val="7F7F7F"/>
              </a:buClr>
              <a:buSzPts val="2800"/>
              <a:buFont typeface="Wingdings" panose="05000000000000000000" pitchFamily="2" charset="2"/>
              <a:buChar char="ü"/>
              <a:tabLst/>
              <a:defRPr/>
            </a:pPr>
            <a:endParaRPr kumimoji="0" lang="hr-HR" sz="3000" b="0" i="0" u="none" strike="noStrike" kern="0" cap="none" spc="0" normalizeH="0" baseline="0" noProof="0" dirty="0">
              <a:ln>
                <a:noFill/>
              </a:ln>
              <a:solidFill>
                <a:srgbClr val="7F7F7F"/>
              </a:solidFill>
              <a:effectLst/>
              <a:uLnTx/>
              <a:uFillTx/>
              <a:latin typeface="Arial"/>
              <a:cs typeface="Arial" panose="020B0604020202020204" pitchFamily="34" charset="0"/>
              <a:sym typeface="Open Sans"/>
            </a:endParaRPr>
          </a:p>
        </p:txBody>
      </p:sp>
    </p:spTree>
    <p:extLst>
      <p:ext uri="{BB962C8B-B14F-4D97-AF65-F5344CB8AC3E}">
        <p14:creationId xmlns:p14="http://schemas.microsoft.com/office/powerpoint/2010/main" val="259697832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niOkvir 2">
            <a:extLst>
              <a:ext uri="{FF2B5EF4-FFF2-40B4-BE49-F238E27FC236}">
                <a16:creationId xmlns:a16="http://schemas.microsoft.com/office/drawing/2014/main" id="{031F0231-81DF-4577-A1F9-5BE85B014232}"/>
              </a:ext>
            </a:extLst>
          </p:cNvPr>
          <p:cNvSpPr txBox="1"/>
          <p:nvPr/>
        </p:nvSpPr>
        <p:spPr>
          <a:xfrm>
            <a:off x="523527" y="1327898"/>
            <a:ext cx="11144946" cy="5016758"/>
          </a:xfrm>
          <a:prstGeom prst="rect">
            <a:avLst/>
          </a:prstGeom>
          <a:noFill/>
        </p:spPr>
        <p:txBody>
          <a:bodyPr wrap="square">
            <a:spAutoFit/>
          </a:bodyPr>
          <a:lstStyle/>
          <a:p>
            <a:pPr>
              <a:spcBef>
                <a:spcPts val="600"/>
              </a:spcBef>
              <a:spcAft>
                <a:spcPts val="600"/>
              </a:spcAft>
              <a:buClr>
                <a:srgbClr val="7F7F7F"/>
              </a:buClr>
              <a:buSzPts val="2800"/>
              <a:defRPr/>
            </a:pPr>
            <a:r>
              <a:rPr lang="hr-HR" sz="2800" dirty="0">
                <a:solidFill>
                  <a:schemeClr val="tx1"/>
                </a:solidFill>
                <a:latin typeface="Arial" panose="020B0604020202020204" pitchFamily="34" charset="0"/>
                <a:cs typeface="Arial" panose="020B0604020202020204" pitchFamily="34" charset="0"/>
              </a:rPr>
              <a:t>Polaznici će nakon radionice moći:</a:t>
            </a:r>
            <a:endPar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endParaRP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rPr>
              <a:t>evidentirati nastavne sate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(početna razina digitalnih kompetencija iz područja Profesionalni angažman)</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rPr>
              <a:t>unositi ocjene, bilješke i elemente vrednovanja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(početna razina digitalnih kompetencija iz područja Praćenje i vrednovanje)</a:t>
            </a:r>
          </a:p>
          <a:p>
            <a:pPr marL="457200" lvl="0" indent="-457200">
              <a:spcBef>
                <a:spcPts val="600"/>
              </a:spcBef>
              <a:spcAft>
                <a:spcPts val="600"/>
              </a:spcAft>
              <a:buClr>
                <a:srgbClr val="7F7F7F"/>
              </a:buClr>
              <a:buSzPts val="2800"/>
              <a:buFont typeface="Wingdings" panose="05000000000000000000" pitchFamily="2" charset="2"/>
              <a:buChar char="ü"/>
              <a:defRPr/>
            </a:pPr>
            <a:r>
              <a:rPr lang="hr-HR" sz="2800" dirty="0">
                <a:latin typeface="Arial" panose="020B0604020202020204" pitchFamily="34" charset="0"/>
                <a:cs typeface="Arial" panose="020B0604020202020204" pitchFamily="34" charset="0"/>
                <a:sym typeface="Open Sans Light"/>
              </a:rPr>
              <a:t>i</a:t>
            </a:r>
            <a:r>
              <a:rPr kumimoji="0" lang="hr-HR" sz="2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Light"/>
              </a:rPr>
              <a:t>zvoziti</a:t>
            </a:r>
            <a:r>
              <a:rPr lang="hr-HR" sz="2800" dirty="0">
                <a:latin typeface="Arial" panose="020B0604020202020204" pitchFamily="34" charset="0"/>
                <a:cs typeface="Arial" panose="020B0604020202020204" pitchFamily="34" charset="0"/>
                <a:sym typeface="Open Sans Light"/>
              </a:rPr>
              <a:t> podatke iz e-Matice i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rPr>
              <a:t>uvesti podatke u e-Maticu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(srednja razina digitalnih kompetencija iz područja Digitalni izvori i materijali)</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rPr>
              <a:t>izraditi razne izvještaje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(početna razina digitalnih kompetencija iz područja Praćenje i vrednovanje)</a:t>
            </a:r>
          </a:p>
        </p:txBody>
      </p:sp>
      <p:sp>
        <p:nvSpPr>
          <p:cNvPr id="4" name="TekstniOkvir 3">
            <a:extLst>
              <a:ext uri="{FF2B5EF4-FFF2-40B4-BE49-F238E27FC236}">
                <a16:creationId xmlns:a16="http://schemas.microsoft.com/office/drawing/2014/main" id="{BB2FE108-C9F9-4AE7-BE40-EFD21A380DFA}"/>
              </a:ext>
            </a:extLst>
          </p:cNvPr>
          <p:cNvSpPr txBox="1"/>
          <p:nvPr/>
        </p:nvSpPr>
        <p:spPr>
          <a:xfrm>
            <a:off x="523527" y="367469"/>
            <a:ext cx="8461828"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hr-HR" sz="40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Ishodi učenja radionice</a:t>
            </a:r>
            <a:endParaRPr kumimoji="0" lang="hr-HR" sz="4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82860794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7411285122_7_23"/>
          <p:cNvSpPr>
            <a:spLocks noGrp="1"/>
          </p:cNvSpPr>
          <p:nvPr>
            <p:ph type="pic" idx="2"/>
          </p:nvPr>
        </p:nvSpPr>
        <p:spPr>
          <a:xfrm>
            <a:off x="672475" y="303300"/>
            <a:ext cx="10037278" cy="5894100"/>
          </a:xfrm>
          <a:prstGeom prst="rect">
            <a:avLst/>
          </a:prstGeom>
        </p:spPr>
        <p:txBody>
          <a:bodyPr spcFirstLastPara="1" wrap="square" lIns="91425" tIns="45700" rIns="91425" bIns="45700" anchor="ctr" anchorCtr="0">
            <a:noAutofit/>
          </a:bodyPr>
          <a:lstStyle/>
          <a:p>
            <a:pPr marL="0" lvl="0" indent="0" algn="l" rtl="0">
              <a:spcBef>
                <a:spcPts val="1000"/>
              </a:spcBef>
              <a:spcAft>
                <a:spcPts val="0"/>
              </a:spcAft>
              <a:buNone/>
            </a:pPr>
            <a:r>
              <a:rPr lang="en-US" sz="4400" dirty="0">
                <a:solidFill>
                  <a:schemeClr val="tx1"/>
                </a:solidFill>
                <a:latin typeface="Arial" panose="020B0604020202020204" pitchFamily="34" charset="0"/>
                <a:ea typeface="Open Sans Light"/>
                <a:cs typeface="Arial" panose="020B0604020202020204" pitchFamily="34" charset="0"/>
                <a:sym typeface="Open Sans Light"/>
              </a:rPr>
              <a:t>Pogledajmo video o </a:t>
            </a:r>
            <a:r>
              <a:rPr lang="en-US" sz="4400" dirty="0" err="1">
                <a:solidFill>
                  <a:schemeClr val="tx1"/>
                </a:solidFill>
                <a:latin typeface="Arial" panose="020B0604020202020204" pitchFamily="34" charset="0"/>
                <a:ea typeface="Open Sans Light"/>
                <a:cs typeface="Arial" panose="020B0604020202020204" pitchFamily="34" charset="0"/>
                <a:sym typeface="Open Sans Light"/>
              </a:rPr>
              <a:t>iskustvu</a:t>
            </a:r>
            <a:r>
              <a:rPr lang="en-US" sz="4400" dirty="0">
                <a:solidFill>
                  <a:schemeClr val="tx1"/>
                </a:solidFill>
                <a:latin typeface="Arial" panose="020B0604020202020204" pitchFamily="34" charset="0"/>
                <a:ea typeface="Open Sans Light"/>
                <a:cs typeface="Arial" panose="020B0604020202020204" pitchFamily="34" charset="0"/>
                <a:sym typeface="Open Sans Light"/>
              </a:rPr>
              <a:t> u </a:t>
            </a:r>
            <a:r>
              <a:rPr lang="en-US" sz="4400" dirty="0" err="1">
                <a:solidFill>
                  <a:schemeClr val="tx1"/>
                </a:solidFill>
                <a:latin typeface="Arial" panose="020B0604020202020204" pitchFamily="34" charset="0"/>
                <a:ea typeface="Open Sans Light"/>
                <a:cs typeface="Arial" panose="020B0604020202020204" pitchFamily="34" charset="0"/>
                <a:sym typeface="Open Sans Light"/>
              </a:rPr>
              <a:t>korištenju</a:t>
            </a:r>
            <a:r>
              <a:rPr lang="en-US" sz="4400" dirty="0">
                <a:solidFill>
                  <a:schemeClr val="tx1"/>
                </a:solidFill>
                <a:latin typeface="Arial" panose="020B0604020202020204" pitchFamily="34" charset="0"/>
                <a:ea typeface="Open Sans Light"/>
                <a:cs typeface="Arial" panose="020B0604020202020204" pitchFamily="34" charset="0"/>
                <a:sym typeface="Open Sans Light"/>
              </a:rPr>
              <a:t> e-</a:t>
            </a:r>
            <a:r>
              <a:rPr lang="en-US" sz="4400" dirty="0" err="1">
                <a:solidFill>
                  <a:schemeClr val="tx1"/>
                </a:solidFill>
                <a:latin typeface="Arial" panose="020B0604020202020204" pitchFamily="34" charset="0"/>
                <a:ea typeface="Open Sans Light"/>
                <a:cs typeface="Arial" panose="020B0604020202020204" pitchFamily="34" charset="0"/>
                <a:sym typeface="Open Sans Light"/>
              </a:rPr>
              <a:t>Dnevnika</a:t>
            </a:r>
            <a:endParaRPr lang="en-US" sz="4400" dirty="0">
              <a:solidFill>
                <a:schemeClr val="tx1"/>
              </a:solidFill>
              <a:latin typeface="Arial" panose="020B0604020202020204" pitchFamily="34" charset="0"/>
              <a:ea typeface="Open Sans Light"/>
              <a:cs typeface="Arial" panose="020B0604020202020204" pitchFamily="34" charset="0"/>
              <a:sym typeface="Open Sans Light"/>
            </a:endParaRPr>
          </a:p>
          <a:p>
            <a:pPr marL="0" lvl="0" indent="0" algn="l" rtl="0">
              <a:spcBef>
                <a:spcPts val="1000"/>
              </a:spcBef>
              <a:spcAft>
                <a:spcPts val="0"/>
              </a:spcAft>
              <a:buNone/>
            </a:pPr>
            <a:endParaRPr lang="en-US" sz="4400" dirty="0">
              <a:solidFill>
                <a:schemeClr val="tx1"/>
              </a:solidFill>
              <a:latin typeface="Arial" panose="020B0604020202020204" pitchFamily="34" charset="0"/>
              <a:ea typeface="Open Sans Light"/>
              <a:cs typeface="Arial" panose="020B0604020202020204" pitchFamily="34" charset="0"/>
              <a:sym typeface="Open Sans Light"/>
            </a:endParaRPr>
          </a:p>
          <a:p>
            <a:pPr marL="50800" indent="0">
              <a:buNone/>
            </a:pPr>
            <a:r>
              <a:rPr lang="en-US" u="sng" dirty="0">
                <a:hlinkClick r:id="rId4"/>
              </a:rPr>
              <a:t>https://meduza.carnet.hr/index.php/media/watch/18570</a:t>
            </a:r>
            <a:endParaRPr lang="hr-HR" dirty="0"/>
          </a:p>
        </p:txBody>
      </p:sp>
    </p:spTree>
    <p:custDataLst>
      <p:tags r:id="rId1"/>
    </p:custDataLst>
    <p:extLst>
      <p:ext uri="{BB962C8B-B14F-4D97-AF65-F5344CB8AC3E}">
        <p14:creationId xmlns:p14="http://schemas.microsoft.com/office/powerpoint/2010/main" val="249432273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5" name="TekstniOkvir 4">
            <a:extLst>
              <a:ext uri="{FF2B5EF4-FFF2-40B4-BE49-F238E27FC236}">
                <a16:creationId xmlns:a16="http://schemas.microsoft.com/office/drawing/2014/main" id="{8A62E438-5CEF-4754-8CD8-4F3D0D06E1C4}"/>
              </a:ext>
            </a:extLst>
          </p:cNvPr>
          <p:cNvSpPr txBox="1"/>
          <p:nvPr/>
        </p:nvSpPr>
        <p:spPr>
          <a:xfrm>
            <a:off x="1590932" y="1703915"/>
            <a:ext cx="7960841" cy="2523768"/>
          </a:xfrm>
          <a:prstGeom prst="rect">
            <a:avLst/>
          </a:prstGeom>
          <a:noFill/>
        </p:spPr>
        <p:txBody>
          <a:bodyPr wrap="square">
            <a:spAutoFit/>
          </a:bodyPr>
          <a:lstStyle/>
          <a:p>
            <a:pPr marL="457200" indent="-457200">
              <a:lnSpc>
                <a:spcPct val="150000"/>
              </a:lnSpc>
              <a:buFont typeface="Arial" panose="020B0604020202020204" pitchFamily="34" charset="0"/>
              <a:buChar char="•"/>
            </a:pPr>
            <a:r>
              <a:rPr lang="hr-HR" altLang="sr-Latn-RS" sz="3200" dirty="0">
                <a:solidFill>
                  <a:schemeClr val="tx1"/>
                </a:solidFill>
                <a:ea typeface="ＭＳ Ｐゴシック" panose="020B0600070205080204" pitchFamily="34" charset="-128"/>
              </a:rPr>
              <a:t>Što je e-Dnevnik?</a:t>
            </a:r>
          </a:p>
          <a:p>
            <a:pPr marL="457200" indent="-457200">
              <a:lnSpc>
                <a:spcPct val="150000"/>
              </a:lnSpc>
              <a:buFont typeface="Arial" panose="020B0604020202020204" pitchFamily="34" charset="0"/>
              <a:buChar char="•"/>
            </a:pPr>
            <a:r>
              <a:rPr lang="hr-HR" altLang="sr-Latn-RS" sz="3200" dirty="0">
                <a:solidFill>
                  <a:schemeClr val="tx1"/>
                </a:solidFill>
                <a:ea typeface="ＭＳ Ｐゴシック" panose="020B0600070205080204" pitchFamily="34" charset="-128"/>
              </a:rPr>
              <a:t>Koristite li e-Dnevnik?</a:t>
            </a:r>
          </a:p>
          <a:p>
            <a:pPr marL="457200" indent="-457200">
              <a:lnSpc>
                <a:spcPct val="150000"/>
              </a:lnSpc>
              <a:buFont typeface="Arial" panose="020B0604020202020204" pitchFamily="34" charset="0"/>
              <a:buChar char="•"/>
            </a:pPr>
            <a:r>
              <a:rPr lang="hr-HR" altLang="sr-Latn-RS" sz="3200" dirty="0">
                <a:solidFill>
                  <a:schemeClr val="tx1"/>
                </a:solidFill>
                <a:ea typeface="ＭＳ Ｐゴシック" panose="020B0600070205080204" pitchFamily="34" charset="-128"/>
              </a:rPr>
              <a:t>Koje uloge imate u e-Dnevniku?</a:t>
            </a:r>
          </a:p>
          <a:p>
            <a:pPr marL="457200" indent="-457200">
              <a:buFont typeface="Arial" panose="020B0604020202020204" pitchFamily="34" charset="0"/>
              <a:buChar char="•"/>
            </a:pPr>
            <a:endParaRPr lang="hr-HR" altLang="sr-Latn-RS" sz="1400" dirty="0">
              <a:solidFill>
                <a:schemeClr val="tx1"/>
              </a:solidFill>
              <a:ea typeface="ＭＳ Ｐゴシック" panose="020B0600070205080204" pitchFamily="34" charset="-128"/>
            </a:endParaRPr>
          </a:p>
        </p:txBody>
      </p:sp>
    </p:spTree>
    <p:custDataLst>
      <p:tags r:id="rId1"/>
    </p:custDataLst>
    <p:extLst>
      <p:ext uri="{BB962C8B-B14F-4D97-AF65-F5344CB8AC3E}">
        <p14:creationId xmlns:p14="http://schemas.microsoft.com/office/powerpoint/2010/main" val="3448276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7411285122_0_0"/>
          <p:cNvSpPr txBox="1">
            <a:spLocks noGrp="1"/>
          </p:cNvSpPr>
          <p:nvPr>
            <p:ph type="title"/>
          </p:nvPr>
        </p:nvSpPr>
        <p:spPr>
          <a:xfrm>
            <a:off x="450204" y="3186442"/>
            <a:ext cx="3932100" cy="10041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hr-HR" sz="4800" dirty="0"/>
              <a:t>Sučelje administracije škole</a:t>
            </a:r>
          </a:p>
        </p:txBody>
      </p:sp>
      <p:pic>
        <p:nvPicPr>
          <p:cNvPr id="3" name="Slika 2">
            <a:extLst>
              <a:ext uri="{FF2B5EF4-FFF2-40B4-BE49-F238E27FC236}">
                <a16:creationId xmlns:a16="http://schemas.microsoft.com/office/drawing/2014/main" id="{C97E73CF-507B-4FC1-8CB5-A524A2B86108}"/>
              </a:ext>
            </a:extLst>
          </p:cNvPr>
          <p:cNvPicPr>
            <a:picLocks noChangeAspect="1"/>
          </p:cNvPicPr>
          <p:nvPr/>
        </p:nvPicPr>
        <p:blipFill>
          <a:blip r:embed="rId4"/>
          <a:stretch>
            <a:fillRect/>
          </a:stretch>
        </p:blipFill>
        <p:spPr>
          <a:xfrm>
            <a:off x="4893276" y="1210962"/>
            <a:ext cx="7141370" cy="3734355"/>
          </a:xfrm>
          <a:prstGeom prst="rect">
            <a:avLst/>
          </a:prstGeom>
        </p:spPr>
      </p:pic>
    </p:spTree>
    <p:custDataLst>
      <p:tags r:id="rId1"/>
    </p:custDataLst>
    <p:extLst>
      <p:ext uri="{BB962C8B-B14F-4D97-AF65-F5344CB8AC3E}">
        <p14:creationId xmlns:p14="http://schemas.microsoft.com/office/powerpoint/2010/main" val="40950089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r>
              <a:rPr lang="hr-HR" sz="4800" dirty="0"/>
              <a:t>e-Dnevnik</a:t>
            </a:r>
          </a:p>
        </p:txBody>
      </p:sp>
      <p:sp>
        <p:nvSpPr>
          <p:cNvPr id="5" name="TekstniOkvir 4">
            <a:extLst>
              <a:ext uri="{FF2B5EF4-FFF2-40B4-BE49-F238E27FC236}">
                <a16:creationId xmlns:a16="http://schemas.microsoft.com/office/drawing/2014/main" id="{A0A8E6ED-4751-4192-9049-F5EDD7CD622A}"/>
              </a:ext>
            </a:extLst>
          </p:cNvPr>
          <p:cNvSpPr txBox="1"/>
          <p:nvPr/>
        </p:nvSpPr>
        <p:spPr>
          <a:xfrm>
            <a:off x="5297959" y="598783"/>
            <a:ext cx="6098058" cy="5262979"/>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sz="2800" b="0" i="0" u="none" strike="noStrike" kern="0" cap="none" spc="0" normalizeH="0" baseline="0" noProof="0" dirty="0">
                <a:ln>
                  <a:noFill/>
                </a:ln>
                <a:solidFill>
                  <a:srgbClr val="000000"/>
                </a:solidFill>
                <a:effectLst/>
                <a:uLnTx/>
                <a:uFillTx/>
                <a:latin typeface="Arial"/>
                <a:cs typeface="Arial"/>
                <a:sym typeface="Arial"/>
              </a:rPr>
              <a:t>mrežna aplikacija za vođenje razredne knjige, imenika, dnevnika rada i zapisnika</a:t>
            </a:r>
          </a:p>
          <a:p>
            <a:pPr marL="342900" lvl="0" indent="-342900">
              <a:buFont typeface="Arial" panose="020B0604020202020204" pitchFamily="34" charset="0"/>
              <a:buChar char="•"/>
              <a:defRPr/>
            </a:pPr>
            <a:r>
              <a:rPr lang="hr-HR" sz="2800" dirty="0"/>
              <a:t>s</a:t>
            </a:r>
            <a:r>
              <a:rPr kumimoji="0" lang="hr-HR" sz="2800" b="0" i="0" u="none" strike="noStrike" kern="0" cap="none" spc="0" normalizeH="0" baseline="0" noProof="0" dirty="0" err="1">
                <a:ln>
                  <a:noFill/>
                </a:ln>
                <a:solidFill>
                  <a:srgbClr val="000000"/>
                </a:solidFill>
                <a:effectLst/>
                <a:uLnTx/>
                <a:uFillTx/>
                <a:latin typeface="Arial"/>
                <a:cs typeface="Arial"/>
                <a:sym typeface="Arial"/>
              </a:rPr>
              <a:t>astoji</a:t>
            </a:r>
            <a:r>
              <a:rPr kumimoji="0" lang="hr-HR" sz="2800" b="0" i="0" u="none" strike="noStrike" kern="0" cap="none" spc="0" normalizeH="0" baseline="0" noProof="0" dirty="0">
                <a:ln>
                  <a:noFill/>
                </a:ln>
                <a:solidFill>
                  <a:srgbClr val="000000"/>
                </a:solidFill>
                <a:effectLst/>
                <a:uLnTx/>
                <a:uFillTx/>
                <a:latin typeface="Arial"/>
                <a:cs typeface="Arial"/>
                <a:sym typeface="Arial"/>
              </a:rPr>
              <a:t> se od dva glavna dijela: mrežne aplikacije e-Dnevnik namijenjene školama te </a:t>
            </a:r>
            <a:r>
              <a:rPr lang="hr-HR" sz="2800" dirty="0"/>
              <a:t>mrežne </a:t>
            </a:r>
            <a:r>
              <a:rPr kumimoji="0" lang="hr-HR" sz="2800" b="0" i="0" u="none" strike="noStrike" kern="0" cap="none" spc="0" normalizeH="0" baseline="0" noProof="0" dirty="0">
                <a:ln>
                  <a:noFill/>
                </a:ln>
                <a:solidFill>
                  <a:srgbClr val="000000"/>
                </a:solidFill>
                <a:effectLst/>
                <a:uLnTx/>
                <a:uFillTx/>
                <a:latin typeface="Arial"/>
                <a:cs typeface="Arial"/>
                <a:sym typeface="Arial"/>
              </a:rPr>
              <a:t>aplikacije e-Dnevnik za roditelje i učenike</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sz="2800" b="0" i="0" u="none" strike="noStrike" kern="0" cap="none" spc="0" normalizeH="0" baseline="0" noProof="0" dirty="0">
                <a:ln>
                  <a:noFill/>
                </a:ln>
                <a:solidFill>
                  <a:srgbClr val="000000"/>
                </a:solidFill>
                <a:effectLst/>
                <a:uLnTx/>
                <a:uFillTx/>
                <a:latin typeface="Arial"/>
                <a:cs typeface="Arial"/>
                <a:sym typeface="Arial"/>
              </a:rPr>
              <a:t>pristup aplikaciji za nastavnike: </a:t>
            </a:r>
            <a:r>
              <a:rPr kumimoji="0" lang="hr-HR" sz="2800" b="0" i="0" u="none" strike="noStrike" kern="0" cap="none" spc="0" normalizeH="0" baseline="0" noProof="0" dirty="0">
                <a:ln>
                  <a:noFill/>
                </a:ln>
                <a:solidFill>
                  <a:srgbClr val="000000"/>
                </a:solidFill>
                <a:effectLst/>
                <a:uLnTx/>
                <a:uFillTx/>
                <a:latin typeface="Arial"/>
                <a:cs typeface="Arial"/>
                <a:sym typeface="Arial"/>
                <a:hlinkClick r:id="rId3"/>
              </a:rPr>
              <a:t>https://e-dnevnik.skole.hr/</a:t>
            </a:r>
            <a:endParaRPr kumimoji="0" lang="hr-HR" sz="2800" b="0" i="0" u="none" strike="noStrike" kern="0" cap="none" spc="0" normalizeH="0" baseline="0" noProof="0" dirty="0">
              <a:ln>
                <a:noFill/>
              </a:ln>
              <a:solidFill>
                <a:srgbClr val="000000"/>
              </a:solidFill>
              <a:effectLst/>
              <a:uLnTx/>
              <a:uFillTx/>
              <a:latin typeface="Arial"/>
              <a:cs typeface="Arial"/>
              <a:sym typeface="Arial"/>
            </a:endParaRP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sz="2800" b="0" i="0" u="none" strike="noStrike" kern="0" cap="none" spc="0" normalizeH="0" baseline="0" noProof="0" dirty="0">
                <a:ln>
                  <a:noFill/>
                </a:ln>
                <a:solidFill>
                  <a:srgbClr val="000000"/>
                </a:solidFill>
                <a:effectLst/>
                <a:uLnTx/>
                <a:uFillTx/>
                <a:latin typeface="Arial"/>
                <a:cs typeface="Arial"/>
                <a:sym typeface="Arial"/>
              </a:rPr>
              <a:t>pristup aplikaciji za roditelje i učenike: </a:t>
            </a:r>
            <a:r>
              <a:rPr kumimoji="0" lang="hr-HR" sz="2800" b="0" i="0" u="none" strike="noStrike" kern="0" cap="none" spc="0" normalizeH="0" baseline="0" noProof="0" dirty="0">
                <a:ln>
                  <a:noFill/>
                </a:ln>
                <a:solidFill>
                  <a:srgbClr val="000000"/>
                </a:solidFill>
                <a:effectLst/>
                <a:uLnTx/>
                <a:uFillTx/>
                <a:latin typeface="Arial"/>
                <a:cs typeface="Arial"/>
                <a:sym typeface="Arial"/>
                <a:hlinkClick r:id="rId4"/>
              </a:rPr>
              <a:t>https://ocjene.skole.hr</a:t>
            </a:r>
            <a:endParaRPr kumimoji="0" lang="hr-HR" sz="28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3264501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a:xfrm>
            <a:off x="320634" y="2582862"/>
            <a:ext cx="4188419" cy="1600200"/>
          </a:xfrm>
        </p:spPr>
        <p:txBody>
          <a:bodyPr/>
          <a:lstStyle/>
          <a:p>
            <a:pPr algn="ctr"/>
            <a:r>
              <a:rPr lang="hr-HR" sz="4400" dirty="0"/>
              <a:t>Funkcionalnosti (1/3)</a:t>
            </a:r>
          </a:p>
        </p:txBody>
      </p:sp>
      <p:sp>
        <p:nvSpPr>
          <p:cNvPr id="5" name="TekstniOkvir 4">
            <a:extLst>
              <a:ext uri="{FF2B5EF4-FFF2-40B4-BE49-F238E27FC236}">
                <a16:creationId xmlns:a16="http://schemas.microsoft.com/office/drawing/2014/main" id="{A0A8E6ED-4751-4192-9049-F5EDD7CD622A}"/>
              </a:ext>
            </a:extLst>
          </p:cNvPr>
          <p:cNvSpPr txBox="1"/>
          <p:nvPr/>
        </p:nvSpPr>
        <p:spPr>
          <a:xfrm>
            <a:off x="5297959" y="366623"/>
            <a:ext cx="6098058" cy="6124754"/>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2800" dirty="0">
                <a:ea typeface="ＭＳ Ｐゴシック" panose="020B0600070205080204" pitchFamily="34" charset="-128"/>
              </a:rPr>
              <a:t>b</a:t>
            </a:r>
            <a:r>
              <a:rPr kumimoji="0" lang="hr-HR" altLang="sr-Latn-RS" sz="28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rza</a:t>
            </a: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jednostavna i pouzdana izrada raznih izvještaja</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razni sustavi alarmiranja </a:t>
            </a:r>
          </a:p>
          <a:p>
            <a:pPr marL="1257300" marR="0" lvl="2"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neažurirani izostanci </a:t>
            </a:r>
          </a:p>
          <a:p>
            <a:pPr marL="1257300" marR="0" lvl="2"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dvije ocjene u istom danu</a:t>
            </a:r>
          </a:p>
          <a:p>
            <a:pPr marL="1257300" marR="0" lvl="2"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tri ili više jedinica u posljednjih mjesec dana</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nastavnik može vidjeti samo ocjene iz svog predmeta</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istovremeni pristup više nastavnika razrednoj knjizi jednog razreda</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e-Dnevnik je povezan s e</a:t>
            </a: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a:t>
            </a:r>
            <a:r>
              <a:rPr kumimoji="0" lang="vi-VN"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Maticom MZO-a</a:t>
            </a:r>
            <a:endPar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17552037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a:xfrm>
            <a:off x="368136" y="2582862"/>
            <a:ext cx="4140918" cy="1600200"/>
          </a:xfrm>
        </p:spPr>
        <p:txBody>
          <a:bodyPr/>
          <a:lstStyle/>
          <a:p>
            <a:pPr algn="ctr"/>
            <a:r>
              <a:rPr lang="hr-HR" sz="4400" dirty="0"/>
              <a:t>Funkcionalnosti (2/3)</a:t>
            </a:r>
            <a:endParaRPr lang="hr-HR" sz="66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211460" y="643631"/>
            <a:ext cx="6403723" cy="3539430"/>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razredne knjige prema tipovima za osnovne i srednje škole:</a:t>
            </a:r>
          </a:p>
          <a:p>
            <a:pPr marL="800100" marR="0" lvl="1"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Razredna knjiga A</a:t>
            </a:r>
          </a:p>
          <a:p>
            <a:pPr marL="800100" marR="0" lvl="1"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Razredna knjiga B</a:t>
            </a:r>
          </a:p>
          <a:p>
            <a:pPr marL="800100" marR="0" lvl="1"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Strukovna razredna knjiga</a:t>
            </a:r>
          </a:p>
          <a:p>
            <a:pPr marL="800100" marR="0" lvl="1"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Gimnazijska razredna knjiga</a:t>
            </a:r>
            <a:endPar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endParaRP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razredne knjige za nacionalne manjine</a:t>
            </a:r>
          </a:p>
        </p:txBody>
      </p:sp>
    </p:spTree>
    <p:extLst>
      <p:ext uri="{BB962C8B-B14F-4D97-AF65-F5344CB8AC3E}">
        <p14:creationId xmlns:p14="http://schemas.microsoft.com/office/powerpoint/2010/main" val="210404534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a:xfrm>
            <a:off x="416012" y="2582862"/>
            <a:ext cx="4093042" cy="1600200"/>
          </a:xfrm>
        </p:spPr>
        <p:txBody>
          <a:bodyPr/>
          <a:lstStyle/>
          <a:p>
            <a:pPr algn="ctr"/>
            <a:r>
              <a:rPr lang="hr-HR" sz="4400" dirty="0"/>
              <a:t>Funkcionalnosti (3/3)</a:t>
            </a:r>
            <a:endParaRPr lang="hr-HR" sz="66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273245" y="322355"/>
            <a:ext cx="6502744" cy="5632311"/>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4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sustav obavještavanja roditelja o izostancima djeteta</a:t>
            </a:r>
          </a:p>
          <a:p>
            <a:pPr marL="857250" marR="0" lvl="1"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2400" dirty="0">
                <a:latin typeface="Arial" panose="020B0604020202020204" pitchFamily="34" charset="0"/>
                <a:ea typeface="ＭＳ Ｐゴシック" panose="020B0600070205080204" pitchFamily="34" charset="-128"/>
                <a:cs typeface="Arial" panose="020B0604020202020204" pitchFamily="34" charset="0"/>
              </a:rPr>
              <a:t>r</a:t>
            </a:r>
            <a:r>
              <a:rPr kumimoji="0" lang="hr-HR" altLang="sr-Latn-RS" sz="2400" b="0" i="0" u="none" strike="noStrike" kern="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oditelj</a:t>
            </a:r>
            <a:r>
              <a:rPr kumimoji="0" lang="hr-HR" altLang="sr-Latn-R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 svako jutro u 7:30 elektroničkom</a:t>
            </a:r>
            <a:r>
              <a:rPr kumimoji="0" lang="hr-HR" altLang="sr-Latn-RS" sz="2400" b="0" i="0" u="none" strike="noStrike" kern="0" cap="none" spc="0" normalizeH="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 poštom </a:t>
            </a:r>
            <a:r>
              <a:rPr kumimoji="0" lang="hr-HR" altLang="sr-Latn-R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dobiva automatsku poruku ako je njegovo dijete izostalo s nastave</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4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e-Dnevnik za učenike i roditelje</a:t>
            </a:r>
          </a:p>
          <a:p>
            <a:pPr marL="857250" marR="0" lvl="1"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hlinkClick r:id="rId3"/>
              </a:rPr>
              <a:t>http://ocjene.skole.hr</a:t>
            </a:r>
            <a:r>
              <a:rPr kumimoji="0" lang="hr-HR" altLang="sr-Latn-R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 </a:t>
            </a:r>
          </a:p>
          <a:p>
            <a:pPr marL="857250" marR="0" lvl="1"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2400" dirty="0">
                <a:latin typeface="Arial" panose="020B0604020202020204" pitchFamily="34" charset="0"/>
                <a:ea typeface="ＭＳ Ｐゴシック" panose="020B0600070205080204" pitchFamily="34" charset="-128"/>
                <a:cs typeface="Arial" panose="020B0604020202020204" pitchFamily="34" charset="0"/>
              </a:rPr>
              <a:t>u</a:t>
            </a:r>
            <a:r>
              <a:rPr kumimoji="0" lang="hr-HR" altLang="sr-Latn-RS" sz="2400" b="0" i="0" u="none" strike="noStrike" kern="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čenici</a:t>
            </a:r>
            <a:r>
              <a:rPr kumimoji="0" lang="hr-HR" altLang="sr-Latn-R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 se prijavljuju s AAI elektroničkim identitetom iz škole</a:t>
            </a:r>
          </a:p>
          <a:p>
            <a:pPr marL="857250" marR="0" lvl="1"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učenici sve podatke vide bez vremenskog odmaka</a:t>
            </a:r>
          </a:p>
          <a:p>
            <a:pPr marL="857250" marR="0" lvl="1"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2400" dirty="0">
                <a:latin typeface="Arial" panose="020B0604020202020204" pitchFamily="34" charset="0"/>
                <a:ea typeface="ＭＳ Ｐゴシック" panose="020B0600070205080204" pitchFamily="34" charset="-128"/>
                <a:cs typeface="Arial" panose="020B0604020202020204" pitchFamily="34" charset="0"/>
              </a:rPr>
              <a:t>r</a:t>
            </a:r>
            <a:r>
              <a:rPr kumimoji="0" lang="hr-HR" altLang="sr-Latn-RS" sz="2400" b="0" i="0" u="none" strike="noStrike" kern="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oditelji</a:t>
            </a:r>
            <a:r>
              <a:rPr kumimoji="0" lang="hr-HR" altLang="sr-Latn-R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 se prijavljuju pomoću sustava e-Građani </a:t>
            </a:r>
          </a:p>
          <a:p>
            <a:pPr marL="857250" marR="0" lvl="1"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roditelji ocjene vide 48 sati nakon unosa</a:t>
            </a:r>
          </a:p>
          <a:p>
            <a:pPr marL="857250" marR="0" lvl="1"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4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mobilna i desktop verzija</a:t>
            </a:r>
          </a:p>
        </p:txBody>
      </p:sp>
    </p:spTree>
    <p:extLst>
      <p:ext uri="{BB962C8B-B14F-4D97-AF65-F5344CB8AC3E}">
        <p14:creationId xmlns:p14="http://schemas.microsoft.com/office/powerpoint/2010/main" val="30883084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pPr algn="ctr"/>
            <a:r>
              <a:rPr lang="hr-HR" sz="4800" dirty="0"/>
              <a:t>Vremenska ograničenja (1/2)</a:t>
            </a:r>
            <a:endParaRPr lang="hr-HR" sz="72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273245" y="322355"/>
            <a:ext cx="6502744" cy="6001643"/>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nastavnik može obrisati unesenu ocjenu unutar </a:t>
            </a:r>
            <a:r>
              <a:rPr kumimoji="0" lang="hr-HR" altLang="sr-Latn-RS" sz="3200" b="1"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10 minuta</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3200" dirty="0">
                <a:ea typeface="ＭＳ Ｐゴシック" panose="020B0600070205080204" pitchFamily="34" charset="-128"/>
              </a:rPr>
              <a:t>u</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nos ocjene moguć je za prethodni i aktualni mjesec</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3200" dirty="0">
                <a:ea typeface="ＭＳ Ｐゴシック" panose="020B0600070205080204" pitchFamily="34" charset="-128"/>
              </a:rPr>
              <a:t>o</a:t>
            </a:r>
            <a:r>
              <a:rPr kumimoji="0" lang="hr-HR" altLang="sr-Latn-RS" sz="32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cjenu</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nije moguće unijeti za nedjelju</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razrednik može unijeti ocjene i za više od mjesec dana unatrag koristeći opciju „višestruki unos"</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3200" dirty="0">
                <a:ea typeface="ＭＳ Ｐゴシック" panose="020B0600070205080204" pitchFamily="34" charset="-128"/>
              </a:rPr>
              <a:t>b</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risanje nastavne jedinice i izostanaka moguće je unutar </a:t>
            </a:r>
            <a:r>
              <a:rPr kumimoji="0" lang="hr-HR" altLang="sr-Latn-RS" sz="3200" b="1"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48 sati</a:t>
            </a:r>
          </a:p>
        </p:txBody>
      </p:sp>
    </p:spTree>
    <p:extLst>
      <p:ext uri="{BB962C8B-B14F-4D97-AF65-F5344CB8AC3E}">
        <p14:creationId xmlns:p14="http://schemas.microsoft.com/office/powerpoint/2010/main" val="239840474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pPr algn="ctr"/>
            <a:r>
              <a:rPr lang="hr-HR" sz="4800" dirty="0"/>
              <a:t>Vremenska ograničenja (2/2)</a:t>
            </a:r>
            <a:endParaRPr lang="hr-HR" sz="72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273245" y="322354"/>
            <a:ext cx="6453317" cy="452431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administrator e-Dnevnika može u bilo kojem trenutku obrisati uneseni podatak</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unos sata nije vremenski ograničen</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3200" dirty="0">
                <a:ea typeface="ＭＳ Ｐゴシック" panose="020B0600070205080204" pitchFamily="34" charset="-128"/>
              </a:rPr>
              <a:t>n</a:t>
            </a:r>
            <a:r>
              <a:rPr kumimoji="0" lang="hr-HR" altLang="sr-Latn-RS" sz="32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astavni</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sati uneseni 14 ili više dana nakon datuma održanog sata u pojedinim izvještajima bit će označeni žutom bojom</a:t>
            </a:r>
          </a:p>
        </p:txBody>
      </p:sp>
    </p:spTree>
    <p:extLst>
      <p:ext uri="{BB962C8B-B14F-4D97-AF65-F5344CB8AC3E}">
        <p14:creationId xmlns:p14="http://schemas.microsoft.com/office/powerpoint/2010/main" val="303577716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pPr algn="ctr"/>
            <a:r>
              <a:rPr kumimoji="0" lang="hr-HR" sz="4800" b="0" i="0" u="none" strike="noStrike" kern="0" cap="none" spc="0" normalizeH="0" baseline="0" noProof="0" dirty="0">
                <a:ln>
                  <a:noFill/>
                </a:ln>
                <a:solidFill>
                  <a:schemeClr val="tx1"/>
                </a:solidFill>
                <a:effectLst/>
                <a:uLnTx/>
                <a:uFillTx/>
                <a:sym typeface="Open Sans Light"/>
              </a:rPr>
              <a:t>Korisnici u </a:t>
            </a:r>
            <a:br>
              <a:rPr kumimoji="0" lang="hr-HR" sz="4800" b="0" i="0" u="none" strike="noStrike" kern="0" cap="none" spc="0" normalizeH="0" baseline="0" noProof="0" dirty="0">
                <a:ln>
                  <a:noFill/>
                </a:ln>
                <a:solidFill>
                  <a:schemeClr val="tx1"/>
                </a:solidFill>
                <a:effectLst/>
                <a:uLnTx/>
                <a:uFillTx/>
                <a:sym typeface="Open Sans Light"/>
              </a:rPr>
            </a:br>
            <a:r>
              <a:rPr kumimoji="0" lang="hr-HR" sz="4800" b="0" i="0" u="none" strike="noStrike" kern="0" cap="none" spc="0" normalizeH="0" baseline="0" noProof="0" dirty="0">
                <a:ln>
                  <a:noFill/>
                </a:ln>
                <a:solidFill>
                  <a:schemeClr val="tx1"/>
                </a:solidFill>
                <a:effectLst/>
                <a:uLnTx/>
                <a:uFillTx/>
                <a:sym typeface="Open Sans Light"/>
              </a:rPr>
              <a:t>e-Dnevniku</a:t>
            </a:r>
            <a:endParaRPr lang="hr-HR" sz="5400" dirty="0">
              <a:solidFill>
                <a:schemeClr val="tx1"/>
              </a:solidFill>
            </a:endParaRPr>
          </a:p>
        </p:txBody>
      </p:sp>
      <p:sp>
        <p:nvSpPr>
          <p:cNvPr id="4" name="Google Shape;136;g891469c11b_2_0">
            <a:extLst>
              <a:ext uri="{FF2B5EF4-FFF2-40B4-BE49-F238E27FC236}">
                <a16:creationId xmlns:a16="http://schemas.microsoft.com/office/drawing/2014/main" id="{EDD1868F-8B40-46CD-85A1-9ABEE216CB9C}"/>
              </a:ext>
            </a:extLst>
          </p:cNvPr>
          <p:cNvSpPr txBox="1">
            <a:spLocks/>
          </p:cNvSpPr>
          <p:nvPr/>
        </p:nvSpPr>
        <p:spPr>
          <a:xfrm>
            <a:off x="5408537" y="92075"/>
            <a:ext cx="6206647" cy="67659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000000"/>
              </a:buClr>
              <a:buSzPts val="2400"/>
              <a:buFont typeface="Arial"/>
              <a:buChar char="•"/>
              <a:defRPr sz="2400" b="0" i="0" u="none" strike="noStrike" cap="none">
                <a:solidFill>
                  <a:srgbClr val="000000"/>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000000"/>
              </a:buClr>
              <a:buSzPts val="2000"/>
              <a:buFont typeface="Arial"/>
              <a:buChar char="•"/>
              <a:defRPr sz="2000" b="0" i="0" u="none" strike="noStrike" cap="none">
                <a:solidFill>
                  <a:srgbClr val="000000"/>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5pPr>
            <a:lvl6pPr marL="2743200" marR="0" lvl="5"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6pPr>
            <a:lvl7pPr marL="3200400" marR="0" lvl="6"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7pPr>
            <a:lvl8pPr marL="3657600" marR="0" lvl="7"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8pPr>
            <a:lvl9pPr marL="4114800" marR="0" lvl="8"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9pPr>
          </a:lstStyle>
          <a:p>
            <a:pPr marL="342900" marR="0" lvl="0" indent="-342900" algn="l" defTabSz="914400" rtl="0" eaLnBrk="0" fontAlgn="base" latinLnBrk="0" hangingPunct="0">
              <a:lnSpc>
                <a:spcPct val="100000"/>
              </a:lnSpc>
              <a:spcBef>
                <a:spcPts val="0"/>
              </a:spcBef>
              <a:spcAft>
                <a:spcPts val="0"/>
              </a:spcAft>
              <a:buClr>
                <a:srgbClr val="000000"/>
              </a:buClr>
              <a:buSzPts val="2800"/>
              <a:buFont typeface="Arial" panose="020B0604020202020204" pitchFamily="34" charset="0"/>
              <a:buChar char="•"/>
              <a:tabLst/>
              <a:defRPr/>
            </a:pPr>
            <a:r>
              <a:rPr lang="hr-HR" altLang="sr-Latn-RS" sz="3200" dirty="0">
                <a:latin typeface="Arial"/>
                <a:ea typeface="ＭＳ Ｐゴシック" panose="020B0600070205080204" pitchFamily="34" charset="-128"/>
                <a:cs typeface="Arial"/>
                <a:sym typeface="Arial"/>
              </a:rPr>
              <a:t>p</a:t>
            </a:r>
            <a:r>
              <a:rPr kumimoji="0" lang="hr-HR" altLang="sr-Latn-RS" sz="32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rijava</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u sustav s AAI elektroničkim identitetom i tokenom</a:t>
            </a:r>
          </a:p>
          <a:p>
            <a:pPr marL="342900" marR="0" lvl="0" indent="-342900" algn="l" defTabSz="914400" rtl="0" eaLnBrk="0" fontAlgn="base" latinLnBrk="0" hangingPunct="0">
              <a:lnSpc>
                <a:spcPct val="100000"/>
              </a:lnSpc>
              <a:spcBef>
                <a:spcPts val="0"/>
              </a:spcBef>
              <a:spcAft>
                <a:spcPts val="0"/>
              </a:spcAft>
              <a:buClr>
                <a:srgbClr val="000000"/>
              </a:buClr>
              <a:buSzPts val="2800"/>
              <a:buFont typeface="Arial" panose="020B0604020202020204" pitchFamily="34" charset="0"/>
              <a:buChar char="•"/>
              <a:tabLst/>
              <a:defRPr/>
            </a:pP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fizički token ili </a:t>
            </a:r>
            <a:r>
              <a:rPr kumimoji="0" lang="hr-HR" altLang="sr-Latn-RS" sz="32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mToken</a:t>
            </a:r>
            <a:endPar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endParaRPr>
          </a:p>
          <a:p>
            <a:pPr marL="342900" marR="0" lvl="0" indent="-342900" algn="l" defTabSz="914400" rtl="0" eaLnBrk="0" fontAlgn="base" latinLnBrk="0" hangingPunct="0">
              <a:lnSpc>
                <a:spcPct val="100000"/>
              </a:lnSpc>
              <a:spcBef>
                <a:spcPts val="0"/>
              </a:spcBef>
              <a:spcAft>
                <a:spcPts val="0"/>
              </a:spcAft>
              <a:buClr>
                <a:srgbClr val="000000"/>
              </a:buClr>
              <a:buSzPts val="2800"/>
              <a:buFont typeface="Arial" panose="020B0604020202020204" pitchFamily="34" charset="0"/>
              <a:buChar char="•"/>
              <a:tabLst/>
              <a:defRPr/>
            </a:pPr>
            <a:r>
              <a:rPr lang="hr-HR" altLang="sr-Latn-RS" sz="3200" dirty="0">
                <a:latin typeface="Arial"/>
                <a:ea typeface="ＭＳ Ｐゴシック" panose="020B0600070205080204" pitchFamily="34" charset="-128"/>
                <a:cs typeface="Arial"/>
                <a:sym typeface="Arial"/>
              </a:rPr>
              <a:t>s</a:t>
            </a:r>
            <a:r>
              <a:rPr kumimoji="0" lang="hr-HR" altLang="sr-Latn-RS" sz="32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vaki</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korisnik može imati samo jednu vrstu tokena</a:t>
            </a:r>
          </a:p>
          <a:p>
            <a:pPr marL="342900" marR="0" lvl="0" indent="-342900" algn="l" defTabSz="914400" rtl="0" eaLnBrk="0" fontAlgn="base" latinLnBrk="0" hangingPunct="0">
              <a:lnSpc>
                <a:spcPct val="100000"/>
              </a:lnSpc>
              <a:spcBef>
                <a:spcPts val="0"/>
              </a:spcBef>
              <a:spcAft>
                <a:spcPts val="0"/>
              </a:spcAft>
              <a:buClr>
                <a:srgbClr val="000000"/>
              </a:buClr>
              <a:buSzPts val="2800"/>
              <a:buFont typeface="Arial" panose="020B0604020202020204" pitchFamily="34" charset="0"/>
              <a:buChar char="•"/>
              <a:tabLst/>
              <a:defRPr/>
            </a:pP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jedan se </a:t>
            </a:r>
            <a:r>
              <a:rPr kumimoji="0" lang="hr-HR" altLang="sr-Latn-RS" sz="32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token</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može koristiti za rad u više škola</a:t>
            </a:r>
          </a:p>
          <a:p>
            <a:pPr marL="342900" marR="0" lvl="0" indent="-342900" algn="l" defTabSz="914400" rtl="0" eaLnBrk="0" fontAlgn="base" latinLnBrk="0" hangingPunct="0">
              <a:lnSpc>
                <a:spcPct val="100000"/>
              </a:lnSpc>
              <a:spcBef>
                <a:spcPts val="0"/>
              </a:spcBef>
              <a:spcAft>
                <a:spcPts val="0"/>
              </a:spcAft>
              <a:buClr>
                <a:srgbClr val="000000"/>
              </a:buClr>
              <a:buSzPts val="2800"/>
              <a:buFont typeface="Arial" panose="020B0604020202020204" pitchFamily="34" charset="0"/>
              <a:buChar char="•"/>
              <a:tabLst/>
              <a:defRPr/>
            </a:pPr>
            <a:r>
              <a:rPr kumimoji="0" lang="hr-HR" altLang="sr-Latn-RS" sz="3200" b="1"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Uloge</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a:t>
            </a:r>
          </a:p>
          <a:p>
            <a:pPr marL="800100" marR="0" lvl="2" indent="-342900" algn="l" defTabSz="914400" rtl="0" eaLnBrk="0" fontAlgn="base" latinLnBrk="0" hangingPunct="0">
              <a:lnSpc>
                <a:spcPct val="100000"/>
              </a:lnSpc>
              <a:spcBef>
                <a:spcPts val="0"/>
              </a:spcBef>
              <a:spcAft>
                <a:spcPts val="0"/>
              </a:spcAft>
              <a:buClr>
                <a:srgbClr val="000000"/>
              </a:buClr>
              <a:buSzPts val="2000"/>
              <a:buFont typeface="Arial" panose="020B0604020202020204" pitchFamily="34" charset="0"/>
              <a:buChar char="•"/>
              <a:tabLst/>
              <a:defRPr/>
            </a:pP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školski administrator </a:t>
            </a:r>
          </a:p>
          <a:p>
            <a:pPr marL="800100" marR="0" lvl="2" indent="-342900" algn="l" defTabSz="914400" rtl="0" eaLnBrk="0" fontAlgn="base" latinLnBrk="0" hangingPunct="0">
              <a:lnSpc>
                <a:spcPct val="100000"/>
              </a:lnSpc>
              <a:spcBef>
                <a:spcPts val="0"/>
              </a:spcBef>
              <a:spcAft>
                <a:spcPts val="0"/>
              </a:spcAft>
              <a:buClr>
                <a:srgbClr val="000000"/>
              </a:buClr>
              <a:buSzPts val="2000"/>
              <a:buFont typeface="Arial" panose="020B0604020202020204" pitchFamily="34" charset="0"/>
              <a:buChar char="•"/>
              <a:tabLst/>
              <a:defRPr/>
            </a:pPr>
            <a:r>
              <a:rPr lang="hr-HR" altLang="sr-Latn-RS" sz="3200" dirty="0">
                <a:latin typeface="Arial"/>
                <a:ea typeface="ＭＳ Ｐゴシック" panose="020B0600070205080204" pitchFamily="34" charset="-128"/>
                <a:cs typeface="Arial"/>
                <a:sym typeface="Arial"/>
              </a:rPr>
              <a:t>n</a:t>
            </a:r>
            <a:r>
              <a:rPr kumimoji="0" lang="hr-HR" altLang="sr-Latn-RS" sz="32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astavnik</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a:t>
            </a:r>
          </a:p>
          <a:p>
            <a:pPr marL="800100" marR="0" lvl="2" indent="-342900" algn="l" defTabSz="914400" rtl="0" eaLnBrk="0" fontAlgn="base" latinLnBrk="0" hangingPunct="0">
              <a:lnSpc>
                <a:spcPct val="100000"/>
              </a:lnSpc>
              <a:spcBef>
                <a:spcPts val="0"/>
              </a:spcBef>
              <a:spcAft>
                <a:spcPts val="0"/>
              </a:spcAft>
              <a:buClr>
                <a:srgbClr val="000000"/>
              </a:buClr>
              <a:buSzPts val="2000"/>
              <a:buFont typeface="Arial" panose="020B0604020202020204" pitchFamily="34" charset="0"/>
              <a:buChar char="•"/>
              <a:tabLst/>
              <a:defRPr/>
            </a:pPr>
            <a:r>
              <a:rPr lang="hr-HR" altLang="sr-Latn-RS" sz="3200" dirty="0">
                <a:latin typeface="Arial"/>
                <a:ea typeface="ＭＳ Ｐゴシック" panose="020B0600070205080204" pitchFamily="34" charset="-128"/>
                <a:cs typeface="Arial"/>
                <a:sym typeface="Arial"/>
              </a:rPr>
              <a:t>s</a:t>
            </a:r>
            <a:r>
              <a:rPr kumimoji="0" lang="hr-HR" altLang="sr-Latn-RS" sz="32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tručni</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suradnik</a:t>
            </a:r>
          </a:p>
          <a:p>
            <a:pPr marL="800100" marR="0" lvl="2" indent="-342900" algn="l" defTabSz="914400" rtl="0" eaLnBrk="0" fontAlgn="base" latinLnBrk="0" hangingPunct="0">
              <a:lnSpc>
                <a:spcPct val="100000"/>
              </a:lnSpc>
              <a:spcBef>
                <a:spcPts val="0"/>
              </a:spcBef>
              <a:spcAft>
                <a:spcPts val="0"/>
              </a:spcAft>
              <a:buClr>
                <a:srgbClr val="000000"/>
              </a:buClr>
              <a:buSzPts val="2000"/>
              <a:buFont typeface="Arial" panose="020B0604020202020204" pitchFamily="34" charset="0"/>
              <a:buChar char="•"/>
              <a:tabLst/>
              <a:defRPr/>
            </a:pPr>
            <a:r>
              <a:rPr lang="hr-HR" altLang="sr-Latn-RS" sz="3200" dirty="0">
                <a:latin typeface="Arial"/>
                <a:ea typeface="ＭＳ Ｐゴシック" panose="020B0600070205080204" pitchFamily="34" charset="-128"/>
                <a:cs typeface="Arial"/>
                <a:sym typeface="Arial"/>
              </a:rPr>
              <a:t>r</a:t>
            </a:r>
            <a:r>
              <a:rPr kumimoji="0" lang="hr-HR" altLang="sr-Latn-RS" sz="32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avnatelj</a:t>
            </a:r>
            <a:endParaRPr kumimoji="0" lang="hr-HR"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endParaRPr>
          </a:p>
          <a:p>
            <a:pPr marL="0" marR="0" lvl="0" indent="0" algn="l" defTabSz="914400" rtl="0" eaLnBrk="1" fontAlgn="auto" latinLnBrk="0" hangingPunct="1">
              <a:lnSpc>
                <a:spcPct val="90000"/>
              </a:lnSpc>
              <a:spcBef>
                <a:spcPts val="1000"/>
              </a:spcBef>
              <a:spcAft>
                <a:spcPts val="0"/>
              </a:spcAft>
              <a:buClr>
                <a:srgbClr val="000000"/>
              </a:buClr>
              <a:buSzPts val="2800"/>
              <a:buFont typeface="Arial"/>
              <a:buNone/>
              <a:tabLst/>
              <a:defRPr/>
            </a:pPr>
            <a:endPar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a:endParaRPr>
          </a:p>
        </p:txBody>
      </p:sp>
    </p:spTree>
    <p:extLst>
      <p:ext uri="{BB962C8B-B14F-4D97-AF65-F5344CB8AC3E}">
        <p14:creationId xmlns:p14="http://schemas.microsoft.com/office/powerpoint/2010/main" val="116048061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pPr algn="ctr"/>
            <a:r>
              <a:rPr lang="hr-HR" sz="5400" dirty="0"/>
              <a:t>Sigurnost</a:t>
            </a:r>
            <a:endParaRPr lang="hr-HR" sz="80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387546" y="322354"/>
            <a:ext cx="6339016" cy="5693866"/>
          </a:xfrm>
          <a:prstGeom prst="rect">
            <a:avLst/>
          </a:prstGeom>
          <a:noFill/>
        </p:spPr>
        <p:txBody>
          <a:bodyPr wrap="square">
            <a:spAutoFit/>
          </a:bodyPr>
          <a:lstStyle/>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2800" dirty="0">
                <a:ea typeface="ＭＳ Ｐゴシック" panose="020B0600070205080204" pitchFamily="34" charset="-128"/>
              </a:rPr>
              <a:t>n</a:t>
            </a:r>
            <a:r>
              <a:rPr kumimoji="0" lang="hr-HR" altLang="sr-Latn-RS" sz="28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astavnici</a:t>
            </a: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se prijavljuju svojim AAI elektroničkim identitetom, PIN-om i jednokratnom lozinkom koju generira token</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2800" dirty="0">
                <a:ea typeface="ＭＳ Ｐゴシック" panose="020B0600070205080204" pitchFamily="34" charset="-128"/>
              </a:rPr>
              <a:t>t</a:t>
            </a:r>
            <a:r>
              <a:rPr kumimoji="0" lang="hr-HR" altLang="sr-Latn-RS" sz="28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oken</a:t>
            </a: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je registriran na određenog korisnika</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sustav evidentira svaki ulazak i unos u aplikaciju</a:t>
            </a:r>
          </a:p>
          <a:p>
            <a:pPr marL="457200" lvl="0" indent="-457200">
              <a:buFont typeface="Arial" panose="020B0604020202020204" pitchFamily="34" charset="0"/>
              <a:buChar char="•"/>
              <a:defRPr/>
            </a:pPr>
            <a:r>
              <a:rPr lang="hr-HR" altLang="sr-Latn-RS" sz="2800" dirty="0">
                <a:ea typeface="ＭＳ Ｐゴシック" panose="020B0600070205080204" pitchFamily="34" charset="-128"/>
              </a:rPr>
              <a:t>u</a:t>
            </a: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nesene ocjene može mijenjati samo </a:t>
            </a:r>
            <a:r>
              <a:rPr lang="hr-HR" altLang="sr-Latn-RS" sz="2800" b="1" dirty="0">
                <a:ea typeface="ＭＳ Ｐゴシック" panose="020B0600070205080204" pitchFamily="34" charset="-128"/>
              </a:rPr>
              <a:t>administrator </a:t>
            </a:r>
            <a:r>
              <a:rPr lang="hr-HR" altLang="sr-Latn-RS" sz="2800" dirty="0">
                <a:ea typeface="ＭＳ Ｐゴシック" panose="020B0600070205080204" pitchFamily="34" charset="-128"/>
              </a:rPr>
              <a:t>e-Dnevnika</a:t>
            </a:r>
            <a:endParaRPr kumimoji="0" lang="hr-HR" altLang="sr-Latn-RS" sz="2800" i="0" u="none" strike="noStrike" kern="0" cap="none" spc="0" normalizeH="0" baseline="0" noProof="0" dirty="0">
              <a:ln>
                <a:noFill/>
              </a:ln>
              <a:solidFill>
                <a:srgbClr val="000000"/>
              </a:solidFill>
              <a:effectLst/>
              <a:uLnTx/>
              <a:uFillTx/>
              <a:ea typeface="ＭＳ Ｐゴシック" panose="020B0600070205080204" pitchFamily="34" charset="-128"/>
              <a:sym typeface="Arial"/>
            </a:endParaRP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2800" dirty="0">
                <a:ea typeface="ＭＳ Ｐゴシック" panose="020B0600070205080204" pitchFamily="34" charset="-128"/>
              </a:rPr>
              <a:t>s</a:t>
            </a:r>
            <a:r>
              <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vi su podatci pohranjeni na CARNET-ovim serverima na odvojenim lokacijama</a:t>
            </a:r>
          </a:p>
        </p:txBody>
      </p:sp>
    </p:spTree>
    <p:extLst>
      <p:ext uri="{BB962C8B-B14F-4D97-AF65-F5344CB8AC3E}">
        <p14:creationId xmlns:p14="http://schemas.microsoft.com/office/powerpoint/2010/main" val="81657075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p:nvPr>
        </p:nvSpPr>
        <p:spPr/>
        <p:txBody>
          <a:bodyPr/>
          <a:lstStyle/>
          <a:p>
            <a:r>
              <a:rPr lang="hr-HR" sz="4800" dirty="0"/>
              <a:t>Nadzor razrednih knjiga</a:t>
            </a:r>
          </a:p>
        </p:txBody>
      </p:sp>
      <p:sp>
        <p:nvSpPr>
          <p:cNvPr id="5" name="TekstniOkvir 4">
            <a:extLst>
              <a:ext uri="{FF2B5EF4-FFF2-40B4-BE49-F238E27FC236}">
                <a16:creationId xmlns:a16="http://schemas.microsoft.com/office/drawing/2014/main" id="{383C1638-C3C0-4BCD-9D47-ACDBC9529185}"/>
              </a:ext>
            </a:extLst>
          </p:cNvPr>
          <p:cNvSpPr txBox="1"/>
          <p:nvPr/>
        </p:nvSpPr>
        <p:spPr>
          <a:xfrm>
            <a:off x="5254711" y="394889"/>
            <a:ext cx="6159842" cy="4708981"/>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0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Pristup imaju:</a:t>
            </a:r>
          </a:p>
          <a:p>
            <a:pPr marL="800100" marR="0" lvl="1"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0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prosvjetna inspekcija MZO-a</a:t>
            </a:r>
          </a:p>
          <a:p>
            <a:pPr marL="800100" marR="0" lvl="1"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000" b="0" i="0" u="none" strike="noStrike" kern="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AZOO</a:t>
            </a:r>
            <a:endParaRPr kumimoji="0" lang="hr-HR" altLang="sr-Latn-RS" sz="30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endParaRPr>
          </a:p>
          <a:p>
            <a:pPr marL="800100" marR="0" lvl="1"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000" b="0" i="0" u="none" strike="noStrike" kern="0" cap="none" spc="0" normalizeH="0" baseline="0" noProof="0" dirty="0" err="1">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ASOO</a:t>
            </a:r>
            <a:r>
              <a:rPr kumimoji="0" lang="hr-HR" altLang="sr-Latn-RS" sz="3000" b="0" i="0" u="none" strike="noStrike" kern="0" cap="none" spc="0" normalizeH="0" baseline="0" noProof="0" dirty="0">
                <a:ln>
                  <a:noFill/>
                </a:ln>
                <a:solidFill>
                  <a:srgbClr val="000000"/>
                </a:solidFill>
                <a:effectLst/>
                <a:uLnTx/>
                <a:uFillTx/>
                <a:latin typeface="Arial" panose="020B0604020202020204" pitchFamily="34" charset="0"/>
                <a:ea typeface="ＭＳ Ｐゴシック" panose="020B0600070205080204" pitchFamily="34" charset="-128"/>
                <a:cs typeface="Arial" panose="020B0604020202020204" pitchFamily="34" charset="0"/>
                <a:sym typeface="Arial"/>
              </a:rPr>
              <a:t> </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0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imaju posebno sučelje </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3000" dirty="0">
                <a:ea typeface="ＭＳ Ｐゴシック" panose="020B0600070205080204" pitchFamily="34" charset="-128"/>
              </a:rPr>
              <a:t>m</a:t>
            </a:r>
            <a:r>
              <a:rPr kumimoji="0" lang="hr-HR" altLang="sr-Latn-RS" sz="30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ogućnost</a:t>
            </a:r>
            <a:r>
              <a:rPr kumimoji="0" lang="hr-HR" altLang="sr-Latn-RS" sz="30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slanja zahtjeva za pregled razrednih knjiga</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0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ravnatelj/admin škole moraju odobriti uvid u razredne knjige</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3000" dirty="0">
                <a:ea typeface="ＭＳ Ｐゴシック" panose="020B0600070205080204" pitchFamily="34" charset="-128"/>
              </a:rPr>
              <a:t>i</a:t>
            </a:r>
            <a:r>
              <a:rPr kumimoji="0" lang="hr-HR" altLang="sr-Latn-RS" sz="30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zvještaj</a:t>
            </a:r>
            <a:r>
              <a:rPr kumimoji="0" lang="hr-HR" altLang="sr-Latn-RS" sz="30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o nadzoru</a:t>
            </a:r>
          </a:p>
        </p:txBody>
      </p:sp>
    </p:spTree>
    <p:extLst>
      <p:ext uri="{BB962C8B-B14F-4D97-AF65-F5344CB8AC3E}">
        <p14:creationId xmlns:p14="http://schemas.microsoft.com/office/powerpoint/2010/main" val="303827428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00;g6b6d36b315_1_0">
            <a:extLst>
              <a:ext uri="{FF2B5EF4-FFF2-40B4-BE49-F238E27FC236}">
                <a16:creationId xmlns:a16="http://schemas.microsoft.com/office/drawing/2014/main" id="{4C748778-EDE1-424A-B985-16A2AED15290}"/>
              </a:ext>
            </a:extLst>
          </p:cNvPr>
          <p:cNvSpPr txBox="1">
            <a:spLocks/>
          </p:cNvSpPr>
          <p:nvPr/>
        </p:nvSpPr>
        <p:spPr>
          <a:xfrm>
            <a:off x="2520778" y="2626749"/>
            <a:ext cx="8302351" cy="24978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Clr>
                <a:schemeClr val="dk1"/>
              </a:buClr>
              <a:buSzPts val="1100"/>
              <a:buFont typeface="Arial"/>
              <a:buNone/>
            </a:pPr>
            <a:r>
              <a:rPr lang="hr-HR" sz="4800" b="1" dirty="0">
                <a:solidFill>
                  <a:srgbClr val="FFFFFF"/>
                </a:solidFill>
                <a:latin typeface="Arial" panose="020B0604020202020204" pitchFamily="34" charset="0"/>
                <a:ea typeface="Open Sans"/>
                <a:cs typeface="Arial" panose="020B0604020202020204" pitchFamily="34" charset="0"/>
                <a:sym typeface="Open Sans"/>
              </a:rPr>
              <a:t>e-Dnevnik za razrednike</a:t>
            </a:r>
          </a:p>
        </p:txBody>
      </p:sp>
    </p:spTree>
    <p:extLst>
      <p:ext uri="{BB962C8B-B14F-4D97-AF65-F5344CB8AC3E}">
        <p14:creationId xmlns:p14="http://schemas.microsoft.com/office/powerpoint/2010/main" val="1463473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13E1ED5-3F02-4065-9BF6-01D6899890D5}"/>
              </a:ext>
            </a:extLst>
          </p:cNvPr>
          <p:cNvSpPr>
            <a:spLocks noGrp="1"/>
          </p:cNvSpPr>
          <p:nvPr>
            <p:ph type="title"/>
          </p:nvPr>
        </p:nvSpPr>
        <p:spPr>
          <a:xfrm>
            <a:off x="279989" y="2657001"/>
            <a:ext cx="4312507" cy="2162133"/>
          </a:xfrm>
        </p:spPr>
        <p:txBody>
          <a:bodyPr/>
          <a:lstStyle/>
          <a:p>
            <a:r>
              <a:rPr lang="hr-HR" sz="4800" dirty="0"/>
              <a:t>Uređivanje postojećih i dodavanje novih korisnika</a:t>
            </a:r>
          </a:p>
        </p:txBody>
      </p:sp>
      <p:pic>
        <p:nvPicPr>
          <p:cNvPr id="20" name="Slika 19">
            <a:extLst>
              <a:ext uri="{FF2B5EF4-FFF2-40B4-BE49-F238E27FC236}">
                <a16:creationId xmlns:a16="http://schemas.microsoft.com/office/drawing/2014/main" id="{BDE0399A-79BD-4D23-9EDD-EB239352C04B}"/>
              </a:ext>
            </a:extLst>
          </p:cNvPr>
          <p:cNvPicPr>
            <a:picLocks noChangeAspect="1"/>
          </p:cNvPicPr>
          <p:nvPr/>
        </p:nvPicPr>
        <p:blipFill rotWithShape="1">
          <a:blip r:embed="rId3"/>
          <a:srcRect t="-2401" b="2401"/>
          <a:stretch/>
        </p:blipFill>
        <p:spPr>
          <a:xfrm>
            <a:off x="5019417" y="1055216"/>
            <a:ext cx="6892594" cy="4530038"/>
          </a:xfrm>
          <a:prstGeom prst="rect">
            <a:avLst/>
          </a:prstGeom>
        </p:spPr>
      </p:pic>
    </p:spTree>
    <p:extLst>
      <p:ext uri="{BB962C8B-B14F-4D97-AF65-F5344CB8AC3E}">
        <p14:creationId xmlns:p14="http://schemas.microsoft.com/office/powerpoint/2010/main" val="50474525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p:nvPr>
        </p:nvSpPr>
        <p:spPr>
          <a:xfrm>
            <a:off x="576816" y="2628899"/>
            <a:ext cx="3932237" cy="1600200"/>
          </a:xfrm>
        </p:spPr>
        <p:txBody>
          <a:bodyPr/>
          <a:lstStyle/>
          <a:p>
            <a:r>
              <a:rPr lang="hr-HR" sz="4800" dirty="0"/>
              <a:t>e-Dnevnik za razrednike</a:t>
            </a:r>
          </a:p>
        </p:txBody>
      </p:sp>
      <p:sp>
        <p:nvSpPr>
          <p:cNvPr id="7" name="TekstniOkvir 6">
            <a:extLst>
              <a:ext uri="{FF2B5EF4-FFF2-40B4-BE49-F238E27FC236}">
                <a16:creationId xmlns:a16="http://schemas.microsoft.com/office/drawing/2014/main" id="{45FA631C-65E0-4AAB-96EC-2C01C2D0B768}"/>
              </a:ext>
            </a:extLst>
          </p:cNvPr>
          <p:cNvSpPr txBox="1"/>
          <p:nvPr/>
        </p:nvSpPr>
        <p:spPr>
          <a:xfrm>
            <a:off x="4979773" y="366623"/>
            <a:ext cx="6845643" cy="6524863"/>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upoznavanje sa sučeljem e-Dnevnika (test/produkcija)</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2600" dirty="0">
                <a:ea typeface="ＭＳ Ｐゴシック" panose="020B0600070205080204" pitchFamily="34" charset="-128"/>
              </a:rPr>
              <a:t>p</a:t>
            </a:r>
            <a:r>
              <a:rPr kumimoji="0" lang="hr-HR" altLang="sr-Latn-RS" sz="2600" b="0" i="0" u="none" strike="noStrike" kern="0" cap="none" spc="0" normalizeH="0" baseline="0" noProof="0" dirty="0" err="1">
                <a:ln>
                  <a:noFill/>
                </a:ln>
                <a:solidFill>
                  <a:srgbClr val="000000"/>
                </a:solidFill>
                <a:effectLst/>
                <a:uLnTx/>
                <a:uFillTx/>
                <a:latin typeface="Arial"/>
                <a:ea typeface="ＭＳ Ｐゴシック" panose="020B0600070205080204" pitchFamily="34" charset="-128"/>
                <a:cs typeface="Arial"/>
                <a:sym typeface="Arial"/>
              </a:rPr>
              <a:t>romjena</a:t>
            </a:r>
            <a:r>
              <a:rPr kumimoji="0" lang="hr-HR" altLang="sr-Latn-RS" sz="2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osobnih podataka, promjena škole i PIN-a</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Odabir razredne knjige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altLang="sr-Latn-RS" sz="2600" b="1"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ADMINISTRACIJA PREDMETA</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Imenik – administracija predmeta u razredu</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Imenik – dodavanje nastavnika predmetu</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altLang="sr-Latn-RS" sz="2600" b="1"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ADMINISTRACIJA UČENIKA</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Imenik – povlačenje  učenika iz e-Matice</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2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Imenik – administriranje pojedinog učenika (osobni podatci, pedagoške mjere, predmeti,</a:t>
            </a:r>
            <a:r>
              <a:rPr kumimoji="0" lang="hr-HR" altLang="sr-Latn-RS" sz="2600" b="0" i="0" u="none" strike="noStrike" kern="0" cap="none" spc="0" normalizeH="0" noProof="0" dirty="0">
                <a:ln>
                  <a:noFill/>
                </a:ln>
                <a:solidFill>
                  <a:srgbClr val="000000"/>
                </a:solidFill>
                <a:effectLst/>
                <a:uLnTx/>
                <a:uFillTx/>
                <a:latin typeface="Arial"/>
                <a:ea typeface="ＭＳ Ｐゴシック" panose="020B0600070205080204" pitchFamily="34" charset="-128"/>
                <a:cs typeface="Arial"/>
                <a:sym typeface="Arial"/>
              </a:rPr>
              <a:t> adresa elektroničke pošte</a:t>
            </a:r>
            <a:r>
              <a:rPr kumimoji="0" lang="hr-HR" altLang="sr-Latn-RS" sz="2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 vladanje</a:t>
            </a:r>
            <a:r>
              <a:rPr kumimoji="0" lang="hr-HR" altLang="sr-Latn-RS" sz="24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hr-HR" altLang="sr-Latn-RS" sz="28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401828113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0A8E436-06C8-4240-B49D-79CF47A4C68E}"/>
              </a:ext>
            </a:extLst>
          </p:cNvPr>
          <p:cNvPicPr>
            <a:picLocks noChangeAspect="1"/>
          </p:cNvPicPr>
          <p:nvPr/>
        </p:nvPicPr>
        <p:blipFill>
          <a:blip r:embed="rId3"/>
          <a:stretch>
            <a:fillRect/>
          </a:stretch>
        </p:blipFill>
        <p:spPr>
          <a:xfrm>
            <a:off x="3101545" y="1218489"/>
            <a:ext cx="8760845" cy="5345823"/>
          </a:xfrm>
          <a:prstGeom prst="rect">
            <a:avLst/>
          </a:prstGeom>
        </p:spPr>
      </p:pic>
      <p:sp>
        <p:nvSpPr>
          <p:cNvPr id="5" name="TekstniOkvir 4">
            <a:extLst>
              <a:ext uri="{FF2B5EF4-FFF2-40B4-BE49-F238E27FC236}">
                <a16:creationId xmlns:a16="http://schemas.microsoft.com/office/drawing/2014/main" id="{B0AD7D45-0AEA-4843-987B-265328014B7A}"/>
              </a:ext>
            </a:extLst>
          </p:cNvPr>
          <p:cNvSpPr txBox="1"/>
          <p:nvPr/>
        </p:nvSpPr>
        <p:spPr>
          <a:xfrm>
            <a:off x="244929" y="293688"/>
            <a:ext cx="1028302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altLang="sr-Latn-RS" sz="3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Prijava u sustav  </a:t>
            </a:r>
            <a:r>
              <a:rPr kumimoji="0" lang="hr-HR" sz="3600" b="0" i="0" u="sng" strike="noStrike" kern="0" cap="none" spc="0" normalizeH="0" baseline="0" noProof="0" dirty="0">
                <a:ln>
                  <a:noFill/>
                </a:ln>
                <a:solidFill>
                  <a:srgbClr val="000000"/>
                </a:solidFill>
                <a:effectLst/>
                <a:uLnTx/>
                <a:uFillTx/>
                <a:latin typeface="Arial"/>
                <a:cs typeface="Arial"/>
                <a:sym typeface="Arial"/>
                <a:hlinkClick r:id="rId4"/>
              </a:rPr>
              <a:t>https://e-dnevnik-test.skole.hr</a:t>
            </a:r>
            <a:endParaRPr kumimoji="0" lang="hr-HR" altLang="sr-Latn-RS" sz="36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endParaRPr>
          </a:p>
        </p:txBody>
      </p:sp>
    </p:spTree>
    <p:extLst>
      <p:ext uri="{BB962C8B-B14F-4D97-AF65-F5344CB8AC3E}">
        <p14:creationId xmlns:p14="http://schemas.microsoft.com/office/powerpoint/2010/main" val="372061457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ravokutnik 5">
            <a:extLst>
              <a:ext uri="{FF2B5EF4-FFF2-40B4-BE49-F238E27FC236}">
                <a16:creationId xmlns:a16="http://schemas.microsoft.com/office/drawing/2014/main" id="{5F8CE7AF-48C3-4F25-A0E1-4998EFB97992}"/>
              </a:ext>
            </a:extLst>
          </p:cNvPr>
          <p:cNvSpPr/>
          <p:nvPr/>
        </p:nvSpPr>
        <p:spPr>
          <a:xfrm>
            <a:off x="964504" y="1728592"/>
            <a:ext cx="2167003" cy="52785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grpSp>
        <p:nvGrpSpPr>
          <p:cNvPr id="7" name="Grupa 6">
            <a:extLst>
              <a:ext uri="{FF2B5EF4-FFF2-40B4-BE49-F238E27FC236}">
                <a16:creationId xmlns:a16="http://schemas.microsoft.com/office/drawing/2014/main" id="{D1CAF041-131D-4D1E-B4C8-C2E04AF3537E}"/>
              </a:ext>
            </a:extLst>
          </p:cNvPr>
          <p:cNvGrpSpPr/>
          <p:nvPr/>
        </p:nvGrpSpPr>
        <p:grpSpPr>
          <a:xfrm>
            <a:off x="796838" y="704906"/>
            <a:ext cx="4210050" cy="1811455"/>
            <a:chOff x="796838" y="704906"/>
            <a:chExt cx="4210050" cy="1811455"/>
          </a:xfrm>
        </p:grpSpPr>
        <p:pic>
          <p:nvPicPr>
            <p:cNvPr id="3" name="Slika 2">
              <a:extLst>
                <a:ext uri="{FF2B5EF4-FFF2-40B4-BE49-F238E27FC236}">
                  <a16:creationId xmlns:a16="http://schemas.microsoft.com/office/drawing/2014/main" id="{EAEFAA9F-0D1E-475C-8098-D4AAF0E1A4C9}"/>
                </a:ext>
              </a:extLst>
            </p:cNvPr>
            <p:cNvPicPr>
              <a:picLocks noChangeAspect="1"/>
            </p:cNvPicPr>
            <p:nvPr/>
          </p:nvPicPr>
          <p:blipFill rotWithShape="1">
            <a:blip r:embed="rId3"/>
            <a:srcRect t="22400"/>
            <a:stretch/>
          </p:blipFill>
          <p:spPr>
            <a:xfrm>
              <a:off x="796838" y="1075038"/>
              <a:ext cx="4210050" cy="1441323"/>
            </a:xfrm>
            <a:prstGeom prst="rect">
              <a:avLst/>
            </a:prstGeom>
          </p:spPr>
        </p:pic>
        <p:sp>
          <p:nvSpPr>
            <p:cNvPr id="2" name="TekstniOkvir 1">
              <a:extLst>
                <a:ext uri="{FF2B5EF4-FFF2-40B4-BE49-F238E27FC236}">
                  <a16:creationId xmlns:a16="http://schemas.microsoft.com/office/drawing/2014/main" id="{8B43291A-5BC4-448E-8422-D7C28DBBBBCC}"/>
                </a:ext>
              </a:extLst>
            </p:cNvPr>
            <p:cNvSpPr txBox="1"/>
            <p:nvPr/>
          </p:nvSpPr>
          <p:spPr>
            <a:xfrm>
              <a:off x="796838" y="704906"/>
              <a:ext cx="252010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1800" b="1" i="0" u="none" strike="noStrike" kern="0" cap="none" spc="0" normalizeH="0" baseline="0" noProof="0" dirty="0">
                  <a:ln>
                    <a:noFill/>
                  </a:ln>
                  <a:solidFill>
                    <a:srgbClr val="000000"/>
                  </a:solidFill>
                  <a:effectLst/>
                  <a:uLnTx/>
                  <a:uFillTx/>
                  <a:latin typeface="Arial"/>
                  <a:cs typeface="Arial"/>
                  <a:sym typeface="Arial"/>
                </a:rPr>
                <a:t>Osobni podaci</a:t>
              </a:r>
            </a:p>
          </p:txBody>
        </p:sp>
      </p:grpSp>
      <p:grpSp>
        <p:nvGrpSpPr>
          <p:cNvPr id="8" name="Grupa 7">
            <a:extLst>
              <a:ext uri="{FF2B5EF4-FFF2-40B4-BE49-F238E27FC236}">
                <a16:creationId xmlns:a16="http://schemas.microsoft.com/office/drawing/2014/main" id="{E947BB74-AA26-4D82-B051-F4E40A310225}"/>
              </a:ext>
            </a:extLst>
          </p:cNvPr>
          <p:cNvGrpSpPr/>
          <p:nvPr/>
        </p:nvGrpSpPr>
        <p:grpSpPr>
          <a:xfrm>
            <a:off x="3633130" y="2256448"/>
            <a:ext cx="8054565" cy="4170383"/>
            <a:chOff x="3633130" y="2256448"/>
            <a:chExt cx="8054565" cy="4170383"/>
          </a:xfrm>
        </p:grpSpPr>
        <p:pic>
          <p:nvPicPr>
            <p:cNvPr id="5" name="Slika 4">
              <a:extLst>
                <a:ext uri="{FF2B5EF4-FFF2-40B4-BE49-F238E27FC236}">
                  <a16:creationId xmlns:a16="http://schemas.microsoft.com/office/drawing/2014/main" id="{7CAFD0E4-47DF-4004-B3E7-6C48CA543C2D}"/>
                </a:ext>
              </a:extLst>
            </p:cNvPr>
            <p:cNvPicPr>
              <a:picLocks noChangeAspect="1"/>
            </p:cNvPicPr>
            <p:nvPr/>
          </p:nvPicPr>
          <p:blipFill rotWithShape="1">
            <a:blip r:embed="rId4"/>
            <a:srcRect t="9597"/>
            <a:stretch/>
          </p:blipFill>
          <p:spPr>
            <a:xfrm>
              <a:off x="3633130" y="2656702"/>
              <a:ext cx="8054565" cy="3770129"/>
            </a:xfrm>
            <a:prstGeom prst="rect">
              <a:avLst/>
            </a:prstGeom>
          </p:spPr>
        </p:pic>
        <p:sp>
          <p:nvSpPr>
            <p:cNvPr id="4" name="TekstniOkvir 3">
              <a:extLst>
                <a:ext uri="{FF2B5EF4-FFF2-40B4-BE49-F238E27FC236}">
                  <a16:creationId xmlns:a16="http://schemas.microsoft.com/office/drawing/2014/main" id="{95688023-CC16-4B80-AB84-1542A0EC5A82}"/>
                </a:ext>
              </a:extLst>
            </p:cNvPr>
            <p:cNvSpPr txBox="1"/>
            <p:nvPr/>
          </p:nvSpPr>
          <p:spPr>
            <a:xfrm>
              <a:off x="5239265" y="2256448"/>
              <a:ext cx="433722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1800" b="1" i="0" u="none" strike="noStrike" kern="0" cap="none" spc="0" normalizeH="0" baseline="0" noProof="0" dirty="0">
                  <a:ln>
                    <a:noFill/>
                  </a:ln>
                  <a:solidFill>
                    <a:srgbClr val="000000"/>
                  </a:solidFill>
                  <a:effectLst/>
                  <a:uLnTx/>
                  <a:uFillTx/>
                  <a:latin typeface="Arial"/>
                  <a:cs typeface="Arial"/>
                  <a:sym typeface="Arial"/>
                </a:rPr>
                <a:t>Osobni podatci nastavnika</a:t>
              </a:r>
            </a:p>
          </p:txBody>
        </p:sp>
      </p:grpSp>
    </p:spTree>
    <p:extLst>
      <p:ext uri="{BB962C8B-B14F-4D97-AF65-F5344CB8AC3E}">
        <p14:creationId xmlns:p14="http://schemas.microsoft.com/office/powerpoint/2010/main" val="330524060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B52230C-FD13-479B-B815-6112F9CB7608}"/>
              </a:ext>
            </a:extLst>
          </p:cNvPr>
          <p:cNvSpPr>
            <a:spLocks noGrp="1"/>
          </p:cNvSpPr>
          <p:nvPr>
            <p:ph type="title"/>
          </p:nvPr>
        </p:nvSpPr>
        <p:spPr>
          <a:xfrm>
            <a:off x="576816" y="2582862"/>
            <a:ext cx="3932237" cy="1600200"/>
          </a:xfrm>
        </p:spPr>
        <p:txBody>
          <a:bodyPr/>
          <a:lstStyle/>
          <a:p>
            <a:r>
              <a:rPr lang="hr-HR" sz="4800" dirty="0"/>
              <a:t>Promjena škole</a:t>
            </a:r>
            <a:endParaRPr lang="en-US" sz="4800" dirty="0"/>
          </a:p>
        </p:txBody>
      </p:sp>
      <p:pic>
        <p:nvPicPr>
          <p:cNvPr id="3" name="Slika 2">
            <a:extLst>
              <a:ext uri="{FF2B5EF4-FFF2-40B4-BE49-F238E27FC236}">
                <a16:creationId xmlns:a16="http://schemas.microsoft.com/office/drawing/2014/main" id="{3AF1FFAB-14B7-42B3-ADB2-801BD33057ED}"/>
              </a:ext>
            </a:extLst>
          </p:cNvPr>
          <p:cNvPicPr>
            <a:picLocks noChangeAspect="1"/>
          </p:cNvPicPr>
          <p:nvPr/>
        </p:nvPicPr>
        <p:blipFill rotWithShape="1">
          <a:blip r:embed="rId3"/>
          <a:srcRect t="13468"/>
          <a:stretch/>
        </p:blipFill>
        <p:spPr>
          <a:xfrm>
            <a:off x="5062151" y="1458097"/>
            <a:ext cx="6738384" cy="4668382"/>
          </a:xfrm>
          <a:prstGeom prst="rect">
            <a:avLst/>
          </a:prstGeom>
          <a:noFill/>
          <a:ln>
            <a:noFill/>
          </a:ln>
        </p:spPr>
      </p:pic>
      <p:sp>
        <p:nvSpPr>
          <p:cNvPr id="4" name="Pravokutnik 3">
            <a:extLst>
              <a:ext uri="{FF2B5EF4-FFF2-40B4-BE49-F238E27FC236}">
                <a16:creationId xmlns:a16="http://schemas.microsoft.com/office/drawing/2014/main" id="{666D6BF5-3C21-444B-8870-39A3085E99F1}"/>
              </a:ext>
            </a:extLst>
          </p:cNvPr>
          <p:cNvSpPr/>
          <p:nvPr/>
        </p:nvSpPr>
        <p:spPr>
          <a:xfrm>
            <a:off x="5282511" y="3792288"/>
            <a:ext cx="2931091" cy="70145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 name="TekstniOkvir 1">
            <a:extLst>
              <a:ext uri="{FF2B5EF4-FFF2-40B4-BE49-F238E27FC236}">
                <a16:creationId xmlns:a16="http://schemas.microsoft.com/office/drawing/2014/main" id="{20CAA9AE-58DF-4A2E-95CD-67DEDCB3B544}"/>
              </a:ext>
            </a:extLst>
          </p:cNvPr>
          <p:cNvSpPr txBox="1"/>
          <p:nvPr/>
        </p:nvSpPr>
        <p:spPr>
          <a:xfrm>
            <a:off x="5282511" y="731521"/>
            <a:ext cx="244046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3600" b="0" i="0" u="none" strike="noStrike" kern="0" cap="none" spc="0" normalizeH="0" baseline="0" noProof="0" dirty="0">
                <a:ln>
                  <a:noFill/>
                </a:ln>
                <a:solidFill>
                  <a:srgbClr val="000000"/>
                </a:solidFill>
                <a:effectLst/>
                <a:uLnTx/>
                <a:uFillTx/>
                <a:latin typeface="Arial"/>
                <a:cs typeface="Arial"/>
                <a:sym typeface="Arial"/>
              </a:rPr>
              <a:t>Ostalo</a:t>
            </a:r>
          </a:p>
        </p:txBody>
      </p:sp>
    </p:spTree>
    <p:extLst>
      <p:ext uri="{BB962C8B-B14F-4D97-AF65-F5344CB8AC3E}">
        <p14:creationId xmlns:p14="http://schemas.microsoft.com/office/powerpoint/2010/main" val="357917770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a 3">
            <a:extLst>
              <a:ext uri="{FF2B5EF4-FFF2-40B4-BE49-F238E27FC236}">
                <a16:creationId xmlns:a16="http://schemas.microsoft.com/office/drawing/2014/main" id="{4F65509D-6071-4E82-AA97-71095CFEDAFE}"/>
              </a:ext>
            </a:extLst>
          </p:cNvPr>
          <p:cNvGrpSpPr/>
          <p:nvPr/>
        </p:nvGrpSpPr>
        <p:grpSpPr>
          <a:xfrm>
            <a:off x="1495167" y="902043"/>
            <a:ext cx="8749637" cy="5350436"/>
            <a:chOff x="1495167" y="902043"/>
            <a:chExt cx="8749637" cy="5350436"/>
          </a:xfrm>
        </p:grpSpPr>
        <p:pic>
          <p:nvPicPr>
            <p:cNvPr id="3" name="Slika 2" descr="Slika na kojoj se prikazuje snimka zaslona&#10;&#10;Opis je automatski generiran">
              <a:extLst>
                <a:ext uri="{FF2B5EF4-FFF2-40B4-BE49-F238E27FC236}">
                  <a16:creationId xmlns:a16="http://schemas.microsoft.com/office/drawing/2014/main" id="{B38FAE47-9137-44D8-9525-B26A07D0E8B1}"/>
                </a:ext>
              </a:extLst>
            </p:cNvPr>
            <p:cNvPicPr>
              <a:picLocks noChangeAspect="1"/>
            </p:cNvPicPr>
            <p:nvPr/>
          </p:nvPicPr>
          <p:blipFill rotWithShape="1">
            <a:blip r:embed="rId3"/>
            <a:srcRect t="25643"/>
            <a:stretch/>
          </p:blipFill>
          <p:spPr>
            <a:xfrm>
              <a:off x="1495167" y="1486818"/>
              <a:ext cx="8749637" cy="4765661"/>
            </a:xfrm>
            <a:prstGeom prst="rect">
              <a:avLst/>
            </a:prstGeom>
            <a:noFill/>
            <a:ln>
              <a:noFill/>
            </a:ln>
          </p:spPr>
        </p:pic>
        <p:sp>
          <p:nvSpPr>
            <p:cNvPr id="2" name="TekstniOkvir 1">
              <a:extLst>
                <a:ext uri="{FF2B5EF4-FFF2-40B4-BE49-F238E27FC236}">
                  <a16:creationId xmlns:a16="http://schemas.microsoft.com/office/drawing/2014/main" id="{BFA0673B-EBE1-4C21-B3D6-22B4E5474BCA}"/>
                </a:ext>
              </a:extLst>
            </p:cNvPr>
            <p:cNvSpPr txBox="1"/>
            <p:nvPr/>
          </p:nvSpPr>
          <p:spPr>
            <a:xfrm>
              <a:off x="2940908" y="902043"/>
              <a:ext cx="614130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3600" b="0" i="0" u="none" strike="noStrike" kern="0" cap="none" spc="0" normalizeH="0" baseline="0" noProof="0" dirty="0">
                  <a:ln>
                    <a:noFill/>
                  </a:ln>
                  <a:solidFill>
                    <a:srgbClr val="000000"/>
                  </a:solidFill>
                  <a:effectLst/>
                  <a:uLnTx/>
                  <a:uFillTx/>
                  <a:latin typeface="Arial"/>
                  <a:cs typeface="Arial"/>
                  <a:sym typeface="Arial"/>
                </a:rPr>
                <a:t>Promjena PIN-a</a:t>
              </a:r>
            </a:p>
          </p:txBody>
        </p:sp>
      </p:grpSp>
    </p:spTree>
    <p:extLst>
      <p:ext uri="{BB962C8B-B14F-4D97-AF65-F5344CB8AC3E}">
        <p14:creationId xmlns:p14="http://schemas.microsoft.com/office/powerpoint/2010/main" val="309890273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38B90F62-FC7C-4F31-BCF7-833A7403CFC3}"/>
              </a:ext>
            </a:extLst>
          </p:cNvPr>
          <p:cNvPicPr>
            <a:picLocks noChangeAspect="1"/>
          </p:cNvPicPr>
          <p:nvPr/>
        </p:nvPicPr>
        <p:blipFill>
          <a:blip r:embed="rId3"/>
          <a:stretch>
            <a:fillRect/>
          </a:stretch>
        </p:blipFill>
        <p:spPr>
          <a:xfrm>
            <a:off x="37070" y="2697347"/>
            <a:ext cx="12192000" cy="1463305"/>
          </a:xfrm>
          <a:prstGeom prst="rect">
            <a:avLst/>
          </a:prstGeom>
        </p:spPr>
      </p:pic>
      <p:sp>
        <p:nvSpPr>
          <p:cNvPr id="4" name="Naslov 1">
            <a:extLst>
              <a:ext uri="{FF2B5EF4-FFF2-40B4-BE49-F238E27FC236}">
                <a16:creationId xmlns:a16="http://schemas.microsoft.com/office/drawing/2014/main" id="{2491E6E8-1AC5-4692-B98A-C9D1D61B36F3}"/>
              </a:ext>
            </a:extLst>
          </p:cNvPr>
          <p:cNvSpPr txBox="1">
            <a:spLocks/>
          </p:cNvSpPr>
          <p:nvPr/>
        </p:nvSpPr>
        <p:spPr>
          <a:xfrm>
            <a:off x="1911346" y="540607"/>
            <a:ext cx="7467433" cy="99163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hr-HR" sz="4800" dirty="0"/>
              <a:t>Odabir razredne knjige</a:t>
            </a:r>
          </a:p>
        </p:txBody>
      </p:sp>
    </p:spTree>
    <p:extLst>
      <p:ext uri="{BB962C8B-B14F-4D97-AF65-F5344CB8AC3E}">
        <p14:creationId xmlns:p14="http://schemas.microsoft.com/office/powerpoint/2010/main" val="27775495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66B90EE-DE17-4FB2-9E40-C35F732A9C7D}"/>
              </a:ext>
            </a:extLst>
          </p:cNvPr>
          <p:cNvSpPr>
            <a:spLocks noGrp="1"/>
          </p:cNvSpPr>
          <p:nvPr>
            <p:ph type="title"/>
          </p:nvPr>
        </p:nvSpPr>
        <p:spPr>
          <a:xfrm>
            <a:off x="576816" y="2021155"/>
            <a:ext cx="4341173" cy="1673516"/>
          </a:xfrm>
        </p:spPr>
        <p:txBody>
          <a:bodyPr/>
          <a:lstStyle/>
          <a:p>
            <a:r>
              <a:rPr lang="hr-HR" sz="4800" dirty="0"/>
              <a:t>Administracija predmeta</a:t>
            </a:r>
          </a:p>
        </p:txBody>
      </p:sp>
      <p:pic>
        <p:nvPicPr>
          <p:cNvPr id="6" name="Slika 5">
            <a:extLst>
              <a:ext uri="{FF2B5EF4-FFF2-40B4-BE49-F238E27FC236}">
                <a16:creationId xmlns:a16="http://schemas.microsoft.com/office/drawing/2014/main" id="{EF3D6935-93E4-4F5F-B686-2192EC1A47E4}"/>
              </a:ext>
            </a:extLst>
          </p:cNvPr>
          <p:cNvPicPr>
            <a:picLocks noChangeAspect="1"/>
          </p:cNvPicPr>
          <p:nvPr/>
        </p:nvPicPr>
        <p:blipFill>
          <a:blip r:embed="rId3"/>
          <a:stretch>
            <a:fillRect/>
          </a:stretch>
        </p:blipFill>
        <p:spPr>
          <a:xfrm>
            <a:off x="6462178" y="543698"/>
            <a:ext cx="5153006" cy="6005384"/>
          </a:xfrm>
          <a:prstGeom prst="rect">
            <a:avLst/>
          </a:prstGeom>
        </p:spPr>
      </p:pic>
      <p:sp>
        <p:nvSpPr>
          <p:cNvPr id="7" name="Pravokutnik 6">
            <a:extLst>
              <a:ext uri="{FF2B5EF4-FFF2-40B4-BE49-F238E27FC236}">
                <a16:creationId xmlns:a16="http://schemas.microsoft.com/office/drawing/2014/main" id="{0248737F-FCE2-4DB4-A036-4FE72DDDD469}"/>
              </a:ext>
            </a:extLst>
          </p:cNvPr>
          <p:cNvSpPr/>
          <p:nvPr/>
        </p:nvSpPr>
        <p:spPr>
          <a:xfrm>
            <a:off x="8563232" y="4053017"/>
            <a:ext cx="2916195" cy="10997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37364017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p:nvPr>
        </p:nvSpPr>
        <p:spPr>
          <a:xfrm>
            <a:off x="247913" y="2867066"/>
            <a:ext cx="4229962" cy="1600200"/>
          </a:xfrm>
        </p:spPr>
        <p:txBody>
          <a:bodyPr/>
          <a:lstStyle/>
          <a:p>
            <a:pPr algn="ctr"/>
            <a:r>
              <a:rPr lang="hr-HR" sz="4800" dirty="0"/>
              <a:t>Dodavanje i uređivanje predmeta po razredu</a:t>
            </a:r>
          </a:p>
        </p:txBody>
      </p:sp>
      <p:pic>
        <p:nvPicPr>
          <p:cNvPr id="5" name="Slika 4">
            <a:extLst>
              <a:ext uri="{FF2B5EF4-FFF2-40B4-BE49-F238E27FC236}">
                <a16:creationId xmlns:a16="http://schemas.microsoft.com/office/drawing/2014/main" id="{5541A2D5-A117-4712-BC7A-C28795B3C0D4}"/>
              </a:ext>
            </a:extLst>
          </p:cNvPr>
          <p:cNvPicPr>
            <a:picLocks noChangeAspect="1"/>
          </p:cNvPicPr>
          <p:nvPr/>
        </p:nvPicPr>
        <p:blipFill>
          <a:blip r:embed="rId3"/>
          <a:stretch>
            <a:fillRect/>
          </a:stretch>
        </p:blipFill>
        <p:spPr>
          <a:xfrm>
            <a:off x="4869106" y="222421"/>
            <a:ext cx="7199641" cy="5943601"/>
          </a:xfrm>
          <a:prstGeom prst="rect">
            <a:avLst/>
          </a:prstGeom>
        </p:spPr>
      </p:pic>
    </p:spTree>
    <p:extLst>
      <p:ext uri="{BB962C8B-B14F-4D97-AF65-F5344CB8AC3E}">
        <p14:creationId xmlns:p14="http://schemas.microsoft.com/office/powerpoint/2010/main" val="225566308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idx="4294967295"/>
          </p:nvPr>
        </p:nvSpPr>
        <p:spPr>
          <a:xfrm>
            <a:off x="1396314" y="689704"/>
            <a:ext cx="9119286" cy="580509"/>
          </a:xfrm>
        </p:spPr>
        <p:txBody>
          <a:bodyPr>
            <a:noAutofit/>
          </a:bodyPr>
          <a:lstStyle/>
          <a:p>
            <a:pPr algn="ctr"/>
            <a:r>
              <a:rPr lang="hr-HR" dirty="0">
                <a:latin typeface="Arial" panose="020B0604020202020204" pitchFamily="34" charset="0"/>
                <a:cs typeface="Arial" panose="020B0604020202020204" pitchFamily="34" charset="0"/>
              </a:rPr>
              <a:t>Administracija predmeta u razredu</a:t>
            </a:r>
          </a:p>
        </p:txBody>
      </p:sp>
      <p:pic>
        <p:nvPicPr>
          <p:cNvPr id="12" name="Slika 11">
            <a:extLst>
              <a:ext uri="{FF2B5EF4-FFF2-40B4-BE49-F238E27FC236}">
                <a16:creationId xmlns:a16="http://schemas.microsoft.com/office/drawing/2014/main" id="{2FCA83D7-18FB-47CB-8420-CA084E13A4DC}"/>
              </a:ext>
            </a:extLst>
          </p:cNvPr>
          <p:cNvPicPr>
            <a:picLocks noChangeAspect="1"/>
          </p:cNvPicPr>
          <p:nvPr/>
        </p:nvPicPr>
        <p:blipFill>
          <a:blip r:embed="rId3"/>
          <a:stretch>
            <a:fillRect/>
          </a:stretch>
        </p:blipFill>
        <p:spPr>
          <a:xfrm>
            <a:off x="247135" y="1964303"/>
            <a:ext cx="11740693" cy="3225535"/>
          </a:xfrm>
          <a:prstGeom prst="rect">
            <a:avLst/>
          </a:prstGeom>
        </p:spPr>
      </p:pic>
      <p:sp>
        <p:nvSpPr>
          <p:cNvPr id="13" name="Pravokutnik 12">
            <a:extLst>
              <a:ext uri="{FF2B5EF4-FFF2-40B4-BE49-F238E27FC236}">
                <a16:creationId xmlns:a16="http://schemas.microsoft.com/office/drawing/2014/main" id="{72571157-E18B-4CDD-ABB6-04E0FB91598B}"/>
              </a:ext>
            </a:extLst>
          </p:cNvPr>
          <p:cNvSpPr/>
          <p:nvPr/>
        </p:nvSpPr>
        <p:spPr>
          <a:xfrm>
            <a:off x="247135" y="3904735"/>
            <a:ext cx="2360140" cy="4942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5" name="Pravokutnik 14">
            <a:extLst>
              <a:ext uri="{FF2B5EF4-FFF2-40B4-BE49-F238E27FC236}">
                <a16:creationId xmlns:a16="http://schemas.microsoft.com/office/drawing/2014/main" id="{0D44978D-6796-4C67-8ABA-21364529ED7D}"/>
              </a:ext>
            </a:extLst>
          </p:cNvPr>
          <p:cNvSpPr/>
          <p:nvPr/>
        </p:nvSpPr>
        <p:spPr>
          <a:xfrm>
            <a:off x="6339016" y="3904734"/>
            <a:ext cx="1594022" cy="4942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368905368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p:nvPr>
        </p:nvSpPr>
        <p:spPr>
          <a:xfrm>
            <a:off x="346767" y="2533434"/>
            <a:ext cx="4229962" cy="1600200"/>
          </a:xfrm>
        </p:spPr>
        <p:txBody>
          <a:bodyPr/>
          <a:lstStyle/>
          <a:p>
            <a:pPr algn="ctr"/>
            <a:r>
              <a:rPr lang="hr-HR" sz="4800" dirty="0"/>
              <a:t>Administracija učenika</a:t>
            </a:r>
          </a:p>
        </p:txBody>
      </p:sp>
      <p:pic>
        <p:nvPicPr>
          <p:cNvPr id="4" name="Slika 3">
            <a:extLst>
              <a:ext uri="{FF2B5EF4-FFF2-40B4-BE49-F238E27FC236}">
                <a16:creationId xmlns:a16="http://schemas.microsoft.com/office/drawing/2014/main" id="{289E7FDA-5600-4AE0-B210-F352E484FB4A}"/>
              </a:ext>
            </a:extLst>
          </p:cNvPr>
          <p:cNvPicPr>
            <a:picLocks noChangeAspect="1"/>
          </p:cNvPicPr>
          <p:nvPr/>
        </p:nvPicPr>
        <p:blipFill>
          <a:blip r:embed="rId3"/>
          <a:stretch>
            <a:fillRect/>
          </a:stretch>
        </p:blipFill>
        <p:spPr>
          <a:xfrm>
            <a:off x="6208734" y="418584"/>
            <a:ext cx="4460011" cy="6193827"/>
          </a:xfrm>
          <a:prstGeom prst="rect">
            <a:avLst/>
          </a:prstGeom>
        </p:spPr>
      </p:pic>
      <p:sp>
        <p:nvSpPr>
          <p:cNvPr id="7" name="Pravokutnik 6">
            <a:extLst>
              <a:ext uri="{FF2B5EF4-FFF2-40B4-BE49-F238E27FC236}">
                <a16:creationId xmlns:a16="http://schemas.microsoft.com/office/drawing/2014/main" id="{E1B9C885-0C83-4AC5-9587-21875719AF0C}"/>
              </a:ext>
            </a:extLst>
          </p:cNvPr>
          <p:cNvSpPr/>
          <p:nvPr/>
        </p:nvSpPr>
        <p:spPr>
          <a:xfrm>
            <a:off x="7957751" y="2355804"/>
            <a:ext cx="2710993" cy="10731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26317616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F4045F7-BCC2-46BA-9644-B37F619101D9}"/>
              </a:ext>
            </a:extLst>
          </p:cNvPr>
          <p:cNvSpPr>
            <a:spLocks noGrp="1"/>
          </p:cNvSpPr>
          <p:nvPr>
            <p:ph type="title"/>
          </p:nvPr>
        </p:nvSpPr>
        <p:spPr>
          <a:xfrm>
            <a:off x="329681" y="3429000"/>
            <a:ext cx="4254676" cy="1600200"/>
          </a:xfrm>
        </p:spPr>
        <p:txBody>
          <a:bodyPr/>
          <a:lstStyle/>
          <a:p>
            <a:r>
              <a:rPr lang="hr-HR" sz="4800" dirty="0"/>
              <a:t>Uređivanje postojećih i dodavanje novih korisnika</a:t>
            </a:r>
          </a:p>
        </p:txBody>
      </p:sp>
      <p:pic>
        <p:nvPicPr>
          <p:cNvPr id="9" name="Slika 8">
            <a:extLst>
              <a:ext uri="{FF2B5EF4-FFF2-40B4-BE49-F238E27FC236}">
                <a16:creationId xmlns:a16="http://schemas.microsoft.com/office/drawing/2014/main" id="{2F712828-390D-43B2-B897-0FA6DDBDC3D2}"/>
              </a:ext>
            </a:extLst>
          </p:cNvPr>
          <p:cNvPicPr>
            <a:picLocks noChangeAspect="1"/>
          </p:cNvPicPr>
          <p:nvPr/>
        </p:nvPicPr>
        <p:blipFill>
          <a:blip r:embed="rId4"/>
          <a:stretch>
            <a:fillRect/>
          </a:stretch>
        </p:blipFill>
        <p:spPr>
          <a:xfrm>
            <a:off x="4905094" y="481913"/>
            <a:ext cx="7136136" cy="5498757"/>
          </a:xfrm>
          <a:prstGeom prst="rect">
            <a:avLst/>
          </a:prstGeom>
        </p:spPr>
      </p:pic>
    </p:spTree>
    <p:custDataLst>
      <p:tags r:id="rId1"/>
    </p:custDataLst>
    <p:extLst>
      <p:ext uri="{BB962C8B-B14F-4D97-AF65-F5344CB8AC3E}">
        <p14:creationId xmlns:p14="http://schemas.microsoft.com/office/powerpoint/2010/main" val="224355950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BF826C35-B148-439D-95F0-DD7FD5EB2041}"/>
              </a:ext>
            </a:extLst>
          </p:cNvPr>
          <p:cNvPicPr>
            <a:picLocks noChangeAspect="1"/>
          </p:cNvPicPr>
          <p:nvPr/>
        </p:nvPicPr>
        <p:blipFill>
          <a:blip r:embed="rId3"/>
          <a:stretch>
            <a:fillRect/>
          </a:stretch>
        </p:blipFill>
        <p:spPr>
          <a:xfrm>
            <a:off x="3858912" y="223837"/>
            <a:ext cx="7810500" cy="6410325"/>
          </a:xfrm>
          <a:prstGeom prst="rect">
            <a:avLst/>
          </a:prstGeom>
        </p:spPr>
      </p:pic>
      <p:sp>
        <p:nvSpPr>
          <p:cNvPr id="6" name="Naslov 1">
            <a:extLst>
              <a:ext uri="{FF2B5EF4-FFF2-40B4-BE49-F238E27FC236}">
                <a16:creationId xmlns:a16="http://schemas.microsoft.com/office/drawing/2014/main" id="{CE1E07E9-4984-43BF-A11E-A2ED3FC5A983}"/>
              </a:ext>
            </a:extLst>
          </p:cNvPr>
          <p:cNvSpPr txBox="1">
            <a:spLocks/>
          </p:cNvSpPr>
          <p:nvPr/>
        </p:nvSpPr>
        <p:spPr>
          <a:xfrm>
            <a:off x="208300" y="2007349"/>
            <a:ext cx="3276306" cy="171203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4800" b="0" i="0" u="none" strike="noStrike" kern="0" cap="none" spc="0" normalizeH="0" baseline="0" noProof="0" dirty="0">
                <a:ln>
                  <a:noFill/>
                </a:ln>
                <a:solidFill>
                  <a:srgbClr val="000000"/>
                </a:solidFill>
                <a:effectLst/>
                <a:uLnTx/>
                <a:uFillTx/>
                <a:latin typeface="Arial"/>
                <a:cs typeface="Arial"/>
                <a:sym typeface="Arial"/>
              </a:rPr>
              <a:t>Uređivanje podataka učenika</a:t>
            </a:r>
          </a:p>
        </p:txBody>
      </p:sp>
    </p:spTree>
    <p:extLst>
      <p:ext uri="{BB962C8B-B14F-4D97-AF65-F5344CB8AC3E}">
        <p14:creationId xmlns:p14="http://schemas.microsoft.com/office/powerpoint/2010/main" val="53538466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00;g6b6d36b315_1_0">
            <a:extLst>
              <a:ext uri="{FF2B5EF4-FFF2-40B4-BE49-F238E27FC236}">
                <a16:creationId xmlns:a16="http://schemas.microsoft.com/office/drawing/2014/main" id="{4C748778-EDE1-424A-B985-16A2AED15290}"/>
              </a:ext>
            </a:extLst>
          </p:cNvPr>
          <p:cNvSpPr txBox="1">
            <a:spLocks/>
          </p:cNvSpPr>
          <p:nvPr/>
        </p:nvSpPr>
        <p:spPr>
          <a:xfrm>
            <a:off x="2520778" y="2626749"/>
            <a:ext cx="8302351" cy="24978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Clr>
                <a:schemeClr val="dk1"/>
              </a:buClr>
              <a:buSzPts val="1100"/>
              <a:buFont typeface="Arial"/>
              <a:buNone/>
            </a:pPr>
            <a:r>
              <a:rPr lang="hr-HR" sz="4800" b="1" dirty="0">
                <a:solidFill>
                  <a:srgbClr val="FFFFFF"/>
                </a:solidFill>
                <a:latin typeface="Arial" panose="020B0604020202020204" pitchFamily="34" charset="0"/>
                <a:ea typeface="Open Sans"/>
                <a:cs typeface="Arial" panose="020B0604020202020204" pitchFamily="34" charset="0"/>
                <a:sym typeface="Open Sans"/>
              </a:rPr>
              <a:t>e-Dnevnik za glazbene škole</a:t>
            </a:r>
          </a:p>
        </p:txBody>
      </p:sp>
    </p:spTree>
    <p:extLst>
      <p:ext uri="{BB962C8B-B14F-4D97-AF65-F5344CB8AC3E}">
        <p14:creationId xmlns:p14="http://schemas.microsoft.com/office/powerpoint/2010/main" val="3283236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2BC162B-9FB1-4A24-B65D-A0E0E4D96735}"/>
              </a:ext>
            </a:extLst>
          </p:cNvPr>
          <p:cNvSpPr>
            <a:spLocks noGrp="1"/>
          </p:cNvSpPr>
          <p:nvPr>
            <p:ph type="title"/>
          </p:nvPr>
        </p:nvSpPr>
        <p:spPr>
          <a:xfrm>
            <a:off x="688027" y="2891780"/>
            <a:ext cx="3932237" cy="1600200"/>
          </a:xfrm>
        </p:spPr>
        <p:txBody>
          <a:bodyPr/>
          <a:lstStyle/>
          <a:p>
            <a:r>
              <a:rPr lang="hr-HR" sz="4800" dirty="0">
                <a:solidFill>
                  <a:schemeClr val="tx1"/>
                </a:solidFill>
              </a:rPr>
              <a:t>Evidencija nastave za glazbene škole</a:t>
            </a:r>
          </a:p>
        </p:txBody>
      </p:sp>
      <p:sp>
        <p:nvSpPr>
          <p:cNvPr id="4" name="Rezervirano mjesto teksta 3">
            <a:extLst>
              <a:ext uri="{FF2B5EF4-FFF2-40B4-BE49-F238E27FC236}">
                <a16:creationId xmlns:a16="http://schemas.microsoft.com/office/drawing/2014/main" id="{ADADA295-9375-4060-A0EC-F7E1C4BC6B30}"/>
              </a:ext>
            </a:extLst>
          </p:cNvPr>
          <p:cNvSpPr>
            <a:spLocks noGrp="1"/>
          </p:cNvSpPr>
          <p:nvPr>
            <p:ph type="body" idx="4294967295"/>
          </p:nvPr>
        </p:nvSpPr>
        <p:spPr>
          <a:xfrm>
            <a:off x="5208974" y="719518"/>
            <a:ext cx="5951885" cy="4143166"/>
          </a:xfrm>
        </p:spPr>
        <p:txBody>
          <a:bodyPr>
            <a:normAutofit/>
          </a:bodyPr>
          <a:lstStyle/>
          <a:p>
            <a:pPr marL="514350" indent="-285750">
              <a:lnSpc>
                <a:spcPct val="150000"/>
              </a:lnSpc>
              <a:buFont typeface="Arial" panose="020B0604020202020204" pitchFamily="34" charset="0"/>
              <a:buChar char="•"/>
            </a:pPr>
            <a:r>
              <a:rPr lang="hr-HR" sz="3200" dirty="0">
                <a:solidFill>
                  <a:schemeClr val="tx1"/>
                </a:solidFill>
                <a:latin typeface="Arial" panose="020B0604020202020204" pitchFamily="34" charset="0"/>
                <a:cs typeface="Arial" panose="020B0604020202020204" pitchFamily="34" charset="0"/>
              </a:rPr>
              <a:t>evidencija pojedinačne nastave </a:t>
            </a:r>
          </a:p>
          <a:p>
            <a:pPr marL="514350" indent="-285750">
              <a:lnSpc>
                <a:spcPct val="150000"/>
              </a:lnSpc>
              <a:buFont typeface="Arial" panose="020B0604020202020204" pitchFamily="34" charset="0"/>
              <a:buChar char="•"/>
            </a:pPr>
            <a:r>
              <a:rPr lang="hr-HR" sz="3200" dirty="0">
                <a:solidFill>
                  <a:schemeClr val="tx1"/>
                </a:solidFill>
                <a:latin typeface="Arial" panose="020B0604020202020204" pitchFamily="34" charset="0"/>
                <a:cs typeface="Arial" panose="020B0604020202020204" pitchFamily="34" charset="0"/>
              </a:rPr>
              <a:t>evidencija grupne nastave</a:t>
            </a:r>
          </a:p>
        </p:txBody>
      </p:sp>
    </p:spTree>
    <p:extLst>
      <p:ext uri="{BB962C8B-B14F-4D97-AF65-F5344CB8AC3E}">
        <p14:creationId xmlns:p14="http://schemas.microsoft.com/office/powerpoint/2010/main" val="221784104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4E36D01-AD17-43E2-89E0-464B282F0846}"/>
              </a:ext>
            </a:extLst>
          </p:cNvPr>
          <p:cNvSpPr>
            <a:spLocks noGrp="1"/>
          </p:cNvSpPr>
          <p:nvPr>
            <p:ph type="title"/>
          </p:nvPr>
        </p:nvSpPr>
        <p:spPr/>
        <p:txBody>
          <a:bodyPr/>
          <a:lstStyle/>
          <a:p>
            <a:r>
              <a:rPr lang="hr-HR" sz="4800" dirty="0">
                <a:solidFill>
                  <a:schemeClr val="tx1"/>
                </a:solidFill>
              </a:rPr>
              <a:t>Pojedinačna nastava</a:t>
            </a:r>
          </a:p>
        </p:txBody>
      </p:sp>
      <p:grpSp>
        <p:nvGrpSpPr>
          <p:cNvPr id="12" name="Grupa 11">
            <a:extLst>
              <a:ext uri="{FF2B5EF4-FFF2-40B4-BE49-F238E27FC236}">
                <a16:creationId xmlns:a16="http://schemas.microsoft.com/office/drawing/2014/main" id="{1DCD28CD-707A-4532-A7F8-A9CC010BA8A6}"/>
              </a:ext>
            </a:extLst>
          </p:cNvPr>
          <p:cNvGrpSpPr/>
          <p:nvPr/>
        </p:nvGrpSpPr>
        <p:grpSpPr>
          <a:xfrm>
            <a:off x="5177481" y="1804682"/>
            <a:ext cx="6847376" cy="3162733"/>
            <a:chOff x="1912437" y="3382962"/>
            <a:chExt cx="7106174" cy="2476500"/>
          </a:xfrm>
        </p:grpSpPr>
        <p:pic>
          <p:nvPicPr>
            <p:cNvPr id="9" name="Slika 8">
              <a:extLst>
                <a:ext uri="{FF2B5EF4-FFF2-40B4-BE49-F238E27FC236}">
                  <a16:creationId xmlns:a16="http://schemas.microsoft.com/office/drawing/2014/main" id="{8345FEB1-12E4-4888-B73B-7A297798A14D}"/>
                </a:ext>
              </a:extLst>
            </p:cNvPr>
            <p:cNvPicPr>
              <a:picLocks noChangeAspect="1"/>
            </p:cNvPicPr>
            <p:nvPr/>
          </p:nvPicPr>
          <p:blipFill rotWithShape="1">
            <a:blip r:embed="rId3"/>
            <a:srcRect l="47973"/>
            <a:stretch/>
          </p:blipFill>
          <p:spPr>
            <a:xfrm>
              <a:off x="4509053" y="3382962"/>
              <a:ext cx="4509558" cy="2476500"/>
            </a:xfrm>
            <a:prstGeom prst="rect">
              <a:avLst/>
            </a:prstGeom>
          </p:spPr>
        </p:pic>
        <p:pic>
          <p:nvPicPr>
            <p:cNvPr id="11" name="Slika 10">
              <a:extLst>
                <a:ext uri="{FF2B5EF4-FFF2-40B4-BE49-F238E27FC236}">
                  <a16:creationId xmlns:a16="http://schemas.microsoft.com/office/drawing/2014/main" id="{E59E1D59-08DA-46E1-A606-7820E4161F52}"/>
                </a:ext>
              </a:extLst>
            </p:cNvPr>
            <p:cNvPicPr>
              <a:picLocks noChangeAspect="1"/>
            </p:cNvPicPr>
            <p:nvPr/>
          </p:nvPicPr>
          <p:blipFill rotWithShape="1">
            <a:blip r:embed="rId3"/>
            <a:srcRect r="70043"/>
            <a:stretch/>
          </p:blipFill>
          <p:spPr>
            <a:xfrm>
              <a:off x="1912437" y="3382962"/>
              <a:ext cx="2596616" cy="2476500"/>
            </a:xfrm>
            <a:prstGeom prst="rect">
              <a:avLst/>
            </a:prstGeom>
          </p:spPr>
        </p:pic>
      </p:grpSp>
    </p:spTree>
    <p:extLst>
      <p:ext uri="{BB962C8B-B14F-4D97-AF65-F5344CB8AC3E}">
        <p14:creationId xmlns:p14="http://schemas.microsoft.com/office/powerpoint/2010/main" val="397307610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lika 5">
            <a:extLst>
              <a:ext uri="{FF2B5EF4-FFF2-40B4-BE49-F238E27FC236}">
                <a16:creationId xmlns:a16="http://schemas.microsoft.com/office/drawing/2014/main" id="{FFFEECF9-4671-4BA3-9E88-E450FF5E7252}"/>
              </a:ext>
            </a:extLst>
          </p:cNvPr>
          <p:cNvPicPr>
            <a:picLocks noChangeAspect="1"/>
          </p:cNvPicPr>
          <p:nvPr/>
        </p:nvPicPr>
        <p:blipFill>
          <a:blip r:embed="rId3"/>
          <a:stretch>
            <a:fillRect/>
          </a:stretch>
        </p:blipFill>
        <p:spPr>
          <a:xfrm>
            <a:off x="905258" y="1299438"/>
            <a:ext cx="10801611" cy="2219199"/>
          </a:xfrm>
          <a:prstGeom prst="rect">
            <a:avLst/>
          </a:prstGeom>
        </p:spPr>
      </p:pic>
      <p:pic>
        <p:nvPicPr>
          <p:cNvPr id="8" name="Slika 7">
            <a:extLst>
              <a:ext uri="{FF2B5EF4-FFF2-40B4-BE49-F238E27FC236}">
                <a16:creationId xmlns:a16="http://schemas.microsoft.com/office/drawing/2014/main" id="{B7D562B4-0230-4DB5-8F6E-ED957117CD2D}"/>
              </a:ext>
            </a:extLst>
          </p:cNvPr>
          <p:cNvPicPr>
            <a:picLocks noChangeAspect="1"/>
          </p:cNvPicPr>
          <p:nvPr/>
        </p:nvPicPr>
        <p:blipFill>
          <a:blip r:embed="rId4"/>
          <a:stretch>
            <a:fillRect/>
          </a:stretch>
        </p:blipFill>
        <p:spPr>
          <a:xfrm>
            <a:off x="1700354" y="4448962"/>
            <a:ext cx="9147516" cy="1700665"/>
          </a:xfrm>
          <a:prstGeom prst="rect">
            <a:avLst/>
          </a:prstGeom>
        </p:spPr>
      </p:pic>
    </p:spTree>
    <p:extLst>
      <p:ext uri="{BB962C8B-B14F-4D97-AF65-F5344CB8AC3E}">
        <p14:creationId xmlns:p14="http://schemas.microsoft.com/office/powerpoint/2010/main" val="263957616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lika 8">
            <a:extLst>
              <a:ext uri="{FF2B5EF4-FFF2-40B4-BE49-F238E27FC236}">
                <a16:creationId xmlns:a16="http://schemas.microsoft.com/office/drawing/2014/main" id="{B2ADF58A-23FB-4F81-936E-2ACA42468FF5}"/>
              </a:ext>
            </a:extLst>
          </p:cNvPr>
          <p:cNvPicPr>
            <a:picLocks noChangeAspect="1"/>
          </p:cNvPicPr>
          <p:nvPr/>
        </p:nvPicPr>
        <p:blipFill>
          <a:blip r:embed="rId3"/>
          <a:stretch>
            <a:fillRect/>
          </a:stretch>
        </p:blipFill>
        <p:spPr>
          <a:xfrm>
            <a:off x="5090984" y="396669"/>
            <a:ext cx="6965092" cy="6064662"/>
          </a:xfrm>
          <a:prstGeom prst="rect">
            <a:avLst/>
          </a:prstGeom>
        </p:spPr>
      </p:pic>
      <p:sp>
        <p:nvSpPr>
          <p:cNvPr id="12" name="Naslov 11">
            <a:extLst>
              <a:ext uri="{FF2B5EF4-FFF2-40B4-BE49-F238E27FC236}">
                <a16:creationId xmlns:a16="http://schemas.microsoft.com/office/drawing/2014/main" id="{FE55C23D-6DD4-4E48-88D6-EEA8E26E43BF}"/>
              </a:ext>
            </a:extLst>
          </p:cNvPr>
          <p:cNvSpPr>
            <a:spLocks noGrp="1"/>
          </p:cNvSpPr>
          <p:nvPr>
            <p:ph type="title"/>
          </p:nvPr>
        </p:nvSpPr>
        <p:spPr>
          <a:xfrm>
            <a:off x="222422" y="2582862"/>
            <a:ext cx="4590345" cy="1600200"/>
          </a:xfrm>
        </p:spPr>
        <p:txBody>
          <a:bodyPr/>
          <a:lstStyle/>
          <a:p>
            <a:r>
              <a:rPr lang="hr-HR" sz="4800" dirty="0">
                <a:solidFill>
                  <a:schemeClr val="tx1"/>
                </a:solidFill>
              </a:rPr>
              <a:t>Dnevnik rada za pojedinačnu nastavu</a:t>
            </a:r>
          </a:p>
        </p:txBody>
      </p:sp>
    </p:spTree>
    <p:extLst>
      <p:ext uri="{BB962C8B-B14F-4D97-AF65-F5344CB8AC3E}">
        <p14:creationId xmlns:p14="http://schemas.microsoft.com/office/powerpoint/2010/main" val="924995448"/>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lika 5">
            <a:extLst>
              <a:ext uri="{FF2B5EF4-FFF2-40B4-BE49-F238E27FC236}">
                <a16:creationId xmlns:a16="http://schemas.microsoft.com/office/drawing/2014/main" id="{99055327-89A0-4225-9DC3-941A1B2F301F}"/>
              </a:ext>
            </a:extLst>
          </p:cNvPr>
          <p:cNvPicPr>
            <a:picLocks noChangeAspect="1"/>
          </p:cNvPicPr>
          <p:nvPr/>
        </p:nvPicPr>
        <p:blipFill>
          <a:blip r:embed="rId3"/>
          <a:stretch>
            <a:fillRect/>
          </a:stretch>
        </p:blipFill>
        <p:spPr>
          <a:xfrm>
            <a:off x="3254168" y="429559"/>
            <a:ext cx="4986601" cy="5785889"/>
          </a:xfrm>
          <a:prstGeom prst="rect">
            <a:avLst/>
          </a:prstGeom>
        </p:spPr>
      </p:pic>
    </p:spTree>
    <p:extLst>
      <p:ext uri="{BB962C8B-B14F-4D97-AF65-F5344CB8AC3E}">
        <p14:creationId xmlns:p14="http://schemas.microsoft.com/office/powerpoint/2010/main" val="326521793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B18F326B-FEEA-4B7A-8987-6C2421107496}"/>
              </a:ext>
            </a:extLst>
          </p:cNvPr>
          <p:cNvPicPr>
            <a:picLocks noChangeAspect="1"/>
          </p:cNvPicPr>
          <p:nvPr/>
        </p:nvPicPr>
        <p:blipFill>
          <a:blip r:embed="rId3"/>
          <a:stretch>
            <a:fillRect/>
          </a:stretch>
        </p:blipFill>
        <p:spPr>
          <a:xfrm>
            <a:off x="1071215" y="425038"/>
            <a:ext cx="10302417" cy="5802767"/>
          </a:xfrm>
          <a:prstGeom prst="rect">
            <a:avLst/>
          </a:prstGeom>
        </p:spPr>
      </p:pic>
    </p:spTree>
    <p:extLst>
      <p:ext uri="{BB962C8B-B14F-4D97-AF65-F5344CB8AC3E}">
        <p14:creationId xmlns:p14="http://schemas.microsoft.com/office/powerpoint/2010/main" val="1012245555"/>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85965479-83FF-4B34-827E-0853CBCE0B74}"/>
              </a:ext>
            </a:extLst>
          </p:cNvPr>
          <p:cNvPicPr>
            <a:picLocks noChangeAspect="1"/>
          </p:cNvPicPr>
          <p:nvPr/>
        </p:nvPicPr>
        <p:blipFill>
          <a:blip r:embed="rId3"/>
          <a:stretch>
            <a:fillRect/>
          </a:stretch>
        </p:blipFill>
        <p:spPr>
          <a:xfrm>
            <a:off x="738394" y="1736548"/>
            <a:ext cx="11453606" cy="3040286"/>
          </a:xfrm>
          <a:prstGeom prst="rect">
            <a:avLst/>
          </a:prstGeom>
        </p:spPr>
      </p:pic>
    </p:spTree>
    <p:extLst>
      <p:ext uri="{BB962C8B-B14F-4D97-AF65-F5344CB8AC3E}">
        <p14:creationId xmlns:p14="http://schemas.microsoft.com/office/powerpoint/2010/main" val="41294829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469802C-E714-4271-888F-3F37C97444BA}"/>
              </a:ext>
            </a:extLst>
          </p:cNvPr>
          <p:cNvPicPr>
            <a:picLocks noChangeAspect="1"/>
          </p:cNvPicPr>
          <p:nvPr/>
        </p:nvPicPr>
        <p:blipFill>
          <a:blip r:embed="rId3"/>
          <a:stretch>
            <a:fillRect/>
          </a:stretch>
        </p:blipFill>
        <p:spPr>
          <a:xfrm>
            <a:off x="580768" y="1523684"/>
            <a:ext cx="11250416" cy="3431376"/>
          </a:xfrm>
          <a:prstGeom prst="rect">
            <a:avLst/>
          </a:prstGeom>
          <a:noFill/>
          <a:ln>
            <a:noFill/>
          </a:ln>
        </p:spPr>
      </p:pic>
    </p:spTree>
    <p:extLst>
      <p:ext uri="{BB962C8B-B14F-4D97-AF65-F5344CB8AC3E}">
        <p14:creationId xmlns:p14="http://schemas.microsoft.com/office/powerpoint/2010/main" val="3973839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3B0B795A-09E1-4ED8-89D4-BC5D11D27633}"/>
              </a:ext>
            </a:extLst>
          </p:cNvPr>
          <p:cNvPicPr>
            <a:picLocks noChangeAspect="1"/>
          </p:cNvPicPr>
          <p:nvPr/>
        </p:nvPicPr>
        <p:blipFill>
          <a:blip r:embed="rId3"/>
          <a:stretch>
            <a:fillRect/>
          </a:stretch>
        </p:blipFill>
        <p:spPr>
          <a:xfrm>
            <a:off x="197708" y="1544595"/>
            <a:ext cx="11940493" cy="3333205"/>
          </a:xfrm>
          <a:prstGeom prst="rect">
            <a:avLst/>
          </a:prstGeom>
        </p:spPr>
      </p:pic>
    </p:spTree>
    <p:extLst>
      <p:ext uri="{BB962C8B-B14F-4D97-AF65-F5344CB8AC3E}">
        <p14:creationId xmlns:p14="http://schemas.microsoft.com/office/powerpoint/2010/main" val="55953057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4E36D01-AD17-43E2-89E0-464B282F0846}"/>
              </a:ext>
            </a:extLst>
          </p:cNvPr>
          <p:cNvSpPr>
            <a:spLocks noGrp="1"/>
          </p:cNvSpPr>
          <p:nvPr>
            <p:ph type="title"/>
          </p:nvPr>
        </p:nvSpPr>
        <p:spPr/>
        <p:txBody>
          <a:bodyPr wrap="square" anchor="b">
            <a:normAutofit/>
          </a:bodyPr>
          <a:lstStyle/>
          <a:p>
            <a:r>
              <a:rPr lang="hr-HR" sz="4800" dirty="0">
                <a:solidFill>
                  <a:schemeClr val="tx1"/>
                </a:solidFill>
              </a:rPr>
              <a:t>Grupna nastava</a:t>
            </a:r>
          </a:p>
        </p:txBody>
      </p:sp>
      <p:pic>
        <p:nvPicPr>
          <p:cNvPr id="4" name="Slika 3">
            <a:extLst>
              <a:ext uri="{FF2B5EF4-FFF2-40B4-BE49-F238E27FC236}">
                <a16:creationId xmlns:a16="http://schemas.microsoft.com/office/drawing/2014/main" id="{C14B27B0-0A5E-4985-94F2-A78558932098}"/>
              </a:ext>
            </a:extLst>
          </p:cNvPr>
          <p:cNvPicPr>
            <a:picLocks noChangeAspect="1"/>
          </p:cNvPicPr>
          <p:nvPr/>
        </p:nvPicPr>
        <p:blipFill>
          <a:blip r:embed="rId3"/>
          <a:stretch>
            <a:fillRect/>
          </a:stretch>
        </p:blipFill>
        <p:spPr>
          <a:xfrm>
            <a:off x="5128054" y="1728289"/>
            <a:ext cx="6964899" cy="3012318"/>
          </a:xfrm>
          <a:prstGeom prst="rect">
            <a:avLst/>
          </a:prstGeom>
          <a:noFill/>
          <a:ln>
            <a:noFill/>
          </a:ln>
        </p:spPr>
      </p:pic>
    </p:spTree>
    <p:extLst>
      <p:ext uri="{BB962C8B-B14F-4D97-AF65-F5344CB8AC3E}">
        <p14:creationId xmlns:p14="http://schemas.microsoft.com/office/powerpoint/2010/main" val="164653002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4E36D01-AD17-43E2-89E0-464B282F0846}"/>
              </a:ext>
            </a:extLst>
          </p:cNvPr>
          <p:cNvSpPr>
            <a:spLocks noGrp="1"/>
          </p:cNvSpPr>
          <p:nvPr>
            <p:ph type="title"/>
          </p:nvPr>
        </p:nvSpPr>
        <p:spPr/>
        <p:txBody>
          <a:bodyPr wrap="square" anchor="b">
            <a:normAutofit/>
          </a:bodyPr>
          <a:lstStyle/>
          <a:p>
            <a:r>
              <a:rPr lang="hr-HR" sz="4800" dirty="0">
                <a:solidFill>
                  <a:schemeClr val="tx1"/>
                </a:solidFill>
              </a:rPr>
              <a:t>Grupna nastava</a:t>
            </a:r>
          </a:p>
        </p:txBody>
      </p:sp>
      <p:pic>
        <p:nvPicPr>
          <p:cNvPr id="6" name="Rezervirano mjesto slike 5">
            <a:extLst>
              <a:ext uri="{FF2B5EF4-FFF2-40B4-BE49-F238E27FC236}">
                <a16:creationId xmlns:a16="http://schemas.microsoft.com/office/drawing/2014/main" id="{ACAD0650-85C8-4867-A981-E02E9E9343F9}"/>
              </a:ext>
            </a:extLst>
          </p:cNvPr>
          <p:cNvPicPr>
            <a:picLocks noGrp="1" noChangeAspect="1"/>
          </p:cNvPicPr>
          <p:nvPr>
            <p:ph type="pic" idx="2"/>
          </p:nvPr>
        </p:nvPicPr>
        <p:blipFill rotWithShape="1">
          <a:blip r:embed="rId3"/>
          <a:srcRect l="15954" r="15954"/>
          <a:stretch/>
        </p:blipFill>
        <p:spPr>
          <a:xfrm>
            <a:off x="5239263" y="383190"/>
            <a:ext cx="6586153" cy="6091620"/>
          </a:xfrm>
        </p:spPr>
      </p:pic>
    </p:spTree>
    <p:extLst>
      <p:ext uri="{BB962C8B-B14F-4D97-AF65-F5344CB8AC3E}">
        <p14:creationId xmlns:p14="http://schemas.microsoft.com/office/powerpoint/2010/main" val="12502944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E7979D47-5D59-485C-B287-2FCEF6DBDD6E}"/>
              </a:ext>
            </a:extLst>
          </p:cNvPr>
          <p:cNvPicPr>
            <a:picLocks noChangeAspect="1"/>
          </p:cNvPicPr>
          <p:nvPr/>
        </p:nvPicPr>
        <p:blipFill>
          <a:blip r:embed="rId3"/>
          <a:stretch>
            <a:fillRect/>
          </a:stretch>
        </p:blipFill>
        <p:spPr>
          <a:xfrm>
            <a:off x="56531" y="2054269"/>
            <a:ext cx="11793599" cy="2046143"/>
          </a:xfrm>
          <a:prstGeom prst="rect">
            <a:avLst/>
          </a:prstGeom>
        </p:spPr>
      </p:pic>
    </p:spTree>
    <p:extLst>
      <p:ext uri="{BB962C8B-B14F-4D97-AF65-F5344CB8AC3E}">
        <p14:creationId xmlns:p14="http://schemas.microsoft.com/office/powerpoint/2010/main" val="304370080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niOkvir 2">
            <a:extLst>
              <a:ext uri="{FF2B5EF4-FFF2-40B4-BE49-F238E27FC236}">
                <a16:creationId xmlns:a16="http://schemas.microsoft.com/office/drawing/2014/main" id="{6401622A-335F-43FC-BA00-4CBA0EF6473D}"/>
              </a:ext>
            </a:extLst>
          </p:cNvPr>
          <p:cNvSpPr txBox="1"/>
          <p:nvPr/>
        </p:nvSpPr>
        <p:spPr>
          <a:xfrm>
            <a:off x="919972" y="634792"/>
            <a:ext cx="10352055" cy="2308324"/>
          </a:xfrm>
          <a:prstGeom prst="rect">
            <a:avLst/>
          </a:prstGeom>
          <a:noFill/>
        </p:spPr>
        <p:txBody>
          <a:bodyPr wrap="square">
            <a:spAutoFit/>
          </a:bodyPr>
          <a:lstStyle/>
          <a:p>
            <a:pPr>
              <a:lnSpc>
                <a:spcPct val="150000"/>
              </a:lnSpc>
            </a:pPr>
            <a:r>
              <a:rPr lang="hr-HR" sz="3200" dirty="0"/>
              <a:t>Odaberete li u dnevniku rada izbornik u gornjem desnom kutu, bit će dostupne sljedeće opcije: </a:t>
            </a:r>
          </a:p>
          <a:p>
            <a:pPr>
              <a:lnSpc>
                <a:spcPct val="150000"/>
              </a:lnSpc>
            </a:pPr>
            <a:endParaRPr lang="hr-HR" sz="3200" dirty="0"/>
          </a:p>
        </p:txBody>
      </p:sp>
      <p:graphicFrame>
        <p:nvGraphicFramePr>
          <p:cNvPr id="4" name="Dijagram 3">
            <a:extLst>
              <a:ext uri="{FF2B5EF4-FFF2-40B4-BE49-F238E27FC236}">
                <a16:creationId xmlns:a16="http://schemas.microsoft.com/office/drawing/2014/main" id="{CAD0DC18-AEDC-4DFD-85E6-7AF3CA381784}"/>
              </a:ext>
            </a:extLst>
          </p:cNvPr>
          <p:cNvGraphicFramePr/>
          <p:nvPr>
            <p:extLst>
              <p:ext uri="{D42A27DB-BD31-4B8C-83A1-F6EECF244321}">
                <p14:modId xmlns:p14="http://schemas.microsoft.com/office/powerpoint/2010/main" val="1420838427"/>
              </p:ext>
            </p:extLst>
          </p:nvPr>
        </p:nvGraphicFramePr>
        <p:xfrm>
          <a:off x="2619995" y="2464739"/>
          <a:ext cx="6260352" cy="38808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566130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602974" y="2628900"/>
            <a:ext cx="4495119" cy="1600200"/>
          </a:xfrm>
        </p:spPr>
        <p:txBody>
          <a:bodyPr/>
          <a:lstStyle/>
          <a:p>
            <a:r>
              <a:rPr lang="hr-HR" sz="4800" dirty="0">
                <a:solidFill>
                  <a:schemeClr val="tx1"/>
                </a:solidFill>
              </a:rPr>
              <a:t>Vježba za samostalni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656790" y="775252"/>
            <a:ext cx="3932236" cy="5424246"/>
          </a:xfrm>
        </p:spPr>
        <p:txBody>
          <a:bodyPr>
            <a:normAutofit/>
          </a:bodyPr>
          <a:lstStyle/>
          <a:p>
            <a:r>
              <a:rPr lang="hr-HR" sz="2800" dirty="0"/>
              <a:t>	</a:t>
            </a:r>
            <a:r>
              <a:rPr lang="hr-HR" sz="3200" dirty="0">
                <a:solidFill>
                  <a:schemeClr val="tx1"/>
                </a:solidFill>
              </a:rPr>
              <a:t>U e-Dnevniku dodajte predmet pojedinačne nastave za glazbene škole.</a:t>
            </a:r>
          </a:p>
        </p:txBody>
      </p:sp>
    </p:spTree>
    <p:extLst>
      <p:ext uri="{BB962C8B-B14F-4D97-AF65-F5344CB8AC3E}">
        <p14:creationId xmlns:p14="http://schemas.microsoft.com/office/powerpoint/2010/main" val="78843625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DFB72FD-B844-4E8C-9879-C685835188BA}"/>
              </a:ext>
            </a:extLst>
          </p:cNvPr>
          <p:cNvSpPr>
            <a:spLocks noGrp="1"/>
          </p:cNvSpPr>
          <p:nvPr>
            <p:ph type="title"/>
          </p:nvPr>
        </p:nvSpPr>
        <p:spPr>
          <a:xfrm>
            <a:off x="366751" y="2891780"/>
            <a:ext cx="4208126" cy="1600200"/>
          </a:xfrm>
        </p:spPr>
        <p:txBody>
          <a:bodyPr wrap="square" anchor="b">
            <a:noAutofit/>
          </a:bodyPr>
          <a:lstStyle/>
          <a:p>
            <a:r>
              <a:rPr lang="hr-HR" sz="4800" dirty="0">
                <a:solidFill>
                  <a:schemeClr val="tx1"/>
                </a:solidFill>
              </a:rPr>
              <a:t>Evidencija rasporeda sati za glazbene škole</a:t>
            </a:r>
          </a:p>
        </p:txBody>
      </p:sp>
      <p:grpSp>
        <p:nvGrpSpPr>
          <p:cNvPr id="10" name="Grupa 9">
            <a:extLst>
              <a:ext uri="{FF2B5EF4-FFF2-40B4-BE49-F238E27FC236}">
                <a16:creationId xmlns:a16="http://schemas.microsoft.com/office/drawing/2014/main" id="{8E1EE018-FE6F-44D0-8EAE-757025CB1497}"/>
              </a:ext>
            </a:extLst>
          </p:cNvPr>
          <p:cNvGrpSpPr/>
          <p:nvPr/>
        </p:nvGrpSpPr>
        <p:grpSpPr>
          <a:xfrm>
            <a:off x="5128054" y="1754659"/>
            <a:ext cx="6858000" cy="2990336"/>
            <a:chOff x="4699609" y="1852655"/>
            <a:chExt cx="7492391" cy="2733676"/>
          </a:xfrm>
        </p:grpSpPr>
        <p:pic>
          <p:nvPicPr>
            <p:cNvPr id="7" name="Slika 6">
              <a:extLst>
                <a:ext uri="{FF2B5EF4-FFF2-40B4-BE49-F238E27FC236}">
                  <a16:creationId xmlns:a16="http://schemas.microsoft.com/office/drawing/2014/main" id="{5D3980DC-6C2F-48F2-9D87-F1FD5AF48D1C}"/>
                </a:ext>
              </a:extLst>
            </p:cNvPr>
            <p:cNvPicPr>
              <a:picLocks noChangeAspect="1"/>
            </p:cNvPicPr>
            <p:nvPr/>
          </p:nvPicPr>
          <p:blipFill rotWithShape="1">
            <a:blip r:embed="rId3"/>
            <a:srcRect r="77888"/>
            <a:stretch/>
          </p:blipFill>
          <p:spPr>
            <a:xfrm>
              <a:off x="4699609" y="1852655"/>
              <a:ext cx="2350457" cy="2733675"/>
            </a:xfrm>
            <a:prstGeom prst="rect">
              <a:avLst/>
            </a:prstGeom>
          </p:spPr>
        </p:pic>
        <p:pic>
          <p:nvPicPr>
            <p:cNvPr id="9" name="Slika 8">
              <a:extLst>
                <a:ext uri="{FF2B5EF4-FFF2-40B4-BE49-F238E27FC236}">
                  <a16:creationId xmlns:a16="http://schemas.microsoft.com/office/drawing/2014/main" id="{7AF6AF27-0C97-4291-920F-08AA9D2DB012}"/>
                </a:ext>
              </a:extLst>
            </p:cNvPr>
            <p:cNvPicPr>
              <a:picLocks noChangeAspect="1"/>
            </p:cNvPicPr>
            <p:nvPr/>
          </p:nvPicPr>
          <p:blipFill rotWithShape="1">
            <a:blip r:embed="rId3"/>
            <a:srcRect l="49961"/>
            <a:stretch/>
          </p:blipFill>
          <p:spPr>
            <a:xfrm>
              <a:off x="6872875" y="1852656"/>
              <a:ext cx="5319125" cy="2733675"/>
            </a:xfrm>
            <a:prstGeom prst="rect">
              <a:avLst/>
            </a:prstGeom>
          </p:spPr>
        </p:pic>
      </p:grpSp>
    </p:spTree>
    <p:extLst>
      <p:ext uri="{BB962C8B-B14F-4D97-AF65-F5344CB8AC3E}">
        <p14:creationId xmlns:p14="http://schemas.microsoft.com/office/powerpoint/2010/main" val="3130536843"/>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zervirano mjesto slike 4" descr="Slika na kojoj se prikazuje snimka zaslona&#10;&#10;Opis je automatski generiran">
            <a:extLst>
              <a:ext uri="{FF2B5EF4-FFF2-40B4-BE49-F238E27FC236}">
                <a16:creationId xmlns:a16="http://schemas.microsoft.com/office/drawing/2014/main" id="{CA1078EA-FA56-4284-8621-3D78DB55AD21}"/>
              </a:ext>
            </a:extLst>
          </p:cNvPr>
          <p:cNvPicPr>
            <a:picLocks noGrp="1" noChangeAspect="1"/>
          </p:cNvPicPr>
          <p:nvPr>
            <p:ph type="pic" idx="2"/>
          </p:nvPr>
        </p:nvPicPr>
        <p:blipFill rotWithShape="1">
          <a:blip r:embed="rId3"/>
          <a:srcRect t="20194" b="20194"/>
          <a:stretch/>
        </p:blipFill>
        <p:spPr>
          <a:xfrm>
            <a:off x="766118" y="574386"/>
            <a:ext cx="10263147" cy="5695513"/>
          </a:xfrm>
          <a:noFill/>
        </p:spPr>
      </p:pic>
    </p:spTree>
    <p:extLst>
      <p:ext uri="{BB962C8B-B14F-4D97-AF65-F5344CB8AC3E}">
        <p14:creationId xmlns:p14="http://schemas.microsoft.com/office/powerpoint/2010/main" val="26675112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descr="Slika na kojoj se prikazuje snimka zaslona&#10;&#10;Opis je automatski generiran">
            <a:extLst>
              <a:ext uri="{FF2B5EF4-FFF2-40B4-BE49-F238E27FC236}">
                <a16:creationId xmlns:a16="http://schemas.microsoft.com/office/drawing/2014/main" id="{015D0D26-99A9-4F16-B370-83F61AF679D7}"/>
              </a:ext>
            </a:extLst>
          </p:cNvPr>
          <p:cNvPicPr>
            <a:picLocks noChangeAspect="1"/>
          </p:cNvPicPr>
          <p:nvPr/>
        </p:nvPicPr>
        <p:blipFill>
          <a:blip r:embed="rId3"/>
          <a:stretch>
            <a:fillRect/>
          </a:stretch>
        </p:blipFill>
        <p:spPr>
          <a:xfrm>
            <a:off x="1322173" y="476036"/>
            <a:ext cx="9045145" cy="5630603"/>
          </a:xfrm>
          <a:prstGeom prst="rect">
            <a:avLst/>
          </a:prstGeom>
          <a:noFill/>
          <a:ln>
            <a:noFill/>
          </a:ln>
        </p:spPr>
      </p:pic>
    </p:spTree>
    <p:extLst>
      <p:ext uri="{BB962C8B-B14F-4D97-AF65-F5344CB8AC3E}">
        <p14:creationId xmlns:p14="http://schemas.microsoft.com/office/powerpoint/2010/main" val="263164693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602974" y="2374253"/>
            <a:ext cx="4582801" cy="1600200"/>
          </a:xfrm>
        </p:spPr>
        <p:txBody>
          <a:bodyPr/>
          <a:lstStyle/>
          <a:p>
            <a:r>
              <a:rPr lang="hr-HR" sz="4800" dirty="0">
                <a:solidFill>
                  <a:schemeClr val="tx1"/>
                </a:solidFill>
              </a:rPr>
              <a:t>Vježba za samostalni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656790" y="775252"/>
            <a:ext cx="3932236" cy="5424246"/>
          </a:xfrm>
        </p:spPr>
        <p:txBody>
          <a:bodyPr>
            <a:normAutofit/>
          </a:bodyPr>
          <a:lstStyle/>
          <a:p>
            <a:r>
              <a:rPr lang="hr-HR" sz="2800" dirty="0"/>
              <a:t>	</a:t>
            </a:r>
            <a:r>
              <a:rPr lang="hr-HR" sz="3200" dirty="0">
                <a:solidFill>
                  <a:schemeClr val="tx1"/>
                </a:solidFill>
              </a:rPr>
              <a:t>U e-Dnevniku unesite raspored sati. Odaberite turnus, učenike, grupe i trajanje sati.</a:t>
            </a:r>
          </a:p>
        </p:txBody>
      </p:sp>
    </p:spTree>
    <p:extLst>
      <p:ext uri="{BB962C8B-B14F-4D97-AF65-F5344CB8AC3E}">
        <p14:creationId xmlns:p14="http://schemas.microsoft.com/office/powerpoint/2010/main" val="3053176657"/>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p:txBody>
          <a:bodyPr/>
          <a:lstStyle/>
          <a:p>
            <a:r>
              <a:rPr lang="hr-HR" sz="4800" dirty="0">
                <a:solidFill>
                  <a:schemeClr val="tx1"/>
                </a:solidFill>
              </a:rPr>
              <a:t>e-Dnevnik </a:t>
            </a:r>
            <a:br>
              <a:rPr lang="hr-HR" sz="4800" dirty="0">
                <a:solidFill>
                  <a:schemeClr val="tx1"/>
                </a:solidFill>
              </a:rPr>
            </a:br>
            <a:r>
              <a:rPr lang="hr-HR" sz="4800" dirty="0">
                <a:solidFill>
                  <a:schemeClr val="tx1"/>
                </a:solidFill>
              </a:rPr>
              <a:t>Pregled rada</a:t>
            </a:r>
          </a:p>
        </p:txBody>
      </p:sp>
      <p:sp>
        <p:nvSpPr>
          <p:cNvPr id="6" name="TekstniOkvir 5">
            <a:extLst>
              <a:ext uri="{FF2B5EF4-FFF2-40B4-BE49-F238E27FC236}">
                <a16:creationId xmlns:a16="http://schemas.microsoft.com/office/drawing/2014/main" id="{75171963-473B-4A8A-B4C3-804D795772A4}"/>
              </a:ext>
            </a:extLst>
          </p:cNvPr>
          <p:cNvSpPr txBox="1"/>
          <p:nvPr/>
        </p:nvSpPr>
        <p:spPr>
          <a:xfrm>
            <a:off x="5016254" y="556054"/>
            <a:ext cx="6957443" cy="5262979"/>
          </a:xfrm>
          <a:prstGeom prst="rect">
            <a:avLst/>
          </a:prstGeom>
          <a:noFill/>
        </p:spPr>
        <p:txBody>
          <a:bodyPr wrap="square">
            <a:spAutoFit/>
          </a:bodyPr>
          <a:lstStyle/>
          <a:p>
            <a:pPr marL="342900" indent="-342900">
              <a:lnSpc>
                <a:spcPct val="1500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tjedni raspored</a:t>
            </a:r>
          </a:p>
          <a:p>
            <a:pPr marL="342900" indent="-342900">
              <a:lnSpc>
                <a:spcPct val="1500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raspored pisanih zadaća</a:t>
            </a:r>
          </a:p>
          <a:p>
            <a:pPr marL="342900" indent="-342900">
              <a:lnSpc>
                <a:spcPct val="1500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podatci o provedenim pisanim zadaćama</a:t>
            </a:r>
          </a:p>
          <a:p>
            <a:pPr marL="342900" indent="-342900">
              <a:lnSpc>
                <a:spcPct val="1500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književna djela za cjelovito čitanje</a:t>
            </a:r>
          </a:p>
          <a:p>
            <a:pPr marL="342900" indent="-342900">
              <a:lnSpc>
                <a:spcPct val="1500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godišnji plan o radu razrednika</a:t>
            </a:r>
          </a:p>
          <a:p>
            <a:pPr marL="342900" indent="-342900">
              <a:lnSpc>
                <a:spcPct val="1500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dnevnik rada stručnih suradnika</a:t>
            </a:r>
          </a:p>
        </p:txBody>
      </p:sp>
    </p:spTree>
    <p:extLst>
      <p:ext uri="{BB962C8B-B14F-4D97-AF65-F5344CB8AC3E}">
        <p14:creationId xmlns:p14="http://schemas.microsoft.com/office/powerpoint/2010/main" val="42894122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F4045F7-BCC2-46BA-9644-B37F619101D9}"/>
              </a:ext>
            </a:extLst>
          </p:cNvPr>
          <p:cNvSpPr>
            <a:spLocks noGrp="1"/>
          </p:cNvSpPr>
          <p:nvPr>
            <p:ph type="title"/>
          </p:nvPr>
        </p:nvSpPr>
        <p:spPr>
          <a:xfrm>
            <a:off x="515033" y="2771004"/>
            <a:ext cx="3932237" cy="1600200"/>
          </a:xfrm>
        </p:spPr>
        <p:txBody>
          <a:bodyPr/>
          <a:lstStyle/>
          <a:p>
            <a:r>
              <a:rPr lang="hr-HR" sz="4800" dirty="0"/>
              <a:t>Dodavanje i uklanjanje tokena</a:t>
            </a:r>
          </a:p>
        </p:txBody>
      </p:sp>
      <p:pic>
        <p:nvPicPr>
          <p:cNvPr id="4" name="Slika 3">
            <a:extLst>
              <a:ext uri="{FF2B5EF4-FFF2-40B4-BE49-F238E27FC236}">
                <a16:creationId xmlns:a16="http://schemas.microsoft.com/office/drawing/2014/main" id="{5BE0066A-3087-4CDC-BBDF-8CEC76657338}"/>
              </a:ext>
            </a:extLst>
          </p:cNvPr>
          <p:cNvPicPr>
            <a:picLocks noChangeAspect="1"/>
          </p:cNvPicPr>
          <p:nvPr/>
        </p:nvPicPr>
        <p:blipFill>
          <a:blip r:embed="rId3"/>
          <a:stretch>
            <a:fillRect/>
          </a:stretch>
        </p:blipFill>
        <p:spPr>
          <a:xfrm>
            <a:off x="4886840" y="1258888"/>
            <a:ext cx="7305699" cy="2312216"/>
          </a:xfrm>
          <a:prstGeom prst="rect">
            <a:avLst/>
          </a:prstGeom>
        </p:spPr>
      </p:pic>
    </p:spTree>
    <p:extLst>
      <p:ext uri="{BB962C8B-B14F-4D97-AF65-F5344CB8AC3E}">
        <p14:creationId xmlns:p14="http://schemas.microsoft.com/office/powerpoint/2010/main" val="318407318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FD3CB76A-7D47-4162-A144-E530F859F52D}"/>
              </a:ext>
            </a:extLst>
          </p:cNvPr>
          <p:cNvPicPr>
            <a:picLocks noChangeAspect="1"/>
          </p:cNvPicPr>
          <p:nvPr/>
        </p:nvPicPr>
        <p:blipFill>
          <a:blip r:embed="rId3"/>
          <a:stretch>
            <a:fillRect/>
          </a:stretch>
        </p:blipFill>
        <p:spPr>
          <a:xfrm>
            <a:off x="359297" y="2001318"/>
            <a:ext cx="11473406" cy="4113924"/>
          </a:xfrm>
          <a:prstGeom prst="rect">
            <a:avLst/>
          </a:prstGeom>
        </p:spPr>
      </p:pic>
      <p:sp>
        <p:nvSpPr>
          <p:cNvPr id="6" name="Pravokutnik 5">
            <a:extLst>
              <a:ext uri="{FF2B5EF4-FFF2-40B4-BE49-F238E27FC236}">
                <a16:creationId xmlns:a16="http://schemas.microsoft.com/office/drawing/2014/main" id="{A69DEA02-B482-45D7-9D1B-FB0FA862A39B}"/>
              </a:ext>
            </a:extLst>
          </p:cNvPr>
          <p:cNvSpPr/>
          <p:nvPr/>
        </p:nvSpPr>
        <p:spPr>
          <a:xfrm>
            <a:off x="2866429" y="2001318"/>
            <a:ext cx="1503123" cy="76408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2" name="TekstniOkvir 1">
            <a:extLst>
              <a:ext uri="{FF2B5EF4-FFF2-40B4-BE49-F238E27FC236}">
                <a16:creationId xmlns:a16="http://schemas.microsoft.com/office/drawing/2014/main" id="{29A3BAAB-3973-420B-BB5F-DBFB2032F558}"/>
              </a:ext>
            </a:extLst>
          </p:cNvPr>
          <p:cNvSpPr txBox="1"/>
          <p:nvPr/>
        </p:nvSpPr>
        <p:spPr>
          <a:xfrm>
            <a:off x="739346" y="278309"/>
            <a:ext cx="1071330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4800" b="0" i="0" u="none" strike="noStrike" kern="0" cap="none" spc="0" normalizeH="0" baseline="0" noProof="0" dirty="0">
                <a:ln>
                  <a:noFill/>
                </a:ln>
                <a:solidFill>
                  <a:srgbClr val="000000"/>
                </a:solidFill>
                <a:effectLst/>
                <a:uLnTx/>
                <a:uFillTx/>
                <a:latin typeface="Arial"/>
                <a:cs typeface="Arial"/>
                <a:sym typeface="Arial"/>
              </a:rPr>
              <a:t>Tjedni raspored sati razrednog odjela</a:t>
            </a:r>
          </a:p>
        </p:txBody>
      </p:sp>
    </p:spTree>
    <p:extLst>
      <p:ext uri="{BB962C8B-B14F-4D97-AF65-F5344CB8AC3E}">
        <p14:creationId xmlns:p14="http://schemas.microsoft.com/office/powerpoint/2010/main" val="265577515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CEBC9BB-7B93-4CF9-AE5F-A901979D879B}"/>
              </a:ext>
            </a:extLst>
          </p:cNvPr>
          <p:cNvPicPr>
            <a:picLocks noChangeAspect="1"/>
          </p:cNvPicPr>
          <p:nvPr/>
        </p:nvPicPr>
        <p:blipFill>
          <a:blip r:embed="rId3"/>
          <a:stretch>
            <a:fillRect/>
          </a:stretch>
        </p:blipFill>
        <p:spPr>
          <a:xfrm>
            <a:off x="333632" y="1039661"/>
            <a:ext cx="11491784" cy="4085093"/>
          </a:xfrm>
          <a:prstGeom prst="rect">
            <a:avLst/>
          </a:prstGeom>
        </p:spPr>
      </p:pic>
      <p:sp>
        <p:nvSpPr>
          <p:cNvPr id="5" name="Pravokutnik 4">
            <a:extLst>
              <a:ext uri="{FF2B5EF4-FFF2-40B4-BE49-F238E27FC236}">
                <a16:creationId xmlns:a16="http://schemas.microsoft.com/office/drawing/2014/main" id="{C5D89BAA-F851-407C-BD41-AFC8FB3973C5}"/>
              </a:ext>
            </a:extLst>
          </p:cNvPr>
          <p:cNvSpPr/>
          <p:nvPr/>
        </p:nvSpPr>
        <p:spPr>
          <a:xfrm>
            <a:off x="366584" y="1766170"/>
            <a:ext cx="2680570" cy="66387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6" name="Pravokutnik 5">
            <a:extLst>
              <a:ext uri="{FF2B5EF4-FFF2-40B4-BE49-F238E27FC236}">
                <a16:creationId xmlns:a16="http://schemas.microsoft.com/office/drawing/2014/main" id="{D088B81E-FAFF-4B0B-80DA-1081E365ED64}"/>
              </a:ext>
            </a:extLst>
          </p:cNvPr>
          <p:cNvSpPr/>
          <p:nvPr/>
        </p:nvSpPr>
        <p:spPr>
          <a:xfrm>
            <a:off x="10956213" y="1679673"/>
            <a:ext cx="918575" cy="66387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43638671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6D329CB7-FA8C-4579-9A96-C419CDD3F714}"/>
              </a:ext>
            </a:extLst>
          </p:cNvPr>
          <p:cNvPicPr>
            <a:picLocks noChangeAspect="1"/>
          </p:cNvPicPr>
          <p:nvPr/>
        </p:nvPicPr>
        <p:blipFill>
          <a:blip r:embed="rId3"/>
          <a:stretch>
            <a:fillRect/>
          </a:stretch>
        </p:blipFill>
        <p:spPr>
          <a:xfrm>
            <a:off x="416094" y="2248930"/>
            <a:ext cx="11372252" cy="3054471"/>
          </a:xfrm>
          <a:prstGeom prst="rect">
            <a:avLst/>
          </a:prstGeom>
        </p:spPr>
      </p:pic>
      <p:sp>
        <p:nvSpPr>
          <p:cNvPr id="6" name="Pravokutnik 5">
            <a:extLst>
              <a:ext uri="{FF2B5EF4-FFF2-40B4-BE49-F238E27FC236}">
                <a16:creationId xmlns:a16="http://schemas.microsoft.com/office/drawing/2014/main" id="{051FD3A5-F61D-4CBA-A67F-063B74E1D2BC}"/>
              </a:ext>
            </a:extLst>
          </p:cNvPr>
          <p:cNvSpPr/>
          <p:nvPr/>
        </p:nvSpPr>
        <p:spPr>
          <a:xfrm>
            <a:off x="476186" y="2815225"/>
            <a:ext cx="676406" cy="6137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414331278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zervirano mjesto slike 3" descr="Slika na kojoj se prikazuje snimka zaslona&#10;&#10;Opis je automatski generiran">
            <a:extLst>
              <a:ext uri="{FF2B5EF4-FFF2-40B4-BE49-F238E27FC236}">
                <a16:creationId xmlns:a16="http://schemas.microsoft.com/office/drawing/2014/main" id="{CBCD1761-A6BC-4E41-BB83-55B69744B995}"/>
              </a:ext>
            </a:extLst>
          </p:cNvPr>
          <p:cNvPicPr>
            <a:picLocks noGrp="1" noChangeAspect="1"/>
          </p:cNvPicPr>
          <p:nvPr>
            <p:ph type="pic" idx="2"/>
          </p:nvPr>
        </p:nvPicPr>
        <p:blipFill rotWithShape="1">
          <a:blip r:embed="rId3"/>
          <a:srcRect b="458"/>
          <a:stretch/>
        </p:blipFill>
        <p:spPr>
          <a:xfrm>
            <a:off x="2273642" y="1363713"/>
            <a:ext cx="7488195" cy="4155558"/>
          </a:xfrm>
          <a:noFill/>
        </p:spPr>
      </p:pic>
      <p:sp>
        <p:nvSpPr>
          <p:cNvPr id="5" name="Pravokutnik 4">
            <a:extLst>
              <a:ext uri="{FF2B5EF4-FFF2-40B4-BE49-F238E27FC236}">
                <a16:creationId xmlns:a16="http://schemas.microsoft.com/office/drawing/2014/main" id="{33938C91-0CC8-4320-A8E1-4DC0F533AE7B}"/>
              </a:ext>
            </a:extLst>
          </p:cNvPr>
          <p:cNvSpPr/>
          <p:nvPr/>
        </p:nvSpPr>
        <p:spPr>
          <a:xfrm>
            <a:off x="2395800" y="2109534"/>
            <a:ext cx="1138232" cy="68309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254622149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a 10">
            <a:extLst>
              <a:ext uri="{FF2B5EF4-FFF2-40B4-BE49-F238E27FC236}">
                <a16:creationId xmlns:a16="http://schemas.microsoft.com/office/drawing/2014/main" id="{71BD20CB-B3C7-45E4-9DCE-30F65E5A0EB9}"/>
              </a:ext>
            </a:extLst>
          </p:cNvPr>
          <p:cNvGrpSpPr/>
          <p:nvPr/>
        </p:nvGrpSpPr>
        <p:grpSpPr>
          <a:xfrm>
            <a:off x="340290" y="1039660"/>
            <a:ext cx="11511420" cy="5235879"/>
            <a:chOff x="363254" y="1872147"/>
            <a:chExt cx="8083462" cy="2906532"/>
          </a:xfrm>
        </p:grpSpPr>
        <p:pic>
          <p:nvPicPr>
            <p:cNvPr id="8" name="Slika 7">
              <a:extLst>
                <a:ext uri="{FF2B5EF4-FFF2-40B4-BE49-F238E27FC236}">
                  <a16:creationId xmlns:a16="http://schemas.microsoft.com/office/drawing/2014/main" id="{69C6C9FA-E76F-4F85-8C65-5204E9B06C7E}"/>
                </a:ext>
              </a:extLst>
            </p:cNvPr>
            <p:cNvPicPr>
              <a:picLocks noChangeAspect="1"/>
            </p:cNvPicPr>
            <p:nvPr/>
          </p:nvPicPr>
          <p:blipFill rotWithShape="1">
            <a:blip r:embed="rId3"/>
            <a:srcRect l="72431"/>
            <a:stretch/>
          </p:blipFill>
          <p:spPr>
            <a:xfrm>
              <a:off x="5085566" y="1872147"/>
              <a:ext cx="3361150" cy="2906532"/>
            </a:xfrm>
            <a:prstGeom prst="rect">
              <a:avLst/>
            </a:prstGeom>
          </p:spPr>
        </p:pic>
        <p:pic>
          <p:nvPicPr>
            <p:cNvPr id="10" name="Slika 9">
              <a:extLst>
                <a:ext uri="{FF2B5EF4-FFF2-40B4-BE49-F238E27FC236}">
                  <a16:creationId xmlns:a16="http://schemas.microsoft.com/office/drawing/2014/main" id="{7AECBC1A-B4D1-46A4-A985-6A4E24DB1057}"/>
                </a:ext>
              </a:extLst>
            </p:cNvPr>
            <p:cNvPicPr>
              <a:picLocks noChangeAspect="1"/>
            </p:cNvPicPr>
            <p:nvPr/>
          </p:nvPicPr>
          <p:blipFill rotWithShape="1">
            <a:blip r:embed="rId3"/>
            <a:srcRect r="61267"/>
            <a:stretch/>
          </p:blipFill>
          <p:spPr>
            <a:xfrm>
              <a:off x="363254" y="1872147"/>
              <a:ext cx="4722312" cy="2906532"/>
            </a:xfrm>
            <a:prstGeom prst="rect">
              <a:avLst/>
            </a:prstGeom>
          </p:spPr>
        </p:pic>
      </p:grpSp>
      <p:sp>
        <p:nvSpPr>
          <p:cNvPr id="13" name="Pravokutnik 12">
            <a:extLst>
              <a:ext uri="{FF2B5EF4-FFF2-40B4-BE49-F238E27FC236}">
                <a16:creationId xmlns:a16="http://schemas.microsoft.com/office/drawing/2014/main" id="{3BA16471-7363-4533-B28C-7D2FD527E6B9}"/>
              </a:ext>
            </a:extLst>
          </p:cNvPr>
          <p:cNvSpPr/>
          <p:nvPr/>
        </p:nvSpPr>
        <p:spPr>
          <a:xfrm>
            <a:off x="3707027" y="1039660"/>
            <a:ext cx="977707" cy="86328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3545620185"/>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lika 7">
            <a:extLst>
              <a:ext uri="{FF2B5EF4-FFF2-40B4-BE49-F238E27FC236}">
                <a16:creationId xmlns:a16="http://schemas.microsoft.com/office/drawing/2014/main" id="{2A56FCB9-FB3E-4396-877D-B98EAAB85991}"/>
              </a:ext>
            </a:extLst>
          </p:cNvPr>
          <p:cNvPicPr>
            <a:picLocks noChangeAspect="1"/>
          </p:cNvPicPr>
          <p:nvPr/>
        </p:nvPicPr>
        <p:blipFill>
          <a:blip r:embed="rId3"/>
          <a:stretch>
            <a:fillRect/>
          </a:stretch>
        </p:blipFill>
        <p:spPr>
          <a:xfrm>
            <a:off x="0" y="2054269"/>
            <a:ext cx="12192000" cy="2235128"/>
          </a:xfrm>
          <a:prstGeom prst="rect">
            <a:avLst/>
          </a:prstGeom>
        </p:spPr>
      </p:pic>
      <p:sp>
        <p:nvSpPr>
          <p:cNvPr id="9" name="Pravokutnik 8">
            <a:extLst>
              <a:ext uri="{FF2B5EF4-FFF2-40B4-BE49-F238E27FC236}">
                <a16:creationId xmlns:a16="http://schemas.microsoft.com/office/drawing/2014/main" id="{4E981F98-F354-41CD-B616-2A48734A8328}"/>
              </a:ext>
            </a:extLst>
          </p:cNvPr>
          <p:cNvSpPr/>
          <p:nvPr/>
        </p:nvSpPr>
        <p:spPr>
          <a:xfrm>
            <a:off x="3419605" y="2054269"/>
            <a:ext cx="1089765" cy="83924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hr-HR" sz="1400" b="0" i="0" u="none" strike="noStrike" kern="0" cap="none" spc="0" normalizeH="0" baseline="0" noProof="0">
              <a:ln>
                <a:noFill/>
              </a:ln>
              <a:solidFill>
                <a:srgbClr val="FFFFFF"/>
              </a:solidFill>
              <a:effectLst/>
              <a:uLnTx/>
              <a:uFillTx/>
              <a:latin typeface="Arial"/>
              <a:ea typeface="+mn-ea"/>
              <a:cs typeface="+mn-cs"/>
              <a:sym typeface="Arial"/>
            </a:endParaRPr>
          </a:p>
        </p:txBody>
      </p:sp>
    </p:spTree>
    <p:extLst>
      <p:ext uri="{BB962C8B-B14F-4D97-AF65-F5344CB8AC3E}">
        <p14:creationId xmlns:p14="http://schemas.microsoft.com/office/powerpoint/2010/main" val="417041344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7411285122_7_23"/>
          <p:cNvSpPr>
            <a:spLocks noGrp="1"/>
          </p:cNvSpPr>
          <p:nvPr>
            <p:ph type="pic" idx="2"/>
          </p:nvPr>
        </p:nvSpPr>
        <p:spPr>
          <a:xfrm>
            <a:off x="658665" y="365084"/>
            <a:ext cx="10684838" cy="5894100"/>
          </a:xfrm>
          <a:prstGeom prst="rect">
            <a:avLst/>
          </a:prstGeom>
        </p:spPr>
        <p:txBody>
          <a:bodyPr spcFirstLastPara="1" wrap="square" lIns="91425" tIns="45700" rIns="91425" bIns="45700" anchor="ctr" anchorCtr="0">
            <a:noAutofit/>
          </a:bodyPr>
          <a:lstStyle/>
          <a:p>
            <a:pPr marL="0" lvl="0" indent="0" rtl="0">
              <a:lnSpc>
                <a:spcPct val="100000"/>
              </a:lnSpc>
              <a:spcBef>
                <a:spcPts val="1000"/>
              </a:spcBef>
              <a:spcAft>
                <a:spcPts val="0"/>
              </a:spcAft>
              <a:buNone/>
            </a:pPr>
            <a:r>
              <a:rPr lang="en-US" sz="4400" dirty="0">
                <a:solidFill>
                  <a:schemeClr val="tx1"/>
                </a:solidFill>
                <a:latin typeface="Arial" panose="020B0604020202020204" pitchFamily="34" charset="0"/>
                <a:ea typeface="Open Sans Light"/>
                <a:cs typeface="Arial" panose="020B0604020202020204" pitchFamily="34" charset="0"/>
                <a:sym typeface="Open Sans Light"/>
              </a:rPr>
              <a:t>Pogledajmo video </a:t>
            </a:r>
            <a:r>
              <a:rPr lang="hr-HR" sz="4400" dirty="0">
                <a:solidFill>
                  <a:schemeClr val="tx1"/>
                </a:solidFill>
                <a:latin typeface="Arial" panose="020B0604020202020204" pitchFamily="34" charset="0"/>
                <a:ea typeface="Open Sans Light"/>
                <a:cs typeface="Arial" panose="020B0604020202020204" pitchFamily="34" charset="0"/>
                <a:sym typeface="Open Sans Light"/>
              </a:rPr>
              <a:t>o izradi izvještaja na kraju školske godine – razlika između papirnatog dnevnika i e-Dnevnika</a:t>
            </a:r>
            <a:endParaRPr lang="en-US" sz="4400">
              <a:solidFill>
                <a:schemeClr val="tx1"/>
              </a:solidFill>
              <a:latin typeface="Arial" panose="020B0604020202020204" pitchFamily="34" charset="0"/>
              <a:ea typeface="Open Sans Light"/>
              <a:cs typeface="Arial" panose="020B0604020202020204" pitchFamily="34" charset="0"/>
              <a:sym typeface="Open Sans Light"/>
            </a:endParaRPr>
          </a:p>
          <a:p>
            <a:pPr marL="0" lvl="0" indent="0" rtl="0">
              <a:lnSpc>
                <a:spcPct val="100000"/>
              </a:lnSpc>
              <a:spcBef>
                <a:spcPts val="1000"/>
              </a:spcBef>
              <a:spcAft>
                <a:spcPts val="0"/>
              </a:spcAft>
              <a:buNone/>
            </a:pPr>
            <a:endParaRPr lang="en-US" sz="4400" dirty="0">
              <a:solidFill>
                <a:schemeClr val="tx1"/>
              </a:solidFill>
              <a:latin typeface="Arial" panose="020B0604020202020204" pitchFamily="34" charset="0"/>
              <a:ea typeface="Open Sans Light"/>
              <a:cs typeface="Arial" panose="020B0604020202020204" pitchFamily="34" charset="0"/>
              <a:sym typeface="Open Sans Light"/>
            </a:endParaRPr>
          </a:p>
          <a:p>
            <a:pPr marL="0" indent="0">
              <a:lnSpc>
                <a:spcPct val="100000"/>
              </a:lnSpc>
              <a:buNone/>
            </a:pPr>
            <a:r>
              <a:rPr lang="en-US" u="sng" dirty="0">
                <a:hlinkClick r:id="rId4"/>
              </a:rPr>
              <a:t>https://meduza.carnet.hr/index.php/media/watch/18571</a:t>
            </a:r>
            <a:endParaRPr lang="en-US" sz="4400" dirty="0">
              <a:solidFill>
                <a:schemeClr val="tx1"/>
              </a:solidFill>
              <a:latin typeface="Arial" panose="020B0604020202020204" pitchFamily="34" charset="0"/>
              <a:ea typeface="Open Sans Light"/>
              <a:cs typeface="Arial" panose="020B0604020202020204" pitchFamily="34" charset="0"/>
              <a:sym typeface="Open Sans Light"/>
            </a:endParaRPr>
          </a:p>
        </p:txBody>
      </p:sp>
    </p:spTree>
    <p:custDataLst>
      <p:tags r:id="rId1"/>
    </p:custDataLst>
    <p:extLst>
      <p:ext uri="{BB962C8B-B14F-4D97-AF65-F5344CB8AC3E}">
        <p14:creationId xmlns:p14="http://schemas.microsoft.com/office/powerpoint/2010/main" val="229906249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a:xfrm>
            <a:off x="576816" y="2582862"/>
            <a:ext cx="3932237" cy="1600200"/>
          </a:xfrm>
        </p:spPr>
        <p:txBody>
          <a:bodyPr wrap="square" anchor="b">
            <a:normAutofit/>
          </a:bodyPr>
          <a:lstStyle/>
          <a:p>
            <a:r>
              <a:rPr lang="hr-HR" sz="4800" dirty="0">
                <a:solidFill>
                  <a:schemeClr val="tx1"/>
                </a:solidFill>
              </a:rPr>
              <a:t>e-Dnevnik </a:t>
            </a:r>
            <a:br>
              <a:rPr lang="hr-HR" sz="4800" dirty="0">
                <a:solidFill>
                  <a:schemeClr val="tx1"/>
                </a:solidFill>
              </a:rPr>
            </a:br>
            <a:r>
              <a:rPr lang="hr-HR" sz="4800" dirty="0">
                <a:solidFill>
                  <a:schemeClr val="tx1"/>
                </a:solidFill>
              </a:rPr>
              <a:t>Zapisnici</a:t>
            </a:r>
          </a:p>
        </p:txBody>
      </p:sp>
      <p:grpSp>
        <p:nvGrpSpPr>
          <p:cNvPr id="3" name="Grupa 2">
            <a:extLst>
              <a:ext uri="{FF2B5EF4-FFF2-40B4-BE49-F238E27FC236}">
                <a16:creationId xmlns:a16="http://schemas.microsoft.com/office/drawing/2014/main" id="{72C71870-8364-431F-9684-0E3E9001906D}"/>
              </a:ext>
            </a:extLst>
          </p:cNvPr>
          <p:cNvGrpSpPr/>
          <p:nvPr/>
        </p:nvGrpSpPr>
        <p:grpSpPr>
          <a:xfrm>
            <a:off x="6096000" y="259493"/>
            <a:ext cx="4698912" cy="6067168"/>
            <a:chOff x="5894946" y="0"/>
            <a:chExt cx="5278907" cy="6765925"/>
          </a:xfrm>
        </p:grpSpPr>
        <p:pic>
          <p:nvPicPr>
            <p:cNvPr id="4" name="Slika 3">
              <a:extLst>
                <a:ext uri="{FF2B5EF4-FFF2-40B4-BE49-F238E27FC236}">
                  <a16:creationId xmlns:a16="http://schemas.microsoft.com/office/drawing/2014/main" id="{0FDC4879-2305-4024-A732-C7D23F87C6B9}"/>
                </a:ext>
              </a:extLst>
            </p:cNvPr>
            <p:cNvPicPr>
              <a:picLocks noChangeAspect="1"/>
            </p:cNvPicPr>
            <p:nvPr/>
          </p:nvPicPr>
          <p:blipFill rotWithShape="1">
            <a:blip r:embed="rId3"/>
            <a:srcRect t="1482"/>
            <a:stretch/>
          </p:blipFill>
          <p:spPr>
            <a:xfrm>
              <a:off x="5894946" y="0"/>
              <a:ext cx="5278907" cy="6765925"/>
            </a:xfrm>
            <a:prstGeom prst="rect">
              <a:avLst/>
            </a:prstGeom>
            <a:noFill/>
            <a:ln>
              <a:noFill/>
            </a:ln>
          </p:spPr>
        </p:pic>
        <p:sp>
          <p:nvSpPr>
            <p:cNvPr id="5" name="Pravokutnik 4">
              <a:extLst>
                <a:ext uri="{FF2B5EF4-FFF2-40B4-BE49-F238E27FC236}">
                  <a16:creationId xmlns:a16="http://schemas.microsoft.com/office/drawing/2014/main" id="{C22F1927-4CC5-4B1F-8BB2-8BEBABA362D4}"/>
                </a:ext>
              </a:extLst>
            </p:cNvPr>
            <p:cNvSpPr/>
            <p:nvPr/>
          </p:nvSpPr>
          <p:spPr>
            <a:xfrm>
              <a:off x="6096000" y="1077238"/>
              <a:ext cx="1494773" cy="57619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Tree>
    <p:extLst>
      <p:ext uri="{BB962C8B-B14F-4D97-AF65-F5344CB8AC3E}">
        <p14:creationId xmlns:p14="http://schemas.microsoft.com/office/powerpoint/2010/main" val="323231849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6417DF6-2882-4BDA-AF5D-F7B2F687DC7E}"/>
              </a:ext>
            </a:extLst>
          </p:cNvPr>
          <p:cNvPicPr>
            <a:picLocks noChangeAspect="1"/>
          </p:cNvPicPr>
          <p:nvPr/>
        </p:nvPicPr>
        <p:blipFill>
          <a:blip r:embed="rId3"/>
          <a:stretch>
            <a:fillRect/>
          </a:stretch>
        </p:blipFill>
        <p:spPr>
          <a:xfrm>
            <a:off x="308919" y="1816275"/>
            <a:ext cx="11417644" cy="2932613"/>
          </a:xfrm>
          <a:prstGeom prst="rect">
            <a:avLst/>
          </a:prstGeom>
        </p:spPr>
      </p:pic>
    </p:spTree>
    <p:extLst>
      <p:ext uri="{BB962C8B-B14F-4D97-AF65-F5344CB8AC3E}">
        <p14:creationId xmlns:p14="http://schemas.microsoft.com/office/powerpoint/2010/main" val="2136136847"/>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9DF00134-C1B0-4614-9441-6AD083C461F8}"/>
              </a:ext>
            </a:extLst>
          </p:cNvPr>
          <p:cNvPicPr>
            <a:picLocks noChangeAspect="1"/>
          </p:cNvPicPr>
          <p:nvPr/>
        </p:nvPicPr>
        <p:blipFill>
          <a:blip r:embed="rId3"/>
          <a:stretch>
            <a:fillRect/>
          </a:stretch>
        </p:blipFill>
        <p:spPr>
          <a:xfrm>
            <a:off x="1456038" y="632649"/>
            <a:ext cx="9279924" cy="5592701"/>
          </a:xfrm>
          <a:prstGeom prst="rect">
            <a:avLst/>
          </a:prstGeom>
        </p:spPr>
      </p:pic>
    </p:spTree>
    <p:extLst>
      <p:ext uri="{BB962C8B-B14F-4D97-AF65-F5344CB8AC3E}">
        <p14:creationId xmlns:p14="http://schemas.microsoft.com/office/powerpoint/2010/main" val="20343799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C45640A-0F3D-4AA7-AA48-D3B141088B4F}"/>
              </a:ext>
            </a:extLst>
          </p:cNvPr>
          <p:cNvSpPr>
            <a:spLocks noGrp="1"/>
          </p:cNvSpPr>
          <p:nvPr>
            <p:ph type="title"/>
          </p:nvPr>
        </p:nvSpPr>
        <p:spPr>
          <a:xfrm>
            <a:off x="527389" y="2628900"/>
            <a:ext cx="3932237" cy="1600200"/>
          </a:xfrm>
        </p:spPr>
        <p:txBody>
          <a:bodyPr/>
          <a:lstStyle/>
          <a:p>
            <a:r>
              <a:rPr lang="hr-HR" sz="4800" dirty="0"/>
              <a:t>Odabir predmeta za školu</a:t>
            </a:r>
          </a:p>
        </p:txBody>
      </p:sp>
      <p:pic>
        <p:nvPicPr>
          <p:cNvPr id="5" name="Slika 4">
            <a:extLst>
              <a:ext uri="{FF2B5EF4-FFF2-40B4-BE49-F238E27FC236}">
                <a16:creationId xmlns:a16="http://schemas.microsoft.com/office/drawing/2014/main" id="{2DB0065D-0972-4B24-A2D8-0DE98793838D}"/>
              </a:ext>
            </a:extLst>
          </p:cNvPr>
          <p:cNvPicPr>
            <a:picLocks noChangeAspect="1"/>
          </p:cNvPicPr>
          <p:nvPr/>
        </p:nvPicPr>
        <p:blipFill>
          <a:blip r:embed="rId3"/>
          <a:stretch>
            <a:fillRect/>
          </a:stretch>
        </p:blipFill>
        <p:spPr>
          <a:xfrm>
            <a:off x="4932933" y="1699697"/>
            <a:ext cx="7171609" cy="3440714"/>
          </a:xfrm>
          <a:prstGeom prst="rect">
            <a:avLst/>
          </a:prstGeom>
        </p:spPr>
      </p:pic>
    </p:spTree>
    <p:extLst>
      <p:ext uri="{BB962C8B-B14F-4D97-AF65-F5344CB8AC3E}">
        <p14:creationId xmlns:p14="http://schemas.microsoft.com/office/powerpoint/2010/main" val="375012193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EE9CF322-3B17-4C3A-A638-80C6B26588EE}"/>
              </a:ext>
            </a:extLst>
          </p:cNvPr>
          <p:cNvPicPr>
            <a:picLocks noChangeAspect="1"/>
          </p:cNvPicPr>
          <p:nvPr/>
        </p:nvPicPr>
        <p:blipFill>
          <a:blip r:embed="rId3"/>
          <a:stretch>
            <a:fillRect/>
          </a:stretch>
        </p:blipFill>
        <p:spPr>
          <a:xfrm>
            <a:off x="3117023" y="1563600"/>
            <a:ext cx="6170606" cy="3709858"/>
          </a:xfrm>
          <a:prstGeom prst="rect">
            <a:avLst/>
          </a:prstGeom>
        </p:spPr>
      </p:pic>
      <p:sp>
        <p:nvSpPr>
          <p:cNvPr id="4" name="Pravokutnik 3">
            <a:extLst>
              <a:ext uri="{FF2B5EF4-FFF2-40B4-BE49-F238E27FC236}">
                <a16:creationId xmlns:a16="http://schemas.microsoft.com/office/drawing/2014/main" id="{27BBB08C-FBE3-4F4C-8E71-F248F57599A8}"/>
              </a:ext>
            </a:extLst>
          </p:cNvPr>
          <p:cNvSpPr/>
          <p:nvPr/>
        </p:nvSpPr>
        <p:spPr>
          <a:xfrm>
            <a:off x="7027101" y="2793304"/>
            <a:ext cx="2154477" cy="75156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1261521044"/>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714602" y="2628900"/>
            <a:ext cx="4583907" cy="1600200"/>
          </a:xfrm>
        </p:spPr>
        <p:txBody>
          <a:bodyPr/>
          <a:lstStyle/>
          <a:p>
            <a:r>
              <a:rPr lang="hr-HR" sz="4800" dirty="0">
                <a:solidFill>
                  <a:schemeClr val="tx1"/>
                </a:solidFill>
              </a:rPr>
              <a:t>Vježba za samostalni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656790" y="775252"/>
            <a:ext cx="3932236" cy="5424246"/>
          </a:xfrm>
        </p:spPr>
        <p:txBody>
          <a:bodyPr>
            <a:normAutofit/>
          </a:bodyPr>
          <a:lstStyle/>
          <a:p>
            <a:r>
              <a:rPr lang="hr-HR" sz="2800" dirty="0"/>
              <a:t>	</a:t>
            </a:r>
            <a:r>
              <a:rPr lang="hr-HR" sz="3200" dirty="0">
                <a:solidFill>
                  <a:schemeClr val="tx1"/>
                </a:solidFill>
              </a:rPr>
              <a:t>U e-Dnevniku unesite zapisnik po izboru, dodajte naslov, broj sudionika, datum i kratki opis.</a:t>
            </a:r>
            <a:br>
              <a:rPr lang="hr-HR" sz="3200" dirty="0">
                <a:solidFill>
                  <a:schemeClr val="tx1"/>
                </a:solidFill>
              </a:rPr>
            </a:br>
            <a:r>
              <a:rPr lang="hr-HR" sz="3200" dirty="0">
                <a:solidFill>
                  <a:schemeClr val="tx1"/>
                </a:solidFill>
              </a:rPr>
              <a:t>Postavite datoteku</a:t>
            </a:r>
            <a:r>
              <a:rPr lang="hr-HR" sz="2800" dirty="0"/>
              <a:t>.</a:t>
            </a:r>
          </a:p>
        </p:txBody>
      </p:sp>
    </p:spTree>
    <p:extLst>
      <p:ext uri="{BB962C8B-B14F-4D97-AF65-F5344CB8AC3E}">
        <p14:creationId xmlns:p14="http://schemas.microsoft.com/office/powerpoint/2010/main" val="3772296553"/>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g6b97bf52a4_6_54"/>
          <p:cNvSpPr txBox="1">
            <a:spLocks noGrp="1"/>
          </p:cNvSpPr>
          <p:nvPr>
            <p:ph type="title"/>
          </p:nvPr>
        </p:nvSpPr>
        <p:spPr>
          <a:xfrm>
            <a:off x="576816" y="2582862"/>
            <a:ext cx="3932237" cy="1600200"/>
          </a:xfrm>
        </p:spPr>
        <p:txBody>
          <a:bodyPr spcFirstLastPara="1" wrap="square" lIns="91425" tIns="45700" rIns="91425" bIns="45700" anchor="b" anchorCtr="0">
            <a:noAutofit/>
          </a:bodyPr>
          <a:lstStyle/>
          <a:p>
            <a:pPr marL="0" lvl="0" indent="0" rtl="0">
              <a:spcBef>
                <a:spcPts val="0"/>
              </a:spcBef>
              <a:spcAft>
                <a:spcPts val="0"/>
              </a:spcAft>
              <a:buNone/>
            </a:pPr>
            <a:r>
              <a:rPr lang="hr-HR" sz="4800" dirty="0">
                <a:solidFill>
                  <a:schemeClr val="tx1"/>
                </a:solidFill>
              </a:rPr>
              <a:t>Pitanja?</a:t>
            </a:r>
          </a:p>
          <a:p>
            <a:pPr marL="0" lvl="0" indent="0" rtl="0">
              <a:spcBef>
                <a:spcPts val="0"/>
              </a:spcBef>
              <a:spcAft>
                <a:spcPts val="0"/>
              </a:spcAft>
              <a:buNone/>
            </a:pPr>
            <a:r>
              <a:rPr lang="hr-HR" sz="4800" dirty="0">
                <a:solidFill>
                  <a:schemeClr val="tx1"/>
                </a:solidFill>
              </a:rPr>
              <a:t>Nejasnoće, dileme...</a:t>
            </a:r>
          </a:p>
        </p:txBody>
      </p:sp>
      <p:pic>
        <p:nvPicPr>
          <p:cNvPr id="703" name="Google Shape;703;g6b97bf52a4_6_54" descr="Question mark"/>
          <p:cNvPicPr preferRelativeResize="0"/>
          <p:nvPr/>
        </p:nvPicPr>
        <p:blipFill rotWithShape="1">
          <a:blip r:embed="rId4"/>
          <a:stretch/>
        </p:blipFill>
        <p:spPr>
          <a:xfrm>
            <a:off x="5151437" y="0"/>
            <a:ext cx="6765925" cy="6765925"/>
          </a:xfrm>
          <a:prstGeom prst="rect">
            <a:avLst/>
          </a:prstGeom>
          <a:noFill/>
          <a:ln>
            <a:noFill/>
          </a:ln>
        </p:spPr>
      </p:pic>
    </p:spTree>
    <p:custDataLst>
      <p:tags r:id="rId1"/>
    </p:custDataLst>
    <p:extLst>
      <p:ext uri="{BB962C8B-B14F-4D97-AF65-F5344CB8AC3E}">
        <p14:creationId xmlns:p14="http://schemas.microsoft.com/office/powerpoint/2010/main" val="193525771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12F5720-3073-4EF6-AAF6-8E2669F73BD6}"/>
              </a:ext>
            </a:extLst>
          </p:cNvPr>
          <p:cNvSpPr>
            <a:spLocks noGrp="1"/>
          </p:cNvSpPr>
          <p:nvPr>
            <p:ph type="title"/>
          </p:nvPr>
        </p:nvSpPr>
        <p:spPr>
          <a:xfrm>
            <a:off x="671409" y="2123090"/>
            <a:ext cx="3932237" cy="3330653"/>
          </a:xfrm>
        </p:spPr>
        <p:txBody>
          <a:bodyPr/>
          <a:lstStyle/>
          <a:p>
            <a:r>
              <a:rPr lang="hr-HR" dirty="0"/>
              <a:t>Priručnik radionice na </a:t>
            </a:r>
            <a:r>
              <a:rPr lang="hr-HR" dirty="0" err="1"/>
              <a:t>Edutoriju</a:t>
            </a:r>
            <a:r>
              <a:rPr lang="hr-HR" dirty="0"/>
              <a:t> u kolekciji</a:t>
            </a:r>
          </a:p>
        </p:txBody>
      </p:sp>
      <p:sp>
        <p:nvSpPr>
          <p:cNvPr id="5" name="TekstniOkvir 4">
            <a:extLst>
              <a:ext uri="{FF2B5EF4-FFF2-40B4-BE49-F238E27FC236}">
                <a16:creationId xmlns:a16="http://schemas.microsoft.com/office/drawing/2014/main" id="{676D9BBE-64DE-4AA5-A29A-749FDED2A377}"/>
              </a:ext>
            </a:extLst>
          </p:cNvPr>
          <p:cNvSpPr txBox="1"/>
          <p:nvPr/>
        </p:nvSpPr>
        <p:spPr>
          <a:xfrm>
            <a:off x="4974020" y="671017"/>
            <a:ext cx="7049813" cy="1015663"/>
          </a:xfrm>
          <a:prstGeom prst="rect">
            <a:avLst/>
          </a:prstGeom>
          <a:noFill/>
        </p:spPr>
        <p:txBody>
          <a:bodyPr wrap="square">
            <a:spAutoFit/>
          </a:bodyPr>
          <a:lstStyle/>
          <a:p>
            <a:r>
              <a:rPr lang="hr-HR" sz="6000" dirty="0">
                <a:latin typeface="Open Sans Light" panose="020B0306030504020204" pitchFamily="34" charset="0"/>
                <a:ea typeface="Open Sans Light" panose="020B0306030504020204" pitchFamily="34" charset="0"/>
                <a:cs typeface="Open Sans Light" panose="020B0306030504020204" pitchFamily="34" charset="0"/>
              </a:rPr>
              <a:t>edutorij.e-skole.hr</a:t>
            </a:r>
          </a:p>
        </p:txBody>
      </p:sp>
      <p:pic>
        <p:nvPicPr>
          <p:cNvPr id="12" name="Slika 11">
            <a:extLst>
              <a:ext uri="{FF2B5EF4-FFF2-40B4-BE49-F238E27FC236}">
                <a16:creationId xmlns:a16="http://schemas.microsoft.com/office/drawing/2014/main" id="{ADB70C5D-2B59-4F1C-BE64-D2145A70BFA2}"/>
              </a:ext>
            </a:extLst>
          </p:cNvPr>
          <p:cNvPicPr>
            <a:picLocks noChangeAspect="1"/>
          </p:cNvPicPr>
          <p:nvPr/>
        </p:nvPicPr>
        <p:blipFill rotWithShape="1">
          <a:blip r:embed="rId3"/>
          <a:srcRect r="37270" b="55992"/>
          <a:stretch/>
        </p:blipFill>
        <p:spPr>
          <a:xfrm>
            <a:off x="4876800" y="1870124"/>
            <a:ext cx="7315200" cy="1712759"/>
          </a:xfrm>
          <a:prstGeom prst="rect">
            <a:avLst/>
          </a:prstGeom>
          <a:ln>
            <a:solidFill>
              <a:schemeClr val="tx1">
                <a:lumMod val="50000"/>
                <a:lumOff val="50000"/>
              </a:schemeClr>
            </a:solidFill>
          </a:ln>
        </p:spPr>
      </p:pic>
      <p:pic>
        <p:nvPicPr>
          <p:cNvPr id="14" name="Slika 13" descr="Slika na kojoj se prikazuje tekst&#10;&#10;Opis je automatski generiran">
            <a:extLst>
              <a:ext uri="{FF2B5EF4-FFF2-40B4-BE49-F238E27FC236}">
                <a16:creationId xmlns:a16="http://schemas.microsoft.com/office/drawing/2014/main" id="{1CC05ECB-323B-497E-A881-150BB4274836}"/>
              </a:ext>
            </a:extLst>
          </p:cNvPr>
          <p:cNvPicPr>
            <a:picLocks noChangeAspect="1"/>
          </p:cNvPicPr>
          <p:nvPr/>
        </p:nvPicPr>
        <p:blipFill rotWithShape="1">
          <a:blip r:embed="rId4"/>
          <a:srcRect r="4500" b="6839"/>
          <a:stretch/>
        </p:blipFill>
        <p:spPr>
          <a:xfrm>
            <a:off x="4876800" y="4142876"/>
            <a:ext cx="7315200" cy="1712759"/>
          </a:xfrm>
          <a:prstGeom prst="rect">
            <a:avLst/>
          </a:prstGeom>
          <a:ln>
            <a:solidFill>
              <a:schemeClr val="tx1">
                <a:lumMod val="50000"/>
                <a:lumOff val="50000"/>
              </a:schemeClr>
            </a:solidFill>
          </a:ln>
          <a:effectLst>
            <a:softEdge rad="0"/>
          </a:effectLst>
        </p:spPr>
      </p:pic>
      <p:sp>
        <p:nvSpPr>
          <p:cNvPr id="18" name="Strelica: desno 17">
            <a:extLst>
              <a:ext uri="{FF2B5EF4-FFF2-40B4-BE49-F238E27FC236}">
                <a16:creationId xmlns:a16="http://schemas.microsoft.com/office/drawing/2014/main" id="{2AD12F43-AA56-4281-ADC5-CEED2BC7EC09}"/>
              </a:ext>
            </a:extLst>
          </p:cNvPr>
          <p:cNvSpPr/>
          <p:nvPr/>
        </p:nvSpPr>
        <p:spPr>
          <a:xfrm>
            <a:off x="6226797" y="2534072"/>
            <a:ext cx="651641" cy="211623"/>
          </a:xfrm>
          <a:prstGeom prst="rightArrow">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hr-HR"/>
          </a:p>
        </p:txBody>
      </p:sp>
      <p:sp>
        <p:nvSpPr>
          <p:cNvPr id="19" name="Strelica: desno 18">
            <a:extLst>
              <a:ext uri="{FF2B5EF4-FFF2-40B4-BE49-F238E27FC236}">
                <a16:creationId xmlns:a16="http://schemas.microsoft.com/office/drawing/2014/main" id="{C60BF9F4-3DD4-4E2B-93B4-0DBAA33BAF60}"/>
              </a:ext>
            </a:extLst>
          </p:cNvPr>
          <p:cNvSpPr/>
          <p:nvPr/>
        </p:nvSpPr>
        <p:spPr>
          <a:xfrm rot="2794412">
            <a:off x="9779875" y="4130567"/>
            <a:ext cx="651641" cy="211623"/>
          </a:xfrm>
          <a:prstGeom prst="rightArrow">
            <a:avLst/>
          </a:prstGeom>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hr-HR"/>
          </a:p>
        </p:txBody>
      </p:sp>
    </p:spTree>
    <p:extLst>
      <p:ext uri="{BB962C8B-B14F-4D97-AF65-F5344CB8AC3E}">
        <p14:creationId xmlns:p14="http://schemas.microsoft.com/office/powerpoint/2010/main" val="332244590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40ADF7D2-563D-4DAF-8BBF-68BA78EB080A}"/>
              </a:ext>
            </a:extLst>
          </p:cNvPr>
          <p:cNvGraphicFramePr/>
          <p:nvPr/>
        </p:nvGraphicFramePr>
        <p:xfrm>
          <a:off x="2457450" y="561974"/>
          <a:ext cx="8191499" cy="53911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26957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5" name="Google Shape;335;p35"/>
          <p:cNvPicPr preferRelativeResize="0"/>
          <p:nvPr/>
        </p:nvPicPr>
        <p:blipFill rotWithShape="1">
          <a:blip r:embed="rId3">
            <a:alphaModFix/>
          </a:blip>
          <a:srcRect/>
          <a:stretch/>
        </p:blipFill>
        <p:spPr>
          <a:xfrm>
            <a:off x="4822310" y="1614744"/>
            <a:ext cx="2311400" cy="3136900"/>
          </a:xfrm>
          <a:prstGeom prst="rect">
            <a:avLst/>
          </a:prstGeom>
          <a:noFill/>
          <a:ln>
            <a:noFill/>
          </a:ln>
        </p:spPr>
      </p:pic>
      <p:sp>
        <p:nvSpPr>
          <p:cNvPr id="336" name="Google Shape;336;p35"/>
          <p:cNvSpPr txBox="1"/>
          <p:nvPr/>
        </p:nvSpPr>
        <p:spPr>
          <a:xfrm>
            <a:off x="2448228" y="6100198"/>
            <a:ext cx="7059564"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Open Sans"/>
                <a:ea typeface="Open Sans"/>
                <a:cs typeface="Open Sans"/>
                <a:sym typeface="Open Sans"/>
              </a:rPr>
              <a:t>Kontakt: Hrvatska akademska i istraživačka mreža – CARNET | Josipa Marohnića 5, 10000 Zagreb</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Open Sans"/>
                <a:ea typeface="Open Sans"/>
                <a:cs typeface="Open Sans"/>
                <a:sym typeface="Open Sans"/>
              </a:rPr>
              <a:t>Tel.: +385 1 6661 616 | www.carnet.hr</a:t>
            </a:r>
            <a:endParaRPr sz="1200" b="0" i="0" u="none" strike="noStrike" cap="none">
              <a:solidFill>
                <a:schemeClr val="lt1"/>
              </a:solidFill>
              <a:latin typeface="Open Sans"/>
              <a:ea typeface="Open Sans"/>
              <a:cs typeface="Open Sans"/>
              <a:sym typeface="Open Sans"/>
            </a:endParaRPr>
          </a:p>
        </p:txBody>
      </p:sp>
      <p:cxnSp>
        <p:nvCxnSpPr>
          <p:cNvPr id="337" name="Google Shape;337;p35"/>
          <p:cNvCxnSpPr/>
          <p:nvPr/>
        </p:nvCxnSpPr>
        <p:spPr>
          <a:xfrm>
            <a:off x="2544215" y="6038269"/>
            <a:ext cx="6764594" cy="0"/>
          </a:xfrm>
          <a:prstGeom prst="straightConnector1">
            <a:avLst/>
          </a:prstGeom>
          <a:noFill/>
          <a:ln w="9525" cap="flat" cmpd="sng">
            <a:solidFill>
              <a:schemeClr val="lt1"/>
            </a:solidFill>
            <a:prstDash val="solid"/>
            <a:miter lim="800000"/>
            <a:headEnd type="none" w="sm" len="sm"/>
            <a:tailEnd type="none" w="sm" len="sm"/>
          </a:ln>
        </p:spPr>
      </p:cxnSp>
      <p:sp>
        <p:nvSpPr>
          <p:cNvPr id="338" name="Google Shape;338;p35"/>
          <p:cNvSpPr txBox="1"/>
          <p:nvPr/>
        </p:nvSpPr>
        <p:spPr>
          <a:xfrm>
            <a:off x="2372689" y="4989503"/>
            <a:ext cx="7210641"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chemeClr val="lt1"/>
                </a:solidFill>
                <a:latin typeface="Open Sans"/>
                <a:ea typeface="Open Sans"/>
                <a:cs typeface="Open Sans"/>
                <a:sym typeface="Open Sans"/>
              </a:rPr>
              <a:t>Projekt</a:t>
            </a:r>
            <a:r>
              <a:rPr lang="en-US" sz="1200" b="0" i="0" u="none" strike="noStrike" cap="none" dirty="0">
                <a:solidFill>
                  <a:schemeClr val="lt1"/>
                </a:solidFill>
                <a:latin typeface="Open Sans"/>
                <a:ea typeface="Open Sans"/>
                <a:cs typeface="Open Sans"/>
                <a:sym typeface="Open Sans"/>
              </a:rPr>
              <a:t> je </a:t>
            </a:r>
            <a:r>
              <a:rPr lang="en-US" sz="1200" b="0" i="0" u="none" strike="noStrike" cap="none" dirty="0" err="1">
                <a:solidFill>
                  <a:schemeClr val="lt1"/>
                </a:solidFill>
                <a:latin typeface="Open Sans"/>
                <a:ea typeface="Open Sans"/>
                <a:cs typeface="Open Sans"/>
                <a:sym typeface="Open Sans"/>
              </a:rPr>
              <a:t>sufinancirala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Europska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unija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iz</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europskih</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strukturnih</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investicijskih</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fondova</a:t>
            </a:r>
            <a:r>
              <a:rPr lang="en-US" sz="1200" b="0" i="0" u="none" strike="noStrike" cap="none" dirty="0">
                <a:solidFill>
                  <a:schemeClr val="lt1"/>
                </a:solidFill>
                <a:latin typeface="Open Sans"/>
                <a:ea typeface="Open Sans"/>
                <a:cs typeface="Open Sans"/>
                <a:sym typeface="Open Sans"/>
              </a:rPr>
              <a:t>.</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err="1">
                <a:solidFill>
                  <a:schemeClr val="lt1"/>
                </a:solidFill>
                <a:latin typeface="Open Sans"/>
                <a:ea typeface="Open Sans"/>
                <a:cs typeface="Open Sans"/>
                <a:sym typeface="Open Sans"/>
              </a:rPr>
              <a:t>Više</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informacija</a:t>
            </a:r>
            <a:r>
              <a:rPr lang="en-US" sz="1200" b="0" i="0" u="none" strike="noStrike" cap="none" dirty="0">
                <a:solidFill>
                  <a:schemeClr val="lt1"/>
                </a:solidFill>
                <a:latin typeface="Open Sans"/>
                <a:ea typeface="Open Sans"/>
                <a:cs typeface="Open Sans"/>
                <a:sym typeface="Open Sans"/>
              </a:rPr>
              <a:t> o EU </a:t>
            </a:r>
            <a:r>
              <a:rPr lang="en-US" sz="1200" b="0" i="0" u="none" strike="noStrike" cap="none" dirty="0" err="1">
                <a:solidFill>
                  <a:schemeClr val="lt1"/>
                </a:solidFill>
                <a:latin typeface="Open Sans"/>
                <a:ea typeface="Open Sans"/>
                <a:cs typeface="Open Sans"/>
                <a:sym typeface="Open Sans"/>
              </a:rPr>
              <a:t>fondovima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možete</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naći</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na</a:t>
            </a:r>
            <a:r>
              <a:rPr lang="en-US" sz="1200" b="0" i="0" u="none" strike="noStrike" cap="none" dirty="0">
                <a:solidFill>
                  <a:schemeClr val="lt1"/>
                </a:solidFill>
                <a:latin typeface="Open Sans"/>
                <a:ea typeface="Open Sans"/>
                <a:cs typeface="Open Sans"/>
                <a:sym typeface="Open Sans"/>
              </a:rPr>
              <a:t> web </a:t>
            </a:r>
            <a:r>
              <a:rPr lang="en-US" sz="1200" b="0" i="0" u="none" strike="noStrike" cap="none" dirty="0" err="1">
                <a:solidFill>
                  <a:schemeClr val="lt1"/>
                </a:solidFill>
                <a:latin typeface="Open Sans"/>
                <a:ea typeface="Open Sans"/>
                <a:cs typeface="Open Sans"/>
                <a:sym typeface="Open Sans"/>
              </a:rPr>
              <a:t>stranicama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Ministarstva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regionalnoga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razvoja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i</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fondova</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Europske</a:t>
            </a:r>
            <a:r>
              <a:rPr lang="en-US" sz="1200" b="0" i="0" u="none" strike="noStrike" cap="none" dirty="0">
                <a:solidFill>
                  <a:schemeClr val="lt1"/>
                </a:solidFill>
                <a:latin typeface="Open Sans"/>
                <a:ea typeface="Open Sans"/>
                <a:cs typeface="Open Sans"/>
                <a:sym typeface="Open Sans"/>
              </a:rPr>
              <a:t> </a:t>
            </a:r>
            <a:r>
              <a:rPr lang="en-US" sz="1200" b="0" i="0" u="none" strike="noStrike" cap="none" dirty="0" err="1">
                <a:solidFill>
                  <a:schemeClr val="lt1"/>
                </a:solidFill>
                <a:latin typeface="Open Sans"/>
                <a:ea typeface="Open Sans"/>
                <a:cs typeface="Open Sans"/>
                <a:sym typeface="Open Sans"/>
              </a:rPr>
              <a:t>unije</a:t>
            </a:r>
            <a:r>
              <a:rPr lang="en-US" sz="1200" b="0" i="0" u="none" strike="noStrike" cap="none" dirty="0">
                <a:solidFill>
                  <a:schemeClr val="lt1"/>
                </a:solidFill>
                <a:latin typeface="Open Sans"/>
                <a:ea typeface="Open Sans"/>
                <a:cs typeface="Open Sans"/>
                <a:sym typeface="Open Sans"/>
              </a:rPr>
              <a:t>: www.strukturnifondovi.hr</a:t>
            </a:r>
            <a:endParaRPr sz="1200" b="0" i="0" u="none" strike="noStrike" cap="none" dirty="0">
              <a:solidFill>
                <a:schemeClr val="lt1"/>
              </a:solidFill>
              <a:latin typeface="Open Sans"/>
              <a:ea typeface="Open Sans"/>
              <a:cs typeface="Open Sans"/>
              <a:sym typeface="Open Sans"/>
            </a:endParaRPr>
          </a:p>
        </p:txBody>
      </p:sp>
      <p:sp>
        <p:nvSpPr>
          <p:cNvPr id="339" name="Google Shape;339;p35"/>
          <p:cNvSpPr txBox="1"/>
          <p:nvPr/>
        </p:nvSpPr>
        <p:spPr>
          <a:xfrm>
            <a:off x="2054637" y="5602731"/>
            <a:ext cx="7846746"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chemeClr val="lt1"/>
                </a:solidFill>
                <a:latin typeface="Open Sans"/>
                <a:ea typeface="Open Sans"/>
                <a:cs typeface="Open Sans"/>
                <a:sym typeface="Open Sans"/>
              </a:rPr>
              <a:t>Sadržaj ovog materijala isključiva je odgovornost Hrvatske akademske i istraživačke mreže - CARNET.</a:t>
            </a:r>
            <a:endParaRPr sz="1400" b="0" i="0" u="none" strike="noStrike" cap="none">
              <a:solidFill>
                <a:srgbClr val="000000"/>
              </a:solidFill>
              <a:latin typeface="Arial"/>
              <a:ea typeface="Arial"/>
              <a:cs typeface="Arial"/>
              <a:sym typeface="Arial"/>
            </a:endParaRPr>
          </a:p>
        </p:txBody>
      </p:sp>
      <p:pic>
        <p:nvPicPr>
          <p:cNvPr id="340" name="Google Shape;340;p35"/>
          <p:cNvPicPr preferRelativeResize="0"/>
          <p:nvPr/>
        </p:nvPicPr>
        <p:blipFill rotWithShape="1">
          <a:blip r:embed="rId4">
            <a:alphaModFix/>
          </a:blip>
          <a:srcRect/>
          <a:stretch/>
        </p:blipFill>
        <p:spPr>
          <a:xfrm>
            <a:off x="9439707" y="594575"/>
            <a:ext cx="1313993" cy="461675"/>
          </a:xfrm>
          <a:prstGeom prst="rect">
            <a:avLst/>
          </a:prstGeom>
          <a:noFill/>
          <a:ln>
            <a:noFill/>
          </a:ln>
        </p:spPr>
      </p:pic>
      <p:sp>
        <p:nvSpPr>
          <p:cNvPr id="341" name="Google Shape;341;p35"/>
          <p:cNvSpPr txBox="1"/>
          <p:nvPr/>
        </p:nvSpPr>
        <p:spPr>
          <a:xfrm>
            <a:off x="7967500" y="1056250"/>
            <a:ext cx="4079100" cy="802800"/>
          </a:xfrm>
          <a:prstGeom prst="rect">
            <a:avLst/>
          </a:prstGeom>
          <a:noFill/>
          <a:ln>
            <a:noFill/>
          </a:ln>
        </p:spPr>
        <p:txBody>
          <a:bodyPr spcFirstLastPara="1" wrap="square" lIns="91425" tIns="91425" rIns="91425" bIns="91425" anchor="t" anchorCtr="0">
            <a:noAutofit/>
          </a:bodyPr>
          <a:lstStyle/>
          <a:p>
            <a:pPr marL="0" marR="0" lvl="0" indent="0" algn="ctr" rtl="0">
              <a:lnSpc>
                <a:spcPct val="115000"/>
              </a:lnSpc>
              <a:spcBef>
                <a:spcPts val="0"/>
              </a:spcBef>
              <a:spcAft>
                <a:spcPts val="0"/>
              </a:spcAft>
              <a:buClr>
                <a:srgbClr val="000000"/>
              </a:buClr>
              <a:buSzPts val="1000"/>
              <a:buFont typeface="Arial"/>
              <a:buNone/>
            </a:pPr>
            <a:r>
              <a:rPr lang="en-US" sz="1000" b="0" i="0" u="none" strike="noStrike" cap="none" dirty="0">
                <a:solidFill>
                  <a:schemeClr val="lt1"/>
                </a:solidFill>
                <a:latin typeface="Open Sans"/>
                <a:ea typeface="Open Sans"/>
                <a:cs typeface="Open Sans"/>
                <a:sym typeface="Open Sans"/>
              </a:rPr>
              <a:t>Ovo </a:t>
            </a:r>
            <a:r>
              <a:rPr lang="en-US" sz="1000" b="0" i="0" u="none" strike="noStrike" cap="none" dirty="0" err="1">
                <a:solidFill>
                  <a:schemeClr val="lt1"/>
                </a:solidFill>
                <a:latin typeface="Open Sans"/>
                <a:ea typeface="Open Sans"/>
                <a:cs typeface="Open Sans"/>
                <a:sym typeface="Open Sans"/>
              </a:rPr>
              <a:t>djelo</a:t>
            </a:r>
            <a:r>
              <a:rPr lang="en-US" sz="1000" b="0" i="0" u="none" strike="noStrike" cap="none" dirty="0">
                <a:solidFill>
                  <a:schemeClr val="lt1"/>
                </a:solidFill>
                <a:latin typeface="Open Sans"/>
                <a:ea typeface="Open Sans"/>
                <a:cs typeface="Open Sans"/>
                <a:sym typeface="Open Sans"/>
              </a:rPr>
              <a:t> je </a:t>
            </a:r>
            <a:r>
              <a:rPr lang="en-US" sz="1000" b="0" i="0" u="none" strike="noStrike" cap="none" dirty="0" err="1">
                <a:solidFill>
                  <a:schemeClr val="lt1"/>
                </a:solidFill>
                <a:latin typeface="Open Sans"/>
                <a:ea typeface="Open Sans"/>
                <a:cs typeface="Open Sans"/>
                <a:sym typeface="Open Sans"/>
              </a:rPr>
              <a:t>dano</a:t>
            </a:r>
            <a:r>
              <a:rPr lang="en-US" sz="1000" b="0" i="0" u="none" strike="noStrike" cap="none" dirty="0">
                <a:solidFill>
                  <a:schemeClr val="lt1"/>
                </a:solidFill>
                <a:latin typeface="Open Sans"/>
                <a:ea typeface="Open Sans"/>
                <a:cs typeface="Open Sans"/>
                <a:sym typeface="Open Sans"/>
              </a:rPr>
              <a:t> </a:t>
            </a:r>
            <a:r>
              <a:rPr lang="en-US" sz="1000" b="0" i="0" u="none" strike="noStrike" cap="none" dirty="0" err="1">
                <a:solidFill>
                  <a:schemeClr val="lt1"/>
                </a:solidFill>
                <a:latin typeface="Open Sans"/>
                <a:ea typeface="Open Sans"/>
                <a:cs typeface="Open Sans"/>
                <a:sym typeface="Open Sans"/>
              </a:rPr>
              <a:t>na</a:t>
            </a:r>
            <a:r>
              <a:rPr lang="en-US" sz="1000" b="0" i="0" u="none" strike="noStrike" cap="none" dirty="0">
                <a:solidFill>
                  <a:schemeClr val="lt1"/>
                </a:solidFill>
                <a:latin typeface="Open Sans"/>
                <a:ea typeface="Open Sans"/>
                <a:cs typeface="Open Sans"/>
                <a:sym typeface="Open Sans"/>
              </a:rPr>
              <a:t> </a:t>
            </a:r>
            <a:r>
              <a:rPr lang="en-US" sz="1000" b="0" i="0" u="none" strike="noStrike" cap="none" dirty="0" err="1">
                <a:solidFill>
                  <a:schemeClr val="lt1"/>
                </a:solidFill>
                <a:latin typeface="Open Sans"/>
                <a:ea typeface="Open Sans"/>
                <a:cs typeface="Open Sans"/>
                <a:sym typeface="Open Sans"/>
              </a:rPr>
              <a:t>korištenje</a:t>
            </a:r>
            <a:r>
              <a:rPr lang="en-US" sz="1000" b="0" i="0" u="none" strike="noStrike" cap="none" dirty="0">
                <a:solidFill>
                  <a:schemeClr val="lt1"/>
                </a:solidFill>
                <a:latin typeface="Open Sans"/>
                <a:ea typeface="Open Sans"/>
                <a:cs typeface="Open Sans"/>
                <a:sym typeface="Open Sans"/>
              </a:rPr>
              <a:t> pod </a:t>
            </a:r>
            <a:r>
              <a:rPr lang="en-US" sz="1000" b="0" i="0" u="none" strike="noStrike" cap="none" dirty="0" err="1">
                <a:solidFill>
                  <a:schemeClr val="lt1"/>
                </a:solidFill>
                <a:latin typeface="Open Sans"/>
                <a:ea typeface="Open Sans"/>
                <a:cs typeface="Open Sans"/>
                <a:sym typeface="Open Sans"/>
              </a:rPr>
              <a:t>licencom</a:t>
            </a:r>
            <a:r>
              <a:rPr lang="en-US" sz="1000" b="0" i="0" u="none" strike="noStrike" cap="none" dirty="0">
                <a:solidFill>
                  <a:schemeClr val="lt1"/>
                </a:solidFill>
                <a:latin typeface="Open Sans"/>
                <a:ea typeface="Open Sans"/>
                <a:cs typeface="Open Sans"/>
                <a:sym typeface="Open Sans"/>
              </a:rPr>
              <a:t> Creative Commons </a:t>
            </a:r>
            <a:r>
              <a:rPr lang="en-US" sz="1000" b="0" i="0" u="none" strike="noStrike" cap="none" dirty="0" err="1">
                <a:solidFill>
                  <a:schemeClr val="lt1"/>
                </a:solidFill>
                <a:latin typeface="Open Sans"/>
                <a:ea typeface="Open Sans"/>
                <a:cs typeface="Open Sans"/>
                <a:sym typeface="Open Sans"/>
              </a:rPr>
              <a:t>Imenovanje-Nekomercijalno-Dijeli</a:t>
            </a:r>
            <a:r>
              <a:rPr lang="en-US" sz="1000" b="0" i="0" u="none" strike="noStrike" cap="none" dirty="0">
                <a:solidFill>
                  <a:schemeClr val="lt1"/>
                </a:solidFill>
                <a:latin typeface="Open Sans"/>
                <a:ea typeface="Open Sans"/>
                <a:cs typeface="Open Sans"/>
                <a:sym typeface="Open Sans"/>
              </a:rPr>
              <a:t> pod </a:t>
            </a:r>
            <a:r>
              <a:rPr lang="en-US" sz="1000" b="0" i="0" u="none" strike="noStrike" cap="none" dirty="0" err="1">
                <a:solidFill>
                  <a:schemeClr val="lt1"/>
                </a:solidFill>
                <a:latin typeface="Open Sans"/>
                <a:ea typeface="Open Sans"/>
                <a:cs typeface="Open Sans"/>
                <a:sym typeface="Open Sans"/>
              </a:rPr>
              <a:t>istim</a:t>
            </a:r>
            <a:r>
              <a:rPr lang="en-US" sz="1000" b="0" i="0" u="none" strike="noStrike" cap="none" dirty="0">
                <a:solidFill>
                  <a:schemeClr val="lt1"/>
                </a:solidFill>
                <a:latin typeface="Open Sans"/>
                <a:ea typeface="Open Sans"/>
                <a:cs typeface="Open Sans"/>
                <a:sym typeface="Open Sans"/>
              </a:rPr>
              <a:t> </a:t>
            </a:r>
            <a:r>
              <a:rPr lang="en-US" sz="1000" b="0" i="0" u="none" strike="noStrike" cap="none" dirty="0" err="1">
                <a:solidFill>
                  <a:schemeClr val="lt1"/>
                </a:solidFill>
                <a:latin typeface="Open Sans"/>
                <a:ea typeface="Open Sans"/>
                <a:cs typeface="Open Sans"/>
                <a:sym typeface="Open Sans"/>
              </a:rPr>
              <a:t>uvjetima</a:t>
            </a:r>
            <a:r>
              <a:rPr lang="en-US" sz="1000" b="0" i="0" u="none" strike="noStrike" cap="none" dirty="0">
                <a:solidFill>
                  <a:schemeClr val="lt1"/>
                </a:solidFill>
                <a:latin typeface="Open Sans"/>
                <a:ea typeface="Open Sans"/>
                <a:cs typeface="Open Sans"/>
                <a:sym typeface="Open Sans"/>
              </a:rPr>
              <a:t> </a:t>
            </a:r>
            <a:endParaRPr sz="1000" b="0" i="0" u="none" strike="noStrike" cap="none" dirty="0">
              <a:solidFill>
                <a:schemeClr val="lt1"/>
              </a:solidFill>
              <a:latin typeface="Open Sans"/>
              <a:ea typeface="Open Sans"/>
              <a:cs typeface="Open Sans"/>
              <a:sym typeface="Open Sans"/>
            </a:endParaRPr>
          </a:p>
          <a:p>
            <a:pPr marL="0" marR="0" lvl="0" indent="0" algn="ctr" rtl="0">
              <a:lnSpc>
                <a:spcPct val="115000"/>
              </a:lnSpc>
              <a:spcBef>
                <a:spcPts val="0"/>
              </a:spcBef>
              <a:spcAft>
                <a:spcPts val="0"/>
              </a:spcAft>
              <a:buClr>
                <a:srgbClr val="000000"/>
              </a:buClr>
              <a:buSzPts val="1000"/>
              <a:buFont typeface="Arial"/>
              <a:buNone/>
            </a:pPr>
            <a:r>
              <a:rPr lang="en-US" sz="1000" b="0" i="0" u="none" strike="noStrike" cap="none" dirty="0">
                <a:solidFill>
                  <a:schemeClr val="lt1"/>
                </a:solidFill>
                <a:latin typeface="Open Sans"/>
                <a:ea typeface="Open Sans"/>
                <a:cs typeface="Open Sans"/>
                <a:sym typeface="Open Sans"/>
              </a:rPr>
              <a:t>4.0 </a:t>
            </a:r>
            <a:r>
              <a:rPr lang="en-US" sz="1000" b="0" i="0" u="none" strike="noStrike" cap="none" dirty="0" err="1">
                <a:solidFill>
                  <a:schemeClr val="lt1"/>
                </a:solidFill>
                <a:latin typeface="Open Sans"/>
                <a:ea typeface="Open Sans"/>
                <a:cs typeface="Open Sans"/>
                <a:sym typeface="Open Sans"/>
              </a:rPr>
              <a:t>međunarodna</a:t>
            </a:r>
            <a:r>
              <a:rPr lang="en-US" sz="1000" b="0" i="0" u="none" strike="noStrike" cap="none" dirty="0">
                <a:solidFill>
                  <a:schemeClr val="lt1"/>
                </a:solidFill>
                <a:latin typeface="Open Sans"/>
                <a:ea typeface="Open Sans"/>
                <a:cs typeface="Open Sans"/>
                <a:sym typeface="Open Sans"/>
              </a:rPr>
              <a:t>.</a:t>
            </a:r>
            <a:endParaRPr sz="1000" b="0" i="0" u="none" strike="noStrike" cap="none" dirty="0">
              <a:solidFill>
                <a:schemeClr val="lt1"/>
              </a:solidFill>
              <a:latin typeface="Open Sans"/>
              <a:ea typeface="Open Sans"/>
              <a:cs typeface="Open Sans"/>
              <a:sym typeface="Open Sans"/>
            </a:endParaRPr>
          </a:p>
        </p:txBody>
      </p:sp>
      <p:sp>
        <p:nvSpPr>
          <p:cNvPr id="10" name="TekstniOkvir 9">
            <a:extLst>
              <a:ext uri="{FF2B5EF4-FFF2-40B4-BE49-F238E27FC236}">
                <a16:creationId xmlns:a16="http://schemas.microsoft.com/office/drawing/2014/main" id="{609F8281-3D7A-463E-80F0-415900B9D70D}"/>
              </a:ext>
            </a:extLst>
          </p:cNvPr>
          <p:cNvSpPr txBox="1"/>
          <p:nvPr/>
        </p:nvSpPr>
        <p:spPr>
          <a:xfrm>
            <a:off x="743210" y="594575"/>
            <a:ext cx="4079100" cy="1323439"/>
          </a:xfrm>
          <a:prstGeom prst="rect">
            <a:avLst/>
          </a:prstGeom>
          <a:noFill/>
        </p:spPr>
        <p:txBody>
          <a:bodyPr wrap="square">
            <a:spAutoFit/>
          </a:bodyPr>
          <a:lstStyle/>
          <a:p>
            <a:pPr algn="ctr"/>
            <a:r>
              <a:rPr lang="hr-HR"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Kontakt edukacije u e-Škole projektu: </a:t>
            </a:r>
          </a:p>
          <a:p>
            <a:pPr algn="ct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hlinkClick r:id="rId5">
                  <a:extLst>
                    <a:ext uri="{A12FA001-AC4F-418D-AE19-62706E023703}">
                      <ahyp:hlinkClr xmlns:ahyp="http://schemas.microsoft.com/office/drawing/2018/hyperlinkcolor" val="tx"/>
                    </a:ext>
                  </a:extLst>
                </a:hlinkClick>
              </a:rPr>
              <a:t>e-skole-edukacija@skole.hr</a:t>
            </a: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 </a:t>
            </a:r>
          </a:p>
          <a:p>
            <a:pPr algn="ctr"/>
            <a:endParaRPr lang="pl-PL" sz="16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hr-HR"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CARNET-ova korisnička podrška:</a:t>
            </a:r>
          </a:p>
          <a:p>
            <a:pPr algn="ct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hlinkClick r:id="rId6">
                  <a:extLst>
                    <a:ext uri="{A12FA001-AC4F-418D-AE19-62706E023703}">
                      <ahyp:hlinkClr xmlns:ahyp="http://schemas.microsoft.com/office/drawing/2018/hyperlinkcolor" val="tx"/>
                    </a:ext>
                  </a:extLst>
                </a:hlinkClick>
              </a:rPr>
              <a:t>helpdesk@skole.hr</a:t>
            </a:r>
            <a:r>
              <a:rPr lang="pl-PL" sz="1600" b="1" dirty="0">
                <a:solidFill>
                  <a:schemeClr val="accent1">
                    <a:lumMod val="75000"/>
                  </a:schemeClr>
                </a:solidFill>
                <a:latin typeface="Open Sans" panose="020B0606030504020204" pitchFamily="34" charset="0"/>
                <a:ea typeface="Open Sans" panose="020B0606030504020204" pitchFamily="34" charset="0"/>
                <a:cs typeface="Open Sans" panose="020B0606030504020204" pitchFamily="34" charset="0"/>
              </a:rPr>
              <a:t> </a:t>
            </a:r>
          </a:p>
        </p:txBody>
      </p:sp>
    </p:spTree>
    <p:extLst>
      <p:ext uri="{BB962C8B-B14F-4D97-AF65-F5344CB8AC3E}">
        <p14:creationId xmlns:p14="http://schemas.microsoft.com/office/powerpoint/2010/main" val="2972815299"/>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niOkvir 9">
            <a:extLst>
              <a:ext uri="{FF2B5EF4-FFF2-40B4-BE49-F238E27FC236}">
                <a16:creationId xmlns:a16="http://schemas.microsoft.com/office/drawing/2014/main" id="{9AE77182-EC0E-FFFC-97C2-5EF04015E4AF}"/>
              </a:ext>
            </a:extLst>
          </p:cNvPr>
          <p:cNvSpPr txBox="1"/>
          <p:nvPr/>
        </p:nvSpPr>
        <p:spPr>
          <a:xfrm>
            <a:off x="744338" y="1118971"/>
            <a:ext cx="7139164" cy="1815882"/>
          </a:xfrm>
          <a:prstGeom prst="rect">
            <a:avLst/>
          </a:prstGeom>
          <a:noFill/>
        </p:spPr>
        <p:txBody>
          <a:bodyPr wrap="square">
            <a:spAutoFit/>
          </a:bodyPr>
          <a:lstStyle/>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IMPRESUM</a:t>
            </a:r>
          </a:p>
          <a:p>
            <a:endPar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Nakladnik: </a:t>
            </a:r>
            <a:r>
              <a:rPr lang="pl-PL" sz="16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Hrvatska akademska i istraživačka mreža – CARNET </a:t>
            </a:r>
          </a:p>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Projekt: „</a:t>
            </a:r>
            <a:r>
              <a:rPr lang="pl-PL" sz="16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e-Škole: Razvoj sustava razvoja digitalno zrelih škola (II. faza)“ </a:t>
            </a:r>
          </a:p>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Autori: </a:t>
            </a:r>
            <a:r>
              <a:rPr lang="pl-PL" sz="16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skupina autora</a:t>
            </a:r>
          </a:p>
          <a:p>
            <a:endPar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endParaRPr>
          </a:p>
          <a:p>
            <a:r>
              <a:rPr lang="pl-PL" sz="16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Zagreb, 2020. </a:t>
            </a:r>
          </a:p>
        </p:txBody>
      </p:sp>
      <p:sp>
        <p:nvSpPr>
          <p:cNvPr id="3" name="Google Shape;338;p35">
            <a:extLst>
              <a:ext uri="{FF2B5EF4-FFF2-40B4-BE49-F238E27FC236}">
                <a16:creationId xmlns:a16="http://schemas.microsoft.com/office/drawing/2014/main" id="{78E3D8C6-B88A-1F37-C15F-42F5B3486EDA}"/>
              </a:ext>
            </a:extLst>
          </p:cNvPr>
          <p:cNvSpPr txBox="1"/>
          <p:nvPr/>
        </p:nvSpPr>
        <p:spPr>
          <a:xfrm>
            <a:off x="2324609" y="4804229"/>
            <a:ext cx="7885159" cy="738623"/>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200"/>
              <a:buFont typeface="Arial"/>
              <a:buNone/>
            </a:pPr>
            <a:r>
              <a:rPr lang="hr-HR" b="0" i="0" dirty="0">
                <a:solidFill>
                  <a:schemeClr val="tx1">
                    <a:lumMod val="75000"/>
                    <a:lumOff val="25000"/>
                  </a:schemeClr>
                </a:solidFill>
                <a:effectLst/>
                <a:latin typeface="Aptos" panose="020B0004020202020204" pitchFamily="34" charset="0"/>
              </a:rPr>
              <a:t>Napomena: Ispravnost poveznica i dostupnost digitalnih alata koji se navode u ovom sadržaju provjerena je u trenutku objave (vidi prethodni navod o mjesecu i godini) stoga je poželjno razmotriti ažurnost ovih informacija.</a:t>
            </a:r>
            <a:endParaRPr b="0" i="0" u="none" strike="noStrike" cap="none" dirty="0">
              <a:solidFill>
                <a:schemeClr val="tx1">
                  <a:lumMod val="75000"/>
                  <a:lumOff val="25000"/>
                </a:schemeClr>
              </a:solidFill>
              <a:latin typeface="Open Sans"/>
              <a:ea typeface="Open Sans"/>
              <a:cs typeface="Open Sans"/>
              <a:sym typeface="Open Sans"/>
            </a:endParaRPr>
          </a:p>
        </p:txBody>
      </p:sp>
      <p:pic>
        <p:nvPicPr>
          <p:cNvPr id="4" name="Google Shape;335;p35">
            <a:extLst>
              <a:ext uri="{FF2B5EF4-FFF2-40B4-BE49-F238E27FC236}">
                <a16:creationId xmlns:a16="http://schemas.microsoft.com/office/drawing/2014/main" id="{73593BAD-80E3-3F93-C18C-273BA6F073FC}"/>
              </a:ext>
            </a:extLst>
          </p:cNvPr>
          <p:cNvPicPr preferRelativeResize="0"/>
          <p:nvPr/>
        </p:nvPicPr>
        <p:blipFill rotWithShape="1">
          <a:blip r:embed="rId2">
            <a:alphaModFix/>
          </a:blip>
          <a:srcRect/>
          <a:stretch/>
        </p:blipFill>
        <p:spPr>
          <a:xfrm>
            <a:off x="7552871" y="857714"/>
            <a:ext cx="2311400" cy="3136900"/>
          </a:xfrm>
          <a:prstGeom prst="rect">
            <a:avLst/>
          </a:prstGeom>
          <a:noFill/>
          <a:ln>
            <a:noFill/>
          </a:ln>
        </p:spPr>
      </p:pic>
    </p:spTree>
    <p:extLst>
      <p:ext uri="{BB962C8B-B14F-4D97-AF65-F5344CB8AC3E}">
        <p14:creationId xmlns:p14="http://schemas.microsoft.com/office/powerpoint/2010/main" val="1559925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B01618C-2132-4E52-BD5D-60B620D7B014}"/>
              </a:ext>
            </a:extLst>
          </p:cNvPr>
          <p:cNvSpPr>
            <a:spLocks noGrp="1"/>
          </p:cNvSpPr>
          <p:nvPr>
            <p:ph type="title" idx="4294967295"/>
          </p:nvPr>
        </p:nvSpPr>
        <p:spPr>
          <a:xfrm>
            <a:off x="321276" y="372414"/>
            <a:ext cx="8031892" cy="1600200"/>
          </a:xfrm>
        </p:spPr>
        <p:txBody>
          <a:bodyPr>
            <a:noAutofit/>
          </a:bodyPr>
          <a:lstStyle/>
          <a:p>
            <a:r>
              <a:rPr lang="hr-HR" sz="4800" dirty="0">
                <a:latin typeface="Arial" panose="020B0604020202020204" pitchFamily="34" charset="0"/>
                <a:cs typeface="Arial" panose="020B0604020202020204" pitchFamily="34" charset="0"/>
              </a:rPr>
              <a:t>Dodjela predmeta nastavnicima</a:t>
            </a:r>
          </a:p>
        </p:txBody>
      </p:sp>
      <p:pic>
        <p:nvPicPr>
          <p:cNvPr id="7" name="Slika 6">
            <a:extLst>
              <a:ext uri="{FF2B5EF4-FFF2-40B4-BE49-F238E27FC236}">
                <a16:creationId xmlns:a16="http://schemas.microsoft.com/office/drawing/2014/main" id="{616B04CF-DFA5-4A32-8A53-997B7EDC5C78}"/>
              </a:ext>
            </a:extLst>
          </p:cNvPr>
          <p:cNvPicPr>
            <a:picLocks noChangeAspect="1"/>
          </p:cNvPicPr>
          <p:nvPr/>
        </p:nvPicPr>
        <p:blipFill>
          <a:blip r:embed="rId3"/>
          <a:stretch>
            <a:fillRect/>
          </a:stretch>
        </p:blipFill>
        <p:spPr>
          <a:xfrm>
            <a:off x="135924" y="2737021"/>
            <a:ext cx="11948984" cy="2710990"/>
          </a:xfrm>
          <a:prstGeom prst="rect">
            <a:avLst/>
          </a:prstGeom>
        </p:spPr>
      </p:pic>
    </p:spTree>
    <p:extLst>
      <p:ext uri="{BB962C8B-B14F-4D97-AF65-F5344CB8AC3E}">
        <p14:creationId xmlns:p14="http://schemas.microsoft.com/office/powerpoint/2010/main" val="37991678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r>
              <a:rPr lang="hr-HR" sz="4800" dirty="0"/>
              <a:t>Dodavanje razrednih odjela</a:t>
            </a:r>
          </a:p>
        </p:txBody>
      </p:sp>
      <p:pic>
        <p:nvPicPr>
          <p:cNvPr id="11" name="Slika 10">
            <a:extLst>
              <a:ext uri="{FF2B5EF4-FFF2-40B4-BE49-F238E27FC236}">
                <a16:creationId xmlns:a16="http://schemas.microsoft.com/office/drawing/2014/main" id="{D9E95EC0-4BF1-4899-82A9-01FEEC4376E3}"/>
              </a:ext>
            </a:extLst>
          </p:cNvPr>
          <p:cNvPicPr>
            <a:picLocks noChangeAspect="1"/>
          </p:cNvPicPr>
          <p:nvPr/>
        </p:nvPicPr>
        <p:blipFill>
          <a:blip r:embed="rId3"/>
          <a:stretch>
            <a:fillRect/>
          </a:stretch>
        </p:blipFill>
        <p:spPr>
          <a:xfrm>
            <a:off x="4953194" y="1410665"/>
            <a:ext cx="7106166" cy="3148977"/>
          </a:xfrm>
          <a:prstGeom prst="rect">
            <a:avLst/>
          </a:prstGeom>
        </p:spPr>
      </p:pic>
    </p:spTree>
    <p:extLst>
      <p:ext uri="{BB962C8B-B14F-4D97-AF65-F5344CB8AC3E}">
        <p14:creationId xmlns:p14="http://schemas.microsoft.com/office/powerpoint/2010/main" val="36410438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602974" y="2812664"/>
            <a:ext cx="4432489" cy="1600200"/>
          </a:xfrm>
        </p:spPr>
        <p:txBody>
          <a:bodyPr/>
          <a:lstStyle/>
          <a:p>
            <a:r>
              <a:rPr lang="hr-HR" sz="4800" dirty="0"/>
              <a:t>Vježba za samostalni</a:t>
            </a:r>
            <a:r>
              <a:rPr lang="hr-HR" sz="5400" dirty="0"/>
              <a:t>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656790" y="775252"/>
            <a:ext cx="3932236" cy="5424246"/>
          </a:xfrm>
        </p:spPr>
        <p:txBody>
          <a:bodyPr>
            <a:normAutofit/>
          </a:bodyPr>
          <a:lstStyle/>
          <a:p>
            <a:r>
              <a:rPr lang="hr-HR" sz="2800" dirty="0"/>
              <a:t>	Dodajte u e-Dnevnik  nastavnike koji rade u vašoj školi te njihov OIB i token.</a:t>
            </a:r>
          </a:p>
        </p:txBody>
      </p:sp>
    </p:spTree>
    <p:extLst>
      <p:ext uri="{BB962C8B-B14F-4D97-AF65-F5344CB8AC3E}">
        <p14:creationId xmlns:p14="http://schemas.microsoft.com/office/powerpoint/2010/main" val="1441252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g6b6d36b315_1_354"/>
          <p:cNvSpPr txBox="1">
            <a:spLocks noGrp="1"/>
          </p:cNvSpPr>
          <p:nvPr>
            <p:ph type="title"/>
          </p:nvPr>
        </p:nvSpPr>
        <p:spPr>
          <a:xfrm>
            <a:off x="689316" y="972974"/>
            <a:ext cx="6035040" cy="4912052"/>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6000"/>
              <a:buNone/>
            </a:pPr>
            <a:r>
              <a:rPr lang="en-US" sz="4400" dirty="0">
                <a:latin typeface="Arial"/>
                <a:ea typeface="Arial"/>
                <a:cs typeface="Arial"/>
                <a:sym typeface="Arial"/>
              </a:rPr>
              <a:t>„</a:t>
            </a:r>
            <a:r>
              <a:rPr lang="en-US" sz="4400" dirty="0" err="1">
                <a:latin typeface="Arial"/>
                <a:ea typeface="Arial"/>
                <a:cs typeface="Arial"/>
                <a:sym typeface="Arial"/>
              </a:rPr>
              <a:t>Cjelovita</a:t>
            </a:r>
            <a:r>
              <a:rPr lang="en-US" sz="4400" dirty="0">
                <a:latin typeface="Arial"/>
                <a:ea typeface="Arial"/>
                <a:cs typeface="Arial"/>
                <a:sym typeface="Arial"/>
              </a:rPr>
              <a:t> </a:t>
            </a:r>
            <a:r>
              <a:rPr lang="en-US" sz="4400" dirty="0" err="1">
                <a:latin typeface="Arial"/>
                <a:ea typeface="Arial"/>
                <a:cs typeface="Arial"/>
                <a:sym typeface="Arial"/>
              </a:rPr>
              <a:t>informatizacija</a:t>
            </a:r>
            <a:r>
              <a:rPr lang="en-US" sz="4400" dirty="0">
                <a:latin typeface="Arial"/>
                <a:ea typeface="Arial"/>
                <a:cs typeface="Arial"/>
                <a:sym typeface="Arial"/>
              </a:rPr>
              <a:t> </a:t>
            </a:r>
            <a:r>
              <a:rPr lang="en-US" sz="4400" dirty="0" err="1">
                <a:latin typeface="Arial"/>
                <a:ea typeface="Arial"/>
                <a:cs typeface="Arial"/>
                <a:sym typeface="Arial"/>
              </a:rPr>
              <a:t>procesa</a:t>
            </a:r>
            <a:r>
              <a:rPr lang="en-US" sz="4400" dirty="0">
                <a:latin typeface="Arial"/>
                <a:ea typeface="Arial"/>
                <a:cs typeface="Arial"/>
                <a:sym typeface="Arial"/>
              </a:rPr>
              <a:t> </a:t>
            </a:r>
            <a:r>
              <a:rPr lang="en-US" sz="4400" dirty="0" err="1">
                <a:latin typeface="Arial"/>
                <a:ea typeface="Arial"/>
                <a:cs typeface="Arial"/>
                <a:sym typeface="Arial"/>
              </a:rPr>
              <a:t>poslovanja</a:t>
            </a:r>
            <a:r>
              <a:rPr lang="en-US" sz="4400" dirty="0">
                <a:latin typeface="Arial"/>
                <a:ea typeface="Arial"/>
                <a:cs typeface="Arial"/>
                <a:sym typeface="Arial"/>
              </a:rPr>
              <a:t> škola </a:t>
            </a:r>
            <a:r>
              <a:rPr lang="en-US" sz="4400" dirty="0" err="1">
                <a:latin typeface="Arial"/>
                <a:ea typeface="Arial"/>
                <a:cs typeface="Arial"/>
                <a:sym typeface="Arial"/>
              </a:rPr>
              <a:t>i</a:t>
            </a:r>
            <a:r>
              <a:rPr lang="en-US" sz="4400" dirty="0">
                <a:latin typeface="Arial"/>
                <a:ea typeface="Arial"/>
                <a:cs typeface="Arial"/>
                <a:sym typeface="Arial"/>
              </a:rPr>
              <a:t> </a:t>
            </a:r>
            <a:r>
              <a:rPr lang="en-US" sz="4400" dirty="0" err="1">
                <a:latin typeface="Arial"/>
                <a:ea typeface="Arial"/>
                <a:cs typeface="Arial"/>
                <a:sym typeface="Arial"/>
              </a:rPr>
              <a:t>nastavnih</a:t>
            </a:r>
            <a:r>
              <a:rPr lang="en-US" sz="4400" dirty="0">
                <a:latin typeface="Arial"/>
                <a:ea typeface="Arial"/>
                <a:cs typeface="Arial"/>
                <a:sym typeface="Arial"/>
              </a:rPr>
              <a:t> </a:t>
            </a:r>
            <a:r>
              <a:rPr lang="en-US" sz="4400" dirty="0" err="1">
                <a:latin typeface="Arial"/>
                <a:ea typeface="Arial"/>
                <a:cs typeface="Arial"/>
                <a:sym typeface="Arial"/>
              </a:rPr>
              <a:t>procesa</a:t>
            </a:r>
            <a:r>
              <a:rPr lang="en-US" sz="4400" dirty="0">
                <a:latin typeface="Arial"/>
                <a:ea typeface="Arial"/>
                <a:cs typeface="Arial"/>
                <a:sym typeface="Arial"/>
              </a:rPr>
              <a:t> u </a:t>
            </a:r>
            <a:r>
              <a:rPr lang="en-US" sz="4400" dirty="0" err="1">
                <a:latin typeface="Arial"/>
                <a:ea typeface="Arial"/>
                <a:cs typeface="Arial"/>
                <a:sym typeface="Arial"/>
              </a:rPr>
              <a:t>svrhu</a:t>
            </a:r>
            <a:r>
              <a:rPr lang="en-US" sz="4400" dirty="0">
                <a:latin typeface="Arial"/>
                <a:ea typeface="Arial"/>
                <a:cs typeface="Arial"/>
                <a:sym typeface="Arial"/>
              </a:rPr>
              <a:t> </a:t>
            </a:r>
            <a:r>
              <a:rPr lang="en-US" sz="4400" dirty="0" err="1">
                <a:latin typeface="Arial"/>
                <a:ea typeface="Arial"/>
                <a:cs typeface="Arial"/>
                <a:sym typeface="Arial"/>
              </a:rPr>
              <a:t>stvaranja</a:t>
            </a:r>
            <a:r>
              <a:rPr lang="en-US" sz="4400" dirty="0">
                <a:latin typeface="Arial"/>
                <a:ea typeface="Arial"/>
                <a:cs typeface="Arial"/>
                <a:sym typeface="Arial"/>
              </a:rPr>
              <a:t> </a:t>
            </a:r>
            <a:r>
              <a:rPr lang="en-US" sz="4400" dirty="0" err="1">
                <a:latin typeface="Arial"/>
                <a:ea typeface="Arial"/>
                <a:cs typeface="Arial"/>
                <a:sym typeface="Arial"/>
              </a:rPr>
              <a:t>digitalno</a:t>
            </a:r>
            <a:r>
              <a:rPr lang="en-US" sz="4400" dirty="0">
                <a:latin typeface="Arial"/>
                <a:ea typeface="Arial"/>
                <a:cs typeface="Arial"/>
                <a:sym typeface="Arial"/>
              </a:rPr>
              <a:t> </a:t>
            </a:r>
            <a:r>
              <a:rPr lang="en-US" sz="4400" dirty="0" err="1">
                <a:latin typeface="Arial"/>
                <a:ea typeface="Arial"/>
                <a:cs typeface="Arial"/>
                <a:sym typeface="Arial"/>
              </a:rPr>
              <a:t>zrelih</a:t>
            </a:r>
            <a:r>
              <a:rPr lang="en-US" sz="4400" dirty="0">
                <a:latin typeface="Arial"/>
                <a:ea typeface="Arial"/>
                <a:cs typeface="Arial"/>
                <a:sym typeface="Arial"/>
              </a:rPr>
              <a:t> škola za 21. </a:t>
            </a:r>
            <a:r>
              <a:rPr lang="en-US" sz="4400" dirty="0" err="1">
                <a:latin typeface="Arial"/>
                <a:ea typeface="Arial"/>
                <a:cs typeface="Arial"/>
                <a:sym typeface="Arial"/>
              </a:rPr>
              <a:t>stoljeće</a:t>
            </a:r>
            <a:r>
              <a:rPr lang="en-US" sz="4400" dirty="0">
                <a:latin typeface="Arial"/>
                <a:ea typeface="Arial"/>
                <a:cs typeface="Arial"/>
                <a:sym typeface="Arial"/>
              </a:rPr>
              <a:t>”</a:t>
            </a:r>
            <a:endParaRPr dirty="0">
              <a:latin typeface="Arial"/>
              <a:ea typeface="Arial"/>
              <a:cs typeface="Arial"/>
              <a:sym typeface="Arial"/>
            </a:endParaRPr>
          </a:p>
        </p:txBody>
      </p:sp>
      <p:pic>
        <p:nvPicPr>
          <p:cNvPr id="99" name="Google Shape;99;g6b6d36b315_1_354" descr="A screenshot of a cell phone&#10;&#10;Description automatically generated"/>
          <p:cNvPicPr preferRelativeResize="0"/>
          <p:nvPr/>
        </p:nvPicPr>
        <p:blipFill rotWithShape="1">
          <a:blip r:embed="rId3">
            <a:alphaModFix/>
          </a:blip>
          <a:srcRect t="6045" b="50676"/>
          <a:stretch/>
        </p:blipFill>
        <p:spPr>
          <a:xfrm>
            <a:off x="7383975" y="2791901"/>
            <a:ext cx="4666500" cy="2124900"/>
          </a:xfrm>
          <a:prstGeom prst="rect">
            <a:avLst/>
          </a:prstGeom>
          <a:noFill/>
          <a:ln>
            <a:noFill/>
          </a:ln>
        </p:spPr>
      </p:pic>
      <p:sp>
        <p:nvSpPr>
          <p:cNvPr id="100" name="Google Shape;100;g6b6d36b315_1_354"/>
          <p:cNvSpPr txBox="1"/>
          <p:nvPr/>
        </p:nvSpPr>
        <p:spPr>
          <a:xfrm>
            <a:off x="7455000" y="2036501"/>
            <a:ext cx="4524450" cy="755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US" sz="4400" b="0" i="0" u="none" strike="noStrike" cap="none" dirty="0">
                <a:solidFill>
                  <a:srgbClr val="000000"/>
                </a:solidFill>
                <a:latin typeface="Arial"/>
                <a:ea typeface="Arial"/>
                <a:cs typeface="Arial"/>
                <a:sym typeface="Arial"/>
              </a:rPr>
              <a:t>Program e-Škole</a:t>
            </a:r>
            <a:endParaRPr sz="4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4988241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a:xfrm>
            <a:off x="576816" y="2832244"/>
            <a:ext cx="3932237" cy="1600200"/>
          </a:xfrm>
        </p:spPr>
        <p:txBody>
          <a:bodyPr/>
          <a:lstStyle/>
          <a:p>
            <a:r>
              <a:rPr lang="hr-HR" sz="4800" dirty="0"/>
              <a:t>Brisanje i ispravak nepravilnog unosa</a:t>
            </a:r>
          </a:p>
        </p:txBody>
      </p:sp>
      <p:pic>
        <p:nvPicPr>
          <p:cNvPr id="4" name="Slika 3">
            <a:extLst>
              <a:ext uri="{FF2B5EF4-FFF2-40B4-BE49-F238E27FC236}">
                <a16:creationId xmlns:a16="http://schemas.microsoft.com/office/drawing/2014/main" id="{086F46C1-C5A5-4AD3-B8FE-4EDE09D4C67B}"/>
              </a:ext>
            </a:extLst>
          </p:cNvPr>
          <p:cNvPicPr>
            <a:picLocks noChangeAspect="1"/>
          </p:cNvPicPr>
          <p:nvPr/>
        </p:nvPicPr>
        <p:blipFill rotWithShape="1">
          <a:blip r:embed="rId3"/>
          <a:srcRect b="7912"/>
          <a:stretch/>
        </p:blipFill>
        <p:spPr>
          <a:xfrm>
            <a:off x="4942703" y="2582862"/>
            <a:ext cx="7115509" cy="1445963"/>
          </a:xfrm>
          <a:prstGeom prst="rect">
            <a:avLst/>
          </a:prstGeom>
        </p:spPr>
      </p:pic>
    </p:spTree>
    <p:extLst>
      <p:ext uri="{BB962C8B-B14F-4D97-AF65-F5344CB8AC3E}">
        <p14:creationId xmlns:p14="http://schemas.microsoft.com/office/powerpoint/2010/main" val="61583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r>
              <a:rPr lang="hr-HR" sz="4800" dirty="0"/>
              <a:t>Brisanje i ispravak nepravilnog unosa</a:t>
            </a:r>
          </a:p>
        </p:txBody>
      </p:sp>
      <p:pic>
        <p:nvPicPr>
          <p:cNvPr id="4" name="Slika 3">
            <a:extLst>
              <a:ext uri="{FF2B5EF4-FFF2-40B4-BE49-F238E27FC236}">
                <a16:creationId xmlns:a16="http://schemas.microsoft.com/office/drawing/2014/main" id="{ED9F4F89-3D3C-4C98-AA92-8179FF025284}"/>
              </a:ext>
            </a:extLst>
          </p:cNvPr>
          <p:cNvPicPr>
            <a:picLocks noChangeAspect="1"/>
          </p:cNvPicPr>
          <p:nvPr/>
        </p:nvPicPr>
        <p:blipFill>
          <a:blip r:embed="rId3"/>
          <a:stretch>
            <a:fillRect/>
          </a:stretch>
        </p:blipFill>
        <p:spPr>
          <a:xfrm>
            <a:off x="4901647" y="1926658"/>
            <a:ext cx="7118710" cy="3572267"/>
          </a:xfrm>
          <a:prstGeom prst="rect">
            <a:avLst/>
          </a:prstGeom>
        </p:spPr>
      </p:pic>
      <p:sp>
        <p:nvSpPr>
          <p:cNvPr id="5" name="Pravokutnik 4">
            <a:extLst>
              <a:ext uri="{FF2B5EF4-FFF2-40B4-BE49-F238E27FC236}">
                <a16:creationId xmlns:a16="http://schemas.microsoft.com/office/drawing/2014/main" id="{F9878F45-02AF-46ED-8C52-DE5E4E788896}"/>
              </a:ext>
            </a:extLst>
          </p:cNvPr>
          <p:cNvSpPr/>
          <p:nvPr/>
        </p:nvSpPr>
        <p:spPr>
          <a:xfrm>
            <a:off x="9795353" y="4008329"/>
            <a:ext cx="1691014" cy="78913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15104145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602974" y="2687275"/>
            <a:ext cx="4729047" cy="1338460"/>
          </a:xfrm>
        </p:spPr>
        <p:txBody>
          <a:bodyPr/>
          <a:lstStyle/>
          <a:p>
            <a:r>
              <a:rPr lang="hr-HR" sz="4800" dirty="0"/>
              <a:t>Vježba za samostalni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656790" y="775252"/>
            <a:ext cx="3932236" cy="5424246"/>
          </a:xfrm>
        </p:spPr>
        <p:txBody>
          <a:bodyPr>
            <a:normAutofit/>
          </a:bodyPr>
          <a:lstStyle/>
          <a:p>
            <a:r>
              <a:rPr lang="hr-HR" sz="2800" dirty="0"/>
              <a:t>	Upišite u e-Dnevnik  nastavni sat za predmet koji predajete i unesite ocjenu jednom učeniku.</a:t>
            </a:r>
          </a:p>
          <a:p>
            <a:r>
              <a:rPr lang="hr-HR" sz="2800" dirty="0"/>
              <a:t>	Unesene podatke izbrišite kao admin.</a:t>
            </a:r>
          </a:p>
        </p:txBody>
      </p:sp>
    </p:spTree>
    <p:extLst>
      <p:ext uri="{BB962C8B-B14F-4D97-AF65-F5344CB8AC3E}">
        <p14:creationId xmlns:p14="http://schemas.microsoft.com/office/powerpoint/2010/main" val="10916697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690851" y="2739520"/>
            <a:ext cx="5056806" cy="1559348"/>
          </a:xfrm>
        </p:spPr>
        <p:txBody>
          <a:bodyPr/>
          <a:lstStyle/>
          <a:p>
            <a:r>
              <a:rPr lang="hr-HR" sz="4800" dirty="0"/>
              <a:t>Vježba za</a:t>
            </a:r>
            <a:r>
              <a:rPr lang="hr-HR" sz="5400" dirty="0"/>
              <a:t> </a:t>
            </a:r>
            <a:r>
              <a:rPr lang="hr-HR" sz="4800" dirty="0"/>
              <a:t>samostalni</a:t>
            </a:r>
            <a:r>
              <a:rPr lang="hr-HR" sz="5400" dirty="0"/>
              <a:t>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656790" y="775252"/>
            <a:ext cx="3932236" cy="5424246"/>
          </a:xfrm>
        </p:spPr>
        <p:txBody>
          <a:bodyPr>
            <a:normAutofit/>
          </a:bodyPr>
          <a:lstStyle/>
          <a:p>
            <a:r>
              <a:rPr lang="hr-HR" sz="2800" dirty="0"/>
              <a:t>	Upišite u e-Dnevnik  izostanak jednog učenika.</a:t>
            </a:r>
          </a:p>
          <a:p>
            <a:r>
              <a:rPr lang="hr-HR" sz="2800" dirty="0"/>
              <a:t>	Ispravite uneseni podatak kao admin.</a:t>
            </a:r>
          </a:p>
        </p:txBody>
      </p:sp>
    </p:spTree>
    <p:extLst>
      <p:ext uri="{BB962C8B-B14F-4D97-AF65-F5344CB8AC3E}">
        <p14:creationId xmlns:p14="http://schemas.microsoft.com/office/powerpoint/2010/main" val="30942252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70;g7411285122_7_43">
            <a:extLst>
              <a:ext uri="{FF2B5EF4-FFF2-40B4-BE49-F238E27FC236}">
                <a16:creationId xmlns:a16="http://schemas.microsoft.com/office/drawing/2014/main" id="{B095C0F7-44DB-4103-AB61-5C9B05C39B5A}"/>
              </a:ext>
            </a:extLst>
          </p:cNvPr>
          <p:cNvSpPr txBox="1">
            <a:spLocks/>
          </p:cNvSpPr>
          <p:nvPr/>
        </p:nvSpPr>
        <p:spPr>
          <a:xfrm>
            <a:off x="1683575" y="1787275"/>
            <a:ext cx="4771200" cy="2723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6000" b="1" dirty="0">
                <a:solidFill>
                  <a:srgbClr val="E71A7A"/>
                </a:solidFill>
                <a:latin typeface="Arial" panose="020B0604020202020204" pitchFamily="34" charset="0"/>
                <a:ea typeface="Open Sans"/>
                <a:cs typeface="Arial" panose="020B0604020202020204" pitchFamily="34" charset="0"/>
                <a:sym typeface="Open Sans"/>
              </a:rPr>
              <a:t>Stanka</a:t>
            </a:r>
            <a:endParaRPr lang="en-US" sz="6000" b="1" dirty="0">
              <a:solidFill>
                <a:srgbClr val="E71A7A"/>
              </a:solidFill>
              <a:latin typeface="Arial" panose="020B0604020202020204" pitchFamily="34" charset="0"/>
              <a:ea typeface="Open Sans"/>
              <a:cs typeface="Arial" panose="020B0604020202020204" pitchFamily="34" charset="0"/>
              <a:sym typeface="Open Sans"/>
            </a:endParaRPr>
          </a:p>
        </p:txBody>
      </p:sp>
    </p:spTree>
    <p:extLst>
      <p:ext uri="{BB962C8B-B14F-4D97-AF65-F5344CB8AC3E}">
        <p14:creationId xmlns:p14="http://schemas.microsoft.com/office/powerpoint/2010/main" val="17406964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g6b6d36b315_1_0"/>
          <p:cNvSpPr txBox="1">
            <a:spLocks noGrp="1"/>
          </p:cNvSpPr>
          <p:nvPr>
            <p:ph type="title" idx="4294967295"/>
          </p:nvPr>
        </p:nvSpPr>
        <p:spPr>
          <a:xfrm>
            <a:off x="2520778" y="2626749"/>
            <a:ext cx="8302351" cy="2497800"/>
          </a:xfrm>
          <a:prstGeom prst="rect">
            <a:avLst/>
          </a:prstGeom>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100"/>
              <a:buFont typeface="Arial"/>
              <a:buNone/>
            </a:pPr>
            <a:r>
              <a:rPr lang="hr-HR" sz="4800" b="1" dirty="0">
                <a:solidFill>
                  <a:srgbClr val="FFFFFF"/>
                </a:solidFill>
                <a:latin typeface="Arial" panose="020B0604020202020204" pitchFamily="34" charset="0"/>
                <a:ea typeface="Open Sans"/>
                <a:cs typeface="Arial" panose="020B0604020202020204" pitchFamily="34" charset="0"/>
                <a:sym typeface="Open Sans"/>
              </a:rPr>
              <a:t>e-Dnevnik za sve odgojno-obrazovne radnike</a:t>
            </a:r>
          </a:p>
        </p:txBody>
      </p:sp>
    </p:spTree>
    <p:custDataLst>
      <p:tags r:id="rId1"/>
    </p:custDataLst>
    <p:extLst>
      <p:ext uri="{BB962C8B-B14F-4D97-AF65-F5344CB8AC3E}">
        <p14:creationId xmlns:p14="http://schemas.microsoft.com/office/powerpoint/2010/main" val="21039669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4" name="Google Shape;121;g7411285122_7_5">
            <a:extLst>
              <a:ext uri="{FF2B5EF4-FFF2-40B4-BE49-F238E27FC236}">
                <a16:creationId xmlns:a16="http://schemas.microsoft.com/office/drawing/2014/main" id="{26B76A55-B345-42B8-B974-B04C1D8FB373}"/>
              </a:ext>
            </a:extLst>
          </p:cNvPr>
          <p:cNvSpPr txBox="1">
            <a:spLocks/>
          </p:cNvSpPr>
          <p:nvPr/>
        </p:nvSpPr>
        <p:spPr>
          <a:xfrm>
            <a:off x="1412150" y="1235400"/>
            <a:ext cx="9709506" cy="4387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3600"/>
              <a:buFont typeface="Arial"/>
              <a:buNone/>
            </a:pPr>
            <a:r>
              <a:rPr lang="hr-HR" sz="4400" b="1" dirty="0">
                <a:solidFill>
                  <a:schemeClr val="tx1"/>
                </a:solidFill>
                <a:latin typeface="+mn-lt"/>
                <a:cs typeface="Arial" panose="020B0604020202020204" pitchFamily="34" charset="0"/>
              </a:rPr>
              <a:t>Ciljevi radionice</a:t>
            </a:r>
            <a:endParaRPr lang="hr-HR" sz="4400" dirty="0">
              <a:solidFill>
                <a:schemeClr val="tx1"/>
              </a:solidFill>
              <a:latin typeface="Arial" panose="020B0604020202020204" pitchFamily="34" charset="0"/>
              <a:cs typeface="Arial" panose="020B0604020202020204" pitchFamily="34" charset="0"/>
            </a:endParaRPr>
          </a:p>
          <a:p>
            <a:pPr marL="0" indent="0">
              <a:spcBef>
                <a:spcPts val="0"/>
              </a:spcBef>
              <a:buSzPts val="3600"/>
              <a:buFont typeface="Arial"/>
              <a:buNone/>
            </a:pPr>
            <a:endParaRPr lang="hr-HR" sz="3000" dirty="0">
              <a:solidFill>
                <a:schemeClr val="tx1"/>
              </a:solidFill>
              <a:latin typeface="Arial" panose="020B0604020202020204" pitchFamily="34" charset="0"/>
              <a:cs typeface="Arial" panose="020B0604020202020204" pitchFamily="34" charset="0"/>
            </a:endParaRPr>
          </a:p>
          <a:p>
            <a:pPr marL="0" indent="0">
              <a:spcBef>
                <a:spcPts val="0"/>
              </a:spcBef>
              <a:buSzPts val="3600"/>
              <a:buFont typeface="Arial"/>
              <a:buNone/>
            </a:pPr>
            <a:endParaRPr lang="hr-HR" sz="3000" dirty="0">
              <a:solidFill>
                <a:schemeClr val="tx1"/>
              </a:solidFill>
              <a:latin typeface="Arial" panose="020B0604020202020204" pitchFamily="34" charset="0"/>
              <a:cs typeface="Arial" panose="020B0604020202020204" pitchFamily="34" charset="0"/>
            </a:endParaRPr>
          </a:p>
          <a:p>
            <a:pPr indent="-457200">
              <a:spcBef>
                <a:spcPts val="0"/>
              </a:spcBef>
              <a:buFont typeface="Wingdings" panose="05000000000000000000" pitchFamily="2" charset="2"/>
              <a:buChar char="ü"/>
            </a:pPr>
            <a:r>
              <a:rPr lang="hr-HR" sz="3000" dirty="0">
                <a:solidFill>
                  <a:schemeClr val="tx1"/>
                </a:solidFill>
                <a:latin typeface="+mn-lt"/>
                <a:ea typeface="Open Sans Light"/>
                <a:cs typeface="Arial" panose="020B0604020202020204" pitchFamily="34" charset="0"/>
                <a:sym typeface="Open Sans Light"/>
              </a:rPr>
              <a:t>upoznati se s mogućnostima e-Dnevnika za nastavnike</a:t>
            </a:r>
          </a:p>
          <a:p>
            <a:pPr marL="1371600" indent="-457200">
              <a:spcBef>
                <a:spcPts val="0"/>
              </a:spcBef>
              <a:buFont typeface="Wingdings" panose="05000000000000000000" pitchFamily="2" charset="2"/>
              <a:buChar char="ü"/>
            </a:pPr>
            <a:endParaRPr lang="hr-HR" sz="3000" dirty="0">
              <a:solidFill>
                <a:schemeClr val="tx1"/>
              </a:solidFill>
              <a:latin typeface="+mn-lt"/>
              <a:ea typeface="Open Sans Light"/>
              <a:cs typeface="Arial" panose="020B0604020202020204" pitchFamily="34" charset="0"/>
              <a:sym typeface="Open Sans Light"/>
            </a:endParaRPr>
          </a:p>
          <a:p>
            <a:pPr indent="-457200">
              <a:spcBef>
                <a:spcPts val="0"/>
              </a:spcBef>
              <a:buFont typeface="Wingdings" panose="05000000000000000000" pitchFamily="2" charset="2"/>
              <a:buChar char="ü"/>
            </a:pPr>
            <a:r>
              <a:rPr lang="hr-HR" sz="3000" dirty="0">
                <a:solidFill>
                  <a:schemeClr val="tx1"/>
                </a:solidFill>
                <a:latin typeface="+mn-lt"/>
                <a:ea typeface="Open Sans Light"/>
                <a:cs typeface="Arial" panose="020B0604020202020204" pitchFamily="34" charset="0"/>
                <a:sym typeface="Open Sans Light"/>
              </a:rPr>
              <a:t>ovladati unosom i pregledom podataka u e-Dnevniku za sve skupine korisnika</a:t>
            </a:r>
            <a:endParaRPr lang="hr-HR" sz="3000" dirty="0">
              <a:solidFill>
                <a:schemeClr val="tx1"/>
              </a:solidFill>
              <a:latin typeface="+mn-lt"/>
              <a:cs typeface="Arial" panose="020B0604020202020204" pitchFamily="34" charset="0"/>
            </a:endParaRPr>
          </a:p>
        </p:txBody>
      </p:sp>
    </p:spTree>
    <p:extLst>
      <p:ext uri="{BB962C8B-B14F-4D97-AF65-F5344CB8AC3E}">
        <p14:creationId xmlns:p14="http://schemas.microsoft.com/office/powerpoint/2010/main" val="16073813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4" name="Google Shape;121;g7411285122_7_5">
            <a:extLst>
              <a:ext uri="{FF2B5EF4-FFF2-40B4-BE49-F238E27FC236}">
                <a16:creationId xmlns:a16="http://schemas.microsoft.com/office/drawing/2014/main" id="{26B76A55-B345-42B8-B974-B04C1D8FB373}"/>
              </a:ext>
            </a:extLst>
          </p:cNvPr>
          <p:cNvSpPr txBox="1">
            <a:spLocks/>
          </p:cNvSpPr>
          <p:nvPr/>
        </p:nvSpPr>
        <p:spPr>
          <a:xfrm>
            <a:off x="831871" y="467834"/>
            <a:ext cx="10528258" cy="5812366"/>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90000"/>
              </a:lnSpc>
              <a:spcBef>
                <a:spcPts val="0"/>
              </a:spcBef>
              <a:spcAft>
                <a:spcPts val="0"/>
              </a:spcAft>
              <a:buClr>
                <a:srgbClr val="7F7F7F"/>
              </a:buClr>
              <a:buSzPts val="3600"/>
              <a:buFont typeface="Arial"/>
              <a:buNone/>
              <a:tabLst/>
              <a:defRPr/>
            </a:pPr>
            <a:endParaRPr kumimoji="0" lang="hr-HR" sz="4000" b="1" i="0" u="none" strike="noStrike" kern="0" cap="none" spc="0" normalizeH="0" baseline="0" noProof="0" dirty="0">
              <a:ln>
                <a:noFill/>
              </a:ln>
              <a:solidFill>
                <a:srgbClr val="7F7F7F"/>
              </a:solidFill>
              <a:effectLst/>
              <a:uLnTx/>
              <a:uFillTx/>
              <a:latin typeface="Arial"/>
              <a:cs typeface="Arial" panose="020B0604020202020204" pitchFamily="34" charset="0"/>
              <a:sym typeface="Open Sans"/>
            </a:endParaRPr>
          </a:p>
          <a:p>
            <a:pPr marL="0" marR="0" lvl="0" indent="0" algn="l" defTabSz="914400" rtl="0" eaLnBrk="1" fontAlgn="auto" latinLnBrk="0" hangingPunct="1">
              <a:lnSpc>
                <a:spcPct val="90000"/>
              </a:lnSpc>
              <a:spcBef>
                <a:spcPts val="0"/>
              </a:spcBef>
              <a:spcAft>
                <a:spcPts val="0"/>
              </a:spcAft>
              <a:buClr>
                <a:srgbClr val="7F7F7F"/>
              </a:buClr>
              <a:buSzPts val="3600"/>
              <a:buFont typeface="Arial"/>
              <a:buNone/>
              <a:tabLst/>
              <a:defRPr/>
            </a:pPr>
            <a:r>
              <a:rPr kumimoji="0" lang="hr-HR" sz="4000" b="1"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Ishodi učenja radionice</a:t>
            </a:r>
            <a:endParaRPr kumimoji="0" lang="hr-HR" sz="40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endParaRPr>
          </a:p>
          <a:p>
            <a:pPr marL="0" indent="0">
              <a:lnSpc>
                <a:spcPct val="100000"/>
              </a:lnSpc>
              <a:spcBef>
                <a:spcPts val="600"/>
              </a:spcBef>
              <a:spcAft>
                <a:spcPts val="600"/>
              </a:spcAft>
              <a:buNone/>
              <a:defRPr/>
            </a:pPr>
            <a:endParaRPr lang="hr-HR" dirty="0">
              <a:solidFill>
                <a:schemeClr val="tx1"/>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defRPr/>
            </a:pPr>
            <a:r>
              <a:rPr lang="hr-HR" dirty="0">
                <a:solidFill>
                  <a:schemeClr val="tx1"/>
                </a:solidFill>
                <a:latin typeface="Arial" panose="020B0604020202020204" pitchFamily="34" charset="0"/>
                <a:cs typeface="Arial" panose="020B0604020202020204" pitchFamily="34" charset="0"/>
              </a:rPr>
              <a:t>Polaznici će nakon radionice moći:</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r>
              <a:rPr kumimoji="0" lang="hr-HR"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voditi administraciju e-Dnevnika, koja uključuje: odabir predmeta, kreiranje grupe i razreda, uređivanje podataka na razini škole, brisanje neispravnih unosa (srednja razina digitalnih kompetencija iz područja Digitalni izvori i materijali)</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r>
              <a:rPr kumimoji="0" lang="hr-HR" sz="2800" b="0" i="0" u="none" strike="noStrike" kern="0" cap="none" spc="0" normalizeH="0" baseline="0" noProof="0" dirty="0">
                <a:ln>
                  <a:noFill/>
                </a:ln>
                <a:solidFill>
                  <a:schemeClr val="tx1"/>
                </a:solidFill>
                <a:effectLst/>
                <a:uLnTx/>
                <a:uFillTx/>
                <a:latin typeface="Arial" panose="020B0604020202020204" pitchFamily="34" charset="0"/>
                <a:ea typeface="Open Sans Light"/>
                <a:cs typeface="Arial" panose="020B0604020202020204" pitchFamily="34" charset="0"/>
                <a:sym typeface="Open Sans Light"/>
              </a:rPr>
              <a:t>kreirati novi radni tjedan </a:t>
            </a:r>
            <a:r>
              <a:rPr kumimoji="0" lang="hr-HR"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(srednja razina digitalnih kompetencija iz područja Profesionalni angažman)</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r>
              <a:rPr kumimoji="0" lang="hr-HR"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Light"/>
              </a:rPr>
              <a:t>uređivati podatke učenika i predmeta </a:t>
            </a:r>
            <a:r>
              <a:rPr kumimoji="0" lang="hr-HR" sz="2800" b="0" i="0" u="none" strike="noStrike" kern="0" cap="none" spc="0" normalizeH="0" baseline="0" noProof="0" dirty="0">
                <a:ln>
                  <a:noFill/>
                </a:ln>
                <a:solidFill>
                  <a:schemeClr val="tx1"/>
                </a:solidFill>
                <a:effectLst/>
                <a:uLnTx/>
                <a:uFillTx/>
                <a:latin typeface="Arial" panose="020B0604020202020204" pitchFamily="34" charset="0"/>
                <a:cs typeface="Arial" panose="020B0604020202020204" pitchFamily="34" charset="0"/>
                <a:sym typeface="Open Sans"/>
              </a:rPr>
              <a:t>(srednja razina digitalnih kompetencija iz područja Profesionalni angažman)</a:t>
            </a:r>
          </a:p>
          <a:p>
            <a:pPr marL="457200" marR="0" lvl="0" indent="-457200" algn="l" defTabSz="914400" rtl="0" eaLnBrk="1" fontAlgn="auto" latinLnBrk="0" hangingPunct="1">
              <a:lnSpc>
                <a:spcPct val="90000"/>
              </a:lnSpc>
              <a:spcBef>
                <a:spcPts val="0"/>
              </a:spcBef>
              <a:spcAft>
                <a:spcPts val="0"/>
              </a:spcAft>
              <a:buClr>
                <a:srgbClr val="7F7F7F"/>
              </a:buClr>
              <a:buSzPts val="2800"/>
              <a:buFont typeface="Wingdings" panose="05000000000000000000" pitchFamily="2" charset="2"/>
              <a:buChar char="ü"/>
              <a:tabLst/>
              <a:defRPr/>
            </a:pPr>
            <a:endParaRPr kumimoji="0" lang="hr-HR" sz="3000" b="0" i="0" u="none" strike="noStrike" kern="0" cap="none" spc="0" normalizeH="0" baseline="0" noProof="0" dirty="0">
              <a:ln>
                <a:noFill/>
              </a:ln>
              <a:solidFill>
                <a:srgbClr val="7F7F7F"/>
              </a:solidFill>
              <a:effectLst/>
              <a:uLnTx/>
              <a:uFillTx/>
              <a:latin typeface="Arial" panose="020B0604020202020204" pitchFamily="34" charset="0"/>
              <a:cs typeface="Arial" panose="020B0604020202020204" pitchFamily="34" charset="0"/>
              <a:sym typeface="Open Sans Light"/>
            </a:endParaRPr>
          </a:p>
          <a:p>
            <a:pPr marL="457200" marR="0" lvl="0" indent="-457200" algn="l" defTabSz="914400" rtl="0" eaLnBrk="1" fontAlgn="auto" latinLnBrk="0" hangingPunct="1">
              <a:lnSpc>
                <a:spcPct val="90000"/>
              </a:lnSpc>
              <a:spcBef>
                <a:spcPts val="0"/>
              </a:spcBef>
              <a:spcAft>
                <a:spcPts val="0"/>
              </a:spcAft>
              <a:buClr>
                <a:srgbClr val="7F7F7F"/>
              </a:buClr>
              <a:buSzPts val="2800"/>
              <a:buFont typeface="Wingdings" panose="05000000000000000000" pitchFamily="2" charset="2"/>
              <a:buChar char="ü"/>
              <a:tabLst/>
              <a:defRPr/>
            </a:pPr>
            <a:endParaRPr kumimoji="0" lang="hr-HR" sz="3000" b="0" i="0" u="none" strike="noStrike" kern="0" cap="none" spc="0" normalizeH="0" baseline="0" noProof="0" dirty="0">
              <a:ln>
                <a:noFill/>
              </a:ln>
              <a:solidFill>
                <a:srgbClr val="7F7F7F"/>
              </a:solidFill>
              <a:effectLst/>
              <a:uLnTx/>
              <a:uFillTx/>
              <a:latin typeface="Arial"/>
              <a:cs typeface="Arial" panose="020B0604020202020204" pitchFamily="34" charset="0"/>
              <a:sym typeface="Open Sans"/>
            </a:endParaRPr>
          </a:p>
        </p:txBody>
      </p:sp>
    </p:spTree>
    <p:extLst>
      <p:ext uri="{BB962C8B-B14F-4D97-AF65-F5344CB8AC3E}">
        <p14:creationId xmlns:p14="http://schemas.microsoft.com/office/powerpoint/2010/main" val="19662175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niOkvir 2">
            <a:extLst>
              <a:ext uri="{FF2B5EF4-FFF2-40B4-BE49-F238E27FC236}">
                <a16:creationId xmlns:a16="http://schemas.microsoft.com/office/drawing/2014/main" id="{031F0231-81DF-4577-A1F9-5BE85B014232}"/>
              </a:ext>
            </a:extLst>
          </p:cNvPr>
          <p:cNvSpPr txBox="1"/>
          <p:nvPr/>
        </p:nvSpPr>
        <p:spPr>
          <a:xfrm>
            <a:off x="827314" y="1434173"/>
            <a:ext cx="10889765" cy="5016758"/>
          </a:xfrm>
          <a:prstGeom prst="rect">
            <a:avLst/>
          </a:prstGeom>
          <a:noFill/>
        </p:spPr>
        <p:txBody>
          <a:bodyPr wrap="square">
            <a:spAutoFit/>
          </a:bodyPr>
          <a:lstStyle/>
          <a:p>
            <a:pPr>
              <a:spcBef>
                <a:spcPts val="600"/>
              </a:spcBef>
              <a:spcAft>
                <a:spcPts val="600"/>
              </a:spcAft>
              <a:buClr>
                <a:srgbClr val="7F7F7F"/>
              </a:buClr>
              <a:buSzPts val="2800"/>
              <a:defRPr/>
            </a:pPr>
            <a:r>
              <a:rPr lang="hr-HR" sz="2800" dirty="0">
                <a:solidFill>
                  <a:schemeClr val="tx1"/>
                </a:solidFill>
                <a:latin typeface="Arial" panose="020B0604020202020204" pitchFamily="34" charset="0"/>
                <a:cs typeface="Arial" panose="020B0604020202020204" pitchFamily="34" charset="0"/>
              </a:rPr>
              <a:t>Polaznici će nakon radionice moći:</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rPr>
              <a:t>evidentirati nastavne sate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(početna razina digitalnih kompetencija iz područja Profesionalni angažman)</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rPr>
              <a:t>unositi ocjene, bilješke i elemente vrednovanja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(početna razina digitalnih kompetencija iz područja Praćenje i vrednovanje)</a:t>
            </a:r>
          </a:p>
          <a:p>
            <a:pPr marL="457200" lvl="0" indent="-457200">
              <a:spcBef>
                <a:spcPts val="600"/>
              </a:spcBef>
              <a:spcAft>
                <a:spcPts val="600"/>
              </a:spcAft>
              <a:buClr>
                <a:srgbClr val="7F7F7F"/>
              </a:buClr>
              <a:buSzPts val="2800"/>
              <a:buFont typeface="Wingdings" panose="05000000000000000000" pitchFamily="2" charset="2"/>
              <a:buChar char="ü"/>
              <a:defRPr/>
            </a:pPr>
            <a:r>
              <a:rPr lang="hr-HR" sz="2800" dirty="0">
                <a:latin typeface="Arial" panose="020B0604020202020204" pitchFamily="34" charset="0"/>
                <a:cs typeface="Arial" panose="020B0604020202020204" pitchFamily="34" charset="0"/>
                <a:sym typeface="Open Sans Light"/>
              </a:rPr>
              <a:t>i</a:t>
            </a:r>
            <a:r>
              <a:rPr kumimoji="0" lang="hr-HR" sz="2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Open Sans Light"/>
              </a:rPr>
              <a:t>zvoziti</a:t>
            </a:r>
            <a:r>
              <a:rPr lang="hr-HR" sz="2800" dirty="0">
                <a:latin typeface="Arial" panose="020B0604020202020204" pitchFamily="34" charset="0"/>
                <a:cs typeface="Arial" panose="020B0604020202020204" pitchFamily="34" charset="0"/>
                <a:sym typeface="Open Sans Light"/>
              </a:rPr>
              <a:t> podatke iz e-Matice i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rPr>
              <a:t>uvesti </a:t>
            </a:r>
            <a:r>
              <a:rPr lang="hr-HR" sz="2800" dirty="0">
                <a:latin typeface="Arial" panose="020B0604020202020204" pitchFamily="34" charset="0"/>
                <a:cs typeface="Arial" panose="020B0604020202020204" pitchFamily="34" charset="0"/>
                <a:sym typeface="Open Sans Light"/>
              </a:rPr>
              <a:t>podatke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rPr>
              <a:t>u e-Maticu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(srednja razina digitalnih kompetencija iz područja Digitalni izvori i materijali)</a:t>
            </a:r>
          </a:p>
          <a:p>
            <a:pPr marL="457200" marR="0" lvl="0" indent="-457200" algn="l" defTabSz="914400" rtl="0" eaLnBrk="1" fontAlgn="auto" latinLnBrk="0" hangingPunct="1">
              <a:lnSpc>
                <a:spcPct val="100000"/>
              </a:lnSpc>
              <a:spcBef>
                <a:spcPts val="600"/>
              </a:spcBef>
              <a:spcAft>
                <a:spcPts val="600"/>
              </a:spcAft>
              <a:buClr>
                <a:srgbClr val="7F7F7F"/>
              </a:buClr>
              <a:buSzPts val="2800"/>
              <a:buFont typeface="Wingdings" panose="05000000000000000000" pitchFamily="2" charset="2"/>
              <a:buChar char="ü"/>
              <a:tabLst/>
              <a:defRPr/>
            </a:pPr>
            <a:r>
              <a:rPr lang="hr-HR" sz="2800" dirty="0">
                <a:latin typeface="Arial" panose="020B0604020202020204" pitchFamily="34" charset="0"/>
                <a:cs typeface="Arial" panose="020B0604020202020204" pitchFamily="34" charset="0"/>
                <a:sym typeface="Open Sans Light"/>
              </a:rPr>
              <a:t>i</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Open Sans Light"/>
              </a:rPr>
              <a:t>zraditi razne izvještaje </a:t>
            </a:r>
            <a:r>
              <a:rPr kumimoji="0" lang="hr-HR" sz="2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(početna razina digitalnih kompetencija iz područja Praćenje i vrednovanje)</a:t>
            </a:r>
          </a:p>
        </p:txBody>
      </p:sp>
      <p:sp>
        <p:nvSpPr>
          <p:cNvPr id="4" name="TekstniOkvir 3">
            <a:extLst>
              <a:ext uri="{FF2B5EF4-FFF2-40B4-BE49-F238E27FC236}">
                <a16:creationId xmlns:a16="http://schemas.microsoft.com/office/drawing/2014/main" id="{BB2FE108-C9F9-4AE7-BE40-EFD21A380DFA}"/>
              </a:ext>
            </a:extLst>
          </p:cNvPr>
          <p:cNvSpPr txBox="1"/>
          <p:nvPr/>
        </p:nvSpPr>
        <p:spPr>
          <a:xfrm>
            <a:off x="827314" y="407069"/>
            <a:ext cx="8461828"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hr-HR" sz="40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Ishodi učenja radionice</a:t>
            </a:r>
            <a:endParaRPr kumimoji="0" lang="hr-HR" sz="40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spTree>
    <p:extLst>
      <p:ext uri="{BB962C8B-B14F-4D97-AF65-F5344CB8AC3E}">
        <p14:creationId xmlns:p14="http://schemas.microsoft.com/office/powerpoint/2010/main" val="40447934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7411285122_0_0"/>
          <p:cNvSpPr txBox="1">
            <a:spLocks noGrp="1"/>
          </p:cNvSpPr>
          <p:nvPr>
            <p:ph type="title"/>
          </p:nvPr>
        </p:nvSpPr>
        <p:spPr>
          <a:xfrm>
            <a:off x="487275" y="2926950"/>
            <a:ext cx="3932100" cy="10041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hr-HR" sz="4800" dirty="0"/>
              <a:t>Sadržaj</a:t>
            </a:r>
          </a:p>
        </p:txBody>
      </p:sp>
      <p:graphicFrame>
        <p:nvGraphicFramePr>
          <p:cNvPr id="131" name="Google Shape;131;g7411285122_0_0"/>
          <p:cNvGraphicFramePr/>
          <p:nvPr>
            <p:extLst>
              <p:ext uri="{D42A27DB-BD31-4B8C-83A1-F6EECF244321}">
                <p14:modId xmlns:p14="http://schemas.microsoft.com/office/powerpoint/2010/main" val="3601851362"/>
              </p:ext>
            </p:extLst>
          </p:nvPr>
        </p:nvGraphicFramePr>
        <p:xfrm>
          <a:off x="4872251" y="0"/>
          <a:ext cx="7319749" cy="6728344"/>
        </p:xfrm>
        <a:graphic>
          <a:graphicData uri="http://schemas.openxmlformats.org/drawingml/2006/table">
            <a:tbl>
              <a:tblPr>
                <a:noFill/>
              </a:tblPr>
              <a:tblGrid>
                <a:gridCol w="5365881">
                  <a:extLst>
                    <a:ext uri="{9D8B030D-6E8A-4147-A177-3AD203B41FA5}">
                      <a16:colId xmlns:a16="http://schemas.microsoft.com/office/drawing/2014/main" val="20000"/>
                    </a:ext>
                  </a:extLst>
                </a:gridCol>
                <a:gridCol w="1953868">
                  <a:extLst>
                    <a:ext uri="{9D8B030D-6E8A-4147-A177-3AD203B41FA5}">
                      <a16:colId xmlns:a16="http://schemas.microsoft.com/office/drawing/2014/main" val="20001"/>
                    </a:ext>
                  </a:extLst>
                </a:gridCol>
              </a:tblGrid>
              <a:tr h="601855">
                <a:tc>
                  <a:txBody>
                    <a:bodyPr/>
                    <a:lstStyle/>
                    <a:p>
                      <a:pPr marL="0" lvl="0" indent="0" algn="l" rtl="0">
                        <a:spcBef>
                          <a:spcPts val="0"/>
                        </a:spcBef>
                        <a:spcAft>
                          <a:spcPts val="0"/>
                        </a:spcAft>
                        <a:buNone/>
                      </a:pPr>
                      <a:r>
                        <a:rPr lang="hr-HR" sz="2400" b="1" noProof="0" dirty="0">
                          <a:latin typeface="Arial" panose="020B0604020202020204" pitchFamily="34" charset="0"/>
                          <a:ea typeface="Open Sans Light" panose="020B0604020202020204" charset="0"/>
                          <a:cs typeface="Arial" panose="020B0604020202020204" pitchFamily="34" charset="0"/>
                          <a:sym typeface="Open Sans"/>
                        </a:rPr>
                        <a:t>Program radionice </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009BEA">
                        <a:alpha val="49800"/>
                      </a:srgbClr>
                    </a:solidFill>
                  </a:tcPr>
                </a:tc>
                <a:tc>
                  <a:txBody>
                    <a:bodyPr/>
                    <a:lstStyle/>
                    <a:p>
                      <a:pPr marL="0" lvl="0" indent="0" algn="l" rtl="0">
                        <a:spcBef>
                          <a:spcPts val="0"/>
                        </a:spcBef>
                        <a:spcAft>
                          <a:spcPts val="0"/>
                        </a:spcAft>
                        <a:buNone/>
                      </a:pPr>
                      <a:r>
                        <a:rPr lang="hr-HR" sz="2400" b="1" noProof="0" dirty="0">
                          <a:latin typeface="Arial" panose="020B0604020202020204" pitchFamily="34" charset="0"/>
                          <a:ea typeface="Open Sans Light" panose="020B0604020202020204" charset="0"/>
                          <a:cs typeface="Arial" panose="020B0604020202020204" pitchFamily="34" charset="0"/>
                          <a:sym typeface="Open Sans"/>
                        </a:rPr>
                        <a:t>Trajanje</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009BEA">
                        <a:alpha val="49800"/>
                      </a:srgbClr>
                    </a:solidFill>
                  </a:tcPr>
                </a:tc>
                <a:extLst>
                  <a:ext uri="{0D108BD9-81ED-4DB2-BD59-A6C34878D82A}">
                    <a16:rowId xmlns:a16="http://schemas.microsoft.com/office/drawing/2014/main" val="10000"/>
                  </a:ext>
                </a:extLst>
              </a:tr>
              <a:tr h="898352">
                <a:tc>
                  <a:txBody>
                    <a:bodyPr/>
                    <a:lstStyle/>
                    <a:p>
                      <a:pPr marL="0" lvl="0" indent="0" algn="l" rtl="0">
                        <a:spcBef>
                          <a:spcPts val="0"/>
                        </a:spcBef>
                        <a:spcAft>
                          <a:spcPts val="0"/>
                        </a:spcAft>
                        <a:buClr>
                          <a:schemeClr val="dk1"/>
                        </a:buClr>
                        <a:buSzPts val="1100"/>
                        <a:buFont typeface="Arial"/>
                        <a:buNone/>
                      </a:pPr>
                      <a:r>
                        <a:rPr lang="hr-HR" sz="2000" noProof="0" dirty="0">
                          <a:solidFill>
                            <a:schemeClr val="dk1"/>
                          </a:solidFill>
                          <a:latin typeface="Arial" panose="020B0604020202020204" pitchFamily="34" charset="0"/>
                          <a:ea typeface="Open Sans Light" panose="020B0604020202020204" charset="0"/>
                          <a:cs typeface="Arial" panose="020B0604020202020204" pitchFamily="34" charset="0"/>
                          <a:sym typeface="Open Sans Light"/>
                        </a:rPr>
                        <a:t>Uvod</a:t>
                      </a:r>
                    </a:p>
                    <a:p>
                      <a:pPr marL="0" lvl="0" indent="0" algn="l" rtl="0">
                        <a:spcBef>
                          <a:spcPts val="0"/>
                        </a:spcBef>
                        <a:spcAft>
                          <a:spcPts val="0"/>
                        </a:spcAft>
                        <a:buClr>
                          <a:schemeClr val="dk1"/>
                        </a:buClr>
                        <a:buSzPts val="1100"/>
                        <a:buFont typeface="Arial"/>
                        <a:buNone/>
                      </a:pPr>
                      <a:r>
                        <a:rPr lang="hr-HR" sz="2000" noProof="0" dirty="0">
                          <a:solidFill>
                            <a:schemeClr val="dk1"/>
                          </a:solidFill>
                          <a:latin typeface="Arial" panose="020B0604020202020204" pitchFamily="34" charset="0"/>
                          <a:ea typeface="Open Sans Light" panose="020B0604020202020204" charset="0"/>
                          <a:cs typeface="Arial" panose="020B0604020202020204" pitchFamily="34" charset="0"/>
                          <a:sym typeface="Open Sans Light"/>
                        </a:rPr>
                        <a:t>Program i projekt e-Škole</a:t>
                      </a:r>
                      <a:endParaRPr lang="hr-HR" sz="2000" noProof="0" dirty="0">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10 min</a:t>
                      </a: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539000">
                <a:tc>
                  <a:txBody>
                    <a:bodyPr/>
                    <a:lstStyle/>
                    <a:p>
                      <a:r>
                        <a:rPr lang="hr-HR" sz="2000" dirty="0">
                          <a:solidFill>
                            <a:schemeClr val="tx1"/>
                          </a:solidFill>
                          <a:latin typeface="Arial" panose="020B0604020202020204" pitchFamily="34" charset="0"/>
                          <a:cs typeface="Arial" panose="020B0604020202020204" pitchFamily="34" charset="0"/>
                        </a:rPr>
                        <a:t>Uvod u e-Dnevnik </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30 min</a:t>
                      </a: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539000">
                <a:tc>
                  <a:txBody>
                    <a:bodyPr/>
                    <a:lstStyle/>
                    <a:p>
                      <a:pPr marL="0" lvl="0" indent="0" algn="l" rtl="0">
                        <a:spcBef>
                          <a:spcPts val="0"/>
                        </a:spcBef>
                        <a:spcAft>
                          <a:spcPts val="0"/>
                        </a:spcAft>
                        <a:buNone/>
                      </a:pPr>
                      <a:r>
                        <a:rPr lang="hr-HR" sz="2000" i="0" noProof="0" dirty="0">
                          <a:latin typeface="Arial" panose="020B0604020202020204" pitchFamily="34" charset="0"/>
                          <a:ea typeface="Open Sans Light" panose="020B0604020202020204" charset="0"/>
                          <a:cs typeface="Arial" panose="020B0604020202020204" pitchFamily="34" charset="0"/>
                          <a:sym typeface="Open Sans Light"/>
                        </a:rPr>
                        <a:t>e-Dnevnik za razrednike</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25 min</a:t>
                      </a: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53900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2000" i="1" noProof="0" dirty="0">
                          <a:latin typeface="Arial" panose="020B0604020202020204" pitchFamily="34" charset="0"/>
                          <a:ea typeface="Open Sans Light" panose="020B0604020202020204" charset="0"/>
                          <a:cs typeface="Arial" panose="020B0604020202020204" pitchFamily="34" charset="0"/>
                          <a:sym typeface="Open Sans Light"/>
                        </a:rPr>
                        <a:t>Stanka (po dogovoru)</a:t>
                      </a:r>
                      <a:endParaRPr lang="hr-HR" sz="2000" noProof="0" dirty="0">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solidFill>
                      <a:srgbClr val="CCECFF"/>
                    </a:solidFill>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10 min</a:t>
                      </a:r>
                    </a:p>
                  </a:txBody>
                  <a:tcPr marL="91425" marR="91425" marT="91425" marB="91425" anchor="ctr">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solidFill>
                      <a:srgbClr val="CCECFF"/>
                    </a:solidFill>
                  </a:tcPr>
                </a:tc>
                <a:extLst>
                  <a:ext uri="{0D108BD9-81ED-4DB2-BD59-A6C34878D82A}">
                    <a16:rowId xmlns:a16="http://schemas.microsoft.com/office/drawing/2014/main" val="10004"/>
                  </a:ext>
                </a:extLst>
              </a:tr>
              <a:tr h="53498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20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rPr>
                        <a:t>Imenik </a:t>
                      </a: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20 min</a:t>
                      </a: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extLst>
                  <a:ext uri="{0D108BD9-81ED-4DB2-BD59-A6C34878D82A}">
                    <a16:rowId xmlns:a16="http://schemas.microsoft.com/office/drawing/2014/main" val="327461065"/>
                  </a:ext>
                </a:extLst>
              </a:tr>
              <a:tr h="869362">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Prezentacija e-Dnevnika za školu u bolnici, razrednu knjigu O, produženi boravak</a:t>
                      </a:r>
                      <a:endParaRPr kumimoji="0" lang="hr-HR" sz="20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10 min</a:t>
                      </a: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extLst>
                  <a:ext uri="{0D108BD9-81ED-4DB2-BD59-A6C34878D82A}">
                    <a16:rowId xmlns:a16="http://schemas.microsoft.com/office/drawing/2014/main" val="2537107701"/>
                  </a:ext>
                </a:extLst>
              </a:tr>
              <a:tr h="53498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20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rPr>
                        <a:t>Dnevnik rada i Pregled rada</a:t>
                      </a: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40 min</a:t>
                      </a: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extLst>
                  <a:ext uri="{0D108BD9-81ED-4DB2-BD59-A6C34878D82A}">
                    <a16:rowId xmlns:a16="http://schemas.microsoft.com/office/drawing/2014/main" val="2613189471"/>
                  </a:ext>
                </a:extLst>
              </a:tr>
              <a:tr h="53498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20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rPr>
                        <a:t>Zapisnici</a:t>
                      </a: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20 min</a:t>
                      </a: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extLst>
                  <a:ext uri="{0D108BD9-81ED-4DB2-BD59-A6C34878D82A}">
                    <a16:rowId xmlns:a16="http://schemas.microsoft.com/office/drawing/2014/main" val="207896902"/>
                  </a:ext>
                </a:extLst>
              </a:tr>
              <a:tr h="534980">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hr-HR" sz="20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rPr>
                        <a:t>Zaključak (upitnik zadovoljstva i pitanja)</a:t>
                      </a: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000" noProof="0" dirty="0">
                          <a:latin typeface="Arial" panose="020B0604020202020204" pitchFamily="34" charset="0"/>
                          <a:ea typeface="Open Sans Light" panose="020B0604020202020204" charset="0"/>
                          <a:cs typeface="Arial" panose="020B0604020202020204" pitchFamily="34" charset="0"/>
                          <a:sym typeface="Open Sans Light"/>
                        </a:rPr>
                        <a:t>15 min</a:t>
                      </a: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extLst>
                  <a:ext uri="{0D108BD9-81ED-4DB2-BD59-A6C34878D82A}">
                    <a16:rowId xmlns:a16="http://schemas.microsoft.com/office/drawing/2014/main" val="3789320862"/>
                  </a:ext>
                </a:extLst>
              </a:tr>
              <a:tr h="601855">
                <a:tc>
                  <a: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lang="hr-HR" sz="2400" b="1" i="0" u="none" strike="noStrike" dirty="0">
                          <a:effectLst/>
                          <a:latin typeface="Arial" panose="020B0604020202020204" pitchFamily="34" charset="0"/>
                          <a:ea typeface="Open Sans Light" panose="020B0604020202020204"/>
                          <a:cs typeface="Arial" panose="020B0604020202020204" pitchFamily="34" charset="0"/>
                        </a:rPr>
                        <a:t>Ukupno</a:t>
                      </a:r>
                      <a:endParaRPr kumimoji="0" lang="hr-HR" sz="2400" b="0" i="0" u="none" strike="noStrike" kern="0" cap="none" spc="0" normalizeH="0" baseline="0" noProof="0" dirty="0">
                        <a:ln>
                          <a:noFill/>
                        </a:ln>
                        <a:solidFill>
                          <a:srgbClr val="000000"/>
                        </a:solidFill>
                        <a:effectLst/>
                        <a:uLnTx/>
                        <a:uFillTx/>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bg1">
                        <a:lumMod val="85000"/>
                        <a:alpha val="82000"/>
                      </a:schemeClr>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hr-HR" sz="2400" b="1" i="0" u="none" strike="noStrike" dirty="0">
                          <a:effectLst/>
                          <a:latin typeface="Arial" panose="020B0604020202020204" pitchFamily="34" charset="0"/>
                          <a:ea typeface="Open Sans Light" panose="020B0604020202020204"/>
                          <a:cs typeface="Arial" panose="020B0604020202020204" pitchFamily="34" charset="0"/>
                        </a:rPr>
                        <a:t>3 sata</a:t>
                      </a:r>
                      <a:endParaRPr lang="hr-HR" sz="2400" noProof="0" dirty="0">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nchor="ctr">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bg1">
                        <a:lumMod val="85000"/>
                        <a:alpha val="82000"/>
                      </a:schemeClr>
                    </a:solidFill>
                  </a:tcPr>
                </a:tc>
                <a:extLst>
                  <a:ext uri="{0D108BD9-81ED-4DB2-BD59-A6C34878D82A}">
                    <a16:rowId xmlns:a16="http://schemas.microsoft.com/office/drawing/2014/main" val="2577511875"/>
                  </a:ext>
                </a:extLst>
              </a:tr>
            </a:tbl>
          </a:graphicData>
        </a:graphic>
      </p:graphicFrame>
    </p:spTree>
    <p:custDataLst>
      <p:tags r:id="rId1"/>
    </p:custDataLst>
    <p:extLst>
      <p:ext uri="{BB962C8B-B14F-4D97-AF65-F5344CB8AC3E}">
        <p14:creationId xmlns:p14="http://schemas.microsoft.com/office/powerpoint/2010/main" val="1603160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6" name="Google Shape;106;g6b6d36b315_4_0"/>
          <p:cNvSpPr txBox="1"/>
          <p:nvPr/>
        </p:nvSpPr>
        <p:spPr>
          <a:xfrm>
            <a:off x="481584" y="3826195"/>
            <a:ext cx="2833200" cy="108548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4400"/>
              <a:buFont typeface="Arial"/>
              <a:buNone/>
            </a:pPr>
            <a:r>
              <a:rPr lang="en-US" sz="3200" b="0" i="0" u="none" strike="noStrike" cap="none" dirty="0" err="1">
                <a:solidFill>
                  <a:schemeClr val="dk1"/>
                </a:solidFill>
                <a:latin typeface="Arial"/>
                <a:ea typeface="Arial"/>
                <a:cs typeface="Arial"/>
                <a:sym typeface="Arial"/>
              </a:rPr>
              <a:t>prva</a:t>
            </a:r>
            <a:r>
              <a:rPr lang="en-US" sz="3200" b="0" i="0" u="none" strike="noStrike" cap="none" dirty="0">
                <a:solidFill>
                  <a:schemeClr val="dk1"/>
                </a:solidFill>
                <a:latin typeface="Arial"/>
                <a:ea typeface="Arial"/>
                <a:cs typeface="Arial"/>
                <a:sym typeface="Arial"/>
              </a:rPr>
              <a:t> </a:t>
            </a:r>
            <a:r>
              <a:rPr lang="en-US" sz="3200" b="0" i="0" u="none" strike="noStrike" cap="none" dirty="0" err="1">
                <a:solidFill>
                  <a:schemeClr val="dk1"/>
                </a:solidFill>
                <a:latin typeface="Arial"/>
                <a:ea typeface="Arial"/>
                <a:cs typeface="Arial"/>
                <a:sym typeface="Arial"/>
              </a:rPr>
              <a:t>faza</a:t>
            </a:r>
            <a:endParaRPr sz="3200" b="0" i="0" u="none" strike="noStrike" cap="none" dirty="0">
              <a:solidFill>
                <a:schemeClr val="dk1"/>
              </a:solidFill>
              <a:latin typeface="Arial"/>
              <a:ea typeface="Arial"/>
              <a:cs typeface="Arial"/>
              <a:sym typeface="Arial"/>
            </a:endParaRPr>
          </a:p>
          <a:p>
            <a:pPr lvl="0" algn="ctr">
              <a:buSzPts val="4400"/>
            </a:pPr>
            <a:r>
              <a:rPr lang="en-US" sz="3200" b="0" i="0" u="none" strike="noStrike" cap="none" dirty="0">
                <a:solidFill>
                  <a:schemeClr val="dk1"/>
                </a:solidFill>
                <a:latin typeface="Arial"/>
                <a:ea typeface="Arial"/>
                <a:cs typeface="Arial"/>
                <a:sym typeface="Arial"/>
              </a:rPr>
              <a:t>2015. </a:t>
            </a:r>
            <a:r>
              <a:rPr lang="en-US" sz="3200" dirty="0">
                <a:latin typeface="Calibri" panose="020F0502020204030204" pitchFamily="34" charset="0"/>
                <a:ea typeface="Calibri" panose="020F0502020204030204" pitchFamily="34" charset="0"/>
                <a:cs typeface="Times New Roman" panose="02020603050405020304" pitchFamily="18" charset="0"/>
              </a:rPr>
              <a:t>–</a:t>
            </a:r>
            <a:r>
              <a:rPr lang="en-US" sz="3200" b="0" i="0" u="none" strike="noStrike" cap="none" dirty="0">
                <a:solidFill>
                  <a:schemeClr val="dk1"/>
                </a:solidFill>
                <a:latin typeface="Arial"/>
                <a:ea typeface="Arial"/>
                <a:cs typeface="Arial"/>
                <a:sym typeface="Arial"/>
              </a:rPr>
              <a:t> 2018</a:t>
            </a:r>
            <a:r>
              <a:rPr lang="en-US" sz="3200" b="0" i="0" u="none" strike="noStrike" cap="none" dirty="0">
                <a:solidFill>
                  <a:srgbClr val="7F7F7F"/>
                </a:solidFill>
                <a:latin typeface="Arial"/>
                <a:ea typeface="Arial"/>
                <a:cs typeface="Arial"/>
                <a:sym typeface="Arial"/>
              </a:rPr>
              <a:t>.</a:t>
            </a:r>
            <a:endParaRPr sz="32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4400"/>
              <a:buFont typeface="Arial"/>
              <a:buNone/>
            </a:pPr>
            <a:endParaRPr sz="3200" b="0" i="0" u="none" strike="noStrike" cap="none" dirty="0">
              <a:solidFill>
                <a:srgbClr val="7F7F7F"/>
              </a:solidFill>
              <a:latin typeface="Arial"/>
              <a:ea typeface="Arial"/>
              <a:cs typeface="Arial"/>
              <a:sym typeface="Arial"/>
            </a:endParaRPr>
          </a:p>
        </p:txBody>
      </p:sp>
      <p:sp>
        <p:nvSpPr>
          <p:cNvPr id="107" name="Google Shape;107;g6b6d36b315_4_0"/>
          <p:cNvSpPr txBox="1"/>
          <p:nvPr/>
        </p:nvSpPr>
        <p:spPr>
          <a:xfrm>
            <a:off x="564029" y="4950451"/>
            <a:ext cx="2668310" cy="108548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2000" b="0" i="0" u="none" strike="noStrike" cap="none" dirty="0">
                <a:solidFill>
                  <a:srgbClr val="7F7F7F"/>
                </a:solidFill>
                <a:latin typeface="Arial"/>
                <a:ea typeface="Arial"/>
                <a:cs typeface="Arial"/>
                <a:sym typeface="Arial"/>
              </a:rPr>
              <a:t>(pilot</a:t>
            </a:r>
            <a:r>
              <a:rPr lang="hr-HR" sz="2000" b="0" i="0" u="none" strike="noStrike" cap="none" dirty="0">
                <a:solidFill>
                  <a:srgbClr val="7F7F7F"/>
                </a:solidFill>
                <a:latin typeface="Arial"/>
                <a:ea typeface="Arial"/>
                <a:cs typeface="Arial"/>
                <a:sym typeface="Arial"/>
              </a:rPr>
              <a:t>-</a:t>
            </a:r>
            <a:r>
              <a:rPr lang="en-US" sz="2000" b="0" i="0" u="none" strike="noStrike" cap="none" dirty="0" err="1">
                <a:solidFill>
                  <a:srgbClr val="7F7F7F"/>
                </a:solidFill>
                <a:latin typeface="Arial"/>
                <a:ea typeface="Arial"/>
                <a:cs typeface="Arial"/>
                <a:sym typeface="Arial"/>
              </a:rPr>
              <a:t>projekt</a:t>
            </a:r>
            <a:r>
              <a:rPr lang="en-US" sz="2000" b="0" i="0" u="none" strike="noStrike" cap="none" dirty="0">
                <a:solidFill>
                  <a:srgbClr val="7F7F7F"/>
                </a:solidFill>
                <a:latin typeface="Arial"/>
                <a:ea typeface="Arial"/>
                <a:cs typeface="Arial"/>
                <a:sym typeface="Arial"/>
              </a:rPr>
              <a:t>) </a:t>
            </a:r>
            <a:br>
              <a:rPr lang="hr-HR" sz="2000" b="0" i="0" u="none" strike="noStrike" cap="none" dirty="0">
                <a:solidFill>
                  <a:srgbClr val="7F7F7F"/>
                </a:solidFill>
                <a:latin typeface="Arial"/>
                <a:ea typeface="Arial"/>
                <a:cs typeface="Arial"/>
                <a:sym typeface="Arial"/>
              </a:rPr>
            </a:br>
            <a:r>
              <a:rPr lang="en-US" sz="2000" b="0" i="0" u="none" strike="noStrike" cap="none" dirty="0">
                <a:solidFill>
                  <a:srgbClr val="7F7F7F"/>
                </a:solidFill>
                <a:latin typeface="Arial"/>
                <a:ea typeface="Arial"/>
                <a:cs typeface="Arial"/>
                <a:sym typeface="Arial"/>
              </a:rPr>
              <a:t>151 škola</a:t>
            </a:r>
            <a:endParaRPr sz="2000" b="0" i="0" u="none" strike="noStrike" cap="none" dirty="0">
              <a:solidFill>
                <a:srgbClr val="7F7F7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000" b="0" i="0" u="none" strike="noStrike" cap="none" dirty="0">
                <a:solidFill>
                  <a:srgbClr val="7F7F7F"/>
                </a:solidFill>
                <a:latin typeface="Arial"/>
                <a:ea typeface="Arial"/>
                <a:cs typeface="Arial"/>
                <a:sym typeface="Arial"/>
              </a:rPr>
              <a:t>307 mil. </a:t>
            </a:r>
            <a:r>
              <a:rPr lang="en-US" sz="2000" b="0" i="0" u="none" strike="noStrike" cap="none" dirty="0" err="1">
                <a:solidFill>
                  <a:srgbClr val="7F7F7F"/>
                </a:solidFill>
                <a:latin typeface="Arial"/>
                <a:ea typeface="Arial"/>
                <a:cs typeface="Arial"/>
                <a:sym typeface="Arial"/>
              </a:rPr>
              <a:t>kuna</a:t>
            </a:r>
            <a:endParaRPr sz="2000" b="0" i="0" u="none" strike="noStrike" cap="none" dirty="0">
              <a:solidFill>
                <a:srgbClr val="7F7F7F"/>
              </a:solidFill>
              <a:latin typeface="Arial"/>
              <a:ea typeface="Arial"/>
              <a:cs typeface="Arial"/>
              <a:sym typeface="Arial"/>
            </a:endParaRPr>
          </a:p>
        </p:txBody>
      </p:sp>
      <p:sp>
        <p:nvSpPr>
          <p:cNvPr id="108" name="Google Shape;108;g6b6d36b315_4_0"/>
          <p:cNvSpPr txBox="1"/>
          <p:nvPr/>
        </p:nvSpPr>
        <p:spPr>
          <a:xfrm>
            <a:off x="8829490" y="3821581"/>
            <a:ext cx="2641538" cy="95353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4400"/>
              <a:buFont typeface="Arial"/>
              <a:buNone/>
            </a:pPr>
            <a:r>
              <a:rPr lang="en-US" sz="3200" b="0" i="0" u="none" strike="noStrike" cap="none" dirty="0" err="1">
                <a:solidFill>
                  <a:schemeClr val="dk1"/>
                </a:solidFill>
                <a:latin typeface="Arial"/>
                <a:ea typeface="Arial"/>
                <a:cs typeface="Arial"/>
                <a:sym typeface="Arial"/>
              </a:rPr>
              <a:t>druga</a:t>
            </a:r>
            <a:r>
              <a:rPr lang="en-US" sz="3200" b="0" i="0" u="none" strike="noStrike" cap="none" dirty="0">
                <a:solidFill>
                  <a:schemeClr val="dk1"/>
                </a:solidFill>
                <a:latin typeface="Arial"/>
                <a:ea typeface="Arial"/>
                <a:cs typeface="Arial"/>
                <a:sym typeface="Arial"/>
              </a:rPr>
              <a:t> </a:t>
            </a:r>
            <a:r>
              <a:rPr lang="en-US" sz="3200" b="0" i="0" u="none" strike="noStrike" cap="none" dirty="0" err="1">
                <a:solidFill>
                  <a:schemeClr val="dk1"/>
                </a:solidFill>
                <a:latin typeface="Arial"/>
                <a:ea typeface="Arial"/>
                <a:cs typeface="Arial"/>
                <a:sym typeface="Arial"/>
              </a:rPr>
              <a:t>faza</a:t>
            </a:r>
            <a:endParaRPr sz="3200" b="0" i="0" u="none" strike="noStrike" cap="none" dirty="0">
              <a:solidFill>
                <a:schemeClr val="dk1"/>
              </a:solidFill>
              <a:latin typeface="Arial"/>
              <a:ea typeface="Arial"/>
              <a:cs typeface="Arial"/>
              <a:sym typeface="Arial"/>
            </a:endParaRPr>
          </a:p>
          <a:p>
            <a:pPr lvl="0" algn="ctr">
              <a:buSzPts val="4400"/>
            </a:pPr>
            <a:r>
              <a:rPr lang="en-US" sz="3200" b="0" i="0" u="none" strike="noStrike" cap="none" dirty="0">
                <a:solidFill>
                  <a:schemeClr val="dk1"/>
                </a:solidFill>
                <a:latin typeface="Arial"/>
                <a:ea typeface="Arial"/>
                <a:cs typeface="Arial"/>
                <a:sym typeface="Arial"/>
              </a:rPr>
              <a:t>2018. </a:t>
            </a:r>
            <a:r>
              <a:rPr lang="en-US" sz="3200">
                <a:latin typeface="Calibri" panose="020F0502020204030204" pitchFamily="34" charset="0"/>
                <a:ea typeface="Calibri" panose="020F0502020204030204" pitchFamily="34" charset="0"/>
                <a:cs typeface="Times New Roman" panose="02020603050405020304" pitchFamily="18" charset="0"/>
              </a:rPr>
              <a:t>–</a:t>
            </a:r>
            <a:r>
              <a:rPr lang="en-US" sz="3200" b="0" i="0" u="none" strike="noStrike" cap="none">
                <a:solidFill>
                  <a:schemeClr val="dk1"/>
                </a:solidFill>
                <a:latin typeface="Arial"/>
                <a:ea typeface="Arial"/>
                <a:cs typeface="Arial"/>
                <a:sym typeface="Arial"/>
              </a:rPr>
              <a:t> </a:t>
            </a:r>
            <a:r>
              <a:rPr lang="en-US" sz="3200" b="0" i="0" u="none" strike="noStrike" cap="none" dirty="0">
                <a:solidFill>
                  <a:schemeClr val="dk1"/>
                </a:solidFill>
                <a:latin typeface="Arial"/>
                <a:ea typeface="Arial"/>
                <a:cs typeface="Arial"/>
                <a:sym typeface="Arial"/>
              </a:rPr>
              <a:t>2022.</a:t>
            </a:r>
            <a:endParaRPr sz="32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4400"/>
              <a:buFont typeface="Arial"/>
              <a:buNone/>
            </a:pPr>
            <a:endParaRPr sz="3200" b="1" i="0" u="none" strike="noStrike" cap="none" dirty="0">
              <a:solidFill>
                <a:srgbClr val="7F7F7F"/>
              </a:solidFill>
              <a:latin typeface="Arial"/>
              <a:ea typeface="Arial"/>
              <a:cs typeface="Arial"/>
              <a:sym typeface="Arial"/>
            </a:endParaRPr>
          </a:p>
        </p:txBody>
      </p:sp>
      <p:sp>
        <p:nvSpPr>
          <p:cNvPr id="109" name="Google Shape;109;g6b6d36b315_4_0"/>
          <p:cNvSpPr txBox="1"/>
          <p:nvPr/>
        </p:nvSpPr>
        <p:spPr>
          <a:xfrm>
            <a:off x="9087511" y="5131606"/>
            <a:ext cx="2062686" cy="746492"/>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3600"/>
              <a:buFont typeface="Arial"/>
              <a:buNone/>
            </a:pPr>
            <a:r>
              <a:rPr lang="en-US" sz="2000" b="1" i="0" u="none" strike="noStrike" cap="none" dirty="0">
                <a:solidFill>
                  <a:srgbClr val="7F7F7F"/>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0"/>
                  </a:ext>
                </a:extLst>
              </a:rPr>
              <a:t>1319 škola</a:t>
            </a:r>
            <a:br>
              <a:rPr lang="en-US" sz="2000" b="1" i="0" u="none" strike="noStrike" cap="none" dirty="0">
                <a:solidFill>
                  <a:srgbClr val="7F7F7F"/>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0"/>
                  </a:ext>
                </a:extLst>
              </a:rPr>
            </a:br>
            <a:r>
              <a:rPr lang="en-US" sz="2000" b="1" i="0" u="none" strike="noStrike" cap="none" dirty="0">
                <a:solidFill>
                  <a:srgbClr val="7F7F7F"/>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1"/>
                  </a:ext>
                </a:extLst>
              </a:rPr>
              <a:t>1,3 </a:t>
            </a:r>
            <a:r>
              <a:rPr lang="en-US" sz="2000" b="1" i="0" u="none" strike="noStrike" cap="none" dirty="0" err="1">
                <a:solidFill>
                  <a:srgbClr val="7F7F7F"/>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1"/>
                  </a:ext>
                </a:extLst>
              </a:rPr>
              <a:t>mlrd</a:t>
            </a:r>
            <a:r>
              <a:rPr lang="en-US" sz="2000" b="1" i="0" u="none" strike="noStrike" cap="none" dirty="0">
                <a:solidFill>
                  <a:srgbClr val="7F7F7F"/>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1"/>
                  </a:ext>
                </a:extLst>
              </a:rPr>
              <a:t>.</a:t>
            </a:r>
            <a:r>
              <a:rPr lang="hr-HR" sz="2000" b="1" i="0" u="none" strike="noStrike" cap="none" dirty="0">
                <a:solidFill>
                  <a:srgbClr val="7F7F7F"/>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1"/>
                  </a:ext>
                </a:extLst>
              </a:rPr>
              <a:t> </a:t>
            </a:r>
            <a:r>
              <a:rPr lang="en-US" sz="2000" b="1" i="0" u="none" strike="noStrike" cap="none" dirty="0" err="1">
                <a:solidFill>
                  <a:srgbClr val="7F7F7F"/>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textRoundtripDataId="1"/>
                  </a:ext>
                </a:extLst>
              </a:rPr>
              <a:t>kuna</a:t>
            </a:r>
            <a:endParaRPr sz="2000" b="1"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000" b="1" i="0" u="none" strike="noStrike" cap="none" dirty="0">
              <a:solidFill>
                <a:srgbClr val="7F7F7F"/>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000" b="1" i="0" u="none" strike="noStrike" cap="none" dirty="0">
              <a:solidFill>
                <a:srgbClr val="7F7F7F"/>
              </a:solidFill>
              <a:latin typeface="Arial"/>
              <a:ea typeface="Arial"/>
              <a:cs typeface="Arial"/>
              <a:sym typeface="Arial"/>
            </a:endParaRPr>
          </a:p>
        </p:txBody>
      </p:sp>
      <p:grpSp>
        <p:nvGrpSpPr>
          <p:cNvPr id="110" name="Google Shape;110;g6b6d36b315_4_0"/>
          <p:cNvGrpSpPr/>
          <p:nvPr/>
        </p:nvGrpSpPr>
        <p:grpSpPr>
          <a:xfrm>
            <a:off x="1260384" y="2344627"/>
            <a:ext cx="1275600" cy="1275600"/>
            <a:chOff x="3512216" y="1259575"/>
            <a:chExt cx="1275600" cy="1275600"/>
          </a:xfrm>
        </p:grpSpPr>
        <p:sp>
          <p:nvSpPr>
            <p:cNvPr id="111" name="Google Shape;111;g6b6d36b315_4_0"/>
            <p:cNvSpPr/>
            <p:nvPr/>
          </p:nvSpPr>
          <p:spPr>
            <a:xfrm>
              <a:off x="3512216" y="1259575"/>
              <a:ext cx="1275600" cy="1275600"/>
            </a:xfrm>
            <a:prstGeom prst="ellipse">
              <a:avLst/>
            </a:prstGeom>
            <a:solidFill>
              <a:srgbClr val="009B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pic>
          <p:nvPicPr>
            <p:cNvPr id="112" name="Google Shape;112;g6b6d36b315_4_0"/>
            <p:cNvPicPr preferRelativeResize="0"/>
            <p:nvPr/>
          </p:nvPicPr>
          <p:blipFill rotWithShape="1">
            <a:blip r:embed="rId3">
              <a:alphaModFix/>
            </a:blip>
            <a:srcRect r="54387"/>
            <a:stretch/>
          </p:blipFill>
          <p:spPr>
            <a:xfrm>
              <a:off x="3698976" y="1452390"/>
              <a:ext cx="902016" cy="889907"/>
            </a:xfrm>
            <a:prstGeom prst="rect">
              <a:avLst/>
            </a:prstGeom>
            <a:noFill/>
            <a:ln>
              <a:noFill/>
            </a:ln>
          </p:spPr>
        </p:pic>
      </p:grpSp>
      <p:grpSp>
        <p:nvGrpSpPr>
          <p:cNvPr id="113" name="Google Shape;113;g6b6d36b315_4_0"/>
          <p:cNvGrpSpPr/>
          <p:nvPr/>
        </p:nvGrpSpPr>
        <p:grpSpPr>
          <a:xfrm>
            <a:off x="9481054" y="2353167"/>
            <a:ext cx="1275600" cy="1275600"/>
            <a:chOff x="7389272" y="1259575"/>
            <a:chExt cx="1275600" cy="1275600"/>
          </a:xfrm>
        </p:grpSpPr>
        <p:sp>
          <p:nvSpPr>
            <p:cNvPr id="114" name="Google Shape;114;g6b6d36b315_4_0"/>
            <p:cNvSpPr/>
            <p:nvPr/>
          </p:nvSpPr>
          <p:spPr>
            <a:xfrm>
              <a:off x="7389272" y="1259575"/>
              <a:ext cx="1275600" cy="1275600"/>
            </a:xfrm>
            <a:prstGeom prst="ellipse">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pic>
          <p:nvPicPr>
            <p:cNvPr id="115" name="Google Shape;115;g6b6d36b315_4_0"/>
            <p:cNvPicPr preferRelativeResize="0"/>
            <p:nvPr/>
          </p:nvPicPr>
          <p:blipFill rotWithShape="1">
            <a:blip r:embed="rId3">
              <a:alphaModFix/>
            </a:blip>
            <a:srcRect l="54056" r="-4038"/>
            <a:stretch/>
          </p:blipFill>
          <p:spPr>
            <a:xfrm>
              <a:off x="7564265" y="1452389"/>
              <a:ext cx="988424" cy="889907"/>
            </a:xfrm>
            <a:prstGeom prst="rect">
              <a:avLst/>
            </a:prstGeom>
            <a:noFill/>
            <a:ln>
              <a:noFill/>
            </a:ln>
          </p:spPr>
        </p:pic>
      </p:grpSp>
      <p:pic>
        <p:nvPicPr>
          <p:cNvPr id="116" name="Google Shape;116;g6b6d36b315_4_0" descr="A screenshot of a cell phone&#10;&#10;Description automatically generated"/>
          <p:cNvPicPr preferRelativeResize="0"/>
          <p:nvPr/>
        </p:nvPicPr>
        <p:blipFill rotWithShape="1">
          <a:blip r:embed="rId4">
            <a:alphaModFix/>
          </a:blip>
          <a:srcRect l="26328" t="8486" r="26214" b="48575"/>
          <a:stretch/>
        </p:blipFill>
        <p:spPr>
          <a:xfrm>
            <a:off x="3524277" y="1281829"/>
            <a:ext cx="1786580" cy="1505143"/>
          </a:xfrm>
          <a:prstGeom prst="rect">
            <a:avLst/>
          </a:prstGeom>
          <a:noFill/>
          <a:ln>
            <a:noFill/>
          </a:ln>
        </p:spPr>
      </p:pic>
      <p:sp>
        <p:nvSpPr>
          <p:cNvPr id="117" name="Google Shape;117;g6b6d36b315_4_0"/>
          <p:cNvSpPr txBox="1"/>
          <p:nvPr/>
        </p:nvSpPr>
        <p:spPr>
          <a:xfrm>
            <a:off x="3812966" y="170761"/>
            <a:ext cx="4391105" cy="819815"/>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4400"/>
              <a:buFont typeface="Arial"/>
              <a:buNone/>
            </a:pPr>
            <a:r>
              <a:rPr lang="en-US" sz="4400" b="0" i="0" u="none" strike="noStrike" cap="none" dirty="0">
                <a:solidFill>
                  <a:schemeClr val="dk1"/>
                </a:solidFill>
                <a:latin typeface="Arial"/>
                <a:ea typeface="Arial"/>
                <a:cs typeface="Arial"/>
                <a:sym typeface="Arial"/>
              </a:rPr>
              <a:t>Program e-Škole</a:t>
            </a:r>
            <a:endParaRPr sz="4400" b="0" i="0" u="none" strike="noStrike" cap="none" dirty="0">
              <a:solidFill>
                <a:schemeClr val="dk1"/>
              </a:solidFill>
              <a:latin typeface="Arial"/>
              <a:ea typeface="Arial"/>
              <a:cs typeface="Arial"/>
              <a:sym typeface="Arial"/>
            </a:endParaRPr>
          </a:p>
        </p:txBody>
      </p:sp>
      <p:sp>
        <p:nvSpPr>
          <p:cNvPr id="118" name="Google Shape;118;g6b6d36b315_4_0"/>
          <p:cNvSpPr txBox="1"/>
          <p:nvPr/>
        </p:nvSpPr>
        <p:spPr>
          <a:xfrm>
            <a:off x="520504" y="6234591"/>
            <a:ext cx="11150991" cy="457314"/>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dirty="0" err="1">
                <a:solidFill>
                  <a:srgbClr val="666666"/>
                </a:solidFill>
                <a:latin typeface="Arial"/>
                <a:ea typeface="Arial"/>
                <a:cs typeface="Arial"/>
                <a:sym typeface="Arial"/>
              </a:rPr>
              <a:t>Sufinancira</a:t>
            </a:r>
            <a:r>
              <a:rPr lang="en-US" sz="2000" b="0" i="0" u="none" strike="noStrike" cap="none" dirty="0">
                <a:solidFill>
                  <a:srgbClr val="666666"/>
                </a:solidFill>
                <a:latin typeface="Arial"/>
                <a:ea typeface="Arial"/>
                <a:cs typeface="Arial"/>
                <a:sym typeface="Arial"/>
              </a:rPr>
              <a:t> </a:t>
            </a:r>
            <a:r>
              <a:rPr lang="en-US" sz="2000" b="0" i="0" u="none" strike="noStrike" cap="none" dirty="0" err="1">
                <a:solidFill>
                  <a:srgbClr val="666666"/>
                </a:solidFill>
                <a:latin typeface="Arial"/>
                <a:ea typeface="Arial"/>
                <a:cs typeface="Arial"/>
                <a:sym typeface="Arial"/>
              </a:rPr>
              <a:t>Europska</a:t>
            </a:r>
            <a:r>
              <a:rPr lang="en-US" sz="2000" b="0" i="0" u="none" strike="noStrike" cap="none" dirty="0">
                <a:solidFill>
                  <a:srgbClr val="666666"/>
                </a:solidFill>
                <a:latin typeface="Arial"/>
                <a:ea typeface="Arial"/>
                <a:cs typeface="Arial"/>
                <a:sym typeface="Arial"/>
              </a:rPr>
              <a:t> </a:t>
            </a:r>
            <a:r>
              <a:rPr lang="en-US" sz="2000" b="0" i="0" u="none" strike="noStrike" cap="none" dirty="0" err="1">
                <a:solidFill>
                  <a:srgbClr val="666666"/>
                </a:solidFill>
                <a:latin typeface="Arial"/>
                <a:ea typeface="Arial"/>
                <a:cs typeface="Arial"/>
                <a:sym typeface="Arial"/>
              </a:rPr>
              <a:t>unija</a:t>
            </a:r>
            <a:r>
              <a:rPr lang="en-US" sz="2000" b="0" i="0" u="none" strike="noStrike" cap="none" dirty="0">
                <a:solidFill>
                  <a:srgbClr val="666666"/>
                </a:solidFill>
                <a:latin typeface="Arial"/>
                <a:ea typeface="Arial"/>
                <a:cs typeface="Arial"/>
                <a:sym typeface="Arial"/>
              </a:rPr>
              <a:t> </a:t>
            </a:r>
            <a:r>
              <a:rPr lang="en-US" sz="2000" b="0" i="0" u="none" strike="noStrike" cap="none" dirty="0" err="1">
                <a:solidFill>
                  <a:srgbClr val="666666"/>
                </a:solidFill>
                <a:latin typeface="Arial"/>
                <a:ea typeface="Arial"/>
                <a:cs typeface="Arial"/>
                <a:sym typeface="Arial"/>
              </a:rPr>
              <a:t>iz</a:t>
            </a:r>
            <a:r>
              <a:rPr lang="en-US" sz="2000" b="0" i="0" u="none" strike="noStrike" cap="none" dirty="0">
                <a:solidFill>
                  <a:srgbClr val="666666"/>
                </a:solidFill>
                <a:latin typeface="Arial"/>
                <a:ea typeface="Arial"/>
                <a:cs typeface="Arial"/>
                <a:sym typeface="Arial"/>
              </a:rPr>
              <a:t> </a:t>
            </a:r>
            <a:r>
              <a:rPr lang="en-US" sz="2000" b="0" i="0" u="none" strike="noStrike" cap="none" dirty="0" err="1">
                <a:solidFill>
                  <a:srgbClr val="666666"/>
                </a:solidFill>
                <a:latin typeface="Arial"/>
                <a:ea typeface="Arial"/>
                <a:cs typeface="Arial"/>
                <a:sym typeface="Arial"/>
              </a:rPr>
              <a:t>europskih</a:t>
            </a:r>
            <a:r>
              <a:rPr lang="en-US" sz="2000" b="0" i="0" u="none" strike="noStrike" cap="none" dirty="0">
                <a:solidFill>
                  <a:srgbClr val="666666"/>
                </a:solidFill>
                <a:latin typeface="Arial"/>
                <a:ea typeface="Arial"/>
                <a:cs typeface="Arial"/>
                <a:sym typeface="Arial"/>
              </a:rPr>
              <a:t> </a:t>
            </a:r>
            <a:r>
              <a:rPr lang="en-US" sz="2000" b="0" i="0" u="none" strike="noStrike" cap="none" dirty="0" err="1">
                <a:solidFill>
                  <a:srgbClr val="666666"/>
                </a:solidFill>
                <a:latin typeface="Arial"/>
                <a:ea typeface="Arial"/>
                <a:cs typeface="Arial"/>
                <a:sym typeface="Arial"/>
              </a:rPr>
              <a:t>strukturnih</a:t>
            </a:r>
            <a:r>
              <a:rPr lang="en-US" sz="2000" b="0" i="0" u="none" strike="noStrike" cap="none" dirty="0">
                <a:solidFill>
                  <a:srgbClr val="666666"/>
                </a:solidFill>
                <a:latin typeface="Arial"/>
                <a:ea typeface="Arial"/>
                <a:cs typeface="Arial"/>
                <a:sym typeface="Arial"/>
              </a:rPr>
              <a:t> </a:t>
            </a:r>
            <a:r>
              <a:rPr lang="en-US" sz="2000" b="0" i="0" u="none" strike="noStrike" cap="none" dirty="0" err="1">
                <a:solidFill>
                  <a:srgbClr val="666666"/>
                </a:solidFill>
                <a:latin typeface="Arial"/>
                <a:ea typeface="Arial"/>
                <a:cs typeface="Arial"/>
                <a:sym typeface="Arial"/>
              </a:rPr>
              <a:t>i</a:t>
            </a:r>
            <a:r>
              <a:rPr lang="en-US" sz="2000" b="0" i="0" u="none" strike="noStrike" cap="none" dirty="0">
                <a:solidFill>
                  <a:srgbClr val="666666"/>
                </a:solidFill>
                <a:latin typeface="Arial"/>
                <a:ea typeface="Arial"/>
                <a:cs typeface="Arial"/>
                <a:sym typeface="Arial"/>
              </a:rPr>
              <a:t> </a:t>
            </a:r>
            <a:r>
              <a:rPr lang="en-US" sz="2000" b="0" i="0" u="none" strike="noStrike" cap="none" dirty="0" err="1">
                <a:solidFill>
                  <a:srgbClr val="666666"/>
                </a:solidFill>
                <a:latin typeface="Arial"/>
                <a:ea typeface="Arial"/>
                <a:cs typeface="Arial"/>
                <a:sym typeface="Arial"/>
              </a:rPr>
              <a:t>investicijskih</a:t>
            </a:r>
            <a:r>
              <a:rPr lang="en-US" sz="2000" b="0" i="0" u="none" strike="noStrike" cap="none" dirty="0">
                <a:solidFill>
                  <a:srgbClr val="666666"/>
                </a:solidFill>
                <a:latin typeface="Arial"/>
                <a:ea typeface="Arial"/>
                <a:cs typeface="Arial"/>
                <a:sym typeface="Arial"/>
              </a:rPr>
              <a:t> </a:t>
            </a:r>
            <a:r>
              <a:rPr lang="en-US" sz="2000" b="0" i="0" u="none" strike="noStrike" cap="none" dirty="0" err="1">
                <a:solidFill>
                  <a:srgbClr val="666666"/>
                </a:solidFill>
                <a:latin typeface="Arial"/>
                <a:ea typeface="Arial"/>
                <a:cs typeface="Arial"/>
                <a:sym typeface="Arial"/>
              </a:rPr>
              <a:t>fondova</a:t>
            </a:r>
            <a:endParaRPr sz="1400" b="0" i="0" u="none" strike="noStrike" cap="none" dirty="0">
              <a:solidFill>
                <a:srgbClr val="000000"/>
              </a:solidFill>
              <a:latin typeface="Arial"/>
              <a:ea typeface="Arial"/>
              <a:cs typeface="Arial"/>
              <a:sym typeface="Arial"/>
            </a:endParaRPr>
          </a:p>
        </p:txBody>
      </p:sp>
      <p:pic>
        <p:nvPicPr>
          <p:cNvPr id="3" name="Picture 2">
            <a:extLst>
              <a:ext uri="{FF2B5EF4-FFF2-40B4-BE49-F238E27FC236}">
                <a16:creationId xmlns:a16="http://schemas.microsoft.com/office/drawing/2014/main" id="{076E49F6-7206-42A7-B4C6-0F74DF5A2B37}"/>
              </a:ext>
            </a:extLst>
          </p:cNvPr>
          <p:cNvPicPr>
            <a:picLocks noChangeAspect="1"/>
          </p:cNvPicPr>
          <p:nvPr/>
        </p:nvPicPr>
        <p:blipFill>
          <a:blip r:embed="rId5"/>
          <a:stretch>
            <a:fillRect/>
          </a:stretch>
        </p:blipFill>
        <p:spPr>
          <a:xfrm>
            <a:off x="3619727" y="2985628"/>
            <a:ext cx="4777584" cy="3042498"/>
          </a:xfrm>
          <a:prstGeom prst="rect">
            <a:avLst/>
          </a:prstGeom>
        </p:spPr>
      </p:pic>
      <p:pic>
        <p:nvPicPr>
          <p:cNvPr id="6" name="Picture 5">
            <a:extLst>
              <a:ext uri="{FF2B5EF4-FFF2-40B4-BE49-F238E27FC236}">
                <a16:creationId xmlns:a16="http://schemas.microsoft.com/office/drawing/2014/main" id="{6C5C2742-9F7B-491A-8EFC-24EED183F2A7}"/>
              </a:ext>
            </a:extLst>
          </p:cNvPr>
          <p:cNvPicPr>
            <a:picLocks noChangeAspect="1"/>
          </p:cNvPicPr>
          <p:nvPr/>
        </p:nvPicPr>
        <p:blipFill>
          <a:blip r:embed="rId6"/>
          <a:stretch>
            <a:fillRect/>
          </a:stretch>
        </p:blipFill>
        <p:spPr>
          <a:xfrm>
            <a:off x="5442174" y="1770257"/>
            <a:ext cx="2955137" cy="528286"/>
          </a:xfrm>
          <a:prstGeom prst="rect">
            <a:avLst/>
          </a:prstGeom>
        </p:spPr>
      </p:pic>
    </p:spTree>
    <p:extLst>
      <p:ext uri="{BB962C8B-B14F-4D97-AF65-F5344CB8AC3E}">
        <p14:creationId xmlns:p14="http://schemas.microsoft.com/office/powerpoint/2010/main" val="30946348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7411285122_7_23"/>
          <p:cNvSpPr>
            <a:spLocks noGrp="1"/>
          </p:cNvSpPr>
          <p:nvPr>
            <p:ph type="pic" idx="2"/>
          </p:nvPr>
        </p:nvSpPr>
        <p:spPr>
          <a:xfrm>
            <a:off x="672475" y="303300"/>
            <a:ext cx="9736654" cy="5894100"/>
          </a:xfrm>
          <a:prstGeom prst="rect">
            <a:avLst/>
          </a:prstGeom>
        </p:spPr>
        <p:txBody>
          <a:bodyPr spcFirstLastPara="1" wrap="square" lIns="91425" tIns="45700" rIns="91425" bIns="45700" anchor="ctr" anchorCtr="0">
            <a:noAutofit/>
          </a:bodyPr>
          <a:lstStyle/>
          <a:p>
            <a:pPr marL="0" lvl="0" indent="0" algn="l" rtl="0">
              <a:lnSpc>
                <a:spcPct val="150000"/>
              </a:lnSpc>
              <a:spcBef>
                <a:spcPts val="1000"/>
              </a:spcBef>
              <a:spcAft>
                <a:spcPts val="0"/>
              </a:spcAft>
              <a:buNone/>
            </a:pPr>
            <a:r>
              <a:rPr lang="en-US" sz="4400" dirty="0">
                <a:latin typeface="Arial" panose="020B0604020202020204" pitchFamily="34" charset="0"/>
                <a:ea typeface="Open Sans Light"/>
                <a:cs typeface="Arial" panose="020B0604020202020204" pitchFamily="34" charset="0"/>
                <a:sym typeface="Open Sans Light"/>
              </a:rPr>
              <a:t>Pogledajmo video </a:t>
            </a:r>
            <a:r>
              <a:rPr lang="hr-HR" sz="4400" dirty="0">
                <a:latin typeface="Arial" panose="020B0604020202020204" pitchFamily="34" charset="0"/>
                <a:ea typeface="Open Sans Light"/>
                <a:cs typeface="Arial" panose="020B0604020202020204" pitchFamily="34" charset="0"/>
                <a:sym typeface="Open Sans Light"/>
              </a:rPr>
              <a:t>o iskustvu u korištenju e-Dnevnika</a:t>
            </a:r>
            <a:endParaRPr sz="4400" dirty="0">
              <a:solidFill>
                <a:schemeClr val="dk1"/>
              </a:solidFill>
              <a:latin typeface="Arial" panose="020B0604020202020204" pitchFamily="34" charset="0"/>
              <a:ea typeface="Open Sans Light"/>
              <a:cs typeface="Arial" panose="020B0604020202020204" pitchFamily="34" charset="0"/>
              <a:sym typeface="Open Sans Light"/>
            </a:endParaRPr>
          </a:p>
        </p:txBody>
      </p:sp>
    </p:spTree>
    <p:custDataLst>
      <p:tags r:id="rId1"/>
    </p:custDataLst>
    <p:extLst>
      <p:ext uri="{BB962C8B-B14F-4D97-AF65-F5344CB8AC3E}">
        <p14:creationId xmlns:p14="http://schemas.microsoft.com/office/powerpoint/2010/main" val="13252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5" name="TekstniOkvir 4">
            <a:extLst>
              <a:ext uri="{FF2B5EF4-FFF2-40B4-BE49-F238E27FC236}">
                <a16:creationId xmlns:a16="http://schemas.microsoft.com/office/drawing/2014/main" id="{8A62E438-5CEF-4754-8CD8-4F3D0D06E1C4}"/>
              </a:ext>
            </a:extLst>
          </p:cNvPr>
          <p:cNvSpPr txBox="1"/>
          <p:nvPr/>
        </p:nvSpPr>
        <p:spPr>
          <a:xfrm>
            <a:off x="1712091" y="1559324"/>
            <a:ext cx="7960841" cy="2800767"/>
          </a:xfrm>
          <a:prstGeom prst="rect">
            <a:avLst/>
          </a:prstGeom>
          <a:noFill/>
        </p:spPr>
        <p:txBody>
          <a:bodyPr wrap="square">
            <a:spAutoFit/>
          </a:bodyPr>
          <a:lstStyle/>
          <a:p>
            <a:pPr marL="457200" indent="-457200">
              <a:lnSpc>
                <a:spcPct val="150000"/>
              </a:lnSpc>
              <a:buFont typeface="Arial" panose="020B0604020202020204" pitchFamily="34" charset="0"/>
              <a:buChar char="•"/>
            </a:pPr>
            <a:r>
              <a:rPr lang="hr-HR" altLang="sr-Latn-RS" sz="3600" dirty="0">
                <a:solidFill>
                  <a:schemeClr val="tx1"/>
                </a:solidFill>
                <a:ea typeface="ＭＳ Ｐゴシック" panose="020B0600070205080204" pitchFamily="34" charset="-128"/>
              </a:rPr>
              <a:t>Što je e-Dnevnik?</a:t>
            </a:r>
          </a:p>
          <a:p>
            <a:pPr marL="457200" indent="-457200">
              <a:lnSpc>
                <a:spcPct val="150000"/>
              </a:lnSpc>
              <a:buFont typeface="Arial" panose="020B0604020202020204" pitchFamily="34" charset="0"/>
              <a:buChar char="•"/>
            </a:pPr>
            <a:r>
              <a:rPr lang="hr-HR" altLang="sr-Latn-RS" sz="3600" dirty="0">
                <a:solidFill>
                  <a:schemeClr val="tx1"/>
                </a:solidFill>
                <a:ea typeface="ＭＳ Ｐゴシック" panose="020B0600070205080204" pitchFamily="34" charset="-128"/>
              </a:rPr>
              <a:t>Koristite li e-Dnevnik?</a:t>
            </a:r>
          </a:p>
          <a:p>
            <a:pPr marL="457200" indent="-457200">
              <a:lnSpc>
                <a:spcPct val="150000"/>
              </a:lnSpc>
              <a:buFont typeface="Arial" panose="020B0604020202020204" pitchFamily="34" charset="0"/>
              <a:buChar char="•"/>
            </a:pPr>
            <a:r>
              <a:rPr lang="hr-HR" altLang="sr-Latn-RS" sz="3600" dirty="0">
                <a:solidFill>
                  <a:schemeClr val="tx1"/>
                </a:solidFill>
                <a:ea typeface="ＭＳ Ｐゴシック" panose="020B0600070205080204" pitchFamily="34" charset="-128"/>
              </a:rPr>
              <a:t>Koje uloge imate u e-Dnevniku?</a:t>
            </a:r>
          </a:p>
          <a:p>
            <a:pPr marL="457200" indent="-457200">
              <a:buFont typeface="Arial" panose="020B0604020202020204" pitchFamily="34" charset="0"/>
              <a:buChar char="•"/>
            </a:pPr>
            <a:endParaRPr lang="hr-HR" altLang="sr-Latn-RS" sz="1400" dirty="0">
              <a:solidFill>
                <a:schemeClr val="tx1"/>
              </a:solidFill>
              <a:ea typeface="ＭＳ Ｐゴシック" panose="020B0600070205080204" pitchFamily="34" charset="-128"/>
            </a:endParaRPr>
          </a:p>
        </p:txBody>
      </p:sp>
    </p:spTree>
    <p:custDataLst>
      <p:tags r:id="rId1"/>
    </p:custDataLst>
    <p:extLst>
      <p:ext uri="{BB962C8B-B14F-4D97-AF65-F5344CB8AC3E}">
        <p14:creationId xmlns:p14="http://schemas.microsoft.com/office/powerpoint/2010/main" val="5544643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r>
              <a:rPr lang="hr-HR" sz="4800" dirty="0"/>
              <a:t>e-Dnevnik</a:t>
            </a:r>
          </a:p>
        </p:txBody>
      </p:sp>
      <p:sp>
        <p:nvSpPr>
          <p:cNvPr id="5" name="TekstniOkvir 4">
            <a:extLst>
              <a:ext uri="{FF2B5EF4-FFF2-40B4-BE49-F238E27FC236}">
                <a16:creationId xmlns:a16="http://schemas.microsoft.com/office/drawing/2014/main" id="{A0A8E6ED-4751-4192-9049-F5EDD7CD622A}"/>
              </a:ext>
            </a:extLst>
          </p:cNvPr>
          <p:cNvSpPr txBox="1"/>
          <p:nvPr/>
        </p:nvSpPr>
        <p:spPr>
          <a:xfrm>
            <a:off x="5297959" y="598783"/>
            <a:ext cx="6098058" cy="5262979"/>
          </a:xfrm>
          <a:prstGeom prst="rect">
            <a:avLst/>
          </a:prstGeom>
          <a:noFill/>
        </p:spPr>
        <p:txBody>
          <a:bodyPr wrap="square">
            <a:spAutoFit/>
          </a:bodyPr>
          <a:lstStyle/>
          <a:p>
            <a:pPr marL="342900" indent="-342900">
              <a:buFont typeface="Arial" panose="020B0604020202020204" pitchFamily="34" charset="0"/>
              <a:buChar char="•"/>
            </a:pPr>
            <a:r>
              <a:rPr lang="hr-HR" sz="2800" dirty="0">
                <a:solidFill>
                  <a:schemeClr val="tx1"/>
                </a:solidFill>
              </a:rPr>
              <a:t>mrežna aplikacija za vođenje razredne knjige, imenika, dnevnika rada i zapisnika</a:t>
            </a:r>
          </a:p>
          <a:p>
            <a:pPr marL="342900" indent="-342900">
              <a:buFont typeface="Arial" panose="020B0604020202020204" pitchFamily="34" charset="0"/>
              <a:buChar char="•"/>
            </a:pPr>
            <a:r>
              <a:rPr lang="hr-HR" sz="2800" dirty="0">
                <a:solidFill>
                  <a:schemeClr val="tx1"/>
                </a:solidFill>
              </a:rPr>
              <a:t>sastoji se od dva glavna dijela: mrežne aplikacije e-Dnevnik namijenjene školama te mrežne aplikacije e-Dnevnik za roditelje i učenike</a:t>
            </a:r>
          </a:p>
          <a:p>
            <a:pPr marL="342900" indent="-342900">
              <a:buFont typeface="Arial" panose="020B0604020202020204" pitchFamily="34" charset="0"/>
              <a:buChar char="•"/>
            </a:pPr>
            <a:r>
              <a:rPr lang="hr-HR" sz="2800" dirty="0">
                <a:solidFill>
                  <a:schemeClr val="tx1"/>
                </a:solidFill>
              </a:rPr>
              <a:t>pristup aplikaciji za nastavnike: </a:t>
            </a:r>
            <a:r>
              <a:rPr lang="hr-HR" sz="2800" dirty="0">
                <a:solidFill>
                  <a:schemeClr val="tx1"/>
                </a:solidFill>
                <a:hlinkClick r:id="rId3"/>
              </a:rPr>
              <a:t>https://e-dnevnik.skole.hr/</a:t>
            </a:r>
            <a:endParaRPr lang="hr-HR" sz="2800" dirty="0">
              <a:solidFill>
                <a:schemeClr val="tx1"/>
              </a:solidFill>
            </a:endParaRPr>
          </a:p>
          <a:p>
            <a:pPr marL="342900" indent="-342900">
              <a:buFont typeface="Arial" panose="020B0604020202020204" pitchFamily="34" charset="0"/>
              <a:buChar char="•"/>
            </a:pPr>
            <a:r>
              <a:rPr lang="hr-HR" sz="2800" dirty="0">
                <a:solidFill>
                  <a:schemeClr val="tx1"/>
                </a:solidFill>
              </a:rPr>
              <a:t>pristup aplikaciji za roditelje i učenike: </a:t>
            </a:r>
            <a:r>
              <a:rPr lang="hr-HR" sz="2800" dirty="0">
                <a:solidFill>
                  <a:schemeClr val="tx1"/>
                </a:solidFill>
                <a:hlinkClick r:id="rId4"/>
              </a:rPr>
              <a:t>https://ocjene.skole.hr</a:t>
            </a:r>
            <a:endParaRPr lang="hr-HR" sz="2800" dirty="0">
              <a:solidFill>
                <a:schemeClr val="tx1"/>
              </a:solidFill>
            </a:endParaRPr>
          </a:p>
        </p:txBody>
      </p:sp>
    </p:spTree>
    <p:extLst>
      <p:ext uri="{BB962C8B-B14F-4D97-AF65-F5344CB8AC3E}">
        <p14:creationId xmlns:p14="http://schemas.microsoft.com/office/powerpoint/2010/main" val="40702083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a:xfrm>
            <a:off x="320634" y="2582862"/>
            <a:ext cx="4188419" cy="1600200"/>
          </a:xfrm>
        </p:spPr>
        <p:txBody>
          <a:bodyPr/>
          <a:lstStyle/>
          <a:p>
            <a:pPr algn="ctr"/>
            <a:r>
              <a:rPr lang="hr-HR" sz="4400" dirty="0"/>
              <a:t>Funkcionalnosti (1/3)</a:t>
            </a:r>
          </a:p>
        </p:txBody>
      </p:sp>
      <p:sp>
        <p:nvSpPr>
          <p:cNvPr id="5" name="TekstniOkvir 4">
            <a:extLst>
              <a:ext uri="{FF2B5EF4-FFF2-40B4-BE49-F238E27FC236}">
                <a16:creationId xmlns:a16="http://schemas.microsoft.com/office/drawing/2014/main" id="{A0A8E6ED-4751-4192-9049-F5EDD7CD622A}"/>
              </a:ext>
            </a:extLst>
          </p:cNvPr>
          <p:cNvSpPr txBox="1"/>
          <p:nvPr/>
        </p:nvSpPr>
        <p:spPr>
          <a:xfrm>
            <a:off x="5297959" y="598783"/>
            <a:ext cx="6098058" cy="6124754"/>
          </a:xfrm>
          <a:prstGeom prst="rect">
            <a:avLst/>
          </a:prstGeom>
          <a:noFill/>
        </p:spPr>
        <p:txBody>
          <a:bodyPr wrap="square">
            <a:spAutoFit/>
          </a:bodyPr>
          <a:lstStyle/>
          <a:p>
            <a:pPr marL="457200" indent="-457200">
              <a:buFont typeface="Arial" panose="020B0604020202020204" pitchFamily="34" charset="0"/>
              <a:buChar char="•"/>
            </a:pPr>
            <a:r>
              <a:rPr lang="hr-HR" altLang="sr-Latn-RS" sz="2800" dirty="0">
                <a:solidFill>
                  <a:schemeClr val="tx1"/>
                </a:solidFill>
                <a:ea typeface="ＭＳ Ｐゴシック" panose="020B0600070205080204" pitchFamily="34" charset="-128"/>
              </a:rPr>
              <a:t>brza, jednostavna i pouzdana izrada raznih izvještaja</a:t>
            </a:r>
          </a:p>
          <a:p>
            <a:pPr marL="457200" indent="-457200">
              <a:buFont typeface="Arial" panose="020B0604020202020204" pitchFamily="34" charset="0"/>
              <a:buChar char="•"/>
            </a:pPr>
            <a:r>
              <a:rPr lang="hr-HR" altLang="sr-Latn-RS" sz="2800" dirty="0">
                <a:solidFill>
                  <a:schemeClr val="tx1"/>
                </a:solidFill>
                <a:ea typeface="ＭＳ Ｐゴシック" panose="020B0600070205080204" pitchFamily="34" charset="-128"/>
              </a:rPr>
              <a:t>razni sustavi alarmiranja </a:t>
            </a:r>
          </a:p>
          <a:p>
            <a:pPr marL="1257300" lvl="2" indent="-457200">
              <a:buFont typeface="Arial" panose="020B0604020202020204" pitchFamily="34" charset="0"/>
              <a:buChar char="•"/>
            </a:pPr>
            <a:r>
              <a:rPr lang="hr-HR" altLang="sr-Latn-RS"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neažurirani izostanci </a:t>
            </a:r>
          </a:p>
          <a:p>
            <a:pPr marL="1257300" lvl="2" indent="-457200">
              <a:buFont typeface="Arial" panose="020B0604020202020204" pitchFamily="34" charset="0"/>
              <a:buChar char="•"/>
            </a:pPr>
            <a:r>
              <a:rPr lang="hr-HR" altLang="sr-Latn-RS"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dvije ocjene u istom danu</a:t>
            </a:r>
          </a:p>
          <a:p>
            <a:pPr marL="1257300" lvl="2" indent="-457200">
              <a:buFont typeface="Arial" panose="020B0604020202020204" pitchFamily="34" charset="0"/>
              <a:buChar char="•"/>
            </a:pPr>
            <a:r>
              <a:rPr lang="hr-HR" altLang="sr-Latn-RS"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tri ili više jedinica u posljednjih mjesec dana</a:t>
            </a:r>
          </a:p>
          <a:p>
            <a:pPr marL="457200" indent="-457200">
              <a:buFont typeface="Arial" panose="020B0604020202020204" pitchFamily="34" charset="0"/>
              <a:buChar char="•"/>
            </a:pPr>
            <a:r>
              <a:rPr lang="hr-HR" altLang="sr-Latn-RS" sz="2800" dirty="0">
                <a:solidFill>
                  <a:schemeClr val="tx1"/>
                </a:solidFill>
                <a:ea typeface="ＭＳ Ｐゴシック" panose="020B0600070205080204" pitchFamily="34" charset="-128"/>
              </a:rPr>
              <a:t>nastavnik može vidjeti samo ocjene iz svog predmeta</a:t>
            </a:r>
          </a:p>
          <a:p>
            <a:pPr marL="457200" indent="-457200">
              <a:buFont typeface="Arial" panose="020B0604020202020204" pitchFamily="34" charset="0"/>
              <a:buChar char="•"/>
            </a:pPr>
            <a:r>
              <a:rPr lang="hr-HR" altLang="sr-Latn-RS" sz="2800" dirty="0">
                <a:solidFill>
                  <a:schemeClr val="tx1"/>
                </a:solidFill>
                <a:ea typeface="ＭＳ Ｐゴシック" panose="020B0600070205080204" pitchFamily="34" charset="-128"/>
              </a:rPr>
              <a:t>istovremeni pristup više nastavnika razrednoj knjizi jednog razreda</a:t>
            </a:r>
          </a:p>
          <a:p>
            <a:pPr marL="457200" indent="-457200">
              <a:buFont typeface="Arial" panose="020B0604020202020204" pitchFamily="34" charset="0"/>
              <a:buChar char="•"/>
            </a:pPr>
            <a:r>
              <a:rPr lang="vi-VN" altLang="sr-Latn-RS" sz="2800" dirty="0">
                <a:solidFill>
                  <a:schemeClr val="tx1"/>
                </a:solidFill>
                <a:ea typeface="ＭＳ Ｐゴシック" panose="020B0600070205080204" pitchFamily="34" charset="-128"/>
              </a:rPr>
              <a:t>e-Dnevnik povezan </a:t>
            </a:r>
            <a:r>
              <a:rPr lang="hr-HR" altLang="sr-Latn-RS" sz="2800" dirty="0">
                <a:solidFill>
                  <a:schemeClr val="tx1"/>
                </a:solidFill>
                <a:ea typeface="ＭＳ Ｐゴシック" panose="020B0600070205080204" pitchFamily="34" charset="-128"/>
              </a:rPr>
              <a:t>je </a:t>
            </a:r>
            <a:r>
              <a:rPr lang="vi-VN" altLang="sr-Latn-RS" sz="2800" dirty="0">
                <a:solidFill>
                  <a:schemeClr val="tx1"/>
                </a:solidFill>
                <a:ea typeface="ＭＳ Ｐゴシック" panose="020B0600070205080204" pitchFamily="34" charset="-128"/>
              </a:rPr>
              <a:t>s e</a:t>
            </a:r>
            <a:r>
              <a:rPr lang="hr-HR" altLang="sr-Latn-RS" sz="2800" dirty="0">
                <a:solidFill>
                  <a:schemeClr val="tx1"/>
                </a:solidFill>
                <a:ea typeface="ＭＳ Ｐゴシック" panose="020B0600070205080204" pitchFamily="34" charset="-128"/>
              </a:rPr>
              <a:t>-</a:t>
            </a:r>
            <a:r>
              <a:rPr lang="vi-VN" altLang="sr-Latn-RS" sz="2800" dirty="0">
                <a:solidFill>
                  <a:schemeClr val="tx1"/>
                </a:solidFill>
                <a:ea typeface="ＭＳ Ｐゴシック" panose="020B0600070205080204" pitchFamily="34" charset="-128"/>
              </a:rPr>
              <a:t>Maticom MZO-a</a:t>
            </a:r>
            <a:endParaRPr lang="hr-HR" altLang="sr-Latn-RS" sz="2800" dirty="0">
              <a:solidFill>
                <a:schemeClr val="tx1"/>
              </a:solidFill>
              <a:ea typeface="ＭＳ Ｐゴシック" panose="020B0600070205080204" pitchFamily="34" charset="-128"/>
            </a:endParaRPr>
          </a:p>
        </p:txBody>
      </p:sp>
    </p:spTree>
    <p:extLst>
      <p:ext uri="{BB962C8B-B14F-4D97-AF65-F5344CB8AC3E}">
        <p14:creationId xmlns:p14="http://schemas.microsoft.com/office/powerpoint/2010/main" val="17270341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a:xfrm>
            <a:off x="368136" y="2582862"/>
            <a:ext cx="4140918" cy="1600200"/>
          </a:xfrm>
        </p:spPr>
        <p:txBody>
          <a:bodyPr/>
          <a:lstStyle/>
          <a:p>
            <a:pPr algn="ctr"/>
            <a:r>
              <a:rPr lang="hr-HR" sz="4400" dirty="0"/>
              <a:t>Funkcionalnosti (2/3)</a:t>
            </a:r>
            <a:endParaRPr lang="hr-HR" sz="66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211460" y="643631"/>
            <a:ext cx="6403723" cy="3539430"/>
          </a:xfrm>
          <a:prstGeom prst="rect">
            <a:avLst/>
          </a:prstGeom>
          <a:noFill/>
        </p:spPr>
        <p:txBody>
          <a:bodyPr wrap="square">
            <a:spAutoFit/>
          </a:bodyPr>
          <a:lstStyle/>
          <a:p>
            <a:pPr marL="342900" indent="-342900">
              <a:buFont typeface="Arial" panose="020B0604020202020204" pitchFamily="34" charset="0"/>
              <a:buChar char="•"/>
            </a:pPr>
            <a:r>
              <a:rPr lang="hr-HR" altLang="sr-Latn-RS" sz="2800" dirty="0">
                <a:solidFill>
                  <a:schemeClr val="tx1"/>
                </a:solidFill>
                <a:ea typeface="ＭＳ Ｐゴシック" panose="020B0600070205080204" pitchFamily="34" charset="-128"/>
              </a:rPr>
              <a:t>razredne knjige prema tipovima za osnovne i srednje škole:</a:t>
            </a:r>
          </a:p>
          <a:p>
            <a:pPr marL="800100" lvl="1" indent="-342900">
              <a:buFont typeface="Arial" panose="020B0604020202020204" pitchFamily="34" charset="0"/>
              <a:buChar char="•"/>
            </a:pPr>
            <a:r>
              <a:rPr lang="hr-HR" altLang="sr-Latn-RS"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Razredna knjiga A</a:t>
            </a:r>
          </a:p>
          <a:p>
            <a:pPr marL="800100" lvl="1" indent="-342900">
              <a:buFont typeface="Arial" panose="020B0604020202020204" pitchFamily="34" charset="0"/>
              <a:buChar char="•"/>
            </a:pPr>
            <a:r>
              <a:rPr lang="hr-HR" altLang="sr-Latn-RS"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Razredna knjiga B</a:t>
            </a:r>
          </a:p>
          <a:p>
            <a:pPr marL="800100" lvl="1" indent="-342900">
              <a:buFont typeface="Arial" panose="020B0604020202020204" pitchFamily="34" charset="0"/>
              <a:buChar char="•"/>
            </a:pPr>
            <a:r>
              <a:rPr lang="hr-HR" altLang="sr-Latn-RS"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Strukovna razredna knjiga</a:t>
            </a:r>
          </a:p>
          <a:p>
            <a:pPr marL="800100" lvl="1" indent="-342900">
              <a:buFont typeface="Arial" panose="020B0604020202020204" pitchFamily="34" charset="0"/>
              <a:buChar char="•"/>
            </a:pPr>
            <a:r>
              <a:rPr lang="hr-HR" altLang="sr-Latn-RS"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Gimnazijska razredna knjiga</a:t>
            </a:r>
            <a:endParaRPr lang="hr-HR" altLang="sr-Latn-RS" sz="2800" dirty="0">
              <a:solidFill>
                <a:schemeClr val="tx1"/>
              </a:solidFill>
              <a:ea typeface="ＭＳ Ｐゴシック" panose="020B0600070205080204" pitchFamily="34" charset="-128"/>
            </a:endParaRPr>
          </a:p>
          <a:p>
            <a:pPr marL="342900" indent="-342900">
              <a:buFont typeface="Arial" panose="020B0604020202020204" pitchFamily="34" charset="0"/>
              <a:buChar char="•"/>
            </a:pPr>
            <a:r>
              <a:rPr lang="hr-HR" altLang="sr-Latn-RS" sz="2800" dirty="0">
                <a:solidFill>
                  <a:schemeClr val="tx1"/>
                </a:solidFill>
                <a:ea typeface="ＭＳ Ｐゴシック" panose="020B0600070205080204" pitchFamily="34" charset="-128"/>
              </a:rPr>
              <a:t>razredne knjige za nacionalne manjine</a:t>
            </a:r>
          </a:p>
        </p:txBody>
      </p:sp>
    </p:spTree>
    <p:extLst>
      <p:ext uri="{BB962C8B-B14F-4D97-AF65-F5344CB8AC3E}">
        <p14:creationId xmlns:p14="http://schemas.microsoft.com/office/powerpoint/2010/main" val="24824539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a:xfrm>
            <a:off x="416012" y="2582862"/>
            <a:ext cx="4093042" cy="1600200"/>
          </a:xfrm>
        </p:spPr>
        <p:txBody>
          <a:bodyPr/>
          <a:lstStyle/>
          <a:p>
            <a:pPr algn="ctr"/>
            <a:r>
              <a:rPr lang="hr-HR" sz="4400" dirty="0"/>
              <a:t>Funkcionalnosti (3/3)</a:t>
            </a:r>
            <a:endParaRPr lang="hr-HR" sz="66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273245" y="322355"/>
            <a:ext cx="6502744" cy="5632311"/>
          </a:xfrm>
          <a:prstGeom prst="rect">
            <a:avLst/>
          </a:prstGeom>
          <a:noFill/>
        </p:spPr>
        <p:txBody>
          <a:bodyPr wrap="square">
            <a:spAutoFit/>
          </a:bodyPr>
          <a:lstStyle/>
          <a:p>
            <a:pPr marL="457200" indent="-457200">
              <a:buFont typeface="Arial" panose="020B0604020202020204" pitchFamily="34" charset="0"/>
              <a:buChar char="•"/>
              <a:defRPr/>
            </a:pPr>
            <a:r>
              <a:rPr lang="hr-HR" altLang="sr-Latn-RS" sz="2400" dirty="0">
                <a:solidFill>
                  <a:schemeClr val="tx1"/>
                </a:solidFill>
                <a:ea typeface="ＭＳ Ｐゴシック" panose="020B0600070205080204" pitchFamily="34" charset="-128"/>
              </a:rPr>
              <a:t>sustav obavještavanja roditelja o izostancima djeteta</a:t>
            </a:r>
          </a:p>
          <a:p>
            <a:pPr marL="857250" lvl="1" indent="-457200">
              <a:buFont typeface="Arial" panose="020B0604020202020204" pitchFamily="34" charset="0"/>
              <a:buChar char="•"/>
              <a:defRPr/>
            </a:pPr>
            <a:r>
              <a:rPr lang="hr-HR" altLang="sr-Latn-RS" sz="24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roditelj svako jutro u 7:30 elektroničkom poštom dobiva automatsku poruku ako je njegovo dijete izostalo s nastave</a:t>
            </a:r>
          </a:p>
          <a:p>
            <a:pPr marL="457200" indent="-457200">
              <a:buFont typeface="Arial" panose="020B0604020202020204" pitchFamily="34" charset="0"/>
              <a:buChar char="•"/>
              <a:defRPr/>
            </a:pPr>
            <a:r>
              <a:rPr lang="hr-HR" altLang="sr-Latn-RS" sz="2400" dirty="0">
                <a:solidFill>
                  <a:schemeClr val="tx1"/>
                </a:solidFill>
                <a:ea typeface="ＭＳ Ｐゴシック" panose="020B0600070205080204" pitchFamily="34" charset="-128"/>
              </a:rPr>
              <a:t>e-Dnevnik za učenike i roditelje</a:t>
            </a:r>
          </a:p>
          <a:p>
            <a:pPr marL="857250" lvl="1" indent="-457200">
              <a:buFont typeface="Arial" panose="020B0604020202020204" pitchFamily="34" charset="0"/>
              <a:buChar char="•"/>
              <a:defRPr/>
            </a:pPr>
            <a:r>
              <a:rPr lang="hr-HR" altLang="sr-Latn-RS" sz="2400" dirty="0">
                <a:latin typeface="Arial" panose="020B0604020202020204" pitchFamily="34" charset="0"/>
                <a:ea typeface="ＭＳ Ｐゴシック" panose="020B0600070205080204" pitchFamily="34" charset="-128"/>
                <a:cs typeface="Arial" panose="020B0604020202020204" pitchFamily="34" charset="0"/>
                <a:hlinkClick r:id="rId3"/>
              </a:rPr>
              <a:t>http://ocjene.skole.hr</a:t>
            </a:r>
            <a:r>
              <a:rPr lang="hr-HR" altLang="sr-Latn-RS" sz="2400" dirty="0">
                <a:latin typeface="Arial" panose="020B0604020202020204" pitchFamily="34" charset="0"/>
                <a:ea typeface="ＭＳ Ｐゴシック" panose="020B0600070205080204" pitchFamily="34" charset="-128"/>
                <a:cs typeface="Arial" panose="020B0604020202020204" pitchFamily="34" charset="0"/>
              </a:rPr>
              <a:t> </a:t>
            </a:r>
          </a:p>
          <a:p>
            <a:pPr marL="857250" lvl="1" indent="-457200">
              <a:buFont typeface="Arial" panose="020B0604020202020204" pitchFamily="34" charset="0"/>
              <a:buChar char="•"/>
              <a:defRPr/>
            </a:pPr>
            <a:r>
              <a:rPr lang="hr-HR" altLang="sr-Latn-RS" sz="24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učenici se prijavljuju s AAI elektroničkim identitetom iz škole</a:t>
            </a:r>
          </a:p>
          <a:p>
            <a:pPr marL="857250" lvl="1" indent="-457200">
              <a:buFont typeface="Arial" panose="020B0604020202020204" pitchFamily="34" charset="0"/>
              <a:buChar char="•"/>
              <a:defRPr/>
            </a:pPr>
            <a:r>
              <a:rPr lang="hr-HR" altLang="sr-Latn-RS" sz="24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učenici sve podatke vide bez vremenskog odmaka</a:t>
            </a:r>
          </a:p>
          <a:p>
            <a:pPr marL="857250" lvl="1" indent="-457200">
              <a:buFont typeface="Arial" panose="020B0604020202020204" pitchFamily="34" charset="0"/>
              <a:buChar char="•"/>
              <a:defRPr/>
            </a:pPr>
            <a:r>
              <a:rPr lang="hr-HR" altLang="sr-Latn-RS" sz="24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roditelji se prijavljuju pomoću sustava e-Građani</a:t>
            </a:r>
          </a:p>
          <a:p>
            <a:pPr marL="857250" lvl="1" indent="-457200">
              <a:buFont typeface="Arial" panose="020B0604020202020204" pitchFamily="34" charset="0"/>
              <a:buChar char="•"/>
              <a:defRPr/>
            </a:pPr>
            <a:r>
              <a:rPr lang="hr-HR" altLang="sr-Latn-RS" sz="24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roditelji ocjene vide 48 sati nakon unosa</a:t>
            </a:r>
          </a:p>
          <a:p>
            <a:pPr marL="857250" lvl="1" indent="-457200">
              <a:buFont typeface="Arial" panose="020B0604020202020204" pitchFamily="34" charset="0"/>
              <a:buChar char="•"/>
              <a:defRPr/>
            </a:pPr>
            <a:r>
              <a:rPr lang="hr-HR" altLang="sr-Latn-RS" sz="24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mobilna i desktop verzija</a:t>
            </a:r>
          </a:p>
        </p:txBody>
      </p:sp>
    </p:spTree>
    <p:extLst>
      <p:ext uri="{BB962C8B-B14F-4D97-AF65-F5344CB8AC3E}">
        <p14:creationId xmlns:p14="http://schemas.microsoft.com/office/powerpoint/2010/main" val="24306325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pPr algn="ctr"/>
            <a:r>
              <a:rPr lang="hr-HR" sz="4800" dirty="0"/>
              <a:t>Vremenska ograničenja (1/2)</a:t>
            </a:r>
            <a:endParaRPr lang="hr-HR" sz="72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273245" y="322355"/>
            <a:ext cx="6502744" cy="6001643"/>
          </a:xfrm>
          <a:prstGeom prst="rect">
            <a:avLst/>
          </a:prstGeom>
          <a:noFill/>
        </p:spPr>
        <p:txBody>
          <a:bodyPr wrap="square">
            <a:spAutoFit/>
          </a:bodyPr>
          <a:lstStyle/>
          <a:p>
            <a:pPr marL="342900" indent="-342900">
              <a:buFont typeface="Arial" panose="020B0604020202020204" pitchFamily="34" charset="0"/>
              <a:buChar char="•"/>
            </a:pPr>
            <a:r>
              <a:rPr lang="hr-HR" altLang="sr-Latn-RS" sz="3200" dirty="0">
                <a:solidFill>
                  <a:schemeClr val="tx1"/>
                </a:solidFill>
                <a:ea typeface="ＭＳ Ｐゴシック" panose="020B0600070205080204" pitchFamily="34" charset="-128"/>
              </a:rPr>
              <a:t>nastavnik može obrisati unesenu ocjenu unutar </a:t>
            </a:r>
            <a:r>
              <a:rPr lang="hr-HR" altLang="sr-Latn-RS" sz="3200" b="1" dirty="0">
                <a:solidFill>
                  <a:schemeClr val="tx1"/>
                </a:solidFill>
                <a:ea typeface="ＭＳ Ｐゴシック" panose="020B0600070205080204" pitchFamily="34" charset="-128"/>
              </a:rPr>
              <a:t>10 minuta</a:t>
            </a:r>
          </a:p>
          <a:p>
            <a:pPr marL="342900" indent="-342900">
              <a:buFont typeface="Arial" panose="020B0604020202020204" pitchFamily="34" charset="0"/>
              <a:buChar char="•"/>
            </a:pPr>
            <a:r>
              <a:rPr lang="hr-HR" altLang="sr-Latn-RS" sz="3200" dirty="0">
                <a:solidFill>
                  <a:schemeClr val="tx1"/>
                </a:solidFill>
                <a:ea typeface="ＭＳ Ｐゴシック" panose="020B0600070205080204" pitchFamily="34" charset="-128"/>
              </a:rPr>
              <a:t>unos ocjene moguć je za prethodni i aktualni mjesec</a:t>
            </a:r>
          </a:p>
          <a:p>
            <a:pPr marL="342900" indent="-342900">
              <a:buFont typeface="Arial" panose="020B0604020202020204" pitchFamily="34" charset="0"/>
              <a:buChar char="•"/>
            </a:pPr>
            <a:r>
              <a:rPr lang="hr-HR" altLang="sr-Latn-RS" sz="3200" dirty="0">
                <a:solidFill>
                  <a:schemeClr val="tx1"/>
                </a:solidFill>
                <a:ea typeface="ＭＳ Ｐゴシック" panose="020B0600070205080204" pitchFamily="34" charset="-128"/>
              </a:rPr>
              <a:t>ocjenu nije moguće unijeti za nedjelju</a:t>
            </a:r>
          </a:p>
          <a:p>
            <a:pPr marL="342900" indent="-342900">
              <a:buFont typeface="Arial" panose="020B0604020202020204" pitchFamily="34" charset="0"/>
              <a:buChar char="•"/>
            </a:pPr>
            <a:r>
              <a:rPr lang="hr-HR" altLang="sr-Latn-RS" sz="3200" dirty="0">
                <a:solidFill>
                  <a:schemeClr val="tx1"/>
                </a:solidFill>
                <a:ea typeface="ＭＳ Ｐゴシック" panose="020B0600070205080204" pitchFamily="34" charset="-128"/>
              </a:rPr>
              <a:t>razrednik može unijeti ocjene i za više od mjesec dana unatrag koristeći opciju „višestruki unos"</a:t>
            </a:r>
          </a:p>
          <a:p>
            <a:pPr marL="342900" indent="-342900">
              <a:buFont typeface="Arial" panose="020B0604020202020204" pitchFamily="34" charset="0"/>
              <a:buChar char="•"/>
            </a:pPr>
            <a:r>
              <a:rPr lang="hr-HR" altLang="sr-Latn-RS" sz="3200" dirty="0">
                <a:solidFill>
                  <a:schemeClr val="tx1"/>
                </a:solidFill>
                <a:ea typeface="ＭＳ Ｐゴシック" panose="020B0600070205080204" pitchFamily="34" charset="-128"/>
              </a:rPr>
              <a:t>brisanje nastavne jedinice i izostanaka moguće je unutar </a:t>
            </a:r>
            <a:r>
              <a:rPr lang="hr-HR" altLang="sr-Latn-RS" sz="3200" b="1" dirty="0">
                <a:solidFill>
                  <a:schemeClr val="tx1"/>
                </a:solidFill>
                <a:ea typeface="ＭＳ Ｐゴシック" panose="020B0600070205080204" pitchFamily="34" charset="-128"/>
              </a:rPr>
              <a:t>48 sati</a:t>
            </a:r>
          </a:p>
        </p:txBody>
      </p:sp>
    </p:spTree>
    <p:extLst>
      <p:ext uri="{BB962C8B-B14F-4D97-AF65-F5344CB8AC3E}">
        <p14:creationId xmlns:p14="http://schemas.microsoft.com/office/powerpoint/2010/main" val="36848184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pPr algn="ctr"/>
            <a:r>
              <a:rPr lang="hr-HR" sz="4800" dirty="0"/>
              <a:t>Vremenska ograničenja (2/2)</a:t>
            </a:r>
            <a:endParaRPr lang="hr-HR" sz="72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273245" y="322354"/>
            <a:ext cx="6453317" cy="4524315"/>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administrator e-Dnevnika može u bilo kojem trenutku obrisati uneseni podatak</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hr-HR" altLang="sr-Latn-RS" sz="3200" dirty="0">
                <a:ea typeface="ＭＳ Ｐゴシック" panose="020B0600070205080204" pitchFamily="34" charset="-128"/>
              </a:rPr>
              <a:t>u</a:t>
            </a: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nos sata nije vremenski ograničen</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hr-HR" altLang="sr-Latn-RS" sz="3200" b="0" i="0" u="none" strike="noStrike" kern="0" cap="none" spc="0" normalizeH="0" baseline="0" noProof="0" dirty="0">
                <a:ln>
                  <a:noFill/>
                </a:ln>
                <a:solidFill>
                  <a:srgbClr val="000000"/>
                </a:solidFill>
                <a:effectLst/>
                <a:uLnTx/>
                <a:uFillTx/>
                <a:latin typeface="Arial"/>
                <a:ea typeface="ＭＳ Ｐゴシック" panose="020B0600070205080204" pitchFamily="34" charset="-128"/>
                <a:cs typeface="Arial"/>
                <a:sym typeface="Arial"/>
              </a:rPr>
              <a:t>nastavni sati uneseni 14 ili više dana nakon datuma održanog sata u pojedinim izvještajima bit će označeni žutom bojom</a:t>
            </a:r>
          </a:p>
        </p:txBody>
      </p:sp>
    </p:spTree>
    <p:extLst>
      <p:ext uri="{BB962C8B-B14F-4D97-AF65-F5344CB8AC3E}">
        <p14:creationId xmlns:p14="http://schemas.microsoft.com/office/powerpoint/2010/main" val="7595515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pPr algn="ctr"/>
            <a:r>
              <a:rPr kumimoji="0" lang="hr-HR" sz="4800" b="0" i="0" u="none" strike="noStrike" kern="0" cap="none" spc="0" normalizeH="0" baseline="0" noProof="0" dirty="0">
                <a:ln>
                  <a:noFill/>
                </a:ln>
                <a:solidFill>
                  <a:schemeClr val="tx1"/>
                </a:solidFill>
                <a:effectLst/>
                <a:uLnTx/>
                <a:uFillTx/>
                <a:sym typeface="Open Sans Light"/>
              </a:rPr>
              <a:t>Korisnici u </a:t>
            </a:r>
            <a:br>
              <a:rPr kumimoji="0" lang="hr-HR" sz="4800" b="0" i="0" u="none" strike="noStrike" kern="0" cap="none" spc="0" normalizeH="0" baseline="0" noProof="0" dirty="0">
                <a:ln>
                  <a:noFill/>
                </a:ln>
                <a:solidFill>
                  <a:schemeClr val="tx1"/>
                </a:solidFill>
                <a:effectLst/>
                <a:uLnTx/>
                <a:uFillTx/>
                <a:sym typeface="Open Sans Light"/>
              </a:rPr>
            </a:br>
            <a:r>
              <a:rPr kumimoji="0" lang="hr-HR" sz="4800" b="0" i="0" u="none" strike="noStrike" kern="0" cap="none" spc="0" normalizeH="0" baseline="0" noProof="0" dirty="0">
                <a:ln>
                  <a:noFill/>
                </a:ln>
                <a:solidFill>
                  <a:schemeClr val="tx1"/>
                </a:solidFill>
                <a:effectLst/>
                <a:uLnTx/>
                <a:uFillTx/>
                <a:sym typeface="Open Sans Light"/>
              </a:rPr>
              <a:t>e-Dnevniku</a:t>
            </a:r>
            <a:endParaRPr lang="hr-HR" sz="5400" dirty="0">
              <a:solidFill>
                <a:schemeClr val="tx1"/>
              </a:solidFill>
            </a:endParaRPr>
          </a:p>
        </p:txBody>
      </p:sp>
      <p:sp>
        <p:nvSpPr>
          <p:cNvPr id="4" name="Google Shape;136;g891469c11b_2_0">
            <a:extLst>
              <a:ext uri="{FF2B5EF4-FFF2-40B4-BE49-F238E27FC236}">
                <a16:creationId xmlns:a16="http://schemas.microsoft.com/office/drawing/2014/main" id="{EDD1868F-8B40-46CD-85A1-9ABEE216CB9C}"/>
              </a:ext>
            </a:extLst>
          </p:cNvPr>
          <p:cNvSpPr txBox="1">
            <a:spLocks/>
          </p:cNvSpPr>
          <p:nvPr/>
        </p:nvSpPr>
        <p:spPr>
          <a:xfrm>
            <a:off x="5408537" y="92075"/>
            <a:ext cx="6206647" cy="6765925"/>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000000"/>
              </a:buClr>
              <a:buSzPts val="2800"/>
              <a:buFont typeface="Arial"/>
              <a:buChar char="•"/>
              <a:defRPr sz="2800" b="0" i="0" u="none" strike="noStrike" cap="none">
                <a:solidFill>
                  <a:srgbClr val="000000"/>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000000"/>
              </a:buClr>
              <a:buSzPts val="2400"/>
              <a:buFont typeface="Arial"/>
              <a:buChar char="•"/>
              <a:defRPr sz="2400" b="0" i="0" u="none" strike="noStrike" cap="none">
                <a:solidFill>
                  <a:srgbClr val="000000"/>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000000"/>
              </a:buClr>
              <a:buSzPts val="2000"/>
              <a:buFont typeface="Arial"/>
              <a:buChar char="•"/>
              <a:defRPr sz="2000" b="0" i="0" u="none" strike="noStrike" cap="none">
                <a:solidFill>
                  <a:srgbClr val="000000"/>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Open Sans"/>
                <a:ea typeface="Open Sans"/>
                <a:cs typeface="Open Sans"/>
                <a:sym typeface="Open Sans"/>
              </a:defRPr>
            </a:lvl5pPr>
            <a:lvl6pPr marL="2743200" marR="0" lvl="5"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6pPr>
            <a:lvl7pPr marL="3200400" marR="0" lvl="6"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7pPr>
            <a:lvl8pPr marL="3657600" marR="0" lvl="7"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8pPr>
            <a:lvl9pPr marL="4114800" marR="0" lvl="8" indent="-342900" algn="l" rtl="0">
              <a:lnSpc>
                <a:spcPct val="90000"/>
              </a:lnSpc>
              <a:spcBef>
                <a:spcPts val="500"/>
              </a:spcBef>
              <a:spcAft>
                <a:spcPts val="0"/>
              </a:spcAft>
              <a:buClr>
                <a:srgbClr val="000000"/>
              </a:buClr>
              <a:buSzPts val="1800"/>
              <a:buFont typeface="Arial"/>
              <a:buChar char="•"/>
              <a:defRPr sz="1800" b="0" i="0" u="none" strike="noStrike" cap="none">
                <a:solidFill>
                  <a:srgbClr val="000000"/>
                </a:solidFill>
                <a:latin typeface="Calibri"/>
                <a:ea typeface="Calibri"/>
                <a:cs typeface="Calibri"/>
                <a:sym typeface="Calibri"/>
              </a:defRPr>
            </a:lvl9pPr>
          </a:lstStyle>
          <a:p>
            <a:pPr marL="342900" indent="-342900" eaLnBrk="0" fontAlgn="base" hangingPunct="0">
              <a:lnSpc>
                <a:spcPct val="100000"/>
              </a:lnSpc>
              <a:spcBef>
                <a:spcPts val="0"/>
              </a:spcBef>
              <a:buFont typeface="Arial" panose="020B0604020202020204" pitchFamily="34" charset="0"/>
              <a:buChar char="•"/>
            </a:pPr>
            <a:r>
              <a:rPr lang="hr-HR" altLang="sr-Latn-RS" sz="3200" dirty="0">
                <a:solidFill>
                  <a:schemeClr val="tx1"/>
                </a:solidFill>
                <a:latin typeface="Arial"/>
                <a:ea typeface="ＭＳ Ｐゴシック" panose="020B0600070205080204" pitchFamily="34" charset="-128"/>
                <a:cs typeface="Arial"/>
                <a:sym typeface="Arial"/>
              </a:rPr>
              <a:t>prijava u sustav s AAI elektroničkim identitetom i tokenom</a:t>
            </a:r>
          </a:p>
          <a:p>
            <a:pPr marL="342900" indent="-342900" eaLnBrk="0" fontAlgn="base" hangingPunct="0">
              <a:lnSpc>
                <a:spcPct val="100000"/>
              </a:lnSpc>
              <a:spcBef>
                <a:spcPts val="0"/>
              </a:spcBef>
              <a:buFont typeface="Arial" panose="020B0604020202020204" pitchFamily="34" charset="0"/>
              <a:buChar char="•"/>
            </a:pPr>
            <a:r>
              <a:rPr lang="hr-HR" altLang="sr-Latn-RS" sz="3200" dirty="0">
                <a:solidFill>
                  <a:schemeClr val="tx1"/>
                </a:solidFill>
                <a:latin typeface="Arial"/>
                <a:ea typeface="ＭＳ Ｐゴシック" panose="020B0600070205080204" pitchFamily="34" charset="-128"/>
                <a:cs typeface="Arial"/>
                <a:sym typeface="Arial"/>
              </a:rPr>
              <a:t>fizički token ili </a:t>
            </a:r>
            <a:r>
              <a:rPr lang="hr-HR" altLang="sr-Latn-RS" sz="3200" dirty="0" err="1">
                <a:solidFill>
                  <a:schemeClr val="tx1"/>
                </a:solidFill>
                <a:latin typeface="Arial"/>
                <a:ea typeface="ＭＳ Ｐゴシック" panose="020B0600070205080204" pitchFamily="34" charset="-128"/>
                <a:cs typeface="Arial"/>
                <a:sym typeface="Arial"/>
              </a:rPr>
              <a:t>mToken</a:t>
            </a:r>
            <a:endParaRPr lang="hr-HR" altLang="sr-Latn-RS" sz="3200" dirty="0">
              <a:solidFill>
                <a:schemeClr val="tx1"/>
              </a:solidFill>
              <a:latin typeface="Arial"/>
              <a:ea typeface="ＭＳ Ｐゴシック" panose="020B0600070205080204" pitchFamily="34" charset="-128"/>
              <a:cs typeface="Arial"/>
              <a:sym typeface="Arial"/>
            </a:endParaRPr>
          </a:p>
          <a:p>
            <a:pPr marL="342900" indent="-342900" eaLnBrk="0" fontAlgn="base" hangingPunct="0">
              <a:lnSpc>
                <a:spcPct val="100000"/>
              </a:lnSpc>
              <a:spcBef>
                <a:spcPts val="0"/>
              </a:spcBef>
              <a:buFont typeface="Arial" panose="020B0604020202020204" pitchFamily="34" charset="0"/>
              <a:buChar char="•"/>
            </a:pPr>
            <a:r>
              <a:rPr lang="hr-HR" altLang="sr-Latn-RS" sz="3200" dirty="0">
                <a:solidFill>
                  <a:schemeClr val="tx1"/>
                </a:solidFill>
                <a:latin typeface="Arial"/>
                <a:ea typeface="ＭＳ Ｐゴシック" panose="020B0600070205080204" pitchFamily="34" charset="-128"/>
                <a:cs typeface="Arial"/>
                <a:sym typeface="Arial"/>
              </a:rPr>
              <a:t>svaki korisnik može imati samo jednu vrstu tokena</a:t>
            </a:r>
          </a:p>
          <a:p>
            <a:pPr marL="342900" indent="-342900" eaLnBrk="0" fontAlgn="base" hangingPunct="0">
              <a:lnSpc>
                <a:spcPct val="100000"/>
              </a:lnSpc>
              <a:spcBef>
                <a:spcPts val="0"/>
              </a:spcBef>
              <a:buFont typeface="Arial" panose="020B0604020202020204" pitchFamily="34" charset="0"/>
              <a:buChar char="•"/>
            </a:pPr>
            <a:r>
              <a:rPr lang="hr-HR" altLang="sr-Latn-RS" sz="3200" dirty="0">
                <a:solidFill>
                  <a:schemeClr val="tx1"/>
                </a:solidFill>
                <a:latin typeface="Arial"/>
                <a:ea typeface="ＭＳ Ｐゴシック" panose="020B0600070205080204" pitchFamily="34" charset="-128"/>
                <a:cs typeface="Arial"/>
                <a:sym typeface="Arial"/>
              </a:rPr>
              <a:t>jedan se </a:t>
            </a:r>
            <a:r>
              <a:rPr lang="hr-HR" altLang="sr-Latn-RS" sz="3200" dirty="0" err="1">
                <a:solidFill>
                  <a:schemeClr val="tx1"/>
                </a:solidFill>
                <a:latin typeface="Arial"/>
                <a:ea typeface="ＭＳ Ｐゴシック" panose="020B0600070205080204" pitchFamily="34" charset="-128"/>
                <a:cs typeface="Arial"/>
                <a:sym typeface="Arial"/>
              </a:rPr>
              <a:t>token</a:t>
            </a:r>
            <a:r>
              <a:rPr lang="hr-HR" altLang="sr-Latn-RS" sz="3200" dirty="0">
                <a:solidFill>
                  <a:schemeClr val="tx1"/>
                </a:solidFill>
                <a:latin typeface="Arial"/>
                <a:ea typeface="ＭＳ Ｐゴシック" panose="020B0600070205080204" pitchFamily="34" charset="-128"/>
                <a:cs typeface="Arial"/>
                <a:sym typeface="Arial"/>
              </a:rPr>
              <a:t> može koristiti za rad u više škola</a:t>
            </a:r>
          </a:p>
          <a:p>
            <a:pPr marL="342900" indent="-342900" eaLnBrk="0" fontAlgn="base" hangingPunct="0">
              <a:lnSpc>
                <a:spcPct val="100000"/>
              </a:lnSpc>
              <a:spcBef>
                <a:spcPts val="0"/>
              </a:spcBef>
              <a:buFont typeface="Arial" panose="020B0604020202020204" pitchFamily="34" charset="0"/>
              <a:buChar char="•"/>
            </a:pPr>
            <a:r>
              <a:rPr lang="hr-HR" altLang="sr-Latn-RS" sz="3200" b="1" dirty="0">
                <a:solidFill>
                  <a:schemeClr val="tx1"/>
                </a:solidFill>
                <a:latin typeface="Arial"/>
                <a:ea typeface="ＭＳ Ｐゴシック" panose="020B0600070205080204" pitchFamily="34" charset="-128"/>
                <a:cs typeface="Arial"/>
                <a:sym typeface="Arial"/>
              </a:rPr>
              <a:t>uloge</a:t>
            </a:r>
            <a:r>
              <a:rPr lang="hr-HR" altLang="sr-Latn-RS" sz="3200" dirty="0">
                <a:solidFill>
                  <a:schemeClr val="tx1"/>
                </a:solidFill>
                <a:latin typeface="Arial"/>
                <a:ea typeface="ＭＳ Ｐゴシック" panose="020B0600070205080204" pitchFamily="34" charset="-128"/>
                <a:cs typeface="Arial"/>
                <a:sym typeface="Arial"/>
              </a:rPr>
              <a:t>: </a:t>
            </a:r>
          </a:p>
          <a:p>
            <a:pPr marL="800100" lvl="2" indent="-342900" eaLnBrk="0" fontAlgn="base" hangingPunct="0">
              <a:lnSpc>
                <a:spcPct val="100000"/>
              </a:lnSpc>
              <a:spcBef>
                <a:spcPts val="0"/>
              </a:spcBef>
              <a:buFont typeface="Arial" panose="020B0604020202020204" pitchFamily="34" charset="0"/>
              <a:buChar char="•"/>
            </a:pPr>
            <a:r>
              <a:rPr lang="hr-HR" altLang="sr-Latn-RS" sz="3200" dirty="0">
                <a:solidFill>
                  <a:schemeClr val="tx1"/>
                </a:solidFill>
                <a:latin typeface="Arial"/>
                <a:ea typeface="ＭＳ Ｐゴシック" panose="020B0600070205080204" pitchFamily="34" charset="-128"/>
                <a:cs typeface="Arial"/>
                <a:sym typeface="Arial"/>
              </a:rPr>
              <a:t>školski administrator </a:t>
            </a:r>
          </a:p>
          <a:p>
            <a:pPr marL="800100" lvl="2" indent="-342900" eaLnBrk="0" fontAlgn="base" hangingPunct="0">
              <a:lnSpc>
                <a:spcPct val="100000"/>
              </a:lnSpc>
              <a:spcBef>
                <a:spcPts val="0"/>
              </a:spcBef>
              <a:buFont typeface="Arial" panose="020B0604020202020204" pitchFamily="34" charset="0"/>
              <a:buChar char="•"/>
            </a:pPr>
            <a:r>
              <a:rPr lang="hr-HR" altLang="sr-Latn-RS" sz="3200" dirty="0">
                <a:solidFill>
                  <a:schemeClr val="tx1"/>
                </a:solidFill>
                <a:latin typeface="Arial"/>
                <a:ea typeface="ＭＳ Ｐゴシック" panose="020B0600070205080204" pitchFamily="34" charset="-128"/>
                <a:cs typeface="Arial"/>
                <a:sym typeface="Arial"/>
              </a:rPr>
              <a:t>nastavnik </a:t>
            </a:r>
          </a:p>
          <a:p>
            <a:pPr marL="800100" lvl="2" indent="-342900" eaLnBrk="0" fontAlgn="base" hangingPunct="0">
              <a:lnSpc>
                <a:spcPct val="100000"/>
              </a:lnSpc>
              <a:spcBef>
                <a:spcPts val="0"/>
              </a:spcBef>
              <a:buFont typeface="Arial" panose="020B0604020202020204" pitchFamily="34" charset="0"/>
              <a:buChar char="•"/>
            </a:pPr>
            <a:r>
              <a:rPr lang="hr-HR" altLang="sr-Latn-RS" sz="3200" dirty="0">
                <a:solidFill>
                  <a:schemeClr val="tx1"/>
                </a:solidFill>
                <a:latin typeface="Arial"/>
                <a:ea typeface="ＭＳ Ｐゴシック" panose="020B0600070205080204" pitchFamily="34" charset="-128"/>
                <a:cs typeface="Arial"/>
                <a:sym typeface="Arial"/>
              </a:rPr>
              <a:t>stručni suradnik</a:t>
            </a:r>
          </a:p>
          <a:p>
            <a:pPr marL="800100" lvl="2" indent="-342900" eaLnBrk="0" fontAlgn="base" hangingPunct="0">
              <a:lnSpc>
                <a:spcPct val="100000"/>
              </a:lnSpc>
              <a:spcBef>
                <a:spcPts val="0"/>
              </a:spcBef>
              <a:buFont typeface="Arial" panose="020B0604020202020204" pitchFamily="34" charset="0"/>
              <a:buChar char="•"/>
            </a:pPr>
            <a:r>
              <a:rPr lang="hr-HR" altLang="sr-Latn-RS" sz="3200" dirty="0">
                <a:solidFill>
                  <a:schemeClr val="tx1"/>
                </a:solidFill>
                <a:latin typeface="Arial"/>
                <a:ea typeface="ＭＳ Ｐゴシック" panose="020B0600070205080204" pitchFamily="34" charset="-128"/>
                <a:cs typeface="Arial"/>
                <a:sym typeface="Arial"/>
              </a:rPr>
              <a:t>ravnatelj</a:t>
            </a:r>
            <a:endParaRPr lang="hr-HR" sz="3200" dirty="0">
              <a:solidFill>
                <a:schemeClr val="tx1"/>
              </a:solidFill>
              <a:latin typeface="Arial"/>
              <a:ea typeface="ＭＳ Ｐゴシック" panose="020B0600070205080204" pitchFamily="34" charset="-128"/>
              <a:cs typeface="Arial"/>
              <a:sym typeface="Arial"/>
            </a:endParaRPr>
          </a:p>
          <a:p>
            <a:pPr marL="0" indent="0">
              <a:buFont typeface="Arial"/>
              <a:buNone/>
            </a:pPr>
            <a:endParaRPr lang="hr-H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81981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7B1295-6D19-4E1A-8CDF-D9BF7623FF8B}"/>
              </a:ext>
            </a:extLst>
          </p:cNvPr>
          <p:cNvSpPr>
            <a:spLocks noGrp="1"/>
          </p:cNvSpPr>
          <p:nvPr>
            <p:ph type="title"/>
          </p:nvPr>
        </p:nvSpPr>
        <p:spPr/>
        <p:txBody>
          <a:bodyPr/>
          <a:lstStyle/>
          <a:p>
            <a:pPr algn="ctr"/>
            <a:r>
              <a:rPr lang="hr-HR" sz="5400" dirty="0"/>
              <a:t>Sigurnost</a:t>
            </a:r>
            <a:endParaRPr lang="hr-HR" sz="8000" dirty="0"/>
          </a:p>
        </p:txBody>
      </p:sp>
      <p:sp>
        <p:nvSpPr>
          <p:cNvPr id="5" name="TekstniOkvir 4">
            <a:extLst>
              <a:ext uri="{FF2B5EF4-FFF2-40B4-BE49-F238E27FC236}">
                <a16:creationId xmlns:a16="http://schemas.microsoft.com/office/drawing/2014/main" id="{A0A8E6ED-4751-4192-9049-F5EDD7CD622A}"/>
              </a:ext>
            </a:extLst>
          </p:cNvPr>
          <p:cNvSpPr txBox="1"/>
          <p:nvPr/>
        </p:nvSpPr>
        <p:spPr>
          <a:xfrm>
            <a:off x="5387546" y="322354"/>
            <a:ext cx="6339016" cy="5693866"/>
          </a:xfrm>
          <a:prstGeom prst="rect">
            <a:avLst/>
          </a:prstGeom>
          <a:noFill/>
        </p:spPr>
        <p:txBody>
          <a:bodyPr wrap="square">
            <a:spAutoFit/>
          </a:bodyPr>
          <a:lstStyle/>
          <a:p>
            <a:pPr marL="457200" indent="-457200">
              <a:buFont typeface="Arial" panose="020B0604020202020204" pitchFamily="34" charset="0"/>
              <a:buChar char="•"/>
            </a:pPr>
            <a:r>
              <a:rPr lang="hr-HR" altLang="sr-Latn-RS" sz="2800" dirty="0">
                <a:solidFill>
                  <a:schemeClr val="tx1"/>
                </a:solidFill>
                <a:ea typeface="ＭＳ Ｐゴシック" panose="020B0600070205080204" pitchFamily="34" charset="-128"/>
              </a:rPr>
              <a:t>nastavnici se prijavljuju svojim AAI elektroničkim identitetom, PIN-om i jednokratnom lozinkom koju generira token</a:t>
            </a:r>
          </a:p>
          <a:p>
            <a:pPr marL="457200" indent="-457200">
              <a:buFont typeface="Arial" panose="020B0604020202020204" pitchFamily="34" charset="0"/>
              <a:buChar char="•"/>
            </a:pPr>
            <a:r>
              <a:rPr lang="hr-HR" altLang="sr-Latn-RS" sz="2800" dirty="0" err="1">
                <a:solidFill>
                  <a:schemeClr val="tx1"/>
                </a:solidFill>
                <a:ea typeface="ＭＳ Ｐゴシック" panose="020B0600070205080204" pitchFamily="34" charset="-128"/>
              </a:rPr>
              <a:t>token</a:t>
            </a:r>
            <a:r>
              <a:rPr lang="hr-HR" altLang="sr-Latn-RS" sz="2800" dirty="0">
                <a:solidFill>
                  <a:schemeClr val="tx1"/>
                </a:solidFill>
                <a:ea typeface="ＭＳ Ｐゴシック" panose="020B0600070205080204" pitchFamily="34" charset="-128"/>
              </a:rPr>
              <a:t> je registriran na određenog korisnika</a:t>
            </a:r>
          </a:p>
          <a:p>
            <a:pPr marL="457200" indent="-457200">
              <a:buFont typeface="Arial" panose="020B0604020202020204" pitchFamily="34" charset="0"/>
              <a:buChar char="•"/>
            </a:pPr>
            <a:r>
              <a:rPr lang="hr-HR" altLang="sr-Latn-RS" sz="2800" dirty="0">
                <a:solidFill>
                  <a:schemeClr val="tx1"/>
                </a:solidFill>
                <a:ea typeface="ＭＳ Ｐゴシック" panose="020B0600070205080204" pitchFamily="34" charset="-128"/>
              </a:rPr>
              <a:t>sustav evidentira svaki ulazak i unos u aplikaciju</a:t>
            </a:r>
          </a:p>
          <a:p>
            <a:pPr marL="457200" indent="-457200">
              <a:buFont typeface="Arial" panose="020B0604020202020204" pitchFamily="34" charset="0"/>
              <a:buChar char="•"/>
            </a:pPr>
            <a:r>
              <a:rPr lang="hr-HR" altLang="sr-Latn-RS" sz="2800" dirty="0">
                <a:solidFill>
                  <a:schemeClr val="tx1"/>
                </a:solidFill>
                <a:ea typeface="ＭＳ Ｐゴシック" panose="020B0600070205080204" pitchFamily="34" charset="-128"/>
              </a:rPr>
              <a:t>unesene ocjene može mijenjati samo </a:t>
            </a:r>
            <a:r>
              <a:rPr lang="hr-HR" altLang="sr-Latn-RS" sz="2800" b="1" dirty="0">
                <a:solidFill>
                  <a:schemeClr val="tx1"/>
                </a:solidFill>
                <a:ea typeface="ＭＳ Ｐゴシック" panose="020B0600070205080204" pitchFamily="34" charset="-128"/>
              </a:rPr>
              <a:t>administrator </a:t>
            </a:r>
            <a:r>
              <a:rPr lang="hr-HR" altLang="sr-Latn-RS" sz="2800" dirty="0">
                <a:solidFill>
                  <a:schemeClr val="tx1"/>
                </a:solidFill>
                <a:ea typeface="ＭＳ Ｐゴシック" panose="020B0600070205080204" pitchFamily="34" charset="-128"/>
              </a:rPr>
              <a:t>e-Dnevnika</a:t>
            </a:r>
            <a:endParaRPr lang="hr-HR" altLang="sr-Latn-RS" sz="2800" b="1" dirty="0">
              <a:solidFill>
                <a:schemeClr val="tx1"/>
              </a:solidFill>
              <a:ea typeface="ＭＳ Ｐゴシック" panose="020B0600070205080204" pitchFamily="34" charset="-128"/>
            </a:endParaRPr>
          </a:p>
          <a:p>
            <a:pPr marL="457200" indent="-457200">
              <a:buFont typeface="Arial" panose="020B0604020202020204" pitchFamily="34" charset="0"/>
              <a:buChar char="•"/>
            </a:pPr>
            <a:r>
              <a:rPr lang="hr-HR" altLang="sr-Latn-RS" sz="2800" dirty="0">
                <a:solidFill>
                  <a:schemeClr val="tx1"/>
                </a:solidFill>
                <a:ea typeface="ＭＳ Ｐゴシック" panose="020B0600070205080204" pitchFamily="34" charset="-128"/>
              </a:rPr>
              <a:t>svi su podatci pohranjeni na CARNET-ovim serverima na odvojenim lokacijama</a:t>
            </a:r>
          </a:p>
        </p:txBody>
      </p:sp>
    </p:spTree>
    <p:extLst>
      <p:ext uri="{BB962C8B-B14F-4D97-AF65-F5344CB8AC3E}">
        <p14:creationId xmlns:p14="http://schemas.microsoft.com/office/powerpoint/2010/main" val="1310084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g6b6d36b315_4_156"/>
          <p:cNvSpPr txBox="1">
            <a:spLocks noGrp="1"/>
          </p:cNvSpPr>
          <p:nvPr>
            <p:ph type="title" idx="4294967295"/>
          </p:nvPr>
        </p:nvSpPr>
        <p:spPr>
          <a:xfrm>
            <a:off x="2152550" y="1206975"/>
            <a:ext cx="4371000" cy="8166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7F7F7F"/>
              </a:buClr>
              <a:buSzPts val="6000"/>
              <a:buFont typeface="Open Sans Light"/>
              <a:buNone/>
            </a:pPr>
            <a:r>
              <a:rPr lang="en-US" dirty="0" err="1">
                <a:latin typeface="Arial"/>
                <a:ea typeface="Arial"/>
                <a:cs typeface="Arial"/>
                <a:sym typeface="Arial"/>
              </a:rPr>
              <a:t>infrastruktura</a:t>
            </a:r>
            <a:endParaRPr dirty="0">
              <a:latin typeface="Arial"/>
              <a:ea typeface="Arial"/>
              <a:cs typeface="Arial"/>
              <a:sym typeface="Arial"/>
            </a:endParaRPr>
          </a:p>
        </p:txBody>
      </p:sp>
      <p:sp>
        <p:nvSpPr>
          <p:cNvPr id="133" name="Google Shape;133;g6b6d36b315_4_156"/>
          <p:cNvSpPr/>
          <p:nvPr/>
        </p:nvSpPr>
        <p:spPr>
          <a:xfrm>
            <a:off x="725866" y="977442"/>
            <a:ext cx="1275600" cy="1275600"/>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pic>
        <p:nvPicPr>
          <p:cNvPr id="134" name="Google Shape;134;g6b6d36b315_4_156"/>
          <p:cNvPicPr preferRelativeResize="0"/>
          <p:nvPr/>
        </p:nvPicPr>
        <p:blipFill rotWithShape="1">
          <a:blip r:embed="rId3">
            <a:alphaModFix/>
          </a:blip>
          <a:srcRect/>
          <a:stretch/>
        </p:blipFill>
        <p:spPr>
          <a:xfrm>
            <a:off x="876943" y="1293938"/>
            <a:ext cx="973454" cy="642650"/>
          </a:xfrm>
          <a:prstGeom prst="rect">
            <a:avLst/>
          </a:prstGeom>
          <a:noFill/>
          <a:ln>
            <a:noFill/>
          </a:ln>
        </p:spPr>
      </p:pic>
      <p:sp>
        <p:nvSpPr>
          <p:cNvPr id="135" name="Google Shape;135;g6b6d36b315_4_156"/>
          <p:cNvSpPr txBox="1">
            <a:spLocks noGrp="1"/>
          </p:cNvSpPr>
          <p:nvPr>
            <p:ph type="title" idx="4294967295"/>
          </p:nvPr>
        </p:nvSpPr>
        <p:spPr>
          <a:xfrm>
            <a:off x="8033100" y="1162100"/>
            <a:ext cx="2395200" cy="9063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7F7F7F"/>
              </a:buClr>
              <a:buSzPts val="6000"/>
              <a:buFont typeface="Open Sans Light"/>
              <a:buNone/>
            </a:pPr>
            <a:r>
              <a:rPr lang="en-US" dirty="0">
                <a:latin typeface="Arial"/>
                <a:ea typeface="Arial"/>
                <a:cs typeface="Arial"/>
                <a:sym typeface="Arial"/>
              </a:rPr>
              <a:t>e-</a:t>
            </a:r>
            <a:r>
              <a:rPr lang="en-US" dirty="0" err="1">
                <a:latin typeface="Arial"/>
                <a:ea typeface="Arial"/>
                <a:cs typeface="Arial"/>
                <a:sym typeface="Arial"/>
              </a:rPr>
              <a:t>usluge</a:t>
            </a:r>
            <a:endParaRPr dirty="0">
              <a:latin typeface="Arial"/>
              <a:ea typeface="Arial"/>
              <a:cs typeface="Arial"/>
              <a:sym typeface="Arial"/>
            </a:endParaRPr>
          </a:p>
        </p:txBody>
      </p:sp>
      <p:sp>
        <p:nvSpPr>
          <p:cNvPr id="136" name="Google Shape;136;g6b6d36b315_4_156"/>
          <p:cNvSpPr/>
          <p:nvPr/>
        </p:nvSpPr>
        <p:spPr>
          <a:xfrm>
            <a:off x="6523541" y="977442"/>
            <a:ext cx="1275600" cy="1275600"/>
          </a:xfrm>
          <a:prstGeom prst="ellipse">
            <a:avLst/>
          </a:prstGeom>
          <a:solidFill>
            <a:srgbClr val="84BC2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pic>
        <p:nvPicPr>
          <p:cNvPr id="137" name="Google Shape;137;g6b6d36b315_4_156"/>
          <p:cNvPicPr preferRelativeResize="0"/>
          <p:nvPr/>
        </p:nvPicPr>
        <p:blipFill rotWithShape="1">
          <a:blip r:embed="rId4">
            <a:alphaModFix/>
          </a:blip>
          <a:srcRect/>
          <a:stretch/>
        </p:blipFill>
        <p:spPr>
          <a:xfrm>
            <a:off x="6674625" y="1273988"/>
            <a:ext cx="973450" cy="682534"/>
          </a:xfrm>
          <a:prstGeom prst="rect">
            <a:avLst/>
          </a:prstGeom>
          <a:noFill/>
          <a:ln>
            <a:noFill/>
          </a:ln>
        </p:spPr>
      </p:pic>
      <p:sp>
        <p:nvSpPr>
          <p:cNvPr id="138" name="Google Shape;138;g6b6d36b315_4_156"/>
          <p:cNvSpPr txBox="1">
            <a:spLocks noGrp="1"/>
          </p:cNvSpPr>
          <p:nvPr>
            <p:ph type="title" idx="4294967295"/>
          </p:nvPr>
        </p:nvSpPr>
        <p:spPr>
          <a:xfrm>
            <a:off x="2152550" y="4282475"/>
            <a:ext cx="2690400" cy="6426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7F7F7F"/>
              </a:buClr>
              <a:buSzPts val="6000"/>
              <a:buFont typeface="Open Sans Light"/>
              <a:buNone/>
            </a:pPr>
            <a:r>
              <a:rPr lang="en-US">
                <a:latin typeface="Arial"/>
                <a:ea typeface="Arial"/>
                <a:cs typeface="Arial"/>
                <a:sym typeface="Arial"/>
              </a:rPr>
              <a:t>e-sadržaji</a:t>
            </a:r>
            <a:endParaRPr>
              <a:latin typeface="Arial"/>
              <a:ea typeface="Arial"/>
              <a:cs typeface="Arial"/>
              <a:sym typeface="Arial"/>
            </a:endParaRPr>
          </a:p>
        </p:txBody>
      </p:sp>
      <p:sp>
        <p:nvSpPr>
          <p:cNvPr id="139" name="Google Shape;139;g6b6d36b315_4_156"/>
          <p:cNvSpPr/>
          <p:nvPr/>
        </p:nvSpPr>
        <p:spPr>
          <a:xfrm>
            <a:off x="725866" y="3965967"/>
            <a:ext cx="1275600" cy="12756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pic>
        <p:nvPicPr>
          <p:cNvPr id="140" name="Google Shape;140;g6b6d36b315_4_156"/>
          <p:cNvPicPr preferRelativeResize="0"/>
          <p:nvPr/>
        </p:nvPicPr>
        <p:blipFill rotWithShape="1">
          <a:blip r:embed="rId5">
            <a:alphaModFix/>
          </a:blip>
          <a:srcRect/>
          <a:stretch/>
        </p:blipFill>
        <p:spPr>
          <a:xfrm>
            <a:off x="1030289" y="4160863"/>
            <a:ext cx="666750" cy="885825"/>
          </a:xfrm>
          <a:prstGeom prst="rect">
            <a:avLst/>
          </a:prstGeom>
          <a:noFill/>
          <a:ln>
            <a:noFill/>
          </a:ln>
        </p:spPr>
      </p:pic>
      <p:sp>
        <p:nvSpPr>
          <p:cNvPr id="141" name="Google Shape;141;g6b6d36b315_4_156"/>
          <p:cNvSpPr txBox="1">
            <a:spLocks noGrp="1"/>
          </p:cNvSpPr>
          <p:nvPr>
            <p:ph type="title" idx="4294967295"/>
          </p:nvPr>
        </p:nvSpPr>
        <p:spPr>
          <a:xfrm>
            <a:off x="8033100" y="3965963"/>
            <a:ext cx="2690400" cy="12756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7F7F7F"/>
              </a:buClr>
              <a:buSzPts val="6000"/>
              <a:buFont typeface="Open Sans Light"/>
              <a:buNone/>
            </a:pPr>
            <a:r>
              <a:rPr lang="en-US">
                <a:latin typeface="Arial"/>
                <a:ea typeface="Arial"/>
                <a:cs typeface="Arial"/>
                <a:sym typeface="Arial"/>
              </a:rPr>
              <a:t>edukacija i podrška</a:t>
            </a:r>
            <a:endParaRPr>
              <a:latin typeface="Arial"/>
              <a:ea typeface="Arial"/>
              <a:cs typeface="Arial"/>
              <a:sym typeface="Arial"/>
            </a:endParaRPr>
          </a:p>
        </p:txBody>
      </p:sp>
      <p:sp>
        <p:nvSpPr>
          <p:cNvPr id="142" name="Google Shape;142;g6b6d36b315_4_156"/>
          <p:cNvSpPr/>
          <p:nvPr/>
        </p:nvSpPr>
        <p:spPr>
          <a:xfrm>
            <a:off x="6523562" y="3965967"/>
            <a:ext cx="1275600" cy="1275600"/>
          </a:xfrm>
          <a:prstGeom prst="ellipse">
            <a:avLst/>
          </a:prstGeom>
          <a:solidFill>
            <a:srgbClr val="E71A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Calibri"/>
              <a:buNone/>
            </a:pPr>
            <a:endParaRPr sz="1800" b="0" i="0" u="none" strike="noStrike" cap="none" dirty="0">
              <a:solidFill>
                <a:schemeClr val="lt1"/>
              </a:solidFill>
              <a:latin typeface="Arial" panose="020B0604020202020204" pitchFamily="34" charset="0"/>
              <a:ea typeface="Calibri"/>
              <a:cs typeface="Arial" panose="020B0604020202020204" pitchFamily="34" charset="0"/>
              <a:sym typeface="Calibri"/>
            </a:endParaRPr>
          </a:p>
        </p:txBody>
      </p:sp>
      <p:pic>
        <p:nvPicPr>
          <p:cNvPr id="143" name="Google Shape;143;g6b6d36b315_4_156"/>
          <p:cNvPicPr preferRelativeResize="0"/>
          <p:nvPr/>
        </p:nvPicPr>
        <p:blipFill rotWithShape="1">
          <a:blip r:embed="rId6">
            <a:alphaModFix/>
          </a:blip>
          <a:srcRect/>
          <a:stretch/>
        </p:blipFill>
        <p:spPr>
          <a:xfrm>
            <a:off x="6627950" y="4313238"/>
            <a:ext cx="1066800" cy="581025"/>
          </a:xfrm>
          <a:prstGeom prst="rect">
            <a:avLst/>
          </a:prstGeom>
          <a:noFill/>
          <a:ln>
            <a:noFill/>
          </a:ln>
        </p:spPr>
      </p:pic>
    </p:spTree>
    <p:extLst>
      <p:ext uri="{BB962C8B-B14F-4D97-AF65-F5344CB8AC3E}">
        <p14:creationId xmlns:p14="http://schemas.microsoft.com/office/powerpoint/2010/main" val="34760736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p:nvPr>
        </p:nvSpPr>
        <p:spPr/>
        <p:txBody>
          <a:bodyPr/>
          <a:lstStyle/>
          <a:p>
            <a:r>
              <a:rPr lang="hr-HR" sz="4800" dirty="0"/>
              <a:t>Nadzor razrednih knjiga</a:t>
            </a:r>
          </a:p>
        </p:txBody>
      </p:sp>
      <p:sp>
        <p:nvSpPr>
          <p:cNvPr id="5" name="TekstniOkvir 4">
            <a:extLst>
              <a:ext uri="{FF2B5EF4-FFF2-40B4-BE49-F238E27FC236}">
                <a16:creationId xmlns:a16="http://schemas.microsoft.com/office/drawing/2014/main" id="{383C1638-C3C0-4BCD-9D47-ACDBC9529185}"/>
              </a:ext>
            </a:extLst>
          </p:cNvPr>
          <p:cNvSpPr txBox="1"/>
          <p:nvPr/>
        </p:nvSpPr>
        <p:spPr>
          <a:xfrm>
            <a:off x="5254711" y="394889"/>
            <a:ext cx="6159842" cy="4708981"/>
          </a:xfrm>
          <a:prstGeom prst="rect">
            <a:avLst/>
          </a:prstGeom>
          <a:noFill/>
        </p:spPr>
        <p:txBody>
          <a:bodyPr wrap="square">
            <a:spAutoFit/>
          </a:bodyPr>
          <a:lstStyle/>
          <a:p>
            <a:pPr marL="342900" indent="-342900">
              <a:buFont typeface="Arial" panose="020B0604020202020204" pitchFamily="34" charset="0"/>
              <a:buChar char="•"/>
            </a:pPr>
            <a:r>
              <a:rPr lang="hr-HR" altLang="sr-Latn-RS" sz="3000" dirty="0">
                <a:solidFill>
                  <a:schemeClr val="tx1"/>
                </a:solidFill>
                <a:ea typeface="ＭＳ Ｐゴシック" panose="020B0600070205080204" pitchFamily="34" charset="-128"/>
              </a:rPr>
              <a:t>pristup imaju:</a:t>
            </a:r>
          </a:p>
          <a:p>
            <a:pPr marL="800100" lvl="1" indent="-342900">
              <a:buFont typeface="Arial" panose="020B0604020202020204" pitchFamily="34" charset="0"/>
              <a:buChar char="•"/>
            </a:pPr>
            <a:r>
              <a:rPr lang="hr-HR" altLang="sr-Latn-RS" sz="30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prosvjetna inspekcija MZO-a</a:t>
            </a:r>
          </a:p>
          <a:p>
            <a:pPr marL="800100" lvl="1" indent="-342900">
              <a:buFont typeface="Arial" panose="020B0604020202020204" pitchFamily="34" charset="0"/>
              <a:buChar char="•"/>
            </a:pPr>
            <a:r>
              <a:rPr lang="hr-HR" altLang="sr-Latn-RS" sz="3000" dirty="0" err="1">
                <a:solidFill>
                  <a:schemeClr val="tx1"/>
                </a:solidFill>
                <a:latin typeface="Arial" panose="020B0604020202020204" pitchFamily="34" charset="0"/>
                <a:ea typeface="ＭＳ Ｐゴシック" panose="020B0600070205080204" pitchFamily="34" charset="-128"/>
                <a:cs typeface="Arial" panose="020B0604020202020204" pitchFamily="34" charset="0"/>
              </a:rPr>
              <a:t>AZOO</a:t>
            </a:r>
            <a:endParaRPr lang="hr-HR" altLang="sr-Latn-RS" sz="30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a:p>
            <a:pPr marL="800100" lvl="1" indent="-342900">
              <a:buFont typeface="Arial" panose="020B0604020202020204" pitchFamily="34" charset="0"/>
              <a:buChar char="•"/>
            </a:pPr>
            <a:r>
              <a:rPr lang="hr-HR" altLang="sr-Latn-RS" sz="3000" dirty="0" err="1">
                <a:solidFill>
                  <a:schemeClr val="tx1"/>
                </a:solidFill>
                <a:latin typeface="Arial" panose="020B0604020202020204" pitchFamily="34" charset="0"/>
                <a:ea typeface="ＭＳ Ｐゴシック" panose="020B0600070205080204" pitchFamily="34" charset="-128"/>
                <a:cs typeface="Arial" panose="020B0604020202020204" pitchFamily="34" charset="0"/>
              </a:rPr>
              <a:t>ASOO</a:t>
            </a:r>
            <a:r>
              <a:rPr lang="hr-HR" altLang="sr-Latn-RS" sz="30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 </a:t>
            </a:r>
          </a:p>
          <a:p>
            <a:pPr marL="342900" indent="-342900">
              <a:buFont typeface="Arial" panose="020B0604020202020204" pitchFamily="34" charset="0"/>
              <a:buChar char="•"/>
            </a:pPr>
            <a:r>
              <a:rPr lang="hr-HR" altLang="sr-Latn-RS" sz="3000" dirty="0">
                <a:solidFill>
                  <a:schemeClr val="tx1"/>
                </a:solidFill>
                <a:ea typeface="ＭＳ Ｐゴシック" panose="020B0600070205080204" pitchFamily="34" charset="-128"/>
              </a:rPr>
              <a:t>imaju posebno sučelje </a:t>
            </a:r>
          </a:p>
          <a:p>
            <a:pPr marL="342900" indent="-342900">
              <a:buFont typeface="Arial" panose="020B0604020202020204" pitchFamily="34" charset="0"/>
              <a:buChar char="•"/>
            </a:pPr>
            <a:r>
              <a:rPr lang="hr-HR" altLang="sr-Latn-RS" sz="3000" dirty="0">
                <a:solidFill>
                  <a:schemeClr val="tx1"/>
                </a:solidFill>
                <a:ea typeface="ＭＳ Ｐゴシック" panose="020B0600070205080204" pitchFamily="34" charset="-128"/>
              </a:rPr>
              <a:t>mogućnost slanja zahtjeva za pregled razrednih knjiga</a:t>
            </a:r>
          </a:p>
          <a:p>
            <a:pPr marL="342900" indent="-342900">
              <a:buFont typeface="Arial" panose="020B0604020202020204" pitchFamily="34" charset="0"/>
              <a:buChar char="•"/>
            </a:pPr>
            <a:r>
              <a:rPr lang="hr-HR" altLang="sr-Latn-RS" sz="3000" dirty="0">
                <a:solidFill>
                  <a:schemeClr val="tx1"/>
                </a:solidFill>
                <a:ea typeface="ＭＳ Ｐゴシック" panose="020B0600070205080204" pitchFamily="34" charset="-128"/>
              </a:rPr>
              <a:t>ravnatelj/admin škole moraju odobriti uvid u razredne knjige</a:t>
            </a:r>
          </a:p>
          <a:p>
            <a:pPr marL="342900" indent="-342900">
              <a:buFont typeface="Arial" panose="020B0604020202020204" pitchFamily="34" charset="0"/>
              <a:buChar char="•"/>
            </a:pPr>
            <a:r>
              <a:rPr lang="hr-HR" altLang="sr-Latn-RS" sz="3000" dirty="0">
                <a:solidFill>
                  <a:schemeClr val="tx1"/>
                </a:solidFill>
                <a:ea typeface="ＭＳ Ｐゴシック" panose="020B0600070205080204" pitchFamily="34" charset="-128"/>
              </a:rPr>
              <a:t>izvještaj o nadzoru</a:t>
            </a:r>
          </a:p>
        </p:txBody>
      </p:sp>
    </p:spTree>
    <p:extLst>
      <p:ext uri="{BB962C8B-B14F-4D97-AF65-F5344CB8AC3E}">
        <p14:creationId xmlns:p14="http://schemas.microsoft.com/office/powerpoint/2010/main" val="19853269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00;g6b6d36b315_1_0">
            <a:extLst>
              <a:ext uri="{FF2B5EF4-FFF2-40B4-BE49-F238E27FC236}">
                <a16:creationId xmlns:a16="http://schemas.microsoft.com/office/drawing/2014/main" id="{4C748778-EDE1-424A-B985-16A2AED15290}"/>
              </a:ext>
            </a:extLst>
          </p:cNvPr>
          <p:cNvSpPr txBox="1">
            <a:spLocks/>
          </p:cNvSpPr>
          <p:nvPr/>
        </p:nvSpPr>
        <p:spPr>
          <a:xfrm>
            <a:off x="2520778" y="2626749"/>
            <a:ext cx="8302351" cy="24978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Clr>
                <a:schemeClr val="dk1"/>
              </a:buClr>
              <a:buSzPts val="1100"/>
              <a:buFont typeface="Arial"/>
              <a:buNone/>
            </a:pPr>
            <a:r>
              <a:rPr lang="hr-HR" sz="4800" b="1" dirty="0">
                <a:solidFill>
                  <a:srgbClr val="FFFFFF"/>
                </a:solidFill>
                <a:latin typeface="Arial" panose="020B0604020202020204" pitchFamily="34" charset="0"/>
                <a:ea typeface="Open Sans"/>
                <a:cs typeface="Arial" panose="020B0604020202020204" pitchFamily="34" charset="0"/>
                <a:sym typeface="Open Sans"/>
              </a:rPr>
              <a:t>e-Dnevnik za razrednike</a:t>
            </a:r>
          </a:p>
        </p:txBody>
      </p:sp>
    </p:spTree>
    <p:extLst>
      <p:ext uri="{BB962C8B-B14F-4D97-AF65-F5344CB8AC3E}">
        <p14:creationId xmlns:p14="http://schemas.microsoft.com/office/powerpoint/2010/main" val="6386427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p:nvPr>
        </p:nvSpPr>
        <p:spPr>
          <a:xfrm>
            <a:off x="576816" y="2628899"/>
            <a:ext cx="3932237" cy="1600200"/>
          </a:xfrm>
        </p:spPr>
        <p:txBody>
          <a:bodyPr/>
          <a:lstStyle/>
          <a:p>
            <a:r>
              <a:rPr lang="hr-HR" sz="4800" dirty="0"/>
              <a:t>e-Dnevnik za razrednike</a:t>
            </a:r>
          </a:p>
        </p:txBody>
      </p:sp>
      <p:sp>
        <p:nvSpPr>
          <p:cNvPr id="7" name="TekstniOkvir 6">
            <a:extLst>
              <a:ext uri="{FF2B5EF4-FFF2-40B4-BE49-F238E27FC236}">
                <a16:creationId xmlns:a16="http://schemas.microsoft.com/office/drawing/2014/main" id="{45FA631C-65E0-4AAB-96EC-2C01C2D0B768}"/>
              </a:ext>
            </a:extLst>
          </p:cNvPr>
          <p:cNvSpPr txBox="1"/>
          <p:nvPr/>
        </p:nvSpPr>
        <p:spPr>
          <a:xfrm>
            <a:off x="4979773" y="366623"/>
            <a:ext cx="6845643" cy="6524863"/>
          </a:xfrm>
          <a:prstGeom prst="rect">
            <a:avLst/>
          </a:prstGeom>
          <a:noFill/>
        </p:spPr>
        <p:txBody>
          <a:bodyPr wrap="square">
            <a:spAutoFit/>
          </a:bodyPr>
          <a:lstStyle/>
          <a:p>
            <a:pPr marL="342900" indent="-342900">
              <a:buFont typeface="Arial" panose="020B0604020202020204" pitchFamily="34" charset="0"/>
              <a:buChar char="•"/>
            </a:pPr>
            <a:r>
              <a:rPr lang="hr-HR" altLang="sr-Latn-RS" sz="2600" dirty="0">
                <a:solidFill>
                  <a:schemeClr val="tx1"/>
                </a:solidFill>
                <a:ea typeface="ＭＳ Ｐゴシック" panose="020B0600070205080204" pitchFamily="34" charset="-128"/>
              </a:rPr>
              <a:t>upoznavanje sa sučeljem e-Dnevnika (test/produkcija)</a:t>
            </a:r>
          </a:p>
          <a:p>
            <a:pPr marL="342900" indent="-342900">
              <a:buFont typeface="Arial" panose="020B0604020202020204" pitchFamily="34" charset="0"/>
              <a:buChar char="•"/>
            </a:pPr>
            <a:r>
              <a:rPr lang="hr-HR" altLang="sr-Latn-RS" sz="2600" dirty="0">
                <a:solidFill>
                  <a:schemeClr val="tx1"/>
                </a:solidFill>
                <a:ea typeface="ＭＳ Ｐゴシック" panose="020B0600070205080204" pitchFamily="34" charset="-128"/>
              </a:rPr>
              <a:t>promjena osobnih podataka, promjena škole i PIN-a</a:t>
            </a:r>
          </a:p>
          <a:p>
            <a:pPr marL="342900" indent="-342900">
              <a:buFont typeface="Arial" panose="020B0604020202020204" pitchFamily="34" charset="0"/>
              <a:buChar char="•"/>
            </a:pPr>
            <a:r>
              <a:rPr lang="hr-HR" altLang="sr-Latn-RS" sz="2600" dirty="0">
                <a:solidFill>
                  <a:schemeClr val="tx1"/>
                </a:solidFill>
                <a:ea typeface="ＭＳ Ｐゴシック" panose="020B0600070205080204" pitchFamily="34" charset="-128"/>
              </a:rPr>
              <a:t>odabir razredne knjige</a:t>
            </a:r>
          </a:p>
          <a:p>
            <a:r>
              <a:rPr lang="hr-HR" altLang="sr-Latn-RS" sz="2600" b="1" dirty="0">
                <a:solidFill>
                  <a:schemeClr val="tx1"/>
                </a:solidFill>
                <a:ea typeface="ＭＳ Ｐゴシック" panose="020B0600070205080204" pitchFamily="34" charset="-128"/>
              </a:rPr>
              <a:t>ADMINISTRACIJA PREDMETA</a:t>
            </a:r>
          </a:p>
          <a:p>
            <a:pPr marL="457200" indent="-457200">
              <a:buFont typeface="Arial" panose="020B0604020202020204" pitchFamily="34" charset="0"/>
              <a:buChar char="•"/>
            </a:pPr>
            <a:r>
              <a:rPr lang="hr-HR" altLang="sr-Latn-RS" sz="2600" dirty="0">
                <a:solidFill>
                  <a:schemeClr val="tx1"/>
                </a:solidFill>
                <a:ea typeface="ＭＳ Ｐゴシック" panose="020B0600070205080204" pitchFamily="34" charset="-128"/>
              </a:rPr>
              <a:t>Imenik – administracija predmeta u razredu</a:t>
            </a:r>
          </a:p>
          <a:p>
            <a:pPr marL="457200" indent="-457200">
              <a:buFont typeface="Arial" panose="020B0604020202020204" pitchFamily="34" charset="0"/>
              <a:buChar char="•"/>
            </a:pPr>
            <a:r>
              <a:rPr lang="hr-HR" altLang="sr-Latn-RS" sz="2600" dirty="0">
                <a:solidFill>
                  <a:schemeClr val="tx1"/>
                </a:solidFill>
                <a:ea typeface="ＭＳ Ｐゴシック" panose="020B0600070205080204" pitchFamily="34" charset="-128"/>
              </a:rPr>
              <a:t>Imenik – dodavanje nastavnika predmetu</a:t>
            </a:r>
          </a:p>
          <a:p>
            <a:r>
              <a:rPr lang="hr-HR" altLang="sr-Latn-RS" sz="2600" b="1" dirty="0">
                <a:solidFill>
                  <a:schemeClr val="tx1"/>
                </a:solidFill>
                <a:ea typeface="ＭＳ Ｐゴシック" panose="020B0600070205080204" pitchFamily="34" charset="-128"/>
              </a:rPr>
              <a:t>ADMINISTRACIJA UČENIKA</a:t>
            </a:r>
          </a:p>
          <a:p>
            <a:pPr marL="457200" indent="-457200">
              <a:buFont typeface="Arial" panose="020B0604020202020204" pitchFamily="34" charset="0"/>
              <a:buChar char="•"/>
            </a:pPr>
            <a:r>
              <a:rPr lang="hr-HR" altLang="sr-Latn-RS" sz="2600" dirty="0">
                <a:solidFill>
                  <a:schemeClr val="tx1"/>
                </a:solidFill>
                <a:ea typeface="ＭＳ Ｐゴシック" panose="020B0600070205080204" pitchFamily="34" charset="-128"/>
              </a:rPr>
              <a:t>Imenik – povlačenje  učenika iz e-Matice</a:t>
            </a:r>
          </a:p>
          <a:p>
            <a:pPr marL="457200" indent="-457200">
              <a:buFont typeface="Arial" panose="020B0604020202020204" pitchFamily="34" charset="0"/>
              <a:buChar char="•"/>
            </a:pPr>
            <a:r>
              <a:rPr lang="hr-HR" altLang="sr-Latn-RS" sz="2600" dirty="0">
                <a:solidFill>
                  <a:schemeClr val="tx1"/>
                </a:solidFill>
                <a:ea typeface="ＭＳ Ｐゴシック" panose="020B0600070205080204" pitchFamily="34" charset="-128"/>
              </a:rPr>
              <a:t>Imenik – administriranje pojedinog učenika (osobni podatci, pedagoške mjere, predmeti, adrese elektroničke pošte, vladanje</a:t>
            </a:r>
            <a:r>
              <a:rPr lang="hr-HR" altLang="sr-Latn-RS" sz="2400" dirty="0">
                <a:solidFill>
                  <a:schemeClr val="tx1"/>
                </a:solidFill>
                <a:ea typeface="ＭＳ Ｐゴシック" panose="020B0600070205080204" pitchFamily="34" charset="-128"/>
              </a:rPr>
              <a:t>)</a:t>
            </a:r>
          </a:p>
          <a:p>
            <a:pPr marL="457200" indent="-457200">
              <a:buFont typeface="Arial" panose="020B0604020202020204" pitchFamily="34" charset="0"/>
              <a:buChar char="•"/>
            </a:pPr>
            <a:endParaRPr lang="hr-HR" altLang="sr-Latn-RS" sz="2800" dirty="0">
              <a:solidFill>
                <a:schemeClr val="tx1"/>
              </a:solidFill>
              <a:ea typeface="ＭＳ Ｐゴシック" panose="020B0600070205080204" pitchFamily="34" charset="-128"/>
            </a:endParaRPr>
          </a:p>
        </p:txBody>
      </p:sp>
    </p:spTree>
    <p:extLst>
      <p:ext uri="{BB962C8B-B14F-4D97-AF65-F5344CB8AC3E}">
        <p14:creationId xmlns:p14="http://schemas.microsoft.com/office/powerpoint/2010/main" val="15740014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0A8E436-06C8-4240-B49D-79CF47A4C68E}"/>
              </a:ext>
            </a:extLst>
          </p:cNvPr>
          <p:cNvPicPr>
            <a:picLocks noChangeAspect="1"/>
          </p:cNvPicPr>
          <p:nvPr/>
        </p:nvPicPr>
        <p:blipFill>
          <a:blip r:embed="rId3"/>
          <a:stretch>
            <a:fillRect/>
          </a:stretch>
        </p:blipFill>
        <p:spPr>
          <a:xfrm>
            <a:off x="2788655" y="1027565"/>
            <a:ext cx="9073736" cy="5536747"/>
          </a:xfrm>
          <a:prstGeom prst="rect">
            <a:avLst/>
          </a:prstGeom>
        </p:spPr>
      </p:pic>
      <p:sp>
        <p:nvSpPr>
          <p:cNvPr id="5" name="TekstniOkvir 4">
            <a:extLst>
              <a:ext uri="{FF2B5EF4-FFF2-40B4-BE49-F238E27FC236}">
                <a16:creationId xmlns:a16="http://schemas.microsoft.com/office/drawing/2014/main" id="{B0AD7D45-0AEA-4843-987B-265328014B7A}"/>
              </a:ext>
            </a:extLst>
          </p:cNvPr>
          <p:cNvSpPr txBox="1"/>
          <p:nvPr/>
        </p:nvSpPr>
        <p:spPr>
          <a:xfrm>
            <a:off x="244929" y="293688"/>
            <a:ext cx="9368628" cy="584775"/>
          </a:xfrm>
          <a:prstGeom prst="rect">
            <a:avLst/>
          </a:prstGeom>
          <a:noFill/>
        </p:spPr>
        <p:txBody>
          <a:bodyPr wrap="square" rtlCol="0">
            <a:spAutoFit/>
          </a:bodyPr>
          <a:lstStyle/>
          <a:p>
            <a:r>
              <a:rPr lang="hr-HR" altLang="sr-Latn-RS" sz="3200" dirty="0">
                <a:solidFill>
                  <a:schemeClr val="tx1"/>
                </a:solidFill>
                <a:ea typeface="ＭＳ Ｐゴシック" panose="020B0600070205080204" pitchFamily="34" charset="-128"/>
              </a:rPr>
              <a:t>Prijava u sustav:  </a:t>
            </a:r>
            <a:r>
              <a:rPr lang="hr-HR" sz="3200" u="sng" dirty="0">
                <a:hlinkClick r:id="rId4"/>
              </a:rPr>
              <a:t>https://e-dnevnik-test.skole.hr</a:t>
            </a:r>
            <a:endParaRPr lang="hr-HR" altLang="sr-Latn-RS" sz="3200" dirty="0">
              <a:ea typeface="ＭＳ Ｐゴシック" panose="020B0600070205080204" pitchFamily="34" charset="-128"/>
            </a:endParaRPr>
          </a:p>
        </p:txBody>
      </p:sp>
    </p:spTree>
    <p:extLst>
      <p:ext uri="{BB962C8B-B14F-4D97-AF65-F5344CB8AC3E}">
        <p14:creationId xmlns:p14="http://schemas.microsoft.com/office/powerpoint/2010/main" val="4312403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ravokutnik 5">
            <a:extLst>
              <a:ext uri="{FF2B5EF4-FFF2-40B4-BE49-F238E27FC236}">
                <a16:creationId xmlns:a16="http://schemas.microsoft.com/office/drawing/2014/main" id="{5F8CE7AF-48C3-4F25-A0E1-4998EFB97992}"/>
              </a:ext>
            </a:extLst>
          </p:cNvPr>
          <p:cNvSpPr/>
          <p:nvPr/>
        </p:nvSpPr>
        <p:spPr>
          <a:xfrm>
            <a:off x="964504" y="1728592"/>
            <a:ext cx="2167003" cy="52785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nvGrpSpPr>
          <p:cNvPr id="7" name="Grupa 6">
            <a:extLst>
              <a:ext uri="{FF2B5EF4-FFF2-40B4-BE49-F238E27FC236}">
                <a16:creationId xmlns:a16="http://schemas.microsoft.com/office/drawing/2014/main" id="{D1CAF041-131D-4D1E-B4C8-C2E04AF3537E}"/>
              </a:ext>
            </a:extLst>
          </p:cNvPr>
          <p:cNvGrpSpPr/>
          <p:nvPr/>
        </p:nvGrpSpPr>
        <p:grpSpPr>
          <a:xfrm>
            <a:off x="796838" y="704906"/>
            <a:ext cx="4210050" cy="1811455"/>
            <a:chOff x="796838" y="704906"/>
            <a:chExt cx="4210050" cy="1811455"/>
          </a:xfrm>
        </p:grpSpPr>
        <p:pic>
          <p:nvPicPr>
            <p:cNvPr id="3" name="Slika 2">
              <a:extLst>
                <a:ext uri="{FF2B5EF4-FFF2-40B4-BE49-F238E27FC236}">
                  <a16:creationId xmlns:a16="http://schemas.microsoft.com/office/drawing/2014/main" id="{EAEFAA9F-0D1E-475C-8098-D4AAF0E1A4C9}"/>
                </a:ext>
              </a:extLst>
            </p:cNvPr>
            <p:cNvPicPr>
              <a:picLocks noChangeAspect="1"/>
            </p:cNvPicPr>
            <p:nvPr/>
          </p:nvPicPr>
          <p:blipFill rotWithShape="1">
            <a:blip r:embed="rId3"/>
            <a:srcRect t="22400"/>
            <a:stretch/>
          </p:blipFill>
          <p:spPr>
            <a:xfrm>
              <a:off x="796838" y="1075038"/>
              <a:ext cx="4210050" cy="1441323"/>
            </a:xfrm>
            <a:prstGeom prst="rect">
              <a:avLst/>
            </a:prstGeom>
          </p:spPr>
        </p:pic>
        <p:sp>
          <p:nvSpPr>
            <p:cNvPr id="2" name="TekstniOkvir 1">
              <a:extLst>
                <a:ext uri="{FF2B5EF4-FFF2-40B4-BE49-F238E27FC236}">
                  <a16:creationId xmlns:a16="http://schemas.microsoft.com/office/drawing/2014/main" id="{8B43291A-5BC4-448E-8422-D7C28DBBBBCC}"/>
                </a:ext>
              </a:extLst>
            </p:cNvPr>
            <p:cNvSpPr txBox="1"/>
            <p:nvPr/>
          </p:nvSpPr>
          <p:spPr>
            <a:xfrm>
              <a:off x="796838" y="704906"/>
              <a:ext cx="2520101" cy="369332"/>
            </a:xfrm>
            <a:prstGeom prst="rect">
              <a:avLst/>
            </a:prstGeom>
            <a:noFill/>
          </p:spPr>
          <p:txBody>
            <a:bodyPr wrap="square" rtlCol="0">
              <a:spAutoFit/>
            </a:bodyPr>
            <a:lstStyle/>
            <a:p>
              <a:r>
                <a:rPr lang="hr-HR" sz="1800" b="1" dirty="0"/>
                <a:t>Osobni podatci</a:t>
              </a:r>
            </a:p>
          </p:txBody>
        </p:sp>
      </p:grpSp>
      <p:grpSp>
        <p:nvGrpSpPr>
          <p:cNvPr id="8" name="Grupa 7">
            <a:extLst>
              <a:ext uri="{FF2B5EF4-FFF2-40B4-BE49-F238E27FC236}">
                <a16:creationId xmlns:a16="http://schemas.microsoft.com/office/drawing/2014/main" id="{E947BB74-AA26-4D82-B051-F4E40A310225}"/>
              </a:ext>
            </a:extLst>
          </p:cNvPr>
          <p:cNvGrpSpPr/>
          <p:nvPr/>
        </p:nvGrpSpPr>
        <p:grpSpPr>
          <a:xfrm>
            <a:off x="3633130" y="2256448"/>
            <a:ext cx="8054565" cy="4170383"/>
            <a:chOff x="3633130" y="2256448"/>
            <a:chExt cx="8054565" cy="4170383"/>
          </a:xfrm>
        </p:grpSpPr>
        <p:pic>
          <p:nvPicPr>
            <p:cNvPr id="5" name="Slika 4">
              <a:extLst>
                <a:ext uri="{FF2B5EF4-FFF2-40B4-BE49-F238E27FC236}">
                  <a16:creationId xmlns:a16="http://schemas.microsoft.com/office/drawing/2014/main" id="{7CAFD0E4-47DF-4004-B3E7-6C48CA543C2D}"/>
                </a:ext>
              </a:extLst>
            </p:cNvPr>
            <p:cNvPicPr>
              <a:picLocks noChangeAspect="1"/>
            </p:cNvPicPr>
            <p:nvPr/>
          </p:nvPicPr>
          <p:blipFill rotWithShape="1">
            <a:blip r:embed="rId4"/>
            <a:srcRect t="9597"/>
            <a:stretch/>
          </p:blipFill>
          <p:spPr>
            <a:xfrm>
              <a:off x="3633130" y="2656702"/>
              <a:ext cx="8054565" cy="3770129"/>
            </a:xfrm>
            <a:prstGeom prst="rect">
              <a:avLst/>
            </a:prstGeom>
          </p:spPr>
        </p:pic>
        <p:sp>
          <p:nvSpPr>
            <p:cNvPr id="4" name="TekstniOkvir 3">
              <a:extLst>
                <a:ext uri="{FF2B5EF4-FFF2-40B4-BE49-F238E27FC236}">
                  <a16:creationId xmlns:a16="http://schemas.microsoft.com/office/drawing/2014/main" id="{95688023-CC16-4B80-AB84-1542A0EC5A82}"/>
                </a:ext>
              </a:extLst>
            </p:cNvPr>
            <p:cNvSpPr txBox="1"/>
            <p:nvPr/>
          </p:nvSpPr>
          <p:spPr>
            <a:xfrm>
              <a:off x="5239265" y="2256448"/>
              <a:ext cx="4337221" cy="369332"/>
            </a:xfrm>
            <a:prstGeom prst="rect">
              <a:avLst/>
            </a:prstGeom>
            <a:noFill/>
          </p:spPr>
          <p:txBody>
            <a:bodyPr wrap="square" rtlCol="0">
              <a:spAutoFit/>
            </a:bodyPr>
            <a:lstStyle/>
            <a:p>
              <a:pPr algn="ctr"/>
              <a:r>
                <a:rPr lang="hr-HR" sz="1800" b="1" dirty="0">
                  <a:solidFill>
                    <a:schemeClr val="tx1"/>
                  </a:solidFill>
                </a:rPr>
                <a:t>Osobni podatci nastavnika</a:t>
              </a:r>
            </a:p>
          </p:txBody>
        </p:sp>
      </p:grpSp>
    </p:spTree>
    <p:extLst>
      <p:ext uri="{BB962C8B-B14F-4D97-AF65-F5344CB8AC3E}">
        <p14:creationId xmlns:p14="http://schemas.microsoft.com/office/powerpoint/2010/main" val="35608839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B52230C-FD13-479B-B815-6112F9CB7608}"/>
              </a:ext>
            </a:extLst>
          </p:cNvPr>
          <p:cNvSpPr>
            <a:spLocks noGrp="1"/>
          </p:cNvSpPr>
          <p:nvPr>
            <p:ph type="title"/>
          </p:nvPr>
        </p:nvSpPr>
        <p:spPr>
          <a:xfrm>
            <a:off x="576816" y="2582862"/>
            <a:ext cx="3932237" cy="1600200"/>
          </a:xfrm>
        </p:spPr>
        <p:txBody>
          <a:bodyPr/>
          <a:lstStyle/>
          <a:p>
            <a:r>
              <a:rPr lang="hr-HR" sz="4800" dirty="0"/>
              <a:t>Promjena škole</a:t>
            </a:r>
            <a:endParaRPr lang="en-US" sz="4800" dirty="0"/>
          </a:p>
        </p:txBody>
      </p:sp>
      <p:sp>
        <p:nvSpPr>
          <p:cNvPr id="4" name="Pravokutnik 3">
            <a:extLst>
              <a:ext uri="{FF2B5EF4-FFF2-40B4-BE49-F238E27FC236}">
                <a16:creationId xmlns:a16="http://schemas.microsoft.com/office/drawing/2014/main" id="{666D6BF5-3C21-444B-8870-39A3085E99F1}"/>
              </a:ext>
            </a:extLst>
          </p:cNvPr>
          <p:cNvSpPr/>
          <p:nvPr/>
        </p:nvSpPr>
        <p:spPr>
          <a:xfrm>
            <a:off x="5282511" y="3792288"/>
            <a:ext cx="2931091" cy="70145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nvGrpSpPr>
          <p:cNvPr id="5" name="Grupa 4">
            <a:extLst>
              <a:ext uri="{FF2B5EF4-FFF2-40B4-BE49-F238E27FC236}">
                <a16:creationId xmlns:a16="http://schemas.microsoft.com/office/drawing/2014/main" id="{5A465795-3289-47C9-93D0-A072B2B7C0D2}"/>
              </a:ext>
            </a:extLst>
          </p:cNvPr>
          <p:cNvGrpSpPr/>
          <p:nvPr/>
        </p:nvGrpSpPr>
        <p:grpSpPr>
          <a:xfrm>
            <a:off x="5062151" y="731521"/>
            <a:ext cx="6738384" cy="5394958"/>
            <a:chOff x="5062151" y="731521"/>
            <a:chExt cx="6738384" cy="5394958"/>
          </a:xfrm>
        </p:grpSpPr>
        <p:pic>
          <p:nvPicPr>
            <p:cNvPr id="3" name="Slika 2">
              <a:extLst>
                <a:ext uri="{FF2B5EF4-FFF2-40B4-BE49-F238E27FC236}">
                  <a16:creationId xmlns:a16="http://schemas.microsoft.com/office/drawing/2014/main" id="{3AF1FFAB-14B7-42B3-ADB2-801BD33057ED}"/>
                </a:ext>
              </a:extLst>
            </p:cNvPr>
            <p:cNvPicPr>
              <a:picLocks noChangeAspect="1"/>
            </p:cNvPicPr>
            <p:nvPr/>
          </p:nvPicPr>
          <p:blipFill rotWithShape="1">
            <a:blip r:embed="rId3"/>
            <a:srcRect t="13468"/>
            <a:stretch/>
          </p:blipFill>
          <p:spPr>
            <a:xfrm>
              <a:off x="5062151" y="1458097"/>
              <a:ext cx="6738384" cy="4668382"/>
            </a:xfrm>
            <a:prstGeom prst="rect">
              <a:avLst/>
            </a:prstGeom>
            <a:noFill/>
            <a:ln>
              <a:noFill/>
            </a:ln>
          </p:spPr>
        </p:pic>
        <p:sp>
          <p:nvSpPr>
            <p:cNvPr id="2" name="TekstniOkvir 1">
              <a:extLst>
                <a:ext uri="{FF2B5EF4-FFF2-40B4-BE49-F238E27FC236}">
                  <a16:creationId xmlns:a16="http://schemas.microsoft.com/office/drawing/2014/main" id="{20CAA9AE-58DF-4A2E-95CD-67DEDCB3B544}"/>
                </a:ext>
              </a:extLst>
            </p:cNvPr>
            <p:cNvSpPr txBox="1"/>
            <p:nvPr/>
          </p:nvSpPr>
          <p:spPr>
            <a:xfrm>
              <a:off x="5282511" y="731521"/>
              <a:ext cx="2440462" cy="646331"/>
            </a:xfrm>
            <a:prstGeom prst="rect">
              <a:avLst/>
            </a:prstGeom>
            <a:noFill/>
          </p:spPr>
          <p:txBody>
            <a:bodyPr wrap="square" rtlCol="0">
              <a:spAutoFit/>
            </a:bodyPr>
            <a:lstStyle/>
            <a:p>
              <a:r>
                <a:rPr lang="hr-HR" sz="3600" dirty="0"/>
                <a:t>Ostalo</a:t>
              </a:r>
            </a:p>
          </p:txBody>
        </p:sp>
      </p:grpSp>
    </p:spTree>
    <p:extLst>
      <p:ext uri="{BB962C8B-B14F-4D97-AF65-F5344CB8AC3E}">
        <p14:creationId xmlns:p14="http://schemas.microsoft.com/office/powerpoint/2010/main" val="28113432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a 3">
            <a:extLst>
              <a:ext uri="{FF2B5EF4-FFF2-40B4-BE49-F238E27FC236}">
                <a16:creationId xmlns:a16="http://schemas.microsoft.com/office/drawing/2014/main" id="{4F65509D-6071-4E82-AA97-71095CFEDAFE}"/>
              </a:ext>
            </a:extLst>
          </p:cNvPr>
          <p:cNvGrpSpPr/>
          <p:nvPr/>
        </p:nvGrpSpPr>
        <p:grpSpPr>
          <a:xfrm>
            <a:off x="1495167" y="840487"/>
            <a:ext cx="8749637" cy="5411992"/>
            <a:chOff x="1495167" y="840487"/>
            <a:chExt cx="8749637" cy="5411992"/>
          </a:xfrm>
        </p:grpSpPr>
        <p:pic>
          <p:nvPicPr>
            <p:cNvPr id="3" name="Slika 2" descr="Slika na kojoj se prikazuje snimka zaslona&#10;&#10;Opis je automatski generiran">
              <a:extLst>
                <a:ext uri="{FF2B5EF4-FFF2-40B4-BE49-F238E27FC236}">
                  <a16:creationId xmlns:a16="http://schemas.microsoft.com/office/drawing/2014/main" id="{B38FAE47-9137-44D8-9525-B26A07D0E8B1}"/>
                </a:ext>
              </a:extLst>
            </p:cNvPr>
            <p:cNvPicPr>
              <a:picLocks noChangeAspect="1"/>
            </p:cNvPicPr>
            <p:nvPr/>
          </p:nvPicPr>
          <p:blipFill rotWithShape="1">
            <a:blip r:embed="rId3"/>
            <a:srcRect t="25643"/>
            <a:stretch/>
          </p:blipFill>
          <p:spPr>
            <a:xfrm>
              <a:off x="1495167" y="1486818"/>
              <a:ext cx="8749637" cy="4765661"/>
            </a:xfrm>
            <a:prstGeom prst="rect">
              <a:avLst/>
            </a:prstGeom>
            <a:noFill/>
            <a:ln>
              <a:noFill/>
            </a:ln>
          </p:spPr>
        </p:pic>
        <p:sp>
          <p:nvSpPr>
            <p:cNvPr id="2" name="TekstniOkvir 1">
              <a:extLst>
                <a:ext uri="{FF2B5EF4-FFF2-40B4-BE49-F238E27FC236}">
                  <a16:creationId xmlns:a16="http://schemas.microsoft.com/office/drawing/2014/main" id="{BFA0673B-EBE1-4C21-B3D6-22B4E5474BCA}"/>
                </a:ext>
              </a:extLst>
            </p:cNvPr>
            <p:cNvSpPr txBox="1"/>
            <p:nvPr/>
          </p:nvSpPr>
          <p:spPr>
            <a:xfrm>
              <a:off x="3138616" y="840487"/>
              <a:ext cx="6141308" cy="646331"/>
            </a:xfrm>
            <a:prstGeom prst="rect">
              <a:avLst/>
            </a:prstGeom>
            <a:noFill/>
          </p:spPr>
          <p:txBody>
            <a:bodyPr wrap="square" rtlCol="0">
              <a:spAutoFit/>
            </a:bodyPr>
            <a:lstStyle/>
            <a:p>
              <a:pPr algn="ctr"/>
              <a:r>
                <a:rPr lang="hr-HR" sz="3600" dirty="0"/>
                <a:t>Promjena PIN-a</a:t>
              </a:r>
            </a:p>
          </p:txBody>
        </p:sp>
      </p:grpSp>
    </p:spTree>
    <p:extLst>
      <p:ext uri="{BB962C8B-B14F-4D97-AF65-F5344CB8AC3E}">
        <p14:creationId xmlns:p14="http://schemas.microsoft.com/office/powerpoint/2010/main" val="8020898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38B90F62-FC7C-4F31-BCF7-833A7403CFC3}"/>
              </a:ext>
            </a:extLst>
          </p:cNvPr>
          <p:cNvPicPr>
            <a:picLocks noChangeAspect="1"/>
          </p:cNvPicPr>
          <p:nvPr/>
        </p:nvPicPr>
        <p:blipFill>
          <a:blip r:embed="rId3"/>
          <a:stretch>
            <a:fillRect/>
          </a:stretch>
        </p:blipFill>
        <p:spPr>
          <a:xfrm>
            <a:off x="395416" y="2697348"/>
            <a:ext cx="11442357" cy="1373332"/>
          </a:xfrm>
          <a:prstGeom prst="rect">
            <a:avLst/>
          </a:prstGeom>
        </p:spPr>
      </p:pic>
      <p:sp>
        <p:nvSpPr>
          <p:cNvPr id="4" name="Naslov 1">
            <a:extLst>
              <a:ext uri="{FF2B5EF4-FFF2-40B4-BE49-F238E27FC236}">
                <a16:creationId xmlns:a16="http://schemas.microsoft.com/office/drawing/2014/main" id="{2491E6E8-1AC5-4692-B98A-C9D1D61B36F3}"/>
              </a:ext>
            </a:extLst>
          </p:cNvPr>
          <p:cNvSpPr txBox="1">
            <a:spLocks/>
          </p:cNvSpPr>
          <p:nvPr/>
        </p:nvSpPr>
        <p:spPr>
          <a:xfrm>
            <a:off x="2133768" y="503537"/>
            <a:ext cx="7467433" cy="99163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hr-HR" sz="4800" dirty="0"/>
              <a:t>Odabir razredne knjige</a:t>
            </a:r>
          </a:p>
        </p:txBody>
      </p:sp>
    </p:spTree>
    <p:extLst>
      <p:ext uri="{BB962C8B-B14F-4D97-AF65-F5344CB8AC3E}">
        <p14:creationId xmlns:p14="http://schemas.microsoft.com/office/powerpoint/2010/main" val="40870061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66B90EE-DE17-4FB2-9E40-C35F732A9C7D}"/>
              </a:ext>
            </a:extLst>
          </p:cNvPr>
          <p:cNvSpPr>
            <a:spLocks noGrp="1"/>
          </p:cNvSpPr>
          <p:nvPr>
            <p:ph type="title"/>
          </p:nvPr>
        </p:nvSpPr>
        <p:spPr>
          <a:xfrm>
            <a:off x="576816" y="2021155"/>
            <a:ext cx="4341173" cy="1673516"/>
          </a:xfrm>
        </p:spPr>
        <p:txBody>
          <a:bodyPr/>
          <a:lstStyle/>
          <a:p>
            <a:r>
              <a:rPr lang="hr-HR" sz="4800" dirty="0"/>
              <a:t>Administracija predmeta</a:t>
            </a:r>
          </a:p>
        </p:txBody>
      </p:sp>
      <p:pic>
        <p:nvPicPr>
          <p:cNvPr id="6" name="Slika 5">
            <a:extLst>
              <a:ext uri="{FF2B5EF4-FFF2-40B4-BE49-F238E27FC236}">
                <a16:creationId xmlns:a16="http://schemas.microsoft.com/office/drawing/2014/main" id="{EF3D6935-93E4-4F5F-B686-2192EC1A47E4}"/>
              </a:ext>
            </a:extLst>
          </p:cNvPr>
          <p:cNvPicPr>
            <a:picLocks noChangeAspect="1"/>
          </p:cNvPicPr>
          <p:nvPr/>
        </p:nvPicPr>
        <p:blipFill>
          <a:blip r:embed="rId3"/>
          <a:stretch>
            <a:fillRect/>
          </a:stretch>
        </p:blipFill>
        <p:spPr>
          <a:xfrm>
            <a:off x="6462178" y="543698"/>
            <a:ext cx="5153006" cy="6005384"/>
          </a:xfrm>
          <a:prstGeom prst="rect">
            <a:avLst/>
          </a:prstGeom>
        </p:spPr>
      </p:pic>
      <p:sp>
        <p:nvSpPr>
          <p:cNvPr id="7" name="Pravokutnik 6">
            <a:extLst>
              <a:ext uri="{FF2B5EF4-FFF2-40B4-BE49-F238E27FC236}">
                <a16:creationId xmlns:a16="http://schemas.microsoft.com/office/drawing/2014/main" id="{0248737F-FCE2-4DB4-A036-4FE72DDDD469}"/>
              </a:ext>
            </a:extLst>
          </p:cNvPr>
          <p:cNvSpPr/>
          <p:nvPr/>
        </p:nvSpPr>
        <p:spPr>
          <a:xfrm>
            <a:off x="8563232" y="4053017"/>
            <a:ext cx="2916195" cy="109975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95376453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p:nvPr>
        </p:nvSpPr>
        <p:spPr>
          <a:xfrm>
            <a:off x="247913" y="2867066"/>
            <a:ext cx="4229962" cy="1600200"/>
          </a:xfrm>
        </p:spPr>
        <p:txBody>
          <a:bodyPr/>
          <a:lstStyle/>
          <a:p>
            <a:pPr algn="ctr"/>
            <a:r>
              <a:rPr lang="hr-HR" sz="4800" dirty="0"/>
              <a:t>Dodavanje i uređivanje predmeta po razredu</a:t>
            </a:r>
          </a:p>
        </p:txBody>
      </p:sp>
      <p:pic>
        <p:nvPicPr>
          <p:cNvPr id="5" name="Slika 4">
            <a:extLst>
              <a:ext uri="{FF2B5EF4-FFF2-40B4-BE49-F238E27FC236}">
                <a16:creationId xmlns:a16="http://schemas.microsoft.com/office/drawing/2014/main" id="{5541A2D5-A117-4712-BC7A-C28795B3C0D4}"/>
              </a:ext>
            </a:extLst>
          </p:cNvPr>
          <p:cNvPicPr>
            <a:picLocks noChangeAspect="1"/>
          </p:cNvPicPr>
          <p:nvPr/>
        </p:nvPicPr>
        <p:blipFill>
          <a:blip r:embed="rId3"/>
          <a:stretch>
            <a:fillRect/>
          </a:stretch>
        </p:blipFill>
        <p:spPr>
          <a:xfrm>
            <a:off x="4869106" y="222421"/>
            <a:ext cx="7199641" cy="5943601"/>
          </a:xfrm>
          <a:prstGeom prst="rect">
            <a:avLst/>
          </a:prstGeom>
        </p:spPr>
      </p:pic>
    </p:spTree>
    <p:extLst>
      <p:ext uri="{BB962C8B-B14F-4D97-AF65-F5344CB8AC3E}">
        <p14:creationId xmlns:p14="http://schemas.microsoft.com/office/powerpoint/2010/main" val="72882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4" name="Google Shape;121;g7411285122_7_5">
            <a:extLst>
              <a:ext uri="{FF2B5EF4-FFF2-40B4-BE49-F238E27FC236}">
                <a16:creationId xmlns:a16="http://schemas.microsoft.com/office/drawing/2014/main" id="{26B76A55-B345-42B8-B974-B04C1D8FB373}"/>
              </a:ext>
            </a:extLst>
          </p:cNvPr>
          <p:cNvSpPr txBox="1">
            <a:spLocks/>
          </p:cNvSpPr>
          <p:nvPr/>
        </p:nvSpPr>
        <p:spPr>
          <a:xfrm>
            <a:off x="1050643" y="937688"/>
            <a:ext cx="10475050" cy="43872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3600"/>
              <a:buFont typeface="Arial"/>
              <a:buNone/>
            </a:pPr>
            <a:r>
              <a:rPr lang="hr-HR" sz="4400" b="1" dirty="0">
                <a:solidFill>
                  <a:schemeClr val="tx1"/>
                </a:solidFill>
                <a:latin typeface="Arial" panose="020B0604020202020204" pitchFamily="34" charset="0"/>
                <a:cs typeface="Arial" panose="020B0604020202020204" pitchFamily="34" charset="0"/>
              </a:rPr>
              <a:t>Cilj radionice</a:t>
            </a:r>
            <a:endParaRPr lang="hr-HR" sz="4400" dirty="0">
              <a:solidFill>
                <a:schemeClr val="tx1"/>
              </a:solidFill>
              <a:latin typeface="Arial" panose="020B0604020202020204" pitchFamily="34" charset="0"/>
              <a:cs typeface="Arial" panose="020B0604020202020204" pitchFamily="34" charset="0"/>
            </a:endParaRPr>
          </a:p>
          <a:p>
            <a:pPr marL="0" indent="0">
              <a:spcBef>
                <a:spcPts val="0"/>
              </a:spcBef>
              <a:buSzPts val="3600"/>
              <a:buFont typeface="Arial"/>
              <a:buNone/>
            </a:pPr>
            <a:endParaRPr lang="hr-HR" sz="3000" dirty="0">
              <a:solidFill>
                <a:schemeClr val="tx1"/>
              </a:solidFill>
              <a:latin typeface="Arial" panose="020B0604020202020204" pitchFamily="34" charset="0"/>
              <a:cs typeface="Arial" panose="020B0604020202020204" pitchFamily="34" charset="0"/>
            </a:endParaRPr>
          </a:p>
          <a:p>
            <a:pPr marL="0" indent="0">
              <a:spcBef>
                <a:spcPts val="0"/>
              </a:spcBef>
              <a:buSzPts val="3600"/>
              <a:buFont typeface="Arial"/>
              <a:buNone/>
            </a:pPr>
            <a:endParaRPr lang="hr-HR" sz="3000" dirty="0">
              <a:solidFill>
                <a:schemeClr val="tx1"/>
              </a:solidFill>
              <a:latin typeface="Arial" panose="020B0604020202020204" pitchFamily="34" charset="0"/>
              <a:cs typeface="Arial" panose="020B0604020202020204" pitchFamily="34" charset="0"/>
            </a:endParaRPr>
          </a:p>
          <a:p>
            <a:pPr indent="-457200">
              <a:spcBef>
                <a:spcPts val="0"/>
              </a:spcBef>
              <a:buFont typeface="Wingdings" panose="05000000000000000000" pitchFamily="2" charset="2"/>
              <a:buChar char="ü"/>
            </a:pPr>
            <a:r>
              <a:rPr lang="hr-HR" sz="3000" dirty="0">
                <a:solidFill>
                  <a:schemeClr val="tx1"/>
                </a:solidFill>
                <a:latin typeface="Arial" panose="020B0604020202020204" pitchFamily="34" charset="0"/>
                <a:ea typeface="Open Sans Light"/>
                <a:cs typeface="Arial" panose="020B0604020202020204" pitchFamily="34" charset="0"/>
                <a:sym typeface="Open Sans Light"/>
              </a:rPr>
              <a:t>Cilj ove radionice je upoznati odgojno-obrazovne radnike s mogućnostima e-Dnevnika za nastavnike i omogućiti polaznicima ovladavanje vještinama unosa i pregleda podataka u e-Dnevniku za sve skupine korisnika. </a:t>
            </a:r>
            <a:endParaRPr lang="hr-HR" sz="3000" dirty="0">
              <a:solidFill>
                <a:schemeClr val="tx1"/>
              </a:solidFill>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idx="4294967295"/>
          </p:nvPr>
        </p:nvSpPr>
        <p:spPr>
          <a:xfrm>
            <a:off x="1396314" y="689704"/>
            <a:ext cx="9119286" cy="580509"/>
          </a:xfrm>
        </p:spPr>
        <p:txBody>
          <a:bodyPr>
            <a:noAutofit/>
          </a:bodyPr>
          <a:lstStyle/>
          <a:p>
            <a:pPr algn="ctr"/>
            <a:r>
              <a:rPr lang="hr-HR" dirty="0">
                <a:latin typeface="Arial" panose="020B0604020202020204" pitchFamily="34" charset="0"/>
                <a:cs typeface="Arial" panose="020B0604020202020204" pitchFamily="34" charset="0"/>
              </a:rPr>
              <a:t>Administracija predmeta u razredu</a:t>
            </a:r>
          </a:p>
        </p:txBody>
      </p:sp>
      <p:pic>
        <p:nvPicPr>
          <p:cNvPr id="12" name="Slika 11">
            <a:extLst>
              <a:ext uri="{FF2B5EF4-FFF2-40B4-BE49-F238E27FC236}">
                <a16:creationId xmlns:a16="http://schemas.microsoft.com/office/drawing/2014/main" id="{2FCA83D7-18FB-47CB-8420-CA084E13A4DC}"/>
              </a:ext>
            </a:extLst>
          </p:cNvPr>
          <p:cNvPicPr>
            <a:picLocks noChangeAspect="1"/>
          </p:cNvPicPr>
          <p:nvPr/>
        </p:nvPicPr>
        <p:blipFill>
          <a:blip r:embed="rId3"/>
          <a:stretch>
            <a:fillRect/>
          </a:stretch>
        </p:blipFill>
        <p:spPr>
          <a:xfrm>
            <a:off x="247135" y="1964303"/>
            <a:ext cx="11740693" cy="3225535"/>
          </a:xfrm>
          <a:prstGeom prst="rect">
            <a:avLst/>
          </a:prstGeom>
        </p:spPr>
      </p:pic>
      <p:sp>
        <p:nvSpPr>
          <p:cNvPr id="13" name="Pravokutnik 12">
            <a:extLst>
              <a:ext uri="{FF2B5EF4-FFF2-40B4-BE49-F238E27FC236}">
                <a16:creationId xmlns:a16="http://schemas.microsoft.com/office/drawing/2014/main" id="{72571157-E18B-4CDD-ABB6-04E0FB91598B}"/>
              </a:ext>
            </a:extLst>
          </p:cNvPr>
          <p:cNvSpPr/>
          <p:nvPr/>
        </p:nvSpPr>
        <p:spPr>
          <a:xfrm>
            <a:off x="247135" y="3904735"/>
            <a:ext cx="2360140" cy="4942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5" name="Pravokutnik 14">
            <a:extLst>
              <a:ext uri="{FF2B5EF4-FFF2-40B4-BE49-F238E27FC236}">
                <a16:creationId xmlns:a16="http://schemas.microsoft.com/office/drawing/2014/main" id="{0D44978D-6796-4C67-8ABA-21364529ED7D}"/>
              </a:ext>
            </a:extLst>
          </p:cNvPr>
          <p:cNvSpPr/>
          <p:nvPr/>
        </p:nvSpPr>
        <p:spPr>
          <a:xfrm>
            <a:off x="6339016" y="3904734"/>
            <a:ext cx="1594022" cy="49427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27091254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p:nvPr>
        </p:nvSpPr>
        <p:spPr>
          <a:xfrm>
            <a:off x="346767" y="2533434"/>
            <a:ext cx="4229962" cy="1600200"/>
          </a:xfrm>
        </p:spPr>
        <p:txBody>
          <a:bodyPr/>
          <a:lstStyle/>
          <a:p>
            <a:pPr algn="ctr"/>
            <a:r>
              <a:rPr lang="hr-HR" sz="4800" dirty="0"/>
              <a:t>Administracija učenika</a:t>
            </a:r>
          </a:p>
        </p:txBody>
      </p:sp>
      <p:pic>
        <p:nvPicPr>
          <p:cNvPr id="4" name="Slika 3">
            <a:extLst>
              <a:ext uri="{FF2B5EF4-FFF2-40B4-BE49-F238E27FC236}">
                <a16:creationId xmlns:a16="http://schemas.microsoft.com/office/drawing/2014/main" id="{289E7FDA-5600-4AE0-B210-F352E484FB4A}"/>
              </a:ext>
            </a:extLst>
          </p:cNvPr>
          <p:cNvPicPr>
            <a:picLocks noChangeAspect="1"/>
          </p:cNvPicPr>
          <p:nvPr/>
        </p:nvPicPr>
        <p:blipFill>
          <a:blip r:embed="rId3"/>
          <a:stretch>
            <a:fillRect/>
          </a:stretch>
        </p:blipFill>
        <p:spPr>
          <a:xfrm>
            <a:off x="6208734" y="418584"/>
            <a:ext cx="4460011" cy="6193827"/>
          </a:xfrm>
          <a:prstGeom prst="rect">
            <a:avLst/>
          </a:prstGeom>
        </p:spPr>
      </p:pic>
      <p:sp>
        <p:nvSpPr>
          <p:cNvPr id="7" name="Pravokutnik 6">
            <a:extLst>
              <a:ext uri="{FF2B5EF4-FFF2-40B4-BE49-F238E27FC236}">
                <a16:creationId xmlns:a16="http://schemas.microsoft.com/office/drawing/2014/main" id="{E1B9C885-0C83-4AC5-9587-21875719AF0C}"/>
              </a:ext>
            </a:extLst>
          </p:cNvPr>
          <p:cNvSpPr/>
          <p:nvPr/>
        </p:nvSpPr>
        <p:spPr>
          <a:xfrm>
            <a:off x="7957751" y="2355804"/>
            <a:ext cx="2710993" cy="10731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37997932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BF826C35-B148-439D-95F0-DD7FD5EB2041}"/>
              </a:ext>
            </a:extLst>
          </p:cNvPr>
          <p:cNvPicPr>
            <a:picLocks noChangeAspect="1"/>
          </p:cNvPicPr>
          <p:nvPr/>
        </p:nvPicPr>
        <p:blipFill>
          <a:blip r:embed="rId3"/>
          <a:stretch>
            <a:fillRect/>
          </a:stretch>
        </p:blipFill>
        <p:spPr>
          <a:xfrm>
            <a:off x="3858912" y="223837"/>
            <a:ext cx="7810500" cy="6410325"/>
          </a:xfrm>
          <a:prstGeom prst="rect">
            <a:avLst/>
          </a:prstGeom>
        </p:spPr>
      </p:pic>
      <p:sp>
        <p:nvSpPr>
          <p:cNvPr id="6" name="Naslov 1">
            <a:extLst>
              <a:ext uri="{FF2B5EF4-FFF2-40B4-BE49-F238E27FC236}">
                <a16:creationId xmlns:a16="http://schemas.microsoft.com/office/drawing/2014/main" id="{CE1E07E9-4984-43BF-A11E-A2ED3FC5A983}"/>
              </a:ext>
            </a:extLst>
          </p:cNvPr>
          <p:cNvSpPr txBox="1">
            <a:spLocks/>
          </p:cNvSpPr>
          <p:nvPr/>
        </p:nvSpPr>
        <p:spPr>
          <a:xfrm>
            <a:off x="208300" y="2007349"/>
            <a:ext cx="3276306" cy="1712035"/>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4800" dirty="0"/>
              <a:t>Uređivanje podataka učenika</a:t>
            </a:r>
          </a:p>
        </p:txBody>
      </p:sp>
    </p:spTree>
    <p:extLst>
      <p:ext uri="{BB962C8B-B14F-4D97-AF65-F5344CB8AC3E}">
        <p14:creationId xmlns:p14="http://schemas.microsoft.com/office/powerpoint/2010/main" val="22887136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602974" y="2336675"/>
            <a:ext cx="4557749" cy="1600200"/>
          </a:xfrm>
        </p:spPr>
        <p:txBody>
          <a:bodyPr/>
          <a:lstStyle/>
          <a:p>
            <a:r>
              <a:rPr lang="hr-HR" sz="4800" dirty="0"/>
              <a:t>Vježba za samostalni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755644" y="716877"/>
            <a:ext cx="3932236" cy="5424246"/>
          </a:xfrm>
        </p:spPr>
        <p:txBody>
          <a:bodyPr>
            <a:normAutofit/>
          </a:bodyPr>
          <a:lstStyle/>
          <a:p>
            <a:r>
              <a:rPr lang="hr-HR" sz="2800" dirty="0"/>
              <a:t>	</a:t>
            </a:r>
            <a:r>
              <a:rPr lang="hr-HR" sz="3200" dirty="0"/>
              <a:t>Odaberite školu i razrednu knjigu te unesite predmet i dodajte nastavnike po izboru</a:t>
            </a:r>
            <a:r>
              <a:rPr lang="hr-HR" sz="2800" dirty="0"/>
              <a:t>. </a:t>
            </a:r>
          </a:p>
        </p:txBody>
      </p:sp>
    </p:spTree>
    <p:extLst>
      <p:ext uri="{BB962C8B-B14F-4D97-AF65-F5344CB8AC3E}">
        <p14:creationId xmlns:p14="http://schemas.microsoft.com/office/powerpoint/2010/main" val="14601812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70;g7411285122_7_43">
            <a:extLst>
              <a:ext uri="{FF2B5EF4-FFF2-40B4-BE49-F238E27FC236}">
                <a16:creationId xmlns:a16="http://schemas.microsoft.com/office/drawing/2014/main" id="{B095C0F7-44DB-4103-AB61-5C9B05C39B5A}"/>
              </a:ext>
            </a:extLst>
          </p:cNvPr>
          <p:cNvSpPr txBox="1">
            <a:spLocks/>
          </p:cNvSpPr>
          <p:nvPr/>
        </p:nvSpPr>
        <p:spPr>
          <a:xfrm>
            <a:off x="1683575" y="1787275"/>
            <a:ext cx="4771200" cy="27231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6000" b="1" dirty="0" err="1">
                <a:solidFill>
                  <a:srgbClr val="E71A7A"/>
                </a:solidFill>
                <a:latin typeface="Arial" panose="020B0604020202020204" pitchFamily="34" charset="0"/>
                <a:ea typeface="Open Sans"/>
                <a:cs typeface="Arial" panose="020B0604020202020204" pitchFamily="34" charset="0"/>
                <a:sym typeface="Open Sans"/>
              </a:rPr>
              <a:t>Stank</a:t>
            </a:r>
            <a:r>
              <a:rPr lang="en-US" sz="6000" b="1" dirty="0">
                <a:solidFill>
                  <a:srgbClr val="E71A7A"/>
                </a:solidFill>
                <a:latin typeface="Arial" panose="020B0604020202020204" pitchFamily="34" charset="0"/>
                <a:ea typeface="Open Sans"/>
                <a:cs typeface="Arial" panose="020B0604020202020204" pitchFamily="34" charset="0"/>
                <a:sym typeface="Open Sans"/>
              </a:rPr>
              <a:t>a</a:t>
            </a:r>
          </a:p>
        </p:txBody>
      </p:sp>
    </p:spTree>
    <p:extLst>
      <p:ext uri="{BB962C8B-B14F-4D97-AF65-F5344CB8AC3E}">
        <p14:creationId xmlns:p14="http://schemas.microsoft.com/office/powerpoint/2010/main" val="140999845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00;g6b6d36b315_1_0">
            <a:extLst>
              <a:ext uri="{FF2B5EF4-FFF2-40B4-BE49-F238E27FC236}">
                <a16:creationId xmlns:a16="http://schemas.microsoft.com/office/drawing/2014/main" id="{4C748778-EDE1-424A-B985-16A2AED15290}"/>
              </a:ext>
            </a:extLst>
          </p:cNvPr>
          <p:cNvSpPr txBox="1">
            <a:spLocks/>
          </p:cNvSpPr>
          <p:nvPr/>
        </p:nvSpPr>
        <p:spPr>
          <a:xfrm>
            <a:off x="2520778" y="2626749"/>
            <a:ext cx="8302351" cy="24978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Clr>
                <a:schemeClr val="dk1"/>
              </a:buClr>
              <a:buSzPts val="1100"/>
              <a:buFont typeface="Arial"/>
              <a:buNone/>
            </a:pPr>
            <a:r>
              <a:rPr lang="hr-HR" sz="4800" b="1" dirty="0">
                <a:solidFill>
                  <a:srgbClr val="FFFFFF"/>
                </a:solidFill>
                <a:latin typeface="Arial" panose="020B0604020202020204" pitchFamily="34" charset="0"/>
                <a:ea typeface="Open Sans"/>
                <a:cs typeface="Arial" panose="020B0604020202020204" pitchFamily="34" charset="0"/>
                <a:sym typeface="Open Sans"/>
              </a:rPr>
              <a:t>e-Dnevnik za predmetne nastavnike i administratore</a:t>
            </a:r>
          </a:p>
        </p:txBody>
      </p:sp>
    </p:spTree>
    <p:extLst>
      <p:ext uri="{BB962C8B-B14F-4D97-AF65-F5344CB8AC3E}">
        <p14:creationId xmlns:p14="http://schemas.microsoft.com/office/powerpoint/2010/main" val="42689307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p:txBody>
          <a:bodyPr/>
          <a:lstStyle/>
          <a:p>
            <a:r>
              <a:rPr lang="hr-HR" sz="4800" dirty="0">
                <a:solidFill>
                  <a:schemeClr val="tx1"/>
                </a:solidFill>
              </a:rPr>
              <a:t>e-Dnevnik za predmetne nastavnike</a:t>
            </a:r>
          </a:p>
        </p:txBody>
      </p:sp>
      <p:sp>
        <p:nvSpPr>
          <p:cNvPr id="6" name="TekstniOkvir 5">
            <a:extLst>
              <a:ext uri="{FF2B5EF4-FFF2-40B4-BE49-F238E27FC236}">
                <a16:creationId xmlns:a16="http://schemas.microsoft.com/office/drawing/2014/main" id="{75171963-473B-4A8A-B4C3-804D795772A4}"/>
              </a:ext>
            </a:extLst>
          </p:cNvPr>
          <p:cNvSpPr txBox="1"/>
          <p:nvPr/>
        </p:nvSpPr>
        <p:spPr>
          <a:xfrm>
            <a:off x="4942114" y="1196369"/>
            <a:ext cx="6096000" cy="4433073"/>
          </a:xfrm>
          <a:prstGeom prst="rect">
            <a:avLst/>
          </a:prstGeom>
          <a:noFill/>
        </p:spPr>
        <p:txBody>
          <a:bodyPr wrap="square">
            <a:spAutoFit/>
          </a:bodyPr>
          <a:lstStyle/>
          <a:p>
            <a:pPr>
              <a:lnSpc>
                <a:spcPct val="150000"/>
              </a:lnSpc>
            </a:pPr>
            <a:r>
              <a:rPr lang="hr-HR" altLang="sr-Latn-RS" sz="3200" dirty="0">
                <a:solidFill>
                  <a:schemeClr val="accent1">
                    <a:lumMod val="75000"/>
                  </a:schemeClr>
                </a:solidFill>
                <a:ea typeface="ＭＳ Ｐゴシック" panose="020B0600070205080204" pitchFamily="34" charset="-128"/>
              </a:rPr>
              <a:t>IMENIK</a:t>
            </a:r>
          </a:p>
          <a:p>
            <a:pPr marL="457200" indent="-457200">
              <a:lnSpc>
                <a:spcPct val="150000"/>
              </a:lnSpc>
              <a:buFont typeface="Arial" panose="020B0604020202020204" pitchFamily="34" charset="0"/>
              <a:buChar char="•"/>
            </a:pPr>
            <a:r>
              <a:rPr lang="hr-HR" altLang="sr-Latn-RS" sz="3200" dirty="0">
                <a:solidFill>
                  <a:schemeClr val="tx1"/>
                </a:solidFill>
                <a:ea typeface="ＭＳ Ｐゴシック" panose="020B0600070205080204" pitchFamily="34" charset="-128"/>
              </a:rPr>
              <a:t>Unos elemenata vrednovanja</a:t>
            </a:r>
          </a:p>
          <a:p>
            <a:pPr marL="457200" indent="-457200">
              <a:lnSpc>
                <a:spcPct val="150000"/>
              </a:lnSpc>
              <a:buFont typeface="Arial" panose="020B0604020202020204" pitchFamily="34" charset="0"/>
              <a:buChar char="•"/>
            </a:pPr>
            <a:r>
              <a:rPr lang="hr-HR" altLang="sr-Latn-RS" sz="3200" dirty="0">
                <a:solidFill>
                  <a:schemeClr val="tx1"/>
                </a:solidFill>
                <a:ea typeface="ＭＳ Ｐゴシック" panose="020B0600070205080204" pitchFamily="34" charset="-128"/>
              </a:rPr>
              <a:t>Unos ocjene/bilješke</a:t>
            </a:r>
          </a:p>
          <a:p>
            <a:pPr marL="457200" indent="-457200">
              <a:lnSpc>
                <a:spcPct val="150000"/>
              </a:lnSpc>
              <a:buFont typeface="Arial" panose="020B0604020202020204" pitchFamily="34" charset="0"/>
              <a:buChar char="•"/>
            </a:pPr>
            <a:r>
              <a:rPr lang="hr-HR" altLang="sr-Latn-RS" sz="3200" dirty="0">
                <a:solidFill>
                  <a:schemeClr val="tx1"/>
                </a:solidFill>
                <a:ea typeface="ＭＳ Ｐゴシック" panose="020B0600070205080204" pitchFamily="34" charset="-128"/>
              </a:rPr>
              <a:t>Grupni unos ocjena/bilješki</a:t>
            </a:r>
          </a:p>
          <a:p>
            <a:pPr marL="457200" indent="-457200">
              <a:lnSpc>
                <a:spcPct val="150000"/>
              </a:lnSpc>
              <a:buFont typeface="Arial" panose="020B0604020202020204" pitchFamily="34" charset="0"/>
              <a:buChar char="•"/>
            </a:pPr>
            <a:r>
              <a:rPr lang="hr-HR" altLang="sr-Latn-RS" sz="3200" dirty="0">
                <a:solidFill>
                  <a:schemeClr val="tx1"/>
                </a:solidFill>
                <a:ea typeface="ＭＳ Ｐゴシック" panose="020B0600070205080204" pitchFamily="34" charset="-128"/>
              </a:rPr>
              <a:t>Zaključivanje ocjena</a:t>
            </a:r>
          </a:p>
          <a:p>
            <a:pPr marL="457200" indent="-457200">
              <a:lnSpc>
                <a:spcPct val="150000"/>
              </a:lnSpc>
              <a:buFont typeface="Arial" panose="020B0604020202020204" pitchFamily="34" charset="0"/>
              <a:buChar char="•"/>
            </a:pPr>
            <a:r>
              <a:rPr lang="hr-HR" altLang="sr-Latn-RS" sz="3200" dirty="0">
                <a:solidFill>
                  <a:schemeClr val="tx1"/>
                </a:solidFill>
                <a:ea typeface="ＭＳ Ｐゴシック" panose="020B0600070205080204" pitchFamily="34" charset="-128"/>
              </a:rPr>
              <a:t>Unos ispita</a:t>
            </a:r>
          </a:p>
        </p:txBody>
      </p:sp>
    </p:spTree>
    <p:extLst>
      <p:ext uri="{BB962C8B-B14F-4D97-AF65-F5344CB8AC3E}">
        <p14:creationId xmlns:p14="http://schemas.microsoft.com/office/powerpoint/2010/main" val="37565411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a:xfrm>
            <a:off x="685674" y="2341513"/>
            <a:ext cx="3932237" cy="1600200"/>
          </a:xfrm>
        </p:spPr>
        <p:txBody>
          <a:bodyPr/>
          <a:lstStyle/>
          <a:p>
            <a:r>
              <a:rPr lang="hr-HR" sz="4800" dirty="0">
                <a:solidFill>
                  <a:schemeClr val="tx1"/>
                </a:solidFill>
              </a:rPr>
              <a:t>Elementi vrednovanja</a:t>
            </a:r>
          </a:p>
        </p:txBody>
      </p:sp>
      <p:pic>
        <p:nvPicPr>
          <p:cNvPr id="7" name="Slika 6">
            <a:extLst>
              <a:ext uri="{FF2B5EF4-FFF2-40B4-BE49-F238E27FC236}">
                <a16:creationId xmlns:a16="http://schemas.microsoft.com/office/drawing/2014/main" id="{1F4BFBB0-EF94-4E74-9D6C-B9FD36FAD2C9}"/>
              </a:ext>
            </a:extLst>
          </p:cNvPr>
          <p:cNvPicPr>
            <a:picLocks noChangeAspect="1"/>
          </p:cNvPicPr>
          <p:nvPr/>
        </p:nvPicPr>
        <p:blipFill>
          <a:blip r:embed="rId3"/>
          <a:stretch>
            <a:fillRect/>
          </a:stretch>
        </p:blipFill>
        <p:spPr>
          <a:xfrm>
            <a:off x="5837139" y="469717"/>
            <a:ext cx="5048576" cy="5918565"/>
          </a:xfrm>
          <a:prstGeom prst="rect">
            <a:avLst/>
          </a:prstGeom>
        </p:spPr>
      </p:pic>
      <p:sp>
        <p:nvSpPr>
          <p:cNvPr id="8" name="Pravokutnik 7">
            <a:extLst>
              <a:ext uri="{FF2B5EF4-FFF2-40B4-BE49-F238E27FC236}">
                <a16:creationId xmlns:a16="http://schemas.microsoft.com/office/drawing/2014/main" id="{EC4FC9D6-36DC-441E-9565-7725D1FE5EFE}"/>
              </a:ext>
            </a:extLst>
          </p:cNvPr>
          <p:cNvSpPr/>
          <p:nvPr/>
        </p:nvSpPr>
        <p:spPr>
          <a:xfrm>
            <a:off x="7913914" y="5225143"/>
            <a:ext cx="2971801" cy="116313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6183779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A6AFF418-F1EE-419E-BB85-B76328B3A0FB}"/>
              </a:ext>
            </a:extLst>
          </p:cNvPr>
          <p:cNvPicPr>
            <a:picLocks noChangeAspect="1"/>
          </p:cNvPicPr>
          <p:nvPr/>
        </p:nvPicPr>
        <p:blipFill>
          <a:blip r:embed="rId3"/>
          <a:stretch>
            <a:fillRect/>
          </a:stretch>
        </p:blipFill>
        <p:spPr>
          <a:xfrm>
            <a:off x="259492" y="1898712"/>
            <a:ext cx="11701849" cy="2937534"/>
          </a:xfrm>
          <a:prstGeom prst="rect">
            <a:avLst/>
          </a:prstGeom>
        </p:spPr>
      </p:pic>
      <p:sp>
        <p:nvSpPr>
          <p:cNvPr id="4" name="Naslov 1">
            <a:extLst>
              <a:ext uri="{FF2B5EF4-FFF2-40B4-BE49-F238E27FC236}">
                <a16:creationId xmlns:a16="http://schemas.microsoft.com/office/drawing/2014/main" id="{F84CA5E7-A051-448E-A1EA-789B8E94C039}"/>
              </a:ext>
            </a:extLst>
          </p:cNvPr>
          <p:cNvSpPr txBox="1">
            <a:spLocks/>
          </p:cNvSpPr>
          <p:nvPr/>
        </p:nvSpPr>
        <p:spPr>
          <a:xfrm>
            <a:off x="2737694" y="418272"/>
            <a:ext cx="6716612" cy="85888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4800" dirty="0"/>
              <a:t>Elementi vrednovanja</a:t>
            </a:r>
          </a:p>
        </p:txBody>
      </p:sp>
    </p:spTree>
    <p:extLst>
      <p:ext uri="{BB962C8B-B14F-4D97-AF65-F5344CB8AC3E}">
        <p14:creationId xmlns:p14="http://schemas.microsoft.com/office/powerpoint/2010/main" val="15201567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a:xfrm>
            <a:off x="685674" y="2341513"/>
            <a:ext cx="3932237" cy="1600200"/>
          </a:xfrm>
        </p:spPr>
        <p:txBody>
          <a:bodyPr/>
          <a:lstStyle/>
          <a:p>
            <a:r>
              <a:rPr lang="hr-HR" sz="4800" dirty="0">
                <a:solidFill>
                  <a:schemeClr val="tx1"/>
                </a:solidFill>
              </a:rPr>
              <a:t>Ocjenjivanje učenika</a:t>
            </a:r>
          </a:p>
        </p:txBody>
      </p:sp>
      <p:grpSp>
        <p:nvGrpSpPr>
          <p:cNvPr id="10" name="Grupa 9">
            <a:extLst>
              <a:ext uri="{FF2B5EF4-FFF2-40B4-BE49-F238E27FC236}">
                <a16:creationId xmlns:a16="http://schemas.microsoft.com/office/drawing/2014/main" id="{04DE2A0F-4852-4524-85DB-AA46F780A108}"/>
              </a:ext>
            </a:extLst>
          </p:cNvPr>
          <p:cNvGrpSpPr/>
          <p:nvPr/>
        </p:nvGrpSpPr>
        <p:grpSpPr>
          <a:xfrm>
            <a:off x="5128054" y="1653527"/>
            <a:ext cx="6715602" cy="3326246"/>
            <a:chOff x="6074228" y="2364369"/>
            <a:chExt cx="6117772" cy="2505917"/>
          </a:xfrm>
        </p:grpSpPr>
        <p:pic>
          <p:nvPicPr>
            <p:cNvPr id="11" name="Slika 10">
              <a:extLst>
                <a:ext uri="{FF2B5EF4-FFF2-40B4-BE49-F238E27FC236}">
                  <a16:creationId xmlns:a16="http://schemas.microsoft.com/office/drawing/2014/main" id="{6E52BBDE-21FB-42A3-B305-4B52161FAA24}"/>
                </a:ext>
              </a:extLst>
            </p:cNvPr>
            <p:cNvPicPr>
              <a:picLocks noChangeAspect="1"/>
            </p:cNvPicPr>
            <p:nvPr/>
          </p:nvPicPr>
          <p:blipFill rotWithShape="1">
            <a:blip r:embed="rId3"/>
            <a:srcRect l="79911"/>
            <a:stretch/>
          </p:blipFill>
          <p:spPr>
            <a:xfrm>
              <a:off x="9742714" y="2364369"/>
              <a:ext cx="2449286" cy="2505917"/>
            </a:xfrm>
            <a:prstGeom prst="rect">
              <a:avLst/>
            </a:prstGeom>
          </p:spPr>
        </p:pic>
        <p:pic>
          <p:nvPicPr>
            <p:cNvPr id="12" name="Slika 11">
              <a:extLst>
                <a:ext uri="{FF2B5EF4-FFF2-40B4-BE49-F238E27FC236}">
                  <a16:creationId xmlns:a16="http://schemas.microsoft.com/office/drawing/2014/main" id="{63923B1B-69CB-4695-89D6-E71989534E07}"/>
                </a:ext>
              </a:extLst>
            </p:cNvPr>
            <p:cNvPicPr>
              <a:picLocks noChangeAspect="1"/>
            </p:cNvPicPr>
            <p:nvPr/>
          </p:nvPicPr>
          <p:blipFill rotWithShape="1">
            <a:blip r:embed="rId3"/>
            <a:srcRect r="69910"/>
            <a:stretch/>
          </p:blipFill>
          <p:spPr>
            <a:xfrm>
              <a:off x="6074228" y="2364369"/>
              <a:ext cx="3668486" cy="2505917"/>
            </a:xfrm>
            <a:prstGeom prst="rect">
              <a:avLst/>
            </a:prstGeom>
          </p:spPr>
        </p:pic>
      </p:grpSp>
    </p:spTree>
    <p:extLst>
      <p:ext uri="{BB962C8B-B14F-4D97-AF65-F5344CB8AC3E}">
        <p14:creationId xmlns:p14="http://schemas.microsoft.com/office/powerpoint/2010/main" val="3428975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4" name="Google Shape;121;g7411285122_7_5">
            <a:extLst>
              <a:ext uri="{FF2B5EF4-FFF2-40B4-BE49-F238E27FC236}">
                <a16:creationId xmlns:a16="http://schemas.microsoft.com/office/drawing/2014/main" id="{26B76A55-B345-42B8-B974-B04C1D8FB373}"/>
              </a:ext>
            </a:extLst>
          </p:cNvPr>
          <p:cNvSpPr txBox="1">
            <a:spLocks/>
          </p:cNvSpPr>
          <p:nvPr/>
        </p:nvSpPr>
        <p:spPr>
          <a:xfrm>
            <a:off x="482008" y="148857"/>
            <a:ext cx="11320131" cy="627320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rgbClr val="7F7F7F"/>
              </a:buClr>
              <a:buSzPts val="2800"/>
              <a:buFont typeface="Arial"/>
              <a:buChar char="•"/>
              <a:defRPr sz="2800" b="0" i="0" u="none" strike="noStrike" cap="none">
                <a:solidFill>
                  <a:srgbClr val="7F7F7F"/>
                </a:solidFill>
                <a:latin typeface="Open Sans"/>
                <a:ea typeface="Open Sans"/>
                <a:cs typeface="Open Sans"/>
                <a:sym typeface="Open Sans"/>
              </a:defRPr>
            </a:lvl1pPr>
            <a:lvl2pPr marL="914400" marR="0" lvl="1" indent="-381000" algn="l" rtl="0">
              <a:lnSpc>
                <a:spcPct val="90000"/>
              </a:lnSpc>
              <a:spcBef>
                <a:spcPts val="500"/>
              </a:spcBef>
              <a:spcAft>
                <a:spcPts val="0"/>
              </a:spcAft>
              <a:buClr>
                <a:srgbClr val="7F7F7F"/>
              </a:buClr>
              <a:buSzPts val="2400"/>
              <a:buFont typeface="Arial"/>
              <a:buChar char="•"/>
              <a:defRPr sz="2400" b="0" i="0" u="none" strike="noStrike" cap="none">
                <a:solidFill>
                  <a:srgbClr val="7F7F7F"/>
                </a:solidFill>
                <a:latin typeface="Open Sans"/>
                <a:ea typeface="Open Sans"/>
                <a:cs typeface="Open Sans"/>
                <a:sym typeface="Open Sans"/>
              </a:defRPr>
            </a:lvl2pPr>
            <a:lvl3pPr marL="1371600" marR="0" lvl="2" indent="-355600" algn="l" rtl="0">
              <a:lnSpc>
                <a:spcPct val="90000"/>
              </a:lnSpc>
              <a:spcBef>
                <a:spcPts val="500"/>
              </a:spcBef>
              <a:spcAft>
                <a:spcPts val="0"/>
              </a:spcAft>
              <a:buClr>
                <a:srgbClr val="7F7F7F"/>
              </a:buClr>
              <a:buSzPts val="2000"/>
              <a:buFont typeface="Arial"/>
              <a:buChar char="•"/>
              <a:defRPr sz="2000" b="0" i="0" u="none" strike="noStrike" cap="none">
                <a:solidFill>
                  <a:srgbClr val="7F7F7F"/>
                </a:solidFill>
                <a:latin typeface="Open Sans"/>
                <a:ea typeface="Open Sans"/>
                <a:cs typeface="Open Sans"/>
                <a:sym typeface="Open Sans"/>
              </a:defRPr>
            </a:lvl3pPr>
            <a:lvl4pPr marL="1828800" marR="0" lvl="3"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4pPr>
            <a:lvl5pPr marL="2286000" marR="0" lvl="4" indent="-342900" algn="l" rtl="0">
              <a:lnSpc>
                <a:spcPct val="90000"/>
              </a:lnSpc>
              <a:spcBef>
                <a:spcPts val="500"/>
              </a:spcBef>
              <a:spcAft>
                <a:spcPts val="0"/>
              </a:spcAft>
              <a:buClr>
                <a:srgbClr val="7F7F7F"/>
              </a:buClr>
              <a:buSzPts val="1800"/>
              <a:buFont typeface="Arial"/>
              <a:buChar char="•"/>
              <a:defRPr sz="1800" b="0" i="0" u="none" strike="noStrike" cap="none">
                <a:solidFill>
                  <a:srgbClr val="7F7F7F"/>
                </a:solidFill>
                <a:latin typeface="Open Sans"/>
                <a:ea typeface="Open Sans"/>
                <a:cs typeface="Open Sans"/>
                <a:sym typeface="Open Sa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3600"/>
              <a:buFont typeface="Arial"/>
              <a:buNone/>
            </a:pPr>
            <a:endParaRPr lang="hr-HR" sz="4400" b="1" dirty="0">
              <a:latin typeface="+mn-lt"/>
              <a:cs typeface="Arial" panose="020B0604020202020204" pitchFamily="34" charset="0"/>
            </a:endParaRPr>
          </a:p>
          <a:p>
            <a:pPr marL="0" indent="0">
              <a:spcBef>
                <a:spcPts val="0"/>
              </a:spcBef>
              <a:buSzPts val="3600"/>
              <a:buFont typeface="Arial"/>
              <a:buNone/>
            </a:pPr>
            <a:r>
              <a:rPr lang="hr-HR" sz="4400" b="1" dirty="0">
                <a:solidFill>
                  <a:schemeClr val="tx1"/>
                </a:solidFill>
                <a:latin typeface="Arial" panose="020B0604020202020204" pitchFamily="34" charset="0"/>
                <a:cs typeface="Arial" panose="020B0604020202020204" pitchFamily="34" charset="0"/>
              </a:rPr>
              <a:t>Ishodi učenja radionice</a:t>
            </a:r>
            <a:br>
              <a:rPr lang="hr-HR" sz="4400" b="1" dirty="0">
                <a:solidFill>
                  <a:schemeClr val="tx1"/>
                </a:solidFill>
                <a:latin typeface="Arial" panose="020B0604020202020204" pitchFamily="34" charset="0"/>
                <a:cs typeface="Arial" panose="020B0604020202020204" pitchFamily="34" charset="0"/>
              </a:rPr>
            </a:br>
            <a:endParaRPr lang="hr-HR" dirty="0">
              <a:solidFill>
                <a:schemeClr val="tx1"/>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hr-HR" dirty="0">
                <a:solidFill>
                  <a:schemeClr val="tx1"/>
                </a:solidFill>
                <a:latin typeface="Arial" panose="020B0604020202020204" pitchFamily="34" charset="0"/>
                <a:cs typeface="Arial" panose="020B0604020202020204" pitchFamily="34" charset="0"/>
              </a:rPr>
              <a:t>Polaznici će nakon radionice moći:</a:t>
            </a:r>
          </a:p>
          <a:p>
            <a:pPr indent="-457200">
              <a:lnSpc>
                <a:spcPct val="100000"/>
              </a:lnSpc>
              <a:spcBef>
                <a:spcPts val="600"/>
              </a:spcBef>
              <a:spcAft>
                <a:spcPts val="600"/>
              </a:spcAft>
              <a:buFont typeface="Wingdings" panose="05000000000000000000" pitchFamily="2" charset="2"/>
              <a:buChar char="ü"/>
            </a:pPr>
            <a:r>
              <a:rPr lang="hr-HR" dirty="0">
                <a:solidFill>
                  <a:schemeClr val="tx1"/>
                </a:solidFill>
                <a:latin typeface="Arial" panose="020B0604020202020204" pitchFamily="34" charset="0"/>
                <a:cs typeface="Arial" panose="020B0604020202020204" pitchFamily="34" charset="0"/>
              </a:rPr>
              <a:t>voditi administraciju e-Dnevnika, koja uključuje: odabir predmeta, kreiranje grupe i razreda, uređivanje podataka na razini škole, brisanje neispravnih unosa (srednja razina digitalnih kompetencija iz područja Digitalni izvori i materijali)</a:t>
            </a:r>
          </a:p>
          <a:p>
            <a:pPr indent="-457200">
              <a:lnSpc>
                <a:spcPct val="100000"/>
              </a:lnSpc>
              <a:spcBef>
                <a:spcPts val="600"/>
              </a:spcBef>
              <a:spcAft>
                <a:spcPts val="600"/>
              </a:spcAft>
              <a:buFont typeface="Wingdings" panose="05000000000000000000" pitchFamily="2" charset="2"/>
              <a:buChar char="ü"/>
            </a:pPr>
            <a:r>
              <a:rPr lang="hr-HR" dirty="0">
                <a:solidFill>
                  <a:schemeClr val="tx1"/>
                </a:solidFill>
                <a:latin typeface="Arial" panose="020B0604020202020204" pitchFamily="34" charset="0"/>
                <a:cs typeface="Arial" panose="020B0604020202020204" pitchFamily="34" charset="0"/>
              </a:rPr>
              <a:t>kreirati novi radni tjedan (srednja razina digitalnih kompetencija iz područja Profesionalni angažman)</a:t>
            </a:r>
          </a:p>
          <a:p>
            <a:pPr indent="-457200">
              <a:lnSpc>
                <a:spcPct val="100000"/>
              </a:lnSpc>
              <a:spcBef>
                <a:spcPts val="600"/>
              </a:spcBef>
              <a:spcAft>
                <a:spcPts val="600"/>
              </a:spcAft>
              <a:buFont typeface="Wingdings" panose="05000000000000000000" pitchFamily="2" charset="2"/>
              <a:buChar char="ü"/>
            </a:pPr>
            <a:r>
              <a:rPr lang="hr-HR" dirty="0">
                <a:solidFill>
                  <a:schemeClr val="tx1"/>
                </a:solidFill>
                <a:latin typeface="Arial" panose="020B0604020202020204" pitchFamily="34" charset="0"/>
                <a:cs typeface="Arial" panose="020B0604020202020204" pitchFamily="34" charset="0"/>
              </a:rPr>
              <a:t>uređivati podatke učenika i predmeta (srednja razina digitalnih kompetencija iz područja Profesionalni angažman) </a:t>
            </a:r>
            <a:endParaRPr lang="hr-HR" dirty="0">
              <a:latin typeface="Arial" panose="020B0604020202020204" pitchFamily="34" charset="0"/>
              <a:cs typeface="Arial" panose="020B0604020202020204" pitchFamily="34" charset="0"/>
              <a:sym typeface="Open Sans Light"/>
            </a:endParaRPr>
          </a:p>
          <a:p>
            <a:pPr indent="-457200">
              <a:spcBef>
                <a:spcPts val="0"/>
              </a:spcBef>
              <a:buFont typeface="Wingdings" panose="05000000000000000000" pitchFamily="2" charset="2"/>
              <a:buChar char="ü"/>
            </a:pPr>
            <a:endParaRPr lang="hr-HR" dirty="0">
              <a:latin typeface="Arial" panose="020B0604020202020204" pitchFamily="34" charset="0"/>
              <a:cs typeface="Arial" panose="020B0604020202020204" pitchFamily="34" charset="0"/>
              <a:sym typeface="Open Sans Light"/>
            </a:endParaRPr>
          </a:p>
          <a:p>
            <a:pPr indent="-457200">
              <a:spcBef>
                <a:spcPts val="0"/>
              </a:spcBef>
              <a:buFont typeface="Wingdings" panose="05000000000000000000" pitchFamily="2" charset="2"/>
              <a:buChar char="ü"/>
            </a:pPr>
            <a:endParaRPr lang="hr-HR" sz="3000" dirty="0">
              <a:latin typeface="+mn-lt"/>
              <a:cs typeface="Arial" panose="020B0604020202020204" pitchFamily="34" charset="0"/>
            </a:endParaRPr>
          </a:p>
        </p:txBody>
      </p:sp>
    </p:spTree>
    <p:extLst>
      <p:ext uri="{BB962C8B-B14F-4D97-AF65-F5344CB8AC3E}">
        <p14:creationId xmlns:p14="http://schemas.microsoft.com/office/powerpoint/2010/main" val="20442708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1">
            <a:extLst>
              <a:ext uri="{FF2B5EF4-FFF2-40B4-BE49-F238E27FC236}">
                <a16:creationId xmlns:a16="http://schemas.microsoft.com/office/drawing/2014/main" id="{F84CA5E7-A051-448E-A1EA-789B8E94C039}"/>
              </a:ext>
            </a:extLst>
          </p:cNvPr>
          <p:cNvSpPr txBox="1">
            <a:spLocks/>
          </p:cNvSpPr>
          <p:nvPr/>
        </p:nvSpPr>
        <p:spPr>
          <a:xfrm>
            <a:off x="3004456" y="262342"/>
            <a:ext cx="6716612" cy="85888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hr-HR" sz="4800" dirty="0"/>
              <a:t>Ocjenjivanje učenika</a:t>
            </a:r>
          </a:p>
        </p:txBody>
      </p:sp>
      <p:pic>
        <p:nvPicPr>
          <p:cNvPr id="5" name="Slika 4">
            <a:extLst>
              <a:ext uri="{FF2B5EF4-FFF2-40B4-BE49-F238E27FC236}">
                <a16:creationId xmlns:a16="http://schemas.microsoft.com/office/drawing/2014/main" id="{8486DB0E-6C7A-42AD-B99C-6BEF3230D771}"/>
              </a:ext>
            </a:extLst>
          </p:cNvPr>
          <p:cNvPicPr>
            <a:picLocks noChangeAspect="1"/>
          </p:cNvPicPr>
          <p:nvPr/>
        </p:nvPicPr>
        <p:blipFill>
          <a:blip r:embed="rId3"/>
          <a:stretch>
            <a:fillRect/>
          </a:stretch>
        </p:blipFill>
        <p:spPr>
          <a:xfrm>
            <a:off x="3004456" y="1401315"/>
            <a:ext cx="6019720" cy="5029838"/>
          </a:xfrm>
          <a:prstGeom prst="rect">
            <a:avLst/>
          </a:prstGeom>
        </p:spPr>
      </p:pic>
      <p:sp>
        <p:nvSpPr>
          <p:cNvPr id="6" name="Pravokutnik 5">
            <a:extLst>
              <a:ext uri="{FF2B5EF4-FFF2-40B4-BE49-F238E27FC236}">
                <a16:creationId xmlns:a16="http://schemas.microsoft.com/office/drawing/2014/main" id="{56130BC9-C3AD-43C1-9831-9DDDF55CFE45}"/>
              </a:ext>
            </a:extLst>
          </p:cNvPr>
          <p:cNvSpPr/>
          <p:nvPr/>
        </p:nvSpPr>
        <p:spPr>
          <a:xfrm>
            <a:off x="3004456" y="4942114"/>
            <a:ext cx="6019720" cy="79465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38483771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1">
            <a:extLst>
              <a:ext uri="{FF2B5EF4-FFF2-40B4-BE49-F238E27FC236}">
                <a16:creationId xmlns:a16="http://schemas.microsoft.com/office/drawing/2014/main" id="{9273ABE4-1EB1-4579-A6CE-79928306B625}"/>
              </a:ext>
            </a:extLst>
          </p:cNvPr>
          <p:cNvSpPr txBox="1">
            <a:spLocks/>
          </p:cNvSpPr>
          <p:nvPr/>
        </p:nvSpPr>
        <p:spPr>
          <a:xfrm>
            <a:off x="494270" y="2431404"/>
            <a:ext cx="4150707" cy="16002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spcAft>
                <a:spcPts val="600"/>
              </a:spcAft>
              <a:buClr>
                <a:srgbClr val="7F7F7F"/>
              </a:buClr>
              <a:buSzPts val="6000"/>
            </a:pPr>
            <a:r>
              <a:rPr lang="hr-HR" sz="4800" i="0" u="none" strike="noStrike" cap="none" dirty="0">
                <a:solidFill>
                  <a:schemeClr val="tx1"/>
                </a:solidFill>
                <a:latin typeface="Arial" panose="020B0604020202020204" pitchFamily="34" charset="0"/>
                <a:ea typeface="Open Sans Light"/>
                <a:cs typeface="Arial" panose="020B0604020202020204" pitchFamily="34" charset="0"/>
                <a:sym typeface="Open Sans Light"/>
              </a:rPr>
              <a:t>Grupni unos ocjena i bilješki</a:t>
            </a:r>
          </a:p>
        </p:txBody>
      </p:sp>
      <p:pic>
        <p:nvPicPr>
          <p:cNvPr id="6" name="Slika 5" descr="Slika na kojoj se prikazuje snimka zaslona&#10;&#10;Opis je automatski generiran">
            <a:extLst>
              <a:ext uri="{FF2B5EF4-FFF2-40B4-BE49-F238E27FC236}">
                <a16:creationId xmlns:a16="http://schemas.microsoft.com/office/drawing/2014/main" id="{B521AEBA-74C5-4E63-8378-0048918C70A0}"/>
              </a:ext>
            </a:extLst>
          </p:cNvPr>
          <p:cNvPicPr>
            <a:picLocks noChangeAspect="1"/>
          </p:cNvPicPr>
          <p:nvPr/>
        </p:nvPicPr>
        <p:blipFill>
          <a:blip r:embed="rId3"/>
          <a:stretch>
            <a:fillRect/>
          </a:stretch>
        </p:blipFill>
        <p:spPr>
          <a:xfrm>
            <a:off x="6115582" y="0"/>
            <a:ext cx="4837635" cy="6765925"/>
          </a:xfrm>
          <a:prstGeom prst="rect">
            <a:avLst/>
          </a:prstGeom>
          <a:noFill/>
          <a:ln>
            <a:noFill/>
          </a:ln>
        </p:spPr>
      </p:pic>
      <p:sp>
        <p:nvSpPr>
          <p:cNvPr id="7" name="Pravokutnik 6">
            <a:extLst>
              <a:ext uri="{FF2B5EF4-FFF2-40B4-BE49-F238E27FC236}">
                <a16:creationId xmlns:a16="http://schemas.microsoft.com/office/drawing/2014/main" id="{D93BB852-EE6D-4585-B50E-556F7200C22B}"/>
              </a:ext>
            </a:extLst>
          </p:cNvPr>
          <p:cNvSpPr/>
          <p:nvPr/>
        </p:nvSpPr>
        <p:spPr>
          <a:xfrm>
            <a:off x="5983266" y="240632"/>
            <a:ext cx="946484" cy="8983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8" name="Pravokutnik 7">
            <a:extLst>
              <a:ext uri="{FF2B5EF4-FFF2-40B4-BE49-F238E27FC236}">
                <a16:creationId xmlns:a16="http://schemas.microsoft.com/office/drawing/2014/main" id="{F2251243-7D90-4805-BC49-88B2967FDD2E}"/>
              </a:ext>
            </a:extLst>
          </p:cNvPr>
          <p:cNvSpPr/>
          <p:nvPr/>
        </p:nvSpPr>
        <p:spPr>
          <a:xfrm>
            <a:off x="7954027" y="240632"/>
            <a:ext cx="2880987" cy="102449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10" name="Pravokutnik 9">
            <a:extLst>
              <a:ext uri="{FF2B5EF4-FFF2-40B4-BE49-F238E27FC236}">
                <a16:creationId xmlns:a16="http://schemas.microsoft.com/office/drawing/2014/main" id="{CB7F1A1C-B178-4FC3-B04C-5E3E515394E0}"/>
              </a:ext>
            </a:extLst>
          </p:cNvPr>
          <p:cNvSpPr/>
          <p:nvPr/>
        </p:nvSpPr>
        <p:spPr>
          <a:xfrm>
            <a:off x="8004107" y="1505761"/>
            <a:ext cx="2880987" cy="102449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37702873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Slika 13" descr="Slika na kojoj se prikazuje snimka zaslona&#10;&#10;Opis je automatski generiran">
            <a:extLst>
              <a:ext uri="{FF2B5EF4-FFF2-40B4-BE49-F238E27FC236}">
                <a16:creationId xmlns:a16="http://schemas.microsoft.com/office/drawing/2014/main" id="{8563583B-1AF8-4F67-BA14-12829CC4F902}"/>
              </a:ext>
            </a:extLst>
          </p:cNvPr>
          <p:cNvPicPr>
            <a:picLocks noChangeAspect="1"/>
          </p:cNvPicPr>
          <p:nvPr/>
        </p:nvPicPr>
        <p:blipFill rotWithShape="1">
          <a:blip r:embed="rId3"/>
          <a:srcRect t="7082"/>
          <a:stretch/>
        </p:blipFill>
        <p:spPr>
          <a:xfrm>
            <a:off x="178515" y="1569309"/>
            <a:ext cx="11834967" cy="4646140"/>
          </a:xfrm>
          <a:prstGeom prst="rect">
            <a:avLst/>
          </a:prstGeom>
          <a:noFill/>
          <a:ln>
            <a:noFill/>
          </a:ln>
        </p:spPr>
      </p:pic>
      <p:sp>
        <p:nvSpPr>
          <p:cNvPr id="2" name="TekstniOkvir 1">
            <a:extLst>
              <a:ext uri="{FF2B5EF4-FFF2-40B4-BE49-F238E27FC236}">
                <a16:creationId xmlns:a16="http://schemas.microsoft.com/office/drawing/2014/main" id="{C9D9934F-781B-4E88-A3FF-10FB509EBDE1}"/>
              </a:ext>
            </a:extLst>
          </p:cNvPr>
          <p:cNvSpPr txBox="1"/>
          <p:nvPr/>
        </p:nvSpPr>
        <p:spPr>
          <a:xfrm>
            <a:off x="89260" y="158977"/>
            <a:ext cx="12102740" cy="769441"/>
          </a:xfrm>
          <a:prstGeom prst="rect">
            <a:avLst/>
          </a:prstGeom>
          <a:noFill/>
        </p:spPr>
        <p:txBody>
          <a:bodyPr wrap="square" rtlCol="0">
            <a:spAutoFit/>
          </a:bodyPr>
          <a:lstStyle/>
          <a:p>
            <a:r>
              <a:rPr lang="hr-HR" sz="4400" spc="-70" dirty="0"/>
              <a:t>Grupni unos ocjena za predmet: Tehnička kultura</a:t>
            </a:r>
          </a:p>
        </p:txBody>
      </p:sp>
    </p:spTree>
    <p:extLst>
      <p:ext uri="{BB962C8B-B14F-4D97-AF65-F5344CB8AC3E}">
        <p14:creationId xmlns:p14="http://schemas.microsoft.com/office/powerpoint/2010/main" val="14221706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lika 7" descr="Slika na kojoj se prikazuje snimka zaslona&#10;&#10;Opis je automatski generiran">
            <a:extLst>
              <a:ext uri="{FF2B5EF4-FFF2-40B4-BE49-F238E27FC236}">
                <a16:creationId xmlns:a16="http://schemas.microsoft.com/office/drawing/2014/main" id="{01FE80A4-F997-432F-A359-78167E1CED9D}"/>
              </a:ext>
            </a:extLst>
          </p:cNvPr>
          <p:cNvPicPr>
            <a:picLocks noChangeAspect="1"/>
          </p:cNvPicPr>
          <p:nvPr/>
        </p:nvPicPr>
        <p:blipFill>
          <a:blip r:embed="rId3"/>
          <a:stretch>
            <a:fillRect/>
          </a:stretch>
        </p:blipFill>
        <p:spPr>
          <a:xfrm>
            <a:off x="690701" y="1399293"/>
            <a:ext cx="11017198" cy="4902653"/>
          </a:xfrm>
          <a:prstGeom prst="rect">
            <a:avLst/>
          </a:prstGeom>
          <a:noFill/>
          <a:ln>
            <a:noFill/>
          </a:ln>
        </p:spPr>
      </p:pic>
      <p:sp>
        <p:nvSpPr>
          <p:cNvPr id="2" name="TekstniOkvir 1">
            <a:extLst>
              <a:ext uri="{FF2B5EF4-FFF2-40B4-BE49-F238E27FC236}">
                <a16:creationId xmlns:a16="http://schemas.microsoft.com/office/drawing/2014/main" id="{A28CCA4D-A882-4962-BB8D-B07407ECDEDE}"/>
              </a:ext>
            </a:extLst>
          </p:cNvPr>
          <p:cNvSpPr txBox="1"/>
          <p:nvPr/>
        </p:nvSpPr>
        <p:spPr>
          <a:xfrm>
            <a:off x="2594918" y="247135"/>
            <a:ext cx="7982465" cy="830997"/>
          </a:xfrm>
          <a:prstGeom prst="rect">
            <a:avLst/>
          </a:prstGeom>
          <a:noFill/>
        </p:spPr>
        <p:txBody>
          <a:bodyPr wrap="square" rtlCol="0">
            <a:spAutoFit/>
          </a:bodyPr>
          <a:lstStyle/>
          <a:p>
            <a:r>
              <a:rPr lang="hr-HR" sz="4800" dirty="0"/>
              <a:t>Unos zaključne ocjene</a:t>
            </a:r>
          </a:p>
        </p:txBody>
      </p:sp>
    </p:spTree>
    <p:extLst>
      <p:ext uri="{BB962C8B-B14F-4D97-AF65-F5344CB8AC3E}">
        <p14:creationId xmlns:p14="http://schemas.microsoft.com/office/powerpoint/2010/main" val="7860293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zervirano mjesto slike 3">
            <a:extLst>
              <a:ext uri="{FF2B5EF4-FFF2-40B4-BE49-F238E27FC236}">
                <a16:creationId xmlns:a16="http://schemas.microsoft.com/office/drawing/2014/main" id="{2D7B8D99-1321-492D-91B2-5C85EC920E17}"/>
              </a:ext>
            </a:extLst>
          </p:cNvPr>
          <p:cNvPicPr>
            <a:picLocks noGrp="1" noChangeAspect="1"/>
          </p:cNvPicPr>
          <p:nvPr>
            <p:ph type="pic" idx="2"/>
          </p:nvPr>
        </p:nvPicPr>
        <p:blipFill rotWithShape="1">
          <a:blip r:embed="rId3"/>
          <a:srcRect t="3595" b="3595"/>
          <a:stretch/>
        </p:blipFill>
        <p:spPr>
          <a:xfrm>
            <a:off x="4992130" y="3142826"/>
            <a:ext cx="6363729" cy="3531538"/>
          </a:xfrm>
          <a:ln>
            <a:solidFill>
              <a:schemeClr val="tx1"/>
            </a:solidFill>
          </a:ln>
        </p:spPr>
      </p:pic>
      <p:grpSp>
        <p:nvGrpSpPr>
          <p:cNvPr id="2" name="Grupa 1">
            <a:extLst>
              <a:ext uri="{FF2B5EF4-FFF2-40B4-BE49-F238E27FC236}">
                <a16:creationId xmlns:a16="http://schemas.microsoft.com/office/drawing/2014/main" id="{F2E995C5-EFC6-40F8-9A71-1B56463A8ADC}"/>
              </a:ext>
            </a:extLst>
          </p:cNvPr>
          <p:cNvGrpSpPr/>
          <p:nvPr/>
        </p:nvGrpSpPr>
        <p:grpSpPr>
          <a:xfrm>
            <a:off x="220687" y="1302288"/>
            <a:ext cx="7440502" cy="1455743"/>
            <a:chOff x="151899" y="189747"/>
            <a:chExt cx="8743950" cy="1762125"/>
          </a:xfrm>
        </p:grpSpPr>
        <p:pic>
          <p:nvPicPr>
            <p:cNvPr id="6" name="Slika 5">
              <a:extLst>
                <a:ext uri="{FF2B5EF4-FFF2-40B4-BE49-F238E27FC236}">
                  <a16:creationId xmlns:a16="http://schemas.microsoft.com/office/drawing/2014/main" id="{C8F11F26-77D2-40A0-B154-72E8394E3F7D}"/>
                </a:ext>
              </a:extLst>
            </p:cNvPr>
            <p:cNvPicPr>
              <a:picLocks noChangeAspect="1"/>
            </p:cNvPicPr>
            <p:nvPr/>
          </p:nvPicPr>
          <p:blipFill>
            <a:blip r:embed="rId4"/>
            <a:stretch>
              <a:fillRect/>
            </a:stretch>
          </p:blipFill>
          <p:spPr>
            <a:xfrm>
              <a:off x="151899" y="189747"/>
              <a:ext cx="8743950" cy="1762125"/>
            </a:xfrm>
            <a:prstGeom prst="rect">
              <a:avLst/>
            </a:prstGeom>
            <a:ln>
              <a:solidFill>
                <a:schemeClr val="tx1"/>
              </a:solidFill>
            </a:ln>
          </p:spPr>
        </p:pic>
        <p:sp>
          <p:nvSpPr>
            <p:cNvPr id="7" name="Pravokutnik 6">
              <a:extLst>
                <a:ext uri="{FF2B5EF4-FFF2-40B4-BE49-F238E27FC236}">
                  <a16:creationId xmlns:a16="http://schemas.microsoft.com/office/drawing/2014/main" id="{0FDDBAC9-D9CF-45EA-AF9C-7EB6CEC3BE4C}"/>
                </a:ext>
              </a:extLst>
            </p:cNvPr>
            <p:cNvSpPr/>
            <p:nvPr/>
          </p:nvSpPr>
          <p:spPr>
            <a:xfrm>
              <a:off x="6776581" y="1340285"/>
              <a:ext cx="1014608" cy="61158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
        <p:nvSpPr>
          <p:cNvPr id="8" name="TekstniOkvir 7">
            <a:extLst>
              <a:ext uri="{FF2B5EF4-FFF2-40B4-BE49-F238E27FC236}">
                <a16:creationId xmlns:a16="http://schemas.microsoft.com/office/drawing/2014/main" id="{0A3A4397-81B9-4BB8-B833-FB79E09549F0}"/>
              </a:ext>
            </a:extLst>
          </p:cNvPr>
          <p:cNvSpPr txBox="1"/>
          <p:nvPr/>
        </p:nvSpPr>
        <p:spPr>
          <a:xfrm>
            <a:off x="4280710" y="86497"/>
            <a:ext cx="5052986" cy="830997"/>
          </a:xfrm>
          <a:prstGeom prst="rect">
            <a:avLst/>
          </a:prstGeom>
          <a:noFill/>
        </p:spPr>
        <p:txBody>
          <a:bodyPr wrap="square" rtlCol="0">
            <a:spAutoFit/>
          </a:bodyPr>
          <a:lstStyle/>
          <a:p>
            <a:r>
              <a:rPr lang="hr-HR" sz="4800" dirty="0"/>
              <a:t>Unos ispita</a:t>
            </a:r>
          </a:p>
        </p:txBody>
      </p:sp>
    </p:spTree>
    <p:extLst>
      <p:ext uri="{BB962C8B-B14F-4D97-AF65-F5344CB8AC3E}">
        <p14:creationId xmlns:p14="http://schemas.microsoft.com/office/powerpoint/2010/main" val="20439367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602974" y="2687275"/>
            <a:ext cx="4532697" cy="1600200"/>
          </a:xfrm>
        </p:spPr>
        <p:txBody>
          <a:bodyPr/>
          <a:lstStyle/>
          <a:p>
            <a:r>
              <a:rPr lang="hr-HR" sz="4800" dirty="0">
                <a:solidFill>
                  <a:schemeClr val="tx1"/>
                </a:solidFill>
              </a:rPr>
              <a:t>Vježba za samostalni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656790" y="775252"/>
            <a:ext cx="3932236" cy="5424246"/>
          </a:xfrm>
        </p:spPr>
        <p:txBody>
          <a:bodyPr>
            <a:normAutofit/>
          </a:bodyPr>
          <a:lstStyle/>
          <a:p>
            <a:r>
              <a:rPr lang="hr-HR" sz="2800" dirty="0"/>
              <a:t>	</a:t>
            </a:r>
            <a:r>
              <a:rPr lang="hr-HR" sz="3200" dirty="0">
                <a:solidFill>
                  <a:schemeClr val="tx1"/>
                </a:solidFill>
              </a:rPr>
              <a:t>U e-Dnevniku za predmet koji predajete unesite elemente vrednovanja.</a:t>
            </a:r>
            <a:r>
              <a:rPr lang="hr-HR" sz="2800" dirty="0"/>
              <a:t> </a:t>
            </a:r>
          </a:p>
        </p:txBody>
      </p:sp>
    </p:spTree>
    <p:extLst>
      <p:ext uri="{BB962C8B-B14F-4D97-AF65-F5344CB8AC3E}">
        <p14:creationId xmlns:p14="http://schemas.microsoft.com/office/powerpoint/2010/main" val="54869170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574692" y="453977"/>
            <a:ext cx="4014334" cy="5424246"/>
          </a:xfrm>
        </p:spPr>
        <p:txBody>
          <a:bodyPr>
            <a:normAutofit/>
          </a:bodyPr>
          <a:lstStyle/>
          <a:p>
            <a:r>
              <a:rPr lang="hr-HR" sz="2800" dirty="0"/>
              <a:t>	</a:t>
            </a:r>
            <a:r>
              <a:rPr lang="hr-HR" sz="3200" dirty="0">
                <a:solidFill>
                  <a:schemeClr val="tx1"/>
                </a:solidFill>
              </a:rPr>
              <a:t>Iz pregleda učenika, slučajnim odabirom odaberite učenika te za predmet koji predajete unesite ocjenu i bilješku</a:t>
            </a:r>
            <a:r>
              <a:rPr lang="hr-HR" sz="2800" dirty="0"/>
              <a:t>.</a:t>
            </a:r>
          </a:p>
        </p:txBody>
      </p:sp>
      <p:sp>
        <p:nvSpPr>
          <p:cNvPr id="4" name="Naslov 1">
            <a:extLst>
              <a:ext uri="{FF2B5EF4-FFF2-40B4-BE49-F238E27FC236}">
                <a16:creationId xmlns:a16="http://schemas.microsoft.com/office/drawing/2014/main" id="{D164F6A8-B29F-4699-A731-366EA5A508F9}"/>
              </a:ext>
            </a:extLst>
          </p:cNvPr>
          <p:cNvSpPr txBox="1">
            <a:spLocks/>
          </p:cNvSpPr>
          <p:nvPr/>
        </p:nvSpPr>
        <p:spPr>
          <a:xfrm>
            <a:off x="816823" y="2212302"/>
            <a:ext cx="4755567" cy="16002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7F7F7F"/>
              </a:buClr>
              <a:buSzPts val="6000"/>
              <a:buFont typeface="Open Sans Light"/>
              <a:buNone/>
              <a:defRPr sz="6000" b="0" i="0" u="none" strike="noStrike" cap="none">
                <a:solidFill>
                  <a:srgbClr val="7F7F7F"/>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hr-HR" sz="4800" dirty="0">
                <a:solidFill>
                  <a:schemeClr val="tx1"/>
                </a:solidFill>
                <a:latin typeface="Arial" panose="020B0604020202020204" pitchFamily="34" charset="0"/>
                <a:cs typeface="Arial" panose="020B0604020202020204" pitchFamily="34" charset="0"/>
              </a:rPr>
              <a:t>Vježba za samostalni rad</a:t>
            </a:r>
          </a:p>
        </p:txBody>
      </p:sp>
    </p:spTree>
    <p:extLst>
      <p:ext uri="{BB962C8B-B14F-4D97-AF65-F5344CB8AC3E}">
        <p14:creationId xmlns:p14="http://schemas.microsoft.com/office/powerpoint/2010/main" val="198612460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00;g6b6d36b315_1_0">
            <a:extLst>
              <a:ext uri="{FF2B5EF4-FFF2-40B4-BE49-F238E27FC236}">
                <a16:creationId xmlns:a16="http://schemas.microsoft.com/office/drawing/2014/main" id="{4C748778-EDE1-424A-B985-16A2AED15290}"/>
              </a:ext>
            </a:extLst>
          </p:cNvPr>
          <p:cNvSpPr txBox="1">
            <a:spLocks/>
          </p:cNvSpPr>
          <p:nvPr/>
        </p:nvSpPr>
        <p:spPr>
          <a:xfrm>
            <a:off x="2520778" y="2626749"/>
            <a:ext cx="8302351" cy="24978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Clr>
                <a:schemeClr val="dk1"/>
              </a:buClr>
              <a:buSzPts val="1100"/>
              <a:buFont typeface="Arial"/>
              <a:buNone/>
            </a:pPr>
            <a:r>
              <a:rPr lang="hr-HR" sz="4800" b="1" dirty="0">
                <a:solidFill>
                  <a:srgbClr val="FFFFFF"/>
                </a:solidFill>
                <a:latin typeface="Arial" panose="020B0604020202020204" pitchFamily="34" charset="0"/>
                <a:ea typeface="Open Sans"/>
                <a:cs typeface="Arial" panose="020B0604020202020204" pitchFamily="34" charset="0"/>
                <a:sym typeface="Open Sans"/>
              </a:rPr>
              <a:t>e-Dnevnik za specifične skupine korisnika</a:t>
            </a:r>
          </a:p>
        </p:txBody>
      </p:sp>
    </p:spTree>
    <p:extLst>
      <p:ext uri="{BB962C8B-B14F-4D97-AF65-F5344CB8AC3E}">
        <p14:creationId xmlns:p14="http://schemas.microsoft.com/office/powerpoint/2010/main" val="34961581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a:xfrm>
            <a:off x="370704" y="2441722"/>
            <a:ext cx="4247208" cy="1600200"/>
          </a:xfrm>
        </p:spPr>
        <p:txBody>
          <a:bodyPr/>
          <a:lstStyle/>
          <a:p>
            <a:r>
              <a:rPr lang="hr-HR" sz="4800" dirty="0">
                <a:solidFill>
                  <a:schemeClr val="tx1"/>
                </a:solidFill>
              </a:rPr>
              <a:t>Administracija učenika u školi u bolnici </a:t>
            </a:r>
          </a:p>
        </p:txBody>
      </p:sp>
      <p:pic>
        <p:nvPicPr>
          <p:cNvPr id="4" name="Slika 3">
            <a:extLst>
              <a:ext uri="{FF2B5EF4-FFF2-40B4-BE49-F238E27FC236}">
                <a16:creationId xmlns:a16="http://schemas.microsoft.com/office/drawing/2014/main" id="{922F5794-19BD-4073-9052-DFB7B44E6209}"/>
              </a:ext>
            </a:extLst>
          </p:cNvPr>
          <p:cNvPicPr>
            <a:picLocks noChangeAspect="1"/>
          </p:cNvPicPr>
          <p:nvPr/>
        </p:nvPicPr>
        <p:blipFill rotWithShape="1">
          <a:blip r:embed="rId3"/>
          <a:srcRect r="33527"/>
          <a:stretch/>
        </p:blipFill>
        <p:spPr>
          <a:xfrm>
            <a:off x="4991752" y="1556679"/>
            <a:ext cx="6693344" cy="2886075"/>
          </a:xfrm>
          <a:prstGeom prst="rect">
            <a:avLst/>
          </a:prstGeom>
        </p:spPr>
      </p:pic>
    </p:spTree>
    <p:extLst>
      <p:ext uri="{BB962C8B-B14F-4D97-AF65-F5344CB8AC3E}">
        <p14:creationId xmlns:p14="http://schemas.microsoft.com/office/powerpoint/2010/main" val="22066047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017E8008-49B1-4453-AAE5-C44A3C25BBD2}"/>
              </a:ext>
            </a:extLst>
          </p:cNvPr>
          <p:cNvPicPr>
            <a:picLocks noChangeAspect="1"/>
          </p:cNvPicPr>
          <p:nvPr/>
        </p:nvPicPr>
        <p:blipFill>
          <a:blip r:embed="rId3"/>
          <a:stretch>
            <a:fillRect/>
          </a:stretch>
        </p:blipFill>
        <p:spPr>
          <a:xfrm>
            <a:off x="1747837" y="152400"/>
            <a:ext cx="8696325" cy="6553200"/>
          </a:xfrm>
          <a:prstGeom prst="rect">
            <a:avLst/>
          </a:prstGeom>
        </p:spPr>
      </p:pic>
    </p:spTree>
    <p:extLst>
      <p:ext uri="{BB962C8B-B14F-4D97-AF65-F5344CB8AC3E}">
        <p14:creationId xmlns:p14="http://schemas.microsoft.com/office/powerpoint/2010/main" val="30577622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niOkvir 2">
            <a:extLst>
              <a:ext uri="{FF2B5EF4-FFF2-40B4-BE49-F238E27FC236}">
                <a16:creationId xmlns:a16="http://schemas.microsoft.com/office/drawing/2014/main" id="{031F0231-81DF-4577-A1F9-5BE85B014232}"/>
              </a:ext>
            </a:extLst>
          </p:cNvPr>
          <p:cNvSpPr txBox="1"/>
          <p:nvPr/>
        </p:nvSpPr>
        <p:spPr>
          <a:xfrm>
            <a:off x="446568" y="1391642"/>
            <a:ext cx="10972800" cy="5016758"/>
          </a:xfrm>
          <a:prstGeom prst="rect">
            <a:avLst/>
          </a:prstGeom>
          <a:noFill/>
        </p:spPr>
        <p:txBody>
          <a:bodyPr wrap="square">
            <a:spAutoFit/>
          </a:bodyPr>
          <a:lstStyle/>
          <a:p>
            <a:pPr lvl="0">
              <a:spcBef>
                <a:spcPts val="600"/>
              </a:spcBef>
              <a:spcAft>
                <a:spcPts val="600"/>
              </a:spcAft>
              <a:buClr>
                <a:srgbClr val="7F7F7F"/>
              </a:buClr>
              <a:buSzPts val="2800"/>
              <a:defRPr/>
            </a:pPr>
            <a:r>
              <a:rPr lang="hr-HR" sz="2800" dirty="0">
                <a:latin typeface="Arial" panose="020B0604020202020204" pitchFamily="34" charset="0"/>
                <a:cs typeface="Arial" panose="020B0604020202020204" pitchFamily="34" charset="0"/>
                <a:sym typeface="Open Sans Light"/>
              </a:rPr>
              <a:t>Polaznici će nakon radionice moći:</a:t>
            </a:r>
          </a:p>
          <a:p>
            <a:pPr marL="457200" lvl="0" indent="-457200">
              <a:spcBef>
                <a:spcPts val="600"/>
              </a:spcBef>
              <a:spcAft>
                <a:spcPts val="600"/>
              </a:spcAft>
              <a:buClr>
                <a:srgbClr val="7F7F7F"/>
              </a:buClr>
              <a:buSzPts val="2800"/>
              <a:buFont typeface="Wingdings" panose="05000000000000000000" pitchFamily="2" charset="2"/>
              <a:buChar char="ü"/>
              <a:defRPr/>
            </a:pPr>
            <a:r>
              <a:rPr lang="hr-HR" sz="2800" dirty="0">
                <a:latin typeface="Arial" panose="020B0604020202020204" pitchFamily="34" charset="0"/>
                <a:cs typeface="Arial" panose="020B0604020202020204" pitchFamily="34" charset="0"/>
                <a:sym typeface="Open Sans Light"/>
              </a:rPr>
              <a:t>evidentirati nastavne sate (početna razina digitalnih kompetencija iz područja Profesionalni angažman)</a:t>
            </a:r>
          </a:p>
          <a:p>
            <a:pPr marL="457200" lvl="0" indent="-457200">
              <a:spcBef>
                <a:spcPts val="600"/>
              </a:spcBef>
              <a:spcAft>
                <a:spcPts val="600"/>
              </a:spcAft>
              <a:buClr>
                <a:srgbClr val="7F7F7F"/>
              </a:buClr>
              <a:buSzPts val="2800"/>
              <a:buFont typeface="Wingdings" panose="05000000000000000000" pitchFamily="2" charset="2"/>
              <a:buChar char="ü"/>
              <a:defRPr/>
            </a:pPr>
            <a:r>
              <a:rPr lang="hr-HR" sz="2800" dirty="0">
                <a:latin typeface="Arial" panose="020B0604020202020204" pitchFamily="34" charset="0"/>
                <a:cs typeface="Arial" panose="020B0604020202020204" pitchFamily="34" charset="0"/>
                <a:sym typeface="Open Sans Light"/>
              </a:rPr>
              <a:t>unositi ocjene, bilješke i elemente vrednovanja (početna razina digitalnih kompetencija iz područja Praćenje i vrednovanje)</a:t>
            </a:r>
          </a:p>
          <a:p>
            <a:pPr marL="457200" lvl="0" indent="-457200">
              <a:spcBef>
                <a:spcPts val="600"/>
              </a:spcBef>
              <a:spcAft>
                <a:spcPts val="600"/>
              </a:spcAft>
              <a:buClr>
                <a:srgbClr val="7F7F7F"/>
              </a:buClr>
              <a:buSzPts val="2800"/>
              <a:buFont typeface="Wingdings" panose="05000000000000000000" pitchFamily="2" charset="2"/>
              <a:buChar char="ü"/>
              <a:defRPr/>
            </a:pPr>
            <a:r>
              <a:rPr lang="hr-HR" sz="2800" dirty="0">
                <a:latin typeface="Arial" panose="020B0604020202020204" pitchFamily="34" charset="0"/>
                <a:cs typeface="Arial" panose="020B0604020202020204" pitchFamily="34" charset="0"/>
                <a:sym typeface="Open Sans Light"/>
              </a:rPr>
              <a:t>izvoziti podatke iz e-Matice i uvesti podatke u e-Maticu (srednja razina digitalnih kompetencija iz područja Digitalni izvori i materijali)</a:t>
            </a:r>
          </a:p>
          <a:p>
            <a:pPr marL="457200" lvl="0" indent="-457200">
              <a:spcBef>
                <a:spcPts val="600"/>
              </a:spcBef>
              <a:spcAft>
                <a:spcPts val="600"/>
              </a:spcAft>
              <a:buClr>
                <a:srgbClr val="7F7F7F"/>
              </a:buClr>
              <a:buSzPts val="2800"/>
              <a:buFont typeface="Wingdings" panose="05000000000000000000" pitchFamily="2" charset="2"/>
              <a:buChar char="ü"/>
              <a:defRPr/>
            </a:pPr>
            <a:r>
              <a:rPr lang="hr-HR" sz="2800" dirty="0">
                <a:latin typeface="Arial" panose="020B0604020202020204" pitchFamily="34" charset="0"/>
                <a:cs typeface="Arial" panose="020B0604020202020204" pitchFamily="34" charset="0"/>
                <a:sym typeface="Open Sans Light"/>
              </a:rPr>
              <a:t>izraditi razne izvještaje (početna razina digitalnih kompetencija iz područja Praćenje i vrednovanje)</a:t>
            </a:r>
            <a:endParaRPr kumimoji="0" lang="hr-HR" sz="2800" b="0" i="0" u="none" strike="noStrike" kern="0" cap="none" spc="0" normalizeH="0" baseline="0" noProof="0" dirty="0">
              <a:ln>
                <a:noFill/>
              </a:ln>
              <a:solidFill>
                <a:srgbClr val="000000"/>
              </a:solidFill>
              <a:effectLst/>
              <a:uLnTx/>
              <a:uFillTx/>
              <a:latin typeface="Arial"/>
              <a:cs typeface="Arial"/>
              <a:sym typeface="Open Sans Light"/>
            </a:endParaRPr>
          </a:p>
        </p:txBody>
      </p:sp>
      <p:sp>
        <p:nvSpPr>
          <p:cNvPr id="4" name="TekstniOkvir 3">
            <a:extLst>
              <a:ext uri="{FF2B5EF4-FFF2-40B4-BE49-F238E27FC236}">
                <a16:creationId xmlns:a16="http://schemas.microsoft.com/office/drawing/2014/main" id="{BB2FE108-C9F9-4AE7-BE40-EFD21A380DFA}"/>
              </a:ext>
            </a:extLst>
          </p:cNvPr>
          <p:cNvSpPr txBox="1"/>
          <p:nvPr/>
        </p:nvSpPr>
        <p:spPr>
          <a:xfrm>
            <a:off x="446568" y="256264"/>
            <a:ext cx="8461828"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hr-HR" sz="44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Ishodi učenja radionice</a:t>
            </a:r>
            <a:r>
              <a:rPr kumimoji="0" lang="hr-HR"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a:t>
            </a:r>
          </a:p>
        </p:txBody>
      </p:sp>
    </p:spTree>
    <p:extLst>
      <p:ext uri="{BB962C8B-B14F-4D97-AF65-F5344CB8AC3E}">
        <p14:creationId xmlns:p14="http://schemas.microsoft.com/office/powerpoint/2010/main" val="117433387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36C19A33-F165-4D92-B7C6-E8A68B6600E8}"/>
              </a:ext>
            </a:extLst>
          </p:cNvPr>
          <p:cNvPicPr>
            <a:picLocks noChangeAspect="1"/>
          </p:cNvPicPr>
          <p:nvPr/>
        </p:nvPicPr>
        <p:blipFill>
          <a:blip r:embed="rId3"/>
          <a:stretch>
            <a:fillRect/>
          </a:stretch>
        </p:blipFill>
        <p:spPr>
          <a:xfrm>
            <a:off x="565168" y="1746923"/>
            <a:ext cx="11061663" cy="3839685"/>
          </a:xfrm>
          <a:prstGeom prst="rect">
            <a:avLst/>
          </a:prstGeom>
        </p:spPr>
      </p:pic>
    </p:spTree>
    <p:extLst>
      <p:ext uri="{BB962C8B-B14F-4D97-AF65-F5344CB8AC3E}">
        <p14:creationId xmlns:p14="http://schemas.microsoft.com/office/powerpoint/2010/main" val="35357304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a:xfrm>
            <a:off x="358346" y="2441722"/>
            <a:ext cx="4259565" cy="1600200"/>
          </a:xfrm>
        </p:spPr>
        <p:txBody>
          <a:bodyPr/>
          <a:lstStyle/>
          <a:p>
            <a:r>
              <a:rPr lang="hr-HR" sz="4800" dirty="0">
                <a:solidFill>
                  <a:schemeClr val="tx1"/>
                </a:solidFill>
              </a:rPr>
              <a:t>Evidencija nastave za školu u bolnici </a:t>
            </a:r>
          </a:p>
        </p:txBody>
      </p:sp>
      <p:pic>
        <p:nvPicPr>
          <p:cNvPr id="5" name="Slika 4">
            <a:extLst>
              <a:ext uri="{FF2B5EF4-FFF2-40B4-BE49-F238E27FC236}">
                <a16:creationId xmlns:a16="http://schemas.microsoft.com/office/drawing/2014/main" id="{F4C4A3D6-7B07-48B8-843F-5E329001F7EC}"/>
              </a:ext>
            </a:extLst>
          </p:cNvPr>
          <p:cNvPicPr>
            <a:picLocks noChangeAspect="1"/>
          </p:cNvPicPr>
          <p:nvPr/>
        </p:nvPicPr>
        <p:blipFill>
          <a:blip r:embed="rId3"/>
          <a:stretch>
            <a:fillRect/>
          </a:stretch>
        </p:blipFill>
        <p:spPr>
          <a:xfrm>
            <a:off x="4869313" y="2628899"/>
            <a:ext cx="7067992" cy="1327647"/>
          </a:xfrm>
          <a:prstGeom prst="rect">
            <a:avLst/>
          </a:prstGeom>
        </p:spPr>
      </p:pic>
    </p:spTree>
    <p:extLst>
      <p:ext uri="{BB962C8B-B14F-4D97-AF65-F5344CB8AC3E}">
        <p14:creationId xmlns:p14="http://schemas.microsoft.com/office/powerpoint/2010/main" val="34864393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a:extLst>
              <a:ext uri="{FF2B5EF4-FFF2-40B4-BE49-F238E27FC236}">
                <a16:creationId xmlns:a16="http://schemas.microsoft.com/office/drawing/2014/main" id="{3998611D-6F82-40D9-A7F7-44007C4388B9}"/>
              </a:ext>
            </a:extLst>
          </p:cNvPr>
          <p:cNvPicPr>
            <a:picLocks noChangeAspect="1"/>
          </p:cNvPicPr>
          <p:nvPr/>
        </p:nvPicPr>
        <p:blipFill>
          <a:blip r:embed="rId3"/>
          <a:stretch>
            <a:fillRect/>
          </a:stretch>
        </p:blipFill>
        <p:spPr>
          <a:xfrm>
            <a:off x="2054268" y="0"/>
            <a:ext cx="8429529" cy="6587554"/>
          </a:xfrm>
          <a:prstGeom prst="rect">
            <a:avLst/>
          </a:prstGeom>
        </p:spPr>
      </p:pic>
    </p:spTree>
    <p:extLst>
      <p:ext uri="{BB962C8B-B14F-4D97-AF65-F5344CB8AC3E}">
        <p14:creationId xmlns:p14="http://schemas.microsoft.com/office/powerpoint/2010/main" val="7216379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a:xfrm>
            <a:off x="296562" y="2762998"/>
            <a:ext cx="4349579" cy="1600200"/>
          </a:xfrm>
        </p:spPr>
        <p:txBody>
          <a:bodyPr/>
          <a:lstStyle/>
          <a:p>
            <a:r>
              <a:rPr lang="hr-HR" sz="4800" dirty="0">
                <a:solidFill>
                  <a:schemeClr val="tx1"/>
                </a:solidFill>
              </a:rPr>
              <a:t>Unos podataka u Imenik razredne knjige O</a:t>
            </a:r>
          </a:p>
        </p:txBody>
      </p:sp>
      <p:pic>
        <p:nvPicPr>
          <p:cNvPr id="4" name="Slika 3">
            <a:extLst>
              <a:ext uri="{FF2B5EF4-FFF2-40B4-BE49-F238E27FC236}">
                <a16:creationId xmlns:a16="http://schemas.microsoft.com/office/drawing/2014/main" id="{822068C8-0BAD-4208-ACB3-54127B2444F3}"/>
              </a:ext>
            </a:extLst>
          </p:cNvPr>
          <p:cNvPicPr>
            <a:picLocks noChangeAspect="1"/>
          </p:cNvPicPr>
          <p:nvPr/>
        </p:nvPicPr>
        <p:blipFill>
          <a:blip r:embed="rId3"/>
          <a:stretch>
            <a:fillRect/>
          </a:stretch>
        </p:blipFill>
        <p:spPr>
          <a:xfrm>
            <a:off x="5978242" y="308989"/>
            <a:ext cx="5245079" cy="6240022"/>
          </a:xfrm>
          <a:prstGeom prst="rect">
            <a:avLst/>
          </a:prstGeom>
        </p:spPr>
      </p:pic>
    </p:spTree>
    <p:extLst>
      <p:ext uri="{BB962C8B-B14F-4D97-AF65-F5344CB8AC3E}">
        <p14:creationId xmlns:p14="http://schemas.microsoft.com/office/powerpoint/2010/main" val="31460625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356290C9-0994-48B5-9057-656483E05E51}"/>
              </a:ext>
            </a:extLst>
          </p:cNvPr>
          <p:cNvPicPr>
            <a:picLocks noChangeAspect="1"/>
          </p:cNvPicPr>
          <p:nvPr/>
        </p:nvPicPr>
        <p:blipFill>
          <a:blip r:embed="rId3"/>
          <a:stretch>
            <a:fillRect/>
          </a:stretch>
        </p:blipFill>
        <p:spPr>
          <a:xfrm>
            <a:off x="2438400" y="1380481"/>
            <a:ext cx="7315200" cy="4714875"/>
          </a:xfrm>
          <a:prstGeom prst="rect">
            <a:avLst/>
          </a:prstGeom>
        </p:spPr>
      </p:pic>
    </p:spTree>
    <p:extLst>
      <p:ext uri="{BB962C8B-B14F-4D97-AF65-F5344CB8AC3E}">
        <p14:creationId xmlns:p14="http://schemas.microsoft.com/office/powerpoint/2010/main" val="163027702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a:xfrm>
            <a:off x="432486" y="2441722"/>
            <a:ext cx="4185425" cy="1600200"/>
          </a:xfrm>
        </p:spPr>
        <p:txBody>
          <a:bodyPr/>
          <a:lstStyle/>
          <a:p>
            <a:r>
              <a:rPr lang="hr-HR" sz="4800" dirty="0">
                <a:solidFill>
                  <a:schemeClr val="tx1"/>
                </a:solidFill>
              </a:rPr>
              <a:t>Unos produženog boravka</a:t>
            </a:r>
          </a:p>
        </p:txBody>
      </p:sp>
      <p:pic>
        <p:nvPicPr>
          <p:cNvPr id="5" name="Slika 4">
            <a:extLst>
              <a:ext uri="{FF2B5EF4-FFF2-40B4-BE49-F238E27FC236}">
                <a16:creationId xmlns:a16="http://schemas.microsoft.com/office/drawing/2014/main" id="{B6F22015-F418-4ABC-A2CB-63022681A575}"/>
              </a:ext>
            </a:extLst>
          </p:cNvPr>
          <p:cNvPicPr>
            <a:picLocks noChangeAspect="1"/>
          </p:cNvPicPr>
          <p:nvPr/>
        </p:nvPicPr>
        <p:blipFill>
          <a:blip r:embed="rId3"/>
          <a:stretch>
            <a:fillRect/>
          </a:stretch>
        </p:blipFill>
        <p:spPr>
          <a:xfrm>
            <a:off x="4854461" y="2119770"/>
            <a:ext cx="7220629" cy="2952164"/>
          </a:xfrm>
          <a:prstGeom prst="rect">
            <a:avLst/>
          </a:prstGeom>
        </p:spPr>
      </p:pic>
      <p:sp>
        <p:nvSpPr>
          <p:cNvPr id="6" name="Pravokutnik 5">
            <a:extLst>
              <a:ext uri="{FF2B5EF4-FFF2-40B4-BE49-F238E27FC236}">
                <a16:creationId xmlns:a16="http://schemas.microsoft.com/office/drawing/2014/main" id="{E29AB35C-9ABB-4AEF-8184-674F0B3FAA10}"/>
              </a:ext>
            </a:extLst>
          </p:cNvPr>
          <p:cNvSpPr/>
          <p:nvPr/>
        </p:nvSpPr>
        <p:spPr>
          <a:xfrm>
            <a:off x="6488482" y="3144033"/>
            <a:ext cx="1252603" cy="56367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213435622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A27BE64-231A-498C-BC93-CE6570859019}"/>
              </a:ext>
            </a:extLst>
          </p:cNvPr>
          <p:cNvPicPr>
            <a:picLocks noChangeAspect="1"/>
          </p:cNvPicPr>
          <p:nvPr/>
        </p:nvPicPr>
        <p:blipFill>
          <a:blip r:embed="rId3"/>
          <a:stretch>
            <a:fillRect/>
          </a:stretch>
        </p:blipFill>
        <p:spPr>
          <a:xfrm>
            <a:off x="112734" y="1816274"/>
            <a:ext cx="11964442" cy="2981194"/>
          </a:xfrm>
          <a:prstGeom prst="rect">
            <a:avLst/>
          </a:prstGeom>
        </p:spPr>
      </p:pic>
      <p:sp>
        <p:nvSpPr>
          <p:cNvPr id="5" name="Pravokutnik 4">
            <a:extLst>
              <a:ext uri="{FF2B5EF4-FFF2-40B4-BE49-F238E27FC236}">
                <a16:creationId xmlns:a16="http://schemas.microsoft.com/office/drawing/2014/main" id="{A0CFAEE5-9EFB-44B2-AE2B-3AB89E73DEB6}"/>
              </a:ext>
            </a:extLst>
          </p:cNvPr>
          <p:cNvSpPr/>
          <p:nvPr/>
        </p:nvSpPr>
        <p:spPr>
          <a:xfrm>
            <a:off x="10459233" y="2843408"/>
            <a:ext cx="1139868" cy="115239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37820817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656790" y="775252"/>
            <a:ext cx="3932236" cy="5424246"/>
          </a:xfrm>
        </p:spPr>
        <p:txBody>
          <a:bodyPr>
            <a:normAutofit/>
          </a:bodyPr>
          <a:lstStyle/>
          <a:p>
            <a:r>
              <a:rPr lang="hr-HR" sz="2800" dirty="0"/>
              <a:t>	</a:t>
            </a:r>
            <a:r>
              <a:rPr lang="hr-HR" sz="3200" dirty="0">
                <a:solidFill>
                  <a:schemeClr val="tx1"/>
                </a:solidFill>
              </a:rPr>
              <a:t>Evidentirajte nastavni sat u ustanovi u kojoj radite.</a:t>
            </a:r>
          </a:p>
        </p:txBody>
      </p:sp>
      <p:sp>
        <p:nvSpPr>
          <p:cNvPr id="6" name="Naslov 1">
            <a:extLst>
              <a:ext uri="{FF2B5EF4-FFF2-40B4-BE49-F238E27FC236}">
                <a16:creationId xmlns:a16="http://schemas.microsoft.com/office/drawing/2014/main" id="{90290803-114B-4F1B-A5BC-BBE331A7B6C9}"/>
              </a:ext>
            </a:extLst>
          </p:cNvPr>
          <p:cNvSpPr>
            <a:spLocks noGrp="1"/>
          </p:cNvSpPr>
          <p:nvPr>
            <p:ph type="title"/>
          </p:nvPr>
        </p:nvSpPr>
        <p:spPr>
          <a:xfrm>
            <a:off x="602974" y="2687275"/>
            <a:ext cx="4191448" cy="1600200"/>
          </a:xfrm>
        </p:spPr>
        <p:txBody>
          <a:bodyPr/>
          <a:lstStyle/>
          <a:p>
            <a:r>
              <a:rPr lang="hr-HR" sz="4800" dirty="0">
                <a:solidFill>
                  <a:schemeClr val="tx1"/>
                </a:solidFill>
              </a:rPr>
              <a:t>Vježba za samostalni rad</a:t>
            </a:r>
          </a:p>
        </p:txBody>
      </p:sp>
    </p:spTree>
    <p:extLst>
      <p:ext uri="{BB962C8B-B14F-4D97-AF65-F5344CB8AC3E}">
        <p14:creationId xmlns:p14="http://schemas.microsoft.com/office/powerpoint/2010/main" val="363396625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a:xfrm>
            <a:off x="345990" y="3268319"/>
            <a:ext cx="4448132" cy="1600200"/>
          </a:xfrm>
        </p:spPr>
        <p:txBody>
          <a:bodyPr/>
          <a:lstStyle/>
          <a:p>
            <a:r>
              <a:rPr lang="hr-HR" sz="4800" dirty="0">
                <a:solidFill>
                  <a:schemeClr val="tx1"/>
                </a:solidFill>
              </a:rPr>
              <a:t>Evidencija podataka o prilagodbi sadržaja za učenike</a:t>
            </a:r>
          </a:p>
        </p:txBody>
      </p:sp>
      <p:pic>
        <p:nvPicPr>
          <p:cNvPr id="4" name="Slika 3">
            <a:extLst>
              <a:ext uri="{FF2B5EF4-FFF2-40B4-BE49-F238E27FC236}">
                <a16:creationId xmlns:a16="http://schemas.microsoft.com/office/drawing/2014/main" id="{D0E6E08E-AC8C-4AF0-AA4C-2EC2301D7191}"/>
              </a:ext>
            </a:extLst>
          </p:cNvPr>
          <p:cNvPicPr>
            <a:picLocks noChangeAspect="1"/>
          </p:cNvPicPr>
          <p:nvPr/>
        </p:nvPicPr>
        <p:blipFill>
          <a:blip r:embed="rId3"/>
          <a:stretch>
            <a:fillRect/>
          </a:stretch>
        </p:blipFill>
        <p:spPr>
          <a:xfrm>
            <a:off x="6375961" y="216074"/>
            <a:ext cx="3509028" cy="6425852"/>
          </a:xfrm>
          <a:prstGeom prst="rect">
            <a:avLst/>
          </a:prstGeom>
        </p:spPr>
      </p:pic>
      <p:sp>
        <p:nvSpPr>
          <p:cNvPr id="6" name="Pravokutnik 5">
            <a:extLst>
              <a:ext uri="{FF2B5EF4-FFF2-40B4-BE49-F238E27FC236}">
                <a16:creationId xmlns:a16="http://schemas.microsoft.com/office/drawing/2014/main" id="{E29AB35C-9ABB-4AEF-8184-674F0B3FAA10}"/>
              </a:ext>
            </a:extLst>
          </p:cNvPr>
          <p:cNvSpPr/>
          <p:nvPr/>
        </p:nvSpPr>
        <p:spPr>
          <a:xfrm>
            <a:off x="7803715" y="5736921"/>
            <a:ext cx="1991638" cy="81419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5680426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4035B432-216A-4AC8-965A-580EEE69C7D5}"/>
              </a:ext>
            </a:extLst>
          </p:cNvPr>
          <p:cNvPicPr>
            <a:picLocks noChangeAspect="1"/>
          </p:cNvPicPr>
          <p:nvPr/>
        </p:nvPicPr>
        <p:blipFill>
          <a:blip r:embed="rId3"/>
          <a:stretch>
            <a:fillRect/>
          </a:stretch>
        </p:blipFill>
        <p:spPr>
          <a:xfrm>
            <a:off x="4819135" y="2600992"/>
            <a:ext cx="7056594" cy="3854320"/>
          </a:xfrm>
          <a:prstGeom prst="rect">
            <a:avLst/>
          </a:prstGeom>
        </p:spPr>
      </p:pic>
      <p:pic>
        <p:nvPicPr>
          <p:cNvPr id="6" name="Slika 5">
            <a:extLst>
              <a:ext uri="{FF2B5EF4-FFF2-40B4-BE49-F238E27FC236}">
                <a16:creationId xmlns:a16="http://schemas.microsoft.com/office/drawing/2014/main" id="{9ABE4990-958B-450C-928D-EACAD7E7435A}"/>
              </a:ext>
            </a:extLst>
          </p:cNvPr>
          <p:cNvPicPr>
            <a:picLocks noChangeAspect="1"/>
          </p:cNvPicPr>
          <p:nvPr/>
        </p:nvPicPr>
        <p:blipFill>
          <a:blip r:embed="rId4"/>
          <a:stretch>
            <a:fillRect/>
          </a:stretch>
        </p:blipFill>
        <p:spPr>
          <a:xfrm>
            <a:off x="419100" y="1244781"/>
            <a:ext cx="5676900" cy="1276350"/>
          </a:xfrm>
          <a:prstGeom prst="rect">
            <a:avLst/>
          </a:prstGeom>
        </p:spPr>
      </p:pic>
      <p:sp>
        <p:nvSpPr>
          <p:cNvPr id="7" name="Pravokutnik 6">
            <a:extLst>
              <a:ext uri="{FF2B5EF4-FFF2-40B4-BE49-F238E27FC236}">
                <a16:creationId xmlns:a16="http://schemas.microsoft.com/office/drawing/2014/main" id="{C69447E4-F12E-4DFF-A4A2-19269198984B}"/>
              </a:ext>
            </a:extLst>
          </p:cNvPr>
          <p:cNvSpPr/>
          <p:nvPr/>
        </p:nvSpPr>
        <p:spPr>
          <a:xfrm>
            <a:off x="5073379" y="1396990"/>
            <a:ext cx="901874" cy="65761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1471982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g6b6d36b315_1_0"/>
          <p:cNvSpPr txBox="1">
            <a:spLocks noGrp="1"/>
          </p:cNvSpPr>
          <p:nvPr>
            <p:ph type="title" idx="4294967295"/>
          </p:nvPr>
        </p:nvSpPr>
        <p:spPr>
          <a:xfrm>
            <a:off x="5802147" y="2293116"/>
            <a:ext cx="4872701" cy="2497800"/>
          </a:xfrm>
          <a:prstGeom prst="rect">
            <a:avLst/>
          </a:prstGeom>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100"/>
              <a:buFont typeface="Arial"/>
              <a:buNone/>
            </a:pPr>
            <a:r>
              <a:rPr lang="hr-HR" sz="4800" b="1" dirty="0">
                <a:solidFill>
                  <a:srgbClr val="FFFFFF"/>
                </a:solidFill>
                <a:latin typeface="Arial" panose="020B0604020202020204" pitchFamily="34" charset="0"/>
                <a:ea typeface="Open Sans"/>
                <a:cs typeface="Arial" panose="020B0604020202020204" pitchFamily="34" charset="0"/>
                <a:sym typeface="Open Sans"/>
              </a:rPr>
              <a:t>e-Dnevnik za administratore</a:t>
            </a:r>
          </a:p>
        </p:txBody>
      </p:sp>
    </p:spTree>
    <p:custDataLst>
      <p:tags r:id="rId1"/>
    </p:custDataLst>
    <p:extLst>
      <p:ext uri="{BB962C8B-B14F-4D97-AF65-F5344CB8AC3E}">
        <p14:creationId xmlns:p14="http://schemas.microsoft.com/office/powerpoint/2010/main" val="12300540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656790" y="775252"/>
            <a:ext cx="3810280" cy="5424246"/>
          </a:xfrm>
        </p:spPr>
        <p:txBody>
          <a:bodyPr>
            <a:normAutofit/>
          </a:bodyPr>
          <a:lstStyle/>
          <a:p>
            <a:r>
              <a:rPr lang="hr-HR" sz="2800" dirty="0"/>
              <a:t>	</a:t>
            </a:r>
            <a:r>
              <a:rPr lang="hr-HR" sz="3200" dirty="0">
                <a:solidFill>
                  <a:schemeClr val="tx1"/>
                </a:solidFill>
              </a:rPr>
              <a:t>Unesite podatke o prilagodbi sadržaja jednom učeniku po izboru za predmet koji predajte.</a:t>
            </a:r>
          </a:p>
        </p:txBody>
      </p:sp>
      <p:sp>
        <p:nvSpPr>
          <p:cNvPr id="6" name="Naslov 1">
            <a:extLst>
              <a:ext uri="{FF2B5EF4-FFF2-40B4-BE49-F238E27FC236}">
                <a16:creationId xmlns:a16="http://schemas.microsoft.com/office/drawing/2014/main" id="{1271292F-C744-4852-B73E-84DEBDFCCB8D}"/>
              </a:ext>
            </a:extLst>
          </p:cNvPr>
          <p:cNvSpPr>
            <a:spLocks noGrp="1"/>
          </p:cNvSpPr>
          <p:nvPr>
            <p:ph type="title"/>
          </p:nvPr>
        </p:nvSpPr>
        <p:spPr>
          <a:xfrm>
            <a:off x="602974" y="2687275"/>
            <a:ext cx="4457541" cy="1600200"/>
          </a:xfrm>
        </p:spPr>
        <p:txBody>
          <a:bodyPr/>
          <a:lstStyle/>
          <a:p>
            <a:r>
              <a:rPr lang="hr-HR" sz="4800" dirty="0">
                <a:solidFill>
                  <a:schemeClr val="tx1"/>
                </a:solidFill>
              </a:rPr>
              <a:t>Vježba za samostalni rad</a:t>
            </a:r>
          </a:p>
        </p:txBody>
      </p:sp>
    </p:spTree>
    <p:extLst>
      <p:ext uri="{BB962C8B-B14F-4D97-AF65-F5344CB8AC3E}">
        <p14:creationId xmlns:p14="http://schemas.microsoft.com/office/powerpoint/2010/main" val="96376740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00;g6b6d36b315_1_0">
            <a:extLst>
              <a:ext uri="{FF2B5EF4-FFF2-40B4-BE49-F238E27FC236}">
                <a16:creationId xmlns:a16="http://schemas.microsoft.com/office/drawing/2014/main" id="{4C748778-EDE1-424A-B985-16A2AED15290}"/>
              </a:ext>
            </a:extLst>
          </p:cNvPr>
          <p:cNvSpPr txBox="1">
            <a:spLocks/>
          </p:cNvSpPr>
          <p:nvPr/>
        </p:nvSpPr>
        <p:spPr>
          <a:xfrm>
            <a:off x="2520778" y="2626749"/>
            <a:ext cx="8302351" cy="2497800"/>
          </a:xfrm>
          <a:prstGeom prst="rect">
            <a:avLst/>
          </a:prstGeom>
          <a:noFill/>
          <a:ln>
            <a:noFill/>
          </a:ln>
        </p:spPr>
        <p:txBody>
          <a:bodyPr spcFirstLastPara="1" wrap="square" lIns="91425" tIns="45700" rIns="91425" bIns="45700" anchor="b"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rgbClr val="000000"/>
              </a:buClr>
              <a:buSzPts val="4400"/>
              <a:buFont typeface="Open Sans Light"/>
              <a:buNone/>
              <a:defRPr sz="4400" b="0" i="0" u="none" strike="noStrike" cap="none">
                <a:solidFill>
                  <a:srgbClr val="000000"/>
                </a:solidFill>
                <a:latin typeface="Open Sans Light"/>
                <a:ea typeface="Open Sans Light"/>
                <a:cs typeface="Open Sans Light"/>
                <a:sym typeface="Open Sans Ligh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nSpc>
                <a:spcPct val="100000"/>
              </a:lnSpc>
              <a:buClr>
                <a:schemeClr val="dk1"/>
              </a:buClr>
              <a:buSzPts val="1100"/>
              <a:buFont typeface="Arial"/>
              <a:buNone/>
            </a:pPr>
            <a:r>
              <a:rPr lang="hr-HR" sz="4800" b="1" dirty="0">
                <a:solidFill>
                  <a:srgbClr val="FFFFFF"/>
                </a:solidFill>
                <a:latin typeface="Arial" panose="020B0604020202020204" pitchFamily="34" charset="0"/>
                <a:ea typeface="Open Sans"/>
                <a:cs typeface="Arial" panose="020B0604020202020204" pitchFamily="34" charset="0"/>
                <a:sym typeface="Open Sans"/>
              </a:rPr>
              <a:t>e-Dnevnik za predmetne nastavnike</a:t>
            </a:r>
          </a:p>
        </p:txBody>
      </p:sp>
    </p:spTree>
    <p:extLst>
      <p:ext uri="{BB962C8B-B14F-4D97-AF65-F5344CB8AC3E}">
        <p14:creationId xmlns:p14="http://schemas.microsoft.com/office/powerpoint/2010/main" val="18710627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DB74746F-CFCF-4EA4-A4A4-FA88ECB7048E}"/>
              </a:ext>
            </a:extLst>
          </p:cNvPr>
          <p:cNvSpPr>
            <a:spLocks noGrp="1"/>
          </p:cNvSpPr>
          <p:nvPr>
            <p:ph type="title"/>
          </p:nvPr>
        </p:nvSpPr>
        <p:spPr>
          <a:xfrm>
            <a:off x="576816" y="2628899"/>
            <a:ext cx="3932237" cy="1600200"/>
          </a:xfrm>
        </p:spPr>
        <p:txBody>
          <a:bodyPr/>
          <a:lstStyle/>
          <a:p>
            <a:r>
              <a:rPr lang="hr-HR" sz="4800" dirty="0">
                <a:solidFill>
                  <a:schemeClr val="tx1"/>
                </a:solidFill>
              </a:rPr>
              <a:t>e-Dnevnik za predmetne nastavnike</a:t>
            </a:r>
          </a:p>
        </p:txBody>
      </p:sp>
      <p:sp>
        <p:nvSpPr>
          <p:cNvPr id="5" name="TekstniOkvir 4">
            <a:extLst>
              <a:ext uri="{FF2B5EF4-FFF2-40B4-BE49-F238E27FC236}">
                <a16:creationId xmlns:a16="http://schemas.microsoft.com/office/drawing/2014/main" id="{383C1638-C3C0-4BCD-9D47-ACDBC9529185}"/>
              </a:ext>
            </a:extLst>
          </p:cNvPr>
          <p:cNvSpPr txBox="1"/>
          <p:nvPr/>
        </p:nvSpPr>
        <p:spPr>
          <a:xfrm>
            <a:off x="4931965" y="1013072"/>
            <a:ext cx="6521278" cy="3970318"/>
          </a:xfrm>
          <a:prstGeom prst="rect">
            <a:avLst/>
          </a:prstGeom>
          <a:noFill/>
        </p:spPr>
        <p:txBody>
          <a:bodyPr wrap="square">
            <a:spAutoFit/>
          </a:bodyPr>
          <a:lstStyle/>
          <a:p>
            <a:r>
              <a:rPr lang="hr-HR" altLang="sr-Latn-RS" sz="3200" dirty="0">
                <a:solidFill>
                  <a:schemeClr val="accent1">
                    <a:lumMod val="75000"/>
                  </a:schemeClr>
                </a:solidFill>
                <a:ea typeface="ＭＳ Ｐゴシック" panose="020B0600070205080204" pitchFamily="34" charset="-128"/>
              </a:rPr>
              <a:t>DNEVNIK RADA </a:t>
            </a:r>
          </a:p>
          <a:p>
            <a:pPr marL="342900" indent="-342900">
              <a:buFont typeface="Arial" panose="020B0604020202020204" pitchFamily="34" charset="0"/>
              <a:buChar char="•"/>
            </a:pPr>
            <a:endParaRPr lang="hr-HR" altLang="sr-Latn-RS" sz="3200" dirty="0">
              <a:solidFill>
                <a:schemeClr val="tx1"/>
              </a:solidFill>
              <a:ea typeface="ＭＳ Ｐゴシック" panose="020B0600070205080204" pitchFamily="34" charset="-128"/>
            </a:endParaRPr>
          </a:p>
          <a:p>
            <a:pPr marL="457200" indent="-457200">
              <a:buFont typeface="Arial" panose="020B0604020202020204" pitchFamily="34" charset="0"/>
              <a:buChar char="•"/>
            </a:pPr>
            <a:r>
              <a:rPr lang="hr-HR" altLang="sr-Latn-RS" sz="3200" dirty="0">
                <a:solidFill>
                  <a:schemeClr val="tx1"/>
                </a:solidFill>
                <a:ea typeface="ＭＳ Ｐゴシック" panose="020B0600070205080204" pitchFamily="34" charset="-128"/>
              </a:rPr>
              <a:t>Evidencija:</a:t>
            </a:r>
          </a:p>
          <a:p>
            <a:pPr marL="857250" lvl="1" indent="-457200">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radnog tjedna/dana</a:t>
            </a:r>
          </a:p>
          <a:p>
            <a:pPr marL="857250" lvl="1" indent="-457200">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nastavnog sata</a:t>
            </a:r>
          </a:p>
          <a:p>
            <a:pPr marL="857250" lvl="1" indent="-457200">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izostanaka</a:t>
            </a:r>
          </a:p>
          <a:p>
            <a:pPr marL="857250" lvl="1" indent="-457200">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napomene</a:t>
            </a:r>
          </a:p>
          <a:p>
            <a:pPr marL="457200" lvl="1"/>
            <a:endParaRPr lang="hr-HR" altLang="sr-Latn-RS" sz="2800" dirty="0">
              <a:solidFill>
                <a:schemeClr val="tx1"/>
              </a:solidFill>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7588394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p:txBody>
          <a:bodyPr/>
          <a:lstStyle/>
          <a:p>
            <a:r>
              <a:rPr lang="hr-HR" sz="4800" dirty="0">
                <a:solidFill>
                  <a:schemeClr val="tx1"/>
                </a:solidFill>
              </a:rPr>
              <a:t>Kreiranje radnog tjedna</a:t>
            </a:r>
          </a:p>
        </p:txBody>
      </p:sp>
      <p:pic>
        <p:nvPicPr>
          <p:cNvPr id="5" name="Slika 4">
            <a:extLst>
              <a:ext uri="{FF2B5EF4-FFF2-40B4-BE49-F238E27FC236}">
                <a16:creationId xmlns:a16="http://schemas.microsoft.com/office/drawing/2014/main" id="{96E36713-D5BE-4159-9C77-E302B4F92036}"/>
              </a:ext>
            </a:extLst>
          </p:cNvPr>
          <p:cNvPicPr>
            <a:picLocks noChangeAspect="1"/>
          </p:cNvPicPr>
          <p:nvPr/>
        </p:nvPicPr>
        <p:blipFill>
          <a:blip r:embed="rId3"/>
          <a:stretch>
            <a:fillRect/>
          </a:stretch>
        </p:blipFill>
        <p:spPr>
          <a:xfrm>
            <a:off x="5004487" y="1721193"/>
            <a:ext cx="7039232" cy="3023576"/>
          </a:xfrm>
          <a:prstGeom prst="rect">
            <a:avLst/>
          </a:prstGeom>
        </p:spPr>
      </p:pic>
    </p:spTree>
    <p:extLst>
      <p:ext uri="{BB962C8B-B14F-4D97-AF65-F5344CB8AC3E}">
        <p14:creationId xmlns:p14="http://schemas.microsoft.com/office/powerpoint/2010/main" val="13913060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idx="4294967295"/>
          </p:nvPr>
        </p:nvSpPr>
        <p:spPr>
          <a:xfrm>
            <a:off x="638629" y="312964"/>
            <a:ext cx="10813142" cy="949779"/>
          </a:xfrm>
        </p:spPr>
        <p:txBody>
          <a:bodyPr>
            <a:normAutofit fontScale="90000"/>
          </a:bodyPr>
          <a:lstStyle/>
          <a:p>
            <a:r>
              <a:rPr lang="hr-HR" sz="4800" dirty="0">
                <a:solidFill>
                  <a:schemeClr val="tx1"/>
                </a:solidFill>
                <a:latin typeface="Arial" panose="020B0604020202020204" pitchFamily="34" charset="0"/>
                <a:cs typeface="Arial" panose="020B0604020202020204" pitchFamily="34" charset="0"/>
              </a:rPr>
              <a:t>Unos nastavnog sata i evidencija izostanka</a:t>
            </a:r>
          </a:p>
        </p:txBody>
      </p:sp>
      <p:pic>
        <p:nvPicPr>
          <p:cNvPr id="6" name="Slika 5">
            <a:extLst>
              <a:ext uri="{FF2B5EF4-FFF2-40B4-BE49-F238E27FC236}">
                <a16:creationId xmlns:a16="http://schemas.microsoft.com/office/drawing/2014/main" id="{E41DC5DD-F6D6-4706-B658-1B8759559A2B}"/>
              </a:ext>
            </a:extLst>
          </p:cNvPr>
          <p:cNvPicPr>
            <a:picLocks noChangeAspect="1"/>
          </p:cNvPicPr>
          <p:nvPr/>
        </p:nvPicPr>
        <p:blipFill>
          <a:blip r:embed="rId3"/>
          <a:stretch>
            <a:fillRect/>
          </a:stretch>
        </p:blipFill>
        <p:spPr>
          <a:xfrm>
            <a:off x="57405" y="2210278"/>
            <a:ext cx="12077189" cy="3384979"/>
          </a:xfrm>
          <a:prstGeom prst="rect">
            <a:avLst/>
          </a:prstGeom>
        </p:spPr>
      </p:pic>
    </p:spTree>
    <p:extLst>
      <p:ext uri="{BB962C8B-B14F-4D97-AF65-F5344CB8AC3E}">
        <p14:creationId xmlns:p14="http://schemas.microsoft.com/office/powerpoint/2010/main" val="16742817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idx="4294967295"/>
          </p:nvPr>
        </p:nvSpPr>
        <p:spPr>
          <a:xfrm>
            <a:off x="1199094" y="430088"/>
            <a:ext cx="9047992" cy="847169"/>
          </a:xfrm>
        </p:spPr>
        <p:txBody>
          <a:bodyPr>
            <a:noAutofit/>
          </a:bodyPr>
          <a:lstStyle/>
          <a:p>
            <a:pPr algn="ctr"/>
            <a:r>
              <a:rPr lang="hr-HR" sz="4800" dirty="0">
                <a:solidFill>
                  <a:schemeClr val="tx1"/>
                </a:solidFill>
                <a:latin typeface="Arial" panose="020B0604020202020204" pitchFamily="34" charset="0"/>
                <a:cs typeface="Arial" panose="020B0604020202020204" pitchFamily="34" charset="0"/>
              </a:rPr>
              <a:t>Naknadna evidencija izostanka</a:t>
            </a:r>
          </a:p>
        </p:txBody>
      </p:sp>
      <p:grpSp>
        <p:nvGrpSpPr>
          <p:cNvPr id="3" name="Grupa 2">
            <a:extLst>
              <a:ext uri="{FF2B5EF4-FFF2-40B4-BE49-F238E27FC236}">
                <a16:creationId xmlns:a16="http://schemas.microsoft.com/office/drawing/2014/main" id="{8A95E205-6B16-4E37-9FD3-A06727E1D599}"/>
              </a:ext>
            </a:extLst>
          </p:cNvPr>
          <p:cNvGrpSpPr/>
          <p:nvPr/>
        </p:nvGrpSpPr>
        <p:grpSpPr>
          <a:xfrm>
            <a:off x="308919" y="2530194"/>
            <a:ext cx="11677136" cy="2474292"/>
            <a:chOff x="108857" y="2764972"/>
            <a:chExt cx="12058184" cy="2394857"/>
          </a:xfrm>
        </p:grpSpPr>
        <p:pic>
          <p:nvPicPr>
            <p:cNvPr id="4" name="Slika 3">
              <a:extLst>
                <a:ext uri="{FF2B5EF4-FFF2-40B4-BE49-F238E27FC236}">
                  <a16:creationId xmlns:a16="http://schemas.microsoft.com/office/drawing/2014/main" id="{928F98EF-24EE-445D-9CA9-510F39FC95D8}"/>
                </a:ext>
              </a:extLst>
            </p:cNvPr>
            <p:cNvPicPr>
              <a:picLocks noChangeAspect="1"/>
            </p:cNvPicPr>
            <p:nvPr/>
          </p:nvPicPr>
          <p:blipFill>
            <a:blip r:embed="rId3"/>
            <a:stretch>
              <a:fillRect/>
            </a:stretch>
          </p:blipFill>
          <p:spPr>
            <a:xfrm>
              <a:off x="108857" y="2764972"/>
              <a:ext cx="12058184" cy="2394857"/>
            </a:xfrm>
            <a:prstGeom prst="rect">
              <a:avLst/>
            </a:prstGeom>
          </p:spPr>
        </p:pic>
        <p:sp>
          <p:nvSpPr>
            <p:cNvPr id="6" name="Pravokutnik 5">
              <a:extLst>
                <a:ext uri="{FF2B5EF4-FFF2-40B4-BE49-F238E27FC236}">
                  <a16:creationId xmlns:a16="http://schemas.microsoft.com/office/drawing/2014/main" id="{4DF6AD95-AEDD-458B-8187-DAD9D5BC1261}"/>
                </a:ext>
              </a:extLst>
            </p:cNvPr>
            <p:cNvSpPr/>
            <p:nvPr/>
          </p:nvSpPr>
          <p:spPr>
            <a:xfrm>
              <a:off x="6868886" y="2939143"/>
              <a:ext cx="1273628" cy="4898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Tree>
    <p:extLst>
      <p:ext uri="{BB962C8B-B14F-4D97-AF65-F5344CB8AC3E}">
        <p14:creationId xmlns:p14="http://schemas.microsoft.com/office/powerpoint/2010/main" val="90053896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D2F257E-9886-445D-9034-E05DB4FC629F}"/>
              </a:ext>
            </a:extLst>
          </p:cNvPr>
          <p:cNvSpPr>
            <a:spLocks noGrp="1"/>
          </p:cNvSpPr>
          <p:nvPr>
            <p:ph type="title"/>
          </p:nvPr>
        </p:nvSpPr>
        <p:spPr/>
        <p:txBody>
          <a:bodyPr/>
          <a:lstStyle/>
          <a:p>
            <a:r>
              <a:rPr lang="hr-HR" sz="4800" dirty="0">
                <a:solidFill>
                  <a:schemeClr val="tx1"/>
                </a:solidFill>
              </a:rPr>
              <a:t>Unos napomene razredniku</a:t>
            </a:r>
          </a:p>
        </p:txBody>
      </p:sp>
      <p:pic>
        <p:nvPicPr>
          <p:cNvPr id="5" name="Slika 4">
            <a:extLst>
              <a:ext uri="{FF2B5EF4-FFF2-40B4-BE49-F238E27FC236}">
                <a16:creationId xmlns:a16="http://schemas.microsoft.com/office/drawing/2014/main" id="{31FC6D00-821E-4B19-B228-2BEDDF09BF53}"/>
              </a:ext>
            </a:extLst>
          </p:cNvPr>
          <p:cNvPicPr>
            <a:picLocks noChangeAspect="1"/>
          </p:cNvPicPr>
          <p:nvPr/>
        </p:nvPicPr>
        <p:blipFill>
          <a:blip r:embed="rId3"/>
          <a:stretch>
            <a:fillRect/>
          </a:stretch>
        </p:blipFill>
        <p:spPr>
          <a:xfrm>
            <a:off x="5168907" y="1663737"/>
            <a:ext cx="6446277" cy="3110395"/>
          </a:xfrm>
          <a:prstGeom prst="rect">
            <a:avLst/>
          </a:prstGeom>
        </p:spPr>
      </p:pic>
    </p:spTree>
    <p:extLst>
      <p:ext uri="{BB962C8B-B14F-4D97-AF65-F5344CB8AC3E}">
        <p14:creationId xmlns:p14="http://schemas.microsoft.com/office/powerpoint/2010/main" val="42735065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DB08FA0-7DDD-44AA-A83A-D368CB6C2E2A}"/>
              </a:ext>
            </a:extLst>
          </p:cNvPr>
          <p:cNvSpPr>
            <a:spLocks noGrp="1"/>
          </p:cNvSpPr>
          <p:nvPr>
            <p:ph type="title"/>
          </p:nvPr>
        </p:nvSpPr>
        <p:spPr>
          <a:xfrm>
            <a:off x="513847" y="2530046"/>
            <a:ext cx="4408543" cy="1600200"/>
          </a:xfrm>
        </p:spPr>
        <p:txBody>
          <a:bodyPr/>
          <a:lstStyle/>
          <a:p>
            <a:r>
              <a:rPr lang="hr-HR" sz="4800" dirty="0">
                <a:solidFill>
                  <a:schemeClr val="tx1"/>
                </a:solidFill>
              </a:rPr>
              <a:t>Vježba za samostalni rad</a:t>
            </a:r>
          </a:p>
        </p:txBody>
      </p:sp>
      <p:sp>
        <p:nvSpPr>
          <p:cNvPr id="5" name="Rezervirano mjesto teksta 4">
            <a:extLst>
              <a:ext uri="{FF2B5EF4-FFF2-40B4-BE49-F238E27FC236}">
                <a16:creationId xmlns:a16="http://schemas.microsoft.com/office/drawing/2014/main" id="{BFB59451-AA50-42B0-A2A4-8C830757CA71}"/>
              </a:ext>
            </a:extLst>
          </p:cNvPr>
          <p:cNvSpPr>
            <a:spLocks noGrp="1"/>
          </p:cNvSpPr>
          <p:nvPr>
            <p:ph type="body" idx="2"/>
          </p:nvPr>
        </p:nvSpPr>
        <p:spPr>
          <a:xfrm>
            <a:off x="7595006" y="441620"/>
            <a:ext cx="3932236" cy="5424246"/>
          </a:xfrm>
        </p:spPr>
        <p:txBody>
          <a:bodyPr>
            <a:normAutofit/>
          </a:bodyPr>
          <a:lstStyle/>
          <a:p>
            <a:r>
              <a:rPr lang="hr-HR" sz="2800" dirty="0"/>
              <a:t>	</a:t>
            </a:r>
            <a:r>
              <a:rPr lang="hr-HR" sz="3200" dirty="0">
                <a:solidFill>
                  <a:schemeClr val="tx1"/>
                </a:solidFill>
              </a:rPr>
              <a:t>U e-Dnevniku kreirajte radni tjedan, dodajte nastavni dan te unesite nastavni sat za predmet koji predajete i evidentirajte izostanke učenika</a:t>
            </a:r>
            <a:r>
              <a:rPr lang="hr-HR" sz="2800" dirty="0"/>
              <a:t>.</a:t>
            </a:r>
          </a:p>
        </p:txBody>
      </p:sp>
    </p:spTree>
    <p:extLst>
      <p:ext uri="{BB962C8B-B14F-4D97-AF65-F5344CB8AC3E}">
        <p14:creationId xmlns:p14="http://schemas.microsoft.com/office/powerpoint/2010/main" val="34041354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p:txBody>
          <a:bodyPr/>
          <a:lstStyle/>
          <a:p>
            <a:r>
              <a:rPr lang="hr-HR" sz="4800" dirty="0">
                <a:solidFill>
                  <a:schemeClr val="tx1"/>
                </a:solidFill>
              </a:rPr>
              <a:t>e-Dnevnik </a:t>
            </a:r>
            <a:br>
              <a:rPr lang="hr-HR" sz="4800" dirty="0">
                <a:solidFill>
                  <a:schemeClr val="tx1"/>
                </a:solidFill>
              </a:rPr>
            </a:br>
            <a:r>
              <a:rPr lang="hr-HR" sz="4800" dirty="0">
                <a:solidFill>
                  <a:schemeClr val="tx1"/>
                </a:solidFill>
              </a:rPr>
              <a:t>Pregled rada</a:t>
            </a:r>
          </a:p>
        </p:txBody>
      </p:sp>
      <p:sp>
        <p:nvSpPr>
          <p:cNvPr id="6" name="TekstniOkvir 5">
            <a:extLst>
              <a:ext uri="{FF2B5EF4-FFF2-40B4-BE49-F238E27FC236}">
                <a16:creationId xmlns:a16="http://schemas.microsoft.com/office/drawing/2014/main" id="{75171963-473B-4A8A-B4C3-804D795772A4}"/>
              </a:ext>
            </a:extLst>
          </p:cNvPr>
          <p:cNvSpPr txBox="1"/>
          <p:nvPr/>
        </p:nvSpPr>
        <p:spPr>
          <a:xfrm>
            <a:off x="5065681" y="702099"/>
            <a:ext cx="6240751" cy="5170646"/>
          </a:xfrm>
          <a:prstGeom prst="rect">
            <a:avLst/>
          </a:prstGeom>
          <a:noFill/>
        </p:spPr>
        <p:txBody>
          <a:bodyPr wrap="square">
            <a:spAutoFit/>
          </a:bodyPr>
          <a:lstStyle/>
          <a:p>
            <a:pPr marL="342900" indent="-342900">
              <a:lnSpc>
                <a:spcPts val="44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tjedni raspored</a:t>
            </a:r>
          </a:p>
          <a:p>
            <a:pPr marL="342900" indent="-342900">
              <a:lnSpc>
                <a:spcPts val="44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raspored pisanih zadaća</a:t>
            </a:r>
          </a:p>
          <a:p>
            <a:pPr marL="342900" indent="-342900">
              <a:lnSpc>
                <a:spcPts val="44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podatci o provedenim pisanim zadaćama</a:t>
            </a:r>
          </a:p>
          <a:p>
            <a:pPr marL="342900" indent="-342900">
              <a:lnSpc>
                <a:spcPts val="44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književna djela za cjelovito čitanje</a:t>
            </a:r>
          </a:p>
          <a:p>
            <a:pPr marL="342900" indent="-342900">
              <a:lnSpc>
                <a:spcPts val="44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godišnji plan o radu razrednika</a:t>
            </a:r>
          </a:p>
          <a:p>
            <a:pPr marL="342900" indent="-342900">
              <a:lnSpc>
                <a:spcPts val="4400"/>
              </a:lnSpc>
              <a:buFont typeface="Arial" panose="020B0604020202020204" pitchFamily="34" charset="0"/>
              <a:buChar char="•"/>
            </a:pPr>
            <a:r>
              <a:rPr lang="hr-HR" altLang="sr-Latn-RS" sz="3200" dirty="0">
                <a:solidFill>
                  <a:schemeClr val="tx1"/>
                </a:solidFill>
                <a:latin typeface="Arial" panose="020B0604020202020204" pitchFamily="34" charset="0"/>
                <a:ea typeface="ＭＳ Ｐゴシック" panose="020B0600070205080204" pitchFamily="34" charset="-128"/>
                <a:cs typeface="Arial" panose="020B0604020202020204" pitchFamily="34" charset="0"/>
              </a:rPr>
              <a:t>dnevnik rada stručnih suradnika</a:t>
            </a:r>
          </a:p>
        </p:txBody>
      </p:sp>
    </p:spTree>
    <p:extLst>
      <p:ext uri="{BB962C8B-B14F-4D97-AF65-F5344CB8AC3E}">
        <p14:creationId xmlns:p14="http://schemas.microsoft.com/office/powerpoint/2010/main" val="257390631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FD3CB76A-7D47-4162-A144-E530F859F52D}"/>
              </a:ext>
            </a:extLst>
          </p:cNvPr>
          <p:cNvPicPr>
            <a:picLocks noChangeAspect="1"/>
          </p:cNvPicPr>
          <p:nvPr/>
        </p:nvPicPr>
        <p:blipFill>
          <a:blip r:embed="rId3"/>
          <a:stretch>
            <a:fillRect/>
          </a:stretch>
        </p:blipFill>
        <p:spPr>
          <a:xfrm>
            <a:off x="359297" y="2001318"/>
            <a:ext cx="11473406" cy="4113924"/>
          </a:xfrm>
          <a:prstGeom prst="rect">
            <a:avLst/>
          </a:prstGeom>
        </p:spPr>
      </p:pic>
      <p:sp>
        <p:nvSpPr>
          <p:cNvPr id="6" name="Pravokutnik 5">
            <a:extLst>
              <a:ext uri="{FF2B5EF4-FFF2-40B4-BE49-F238E27FC236}">
                <a16:creationId xmlns:a16="http://schemas.microsoft.com/office/drawing/2014/main" id="{A69DEA02-B482-45D7-9D1B-FB0FA862A39B}"/>
              </a:ext>
            </a:extLst>
          </p:cNvPr>
          <p:cNvSpPr/>
          <p:nvPr/>
        </p:nvSpPr>
        <p:spPr>
          <a:xfrm>
            <a:off x="2866429" y="2001318"/>
            <a:ext cx="1503123" cy="76408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2" name="TekstniOkvir 1">
            <a:extLst>
              <a:ext uri="{FF2B5EF4-FFF2-40B4-BE49-F238E27FC236}">
                <a16:creationId xmlns:a16="http://schemas.microsoft.com/office/drawing/2014/main" id="{29A3BAAB-3973-420B-BB5F-DBFB2032F558}"/>
              </a:ext>
            </a:extLst>
          </p:cNvPr>
          <p:cNvSpPr txBox="1"/>
          <p:nvPr/>
        </p:nvSpPr>
        <p:spPr>
          <a:xfrm>
            <a:off x="739346" y="278309"/>
            <a:ext cx="10713308" cy="830997"/>
          </a:xfrm>
          <a:prstGeom prst="rect">
            <a:avLst/>
          </a:prstGeom>
          <a:noFill/>
        </p:spPr>
        <p:txBody>
          <a:bodyPr wrap="square" rtlCol="0">
            <a:spAutoFit/>
          </a:bodyPr>
          <a:lstStyle/>
          <a:p>
            <a:pPr algn="ctr"/>
            <a:r>
              <a:rPr lang="hr-HR" sz="4800" dirty="0">
                <a:solidFill>
                  <a:schemeClr val="tx1"/>
                </a:solidFill>
              </a:rPr>
              <a:t>Tjedni raspored sati razrednog odjela</a:t>
            </a:r>
          </a:p>
        </p:txBody>
      </p:sp>
    </p:spTree>
    <p:extLst>
      <p:ext uri="{BB962C8B-B14F-4D97-AF65-F5344CB8AC3E}">
        <p14:creationId xmlns:p14="http://schemas.microsoft.com/office/powerpoint/2010/main" val="2303279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g7411285122_0_0"/>
          <p:cNvSpPr txBox="1">
            <a:spLocks noGrp="1"/>
          </p:cNvSpPr>
          <p:nvPr>
            <p:ph type="title"/>
          </p:nvPr>
        </p:nvSpPr>
        <p:spPr>
          <a:xfrm>
            <a:off x="487275" y="2926950"/>
            <a:ext cx="3932100" cy="1004100"/>
          </a:xfrm>
          <a:prstGeom prst="rect">
            <a:avLst/>
          </a:prstGeom>
        </p:spPr>
        <p:txBody>
          <a:bodyPr spcFirstLastPara="1" wrap="square" lIns="91425" tIns="45700" rIns="91425" bIns="45700" anchor="b" anchorCtr="0">
            <a:noAutofit/>
          </a:bodyPr>
          <a:lstStyle/>
          <a:p>
            <a:pPr marL="0" lvl="0" indent="0" algn="l" rtl="0">
              <a:spcBef>
                <a:spcPts val="0"/>
              </a:spcBef>
              <a:spcAft>
                <a:spcPts val="0"/>
              </a:spcAft>
              <a:buNone/>
            </a:pPr>
            <a:r>
              <a:rPr lang="hr-HR" sz="4800" dirty="0"/>
              <a:t>Sadržaj</a:t>
            </a:r>
          </a:p>
        </p:txBody>
      </p:sp>
      <p:graphicFrame>
        <p:nvGraphicFramePr>
          <p:cNvPr id="131" name="Google Shape;131;g7411285122_0_0"/>
          <p:cNvGraphicFramePr/>
          <p:nvPr>
            <p:extLst>
              <p:ext uri="{D42A27DB-BD31-4B8C-83A1-F6EECF244321}">
                <p14:modId xmlns:p14="http://schemas.microsoft.com/office/powerpoint/2010/main" val="4100005333"/>
              </p:ext>
            </p:extLst>
          </p:nvPr>
        </p:nvGraphicFramePr>
        <p:xfrm>
          <a:off x="5101680" y="1002250"/>
          <a:ext cx="6837529" cy="4853499"/>
        </p:xfrm>
        <a:graphic>
          <a:graphicData uri="http://schemas.openxmlformats.org/drawingml/2006/table">
            <a:tbl>
              <a:tblPr>
                <a:noFill/>
              </a:tblPr>
              <a:tblGrid>
                <a:gridCol w="5150503">
                  <a:extLst>
                    <a:ext uri="{9D8B030D-6E8A-4147-A177-3AD203B41FA5}">
                      <a16:colId xmlns:a16="http://schemas.microsoft.com/office/drawing/2014/main" val="20000"/>
                    </a:ext>
                  </a:extLst>
                </a:gridCol>
                <a:gridCol w="1687026">
                  <a:extLst>
                    <a:ext uri="{9D8B030D-6E8A-4147-A177-3AD203B41FA5}">
                      <a16:colId xmlns:a16="http://schemas.microsoft.com/office/drawing/2014/main" val="20001"/>
                    </a:ext>
                  </a:extLst>
                </a:gridCol>
              </a:tblGrid>
              <a:tr h="736895">
                <a:tc>
                  <a:txBody>
                    <a:bodyPr/>
                    <a:lstStyle/>
                    <a:p>
                      <a:pPr marL="0" lvl="0" indent="0" algn="l" rtl="0">
                        <a:spcBef>
                          <a:spcPts val="0"/>
                        </a:spcBef>
                        <a:spcAft>
                          <a:spcPts val="0"/>
                        </a:spcAft>
                        <a:buNone/>
                      </a:pPr>
                      <a:r>
                        <a:rPr lang="hr-HR" sz="2400" b="1" noProof="0" dirty="0">
                          <a:latin typeface="Arial" panose="020B0604020202020204" pitchFamily="34" charset="0"/>
                          <a:ea typeface="Open Sans Light" panose="020B0604020202020204" charset="0"/>
                          <a:cs typeface="Arial" panose="020B0604020202020204" pitchFamily="34" charset="0"/>
                          <a:sym typeface="Open Sans"/>
                        </a:rPr>
                        <a:t>Program radionice</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009BEA">
                        <a:alpha val="49800"/>
                      </a:srgbClr>
                    </a:solidFill>
                  </a:tcPr>
                </a:tc>
                <a:tc>
                  <a:txBody>
                    <a:bodyPr/>
                    <a:lstStyle/>
                    <a:p>
                      <a:pPr marL="0" lvl="0" indent="0" algn="l" rtl="0">
                        <a:spcBef>
                          <a:spcPts val="0"/>
                        </a:spcBef>
                        <a:spcAft>
                          <a:spcPts val="0"/>
                        </a:spcAft>
                        <a:buNone/>
                      </a:pPr>
                      <a:r>
                        <a:rPr lang="hr-HR" sz="2400" b="1" noProof="0" dirty="0">
                          <a:latin typeface="Arial" panose="020B0604020202020204" pitchFamily="34" charset="0"/>
                          <a:ea typeface="Open Sans Light" panose="020B0604020202020204" charset="0"/>
                          <a:cs typeface="Arial" panose="020B0604020202020204" pitchFamily="34" charset="0"/>
                          <a:sym typeface="Open Sans"/>
                        </a:rPr>
                        <a:t>Trajanje</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009BEA">
                        <a:alpha val="49800"/>
                      </a:srgbClr>
                    </a:solidFill>
                  </a:tcPr>
                </a:tc>
                <a:extLst>
                  <a:ext uri="{0D108BD9-81ED-4DB2-BD59-A6C34878D82A}">
                    <a16:rowId xmlns:a16="http://schemas.microsoft.com/office/drawing/2014/main" val="10000"/>
                  </a:ext>
                </a:extLst>
              </a:tr>
              <a:tr h="871670">
                <a:tc gridSpan="2">
                  <a:txBody>
                    <a:bodyPr/>
                    <a:lstStyle/>
                    <a:p>
                      <a:pPr marL="0" lvl="0" indent="0" algn="ctr" rtl="0">
                        <a:spcBef>
                          <a:spcPts val="0"/>
                        </a:spcBef>
                        <a:spcAft>
                          <a:spcPts val="0"/>
                        </a:spcAft>
                        <a:buClr>
                          <a:schemeClr val="dk1"/>
                        </a:buClr>
                        <a:buSzPts val="1100"/>
                        <a:buFont typeface="Arial"/>
                        <a:buNone/>
                      </a:pPr>
                      <a:r>
                        <a:rPr lang="hr-HR" sz="2400" b="1" noProof="0" dirty="0">
                          <a:latin typeface="Arial" panose="020B0604020202020204" pitchFamily="34" charset="0"/>
                          <a:ea typeface="Open Sans Light" panose="020B0604020202020204" charset="0"/>
                          <a:cs typeface="Arial" panose="020B0604020202020204" pitchFamily="34" charset="0"/>
                          <a:sym typeface="Open Sans Light"/>
                        </a:rPr>
                        <a:t>Prvi dio edukacije – za administratore</a:t>
                      </a: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lgn="ctr">
                      <a:solidFill>
                        <a:srgbClr val="9E9E9E"/>
                      </a:solidFill>
                      <a:prstDash val="solid"/>
                      <a:round/>
                      <a:headEnd type="none" w="sm" len="sm"/>
                      <a:tailEnd type="none" w="sm" len="sm"/>
                    </a:lnB>
                  </a:tcPr>
                </a:tc>
                <a:tc hMerge="1">
                  <a:txBody>
                    <a:bodyPr/>
                    <a:lstStyle/>
                    <a:p>
                      <a:pPr marL="0" lvl="0" indent="0" algn="l" rtl="0">
                        <a:spcBef>
                          <a:spcPts val="0"/>
                        </a:spcBef>
                        <a:spcAft>
                          <a:spcPts val="0"/>
                        </a:spcAft>
                        <a:buNone/>
                      </a:pPr>
                      <a:endParaRPr lang="hr-HR" sz="2400" noProof="0" dirty="0">
                        <a:latin typeface="Open Sans Light" panose="020B0604020202020204" charset="0"/>
                        <a:ea typeface="Open Sans Light" panose="020B0604020202020204" charset="0"/>
                        <a:cs typeface="Open Sans Light" panose="020B060402020202020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914017">
                <a:tc>
                  <a:txBody>
                    <a:bodyPr/>
                    <a:lstStyle/>
                    <a:p>
                      <a:r>
                        <a:rPr lang="hr-HR" sz="2400" kern="1200" dirty="0">
                          <a:solidFill>
                            <a:schemeClr val="dk1"/>
                          </a:solidFill>
                          <a:effectLst/>
                          <a:latin typeface="Arial" panose="020B0604020202020204" pitchFamily="34" charset="0"/>
                          <a:ea typeface="+mn-ea"/>
                          <a:cs typeface="Arial" panose="020B0604020202020204" pitchFamily="34" charset="0"/>
                        </a:rPr>
                        <a:t>Prijava u aplikaciju e-Dnevnik test</a:t>
                      </a:r>
                      <a:br>
                        <a:rPr lang="hr-HR" sz="2400" kern="1200" dirty="0">
                          <a:solidFill>
                            <a:schemeClr val="dk1"/>
                          </a:solidFill>
                          <a:effectLst/>
                          <a:latin typeface="Arial" panose="020B0604020202020204" pitchFamily="34" charset="0"/>
                          <a:ea typeface="+mn-ea"/>
                          <a:cs typeface="Arial" panose="020B0604020202020204" pitchFamily="34" charset="0"/>
                        </a:rPr>
                      </a:br>
                      <a:endParaRPr lang="hr-HR" sz="2400" kern="1200" dirty="0">
                        <a:solidFill>
                          <a:schemeClr val="dk1"/>
                        </a:solidFill>
                        <a:effectLst/>
                        <a:latin typeface="Arial" panose="020B0604020202020204" pitchFamily="34" charset="0"/>
                        <a:ea typeface="+mn-ea"/>
                        <a:cs typeface="Arial" panose="020B0604020202020204" pitchFamily="34" charset="0"/>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400" noProof="0" dirty="0">
                          <a:latin typeface="Arial" panose="020B0604020202020204" pitchFamily="34" charset="0"/>
                          <a:ea typeface="Open Sans Light" panose="020B0604020202020204" charset="0"/>
                          <a:cs typeface="Arial" panose="020B0604020202020204" pitchFamily="34" charset="0"/>
                          <a:sym typeface="Open Sans Light"/>
                        </a:rPr>
                        <a:t>25 min</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919495">
                <a:tc>
                  <a:txBody>
                    <a:bodyPr/>
                    <a:lstStyle/>
                    <a:p>
                      <a:pPr marL="0" lvl="0" indent="0" algn="l" rtl="0">
                        <a:spcBef>
                          <a:spcPts val="0"/>
                        </a:spcBef>
                        <a:spcAft>
                          <a:spcPts val="0"/>
                        </a:spcAft>
                        <a:buNone/>
                      </a:pPr>
                      <a:r>
                        <a:rPr lang="hr-HR" sz="2400" kern="1200" dirty="0">
                          <a:solidFill>
                            <a:schemeClr val="dk1"/>
                          </a:solidFill>
                          <a:effectLst/>
                          <a:latin typeface="Arial" panose="020B0604020202020204" pitchFamily="34" charset="0"/>
                          <a:ea typeface="+mn-ea"/>
                          <a:cs typeface="Arial" panose="020B0604020202020204" pitchFamily="34" charset="0"/>
                        </a:rPr>
                        <a:t>Uloga i poslovi administratora</a:t>
                      </a:r>
                      <a:endParaRPr lang="hr-HR" sz="2400" i="1" noProof="0" dirty="0">
                        <a:latin typeface="Arial" panose="020B0604020202020204" pitchFamily="34" charset="0"/>
                        <a:ea typeface="Open Sans Light" panose="020B0604020202020204" charset="0"/>
                        <a:cs typeface="Arial" panose="020B0604020202020204" pitchFamily="34" charset="0"/>
                        <a:sym typeface="Open Sans Light"/>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400" noProof="0" dirty="0">
                          <a:latin typeface="Arial" panose="020B0604020202020204" pitchFamily="34" charset="0"/>
                          <a:ea typeface="Open Sans Light" panose="020B0604020202020204" charset="0"/>
                          <a:cs typeface="Arial" panose="020B0604020202020204" pitchFamily="34" charset="0"/>
                          <a:sym typeface="Open Sans Light"/>
                        </a:rPr>
                        <a:t>25 min</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r h="674174">
                <a:tc>
                  <a:txBody>
                    <a:bodyPr/>
                    <a:lstStyle/>
                    <a:p>
                      <a:pPr marL="0" lvl="0" indent="0" algn="l" rtl="0">
                        <a:spcBef>
                          <a:spcPts val="0"/>
                        </a:spcBef>
                        <a:spcAft>
                          <a:spcPts val="0"/>
                        </a:spcAft>
                        <a:buNone/>
                      </a:pPr>
                      <a:r>
                        <a:rPr lang="hr-HR" sz="2400" noProof="0" dirty="0">
                          <a:latin typeface="Arial" panose="020B0604020202020204" pitchFamily="34" charset="0"/>
                          <a:ea typeface="Open Sans Light" panose="020B0604020202020204" charset="0"/>
                          <a:cs typeface="Arial" panose="020B0604020202020204" pitchFamily="34" charset="0"/>
                          <a:sym typeface="Open Sans Light"/>
                        </a:rPr>
                        <a:t>Pauza</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algn="l" rtl="0">
                        <a:spcBef>
                          <a:spcPts val="0"/>
                        </a:spcBef>
                        <a:spcAft>
                          <a:spcPts val="0"/>
                        </a:spcAft>
                        <a:buNone/>
                      </a:pPr>
                      <a:r>
                        <a:rPr lang="hr-HR" sz="2400" noProof="0" dirty="0">
                          <a:latin typeface="Arial" panose="020B0604020202020204" pitchFamily="34" charset="0"/>
                          <a:ea typeface="Open Sans Light" panose="020B0604020202020204" charset="0"/>
                          <a:cs typeface="Arial" panose="020B0604020202020204" pitchFamily="34" charset="0"/>
                          <a:sym typeface="Open Sans Light"/>
                        </a:rPr>
                        <a:t>10 min</a:t>
                      </a: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4"/>
                  </a:ext>
                </a:extLst>
              </a:tr>
              <a:tr h="736895">
                <a:tc>
                  <a:txBody>
                    <a:bodyPr/>
                    <a:lstStyle/>
                    <a:p>
                      <a:pPr marL="0" lvl="0" indent="0" algn="r" rtl="0">
                        <a:spcBef>
                          <a:spcPts val="0"/>
                        </a:spcBef>
                        <a:spcAft>
                          <a:spcPts val="0"/>
                        </a:spcAft>
                        <a:buNone/>
                      </a:pPr>
                      <a:r>
                        <a:rPr lang="hr-HR" sz="2400" b="1" noProof="0" dirty="0">
                          <a:latin typeface="Arial" panose="020B0604020202020204" pitchFamily="34" charset="0"/>
                          <a:ea typeface="Open Sans Light" panose="020B0604020202020204" charset="0"/>
                          <a:cs typeface="Arial" panose="020B0604020202020204" pitchFamily="34" charset="0"/>
                          <a:sym typeface="Open Sans"/>
                        </a:rPr>
                        <a:t>Ukupno</a:t>
                      </a:r>
                    </a:p>
                  </a:txBody>
                  <a:tcPr marL="91425" marR="91425" marT="91425" marB="91425">
                    <a:lnL w="9525" cap="flat" cmpd="sng">
                      <a:solidFill>
                        <a:srgbClr val="9E9E9E"/>
                      </a:solidFill>
                      <a:prstDash val="solid"/>
                      <a:round/>
                      <a:headEnd type="none" w="sm" len="sm"/>
                      <a:tailEnd type="none" w="sm" len="sm"/>
                    </a:lnL>
                    <a:lnR w="9525" cap="flat" cmpd="sng" algn="ctr">
                      <a:solidFill>
                        <a:srgbClr val="9E9E9E"/>
                      </a:solidFill>
                      <a:prstDash val="solid"/>
                      <a:round/>
                      <a:headEnd type="none" w="sm" len="sm"/>
                      <a:tailEnd type="none" w="sm" len="sm"/>
                    </a:lnR>
                    <a:lnT w="9525" cap="flat" cmpd="sng" algn="ctr">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r>
                        <a:rPr lang="hr-HR" sz="2400" b="1" noProof="0" dirty="0">
                          <a:latin typeface="Arial" panose="020B0604020202020204" pitchFamily="34" charset="0"/>
                          <a:ea typeface="Open Sans Light" panose="020B0604020202020204" charset="0"/>
                          <a:cs typeface="Arial" panose="020B0604020202020204" pitchFamily="34" charset="0"/>
                          <a:sym typeface="Open Sans"/>
                        </a:rPr>
                        <a:t>1 sat</a:t>
                      </a:r>
                    </a:p>
                  </a:txBody>
                  <a:tcPr marL="91425" marR="91425" marT="91425" marB="91425">
                    <a:lnL w="9525" cap="flat" cmpd="sng" algn="ctr">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lgn="ctr">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chemeClr val="lt2"/>
                    </a:solidFill>
                  </a:tcPr>
                </a:tc>
                <a:extLst>
                  <a:ext uri="{0D108BD9-81ED-4DB2-BD59-A6C34878D82A}">
                    <a16:rowId xmlns:a16="http://schemas.microsoft.com/office/drawing/2014/main" val="10006"/>
                  </a:ext>
                </a:extLst>
              </a:tr>
            </a:tbl>
          </a:graphicData>
        </a:graphic>
      </p:graphicFrame>
    </p:spTree>
    <p:custDataLst>
      <p:tags r:id="rId1"/>
    </p:custDataLst>
    <p:extLst>
      <p:ext uri="{BB962C8B-B14F-4D97-AF65-F5344CB8AC3E}">
        <p14:creationId xmlns:p14="http://schemas.microsoft.com/office/powerpoint/2010/main" val="395319353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1CEBC9BB-7B93-4CF9-AE5F-A901979D879B}"/>
              </a:ext>
            </a:extLst>
          </p:cNvPr>
          <p:cNvPicPr>
            <a:picLocks noChangeAspect="1"/>
          </p:cNvPicPr>
          <p:nvPr/>
        </p:nvPicPr>
        <p:blipFill>
          <a:blip r:embed="rId3"/>
          <a:stretch>
            <a:fillRect/>
          </a:stretch>
        </p:blipFill>
        <p:spPr>
          <a:xfrm>
            <a:off x="333632" y="1039661"/>
            <a:ext cx="11491784" cy="4085093"/>
          </a:xfrm>
          <a:prstGeom prst="rect">
            <a:avLst/>
          </a:prstGeom>
        </p:spPr>
      </p:pic>
      <p:sp>
        <p:nvSpPr>
          <p:cNvPr id="5" name="Pravokutnik 4">
            <a:extLst>
              <a:ext uri="{FF2B5EF4-FFF2-40B4-BE49-F238E27FC236}">
                <a16:creationId xmlns:a16="http://schemas.microsoft.com/office/drawing/2014/main" id="{C5D89BAA-F851-407C-BD41-AFC8FB3973C5}"/>
              </a:ext>
            </a:extLst>
          </p:cNvPr>
          <p:cNvSpPr/>
          <p:nvPr/>
        </p:nvSpPr>
        <p:spPr>
          <a:xfrm>
            <a:off x="366584" y="1766170"/>
            <a:ext cx="2680570" cy="66387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
        <p:nvSpPr>
          <p:cNvPr id="6" name="Pravokutnik 5">
            <a:extLst>
              <a:ext uri="{FF2B5EF4-FFF2-40B4-BE49-F238E27FC236}">
                <a16:creationId xmlns:a16="http://schemas.microsoft.com/office/drawing/2014/main" id="{D088B81E-FAFF-4B0B-80DA-1081E365ED64}"/>
              </a:ext>
            </a:extLst>
          </p:cNvPr>
          <p:cNvSpPr/>
          <p:nvPr/>
        </p:nvSpPr>
        <p:spPr>
          <a:xfrm>
            <a:off x="10956213" y="1679673"/>
            <a:ext cx="918575" cy="663879"/>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13575558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lika 3">
            <a:extLst>
              <a:ext uri="{FF2B5EF4-FFF2-40B4-BE49-F238E27FC236}">
                <a16:creationId xmlns:a16="http://schemas.microsoft.com/office/drawing/2014/main" id="{6D329CB7-FA8C-4579-9A96-C419CDD3F714}"/>
              </a:ext>
            </a:extLst>
          </p:cNvPr>
          <p:cNvPicPr>
            <a:picLocks noChangeAspect="1"/>
          </p:cNvPicPr>
          <p:nvPr/>
        </p:nvPicPr>
        <p:blipFill>
          <a:blip r:embed="rId3"/>
          <a:stretch>
            <a:fillRect/>
          </a:stretch>
        </p:blipFill>
        <p:spPr>
          <a:xfrm>
            <a:off x="416094" y="2248930"/>
            <a:ext cx="11372252" cy="3054471"/>
          </a:xfrm>
          <a:prstGeom prst="rect">
            <a:avLst/>
          </a:prstGeom>
        </p:spPr>
      </p:pic>
      <p:sp>
        <p:nvSpPr>
          <p:cNvPr id="6" name="Pravokutnik 5">
            <a:extLst>
              <a:ext uri="{FF2B5EF4-FFF2-40B4-BE49-F238E27FC236}">
                <a16:creationId xmlns:a16="http://schemas.microsoft.com/office/drawing/2014/main" id="{051FD3A5-F61D-4CBA-A67F-063B74E1D2BC}"/>
              </a:ext>
            </a:extLst>
          </p:cNvPr>
          <p:cNvSpPr/>
          <p:nvPr/>
        </p:nvSpPr>
        <p:spPr>
          <a:xfrm>
            <a:off x="476186" y="2815225"/>
            <a:ext cx="676406" cy="6137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400925211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zervirano mjesto slike 3" descr="Slika na kojoj se prikazuje snimka zaslona&#10;&#10;Opis je automatski generiran">
            <a:extLst>
              <a:ext uri="{FF2B5EF4-FFF2-40B4-BE49-F238E27FC236}">
                <a16:creationId xmlns:a16="http://schemas.microsoft.com/office/drawing/2014/main" id="{CBCD1761-A6BC-4E41-BB83-55B69744B995}"/>
              </a:ext>
            </a:extLst>
          </p:cNvPr>
          <p:cNvPicPr>
            <a:picLocks noGrp="1" noChangeAspect="1"/>
          </p:cNvPicPr>
          <p:nvPr>
            <p:ph type="pic" idx="2"/>
          </p:nvPr>
        </p:nvPicPr>
        <p:blipFill rotWithShape="1">
          <a:blip r:embed="rId3"/>
          <a:srcRect b="458"/>
          <a:stretch/>
        </p:blipFill>
        <p:spPr>
          <a:xfrm>
            <a:off x="2273642" y="1363713"/>
            <a:ext cx="7488195" cy="4155558"/>
          </a:xfrm>
          <a:noFill/>
        </p:spPr>
      </p:pic>
      <p:sp>
        <p:nvSpPr>
          <p:cNvPr id="5" name="Pravokutnik 4">
            <a:extLst>
              <a:ext uri="{FF2B5EF4-FFF2-40B4-BE49-F238E27FC236}">
                <a16:creationId xmlns:a16="http://schemas.microsoft.com/office/drawing/2014/main" id="{33938C91-0CC8-4320-A8E1-4DC0F533AE7B}"/>
              </a:ext>
            </a:extLst>
          </p:cNvPr>
          <p:cNvSpPr/>
          <p:nvPr/>
        </p:nvSpPr>
        <p:spPr>
          <a:xfrm>
            <a:off x="2395800" y="2109534"/>
            <a:ext cx="1138232" cy="68309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17574676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a 10">
            <a:extLst>
              <a:ext uri="{FF2B5EF4-FFF2-40B4-BE49-F238E27FC236}">
                <a16:creationId xmlns:a16="http://schemas.microsoft.com/office/drawing/2014/main" id="{71BD20CB-B3C7-45E4-9DCE-30F65E5A0EB9}"/>
              </a:ext>
            </a:extLst>
          </p:cNvPr>
          <p:cNvGrpSpPr/>
          <p:nvPr/>
        </p:nvGrpSpPr>
        <p:grpSpPr>
          <a:xfrm>
            <a:off x="340290" y="1039660"/>
            <a:ext cx="11511420" cy="5235879"/>
            <a:chOff x="363254" y="1872147"/>
            <a:chExt cx="8083462" cy="2906532"/>
          </a:xfrm>
        </p:grpSpPr>
        <p:pic>
          <p:nvPicPr>
            <p:cNvPr id="8" name="Slika 7">
              <a:extLst>
                <a:ext uri="{FF2B5EF4-FFF2-40B4-BE49-F238E27FC236}">
                  <a16:creationId xmlns:a16="http://schemas.microsoft.com/office/drawing/2014/main" id="{69C6C9FA-E76F-4F85-8C65-5204E9B06C7E}"/>
                </a:ext>
              </a:extLst>
            </p:cNvPr>
            <p:cNvPicPr>
              <a:picLocks noChangeAspect="1"/>
            </p:cNvPicPr>
            <p:nvPr/>
          </p:nvPicPr>
          <p:blipFill rotWithShape="1">
            <a:blip r:embed="rId3"/>
            <a:srcRect l="72431"/>
            <a:stretch/>
          </p:blipFill>
          <p:spPr>
            <a:xfrm>
              <a:off x="5085566" y="1872147"/>
              <a:ext cx="3361150" cy="2906532"/>
            </a:xfrm>
            <a:prstGeom prst="rect">
              <a:avLst/>
            </a:prstGeom>
          </p:spPr>
        </p:pic>
        <p:pic>
          <p:nvPicPr>
            <p:cNvPr id="10" name="Slika 9">
              <a:extLst>
                <a:ext uri="{FF2B5EF4-FFF2-40B4-BE49-F238E27FC236}">
                  <a16:creationId xmlns:a16="http://schemas.microsoft.com/office/drawing/2014/main" id="{7AECBC1A-B4D1-46A4-A985-6A4E24DB1057}"/>
                </a:ext>
              </a:extLst>
            </p:cNvPr>
            <p:cNvPicPr>
              <a:picLocks noChangeAspect="1"/>
            </p:cNvPicPr>
            <p:nvPr/>
          </p:nvPicPr>
          <p:blipFill rotWithShape="1">
            <a:blip r:embed="rId3"/>
            <a:srcRect r="61267"/>
            <a:stretch/>
          </p:blipFill>
          <p:spPr>
            <a:xfrm>
              <a:off x="363254" y="1872147"/>
              <a:ext cx="4722312" cy="2906532"/>
            </a:xfrm>
            <a:prstGeom prst="rect">
              <a:avLst/>
            </a:prstGeom>
          </p:spPr>
        </p:pic>
      </p:grpSp>
      <p:sp>
        <p:nvSpPr>
          <p:cNvPr id="13" name="Pravokutnik 12">
            <a:extLst>
              <a:ext uri="{FF2B5EF4-FFF2-40B4-BE49-F238E27FC236}">
                <a16:creationId xmlns:a16="http://schemas.microsoft.com/office/drawing/2014/main" id="{3BA16471-7363-4533-B28C-7D2FD527E6B9}"/>
              </a:ext>
            </a:extLst>
          </p:cNvPr>
          <p:cNvSpPr/>
          <p:nvPr/>
        </p:nvSpPr>
        <p:spPr>
          <a:xfrm>
            <a:off x="3707027" y="1039660"/>
            <a:ext cx="977707" cy="86328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42053371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lika 7">
            <a:extLst>
              <a:ext uri="{FF2B5EF4-FFF2-40B4-BE49-F238E27FC236}">
                <a16:creationId xmlns:a16="http://schemas.microsoft.com/office/drawing/2014/main" id="{2A56FCB9-FB3E-4396-877D-B98EAAB85991}"/>
              </a:ext>
            </a:extLst>
          </p:cNvPr>
          <p:cNvPicPr>
            <a:picLocks noChangeAspect="1"/>
          </p:cNvPicPr>
          <p:nvPr/>
        </p:nvPicPr>
        <p:blipFill>
          <a:blip r:embed="rId3"/>
          <a:stretch>
            <a:fillRect/>
          </a:stretch>
        </p:blipFill>
        <p:spPr>
          <a:xfrm>
            <a:off x="0" y="2054269"/>
            <a:ext cx="12192000" cy="2235128"/>
          </a:xfrm>
          <a:prstGeom prst="rect">
            <a:avLst/>
          </a:prstGeom>
        </p:spPr>
      </p:pic>
      <p:sp>
        <p:nvSpPr>
          <p:cNvPr id="9" name="Pravokutnik 8">
            <a:extLst>
              <a:ext uri="{FF2B5EF4-FFF2-40B4-BE49-F238E27FC236}">
                <a16:creationId xmlns:a16="http://schemas.microsoft.com/office/drawing/2014/main" id="{4E981F98-F354-41CD-B616-2A48734A8328}"/>
              </a:ext>
            </a:extLst>
          </p:cNvPr>
          <p:cNvSpPr/>
          <p:nvPr/>
        </p:nvSpPr>
        <p:spPr>
          <a:xfrm>
            <a:off x="3419605" y="2054269"/>
            <a:ext cx="1089765" cy="83924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5980348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g7411285122_7_23"/>
          <p:cNvSpPr>
            <a:spLocks noGrp="1"/>
          </p:cNvSpPr>
          <p:nvPr>
            <p:ph type="pic" idx="2"/>
          </p:nvPr>
        </p:nvSpPr>
        <p:spPr>
          <a:xfrm>
            <a:off x="672475" y="303300"/>
            <a:ext cx="10386822" cy="5894100"/>
          </a:xfrm>
          <a:prstGeom prst="rect">
            <a:avLst/>
          </a:prstGeom>
        </p:spPr>
        <p:txBody>
          <a:bodyPr spcFirstLastPara="1" wrap="square" lIns="91425" tIns="45700" rIns="91425" bIns="45700" anchor="ctr" anchorCtr="0">
            <a:noAutofit/>
          </a:bodyPr>
          <a:lstStyle/>
          <a:p>
            <a:pPr marL="0" lvl="0" indent="0" algn="l" rtl="0">
              <a:lnSpc>
                <a:spcPct val="100000"/>
              </a:lnSpc>
              <a:spcBef>
                <a:spcPts val="1000"/>
              </a:spcBef>
              <a:spcAft>
                <a:spcPts val="0"/>
              </a:spcAft>
              <a:buNone/>
            </a:pPr>
            <a:r>
              <a:rPr lang="en-US" sz="4400" dirty="0">
                <a:solidFill>
                  <a:schemeClr val="tx1"/>
                </a:solidFill>
                <a:latin typeface="Arial" panose="020B0604020202020204" pitchFamily="34" charset="0"/>
                <a:ea typeface="Open Sans Light"/>
                <a:cs typeface="Arial" panose="020B0604020202020204" pitchFamily="34" charset="0"/>
                <a:sym typeface="Open Sans Light"/>
              </a:rPr>
              <a:t>Pogledajmo video </a:t>
            </a:r>
            <a:r>
              <a:rPr lang="hr-HR" sz="4400" dirty="0">
                <a:solidFill>
                  <a:schemeClr val="tx1"/>
                </a:solidFill>
                <a:latin typeface="Arial" panose="020B0604020202020204" pitchFamily="34" charset="0"/>
                <a:ea typeface="Open Sans Light"/>
                <a:cs typeface="Arial" panose="020B0604020202020204" pitchFamily="34" charset="0"/>
                <a:sym typeface="Open Sans Light"/>
              </a:rPr>
              <a:t>o izradi izvještaja na kraju školske godine – razlika između papirnatog dnevnika i e-Dnevnika</a:t>
            </a:r>
            <a:endParaRPr lang="en-US" sz="4400" dirty="0">
              <a:solidFill>
                <a:schemeClr val="tx1"/>
              </a:solidFill>
              <a:latin typeface="Arial" panose="020B0604020202020204" pitchFamily="34" charset="0"/>
              <a:ea typeface="Open Sans Light"/>
              <a:cs typeface="Arial" panose="020B0604020202020204" pitchFamily="34" charset="0"/>
              <a:sym typeface="Open Sans Light"/>
            </a:endParaRPr>
          </a:p>
        </p:txBody>
      </p:sp>
    </p:spTree>
    <p:custDataLst>
      <p:tags r:id="rId1"/>
    </p:custDataLst>
    <p:extLst>
      <p:ext uri="{BB962C8B-B14F-4D97-AF65-F5344CB8AC3E}">
        <p14:creationId xmlns:p14="http://schemas.microsoft.com/office/powerpoint/2010/main" val="359211240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68BC060-EAD5-45EF-9323-3E40DB8F433F}"/>
              </a:ext>
            </a:extLst>
          </p:cNvPr>
          <p:cNvSpPr>
            <a:spLocks noGrp="1"/>
          </p:cNvSpPr>
          <p:nvPr>
            <p:ph type="title"/>
          </p:nvPr>
        </p:nvSpPr>
        <p:spPr>
          <a:xfrm>
            <a:off x="576816" y="2582862"/>
            <a:ext cx="3932237" cy="1600200"/>
          </a:xfrm>
        </p:spPr>
        <p:txBody>
          <a:bodyPr wrap="square" anchor="b">
            <a:normAutofit/>
          </a:bodyPr>
          <a:lstStyle/>
          <a:p>
            <a:r>
              <a:rPr lang="hr-HR" sz="4800" dirty="0">
                <a:solidFill>
                  <a:schemeClr val="tx1"/>
                </a:solidFill>
              </a:rPr>
              <a:t>e-Dnevnik </a:t>
            </a:r>
            <a:br>
              <a:rPr lang="hr-HR" sz="4800" dirty="0">
                <a:solidFill>
                  <a:schemeClr val="tx1"/>
                </a:solidFill>
              </a:rPr>
            </a:br>
            <a:r>
              <a:rPr lang="hr-HR" sz="4800" dirty="0">
                <a:solidFill>
                  <a:schemeClr val="tx1"/>
                </a:solidFill>
              </a:rPr>
              <a:t>Zapisnici</a:t>
            </a:r>
          </a:p>
        </p:txBody>
      </p:sp>
      <p:grpSp>
        <p:nvGrpSpPr>
          <p:cNvPr id="3" name="Grupa 2">
            <a:extLst>
              <a:ext uri="{FF2B5EF4-FFF2-40B4-BE49-F238E27FC236}">
                <a16:creationId xmlns:a16="http://schemas.microsoft.com/office/drawing/2014/main" id="{7FA878D0-19BD-4E32-B741-5DBD6D54DE7C}"/>
              </a:ext>
            </a:extLst>
          </p:cNvPr>
          <p:cNvGrpSpPr/>
          <p:nvPr/>
        </p:nvGrpSpPr>
        <p:grpSpPr>
          <a:xfrm>
            <a:off x="6096000" y="123568"/>
            <a:ext cx="4760696" cy="6101739"/>
            <a:chOff x="6096000" y="123568"/>
            <a:chExt cx="4760696" cy="6101739"/>
          </a:xfrm>
        </p:grpSpPr>
        <p:pic>
          <p:nvPicPr>
            <p:cNvPr id="4" name="Slika 3">
              <a:extLst>
                <a:ext uri="{FF2B5EF4-FFF2-40B4-BE49-F238E27FC236}">
                  <a16:creationId xmlns:a16="http://schemas.microsoft.com/office/drawing/2014/main" id="{0FDC4879-2305-4024-A732-C7D23F87C6B9}"/>
                </a:ext>
              </a:extLst>
            </p:cNvPr>
            <p:cNvPicPr>
              <a:picLocks noChangeAspect="1"/>
            </p:cNvPicPr>
            <p:nvPr/>
          </p:nvPicPr>
          <p:blipFill rotWithShape="1">
            <a:blip r:embed="rId3"/>
            <a:srcRect t="1482"/>
            <a:stretch/>
          </p:blipFill>
          <p:spPr>
            <a:xfrm>
              <a:off x="6096000" y="123568"/>
              <a:ext cx="4760696" cy="6101739"/>
            </a:xfrm>
            <a:prstGeom prst="rect">
              <a:avLst/>
            </a:prstGeom>
            <a:noFill/>
            <a:ln>
              <a:noFill/>
            </a:ln>
          </p:spPr>
        </p:pic>
        <p:sp>
          <p:nvSpPr>
            <p:cNvPr id="5" name="Pravokutnik 4">
              <a:extLst>
                <a:ext uri="{FF2B5EF4-FFF2-40B4-BE49-F238E27FC236}">
                  <a16:creationId xmlns:a16="http://schemas.microsoft.com/office/drawing/2014/main" id="{C22F1927-4CC5-4B1F-8BB2-8BEBABA362D4}"/>
                </a:ext>
              </a:extLst>
            </p:cNvPr>
            <p:cNvSpPr/>
            <p:nvPr/>
          </p:nvSpPr>
          <p:spPr>
            <a:xfrm>
              <a:off x="6289589" y="1077238"/>
              <a:ext cx="1000898" cy="5167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grpSp>
    </p:spTree>
    <p:extLst>
      <p:ext uri="{BB962C8B-B14F-4D97-AF65-F5344CB8AC3E}">
        <p14:creationId xmlns:p14="http://schemas.microsoft.com/office/powerpoint/2010/main" val="285504422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26417DF6-2882-4BDA-AF5D-F7B2F687DC7E}"/>
              </a:ext>
            </a:extLst>
          </p:cNvPr>
          <p:cNvPicPr>
            <a:picLocks noChangeAspect="1"/>
          </p:cNvPicPr>
          <p:nvPr/>
        </p:nvPicPr>
        <p:blipFill>
          <a:blip r:embed="rId3"/>
          <a:stretch>
            <a:fillRect/>
          </a:stretch>
        </p:blipFill>
        <p:spPr>
          <a:xfrm>
            <a:off x="370702" y="1816276"/>
            <a:ext cx="11504141" cy="2954830"/>
          </a:xfrm>
          <a:prstGeom prst="rect">
            <a:avLst/>
          </a:prstGeom>
        </p:spPr>
      </p:pic>
    </p:spTree>
    <p:extLst>
      <p:ext uri="{BB962C8B-B14F-4D97-AF65-F5344CB8AC3E}">
        <p14:creationId xmlns:p14="http://schemas.microsoft.com/office/powerpoint/2010/main" val="51864417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9DF00134-C1B0-4614-9441-6AD083C461F8}"/>
              </a:ext>
            </a:extLst>
          </p:cNvPr>
          <p:cNvPicPr>
            <a:picLocks noChangeAspect="1"/>
          </p:cNvPicPr>
          <p:nvPr/>
        </p:nvPicPr>
        <p:blipFill>
          <a:blip r:embed="rId3"/>
          <a:stretch>
            <a:fillRect/>
          </a:stretch>
        </p:blipFill>
        <p:spPr>
          <a:xfrm>
            <a:off x="1396314" y="385378"/>
            <a:ext cx="9740792" cy="5870450"/>
          </a:xfrm>
          <a:prstGeom prst="rect">
            <a:avLst/>
          </a:prstGeom>
        </p:spPr>
      </p:pic>
    </p:spTree>
    <p:extLst>
      <p:ext uri="{BB962C8B-B14F-4D97-AF65-F5344CB8AC3E}">
        <p14:creationId xmlns:p14="http://schemas.microsoft.com/office/powerpoint/2010/main" val="170624855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lika 2">
            <a:extLst>
              <a:ext uri="{FF2B5EF4-FFF2-40B4-BE49-F238E27FC236}">
                <a16:creationId xmlns:a16="http://schemas.microsoft.com/office/drawing/2014/main" id="{EE9CF322-3B17-4C3A-A638-80C6B26588EE}"/>
              </a:ext>
            </a:extLst>
          </p:cNvPr>
          <p:cNvPicPr>
            <a:picLocks noChangeAspect="1"/>
          </p:cNvPicPr>
          <p:nvPr/>
        </p:nvPicPr>
        <p:blipFill>
          <a:blip r:embed="rId3"/>
          <a:stretch>
            <a:fillRect/>
          </a:stretch>
        </p:blipFill>
        <p:spPr>
          <a:xfrm>
            <a:off x="3117023" y="1563600"/>
            <a:ext cx="6170606" cy="3709858"/>
          </a:xfrm>
          <a:prstGeom prst="rect">
            <a:avLst/>
          </a:prstGeom>
        </p:spPr>
      </p:pic>
      <p:sp>
        <p:nvSpPr>
          <p:cNvPr id="4" name="Pravokutnik 3">
            <a:extLst>
              <a:ext uri="{FF2B5EF4-FFF2-40B4-BE49-F238E27FC236}">
                <a16:creationId xmlns:a16="http://schemas.microsoft.com/office/drawing/2014/main" id="{27BBB08C-FBE3-4F4C-8E71-F248F57599A8}"/>
              </a:ext>
            </a:extLst>
          </p:cNvPr>
          <p:cNvSpPr/>
          <p:nvPr/>
        </p:nvSpPr>
        <p:spPr>
          <a:xfrm>
            <a:off x="7027101" y="2793304"/>
            <a:ext cx="2154477" cy="751562"/>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hr-HR"/>
          </a:p>
        </p:txBody>
      </p:sp>
    </p:spTree>
    <p:extLst>
      <p:ext uri="{BB962C8B-B14F-4D97-AF65-F5344CB8AC3E}">
        <p14:creationId xmlns:p14="http://schemas.microsoft.com/office/powerpoint/2010/main" val="36213406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 name="ARTICULATE_SLIDE_COUNT" val="165"/>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e9d7d946-bfd1-44bb-8b51-4f032229512d">
      <UserInfo>
        <DisplayName/>
        <AccountId xsi:nil="true"/>
        <AccountType/>
      </UserInfo>
    </SharedWithUsers>
    <MediaLengthInSeconds xmlns="4a587e19-ebcb-45eb-80a3-2908977f315c" xsi:nil="true"/>
    <lcf76f155ced4ddcb4097134ff3c332f xmlns="4a587e19-ebcb-45eb-80a3-2908977f315c">
      <Terms xmlns="http://schemas.microsoft.com/office/infopath/2007/PartnerControls"/>
    </lcf76f155ced4ddcb4097134ff3c332f>
    <TaxCatchAll xmlns="e9d7d946-bfd1-44bb-8b51-4f032229512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D855A9C57D97A94EA8AE2B60BF057AA5" ma:contentTypeVersion="18" ma:contentTypeDescription="Stvaranje novog dokumenta." ma:contentTypeScope="" ma:versionID="db4cf392ab64ddf507fa182599cd2724">
  <xsd:schema xmlns:xsd="http://www.w3.org/2001/XMLSchema" xmlns:xs="http://www.w3.org/2001/XMLSchema" xmlns:p="http://schemas.microsoft.com/office/2006/metadata/properties" xmlns:ns2="4a587e19-ebcb-45eb-80a3-2908977f315c" xmlns:ns3="e9d7d946-bfd1-44bb-8b51-4f032229512d" targetNamespace="http://schemas.microsoft.com/office/2006/metadata/properties" ma:root="true" ma:fieldsID="9fbf1a5222af1d2c65a84c4c9f3cda2f" ns2:_="" ns3:_="">
    <xsd:import namespace="4a587e19-ebcb-45eb-80a3-2908977f315c"/>
    <xsd:import namespace="e9d7d946-bfd1-44bb-8b51-4f032229512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a587e19-ebcb-45eb-80a3-2908977f315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Oznake slika" ma:readOnly="false" ma:fieldId="{5cf76f15-5ced-4ddc-b409-7134ff3c332f}" ma:taxonomyMulti="true" ma:sspId="6d986ede-ccc4-4a57-b6a6-e316a042c07d"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d7d946-bfd1-44bb-8b51-4f032229512d" elementFormDefault="qualified">
    <xsd:import namespace="http://schemas.microsoft.com/office/2006/documentManagement/types"/>
    <xsd:import namespace="http://schemas.microsoft.com/office/infopath/2007/PartnerControls"/>
    <xsd:element name="SharedWithUsers" ma:index="15" nillable="true" ma:displayName="Zajednički se koristi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talji o zajedničkom korištenju" ma:internalName="SharedWithDetails" ma:readOnly="true">
      <xsd:simpleType>
        <xsd:restriction base="dms:Note">
          <xsd:maxLength value="255"/>
        </xsd:restriction>
      </xsd:simpleType>
    </xsd:element>
    <xsd:element name="TaxCatchAll" ma:index="22" nillable="true" ma:displayName="Taxonomy Catch All Column" ma:hidden="true" ma:list="{c1a46b87-3b69-4508-b7de-0c6b541c72af}" ma:internalName="TaxCatchAll" ma:showField="CatchAllData" ma:web="e9d7d946-bfd1-44bb-8b51-4f032229512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0D979C7-0D11-4203-8377-20B83848B610}">
  <ds:schemaRefs>
    <ds:schemaRef ds:uri="http://schemas.microsoft.com/sharepoint/v3/contenttype/forms"/>
  </ds:schemaRefs>
</ds:datastoreItem>
</file>

<file path=customXml/itemProps2.xml><?xml version="1.0" encoding="utf-8"?>
<ds:datastoreItem xmlns:ds="http://schemas.openxmlformats.org/officeDocument/2006/customXml" ds:itemID="{EBB3FD3B-3E44-4B30-884A-0634A84BFA5B}">
  <ds:schemaRefs>
    <ds:schemaRef ds:uri="http://schemas.microsoft.com/office/infopath/2007/PartnerControls"/>
    <ds:schemaRef ds:uri="http://schemas.microsoft.com/office/2006/metadata/properties"/>
    <ds:schemaRef ds:uri="http://www.w3.org/XML/1998/namespace"/>
    <ds:schemaRef ds:uri="http://schemas.openxmlformats.org/package/2006/metadata/core-properties"/>
    <ds:schemaRef ds:uri="http://purl.org/dc/elements/1.1/"/>
    <ds:schemaRef ds:uri="http://schemas.microsoft.com/office/2006/documentManagement/types"/>
    <ds:schemaRef ds:uri="http://purl.org/dc/dcmitype/"/>
    <ds:schemaRef ds:uri="82d987a9-e061-4989-a105-db9b9b047831"/>
    <ds:schemaRef ds:uri="http://purl.org/dc/terms/"/>
    <ds:schemaRef ds:uri="e9d7d946-bfd1-44bb-8b51-4f032229512d"/>
    <ds:schemaRef ds:uri="4a587e19-ebcb-45eb-80a3-2908977f315c"/>
  </ds:schemaRefs>
</ds:datastoreItem>
</file>

<file path=customXml/itemProps3.xml><?xml version="1.0" encoding="utf-8"?>
<ds:datastoreItem xmlns:ds="http://schemas.openxmlformats.org/officeDocument/2006/customXml" ds:itemID="{300D7B01-4D2E-48B3-9C00-6B6FCC94DF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a587e19-ebcb-45eb-80a3-2908977f315c"/>
    <ds:schemaRef ds:uri="e9d7d946-bfd1-44bb-8b51-4f032229512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15691</Words>
  <Application>Microsoft Office PowerPoint</Application>
  <PresentationFormat>Widescreen</PresentationFormat>
  <Paragraphs>1286</Paragraphs>
  <Slides>166</Slides>
  <Notes>158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166</vt:i4>
      </vt:variant>
    </vt:vector>
  </HeadingPairs>
  <TitlesOfParts>
    <vt:vector size="177" baseType="lpstr">
      <vt:lpstr>ＭＳ Ｐゴシック</vt:lpstr>
      <vt:lpstr>Aptos</vt:lpstr>
      <vt:lpstr>Arial</vt:lpstr>
      <vt:lpstr>Calibri</vt:lpstr>
      <vt:lpstr>Open Sans</vt:lpstr>
      <vt:lpstr>Open Sans ExtraBold</vt:lpstr>
      <vt:lpstr>Open Sans Light</vt:lpstr>
      <vt:lpstr>Wingdings</vt:lpstr>
      <vt:lpstr>Custom Design</vt:lpstr>
      <vt:lpstr>Custom Design</vt:lpstr>
      <vt:lpstr>1_Custom Design</vt:lpstr>
      <vt:lpstr>e-Dnevnik</vt:lpstr>
      <vt:lpstr>„Cjelovita informatizacija procesa poslovanja škola i nastavnih procesa u svrhu stvaranja digitalno zrelih škola za 21. stoljeće”</vt:lpstr>
      <vt:lpstr>PowerPoint Presentation</vt:lpstr>
      <vt:lpstr>infrastruktura</vt:lpstr>
      <vt:lpstr>PowerPoint Presentation</vt:lpstr>
      <vt:lpstr>PowerPoint Presentation</vt:lpstr>
      <vt:lpstr>PowerPoint Presentation</vt:lpstr>
      <vt:lpstr>e-Dnevnik za administratore</vt:lpstr>
      <vt:lpstr>Sadržaj</vt:lpstr>
      <vt:lpstr>PowerPoint Presentation</vt:lpstr>
      <vt:lpstr>Sučelje administracije škole</vt:lpstr>
      <vt:lpstr>Uređivanje postojećih i dodavanje novih korisnika</vt:lpstr>
      <vt:lpstr>Uređivanje postojećih i dodavanje novih korisnika</vt:lpstr>
      <vt:lpstr>PowerPoint Presentation</vt:lpstr>
      <vt:lpstr>Dodavanje i uklanjanje tokena</vt:lpstr>
      <vt:lpstr>Odabir predmeta za školu</vt:lpstr>
      <vt:lpstr>Dodjela predmeta nastavnicima</vt:lpstr>
      <vt:lpstr>Dodavanje razrednih odjela</vt:lpstr>
      <vt:lpstr>Vježba za samostalni rad</vt:lpstr>
      <vt:lpstr>Brisanje i ispravak nepravilnog unosa</vt:lpstr>
      <vt:lpstr>Brisanje i ispravak nepravilnog unosa</vt:lpstr>
      <vt:lpstr>Vježba za samostalni rad</vt:lpstr>
      <vt:lpstr>Vježba za samostalni rad</vt:lpstr>
      <vt:lpstr>PowerPoint Presentation</vt:lpstr>
      <vt:lpstr>e-Dnevnik za sve odgojno-obrazovne radnike</vt:lpstr>
      <vt:lpstr>PowerPoint Presentation</vt:lpstr>
      <vt:lpstr>PowerPoint Presentation</vt:lpstr>
      <vt:lpstr>PowerPoint Presentation</vt:lpstr>
      <vt:lpstr>Sadržaj</vt:lpstr>
      <vt:lpstr>PowerPoint Presentation</vt:lpstr>
      <vt:lpstr>PowerPoint Presentation</vt:lpstr>
      <vt:lpstr>e-Dnevnik</vt:lpstr>
      <vt:lpstr>Funkcionalnosti (1/3)</vt:lpstr>
      <vt:lpstr>Funkcionalnosti (2/3)</vt:lpstr>
      <vt:lpstr>Funkcionalnosti (3/3)</vt:lpstr>
      <vt:lpstr>Vremenska ograničenja (1/2)</vt:lpstr>
      <vt:lpstr>Vremenska ograničenja (2/2)</vt:lpstr>
      <vt:lpstr>Korisnici u  e-Dnevniku</vt:lpstr>
      <vt:lpstr>Sigurnost</vt:lpstr>
      <vt:lpstr>Nadzor razrednih knjiga</vt:lpstr>
      <vt:lpstr>PowerPoint Presentation</vt:lpstr>
      <vt:lpstr>e-Dnevnik za razrednike</vt:lpstr>
      <vt:lpstr>PowerPoint Presentation</vt:lpstr>
      <vt:lpstr>PowerPoint Presentation</vt:lpstr>
      <vt:lpstr>Promjena škole</vt:lpstr>
      <vt:lpstr>PowerPoint Presentation</vt:lpstr>
      <vt:lpstr>PowerPoint Presentation</vt:lpstr>
      <vt:lpstr>Administracija predmeta</vt:lpstr>
      <vt:lpstr>Dodavanje i uređivanje predmeta po razredu</vt:lpstr>
      <vt:lpstr>Administracija predmeta u razredu</vt:lpstr>
      <vt:lpstr>Administracija učenika</vt:lpstr>
      <vt:lpstr>PowerPoint Presentation</vt:lpstr>
      <vt:lpstr>Vježba za samostalni rad</vt:lpstr>
      <vt:lpstr>PowerPoint Presentation</vt:lpstr>
      <vt:lpstr>PowerPoint Presentation</vt:lpstr>
      <vt:lpstr>e-Dnevnik za predmetne nastavnike</vt:lpstr>
      <vt:lpstr>Elementi vrednovanja</vt:lpstr>
      <vt:lpstr>PowerPoint Presentation</vt:lpstr>
      <vt:lpstr>Ocjenjivanje učenika</vt:lpstr>
      <vt:lpstr>PowerPoint Presentation</vt:lpstr>
      <vt:lpstr>PowerPoint Presentation</vt:lpstr>
      <vt:lpstr>PowerPoint Presentation</vt:lpstr>
      <vt:lpstr>PowerPoint Presentation</vt:lpstr>
      <vt:lpstr>PowerPoint Presentation</vt:lpstr>
      <vt:lpstr>Vježba za samostalni rad</vt:lpstr>
      <vt:lpstr>PowerPoint Presentation</vt:lpstr>
      <vt:lpstr>PowerPoint Presentation</vt:lpstr>
      <vt:lpstr>Administracija učenika u školi u bolnici </vt:lpstr>
      <vt:lpstr>PowerPoint Presentation</vt:lpstr>
      <vt:lpstr>PowerPoint Presentation</vt:lpstr>
      <vt:lpstr>Evidencija nastave za školu u bolnici </vt:lpstr>
      <vt:lpstr>PowerPoint Presentation</vt:lpstr>
      <vt:lpstr>Unos podataka u Imenik razredne knjige O</vt:lpstr>
      <vt:lpstr>PowerPoint Presentation</vt:lpstr>
      <vt:lpstr>Unos produženog boravka</vt:lpstr>
      <vt:lpstr>PowerPoint Presentation</vt:lpstr>
      <vt:lpstr>Vježba za samostalni rad</vt:lpstr>
      <vt:lpstr>Evidencija podataka o prilagodbi sadržaja za učenike</vt:lpstr>
      <vt:lpstr>PowerPoint Presentation</vt:lpstr>
      <vt:lpstr>Vježba za samostalni rad</vt:lpstr>
      <vt:lpstr>PowerPoint Presentation</vt:lpstr>
      <vt:lpstr>e-Dnevnik za predmetne nastavnike</vt:lpstr>
      <vt:lpstr>Kreiranje radnog tjedna</vt:lpstr>
      <vt:lpstr>Unos nastavnog sata i evidencija izostanka</vt:lpstr>
      <vt:lpstr>Naknadna evidencija izostanka</vt:lpstr>
      <vt:lpstr>Unos napomene razredniku</vt:lpstr>
      <vt:lpstr>Vježba za samostalni rad</vt:lpstr>
      <vt:lpstr>e-Dnevnik  Pregled rada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e-Dnevnik  Zapisnici</vt:lpstr>
      <vt:lpstr>PowerPoint Presentation</vt:lpstr>
      <vt:lpstr>PowerPoint Presentation</vt:lpstr>
      <vt:lpstr>PowerPoint Presentation</vt:lpstr>
      <vt:lpstr>Vježba za samostalni rad</vt:lpstr>
      <vt:lpstr>Podrška korisnicima</vt:lpstr>
      <vt:lpstr>Upitnik zadovoljstva</vt:lpstr>
      <vt:lpstr>e-Dnevnik za sve odgojno-obrazovne radnike </vt:lpstr>
      <vt:lpstr>Sadržaj</vt:lpstr>
      <vt:lpstr>PowerPoint Presentation</vt:lpstr>
      <vt:lpstr>PowerPoint Presentation</vt:lpstr>
      <vt:lpstr>PowerPoint Presentation</vt:lpstr>
      <vt:lpstr>PowerPoint Presentation</vt:lpstr>
      <vt:lpstr>PowerPoint Presentation</vt:lpstr>
      <vt:lpstr>e-Dnevnik</vt:lpstr>
      <vt:lpstr>Funkcionalnosti (1/3)</vt:lpstr>
      <vt:lpstr>Funkcionalnosti (2/3)</vt:lpstr>
      <vt:lpstr>Funkcionalnosti (3/3)</vt:lpstr>
      <vt:lpstr>Vremenska ograničenja (1/2)</vt:lpstr>
      <vt:lpstr>Vremenska ograničenja (2/2)</vt:lpstr>
      <vt:lpstr>Korisnici u  e-Dnevniku</vt:lpstr>
      <vt:lpstr>Sigurnost</vt:lpstr>
      <vt:lpstr>Nadzor razrednih knjiga</vt:lpstr>
      <vt:lpstr>PowerPoint Presentation</vt:lpstr>
      <vt:lpstr>e-Dnevnik za razrednike</vt:lpstr>
      <vt:lpstr>PowerPoint Presentation</vt:lpstr>
      <vt:lpstr>PowerPoint Presentation</vt:lpstr>
      <vt:lpstr>Promjena škole</vt:lpstr>
      <vt:lpstr>PowerPoint Presentation</vt:lpstr>
      <vt:lpstr>PowerPoint Presentation</vt:lpstr>
      <vt:lpstr>Administracija predmeta</vt:lpstr>
      <vt:lpstr>Dodavanje i uređivanje predmeta po razredu</vt:lpstr>
      <vt:lpstr>Administracija predmeta u razredu</vt:lpstr>
      <vt:lpstr>Administracija učenika</vt:lpstr>
      <vt:lpstr>PowerPoint Presentation</vt:lpstr>
      <vt:lpstr>PowerPoint Presentation</vt:lpstr>
      <vt:lpstr>Evidencija nastave za glazbene škole</vt:lpstr>
      <vt:lpstr>Pojedinačna nastava</vt:lpstr>
      <vt:lpstr>PowerPoint Presentation</vt:lpstr>
      <vt:lpstr>Dnevnik rada za pojedinačnu nastavu</vt:lpstr>
      <vt:lpstr>PowerPoint Presentation</vt:lpstr>
      <vt:lpstr>PowerPoint Presentation</vt:lpstr>
      <vt:lpstr>PowerPoint Presentation</vt:lpstr>
      <vt:lpstr>PowerPoint Presentation</vt:lpstr>
      <vt:lpstr>Grupna nastava</vt:lpstr>
      <vt:lpstr>Grupna nastava</vt:lpstr>
      <vt:lpstr>PowerPoint Presentation</vt:lpstr>
      <vt:lpstr>PowerPoint Presentation</vt:lpstr>
      <vt:lpstr>Vježba za samostalni rad</vt:lpstr>
      <vt:lpstr>Evidencija rasporeda sati za glazbene škole</vt:lpstr>
      <vt:lpstr>PowerPoint Presentation</vt:lpstr>
      <vt:lpstr>PowerPoint Presentation</vt:lpstr>
      <vt:lpstr>Vježba za samostalni rad</vt:lpstr>
      <vt:lpstr>e-Dnevnik  Pregled rada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e-Dnevnik  Zapisnici</vt:lpstr>
      <vt:lpstr>PowerPoint Presentation</vt:lpstr>
      <vt:lpstr>PowerPoint Presentation</vt:lpstr>
      <vt:lpstr>PowerPoint Presentation</vt:lpstr>
      <vt:lpstr>Vježba za samostalni rad</vt:lpstr>
      <vt:lpstr>Pitanja? Nejasnoće, dileme...</vt:lpstr>
      <vt:lpstr>Priručnik radionice na Edutoriju u kolekciji</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e-Dnevnik</dc:title>
  <dc:creator/>
  <cp:lastModifiedBy/>
  <cp:revision>2</cp:revision>
  <dcterms:created xsi:type="dcterms:W3CDTF">2020-07-30T07:56:10Z</dcterms:created>
  <dcterms:modified xsi:type="dcterms:W3CDTF">2024-04-15T15:10:08Z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0x010100D855A9C57D97A94EA8AE2B60BF057AA5</vt:lpwstr>
  </property>
  <property fmtid="{D5CDD505-2E9C-101B-9397-08002B2CF9AE}" pid="3" name="ArticulateGUID">
    <vt:lpwstr>B49C50BD-31C4-46BE-8B8F-9181BA61C0AB</vt:lpwstr>
  </property>
  <property fmtid="{D5CDD505-2E9C-101B-9397-08002B2CF9AE}" pid="4" name="ArticulatePath">
    <vt:lpwstr>LEKTURA- e-Dnevnik V_4_CARNET</vt:lpwstr>
  </property>
  <property fmtid="{D5CDD505-2E9C-101B-9397-08002B2CF9AE}" pid="5" name="Order">
    <vt:r8>11200</vt:r8>
  </property>
  <property fmtid="{D5CDD505-2E9C-101B-9397-08002B2CF9AE}" pid="6" name="xd_Signature">
    <vt:bool>false</vt:bool>
  </property>
  <property fmtid="{D5CDD505-2E9C-101B-9397-08002B2CF9AE}" pid="7" name="xd_ProgID">
    <vt:lpwstr/>
  </property>
  <property fmtid="{D5CDD505-2E9C-101B-9397-08002B2CF9AE}" pid="8" name="_ExtendedDescription">
    <vt:lpwstr/>
  </property>
  <property fmtid="{D5CDD505-2E9C-101B-9397-08002B2CF9AE}" pid="9" name="TriggerFlowInfo">
    <vt:lpwstr/>
  </property>
  <property fmtid="{D5CDD505-2E9C-101B-9397-08002B2CF9AE}" pid="10" name="_SourceUrl">
    <vt:lpwstr/>
  </property>
  <property fmtid="{D5CDD505-2E9C-101B-9397-08002B2CF9AE}" pid="11" name="_SharedFileIndex">
    <vt:lpwstr/>
  </property>
  <property fmtid="{D5CDD505-2E9C-101B-9397-08002B2CF9AE}" pid="12" name="ComplianceAssetId">
    <vt:lpwstr/>
  </property>
  <property fmtid="{D5CDD505-2E9C-101B-9397-08002B2CF9AE}" pid="13" name="TemplateUrl">
    <vt:lpwstr/>
  </property>
  <property fmtid="{D5CDD505-2E9C-101B-9397-08002B2CF9AE}" pid="14" name="MediaServiceImageTags">
    <vt:lpwstr/>
  </property>
</Properties>
</file>