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2.xml" ContentType="application/xml"/>
  <Override PartName="/customXml/itemProps1.xml" ContentType="application/vnd.openxmlformats-officedocument.customXmlProperties+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3.xml" ContentType="application/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8.jpeg" ContentType="image/jpeg"/>
  <Override PartName="/ppt/media/image6.png" ContentType="image/png"/>
  <Override PartName="/ppt/media/image7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gif" ContentType="image/gif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premještanje slajda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r-HR" sz="2000" spc="-1" strike="noStrike">
                <a:latin typeface="Arial"/>
              </a:rPr>
              <a:t>Kliknite za uređivanje oblika bilješki</a:t>
            </a:r>
            <a:endParaRPr b="0" lang="hr-HR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r-HR" sz="1400" spc="-1" strike="noStrike">
                <a:latin typeface="Times New Roman"/>
              </a:rPr>
              <a:t>&lt;zaglavlje&gt;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hr-HR" sz="1400" spc="-1" strike="noStrike">
                <a:latin typeface="Times New Roman"/>
              </a:rPr>
              <a:t>&lt;date/time&gt;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hr-HR" sz="1400" spc="-1" strike="noStrike">
                <a:latin typeface="Times New Roman"/>
              </a:rPr>
              <a:t>&lt;podložje&gt;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3EFCB1AD-EC2D-4BDF-BE1E-F80BC35B8B59}" type="slidenum">
              <a:rPr b="0" lang="hr-HR" sz="1400" spc="-1" strike="noStrike">
                <a:latin typeface="Times New Roman"/>
              </a:rPr>
              <a:t>&lt;number&gt;</a:t>
            </a:fld>
            <a:endParaRPr b="0" lang="hr-H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79A62F04-3C60-4416-BF70-86AF1D66B05B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20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hr-HR" sz="1800" spc="-1" strike="noStrike">
                <a:latin typeface="Arial"/>
              </a:rPr>
              <a:t>Kliknite za uređivanje oblika naslova teksta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Kliknite za uređivanje oblika teksta</a:t>
            </a:r>
            <a:endParaRPr b="0" lang="hr-H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Druga razina konture</a:t>
            </a:r>
            <a:endParaRPr b="0" lang="hr-H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Treća razina konture</a:t>
            </a:r>
            <a:endParaRPr b="0" lang="hr-H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Četvrta razina kontura</a:t>
            </a:r>
            <a:endParaRPr b="0" lang="hr-H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Peta razina kontura</a:t>
            </a:r>
            <a:endParaRPr b="0" lang="hr-H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Šesta razina kontura</a:t>
            </a:r>
            <a:endParaRPr b="0" lang="hr-H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Sedma razina konture</a:t>
            </a:r>
            <a:endParaRPr b="0" lang="hr-HR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gif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s://wordwall.net/play/959/163/154" TargetMode="External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www.youtube.com/watch?v=ICxggnhuWqo" TargetMode="External"/><Relationship Id="rId2" Type="http://schemas.openxmlformats.org/officeDocument/2006/relationships/hyperlink" Target="https://www.youtube.com/watch?v=GQOAyrL0axY&amp;t=6s" TargetMode="External"/><Relationship Id="rId3" Type="http://schemas.openxmlformats.org/officeDocument/2006/relationships/hyperlink" Target="https://www.youtube.com/watch?v=0Eiw21q3dWc" TargetMode="External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www.youtube.com/watch?v=ICxggnhuWqo" TargetMode="External"/><Relationship Id="rId2" Type="http://schemas.openxmlformats.org/officeDocument/2006/relationships/hyperlink" Target="https://www.youtube.com/watch?v=GQOAyrL0axY&amp;t=6s" TargetMode="External"/><Relationship Id="rId3" Type="http://schemas.openxmlformats.org/officeDocument/2006/relationships/hyperlink" Target="https://www.youtube.com/watch?v=0Eiw21q3dWc" TargetMode="External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523880" y="1041480"/>
            <a:ext cx="9142920" cy="238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0" lang="hr-HR" sz="7000" spc="-1" strike="noStrike">
                <a:solidFill>
                  <a:srgbClr val="2e75b6"/>
                </a:solidFill>
                <a:latin typeface="Cambria"/>
                <a:ea typeface="DejaVu Sans"/>
              </a:rPr>
              <a:t>Autorsko pravo</a:t>
            </a:r>
            <a:endParaRPr b="0" lang="hr-HR" sz="70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358920" y="3576960"/>
            <a:ext cx="9142920" cy="165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4" name="Picture 3" descr=""/>
          <p:cNvPicPr/>
          <p:nvPr/>
        </p:nvPicPr>
        <p:blipFill>
          <a:blip r:embed="rId1"/>
          <a:stretch/>
        </p:blipFill>
        <p:spPr>
          <a:xfrm>
            <a:off x="7059600" y="3370320"/>
            <a:ext cx="3808800" cy="2170800"/>
          </a:xfrm>
          <a:prstGeom prst="rect">
            <a:avLst/>
          </a:prstGeom>
          <a:ln>
            <a:noFill/>
          </a:ln>
        </p:spPr>
      </p:pic>
      <p:sp>
        <p:nvSpPr>
          <p:cNvPr id="85" name="CustomShape 3"/>
          <p:cNvSpPr/>
          <p:nvPr/>
        </p:nvSpPr>
        <p:spPr>
          <a:xfrm>
            <a:off x="7553160" y="6022080"/>
            <a:ext cx="3894480" cy="3682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4"/>
          <p:cNvSpPr/>
          <p:nvPr/>
        </p:nvSpPr>
        <p:spPr>
          <a:xfrm>
            <a:off x="8498160" y="5717520"/>
            <a:ext cx="258660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i="1" lang="hr-HR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Tea Radić, mag bibl.</a:t>
            </a:r>
            <a:endParaRPr b="0" lang="hr-HR" sz="1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hr-HR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OŠ “Srinjine”, OŠ “Slatine”</a:t>
            </a:r>
            <a:endParaRPr b="0" lang="hr-HR" sz="18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" descr=""/>
          <p:cNvPicPr/>
          <p:nvPr/>
        </p:nvPicPr>
        <p:blipFill>
          <a:blip r:embed="rId1"/>
          <a:stretch/>
        </p:blipFill>
        <p:spPr>
          <a:xfrm>
            <a:off x="4992120" y="1679760"/>
            <a:ext cx="2517120" cy="4060440"/>
          </a:xfrm>
          <a:prstGeom prst="rect">
            <a:avLst/>
          </a:prstGeom>
          <a:ln>
            <a:noFill/>
          </a:ln>
        </p:spPr>
      </p:pic>
      <p:sp>
        <p:nvSpPr>
          <p:cNvPr id="136" name="CustomShape 1"/>
          <p:cNvSpPr/>
          <p:nvPr/>
        </p:nvSpPr>
        <p:spPr>
          <a:xfrm rot="19896600">
            <a:off x="1607760" y="2691360"/>
            <a:ext cx="2876400" cy="14914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 algn="ctr">
              <a:lnSpc>
                <a:spcPct val="100000"/>
              </a:lnSpc>
            </a:pPr>
            <a:r>
              <a:rPr b="0" lang="hr-HR" sz="3200" spc="-1" strike="noStrike">
                <a:solidFill>
                  <a:srgbClr val="bf9000"/>
                </a:solidFill>
                <a:latin typeface="Calibri"/>
                <a:ea typeface="DejaVu Sans"/>
              </a:rPr>
              <a:t>I NE ZABORAVITE: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800" spc="-1" strike="noStrike">
                <a:solidFill>
                  <a:srgbClr val="2e75b6"/>
                </a:solidFill>
                <a:latin typeface="Calibri"/>
                <a:ea typeface="DejaVu Sans"/>
              </a:rPr>
              <a:t>Ovo je...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 rot="1732800">
            <a:off x="8218080" y="2514600"/>
            <a:ext cx="2790720" cy="22230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2e75b6"/>
                </a:solidFill>
                <a:latin typeface="Calibri"/>
                <a:ea typeface="DejaVu Sans"/>
              </a:rPr>
              <a:t>oznaka po kojoj prepoznajemo djela zaštićena autorskim pravom!</a:t>
            </a:r>
            <a:endParaRPr b="0" lang="hr-HR" sz="28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44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576000" y="1512000"/>
            <a:ext cx="11231280" cy="459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3465a4"/>
                </a:solidFill>
                <a:latin typeface="Cambria"/>
                <a:ea typeface="DejaVu Sans"/>
              </a:rPr>
              <a:t>Zadatak za ponavljanje: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Riješi kratki kviz na ovoj poveznici. 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Pazi! Upiši svoje ime, prezime i razred na zadano mjesto.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600" spc="-1" strike="noStrike" u="sng">
                <a:solidFill>
                  <a:srgbClr val="0563c1"/>
                </a:solidFill>
                <a:uFillTx/>
                <a:latin typeface="Cambria"/>
                <a:ea typeface="DejaVu Sans"/>
                <a:hlinkClick r:id="rId1"/>
              </a:rPr>
              <a:t>https://wordwall.net/play/959/163/154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600" spc="-1" strike="noStrike">
                <a:solidFill>
                  <a:srgbClr val="0563c1"/>
                </a:solidFill>
                <a:latin typeface="Cambria"/>
                <a:ea typeface="DejaVu Sans"/>
              </a:rPr>
              <a:t> </a:t>
            </a:r>
            <a:endParaRPr b="0" lang="hr-HR" sz="26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1906560" y="1440000"/>
            <a:ext cx="8533440" cy="149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bf9000"/>
                </a:solidFill>
                <a:latin typeface="Cambria"/>
                <a:ea typeface="DejaVu Sans"/>
              </a:rPr>
              <a:t>Literatura/izvori: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Horvat, Aleksandra; Živković, Daniela. Knjižnice i autorsko pravo. Zagreb : Hrvatska sveučilišna naklada, 2009.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1792440" y="3076560"/>
            <a:ext cx="8935560" cy="313776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Što je autor?.  URL: </a:t>
            </a:r>
            <a:r>
              <a:rPr b="0" lang="hr-HR" sz="2200" spc="-1" strike="noStrike" u="sng">
                <a:solidFill>
                  <a:srgbClr val="0563c1"/>
                </a:solidFill>
                <a:uFillTx/>
                <a:latin typeface="Cambria"/>
                <a:ea typeface="DejaVu Sans"/>
                <a:hlinkClick r:id="rId1"/>
              </a:rPr>
              <a:t>https://www.youtube.com/watch?v=ICxggnhuWqo</a:t>
            </a: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 (2020-10-10)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Što je autorsko djelo? URL: </a:t>
            </a:r>
            <a:r>
              <a:rPr b="0" lang="hr-HR" sz="2200" spc="-1" strike="noStrike" u="sng">
                <a:solidFill>
                  <a:srgbClr val="0563c1"/>
                </a:solidFill>
                <a:uFillTx/>
                <a:latin typeface="Cambria"/>
                <a:ea typeface="DejaVu Sans"/>
                <a:hlinkClick r:id="rId2"/>
              </a:rPr>
              <a:t>https://www.youtube.com/watch?v=GQOAyrL0axY&amp;t=6s</a:t>
            </a: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 (2020-10-10)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Čije je što (autorsko pravo). URL: </a:t>
            </a: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  <a:hlinkClick r:id="rId3"/>
              </a:rPr>
              <a:t>https://www.youtube.com/watch?v=0Eiw21q3dWc</a:t>
            </a:r>
            <a:r>
              <a:rPr b="0" lang="hr-HR" sz="2200" spc="-1" strike="noStrike">
                <a:solidFill>
                  <a:srgbClr val="000000"/>
                </a:solidFill>
                <a:latin typeface="Cambria"/>
                <a:ea typeface="DejaVu Sans"/>
              </a:rPr>
              <a:t> (2020-10-10)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2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1" descr=""/>
          <p:cNvPicPr/>
          <p:nvPr/>
        </p:nvPicPr>
        <p:blipFill>
          <a:blip r:embed="rId1"/>
          <a:stretch/>
        </p:blipFill>
        <p:spPr>
          <a:xfrm>
            <a:off x="8141760" y="0"/>
            <a:ext cx="4048920" cy="3549240"/>
          </a:xfrm>
          <a:prstGeom prst="rect">
            <a:avLst/>
          </a:prstGeom>
          <a:ln>
            <a:noFill/>
          </a:ln>
        </p:spPr>
      </p:pic>
      <p:sp>
        <p:nvSpPr>
          <p:cNvPr id="88" name="CustomShape 1"/>
          <p:cNvSpPr/>
          <p:nvPr/>
        </p:nvSpPr>
        <p:spPr>
          <a:xfrm>
            <a:off x="1615680" y="1677960"/>
            <a:ext cx="598644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Riječ </a:t>
            </a:r>
            <a:r>
              <a:rPr b="1" lang="hr-HR" sz="2800" spc="-1" strike="noStrike">
                <a:solidFill>
                  <a:srgbClr val="bf9000"/>
                </a:solidFill>
                <a:latin typeface="Cambria"/>
                <a:ea typeface="DejaVu Sans"/>
              </a:rPr>
              <a:t>autor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 dolazi od latinske riječi </a:t>
            </a:r>
            <a:r>
              <a:rPr b="1" i="1" lang="hr-HR" sz="2800" spc="-1" strike="noStrike">
                <a:solidFill>
                  <a:srgbClr val="bf9000"/>
                </a:solidFill>
                <a:latin typeface="Cambria"/>
                <a:ea typeface="DejaVu Sans"/>
              </a:rPr>
              <a:t>–auctor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, a znači stvaratelj, tvorac djela odnosno intelektualne tvorevine.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1215000" y="3553920"/>
            <a:ext cx="9731520" cy="264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Autor samim činom stvaranja djela stječe prava koja pripadaju autoru. U Republici Hrvatskoj autorska prava su zaštićena </a:t>
            </a:r>
            <a:r>
              <a:rPr b="0" i="1" lang="hr-HR" sz="2800" spc="-1" strike="noStrike">
                <a:solidFill>
                  <a:srgbClr val="bf9000"/>
                </a:solidFill>
                <a:latin typeface="Cambria"/>
                <a:ea typeface="DejaVu Sans"/>
              </a:rPr>
              <a:t>Zakonom o autorskom pravu i srodnim pravima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.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Prava autora traju za njegova života i 70 godina nakon 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njegove smrti. </a:t>
            </a:r>
            <a:endParaRPr b="0" lang="hr-HR" sz="2800" spc="-1" strike="noStrike">
              <a:latin typeface="Arial"/>
            </a:endParaRPr>
          </a:p>
        </p:txBody>
      </p:sp>
      <p:pic>
        <p:nvPicPr>
          <p:cNvPr id="90" name="Picture 5" descr=""/>
          <p:cNvPicPr/>
          <p:nvPr/>
        </p:nvPicPr>
        <p:blipFill>
          <a:blip r:embed="rId2"/>
          <a:stretch/>
        </p:blipFill>
        <p:spPr>
          <a:xfrm>
            <a:off x="9618840" y="5010480"/>
            <a:ext cx="1249920" cy="1249920"/>
          </a:xfrm>
          <a:prstGeom prst="rect">
            <a:avLst/>
          </a:prstGeom>
          <a:ln>
            <a:noFill/>
          </a:ln>
        </p:spPr>
      </p:pic>
      <p:sp>
        <p:nvSpPr>
          <p:cNvPr id="91" name="CustomShape 3"/>
          <p:cNvSpPr/>
          <p:nvPr/>
        </p:nvSpPr>
        <p:spPr>
          <a:xfrm>
            <a:off x="3482280" y="470160"/>
            <a:ext cx="3531240" cy="6994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lang="hr-HR" sz="4000" spc="-1" strike="noStrike">
                <a:solidFill>
                  <a:srgbClr val="2e75b6"/>
                </a:solidFill>
                <a:latin typeface="Cambria"/>
                <a:ea typeface="DejaVu Sans"/>
              </a:rPr>
              <a:t>Autor</a:t>
            </a:r>
            <a:endParaRPr b="0" lang="hr-HR" sz="40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31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5208480" y="2981160"/>
            <a:ext cx="2010600" cy="69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4000" spc="-1" strike="noStrike">
                <a:solidFill>
                  <a:srgbClr val="000000"/>
                </a:solidFill>
                <a:latin typeface="Cambria"/>
                <a:ea typeface="DejaVu Sans"/>
              </a:rPr>
              <a:t>AUTORI</a:t>
            </a:r>
            <a:endParaRPr b="0" lang="hr-HR" sz="4000" spc="-1" strike="noStrike">
              <a:latin typeface="Arial"/>
            </a:endParaRPr>
          </a:p>
        </p:txBody>
      </p:sp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2494800" y="1603440"/>
            <a:ext cx="1968120" cy="2075400"/>
          </a:xfrm>
          <a:prstGeom prst="rect">
            <a:avLst/>
          </a:prstGeom>
          <a:ln>
            <a:noFill/>
          </a:ln>
        </p:spPr>
      </p:pic>
      <p:pic>
        <p:nvPicPr>
          <p:cNvPr id="94" name="Picture 3" descr=""/>
          <p:cNvPicPr/>
          <p:nvPr/>
        </p:nvPicPr>
        <p:blipFill>
          <a:blip r:embed="rId2"/>
          <a:stretch/>
        </p:blipFill>
        <p:spPr>
          <a:xfrm>
            <a:off x="5109480" y="551160"/>
            <a:ext cx="2063880" cy="2063880"/>
          </a:xfrm>
          <a:prstGeom prst="rect">
            <a:avLst/>
          </a:prstGeom>
          <a:ln>
            <a:noFill/>
          </a:ln>
        </p:spPr>
      </p:pic>
      <p:pic>
        <p:nvPicPr>
          <p:cNvPr id="95" name="Picture 4" descr=""/>
          <p:cNvPicPr/>
          <p:nvPr/>
        </p:nvPicPr>
        <p:blipFill>
          <a:blip r:embed="rId3"/>
          <a:stretch/>
        </p:blipFill>
        <p:spPr>
          <a:xfrm>
            <a:off x="7717680" y="1868760"/>
            <a:ext cx="2142000" cy="2142000"/>
          </a:xfrm>
          <a:prstGeom prst="rect">
            <a:avLst/>
          </a:prstGeom>
          <a:ln>
            <a:noFill/>
          </a:ln>
        </p:spPr>
      </p:pic>
      <p:pic>
        <p:nvPicPr>
          <p:cNvPr id="96" name="Picture 5" descr=""/>
          <p:cNvPicPr/>
          <p:nvPr/>
        </p:nvPicPr>
        <p:blipFill>
          <a:blip r:embed="rId4"/>
          <a:stretch/>
        </p:blipFill>
        <p:spPr>
          <a:xfrm>
            <a:off x="6790680" y="4083480"/>
            <a:ext cx="1487880" cy="1980360"/>
          </a:xfrm>
          <a:prstGeom prst="rect">
            <a:avLst/>
          </a:prstGeom>
          <a:ln>
            <a:noFill/>
          </a:ln>
        </p:spPr>
      </p:pic>
      <p:pic>
        <p:nvPicPr>
          <p:cNvPr id="97" name="Picture 6" descr=""/>
          <p:cNvPicPr/>
          <p:nvPr/>
        </p:nvPicPr>
        <p:blipFill>
          <a:blip r:embed="rId5"/>
          <a:stretch/>
        </p:blipFill>
        <p:spPr>
          <a:xfrm>
            <a:off x="3546360" y="4103280"/>
            <a:ext cx="2142000" cy="2132640"/>
          </a:xfrm>
          <a:prstGeom prst="rect">
            <a:avLst/>
          </a:prstGeom>
          <a:ln>
            <a:noFill/>
          </a:ln>
        </p:spPr>
      </p:pic>
      <p:sp>
        <p:nvSpPr>
          <p:cNvPr id="98" name="CustomShape 2"/>
          <p:cNvSpPr/>
          <p:nvPr/>
        </p:nvSpPr>
        <p:spPr>
          <a:xfrm>
            <a:off x="2166840" y="711720"/>
            <a:ext cx="226620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c55a11"/>
                </a:solidFill>
                <a:latin typeface="Calibri (Body)"/>
                <a:ea typeface="DejaVu Sans"/>
              </a:rPr>
              <a:t>koreograf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7691040" y="586440"/>
            <a:ext cx="199044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2f5597"/>
                </a:solidFill>
                <a:latin typeface="Calibri"/>
                <a:ea typeface="DejaVu Sans"/>
              </a:rPr>
              <a:t>arhitekt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00" name="CustomShape 4"/>
          <p:cNvSpPr/>
          <p:nvPr/>
        </p:nvSpPr>
        <p:spPr>
          <a:xfrm>
            <a:off x="8392320" y="4469040"/>
            <a:ext cx="2253600" cy="9432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548235"/>
                </a:solidFill>
                <a:latin typeface="Calibri"/>
                <a:ea typeface="DejaVu Sans"/>
              </a:rPr>
              <a:t>režiser/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548235"/>
                </a:solidFill>
                <a:latin typeface="Calibri"/>
                <a:ea typeface="DejaVu Sans"/>
              </a:rPr>
              <a:t>redatelj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01" name="CustomShape 5"/>
          <p:cNvSpPr/>
          <p:nvPr/>
        </p:nvSpPr>
        <p:spPr>
          <a:xfrm>
            <a:off x="1440360" y="4406760"/>
            <a:ext cx="176508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bf9000"/>
                </a:solidFill>
                <a:latin typeface="Calibri"/>
                <a:ea typeface="DejaVu Sans"/>
              </a:rPr>
              <a:t>ilustrator</a:t>
            </a:r>
            <a:endParaRPr b="0" lang="hr-HR" sz="28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2433240" y="3564360"/>
            <a:ext cx="779004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2400" spc="-1" strike="noStrike" u="sng">
                <a:solidFill>
                  <a:srgbClr val="0563c1"/>
                </a:solidFill>
                <a:uFillTx/>
                <a:latin typeface="Calibri"/>
                <a:ea typeface="DejaVu Sans"/>
                <a:hlinkClick r:id="rId1"/>
              </a:rPr>
              <a:t>https://www.youtube.com/watch?v=ICxggnhuWqo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400" spc="-1" strike="noStrike" u="sng">
                <a:solidFill>
                  <a:srgbClr val="0563c1"/>
                </a:solidFill>
                <a:uFillTx/>
                <a:latin typeface="Calibri"/>
                <a:ea typeface="DejaVu Sans"/>
                <a:hlinkClick r:id="rId2"/>
              </a:rPr>
              <a:t>https://www.youtube.com/watch?v=GQOAyrL0axY&amp;t=6s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2376000" y="1521000"/>
            <a:ext cx="7775280" cy="21920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 algn="ctr">
              <a:lnSpc>
                <a:spcPct val="100000"/>
              </a:lnSpc>
            </a:pPr>
            <a:r>
              <a:rPr b="1" lang="hr-HR" sz="3000" spc="-1" strike="noStrike">
                <a:solidFill>
                  <a:srgbClr val="bf9000"/>
                </a:solidFill>
                <a:latin typeface="Cambria"/>
                <a:ea typeface="DejaVu Sans"/>
              </a:rPr>
              <a:t>AUTOR I AUTORSKO DJELO</a:t>
            </a:r>
            <a:endParaRPr b="0" lang="hr-HR" sz="3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3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600" spc="-1" strike="noStrike">
                <a:solidFill>
                  <a:srgbClr val="000000"/>
                </a:solidFill>
                <a:latin typeface="Cambria"/>
                <a:ea typeface="DejaVu Sans"/>
              </a:rPr>
              <a:t>Zadatak: Pogledaj kratke filmiće na ovim poveznicama!</a:t>
            </a: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</p:txBody>
      </p:sp>
      <p:sp>
        <p:nvSpPr>
          <p:cNvPr id="104" name="TextShape 3"/>
          <p:cNvSpPr txBox="1"/>
          <p:nvPr/>
        </p:nvSpPr>
        <p:spPr>
          <a:xfrm>
            <a:off x="3096000" y="5087880"/>
            <a:ext cx="6768000" cy="45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hr-HR" sz="2400" spc="-1" strike="noStrike">
                <a:solidFill>
                  <a:srgbClr val="3465a4"/>
                </a:solidFill>
                <a:latin typeface="Calibri"/>
                <a:hlinkClick r:id="rId3"/>
              </a:rPr>
              <a:t>https://www.youtube.com/watch?v=0Eiw21q3dWc</a:t>
            </a:r>
            <a:endParaRPr b="0" lang="hr-HR" sz="2400" spc="-1" strike="noStrike">
              <a:latin typeface="Times New Roman"/>
            </a:endParaRPr>
          </a:p>
        </p:txBody>
      </p:sp>
    </p:spTree>
  </p:cSld>
  <p:transition spd="med">
    <p:wipe dir="r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3958200" y="614160"/>
            <a:ext cx="4307760" cy="6994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lang="hr-HR" sz="4000" spc="-1" strike="noStrike">
                <a:solidFill>
                  <a:srgbClr val="1f4e79"/>
                </a:solidFill>
                <a:latin typeface="Cambria"/>
                <a:ea typeface="DejaVu Sans"/>
              </a:rPr>
              <a:t>Autorsko pravo</a:t>
            </a:r>
            <a:endParaRPr b="0" lang="hr-HR" sz="4000" spc="-1" strike="noStrike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2941920" y="1365120"/>
            <a:ext cx="634032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Prava koja pripadaju autoru dijelimo na: 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 flipH="1">
            <a:off x="3310560" y="1928880"/>
            <a:ext cx="1326600" cy="474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7a1f"/>
            </a:solidFill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08" name="CustomShape 4"/>
          <p:cNvSpPr/>
          <p:nvPr/>
        </p:nvSpPr>
        <p:spPr>
          <a:xfrm>
            <a:off x="7427880" y="1941480"/>
            <a:ext cx="1201320" cy="512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7a1f"/>
            </a:solidFill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09" name="CustomShape 5"/>
          <p:cNvSpPr/>
          <p:nvPr/>
        </p:nvSpPr>
        <p:spPr>
          <a:xfrm>
            <a:off x="1481760" y="2433600"/>
            <a:ext cx="279216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2e75b6"/>
                </a:solidFill>
                <a:latin typeface="Calibri"/>
                <a:ea typeface="DejaVu Sans"/>
              </a:rPr>
              <a:t>Moralna prava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10" name="CustomShape 6"/>
          <p:cNvSpPr/>
          <p:nvPr/>
        </p:nvSpPr>
        <p:spPr>
          <a:xfrm>
            <a:off x="7665840" y="2452680"/>
            <a:ext cx="313056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c55a11"/>
                </a:solidFill>
                <a:latin typeface="Calibri"/>
                <a:ea typeface="DejaVu Sans"/>
              </a:rPr>
              <a:t>Imovinska prava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11" name="CustomShape 7"/>
          <p:cNvSpPr/>
          <p:nvPr/>
        </p:nvSpPr>
        <p:spPr>
          <a:xfrm>
            <a:off x="1177560" y="3629160"/>
            <a:ext cx="10696320" cy="222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2f5597"/>
                </a:solidFill>
                <a:latin typeface="Cambria"/>
                <a:ea typeface="DejaVu Sans"/>
              </a:rPr>
              <a:t>Moralna prava su: 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1. Pravo prve objave, 2. Pravo na priznanje autorstva, 3. Pravo na poštivanje autorskog djela, 4. Pravo pokajanja.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c55a11"/>
                </a:solidFill>
                <a:latin typeface="Cambria"/>
                <a:ea typeface="DejaVu Sans"/>
              </a:rPr>
              <a:t>Imovinska prava: 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1. Pravo reproduciranja i distribuiranja, 2. Pravo priopćavanja djela javnosti, 3. Pravo prerade djela.</a:t>
            </a:r>
            <a:endParaRPr b="0" lang="hr-HR" sz="28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74" dur="indefinite" restart="never" nodeType="tmRoot">
          <p:childTnLst>
            <p:seq>
              <p:cTn id="75" dur="indefinite" nodeType="mainSeq">
                <p:childTnLst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10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9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4" dur="1000" fill="hold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5" dur="1000" fill="hold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1707840" y="2027880"/>
            <a:ext cx="913860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Srodna ili susjedna prava pripadaju </a:t>
            </a:r>
            <a:r>
              <a:rPr b="0" i="1" lang="hr-HR" sz="2800" spc="-1" strike="noStrike">
                <a:solidFill>
                  <a:srgbClr val="2e75b6"/>
                </a:solidFill>
                <a:latin typeface="Cambria"/>
                <a:ea typeface="DejaVu Sans"/>
              </a:rPr>
              <a:t>osobama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 koje nisu stvaratelji djela u pravom smislu, ali </a:t>
            </a:r>
            <a:r>
              <a:rPr b="0" i="1" lang="hr-HR" sz="2800" spc="-1" strike="noStrike">
                <a:solidFill>
                  <a:srgbClr val="2e75b6"/>
                </a:solidFill>
                <a:latin typeface="Cambria"/>
                <a:ea typeface="DejaVu Sans"/>
              </a:rPr>
              <a:t>koje pomažu da se djelo izvede, prevede, postavi na scenu i sl</a:t>
            </a:r>
            <a:r>
              <a:rPr b="0" lang="hr-HR" sz="2800" spc="-1" strike="noStrike">
                <a:solidFill>
                  <a:srgbClr val="2e75b6"/>
                </a:solidFill>
                <a:latin typeface="Cambria"/>
                <a:ea typeface="DejaVu Sans"/>
              </a:rPr>
              <a:t>. 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933000" y="908640"/>
            <a:ext cx="4157640" cy="6994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lang="hr-HR" sz="4000" spc="-1" strike="noStrike">
                <a:solidFill>
                  <a:srgbClr val="bf9000"/>
                </a:solidFill>
                <a:latin typeface="Cambria"/>
                <a:ea typeface="DejaVu Sans"/>
              </a:rPr>
              <a:t>Srodna prava</a:t>
            </a:r>
            <a:endParaRPr b="0" lang="hr-HR" sz="400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1979280" y="4287600"/>
            <a:ext cx="6750360" cy="9432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Nosiocima srodnih prava ta prava pripadaju 50 godina.</a:t>
            </a:r>
            <a:endParaRPr b="0" lang="hr-HR" sz="2800" spc="-1" strike="noStrike">
              <a:latin typeface="Arial"/>
            </a:endParaRPr>
          </a:p>
        </p:txBody>
      </p:sp>
      <p:pic>
        <p:nvPicPr>
          <p:cNvPr id="115" name="Picture 5" descr=""/>
          <p:cNvPicPr/>
          <p:nvPr/>
        </p:nvPicPr>
        <p:blipFill>
          <a:blip r:embed="rId1"/>
          <a:stretch/>
        </p:blipFill>
        <p:spPr>
          <a:xfrm>
            <a:off x="8530200" y="4086000"/>
            <a:ext cx="1744920" cy="1454040"/>
          </a:xfrm>
          <a:prstGeom prst="rect">
            <a:avLst/>
          </a:prstGeom>
          <a:ln>
            <a:noFill/>
          </a:ln>
        </p:spPr>
      </p:pic>
    </p:spTree>
  </p:cSld>
  <p:transition spd="med">
    <p:wipe dir="r"/>
  </p:transition>
  <p:timing>
    <p:tnLst>
      <p:par>
        <p:cTn id="116" dur="indefinite" restart="never" nodeType="tmRoot">
          <p:childTnLst>
            <p:seq>
              <p:cTn id="117" dur="indefinite" nodeType="mainSeq">
                <p:childTnLst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2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3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10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10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31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421520" y="2549520"/>
            <a:ext cx="3368520" cy="11872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 algn="ctr"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mbria"/>
                <a:ea typeface="DejaVu Sans"/>
              </a:rPr>
              <a:t>Osoba/e kojima pripadaju 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mbria"/>
                <a:ea typeface="DejaVu Sans"/>
              </a:rPr>
              <a:t>srodna prava su:</a:t>
            </a:r>
            <a:endParaRPr b="0" lang="hr-HR" sz="2400" spc="-1" strike="noStrike">
              <a:latin typeface="Arial"/>
            </a:endParaRPr>
          </a:p>
        </p:txBody>
      </p:sp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2522160" y="1127520"/>
            <a:ext cx="2358720" cy="1985040"/>
          </a:xfrm>
          <a:prstGeom prst="rect">
            <a:avLst/>
          </a:prstGeom>
          <a:ln>
            <a:noFill/>
          </a:ln>
        </p:spPr>
      </p:pic>
      <p:pic>
        <p:nvPicPr>
          <p:cNvPr id="118" name="Picture 3" descr=""/>
          <p:cNvPicPr/>
          <p:nvPr/>
        </p:nvPicPr>
        <p:blipFill>
          <a:blip r:embed="rId2"/>
          <a:stretch/>
        </p:blipFill>
        <p:spPr>
          <a:xfrm>
            <a:off x="7472520" y="742320"/>
            <a:ext cx="1833480" cy="2566800"/>
          </a:xfrm>
          <a:prstGeom prst="rect">
            <a:avLst/>
          </a:prstGeom>
          <a:ln>
            <a:noFill/>
          </a:ln>
        </p:spPr>
      </p:pic>
      <p:pic>
        <p:nvPicPr>
          <p:cNvPr id="119" name="Picture 4" descr=""/>
          <p:cNvPicPr/>
          <p:nvPr/>
        </p:nvPicPr>
        <p:blipFill>
          <a:blip r:embed="rId3"/>
          <a:stretch/>
        </p:blipFill>
        <p:spPr>
          <a:xfrm>
            <a:off x="7505640" y="3657600"/>
            <a:ext cx="1699920" cy="1888920"/>
          </a:xfrm>
          <a:prstGeom prst="rect">
            <a:avLst/>
          </a:prstGeom>
          <a:ln>
            <a:noFill/>
          </a:ln>
        </p:spPr>
      </p:pic>
      <p:pic>
        <p:nvPicPr>
          <p:cNvPr id="120" name="Picture 5" descr=""/>
          <p:cNvPicPr/>
          <p:nvPr/>
        </p:nvPicPr>
        <p:blipFill>
          <a:blip r:embed="rId4"/>
          <a:stretch/>
        </p:blipFill>
        <p:spPr>
          <a:xfrm>
            <a:off x="2977920" y="3695040"/>
            <a:ext cx="1651680" cy="2007000"/>
          </a:xfrm>
          <a:prstGeom prst="rect">
            <a:avLst/>
          </a:prstGeom>
          <a:ln>
            <a:noFill/>
          </a:ln>
        </p:spPr>
      </p:pic>
      <p:sp>
        <p:nvSpPr>
          <p:cNvPr id="121" name="CustomShape 2"/>
          <p:cNvSpPr/>
          <p:nvPr/>
        </p:nvSpPr>
        <p:spPr>
          <a:xfrm>
            <a:off x="5235840" y="1168920"/>
            <a:ext cx="181512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7030a0"/>
                </a:solidFill>
                <a:latin typeface="Calibri"/>
                <a:ea typeface="DejaVu Sans"/>
              </a:rPr>
              <a:t>urednik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9319320" y="2853720"/>
            <a:ext cx="194040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009900"/>
                </a:solidFill>
                <a:latin typeface="Calibri"/>
                <a:ea typeface="DejaVu Sans"/>
              </a:rPr>
              <a:t>prevoditelj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5097960" y="5164560"/>
            <a:ext cx="184032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ff9966"/>
                </a:solidFill>
                <a:latin typeface="Calibri"/>
                <a:ea typeface="DejaVu Sans"/>
              </a:rPr>
              <a:t>glazbenik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24" name="CustomShape 5"/>
          <p:cNvSpPr/>
          <p:nvPr/>
        </p:nvSpPr>
        <p:spPr>
          <a:xfrm>
            <a:off x="1753560" y="3422880"/>
            <a:ext cx="1427040" cy="3682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6"/>
          <p:cNvSpPr/>
          <p:nvPr/>
        </p:nvSpPr>
        <p:spPr>
          <a:xfrm>
            <a:off x="1302840" y="3411000"/>
            <a:ext cx="1790280" cy="5166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1" i="1" lang="hr-HR" sz="2800" spc="-1" strike="noStrike">
                <a:solidFill>
                  <a:srgbClr val="ff3399"/>
                </a:solidFill>
                <a:latin typeface="Calibri"/>
                <a:ea typeface="DejaVu Sans"/>
              </a:rPr>
              <a:t>nakladnik</a:t>
            </a:r>
            <a:endParaRPr b="0" lang="hr-HR" sz="28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138" dur="indefinite" restart="never" nodeType="tmRoot">
          <p:childTnLst>
            <p:seq>
              <p:cTn id="139" dur="indefinite" nodeType="mainSeq">
                <p:childTnLst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2025360" y="700560"/>
            <a:ext cx="880488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U srodna prava spadaju i </a:t>
            </a:r>
            <a:r>
              <a:rPr b="0" i="1" lang="hr-HR" sz="2800" spc="-1" strike="noStrike">
                <a:solidFill>
                  <a:srgbClr val="bf9000"/>
                </a:solidFill>
                <a:latin typeface="Cambria"/>
                <a:ea typeface="DejaVu Sans"/>
              </a:rPr>
              <a:t>prava nakladnika 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koji imaju pravo za naknadu za reproduciranje svojih izdanja. 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1866240" y="4744440"/>
            <a:ext cx="4095000" cy="3682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3"/>
          <p:cNvSpPr/>
          <p:nvPr/>
        </p:nvSpPr>
        <p:spPr>
          <a:xfrm>
            <a:off x="451080" y="3302640"/>
            <a:ext cx="3456000" cy="3949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0" i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Nakladnička kuća Znanje</a:t>
            </a:r>
            <a:endParaRPr b="0" lang="hr-HR" sz="2000" spc="-1" strike="noStrike">
              <a:latin typeface="Arial"/>
            </a:endParaRPr>
          </a:p>
        </p:txBody>
      </p:sp>
      <p:sp>
        <p:nvSpPr>
          <p:cNvPr id="129" name="CustomShape 4"/>
          <p:cNvSpPr/>
          <p:nvPr/>
        </p:nvSpPr>
        <p:spPr>
          <a:xfrm>
            <a:off x="7891560" y="3271320"/>
            <a:ext cx="3556440" cy="3949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</a:pPr>
            <a:r>
              <a:rPr b="0" i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Nakladnička kuća Alfa</a:t>
            </a:r>
            <a:endParaRPr b="0" lang="hr-HR" sz="2000" spc="-1" strike="noStrike">
              <a:latin typeface="Arial"/>
            </a:endParaRPr>
          </a:p>
        </p:txBody>
      </p:sp>
      <p:sp>
        <p:nvSpPr>
          <p:cNvPr id="130" name="CustomShape 5"/>
          <p:cNvSpPr/>
          <p:nvPr/>
        </p:nvSpPr>
        <p:spPr>
          <a:xfrm>
            <a:off x="1603440" y="4883760"/>
            <a:ext cx="941832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U srodna prava pripadaju i </a:t>
            </a:r>
            <a:r>
              <a:rPr b="0" i="1" lang="hr-HR" sz="2800" spc="-1" strike="noStrike">
                <a:solidFill>
                  <a:srgbClr val="7030a0"/>
                </a:solidFill>
                <a:latin typeface="Cambria"/>
                <a:ea typeface="DejaVu Sans"/>
              </a:rPr>
              <a:t>prava proizvođača baza 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hr-HR" sz="2800" spc="-1" strike="noStrike">
                <a:solidFill>
                  <a:srgbClr val="7030a0"/>
                </a:solidFill>
                <a:latin typeface="Cambria"/>
                <a:ea typeface="DejaVu Sans"/>
              </a:rPr>
              <a:t>podataka</a:t>
            </a: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, a trajanje tih prava ograničeno je na 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800" spc="-1" strike="noStrike">
                <a:solidFill>
                  <a:srgbClr val="000000"/>
                </a:solidFill>
                <a:latin typeface="Cambria"/>
                <a:ea typeface="DejaVu Sans"/>
              </a:rPr>
              <a:t>15 godina od izrade odnosno objave baze podataka.</a:t>
            </a:r>
            <a:endParaRPr b="0" lang="hr-HR" sz="2800" spc="-1" strike="noStrike">
              <a:latin typeface="Arial"/>
            </a:endParaRPr>
          </a:p>
        </p:txBody>
      </p:sp>
      <p:pic>
        <p:nvPicPr>
          <p:cNvPr id="131" name="Picture 8" descr=""/>
          <p:cNvPicPr/>
          <p:nvPr/>
        </p:nvPicPr>
        <p:blipFill>
          <a:blip r:embed="rId1"/>
          <a:stretch/>
        </p:blipFill>
        <p:spPr>
          <a:xfrm>
            <a:off x="9873000" y="4947840"/>
            <a:ext cx="1220040" cy="1220040"/>
          </a:xfrm>
          <a:prstGeom prst="rect">
            <a:avLst/>
          </a:prstGeom>
          <a:ln>
            <a:noFill/>
          </a:ln>
        </p:spPr>
      </p:pic>
      <p:pic>
        <p:nvPicPr>
          <p:cNvPr id="132" name="Picture 2" descr=""/>
          <p:cNvPicPr/>
          <p:nvPr/>
        </p:nvPicPr>
        <p:blipFill>
          <a:blip r:embed="rId2"/>
          <a:stretch/>
        </p:blipFill>
        <p:spPr>
          <a:xfrm>
            <a:off x="3670200" y="1881000"/>
            <a:ext cx="2193840" cy="2802600"/>
          </a:xfrm>
          <a:prstGeom prst="rect">
            <a:avLst/>
          </a:prstGeom>
          <a:ln>
            <a:noFill/>
          </a:ln>
        </p:spPr>
      </p:pic>
      <p:pic>
        <p:nvPicPr>
          <p:cNvPr id="133" name="Picture 3" descr=""/>
          <p:cNvPicPr/>
          <p:nvPr/>
        </p:nvPicPr>
        <p:blipFill>
          <a:blip r:embed="rId3"/>
          <a:stretch/>
        </p:blipFill>
        <p:spPr>
          <a:xfrm>
            <a:off x="6317280" y="1841400"/>
            <a:ext cx="1994040" cy="2817360"/>
          </a:xfrm>
          <a:prstGeom prst="rect">
            <a:avLst/>
          </a:prstGeom>
          <a:ln>
            <a:noFill/>
          </a:ln>
        </p:spPr>
      </p:pic>
    </p:spTree>
  </p:cSld>
  <p:transition spd="med">
    <p:wipe dir="r"/>
  </p:transition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0" dur="10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1" dur="10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6" dur="1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7" dur="1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0" dur="1000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1" dur="1000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4" dur="1000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5" dur="1000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nodeType="clickEffect" fill="hold" presetClass="entr" presetID="31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2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576000" y="864000"/>
            <a:ext cx="11231280" cy="569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800" spc="-1" strike="noStrike">
                <a:solidFill>
                  <a:srgbClr val="3465a4"/>
                </a:solidFill>
                <a:latin typeface="Cambria"/>
                <a:ea typeface="DejaVu Sans"/>
              </a:rPr>
              <a:t>Svjetski dan knjige i autorskih prava – 23. travnja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600" spc="-1" strike="noStrike">
                <a:solidFill>
                  <a:srgbClr val="3465a4"/>
                </a:solidFill>
                <a:latin typeface="Cambria"/>
                <a:ea typeface="DejaVu Sans"/>
              </a:rPr>
              <a:t>Svjetski dan knjige i autorskih prava obilježava se 23. travnja svake godine. Odabir tog datuma je simboličan jer su na isti dan 1616. godine preminuli svjetska majstora književnosti o kojima ćete tek učiti Miguel de Cervantes i William Shakespeare. Također se veže uz katalonski običaj (Katalonija - regija u Španjolskoj) darivanja knjiga i ruža na dan Svetog Jurja.</a:t>
            </a: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600" spc="-1" strike="noStrike">
                <a:solidFill>
                  <a:srgbClr val="3465a4"/>
                </a:solidFill>
                <a:latin typeface="Cambria"/>
                <a:ea typeface="DejaVu Sans"/>
              </a:rPr>
              <a:t>Cilj obilježavanja Svjetskog dana knjige je svakoga, a posebno mlade, potaknuti na čitanje te promicati izdavaštvo i zaštitu intelektualnog vlasništva putem zaštite autorskih prava. UNESCO se u tome oslanja na pomoć brojnih izdavača, knjižara i učitelja.</a:t>
            </a:r>
            <a:endParaRPr b="0" lang="hr-HR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600" spc="-1" strike="noStrike">
                <a:solidFill>
                  <a:srgbClr val="3465a4"/>
                </a:solidFill>
                <a:latin typeface="Cambria"/>
                <a:ea typeface="DejaVu Sans"/>
              </a:rPr>
              <a:t> </a:t>
            </a:r>
            <a:endParaRPr b="0" lang="hr-HR" sz="2600" spc="-1" strike="noStrike">
              <a:latin typeface="Arial"/>
            </a:endParaRPr>
          </a:p>
        </p:txBody>
      </p:sp>
    </p:spTree>
  </p:cSld>
  <p:transition spd="med">
    <p:wipe dir="r"/>
  </p:transition>
  <p:timing>
    <p:tnLst>
      <p:par>
        <p:cTn id="224" dur="indefinite" restart="never" nodeType="tmRoot">
          <p:childTnLst>
            <p:seq>
              <p:cTn id="225" dur="indefinite" nodeType="mainSeq">
                <p:childTnLst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2000" fill="hold"/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2000" fill="hold"/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DD01B8-816B-49B7-8C81-03AB51D87C54}">
  <ds:schemaRefs>
    <ds:schemaRef ds:uri="http://www.w3.org/XML/1998/namespace"/>
    <ds:schemaRef ds:uri="http://purl.org/dc/elements/1.1/"/>
    <ds:schemaRef ds:uri="a4f35948-e619-41b3-aa29-22878b09cfd2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40262f94-9f35-4ac3-9a90-690165a166b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TF03460508</Template>
  <TotalTime>361</TotalTime>
  <Application>LibreOffice/6.2.8.2$Windows_X86_64 LibreOffice_project/f82ddfca21ebc1e222a662a32b25c0c9d20169ee</Application>
  <Words>336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2019-01-15T08:46:03Z</dcterms:created>
  <dc:creator>knjiznica</dc:creator>
  <dc:description/>
  <dc:language>hr-HR</dc:language>
  <cp:lastModifiedBy/>
  <dcterms:modified xsi:type="dcterms:W3CDTF">2020-10-10T16:14:50Z</dcterms:modified>
  <cp:revision>26</cp:revision>
  <dc:subject/>
  <dc:title>Autorsko pravo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Applications">
    <vt:lpwstr/>
  </property>
  <property fmtid="{D5CDD505-2E9C-101B-9397-08002B2CF9AE}" pid="4" name="CampaignTags">
    <vt:lpwstr/>
  </property>
  <property fmtid="{D5CDD505-2E9C-101B-9397-08002B2CF9AE}" pid="5" name="CategoryTags">
    <vt:lpwstr/>
  </property>
  <property fmtid="{D5CDD505-2E9C-101B-9397-08002B2CF9AE}" pid="6" name="ContentTypeId">
    <vt:lpwstr>0x010100AA3F7D94069FF64A86F7DFF56D60E3BE</vt:lpwstr>
  </property>
  <property fmtid="{D5CDD505-2E9C-101B-9397-08002B2CF9AE}" pid="7" name="FeatureTags">
    <vt:lpwstr/>
  </property>
  <property fmtid="{D5CDD505-2E9C-101B-9397-08002B2CF9AE}" pid="8" name="HiddenCategoryTags">
    <vt:lpwstr/>
  </property>
  <property fmtid="{D5CDD505-2E9C-101B-9397-08002B2CF9AE}" pid="9" name="HiddenSlides">
    <vt:i4>0</vt:i4>
  </property>
  <property fmtid="{D5CDD505-2E9C-101B-9397-08002B2CF9AE}" pid="10" name="HyperlinksChanged">
    <vt:bool>0</vt:bool>
  </property>
  <property fmtid="{D5CDD505-2E9C-101B-9397-08002B2CF9AE}" pid="11" name="InternalTags">
    <vt:lpwstr/>
  </property>
  <property fmtid="{D5CDD505-2E9C-101B-9397-08002B2CF9AE}" pid="12" name="LinksUpToDate">
    <vt:bool>0</vt:bool>
  </property>
  <property fmtid="{D5CDD505-2E9C-101B-9397-08002B2CF9AE}" pid="13" name="LocalizationTags">
    <vt:lpwstr/>
  </property>
  <property fmtid="{D5CDD505-2E9C-101B-9397-08002B2CF9AE}" pid="14" name="MMClips">
    <vt:i4>0</vt:i4>
  </property>
  <property fmtid="{D5CDD505-2E9C-101B-9397-08002B2CF9AE}" pid="15" name="Notes">
    <vt:i4>1</vt:i4>
  </property>
  <property fmtid="{D5CDD505-2E9C-101B-9397-08002B2CF9AE}" pid="16" name="Order">
    <vt:i4>74062900</vt:i4>
  </property>
  <property fmtid="{D5CDD505-2E9C-101B-9397-08002B2CF9AE}" pid="17" name="PresentationFormat">
    <vt:lpwstr>Prilagođeno</vt:lpwstr>
  </property>
  <property fmtid="{D5CDD505-2E9C-101B-9397-08002B2CF9AE}" pid="18" name="ScaleCrop">
    <vt:bool>0</vt:bool>
  </property>
  <property fmtid="{D5CDD505-2E9C-101B-9397-08002B2CF9AE}" pid="19" name="ScenarioTags">
    <vt:lpwstr/>
  </property>
  <property fmtid="{D5CDD505-2E9C-101B-9397-08002B2CF9AE}" pid="20" name="ShareDoc">
    <vt:bool>0</vt:bool>
  </property>
  <property fmtid="{D5CDD505-2E9C-101B-9397-08002B2CF9AE}" pid="21" name="Slides">
    <vt:i4>10</vt:i4>
  </property>
</Properties>
</file>