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ppt/notesSlides/notesSlide6.xml" ContentType="application/vnd.openxmlformats-officedocument.presentationml.notesSlide+xml"/>
  <Override PartName="/ppt/tags/tag2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tags/tag3.xml" ContentType="application/vnd.openxmlformats-officedocument.presentationml.tags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tags/tag4.xml" ContentType="application/vnd.openxmlformats-officedocument.presentationml.tags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tags/tag5.xml" ContentType="application/vnd.openxmlformats-officedocument.presentationml.tags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tags/tag6.xml" ContentType="application/vnd.openxmlformats-officedocument.presentationml.tags+xml"/>
  <Override PartName="/ppt/notesSlides/notesSlide76.xml" ContentType="application/vnd.openxmlformats-officedocument.presentationml.notesSlide+xml"/>
  <Override PartName="/ppt/tags/tag7.xml" ContentType="application/vnd.openxmlformats-officedocument.presentationml.tags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4"/>
    <p:sldMasterId id="2147483660" r:id="rId5"/>
  </p:sldMasterIdLst>
  <p:notesMasterIdLst>
    <p:notesMasterId r:id="rId86"/>
  </p:notesMasterIdLst>
  <p:sldIdLst>
    <p:sldId id="256" r:id="rId6"/>
    <p:sldId id="261" r:id="rId7"/>
    <p:sldId id="515" r:id="rId8"/>
    <p:sldId id="678" r:id="rId9"/>
    <p:sldId id="517" r:id="rId10"/>
    <p:sldId id="418" r:id="rId11"/>
    <p:sldId id="292" r:id="rId12"/>
    <p:sldId id="624" r:id="rId13"/>
    <p:sldId id="626" r:id="rId14"/>
    <p:sldId id="627" r:id="rId15"/>
    <p:sldId id="625" r:id="rId16"/>
    <p:sldId id="590" r:id="rId17"/>
    <p:sldId id="628" r:id="rId18"/>
    <p:sldId id="629" r:id="rId19"/>
    <p:sldId id="630" r:id="rId20"/>
    <p:sldId id="631" r:id="rId21"/>
    <p:sldId id="632" r:id="rId22"/>
    <p:sldId id="633" r:id="rId23"/>
    <p:sldId id="634" r:id="rId24"/>
    <p:sldId id="635" r:id="rId25"/>
    <p:sldId id="683" r:id="rId26"/>
    <p:sldId id="636" r:id="rId27"/>
    <p:sldId id="637" r:id="rId28"/>
    <p:sldId id="643" r:id="rId29"/>
    <p:sldId id="644" r:id="rId30"/>
    <p:sldId id="645" r:id="rId31"/>
    <p:sldId id="646" r:id="rId32"/>
    <p:sldId id="647" r:id="rId33"/>
    <p:sldId id="604" r:id="rId34"/>
    <p:sldId id="302" r:id="rId35"/>
    <p:sldId id="671" r:id="rId36"/>
    <p:sldId id="648" r:id="rId37"/>
    <p:sldId id="650" r:id="rId38"/>
    <p:sldId id="651" r:id="rId39"/>
    <p:sldId id="652" r:id="rId40"/>
    <p:sldId id="654" r:id="rId41"/>
    <p:sldId id="679" r:id="rId42"/>
    <p:sldId id="655" r:id="rId43"/>
    <p:sldId id="656" r:id="rId44"/>
    <p:sldId id="657" r:id="rId45"/>
    <p:sldId id="658" r:id="rId46"/>
    <p:sldId id="659" r:id="rId47"/>
    <p:sldId id="660" r:id="rId48"/>
    <p:sldId id="661" r:id="rId49"/>
    <p:sldId id="662" r:id="rId50"/>
    <p:sldId id="663" r:id="rId51"/>
    <p:sldId id="664" r:id="rId52"/>
    <p:sldId id="665" r:id="rId53"/>
    <p:sldId id="666" r:id="rId54"/>
    <p:sldId id="667" r:id="rId55"/>
    <p:sldId id="668" r:id="rId56"/>
    <p:sldId id="669" r:id="rId57"/>
    <p:sldId id="649" r:id="rId58"/>
    <p:sldId id="670" r:id="rId59"/>
    <p:sldId id="283" r:id="rId60"/>
    <p:sldId id="672" r:id="rId61"/>
    <p:sldId id="674" r:id="rId62"/>
    <p:sldId id="680" r:id="rId63"/>
    <p:sldId id="675" r:id="rId64"/>
    <p:sldId id="676" r:id="rId65"/>
    <p:sldId id="682" r:id="rId66"/>
    <p:sldId id="673" r:id="rId67"/>
    <p:sldId id="677" r:id="rId68"/>
    <p:sldId id="606" r:id="rId69"/>
    <p:sldId id="607" r:id="rId70"/>
    <p:sldId id="684" r:id="rId71"/>
    <p:sldId id="605" r:id="rId72"/>
    <p:sldId id="610" r:id="rId73"/>
    <p:sldId id="533" r:id="rId74"/>
    <p:sldId id="535" r:id="rId75"/>
    <p:sldId id="640" r:id="rId76"/>
    <p:sldId id="641" r:id="rId77"/>
    <p:sldId id="642" r:id="rId78"/>
    <p:sldId id="639" r:id="rId79"/>
    <p:sldId id="536" r:id="rId80"/>
    <p:sldId id="612" r:id="rId81"/>
    <p:sldId id="681" r:id="rId82"/>
    <p:sldId id="413" r:id="rId83"/>
    <p:sldId id="424" r:id="rId84"/>
    <p:sldId id="260" r:id="rId85"/>
  </p:sldIdLst>
  <p:sldSz cx="12192000" cy="6858000"/>
  <p:notesSz cx="6858000" cy="9144000"/>
  <p:embeddedFontLst>
    <p:embeddedFont>
      <p:font typeface="Calibri" panose="020F0502020204030204" pitchFamily="34" charset="0"/>
      <p:regular r:id="rId87"/>
      <p:bold r:id="rId88"/>
      <p:italic r:id="rId89"/>
      <p:boldItalic r:id="rId90"/>
    </p:embeddedFont>
    <p:embeddedFont>
      <p:font typeface="Open Sans" panose="020B0606030504020204" pitchFamily="34" charset="0"/>
      <p:regular r:id="rId91"/>
      <p:bold r:id="rId92"/>
      <p:italic r:id="rId93"/>
      <p:boldItalic r:id="rId94"/>
    </p:embeddedFont>
    <p:embeddedFont>
      <p:font typeface="Open Sans ExtraBold" panose="020B0906030804020204" pitchFamily="34" charset="0"/>
      <p:bold r:id="rId95"/>
      <p:boldItalic r:id="rId96"/>
    </p:embeddedFont>
    <p:embeddedFont>
      <p:font typeface="Open Sans Light" panose="020B0306030504020204" pitchFamily="34" charset="0"/>
      <p:regular r:id="rId97"/>
      <p:bold r:id="rId98"/>
      <p:italic r:id="rId99"/>
      <p:boldItalic r:id="rId10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http://customooxmlschemas.google.com/">
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go="http://customooxmlschemas.google.com/" xmlns="" r:id="rId110" roundtripDataSignature="AMtx7mhRx7CS5tRFiOS67zgbg3ks8cKOFw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9D1AD3D-37A3-CDDB-F7F3-A614CE385D27}" name="Ana Pongrac Pavlina" initials="AP" userId="7366dc358f69c7bb" providerId="Windows Live"/>
  <p188:author id="{821A6577-8957-7482-873A-A8E2F2D31F4A}" name="Ivana Ogrizek Biškupić" initials="IB" userId="S::ivana.ogrizekbiskupic@predavaci.algebra.hr::5bcdfff1-4ffd-4d87-9d3f-2e4b8f3c17f7" providerId="AD"/>
  <p188:author id="{87E1C3DA-CC55-1987-1B05-4FA1D93A7DF0}" name="Gorana Urukalo Čorkalo" initials="GUČ" userId="S::gurukalo@srce.hr::f3080467-37f0-4637-aa4d-f32899f8a320" providerId="AD"/>
  <p188:author id="{90A804DE-B2FB-789D-6E3A-62A0133F712C}" name="Ana Pongrac Pavlina" initials="APP" userId="Ana Pongrac Pavlina" providerId="None"/>
  <p188:author id="{433DA6DE-0858-6CB1-C4F3-08760894A702}" name="Gorana Urukalo Čorkalo" initials="GČ" userId="S::gorana.corkalo.urukalo@predavaci.algebra.hr::fab9fe4e-8441-4220-9996-733a7060389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ECFF"/>
    <a:srgbClr val="C2D8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522B7F4-98BC-4407-BA8E-1750E7FBBFA9}" v="2" dt="2023-09-05T12:40:22.06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4088" autoAdjust="0"/>
  </p:normalViewPr>
  <p:slideViewPr>
    <p:cSldViewPr snapToGrid="0">
      <p:cViewPr varScale="1">
        <p:scale>
          <a:sx n="96" d="100"/>
          <a:sy n="96" d="100"/>
        </p:scale>
        <p:origin x="111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117" Type="http://schemas.microsoft.com/office/2018/10/relationships/authors" Target="authors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84" Type="http://schemas.openxmlformats.org/officeDocument/2006/relationships/slide" Target="slides/slide79.xml"/><Relationship Id="rId89" Type="http://schemas.openxmlformats.org/officeDocument/2006/relationships/font" Target="fonts/font3.fntdata"/><Relationship Id="rId112" Type="http://schemas.openxmlformats.org/officeDocument/2006/relationships/viewProps" Target="viewProps.xml"/><Relationship Id="rId16" Type="http://schemas.openxmlformats.org/officeDocument/2006/relationships/slide" Target="slides/slide11.xml"/><Relationship Id="rId11" Type="http://schemas.openxmlformats.org/officeDocument/2006/relationships/slide" Target="slides/slide6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74" Type="http://schemas.openxmlformats.org/officeDocument/2006/relationships/slide" Target="slides/slide69.xml"/><Relationship Id="rId79" Type="http://schemas.openxmlformats.org/officeDocument/2006/relationships/slide" Target="slides/slide74.xml"/><Relationship Id="rId5" Type="http://schemas.openxmlformats.org/officeDocument/2006/relationships/slideMaster" Target="slideMasters/slideMaster2.xml"/><Relationship Id="rId90" Type="http://schemas.openxmlformats.org/officeDocument/2006/relationships/font" Target="fonts/font4.fntdata"/><Relationship Id="rId95" Type="http://schemas.openxmlformats.org/officeDocument/2006/relationships/font" Target="fonts/font9.fntdata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113" Type="http://schemas.openxmlformats.org/officeDocument/2006/relationships/theme" Target="theme/theme1.xml"/><Relationship Id="rId80" Type="http://schemas.openxmlformats.org/officeDocument/2006/relationships/slide" Target="slides/slide75.xml"/><Relationship Id="rId85" Type="http://schemas.openxmlformats.org/officeDocument/2006/relationships/slide" Target="slides/slide80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59" Type="http://schemas.openxmlformats.org/officeDocument/2006/relationships/slide" Target="slides/slide54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83" Type="http://schemas.openxmlformats.org/officeDocument/2006/relationships/slide" Target="slides/slide78.xml"/><Relationship Id="rId88" Type="http://schemas.openxmlformats.org/officeDocument/2006/relationships/font" Target="fonts/font2.fntdata"/><Relationship Id="rId91" Type="http://schemas.openxmlformats.org/officeDocument/2006/relationships/font" Target="fonts/font5.fntdata"/><Relationship Id="rId96" Type="http://schemas.openxmlformats.org/officeDocument/2006/relationships/font" Target="fonts/font10.fntdata"/><Relationship Id="rId11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14" Type="http://schemas.openxmlformats.org/officeDocument/2006/relationships/tableStyles" Target="tableStyles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81" Type="http://schemas.openxmlformats.org/officeDocument/2006/relationships/slide" Target="slides/slide76.xml"/><Relationship Id="rId86" Type="http://schemas.openxmlformats.org/officeDocument/2006/relationships/notesMaster" Target="notesMasters/notesMaster1.xml"/><Relationship Id="rId94" Type="http://schemas.openxmlformats.org/officeDocument/2006/relationships/font" Target="fonts/font8.fntdata"/><Relationship Id="rId99" Type="http://schemas.openxmlformats.org/officeDocument/2006/relationships/font" Target="fonts/font13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slide" Target="slides/slide71.xml"/><Relationship Id="rId97" Type="http://schemas.openxmlformats.org/officeDocument/2006/relationships/font" Target="fonts/font11.fntdata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92" Type="http://schemas.openxmlformats.org/officeDocument/2006/relationships/font" Target="fonts/font6.fntdata"/><Relationship Id="rId2" Type="http://schemas.openxmlformats.org/officeDocument/2006/relationships/customXml" Target="../customXml/item2.xml"/><Relationship Id="rId29" Type="http://schemas.openxmlformats.org/officeDocument/2006/relationships/slide" Target="slides/slide24.xml"/><Relationship Id="rId24" Type="http://schemas.openxmlformats.org/officeDocument/2006/relationships/slide" Target="slides/slide19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66" Type="http://schemas.openxmlformats.org/officeDocument/2006/relationships/slide" Target="slides/slide61.xml"/><Relationship Id="rId87" Type="http://schemas.openxmlformats.org/officeDocument/2006/relationships/font" Target="fonts/font1.fntdata"/><Relationship Id="rId110" Type="http://customschemas.google.com/relationships/presentationmetadata" Target="metadata"/><Relationship Id="rId115" Type="http://schemas.microsoft.com/office/2016/11/relationships/changesInfo" Target="changesInfos/changesInfo1.xml"/><Relationship Id="rId61" Type="http://schemas.openxmlformats.org/officeDocument/2006/relationships/slide" Target="slides/slide56.xml"/><Relationship Id="rId82" Type="http://schemas.openxmlformats.org/officeDocument/2006/relationships/slide" Target="slides/slide77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56" Type="http://schemas.openxmlformats.org/officeDocument/2006/relationships/slide" Target="slides/slide51.xml"/><Relationship Id="rId77" Type="http://schemas.openxmlformats.org/officeDocument/2006/relationships/slide" Target="slides/slide72.xml"/><Relationship Id="rId100" Type="http://schemas.openxmlformats.org/officeDocument/2006/relationships/font" Target="fonts/font14.fntdata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93" Type="http://schemas.openxmlformats.org/officeDocument/2006/relationships/font" Target="fonts/font7.fntdata"/><Relationship Id="rId98" Type="http://schemas.openxmlformats.org/officeDocument/2006/relationships/font" Target="fonts/font12.fntdata"/><Relationship Id="rId3" Type="http://schemas.openxmlformats.org/officeDocument/2006/relationships/customXml" Target="../customXml/item3.xml"/><Relationship Id="rId25" Type="http://schemas.openxmlformats.org/officeDocument/2006/relationships/slide" Target="slides/slide20.xml"/><Relationship Id="rId46" Type="http://schemas.openxmlformats.org/officeDocument/2006/relationships/slide" Target="slides/slide41.xml"/><Relationship Id="rId67" Type="http://schemas.openxmlformats.org/officeDocument/2006/relationships/slide" Target="slides/slide62.xml"/><Relationship Id="rId116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orana Urukalo Čorkalo" userId="S::gorana.corkalo.urukalo@predavaci.algebra.hr::fab9fe4e-8441-4220-9996-733a7060389e" providerId="AD" clId="Web-{41B89553-5151-4E89-A30D-301E2870E357}"/>
    <pc:docChg chg="modSld">
      <pc:chgData name="Gorana Urukalo Čorkalo" userId="S::gorana.corkalo.urukalo@predavaci.algebra.hr::fab9fe4e-8441-4220-9996-733a7060389e" providerId="AD" clId="Web-{41B89553-5151-4E89-A30D-301E2870E357}" dt="2023-08-14T06:42:02.567" v="4"/>
      <pc:docMkLst>
        <pc:docMk/>
      </pc:docMkLst>
      <pc:sldChg chg="modNotes">
        <pc:chgData name="Gorana Urukalo Čorkalo" userId="S::gorana.corkalo.urukalo@predavaci.algebra.hr::fab9fe4e-8441-4220-9996-733a7060389e" providerId="AD" clId="Web-{41B89553-5151-4E89-A30D-301E2870E357}" dt="2023-08-14T06:42:02.567" v="4"/>
        <pc:sldMkLst>
          <pc:docMk/>
          <pc:sldMk cId="900520874" sldId="59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r-Latn-R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edutorij.e-skole.hr/share/proxy/alfresco-noauth/edutorij/api/proxy-guest/38370fe1-21cd-471f-9743-6fa3c04912bc/html/181_zbrajanje_i_oduzimanje_prirodnih_brojeva.html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sway.office.com/XJs1RxE95aAzHqz4?ref=Link" TargetMode="External"/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quizizz.com/" TargetMode="External"/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quizizz.com/admin/quiz/602ef9e127769c001fcf2ae3?source=quiz_share" TargetMode="Externa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/" TargetMode="External"/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forms.office.com/e/FVS55U748F" TargetMode="External"/><Relationship Id="rId4" Type="http://schemas.openxmlformats.org/officeDocument/2006/relationships/hyperlink" Target="https://forms.office.com/e/2EY5S1Wdy3" TargetMode="Externa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3" Type="http://schemas.openxmlformats.org/officeDocument/2006/relationships/hyperlink" Target="http://e-dnevnik.skole.hr/" TargetMode="External"/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document/d/1oZE3vMxgkg-O-vP244qSq8wVKiDlVmLDUc2MlRSaGGY/edit?usp=sharing" TargetMode="External"/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3" Type="http://schemas.openxmlformats.org/officeDocument/2006/relationships/hyperlink" Target="https://1drv.ms/o/s!AvWKejsBqECMZ6LT2uFtzjecsB0?e=gU5O6w" TargetMode="External"/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3" Type="http://schemas.openxmlformats.org/officeDocument/2006/relationships/hyperlink" Target="https://edutorij.e-skole.hr/share/proxy/alfresco-noauth/edutorij/api/proxy-guest/6c0c341b-3378-4412-936c-eb01adf04870/index.html" TargetMode="External"/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e-dnevnik.skole.hr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 učeničku opremu dobivenu u projektu e-Škole spadaju tableti i to: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Samsung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tablet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TAB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 (SM-P550)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HP Pro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tablet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10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EE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G1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Na slici je prikazan HP Pro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tablet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10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EE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G1</a:t>
            </a:r>
          </a:p>
          <a:p>
            <a:pPr lvl="0"/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10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444803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lvl="0"/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Učionička se oprema sastoji od dva monitora s funkcijom dodira od kojih se jedan nalazi u prezentacijskoj, a drugi, s pripadajućom opremom za učenike, u interaktivnoj učionici.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Funkcionalnosti interaktivnog zaslona HIKVISION DS-D5B75RB/C prilagođene su potrebama naručitelja u projektu e-Škole.</a:t>
            </a:r>
          </a:p>
          <a:p>
            <a:pPr lvl="0"/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lvl="0"/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Kako biste započeli rad na interaktivnom zaslonu morate ga uključiti pomoću gumba za napajanje koji se nalazi na prednjoj strani zaslona.</a:t>
            </a:r>
          </a:p>
          <a:p>
            <a:pPr lvl="0"/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lvl="0"/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Nakon što uključite interaktivni zaslon pojavljuje se početni zaslon.</a:t>
            </a:r>
          </a:p>
          <a:p>
            <a:pPr lvl="0"/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Na početnom zaslonu nalaze se tri najčešće aplikacije koje će nastavnici koristiti: </a:t>
            </a:r>
          </a:p>
          <a:p>
            <a:pPr lvl="0"/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•	</a:t>
            </a:r>
            <a:r>
              <a:rPr lang="hr-HR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WonderCast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– aplikacija za dijeljenje zaslona sa interaktivnog zaslona na uređaj i s uređaja na interaktivni zaslon.</a:t>
            </a:r>
          </a:p>
          <a:p>
            <a:pPr lvl="0"/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•	S-</a:t>
            </a:r>
            <a:r>
              <a:rPr lang="hr-HR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write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- bijela ploča </a:t>
            </a:r>
          </a:p>
          <a:p>
            <a:pPr lvl="0"/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•	File manager – aplikacija za upravljanje datotekama.</a:t>
            </a:r>
          </a:p>
          <a:p>
            <a:pPr lvl="0"/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11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028652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b="1" dirty="0"/>
              <a:t>      </a:t>
            </a:r>
            <a:r>
              <a:rPr lang="hr-HR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Uputa za vođenu vježbu:</a:t>
            </a:r>
          </a:p>
          <a:p>
            <a:r>
              <a:rPr lang="hr-HR" dirty="0"/>
              <a:t>      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Predavač radi na svom računalu/interaktivnom zaslonu, a polaznici to istovremeno rade na svojim laptopima.</a:t>
            </a:r>
            <a:r>
              <a:rPr lang="hr-HR" dirty="0"/>
              <a:t> </a:t>
            </a:r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r>
              <a:rPr lang="hr-HR" dirty="0"/>
              <a:t>      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Predavač demonstrira polaznicima preuzimanje i instalaciju aplikacije </a:t>
            </a:r>
            <a:r>
              <a:rPr lang="hr-HR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WonderCast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a polaznici ga simultano prate.</a:t>
            </a:r>
          </a:p>
          <a:p>
            <a:pPr lvl="0"/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Za uspostavu dijeljenja sadržaja između interaktivnog zaslona i drugih uređaja, potrebno je instalirati aplikaciju </a:t>
            </a:r>
            <a:r>
              <a:rPr lang="hr-HR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WonderCast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na sve uređaje. Aplikacija je dostupna za preuzimanje s web stranice  https://www.hikvision.com/en/wondercast/hr/ </a:t>
            </a:r>
          </a:p>
          <a:p>
            <a:pPr lvl="0"/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Aplikacija </a:t>
            </a:r>
            <a:r>
              <a:rPr lang="hr-HR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WonderCast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podržava instalaciju na laptopima i stolnim računalima, te mobilnim uređajima i tabletima, bez obzira. koristite li Windows ili Mac uređaje, možete preuzeti i instalirati </a:t>
            </a:r>
            <a:r>
              <a:rPr lang="hr-HR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WonderCast</a:t>
            </a:r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r>
              <a:rPr lang="hr-HR" dirty="0"/>
              <a:t>       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Predavač demonstrira uključivanje laptopa i povezivanje s interaktivnim zaslonom.</a:t>
            </a:r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lvl="0"/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Nakon pokretanje aplikacije </a:t>
            </a:r>
            <a:r>
              <a:rPr lang="hr-HR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WonderCast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na interaktivnom zaslonu prikazat će se sučelje aplikacije.</a:t>
            </a:r>
          </a:p>
          <a:p>
            <a:pPr lvl="0"/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Nakon što učenici otvore aplikaciju </a:t>
            </a:r>
            <a:r>
              <a:rPr lang="hr-HR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WonderCast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na svom uređaju, trebaju unijeti </a:t>
            </a:r>
            <a:r>
              <a:rPr lang="hr-HR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passkôd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 koji se nalazi u gornjem lijevom kutu zaslona i kliknuti gumb za povezivanje kako bi uspostavili vezu s interaktivnim zaslonom. </a:t>
            </a:r>
          </a:p>
          <a:p>
            <a:pPr lvl="0"/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Učenici trebaju potvrditi dijeljenje zaslona na svom uređaju kako bi se sadržaj prikazo na interaktivnom zaslonu. Nastavnik, također, treba potvrditi zahtjev za dijeljenje na samom interaktivnom zaslonu.</a:t>
            </a:r>
          </a:p>
          <a:p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cs typeface="Calibri"/>
              <a:sym typeface="Calibri"/>
            </a:endParaRPr>
          </a:p>
          <a:p>
            <a:pPr lvl="0"/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cs typeface="Calibri"/>
              <a:sym typeface="Calibri"/>
            </a:endParaRPr>
          </a:p>
          <a:p>
            <a:pPr lvl="0"/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cs typeface="Calibri"/>
                <a:sym typeface="Calibri"/>
              </a:rPr>
              <a:t>	</a:t>
            </a:r>
          </a:p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r-Latn-R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</a:t>
            </a:fld>
            <a:endParaRPr lang="sr-Latn-R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323316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>
                <a:latin typeface="Arial" panose="020B0604020202020204" pitchFamily="34" charset="0"/>
                <a:cs typeface="Arial" panose="020B0604020202020204" pitchFamily="34" charset="0"/>
              </a:rPr>
              <a:t>	Korištenjem interaktivnog zaslona možete unaprijedili poučavanje i potaknuli aktivno sudjelovanje učenika na nastavi. Uspješna primjena ovisi o dostupnim digitalnim obrazovnim sadržajima i prilagodbi vlastitog sadržaja. Važno je koristiti pouzdane izvore koji su relevantni za nastavnu temu.</a:t>
            </a:r>
          </a:p>
          <a:p>
            <a:r>
              <a:rPr lang="hr-HR" dirty="0">
                <a:latin typeface="Arial" panose="020B0604020202020204" pitchFamily="34" charset="0"/>
                <a:cs typeface="Arial" panose="020B0604020202020204" pitchFamily="34" charset="0"/>
              </a:rPr>
              <a:t>	U ovom poglavlju prikazat ćemo kako pomoću opreme dobivene kroz projekt e-Škole možete koristiti digitalne obrazovne sadržaje i scenarije poučavanja na nastavnom satu te kako možete prilagoditi vlastiti obrazovni sadržaj.</a:t>
            </a:r>
          </a:p>
          <a:p>
            <a:r>
              <a:rPr lang="hr-HR" dirty="0">
                <a:latin typeface="Arial" panose="020B0604020202020204" pitchFamily="34" charset="0"/>
                <a:cs typeface="Arial" panose="020B0604020202020204" pitchFamily="34" charset="0"/>
              </a:rPr>
              <a:t>	Digitalni obrazovni sadržaji (e-Škole DOS) su sadržaji namijenjeni korištenju u obrazovanju, za učenje i poučavanje koji potiču aktivno učenje na inovativan, učinkovit i motivirajući način. </a:t>
            </a:r>
          </a:p>
          <a:p>
            <a:r>
              <a:rPr lang="hr-HR" dirty="0">
                <a:latin typeface="Arial"/>
                <a:cs typeface="Arial"/>
              </a:rPr>
              <a:t>	Scenariji poučavanja detaljno obuhvaćaju nastavne jedinice na način da se učiteljima/nastavnicima predloži koji digitalni alati mogu najučinkovitije ostvariti definirane ishode učenja.</a:t>
            </a:r>
          </a:p>
          <a:p>
            <a:r>
              <a:rPr lang="hr-HR" dirty="0">
                <a:latin typeface="Arial" panose="020B0604020202020204" pitchFamily="34" charset="0"/>
                <a:cs typeface="Arial" panose="020B0604020202020204" pitchFamily="34" charset="0"/>
              </a:rPr>
              <a:t>	Digitalni obrazovni sadržaji i Scenariji poučavanja korisnicima su ponuđeni kroz repozitorij digitalnih sadržaja – </a:t>
            </a:r>
            <a:r>
              <a:rPr lang="hr-HR" dirty="0" err="1">
                <a:latin typeface="Arial" panose="020B0604020202020204" pitchFamily="34" charset="0"/>
                <a:cs typeface="Arial" panose="020B0604020202020204" pitchFamily="34" charset="0"/>
              </a:rPr>
              <a:t>Edutorij</a:t>
            </a:r>
            <a:r>
              <a:rPr lang="hr-HR" dirty="0">
                <a:latin typeface="Arial" panose="020B0604020202020204" pitchFamily="34" charset="0"/>
                <a:cs typeface="Arial" panose="020B0604020202020204" pitchFamily="34" charset="0"/>
              </a:rPr>
              <a:t>, jedinstveno mjesto za pristup sadržajima kako iz škole tako i od kuće.</a:t>
            </a:r>
          </a:p>
          <a:p>
            <a:endParaRPr lang="hr-H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13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351335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1200" kern="120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	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Korištenje opreme dobivene kroz projekt e-Škole u nastavi matematike omogućuje uključivanje digitalnih obrazovnih sadržaja u nastavni proces te se tako može obogatiti iskustvo učenja. Učenici mogu pristupiti širokom rasponu resursa poput interaktivnih lekcija, videozapisa i vježbi koje pružaju dodatnu podršku i objašnjenja matematičkih pojmova.	</a:t>
            </a:r>
          </a:p>
          <a:p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OPIS: Uporaba opreme dobivene u projektu e-Škole na satu Matematike za učenike 5.  razreda osnovne škole korištenjem DOS-a u interaktivnoj lekciji  Zbrajanje i oduzimanje prirodnih brojeva. </a:t>
            </a:r>
            <a:r>
              <a:rPr lang="en-US" sz="1200" b="0" i="0" u="sng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  <a:hlinkClick r:id="rId3"/>
              </a:rPr>
              <a:t>https://edutorij.e-skole.hr/share/proxy/alfresco-noauth/edutorij/api/proxy-guest/38370fe1-21cd-471f-9743-6fa3c04912bc/html/181_zbrajanje_i_oduzimanje_prirodnih_brojeva.html</a:t>
            </a:r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Predavač demonstrira kako se u nastavi Matematike mogu koristiti digitalni obrazovni sadržaji te kako se učenici mogu uključiti u rješavanje interaktivnih zadataka.</a:t>
            </a:r>
          </a:p>
          <a:p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	</a:t>
            </a:r>
            <a:endParaRPr lang="hr-H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14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099800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	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</a:p>
          <a:p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Predavač dijeli  QR kôd na interaktivnom zaslonu kako bi polaznici pristupili interaktivnoj lekciji iz Matematike.</a:t>
            </a:r>
          </a:p>
          <a:p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</a:p>
          <a:p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endParaRPr lang="hr-H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15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145790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	</a:t>
            </a:r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Uputa za vođenu vježba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</a:p>
          <a:p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Predavač radi na svom računalu/interaktivnom zaslonu, a polaznici to istovremeno rade na svojim uređajima.</a:t>
            </a:r>
          </a:p>
          <a:p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Predavač i polaznici zajedno rješavaju Primjer 1 u interaktivnoj lekciji.</a:t>
            </a:r>
          </a:p>
          <a:p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</a:p>
          <a:p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16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794444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/>
              </a:rPr>
              <a:t>	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Nakon riješenog </a:t>
            </a:r>
            <a:r>
              <a:rPr lang="hr-HR" dirty="0"/>
              <a:t>Primjera 1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na interaktivnom zaslonu,</a:t>
            </a:r>
            <a:r>
              <a:rPr lang="hr-HR" dirty="0"/>
              <a:t>  polaznike podijelite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u četiri grupe (4-6 </a:t>
            </a:r>
            <a:r>
              <a:rPr lang="hr-HR" dirty="0"/>
              <a:t>polaznika u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grupi) i </a:t>
            </a:r>
            <a:r>
              <a:rPr lang="hr-HR" dirty="0"/>
              <a:t>pokažite Zadatak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za grupni rad.</a:t>
            </a:r>
          </a:p>
          <a:p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Svaka grupa </a:t>
            </a:r>
            <a:r>
              <a:rPr lang="hr-HR" dirty="0"/>
              <a:t>polaznika ima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jedan tablet i spajaju se na interaktivni zaslon putem aplikacije </a:t>
            </a:r>
            <a:r>
              <a:rPr lang="hr-HR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WonderCast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hr-HR" dirty="0"/>
              <a:t>Polaznici zajedno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rješavaju zadatak na tabletu, a </a:t>
            </a:r>
            <a:r>
              <a:rPr lang="hr-HR" dirty="0"/>
              <a:t>predavač na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interaktivnom zaslonu prati postupak rješavanja zadataka.</a:t>
            </a:r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r>
              <a:rPr lang="hr-HR" sz="1200" u="non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	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	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Važna prednost korištenja različite opreme je mogućnost praćenja napretka učenika i pružanja povratnih informacija. Interaktivni zaslon omogućuje vam vrednovanje učeničkih postignuća u stvarnom vremenu, pružajući im pravovremenu i konstruktivnu povratnu informaciju.</a:t>
            </a:r>
          </a:p>
          <a:p>
            <a:endParaRPr lang="hr-H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17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831526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1200" kern="1200">
                <a:solidFill>
                  <a:schemeClr val="tx1"/>
                </a:solidFill>
                <a:effectLst/>
                <a:latin typeface="+mn-lt"/>
                <a:ea typeface="+mn-ea"/>
                <a:cs typeface="Arial"/>
              </a:rPr>
              <a:t>	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endParaRPr lang="en-US"/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OPIS: Uporaba opreme dobivene u projektu e-Škole na satu Matematike za učenike 2.  razreda srednje škole korištenjem DOS-a u interaktivnoj lekciji 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Skup kompleksnih brojeva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( </a:t>
            </a: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Predavač demonstrira kako se u nastavi Matematike za srednju školu mogu koristiti digitalni obrazovni sadržaji korištenjem opreme</a:t>
            </a: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endParaRPr lang="hr-H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18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52373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	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</a:p>
          <a:p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Predavač dijeli  QR kôd na interaktivnom zaslonu kako bi polaznici pristupili interaktivnoj lekciji iz Matematike za 2. razred srednje škole.</a:t>
            </a:r>
            <a:endParaRPr lang="hr-H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19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478961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891469c11b_1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891469c11b_1_1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7" name="Google Shape;127;g891469c11b_1_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sr-Latn-RS"/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	</a:t>
            </a:r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Uputa za vođenu vježbu: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</a:p>
          <a:p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Predavač radi na interaktivnom zaslonu, a polaznici to istovremeno rade na svojim uređajima.</a:t>
            </a:r>
          </a:p>
          <a:p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Predavač pokazuje interaktivnu vježbu </a:t>
            </a:r>
            <a:r>
              <a:rPr lang="hr-HR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 imaginarnom </a:t>
            </a:r>
            <a:r>
              <a:rPr lang="hr-HR" b="1" dirty="0"/>
              <a:t>jedinicom </a:t>
            </a:r>
            <a:r>
              <a:rPr lang="hr-HR" dirty="0"/>
              <a:t>i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rješava je. Polaznici svatko na svom uređaju rješava vježbu.</a:t>
            </a:r>
          </a:p>
          <a:p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</a:p>
          <a:p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endParaRPr lang="hr-H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20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9400031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	</a:t>
            </a:r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Uputa za vođenu vježbu: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</a:p>
          <a:p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Nakon riješenog početnog zadatka na interaktivnom zaslonu podijelite učenike u grupe te im pokažite zadatak za grupni rad.</a:t>
            </a:r>
          </a:p>
          <a:p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Svakom učeniku unutar grupe nastavnik treba dodijeliti ulogu: jedan učenik će čitati zadatak, drugi će promišljati i objašnjavati kako riješiti, treći bi zapisao rješenje, a četvrti učenik će prezentirati napravljeno. </a:t>
            </a:r>
          </a:p>
          <a:p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Svaka grupa učenika ima jedan tablet i spajaju se na interaktivni zaslon, a nastavnik na interaktivnom zaslonu prati i komentira postupak rješavanja zadataka.</a:t>
            </a:r>
          </a:p>
          <a:p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</a:p>
          <a:p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endParaRPr lang="hr-H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21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5387400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hr-HR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Korištenje opreme dobivene kroz projekt </a:t>
            </a:r>
            <a:r>
              <a:rPr lang="hr-HR" dirty="0"/>
              <a:t>e-Škole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u nastavi stranih jezika omogućava uključivanje scenarija poučavanja koji mogu obogatiti nastavu i potaknuti učenje. Učenici mogu koristiti tablete ili računalne uređaje kako bi pristupili interaktivnim jezičnim aplikacijama koje im mogu pomoći u vježbanju vokabulara, gramatike i izgovora. Korištenje opreme i scenarija poučavanja može omogućiti učenicima individualizirani pristup učenju te prilagodbu nastave njihovim potrebama i vlastitom ritmu napretka</a:t>
            </a:r>
            <a:endParaRPr lang="hr-HR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lvl="0"/>
            <a:endParaRPr lang="hr-HR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OPIS: Uporaba opreme dobivene u projektu e-Škole</a:t>
            </a:r>
            <a:r>
              <a:rPr lang="hr-HR" dirty="0"/>
              <a:t> 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za učenike 8.</a:t>
            </a:r>
            <a:r>
              <a:rPr lang="hr-HR" dirty="0"/>
              <a:t> 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razreda za </a:t>
            </a:r>
            <a:r>
              <a:rPr lang="hr-HR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međupredmetnu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temu Uporaba informacijske i komunikacijske tehnologije korištenjem DOS-a u lekciji</a:t>
            </a:r>
            <a:r>
              <a:rPr lang="hr-HR" dirty="0"/>
              <a:t> 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Virtualno pizza putovanje</a:t>
            </a:r>
          </a:p>
          <a:p>
            <a:pPr lvl="0"/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Predavač na interaktivnom zaslonu prikazuje scenarij poučavanja Virtualno pizza putovanje i objašnjava polaznicima koje se aktivnosti mogu uključiti u nastavni sat.</a:t>
            </a:r>
          </a:p>
          <a:p>
            <a:pPr lvl="0"/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lvl="0"/>
            <a:endParaRPr lang="hr-HR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.</a:t>
            </a:r>
          </a:p>
          <a:p>
            <a:pPr lvl="0"/>
            <a:endParaRPr lang="hr-HR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22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9758449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      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Predavač dijeli</a:t>
            </a:r>
            <a:r>
              <a:rPr lang="hr-HR" dirty="0"/>
              <a:t> 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QR kôd na interaktivnom zaslonu kako bi polaznici pristupili Scenariju poučavanja </a:t>
            </a:r>
            <a:r>
              <a:rPr lang="hr-HR" dirty="0" err="1"/>
              <a:t>međupredmetne</a:t>
            </a:r>
            <a:r>
              <a:rPr lang="hr-HR" dirty="0"/>
              <a:t> teme Uporaba informacijske i komunikacijske tehnologije</a:t>
            </a:r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23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2306507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Korištenje opreme dobivene kroz projekt e-škole u nastavi fizike može potaknuti učenike na aktivno sudjelovanje u vlastitom učenju. Umjesto pasivnog primanja informacija, učenici mogu postati aktivni istraživači i kreatori znanja. Interakcija s opremom i tehnologijom može potaknuti njihovu znatiželju, motivaciju i angažman, što može dovesti do dubljeg razumijevanja fizikalnih modela.</a:t>
            </a:r>
          </a:p>
          <a:p>
            <a:pPr lvl="0"/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OPIS: Uporaba opreme dobivene u projektu e-Škole na satu Fizike za učenike 2.  razreda srednje škole u lekciji  </a:t>
            </a:r>
            <a:r>
              <a:rPr lang="hr-HR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Balon u štrcaljci</a:t>
            </a:r>
          </a:p>
          <a:p>
            <a:pPr lvl="0"/>
            <a:r>
              <a:rPr lang="hr-HR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Predavač na interaktivnom zaslonu prikazuje scenarij poučavanja </a:t>
            </a:r>
            <a:r>
              <a:rPr lang="hr-HR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Balon u štrcaljci 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te objašnjava polaznicima koje se aktivnosti mogu uključiti u nastavni sat.</a:t>
            </a:r>
          </a:p>
          <a:p>
            <a:pPr lvl="0"/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lvl="0"/>
            <a:endParaRPr lang="hr-HR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.</a:t>
            </a:r>
          </a:p>
          <a:p>
            <a:pPr lvl="0"/>
            <a:endParaRPr lang="hr-HR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24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7984919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Predavač dijeli  QR kôd na interaktivnom zaslonu kako bi polaznici pristupili Scenariju poučavanja iz Fizike, </a:t>
            </a:r>
            <a:r>
              <a:rPr lang="hr-HR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Balon u štrcaljci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25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9997505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Korištenje opreme dobivene kroz projekt e-škole omogućava nastavnicima informatike da uključe digitalne obrazovne sadržaje i unaprijede nastavu na zanimljiv i interaktivan način. Nastavnici mogu koristiti računalne učionice opremljene tabletima, prijenosnim računalima i drugim digitalnim uređajima kako bi učenicima pružili bogatije iskustvo učenja.</a:t>
            </a:r>
          </a:p>
          <a:p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lvl="0"/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OPIS: Uporaba opreme dobivene u projektu e-Škole na satu Informatike za učenike 6.  razreda u lekciji  </a:t>
            </a:r>
            <a:r>
              <a:rPr lang="hr-HR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Scratch</a:t>
            </a:r>
            <a:r>
              <a:rPr lang="hr-HR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-zabavno programiranje.</a:t>
            </a:r>
          </a:p>
          <a:p>
            <a:pPr lvl="0"/>
            <a:r>
              <a:rPr lang="hr-HR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Predavač na interaktivnom zaslonu prikazuje scenarij poučavanja </a:t>
            </a:r>
            <a:r>
              <a:rPr lang="hr-HR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Scratch</a:t>
            </a:r>
            <a:r>
              <a:rPr lang="hr-HR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-zabavno </a:t>
            </a:r>
            <a:r>
              <a:rPr lang="hr-HR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programiranje</a:t>
            </a:r>
            <a:r>
              <a:rPr lang="hr-HR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te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objašnjava polaznicima koje se aktivnosti mogu uključiti u nastavni sat.</a:t>
            </a:r>
          </a:p>
          <a:p>
            <a:pPr lvl="0"/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lvl="0"/>
            <a:endParaRPr lang="hr-HR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.</a:t>
            </a:r>
          </a:p>
          <a:p>
            <a:pPr lvl="0"/>
            <a:endParaRPr lang="hr-HR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26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2770619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       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Predavač dijeli</a:t>
            </a:r>
            <a:r>
              <a:rPr lang="hr-HR" dirty="0"/>
              <a:t> 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QR kôd na interaktivnom zaslonu kako bi polaznici pristupili Scenariju poučavanja iz Informatike </a:t>
            </a:r>
            <a:r>
              <a:rPr lang="hr-HR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Scratch</a:t>
            </a:r>
            <a:r>
              <a:rPr lang="hr-HR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-zabavno programiranje.</a:t>
            </a:r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882521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b="1" kern="1200" dirty="0">
                <a:solidFill>
                  <a:schemeClr val="tx1"/>
                </a:solidFill>
              </a:rPr>
              <a:t>      </a:t>
            </a:r>
            <a:r>
              <a:rPr lang="hr-HR" sz="1200" b="1" i="0" u="none" strike="noStrike" kern="1200" cap="none" dirty="0">
                <a:solidFill>
                  <a:schemeClr val="tx1"/>
                </a:solidFill>
                <a:effectLst/>
                <a:latin typeface="Calibri"/>
                <a:ea typeface="Calibri"/>
                <a:sym typeface="Calibri"/>
              </a:rPr>
              <a:t>Vođena vježba i zadatak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1" i="0" u="none" strike="noStrike" kern="1200" cap="none" dirty="0">
                <a:solidFill>
                  <a:schemeClr val="tx1"/>
                </a:solidFill>
                <a:effectLst/>
                <a:latin typeface="Calibri"/>
                <a:ea typeface="Calibri"/>
                <a:cs typeface="Arial" panose="020B0604020202020204" pitchFamily="34" charset="0"/>
                <a:sym typeface="Calibri"/>
              </a:rPr>
              <a:t>	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Predavač radi na svom računalu/interaktivnom zaslonu, a polaznici to istovremeno rade na svojim uređajima</a:t>
            </a:r>
            <a:endParaRPr lang="hr-HR" sz="1200" b="1" i="0" u="none" strike="noStrike" kern="1200" cap="none" dirty="0">
              <a:solidFill>
                <a:schemeClr val="tx1"/>
              </a:solidFill>
              <a:effectLst/>
              <a:latin typeface="Calibri"/>
              <a:ea typeface="Calibri"/>
              <a:cs typeface="Arial" panose="020B0604020202020204" pitchFamily="34" charset="0"/>
              <a:sym typeface="Calibri"/>
            </a:endParaRPr>
          </a:p>
          <a:p>
            <a:pPr>
              <a:defRPr/>
            </a:pPr>
            <a:r>
              <a:rPr lang="hr-HR" sz="1200" b="1" i="0" u="none" strike="noStrike" kern="1200" cap="none" dirty="0">
                <a:solidFill>
                  <a:schemeClr val="tx1"/>
                </a:solidFill>
                <a:effectLst/>
                <a:latin typeface="Calibri"/>
                <a:ea typeface="Calibri"/>
                <a:sym typeface="Calibri"/>
              </a:rPr>
              <a:t>	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Na interaktivnom zaslonu predavač će polaznicima demonstrirati</a:t>
            </a:r>
            <a:r>
              <a:rPr lang="hr-HR" dirty="0"/>
              <a:t> 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rad u alatu </a:t>
            </a:r>
            <a:r>
              <a:rPr lang="hr-HR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Scratch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kroz </a:t>
            </a:r>
            <a:r>
              <a:rPr lang="hr-HR" dirty="0"/>
              <a:t>Primjer 1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i Primjer 2, a polaznici će na svojim tabletima</a:t>
            </a:r>
            <a:r>
              <a:rPr lang="hr-HR" dirty="0"/>
              <a:t> 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raditi isto.	</a:t>
            </a:r>
          </a:p>
          <a:p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	</a:t>
            </a:r>
          </a:p>
          <a:p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lvl="0"/>
            <a:r>
              <a:rPr lang="hr-HR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28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7854768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7411285122_7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5" name="Google Shape;305;g7411285122_7_23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1800" b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Uputa predavaču</a:t>
            </a:r>
            <a:r>
              <a:rPr lang="hr-HR" sz="180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</a:t>
            </a:r>
            <a:r>
              <a:rPr lang="hr-HR" sz="1800" noProof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Potrebno</a:t>
            </a:r>
            <a:r>
              <a:rPr lang="en-US" sz="180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hr-HR" sz="180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je </a:t>
            </a:r>
            <a:r>
              <a:rPr lang="hr-HR" sz="1800" noProof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reproducirati</a:t>
            </a:r>
            <a:r>
              <a:rPr lang="en-US" sz="180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video</a:t>
            </a:r>
            <a:r>
              <a:rPr lang="hr-HR" sz="180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hr-HR" sz="1800" b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Video upute za pretraživanje </a:t>
            </a:r>
            <a:r>
              <a:rPr lang="hr-HR" sz="1800" b="1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Edutorija</a:t>
            </a:r>
            <a:r>
              <a:rPr lang="hr-HR" sz="1800" b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korištenjem laptopa</a:t>
            </a:r>
            <a:r>
              <a:rPr lang="en-US" sz="180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hr-HR" sz="1800" noProof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ob</a:t>
            </a:r>
            <a:r>
              <a:rPr lang="hr-HR" sz="180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</a:t>
            </a:r>
            <a:r>
              <a:rPr lang="hr-HR" sz="1800" noProof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vezno</a:t>
            </a:r>
            <a:r>
              <a:rPr lang="en-US" sz="180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u </a:t>
            </a:r>
            <a:r>
              <a:rPr lang="hr-HR" sz="1800" noProof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punom prikazu </a:t>
            </a:r>
            <a:r>
              <a:rPr lang="en-US" sz="180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(full screen) </a:t>
            </a:r>
            <a:r>
              <a:rPr lang="hr-HR" sz="1800" noProof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te uz uključene titlove</a:t>
            </a:r>
            <a:r>
              <a:rPr lang="en-US" sz="180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endParaRPr lang="hr-HR" sz="1800"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180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Nakon završetka videa predavač treba  potaknuti polaznike da podjele svoja razmišljanja o korištenju </a:t>
            </a:r>
            <a:r>
              <a:rPr lang="hr-HR" sz="180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Edutorija</a:t>
            </a:r>
            <a:r>
              <a:rPr lang="hr-HR" sz="180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::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Kako biste opisali svoje iskustvo korištenja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Edutorija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do sada? 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Jesu li vam raspoloživi resursi i materijali na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Edutoriju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bili korisni? 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Jeste li se upustili u suradnju s drugim korisnicima na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Edutoriju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? Kako su vam te suradnje pomogle u učenju ili podučavanju?</a:t>
            </a:r>
            <a:endParaRPr lang="hr-HR" sz="180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6" name="Google Shape;306;g7411285122_7_2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29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804644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       </a:t>
            </a:r>
            <a:r>
              <a:rPr lang="en-US" i="0" err="1">
                <a:effectLst/>
              </a:rPr>
              <a:t>Pojašnjenje</a:t>
            </a:r>
            <a:r>
              <a:rPr lang="en-US"/>
              <a:t> </a:t>
            </a:r>
            <a:r>
              <a:rPr lang="en-US" i="0" err="1">
                <a:effectLst/>
              </a:rPr>
              <a:t>predavaču</a:t>
            </a:r>
            <a:r>
              <a:rPr lang="en-US"/>
              <a:t> </a:t>
            </a:r>
            <a:r>
              <a:rPr lang="en-US" i="0">
                <a:effectLst/>
              </a:rPr>
              <a:t>(</a:t>
            </a:r>
            <a:r>
              <a:rPr lang="en-US" i="0" err="1">
                <a:effectLst/>
              </a:rPr>
              <a:t>koje</a:t>
            </a:r>
            <a:r>
              <a:rPr lang="en-US"/>
              <a:t> </a:t>
            </a:r>
            <a:r>
              <a:rPr lang="en-US" i="0" err="1">
                <a:effectLst/>
              </a:rPr>
              <a:t>nije</a:t>
            </a:r>
            <a:r>
              <a:rPr lang="en-US"/>
              <a:t> </a:t>
            </a:r>
            <a:r>
              <a:rPr lang="en-US" i="0" err="1">
                <a:effectLst/>
              </a:rPr>
              <a:t>potrebno</a:t>
            </a:r>
            <a:r>
              <a:rPr lang="en-US"/>
              <a:t> </a:t>
            </a:r>
            <a:r>
              <a:rPr lang="en-US" i="0" err="1">
                <a:effectLst/>
              </a:rPr>
              <a:t>navoditi</a:t>
            </a:r>
            <a:r>
              <a:rPr lang="en-US"/>
              <a:t> </a:t>
            </a:r>
            <a:r>
              <a:rPr lang="en-US" i="0" err="1">
                <a:effectLst/>
              </a:rPr>
              <a:t>na</a:t>
            </a:r>
            <a:r>
              <a:rPr lang="en-US"/>
              <a:t> </a:t>
            </a:r>
            <a:r>
              <a:rPr lang="en-US" i="0" err="1">
                <a:effectLst/>
              </a:rPr>
              <a:t>radionici</a:t>
            </a:r>
            <a:r>
              <a:rPr lang="en-US" i="0">
                <a:effectLst/>
              </a:rPr>
              <a:t>): Uz</a:t>
            </a:r>
            <a:r>
              <a:rPr lang="en-US"/>
              <a:t> </a:t>
            </a:r>
            <a:r>
              <a:rPr lang="en-US" i="0" err="1">
                <a:effectLst/>
              </a:rPr>
              <a:t>svaki</a:t>
            </a:r>
            <a:r>
              <a:rPr lang="en-US"/>
              <a:t> </a:t>
            </a:r>
            <a:r>
              <a:rPr lang="en-US" i="0" err="1">
                <a:effectLst/>
              </a:rPr>
              <a:t>ishod</a:t>
            </a:r>
            <a:r>
              <a:rPr lang="en-US"/>
              <a:t> </a:t>
            </a:r>
            <a:r>
              <a:rPr lang="en-US" i="0" err="1">
                <a:effectLst/>
              </a:rPr>
              <a:t>učenja</a:t>
            </a:r>
            <a:r>
              <a:rPr lang="en-US"/>
              <a:t> </a:t>
            </a:r>
            <a:r>
              <a:rPr lang="en-US" i="0" err="1">
                <a:effectLst/>
              </a:rPr>
              <a:t>radionce</a:t>
            </a:r>
            <a:r>
              <a:rPr lang="en-US"/>
              <a:t> </a:t>
            </a:r>
            <a:r>
              <a:rPr lang="en-US" i="0" err="1">
                <a:effectLst/>
              </a:rPr>
              <a:t>navedena</a:t>
            </a:r>
            <a:r>
              <a:rPr lang="en-US"/>
              <a:t> </a:t>
            </a:r>
            <a:r>
              <a:rPr lang="en-US" i="0">
                <a:effectLst/>
              </a:rPr>
              <a:t>je</a:t>
            </a:r>
            <a:r>
              <a:rPr lang="en-US"/>
              <a:t> </a:t>
            </a:r>
            <a:r>
              <a:rPr lang="en-US" i="0" err="1">
                <a:effectLst/>
              </a:rPr>
              <a:t>razina</a:t>
            </a:r>
            <a:r>
              <a:rPr lang="en-US"/>
              <a:t> </a:t>
            </a:r>
            <a:r>
              <a:rPr lang="en-US" i="0" err="1">
                <a:effectLst/>
              </a:rPr>
              <a:t>digitalne</a:t>
            </a:r>
            <a:r>
              <a:rPr lang="en-US"/>
              <a:t> </a:t>
            </a:r>
            <a:r>
              <a:rPr lang="en-US" i="0" err="1">
                <a:effectLst/>
              </a:rPr>
              <a:t>kompetencije</a:t>
            </a:r>
            <a:r>
              <a:rPr lang="en-US"/>
              <a:t> </a:t>
            </a:r>
            <a:r>
              <a:rPr lang="en-US" err="1"/>
              <a:t>i</a:t>
            </a:r>
            <a:r>
              <a:rPr lang="en-US"/>
              <a:t> </a:t>
            </a:r>
            <a:r>
              <a:rPr lang="en-US" i="0" err="1">
                <a:effectLst/>
              </a:rPr>
              <a:t>područje</a:t>
            </a:r>
            <a:r>
              <a:rPr lang="en-US" i="0">
                <a:effectLst/>
              </a:rPr>
              <a:t>, a to se</a:t>
            </a:r>
            <a:r>
              <a:rPr lang="en-US"/>
              <a:t> </a:t>
            </a:r>
            <a:r>
              <a:rPr lang="en-US" i="0" err="1">
                <a:effectLst/>
              </a:rPr>
              <a:t>odnosi</a:t>
            </a:r>
            <a:r>
              <a:rPr lang="en-US"/>
              <a:t> </a:t>
            </a:r>
            <a:r>
              <a:rPr lang="en-US" i="0" err="1">
                <a:effectLst/>
              </a:rPr>
              <a:t>na</a:t>
            </a:r>
            <a:r>
              <a:rPr lang="en-US"/>
              <a:t> </a:t>
            </a:r>
            <a:r>
              <a:rPr lang="en-US" i="0" err="1">
                <a:effectLst/>
              </a:rPr>
              <a:t>područja</a:t>
            </a:r>
            <a:r>
              <a:rPr lang="en-US"/>
              <a:t> </a:t>
            </a:r>
            <a:r>
              <a:rPr lang="en-US" i="0" err="1">
                <a:effectLst/>
              </a:rPr>
              <a:t>i</a:t>
            </a:r>
            <a:r>
              <a:rPr lang="en-US"/>
              <a:t> </a:t>
            </a:r>
            <a:r>
              <a:rPr lang="en-US" i="0" err="1">
                <a:effectLst/>
              </a:rPr>
              <a:t>razine</a:t>
            </a:r>
            <a:r>
              <a:rPr lang="en-US"/>
              <a:t> </a:t>
            </a:r>
            <a:r>
              <a:rPr lang="en-US" i="0" err="1">
                <a:effectLst/>
              </a:rPr>
              <a:t>definirane</a:t>
            </a:r>
            <a:r>
              <a:rPr lang="en-US"/>
              <a:t> </a:t>
            </a:r>
            <a:r>
              <a:rPr lang="en-US" i="0">
                <a:effectLst/>
              </a:rPr>
              <a:t>u</a:t>
            </a:r>
            <a:r>
              <a:rPr lang="en-US"/>
              <a:t> </a:t>
            </a:r>
            <a:r>
              <a:rPr lang="en-US" i="0" err="1">
                <a:effectLst/>
              </a:rPr>
              <a:t>Europskom</a:t>
            </a:r>
            <a:r>
              <a:rPr lang="en-US"/>
              <a:t> </a:t>
            </a:r>
            <a:r>
              <a:rPr lang="en-US" i="0" err="1">
                <a:effectLst/>
              </a:rPr>
              <a:t>okviru</a:t>
            </a:r>
            <a:r>
              <a:rPr lang="en-US"/>
              <a:t> </a:t>
            </a:r>
            <a:r>
              <a:rPr lang="en-US" i="0" err="1">
                <a:effectLst/>
              </a:rPr>
              <a:t>digitalnih</a:t>
            </a:r>
            <a:r>
              <a:rPr lang="en-US"/>
              <a:t> </a:t>
            </a:r>
            <a:r>
              <a:rPr lang="en-US" i="0" err="1">
                <a:effectLst/>
              </a:rPr>
              <a:t>kompetencija</a:t>
            </a:r>
            <a:r>
              <a:rPr lang="en-US"/>
              <a:t> </a:t>
            </a:r>
            <a:r>
              <a:rPr lang="en-US" i="0">
                <a:effectLst/>
              </a:rPr>
              <a:t>za</a:t>
            </a:r>
            <a:r>
              <a:rPr lang="en-US"/>
              <a:t> </a:t>
            </a:r>
            <a:r>
              <a:rPr lang="en-US" i="0" err="1">
                <a:effectLst/>
              </a:rPr>
              <a:t>obrazovatelje</a:t>
            </a:r>
            <a:r>
              <a:rPr lang="en-US"/>
              <a:t> </a:t>
            </a:r>
            <a:r>
              <a:rPr lang="en-US" i="0">
                <a:effectLst/>
              </a:rPr>
              <a:t>(</a:t>
            </a:r>
            <a:r>
              <a:rPr lang="en-US" i="0" err="1">
                <a:effectLst/>
              </a:rPr>
              <a:t>tzv</a:t>
            </a:r>
            <a:r>
              <a:rPr lang="en-US" i="0">
                <a:effectLst/>
              </a:rPr>
              <a:t>.</a:t>
            </a:r>
            <a:r>
              <a:rPr lang="en-US"/>
              <a:t> </a:t>
            </a:r>
            <a:r>
              <a:rPr lang="en-US" i="0" err="1">
                <a:effectLst/>
              </a:rPr>
              <a:t>DigCompEdu</a:t>
            </a:r>
            <a:r>
              <a:rPr lang="en-US" i="0">
                <a:effectLst/>
              </a:rPr>
              <a:t>).</a:t>
            </a:r>
            <a:endParaRPr lang="en-US"/>
          </a:p>
          <a:p>
            <a:pPr marL="457200" marR="0" lvl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tabLst/>
              <a:defRPr/>
            </a:pPr>
            <a:endParaRPr lang="en-US" sz="1200" i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1864191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Polaznici će samostalno pretražiti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Edutorij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kako bi  odabrali interaktivnu lekciju iz e-Škole digitalnih obrazovnih sadržaja za nastavni predmet koji predaju.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Unastavni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sat trebaju uključili interaktivni sadržaj (prema primjerima iz prethodnih vježbi na radionici) uz korištenje odgovarajuće opreme (prijenosno računalo,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tablet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).  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hr-HR" sz="1200"/>
              <a:t>Odabrani materijal potrebno je prilagoditi nastavnom satu i potrebama svojih učenika te je potrebno napisati pripremu za nastavni sat u MS Wordu.</a:t>
            </a:r>
            <a:r>
              <a:rPr lang="hr-HR" sz="1050"/>
              <a:t> </a:t>
            </a:r>
            <a:endParaRPr lang="hr-HR" sz="1600">
              <a:latin typeface="Arial"/>
              <a:cs typeface="Arial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Odabrani materijal trebaju prilagoditi nastavnom satu i potrebama svojih učenika.</a:t>
            </a:r>
            <a:endParaRPr lang="hr-HR" i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30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9632560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>
                <a:latin typeface="Arial" panose="020B0604020202020204" pitchFamily="34" charset="0"/>
                <a:cs typeface="Arial" panose="020B0604020202020204" pitchFamily="34" charset="0"/>
              </a:rPr>
              <a:t>	D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igitalni alati mogu pružiti mogućnost praćenja napretka, evaluacije i pružanja povratnih informacija, što omogućava personalizirano praćenje i podršku individualiziranim potrebama učenika. Korištenje digitalnih alata u obrazovanju može potaknuti razvoj ključnih digitalnih vještina, kao što su informacijska pismenost, kritičko razmišljanje i vještine rješavanje problema. Također, mogu potaknuti suradnički rad i timski duh, pripremajući učenike za suvremeni digitalni svijet i izazove budućeg rada koji se sve više oslanja na tehnologiju</a:t>
            </a:r>
            <a:endParaRPr lang="hr-H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32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9846108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Snipping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Tool je alat za izrezivanje i stvaranje snimke zaslona koji je uključen u operacijski sustav Windows. Ovaj alat omogućava jednostavno snimanje, izrezivanje i spremanje snimke zaslona kao slikovne datoteke. 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Alat za izrezivanje i stvaranje snimke zaslona, poput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Snipping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Tool-a, može poslužiti kao koristan alat za snimanje i dijeljenje relevantnih sadržaja i informacija u nastavi. 	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Uputa za vođenu vježba: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Predavač demonstrira polaznicima rad u alatu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Snipping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Tool, a polaznici ga simultano prate.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	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</a:p>
          <a:p>
            <a:pPr lvl="0"/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.</a:t>
            </a:r>
          </a:p>
          <a:p>
            <a:pPr lvl="0"/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33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2872736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b="1"/>
              <a:t>       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Uputa za vođenu vježba: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Predavač demonstrira polaznicima rad u alatu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Snipping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Tool, a polaznici ga simultano prate.</a:t>
            </a:r>
          </a:p>
          <a:p>
            <a:r>
              <a:rPr lang="hr-HR"/>
              <a:t>      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Pomoću ovog alata može se odabrati nekoliko načina izrezivanja</a:t>
            </a:r>
            <a:r>
              <a:rPr lang="hr-HR"/>
              <a:t>:</a:t>
            </a:r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lvl="0">
              <a:buFont typeface="Arial" panose="020B0604020202020204" pitchFamily="34" charset="0"/>
              <a:buChar char="•"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Izrezak slobodnog oblika</a:t>
            </a:r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lvl="0">
              <a:buFont typeface="Arial" panose="020B0604020202020204" pitchFamily="34" charset="0"/>
              <a:buChar char="•"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Pravokutni izrezak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Izrezak prozora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Izrezak preko cijelog zaslona</a:t>
            </a:r>
          </a:p>
          <a:p>
            <a:pPr lvl="0"/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lvl="0"/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.</a:t>
            </a:r>
          </a:p>
          <a:p>
            <a:pPr lvl="0"/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34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435430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Uputa za vođenu vježba:</a:t>
            </a: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Predavač demonstrira polaznicima rad u </a:t>
            </a:r>
            <a:r>
              <a:rPr lang="hr-HR"/>
              <a:t>Alatu za izrezivanje (engl. 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Snipping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Tool</a:t>
            </a:r>
            <a:r>
              <a:rPr lang="hr-HR"/>
              <a:t>),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 polaznici ga simultano prate.</a:t>
            </a:r>
            <a:endParaRPr lang="hr-HR"/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	</a:t>
            </a:r>
            <a:endParaRPr lang="hr-HR"/>
          </a:p>
          <a:p>
            <a:r>
              <a:rPr lang="hr-HR"/>
              <a:t>       Predavač  pokazuje polaznicima kako mogu po izresku  i oko njega crtati i pisati 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odabirom gumba Olovka ili Isticanje. </a:t>
            </a:r>
            <a:r>
              <a:rPr lang="hr-HR"/>
              <a:t>Demonstrira im kako nacrtane linije mogu obrisati odabirom gumba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Gumica.</a:t>
            </a:r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endParaRPr lang="hr-HR"/>
          </a:p>
          <a:p>
            <a:r>
              <a:rPr lang="hr-HR"/>
              <a:t>    </a:t>
            </a:r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r>
              <a:rPr lang="hr-HR"/>
              <a:t>      </a:t>
            </a:r>
            <a:endParaRPr lang="hr-HR" sz="120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>
              <a:defRPr/>
            </a:pPr>
            <a:endParaRPr lang="hr-HR" b="1"/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.</a:t>
            </a:r>
          </a:p>
          <a:p>
            <a:pPr lvl="0"/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35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7494107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 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Uputa za vođenu vježba:</a:t>
            </a:r>
          </a:p>
          <a:p>
            <a:r>
              <a:rPr lang="hr-HR"/>
              <a:t>       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Predavač demonstrira polaznicima rad u alatu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Snipping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Tool, a polaznici ga simultano prate.</a:t>
            </a:r>
          </a:p>
          <a:p>
            <a:r>
              <a:rPr lang="hr-HR"/>
              <a:t>       Polaznici će poslati izrezak kolegi s kojim su došli na radionicu. </a:t>
            </a:r>
            <a:br>
              <a:rPr lang="hr-HR"/>
            </a:br>
            <a:r>
              <a:rPr lang="hr-HR"/>
              <a:t>Na kraju vođene vježbe polaznici će prokomentirati dobiveno.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	</a:t>
            </a: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Nakon izrezivanja, snimka zaslona može se spremiti ili dijeliti putem e-pošte ili drugih aplikacija. Nakon snimanja izreska odaberite gumb 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Spremi izrezak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te u okvir  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Spremi kao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unesite naziv, mjesto i vrstu datoteke i odaberite gumb Spremi.</a:t>
            </a: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Kako bi podijelili snimku odaberite strelicu pokraj gumba 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Pošalji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izrezak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pa odaberite jednu od mogućnost s popisa.</a:t>
            </a:r>
          </a:p>
          <a:p>
            <a:pPr lvl="0"/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>
              <a:defRPr/>
            </a:pPr>
            <a:r>
              <a:rPr lang="hr-HR" b="1"/>
              <a:t>      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.</a:t>
            </a:r>
          </a:p>
          <a:p>
            <a:pPr lvl="0"/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36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9712792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Polaznici će samostalno izraditi izrezak sučelja zaslon prema vlastitom izboru. Na izresku će koristiti alat olovku kako bi istaknuli jedan dio prema vlastitom izboru.</a:t>
            </a:r>
            <a:endParaRPr lang="hr-HR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37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0827546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Online suradnja i komunikacija može omogućiti nastavnicima i učenicima da se povežu i surađuju putem interneta, bez obzira na fizičku udaljenost. Korištenje različitih digitalnih alata poput e-pošte, video konferencija i chat platformi može olakšati razmjenu informacija između suradnika. Ova vrsta suradnje može potaknuti timski rad te otvoriti mogućnost za sudjelovanje više nastavnika i učenika u istom projektu, bez potrebe za istim fizičkim prostorom. Putem online komunikacije, sudionici bi mogli dijeliti ideje, koordinirati aktivnosti i donositi odluke, što bi moglo doprinijeti većoj efikasnosti i produktivnosti cjelokupne suradnje.</a:t>
            </a:r>
            <a:endParaRPr lang="sr-Latn-RS"/>
          </a:p>
          <a:p>
            <a:pPr lvl="0"/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lvl="0"/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Alat za suradnju MS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Sway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može omogućiti nastavnicima i učenicima da stvaraju atraktivne prezentacije, priče i web-stranice. MS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Sway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pruža fleksibilnost u dizajnu i organizaciji sadržaja, omogućujući korisnicima da kombiniraju tekst, slike, videozapise i druge medijske elemente na jedinstven i privlačan način. 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Uputa za vođenu vježba: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Predavač demonstrira polaznicima rad u alatu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Sway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a polaznici ga simultano prate.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	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Na početku trebate odabrati želite li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Sway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kreirati iz predloška ili ćete izraditi novi prazan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Sway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>
              <a:defRPr/>
            </a:pPr>
            <a:r>
              <a:rPr lang="hr-HR"/>
              <a:t>      </a:t>
            </a:r>
            <a:r>
              <a:rPr lang="hr-HR" b="1"/>
              <a:t>Primje</a:t>
            </a:r>
            <a:r>
              <a:rPr lang="hr-HR"/>
              <a:t>r</a:t>
            </a:r>
          </a:p>
          <a:p>
            <a:pPr>
              <a:defRPr/>
            </a:pPr>
            <a:r>
              <a:rPr lang="hr-HR"/>
              <a:t>      Terenska nastava za učenike osnovne škole - Otok Pag</a:t>
            </a:r>
          </a:p>
          <a:p>
            <a:pPr>
              <a:defRPr/>
            </a:pPr>
            <a:r>
              <a:rPr lang="hr-HR"/>
              <a:t>      Link na primjer: </a:t>
            </a:r>
            <a:r>
              <a:rPr lang="hr-HR">
                <a:hlinkClick r:id="rId3"/>
              </a:rPr>
              <a:t>https://sway.office.com/XJs1RxE95aAzHqz4?ref=Link</a:t>
            </a:r>
            <a:r>
              <a:rPr lang="hr-HR"/>
              <a:t> </a:t>
            </a:r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38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1171827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Uputa za vođenu vježba: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Predavač demonstrira polaznicima rad u alatu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Sway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a polaznici ga simultano prate.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	</a:t>
            </a:r>
          </a:p>
          <a:p>
            <a:pPr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hr-HR" b="1"/>
              <a:t>Uputa za vođenu vježba:</a:t>
            </a:r>
            <a:endParaRPr lang="en-US"/>
          </a:p>
          <a:p>
            <a:pPr>
              <a:defRPr/>
            </a:pPr>
            <a:r>
              <a:rPr lang="hr-HR"/>
              <a:t>      Predavač demonstrira polaznicima rad u alatu </a:t>
            </a:r>
            <a:r>
              <a:rPr lang="hr-HR" err="1"/>
              <a:t>Sway</a:t>
            </a:r>
            <a:r>
              <a:rPr lang="hr-HR"/>
              <a:t>, a polaznici ga simultano prate.</a:t>
            </a:r>
            <a:endParaRPr lang="en-US"/>
          </a:p>
          <a:p>
            <a:pPr>
              <a:defRPr/>
            </a:pPr>
            <a:r>
              <a:rPr lang="hr-HR"/>
              <a:t>      Predavač odabire prazan </a:t>
            </a:r>
            <a:r>
              <a:rPr lang="hr-HR" err="1"/>
              <a:t>Sway</a:t>
            </a:r>
            <a:r>
              <a:rPr lang="hr-HR"/>
              <a:t> te dodaje tekst o otoku Pagu te  pretražuje  fotografije o znamenitostima otoka Page i dodaje ih u </a:t>
            </a:r>
            <a:r>
              <a:rPr lang="hr-HR" err="1"/>
              <a:t>Sway</a:t>
            </a:r>
            <a:r>
              <a:rPr lang="hr-HR"/>
              <a:t> (Paška solana Vjetroelektrana, Kolan-sirana Gligora, </a:t>
            </a:r>
            <a:r>
              <a:rPr lang="hr-HR" err="1"/>
              <a:t>Benediktanski</a:t>
            </a:r>
            <a:r>
              <a:rPr lang="hr-HR"/>
              <a:t> samostan sv. Margarite, paška čipka, Crkva </a:t>
            </a:r>
            <a:r>
              <a:rPr lang="hr-HR" err="1"/>
              <a:t>sv</a:t>
            </a:r>
            <a:r>
              <a:rPr lang="hr-HR"/>
              <a:t>, Jurja)</a:t>
            </a:r>
          </a:p>
          <a:p>
            <a:pPr>
              <a:defRPr/>
            </a:pPr>
            <a:r>
              <a:rPr lang="hr-HR"/>
              <a:t>      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Nakon što</a:t>
            </a:r>
            <a:r>
              <a:rPr lang="hr-HR"/>
              <a:t> 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odaberete predložak i dizajn, morate dodati tekst</a:t>
            </a:r>
            <a:r>
              <a:rPr lang="hr-HR"/>
              <a:t> o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slike </a:t>
            </a:r>
            <a:r>
              <a:rPr lang="hr-HR"/>
              <a:t>ili multimediju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pri čemu je moguće pretražiti i uvesti odgovarajući sadržaj i s vanjskih izvora (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Youtube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Flickr,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OneDrive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).</a:t>
            </a:r>
            <a:r>
              <a:rPr lang="hr-HR"/>
              <a:t> 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39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5914495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.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Uputa za vođenu vježba: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Predavač demonstrira polaznicima rad u alatu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Sway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a polaznici ga simultano prate.</a:t>
            </a:r>
          </a:p>
          <a:p>
            <a:r>
              <a:rPr lang="hr-HR"/>
              <a:t>       Predavač demonstrira kako se dijeli </a:t>
            </a:r>
            <a:r>
              <a:rPr lang="hr-HR" err="1"/>
              <a:t>Sway</a:t>
            </a:r>
            <a:r>
              <a:rPr lang="hr-HR"/>
              <a:t>, a svaki polaznik/</a:t>
            </a:r>
            <a:r>
              <a:rPr lang="hr-HR" err="1"/>
              <a:t>ica</a:t>
            </a:r>
            <a:r>
              <a:rPr lang="hr-HR"/>
              <a:t> dijeli vlastiti </a:t>
            </a:r>
            <a:r>
              <a:rPr lang="hr-HR" err="1"/>
              <a:t>Sway</a:t>
            </a:r>
            <a:r>
              <a:rPr lang="hr-HR"/>
              <a:t> s kolegom/</a:t>
            </a:r>
            <a:r>
              <a:rPr lang="hr-HR" err="1"/>
              <a:t>icom</a:t>
            </a:r>
            <a:r>
              <a:rPr lang="hr-HR"/>
              <a:t> s kojim je došao na radionicu.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	</a:t>
            </a:r>
          </a:p>
          <a:p>
            <a:pPr>
              <a:defRPr/>
            </a:pPr>
            <a:r>
              <a:rPr lang="hr-HR"/>
              <a:t>       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Dokument izrađen pomoću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Swaya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možete podijeliti s kolegama, učenicima ili roditeljima na više načina: slanjem poveznice na dokument, objavom na društvenim mrežama (Facebook, Twitter i LinkedIn) ili ugrađivanjem u vlastito mrežno sjedište. Korisnik također ima mogućnost dodavanja ovlasti uređivanja pojedincima ili grupi s kojima dijeli sadržaj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40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456609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000000"/>
                </a:solidFill>
                <a:latin typeface="Arial"/>
                <a:ea typeface="Calibri" panose="020F0502020204030204" pitchFamily="34" charset="0"/>
                <a:cs typeface="Arial"/>
              </a:rPr>
              <a:t>     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Pojašnjenje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 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predavaču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 (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koje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 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nije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 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potrebno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 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navoditi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 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na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 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radionici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):</a:t>
            </a:r>
            <a:r>
              <a:rPr lang="en-US">
                <a:solidFill>
                  <a:srgbClr val="000000"/>
                </a:solidFill>
                <a:latin typeface="Arial"/>
                <a:ea typeface="Calibri" panose="020F0502020204030204" pitchFamily="34" charset="0"/>
                <a:cs typeface="Arial"/>
              </a:rPr>
              <a:t> 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 </a:t>
            </a:r>
            <a:br>
              <a:rPr lang="en-US">
                <a:latin typeface="Arial"/>
                <a:ea typeface="Calibri" panose="020F0502020204030204" pitchFamily="34" charset="0"/>
                <a:cs typeface="Arial"/>
              </a:rPr>
            </a:b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Uz 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svaki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 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ishod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 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učenja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 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radionce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 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navedena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 je 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razina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 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digitalne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 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kompetencije</a:t>
            </a:r>
            <a:r>
              <a:rPr lang="en-US">
                <a:solidFill>
                  <a:srgbClr val="000000"/>
                </a:solidFill>
                <a:latin typeface="Arial"/>
                <a:ea typeface="Calibri" panose="020F0502020204030204" pitchFamily="34" charset="0"/>
                <a:cs typeface="Arial"/>
              </a:rPr>
              <a:t> </a:t>
            </a:r>
            <a:r>
              <a:rPr lang="en-US" err="1">
                <a:solidFill>
                  <a:srgbClr val="000000"/>
                </a:solidFill>
                <a:latin typeface="Arial"/>
                <a:ea typeface="Calibri" panose="020F0502020204030204" pitchFamily="34" charset="0"/>
                <a:cs typeface="Arial"/>
              </a:rPr>
              <a:t>i</a:t>
            </a:r>
            <a:r>
              <a:rPr lang="en-US">
                <a:solidFill>
                  <a:srgbClr val="000000"/>
                </a:solidFill>
                <a:latin typeface="Arial"/>
                <a:ea typeface="Calibri" panose="020F0502020204030204" pitchFamily="34" charset="0"/>
                <a:cs typeface="Arial"/>
              </a:rPr>
              <a:t> 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područje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, a to se 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odnosi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 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na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 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područja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 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i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 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razine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 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definirane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 u 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Europskom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 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okviru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 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digitalnih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 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kompetencija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 za 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obrazovatelje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 (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tzv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. </a:t>
            </a:r>
            <a:r>
              <a:rPr lang="en-US" sz="1200" i="0" err="1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DigCompEdu</a:t>
            </a:r>
            <a:r>
              <a:rPr lang="en-US" sz="1200" i="0">
                <a:solidFill>
                  <a:srgbClr val="000000"/>
                </a:solidFill>
                <a:effectLst/>
                <a:latin typeface="Arial"/>
                <a:ea typeface="Calibri" panose="020F0502020204030204" pitchFamily="34" charset="0"/>
                <a:cs typeface="Arial"/>
              </a:rPr>
              <a:t>).</a:t>
            </a:r>
            <a:endParaRPr lang="hr-HR" sz="1200" i="0">
              <a:effectLst/>
              <a:latin typeface="Arial"/>
              <a:ea typeface="Calibri" panose="020F0502020204030204" pitchFamily="34" charset="0"/>
              <a:cs typeface="Arial"/>
            </a:endParaRPr>
          </a:p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0880052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Tricider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je besplatan digitalni alat namijenjen za prikupljanje ideja i poticanje diskusije na određenu temu i glasanje. Sudionici imaju mogućnost glasanja o određenoj temi, pokretanje diskusije i predlaganje alternativne ideje. Alat je moguće koristiti bez registracije ili kao registrirani korisnik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Uputa za vođenu vježba: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Predavač demonstrira polaznicima rad u alatu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Tricider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a polaznici ga simultano prate.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	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Pokretanje nove diskusije i prikupljanje ideja može se napraviti odabirom mogućnosti </a:t>
            </a:r>
            <a:r>
              <a:rPr lang="hr-HR" sz="1200" b="1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Create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hr-HR" sz="1200" b="1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new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hr-HR" sz="1200" b="1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tricision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ili direktnim unosom pitanja u polje unutar sučelja koje nalikuje na polje Google tražilice.</a:t>
            </a:r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41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7230415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Uputa za vođenu vježba: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Predavač demonstrira polaznicima rad u alatu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Tricider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a polaznici ga simultano prate</a:t>
            </a:r>
            <a:r>
              <a:rPr lang="hr-HR"/>
              <a:t>.</a:t>
            </a:r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lvl="0"/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Otvara se sučelje gdje se mogu dodavati ideje ili upravljati diskusijom.</a:t>
            </a: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Učenici mogu glasati o idejama, što može biti korisno za procjenu popularnosti nekih ideja ili rješenja te za donošenje odluka na temelju mišljenja većine.</a:t>
            </a: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Ovaj alat može omogućiti nastavnicima da prate napredak učenika i procjenu njihove vještine u suradnji i argumentiranju.</a:t>
            </a:r>
          </a:p>
          <a:p>
            <a:pPr>
              <a:defRPr/>
            </a:pPr>
            <a:endParaRPr lang="hr-HR"/>
          </a:p>
          <a:p>
            <a:pPr>
              <a:defRPr/>
            </a:pPr>
            <a:r>
              <a:rPr lang="hr-HR"/>
              <a:t>       Polaznici će na kraju prokomentirati pozitivne i negativne strane predloženih alata za suradničko učenje.</a:t>
            </a:r>
            <a:endParaRPr lang="hr-HR" sz="120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>
              <a:defRPr/>
            </a:pPr>
            <a:endParaRPr lang="hr-HR" b="1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42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1003980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.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Quizizz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je digitalni alat za izradu kvizova, anketa i lekcija, a nastavnicima je dostupna cjelovita analiza uspješnosti na razini pitanja ili učenika pojedinačno. Besplatni</a:t>
            </a:r>
            <a:r>
              <a:rPr lang="hr-HR"/>
              <a:t> 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korisnički račun ima velike mogućnosti koje će vam biti dovoljne za uporabu tijekom nastavnog procesa. Dostupan je na svim uređajima koji imaju pristup internetu i dijeli se poveznicom ili s pomoću QR koda. U korisničkom računu postoji pristup velikom broju javnih kvizova i lekcija koje se mogu preuzeti i prilagoditi svojim potrebama.</a:t>
            </a: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Aplikaciji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Quizizz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možete pristupiti putem poveznice </a:t>
            </a:r>
            <a:r>
              <a:rPr lang="hr-HR" sz="1200" b="0" i="0" u="sng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  <a:hlinkClick r:id="rId3"/>
              </a:rPr>
              <a:t>https://quizizz.com/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.</a:t>
            </a:r>
          </a:p>
          <a:p>
            <a:pPr lvl="0"/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</a:p>
          <a:p>
            <a:pPr lvl="0"/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Uputa za vođenu vježba: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Predavač demonstrira polaznicima rad u alatu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Quizizz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a polaznici ga simultano prate</a:t>
            </a:r>
          </a:p>
          <a:p>
            <a:pPr marL="0" indent="0"/>
            <a:r>
              <a:rPr lang="hr-HR"/>
              <a:t>             </a:t>
            </a:r>
            <a:r>
              <a:rPr lang="hr-HR" b="1"/>
              <a:t>Primjer kviza</a:t>
            </a:r>
            <a:endParaRPr lang="hr-HR"/>
          </a:p>
          <a:p>
            <a:pPr marL="0" indent="0"/>
            <a:r>
              <a:rPr lang="hr-HR"/>
              <a:t>             Primjer kviza za predmet Računalstvo za 2. razred strukovne četverogodišnje škole – Organizacija podataka na računalu.</a:t>
            </a:r>
          </a:p>
          <a:p>
            <a:r>
              <a:rPr lang="hr-HR"/>
              <a:t>       Link na kviz: </a:t>
            </a:r>
            <a:r>
              <a:rPr lang="hr-HR" u="sng">
                <a:hlinkClick r:id="rId4"/>
              </a:rPr>
              <a:t>https://quizizz.com/admin/quiz/602ef9e127769c001fcf2ae3?source=quiz_share</a:t>
            </a:r>
            <a:r>
              <a:rPr lang="hr-HR"/>
              <a:t> </a:t>
            </a:r>
          </a:p>
          <a:p>
            <a:pPr algn="just"/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43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475802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Uputa za vođenu vježba: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Predavač demonstrira polaznicima rad u alatu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Quizizz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a polaznici ga simultano prate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	</a:t>
            </a: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Kako biste mogli izraditi kviz potrebno je izraditi korisnički račun ili se prijaviti ako već imate korisnički račun.</a:t>
            </a: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Nakon što ste se prijavili u aplikaciju prikazat će se sučelje u kojem možete pregledati uratke drugih  koje možete koristiti.</a:t>
            </a: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 izborniku s lijeve strane ponuđene su sljedeće opcije: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Create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Explore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My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Library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Reports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Classes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Memes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postavke profila i opće postavke</a:t>
            </a: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Za izradu kviza potrebno je kliknuti na gumb </a:t>
            </a:r>
            <a:r>
              <a:rPr lang="hr-HR" sz="1200" b="1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Create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te možete odabrati </a:t>
            </a:r>
            <a:r>
              <a:rPr lang="hr-HR" sz="1200" b="1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Quiz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ili 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Lekciju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 sljedećem koraku potrebno je odabrati vrstu pitanja koju želite dodati u kviz. U besplatnoj verziji možete dodati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Multiple-choice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Fill-in-the-Blank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Draw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i Open-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ended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44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0772971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Uputa za vođenu vježba: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Predavač demonstrira polaznicima rad u alatu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Quizizz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a polaznici ga simultano prate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Za svako pitanje, unesite tekst pitanja i ponudite moguće odgovore ili opcije. Ako je potrebno, možete odabrati jedan točan odgovor ili više njih, ovisno o vrsti pitanja. Kako biste dodali više točnih odgovora u donjem lijevom kutu odaberite opciju Unutar ovog sučelja možete promijeniti vrstu pitanja klikom na strelicu pored </a:t>
            </a:r>
            <a:r>
              <a:rPr lang="hr-HR" sz="1200" b="1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Change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hr-HR" sz="1200" b="1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question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hr-HR" sz="1200" b="1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type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 gornjem desnom dijelu prozora.</a:t>
            </a: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Možete prilagoditi postavke kviza, kao što je vrijeme ograničenja za odgovaranje na pitanja, bodovanje i prikaz rezultata odmah ili nakon kviza. Također možete dodati slike, za svako pitanje kako biste ga vizualno obogatili. Svako pitanje potrebno je spremiti klikom na gumb 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Save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u donjem desnom kutu prozora.</a:t>
            </a:r>
          </a:p>
          <a:p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45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5690520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Uputa za vođenu vježba: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Predavač demonstrira polaznicima rad u alatu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Quizizz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a polaznici ga simultano prate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lvl="0"/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	</a:t>
            </a: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Kviz možete podijeliti uživo (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Start a live </a:t>
            </a:r>
            <a:r>
              <a:rPr lang="hr-HR" sz="1200" b="1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quiz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) te pozvati učenike da se pridruže putem kôda kviza ili ga možete zadati kao zadaću (</a:t>
            </a:r>
            <a:r>
              <a:rPr lang="hr-HR" sz="1200" b="1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Assign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hr-HR" sz="1200" b="1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homework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).</a:t>
            </a:r>
          </a:p>
          <a:p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46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0893735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Uputa za vođenu vježba: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Predavač demonstrira polaznicima rad u alatu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Quizizz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a polaznici ga simultano prate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	</a:t>
            </a: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Kako biste pregledali izvještaj za svaki kviz, odaberite opciju </a:t>
            </a:r>
            <a:r>
              <a:rPr lang="hr-HR" sz="1200" b="1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Reports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u izborniku s lijeve strane, a zatim odaberite željeni kviz iz prikazane liste. </a:t>
            </a: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Nakon što odaberete željeni kviz iz liste, otvorit će vam se izvještaj koji sadrži različite informacije o kvizu. Izvještaj može sadržavati detalje kao što su ukupan broj sudionika, postignuti rezultati, prosječan bodovni rezultat, statistike odgovora na pojedina pitanja i slično</a:t>
            </a:r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47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8327527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Microsoft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Forms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dio je Office365 paketa i dostupan je na poveznici </a:t>
            </a:r>
            <a:r>
              <a:rPr lang="hr-HR" sz="1200" b="0" i="0" u="sng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  <a:hlinkClick r:id="rId3"/>
              </a:rPr>
              <a:t>https://forms.office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 Kako biste pristupili alatu potrebna je prethodna prijava u Office365 koristeći se svojim skole.hr korisničkim računom. </a:t>
            </a: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Za kreiranje testa potrebno je odabrati opciju 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Novi test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 Microsoft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Forms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nudi mogućnost izrade provjera znanja s devet različitih tipova pitanja, uključujući i pitanje u kojem je potrebno postaviti bio koju vrstu datoteke kao odgovor.</a:t>
            </a: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Uz svako je pitanje možete postaviti sliku, dodati bodove, upisati i označiti točan odgovor, postaviti obvezu odgovaranja na pitanje i dodati grananje.</a:t>
            </a:r>
          </a:p>
          <a:p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lvl="0"/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Uputa za vođenu vježba: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Predavač demonstrira polaznicima rad u alatu MS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Forms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a polaznici ga simultano prate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	</a:t>
            </a:r>
          </a:p>
          <a:p>
            <a:pPr marL="0" indent="0"/>
            <a:r>
              <a:rPr lang="hr-HR" b="1"/>
              <a:t>            Primjer testa</a:t>
            </a:r>
            <a:endParaRPr lang="hr-HR"/>
          </a:p>
          <a:p>
            <a:pPr algn="just"/>
            <a:r>
              <a:rPr lang="hr-HR"/>
              <a:t>      Test znanja za 4. razred osnovne škole iz predmeta  Matematika za uvodni dio sata -  ponavljanje mjernih jedinica za mjerenje dužine .</a:t>
            </a:r>
          </a:p>
          <a:p>
            <a:r>
              <a:rPr lang="hr-HR"/>
              <a:t>      Link na test: </a:t>
            </a:r>
            <a:r>
              <a:rPr lang="en-US" u="sng">
                <a:hlinkClick r:id="rId4"/>
              </a:rPr>
              <a:t>https://forms.office.com/e/2EY5S1Wdy3</a:t>
            </a:r>
            <a:r>
              <a:rPr lang="en-US"/>
              <a:t> </a:t>
            </a:r>
            <a:endParaRPr lang="hr-HR"/>
          </a:p>
          <a:p>
            <a:r>
              <a:rPr lang="hr-HR" b="1"/>
              <a:t>      Primjer ankete</a:t>
            </a:r>
            <a:endParaRPr lang="hr-HR"/>
          </a:p>
          <a:p>
            <a:pPr algn="just"/>
            <a:r>
              <a:rPr lang="hr-HR"/>
              <a:t>     Anketni upitnik – Sat razrednika 4.r osnovne škole - primjer sociometrije u razrednoj nastavi kako bismo ispitali odbacivanje ili prihvaćanje pojedinaca u razredu među učenicima.</a:t>
            </a:r>
          </a:p>
          <a:p>
            <a:r>
              <a:rPr lang="hr-HR"/>
              <a:t>     Link na anketu: </a:t>
            </a:r>
            <a:r>
              <a:rPr lang="hr-HR" u="sng">
                <a:hlinkClick r:id="rId5"/>
              </a:rPr>
              <a:t>https://forms.office.com/e/FVS55U748F</a:t>
            </a:r>
            <a:r>
              <a:rPr lang="hr-HR"/>
              <a:t> </a:t>
            </a:r>
          </a:p>
          <a:p>
            <a:endParaRPr lang="hr-HR" b="1"/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. </a:t>
            </a:r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48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01185002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Uputa za vođenu vježba: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Predavač demonstrira polaznicima rad u alatu MS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Forms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a polaznici ga simultano prate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lvl="0"/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Uz svako je pitanje možete postaviti sliku, dodati bodove, upisati i označiti točan odgovor, postaviti obvezu odgovaranja na pitanje i dodati grananje. 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	</a:t>
            </a: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. </a:t>
            </a:r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49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7817823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Uputa za vođenu vježba: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Predavač demonstrira polaznicima rad u alatu MS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Forms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a polaznici ga simultano prate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lvl="0"/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U postavkama možete trajanje svakog testa ograničiti na određeno vrijeme (npr. 40 minuta), zatim postaviti datum početka i završetka kviza, izmiješati redoslijed pitanja, ograničiti slanje na samo jedan odgovor i isključiti prikaz rješenja nakon predaje provjere. </a:t>
            </a:r>
          </a:p>
          <a:p>
            <a:r>
              <a:rPr lang="hr-HR"/>
              <a:t>      Napomena: Zbog </a:t>
            </a:r>
            <a:r>
              <a:rPr lang="hr-HR" err="1"/>
              <a:t>dokimološlih</a:t>
            </a:r>
            <a:r>
              <a:rPr lang="hr-HR"/>
              <a:t> razloga test treba rješavati u učionici.</a:t>
            </a:r>
            <a:endParaRPr lang="hr-HR" sz="120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endParaRPr lang="hr-HR" b="1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50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430404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      </a:t>
            </a:r>
            <a:r>
              <a:rPr lang="en-US" i="0" err="1">
                <a:effectLst/>
              </a:rPr>
              <a:t>Pojašnjenje</a:t>
            </a:r>
            <a:r>
              <a:rPr lang="en-US"/>
              <a:t> </a:t>
            </a:r>
            <a:r>
              <a:rPr lang="en-US" i="0" err="1">
                <a:effectLst/>
              </a:rPr>
              <a:t>predavaču</a:t>
            </a:r>
            <a:r>
              <a:rPr lang="en-US"/>
              <a:t> </a:t>
            </a:r>
            <a:r>
              <a:rPr lang="en-US" i="0">
                <a:effectLst/>
              </a:rPr>
              <a:t>(</a:t>
            </a:r>
            <a:r>
              <a:rPr lang="en-US" i="0" err="1">
                <a:effectLst/>
              </a:rPr>
              <a:t>koje</a:t>
            </a:r>
            <a:r>
              <a:rPr lang="en-US"/>
              <a:t> </a:t>
            </a:r>
            <a:r>
              <a:rPr lang="en-US" i="0" err="1">
                <a:effectLst/>
              </a:rPr>
              <a:t>nije</a:t>
            </a:r>
            <a:r>
              <a:rPr lang="en-US"/>
              <a:t> </a:t>
            </a:r>
            <a:r>
              <a:rPr lang="en-US" i="0" err="1">
                <a:effectLst/>
              </a:rPr>
              <a:t>potrebno</a:t>
            </a:r>
            <a:r>
              <a:rPr lang="en-US"/>
              <a:t> </a:t>
            </a:r>
            <a:r>
              <a:rPr lang="en-US" i="0" err="1">
                <a:effectLst/>
              </a:rPr>
              <a:t>navoditi</a:t>
            </a:r>
            <a:r>
              <a:rPr lang="en-US"/>
              <a:t> </a:t>
            </a:r>
            <a:r>
              <a:rPr lang="en-US" i="0" err="1">
                <a:effectLst/>
              </a:rPr>
              <a:t>na</a:t>
            </a:r>
            <a:r>
              <a:rPr lang="en-US"/>
              <a:t> </a:t>
            </a:r>
            <a:r>
              <a:rPr lang="en-US" i="0" err="1">
                <a:effectLst/>
              </a:rPr>
              <a:t>radionici</a:t>
            </a:r>
            <a:r>
              <a:rPr lang="en-US" i="0">
                <a:effectLst/>
              </a:rPr>
              <a:t>): Uz</a:t>
            </a:r>
            <a:r>
              <a:rPr lang="en-US"/>
              <a:t> </a:t>
            </a:r>
            <a:r>
              <a:rPr lang="en-US" i="0" err="1">
                <a:effectLst/>
              </a:rPr>
              <a:t>svaki</a:t>
            </a:r>
            <a:r>
              <a:rPr lang="en-US"/>
              <a:t> </a:t>
            </a:r>
            <a:r>
              <a:rPr lang="en-US" i="0" err="1">
                <a:effectLst/>
              </a:rPr>
              <a:t>ishod</a:t>
            </a:r>
            <a:r>
              <a:rPr lang="en-US"/>
              <a:t> </a:t>
            </a:r>
            <a:r>
              <a:rPr lang="en-US" i="0" err="1">
                <a:effectLst/>
              </a:rPr>
              <a:t>učenja</a:t>
            </a:r>
            <a:r>
              <a:rPr lang="en-US"/>
              <a:t> </a:t>
            </a:r>
            <a:r>
              <a:rPr lang="en-US" i="0" err="1">
                <a:effectLst/>
              </a:rPr>
              <a:t>radionce</a:t>
            </a:r>
            <a:r>
              <a:rPr lang="en-US"/>
              <a:t> </a:t>
            </a:r>
            <a:r>
              <a:rPr lang="en-US" i="0" err="1">
                <a:effectLst/>
              </a:rPr>
              <a:t>navedena</a:t>
            </a:r>
            <a:r>
              <a:rPr lang="en-US"/>
              <a:t> </a:t>
            </a:r>
            <a:r>
              <a:rPr lang="en-US" i="0">
                <a:effectLst/>
              </a:rPr>
              <a:t>je</a:t>
            </a:r>
            <a:r>
              <a:rPr lang="en-US"/>
              <a:t> </a:t>
            </a:r>
            <a:r>
              <a:rPr lang="en-US" i="0" err="1">
                <a:effectLst/>
              </a:rPr>
              <a:t>razina</a:t>
            </a:r>
            <a:r>
              <a:rPr lang="en-US"/>
              <a:t> </a:t>
            </a:r>
            <a:r>
              <a:rPr lang="en-US" i="0" err="1">
                <a:effectLst/>
              </a:rPr>
              <a:t>digitalne</a:t>
            </a:r>
            <a:r>
              <a:rPr lang="en-US"/>
              <a:t> </a:t>
            </a:r>
            <a:r>
              <a:rPr lang="en-US" i="0" err="1">
                <a:effectLst/>
              </a:rPr>
              <a:t>kompetencije</a:t>
            </a:r>
            <a:r>
              <a:rPr lang="en-US"/>
              <a:t> </a:t>
            </a:r>
            <a:r>
              <a:rPr lang="en-US" err="1"/>
              <a:t>i</a:t>
            </a:r>
            <a:r>
              <a:rPr lang="en-US"/>
              <a:t> </a:t>
            </a:r>
            <a:r>
              <a:rPr lang="en-US" i="0" err="1">
                <a:effectLst/>
              </a:rPr>
              <a:t>područje</a:t>
            </a:r>
            <a:r>
              <a:rPr lang="en-US" i="0">
                <a:effectLst/>
              </a:rPr>
              <a:t>, a to se</a:t>
            </a:r>
            <a:r>
              <a:rPr lang="en-US"/>
              <a:t> </a:t>
            </a:r>
            <a:r>
              <a:rPr lang="en-US" i="0" err="1">
                <a:effectLst/>
              </a:rPr>
              <a:t>odnosi</a:t>
            </a:r>
            <a:r>
              <a:rPr lang="en-US"/>
              <a:t> </a:t>
            </a:r>
            <a:r>
              <a:rPr lang="en-US" i="0" err="1">
                <a:effectLst/>
              </a:rPr>
              <a:t>na</a:t>
            </a:r>
            <a:r>
              <a:rPr lang="en-US"/>
              <a:t> </a:t>
            </a:r>
            <a:r>
              <a:rPr lang="en-US" i="0" err="1">
                <a:effectLst/>
              </a:rPr>
              <a:t>područja</a:t>
            </a:r>
            <a:r>
              <a:rPr lang="en-US"/>
              <a:t> </a:t>
            </a:r>
            <a:r>
              <a:rPr lang="en-US" i="0" err="1">
                <a:effectLst/>
              </a:rPr>
              <a:t>i</a:t>
            </a:r>
            <a:r>
              <a:rPr lang="en-US"/>
              <a:t> </a:t>
            </a:r>
            <a:r>
              <a:rPr lang="en-US" i="0" err="1">
                <a:effectLst/>
              </a:rPr>
              <a:t>razine</a:t>
            </a:r>
            <a:r>
              <a:rPr lang="en-US"/>
              <a:t> </a:t>
            </a:r>
            <a:r>
              <a:rPr lang="en-US" i="0" err="1">
                <a:effectLst/>
              </a:rPr>
              <a:t>definirane</a:t>
            </a:r>
            <a:r>
              <a:rPr lang="en-US"/>
              <a:t> </a:t>
            </a:r>
            <a:r>
              <a:rPr lang="en-US" i="0">
                <a:effectLst/>
              </a:rPr>
              <a:t>u</a:t>
            </a:r>
            <a:r>
              <a:rPr lang="en-US"/>
              <a:t> </a:t>
            </a:r>
            <a:r>
              <a:rPr lang="en-US" i="0" err="1">
                <a:effectLst/>
              </a:rPr>
              <a:t>Europskom</a:t>
            </a:r>
            <a:r>
              <a:rPr lang="en-US"/>
              <a:t> </a:t>
            </a:r>
            <a:r>
              <a:rPr lang="en-US" i="0" err="1">
                <a:effectLst/>
              </a:rPr>
              <a:t>okviru</a:t>
            </a:r>
            <a:r>
              <a:rPr lang="en-US"/>
              <a:t> </a:t>
            </a:r>
            <a:r>
              <a:rPr lang="en-US" i="0" err="1">
                <a:effectLst/>
              </a:rPr>
              <a:t>digitalnih</a:t>
            </a:r>
            <a:r>
              <a:rPr lang="en-US"/>
              <a:t> </a:t>
            </a:r>
            <a:r>
              <a:rPr lang="en-US" i="0" err="1">
                <a:effectLst/>
              </a:rPr>
              <a:t>kompetencija</a:t>
            </a:r>
            <a:r>
              <a:rPr lang="en-US"/>
              <a:t> </a:t>
            </a:r>
            <a:r>
              <a:rPr lang="en-US" i="0">
                <a:effectLst/>
              </a:rPr>
              <a:t>za</a:t>
            </a:r>
            <a:r>
              <a:rPr lang="en-US"/>
              <a:t> </a:t>
            </a:r>
            <a:r>
              <a:rPr lang="en-US" i="0" err="1">
                <a:effectLst/>
              </a:rPr>
              <a:t>obrazovatelje</a:t>
            </a:r>
            <a:r>
              <a:rPr lang="en-US"/>
              <a:t> </a:t>
            </a:r>
            <a:r>
              <a:rPr lang="en-US" i="0">
                <a:effectLst/>
              </a:rPr>
              <a:t>(</a:t>
            </a:r>
            <a:r>
              <a:rPr lang="en-US" i="0" err="1">
                <a:effectLst/>
              </a:rPr>
              <a:t>tzv</a:t>
            </a:r>
            <a:r>
              <a:rPr lang="en-US" i="0">
                <a:effectLst/>
              </a:rPr>
              <a:t>.</a:t>
            </a:r>
            <a:r>
              <a:rPr lang="en-US"/>
              <a:t> </a:t>
            </a:r>
            <a:r>
              <a:rPr lang="en-US" i="0" err="1">
                <a:effectLst/>
              </a:rPr>
              <a:t>DigCompEdu</a:t>
            </a:r>
            <a:r>
              <a:rPr lang="en-US" i="0">
                <a:effectLst/>
              </a:rPr>
              <a:t>).</a:t>
            </a:r>
            <a:endParaRPr lang="en-US"/>
          </a:p>
          <a:p>
            <a:pPr marL="457200" marR="0" lvl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tabLst/>
              <a:defRPr/>
            </a:pPr>
            <a:endParaRPr lang="en-US" sz="1200" i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1762717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Uputa za vođenu vježba: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Predavač demonstrira polaznicima rad u alatu MS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Forms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a polaznici ga simultano prate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lvl="0"/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Kada jednom izradite test možete ga podijeliti učenicima e-mailom, slanjem poveznice ili generiranjem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QR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koda. </a:t>
            </a:r>
          </a:p>
          <a:p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51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0590067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Uputa za vođenu vježba: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Predavač demonstrira polaznicima rad u alatu MS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Forms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a polaznici ga simultano prate</a:t>
            </a: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hr-HR"/>
              <a:t>Rezultati testa se odmah obrađuju u samom alatu </a:t>
            </a:r>
            <a:r>
              <a:rPr lang="hr-HR" err="1"/>
              <a:t>Forms</a:t>
            </a:r>
            <a:r>
              <a:rPr lang="hr-HR"/>
              <a:t> na kartici Odgovori i moguće ih je preuzeti u obliku proračunske tablice (Excel).</a:t>
            </a:r>
            <a:endParaRPr lang="hr-HR" i="0" u="none" strike="noStrike" cap="none">
              <a:effectLst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52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88704019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endParaRPr lang="hr-HR" i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53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3767184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>
                <a:latin typeface="Arial"/>
                <a:cs typeface="Arial"/>
              </a:rPr>
              <a:t>	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Oprema koja se može koristiti za online nastavu može omogućiti pristup raznolikim oblicima sadržaja. Uz e-knjige, video materijale, online radionice i interaktivne aplikacije, učenici mogu imati širok spektar alata i resursa za stjecanje znanja. Nastavnici mogu prilagoditi nastavne </a:t>
            </a:r>
            <a:r>
              <a:rPr lang="hr-HR"/>
              <a:t>programe prema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različitim stilovima učenja i potrebama učenika, čime mogu potaknuti individualizirani napredak.</a:t>
            </a: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Oprema i tehnologija mogu unaprijediti obrazovanje i omogućiti učenicima i nastavnicima povezivanje i komunikaciju na novim razinama.</a:t>
            </a:r>
          </a:p>
          <a:p>
            <a:endParaRPr lang="hr-H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54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51996608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Oprema omogućava učenicima i nastavnicima da se povežu i komuniciraju putem interneta radi učenja i poučavanja na daljinu. </a:t>
            </a:r>
          </a:p>
          <a:p>
            <a:pPr indent="-457200">
              <a:defRPr/>
            </a:pPr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hr-HR" altLang="sr-Latn-RS" sz="120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  <a:hlinkClick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457200" indent="-457200"/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r-Latn-RS" sz="1200" b="0" i="0" u="none" strike="noStrike" cap="none" smtClean="0">
                <a:solidFill>
                  <a:schemeClr val="dk1"/>
                </a:solidFill>
                <a:ea typeface="Calibri"/>
                <a:sym typeface="Calibri"/>
              </a:rPr>
              <a:t>55</a:t>
            </a:fld>
            <a:endParaRPr lang="sr-Latn-RS" sz="1200" b="0" i="0" u="none" strike="noStrike" cap="none">
              <a:solidFill>
                <a:schemeClr val="dk1"/>
              </a:solidFill>
              <a:ea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57527803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 </a:t>
            </a:r>
            <a:r>
              <a:rPr lang="hr-HR" b="1"/>
              <a:t>Uputa za vođenu vježba:</a:t>
            </a:r>
            <a:endParaRPr lang="en-US"/>
          </a:p>
          <a:p>
            <a:pPr>
              <a:defRPr/>
            </a:pPr>
            <a:r>
              <a:rPr lang="hr-HR"/>
              <a:t>       Predavač demonstrira polaznicima rad u MS </a:t>
            </a:r>
            <a:r>
              <a:rPr lang="hr-HR" err="1"/>
              <a:t>Teams</a:t>
            </a:r>
            <a:r>
              <a:rPr lang="hr-HR"/>
              <a:t>-ima, a polaznici ga simultano prate</a:t>
            </a:r>
            <a:r>
              <a:rPr lang="hr-HR" b="1"/>
              <a:t>.</a:t>
            </a:r>
            <a:r>
              <a:rPr lang="hr-HR"/>
              <a:t> </a:t>
            </a:r>
            <a:endParaRPr lang="en-US"/>
          </a:p>
          <a:p>
            <a:pPr>
              <a:defRPr/>
            </a:pPr>
            <a:endParaRPr lang="hr-HR"/>
          </a:p>
          <a:p>
            <a:pPr>
              <a:defRPr/>
            </a:pPr>
            <a:r>
              <a:rPr lang="hr-HR"/>
              <a:t>      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Oprema u kombinaciji s MS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Teams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platformom </a:t>
            </a:r>
            <a:r>
              <a:rPr lang="hr-HR"/>
              <a:t>vam omogućiti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da </a:t>
            </a:r>
            <a:r>
              <a:rPr lang="hr-HR"/>
              <a:t>održite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hr-HR"/>
              <a:t>interaktivnu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online nastavu kako </a:t>
            </a:r>
            <a:r>
              <a:rPr lang="hr-HR"/>
              <a:t>biste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mogli podržati angažman učenika i kontinuiranu komunikaciju tijekom nastave na daljinu.</a:t>
            </a:r>
            <a:endParaRPr lang="hr-HR"/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Kroz tim možete dijeliti različite resurse, kao što su dokumenti, prezentacije, videozapisi i poveznice na vanjske izvore. Kako biste podijelili materijale, trebate prenijeti željenu datoteku ili mapu u mapu unutar kanala.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Organizacija online nastave putem MS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Teamsa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omogućuje vam da održavate online predavanja ili </a:t>
            </a:r>
            <a:r>
              <a:rPr lang="hr-HR"/>
              <a:t>radionice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u realnom vremenu. Možete koristiti video i audio značajke, dijeliti zaslone, postavljati pitanja i poticati učenike na sudjelovanje u razgovoru. U sklopu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Teamsa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možete koristiti aplikaciju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Whiteboard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za prikaz sadržaja ili kao alat za suradnju.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lvl="0"/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lvl="0"/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</a:p>
          <a:p>
            <a:pPr lvl="0"/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56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40845992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hr-HR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 </a:t>
            </a:r>
            <a:r>
              <a:rPr lang="hr-HR" b="1" dirty="0"/>
              <a:t>Uputa za vođenu vježba:</a:t>
            </a:r>
            <a:endParaRPr lang="en-US" dirty="0"/>
          </a:p>
          <a:p>
            <a:pPr>
              <a:defRPr/>
            </a:pPr>
            <a:r>
              <a:rPr lang="hr-HR" dirty="0"/>
              <a:t>       Predavač demonstrira polaznicima rad u MS PowerPoint-u a, a polaznici ga simultano prate</a:t>
            </a:r>
            <a:r>
              <a:rPr lang="hr-HR" b="1" dirty="0"/>
              <a:t>.</a:t>
            </a:r>
            <a:r>
              <a:rPr lang="hr-HR" dirty="0"/>
              <a:t> </a:t>
            </a:r>
            <a:endParaRPr lang="en-US" dirty="0"/>
          </a:p>
          <a:p>
            <a:pPr marL="457200" marR="0" lvl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tabLst/>
              <a:defRPr/>
            </a:pPr>
            <a:endParaRPr lang="hr-HR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>
              <a:defRPr/>
            </a:pP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Korištenje opreme za prikazivanje prezentacija, kao što je MS PowerPoint, tijekom online nastave može </a:t>
            </a:r>
            <a:r>
              <a:rPr lang="hr-HR" dirty="0"/>
              <a:t>vam poslužiti kao 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pouzdan alat za prenošenje informacija, vizualno prikazivanje pojmova i poticanje angažmana</a:t>
            </a:r>
            <a:r>
              <a:rPr lang="hr-HR" dirty="0"/>
              <a:t> 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učenika na daljinu. PowerPoint</a:t>
            </a:r>
            <a:r>
              <a:rPr lang="hr-HR" dirty="0"/>
              <a:t> možete koristiti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za pripremu složenih lekcija s vizualnim elementima poput grafikona, slika i videa. Oprema poput interaktivnog zaslona može omogućiti prikazivanje prezentacije učenicima u stvarnom vremenu.</a:t>
            </a:r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>
              <a:defRPr/>
            </a:pP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PowerPoint pruža mogućnosti interakcije tijekom online nastave. </a:t>
            </a:r>
            <a:r>
              <a:rPr lang="hr-HR" dirty="0"/>
              <a:t>U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hr-HR" dirty="0"/>
              <a:t>PowerPointu možete koristiti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ugrađene značajke poput </a:t>
            </a:r>
            <a:r>
              <a:rPr lang="hr-HR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hiperlinkova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animacija, oblikovanja i dodavanja multimedijalnih sadržaja kako bi prezentaciju učinili dinamičnijom i privlačnijom. Učenici mogu postavljati pitanja ili pružati povratne informacije putem chat </a:t>
            </a:r>
            <a:r>
              <a:rPr lang="hr-HR" dirty="0"/>
              <a:t>funkcije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ili glasovnog sudjelovanja.	</a:t>
            </a:r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lvl="0"/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57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57510646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Polaznici će u paru (kako sjede na radionici) izraditi tim u MS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Teams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-ima i kanal Vježba te će svaki polaznik podijeliti PowerPoint prezentaciju.</a:t>
            </a:r>
            <a:endParaRPr lang="hr-HR" i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58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78233197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 </a:t>
            </a:r>
            <a:r>
              <a:rPr lang="hr-HR" b="1"/>
              <a:t>Uputa za vođenu vježba:</a:t>
            </a:r>
            <a:endParaRPr lang="en-US"/>
          </a:p>
          <a:p>
            <a:pPr>
              <a:defRPr/>
            </a:pPr>
            <a:r>
              <a:rPr lang="hr-HR"/>
              <a:t>       Predavač demonstrira polaznicima rad u Google Dokumentu, a polaznici ga simultano prate</a:t>
            </a:r>
            <a:r>
              <a:rPr lang="hr-HR" b="1"/>
              <a:t>.</a:t>
            </a:r>
            <a:r>
              <a:rPr lang="hr-HR"/>
              <a:t> </a:t>
            </a:r>
            <a:endParaRPr lang="en-US"/>
          </a:p>
          <a:p>
            <a:pPr marL="457200" marR="0" lvl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tabLst/>
              <a:defRPr/>
            </a:pPr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Korištenje opreme za učeničku suradnju i rad u grupama tijekom online nastave pomoću alata za udaljeno suradničko pisanje poput Google Dokumenata ili MS OneNote-a omogućuje učenicima da zajednički rade na projektima, dijele ideje i doprinose grupnom radu unatoč fizičkoj udaljenosti.</a:t>
            </a:r>
          </a:p>
          <a:p>
            <a:pPr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hr-HR"/>
              <a:t>Google dokument omogućuje da učenici 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istovremeno </a:t>
            </a:r>
            <a:r>
              <a:rPr lang="hr-HR"/>
              <a:t>uređuju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hr-HR" err="1"/>
              <a:t>dokumenat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u stvarnom vremenu, </a:t>
            </a:r>
            <a:r>
              <a:rPr lang="hr-HR" err="1"/>
              <a:t>tj</a:t>
            </a:r>
            <a:r>
              <a:rPr lang="hr-HR"/>
              <a:t> dok učenici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hr-HR"/>
              <a:t>rade istovremeno rade na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istom </a:t>
            </a:r>
            <a:r>
              <a:rPr lang="hr-HR"/>
              <a:t>dokumentu, promjene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se prikazuju odmah svim sudionicima. To može olakšati suradnju i omogućiti učenicima da zajednički razvijaju ideje, dopunjuju jedni druge i pružaju povratne informacije na učinkovit način.</a:t>
            </a:r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Oprema poput prijenosnih računala, tableta ili pametnih telefona s pristupom internetu omogućuje pristup ovim alatima i sudjelovanje u zajedničkom radu. Učenici mogu stvarati dokumente, uređivati tekst, dodavati bilješke, crteže ili čak ugrađivati ​​multimedijalni sadržaj kao što su slike ili videozapisi.</a:t>
            </a:r>
          </a:p>
          <a:p>
            <a:pPr marL="457200" marR="0" lvl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tabLst/>
              <a:defRPr/>
            </a:pPr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marL="0" indent="0" algn="just">
              <a:defRPr/>
            </a:pPr>
            <a:r>
              <a:rPr lang="hr-HR"/>
              <a:t>            </a:t>
            </a:r>
            <a:r>
              <a:rPr lang="hr-HR" b="1"/>
              <a:t>Primjer</a:t>
            </a:r>
            <a:endParaRPr lang="hr-HR"/>
          </a:p>
          <a:p>
            <a:pPr>
              <a:defRPr/>
            </a:pPr>
            <a:r>
              <a:rPr lang="hr-HR"/>
              <a:t>     	Dokument za suradnju (Oluja ideja) za predmet Priroda za 6. razred osnovne škole – Očuvanje prirode </a:t>
            </a:r>
          </a:p>
          <a:p>
            <a:pPr>
              <a:defRPr/>
            </a:pPr>
            <a:r>
              <a:rPr lang="hr-HR"/>
              <a:t>     	Link na dijeljeni dokument : </a:t>
            </a:r>
            <a:r>
              <a:rPr lang="hr-HR" u="sng">
                <a:hlinkClick r:id="rId3"/>
              </a:rPr>
              <a:t>https://docs.google.com/document/d/1oZE3vMxgkg-O-vP244qSq8wVKiDlVmLDUc2MlRSaGGY/edit?usp=sharing</a:t>
            </a:r>
            <a:endParaRPr lang="hr-HR"/>
          </a:p>
          <a:p>
            <a:pPr>
              <a:defRPr/>
            </a:pPr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marL="0" indent="0" algn="just">
              <a:defRPr/>
            </a:pPr>
            <a:r>
              <a:rPr lang="hr-HR"/>
              <a:t>    </a:t>
            </a: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59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2789543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 </a:t>
            </a:r>
            <a:r>
              <a:rPr lang="hr-HR" b="1"/>
              <a:t>Uputa za vođenu vježba:</a:t>
            </a:r>
            <a:endParaRPr lang="en-US"/>
          </a:p>
          <a:p>
            <a:pPr>
              <a:defRPr/>
            </a:pPr>
            <a:r>
              <a:rPr lang="hr-HR"/>
              <a:t>       Predavač demonstrira polaznicima rad u OneNote, a polaznici ga simultano prate</a:t>
            </a:r>
            <a:r>
              <a:rPr lang="hr-HR" b="1"/>
              <a:t>.</a:t>
            </a:r>
            <a:r>
              <a:rPr lang="hr-HR"/>
              <a:t> </a:t>
            </a:r>
            <a:endParaRPr lang="en-US"/>
          </a:p>
          <a:p>
            <a:pPr marL="457200" marR="0" lvl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tabLst/>
              <a:defRPr/>
            </a:pPr>
            <a:endParaRPr lang="hr-HR" sz="1200" b="1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Alat OneNote može se najjednostavnije opisati kao e-bilježnica u koju je moguće unositi bilješke, pratiti zadatke i istodobno raditi s drugim osobama. Alat nastavniku olakšava kreiranje i dijeljenje nastavnog sadržaja, suradnju s učenicima i pregled učeničkog sadržaja</a:t>
            </a:r>
            <a:r>
              <a:rPr lang="hr-HR"/>
              <a:t>.</a:t>
            </a:r>
          </a:p>
          <a:p>
            <a:pPr>
              <a:defRPr/>
            </a:pPr>
            <a:endParaRPr lang="hr-HR"/>
          </a:p>
          <a:p>
            <a:pPr marL="0" indent="0" algn="just">
              <a:defRPr/>
            </a:pPr>
            <a:r>
              <a:rPr lang="hr-HR" b="1"/>
              <a:t>             Primjer</a:t>
            </a:r>
            <a:endParaRPr lang="hr-HR"/>
          </a:p>
          <a:p>
            <a:pPr algn="just">
              <a:defRPr/>
            </a:pPr>
            <a:r>
              <a:rPr lang="hr-HR"/>
              <a:t>     OneNote – suradničko učenje – Kemija 8.r – Zasićeni i nezasićeni ugljikovodici – učenici u grupama istražuju i zajednički rade bilješke u bilježnici u OneNote-u. Bilježnica se kasnije može koristiti kao priprema za test</a:t>
            </a:r>
            <a:endParaRPr lang="en-US"/>
          </a:p>
          <a:p>
            <a:pPr>
              <a:defRPr/>
            </a:pPr>
            <a:r>
              <a:rPr lang="hr-HR"/>
              <a:t>      Link na dijeljeni dokument : </a:t>
            </a:r>
            <a:r>
              <a:rPr lang="hr-HR" u="sng">
                <a:hlinkClick r:id="rId3"/>
              </a:rPr>
              <a:t>https://1drv.ms/o/s!AvWKejsBqECMZ6LT2uFtzjecsB0?e=gU5O6w</a:t>
            </a:r>
            <a:r>
              <a:rPr lang="hr-HR"/>
              <a:t> </a:t>
            </a:r>
            <a:endParaRPr lang="en-US"/>
          </a:p>
          <a:p>
            <a:pPr>
              <a:defRPr/>
            </a:pPr>
            <a:endParaRPr lang="hr-HR"/>
          </a:p>
          <a:p>
            <a:pPr>
              <a:defRPr/>
            </a:pPr>
            <a:endParaRPr lang="hr-HR"/>
          </a:p>
          <a:p>
            <a:pPr>
              <a:defRPr/>
            </a:pPr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60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401956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741128512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7411285122_0_0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>
                <a:latin typeface="Arial" panose="020B0604020202020204" pitchFamily="34" charset="0"/>
                <a:cs typeface="Arial" panose="020B0604020202020204" pitchFamily="34" charset="0"/>
              </a:rPr>
              <a:t>Predavač daje polaznicima potpisnu listu.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>
                <a:latin typeface="Arial" panose="020B0604020202020204" pitchFamily="34" charset="0"/>
                <a:cs typeface="Arial" panose="020B0604020202020204" pitchFamily="34" charset="0"/>
              </a:rPr>
              <a:t>Predavač kratko prezentira projekt e-Škole i potom opisuje sadržaj radionice.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8" name="Google Shape;128;g7411285122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60398364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Polaznici će u paru (kako sjede na radionici) izraditi OneNote. Svaki polaznik će izraditi jednu stranicu kojoj će nazvati predmetom koji predaju u školi (npr. Matematika) te će svaki polaznik na svojoj stranici dodati sljedeće elemente: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cs typeface="Calibri"/>
                <a:sym typeface="Calibri"/>
              </a:rPr>
              <a:t>Link na stranicu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cs typeface="Calibri"/>
                <a:sym typeface="Calibri"/>
              </a:rPr>
              <a:t>Edutorija</a:t>
            </a:r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  <a:tabLst/>
              <a:defRPr/>
            </a:pPr>
            <a:r>
              <a:rPr lang="hr-HR" sz="1200">
                <a:latin typeface="Arial"/>
                <a:cs typeface="Arial"/>
              </a:rPr>
              <a:t>Sliku koju su izrezali alatom </a:t>
            </a:r>
            <a:r>
              <a:rPr lang="hr-HR" sz="1200" err="1">
                <a:latin typeface="Arial"/>
                <a:cs typeface="Arial"/>
              </a:rPr>
              <a:t>Alatom</a:t>
            </a:r>
            <a:r>
              <a:rPr lang="hr-HR" sz="1200">
                <a:latin typeface="Arial"/>
                <a:cs typeface="Arial"/>
              </a:rPr>
              <a:t> za izrezivanje ( engl. </a:t>
            </a:r>
            <a:r>
              <a:rPr lang="hr-HR" sz="1200" i="1" err="1">
                <a:latin typeface="Arial"/>
                <a:cs typeface="Arial"/>
              </a:rPr>
              <a:t>Snipping</a:t>
            </a:r>
            <a:r>
              <a:rPr lang="hr-HR" sz="1200" i="1">
                <a:latin typeface="Arial"/>
                <a:cs typeface="Arial"/>
              </a:rPr>
              <a:t> Tool</a:t>
            </a:r>
            <a:r>
              <a:rPr lang="hr-HR" sz="1200">
                <a:latin typeface="Arial"/>
                <a:cs typeface="Arial"/>
              </a:rPr>
              <a:t>) - 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cs typeface="Calibri"/>
                <a:sym typeface="Calibri"/>
              </a:rPr>
              <a:t>(npr. sučelje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cs typeface="Calibri"/>
                <a:sym typeface="Calibri"/>
              </a:rPr>
              <a:t>Edutorija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cs typeface="Calibri"/>
                <a:sym typeface="Calibri"/>
              </a:rPr>
              <a:t>)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cs typeface="Calibri"/>
                <a:sym typeface="Calibri"/>
              </a:rPr>
              <a:t>Bilješku (po želji)</a:t>
            </a:r>
            <a:endParaRPr lang="hr-HR" i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61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9287844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r-Latn-RS" sz="1200" b="0" i="0" u="none" strike="noStrike" cap="none" smtClean="0">
                <a:solidFill>
                  <a:schemeClr val="dk1"/>
                </a:solidFill>
                <a:ea typeface="Calibri"/>
                <a:sym typeface="Calibri"/>
              </a:rPr>
              <a:t>62</a:t>
            </a:fld>
            <a:endParaRPr lang="sr-Latn-RS" sz="1200" b="0" i="0" u="none" strike="noStrike" cap="none">
              <a:solidFill>
                <a:schemeClr val="dk1"/>
              </a:solidFill>
              <a:ea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28407623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Održavanje opreme dobivene kroz projekt e-škole (tableti, prijenosna računala i interaktivni zasloni) može igrati ključnu ulogu u osiguravanju dugotrajnosti, pouzdanosti i sigurnosti tehnologije u obrazovanju. Redovito održavanje može osigurati dugotrajnost opreme, povećati njezinu pouzdanost, ali i sigurnost korisnika. Pravilno obučeno tehničko osoblje i jasno definirane prakse održavanja mogu biti ključni faktori za uspješno funkcioniranje tehnologije u školskom okruženju.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r-Latn-RS" sz="1200" b="0" i="0" u="none" strike="noStrike" cap="none" smtClean="0">
                <a:solidFill>
                  <a:schemeClr val="dk1"/>
                </a:solidFill>
                <a:ea typeface="Calibri"/>
                <a:sym typeface="Calibri"/>
              </a:rPr>
              <a:t>63</a:t>
            </a:fld>
            <a:endParaRPr lang="sr-Latn-RS" sz="1200" b="0" i="0" u="none" strike="noStrike" cap="none">
              <a:solidFill>
                <a:schemeClr val="dk1"/>
              </a:solidFill>
              <a:ea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45507306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r-Latn-R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65</a:t>
            </a:fld>
            <a:endParaRPr lang="sr-Latn-R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23503337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      </a:t>
            </a:r>
            <a:r>
              <a:rPr lang="en-US" i="0" dirty="0" err="1">
                <a:effectLst/>
              </a:rPr>
              <a:t>Pojašnjenje</a:t>
            </a:r>
            <a:r>
              <a:rPr lang="en-US" dirty="0"/>
              <a:t> </a:t>
            </a:r>
            <a:r>
              <a:rPr lang="en-US" i="0" dirty="0" err="1">
                <a:effectLst/>
              </a:rPr>
              <a:t>predavaču</a:t>
            </a:r>
            <a:r>
              <a:rPr lang="en-US" dirty="0"/>
              <a:t> </a:t>
            </a:r>
            <a:r>
              <a:rPr lang="en-US" i="0" dirty="0">
                <a:effectLst/>
              </a:rPr>
              <a:t>(</a:t>
            </a:r>
            <a:r>
              <a:rPr lang="en-US" i="0" dirty="0" err="1">
                <a:effectLst/>
              </a:rPr>
              <a:t>koje</a:t>
            </a:r>
            <a:r>
              <a:rPr lang="en-US" dirty="0"/>
              <a:t> </a:t>
            </a:r>
            <a:r>
              <a:rPr lang="en-US" i="0" dirty="0" err="1">
                <a:effectLst/>
              </a:rPr>
              <a:t>nije</a:t>
            </a:r>
            <a:r>
              <a:rPr lang="en-US" dirty="0"/>
              <a:t> </a:t>
            </a:r>
            <a:r>
              <a:rPr lang="en-US" i="0" dirty="0" err="1">
                <a:effectLst/>
              </a:rPr>
              <a:t>potrebno</a:t>
            </a:r>
            <a:r>
              <a:rPr lang="en-US" dirty="0"/>
              <a:t> </a:t>
            </a:r>
            <a:r>
              <a:rPr lang="en-US" i="0" dirty="0" err="1">
                <a:effectLst/>
              </a:rPr>
              <a:t>navoditi</a:t>
            </a:r>
            <a:r>
              <a:rPr lang="en-US" dirty="0"/>
              <a:t> </a:t>
            </a:r>
            <a:r>
              <a:rPr lang="en-US" i="0" dirty="0" err="1">
                <a:effectLst/>
              </a:rPr>
              <a:t>na</a:t>
            </a:r>
            <a:r>
              <a:rPr lang="en-US" dirty="0"/>
              <a:t> </a:t>
            </a:r>
            <a:r>
              <a:rPr lang="en-US" i="0" dirty="0" err="1">
                <a:effectLst/>
              </a:rPr>
              <a:t>radionici</a:t>
            </a:r>
            <a:r>
              <a:rPr lang="en-US" i="0" dirty="0">
                <a:effectLst/>
              </a:rPr>
              <a:t>): </a:t>
            </a:r>
            <a:r>
              <a:rPr lang="en-US" i="0" dirty="0" err="1">
                <a:effectLst/>
              </a:rPr>
              <a:t>Uz</a:t>
            </a:r>
            <a:r>
              <a:rPr lang="en-US" dirty="0"/>
              <a:t> </a:t>
            </a:r>
            <a:r>
              <a:rPr lang="en-US" i="0" dirty="0" err="1">
                <a:effectLst/>
              </a:rPr>
              <a:t>svaki</a:t>
            </a:r>
            <a:r>
              <a:rPr lang="en-US" dirty="0"/>
              <a:t> </a:t>
            </a:r>
            <a:r>
              <a:rPr lang="en-US" i="0" dirty="0" err="1">
                <a:effectLst/>
              </a:rPr>
              <a:t>ishod</a:t>
            </a:r>
            <a:r>
              <a:rPr lang="en-US" dirty="0"/>
              <a:t> </a:t>
            </a:r>
            <a:r>
              <a:rPr lang="en-US" i="0" dirty="0" err="1">
                <a:effectLst/>
              </a:rPr>
              <a:t>učenja</a:t>
            </a:r>
            <a:r>
              <a:rPr lang="en-US" dirty="0"/>
              <a:t> </a:t>
            </a:r>
            <a:r>
              <a:rPr lang="en-US" i="0" dirty="0" err="1">
                <a:effectLst/>
              </a:rPr>
              <a:t>radionce</a:t>
            </a:r>
            <a:r>
              <a:rPr lang="en-US" dirty="0"/>
              <a:t> </a:t>
            </a:r>
            <a:r>
              <a:rPr lang="en-US" i="0" dirty="0" err="1">
                <a:effectLst/>
              </a:rPr>
              <a:t>navedena</a:t>
            </a:r>
            <a:r>
              <a:rPr lang="en-US" dirty="0"/>
              <a:t> </a:t>
            </a:r>
            <a:r>
              <a:rPr lang="en-US" i="0" dirty="0">
                <a:effectLst/>
              </a:rPr>
              <a:t>je</a:t>
            </a:r>
            <a:r>
              <a:rPr lang="en-US" dirty="0"/>
              <a:t> </a:t>
            </a:r>
            <a:r>
              <a:rPr lang="en-US" i="0" dirty="0" err="1">
                <a:effectLst/>
              </a:rPr>
              <a:t>razina</a:t>
            </a:r>
            <a:r>
              <a:rPr lang="en-US" dirty="0"/>
              <a:t> </a:t>
            </a:r>
            <a:r>
              <a:rPr lang="en-US" i="0" dirty="0" err="1">
                <a:effectLst/>
              </a:rPr>
              <a:t>digitalne</a:t>
            </a:r>
            <a:r>
              <a:rPr lang="en-US" dirty="0"/>
              <a:t> </a:t>
            </a:r>
            <a:r>
              <a:rPr lang="en-US" i="0" dirty="0" err="1">
                <a:effectLst/>
              </a:rPr>
              <a:t>kompetencije</a:t>
            </a:r>
            <a:r>
              <a:rPr lang="en-US" dirty="0"/>
              <a:t> </a:t>
            </a:r>
            <a:r>
              <a:rPr lang="en-US" dirty="0" err="1"/>
              <a:t>i</a:t>
            </a:r>
            <a:r>
              <a:rPr lang="en-US" dirty="0"/>
              <a:t> </a:t>
            </a:r>
            <a:r>
              <a:rPr lang="en-US" i="0" dirty="0" err="1">
                <a:effectLst/>
              </a:rPr>
              <a:t>područje</a:t>
            </a:r>
            <a:r>
              <a:rPr lang="en-US" i="0" dirty="0">
                <a:effectLst/>
              </a:rPr>
              <a:t>, a to se</a:t>
            </a:r>
            <a:r>
              <a:rPr lang="en-US" dirty="0"/>
              <a:t> </a:t>
            </a:r>
            <a:r>
              <a:rPr lang="en-US" i="0" dirty="0" err="1">
                <a:effectLst/>
              </a:rPr>
              <a:t>odnosi</a:t>
            </a:r>
            <a:r>
              <a:rPr lang="en-US" dirty="0"/>
              <a:t> </a:t>
            </a:r>
            <a:r>
              <a:rPr lang="en-US" i="0" dirty="0" err="1">
                <a:effectLst/>
              </a:rPr>
              <a:t>na</a:t>
            </a:r>
            <a:r>
              <a:rPr lang="en-US" dirty="0"/>
              <a:t> </a:t>
            </a:r>
            <a:r>
              <a:rPr lang="en-US" i="0" dirty="0" err="1">
                <a:effectLst/>
              </a:rPr>
              <a:t>područja</a:t>
            </a:r>
            <a:r>
              <a:rPr lang="en-US" dirty="0"/>
              <a:t> </a:t>
            </a:r>
            <a:r>
              <a:rPr lang="en-US" i="0" dirty="0" err="1">
                <a:effectLst/>
              </a:rPr>
              <a:t>i</a:t>
            </a:r>
            <a:r>
              <a:rPr lang="en-US" dirty="0"/>
              <a:t> </a:t>
            </a:r>
            <a:r>
              <a:rPr lang="en-US" i="0" dirty="0" err="1">
                <a:effectLst/>
              </a:rPr>
              <a:t>razine</a:t>
            </a:r>
            <a:r>
              <a:rPr lang="en-US" dirty="0"/>
              <a:t> </a:t>
            </a:r>
            <a:r>
              <a:rPr lang="en-US" i="0" dirty="0" err="1">
                <a:effectLst/>
              </a:rPr>
              <a:t>definirane</a:t>
            </a:r>
            <a:r>
              <a:rPr lang="en-US" dirty="0"/>
              <a:t> </a:t>
            </a:r>
            <a:r>
              <a:rPr lang="en-US" i="0" dirty="0">
                <a:effectLst/>
              </a:rPr>
              <a:t>u</a:t>
            </a:r>
            <a:r>
              <a:rPr lang="en-US" dirty="0"/>
              <a:t> </a:t>
            </a:r>
            <a:r>
              <a:rPr lang="en-US" i="0" dirty="0" err="1">
                <a:effectLst/>
              </a:rPr>
              <a:t>Europskom</a:t>
            </a:r>
            <a:r>
              <a:rPr lang="en-US" dirty="0"/>
              <a:t> </a:t>
            </a:r>
            <a:r>
              <a:rPr lang="en-US" i="0" dirty="0" err="1">
                <a:effectLst/>
              </a:rPr>
              <a:t>okviru</a:t>
            </a:r>
            <a:r>
              <a:rPr lang="en-US" dirty="0"/>
              <a:t> </a:t>
            </a:r>
            <a:r>
              <a:rPr lang="en-US" i="0" dirty="0" err="1">
                <a:effectLst/>
              </a:rPr>
              <a:t>digitalnih</a:t>
            </a:r>
            <a:r>
              <a:rPr lang="en-US" dirty="0"/>
              <a:t> </a:t>
            </a:r>
            <a:r>
              <a:rPr lang="en-US" i="0" dirty="0" err="1">
                <a:effectLst/>
              </a:rPr>
              <a:t>kompetencija</a:t>
            </a:r>
            <a:r>
              <a:rPr lang="en-US" dirty="0"/>
              <a:t> </a:t>
            </a:r>
            <a:r>
              <a:rPr lang="en-US" i="0" dirty="0">
                <a:effectLst/>
              </a:rPr>
              <a:t>za</a:t>
            </a:r>
            <a:r>
              <a:rPr lang="en-US" dirty="0"/>
              <a:t> </a:t>
            </a:r>
            <a:r>
              <a:rPr lang="en-US" i="0" dirty="0" err="1">
                <a:effectLst/>
              </a:rPr>
              <a:t>obrazovatelje</a:t>
            </a:r>
            <a:r>
              <a:rPr lang="en-US" dirty="0"/>
              <a:t> </a:t>
            </a:r>
            <a:r>
              <a:rPr lang="en-US" i="0" dirty="0">
                <a:effectLst/>
              </a:rPr>
              <a:t>(</a:t>
            </a:r>
            <a:r>
              <a:rPr lang="en-US" i="0" dirty="0" err="1">
                <a:effectLst/>
              </a:rPr>
              <a:t>tzv</a:t>
            </a:r>
            <a:r>
              <a:rPr lang="en-US" i="0" dirty="0">
                <a:effectLst/>
              </a:rPr>
              <a:t>.</a:t>
            </a:r>
            <a:r>
              <a:rPr lang="en-US" dirty="0"/>
              <a:t> </a:t>
            </a:r>
            <a:r>
              <a:rPr lang="en-US" i="0" dirty="0" err="1">
                <a:effectLst/>
              </a:rPr>
              <a:t>DigCompEdu</a:t>
            </a:r>
            <a:r>
              <a:rPr lang="en-US" i="0" dirty="0">
                <a:effectLst/>
              </a:rPr>
              <a:t>).</a:t>
            </a:r>
            <a:endParaRPr lang="en-US" dirty="0"/>
          </a:p>
          <a:p>
            <a:pPr marL="457200" marR="0" lvl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tabLst/>
              <a:defRPr/>
            </a:pPr>
            <a:endParaRPr lang="en-US" sz="1200" i="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66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64251048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741128512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7411285122_0_0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>
                <a:latin typeface="Arial" panose="020B0604020202020204" pitchFamily="34" charset="0"/>
                <a:cs typeface="Arial" panose="020B0604020202020204" pitchFamily="34" charset="0"/>
              </a:rPr>
              <a:t>Predavač daje polaznicima potpisnu listu za drugi dio stručnog usavršavanja.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>
                <a:latin typeface="Arial" panose="020B0604020202020204" pitchFamily="34" charset="0"/>
                <a:cs typeface="Arial" panose="020B0604020202020204" pitchFamily="34" charset="0"/>
              </a:rPr>
              <a:t>Predavač kratko prezentira projekt e-Škole i potom opisuje sadržaj drugog dijela radionice.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8" name="Google Shape;128;g7411285122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67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25917056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Oprema dobivena u projektu e-Škole, poput prijenosnih računala, tableta i interaktivnih zaslona, može pružiti velike mogućnosti za provođenje istraživačke nastave. Kroz pristup informacijama, suradnički rad i kreativnu upotrebu multimedije, učenici mogu steći praktično iskustvo, razviti kritičko razmišljanje i potaknuti samostalno istraživanje. Korištenje opreme može potaknuti učenike da samostalno istražuju, surađuju i stvaraju, te tako mogu stvoriti bogato iskustvo istraživačke nastave.</a:t>
            </a:r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Također, oprema može potaknuti učenike da aktivno sudjeluju u stvaranju vlastitog znanja i razvoju kreativnosti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hr-HR" sz="1200" kern="1200" dirty="0">
              <a:solidFill>
                <a:schemeClr val="tx1"/>
              </a:solidFill>
              <a:effectLst/>
              <a:latin typeface="+mn-lt"/>
              <a:ea typeface="+mn-ea"/>
              <a:cs typeface="Arial" panose="020B0604020202020204" pitchFamily="34" charset="0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	Predavač kratko predstavlja primjer istraživačke nastave koja će se prezentirati na radionici.</a:t>
            </a:r>
          </a:p>
          <a:p>
            <a:endParaRPr lang="hr-H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68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70114355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hr-H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Uputa za vođenu vježbu i zadatak:</a:t>
            </a: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Predavač demonstrira polaznicima kako će izradi Lov na blago u alatu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Goosechase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pomoću opreme</a:t>
            </a:r>
            <a:r>
              <a:rPr lang="hr-HR"/>
              <a:t>. Tema Lova na blago je prepoznavanje opreme dobivene kroz projekt e-Škole.</a:t>
            </a:r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Koraci koje je potrebno proći:</a:t>
            </a:r>
          </a:p>
          <a:p>
            <a:pPr>
              <a:buFont typeface="+mj-lt"/>
              <a:buAutoNum type="arabicPeriod"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Kreirati korisnički račun</a:t>
            </a:r>
          </a:p>
          <a:p>
            <a:pPr marL="457200" lvl="0" indent="-228600">
              <a:buFont typeface="+mj-lt"/>
              <a:buAutoNum type="arabicPeriod"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Stvoriti novu igru i unijeti osnovne podatke: naslovnu sliku, naziv  i kratki opis igre</a:t>
            </a:r>
          </a:p>
          <a:p>
            <a:pPr marL="457200" lvl="0" indent="-228600">
              <a:buFont typeface="+mj-lt"/>
              <a:buAutoNum type="arabicPeriod"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Postaviti zadatke za natjecatelje (misije)</a:t>
            </a:r>
          </a:p>
          <a:p>
            <a:pPr marL="457200" lvl="0" indent="-228600">
              <a:buFont typeface="+mj-lt"/>
              <a:buAutoNum type="arabicPeriod"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Za svaku misiju potrebno je navesti naziv, opis i vrijednost u bodovima te po želji priložiti i sliku ili poveznicu kao dodatne upute.</a:t>
            </a:r>
          </a:p>
          <a:p>
            <a:pPr marL="228600" lvl="0" indent="0">
              <a:buFontTx/>
              <a:buNone/>
            </a:pPr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69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49823636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lvl="0" indent="-228600">
              <a:buFont typeface="+mj-lt"/>
              <a:buAutoNum type="arabicPeriod"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Kreirati korisnički račun</a:t>
            </a: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70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74942472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lvl="0" indent="-228600">
              <a:buFont typeface="+mj-lt"/>
              <a:buAutoNum type="arabicPeriod" startAt="2"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Stvoriti novu igru i unijeti osnovne podatke: naslovnu sliku, naziv  i kratki opis igre</a:t>
            </a:r>
          </a:p>
          <a:p>
            <a:r>
              <a:rPr lang="hr-HR" b="1"/>
              <a:t>Uputa za vođenu vježbu i zadatak:</a:t>
            </a:r>
            <a:endParaRPr lang="hr-HR"/>
          </a:p>
          <a:p>
            <a:r>
              <a:rPr lang="hr-HR"/>
              <a:t>U ovoj igri učenici će prepoznati dijelove opreme i softvera koja su dobivena kroz projekt e-Škole</a:t>
            </a:r>
          </a:p>
          <a:p>
            <a:pPr marL="228600" indent="0"/>
            <a:r>
              <a:rPr lang="hr-HR"/>
              <a:t>Upisati naziv igre, unosi se: Pronađi i riješi! </a:t>
            </a:r>
          </a:p>
          <a:p>
            <a:pPr marL="228600" indent="0"/>
            <a:r>
              <a:rPr lang="hr-HR"/>
              <a:t>Upisati kratki opis igre: Slijedite misije, pronađite traženi predmet i iskoristite ga kako biste postali najbrži tim!</a:t>
            </a: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71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734040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741128512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7411285122_0_0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>
                <a:latin typeface="Arial" panose="020B0604020202020204" pitchFamily="34" charset="0"/>
                <a:cs typeface="Arial" panose="020B0604020202020204" pitchFamily="34" charset="0"/>
              </a:rPr>
              <a:t>Predavač potiče polaznike na raspravu postavljajući im pitanja.</a:t>
            </a:r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8" name="Google Shape;128;g7411285122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40358182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lvl="0" indent="-228600">
              <a:buFont typeface="+mj-lt"/>
              <a:buAutoNum type="arabicPeriod" startAt="3"/>
            </a:pP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Postaviti zadatke za natjecatelje (misije)</a:t>
            </a:r>
          </a:p>
          <a:p>
            <a:r>
              <a:rPr lang="hr-HR" b="1" dirty="0"/>
              <a:t>Uputa za vođenu vježbu i zadatak:</a:t>
            </a:r>
            <a:endParaRPr lang="hr-HR" dirty="0"/>
          </a:p>
          <a:p>
            <a:pPr marL="0" indent="0"/>
            <a:r>
              <a:rPr lang="hr-HR" dirty="0"/>
              <a:t>Prvu misiju treba nazvati </a:t>
            </a:r>
            <a:r>
              <a:rPr lang="hr-HR" b="1" dirty="0"/>
              <a:t>Učionica </a:t>
            </a:r>
            <a:r>
              <a:rPr lang="hr-HR" dirty="0"/>
              <a:t>i postaviti zadatak: </a:t>
            </a:r>
            <a:r>
              <a:rPr lang="hr-HR" i="1" dirty="0"/>
              <a:t>Pronađi učionicu u kojoj se nalazi interaktivni </a:t>
            </a:r>
            <a:r>
              <a:rPr lang="hr-HR" sz="1200" b="0" i="1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zaslon</a:t>
            </a:r>
            <a:r>
              <a:rPr lang="hr-HR" i="1" dirty="0"/>
              <a:t> te pošalji lokaciju te učionice.</a:t>
            </a:r>
            <a:r>
              <a:rPr lang="hr-HR" dirty="0"/>
              <a:t> Učenici u ovoj misiji trebaju poslati lokaciju učionice u kojoj se nalazi interaktivni 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zaslon</a:t>
            </a:r>
            <a:r>
              <a:rPr lang="hr-HR" i="1" dirty="0"/>
              <a:t>.</a:t>
            </a:r>
          </a:p>
          <a:p>
            <a:pPr marL="0" indent="0"/>
            <a:r>
              <a:rPr lang="hr-HR" dirty="0"/>
              <a:t>Drugoj misiji potrebno je dati naziv</a:t>
            </a:r>
            <a:r>
              <a:rPr lang="hr-HR" b="1" dirty="0"/>
              <a:t> Prijenosno računalo</a:t>
            </a:r>
            <a:r>
              <a:rPr lang="hr-HR" dirty="0"/>
              <a:t>. Dodati zadatak: </a:t>
            </a:r>
            <a:r>
              <a:rPr lang="hr-HR" i="1" dirty="0"/>
              <a:t>Prepoznaj prijenosno računalo u učionici te postavi sliku kako bi riješio/la misiju. </a:t>
            </a:r>
            <a:r>
              <a:rPr lang="hr-HR" dirty="0">
                <a:solidFill>
                  <a:schemeClr val="tx1"/>
                </a:solidFill>
              </a:rPr>
              <a:t>Učenici trebaju fotografirati prijenosno računalo u učionici i postaviti ga u zadatak.</a:t>
            </a:r>
          </a:p>
          <a:p>
            <a:pPr marL="0" indent="0"/>
            <a:r>
              <a:rPr lang="hr-HR" dirty="0"/>
              <a:t>Treću misiju treba nazvati: </a:t>
            </a:r>
            <a:r>
              <a:rPr lang="hr-HR" b="1" dirty="0"/>
              <a:t>Aplikacija za pisanje na interaktivnom </a:t>
            </a:r>
            <a:r>
              <a:rPr lang="hr-HR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zaslonu</a:t>
            </a:r>
            <a:r>
              <a:rPr lang="hr-HR" dirty="0"/>
              <a:t> te je potrebno upisati zadatak: </a:t>
            </a:r>
            <a:r>
              <a:rPr lang="hr-HR" i="1" dirty="0"/>
              <a:t>Kako se zove aplikacija za pisanje po interaktivnom </a:t>
            </a:r>
            <a:r>
              <a:rPr lang="hr-HR" sz="1200" b="0" i="1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zaslonu</a:t>
            </a:r>
            <a:r>
              <a:rPr lang="hr-HR" i="1" dirty="0"/>
              <a:t>? </a:t>
            </a:r>
            <a:r>
              <a:rPr lang="hr-HR" dirty="0"/>
              <a:t>Učenici trebaju upisati odgovor, a točan odgovor glasi S-</a:t>
            </a:r>
            <a:r>
              <a:rPr lang="hr-HR" dirty="0" err="1"/>
              <a:t>Write</a:t>
            </a:r>
            <a:r>
              <a:rPr lang="hr-HR" dirty="0"/>
              <a:t> (aplikacija ne prepoznaje velika i mala slova te je potrebno upisati samo jednom odgovor).</a:t>
            </a:r>
          </a:p>
          <a:p>
            <a:pPr marL="0" indent="0"/>
            <a:r>
              <a:rPr lang="hr-HR" dirty="0"/>
              <a:t>Naziv četvrte misije je </a:t>
            </a:r>
            <a:r>
              <a:rPr lang="hr-HR" b="1" dirty="0"/>
              <a:t>Najbrži tim.  </a:t>
            </a:r>
            <a:r>
              <a:rPr lang="hr-HR" dirty="0"/>
              <a:t>Potrebno je upisati sljedeći zadatak:</a:t>
            </a:r>
          </a:p>
          <a:p>
            <a:r>
              <a:rPr lang="hr-HR" dirty="0"/>
              <a:t>Postavite mobitel s aplikacijom </a:t>
            </a:r>
            <a:r>
              <a:rPr lang="hr-HR" dirty="0" err="1"/>
              <a:t>Goosechase</a:t>
            </a:r>
            <a:r>
              <a:rPr lang="hr-HR" dirty="0"/>
              <a:t> ispred interaktivnog 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zaslona</a:t>
            </a:r>
            <a:r>
              <a:rPr lang="hr-HR" dirty="0"/>
              <a:t> kako biste mogli snimati rješavanje misije.  ZAPOČNITE SNIMANJE.</a:t>
            </a:r>
          </a:p>
          <a:p>
            <a:r>
              <a:rPr lang="hr-HR" dirty="0"/>
              <a:t>1. Zajedničkim snagama upalite interaktivni 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zaslon</a:t>
            </a:r>
            <a:r>
              <a:rPr lang="hr-HR" dirty="0"/>
              <a:t> te pokrenite aplikaciju S-</a:t>
            </a:r>
            <a:r>
              <a:rPr lang="hr-HR" dirty="0" err="1"/>
              <a:t>Write</a:t>
            </a:r>
            <a:r>
              <a:rPr lang="hr-HR" dirty="0"/>
              <a:t>. </a:t>
            </a:r>
          </a:p>
          <a:p>
            <a:r>
              <a:rPr lang="hr-HR" dirty="0"/>
              <a:t>2. Riješite zadatke pisanog množenja i dijeljenja prikazane na priloženoj slici i rezultate zadataka zbrojite. </a:t>
            </a:r>
          </a:p>
          <a:p>
            <a:r>
              <a:rPr lang="hr-HR" dirty="0"/>
              <a:t>3. Zbroj rezultata upišite na interaktivni 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zaslon</a:t>
            </a:r>
            <a:r>
              <a:rPr lang="hr-HR" dirty="0"/>
              <a:t> kako bi rezultat bio vidljiv na snimci. </a:t>
            </a:r>
          </a:p>
          <a:p>
            <a:pPr marL="0" indent="0"/>
            <a:r>
              <a:rPr lang="hr-HR" dirty="0"/>
              <a:t>      4. Snimku učitajte na aplikaciju </a:t>
            </a:r>
            <a:r>
              <a:rPr lang="hr-HR" dirty="0" err="1"/>
              <a:t>Goosechase</a:t>
            </a:r>
            <a:r>
              <a:rPr lang="hr-HR" dirty="0"/>
              <a:t> kako biste završili misiju i kako bi mogli odabrati tim kojem je bilo potrebno najmanje            vremena za izvršavanje misije.</a:t>
            </a:r>
          </a:p>
          <a:p>
            <a:br>
              <a:rPr lang="en-US" dirty="0"/>
            </a:br>
            <a:endParaRPr lang="en-US" i="1" dirty="0"/>
          </a:p>
          <a:p>
            <a:pPr marL="228600" indent="0"/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72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01936283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lvl="0" indent="-228600">
              <a:buFont typeface="+mj-lt"/>
              <a:buAutoNum type="arabicPeriod" startAt="4"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Za svaku misiju potrebno je navesti naziv, opis i vrijednost u bodovima te po želji priložiti i sliku ili poveznicu kao dodatne upute.</a:t>
            </a: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73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12652665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7411285122_7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5" name="Google Shape;305;g7411285122_7_23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1800" b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Uputa predavaču</a:t>
            </a:r>
            <a:r>
              <a:rPr lang="hr-HR" sz="180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</a:t>
            </a:r>
            <a:r>
              <a:rPr lang="hr-HR" sz="1800" noProof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Potrebno</a:t>
            </a:r>
            <a:r>
              <a:rPr lang="en-US" sz="180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hr-HR" sz="180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je </a:t>
            </a:r>
            <a:r>
              <a:rPr lang="hr-HR" sz="1800" noProof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reproducirati</a:t>
            </a:r>
            <a:r>
              <a:rPr lang="en-US" sz="180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video</a:t>
            </a:r>
            <a:r>
              <a:rPr lang="hr-HR" sz="180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pl-PL" sz="1800" b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Video upute za dodavanje misija za Lov na blago</a:t>
            </a:r>
            <a:r>
              <a:rPr lang="en-US" sz="180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hr-HR" sz="1800" noProof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ob</a:t>
            </a:r>
            <a:r>
              <a:rPr lang="hr-HR" sz="180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</a:t>
            </a:r>
            <a:r>
              <a:rPr lang="hr-HR" sz="1800" noProof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vezno</a:t>
            </a:r>
            <a:r>
              <a:rPr lang="en-US" sz="180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u </a:t>
            </a:r>
            <a:r>
              <a:rPr lang="hr-HR" sz="1800" noProof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punom prikazu </a:t>
            </a:r>
            <a:r>
              <a:rPr lang="en-US" sz="180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(full screen) </a:t>
            </a:r>
            <a:r>
              <a:rPr lang="hr-HR" sz="1800" noProof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te uz uključene titlove</a:t>
            </a:r>
            <a:r>
              <a:rPr lang="en-US" sz="180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endParaRPr lang="hr-HR" sz="1800"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180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Nakon završetka videa predavač treba  potaknuti polaznike da podjele svoja razmišljanja o korištenju alata </a:t>
            </a:r>
            <a:r>
              <a:rPr lang="hr-HR" sz="180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Goosechase</a:t>
            </a:r>
            <a:r>
              <a:rPr lang="hr-HR" sz="180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i izrade Lova na blago: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hr-HR" sz="180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Koje su prednosti korištenja </a:t>
            </a:r>
            <a:r>
              <a:rPr lang="hr-HR" sz="180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Goosechasea</a:t>
            </a:r>
            <a:r>
              <a:rPr lang="hr-HR" sz="180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u smislu interaktivnosti i angažmana učenika tijekom lova na blago?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hr-HR" sz="180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Koje vrste zadataka ili izazova biste uključili u lovu na blago koristeći </a:t>
            </a:r>
            <a:r>
              <a:rPr lang="hr-HR" sz="180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Goosechase</a:t>
            </a:r>
            <a:r>
              <a:rPr lang="hr-HR" sz="180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? Kako biste osigurali raznolikost i zanimljivost tih zadataka?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hr-HR" sz="180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Kako biste osigurali </a:t>
            </a:r>
            <a:r>
              <a:rPr lang="hr-HR" sz="180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inkluzivnost</a:t>
            </a:r>
            <a:r>
              <a:rPr lang="hr-HR" sz="180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i prilagođavanje projekta lova na blago koristeći </a:t>
            </a:r>
            <a:r>
              <a:rPr lang="hr-HR" sz="180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Goosechase</a:t>
            </a:r>
            <a:r>
              <a:rPr lang="hr-HR" sz="180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za različite skupine učenika? Koje biste pristupe primijenili za podršku svim učenicima?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hr-HR" sz="180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6" name="Google Shape;306;g7411285122_7_2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74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59732879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Uputa za samostalnu vježba: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Predavač polaznicima objašnjava kao  trebaju izraditi Lov na blago u alatu </a:t>
            </a:r>
            <a:r>
              <a:rPr lang="hr-HR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Gossechase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hr-HR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(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upute za izradu nalaze se u priručniku)</a:t>
            </a:r>
            <a:r>
              <a:rPr lang="hr-HR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</a:t>
            </a:r>
          </a:p>
          <a:p>
            <a:pPr>
              <a:defRPr/>
            </a:pPr>
            <a:r>
              <a:rPr lang="hr-HR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-</a:t>
            </a:r>
            <a:r>
              <a:rPr lang="hr-HR" b="1" dirty="0"/>
              <a:t>     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Polaznike podijeliti u 4 grupe (4-5 članova)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Tx/>
              <a:buChar char="-"/>
              <a:tabLst/>
              <a:defRPr/>
            </a:pP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Za izradu Lova na blago polaznici mogu koristiti sljedeće alate:, </a:t>
            </a:r>
            <a:r>
              <a:rPr lang="hr-HR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Goosechase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ili alat po izboru (koji su ranije koristili)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Tx/>
              <a:buChar char="-"/>
              <a:tabLst/>
              <a:defRPr/>
            </a:pP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Svaka grupa koristi jedan laptop za izradu </a:t>
            </a:r>
            <a:r>
              <a:rPr lang="hr-HR" dirty="0" err="1"/>
              <a:t>zađdatka</a:t>
            </a:r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>
              <a:defRPr/>
            </a:pP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-	Tema lova na blago je </a:t>
            </a:r>
            <a:r>
              <a:rPr lang="hr-HR" dirty="0" err="1"/>
              <a:t>međupredmetna</a:t>
            </a:r>
            <a:r>
              <a:rPr lang="hr-HR" dirty="0"/>
              <a:t> 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tema </a:t>
            </a:r>
            <a:r>
              <a:rPr lang="hr-HR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Učiti kako učiti</a:t>
            </a:r>
            <a:r>
              <a:rPr lang="hr-HR" b="1" dirty="0"/>
              <a:t> (Lov na znanje)  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 upute je potrebno preuzeti sa stranice </a:t>
            </a:r>
            <a:r>
              <a:rPr lang="hr-HR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Edutorija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i prilagoditi za online verziju (</a:t>
            </a:r>
            <a:r>
              <a:rPr lang="hr-HR" sz="1200" b="0" i="0" u="sng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  <a:hlinkClick r:id="rId3"/>
              </a:rPr>
              <a:t>https://edutorij.e-skole.hr/share/proxy/alfresco-noauth/edutorij/api/proxy-guest/6c0c341b-3378-4412-936c-eb01adf04870/index.html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)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-	Nakon završetka svaka grupa treba podijeliti zaslon laptopa na interaktivni zaslon i prezentirati rad</a:t>
            </a:r>
          </a:p>
          <a:p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75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53270539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hr-HR" dirty="0"/>
              <a:t>       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Predavač dijeli</a:t>
            </a:r>
            <a:r>
              <a:rPr lang="hr-HR" dirty="0"/>
              <a:t> 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QR kôd na interaktivnom zaslonu kako bi polaznici preuzeli materijale sa </a:t>
            </a:r>
            <a:r>
              <a:rPr lang="hr-HR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Edutorija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- Lov na znanje (</a:t>
            </a:r>
            <a:r>
              <a:rPr lang="hr-HR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međupredmetna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tema Učiti kako učiti)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Link na </a:t>
            </a:r>
            <a:r>
              <a:rPr lang="hr-HR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Edutorij</a:t>
            </a:r>
            <a:r>
              <a:rPr lang="hr-HR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- Lov na znanje: </a:t>
            </a:r>
            <a:r>
              <a:rPr lang="hr-HR" sz="1200" b="0" i="0" u="sng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https://edutorij.e-skole.hr/share/proxy/alfresco-noauth/edutorij/api/proxy-guest/6c0c341b-3378-4412-936c-eb01adf04870/index.html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hr-HR" sz="1200" b="0" i="0" u="none" strike="noStrike" kern="1200" cap="none" dirty="0">
              <a:solidFill>
                <a:schemeClr val="tx1"/>
              </a:solidFill>
              <a:effectLst/>
              <a:latin typeface="Calibri"/>
              <a:ea typeface="Calibri"/>
              <a:cs typeface="Arial" panose="020B0604020202020204" pitchFamily="34" charset="0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kern="1200" cap="none" dirty="0">
                <a:solidFill>
                  <a:schemeClr val="tx1"/>
                </a:solidFill>
                <a:effectLst/>
                <a:latin typeface="Calibri"/>
                <a:ea typeface="Calibri"/>
                <a:sym typeface="Calibri"/>
              </a:rPr>
              <a:t>      Napomena: QR kod je izrađen pomoću besplatne aplikacije </a:t>
            </a:r>
            <a:r>
              <a:rPr lang="hr-HR" sz="1200" b="0" i="0" u="none" strike="noStrike" kern="1200" cap="none" dirty="0" err="1">
                <a:solidFill>
                  <a:schemeClr val="tx1"/>
                </a:solidFill>
                <a:effectLst/>
                <a:latin typeface="Calibri"/>
                <a:ea typeface="Calibri"/>
                <a:sym typeface="Calibri"/>
              </a:rPr>
              <a:t>qr</a:t>
            </a:r>
            <a:r>
              <a:rPr lang="hr-HR" sz="1200" b="0" i="0" u="none" strike="noStrike" kern="1200" cap="none" dirty="0">
                <a:solidFill>
                  <a:schemeClr val="tx1"/>
                </a:solidFill>
                <a:effectLst/>
                <a:latin typeface="Calibri"/>
                <a:ea typeface="Calibri"/>
                <a:sym typeface="Calibri"/>
              </a:rPr>
              <a:t> </a:t>
            </a:r>
            <a:r>
              <a:rPr lang="hr-HR" sz="1200" b="0" i="0" u="none" strike="noStrike" kern="1200" cap="none" dirty="0" err="1">
                <a:solidFill>
                  <a:schemeClr val="tx1"/>
                </a:solidFill>
                <a:effectLst/>
                <a:latin typeface="Calibri"/>
                <a:ea typeface="Calibri"/>
                <a:sym typeface="Calibri"/>
              </a:rPr>
              <a:t>code</a:t>
            </a:r>
            <a:r>
              <a:rPr lang="hr-HR" sz="1200" b="0" i="0" u="none" strike="noStrike" kern="1200" cap="none" dirty="0">
                <a:solidFill>
                  <a:schemeClr val="tx1"/>
                </a:solidFill>
                <a:effectLst/>
                <a:latin typeface="Calibri"/>
                <a:ea typeface="Calibri"/>
                <a:sym typeface="Calibri"/>
              </a:rPr>
              <a:t> generator: https://free-qr.com/</a:t>
            </a:r>
            <a:endParaRPr lang="hr-HR" sz="1200" b="0" i="0" u="none" strike="noStrike" kern="1200" cap="none" dirty="0">
              <a:solidFill>
                <a:schemeClr val="tx1"/>
              </a:solidFill>
              <a:effectLst/>
              <a:latin typeface="Calibri"/>
              <a:ea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hr-HR" sz="1200" b="0" i="0" u="none" strike="noStrike" kern="1200" cap="none" dirty="0">
              <a:solidFill>
                <a:schemeClr val="tx1"/>
              </a:solidFill>
              <a:effectLst/>
              <a:latin typeface="Calibri"/>
              <a:ea typeface="Calibri"/>
              <a:cs typeface="Arial" panose="020B0604020202020204" pitchFamily="34" charset="0"/>
              <a:sym typeface="Calibri"/>
            </a:endParaRPr>
          </a:p>
          <a:p>
            <a:pPr lvl="0"/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76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87161845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Moderna oprema koju je škola dobila može olakšati prilagodbu nastave prema potrebama pojedinih učenika. Nastavnici bi trebali iskoristiti prednosti tehnologije kako bi podržali individualizirano učenje, različite stilove učenja i interese svakog učenika.</a:t>
            </a:r>
          </a:p>
          <a:p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Sveobuhvatna podrška i održavanje opreme mogu biti važni za njen dugoročni i učinkoviti rad u školskom okruženju.</a:t>
            </a:r>
          </a:p>
          <a:p>
            <a:endParaRPr lang="hr-HR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Učitelji i nastavnici trebaju proći kontinuirano obrazovanje kako bi maksimalno iskoristili opremu koja im je na raspolaganju. Osim tehničkih vještina, važno je razvijati i pedagoške pristupe koje će potaknuti inovativno korištenje tehnologije u obrazovanju.</a:t>
            </a: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</a:p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Škola bi trebala sustavno pratiti i evaluirati kako se nova oprema koristi u nastavi te utvrditi njene stvarne učinke na učenje i postignuće učenika. To će pomoći u donošenju informiranih odluka o daljnjem unaprjeđivanju procesa i osigurati što bolje iskorištenost sredstava uloženih u opremu i edukaciju.</a:t>
            </a:r>
            <a:endParaRPr lang="hr-H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77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75819499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" name="Google Shape;705;g6b6d36b315_2_7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6" name="Google Shape;706;g6b6d36b315_2_719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u="non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</a:rPr>
              <a:t>Unesite svoje ime i prezime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u="none">
                <a:solidFill>
                  <a:schemeClr val="hlink"/>
                </a:solidFill>
                <a:latin typeface="Arial"/>
                <a:cs typeface="Arial"/>
                <a:sym typeface="Arial"/>
              </a:rPr>
              <a:t>Unesite link za evaluacijski upitnik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u="none">
                <a:solidFill>
                  <a:schemeClr val="hlink"/>
                </a:solidFill>
                <a:latin typeface="Arial"/>
                <a:cs typeface="Arial"/>
                <a:sym typeface="Arial"/>
              </a:rPr>
              <a:t>Provjerite jesu li se svi polaznici potpisali na potpisnu listu</a:t>
            </a:r>
            <a:endParaRPr u="non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7" name="Google Shape;707;g6b6d36b315_2_7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78</a:t>
            </a:fld>
            <a:endParaRPr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" name="Google Shape;698;g6b97bf52a4_6_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9" name="Google Shape;699;g6b97bf52a4_6_54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0" name="Google Shape;700;g6b97bf52a4_6_5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79</a:t>
            </a:fld>
            <a:endParaRPr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3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hr-HR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Predavač prezentira polaznicima opremu dobivenu u projektu e-Škole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</a:t>
            </a:r>
          </a:p>
          <a:p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Kroz projekt e-Škole, škole su opremljene modernom tehnološkom opremom koja može unaprijediti proces učenja i poučavanja.</a:t>
            </a:r>
          </a:p>
          <a:p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	Oprema dobivena kroz projekt e-Škole može </a:t>
            </a:r>
            <a:r>
              <a:rPr lang="hr-HR" dirty="0"/>
              <a:t>osuvremeniti nastavni proces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i </a:t>
            </a:r>
            <a:r>
              <a:rPr lang="hr-HR" dirty="0"/>
              <a:t>razviti digitalne vještine</a:t>
            </a:r>
            <a:r>
              <a:rPr lang="hr-H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kod učenika. Kombinacija prijenosnih računala, tableta i interaktivnih zaslona može stvoriti interaktivno i poticajno okruženje u kojem učenici mogu razvijati svoje potencijale i postizati bolje rezultate.</a:t>
            </a:r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hr-HR" altLang="sr-Latn-RS" sz="1200" dirty="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  <a:hlinkClick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457200" indent="-457200"/>
            <a:endParaRPr lang="hr-HR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r-Latn-RS" sz="1200" b="0" i="0" u="none" strike="noStrike" cap="none" smtClean="0">
                <a:solidFill>
                  <a:schemeClr val="dk1"/>
                </a:solidFill>
                <a:ea typeface="Calibri"/>
                <a:sym typeface="Calibri"/>
              </a:rPr>
              <a:t>8</a:t>
            </a:fld>
            <a:endParaRPr lang="sr-Latn-RS" sz="1200" b="0" i="0" u="none" strike="noStrike" cap="none">
              <a:solidFill>
                <a:schemeClr val="dk1"/>
              </a:solidFill>
              <a:ea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809556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 nastavničku opremu dobivenu u projektu e-Škole spadaju: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Prijenosna računala (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Lenovo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ThinkBook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15-IIL, HP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ProBook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455 G7, HP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ProBook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640 G2, Fujitsu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LifeBook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E544, HP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ProBook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455 G6R,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Lenovo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V330-15IKB)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Hibridna računala (Fujitsu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LifeBook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T725, Yoga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Thinkpad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260)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Tableti (Samsung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Galaxy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Tab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A, HP K12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Only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10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EE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)</a:t>
            </a:r>
          </a:p>
          <a:p>
            <a:pPr lvl="0"/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Na slici je prikazano prijenosno računalo HP </a:t>
            </a:r>
            <a:r>
              <a:rPr lang="hr-HR" sz="1200" b="0" i="0" u="none" strike="noStrike" cap="none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ProBook</a:t>
            </a:r>
            <a:r>
              <a:rPr lang="hr-H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455 G7</a:t>
            </a: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sr-Latn-R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9</a:t>
            </a:fld>
            <a:endParaRPr kumimoji="0" lang="sr-Latn-R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999422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esentation title">
  <p:cSld name="Presentation titl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09BEA"/>
              </a:gs>
              <a:gs pos="100000">
                <a:srgbClr val="2FD6E7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5"/>
          <p:cNvSpPr txBox="1">
            <a:spLocks noGrp="1"/>
          </p:cNvSpPr>
          <p:nvPr>
            <p:ph type="title"/>
          </p:nvPr>
        </p:nvSpPr>
        <p:spPr>
          <a:xfrm>
            <a:off x="5083036" y="3051729"/>
            <a:ext cx="5861589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Open Sans ExtraBold"/>
              <a:buNone/>
              <a:defRPr sz="5400" b="1" i="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5"/>
          <p:cNvSpPr txBox="1">
            <a:spLocks noGrp="1"/>
          </p:cNvSpPr>
          <p:nvPr>
            <p:ph type="body" idx="1"/>
          </p:nvPr>
        </p:nvSpPr>
        <p:spPr>
          <a:xfrm>
            <a:off x="5083036" y="4651929"/>
            <a:ext cx="5861589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0" i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grpSp>
        <p:nvGrpSpPr>
          <p:cNvPr id="16" name="Google Shape;16;p5"/>
          <p:cNvGrpSpPr/>
          <p:nvPr/>
        </p:nvGrpSpPr>
        <p:grpSpPr>
          <a:xfrm>
            <a:off x="4751866" y="5627915"/>
            <a:ext cx="6523928" cy="816062"/>
            <a:chOff x="1308844" y="5417042"/>
            <a:chExt cx="9574307" cy="1197626"/>
          </a:xfrm>
        </p:grpSpPr>
        <p:pic>
          <p:nvPicPr>
            <p:cNvPr id="17" name="Google Shape;17;p5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1308844" y="5417042"/>
              <a:ext cx="7407289" cy="11976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" name="Google Shape;18;p5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791983" y="5755983"/>
              <a:ext cx="2091168" cy="51974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9" name="Google Shape;19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1325736" y="900574"/>
            <a:ext cx="5246226" cy="5246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468719" y="997391"/>
            <a:ext cx="1090223" cy="14356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>
  <p:cSld name="Content with Caption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38"/>
          <p:cNvSpPr/>
          <p:nvPr/>
        </p:nvSpPr>
        <p:spPr>
          <a:xfrm>
            <a:off x="0" y="0"/>
            <a:ext cx="7315200" cy="6766559"/>
          </a:xfrm>
          <a:prstGeom prst="rect">
            <a:avLst/>
          </a:prstGeom>
          <a:solidFill>
            <a:srgbClr val="F5F3E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22" name="Google Shape;22;p38"/>
          <p:cNvSpPr txBox="1">
            <a:spLocks noGrp="1"/>
          </p:cNvSpPr>
          <p:nvPr>
            <p:ph type="title"/>
          </p:nvPr>
        </p:nvSpPr>
        <p:spPr>
          <a:xfrm>
            <a:off x="576816" y="184816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Font typeface="Open Sans Light"/>
              <a:buNone/>
              <a:defRPr sz="60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Open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8"/>
          <p:cNvSpPr txBox="1">
            <a:spLocks noGrp="1"/>
          </p:cNvSpPr>
          <p:nvPr>
            <p:ph type="body" idx="1"/>
          </p:nvPr>
        </p:nvSpPr>
        <p:spPr>
          <a:xfrm>
            <a:off x="576816" y="344836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600"/>
              <a:buNone/>
              <a:defRPr sz="36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Open Sans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4" name="Google Shape;24;p38"/>
          <p:cNvSpPr txBox="1">
            <a:spLocks noGrp="1"/>
          </p:cNvSpPr>
          <p:nvPr>
            <p:ph type="body" idx="2"/>
          </p:nvPr>
        </p:nvSpPr>
        <p:spPr>
          <a:xfrm>
            <a:off x="8050694" y="775252"/>
            <a:ext cx="3538331" cy="54242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Font typeface="Open Sans Light"/>
              <a:buNone/>
              <a:defRPr sz="18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Open Sans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Open Sans Light"/>
              <a:buNone/>
              <a:defRPr sz="1800" b="0" i="0"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Open Sans Light"/>
              <a:buNone/>
              <a:defRPr sz="1800" b="0" i="0"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Open Sans Light"/>
              <a:buNone/>
              <a:defRPr sz="1800" b="0" i="0"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Open Sans Light"/>
              <a:buNone/>
              <a:defRPr sz="1800" b="0" i="0"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25" name="Google Shape;25;p38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26" name="Google Shape;26;p38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  <p:sp>
          <p:nvSpPr>
            <p:cNvPr id="27" name="Google Shape;27;p38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  <p:sp>
          <p:nvSpPr>
            <p:cNvPr id="28" name="Google Shape;28;p38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  <p:sp>
          <p:nvSpPr>
            <p:cNvPr id="29" name="Google Shape;29;p38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  <p:sp>
          <p:nvSpPr>
            <p:cNvPr id="30" name="Google Shape;30;p38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505890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oogle Shape;32;p39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33" name="Google Shape;33;p39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  <p:sp>
          <p:nvSpPr>
            <p:cNvPr id="34" name="Google Shape;34;p39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  <p:sp>
          <p:nvSpPr>
            <p:cNvPr id="35" name="Google Shape;35;p39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  <p:sp>
          <p:nvSpPr>
            <p:cNvPr id="36" name="Google Shape;36;p39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  <p:sp>
          <p:nvSpPr>
            <p:cNvPr id="37" name="Google Shape;37;p39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068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Photo">
  <p:cSld name="Title and Photo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40"/>
          <p:cNvSpPr/>
          <p:nvPr/>
        </p:nvSpPr>
        <p:spPr>
          <a:xfrm>
            <a:off x="0" y="0"/>
            <a:ext cx="4876800" cy="6766559"/>
          </a:xfrm>
          <a:prstGeom prst="rect">
            <a:avLst/>
          </a:prstGeom>
          <a:solidFill>
            <a:srgbClr val="F5F3E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40" name="Google Shape;40;p40"/>
          <p:cNvSpPr txBox="1">
            <a:spLocks noGrp="1"/>
          </p:cNvSpPr>
          <p:nvPr>
            <p:ph type="title"/>
          </p:nvPr>
        </p:nvSpPr>
        <p:spPr>
          <a:xfrm>
            <a:off x="576816" y="2582862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Font typeface="Open Sans Light"/>
              <a:buNone/>
              <a:defRPr sz="60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Open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41" name="Google Shape;41;p40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42" name="Google Shape;42;p40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  <p:sp>
          <p:nvSpPr>
            <p:cNvPr id="43" name="Google Shape;43;p40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  <p:sp>
          <p:nvSpPr>
            <p:cNvPr id="44" name="Google Shape;44;p40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  <p:sp>
          <p:nvSpPr>
            <p:cNvPr id="45" name="Google Shape;45;p40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  <p:sp>
          <p:nvSpPr>
            <p:cNvPr id="46" name="Google Shape;46;p40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</p:grpSp>
      <p:sp>
        <p:nvSpPr>
          <p:cNvPr id="47" name="Google Shape;47;p40"/>
          <p:cNvSpPr>
            <a:spLocks noGrp="1"/>
          </p:cNvSpPr>
          <p:nvPr>
            <p:ph type="pic" idx="2"/>
          </p:nvPr>
        </p:nvSpPr>
        <p:spPr>
          <a:xfrm>
            <a:off x="4876800" y="0"/>
            <a:ext cx="7315200" cy="6765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Font typeface="Arial"/>
              <a:buChar char="•"/>
              <a:defRPr sz="2800" b="0" i="0" u="none" strike="noStrike" cap="none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Open Sans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144816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0:50">
  <p:cSld name="50:50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41"/>
          <p:cNvSpPr/>
          <p:nvPr/>
        </p:nvSpPr>
        <p:spPr>
          <a:xfrm>
            <a:off x="0" y="0"/>
            <a:ext cx="6089715" cy="6766559"/>
          </a:xfrm>
          <a:prstGeom prst="rect">
            <a:avLst/>
          </a:prstGeom>
          <a:solidFill>
            <a:srgbClr val="F5F3E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50" name="Google Shape;50;p41"/>
          <p:cNvSpPr txBox="1">
            <a:spLocks noGrp="1"/>
          </p:cNvSpPr>
          <p:nvPr>
            <p:ph type="title"/>
          </p:nvPr>
        </p:nvSpPr>
        <p:spPr>
          <a:xfrm>
            <a:off x="576816" y="184816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Font typeface="Open Sans Light"/>
              <a:buNone/>
              <a:defRPr sz="60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Open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41"/>
          <p:cNvSpPr txBox="1">
            <a:spLocks noGrp="1"/>
          </p:cNvSpPr>
          <p:nvPr>
            <p:ph type="body" idx="1"/>
          </p:nvPr>
        </p:nvSpPr>
        <p:spPr>
          <a:xfrm>
            <a:off x="576816" y="344836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600"/>
              <a:buNone/>
              <a:defRPr sz="36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Open Sans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2" name="Google Shape;52;p41"/>
          <p:cNvSpPr txBox="1">
            <a:spLocks noGrp="1"/>
          </p:cNvSpPr>
          <p:nvPr>
            <p:ph type="body" idx="2"/>
          </p:nvPr>
        </p:nvSpPr>
        <p:spPr>
          <a:xfrm>
            <a:off x="8050694" y="775252"/>
            <a:ext cx="3538331" cy="54242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Font typeface="Open Sans Light"/>
              <a:buNone/>
              <a:defRPr sz="18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Open Sans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Open Sans Light"/>
              <a:buNone/>
              <a:defRPr sz="1800" b="0" i="0"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Open Sans Light"/>
              <a:buNone/>
              <a:defRPr sz="1800" b="0" i="0"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Open Sans Light"/>
              <a:buNone/>
              <a:defRPr sz="1800" b="0" i="0"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Open Sans Light"/>
              <a:buNone/>
              <a:defRPr sz="1800" b="0" i="0"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53" name="Google Shape;53;p41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54" name="Google Shape;54;p41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  <p:sp>
          <p:nvSpPr>
            <p:cNvPr id="55" name="Google Shape;55;p41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  <p:sp>
          <p:nvSpPr>
            <p:cNvPr id="56" name="Google Shape;56;p41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  <p:sp>
          <p:nvSpPr>
            <p:cNvPr id="57" name="Google Shape;57;p41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  <p:sp>
          <p:nvSpPr>
            <p:cNvPr id="58" name="Google Shape;58;p41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57219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0:50 + Photo">
  <p:cSld name="50:50 + Photo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43"/>
          <p:cNvSpPr/>
          <p:nvPr/>
        </p:nvSpPr>
        <p:spPr>
          <a:xfrm>
            <a:off x="0" y="0"/>
            <a:ext cx="6089715" cy="6766559"/>
          </a:xfrm>
          <a:prstGeom prst="rect">
            <a:avLst/>
          </a:prstGeom>
          <a:solidFill>
            <a:srgbClr val="F5F3E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69" name="Google Shape;69;p43"/>
          <p:cNvSpPr txBox="1">
            <a:spLocks noGrp="1"/>
          </p:cNvSpPr>
          <p:nvPr>
            <p:ph type="title"/>
          </p:nvPr>
        </p:nvSpPr>
        <p:spPr>
          <a:xfrm>
            <a:off x="576816" y="1103443"/>
            <a:ext cx="4711621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Font typeface="Open Sans Light"/>
              <a:buNone/>
              <a:defRPr sz="36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Open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43"/>
          <p:cNvSpPr txBox="1">
            <a:spLocks noGrp="1"/>
          </p:cNvSpPr>
          <p:nvPr>
            <p:ph type="body" idx="1"/>
          </p:nvPr>
        </p:nvSpPr>
        <p:spPr>
          <a:xfrm>
            <a:off x="576816" y="3259825"/>
            <a:ext cx="4711621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Open Sans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grpSp>
        <p:nvGrpSpPr>
          <p:cNvPr id="71" name="Google Shape;71;p43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72" name="Google Shape;72;p43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  <p:sp>
          <p:nvSpPr>
            <p:cNvPr id="73" name="Google Shape;73;p43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  <p:sp>
          <p:nvSpPr>
            <p:cNvPr id="74" name="Google Shape;74;p43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  <p:sp>
          <p:nvSpPr>
            <p:cNvPr id="75" name="Google Shape;75;p43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  <p:sp>
          <p:nvSpPr>
            <p:cNvPr id="76" name="Google Shape;76;p43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</p:grpSp>
      <p:sp>
        <p:nvSpPr>
          <p:cNvPr id="77" name="Google Shape;77;p43"/>
          <p:cNvSpPr>
            <a:spLocks noGrp="1"/>
          </p:cNvSpPr>
          <p:nvPr>
            <p:ph type="pic" idx="2"/>
          </p:nvPr>
        </p:nvSpPr>
        <p:spPr>
          <a:xfrm>
            <a:off x="6089650" y="0"/>
            <a:ext cx="6102350" cy="332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Font typeface="Arial"/>
              <a:buChar char="•"/>
              <a:defRPr sz="2800" b="0" i="0" u="none" strike="noStrike" cap="none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Open Sans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Google Shape;78;p43"/>
          <p:cNvSpPr>
            <a:spLocks noGrp="1"/>
          </p:cNvSpPr>
          <p:nvPr>
            <p:ph type="pic" idx="3"/>
          </p:nvPr>
        </p:nvSpPr>
        <p:spPr>
          <a:xfrm>
            <a:off x="6089650" y="3327399"/>
            <a:ext cx="6102350" cy="3439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Font typeface="Arial"/>
              <a:buChar char="•"/>
              <a:defRPr sz="2800" b="0" i="0" u="none" strike="noStrike" cap="none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Open Sans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782205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Custom Layout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45"/>
          <p:cNvSpPr txBox="1">
            <a:spLocks noGrp="1"/>
          </p:cNvSpPr>
          <p:nvPr>
            <p:ph type="title"/>
          </p:nvPr>
        </p:nvSpPr>
        <p:spPr>
          <a:xfrm>
            <a:off x="525049" y="765313"/>
            <a:ext cx="5570951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6000"/>
              <a:buFont typeface="Open Sans Light"/>
              <a:buNone/>
              <a:defRPr sz="6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45"/>
          <p:cNvSpPr txBox="1">
            <a:spLocks noGrp="1"/>
          </p:cNvSpPr>
          <p:nvPr>
            <p:ph type="body" idx="1"/>
          </p:nvPr>
        </p:nvSpPr>
        <p:spPr>
          <a:xfrm>
            <a:off x="525049" y="2365513"/>
            <a:ext cx="5570951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1800"/>
              <a:buNone/>
              <a:defRPr sz="18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Open Sans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93" name="Google Shape;93;p45"/>
          <p:cNvSpPr>
            <a:spLocks noGrp="1"/>
          </p:cNvSpPr>
          <p:nvPr>
            <p:ph type="pic" idx="2"/>
          </p:nvPr>
        </p:nvSpPr>
        <p:spPr>
          <a:xfrm>
            <a:off x="7315200" y="0"/>
            <a:ext cx="4876800" cy="6765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7F7F7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Open Sans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94" name="Google Shape;94;p45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95" name="Google Shape;95;p45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  <p:sp>
          <p:nvSpPr>
            <p:cNvPr id="96" name="Google Shape;96;p45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  <p:sp>
          <p:nvSpPr>
            <p:cNvPr id="97" name="Google Shape;97;p45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  <p:sp>
          <p:nvSpPr>
            <p:cNvPr id="98" name="Google Shape;98;p45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  <p:sp>
          <p:nvSpPr>
            <p:cNvPr id="99" name="Google Shape;99;p45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504518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st page">
  <p:cSld name="Last page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4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09BEA"/>
              </a:gs>
              <a:gs pos="100000">
                <a:srgbClr val="2FD6E7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Arial" panose="020B0604020202020204" pitchFamily="34" charset="0"/>
              <a:ea typeface="Open Sans Light"/>
              <a:cs typeface="Arial" panose="020B0604020202020204" pitchFamily="34" charset="0"/>
              <a:sym typeface="Open Sans Light"/>
            </a:endParaRPr>
          </a:p>
        </p:txBody>
      </p:sp>
    </p:spTree>
    <p:extLst>
      <p:ext uri="{BB962C8B-B14F-4D97-AF65-F5344CB8AC3E}">
        <p14:creationId xmlns:p14="http://schemas.microsoft.com/office/powerpoint/2010/main" val="13484173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olor">
  <p:cSld name="Blank Color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" name="Google Shape;103;p47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104" name="Google Shape;104;p47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  <p:sp>
          <p:nvSpPr>
            <p:cNvPr id="105" name="Google Shape;105;p47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  <p:sp>
          <p:nvSpPr>
            <p:cNvPr id="106" name="Google Shape;106;p47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  <p:sp>
          <p:nvSpPr>
            <p:cNvPr id="107" name="Google Shape;107;p47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  <p:sp>
          <p:nvSpPr>
            <p:cNvPr id="108" name="Google Shape;108;p47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endParaRPr>
            </a:p>
          </p:txBody>
        </p:sp>
      </p:grpSp>
      <p:sp>
        <p:nvSpPr>
          <p:cNvPr id="109" name="Google Shape;109;p47"/>
          <p:cNvSpPr/>
          <p:nvPr/>
        </p:nvSpPr>
        <p:spPr>
          <a:xfrm>
            <a:off x="0" y="0"/>
            <a:ext cx="12192000" cy="6766559"/>
          </a:xfrm>
          <a:prstGeom prst="rect">
            <a:avLst/>
          </a:prstGeom>
          <a:solidFill>
            <a:srgbClr val="F5F3E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789924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st page">
  <p:cSld name="Last page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09BEA"/>
              </a:gs>
              <a:gs pos="100000">
                <a:srgbClr val="2FD6E7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>
  <p:cSld name="Content with Caption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8"/>
          <p:cNvSpPr/>
          <p:nvPr/>
        </p:nvSpPr>
        <p:spPr>
          <a:xfrm>
            <a:off x="0" y="0"/>
            <a:ext cx="7315200" cy="6766559"/>
          </a:xfrm>
          <a:prstGeom prst="rect">
            <a:avLst/>
          </a:prstGeom>
          <a:solidFill>
            <a:srgbClr val="F5F3E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" name="Google Shape;36;p8"/>
          <p:cNvSpPr txBox="1">
            <a:spLocks noGrp="1"/>
          </p:cNvSpPr>
          <p:nvPr>
            <p:ph type="title"/>
          </p:nvPr>
        </p:nvSpPr>
        <p:spPr>
          <a:xfrm>
            <a:off x="576816" y="184816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6000"/>
              <a:buFont typeface="Open Sans Light"/>
              <a:buNone/>
              <a:defRPr sz="6000" b="0" i="0">
                <a:solidFill>
                  <a:srgbClr val="7F7F7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8"/>
          <p:cNvSpPr txBox="1">
            <a:spLocks noGrp="1"/>
          </p:cNvSpPr>
          <p:nvPr>
            <p:ph type="body" idx="1"/>
          </p:nvPr>
        </p:nvSpPr>
        <p:spPr>
          <a:xfrm>
            <a:off x="576816" y="344836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3600"/>
              <a:buNone/>
              <a:defRPr sz="3600" b="0" i="0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8" name="Google Shape;38;p8"/>
          <p:cNvSpPr txBox="1">
            <a:spLocks noGrp="1"/>
          </p:cNvSpPr>
          <p:nvPr>
            <p:ph type="body" idx="2"/>
          </p:nvPr>
        </p:nvSpPr>
        <p:spPr>
          <a:xfrm>
            <a:off x="8050694" y="775252"/>
            <a:ext cx="3538331" cy="54242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Open Sans Light"/>
              <a:buNone/>
              <a:defRPr sz="1800" b="0" i="0">
                <a:solidFill>
                  <a:srgbClr val="7F7F7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Open Sans Light"/>
              <a:buNone/>
              <a:defRPr sz="1800" b="0" i="0">
                <a:solidFill>
                  <a:srgbClr val="7F7F7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Open Sans Light"/>
              <a:buNone/>
              <a:defRPr sz="1800" b="0" i="0">
                <a:solidFill>
                  <a:srgbClr val="7F7F7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Open Sans Light"/>
              <a:buNone/>
              <a:defRPr sz="1800" b="0" i="0">
                <a:solidFill>
                  <a:srgbClr val="7F7F7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Open Sans Light"/>
              <a:buNone/>
              <a:defRPr sz="1800" b="0" i="0">
                <a:solidFill>
                  <a:srgbClr val="7F7F7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39" name="Google Shape;39;p8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40" name="Google Shape;40;p8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41" name="Google Shape;41;p8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42" name="Google Shape;42;p8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43" name="Google Shape;43;p8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44" name="Google Shape;44;p8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Photo">
  <p:cSld name="Title and Photo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0"/>
          <p:cNvSpPr/>
          <p:nvPr/>
        </p:nvSpPr>
        <p:spPr>
          <a:xfrm>
            <a:off x="0" y="0"/>
            <a:ext cx="4876800" cy="6766559"/>
          </a:xfrm>
          <a:prstGeom prst="rect">
            <a:avLst/>
          </a:prstGeom>
          <a:solidFill>
            <a:srgbClr val="F5F3E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" name="Google Shape;57;p10"/>
          <p:cNvSpPr txBox="1">
            <a:spLocks noGrp="1"/>
          </p:cNvSpPr>
          <p:nvPr>
            <p:ph type="title"/>
          </p:nvPr>
        </p:nvSpPr>
        <p:spPr>
          <a:xfrm>
            <a:off x="576816" y="2582862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6000"/>
              <a:buFont typeface="Open Sans Light"/>
              <a:buNone/>
              <a:defRPr sz="6000" b="0" i="0">
                <a:solidFill>
                  <a:srgbClr val="7F7F7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58" name="Google Shape;58;p10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59" name="Google Shape;59;p10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60" name="Google Shape;60;p10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61" name="Google Shape;61;p10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62" name="Google Shape;62;p10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63" name="Google Shape;63;p10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  <p:sp>
        <p:nvSpPr>
          <p:cNvPr id="64" name="Google Shape;64;p10"/>
          <p:cNvSpPr>
            <a:spLocks noGrp="1"/>
          </p:cNvSpPr>
          <p:nvPr>
            <p:ph type="pic" idx="2"/>
          </p:nvPr>
        </p:nvSpPr>
        <p:spPr>
          <a:xfrm>
            <a:off x="4876800" y="0"/>
            <a:ext cx="7315200" cy="6765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0:50 + Photo">
  <p:cSld name="50:50 + Photo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2"/>
          <p:cNvSpPr/>
          <p:nvPr/>
        </p:nvSpPr>
        <p:spPr>
          <a:xfrm>
            <a:off x="0" y="0"/>
            <a:ext cx="6089715" cy="6766559"/>
          </a:xfrm>
          <a:prstGeom prst="rect">
            <a:avLst/>
          </a:prstGeom>
          <a:solidFill>
            <a:srgbClr val="F5F3E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" name="Google Shape;78;p12"/>
          <p:cNvSpPr txBox="1">
            <a:spLocks noGrp="1"/>
          </p:cNvSpPr>
          <p:nvPr>
            <p:ph type="title"/>
          </p:nvPr>
        </p:nvSpPr>
        <p:spPr>
          <a:xfrm>
            <a:off x="576816" y="1103443"/>
            <a:ext cx="4711621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3600"/>
              <a:buFont typeface="Open Sans Light"/>
              <a:buNone/>
              <a:defRPr sz="3600" b="0" i="0">
                <a:solidFill>
                  <a:srgbClr val="7F7F7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body" idx="1"/>
          </p:nvPr>
        </p:nvSpPr>
        <p:spPr>
          <a:xfrm>
            <a:off x="576816" y="3259825"/>
            <a:ext cx="4711621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1800"/>
              <a:buNone/>
              <a:defRPr sz="1800" b="0" i="0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grpSp>
        <p:nvGrpSpPr>
          <p:cNvPr id="80" name="Google Shape;80;p12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81" name="Google Shape;81;p12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82" name="Google Shape;82;p12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83" name="Google Shape;83;p12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84" name="Google Shape;84;p12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85" name="Google Shape;85;p12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  <p:sp>
        <p:nvSpPr>
          <p:cNvPr id="86" name="Google Shape;86;p12"/>
          <p:cNvSpPr>
            <a:spLocks noGrp="1"/>
          </p:cNvSpPr>
          <p:nvPr>
            <p:ph type="pic" idx="2"/>
          </p:nvPr>
        </p:nvSpPr>
        <p:spPr>
          <a:xfrm>
            <a:off x="6089650" y="0"/>
            <a:ext cx="6102350" cy="332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7" name="Google Shape;87;p12"/>
          <p:cNvSpPr>
            <a:spLocks noGrp="1"/>
          </p:cNvSpPr>
          <p:nvPr>
            <p:ph type="pic" idx="3"/>
          </p:nvPr>
        </p:nvSpPr>
        <p:spPr>
          <a:xfrm>
            <a:off x="6089650" y="3327399"/>
            <a:ext cx="6102350" cy="3439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hoto">
  <p:cSld name="Photo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oogle Shape;89;p13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90" name="Google Shape;90;p13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91" name="Google Shape;91;p13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92" name="Google Shape;92;p13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93" name="Google Shape;93;p13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94" name="Google Shape;94;p13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  <p:sp>
        <p:nvSpPr>
          <p:cNvPr id="95" name="Google Shape;95;p13"/>
          <p:cNvSpPr>
            <a:spLocks noGrp="1"/>
          </p:cNvSpPr>
          <p:nvPr>
            <p:ph type="pic" idx="2"/>
          </p:nvPr>
        </p:nvSpPr>
        <p:spPr>
          <a:xfrm>
            <a:off x="0" y="0"/>
            <a:ext cx="12192000" cy="6765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Google Shape;97;p14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98" name="Google Shape;98;p14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99" name="Google Shape;99;p14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100" name="Google Shape;100;p14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101" name="Google Shape;101;p14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102" name="Google Shape;102;p14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olor">
  <p:cSld name="Blank Color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" name="Google Shape;104;p15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105" name="Google Shape;105;p15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106" name="Google Shape;106;p15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107" name="Google Shape;107;p15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108" name="Google Shape;108;p15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109" name="Google Shape;109;p15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  <p:sp>
        <p:nvSpPr>
          <p:cNvPr id="110" name="Google Shape;110;p15"/>
          <p:cNvSpPr/>
          <p:nvPr/>
        </p:nvSpPr>
        <p:spPr>
          <a:xfrm>
            <a:off x="0" y="0"/>
            <a:ext cx="12192000" cy="6766559"/>
          </a:xfrm>
          <a:prstGeom prst="rect">
            <a:avLst/>
          </a:prstGeom>
          <a:solidFill>
            <a:srgbClr val="F5F3E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esentation title">
  <p:cSld name="Presentation titl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09BEA"/>
              </a:gs>
              <a:gs pos="100000">
                <a:srgbClr val="2FD6E7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4" name="Google Shape;14;p37"/>
          <p:cNvSpPr txBox="1">
            <a:spLocks noGrp="1"/>
          </p:cNvSpPr>
          <p:nvPr>
            <p:ph type="title"/>
          </p:nvPr>
        </p:nvSpPr>
        <p:spPr>
          <a:xfrm>
            <a:off x="5083036" y="3051729"/>
            <a:ext cx="5861589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Open Sans ExtraBold"/>
              <a:buNone/>
              <a:defRPr sz="5400" b="1" i="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37"/>
          <p:cNvSpPr txBox="1">
            <a:spLocks noGrp="1"/>
          </p:cNvSpPr>
          <p:nvPr>
            <p:ph type="body" idx="1"/>
          </p:nvPr>
        </p:nvSpPr>
        <p:spPr>
          <a:xfrm>
            <a:off x="5083036" y="4651929"/>
            <a:ext cx="5861589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0" i="0">
                <a:solidFill>
                  <a:schemeClr val="lt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Open Sans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grpSp>
        <p:nvGrpSpPr>
          <p:cNvPr id="16" name="Google Shape;16;p37"/>
          <p:cNvGrpSpPr/>
          <p:nvPr/>
        </p:nvGrpSpPr>
        <p:grpSpPr>
          <a:xfrm>
            <a:off x="4751866" y="5627915"/>
            <a:ext cx="6523928" cy="816062"/>
            <a:chOff x="1308844" y="5417042"/>
            <a:chExt cx="9574307" cy="1197626"/>
          </a:xfrm>
        </p:grpSpPr>
        <p:pic>
          <p:nvPicPr>
            <p:cNvPr id="17" name="Google Shape;17;p37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1308844" y="5417042"/>
              <a:ext cx="7407289" cy="11976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" name="Google Shape;18;p3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791983" y="5755983"/>
              <a:ext cx="2091168" cy="51974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9" name="Google Shape;19;p3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1325736" y="900574"/>
            <a:ext cx="5246226" cy="52462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826967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" name="Google Shape;11;p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4400"/>
              <a:buFont typeface="Open Sans Light"/>
              <a:buNone/>
              <a:defRPr sz="4400" b="0" i="0" u="none" strike="noStrike" cap="none">
                <a:solidFill>
                  <a:srgbClr val="7F7F7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4" r:id="rId4"/>
    <p:sldLayoutId id="2147483656" r:id="rId5"/>
    <p:sldLayoutId id="2147483657" r:id="rId6"/>
    <p:sldLayoutId id="2147483658" r:id="rId7"/>
    <p:sldLayoutId id="2147483659" r:id="rId8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Font typeface="Arial"/>
              <a:buChar char="•"/>
              <a:defRPr sz="2800" b="0" i="0" u="none" strike="noStrike" cap="none"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400"/>
              <a:buFont typeface="Arial"/>
              <a:buChar char="•"/>
              <a:defRPr sz="2400" b="0" i="0" u="none" strike="noStrike" cap="none"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Font typeface="Arial"/>
              <a:buChar char="•"/>
              <a:defRPr sz="2000" b="0" i="0" u="none" strike="noStrike" cap="none"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Arial"/>
              <a:buChar char="•"/>
              <a:defRPr sz="1800" b="0" i="0" u="none" strike="noStrike" cap="none"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Arial"/>
              <a:buChar char="•"/>
              <a:defRPr sz="1800" b="0" i="0" u="none" strike="noStrike" cap="none"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Arial"/>
              <a:buChar char="•"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Arial"/>
              <a:buChar char="•"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Arial"/>
              <a:buChar char="•"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Arial"/>
              <a:buChar char="•"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" name="Google Shape;11;p3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Font typeface="Open Sans Light"/>
              <a:buNone/>
              <a:defRPr sz="4400" b="0" i="0" u="none" strike="noStrike" cap="none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4701869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7" r:id="rId6"/>
    <p:sldLayoutId id="2147483669" r:id="rId7"/>
    <p:sldLayoutId id="2147483670" r:id="rId8"/>
    <p:sldLayoutId id="2147483671" r:id="rId9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4" Type="http://schemas.openxmlformats.org/officeDocument/2006/relationships/hyperlink" Target="https://edutorij.e-skole.hr/share/proxy/alfresco-noauth/edutorij/api/proxy-guest/38370fe1-21cd-471f-9743-6fa3c04912bc/html/181_zbrajanje_i_oduzimanje_prirodnih_brojeva.html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Relationship Id="rId4" Type="http://schemas.openxmlformats.org/officeDocument/2006/relationships/hyperlink" Target="https://edutorij.e-skole.hr/share/proxy/alfresco-noauth/edutorij/api/proxy-guest/b9455aeb-16ae-4c3a-a6b1-da720c38c54d/html/1228_Skup_kompleksnih_brojeva.html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Relationship Id="rId4" Type="http://schemas.openxmlformats.org/officeDocument/2006/relationships/hyperlink" Target="https://edutorij.e-skole.hr/share/proxy/alfresco-noauth/edutorij/api/proxy-guest/1d19aa66-915b-495f-90e3-045f0ec1bdf8/index.html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Relationship Id="rId4" Type="http://schemas.openxmlformats.org/officeDocument/2006/relationships/hyperlink" Target="https://edutorij.e-skole.hr/share/proxy/alfresco-noauth/edutorij/api/proxy-guest/9d10becf-3b0c-4dd7-a8ee-a698eb310c1c/index.html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Relationship Id="rId4" Type="http://schemas.openxmlformats.org/officeDocument/2006/relationships/hyperlink" Target="https://edutorij.e-skole.hr/share/proxy/alfresco-noauth/edutorij/api/proxy-guest/79a7c4da-1347-41b5-90ab-34429cec7d8c/html/4029_scratch_-_zabavno_programiranje.html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4" Type="http://schemas.openxmlformats.org/officeDocument/2006/relationships/hyperlink" Target="https://meduza.carnet.hr/index.php/media/watch/49097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0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0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0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2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Relationship Id="rId4" Type="http://schemas.openxmlformats.org/officeDocument/2006/relationships/hyperlink" Target="https://meduza.carnet.hr/index.php/media/watch/49098" TargetMode="Externa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4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.xml"/><Relationship Id="rId4" Type="http://schemas.openxmlformats.org/officeDocument/2006/relationships/image" Target="../media/image5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"/>
          <p:cNvSpPr txBox="1">
            <a:spLocks noGrp="1"/>
          </p:cNvSpPr>
          <p:nvPr>
            <p:ph type="title"/>
          </p:nvPr>
        </p:nvSpPr>
        <p:spPr>
          <a:xfrm>
            <a:off x="4412972" y="2965073"/>
            <a:ext cx="7540487" cy="146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lvl="0">
              <a:buSzPts val="4800"/>
            </a:pPr>
            <a:r>
              <a:rPr lang="hr-HR" sz="4200"/>
              <a:t>Svrsishodno korištenje opreme dobivene u sklopu projekta e-Škole</a:t>
            </a:r>
            <a:endParaRPr sz="4200" b="0"/>
          </a:p>
        </p:txBody>
      </p:sp>
      <p:sp>
        <p:nvSpPr>
          <p:cNvPr id="116" name="Google Shape;116;p1"/>
          <p:cNvSpPr txBox="1">
            <a:spLocks noGrp="1"/>
          </p:cNvSpPr>
          <p:nvPr>
            <p:ph type="body" idx="1"/>
          </p:nvPr>
        </p:nvSpPr>
        <p:spPr>
          <a:xfrm>
            <a:off x="5373744" y="4318462"/>
            <a:ext cx="5618945" cy="11233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</a:pPr>
            <a:endParaRPr sz="2800"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2133768" y="503537"/>
            <a:ext cx="7467433" cy="99163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hr-HR" sz="4800"/>
              <a:t>Tableti</a:t>
            </a:r>
            <a:endParaRPr kumimoji="0" lang="hr-HR" sz="480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D3A56E-A845-4B98-A7CF-9900225C8349}"/>
              </a:ext>
            </a:extLst>
          </p:cNvPr>
          <p:cNvSpPr txBox="1"/>
          <p:nvPr/>
        </p:nvSpPr>
        <p:spPr>
          <a:xfrm>
            <a:off x="997527" y="6354463"/>
            <a:ext cx="97465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/>
              <a:t>https://www.notebookcheck.net/HP-Pro-Tablet-10-EE-G1-Tablet-Review.160638.0.html#2217783-3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BD409C1-92F8-4B86-888D-691061ECAC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0501" y="1394061"/>
            <a:ext cx="6256518" cy="4692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8844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2133768" y="503537"/>
            <a:ext cx="7467433" cy="99163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hr-HR" sz="48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Interaktivni zaslon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B91701C-88EE-49C7-A961-AD82C5343E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4277" y="1287166"/>
            <a:ext cx="9021994" cy="5379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1925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47EE6D-C167-4808-9C87-3935B62D18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15" y="458866"/>
            <a:ext cx="4711621" cy="1600200"/>
          </a:xfrm>
        </p:spPr>
        <p:txBody>
          <a:bodyPr/>
          <a:lstStyle/>
          <a:p>
            <a:r>
              <a:rPr lang="hr-HR" dirty="0"/>
              <a:t>Spajanje uređaja na interaktivni zaslon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CA1568-0305-429D-B4E9-F83EA48890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6814" y="2345425"/>
            <a:ext cx="4711621" cy="3327400"/>
          </a:xfrm>
        </p:spPr>
        <p:txBody>
          <a:bodyPr>
            <a:normAutofit/>
          </a:bodyPr>
          <a:lstStyle/>
          <a:p>
            <a:pPr marL="514350" indent="-285750">
              <a:buFontTx/>
              <a:buChar char="-"/>
            </a:pPr>
            <a:r>
              <a:rPr lang="hr-HR" sz="2400" dirty="0"/>
              <a:t>Instalacija aplikacije </a:t>
            </a:r>
            <a:r>
              <a:rPr lang="hr-HR" sz="2400" dirty="0" err="1"/>
              <a:t>WonderCast</a:t>
            </a:r>
            <a:endParaRPr lang="hr-HR" sz="2400" dirty="0"/>
          </a:p>
          <a:p>
            <a:pPr marL="514350" indent="-285750">
              <a:buFontTx/>
              <a:buChar char="-"/>
            </a:pPr>
            <a:r>
              <a:rPr lang="hr-HR" sz="2400" dirty="0"/>
              <a:t>Pokretanje aplikacije na interaktivnom zaslonu i drugim uređajima</a:t>
            </a:r>
          </a:p>
          <a:p>
            <a:pPr marL="514350" indent="-285750">
              <a:buFontTx/>
              <a:buChar char="-"/>
            </a:pPr>
            <a:r>
              <a:rPr lang="hr-HR" sz="24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Upisati </a:t>
            </a:r>
            <a:r>
              <a:rPr lang="hr-HR" sz="24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passkôd</a:t>
            </a:r>
            <a:r>
              <a:rPr lang="hr-HR" sz="2400" dirty="0">
                <a:latin typeface="+mn-lt"/>
              </a:rPr>
              <a:t> </a:t>
            </a:r>
          </a:p>
          <a:p>
            <a:pPr marL="514350" indent="-285750">
              <a:buFontTx/>
              <a:buChar char="-"/>
            </a:pPr>
            <a:r>
              <a:rPr lang="hr-HR" sz="2400" dirty="0">
                <a:latin typeface="+mn-lt"/>
              </a:rPr>
              <a:t>Autorizacija zahtjeva</a:t>
            </a:r>
          </a:p>
          <a:p>
            <a:pPr marL="514350" indent="-285750">
              <a:buFontTx/>
              <a:buChar char="-"/>
            </a:pPr>
            <a:endParaRPr lang="hr-HR" sz="18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B5C211F-3EBC-4A59-967C-2CA41D536FD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91" t="14207" r="1516" b="7343"/>
          <a:stretch/>
        </p:blipFill>
        <p:spPr>
          <a:xfrm>
            <a:off x="6089649" y="92075"/>
            <a:ext cx="6086864" cy="2741066"/>
          </a:xfrm>
          <a:prstGeom prst="rect">
            <a:avLst/>
          </a:prstGeom>
        </p:spPr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3DAA65E8-F316-4CDB-AFB1-F83311162558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4"/>
          <a:srcRect t="1532" b="1532"/>
          <a:stretch>
            <a:fillRect/>
          </a:stretch>
        </p:blipFill>
        <p:spPr>
          <a:xfrm>
            <a:off x="6089650" y="3438525"/>
            <a:ext cx="6102350" cy="3327400"/>
          </a:xfrm>
        </p:spPr>
      </p:pic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6A5F7818-2B52-4DAC-A156-E7022517BE9E}"/>
              </a:ext>
            </a:extLst>
          </p:cNvPr>
          <p:cNvSpPr>
            <a:spLocks noGrp="1"/>
          </p:cNvSpPr>
          <p:nvPr>
            <p:ph type="pic" idx="3"/>
          </p:nvPr>
        </p:nvSpPr>
        <p:spPr/>
        <p:txBody>
          <a:bodyPr/>
          <a:lstStyle/>
          <a:p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005208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68BC060-EAD5-45EF-9323-3E40DB8F43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1924" y="3122508"/>
            <a:ext cx="4095197" cy="1600200"/>
          </a:xfrm>
        </p:spPr>
        <p:txBody>
          <a:bodyPr/>
          <a:lstStyle/>
          <a:p>
            <a:r>
              <a:rPr lang="hr-HR" sz="3200">
                <a:solidFill>
                  <a:srgbClr val="7F7F7F"/>
                </a:solidFill>
                <a:latin typeface="Open Sans Light"/>
                <a:ea typeface="Open Sans Light"/>
                <a:cs typeface="Open Sans Light"/>
              </a:rPr>
              <a:t>Primjena digitalnih obrazovnih sadržaja i scenarija poučavanja korištenjem opreme dobivene kroz projekt e-Škole</a:t>
            </a:r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75171963-473B-4A8A-B4C3-804D795772A4}"/>
              </a:ext>
            </a:extLst>
          </p:cNvPr>
          <p:cNvSpPr txBox="1"/>
          <p:nvPr/>
        </p:nvSpPr>
        <p:spPr>
          <a:xfrm>
            <a:off x="5090176" y="1379760"/>
            <a:ext cx="6957443" cy="754052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342900" lvl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hr-HR" altLang="sr-Latn-RS" sz="32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Interaktivne matematičke igre:</a:t>
            </a:r>
          </a:p>
          <a:p>
            <a:pPr marL="1169670" lvl="6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hr-HR" altLang="sr-Latn-RS" sz="32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Za 5 .razred osnovne škole</a:t>
            </a:r>
          </a:p>
          <a:p>
            <a:pPr marL="1169670" lvl="6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kumimoji="0" lang="hr-HR" altLang="sr-Latn-RS" sz="3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ＭＳ Ｐゴシック"/>
                <a:sym typeface="Arial"/>
              </a:rPr>
              <a:t>Za </a:t>
            </a:r>
            <a:r>
              <a:rPr lang="hr-HR" altLang="sr-Latn-RS" sz="3200">
                <a:ea typeface="ＭＳ Ｐゴシック"/>
              </a:rPr>
              <a:t>2</a:t>
            </a:r>
            <a:r>
              <a:rPr kumimoji="0" lang="hr-HR" altLang="sr-Latn-RS" sz="3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ＭＳ Ｐゴシック"/>
                <a:sym typeface="Arial"/>
              </a:rPr>
              <a:t>. </a:t>
            </a:r>
            <a:r>
              <a:rPr lang="hr-HR" altLang="sr-Latn-RS" sz="3200">
                <a:ea typeface="ＭＳ Ｐゴシック"/>
              </a:rPr>
              <a:t>razred srednje škole</a:t>
            </a:r>
            <a:endParaRPr lang="hr-HR" altLang="sr-Latn-RS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ＭＳ Ｐゴシック"/>
            </a:endParaRPr>
          </a:p>
          <a:p>
            <a:pPr marL="342900" marR="0" lvl="0" indent="-342900" algn="l" defTabSz="914400" rtl="0" eaLnBrk="1" fontAlgn="auto" latinLnBrk="0" hangingPunct="1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hr-HR" altLang="sr-Latn-RS" sz="3200">
                <a:ea typeface="ＭＳ Ｐゴシック"/>
              </a:rPr>
              <a:t>Primjena u nastavi Talijanskog jezika (</a:t>
            </a:r>
            <a:r>
              <a:rPr lang="hr-HR" altLang="sr-Latn-RS" sz="3200" err="1">
                <a:ea typeface="ＭＳ Ｐゴシック"/>
              </a:rPr>
              <a:t>međupredmetna</a:t>
            </a:r>
            <a:r>
              <a:rPr lang="hr-HR" altLang="sr-Latn-RS" sz="3200">
                <a:ea typeface="ＭＳ Ｐゴシック"/>
              </a:rPr>
              <a:t> nastava)</a:t>
            </a:r>
          </a:p>
          <a:p>
            <a:pPr marL="342900" marR="0" lvl="0" indent="-342900" algn="l" defTabSz="914400" rtl="0" eaLnBrk="1" fontAlgn="auto" latinLnBrk="0" hangingPunct="1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hr-HR" altLang="sr-Latn-RS" sz="32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Primjena u nastavi Fizike </a:t>
            </a:r>
          </a:p>
          <a:p>
            <a:pPr marL="342900" lvl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hr-HR" altLang="sr-Latn-RS" sz="32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Primjena u nastavi Informatike </a:t>
            </a:r>
          </a:p>
          <a:p>
            <a:pPr marL="342900" marR="0" lvl="0" indent="-342900" algn="l" defTabSz="914400" rtl="0" eaLnBrk="1" fontAlgn="auto" latinLnBrk="0" hangingPunct="1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hr-HR" altLang="sr-Latn-RS" sz="320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auto" latinLnBrk="0" hangingPunct="1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hr-HR" altLang="sr-Latn-RS" sz="320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auto" latinLnBrk="0" hangingPunct="1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hr-HR" altLang="sr-Latn-RS" sz="320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auto" latinLnBrk="0" hangingPunct="1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hr-HR" altLang="sr-Latn-RS" sz="320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auto" latinLnBrk="0" hangingPunct="1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hr-HR" altLang="sr-Latn-RS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390343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94733" y="244093"/>
            <a:ext cx="11497595" cy="884619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spcBef>
                <a:spcPts val="600"/>
              </a:spcBef>
              <a:spcAft>
                <a:spcPts val="600"/>
              </a:spcAft>
              <a:defRPr/>
            </a:pPr>
            <a:r>
              <a:rPr lang="hr-HR" altLang="sr-Latn-RS" sz="40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Primjena opreme u nastavi Matematike – 5. razred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3AAF3C9-02E3-442E-A7A4-17ADB60E68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64844"/>
            <a:ext cx="12192000" cy="382772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4BB5718-A8B1-A1C2-B577-D7D80843D935}"/>
              </a:ext>
            </a:extLst>
          </p:cNvPr>
          <p:cNvSpPr txBox="1"/>
          <p:nvPr/>
        </p:nvSpPr>
        <p:spPr>
          <a:xfrm>
            <a:off x="457200" y="6146800"/>
            <a:ext cx="11715150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hlinkClick r:id="rId4"/>
              </a:rPr>
              <a:t>https://edutorij.e-skole.hr/share/proxy/alfresco-noauth/edutorij/api/proxy-guest/38370fe1-21cd-471f-9743-6fa3c04912bc/html/181_zbrajanje_i_oduzimanje_prirodnih_brojeva.html</a:t>
            </a:r>
            <a:r>
              <a:rPr lang="en-US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0234187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94733" y="244093"/>
            <a:ext cx="11497595" cy="884619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spcBef>
                <a:spcPts val="600"/>
              </a:spcBef>
              <a:spcAft>
                <a:spcPts val="600"/>
              </a:spcAft>
              <a:defRPr/>
            </a:pPr>
            <a:r>
              <a:rPr lang="hr-HR" altLang="sr-Latn-RS" sz="40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Primjena opreme u nastavi Matematike – 5. razred (2)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386E975-EC84-4F37-AC1A-8E741C8960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2610" y="1440306"/>
            <a:ext cx="4568252" cy="4568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2176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94733" y="244093"/>
            <a:ext cx="11497595" cy="884619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hr-HR" altLang="sr-Latn-RS" sz="40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Primjena opreme u nastavi Matematike – 5. razred (3)</a:t>
            </a:r>
          </a:p>
          <a:p>
            <a:pPr lvl="0">
              <a:spcBef>
                <a:spcPts val="600"/>
              </a:spcBef>
              <a:spcAft>
                <a:spcPts val="600"/>
              </a:spcAft>
              <a:defRPr/>
            </a:pPr>
            <a:endParaRPr lang="hr-HR" altLang="sr-Latn-RS" sz="400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6B6AE9-D38D-4176-BD42-68EB2CF8F3EA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3018085" y="1779369"/>
            <a:ext cx="6020984" cy="4834538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167842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94733" y="244093"/>
            <a:ext cx="11497595" cy="884619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spcBef>
                <a:spcPts val="600"/>
              </a:spcBef>
              <a:spcAft>
                <a:spcPts val="600"/>
              </a:spcAft>
              <a:defRPr/>
            </a:pPr>
            <a:r>
              <a:rPr lang="hr-HR" altLang="sr-Latn-RS" sz="40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Primjena opreme u nastavi Matematike – 5. razred(4)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5E91E66-B07E-438C-9182-AB167B71EF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4145" y="1571083"/>
            <a:ext cx="9488773" cy="5042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8672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94733" y="244093"/>
            <a:ext cx="11497595" cy="884619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spcBef>
                <a:spcPts val="600"/>
              </a:spcBef>
              <a:spcAft>
                <a:spcPts val="600"/>
              </a:spcAft>
              <a:defRPr/>
            </a:pPr>
            <a:r>
              <a:rPr lang="hr-HR" altLang="sr-Latn-RS" sz="36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Primjena opreme u nastavi Matematike – 2. razred srednje škole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D70DE8B-FADA-4BE0-870B-39E77DF1FC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27596"/>
            <a:ext cx="12192000" cy="42821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4BEDCA8-6EC0-EC0B-A0EA-4AE087B78C8C}"/>
              </a:ext>
            </a:extLst>
          </p:cNvPr>
          <p:cNvSpPr txBox="1"/>
          <p:nvPr/>
        </p:nvSpPr>
        <p:spPr>
          <a:xfrm>
            <a:off x="745226" y="6198558"/>
            <a:ext cx="10950275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hlinkClick r:id="rId4"/>
              </a:rPr>
              <a:t>https://edutorij.e-skole.hr/share/proxy/alfresco-noauth/edutorij/api/proxy-guest/b9455aeb-16ae-4c3a-a6b1-da720c38c54d/html/1228_Skup_kompleksnih_brojeva.html</a:t>
            </a:r>
            <a:r>
              <a:rPr lang="en-US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7824525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94733" y="244093"/>
            <a:ext cx="11497595" cy="884619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hr-HR" altLang="sr-Latn-RS" sz="36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Primjena opreme u nastavi Matematike – 2. razred srednje škole (2)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C8E14A4-A4BF-4DF1-A2C4-F314605F19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7403" y="1740107"/>
            <a:ext cx="4613223" cy="4613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1933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21;g7411285122_7_5">
            <a:extLst>
              <a:ext uri="{FF2B5EF4-FFF2-40B4-BE49-F238E27FC236}">
                <a16:creationId xmlns:a16="http://schemas.microsoft.com/office/drawing/2014/main" id="{26B76A55-B345-42B8-B974-B04C1D8FB373}"/>
              </a:ext>
            </a:extLst>
          </p:cNvPr>
          <p:cNvSpPr txBox="1">
            <a:spLocks/>
          </p:cNvSpPr>
          <p:nvPr/>
        </p:nvSpPr>
        <p:spPr>
          <a:xfrm>
            <a:off x="1412150" y="1235400"/>
            <a:ext cx="9367700" cy="43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3600"/>
              <a:buFont typeface="Arial"/>
              <a:buNone/>
            </a:pPr>
            <a:r>
              <a:rPr lang="hr-HR" sz="4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Cilj radionice</a:t>
            </a:r>
            <a:r>
              <a:rPr lang="hr-HR" sz="4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 indent="0">
              <a:spcBef>
                <a:spcPts val="0"/>
              </a:spcBef>
              <a:buSzPts val="3600"/>
              <a:buFont typeface="Arial"/>
              <a:buNone/>
            </a:pPr>
            <a:endParaRPr lang="hr-HR" sz="30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-45720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hr-HR" sz="3000">
                <a:solidFill>
                  <a:schemeClr val="tx1"/>
                </a:solidFill>
                <a:latin typeface="+mn-lt"/>
              </a:rPr>
              <a:t>Osposobiti odgojno-obrazovne radnike  za učinkovito korištenje različite opreme u svrhu unaprjeđenja nastavnog procesa u učionici i digitalnom obrazovnom okruženju. </a:t>
            </a:r>
            <a:endParaRPr lang="hr-HR" sz="3000">
              <a:solidFill>
                <a:schemeClr val="tx1"/>
              </a:solidFill>
              <a:latin typeface="+mn-lt"/>
              <a:ea typeface="Open Sans Light"/>
              <a:cs typeface="Arial" panose="020B0604020202020204" pitchFamily="34" charset="0"/>
              <a:sym typeface="Open Sans Light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94733" y="244093"/>
            <a:ext cx="11497595" cy="884619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spcBef>
                <a:spcPts val="600"/>
              </a:spcBef>
              <a:spcAft>
                <a:spcPts val="600"/>
              </a:spcAft>
              <a:defRPr/>
            </a:pPr>
            <a:r>
              <a:rPr lang="hr-HR" altLang="sr-Latn-RS" sz="36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Primjena opreme u nastavi Matematike – 2. razred srednje škole (3)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6B3FE59-7F21-4801-A944-9BE90386A1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5205" y="1953796"/>
            <a:ext cx="9065182" cy="4327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1081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94733" y="244093"/>
            <a:ext cx="11497595" cy="884619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spcBef>
                <a:spcPts val="600"/>
              </a:spcBef>
              <a:spcAft>
                <a:spcPts val="600"/>
              </a:spcAft>
              <a:defRPr/>
            </a:pPr>
            <a:r>
              <a:rPr lang="hr-HR" altLang="sr-Latn-RS" sz="36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Primjena opreme u nastavi Matematike – 2. razred srednje škole (4)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FE5DF4A-DD6A-45FB-934A-556DEE6EEA56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3176629" y="1779237"/>
            <a:ext cx="5838741" cy="4669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497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392399" cy="1030071"/>
          </a:xfrm>
          <a:prstGeom prst="rect">
            <a:avLst/>
          </a:prstGeom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sv-SE" sz="3200" err="1"/>
              <a:t>Primjer</a:t>
            </a:r>
            <a:r>
              <a:rPr lang="sv-SE" sz="3200"/>
              <a:t> </a:t>
            </a:r>
            <a:r>
              <a:rPr lang="sv-SE" sz="3200" err="1"/>
              <a:t>korištenja</a:t>
            </a:r>
            <a:r>
              <a:rPr lang="sv-SE" sz="3200"/>
              <a:t> </a:t>
            </a:r>
            <a:r>
              <a:rPr lang="sv-SE" sz="3200" err="1"/>
              <a:t>opreme</a:t>
            </a:r>
            <a:r>
              <a:rPr lang="sv-SE" sz="3200"/>
              <a:t> u </a:t>
            </a:r>
            <a:r>
              <a:rPr lang="sv-SE" sz="3200" err="1"/>
              <a:t>međupredmetnoj</a:t>
            </a:r>
            <a:r>
              <a:rPr lang="sv-SE" sz="3200"/>
              <a:t>  </a:t>
            </a:r>
            <a:r>
              <a:rPr lang="sv-SE" sz="3200" err="1"/>
              <a:t>temi</a:t>
            </a:r>
            <a:r>
              <a:rPr lang="sv-SE" sz="3200"/>
              <a:t> </a:t>
            </a:r>
            <a:r>
              <a:rPr lang="sv-SE" sz="3200" err="1"/>
              <a:t>Uporaba</a:t>
            </a:r>
            <a:r>
              <a:rPr lang="sv-SE" sz="3200"/>
              <a:t> </a:t>
            </a:r>
            <a:r>
              <a:rPr lang="sv-SE" sz="3200" err="1"/>
              <a:t>informacijske</a:t>
            </a:r>
            <a:r>
              <a:rPr lang="sv-SE" sz="3200"/>
              <a:t> i </a:t>
            </a:r>
            <a:r>
              <a:rPr lang="sv-SE" sz="3200" err="1"/>
              <a:t>komunikacijske</a:t>
            </a:r>
            <a:r>
              <a:rPr lang="sv-SE" sz="3200"/>
              <a:t> </a:t>
            </a:r>
            <a:r>
              <a:rPr lang="sv-SE" sz="3200" err="1"/>
              <a:t>tehnologije</a:t>
            </a:r>
            <a:endParaRPr lang="hr-HR" sz="3200" b="0" i="0" u="none" strike="noStrike" kern="0" cap="none" spc="0" normalizeH="0" baseline="0" noProof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A0D9EA9-364E-44F1-9FAF-4FF71A00D5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800" y="1776485"/>
            <a:ext cx="9410316" cy="444651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89BD5D9-1A60-5492-4BDC-2454BE700AE5}"/>
              </a:ext>
            </a:extLst>
          </p:cNvPr>
          <p:cNvSpPr txBox="1"/>
          <p:nvPr/>
        </p:nvSpPr>
        <p:spPr>
          <a:xfrm>
            <a:off x="1193800" y="6223000"/>
            <a:ext cx="9855200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hlinkClick r:id="rId4"/>
              </a:rPr>
              <a:t>https://edutorij.e-skole.hr/share/proxy/alfresco-noauth/edutorij/api/proxy-guest/1d19aa66-915b-495f-90e3-045f0ec1bdf8/index.html</a:t>
            </a:r>
            <a:r>
              <a:rPr lang="en-US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7706862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6" y="244093"/>
            <a:ext cx="10821029" cy="942128"/>
          </a:xfrm>
          <a:prstGeom prst="rect">
            <a:avLst/>
          </a:prstGeom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sv-SE" sz="3200" err="1"/>
              <a:t>Primjer</a:t>
            </a:r>
            <a:r>
              <a:rPr lang="sv-SE" sz="3200"/>
              <a:t> </a:t>
            </a:r>
            <a:r>
              <a:rPr lang="sv-SE" sz="3200" err="1"/>
              <a:t>korištenja</a:t>
            </a:r>
            <a:r>
              <a:rPr lang="sv-SE" sz="3200"/>
              <a:t> </a:t>
            </a:r>
            <a:r>
              <a:rPr lang="sv-SE" sz="3200" err="1"/>
              <a:t>opreme</a:t>
            </a:r>
            <a:r>
              <a:rPr lang="sv-SE" sz="3200"/>
              <a:t> u </a:t>
            </a:r>
            <a:r>
              <a:rPr lang="sv-SE" sz="3200" err="1"/>
              <a:t>nastavi</a:t>
            </a:r>
            <a:r>
              <a:rPr lang="sv-SE" sz="3200"/>
              <a:t> u </a:t>
            </a:r>
            <a:r>
              <a:rPr lang="sv-SE" sz="3200" err="1"/>
              <a:t>međupredmetnoj</a:t>
            </a:r>
            <a:r>
              <a:rPr lang="sv-SE" sz="3200"/>
              <a:t> </a:t>
            </a:r>
            <a:r>
              <a:rPr lang="sv-SE" sz="3200" err="1"/>
              <a:t>temi</a:t>
            </a:r>
            <a:r>
              <a:rPr lang="sv-SE" sz="3200"/>
              <a:t> </a:t>
            </a:r>
            <a:r>
              <a:rPr lang="sv-SE" sz="3200" err="1"/>
              <a:t>Uporaba</a:t>
            </a:r>
            <a:r>
              <a:rPr lang="sv-SE" sz="3200"/>
              <a:t> </a:t>
            </a:r>
            <a:r>
              <a:rPr lang="sv-SE" sz="3200" err="1"/>
              <a:t>informacijske</a:t>
            </a:r>
            <a:r>
              <a:rPr lang="sv-SE" sz="3200"/>
              <a:t> i </a:t>
            </a:r>
            <a:r>
              <a:rPr lang="sv-SE" sz="3200" err="1"/>
              <a:t>komunikacijske</a:t>
            </a:r>
            <a:r>
              <a:rPr lang="sv-SE" sz="3200"/>
              <a:t> </a:t>
            </a:r>
            <a:r>
              <a:rPr lang="sv-SE" sz="3200" err="1"/>
              <a:t>tehnologije</a:t>
            </a:r>
            <a:r>
              <a:rPr lang="sv-SE" sz="3200"/>
              <a:t> (2)</a:t>
            </a:r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5BE09AF-E19B-4DE4-BC40-033814ED02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8212" y="1948722"/>
            <a:ext cx="4242216" cy="4242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5508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392399" cy="103007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sv-SE" sz="3600"/>
              <a:t>Primjer korištenja opreme u nastavi </a:t>
            </a:r>
            <a:r>
              <a:rPr lang="hr-HR" sz="3600"/>
              <a:t>Fizike</a:t>
            </a:r>
            <a:endParaRPr kumimoji="0" lang="hr-HR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7A8856-65AB-457C-94D3-57429EBEB1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642" y="1116013"/>
            <a:ext cx="12192000" cy="497275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C6404CC-AD8D-6412-23F5-394B6CE6EC1B}"/>
              </a:ext>
            </a:extLst>
          </p:cNvPr>
          <p:cNvSpPr txBox="1"/>
          <p:nvPr/>
        </p:nvSpPr>
        <p:spPr>
          <a:xfrm>
            <a:off x="812800" y="6197600"/>
            <a:ext cx="10439400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hlinkClick r:id="rId4"/>
              </a:rPr>
              <a:t>https://edutorij.e-skole.hr/share/proxy/alfresco-noauth/edutorij/api/proxy-guest/9d10becf-3b0c-4dd7-a8ee-a698eb310c1c/index.html</a:t>
            </a:r>
            <a:r>
              <a:rPr lang="en-US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0206475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6" y="244093"/>
            <a:ext cx="9958388" cy="884619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sv-SE" sz="3600"/>
              <a:t>Primjer korištenja opreme u nastavi </a:t>
            </a:r>
            <a:r>
              <a:rPr lang="hr-HR" sz="3600"/>
              <a:t>Fizike (2)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3CB16E0-D95C-4C78-B4F4-55B22357DF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2570" y="1590205"/>
            <a:ext cx="4518285" cy="4518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9695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392399" cy="103007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sv-SE" sz="3600"/>
              <a:t>Primjer korištenja opreme u nastavi </a:t>
            </a:r>
            <a:r>
              <a:rPr lang="hr-HR" sz="3600"/>
              <a:t>Informatike</a:t>
            </a:r>
            <a:endParaRPr kumimoji="0" lang="hr-HR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A291C73-8977-4C13-816C-1B1753A4E3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22791"/>
            <a:ext cx="12192000" cy="377218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4AFE71B-323A-3E94-FEEE-68A5C440AB7A}"/>
              </a:ext>
            </a:extLst>
          </p:cNvPr>
          <p:cNvSpPr txBox="1"/>
          <p:nvPr/>
        </p:nvSpPr>
        <p:spPr>
          <a:xfrm>
            <a:off x="910087" y="6042325"/>
            <a:ext cx="10566400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hlinkClick r:id="rId4"/>
              </a:rPr>
              <a:t>https://edutorij.e-skole.hr/share/proxy/alfresco-noauth/edutorij/api/proxy-guest/79a7c4da-1347-41b5-90ab-34429cec7d8c/html/4029_scratch_-_zabavno_programiranje.html</a:t>
            </a:r>
            <a:r>
              <a:rPr lang="en-US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2365711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569626" y="244093"/>
            <a:ext cx="10972800" cy="884619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sv-SE" sz="3600"/>
              <a:t>Primjer korištenja opreme u nastavi </a:t>
            </a:r>
            <a:r>
              <a:rPr lang="hr-HR" sz="3600"/>
              <a:t>Informatike (2)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4510028-2023-4F0D-9194-89861AED62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7521" y="1289154"/>
            <a:ext cx="4557010" cy="4557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9267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569626" y="244093"/>
            <a:ext cx="10972800" cy="884619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sv-SE" sz="3600"/>
              <a:t>Primjer korištenja opreme u nastavi </a:t>
            </a:r>
            <a:r>
              <a:rPr lang="hr-HR" sz="3600"/>
              <a:t>Informatike (3)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B328EB2-CB2B-4F98-A2D6-D1723CBC13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574" y="1128712"/>
            <a:ext cx="10144827" cy="5422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0997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7411285122_7_23"/>
          <p:cNvSpPr>
            <a:spLocks noGrp="1"/>
          </p:cNvSpPr>
          <p:nvPr>
            <p:ph type="pic" idx="2"/>
          </p:nvPr>
        </p:nvSpPr>
        <p:spPr>
          <a:xfrm>
            <a:off x="404734" y="303300"/>
            <a:ext cx="11448783" cy="5894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>
              <a:lnSpc>
                <a:spcPct val="150000"/>
              </a:lnSpc>
              <a:buNone/>
            </a:pPr>
            <a:r>
              <a:rPr lang="hr-HR" sz="4400" dirty="0">
                <a:solidFill>
                  <a:schemeClr val="tx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rPr>
              <a:t>Pogledajmo</a:t>
            </a:r>
            <a:r>
              <a:rPr lang="en-US" sz="4400" dirty="0">
                <a:solidFill>
                  <a:schemeClr val="tx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rPr>
              <a:t> video </a:t>
            </a:r>
            <a:r>
              <a:rPr lang="hr-HR" sz="4400" dirty="0">
                <a:solidFill>
                  <a:schemeClr val="tx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rPr>
              <a:t>- </a:t>
            </a:r>
            <a:r>
              <a:rPr lang="hr-HR" sz="4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4"/>
              </a:rPr>
              <a:t>Video upute za pretraživanje </a:t>
            </a:r>
            <a:r>
              <a:rPr lang="hr-HR" sz="44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4"/>
              </a:rPr>
              <a:t>Edutorija</a:t>
            </a:r>
            <a:r>
              <a:rPr lang="hr-HR" sz="4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4"/>
              </a:rPr>
              <a:t> korištenjem laptopa</a:t>
            </a:r>
            <a:endParaRPr sz="4400" dirty="0">
              <a:solidFill>
                <a:schemeClr val="tx1"/>
              </a:solidFill>
              <a:latin typeface="Arial" panose="020B0604020202020204" pitchFamily="34" charset="0"/>
              <a:ea typeface="Open Sans Light"/>
              <a:cs typeface="Arial" panose="020B0604020202020204" pitchFamily="34" charset="0"/>
              <a:sym typeface="Open Sans Ligh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96059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niOkvir 2">
            <a:extLst>
              <a:ext uri="{FF2B5EF4-FFF2-40B4-BE49-F238E27FC236}">
                <a16:creationId xmlns:a16="http://schemas.microsoft.com/office/drawing/2014/main" id="{031F0231-81DF-4577-A1F9-5BE85B014232}"/>
              </a:ext>
            </a:extLst>
          </p:cNvPr>
          <p:cNvSpPr txBox="1"/>
          <p:nvPr/>
        </p:nvSpPr>
        <p:spPr>
          <a:xfrm>
            <a:off x="827314" y="1536174"/>
            <a:ext cx="10305143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hr-HR" sz="3000">
                <a:latin typeface="Arial" panose="020B0604020202020204" pitchFamily="34" charset="0"/>
                <a:cs typeface="Arial" panose="020B0604020202020204" pitchFamily="34" charset="0"/>
                <a:sym typeface="Open Sans Light"/>
              </a:rPr>
              <a:t>Rukovati s opremom na ispravan način - Područje: 2. Digitalni izvori i materijali, Razina: A1 – osnovna razina digitalnih kompetencija  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hr-HR" sz="3000">
                <a:latin typeface="Arial" panose="020B0604020202020204" pitchFamily="34" charset="0"/>
                <a:cs typeface="Arial" panose="020B0604020202020204" pitchFamily="34" charset="0"/>
                <a:sym typeface="Open Sans Light"/>
              </a:rPr>
              <a:t>Izabrati primjerenu opremu za odgovarajuće nastavno okruženje - Područje: 3. Učenje i poučavanje, Razina: A1 – osnovna razina digitalnih kompetencija</a:t>
            </a:r>
          </a:p>
        </p:txBody>
      </p:sp>
      <p:sp>
        <p:nvSpPr>
          <p:cNvPr id="4" name="TekstniOkvir 3">
            <a:extLst>
              <a:ext uri="{FF2B5EF4-FFF2-40B4-BE49-F238E27FC236}">
                <a16:creationId xmlns:a16="http://schemas.microsoft.com/office/drawing/2014/main" id="{BB2FE108-C9F9-4AE7-BE40-EFD21A380DFA}"/>
              </a:ext>
            </a:extLst>
          </p:cNvPr>
          <p:cNvSpPr txBox="1"/>
          <p:nvPr/>
        </p:nvSpPr>
        <p:spPr>
          <a:xfrm>
            <a:off x="827314" y="426164"/>
            <a:ext cx="846182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SzPts val="3600"/>
              <a:defRPr/>
            </a:pPr>
            <a:r>
              <a:rPr lang="hr-HR" sz="4400" b="1">
                <a:latin typeface="Arial" panose="020B0604020202020204" pitchFamily="34" charset="0"/>
                <a:cs typeface="Arial" panose="020B0604020202020204" pitchFamily="34" charset="0"/>
              </a:rPr>
              <a:t>Ishodi učenja radionice:</a:t>
            </a:r>
          </a:p>
        </p:txBody>
      </p:sp>
    </p:spTree>
    <p:extLst>
      <p:ext uri="{BB962C8B-B14F-4D97-AF65-F5344CB8AC3E}">
        <p14:creationId xmlns:p14="http://schemas.microsoft.com/office/powerpoint/2010/main" val="11743338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DB08FA0-7DDD-44AA-A83A-D368CB6C2E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2974" y="2336675"/>
            <a:ext cx="4557749" cy="1600200"/>
          </a:xfrm>
        </p:spPr>
        <p:txBody>
          <a:bodyPr/>
          <a:lstStyle/>
          <a:p>
            <a:r>
              <a:rPr lang="hr-HR" sz="4400"/>
              <a:t>Vježba za samostalni rad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BFB59451-AA50-42B0-A2A4-8C830757CA71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7435121" y="149902"/>
            <a:ext cx="4557749" cy="6310859"/>
          </a:xfrm>
        </p:spPr>
        <p:txBody>
          <a:bodyPr>
            <a:normAutofit lnSpcReduction="10000"/>
          </a:bodyPr>
          <a:lstStyle/>
          <a:p>
            <a:pPr marL="85725" indent="-42545"/>
            <a:r>
              <a:rPr lang="hr-HR" sz="3200">
                <a:latin typeface="Arial"/>
                <a:cs typeface="Arial"/>
              </a:rPr>
              <a:t>	</a:t>
            </a:r>
            <a:r>
              <a:rPr lang="hr-HR" sz="2800"/>
              <a:t>Polaznici samostalno pretražuju </a:t>
            </a:r>
            <a:r>
              <a:rPr lang="hr-HR" sz="2800" err="1"/>
              <a:t>Edutorij</a:t>
            </a:r>
            <a:r>
              <a:rPr lang="hr-HR" sz="2800"/>
              <a:t> kako bi odabrali interaktivnu lekciju iz e-Škole digitalnih obrazovnih sadržaja za nastavni predmet koji predaju.  U nastavni sat trebaju uključiti odabrani interaktivni sadržaj (prema primjerima iz prethodnih vježbi).</a:t>
            </a:r>
          </a:p>
          <a:p>
            <a:pPr marL="85725" indent="-42545"/>
            <a:r>
              <a:rPr lang="hr-HR" sz="2800"/>
              <a:t>Odabrani materijal trebaju prilagoditi nastavnom satu i potrebama svojih učenika te je potrebno napisati pripremu za nastavni sat u MS Wordu.</a:t>
            </a:r>
            <a:r>
              <a:rPr lang="hr-HR" sz="2000"/>
              <a:t> </a:t>
            </a:r>
            <a:endParaRPr lang="hr-HR" sz="36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601812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70;g7411285122_7_43">
            <a:extLst>
              <a:ext uri="{FF2B5EF4-FFF2-40B4-BE49-F238E27FC236}">
                <a16:creationId xmlns:a16="http://schemas.microsoft.com/office/drawing/2014/main" id="{B095C0F7-44DB-4103-AB61-5C9B05C39B5A}"/>
              </a:ext>
            </a:extLst>
          </p:cNvPr>
          <p:cNvSpPr txBox="1">
            <a:spLocks/>
          </p:cNvSpPr>
          <p:nvPr/>
        </p:nvSpPr>
        <p:spPr>
          <a:xfrm>
            <a:off x="1683575" y="1787275"/>
            <a:ext cx="4771200" cy="27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6000" b="1" err="1">
                <a:solidFill>
                  <a:srgbClr val="E71A7A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Pauza</a:t>
            </a:r>
            <a:endParaRPr lang="en-US" sz="6000" b="1">
              <a:solidFill>
                <a:srgbClr val="E71A7A"/>
              </a:solidFill>
              <a:latin typeface="Arial" panose="020B0604020202020204" pitchFamily="34" charset="0"/>
              <a:ea typeface="Open Sans"/>
              <a:cs typeface="Arial" panose="020B0604020202020204" pitchFamily="34" charset="0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38302910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68BC060-EAD5-45EF-9323-3E40DB8F43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16" y="2957616"/>
            <a:ext cx="4095197" cy="1600200"/>
          </a:xfrm>
        </p:spPr>
        <p:txBody>
          <a:bodyPr/>
          <a:lstStyle/>
          <a:p>
            <a:r>
              <a:rPr lang="hr-HR" sz="4400">
                <a:solidFill>
                  <a:srgbClr val="7F7F7F"/>
                </a:solidFill>
                <a:latin typeface="Open Sans Light"/>
                <a:ea typeface="Open Sans Light"/>
                <a:cs typeface="Open Sans Light"/>
              </a:rPr>
              <a:t>Primjena digitalnih alata u obrazovanju korištenjem opreme</a:t>
            </a:r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75171963-473B-4A8A-B4C3-804D795772A4}"/>
              </a:ext>
            </a:extLst>
          </p:cNvPr>
          <p:cNvSpPr txBox="1"/>
          <p:nvPr/>
        </p:nvSpPr>
        <p:spPr>
          <a:xfrm>
            <a:off x="4940275" y="464387"/>
            <a:ext cx="6957443" cy="867929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hr-HR" altLang="sr-Latn-RS" sz="3200">
                <a:ea typeface="ＭＳ Ｐゴシック"/>
              </a:rPr>
              <a:t>Alat za izrezivanje i stvaranje snimke zaslona (engl. </a:t>
            </a:r>
            <a:r>
              <a:rPr lang="hr-HR" altLang="sr-Latn-RS" sz="3200" err="1">
                <a:ea typeface="ＭＳ Ｐゴシック"/>
              </a:rPr>
              <a:t>Snipping</a:t>
            </a:r>
            <a:r>
              <a:rPr lang="hr-HR" altLang="sr-Latn-RS" sz="3200">
                <a:ea typeface="ＭＳ Ｐゴシック"/>
              </a:rPr>
              <a:t> Tool)</a:t>
            </a:r>
          </a:p>
          <a:p>
            <a:pPr marL="342900" lvl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hr-HR" altLang="sr-Latn-RS" sz="32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Online suradnja i dijeljenje:</a:t>
            </a:r>
          </a:p>
          <a:p>
            <a:pPr marL="988695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hr-HR" altLang="sr-Latn-RS" sz="3200" err="1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Sway</a:t>
            </a:r>
            <a:endParaRPr lang="hr-HR" altLang="sr-Latn-RS" sz="320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988695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hr-HR" altLang="sr-Latn-RS" sz="3200" err="1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Tricider</a:t>
            </a:r>
            <a:endParaRPr lang="hr-HR" altLang="sr-Latn-RS" sz="320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342900" lvl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hr-HR" altLang="sr-Latn-RS" sz="32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Online kvizovi, testovi i ankete:</a:t>
            </a:r>
          </a:p>
          <a:p>
            <a:pPr marL="1079500" lvl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hr-HR" altLang="sr-Latn-RS" sz="3200" err="1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Quizizz</a:t>
            </a:r>
            <a:endParaRPr lang="hr-HR" altLang="sr-Latn-RS" sz="320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1079500" lvl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hr-HR" altLang="sr-Latn-RS" sz="32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MS </a:t>
            </a:r>
            <a:r>
              <a:rPr lang="hr-HR" altLang="sr-Latn-RS" sz="3200" err="1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Forms</a:t>
            </a:r>
            <a:r>
              <a:rPr lang="hr-HR" altLang="sr-Latn-RS" sz="32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hr-HR" altLang="sr-Latn-RS" sz="320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auto" latinLnBrk="0" hangingPunct="1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hr-HR" altLang="sr-Latn-RS" sz="320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auto" latinLnBrk="0" hangingPunct="1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hr-HR" altLang="sr-Latn-RS" sz="320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auto" latinLnBrk="0" hangingPunct="1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hr-HR" altLang="sr-Latn-RS" sz="320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auto" latinLnBrk="0" hangingPunct="1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hr-HR" altLang="sr-Latn-RS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313647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392399" cy="103007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sv-SE" sz="3600"/>
              <a:t>Snipping Tool – alat za izrezivanje i stvaranje snimke zaslona</a:t>
            </a:r>
            <a:endParaRPr kumimoji="0" lang="hr-HR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E3C76AF-0F55-49FD-91BB-61C5E979A24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27" t="1168"/>
          <a:stretch/>
        </p:blipFill>
        <p:spPr>
          <a:xfrm>
            <a:off x="2998033" y="1783830"/>
            <a:ext cx="6340386" cy="457952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7061549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392399" cy="103007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sv-SE" sz="3600"/>
              <a:t>Snipping Tool – alat za izrezivanje i stvaranje snimke zaslona</a:t>
            </a:r>
            <a:r>
              <a:rPr lang="hr-HR" sz="3600"/>
              <a:t> (2)</a:t>
            </a:r>
            <a:endParaRPr kumimoji="0" lang="hr-HR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ABB3120-52DA-447F-814F-A6D47CAADBDB}"/>
              </a:ext>
            </a:extLst>
          </p:cNvPr>
          <p:cNvPicPr/>
          <p:nvPr/>
        </p:nvPicPr>
        <p:blipFill rotWithShape="1">
          <a:blip r:embed="rId3"/>
          <a:srcRect l="21897" t="29418" r="49767" b="50584"/>
          <a:stretch/>
        </p:blipFill>
        <p:spPr bwMode="auto">
          <a:xfrm>
            <a:off x="2818151" y="2414009"/>
            <a:ext cx="6565692" cy="2967459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51905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392399" cy="103007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sv-SE" sz="3600"/>
              <a:t>Snipping Tool – alat za izrezivanje i stvaranje snimke zaslona</a:t>
            </a:r>
            <a:r>
              <a:rPr lang="hr-HR" sz="3600"/>
              <a:t> (3)</a:t>
            </a:r>
            <a:endParaRPr kumimoji="0" lang="hr-HR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D1A8481-2575-4B22-83E9-0C06AABFDE55}"/>
              </a:ext>
            </a:extLst>
          </p:cNvPr>
          <p:cNvPicPr/>
          <p:nvPr/>
        </p:nvPicPr>
        <p:blipFill rotWithShape="1">
          <a:blip r:embed="rId3"/>
          <a:srcRect l="987" t="4308" r="58114" b="60178"/>
          <a:stretch/>
        </p:blipFill>
        <p:spPr bwMode="auto">
          <a:xfrm>
            <a:off x="3747540" y="2508390"/>
            <a:ext cx="4347147" cy="2693197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924528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392399" cy="1030071"/>
          </a:xfrm>
          <a:prstGeom prst="rect">
            <a:avLst/>
          </a:prstGeom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sv-SE" sz="3600"/>
              <a:t>Snipping Tool – alat za izrezivanje i stvaranje snimke zaslona</a:t>
            </a:r>
            <a:r>
              <a:rPr lang="hr-HR" sz="3600"/>
              <a:t> (4)</a:t>
            </a:r>
            <a:endParaRPr lang="hr-HR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9627529-C411-47A4-8D4C-AA57915A6F4D}"/>
              </a:ext>
            </a:extLst>
          </p:cNvPr>
          <p:cNvPicPr/>
          <p:nvPr/>
        </p:nvPicPr>
        <p:blipFill rotWithShape="1">
          <a:blip r:embed="rId3"/>
          <a:srcRect l="955" t="954" r="57603" b="81428"/>
          <a:stretch/>
        </p:blipFill>
        <p:spPr bwMode="auto">
          <a:xfrm>
            <a:off x="2563318" y="2773180"/>
            <a:ext cx="6250898" cy="1828799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56948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DB08FA0-7DDD-44AA-A83A-D368CB6C2E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2974" y="2336675"/>
            <a:ext cx="4557749" cy="1600200"/>
          </a:xfrm>
        </p:spPr>
        <p:txBody>
          <a:bodyPr/>
          <a:lstStyle/>
          <a:p>
            <a:r>
              <a:rPr lang="hr-HR" sz="4400"/>
              <a:t>Vježba za samostalni rad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BFB59451-AA50-42B0-A2A4-8C830757CA71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7435121" y="149902"/>
            <a:ext cx="4557749" cy="6310859"/>
          </a:xfrm>
        </p:spPr>
        <p:txBody>
          <a:bodyPr>
            <a:normAutofit/>
          </a:bodyPr>
          <a:lstStyle/>
          <a:p>
            <a:pPr marL="85725" indent="-42545"/>
            <a:r>
              <a:rPr lang="hr-HR" sz="3200">
                <a:latin typeface="Arial"/>
                <a:cs typeface="Arial"/>
              </a:rPr>
              <a:t>	</a:t>
            </a:r>
            <a:r>
              <a:rPr lang="hr-HR" sz="3600">
                <a:latin typeface="Arial"/>
                <a:cs typeface="Arial"/>
              </a:rPr>
              <a:t>Polaznici će samostalno napraviti izrezak na kojem će pomoću Olovke istaknuti jedan dio.</a:t>
            </a:r>
            <a:endParaRPr lang="hr-HR" sz="3600"/>
          </a:p>
        </p:txBody>
      </p:sp>
    </p:spTree>
    <p:extLst>
      <p:ext uri="{BB962C8B-B14F-4D97-AF65-F5344CB8AC3E}">
        <p14:creationId xmlns:p14="http://schemas.microsoft.com/office/powerpoint/2010/main" val="37930064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392399" cy="103007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hr-HR" sz="3600"/>
              <a:t>Online suradnja i komunikacija – </a:t>
            </a:r>
            <a:r>
              <a:rPr lang="hr-HR" sz="3600" err="1"/>
              <a:t>Sway</a:t>
            </a:r>
            <a:r>
              <a:rPr lang="hr-HR" sz="3600"/>
              <a:t> (1)</a:t>
            </a:r>
            <a:endParaRPr kumimoji="0" lang="hr-HR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F3017F6-23B6-414E-992F-D1E76B3F05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2306" y="1315434"/>
            <a:ext cx="9487388" cy="457858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7918560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392399" cy="103007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hr-HR" sz="3600"/>
              <a:t>Online suradnja i komunikacija – </a:t>
            </a:r>
            <a:r>
              <a:rPr lang="hr-HR" sz="3600" err="1"/>
              <a:t>Sway</a:t>
            </a:r>
            <a:r>
              <a:rPr lang="hr-HR" sz="3600"/>
              <a:t> (2)</a:t>
            </a:r>
            <a:endParaRPr kumimoji="0" lang="hr-HR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05F73D7-51CB-43E0-834E-D20BE632E25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0482"/>
          <a:stretch/>
        </p:blipFill>
        <p:spPr>
          <a:xfrm>
            <a:off x="224852" y="1029700"/>
            <a:ext cx="11742295" cy="5584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235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niOkvir 2">
            <a:extLst>
              <a:ext uri="{FF2B5EF4-FFF2-40B4-BE49-F238E27FC236}">
                <a16:creationId xmlns:a16="http://schemas.microsoft.com/office/drawing/2014/main" id="{031F0231-81DF-4577-A1F9-5BE85B014232}"/>
              </a:ext>
            </a:extLst>
          </p:cNvPr>
          <p:cNvSpPr txBox="1"/>
          <p:nvPr/>
        </p:nvSpPr>
        <p:spPr>
          <a:xfrm>
            <a:off x="827314" y="1536174"/>
            <a:ext cx="10305143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hr-HR" sz="3000" dirty="0">
                <a:latin typeface="Arial" panose="020B0604020202020204" pitchFamily="34" charset="0"/>
                <a:cs typeface="Arial" panose="020B0604020202020204" pitchFamily="34" charset="0"/>
                <a:sym typeface="Open Sans Light"/>
              </a:rPr>
              <a:t>Interpretirati podatke prikazane na interaktivnom zaslonu i laptopu  - 4. Praćenje i vrednovanje, Razina: B1 – srednja razina digitalnih kompetencija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hr-HR" sz="3000" dirty="0">
                <a:latin typeface="Arial" panose="020B0604020202020204" pitchFamily="34" charset="0"/>
                <a:cs typeface="Arial" panose="020B0604020202020204" pitchFamily="34" charset="0"/>
                <a:sym typeface="Open Sans Light"/>
              </a:rPr>
              <a:t>Identificirati osnovne funkcionalnosti opreme (laptopa i interaktivnog </a:t>
            </a:r>
            <a:r>
              <a:rPr lang="hr-HR" sz="3000" dirty="0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zaslona</a:t>
            </a:r>
            <a:r>
              <a:rPr lang="hr-HR" sz="3000" dirty="0">
                <a:latin typeface="Arial" panose="020B0604020202020204" pitchFamily="34" charset="0"/>
                <a:cs typeface="Arial" panose="020B0604020202020204" pitchFamily="34" charset="0"/>
                <a:sym typeface="Open Sans Light"/>
              </a:rPr>
              <a:t>) -  Područje: 2. Digitalni izvori i materijali, Razina: A1 – osnovna razina digitalnih kompetencija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hr-HR" sz="3000" dirty="0">
                <a:latin typeface="Arial" panose="020B0604020202020204" pitchFamily="34" charset="0"/>
                <a:cs typeface="Arial" panose="020B0604020202020204" pitchFamily="34" charset="0"/>
                <a:sym typeface="Open Sans Light"/>
              </a:rPr>
              <a:t>Koristiti opremu za stvaranje inovativnih nastavnih materijala - Područje: 2. Digitalni izvori i materijali, Razina: B1 – srednja razina digitalnih kompetencija</a:t>
            </a:r>
          </a:p>
        </p:txBody>
      </p:sp>
      <p:sp>
        <p:nvSpPr>
          <p:cNvPr id="4" name="TekstniOkvir 3">
            <a:extLst>
              <a:ext uri="{FF2B5EF4-FFF2-40B4-BE49-F238E27FC236}">
                <a16:creationId xmlns:a16="http://schemas.microsoft.com/office/drawing/2014/main" id="{BB2FE108-C9F9-4AE7-BE40-EFD21A380DFA}"/>
              </a:ext>
            </a:extLst>
          </p:cNvPr>
          <p:cNvSpPr txBox="1"/>
          <p:nvPr/>
        </p:nvSpPr>
        <p:spPr>
          <a:xfrm>
            <a:off x="827314" y="426164"/>
            <a:ext cx="846182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tabLst/>
              <a:defRPr/>
            </a:pPr>
            <a:r>
              <a:rPr kumimoji="0" lang="hr-HR" sz="44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Ishodi učenja radionice:</a:t>
            </a:r>
            <a:r>
              <a:rPr kumimoji="0" lang="hr-H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5432773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392399" cy="103007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hr-HR" sz="3600"/>
              <a:t>Online suradnja i komunikacija – </a:t>
            </a:r>
            <a:r>
              <a:rPr lang="hr-HR" sz="3600" err="1"/>
              <a:t>Sway</a:t>
            </a:r>
            <a:r>
              <a:rPr lang="hr-HR" sz="3600"/>
              <a:t> (3)</a:t>
            </a:r>
            <a:endParaRPr kumimoji="0" lang="hr-HR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AD23762-78A5-42DC-B97D-CD749DCF6F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5664" y="1062998"/>
            <a:ext cx="6180672" cy="5550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9568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392399" cy="103007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hr-HR" sz="3600"/>
              <a:t>Online suradnja i komunikacija – </a:t>
            </a:r>
            <a:r>
              <a:rPr lang="hr-HR" sz="3600" err="1"/>
              <a:t>Tricider</a:t>
            </a:r>
            <a:r>
              <a:rPr lang="hr-HR" sz="3600"/>
              <a:t>  (1)</a:t>
            </a:r>
            <a:endParaRPr kumimoji="0" lang="hr-HR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E45E3C6-B7AE-4BB1-B18A-EF249670AE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8146" y="1070072"/>
            <a:ext cx="9855707" cy="5543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451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392399" cy="103007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hr-HR" sz="3600"/>
              <a:t>Online suradnja i komunikacija – </a:t>
            </a:r>
            <a:r>
              <a:rPr lang="hr-HR" sz="3600" err="1"/>
              <a:t>Tricider</a:t>
            </a:r>
            <a:r>
              <a:rPr lang="hr-HR" sz="3600"/>
              <a:t> (2)</a:t>
            </a:r>
            <a:endParaRPr kumimoji="0" lang="hr-HR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0E09AED-1B0A-4A5A-B97B-4677352668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6723" y="1274164"/>
            <a:ext cx="9798554" cy="4819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0928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392399" cy="103007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hr-HR" sz="3600"/>
              <a:t>Online kvizovi, testovi i ankete - </a:t>
            </a:r>
            <a:r>
              <a:rPr lang="hr-HR" sz="3600" err="1"/>
              <a:t>Quizizz</a:t>
            </a:r>
            <a:endParaRPr kumimoji="0" lang="hr-HR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EB52C7B-BABD-4256-9422-8677D0823E6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408"/>
          <a:stretch/>
        </p:blipFill>
        <p:spPr>
          <a:xfrm>
            <a:off x="434715" y="1083749"/>
            <a:ext cx="11322570" cy="5328917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296774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392399" cy="103007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hr-HR" sz="3600"/>
              <a:t>Online kvizovi, testovi i ankete – </a:t>
            </a:r>
            <a:r>
              <a:rPr lang="hr-HR" sz="3600" err="1"/>
              <a:t>Quizizz</a:t>
            </a:r>
            <a:r>
              <a:rPr lang="hr-HR" sz="3600"/>
              <a:t> (2)</a:t>
            </a:r>
            <a:endParaRPr kumimoji="0" lang="hr-HR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9DFD257-1C29-48E5-B17E-9CBB66F89A35}"/>
              </a:ext>
            </a:extLst>
          </p:cNvPr>
          <p:cNvPicPr/>
          <p:nvPr/>
        </p:nvPicPr>
        <p:blipFill rotWithShape="1">
          <a:blip r:embed="rId3"/>
          <a:srcRect l="4938" t="8101" r="46729" b="4883"/>
          <a:stretch/>
        </p:blipFill>
        <p:spPr>
          <a:xfrm>
            <a:off x="1154241" y="1573966"/>
            <a:ext cx="3897444" cy="4317168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CF972EA-B04B-4CE7-9D74-FA25219B48CE}"/>
              </a:ext>
            </a:extLst>
          </p:cNvPr>
          <p:cNvPicPr/>
          <p:nvPr/>
        </p:nvPicPr>
        <p:blipFill rotWithShape="1">
          <a:blip r:embed="rId4"/>
          <a:srcRect l="16660" t="22965" r="43643" b="4644"/>
          <a:stretch/>
        </p:blipFill>
        <p:spPr>
          <a:xfrm>
            <a:off x="6192078" y="1621870"/>
            <a:ext cx="4214192" cy="4317168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2414771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392399" cy="103007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hr-HR" sz="3600"/>
              <a:t>Online kvizovi, testovi i ankete – </a:t>
            </a:r>
            <a:r>
              <a:rPr lang="hr-HR" sz="3600" err="1"/>
              <a:t>Quizizz</a:t>
            </a:r>
            <a:r>
              <a:rPr lang="hr-HR" sz="3600"/>
              <a:t> (3)</a:t>
            </a:r>
            <a:endParaRPr kumimoji="0" lang="hr-HR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B3017D1-F671-4915-82BD-3D2CE978BC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95500"/>
            <a:ext cx="12192000" cy="5518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8643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392399" cy="103007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hr-HR" sz="3600"/>
              <a:t>Online kvizovi, testovi i ankete – </a:t>
            </a:r>
            <a:r>
              <a:rPr lang="hr-HR" sz="3600" err="1"/>
              <a:t>Quizizz</a:t>
            </a:r>
            <a:r>
              <a:rPr lang="hr-HR" sz="3600"/>
              <a:t> (4)</a:t>
            </a:r>
            <a:endParaRPr kumimoji="0" lang="hr-HR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025E80A-C8FB-46CA-9489-F816A80514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6424" y="2156343"/>
            <a:ext cx="9491307" cy="3805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3301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392399" cy="103007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hr-HR" sz="3600"/>
              <a:t>Online kvizovi, testovi i ankete – </a:t>
            </a:r>
            <a:r>
              <a:rPr lang="hr-HR" sz="3600" err="1"/>
              <a:t>Quizizz</a:t>
            </a:r>
            <a:r>
              <a:rPr lang="hr-HR" sz="3600"/>
              <a:t> (5)</a:t>
            </a:r>
            <a:endParaRPr kumimoji="0" lang="hr-HR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BC835FE-B7F8-4675-989D-DCC6BF28D0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4249" y="1174633"/>
            <a:ext cx="8269121" cy="5533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1685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392399" cy="103007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hr-HR" sz="3600"/>
              <a:t>Online kvizovi, testovi i ankete – MS </a:t>
            </a:r>
            <a:r>
              <a:rPr lang="hr-HR" sz="3600" err="1"/>
              <a:t>Forms</a:t>
            </a:r>
            <a:r>
              <a:rPr lang="hr-HR" sz="3600"/>
              <a:t> (1)</a:t>
            </a:r>
            <a:endParaRPr kumimoji="0" lang="hr-HR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D300330-F023-4B5D-B4C6-495FCD5EC55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0251"/>
          <a:stretch/>
        </p:blipFill>
        <p:spPr>
          <a:xfrm>
            <a:off x="216800" y="1007584"/>
            <a:ext cx="11758399" cy="5606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0290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392399" cy="103007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hr-HR" sz="3600"/>
              <a:t>Online kvizovi, testovi i ankete – MS </a:t>
            </a:r>
            <a:r>
              <a:rPr lang="hr-HR" sz="3600" err="1"/>
              <a:t>Forms</a:t>
            </a:r>
            <a:r>
              <a:rPr lang="hr-HR" sz="3600"/>
              <a:t> (2)</a:t>
            </a:r>
            <a:endParaRPr kumimoji="0" lang="hr-HR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9FD3018-CDD9-480D-9C65-F830DFCFF6B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0945"/>
          <a:stretch/>
        </p:blipFill>
        <p:spPr>
          <a:xfrm>
            <a:off x="97436" y="1051565"/>
            <a:ext cx="11997128" cy="5675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2740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niOkvir 2">
            <a:extLst>
              <a:ext uri="{FF2B5EF4-FFF2-40B4-BE49-F238E27FC236}">
                <a16:creationId xmlns:a16="http://schemas.microsoft.com/office/drawing/2014/main" id="{031F0231-81DF-4577-A1F9-5BE85B014232}"/>
              </a:ext>
            </a:extLst>
          </p:cNvPr>
          <p:cNvSpPr txBox="1"/>
          <p:nvPr/>
        </p:nvSpPr>
        <p:spPr>
          <a:xfrm>
            <a:off x="827314" y="1322951"/>
            <a:ext cx="10305143" cy="455509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457200" lvl="0" indent="-457200">
              <a:spcBef>
                <a:spcPts val="600"/>
              </a:spcBef>
              <a:spcAft>
                <a:spcPts val="600"/>
              </a:spcAft>
              <a:buClr>
                <a:srgbClr val="7F7F7F"/>
              </a:buClr>
              <a:buSzPts val="2800"/>
              <a:buFont typeface="Wingdings" panose="05000000000000000000" pitchFamily="2" charset="2"/>
              <a:buChar char="ü"/>
              <a:defRPr/>
            </a:pPr>
            <a:r>
              <a:rPr lang="hr-HR" sz="3000" dirty="0">
                <a:latin typeface="Arial" panose="020B0604020202020204" pitchFamily="34" charset="0"/>
                <a:cs typeface="Arial" panose="020B0604020202020204" pitchFamily="34" charset="0"/>
                <a:sym typeface="Open Sans Light"/>
              </a:rPr>
              <a:t>Procijeniti različite načine korištenja opreme za poticanje kreativnosti u nastavi - Područje: 5. Osnaživanje učenika, Razina: B1 – srednja razina digitalnih kompetencija</a:t>
            </a:r>
          </a:p>
          <a:p>
            <a:pPr marL="457200" lvl="0" indent="-457200">
              <a:spcBef>
                <a:spcPts val="600"/>
              </a:spcBef>
              <a:spcAft>
                <a:spcPts val="600"/>
              </a:spcAft>
              <a:buClr>
                <a:srgbClr val="7F7F7F"/>
              </a:buClr>
              <a:buSzPts val="2800"/>
              <a:buFont typeface="Wingdings" panose="05000000000000000000" pitchFamily="2" charset="2"/>
              <a:buChar char="ü"/>
              <a:defRPr/>
            </a:pPr>
            <a:r>
              <a:rPr lang="hr-HR" sz="3000" dirty="0">
                <a:latin typeface="Arial" panose="020B0604020202020204" pitchFamily="34" charset="0"/>
                <a:cs typeface="Arial" panose="020B0604020202020204" pitchFamily="34" charset="0"/>
                <a:sym typeface="Open Sans Light"/>
              </a:rPr>
              <a:t>Prepoznati važnost održavanja opreme – Područje: 3. Učenje i poučavanje, Razina: A1 – osnovna razina digitalnih kompetencija </a:t>
            </a:r>
          </a:p>
          <a:p>
            <a:pPr marL="457200" lvl="0" indent="-457200">
              <a:spcBef>
                <a:spcPts val="600"/>
              </a:spcBef>
              <a:spcAft>
                <a:spcPts val="600"/>
              </a:spcAft>
              <a:buClr>
                <a:srgbClr val="7F7F7F"/>
              </a:buClr>
              <a:buSzPts val="2800"/>
              <a:buFont typeface="Wingdings" panose="05000000000000000000" pitchFamily="2" charset="2"/>
              <a:buChar char="ü"/>
              <a:defRPr/>
            </a:pPr>
            <a:r>
              <a:rPr lang="hr-HR" sz="3000" dirty="0">
                <a:latin typeface="Arial" panose="020B0604020202020204" pitchFamily="34" charset="0"/>
                <a:cs typeface="Arial" panose="020B0604020202020204" pitchFamily="34" charset="0"/>
                <a:sym typeface="Open Sans Light"/>
              </a:rPr>
              <a:t>Organizirati nastavu u online okruženju - Područje: 2. Digitalni izvori i materijali, Razina: B1 – srednja razina digitalnih kompetencija</a:t>
            </a:r>
          </a:p>
        </p:txBody>
      </p:sp>
      <p:sp>
        <p:nvSpPr>
          <p:cNvPr id="4" name="TekstniOkvir 3">
            <a:extLst>
              <a:ext uri="{FF2B5EF4-FFF2-40B4-BE49-F238E27FC236}">
                <a16:creationId xmlns:a16="http://schemas.microsoft.com/office/drawing/2014/main" id="{BB2FE108-C9F9-4AE7-BE40-EFD21A380DFA}"/>
              </a:ext>
            </a:extLst>
          </p:cNvPr>
          <p:cNvSpPr txBox="1"/>
          <p:nvPr/>
        </p:nvSpPr>
        <p:spPr>
          <a:xfrm>
            <a:off x="827314" y="326152"/>
            <a:ext cx="846182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tabLst/>
              <a:defRPr/>
            </a:pPr>
            <a:r>
              <a:rPr kumimoji="0" lang="hr-HR" sz="44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Ishodi učenja radionice:</a:t>
            </a:r>
            <a:r>
              <a:rPr kumimoji="0" lang="hr-H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086540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392399" cy="103007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hr-HR" sz="3600"/>
              <a:t>Online kvizovi, testovi i ankete – MS </a:t>
            </a:r>
            <a:r>
              <a:rPr lang="hr-HR" sz="3600" err="1"/>
              <a:t>Forms</a:t>
            </a:r>
            <a:r>
              <a:rPr lang="hr-HR" sz="3600"/>
              <a:t> (3)</a:t>
            </a:r>
            <a:endParaRPr kumimoji="0" lang="hr-HR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CA7C663-F76F-4C87-A1D5-680BA3744DD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751" t="4266" b="576"/>
          <a:stretch/>
        </p:blipFill>
        <p:spPr>
          <a:xfrm>
            <a:off x="4234069" y="1103243"/>
            <a:ext cx="3308523" cy="547744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1987407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392399" cy="103007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hr-HR" sz="3600"/>
              <a:t>Online kvizovi, testovi i ankete – MS </a:t>
            </a:r>
            <a:r>
              <a:rPr lang="hr-HR" sz="3600" err="1"/>
              <a:t>Forms</a:t>
            </a:r>
            <a:r>
              <a:rPr lang="hr-HR" sz="3600"/>
              <a:t> (4)</a:t>
            </a:r>
            <a:endParaRPr kumimoji="0" lang="hr-HR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C06DBF3-E737-488E-8B69-6EAF7C32CC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8849" y="1100687"/>
            <a:ext cx="8999315" cy="551322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8363216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392399" cy="103007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hr-HR" sz="3600"/>
              <a:t>Online kvizovi, testovi i ankete – MS </a:t>
            </a:r>
            <a:r>
              <a:rPr lang="hr-HR" sz="3600" err="1"/>
              <a:t>Forms</a:t>
            </a:r>
            <a:r>
              <a:rPr lang="hr-HR" sz="3600"/>
              <a:t> (5)</a:t>
            </a:r>
            <a:endParaRPr kumimoji="0" lang="hr-HR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EFB4A23-6B4A-400B-9BE0-48AC2E1EB3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018" y="1714685"/>
            <a:ext cx="10659963" cy="405821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6101852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DB08FA0-7DDD-44AA-A83A-D368CB6C2E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2974" y="2336675"/>
            <a:ext cx="4557749" cy="1600200"/>
          </a:xfrm>
        </p:spPr>
        <p:txBody>
          <a:bodyPr/>
          <a:lstStyle/>
          <a:p>
            <a:r>
              <a:rPr lang="hr-HR" sz="4400"/>
              <a:t>Vježba za samostalni rad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BFB59451-AA50-42B0-A2A4-8C830757CA71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7435121" y="149902"/>
            <a:ext cx="4557749" cy="6310859"/>
          </a:xfrm>
        </p:spPr>
        <p:txBody>
          <a:bodyPr>
            <a:normAutofit/>
          </a:bodyPr>
          <a:lstStyle/>
          <a:p>
            <a:pPr marL="85725" indent="-42545"/>
            <a:r>
              <a:rPr lang="hr-HR" sz="3200">
                <a:latin typeface="Arial"/>
                <a:cs typeface="Arial"/>
              </a:rPr>
              <a:t>	</a:t>
            </a:r>
            <a:r>
              <a:rPr lang="hr-HR" sz="3600"/>
              <a:t>Polaznici će samostalno izraditi jedan kviz u alatu </a:t>
            </a:r>
            <a:r>
              <a:rPr lang="hr-HR" sz="3600" err="1"/>
              <a:t>Quizizz</a:t>
            </a:r>
            <a:r>
              <a:rPr lang="hr-HR" sz="3600"/>
              <a:t> ili jedan test u alatu MS </a:t>
            </a:r>
            <a:r>
              <a:rPr lang="hr-HR" sz="3600" err="1"/>
              <a:t>Forms</a:t>
            </a:r>
            <a:r>
              <a:rPr lang="hr-HR" sz="3600"/>
              <a:t>. </a:t>
            </a:r>
          </a:p>
          <a:p>
            <a:pPr marL="85725" indent="-42545"/>
            <a:r>
              <a:rPr lang="hr-HR" sz="3600"/>
              <a:t>Kviz ili test trebaju imati najmanje 4 pitanja</a:t>
            </a:r>
            <a:r>
              <a:rPr lang="hr-HR" sz="2800"/>
              <a:t>. </a:t>
            </a:r>
            <a:endParaRPr lang="hr-HR" sz="36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133175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68BC060-EAD5-45EF-9323-3E40DB8F43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1925" y="2628900"/>
            <a:ext cx="4095197" cy="1600200"/>
          </a:xfrm>
        </p:spPr>
        <p:txBody>
          <a:bodyPr/>
          <a:lstStyle/>
          <a:p>
            <a:r>
              <a:rPr lang="hr-HR" sz="4400">
                <a:solidFill>
                  <a:srgbClr val="7F7F7F"/>
                </a:solidFill>
                <a:latin typeface="Open Sans Light"/>
                <a:ea typeface="Open Sans Light"/>
                <a:cs typeface="Open Sans Light"/>
              </a:rPr>
              <a:t>Upotreba opreme u online nastavi</a:t>
            </a:r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75171963-473B-4A8A-B4C3-804D795772A4}"/>
              </a:ext>
            </a:extLst>
          </p:cNvPr>
          <p:cNvSpPr txBox="1"/>
          <p:nvPr/>
        </p:nvSpPr>
        <p:spPr>
          <a:xfrm>
            <a:off x="4955265" y="535900"/>
            <a:ext cx="7096827" cy="5786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fi-FI" altLang="sr-Latn-RS" sz="32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Prednosti korištenja opreme u online nastavi</a:t>
            </a:r>
            <a:endParaRPr lang="hr-HR" altLang="sr-Latn-RS" sz="320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342900" lvl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hr-HR" altLang="sr-Latn-RS" sz="32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Primjeri korištenja opreme u online nastavi:</a:t>
            </a:r>
          </a:p>
          <a:p>
            <a:pPr marL="989013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hr-HR" altLang="sr-Latn-RS" sz="32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MS </a:t>
            </a:r>
            <a:r>
              <a:rPr lang="hr-HR" altLang="sr-Latn-RS" sz="3200" err="1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Teams</a:t>
            </a:r>
            <a:endParaRPr lang="hr-HR" altLang="sr-Latn-RS" sz="320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989013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hr-HR" altLang="sr-Latn-RS" sz="32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MS PowerPoint</a:t>
            </a:r>
          </a:p>
          <a:p>
            <a:pPr marL="989013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hr-HR" altLang="sr-Latn-RS" sz="32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Alati za suradnju: Google Dokumenti i OneNote</a:t>
            </a:r>
          </a:p>
          <a:p>
            <a:pPr marL="342900" lvl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hr-HR" altLang="sr-Latn-RS" sz="32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Tehnički preduvjeti za korištenje opreme u online nastavi</a:t>
            </a:r>
            <a:endParaRPr kumimoji="0" lang="hr-HR" altLang="sr-Latn-RS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417539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A7B1295-6D19-4E1A-8CDF-D9BF7623FF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855" y="3692134"/>
            <a:ext cx="3932237" cy="792708"/>
          </a:xfrm>
        </p:spPr>
        <p:txBody>
          <a:bodyPr/>
          <a:lstStyle/>
          <a:p>
            <a:r>
              <a:rPr lang="hr-HR" sz="4400"/>
              <a:t>Prednosti korištenja opreme u online nastavi</a:t>
            </a:r>
          </a:p>
        </p:txBody>
      </p:sp>
      <p:sp>
        <p:nvSpPr>
          <p:cNvPr id="5" name="TekstniOkvir 4">
            <a:extLst>
              <a:ext uri="{FF2B5EF4-FFF2-40B4-BE49-F238E27FC236}">
                <a16:creationId xmlns:a16="http://schemas.microsoft.com/office/drawing/2014/main" id="{A0A8E6ED-4751-4192-9049-F5EDD7CD622A}"/>
              </a:ext>
            </a:extLst>
          </p:cNvPr>
          <p:cNvSpPr txBox="1"/>
          <p:nvPr/>
        </p:nvSpPr>
        <p:spPr>
          <a:xfrm>
            <a:off x="5297959" y="598783"/>
            <a:ext cx="6098058" cy="569386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hr-HR" sz="2800">
                <a:solidFill>
                  <a:schemeClr val="tx1"/>
                </a:solidFill>
              </a:rPr>
              <a:t>Nastavnici mogu prilagođavati materijale prema potrebama učenika, koristiti interaktivne prezentacije, prikazivati video zapise te organizirati online nastavu  u realnom vremenu. </a:t>
            </a:r>
          </a:p>
          <a:p>
            <a:endParaRPr lang="hr-HR" sz="280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r-HR" sz="2800">
                <a:solidFill>
                  <a:schemeClr val="tx1"/>
                </a:solidFill>
              </a:rPr>
              <a:t>Učenici mogu pratiti online nastavu  i aktivno sudjelovati u njoj te imati pristup obrazovnim materijalima bez obzira gdje se fizički nalaze. </a:t>
            </a:r>
          </a:p>
          <a:p>
            <a:endParaRPr lang="hr-HR" sz="280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hr-HR" sz="2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2083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392399" cy="103007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hr-HR" sz="3600"/>
              <a:t>Primjeri korištenja opreme u online nastavi – MS </a:t>
            </a:r>
            <a:r>
              <a:rPr lang="hr-HR" sz="3600" err="1"/>
              <a:t>Teams</a:t>
            </a:r>
            <a:endParaRPr kumimoji="0" lang="hr-HR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058CC86-CA8D-4DDA-85EA-72FC070567A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177" b="1"/>
          <a:stretch/>
        </p:blipFill>
        <p:spPr>
          <a:xfrm>
            <a:off x="854438" y="1543987"/>
            <a:ext cx="10857775" cy="5123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2063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392399" cy="103007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hr-HR" sz="3600"/>
              <a:t>Primjeri korištenja opreme u online nastavi – MS PowerPoint</a:t>
            </a:r>
            <a:endParaRPr kumimoji="0" lang="hr-HR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96B6DBE-207C-471B-B8C9-DABF9786D0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2263" y="1597927"/>
            <a:ext cx="9768122" cy="4838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7088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DB08FA0-7DDD-44AA-A83A-D368CB6C2E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2974" y="2336675"/>
            <a:ext cx="4557749" cy="1600200"/>
          </a:xfrm>
        </p:spPr>
        <p:txBody>
          <a:bodyPr/>
          <a:lstStyle/>
          <a:p>
            <a:r>
              <a:rPr lang="hr-HR" sz="4400"/>
              <a:t>Vježba za samostalni rad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BFB59451-AA50-42B0-A2A4-8C830757CA71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7435121" y="149902"/>
            <a:ext cx="4557749" cy="6310859"/>
          </a:xfrm>
        </p:spPr>
        <p:txBody>
          <a:bodyPr>
            <a:normAutofit/>
          </a:bodyPr>
          <a:lstStyle/>
          <a:p>
            <a:pPr marL="85725" indent="-42545"/>
            <a:r>
              <a:rPr lang="hr-HR" sz="3200">
                <a:latin typeface="Arial"/>
                <a:cs typeface="Arial"/>
              </a:rPr>
              <a:t>	</a:t>
            </a:r>
            <a:r>
              <a:rPr lang="hr-HR" sz="3600"/>
              <a:t>Polaznici će u paru izraditi tim u MS </a:t>
            </a:r>
            <a:r>
              <a:rPr lang="hr-HR" sz="3600" err="1"/>
              <a:t>Teamsima</a:t>
            </a:r>
            <a:r>
              <a:rPr lang="hr-HR" sz="3600"/>
              <a:t> i kanal Vježba. </a:t>
            </a:r>
          </a:p>
          <a:p>
            <a:pPr marL="85725" indent="-42545"/>
            <a:r>
              <a:rPr lang="hr-HR" sz="3600"/>
              <a:t>Svaki </a:t>
            </a:r>
            <a:r>
              <a:rPr lang="hr-HR" sz="3600" err="1"/>
              <a:t>polaznikće</a:t>
            </a:r>
            <a:r>
              <a:rPr lang="hr-HR" sz="3600"/>
              <a:t> podijeliti PowerPoint prezentaciju (u zajednički kanal u </a:t>
            </a:r>
            <a:r>
              <a:rPr lang="hr-HR" sz="3600" err="1"/>
              <a:t>Teamsima</a:t>
            </a:r>
            <a:r>
              <a:rPr lang="hr-HR" sz="3600"/>
              <a:t>)</a:t>
            </a:r>
            <a:endParaRPr lang="hr-HR" sz="36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071668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392399" cy="103007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hr-HR" sz="3600"/>
              <a:t>Primjeri korištenja opreme u online nastavi – Google Dokument</a:t>
            </a:r>
            <a:endParaRPr kumimoji="0" lang="hr-HR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05AD256-7425-4C2B-A13D-70B207BA14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892" y="1456848"/>
            <a:ext cx="11862216" cy="5261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0347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7411285122_0_0"/>
          <p:cNvSpPr txBox="1">
            <a:spLocks noGrp="1"/>
          </p:cNvSpPr>
          <p:nvPr>
            <p:ph type="title"/>
          </p:nvPr>
        </p:nvSpPr>
        <p:spPr>
          <a:xfrm>
            <a:off x="472285" y="3226753"/>
            <a:ext cx="3932100" cy="10041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4400"/>
              <a:t>Sadržaj prvog dijela stručnog usavršavanja</a:t>
            </a:r>
          </a:p>
        </p:txBody>
      </p:sp>
      <p:graphicFrame>
        <p:nvGraphicFramePr>
          <p:cNvPr id="131" name="Google Shape;131;g7411285122_0_0"/>
          <p:cNvGraphicFramePr/>
          <p:nvPr>
            <p:extLst>
              <p:ext uri="{D42A27DB-BD31-4B8C-83A1-F6EECF244321}">
                <p14:modId xmlns:p14="http://schemas.microsoft.com/office/powerpoint/2010/main" val="2971603403"/>
              </p:ext>
            </p:extLst>
          </p:nvPr>
        </p:nvGraphicFramePr>
        <p:xfrm>
          <a:off x="4857750" y="26502"/>
          <a:ext cx="7334250" cy="665138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3715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26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676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r-HR" sz="2000" b="1" noProof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Open Sans Light" panose="020B0604020202020204" charset="0"/>
                          <a:cs typeface="Arial" panose="020B0604020202020204" pitchFamily="34" charset="0"/>
                          <a:sym typeface="Open Sans"/>
                        </a:rPr>
                        <a:t>Program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9BEA">
                        <a:alpha val="498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r-HR" sz="2000" b="1" noProof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Open Sans Light" panose="020B0604020202020204" charset="0"/>
                          <a:cs typeface="Arial" panose="020B0604020202020204" pitchFamily="34" charset="0"/>
                          <a:sym typeface="Open Sans"/>
                        </a:rPr>
                        <a:t>Trajanje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9BEA">
                        <a:alpha val="498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76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hr-HR" sz="2000" noProof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Open Sans Light" panose="020B0604020202020204" charset="0"/>
                          <a:cs typeface="Arial" panose="020B0604020202020204" pitchFamily="34" charset="0"/>
                          <a:sym typeface="Open Sans Light"/>
                        </a:rPr>
                        <a:t>Uvod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r-HR" sz="2000" noProof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Open Sans Light" panose="020B0604020202020204" charset="0"/>
                          <a:cs typeface="Arial" panose="020B0604020202020204" pitchFamily="34" charset="0"/>
                          <a:sym typeface="Open Sans Light"/>
                        </a:rPr>
                        <a:t>5 min.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3513">
                <a:tc>
                  <a:txBody>
                    <a:bodyPr/>
                    <a:lstStyle/>
                    <a:p>
                      <a:r>
                        <a:rPr lang="hr-HR" sz="200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Predstavljanje opreme dobivene kroz projekt e-Škole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r-HR" sz="2000" noProof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Open Sans Light" panose="020B0604020202020204" charset="0"/>
                          <a:cs typeface="Arial" panose="020B0604020202020204" pitchFamily="34" charset="0"/>
                          <a:sym typeface="Open Sans Light"/>
                        </a:rPr>
                        <a:t>10 min.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4026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r-HR" sz="2000" i="0" noProof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Open Sans Light" panose="020B0604020202020204" charset="0"/>
                          <a:cs typeface="Arial" panose="020B0604020202020204" pitchFamily="34" charset="0"/>
                          <a:sym typeface="Open Sans Light"/>
                        </a:rPr>
                        <a:t>Primjena Digitalnih obrazovnih sadržaja  i Scenarija poučavanja u nastavi korištenjem opreme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r-HR" sz="2000" noProof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Open Sans Light" panose="020B0604020202020204" charset="0"/>
                          <a:cs typeface="Arial" panose="020B0604020202020204" pitchFamily="34" charset="0"/>
                          <a:sym typeface="Open Sans Light"/>
                        </a:rPr>
                        <a:t>35 min.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676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hr-HR" sz="2000" i="1" noProof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Open Sans Light" panose="020B0604020202020204" charset="0"/>
                          <a:cs typeface="Arial" panose="020B0604020202020204" pitchFamily="34" charset="0"/>
                          <a:sym typeface="Open Sans Light"/>
                        </a:rPr>
                        <a:t>Pauza </a:t>
                      </a:r>
                      <a:endParaRPr lang="hr-HR" sz="2000" noProof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Open Sans Light" panose="020B0604020202020204" charset="0"/>
                        <a:cs typeface="Arial" panose="020B0604020202020204" pitchFamily="34" charset="0"/>
                        <a:sym typeface="Open Sans Ligh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r-HR" sz="2000" noProof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Open Sans Light" panose="020B0604020202020204" charset="0"/>
                          <a:cs typeface="Arial" panose="020B0604020202020204" pitchFamily="34" charset="0"/>
                          <a:sym typeface="Open Sans Light"/>
                        </a:rPr>
                        <a:t>10 min.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2351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hr-HR" sz="2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Open Sans Light" panose="020B0604020202020204" charset="0"/>
                          <a:cs typeface="Arial" panose="020B0604020202020204" pitchFamily="34" charset="0"/>
                          <a:sym typeface="Open Sans Light"/>
                        </a:rPr>
                        <a:t>Primjena digitalnih alata u obrazovanju korištenjem opreme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r-HR" sz="2000" noProof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Open Sans Light" panose="020B0604020202020204" charset="0"/>
                          <a:cs typeface="Arial" panose="020B0604020202020204" pitchFamily="34" charset="0"/>
                          <a:sym typeface="Open Sans Light"/>
                        </a:rPr>
                        <a:t>35 min.</a:t>
                      </a: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461065"/>
                  </a:ext>
                </a:extLst>
              </a:tr>
              <a:tr h="50676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hr-HR" sz="2000" noProof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Open Sans Light" panose="020B0604020202020204" charset="0"/>
                          <a:cs typeface="Arial" panose="020B0604020202020204" pitchFamily="34" charset="0"/>
                          <a:sym typeface="Open Sans Light"/>
                        </a:rPr>
                        <a:t>Upotreba opreme u online nastavi</a:t>
                      </a:r>
                      <a:endParaRPr kumimoji="0" lang="hr-HR" sz="2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Open Sans Light" panose="020B0604020202020204" charset="0"/>
                        <a:cs typeface="Arial" panose="020B0604020202020204" pitchFamily="34" charset="0"/>
                        <a:sym typeface="Open Sans Ligh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r-HR" sz="2000" noProof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Open Sans Light" panose="020B0604020202020204" charset="0"/>
                          <a:cs typeface="Arial" panose="020B0604020202020204" pitchFamily="34" charset="0"/>
                          <a:sym typeface="Open Sans Light"/>
                        </a:rPr>
                        <a:t>10 min.</a:t>
                      </a: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7107701"/>
                  </a:ext>
                </a:extLst>
              </a:tr>
              <a:tr h="50676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hr-HR" sz="2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Open Sans Light" panose="020B0604020202020204" charset="0"/>
                          <a:cs typeface="Arial" panose="020B0604020202020204" pitchFamily="34" charset="0"/>
                          <a:sym typeface="Open Sans Light"/>
                        </a:rPr>
                        <a:t>Održavanje opreme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r-HR" sz="2000" noProof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Open Sans Light" panose="020B0604020202020204" charset="0"/>
                          <a:cs typeface="Arial" panose="020B0604020202020204" pitchFamily="34" charset="0"/>
                          <a:sym typeface="Open Sans Light"/>
                        </a:rPr>
                        <a:t>10 min</a:t>
                      </a: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9230634"/>
                  </a:ext>
                </a:extLst>
              </a:tr>
              <a:tr h="82351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hr-HR" sz="2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Open Sans Light" panose="020B0604020202020204" charset="0"/>
                          <a:cs typeface="Arial" panose="020B0604020202020204" pitchFamily="34" charset="0"/>
                          <a:sym typeface="Open Sans Light"/>
                        </a:rPr>
                        <a:t>Kraj prvog dijela stručnog usavršavanja (Upitnik zadovoljstva i Pitanja)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r-HR" sz="2000" noProof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Open Sans Light" panose="020B0604020202020204" charset="0"/>
                          <a:cs typeface="Arial" panose="020B0604020202020204" pitchFamily="34" charset="0"/>
                          <a:sym typeface="Open Sans Light"/>
                        </a:rPr>
                        <a:t>5 min.</a:t>
                      </a: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3189471"/>
                  </a:ext>
                </a:extLst>
              </a:tr>
              <a:tr h="506765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hr-HR" sz="20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Open Sans Light" panose="020B0604020202020204"/>
                          <a:cs typeface="Arial" panose="020B0604020202020204" pitchFamily="34" charset="0"/>
                        </a:rPr>
                        <a:t>Ukupno</a:t>
                      </a:r>
                      <a:endParaRPr kumimoji="0" lang="hr-HR" sz="2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Open Sans Light" panose="020B0604020202020204" charset="0"/>
                        <a:cs typeface="Arial" panose="020B0604020202020204" pitchFamily="34" charset="0"/>
                        <a:sym typeface="Open Sans Ligh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85000"/>
                        <a:alpha val="8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hr-HR" sz="20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Open Sans Light" panose="020B0604020202020204"/>
                          <a:cs typeface="Arial" panose="020B0604020202020204" pitchFamily="34" charset="0"/>
                        </a:rPr>
                        <a:t>2 h</a:t>
                      </a:r>
                      <a:endParaRPr lang="hr-HR" sz="2000" noProof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Open Sans Light" panose="020B0604020202020204" charset="0"/>
                        <a:cs typeface="Arial" panose="020B0604020202020204" pitchFamily="34" charset="0"/>
                        <a:sym typeface="Open Sans Light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85000"/>
                        <a:alpha val="82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7511875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6031604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392399" cy="103007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hr-HR" sz="3600"/>
              <a:t>Primjeri korištenja opreme u online nastavi – OneNote</a:t>
            </a:r>
            <a:endParaRPr kumimoji="0" lang="hr-HR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6E3D9F5-6670-441F-B458-C7BF0C20BA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714" y="1413958"/>
            <a:ext cx="4577826" cy="5001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2578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DB08FA0-7DDD-44AA-A83A-D368CB6C2E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2974" y="2336675"/>
            <a:ext cx="4557749" cy="1600200"/>
          </a:xfrm>
        </p:spPr>
        <p:txBody>
          <a:bodyPr/>
          <a:lstStyle/>
          <a:p>
            <a:r>
              <a:rPr lang="hr-HR" sz="4400"/>
              <a:t>Vježba za samostalni rad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BFB59451-AA50-42B0-A2A4-8C830757CA71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7435121" y="149902"/>
            <a:ext cx="4557749" cy="6310859"/>
          </a:xfrm>
        </p:spPr>
        <p:txBody>
          <a:bodyPr>
            <a:normAutofit fontScale="85000" lnSpcReduction="20000"/>
          </a:bodyPr>
          <a:lstStyle/>
          <a:p>
            <a:pPr marL="85725" indent="-42545"/>
            <a:r>
              <a:rPr lang="hr-HR" sz="3200">
                <a:latin typeface="Arial"/>
                <a:cs typeface="Arial"/>
              </a:rPr>
              <a:t>	</a:t>
            </a:r>
            <a:r>
              <a:rPr lang="hr-HR" sz="3600"/>
              <a:t>Polaznici će u paru izraditi OneNote.</a:t>
            </a:r>
          </a:p>
          <a:p>
            <a:pPr marL="85725" indent="-42545"/>
            <a:r>
              <a:rPr lang="hr-HR" sz="3600"/>
              <a:t>Svaki polaznik će izraditi stranicu koju će nazvati predmetom koji predaje u školi.</a:t>
            </a:r>
          </a:p>
          <a:p>
            <a:pPr marL="85725" indent="-42545"/>
            <a:r>
              <a:rPr lang="hr-HR" sz="3600">
                <a:latin typeface="Arial"/>
                <a:cs typeface="Arial"/>
              </a:rPr>
              <a:t>Svaki polaznik će na stranici dodati sljedeće elemente:</a:t>
            </a:r>
          </a:p>
          <a:p>
            <a:pPr marL="614680" indent="-571500">
              <a:buFontTx/>
              <a:buChar char="-"/>
            </a:pPr>
            <a:r>
              <a:rPr lang="hr-HR" sz="3600">
                <a:latin typeface="Arial"/>
                <a:cs typeface="Arial"/>
              </a:rPr>
              <a:t>Link na </a:t>
            </a:r>
            <a:r>
              <a:rPr lang="hr-HR" sz="3600" err="1">
                <a:latin typeface="Arial"/>
                <a:cs typeface="Arial"/>
              </a:rPr>
              <a:t>Edutorij</a:t>
            </a:r>
            <a:endParaRPr lang="hr-HR" sz="3600">
              <a:latin typeface="Arial"/>
              <a:cs typeface="Arial"/>
            </a:endParaRPr>
          </a:p>
          <a:p>
            <a:pPr marL="614680" indent="-571500">
              <a:buFontTx/>
              <a:buChar char="-"/>
            </a:pPr>
            <a:r>
              <a:rPr lang="hr-HR" sz="3600">
                <a:latin typeface="Arial"/>
                <a:cs typeface="Arial"/>
              </a:rPr>
              <a:t>Sliku koju su izrezali alatom </a:t>
            </a:r>
            <a:r>
              <a:rPr lang="hr-HR" sz="3600" err="1">
                <a:latin typeface="Arial"/>
                <a:cs typeface="Arial"/>
              </a:rPr>
              <a:t>Alatom</a:t>
            </a:r>
            <a:r>
              <a:rPr lang="hr-HR" sz="3600">
                <a:latin typeface="Arial"/>
                <a:cs typeface="Arial"/>
              </a:rPr>
              <a:t> za izrezivanje ( engl. </a:t>
            </a:r>
            <a:r>
              <a:rPr lang="hr-HR" sz="3600" i="1" err="1">
                <a:latin typeface="Arial"/>
                <a:cs typeface="Arial"/>
              </a:rPr>
              <a:t>Snipping</a:t>
            </a:r>
            <a:r>
              <a:rPr lang="hr-HR" sz="3600" i="1">
                <a:latin typeface="Arial"/>
                <a:cs typeface="Arial"/>
              </a:rPr>
              <a:t> Tool</a:t>
            </a:r>
            <a:r>
              <a:rPr lang="hr-HR" sz="3600">
                <a:latin typeface="Arial"/>
                <a:cs typeface="Arial"/>
              </a:rPr>
              <a:t>)</a:t>
            </a:r>
          </a:p>
          <a:p>
            <a:pPr marL="614680" indent="-571500">
              <a:buFontTx/>
              <a:buChar char="-"/>
            </a:pPr>
            <a:r>
              <a:rPr lang="hr-HR" sz="3600">
                <a:latin typeface="Arial"/>
                <a:cs typeface="Arial"/>
              </a:rPr>
              <a:t>Bilješku (po želji)</a:t>
            </a:r>
          </a:p>
        </p:txBody>
      </p:sp>
    </p:spTree>
    <p:extLst>
      <p:ext uri="{BB962C8B-B14F-4D97-AF65-F5344CB8AC3E}">
        <p14:creationId xmlns:p14="http://schemas.microsoft.com/office/powerpoint/2010/main" val="30321889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A7B1295-6D19-4E1A-8CDF-D9BF7623FF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855" y="3692134"/>
            <a:ext cx="3932237" cy="792708"/>
          </a:xfrm>
        </p:spPr>
        <p:txBody>
          <a:bodyPr/>
          <a:lstStyle/>
          <a:p>
            <a:r>
              <a:rPr lang="hr-HR" sz="4400">
                <a:solidFill>
                  <a:srgbClr val="7F7F7F"/>
                </a:solidFill>
                <a:latin typeface="Open Sans Light"/>
                <a:ea typeface="Open Sans Light"/>
                <a:cs typeface="Open Sans Light"/>
              </a:rPr>
              <a:t>Tehnički preduvjeti za korištenje opreme u online nastavi</a:t>
            </a:r>
          </a:p>
        </p:txBody>
      </p:sp>
      <p:sp>
        <p:nvSpPr>
          <p:cNvPr id="5" name="TekstniOkvir 4">
            <a:extLst>
              <a:ext uri="{FF2B5EF4-FFF2-40B4-BE49-F238E27FC236}">
                <a16:creationId xmlns:a16="http://schemas.microsoft.com/office/drawing/2014/main" id="{A0A8E6ED-4751-4192-9049-F5EDD7CD622A}"/>
              </a:ext>
            </a:extLst>
          </p:cNvPr>
          <p:cNvSpPr txBox="1"/>
          <p:nvPr/>
        </p:nvSpPr>
        <p:spPr>
          <a:xfrm>
            <a:off x="5372910" y="1228397"/>
            <a:ext cx="6098058" cy="440120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hr-HR" sz="2800">
                <a:solidFill>
                  <a:schemeClr val="tx1"/>
                </a:solidFill>
              </a:rPr>
              <a:t>Uređaj s pristupom internetu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r-HR" sz="2800">
                <a:solidFill>
                  <a:schemeClr val="tx1"/>
                </a:solidFill>
              </a:rPr>
              <a:t>Stabilna internetska veza 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r-HR" sz="2800">
                <a:solidFill>
                  <a:schemeClr val="tx1"/>
                </a:solidFill>
              </a:rPr>
              <a:t>Web preglednik.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r-HR" sz="2800">
                <a:solidFill>
                  <a:schemeClr val="tx1"/>
                </a:solidFill>
              </a:rPr>
              <a:t>Aplikacije ili softveri koji podržavaju online nastavu.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r-HR" sz="2800">
                <a:solidFill>
                  <a:schemeClr val="tx1"/>
                </a:solidFill>
              </a:rPr>
              <a:t>A</a:t>
            </a:r>
            <a:r>
              <a:rPr lang="it-IT" sz="2800">
                <a:solidFill>
                  <a:schemeClr val="tx1"/>
                </a:solidFill>
              </a:rPr>
              <a:t>udio oprema poput slušalica i mikrofona</a:t>
            </a:r>
            <a:r>
              <a:rPr lang="hr-HR" sz="2800">
                <a:solidFill>
                  <a:schemeClr val="tx1"/>
                </a:solidFill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800">
                <a:solidFill>
                  <a:schemeClr val="tx1"/>
                </a:solidFill>
              </a:rPr>
              <a:t>Važno je da svaki uređaj ima ažuriranu antivirusnu zaštitu </a:t>
            </a:r>
            <a:r>
              <a:rPr lang="en-US" sz="2800">
                <a:solidFill>
                  <a:schemeClr val="tx1"/>
                </a:solidFill>
              </a:rPr>
              <a:t>.</a:t>
            </a:r>
            <a:endParaRPr lang="hr-HR" sz="280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hr-HR" sz="2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217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A7B1295-6D19-4E1A-8CDF-D9BF7623FF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855" y="3692134"/>
            <a:ext cx="3932237" cy="792708"/>
          </a:xfrm>
        </p:spPr>
        <p:txBody>
          <a:bodyPr/>
          <a:lstStyle/>
          <a:p>
            <a:r>
              <a:rPr lang="hr-HR" sz="4400">
                <a:solidFill>
                  <a:srgbClr val="7F7F7F"/>
                </a:solidFill>
                <a:latin typeface="Open Sans Light"/>
                <a:ea typeface="Open Sans Light"/>
                <a:cs typeface="Open Sans Light"/>
              </a:rPr>
              <a:t>Opće upute za održavanje opreme</a:t>
            </a:r>
          </a:p>
        </p:txBody>
      </p:sp>
      <p:sp>
        <p:nvSpPr>
          <p:cNvPr id="5" name="TekstniOkvir 4">
            <a:extLst>
              <a:ext uri="{FF2B5EF4-FFF2-40B4-BE49-F238E27FC236}">
                <a16:creationId xmlns:a16="http://schemas.microsoft.com/office/drawing/2014/main" id="{A0A8E6ED-4751-4192-9049-F5EDD7CD622A}"/>
              </a:ext>
            </a:extLst>
          </p:cNvPr>
          <p:cNvSpPr txBox="1"/>
          <p:nvPr/>
        </p:nvSpPr>
        <p:spPr>
          <a:xfrm>
            <a:off x="5088096" y="1183427"/>
            <a:ext cx="6098058" cy="410144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342900" indent="-342900">
              <a:lnSpc>
                <a:spcPts val="3500"/>
              </a:lnSpc>
              <a:buFont typeface="Arial" panose="020B0604020202020204" pitchFamily="34" charset="0"/>
              <a:buChar char="•"/>
            </a:pPr>
            <a:r>
              <a:rPr lang="hr-HR" sz="2800">
                <a:solidFill>
                  <a:schemeClr val="tx1"/>
                </a:solidFill>
              </a:rPr>
              <a:t>Redovito čistiti opremu</a:t>
            </a:r>
          </a:p>
          <a:p>
            <a:pPr marL="342900" indent="-342900">
              <a:lnSpc>
                <a:spcPts val="3500"/>
              </a:lnSpc>
              <a:buFont typeface="Arial" panose="020B0604020202020204" pitchFamily="34" charset="0"/>
              <a:buChar char="•"/>
            </a:pPr>
            <a:r>
              <a:rPr lang="hr-HR" sz="2800">
                <a:solidFill>
                  <a:schemeClr val="tx1"/>
                </a:solidFill>
              </a:rPr>
              <a:t>Zaštititi opremu od tekućine</a:t>
            </a:r>
          </a:p>
          <a:p>
            <a:pPr marL="342900" indent="-342900">
              <a:lnSpc>
                <a:spcPts val="3500"/>
              </a:lnSpc>
              <a:buFont typeface="Arial" panose="020B0604020202020204" pitchFamily="34" charset="0"/>
              <a:buChar char="•"/>
            </a:pPr>
            <a:r>
              <a:rPr lang="hr-HR" sz="2800">
                <a:solidFill>
                  <a:schemeClr val="tx1"/>
                </a:solidFill>
              </a:rPr>
              <a:t>Redovito instalirati ažuriranja operativnog sustava </a:t>
            </a:r>
          </a:p>
          <a:p>
            <a:pPr marL="342900" indent="-342900">
              <a:lnSpc>
                <a:spcPts val="3500"/>
              </a:lnSpc>
              <a:buFont typeface="Arial" panose="020B0604020202020204" pitchFamily="34" charset="0"/>
              <a:buChar char="•"/>
            </a:pPr>
            <a:r>
              <a:rPr lang="hr-HR" sz="2800">
                <a:solidFill>
                  <a:schemeClr val="tx1"/>
                </a:solidFill>
              </a:rPr>
              <a:t>Instalirati antivirusni softver</a:t>
            </a:r>
          </a:p>
          <a:p>
            <a:pPr marL="342900" indent="-342900">
              <a:lnSpc>
                <a:spcPts val="3500"/>
              </a:lnSpc>
              <a:buFont typeface="Arial" panose="020B0604020202020204" pitchFamily="34" charset="0"/>
              <a:buChar char="•"/>
            </a:pPr>
            <a:r>
              <a:rPr lang="hr-HR" sz="2800">
                <a:solidFill>
                  <a:schemeClr val="tx1"/>
                </a:solidFill>
              </a:rPr>
              <a:t>R</a:t>
            </a:r>
            <a:r>
              <a:rPr lang="pt-BR" sz="2800">
                <a:solidFill>
                  <a:schemeClr val="tx1"/>
                </a:solidFill>
              </a:rPr>
              <a:t>edovito </a:t>
            </a:r>
            <a:r>
              <a:rPr lang="hr-HR" sz="2800">
                <a:solidFill>
                  <a:schemeClr val="tx1"/>
                </a:solidFill>
              </a:rPr>
              <a:t>izraditi</a:t>
            </a:r>
            <a:r>
              <a:rPr lang="pt-BR" sz="2800">
                <a:solidFill>
                  <a:schemeClr val="tx1"/>
                </a:solidFill>
              </a:rPr>
              <a:t> sigurnosne kopije</a:t>
            </a:r>
            <a:endParaRPr lang="hr-HR" sz="2800">
              <a:solidFill>
                <a:schemeClr val="tx1"/>
              </a:solidFill>
            </a:endParaRPr>
          </a:p>
          <a:p>
            <a:pPr marL="342900" indent="-342900">
              <a:lnSpc>
                <a:spcPts val="3500"/>
              </a:lnSpc>
              <a:buFont typeface="Arial" panose="020B0604020202020204" pitchFamily="34" charset="0"/>
              <a:buChar char="•"/>
            </a:pPr>
            <a:r>
              <a:rPr lang="hr-HR" sz="2800">
                <a:solidFill>
                  <a:schemeClr val="tx1"/>
                </a:solidFill>
              </a:rPr>
              <a:t>Pravilno rukovati opremom</a:t>
            </a:r>
          </a:p>
          <a:p>
            <a:pPr marL="342900" indent="-342900">
              <a:lnSpc>
                <a:spcPts val="3500"/>
              </a:lnSpc>
              <a:buFont typeface="Arial" panose="020B0604020202020204" pitchFamily="34" charset="0"/>
              <a:buChar char="•"/>
            </a:pPr>
            <a:r>
              <a:rPr lang="hr-HR" sz="2800">
                <a:solidFill>
                  <a:schemeClr val="tx1"/>
                </a:solidFill>
              </a:rPr>
              <a:t>Obrazovati korisnike</a:t>
            </a:r>
          </a:p>
          <a:p>
            <a:pPr marL="342900" indent="-342900">
              <a:lnSpc>
                <a:spcPts val="3500"/>
              </a:lnSpc>
              <a:buFont typeface="Arial" panose="020B0604020202020204" pitchFamily="34" charset="0"/>
              <a:buChar char="•"/>
            </a:pPr>
            <a:endParaRPr lang="hr-HR" sz="2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68056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579CB-AF7E-4C12-B992-3100A5EB12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Drugi dio stručnog usavršavanja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BA4505-65CD-41AF-9E6A-1B90CDE024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391740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70;g7411285122_7_43">
            <a:extLst>
              <a:ext uri="{FF2B5EF4-FFF2-40B4-BE49-F238E27FC236}">
                <a16:creationId xmlns:a16="http://schemas.microsoft.com/office/drawing/2014/main" id="{B095C0F7-44DB-4103-AB61-5C9B05C39B5A}"/>
              </a:ext>
            </a:extLst>
          </p:cNvPr>
          <p:cNvSpPr txBox="1">
            <a:spLocks/>
          </p:cNvSpPr>
          <p:nvPr/>
        </p:nvSpPr>
        <p:spPr>
          <a:xfrm>
            <a:off x="1683575" y="1787275"/>
            <a:ext cx="10083704" cy="27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6000" b="1" err="1">
                <a:solidFill>
                  <a:srgbClr val="E71A7A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Pauza</a:t>
            </a:r>
            <a:endParaRPr lang="hr-HR" sz="6000" b="1">
              <a:solidFill>
                <a:srgbClr val="E71A7A"/>
              </a:solidFill>
              <a:latin typeface="Arial" panose="020B0604020202020204" pitchFamily="34" charset="0"/>
              <a:ea typeface="Open Sans"/>
              <a:cs typeface="Arial" panose="020B0604020202020204" pitchFamily="34" charset="0"/>
              <a:sym typeface="Open Sans"/>
            </a:endParaRPr>
          </a:p>
          <a:p>
            <a:r>
              <a:rPr lang="hr-HR" sz="2800" b="1">
                <a:solidFill>
                  <a:srgbClr val="E71A7A"/>
                </a:solidFill>
                <a:latin typeface="Arial" panose="020B0604020202020204" pitchFamily="34" charset="0"/>
                <a:ea typeface="Open Sans"/>
                <a:cs typeface="Arial" panose="020B0604020202020204" pitchFamily="34" charset="0"/>
                <a:sym typeface="Open Sans"/>
              </a:rPr>
              <a:t>Između prvog i drugog dijela stručnog usavršavanja</a:t>
            </a:r>
            <a:endParaRPr lang="en-US" sz="2800" b="1">
              <a:solidFill>
                <a:srgbClr val="E71A7A"/>
              </a:solidFill>
              <a:latin typeface="Arial" panose="020B0604020202020204" pitchFamily="34" charset="0"/>
              <a:ea typeface="Open Sans"/>
              <a:cs typeface="Arial" panose="020B0604020202020204" pitchFamily="34" charset="0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18645921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niOkvir 2">
            <a:extLst>
              <a:ext uri="{FF2B5EF4-FFF2-40B4-BE49-F238E27FC236}">
                <a16:creationId xmlns:a16="http://schemas.microsoft.com/office/drawing/2014/main" id="{031F0231-81DF-4577-A1F9-5BE85B014232}"/>
              </a:ext>
            </a:extLst>
          </p:cNvPr>
          <p:cNvSpPr txBox="1"/>
          <p:nvPr/>
        </p:nvSpPr>
        <p:spPr>
          <a:xfrm>
            <a:off x="827314" y="1536174"/>
            <a:ext cx="10305143" cy="5324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hr-HR" sz="3000" dirty="0">
                <a:latin typeface="Arial" panose="020B0604020202020204" pitchFamily="34" charset="0"/>
                <a:cs typeface="Arial" panose="020B0604020202020204" pitchFamily="34" charset="0"/>
                <a:sym typeface="Open Sans Light"/>
              </a:rPr>
              <a:t>Izabrati primjerenu opremu za odgovarajuće nastavno okruženje - Područje: 3. Učenje i poučavanje, Razina: A1 – osnovna razina digitalnih kompetencija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hr-HR" sz="3000" dirty="0">
                <a:latin typeface="Arial" panose="020B0604020202020204" pitchFamily="34" charset="0"/>
                <a:cs typeface="Arial" panose="020B0604020202020204" pitchFamily="34" charset="0"/>
                <a:sym typeface="Open Sans Light"/>
              </a:rPr>
              <a:t>Koristiti opremu za stvaranje inovativnih nastavnih materijala - Područje: 2. Digitalni izvori i materijali, Razina: B1 – srednja razina digitalnih kompetencija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hr-HR" sz="3000" dirty="0">
                <a:latin typeface="Arial" panose="020B0604020202020204" pitchFamily="34" charset="0"/>
                <a:cs typeface="Arial" panose="020B0604020202020204" pitchFamily="34" charset="0"/>
                <a:sym typeface="Open Sans Light"/>
              </a:rPr>
              <a:t>Procijeniti različite načine korištenja opreme za poticanje kreativnosti u nastavi - Područje: 5. Osnaživanje učenika, Razina: B1 – srednja razina digitalnih kompetencija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endParaRPr lang="hr-HR" sz="3000" dirty="0">
              <a:latin typeface="Arial" panose="020B0604020202020204" pitchFamily="34" charset="0"/>
              <a:cs typeface="Arial" panose="020B0604020202020204" pitchFamily="34" charset="0"/>
              <a:sym typeface="Open Sans Light"/>
            </a:endParaRPr>
          </a:p>
          <a:p>
            <a:pPr marL="457200" lvl="0" indent="-457200">
              <a:buFont typeface="Wingdings" panose="05000000000000000000" pitchFamily="2" charset="2"/>
              <a:buChar char="ü"/>
            </a:pPr>
            <a:endParaRPr lang="hr-HR" sz="3000" dirty="0">
              <a:latin typeface="Arial" panose="020B0604020202020204" pitchFamily="34" charset="0"/>
              <a:cs typeface="Arial" panose="020B0604020202020204" pitchFamily="34" charset="0"/>
              <a:sym typeface="Open Sans Light"/>
            </a:endParaRPr>
          </a:p>
        </p:txBody>
      </p:sp>
      <p:sp>
        <p:nvSpPr>
          <p:cNvPr id="4" name="TekstniOkvir 3">
            <a:extLst>
              <a:ext uri="{FF2B5EF4-FFF2-40B4-BE49-F238E27FC236}">
                <a16:creationId xmlns:a16="http://schemas.microsoft.com/office/drawing/2014/main" id="{BB2FE108-C9F9-4AE7-BE40-EFD21A380DFA}"/>
              </a:ext>
            </a:extLst>
          </p:cNvPr>
          <p:cNvSpPr txBox="1"/>
          <p:nvPr/>
        </p:nvSpPr>
        <p:spPr>
          <a:xfrm>
            <a:off x="827314" y="426164"/>
            <a:ext cx="846182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SzPts val="3600"/>
              <a:defRPr/>
            </a:pPr>
            <a:r>
              <a:rPr lang="hr-HR" sz="4400" b="1">
                <a:latin typeface="Arial" panose="020B0604020202020204" pitchFamily="34" charset="0"/>
                <a:cs typeface="Arial" panose="020B0604020202020204" pitchFamily="34" charset="0"/>
              </a:rPr>
              <a:t>Ishodi učenja radionice:</a:t>
            </a:r>
          </a:p>
        </p:txBody>
      </p:sp>
    </p:spTree>
    <p:extLst>
      <p:ext uri="{BB962C8B-B14F-4D97-AF65-F5344CB8AC3E}">
        <p14:creationId xmlns:p14="http://schemas.microsoft.com/office/powerpoint/2010/main" val="23132082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7411285122_0_0"/>
          <p:cNvSpPr txBox="1">
            <a:spLocks noGrp="1"/>
          </p:cNvSpPr>
          <p:nvPr>
            <p:ph type="title"/>
          </p:nvPr>
        </p:nvSpPr>
        <p:spPr>
          <a:xfrm>
            <a:off x="592207" y="3586517"/>
            <a:ext cx="3932100" cy="10041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4400"/>
              <a:t>Sadržaj drugog dijela stručnog usavršavanja</a:t>
            </a:r>
          </a:p>
        </p:txBody>
      </p:sp>
      <p:graphicFrame>
        <p:nvGraphicFramePr>
          <p:cNvPr id="131" name="Google Shape;131;g7411285122_0_0"/>
          <p:cNvGraphicFramePr/>
          <p:nvPr>
            <p:extLst>
              <p:ext uri="{D42A27DB-BD31-4B8C-83A1-F6EECF244321}">
                <p14:modId xmlns:p14="http://schemas.microsoft.com/office/powerpoint/2010/main" val="1563292484"/>
              </p:ext>
            </p:extLst>
          </p:nvPr>
        </p:nvGraphicFramePr>
        <p:xfrm>
          <a:off x="4857750" y="554636"/>
          <a:ext cx="7305118" cy="4149514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3424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26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8985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r-HR" sz="2000" b="1" noProof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Open Sans Light" panose="020B0604020202020204" charset="0"/>
                          <a:cs typeface="Arial" panose="020B0604020202020204" pitchFamily="34" charset="0"/>
                          <a:sym typeface="Open Sans"/>
                        </a:rPr>
                        <a:t>Pogram</a:t>
                      </a:r>
                      <a:endParaRPr lang="hr-HR" sz="2000" b="1" noProof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Open Sans Light" panose="020B0604020202020204" charset="0"/>
                        <a:cs typeface="Arial" panose="020B0604020202020204" pitchFamily="34" charset="0"/>
                        <a:sym typeface="Ope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9BEA">
                        <a:alpha val="498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r-HR" sz="2000" b="1" noProof="0">
                          <a:solidFill>
                            <a:schemeClr val="tx1"/>
                          </a:solidFill>
                          <a:latin typeface="Arial"/>
                          <a:ea typeface="Open Sans Light"/>
                          <a:cs typeface="Arial"/>
                          <a:sym typeface="Open Sans"/>
                        </a:rPr>
                        <a:t>Trajanje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9BEA">
                        <a:alpha val="498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985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hr-HR" sz="2000" b="0" i="1" u="none" strike="noStrike" cap="none" noProof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Open Sans Light" panose="020B0604020202020204" charset="0"/>
                          <a:cs typeface="Arial" panose="020B0604020202020204" pitchFamily="34" charset="0"/>
                          <a:sym typeface="Open Sans Light"/>
                        </a:rPr>
                        <a:t>Pauza između prvog i drugog dijela stručnog usavršavanja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hr-HR" sz="2000" b="0" i="1" u="none" strike="noStrike" cap="none" noProof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Open Sans Light" panose="020B0604020202020204" charset="0"/>
                          <a:cs typeface="Arial" panose="020B0604020202020204" pitchFamily="34" charset="0"/>
                          <a:sym typeface="Open Sans Light"/>
                        </a:rPr>
                        <a:t>10 min.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9857">
                <a:tc>
                  <a:txBody>
                    <a:bodyPr/>
                    <a:lstStyle/>
                    <a:p>
                      <a:r>
                        <a:rPr lang="hr-HR" sz="200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Uvod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r-HR" sz="2000" noProof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Open Sans Light" panose="020B0604020202020204" charset="0"/>
                          <a:cs typeface="Arial" panose="020B0604020202020204" pitchFamily="34" charset="0"/>
                          <a:sym typeface="Open Sans Light"/>
                        </a:rPr>
                        <a:t>5 min.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985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r-HR" sz="2000" i="0" noProof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Open Sans Light" panose="020B0604020202020204" charset="0"/>
                          <a:cs typeface="Arial" panose="020B0604020202020204" pitchFamily="34" charset="0"/>
                          <a:sym typeface="Open Sans Light"/>
                        </a:rPr>
                        <a:t>Primjer istraživačke nastave korištenjem opreme – Lov na blago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r-HR" sz="2000" noProof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Open Sans Light" panose="020B0604020202020204" charset="0"/>
                          <a:cs typeface="Arial" panose="020B0604020202020204" pitchFamily="34" charset="0"/>
                          <a:sym typeface="Open Sans Light"/>
                        </a:rPr>
                        <a:t>25 min.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9857">
                <a:tc>
                  <a:txBody>
                    <a:bodyPr/>
                    <a:lstStyle/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</a:pPr>
                      <a:r>
                        <a:rPr kumimoji="0" lang="hr-HR" sz="2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/>
                          <a:ea typeface="Open Sans Light"/>
                          <a:cs typeface="Arial"/>
                          <a:sym typeface="Open Sans Light"/>
                        </a:rPr>
                        <a:t>Izrada lova na blago - </a:t>
                      </a:r>
                      <a:r>
                        <a:rPr kumimoji="0" lang="hr-HR" sz="2000" b="0" i="0" u="none" strike="noStrike" kern="0" cap="none" spc="0" normalizeH="0" baseline="0" noProof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/>
                          <a:ea typeface="Open Sans Light"/>
                          <a:cs typeface="Arial"/>
                          <a:sym typeface="Open Sans Light"/>
                        </a:rPr>
                        <a:t>međupredmenta</a:t>
                      </a:r>
                      <a:r>
                        <a:rPr lang="hr-HR" sz="2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/>
                          <a:ea typeface="Open Sans Light"/>
                          <a:cs typeface="Arial"/>
                        </a:rPr>
                        <a:t> </a:t>
                      </a:r>
                      <a:r>
                        <a:rPr kumimoji="0" lang="hr-HR" sz="2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/>
                          <a:ea typeface="Open Sans Light"/>
                          <a:cs typeface="Arial"/>
                          <a:sym typeface="Open Sans Light"/>
                        </a:rPr>
                        <a:t> tema </a:t>
                      </a:r>
                      <a:r>
                        <a:rPr lang="hr-HR" sz="2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/>
                          <a:ea typeface="Open Sans Light"/>
                          <a:cs typeface="Arial"/>
                        </a:rPr>
                        <a:t>Učiti kako učiti</a:t>
                      </a:r>
                      <a:endParaRPr kumimoji="0" lang="hr-HR" sz="2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/>
                        <a:ea typeface="Open Sans Light"/>
                        <a:cs typeface="Arial"/>
                        <a:sym typeface="Open Sans Ligh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r-HR" sz="2000" noProof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Open Sans Light" panose="020B0604020202020204" charset="0"/>
                          <a:cs typeface="Arial" panose="020B0604020202020204" pitchFamily="34" charset="0"/>
                          <a:sym typeface="Open Sans Light"/>
                        </a:rPr>
                        <a:t>45 min.</a:t>
                      </a: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461065"/>
                  </a:ext>
                </a:extLst>
              </a:tr>
              <a:tr h="48985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hr-HR" sz="2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Open Sans Light" panose="020B0604020202020204" charset="0"/>
                          <a:cs typeface="Arial" panose="020B0604020202020204" pitchFamily="34" charset="0"/>
                          <a:sym typeface="Open Sans Light"/>
                        </a:rPr>
                        <a:t>Kraj drugog dijela stručnog usavršavanja (Upitnik zadovoljstva i Pitanja)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r-HR" sz="2000" noProof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Open Sans Light" panose="020B0604020202020204" charset="0"/>
                          <a:cs typeface="Arial" panose="020B0604020202020204" pitchFamily="34" charset="0"/>
                          <a:sym typeface="Open Sans Light"/>
                        </a:rPr>
                        <a:t>5 min.</a:t>
                      </a: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3189471"/>
                  </a:ext>
                </a:extLst>
              </a:tr>
            </a:tbl>
          </a:graphicData>
        </a:graphic>
      </p:graphicFrame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3BD16C8-5543-48A7-A06A-19858036A6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4504441"/>
              </p:ext>
            </p:extLst>
          </p:nvPr>
        </p:nvGraphicFramePr>
        <p:xfrm>
          <a:off x="4857750" y="5022350"/>
          <a:ext cx="7334250" cy="489857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371598">
                  <a:extLst>
                    <a:ext uri="{9D8B030D-6E8A-4147-A177-3AD203B41FA5}">
                      <a16:colId xmlns:a16="http://schemas.microsoft.com/office/drawing/2014/main" val="3707190061"/>
                    </a:ext>
                  </a:extLst>
                </a:gridCol>
                <a:gridCol w="1962652">
                  <a:extLst>
                    <a:ext uri="{9D8B030D-6E8A-4147-A177-3AD203B41FA5}">
                      <a16:colId xmlns:a16="http://schemas.microsoft.com/office/drawing/2014/main" val="2211003591"/>
                    </a:ext>
                  </a:extLst>
                </a:gridCol>
              </a:tblGrid>
              <a:tr h="489857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hr-HR" sz="20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Open Sans Light" panose="020B0604020202020204"/>
                          <a:cs typeface="Arial" panose="020B0604020202020204" pitchFamily="34" charset="0"/>
                        </a:rPr>
                        <a:t>Ukupno</a:t>
                      </a:r>
                      <a:endParaRPr kumimoji="0" lang="hr-HR" sz="20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Open Sans Light" panose="020B0604020202020204" charset="0"/>
                        <a:cs typeface="Arial" panose="020B0604020202020204" pitchFamily="34" charset="0"/>
                        <a:sym typeface="Open Sans Ligh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85000"/>
                        <a:alpha val="8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hr-HR" sz="20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Open Sans Light" panose="020B0604020202020204"/>
                          <a:cs typeface="Arial" panose="020B0604020202020204" pitchFamily="34" charset="0"/>
                        </a:rPr>
                        <a:t>1,5 h</a:t>
                      </a:r>
                      <a:endParaRPr lang="hr-HR" sz="2000" noProof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Open Sans Light" panose="020B0604020202020204" charset="0"/>
                        <a:cs typeface="Arial" panose="020B0604020202020204" pitchFamily="34" charset="0"/>
                        <a:sym typeface="Open Sans Light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85000"/>
                        <a:alpha val="82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647672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4804360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68BC060-EAD5-45EF-9323-3E40DB8F43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416" y="3243262"/>
            <a:ext cx="4095197" cy="1600200"/>
          </a:xfrm>
        </p:spPr>
        <p:txBody>
          <a:bodyPr/>
          <a:lstStyle/>
          <a:p>
            <a:r>
              <a:rPr lang="hr-HR" sz="4400">
                <a:solidFill>
                  <a:schemeClr val="tx1"/>
                </a:solidFill>
              </a:rPr>
              <a:t>Napredne mogućnosti korištenja opreme u nastavi​</a:t>
            </a:r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75171963-473B-4A8A-B4C3-804D795772A4}"/>
              </a:ext>
            </a:extLst>
          </p:cNvPr>
          <p:cNvSpPr txBox="1"/>
          <p:nvPr/>
        </p:nvSpPr>
        <p:spPr>
          <a:xfrm>
            <a:off x="5030109" y="1402913"/>
            <a:ext cx="6957443" cy="2369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hr-HR" altLang="sr-Latn-RS" sz="32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Primjer istraživačke nastave korištenjem opreme :</a:t>
            </a:r>
          </a:p>
          <a:p>
            <a:pPr marL="1168400" lvl="3" indent="-363538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hr-HR" altLang="sr-Latn-RS" sz="32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Alat </a:t>
            </a:r>
            <a:r>
              <a:rPr lang="hr-HR" altLang="sr-Latn-RS" sz="3200" err="1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Goosechase</a:t>
            </a:r>
            <a:endParaRPr lang="hr-HR" altLang="sr-Latn-RS" sz="320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1168400" lvl="3" indent="-363538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hr-HR" altLang="sr-Latn-RS" sz="32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Izrada Lova na blago</a:t>
            </a:r>
          </a:p>
        </p:txBody>
      </p:sp>
    </p:spTree>
    <p:extLst>
      <p:ext uri="{BB962C8B-B14F-4D97-AF65-F5344CB8AC3E}">
        <p14:creationId xmlns:p14="http://schemas.microsoft.com/office/powerpoint/2010/main" val="26512438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781050" y="201231"/>
            <a:ext cx="10629899" cy="784607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 algn="ctr">
              <a:defRPr/>
            </a:pPr>
            <a:r>
              <a:rPr lang="hr-HR" sz="2800"/>
              <a:t>Izrada Lova na blago u alatu </a:t>
            </a:r>
            <a:r>
              <a:rPr lang="hr-HR" sz="2800" err="1"/>
              <a:t>Goosechase</a:t>
            </a:r>
            <a:endParaRPr kumimoji="0" lang="hr-HR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B012E10-1628-4E57-9D02-7EFAFDF6FB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9926" y="962716"/>
            <a:ext cx="10261023" cy="569405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D2456F4-A0FD-4D4F-8354-02F478F567B5}"/>
              </a:ext>
            </a:extLst>
          </p:cNvPr>
          <p:cNvSpPr/>
          <p:nvPr/>
        </p:nvSpPr>
        <p:spPr>
          <a:xfrm>
            <a:off x="4347765" y="3275112"/>
            <a:ext cx="34964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hr-HR"/>
              <a:t>Izrada Lova na blago u alatu </a:t>
            </a:r>
            <a:r>
              <a:rPr lang="hr-HR" err="1"/>
              <a:t>Goosechase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67021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niOkvir 4">
            <a:extLst>
              <a:ext uri="{FF2B5EF4-FFF2-40B4-BE49-F238E27FC236}">
                <a16:creationId xmlns:a16="http://schemas.microsoft.com/office/drawing/2014/main" id="{8A62E438-5CEF-4754-8CD8-4F3D0D06E1C4}"/>
              </a:ext>
            </a:extLst>
          </p:cNvPr>
          <p:cNvSpPr txBox="1"/>
          <p:nvPr/>
        </p:nvSpPr>
        <p:spPr>
          <a:xfrm>
            <a:off x="764499" y="1559323"/>
            <a:ext cx="10268262" cy="40010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1685290" algn="l"/>
              </a:tabLst>
            </a:pPr>
            <a:r>
              <a:rPr lang="hr-HR" sz="3200">
                <a:latin typeface="Arial" panose="020B0604020202020204" pitchFamily="34" charset="0"/>
                <a:ea typeface="Times New Roman" panose="02020603050405020304" pitchFamily="18" charset="0"/>
              </a:rPr>
              <a:t>Kako biste opisali trenutno korištenje opreme u vašoj nastavi? </a:t>
            </a: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1685290" algn="l"/>
              </a:tabLst>
            </a:pPr>
            <a:r>
              <a:rPr lang="hr-HR" sz="3200">
                <a:latin typeface="Arial" panose="020B0604020202020204" pitchFamily="34" charset="0"/>
                <a:ea typeface="Times New Roman" panose="02020603050405020304" pitchFamily="18" charset="0"/>
              </a:rPr>
              <a:t>Postoje li izazovi ili prepreke s kojima se susrećete?</a:t>
            </a: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1685290" algn="l"/>
              </a:tabLst>
            </a:pPr>
            <a:r>
              <a:rPr lang="hr-HR" sz="3200">
                <a:latin typeface="Arial" panose="020B0604020202020204" pitchFamily="34" charset="0"/>
                <a:ea typeface="Times New Roman" panose="02020603050405020304" pitchFamily="18" charset="0"/>
              </a:rPr>
              <a:t>Kako biste motivirali učenike da koriste opremu tijekom nastave? </a:t>
            </a: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1685290" algn="l"/>
              </a:tabLst>
            </a:pPr>
            <a:r>
              <a:rPr lang="hr-HR" sz="3200">
                <a:latin typeface="Arial" panose="020B0604020202020204" pitchFamily="34" charset="0"/>
                <a:ea typeface="Times New Roman" panose="02020603050405020304" pitchFamily="18" charset="0"/>
              </a:rPr>
              <a:t>Imate li strategije ili prijedloge za poticanje njihovog aktivnog sudjelovanja?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544643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291329" cy="1090032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defRPr/>
            </a:pPr>
            <a:r>
              <a:rPr lang="hr-HR" sz="3200"/>
              <a:t>Izrada Lova na blago u alatu </a:t>
            </a:r>
            <a:r>
              <a:rPr lang="hr-HR" sz="3200" err="1"/>
              <a:t>Goosechase</a:t>
            </a:r>
            <a:r>
              <a:rPr lang="hr-HR" sz="3200"/>
              <a:t> (1)</a:t>
            </a:r>
            <a:endParaRPr kumimoji="0" lang="hr-HR" sz="320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B5D9BF8-32A6-4386-B83F-1C27636B0D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9893" y="1052945"/>
            <a:ext cx="4180482" cy="5551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7807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291329" cy="1090032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defRPr/>
            </a:pPr>
            <a:r>
              <a:rPr lang="hr-HR" sz="3200"/>
              <a:t>Izrada Lova na blago u alatu </a:t>
            </a:r>
            <a:r>
              <a:rPr lang="hr-HR" sz="3200" err="1"/>
              <a:t>Goosechase</a:t>
            </a:r>
            <a:r>
              <a:rPr lang="hr-HR" sz="3200"/>
              <a:t> (2)</a:t>
            </a:r>
            <a:endParaRPr kumimoji="0" lang="hr-HR" sz="320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6D8D28C-A19F-4689-AFE3-0AE8B32F6D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9594" y="933543"/>
            <a:ext cx="9712281" cy="5680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4751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291329" cy="1090032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defRPr/>
            </a:pPr>
            <a:r>
              <a:rPr lang="hr-HR" sz="3200"/>
              <a:t>Izrada Lova na blago u alatu </a:t>
            </a:r>
            <a:r>
              <a:rPr lang="hr-HR" sz="3200" err="1"/>
              <a:t>Goosechase</a:t>
            </a:r>
            <a:r>
              <a:rPr lang="hr-HR" sz="3200"/>
              <a:t> (3)</a:t>
            </a:r>
            <a:endParaRPr kumimoji="0" lang="hr-HR" sz="320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EB2591C7-C388-4CC2-8537-C0DBF8944A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8840" y="1014007"/>
            <a:ext cx="6914319" cy="548666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0522843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5" y="244093"/>
            <a:ext cx="10291329" cy="1090032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defRPr/>
            </a:pPr>
            <a:r>
              <a:rPr lang="hr-HR" sz="3200"/>
              <a:t>Izrada Lova na blago u alatu </a:t>
            </a:r>
            <a:r>
              <a:rPr lang="hr-HR" sz="3200" err="1"/>
              <a:t>Goosechase</a:t>
            </a:r>
            <a:r>
              <a:rPr lang="hr-HR" sz="3200"/>
              <a:t> (4)</a:t>
            </a:r>
            <a:endParaRPr kumimoji="0" lang="hr-HR" sz="320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8551A3A-8A8D-41FD-8D77-AAA72061CF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5889" y="850416"/>
            <a:ext cx="6059981" cy="5763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4429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7411285122_7_23"/>
          <p:cNvSpPr>
            <a:spLocks noGrp="1"/>
          </p:cNvSpPr>
          <p:nvPr>
            <p:ph type="pic" idx="2"/>
          </p:nvPr>
        </p:nvSpPr>
        <p:spPr>
          <a:xfrm>
            <a:off x="404734" y="303300"/>
            <a:ext cx="11448783" cy="5894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>
              <a:lnSpc>
                <a:spcPct val="150000"/>
              </a:lnSpc>
              <a:buNone/>
            </a:pPr>
            <a:r>
              <a:rPr lang="hr-HR" sz="4400" dirty="0">
                <a:solidFill>
                  <a:schemeClr val="tx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rPr>
              <a:t>Pogledajmo</a:t>
            </a:r>
            <a:r>
              <a:rPr lang="en-US" sz="4400" dirty="0">
                <a:solidFill>
                  <a:schemeClr val="tx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rPr>
              <a:t> video </a:t>
            </a:r>
            <a:r>
              <a:rPr lang="hr-HR" sz="4400" dirty="0">
                <a:solidFill>
                  <a:schemeClr val="tx1"/>
                </a:solidFill>
                <a:latin typeface="Arial" panose="020B0604020202020204" pitchFamily="34" charset="0"/>
                <a:ea typeface="Open Sans Light"/>
                <a:cs typeface="Arial" panose="020B0604020202020204" pitchFamily="34" charset="0"/>
                <a:sym typeface="Open Sans Light"/>
              </a:rPr>
              <a:t>- </a:t>
            </a:r>
            <a:r>
              <a:rPr lang="pl-PL" sz="4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4"/>
              </a:rPr>
              <a:t>Video upute za dodavanje misija za Lov na blago</a:t>
            </a:r>
            <a:endParaRPr sz="4400" dirty="0">
              <a:solidFill>
                <a:schemeClr val="tx1"/>
              </a:solidFill>
              <a:latin typeface="Arial" panose="020B0604020202020204" pitchFamily="34" charset="0"/>
              <a:ea typeface="Open Sans Light"/>
              <a:cs typeface="Arial" panose="020B0604020202020204" pitchFamily="34" charset="0"/>
              <a:sym typeface="Open Sans Ligh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466041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6" y="244093"/>
            <a:ext cx="9958388" cy="106005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hr-HR" sz="3200"/>
              <a:t>Izrada digitalnog Lova na blago  - Lov na znanje </a:t>
            </a:r>
            <a:endParaRPr kumimoji="0" lang="hr-HR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6F97D38-8BD8-4850-A5C9-2CC272EC52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82" y="1647521"/>
            <a:ext cx="12090036" cy="3562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9660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1000126" y="244093"/>
            <a:ext cx="9958388" cy="106005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defRPr/>
            </a:pPr>
            <a:r>
              <a:rPr lang="hr-HR" sz="3200" err="1"/>
              <a:t>Edutorij</a:t>
            </a:r>
            <a:r>
              <a:rPr lang="hr-HR" sz="3200"/>
              <a:t> – Lov na znanje (</a:t>
            </a:r>
            <a:r>
              <a:rPr lang="hr-HR" sz="3200" err="1"/>
              <a:t>međupredmetna</a:t>
            </a:r>
            <a:r>
              <a:rPr lang="hr-HR" sz="3200"/>
              <a:t> tema Učiti kako učiti)</a:t>
            </a:r>
            <a:endParaRPr kumimoji="0" lang="hr-HR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B81866E-36AD-49C8-A97F-88BED43EE1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1300" y="1662545"/>
            <a:ext cx="4477518" cy="4477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1626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68BC060-EAD5-45EF-9323-3E40DB8F43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686" y="1963102"/>
            <a:ext cx="4095197" cy="1600200"/>
          </a:xfrm>
        </p:spPr>
        <p:txBody>
          <a:bodyPr/>
          <a:lstStyle/>
          <a:p>
            <a:r>
              <a:rPr lang="hr-HR" sz="4400">
                <a:solidFill>
                  <a:schemeClr val="tx1"/>
                </a:solidFill>
              </a:rPr>
              <a:t>Zaključak</a:t>
            </a:r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75171963-473B-4A8A-B4C3-804D795772A4}"/>
              </a:ext>
            </a:extLst>
          </p:cNvPr>
          <p:cNvSpPr txBox="1"/>
          <p:nvPr/>
        </p:nvSpPr>
        <p:spPr>
          <a:xfrm>
            <a:off x="5030109" y="1402913"/>
            <a:ext cx="6957443" cy="35086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hr-HR" altLang="sr-Latn-RS" sz="32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Individualizacija obrazovanja</a:t>
            </a:r>
          </a:p>
          <a:p>
            <a:pPr marL="342900" lvl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hr-HR" altLang="sr-Latn-RS" sz="32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Sveobuhvatna podrška i održavanje opreme </a:t>
            </a:r>
          </a:p>
          <a:p>
            <a:pPr marL="342900" lvl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hr-HR" sz="32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Kontinuirano obrazovanje nastavnika</a:t>
            </a:r>
          </a:p>
          <a:p>
            <a:pPr marL="342900" lvl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hr-HR" altLang="sr-Latn-RS" sz="320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Praćenje i evaluacija napretka</a:t>
            </a:r>
          </a:p>
        </p:txBody>
      </p:sp>
    </p:spTree>
    <p:extLst>
      <p:ext uri="{BB962C8B-B14F-4D97-AF65-F5344CB8AC3E}">
        <p14:creationId xmlns:p14="http://schemas.microsoft.com/office/powerpoint/2010/main" val="7529290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g6b6d36b315_2_719"/>
          <p:cNvSpPr txBox="1">
            <a:spLocks noGrp="1"/>
          </p:cNvSpPr>
          <p:nvPr>
            <p:ph type="title"/>
          </p:nvPr>
        </p:nvSpPr>
        <p:spPr>
          <a:xfrm>
            <a:off x="769950" y="2628900"/>
            <a:ext cx="4601700" cy="1600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err="1">
                <a:solidFill>
                  <a:schemeClr val="tx1"/>
                </a:solidFill>
              </a:rPr>
              <a:t>Upitnik</a:t>
            </a:r>
            <a:r>
              <a:rPr lang="en-US" sz="4800">
                <a:solidFill>
                  <a:schemeClr val="tx1"/>
                </a:solidFill>
              </a:rPr>
              <a:t> </a:t>
            </a:r>
            <a:r>
              <a:rPr lang="en-US" sz="4800" err="1">
                <a:solidFill>
                  <a:schemeClr val="tx1"/>
                </a:solidFill>
              </a:rPr>
              <a:t>zadovoljstva</a:t>
            </a:r>
            <a:endParaRPr sz="4800">
              <a:solidFill>
                <a:schemeClr val="tx1"/>
              </a:solidFill>
            </a:endParaRPr>
          </a:p>
        </p:txBody>
      </p:sp>
      <p:sp>
        <p:nvSpPr>
          <p:cNvPr id="710" name="Google Shape;710;g6b6d36b315_2_719"/>
          <p:cNvSpPr txBox="1">
            <a:spLocks noGrp="1"/>
          </p:cNvSpPr>
          <p:nvPr>
            <p:ph type="body" idx="2"/>
          </p:nvPr>
        </p:nvSpPr>
        <p:spPr>
          <a:xfrm>
            <a:off x="6618798" y="383345"/>
            <a:ext cx="4601701" cy="609131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hr-HR" sz="3200">
                <a:solidFill>
                  <a:schemeClr val="dk1"/>
                </a:solidFill>
              </a:rPr>
              <a:t>Ime i prezime predavača današnje radionice: Ime i prezime predavača</a:t>
            </a:r>
            <a:endParaRPr lang="hr-HR" sz="3200"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lang="hr-HR" sz="3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lang="hr-HR" sz="3200">
              <a:solidFill>
                <a:schemeClr val="dk1"/>
              </a:solidFill>
            </a:endParaRPr>
          </a:p>
          <a:p>
            <a:pPr marL="0" lvl="0" indent="0">
              <a:lnSpc>
                <a:spcPct val="100000"/>
              </a:lnSpc>
            </a:pPr>
            <a:r>
              <a:rPr lang="en-US" sz="3200" err="1">
                <a:solidFill>
                  <a:schemeClr val="dk1"/>
                </a:solidFill>
              </a:rPr>
              <a:t>Prikupljanje</a:t>
            </a:r>
            <a:r>
              <a:rPr lang="en-US" sz="3200">
                <a:solidFill>
                  <a:schemeClr val="dk1"/>
                </a:solidFill>
              </a:rPr>
              <a:t> </a:t>
            </a:r>
            <a:r>
              <a:rPr lang="en-US" sz="3200" err="1">
                <a:solidFill>
                  <a:schemeClr val="dk1"/>
                </a:solidFill>
              </a:rPr>
              <a:t>povratnih</a:t>
            </a:r>
            <a:r>
              <a:rPr lang="en-US" sz="3200">
                <a:solidFill>
                  <a:schemeClr val="dk1"/>
                </a:solidFill>
              </a:rPr>
              <a:t> </a:t>
            </a:r>
            <a:r>
              <a:rPr lang="en-US" sz="3200" err="1">
                <a:solidFill>
                  <a:schemeClr val="dk1"/>
                </a:solidFill>
              </a:rPr>
              <a:t>informacija</a:t>
            </a:r>
            <a:r>
              <a:rPr lang="en-US" sz="3200">
                <a:solidFill>
                  <a:schemeClr val="dk1"/>
                </a:solidFill>
              </a:rPr>
              <a:t> </a:t>
            </a:r>
            <a:r>
              <a:rPr lang="en-US" sz="3200" err="1">
                <a:solidFill>
                  <a:schemeClr val="dk1"/>
                </a:solidFill>
              </a:rPr>
              <a:t>putem</a:t>
            </a:r>
            <a:r>
              <a:rPr lang="en-US" sz="3200">
                <a:solidFill>
                  <a:schemeClr val="dk1"/>
                </a:solidFill>
              </a:rPr>
              <a:t> online </a:t>
            </a:r>
            <a:r>
              <a:rPr lang="en-US" sz="3200" err="1">
                <a:solidFill>
                  <a:schemeClr val="dk1"/>
                </a:solidFill>
              </a:rPr>
              <a:t>upitnika</a:t>
            </a:r>
            <a:r>
              <a:rPr lang="en-US" sz="3200">
                <a:solidFill>
                  <a:schemeClr val="dk1"/>
                </a:solidFill>
              </a:rPr>
              <a:t> </a:t>
            </a:r>
            <a:r>
              <a:rPr lang="en-US" sz="3200" err="1">
                <a:solidFill>
                  <a:schemeClr val="dk1"/>
                </a:solidFill>
              </a:rPr>
              <a:t>zadovoljstva</a:t>
            </a:r>
            <a:r>
              <a:rPr lang="hr-HR" sz="3200">
                <a:solidFill>
                  <a:schemeClr val="dk1"/>
                </a:solidFill>
              </a:rPr>
              <a:t>:</a:t>
            </a:r>
          </a:p>
          <a:p>
            <a:pPr marL="0" indent="0">
              <a:lnSpc>
                <a:spcPct val="100000"/>
              </a:lnSpc>
            </a:pPr>
            <a:r>
              <a:rPr lang="hr-HR" sz="3000">
                <a:solidFill>
                  <a:srgbClr val="FF0000"/>
                </a:solidFill>
                <a:latin typeface="Arial"/>
                <a:cs typeface="Arial"/>
              </a:rPr>
              <a:t>ovdje kopirajte link na upitnik</a:t>
            </a:r>
            <a:endParaRPr lang="hr-HR" sz="300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752646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" name="Google Shape;702;g6b97bf52a4_6_54"/>
          <p:cNvSpPr txBox="1">
            <a:spLocks noGrp="1"/>
          </p:cNvSpPr>
          <p:nvPr>
            <p:ph type="title"/>
          </p:nvPr>
        </p:nvSpPr>
        <p:spPr>
          <a:xfrm>
            <a:off x="576816" y="2014205"/>
            <a:ext cx="3932237" cy="2168857"/>
          </a:xfr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4800">
                <a:solidFill>
                  <a:schemeClr val="tx1"/>
                </a:solidFill>
              </a:rPr>
              <a:t>Pitanja?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4800">
                <a:solidFill>
                  <a:schemeClr val="tx1"/>
                </a:solidFill>
              </a:rPr>
              <a:t>Nejasnoće, dileme...</a:t>
            </a:r>
          </a:p>
        </p:txBody>
      </p:sp>
      <p:pic>
        <p:nvPicPr>
          <p:cNvPr id="703" name="Google Shape;703;g6b97bf52a4_6_54" descr="Question mark"/>
          <p:cNvPicPr preferRelativeResize="0"/>
          <p:nvPr/>
        </p:nvPicPr>
        <p:blipFill rotWithShape="1">
          <a:blip r:embed="rId4"/>
          <a:stretch/>
        </p:blipFill>
        <p:spPr>
          <a:xfrm>
            <a:off x="5151437" y="0"/>
            <a:ext cx="6765925" cy="676592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352577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A7B1295-6D19-4E1A-8CDF-D9BF7623FF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855" y="3692134"/>
            <a:ext cx="3932237" cy="792708"/>
          </a:xfrm>
        </p:spPr>
        <p:txBody>
          <a:bodyPr/>
          <a:lstStyle/>
          <a:p>
            <a:r>
              <a:rPr lang="pl-PL" sz="4400"/>
              <a:t>Oprema dobivena kroz projekt e-Škole</a:t>
            </a:r>
            <a:endParaRPr lang="hr-HR" sz="4400"/>
          </a:p>
        </p:txBody>
      </p:sp>
      <p:sp>
        <p:nvSpPr>
          <p:cNvPr id="5" name="TekstniOkvir 4">
            <a:extLst>
              <a:ext uri="{FF2B5EF4-FFF2-40B4-BE49-F238E27FC236}">
                <a16:creationId xmlns:a16="http://schemas.microsoft.com/office/drawing/2014/main" id="{A0A8E6ED-4751-4192-9049-F5EDD7CD622A}"/>
              </a:ext>
            </a:extLst>
          </p:cNvPr>
          <p:cNvSpPr txBox="1"/>
          <p:nvPr/>
        </p:nvSpPr>
        <p:spPr>
          <a:xfrm>
            <a:off x="5297959" y="598783"/>
            <a:ext cx="6098058" cy="517988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just">
              <a:lnSpc>
                <a:spcPct val="115000"/>
              </a:lnSpc>
              <a:spcAft>
                <a:spcPts val="600"/>
              </a:spcAft>
            </a:pPr>
            <a:r>
              <a:rPr lang="hr-HR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Škole su opremu dobile kroz pilot projekt i veliki projekt  e- Škole te se  može podijeliti na:</a:t>
            </a:r>
            <a:endParaRPr lang="hr-HR" sz="2800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hr-HR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Nastavničku opremu (prijenosna računala, tableti)</a:t>
            </a:r>
            <a:endParaRPr lang="hr-HR" sz="2800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 algn="just">
              <a:lnSpc>
                <a:spcPct val="115000"/>
              </a:lnSpc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hr-HR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Učeničku opremu (tableti)</a:t>
            </a:r>
            <a:endParaRPr lang="hr-HR" sz="2800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 algn="just">
              <a:lnSpc>
                <a:spcPct val="115000"/>
              </a:lnSpc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hr-HR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Učioničku opremu (interaktivni zasloni)</a:t>
            </a:r>
            <a:endParaRPr lang="hr-HR" sz="2800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hr-HR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8975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Google Shape;141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22310" y="1614744"/>
            <a:ext cx="2311400" cy="3136900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3"/>
          <p:cNvSpPr txBox="1"/>
          <p:nvPr/>
        </p:nvSpPr>
        <p:spPr>
          <a:xfrm>
            <a:off x="2448228" y="6100198"/>
            <a:ext cx="7059564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sr-Latn-RS" sz="12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Kontakt: Hrvatska akademska i istraživačka mreža – CARNET | Josipa Marohnića 5, 10000 Zagreb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sr-Latn-RS" sz="12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Tel.: +385 1 6661 616 | www.carnet.hr</a:t>
            </a:r>
            <a:endParaRPr sz="1200" b="0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143" name="Google Shape;143;p3"/>
          <p:cNvCxnSpPr/>
          <p:nvPr/>
        </p:nvCxnSpPr>
        <p:spPr>
          <a:xfrm>
            <a:off x="2544215" y="6038269"/>
            <a:ext cx="6764594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44" name="Google Shape;144;p3"/>
          <p:cNvSpPr txBox="1"/>
          <p:nvPr/>
        </p:nvSpPr>
        <p:spPr>
          <a:xfrm>
            <a:off x="2372689" y="4989503"/>
            <a:ext cx="721064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sr-Latn-RS" sz="12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Projekt je sufinancirala Europska unija iz europskih strukturnih i investicijskih fondova.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sr-Latn-RS" sz="12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Više informacija o EU fondovima možete naći na web stranicama Ministarstva regionalnoga razvoja i fondova Europske unije: www.strukturnifondovi.hr</a:t>
            </a:r>
            <a:endParaRPr sz="1200" b="0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5" name="Google Shape;145;p3"/>
          <p:cNvSpPr txBox="1"/>
          <p:nvPr/>
        </p:nvSpPr>
        <p:spPr>
          <a:xfrm>
            <a:off x="2054637" y="5602731"/>
            <a:ext cx="7846746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sr-Latn-RS" sz="12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Sadržaj ovog materijala isključiva je odgovornost Hrvatske akademske i istraživačke mreže - CARNET.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>
            <a:extLst>
              <a:ext uri="{FF2B5EF4-FFF2-40B4-BE49-F238E27FC236}">
                <a16:creationId xmlns:a16="http://schemas.microsoft.com/office/drawing/2014/main" id="{2491E6E8-1AC5-4692-B98A-C9D1D61B36F3}"/>
              </a:ext>
            </a:extLst>
          </p:cNvPr>
          <p:cNvSpPr txBox="1">
            <a:spLocks/>
          </p:cNvSpPr>
          <p:nvPr/>
        </p:nvSpPr>
        <p:spPr>
          <a:xfrm>
            <a:off x="2133768" y="503537"/>
            <a:ext cx="7467433" cy="99163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hr-HR" sz="48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Prijenosna računala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112EB8E-2E7E-4F50-BDF1-5518B4A435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3167" y="1342768"/>
            <a:ext cx="6908633" cy="518876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8D3A56E-A845-4B98-A7CF-9900225C8349}"/>
              </a:ext>
            </a:extLst>
          </p:cNvPr>
          <p:cNvSpPr txBox="1"/>
          <p:nvPr/>
        </p:nvSpPr>
        <p:spPr>
          <a:xfrm>
            <a:off x="3276600" y="6457484"/>
            <a:ext cx="5638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/>
              <a:t>https://stp-test.e-skole.hr/knowledge-base/hp-probook-455-g7/</a:t>
            </a:r>
          </a:p>
        </p:txBody>
      </p:sp>
    </p:spTree>
    <p:extLst>
      <p:ext uri="{BB962C8B-B14F-4D97-AF65-F5344CB8AC3E}">
        <p14:creationId xmlns:p14="http://schemas.microsoft.com/office/powerpoint/2010/main" val="13196689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Custom Design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cba9b36-994f-408a-b7d4-757535740196">
      <Terms xmlns="http://schemas.microsoft.com/office/infopath/2007/PartnerControls"/>
    </lcf76f155ced4ddcb4097134ff3c332f>
    <TaxCatchAll xmlns="3d680242-db1d-4e32-831a-4934b9e96de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1479AE20CAB5A459AA2F7F83B7CAE95" ma:contentTypeVersion="17" ma:contentTypeDescription="Create a new document." ma:contentTypeScope="" ma:versionID="280b060277fcdf5b1293312153357727">
  <xsd:schema xmlns:xsd="http://www.w3.org/2001/XMLSchema" xmlns:xs="http://www.w3.org/2001/XMLSchema" xmlns:p="http://schemas.microsoft.com/office/2006/metadata/properties" xmlns:ns2="6cba9b36-994f-408a-b7d4-757535740196" xmlns:ns3="3d680242-db1d-4e32-831a-4934b9e96de5" targetNamespace="http://schemas.microsoft.com/office/2006/metadata/properties" ma:root="true" ma:fieldsID="26bfcc71dadde3e9e57ea0b5495fac6d" ns2:_="" ns3:_="">
    <xsd:import namespace="6cba9b36-994f-408a-b7d4-757535740196"/>
    <xsd:import namespace="3d680242-db1d-4e32-831a-4934b9e96d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cba9b36-994f-408a-b7d4-75753574019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6d986ede-ccc4-4a57-b6a6-e316a042c07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d680242-db1d-4e32-831a-4934b9e96de5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8" nillable="true" ma:displayName="Taxonomy Catch All Column" ma:hidden="true" ma:list="{15f478bc-5535-43ac-a63b-2e43ab57348f}" ma:internalName="TaxCatchAll" ma:showField="CatchAllData" ma:web="3d680242-db1d-4e32-831a-4934b9e96d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14E81D5-41BE-4542-84B8-AB6ACC89D86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A8052E2-BF34-4409-8585-6CF6E5B6C0EB}">
  <ds:schemaRefs>
    <ds:schemaRef ds:uri="5f26b55e-6545-45ed-8eb6-16b52996ba45"/>
    <ds:schemaRef ds:uri="a4609f67-61c0-4168-86c7-feabec7948b0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053C484-60F8-41F2-983D-F8E5612B6E1F}"/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7967</Words>
  <Application>Microsoft Office PowerPoint</Application>
  <PresentationFormat>Široki zaslon</PresentationFormat>
  <Paragraphs>679</Paragraphs>
  <Slides>80</Slides>
  <Notes>78</Notes>
  <HiddenSlides>0</HiddenSlides>
  <MMClips>0</MMClips>
  <ScaleCrop>false</ScaleCrop>
  <HeadingPairs>
    <vt:vector size="6" baseType="variant">
      <vt:variant>
        <vt:lpstr>Korišteni fontovi</vt:lpstr>
      </vt:variant>
      <vt:variant>
        <vt:i4>6</vt:i4>
      </vt:variant>
      <vt:variant>
        <vt:lpstr>Tema</vt:lpstr>
      </vt:variant>
      <vt:variant>
        <vt:i4>2</vt:i4>
      </vt:variant>
      <vt:variant>
        <vt:lpstr>Naslovi slajdova</vt:lpstr>
      </vt:variant>
      <vt:variant>
        <vt:i4>80</vt:i4>
      </vt:variant>
    </vt:vector>
  </HeadingPairs>
  <TitlesOfParts>
    <vt:vector size="88" baseType="lpstr">
      <vt:lpstr>Open Sans ExtraBold</vt:lpstr>
      <vt:lpstr>Open Sans Light</vt:lpstr>
      <vt:lpstr>Arial</vt:lpstr>
      <vt:lpstr>Calibri</vt:lpstr>
      <vt:lpstr>Wingdings</vt:lpstr>
      <vt:lpstr>Open Sans</vt:lpstr>
      <vt:lpstr>Custom Design</vt:lpstr>
      <vt:lpstr>1_Custom Design</vt:lpstr>
      <vt:lpstr>Svrsishodno korištenje opreme dobivene u sklopu projekta e-Škole</vt:lpstr>
      <vt:lpstr>PowerPoint prezentacija</vt:lpstr>
      <vt:lpstr>PowerPoint prezentacija</vt:lpstr>
      <vt:lpstr>PowerPoint prezentacija</vt:lpstr>
      <vt:lpstr>PowerPoint prezentacija</vt:lpstr>
      <vt:lpstr>Sadržaj prvog dijela stručnog usavršavanja</vt:lpstr>
      <vt:lpstr>PowerPoint prezentacija</vt:lpstr>
      <vt:lpstr>Oprema dobivena kroz projekt e-Škole</vt:lpstr>
      <vt:lpstr>PowerPoint prezentacija</vt:lpstr>
      <vt:lpstr>PowerPoint prezentacija</vt:lpstr>
      <vt:lpstr>PowerPoint prezentacija</vt:lpstr>
      <vt:lpstr>Spajanje uređaja na interaktivni zaslon</vt:lpstr>
      <vt:lpstr>Primjena digitalnih obrazovnih sadržaja i scenarija poučavanja korištenjem opreme dobivene kroz projekt e-Škole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Vježba za samostalni rad</vt:lpstr>
      <vt:lpstr>PowerPoint prezentacija</vt:lpstr>
      <vt:lpstr>Primjena digitalnih alata u obrazovanju korištenjem opreme</vt:lpstr>
      <vt:lpstr>PowerPoint prezentacija</vt:lpstr>
      <vt:lpstr>PowerPoint prezentacija</vt:lpstr>
      <vt:lpstr>PowerPoint prezentacija</vt:lpstr>
      <vt:lpstr>PowerPoint prezentacija</vt:lpstr>
      <vt:lpstr>Vježba za samostalni rad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Vježba za samostalni rad</vt:lpstr>
      <vt:lpstr>Upotreba opreme u online nastavi</vt:lpstr>
      <vt:lpstr>Prednosti korištenja opreme u online nastavi</vt:lpstr>
      <vt:lpstr>PowerPoint prezentacija</vt:lpstr>
      <vt:lpstr>PowerPoint prezentacija</vt:lpstr>
      <vt:lpstr>Vježba za samostalni rad</vt:lpstr>
      <vt:lpstr>PowerPoint prezentacija</vt:lpstr>
      <vt:lpstr>PowerPoint prezentacija</vt:lpstr>
      <vt:lpstr>Vježba za samostalni rad</vt:lpstr>
      <vt:lpstr>Tehnički preduvjeti za korištenje opreme u online nastavi</vt:lpstr>
      <vt:lpstr>Opće upute za održavanje opreme</vt:lpstr>
      <vt:lpstr>Drugi dio stručnog usavršavanja</vt:lpstr>
      <vt:lpstr>PowerPoint prezentacija</vt:lpstr>
      <vt:lpstr>PowerPoint prezentacija</vt:lpstr>
      <vt:lpstr>Sadržaj drugog dijela stručnog usavršavanja</vt:lpstr>
      <vt:lpstr>Napredne mogućnosti korištenja opreme u nastavi​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Zaključak</vt:lpstr>
      <vt:lpstr>Upitnik zadovoljstva</vt:lpstr>
      <vt:lpstr>Pitanja? Nejasnoće, dileme...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NASLOV RADIONICE</dc:title>
  <dc:creator>CARNET</dc:creator>
  <cp:lastModifiedBy>Marija Tomas</cp:lastModifiedBy>
  <cp:revision>6</cp:revision>
  <dcterms:created xsi:type="dcterms:W3CDTF">2019-12-06T13:52:17Z</dcterms:created>
  <dcterms:modified xsi:type="dcterms:W3CDTF">2023-09-05T12:40:29Z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0x01010091479AE20CAB5A459AA2F7F83B7CAE95</vt:lpwstr>
  </property>
  <property fmtid="{D5CDD505-2E9C-101B-9397-08002B2CF9AE}" pid="3" name="MediaServiceImageTags">
    <vt:lpwstr/>
  </property>
</Properties>
</file>