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6"/>
  </p:notesMasterIdLst>
  <p:sldIdLst>
    <p:sldId id="256" r:id="rId5"/>
    <p:sldId id="258" r:id="rId6"/>
    <p:sldId id="356" r:id="rId7"/>
    <p:sldId id="400" r:id="rId8"/>
    <p:sldId id="392" r:id="rId9"/>
    <p:sldId id="372" r:id="rId10"/>
    <p:sldId id="260" r:id="rId11"/>
    <p:sldId id="373" r:id="rId12"/>
    <p:sldId id="358" r:id="rId13"/>
    <p:sldId id="359" r:id="rId14"/>
    <p:sldId id="396" r:id="rId15"/>
    <p:sldId id="395" r:id="rId16"/>
    <p:sldId id="394" r:id="rId17"/>
    <p:sldId id="360" r:id="rId18"/>
    <p:sldId id="378" r:id="rId19"/>
    <p:sldId id="379" r:id="rId20"/>
    <p:sldId id="376" r:id="rId21"/>
    <p:sldId id="366" r:id="rId22"/>
    <p:sldId id="261" r:id="rId23"/>
    <p:sldId id="364" r:id="rId24"/>
    <p:sldId id="370" r:id="rId25"/>
    <p:sldId id="371" r:id="rId26"/>
    <p:sldId id="399" r:id="rId27"/>
    <p:sldId id="361" r:id="rId28"/>
    <p:sldId id="270" r:id="rId29"/>
    <p:sldId id="273" r:id="rId30"/>
    <p:sldId id="272" r:id="rId31"/>
    <p:sldId id="271" r:id="rId32"/>
    <p:sldId id="274" r:id="rId33"/>
    <p:sldId id="380" r:id="rId34"/>
    <p:sldId id="268" r:id="rId35"/>
    <p:sldId id="381" r:id="rId36"/>
    <p:sldId id="375" r:id="rId37"/>
    <p:sldId id="304" r:id="rId38"/>
    <p:sldId id="301" r:id="rId39"/>
    <p:sldId id="397" r:id="rId40"/>
    <p:sldId id="398" r:id="rId41"/>
    <p:sldId id="377" r:id="rId42"/>
    <p:sldId id="264" r:id="rId43"/>
    <p:sldId id="382" r:id="rId44"/>
    <p:sldId id="263" r:id="rId45"/>
    <p:sldId id="383" r:id="rId46"/>
    <p:sldId id="384" r:id="rId47"/>
    <p:sldId id="386" r:id="rId48"/>
    <p:sldId id="390" r:id="rId49"/>
    <p:sldId id="391" r:id="rId50"/>
    <p:sldId id="369" r:id="rId51"/>
    <p:sldId id="353" r:id="rId52"/>
    <p:sldId id="354" r:id="rId53"/>
    <p:sldId id="355" r:id="rId54"/>
    <p:sldId id="933" r:id="rId5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41575C-F4A5-6CD7-A241-60AA78435CC9}" name="CARNET" initials="CARNET" userId="CARNET"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BEA"/>
    <a:srgbClr val="FFFFFF"/>
    <a:srgbClr val="E71A7A"/>
    <a:srgbClr val="E1F5FF"/>
    <a:srgbClr val="F8851B"/>
    <a:srgbClr val="299991"/>
    <a:srgbClr val="FAD1E4"/>
    <a:srgbClr val="F57BB8"/>
    <a:srgbClr val="00CC00"/>
    <a:srgbClr val="F8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rednji stil 2 - Isticanj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Srednji stil 1 - Isticanj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77092" autoAdjust="0"/>
  </p:normalViewPr>
  <p:slideViewPr>
    <p:cSldViewPr snapToGrid="0" showGuides="1">
      <p:cViewPr varScale="1">
        <p:scale>
          <a:sx n="88" d="100"/>
          <a:sy n="88" d="100"/>
        </p:scale>
        <p:origin x="1356" y="78"/>
      </p:cViewPr>
      <p:guideLst>
        <p:guide orient="horz" pos="2137"/>
        <p:guide pos="3817"/>
      </p:guideLst>
    </p:cSldViewPr>
  </p:slideViewPr>
  <p:outlineViewPr>
    <p:cViewPr>
      <p:scale>
        <a:sx n="33" d="100"/>
        <a:sy n="33" d="100"/>
      </p:scale>
      <p:origin x="0" y="-5416"/>
    </p:cViewPr>
  </p:outlineViewPr>
  <p:notesTextViewPr>
    <p:cViewPr>
      <p:scale>
        <a:sx n="1" d="1"/>
        <a:sy n="1" d="1"/>
      </p:scale>
      <p:origin x="0" y="0"/>
    </p:cViewPr>
  </p:notesTextViewPr>
  <p:sorterViewPr>
    <p:cViewPr>
      <p:scale>
        <a:sx n="100" d="100"/>
        <a:sy n="100" d="100"/>
      </p:scale>
      <p:origin x="0" y="-4188"/>
    </p:cViewPr>
  </p:sorterViewPr>
  <p:notesViewPr>
    <p:cSldViewPr snapToGrid="0" showGuides="1">
      <p:cViewPr varScale="1">
        <p:scale>
          <a:sx n="47" d="100"/>
          <a:sy n="47" d="100"/>
        </p:scale>
        <p:origin x="271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_rels/data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svg"/><Relationship Id="rId1" Type="http://schemas.openxmlformats.org/officeDocument/2006/relationships/image" Target="../media/image73.png"/><Relationship Id="rId4" Type="http://schemas.openxmlformats.org/officeDocument/2006/relationships/image" Target="../media/image76.svg"/></Relationships>
</file>

<file path=ppt/diagrams/_rels/drawing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svg"/><Relationship Id="rId1" Type="http://schemas.openxmlformats.org/officeDocument/2006/relationships/image" Target="../media/image73.png"/><Relationship Id="rId4" Type="http://schemas.openxmlformats.org/officeDocument/2006/relationships/image" Target="../media/image76.sv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AD0702-A75C-4B3D-98CB-24FBE2B12EF0}" type="doc">
      <dgm:prSet loTypeId="urn:microsoft.com/office/officeart/2008/layout/LinedList" loCatId="hierarchy" qsTypeId="urn:microsoft.com/office/officeart/2005/8/quickstyle/3d3" qsCatId="3D" csTypeId="urn:microsoft.com/office/officeart/2005/8/colors/colorful3" csCatId="colorful" phldr="1"/>
      <dgm:spPr/>
      <dgm:t>
        <a:bodyPr/>
        <a:lstStyle/>
        <a:p>
          <a:endParaRPr lang="hr-HR"/>
        </a:p>
      </dgm:t>
    </dgm:pt>
    <dgm:pt modelId="{37CF59E2-3174-4274-8367-3FA18673665E}">
      <dgm:prSet phldrT="[Tekst]" custT="1"/>
      <dgm:spPr>
        <a:solidFill>
          <a:srgbClr val="00CC00"/>
        </a:solidFill>
      </dgm:spPr>
      <dgm:t>
        <a:bodyPr anchor="ctr"/>
        <a:lstStyle/>
        <a:p>
          <a:r>
            <a:rPr lang="hr-HR" sz="3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Prednosti</a:t>
          </a:r>
          <a:endParaRPr lang="hr-HR"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dgm:t>
    </dgm:pt>
    <dgm:pt modelId="{0DB2B4AD-83AC-475E-B807-181532ECFB2C}" type="parTrans" cxnId="{3470DE0C-1102-4638-9F19-BE371E6609C6}">
      <dgm:prSet custT="1"/>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630C821-27D2-4729-923E-B65F9DBEE701}" type="sibTrans" cxnId="{3470DE0C-1102-4638-9F19-BE371E6609C6}">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B43B970-8E14-410A-AD49-418964C24745}">
      <dgm:prSet phldrT="[Tekst]" custT="1"/>
      <dgm:spPr>
        <a:solidFill>
          <a:schemeClr val="accent6">
            <a:lumMod val="40000"/>
            <a:lumOff val="60000"/>
          </a:schemeClr>
        </a:solidFill>
      </dgm:spPr>
      <dgm:t>
        <a:bodyPr anchor="ctr"/>
        <a:lstStyle/>
        <a:p>
          <a:pPr>
            <a:lnSpc>
              <a:spcPct val="100000"/>
            </a:lnSpc>
            <a:spcAft>
              <a:spcPts val="0"/>
            </a:spcAft>
            <a:buFont typeface="Arial" panose="020B0604020202020204" pitchFamily="34" charset="0"/>
            <a:buChar char="•"/>
          </a:pPr>
          <a:r>
            <a:rPr lang="hr-HR" sz="3000" b="1"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a:t>
          </a: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jednostavnost korištenja</a:t>
          </a:r>
          <a:b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preglednost i intuitivnost</a:t>
          </a:r>
          <a:b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kreiranje učionica</a:t>
          </a:r>
          <a:b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postavljanje zadataka i zadaća</a:t>
          </a:r>
          <a:b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povezivanje s Google dokumentima</a:t>
          </a:r>
          <a:b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mogućnost komunikacije kroz Google usluge</a:t>
          </a:r>
          <a:endParaRPr lang="hr-HR" sz="3000" b="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dgm:t>
    </dgm:pt>
    <dgm:pt modelId="{B4005FBB-1334-4861-9AB2-8B09BC25143B}" type="parTrans" cxnId="{9CA2CCB2-D4CE-487C-A4DD-64D315FF5EA1}">
      <dgm:prSet custT="1"/>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AB21B84D-8CA2-4E87-A8DB-581FD7DCFFA0}" type="sibTrans" cxnId="{9CA2CCB2-D4CE-487C-A4DD-64D315FF5EA1}">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13658636-2705-4618-A12E-A93DE52EACF4}">
      <dgm:prSet phldrT="[Tekst]" custT="1"/>
      <dgm:spPr>
        <a:solidFill>
          <a:srgbClr val="E71A7A"/>
        </a:solidFill>
      </dgm:spPr>
      <dgm:t>
        <a:bodyPr anchor="ctr"/>
        <a:lstStyle/>
        <a:p>
          <a:r>
            <a:rPr lang="hr-HR" sz="3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Nedostaci</a:t>
          </a:r>
          <a:endParaRPr lang="hr-HR" sz="18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dgm:t>
    </dgm:pt>
    <dgm:pt modelId="{22EEB3F8-13D9-4985-83FB-5776DCAAE1D7}" type="parTrans" cxnId="{AA1A18A7-E7D5-4E6A-9B16-B55A85DBB12A}">
      <dgm:prSet custT="1"/>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E376F93A-64E0-4C98-8432-D72919BFA335}" type="sibTrans" cxnId="{AA1A18A7-E7D5-4E6A-9B16-B55A85DBB12A}">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25AE8F4E-57B6-4583-A18D-2B21BA8AE3EC}">
      <dgm:prSet phldrT="[Tekst]" custT="1"/>
      <dgm:spPr>
        <a:solidFill>
          <a:srgbClr val="299991"/>
        </a:solidFill>
      </dgm:spPr>
      <dgm:t>
        <a:bodyPr anchor="ctr"/>
        <a:lstStyle/>
        <a:p>
          <a:r>
            <a:rPr lang="hr-HR" sz="4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Prednosti i nedostaci Google učionice u nastavi na daljinu </a:t>
          </a:r>
        </a:p>
      </dgm:t>
    </dgm:pt>
    <dgm:pt modelId="{173C08CD-1204-4ABF-9DAC-97DAE041641F}" type="parTrans" cxnId="{6628BDAB-8FF0-46DC-AD18-1582176C1DC3}">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39E743A-2613-45BE-9A68-B521FCCA2226}" type="sibTrans" cxnId="{6628BDAB-8FF0-46DC-AD18-1582176C1DC3}">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C8F4FD68-04E1-4D16-84A9-CB1FE138A8A6}">
      <dgm:prSet phldrT="[Tekst]" custT="1"/>
      <dgm:spPr>
        <a:solidFill>
          <a:srgbClr val="FAD1E4"/>
        </a:solidFill>
      </dgm:spPr>
      <dgm:t>
        <a:bodyPr anchor="ctr"/>
        <a:lstStyle/>
        <a:p>
          <a:pPr>
            <a:lnSpc>
              <a:spcPct val="100000"/>
            </a:lnSpc>
          </a:pPr>
          <a:r>
            <a:rPr lang="hr-HR" sz="30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nemogućnost praćenja aktivnosti učenika</a:t>
          </a:r>
        </a:p>
      </dgm:t>
    </dgm:pt>
    <dgm:pt modelId="{86EE8804-67DE-448D-858B-9985FCA4C555}" type="parTrans" cxnId="{693444C3-4E91-4962-B1CA-1576364B3A28}">
      <dgm:prSet custT="1"/>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A4F49E0B-51B0-43DE-AB51-F498828FD07E}" type="sibTrans" cxnId="{693444C3-4E91-4962-B1CA-1576364B3A28}">
      <dgm:prSet/>
      <dgm:spPr/>
      <dgm:t>
        <a:bodyPr/>
        <a:lstStyle/>
        <a:p>
          <a:endParaRPr lang="hr-HR" sz="1800">
            <a:latin typeface="Open Sans Light" panose="020B0306030504020204" pitchFamily="34" charset="0"/>
            <a:ea typeface="Open Sans Light" panose="020B0306030504020204" pitchFamily="34" charset="0"/>
            <a:cs typeface="Open Sans Light" panose="020B0306030504020204" pitchFamily="34" charset="0"/>
          </a:endParaRPr>
        </a:p>
      </dgm:t>
    </dgm:pt>
    <dgm:pt modelId="{D6A53646-5BC6-460D-BF47-019EB0701A93}" type="pres">
      <dgm:prSet presAssocID="{36AD0702-A75C-4B3D-98CB-24FBE2B12EF0}" presName="vert0" presStyleCnt="0">
        <dgm:presLayoutVars>
          <dgm:dir/>
          <dgm:animOne val="branch"/>
          <dgm:animLvl val="lvl"/>
        </dgm:presLayoutVars>
      </dgm:prSet>
      <dgm:spPr/>
    </dgm:pt>
    <dgm:pt modelId="{DE01CA37-FE20-4C9B-84EF-558F30917740}" type="pres">
      <dgm:prSet presAssocID="{25AE8F4E-57B6-4583-A18D-2B21BA8AE3EC}" presName="thickLine" presStyleLbl="alignNode1" presStyleIdx="0" presStyleCnt="1"/>
      <dgm:spPr/>
    </dgm:pt>
    <dgm:pt modelId="{2B7AFABD-F915-4DDF-8544-0199FBDC321A}" type="pres">
      <dgm:prSet presAssocID="{25AE8F4E-57B6-4583-A18D-2B21BA8AE3EC}" presName="horz1" presStyleCnt="0"/>
      <dgm:spPr/>
    </dgm:pt>
    <dgm:pt modelId="{A2E8253E-8DDD-4A1C-8049-58D35EAEA576}" type="pres">
      <dgm:prSet presAssocID="{25AE8F4E-57B6-4583-A18D-2B21BA8AE3EC}" presName="tx1" presStyleLbl="revTx" presStyleIdx="0" presStyleCnt="5" custScaleX="130481" custScaleY="94109" custLinFactNeighborY="2533"/>
      <dgm:spPr/>
    </dgm:pt>
    <dgm:pt modelId="{FA90289F-BB15-490C-B328-74DC21CA846D}" type="pres">
      <dgm:prSet presAssocID="{25AE8F4E-57B6-4583-A18D-2B21BA8AE3EC}" presName="vert1" presStyleCnt="0"/>
      <dgm:spPr/>
    </dgm:pt>
    <dgm:pt modelId="{8478C673-C653-4471-8FF3-B9F2B873BC31}" type="pres">
      <dgm:prSet presAssocID="{37CF59E2-3174-4274-8367-3FA18673665E}" presName="vertSpace2a" presStyleCnt="0"/>
      <dgm:spPr/>
    </dgm:pt>
    <dgm:pt modelId="{559C9284-483D-47C2-B43D-563EEFFCE727}" type="pres">
      <dgm:prSet presAssocID="{37CF59E2-3174-4274-8367-3FA18673665E}" presName="horz2" presStyleCnt="0"/>
      <dgm:spPr/>
    </dgm:pt>
    <dgm:pt modelId="{391CA881-20F3-4F8C-96E9-587E6FE826D7}" type="pres">
      <dgm:prSet presAssocID="{37CF59E2-3174-4274-8367-3FA18673665E}" presName="horzSpace2" presStyleCnt="0"/>
      <dgm:spPr/>
    </dgm:pt>
    <dgm:pt modelId="{C8A2D562-0B47-449A-AC36-7D24D1D68A18}" type="pres">
      <dgm:prSet presAssocID="{37CF59E2-3174-4274-8367-3FA18673665E}" presName="tx2" presStyleLbl="revTx" presStyleIdx="1" presStyleCnt="5" custScaleX="55721"/>
      <dgm:spPr/>
    </dgm:pt>
    <dgm:pt modelId="{2EF5F88D-0BA9-4D7B-AFFE-66274D49E4FA}" type="pres">
      <dgm:prSet presAssocID="{37CF59E2-3174-4274-8367-3FA18673665E}" presName="vert2" presStyleCnt="0"/>
      <dgm:spPr/>
    </dgm:pt>
    <dgm:pt modelId="{8E668266-ECCB-4205-9ECC-45ED000CE147}" type="pres">
      <dgm:prSet presAssocID="{7B43B970-8E14-410A-AD49-418964C24745}" presName="horz3" presStyleCnt="0"/>
      <dgm:spPr/>
    </dgm:pt>
    <dgm:pt modelId="{1C326AFB-F441-4043-9A80-3C26449088F6}" type="pres">
      <dgm:prSet presAssocID="{7B43B970-8E14-410A-AD49-418964C24745}" presName="horzSpace3" presStyleCnt="0"/>
      <dgm:spPr/>
    </dgm:pt>
    <dgm:pt modelId="{731AC011-C4A1-4808-8E1D-2476F732992D}" type="pres">
      <dgm:prSet presAssocID="{7B43B970-8E14-410A-AD49-418964C24745}" presName="tx3" presStyleLbl="revTx" presStyleIdx="2" presStyleCnt="5" custScaleX="140011" custScaleY="145331"/>
      <dgm:spPr/>
    </dgm:pt>
    <dgm:pt modelId="{6E8F0810-2218-4164-9372-A465FFA9ECDB}" type="pres">
      <dgm:prSet presAssocID="{7B43B970-8E14-410A-AD49-418964C24745}" presName="vert3" presStyleCnt="0"/>
      <dgm:spPr/>
    </dgm:pt>
    <dgm:pt modelId="{2B88CFD5-F0CC-49E9-8CC9-DDD963AA7CA5}" type="pres">
      <dgm:prSet presAssocID="{37CF59E2-3174-4274-8367-3FA18673665E}" presName="thinLine2b" presStyleLbl="callout" presStyleIdx="0" presStyleCnt="2"/>
      <dgm:spPr/>
    </dgm:pt>
    <dgm:pt modelId="{9708F7A8-C9C3-4FAC-82AD-530E997B3FD6}" type="pres">
      <dgm:prSet presAssocID="{37CF59E2-3174-4274-8367-3FA18673665E}" presName="vertSpace2b" presStyleCnt="0"/>
      <dgm:spPr/>
    </dgm:pt>
    <dgm:pt modelId="{EEF26EBE-7163-4253-A8C2-FDB50E7CB144}" type="pres">
      <dgm:prSet presAssocID="{13658636-2705-4618-A12E-A93DE52EACF4}" presName="horz2" presStyleCnt="0"/>
      <dgm:spPr/>
    </dgm:pt>
    <dgm:pt modelId="{77D4FE13-8E57-42B8-A457-0B55E7D39DFD}" type="pres">
      <dgm:prSet presAssocID="{13658636-2705-4618-A12E-A93DE52EACF4}" presName="horzSpace2" presStyleCnt="0"/>
      <dgm:spPr/>
    </dgm:pt>
    <dgm:pt modelId="{81655ECC-D0B7-42B7-99D1-DF9332CBEFAA}" type="pres">
      <dgm:prSet presAssocID="{13658636-2705-4618-A12E-A93DE52EACF4}" presName="tx2" presStyleLbl="revTx" presStyleIdx="3" presStyleCnt="5" custScaleX="55721" custScaleY="23255" custLinFactNeighborX="427" custLinFactNeighborY="1147"/>
      <dgm:spPr/>
    </dgm:pt>
    <dgm:pt modelId="{568BDB9E-0AA6-45BB-85F0-F438F1576405}" type="pres">
      <dgm:prSet presAssocID="{13658636-2705-4618-A12E-A93DE52EACF4}" presName="vert2" presStyleCnt="0"/>
      <dgm:spPr/>
    </dgm:pt>
    <dgm:pt modelId="{DE2D0FA6-99C3-48EA-848B-B1AD87B20C61}" type="pres">
      <dgm:prSet presAssocID="{C8F4FD68-04E1-4D16-84A9-CB1FE138A8A6}" presName="horz3" presStyleCnt="0"/>
      <dgm:spPr/>
    </dgm:pt>
    <dgm:pt modelId="{4B459A07-A8E8-443E-B0BD-C973D54296E5}" type="pres">
      <dgm:prSet presAssocID="{C8F4FD68-04E1-4D16-84A9-CB1FE138A8A6}" presName="horzSpace3" presStyleCnt="0"/>
      <dgm:spPr/>
    </dgm:pt>
    <dgm:pt modelId="{1A57A01A-419A-44C7-82AE-946FA13B4AB0}" type="pres">
      <dgm:prSet presAssocID="{C8F4FD68-04E1-4D16-84A9-CB1FE138A8A6}" presName="tx3" presStyleLbl="revTx" presStyleIdx="4" presStyleCnt="5" custScaleX="140011" custScaleY="23223" custLinFactNeighborX="-484" custLinFactNeighborY="1091"/>
      <dgm:spPr/>
    </dgm:pt>
    <dgm:pt modelId="{3B76EA16-3EBF-4AD8-A617-7D9F3E465919}" type="pres">
      <dgm:prSet presAssocID="{C8F4FD68-04E1-4D16-84A9-CB1FE138A8A6}" presName="vert3" presStyleCnt="0"/>
      <dgm:spPr/>
    </dgm:pt>
    <dgm:pt modelId="{AEFB980D-AE6A-4FE8-A76C-8116D5FCFBD8}" type="pres">
      <dgm:prSet presAssocID="{13658636-2705-4618-A12E-A93DE52EACF4}" presName="thinLine2b" presStyleLbl="callout" presStyleIdx="1" presStyleCnt="2"/>
      <dgm:spPr/>
    </dgm:pt>
    <dgm:pt modelId="{0DFB3220-3E13-481A-9050-31E0BA3C0B9F}" type="pres">
      <dgm:prSet presAssocID="{13658636-2705-4618-A12E-A93DE52EACF4}" presName="vertSpace2b" presStyleCnt="0"/>
      <dgm:spPr/>
    </dgm:pt>
  </dgm:ptLst>
  <dgm:cxnLst>
    <dgm:cxn modelId="{3470DE0C-1102-4638-9F19-BE371E6609C6}" srcId="{25AE8F4E-57B6-4583-A18D-2B21BA8AE3EC}" destId="{37CF59E2-3174-4274-8367-3FA18673665E}" srcOrd="0" destOrd="0" parTransId="{0DB2B4AD-83AC-475E-B807-181532ECFB2C}" sibTransId="{7630C821-27D2-4729-923E-B65F9DBEE701}"/>
    <dgm:cxn modelId="{3386CD11-F4BA-4435-A4F9-E9BD416C1827}" type="presOf" srcId="{25AE8F4E-57B6-4583-A18D-2B21BA8AE3EC}" destId="{A2E8253E-8DDD-4A1C-8049-58D35EAEA576}" srcOrd="0" destOrd="0" presId="urn:microsoft.com/office/officeart/2008/layout/LinedList"/>
    <dgm:cxn modelId="{06C9D161-62AE-4BAF-B295-B34638D018B2}" type="presOf" srcId="{C8F4FD68-04E1-4D16-84A9-CB1FE138A8A6}" destId="{1A57A01A-419A-44C7-82AE-946FA13B4AB0}" srcOrd="0" destOrd="0" presId="urn:microsoft.com/office/officeart/2008/layout/LinedList"/>
    <dgm:cxn modelId="{84E5706D-F7DB-44A6-9D78-C93B78F6CDDB}" type="presOf" srcId="{36AD0702-A75C-4B3D-98CB-24FBE2B12EF0}" destId="{D6A53646-5BC6-460D-BF47-019EB0701A93}" srcOrd="0" destOrd="0" presId="urn:microsoft.com/office/officeart/2008/layout/LinedList"/>
    <dgm:cxn modelId="{3EF9FA50-4284-48BF-8D2D-2343FE980D09}" type="presOf" srcId="{13658636-2705-4618-A12E-A93DE52EACF4}" destId="{81655ECC-D0B7-42B7-99D1-DF9332CBEFAA}" srcOrd="0" destOrd="0" presId="urn:microsoft.com/office/officeart/2008/layout/LinedList"/>
    <dgm:cxn modelId="{AA1A18A7-E7D5-4E6A-9B16-B55A85DBB12A}" srcId="{25AE8F4E-57B6-4583-A18D-2B21BA8AE3EC}" destId="{13658636-2705-4618-A12E-A93DE52EACF4}" srcOrd="1" destOrd="0" parTransId="{22EEB3F8-13D9-4985-83FB-5776DCAAE1D7}" sibTransId="{E376F93A-64E0-4C98-8432-D72919BFA335}"/>
    <dgm:cxn modelId="{6628BDAB-8FF0-46DC-AD18-1582176C1DC3}" srcId="{36AD0702-A75C-4B3D-98CB-24FBE2B12EF0}" destId="{25AE8F4E-57B6-4583-A18D-2B21BA8AE3EC}" srcOrd="0" destOrd="0" parTransId="{173C08CD-1204-4ABF-9DAC-97DAE041641F}" sibTransId="{739E743A-2613-45BE-9A68-B521FCCA2226}"/>
    <dgm:cxn modelId="{D825F2AE-F595-4CF2-93FF-026B314C32F8}" type="presOf" srcId="{7B43B970-8E14-410A-AD49-418964C24745}" destId="{731AC011-C4A1-4808-8E1D-2476F732992D}" srcOrd="0" destOrd="0" presId="urn:microsoft.com/office/officeart/2008/layout/LinedList"/>
    <dgm:cxn modelId="{9CA2CCB2-D4CE-487C-A4DD-64D315FF5EA1}" srcId="{37CF59E2-3174-4274-8367-3FA18673665E}" destId="{7B43B970-8E14-410A-AD49-418964C24745}" srcOrd="0" destOrd="0" parTransId="{B4005FBB-1334-4861-9AB2-8B09BC25143B}" sibTransId="{AB21B84D-8CA2-4E87-A8DB-581FD7DCFFA0}"/>
    <dgm:cxn modelId="{693444C3-4E91-4962-B1CA-1576364B3A28}" srcId="{13658636-2705-4618-A12E-A93DE52EACF4}" destId="{C8F4FD68-04E1-4D16-84A9-CB1FE138A8A6}" srcOrd="0" destOrd="0" parTransId="{86EE8804-67DE-448D-858B-9985FCA4C555}" sibTransId="{A4F49E0B-51B0-43DE-AB51-F498828FD07E}"/>
    <dgm:cxn modelId="{7D9DB5F6-5CCA-4DC5-A491-2562FE1AABCB}" type="presOf" srcId="{37CF59E2-3174-4274-8367-3FA18673665E}" destId="{C8A2D562-0B47-449A-AC36-7D24D1D68A18}" srcOrd="0" destOrd="0" presId="urn:microsoft.com/office/officeart/2008/layout/LinedList"/>
    <dgm:cxn modelId="{AA8EDF8A-537D-43DF-9A52-5D2AFB5A88E8}" type="presParOf" srcId="{D6A53646-5BC6-460D-BF47-019EB0701A93}" destId="{DE01CA37-FE20-4C9B-84EF-558F30917740}" srcOrd="0" destOrd="0" presId="urn:microsoft.com/office/officeart/2008/layout/LinedList"/>
    <dgm:cxn modelId="{F20EC292-7354-4407-A8F2-02F8945FC5C3}" type="presParOf" srcId="{D6A53646-5BC6-460D-BF47-019EB0701A93}" destId="{2B7AFABD-F915-4DDF-8544-0199FBDC321A}" srcOrd="1" destOrd="0" presId="urn:microsoft.com/office/officeart/2008/layout/LinedList"/>
    <dgm:cxn modelId="{9177B65F-D370-4D8B-9496-0248362100C9}" type="presParOf" srcId="{2B7AFABD-F915-4DDF-8544-0199FBDC321A}" destId="{A2E8253E-8DDD-4A1C-8049-58D35EAEA576}" srcOrd="0" destOrd="0" presId="urn:microsoft.com/office/officeart/2008/layout/LinedList"/>
    <dgm:cxn modelId="{B0AFFE5D-0441-4F0F-A9CB-8DE10ABDB885}" type="presParOf" srcId="{2B7AFABD-F915-4DDF-8544-0199FBDC321A}" destId="{FA90289F-BB15-490C-B328-74DC21CA846D}" srcOrd="1" destOrd="0" presId="urn:microsoft.com/office/officeart/2008/layout/LinedList"/>
    <dgm:cxn modelId="{04605525-6951-4DE3-A329-751EF409C57A}" type="presParOf" srcId="{FA90289F-BB15-490C-B328-74DC21CA846D}" destId="{8478C673-C653-4471-8FF3-B9F2B873BC31}" srcOrd="0" destOrd="0" presId="urn:microsoft.com/office/officeart/2008/layout/LinedList"/>
    <dgm:cxn modelId="{4C97F347-3379-4CB8-9A09-3B801C79084F}" type="presParOf" srcId="{FA90289F-BB15-490C-B328-74DC21CA846D}" destId="{559C9284-483D-47C2-B43D-563EEFFCE727}" srcOrd="1" destOrd="0" presId="urn:microsoft.com/office/officeart/2008/layout/LinedList"/>
    <dgm:cxn modelId="{094BC182-759D-4FC8-9563-32EE41D717AB}" type="presParOf" srcId="{559C9284-483D-47C2-B43D-563EEFFCE727}" destId="{391CA881-20F3-4F8C-96E9-587E6FE826D7}" srcOrd="0" destOrd="0" presId="urn:microsoft.com/office/officeart/2008/layout/LinedList"/>
    <dgm:cxn modelId="{D2EA0EBA-85F1-4BEE-800B-073187CC5453}" type="presParOf" srcId="{559C9284-483D-47C2-B43D-563EEFFCE727}" destId="{C8A2D562-0B47-449A-AC36-7D24D1D68A18}" srcOrd="1" destOrd="0" presId="urn:microsoft.com/office/officeart/2008/layout/LinedList"/>
    <dgm:cxn modelId="{DD6FDE4D-7610-4E5F-BD0B-8C610C5A9BB3}" type="presParOf" srcId="{559C9284-483D-47C2-B43D-563EEFFCE727}" destId="{2EF5F88D-0BA9-4D7B-AFFE-66274D49E4FA}" srcOrd="2" destOrd="0" presId="urn:microsoft.com/office/officeart/2008/layout/LinedList"/>
    <dgm:cxn modelId="{BCE04A39-ADBC-4B40-B4B6-4817941B00AA}" type="presParOf" srcId="{2EF5F88D-0BA9-4D7B-AFFE-66274D49E4FA}" destId="{8E668266-ECCB-4205-9ECC-45ED000CE147}" srcOrd="0" destOrd="0" presId="urn:microsoft.com/office/officeart/2008/layout/LinedList"/>
    <dgm:cxn modelId="{FB400AA5-FA7B-415C-95E5-0EB3DB91423F}" type="presParOf" srcId="{8E668266-ECCB-4205-9ECC-45ED000CE147}" destId="{1C326AFB-F441-4043-9A80-3C26449088F6}" srcOrd="0" destOrd="0" presId="urn:microsoft.com/office/officeart/2008/layout/LinedList"/>
    <dgm:cxn modelId="{01A5A678-741D-4003-974C-165FA6B98A64}" type="presParOf" srcId="{8E668266-ECCB-4205-9ECC-45ED000CE147}" destId="{731AC011-C4A1-4808-8E1D-2476F732992D}" srcOrd="1" destOrd="0" presId="urn:microsoft.com/office/officeart/2008/layout/LinedList"/>
    <dgm:cxn modelId="{BF0B0ABF-FD98-46B4-B5D7-7F9FAB6721DF}" type="presParOf" srcId="{8E668266-ECCB-4205-9ECC-45ED000CE147}" destId="{6E8F0810-2218-4164-9372-A465FFA9ECDB}" srcOrd="2" destOrd="0" presId="urn:microsoft.com/office/officeart/2008/layout/LinedList"/>
    <dgm:cxn modelId="{8F1A1238-A71C-4ABC-895E-1D224B4023EB}" type="presParOf" srcId="{FA90289F-BB15-490C-B328-74DC21CA846D}" destId="{2B88CFD5-F0CC-49E9-8CC9-DDD963AA7CA5}" srcOrd="2" destOrd="0" presId="urn:microsoft.com/office/officeart/2008/layout/LinedList"/>
    <dgm:cxn modelId="{212888EF-22F9-493B-A3C3-175AE4264B95}" type="presParOf" srcId="{FA90289F-BB15-490C-B328-74DC21CA846D}" destId="{9708F7A8-C9C3-4FAC-82AD-530E997B3FD6}" srcOrd="3" destOrd="0" presId="urn:microsoft.com/office/officeart/2008/layout/LinedList"/>
    <dgm:cxn modelId="{068931D2-FD76-4940-828E-651CF1296B39}" type="presParOf" srcId="{FA90289F-BB15-490C-B328-74DC21CA846D}" destId="{EEF26EBE-7163-4253-A8C2-FDB50E7CB144}" srcOrd="4" destOrd="0" presId="urn:microsoft.com/office/officeart/2008/layout/LinedList"/>
    <dgm:cxn modelId="{AE1FCCF4-F43C-4F3D-A497-B37E85F267C6}" type="presParOf" srcId="{EEF26EBE-7163-4253-A8C2-FDB50E7CB144}" destId="{77D4FE13-8E57-42B8-A457-0B55E7D39DFD}" srcOrd="0" destOrd="0" presId="urn:microsoft.com/office/officeart/2008/layout/LinedList"/>
    <dgm:cxn modelId="{B202A662-401E-487F-A0AB-E5B3004D358B}" type="presParOf" srcId="{EEF26EBE-7163-4253-A8C2-FDB50E7CB144}" destId="{81655ECC-D0B7-42B7-99D1-DF9332CBEFAA}" srcOrd="1" destOrd="0" presId="urn:microsoft.com/office/officeart/2008/layout/LinedList"/>
    <dgm:cxn modelId="{02D764E6-A01E-4797-93E6-94AF45DD2210}" type="presParOf" srcId="{EEF26EBE-7163-4253-A8C2-FDB50E7CB144}" destId="{568BDB9E-0AA6-45BB-85F0-F438F1576405}" srcOrd="2" destOrd="0" presId="urn:microsoft.com/office/officeart/2008/layout/LinedList"/>
    <dgm:cxn modelId="{384A1B2B-2CFA-4CA3-A612-BB451261B676}" type="presParOf" srcId="{568BDB9E-0AA6-45BB-85F0-F438F1576405}" destId="{DE2D0FA6-99C3-48EA-848B-B1AD87B20C61}" srcOrd="0" destOrd="0" presId="urn:microsoft.com/office/officeart/2008/layout/LinedList"/>
    <dgm:cxn modelId="{9DF84277-ACFF-4C7C-A9D3-B9CD63CCDB87}" type="presParOf" srcId="{DE2D0FA6-99C3-48EA-848B-B1AD87B20C61}" destId="{4B459A07-A8E8-443E-B0BD-C973D54296E5}" srcOrd="0" destOrd="0" presId="urn:microsoft.com/office/officeart/2008/layout/LinedList"/>
    <dgm:cxn modelId="{544E0265-4A2B-44FE-83D0-2C60585D0186}" type="presParOf" srcId="{DE2D0FA6-99C3-48EA-848B-B1AD87B20C61}" destId="{1A57A01A-419A-44C7-82AE-946FA13B4AB0}" srcOrd="1" destOrd="0" presId="urn:microsoft.com/office/officeart/2008/layout/LinedList"/>
    <dgm:cxn modelId="{F236ED65-1B6F-4878-929A-9B07785F9600}" type="presParOf" srcId="{DE2D0FA6-99C3-48EA-848B-B1AD87B20C61}" destId="{3B76EA16-3EBF-4AD8-A617-7D9F3E465919}" srcOrd="2" destOrd="0" presId="urn:microsoft.com/office/officeart/2008/layout/LinedList"/>
    <dgm:cxn modelId="{08381358-B572-47EB-95AC-CC2D38A5739E}" type="presParOf" srcId="{FA90289F-BB15-490C-B328-74DC21CA846D}" destId="{AEFB980D-AE6A-4FE8-A76C-8116D5FCFBD8}" srcOrd="5" destOrd="0" presId="urn:microsoft.com/office/officeart/2008/layout/LinedList"/>
    <dgm:cxn modelId="{C36FB250-A38B-412E-80D9-B3E2D834FC44}" type="presParOf" srcId="{FA90289F-BB15-490C-B328-74DC21CA846D}" destId="{0DFB3220-3E13-481A-9050-31E0BA3C0B9F}" srcOrd="6"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C903DD-F5FC-42CB-99A5-D85963668191}" type="doc">
      <dgm:prSet loTypeId="urn:microsoft.com/office/officeart/2005/8/layout/venn1" loCatId="relationship" qsTypeId="urn:microsoft.com/office/officeart/2005/8/quickstyle/simple1" qsCatId="simple" csTypeId="urn:microsoft.com/office/officeart/2005/8/colors/colorful4" csCatId="colorful" phldr="1"/>
      <dgm:spPr/>
    </dgm:pt>
    <dgm:pt modelId="{4B9DA7BC-4CF7-4954-B966-41A6D0394EE1}">
      <dgm:prSet phldrT="[Tekst]" custT="1"/>
      <dgm:spPr>
        <a:solidFill>
          <a:srgbClr val="FFFF00">
            <a:alpha val="70000"/>
          </a:srgbClr>
        </a:solidFill>
      </dgm:spPr>
      <dgm:t>
        <a:bodyPr/>
        <a:lstStyle/>
        <a:p>
          <a:r>
            <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SINKRONO</a:t>
          </a:r>
        </a:p>
      </dgm:t>
    </dgm:pt>
    <dgm:pt modelId="{E7874024-EC25-4B1B-B14F-B107D7694666}" type="parTrans" cxnId="{6B2BD5F0-958A-4F0C-A14E-EC86EF8CB2B3}">
      <dgm:prSet/>
      <dgm:spPr/>
      <dgm:t>
        <a:bodyPr/>
        <a:lstStyle/>
        <a:p>
          <a:endPar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endParaRPr>
        </a:p>
      </dgm:t>
    </dgm:pt>
    <dgm:pt modelId="{5AB92EDF-A8C0-40FE-8106-B6A3522AB47A}" type="sibTrans" cxnId="{6B2BD5F0-958A-4F0C-A14E-EC86EF8CB2B3}">
      <dgm:prSet/>
      <dgm:spPr/>
      <dgm:t>
        <a:bodyPr/>
        <a:lstStyle/>
        <a:p>
          <a:endPar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endParaRPr>
        </a:p>
      </dgm:t>
    </dgm:pt>
    <dgm:pt modelId="{5612C9F5-9C5E-491A-B249-6BAEFB10B204}">
      <dgm:prSet phldrT="[Tekst]" custT="1"/>
      <dgm:spPr>
        <a:solidFill>
          <a:srgbClr val="009BEA">
            <a:alpha val="50000"/>
          </a:srgbClr>
        </a:solidFill>
      </dgm:spPr>
      <dgm:t>
        <a:bodyPr/>
        <a:lstStyle/>
        <a:p>
          <a:r>
            <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U ŠKOLI</a:t>
          </a:r>
        </a:p>
      </dgm:t>
    </dgm:pt>
    <dgm:pt modelId="{B2836CBB-5E7B-4FBD-8F16-4DAE5FC7215A}" type="parTrans" cxnId="{E8B54CF8-F445-4CB7-82F3-A38990CFC517}">
      <dgm:prSet/>
      <dgm:spPr/>
      <dgm:t>
        <a:bodyPr/>
        <a:lstStyle/>
        <a:p>
          <a:endPar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endParaRPr>
        </a:p>
      </dgm:t>
    </dgm:pt>
    <dgm:pt modelId="{EFBDB770-2E4D-4B2C-B0E9-FB418FAEB33B}" type="sibTrans" cxnId="{E8B54CF8-F445-4CB7-82F3-A38990CFC517}">
      <dgm:prSet/>
      <dgm:spPr/>
      <dgm:t>
        <a:bodyPr/>
        <a:lstStyle/>
        <a:p>
          <a:endPar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endParaRPr>
        </a:p>
      </dgm:t>
    </dgm:pt>
    <dgm:pt modelId="{BE3E3F6C-35CF-4461-BD5B-6EED2C437906}">
      <dgm:prSet phldrT="[Tekst]" custT="1"/>
      <dgm:spPr>
        <a:solidFill>
          <a:srgbClr val="00CC00">
            <a:alpha val="49804"/>
          </a:srgbClr>
        </a:solidFill>
      </dgm:spPr>
      <dgm:t>
        <a:bodyPr/>
        <a:lstStyle/>
        <a:p>
          <a:r>
            <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NA DALJINU</a:t>
          </a:r>
        </a:p>
      </dgm:t>
    </dgm:pt>
    <dgm:pt modelId="{49D4A6D5-6634-42AE-9239-6BC743ECBAD5}" type="parTrans" cxnId="{C8EE9FB9-3FAD-49D1-A22B-23BBC08B942B}">
      <dgm:prSet/>
      <dgm:spPr/>
      <dgm:t>
        <a:bodyPr/>
        <a:lstStyle/>
        <a:p>
          <a:endParaRPr lang="hr-HR" sz="2800" dirty="0">
            <a:solidFill>
              <a:schemeClr val="tx1"/>
            </a:solidFill>
            <a:latin typeface="Arial Nova Cond Light" panose="020B0306020202020204" pitchFamily="34" charset="0"/>
          </a:endParaRPr>
        </a:p>
      </dgm:t>
    </dgm:pt>
    <dgm:pt modelId="{77B2B838-8A3E-4CC5-834B-9A04D7F5A6DF}" type="sibTrans" cxnId="{C8EE9FB9-3FAD-49D1-A22B-23BBC08B942B}">
      <dgm:prSet/>
      <dgm:spPr/>
      <dgm:t>
        <a:bodyPr/>
        <a:lstStyle/>
        <a:p>
          <a:endParaRPr lang="hr-HR" sz="2800" dirty="0">
            <a:solidFill>
              <a:schemeClr val="tx1"/>
            </a:solidFill>
            <a:latin typeface="Arial Nova Cond Light" panose="020B0306020202020204" pitchFamily="34" charset="0"/>
          </a:endParaRPr>
        </a:p>
      </dgm:t>
    </dgm:pt>
    <dgm:pt modelId="{813725AD-63D1-4E0A-9702-11CBC5891A91}">
      <dgm:prSet phldrT="[Tekst]" custT="1"/>
      <dgm:spPr>
        <a:solidFill>
          <a:srgbClr val="299991">
            <a:alpha val="50000"/>
          </a:srgbClr>
        </a:solidFill>
      </dgm:spPr>
      <dgm:t>
        <a:bodyPr/>
        <a:lstStyle/>
        <a:p>
          <a:r>
            <a:rPr lang="hr-HR" sz="28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ASINKRONO</a:t>
          </a:r>
        </a:p>
      </dgm:t>
    </dgm:pt>
    <dgm:pt modelId="{AD16AE0E-7707-42D6-9CA5-A7DE6700997B}" type="parTrans" cxnId="{462FE965-9233-4236-8580-3A808067CF8F}">
      <dgm:prSet/>
      <dgm:spPr/>
      <dgm:t>
        <a:bodyPr/>
        <a:lstStyle/>
        <a:p>
          <a:endParaRPr lang="hr-HR" sz="2800" dirty="0">
            <a:solidFill>
              <a:schemeClr val="tx1"/>
            </a:solidFill>
            <a:latin typeface="Arial Nova Cond Light" panose="020B0306020202020204" pitchFamily="34" charset="0"/>
          </a:endParaRPr>
        </a:p>
      </dgm:t>
    </dgm:pt>
    <dgm:pt modelId="{31208D75-5ADC-4220-9839-F98838541D22}" type="sibTrans" cxnId="{462FE965-9233-4236-8580-3A808067CF8F}">
      <dgm:prSet/>
      <dgm:spPr/>
      <dgm:t>
        <a:bodyPr/>
        <a:lstStyle/>
        <a:p>
          <a:endParaRPr lang="hr-HR" sz="2800" dirty="0">
            <a:solidFill>
              <a:schemeClr val="tx1"/>
            </a:solidFill>
            <a:latin typeface="Arial Nova Cond Light" panose="020B0306020202020204" pitchFamily="34" charset="0"/>
          </a:endParaRPr>
        </a:p>
      </dgm:t>
    </dgm:pt>
    <dgm:pt modelId="{5D7B2815-C33B-46A9-964C-1EBF4E4F0B1F}" type="pres">
      <dgm:prSet presAssocID="{E3C903DD-F5FC-42CB-99A5-D85963668191}" presName="compositeShape" presStyleCnt="0">
        <dgm:presLayoutVars>
          <dgm:chMax val="7"/>
          <dgm:dir/>
          <dgm:resizeHandles val="exact"/>
        </dgm:presLayoutVars>
      </dgm:prSet>
      <dgm:spPr/>
    </dgm:pt>
    <dgm:pt modelId="{60B3BA51-E5F1-4829-8467-BA08A55A299C}" type="pres">
      <dgm:prSet presAssocID="{4B9DA7BC-4CF7-4954-B966-41A6D0394EE1}" presName="circ1" presStyleLbl="vennNode1" presStyleIdx="0" presStyleCnt="4"/>
      <dgm:spPr/>
    </dgm:pt>
    <dgm:pt modelId="{BB101105-151E-4240-AD90-491B7745B51D}" type="pres">
      <dgm:prSet presAssocID="{4B9DA7BC-4CF7-4954-B966-41A6D0394EE1}" presName="circ1Tx" presStyleLbl="revTx" presStyleIdx="0" presStyleCnt="0">
        <dgm:presLayoutVars>
          <dgm:chMax val="0"/>
          <dgm:chPref val="0"/>
          <dgm:bulletEnabled val="1"/>
        </dgm:presLayoutVars>
      </dgm:prSet>
      <dgm:spPr/>
    </dgm:pt>
    <dgm:pt modelId="{7E25ADFB-3E52-4BEA-BFA9-7F7781258214}" type="pres">
      <dgm:prSet presAssocID="{BE3E3F6C-35CF-4461-BD5B-6EED2C437906}" presName="circ2" presStyleLbl="vennNode1" presStyleIdx="1" presStyleCnt="4"/>
      <dgm:spPr/>
    </dgm:pt>
    <dgm:pt modelId="{FA0732E2-8FC5-4FB0-A4E1-B34EF0BBBE4A}" type="pres">
      <dgm:prSet presAssocID="{BE3E3F6C-35CF-4461-BD5B-6EED2C437906}" presName="circ2Tx" presStyleLbl="revTx" presStyleIdx="0" presStyleCnt="0">
        <dgm:presLayoutVars>
          <dgm:chMax val="0"/>
          <dgm:chPref val="0"/>
          <dgm:bulletEnabled val="1"/>
        </dgm:presLayoutVars>
      </dgm:prSet>
      <dgm:spPr/>
    </dgm:pt>
    <dgm:pt modelId="{860BB6B4-4ED5-4047-928A-4CE98720F1E0}" type="pres">
      <dgm:prSet presAssocID="{813725AD-63D1-4E0A-9702-11CBC5891A91}" presName="circ3" presStyleLbl="vennNode1" presStyleIdx="2" presStyleCnt="4"/>
      <dgm:spPr/>
    </dgm:pt>
    <dgm:pt modelId="{2722284B-EF45-465B-9103-98E26E9C58AA}" type="pres">
      <dgm:prSet presAssocID="{813725AD-63D1-4E0A-9702-11CBC5891A91}" presName="circ3Tx" presStyleLbl="revTx" presStyleIdx="0" presStyleCnt="0">
        <dgm:presLayoutVars>
          <dgm:chMax val="0"/>
          <dgm:chPref val="0"/>
          <dgm:bulletEnabled val="1"/>
        </dgm:presLayoutVars>
      </dgm:prSet>
      <dgm:spPr/>
    </dgm:pt>
    <dgm:pt modelId="{02B0AF87-07A7-438E-91F2-A20A19CAA582}" type="pres">
      <dgm:prSet presAssocID="{5612C9F5-9C5E-491A-B249-6BAEFB10B204}" presName="circ4" presStyleLbl="vennNode1" presStyleIdx="3" presStyleCnt="4"/>
      <dgm:spPr/>
    </dgm:pt>
    <dgm:pt modelId="{A931AA70-A80F-4EB2-8026-5D150940B920}" type="pres">
      <dgm:prSet presAssocID="{5612C9F5-9C5E-491A-B249-6BAEFB10B204}" presName="circ4Tx" presStyleLbl="revTx" presStyleIdx="0" presStyleCnt="0">
        <dgm:presLayoutVars>
          <dgm:chMax val="0"/>
          <dgm:chPref val="0"/>
          <dgm:bulletEnabled val="1"/>
        </dgm:presLayoutVars>
      </dgm:prSet>
      <dgm:spPr/>
    </dgm:pt>
  </dgm:ptLst>
  <dgm:cxnLst>
    <dgm:cxn modelId="{462FE965-9233-4236-8580-3A808067CF8F}" srcId="{E3C903DD-F5FC-42CB-99A5-D85963668191}" destId="{813725AD-63D1-4E0A-9702-11CBC5891A91}" srcOrd="2" destOrd="0" parTransId="{AD16AE0E-7707-42D6-9CA5-A7DE6700997B}" sibTransId="{31208D75-5ADC-4220-9839-F98838541D22}"/>
    <dgm:cxn modelId="{BE13DB50-46D6-43C0-9A7C-E07853A08F4C}" type="presOf" srcId="{BE3E3F6C-35CF-4461-BD5B-6EED2C437906}" destId="{7E25ADFB-3E52-4BEA-BFA9-7F7781258214}" srcOrd="0" destOrd="0" presId="urn:microsoft.com/office/officeart/2005/8/layout/venn1"/>
    <dgm:cxn modelId="{7DA58E5A-2BE9-4827-977E-6E0032665942}" type="presOf" srcId="{4B9DA7BC-4CF7-4954-B966-41A6D0394EE1}" destId="{60B3BA51-E5F1-4829-8467-BA08A55A299C}" srcOrd="0" destOrd="0" presId="urn:microsoft.com/office/officeart/2005/8/layout/venn1"/>
    <dgm:cxn modelId="{A3E3B87C-58DA-4C9F-A78E-7BFE87BA08BA}" type="presOf" srcId="{813725AD-63D1-4E0A-9702-11CBC5891A91}" destId="{860BB6B4-4ED5-4047-928A-4CE98720F1E0}" srcOrd="0" destOrd="0" presId="urn:microsoft.com/office/officeart/2005/8/layout/venn1"/>
    <dgm:cxn modelId="{4856B19E-B40C-4AB1-B052-23EE66FB90ED}" type="presOf" srcId="{5612C9F5-9C5E-491A-B249-6BAEFB10B204}" destId="{A931AA70-A80F-4EB2-8026-5D150940B920}" srcOrd="1" destOrd="0" presId="urn:microsoft.com/office/officeart/2005/8/layout/venn1"/>
    <dgm:cxn modelId="{C8EE9FB9-3FAD-49D1-A22B-23BBC08B942B}" srcId="{E3C903DD-F5FC-42CB-99A5-D85963668191}" destId="{BE3E3F6C-35CF-4461-BD5B-6EED2C437906}" srcOrd="1" destOrd="0" parTransId="{49D4A6D5-6634-42AE-9239-6BC743ECBAD5}" sibTransId="{77B2B838-8A3E-4CC5-834B-9A04D7F5A6DF}"/>
    <dgm:cxn modelId="{2BD4D5C6-4BDF-4EB3-A61C-E6677CF135E2}" type="presOf" srcId="{E3C903DD-F5FC-42CB-99A5-D85963668191}" destId="{5D7B2815-C33B-46A9-964C-1EBF4E4F0B1F}" srcOrd="0" destOrd="0" presId="urn:microsoft.com/office/officeart/2005/8/layout/venn1"/>
    <dgm:cxn modelId="{CEBD27CD-248F-44BB-9992-9FC7FF462713}" type="presOf" srcId="{BE3E3F6C-35CF-4461-BD5B-6EED2C437906}" destId="{FA0732E2-8FC5-4FB0-A4E1-B34EF0BBBE4A}" srcOrd="1" destOrd="0" presId="urn:microsoft.com/office/officeart/2005/8/layout/venn1"/>
    <dgm:cxn modelId="{33FCC9DD-DA9A-441E-AFDA-01B296E56C39}" type="presOf" srcId="{5612C9F5-9C5E-491A-B249-6BAEFB10B204}" destId="{02B0AF87-07A7-438E-91F2-A20A19CAA582}" srcOrd="0" destOrd="0" presId="urn:microsoft.com/office/officeart/2005/8/layout/venn1"/>
    <dgm:cxn modelId="{6B2BD5F0-958A-4F0C-A14E-EC86EF8CB2B3}" srcId="{E3C903DD-F5FC-42CB-99A5-D85963668191}" destId="{4B9DA7BC-4CF7-4954-B966-41A6D0394EE1}" srcOrd="0" destOrd="0" parTransId="{E7874024-EC25-4B1B-B14F-B107D7694666}" sibTransId="{5AB92EDF-A8C0-40FE-8106-B6A3522AB47A}"/>
    <dgm:cxn modelId="{E9A3D0F6-7C40-44F8-AC67-0EBEC830DDCF}" type="presOf" srcId="{813725AD-63D1-4E0A-9702-11CBC5891A91}" destId="{2722284B-EF45-465B-9103-98E26E9C58AA}" srcOrd="1" destOrd="0" presId="urn:microsoft.com/office/officeart/2005/8/layout/venn1"/>
    <dgm:cxn modelId="{E8B54CF8-F445-4CB7-82F3-A38990CFC517}" srcId="{E3C903DD-F5FC-42CB-99A5-D85963668191}" destId="{5612C9F5-9C5E-491A-B249-6BAEFB10B204}" srcOrd="3" destOrd="0" parTransId="{B2836CBB-5E7B-4FBD-8F16-4DAE5FC7215A}" sibTransId="{EFBDB770-2E4D-4B2C-B0E9-FB418FAEB33B}"/>
    <dgm:cxn modelId="{1AEE66FF-48E2-4DBE-BA1C-4C782E0DCC6D}" type="presOf" srcId="{4B9DA7BC-4CF7-4954-B966-41A6D0394EE1}" destId="{BB101105-151E-4240-AD90-491B7745B51D}" srcOrd="1" destOrd="0" presId="urn:microsoft.com/office/officeart/2005/8/layout/venn1"/>
    <dgm:cxn modelId="{BA35337B-8663-4EFD-920B-4FA7A74C4E16}" type="presParOf" srcId="{5D7B2815-C33B-46A9-964C-1EBF4E4F0B1F}" destId="{60B3BA51-E5F1-4829-8467-BA08A55A299C}" srcOrd="0" destOrd="0" presId="urn:microsoft.com/office/officeart/2005/8/layout/venn1"/>
    <dgm:cxn modelId="{43976B27-C785-4570-AC38-12579DEE1FCD}" type="presParOf" srcId="{5D7B2815-C33B-46A9-964C-1EBF4E4F0B1F}" destId="{BB101105-151E-4240-AD90-491B7745B51D}" srcOrd="1" destOrd="0" presId="urn:microsoft.com/office/officeart/2005/8/layout/venn1"/>
    <dgm:cxn modelId="{AB231C4F-3AC8-4917-9C06-D6FBD347ECEC}" type="presParOf" srcId="{5D7B2815-C33B-46A9-964C-1EBF4E4F0B1F}" destId="{7E25ADFB-3E52-4BEA-BFA9-7F7781258214}" srcOrd="2" destOrd="0" presId="urn:microsoft.com/office/officeart/2005/8/layout/venn1"/>
    <dgm:cxn modelId="{569CEF63-6604-418D-8FCB-7C4D09ADDBE5}" type="presParOf" srcId="{5D7B2815-C33B-46A9-964C-1EBF4E4F0B1F}" destId="{FA0732E2-8FC5-4FB0-A4E1-B34EF0BBBE4A}" srcOrd="3" destOrd="0" presId="urn:microsoft.com/office/officeart/2005/8/layout/venn1"/>
    <dgm:cxn modelId="{9DDAD52F-0F84-4939-A5E5-327C96D0808A}" type="presParOf" srcId="{5D7B2815-C33B-46A9-964C-1EBF4E4F0B1F}" destId="{860BB6B4-4ED5-4047-928A-4CE98720F1E0}" srcOrd="4" destOrd="0" presId="urn:microsoft.com/office/officeart/2005/8/layout/venn1"/>
    <dgm:cxn modelId="{77C299A4-F9E8-4D80-AA45-1E3FA7F054E2}" type="presParOf" srcId="{5D7B2815-C33B-46A9-964C-1EBF4E4F0B1F}" destId="{2722284B-EF45-465B-9103-98E26E9C58AA}" srcOrd="5" destOrd="0" presId="urn:microsoft.com/office/officeart/2005/8/layout/venn1"/>
    <dgm:cxn modelId="{53D2EE48-37EE-423B-AA15-49080A384BC9}" type="presParOf" srcId="{5D7B2815-C33B-46A9-964C-1EBF4E4F0B1F}" destId="{02B0AF87-07A7-438E-91F2-A20A19CAA582}" srcOrd="6" destOrd="0" presId="urn:microsoft.com/office/officeart/2005/8/layout/venn1"/>
    <dgm:cxn modelId="{1D71A597-ADFB-4671-B471-5354E8FA1041}" type="presParOf" srcId="{5D7B2815-C33B-46A9-964C-1EBF4E4F0B1F}" destId="{A931AA70-A80F-4EB2-8026-5D150940B920}" srcOrd="7"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C680A2-EBC3-4300-81AD-640FC074D1F0}"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hr-HR"/>
        </a:p>
      </dgm:t>
    </dgm:pt>
    <dgm:pt modelId="{C29C2FCD-53E7-427E-9356-A14E294D29EC}">
      <dgm:prSet phldrT="[Tekst]" custT="1"/>
      <dgm:spPr/>
      <dgm:t>
        <a:bodyPr/>
        <a:lstStyle/>
        <a:p>
          <a:pPr>
            <a:buNone/>
          </a:pPr>
          <a:r>
            <a:rPr lang="hr-HR" sz="30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Okruženje za učenje </a:t>
          </a:r>
        </a:p>
      </dgm:t>
    </dgm:pt>
    <dgm:pt modelId="{A72C9BBF-267E-42E5-B6E8-8CDC73DDF919}" type="parTrans" cxnId="{21B0DCF1-8FC5-4097-B169-4A884986A836}">
      <dgm:prSet/>
      <dgm:spPr/>
      <dgm:t>
        <a:bodyPr/>
        <a:lstStyle/>
        <a:p>
          <a:endParaRPr lang="hr-HR" sz="3000" b="1"/>
        </a:p>
      </dgm:t>
    </dgm:pt>
    <dgm:pt modelId="{930BDF91-62E0-405E-94B7-69B2E396BB5F}" type="sibTrans" cxnId="{21B0DCF1-8FC5-4097-B169-4A884986A836}">
      <dgm:prSet/>
      <dgm:spPr/>
      <dgm:t>
        <a:bodyPr/>
        <a:lstStyle/>
        <a:p>
          <a:endParaRPr lang="hr-HR" sz="3000" b="1"/>
        </a:p>
      </dgm:t>
    </dgm:pt>
    <dgm:pt modelId="{21BE9522-8FE4-4800-96EC-5BCAD38D652F}">
      <dgm:prSet custT="1"/>
      <dgm:spPr/>
      <dgm:t>
        <a:bodyPr/>
        <a:lstStyle/>
        <a:p>
          <a:r>
            <a:rPr lang="hr-HR" sz="30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Razredna zajednica </a:t>
          </a:r>
        </a:p>
      </dgm:t>
    </dgm:pt>
    <dgm:pt modelId="{4A5F43CE-B9C1-4E2D-9148-7E916409619F}" type="parTrans" cxnId="{BB817A6F-01D9-4C2E-B437-4AB02EDBD07E}">
      <dgm:prSet/>
      <dgm:spPr/>
      <dgm:t>
        <a:bodyPr/>
        <a:lstStyle/>
        <a:p>
          <a:endParaRPr lang="hr-HR" sz="3000" b="1"/>
        </a:p>
      </dgm:t>
    </dgm:pt>
    <dgm:pt modelId="{C433729C-F261-4105-B622-8E6741F81DF9}" type="sibTrans" cxnId="{BB817A6F-01D9-4C2E-B437-4AB02EDBD07E}">
      <dgm:prSet/>
      <dgm:spPr/>
      <dgm:t>
        <a:bodyPr/>
        <a:lstStyle/>
        <a:p>
          <a:endParaRPr lang="hr-HR" sz="3000" b="1"/>
        </a:p>
      </dgm:t>
    </dgm:pt>
    <dgm:pt modelId="{198892F1-E2FD-46E0-825B-4326C4DC31B4}">
      <dgm:prSet custT="1"/>
      <dgm:spPr/>
      <dgm:t>
        <a:bodyPr/>
        <a:lstStyle/>
        <a:p>
          <a:r>
            <a:rPr lang="hr-HR" sz="30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Dizajn </a:t>
          </a:r>
        </a:p>
      </dgm:t>
    </dgm:pt>
    <dgm:pt modelId="{D1EBC3CB-36CA-4F3F-818C-A8ABFC688185}" type="parTrans" cxnId="{3AAACC1E-3766-4485-8BE6-3738467BD1E1}">
      <dgm:prSet/>
      <dgm:spPr/>
      <dgm:t>
        <a:bodyPr/>
        <a:lstStyle/>
        <a:p>
          <a:endParaRPr lang="hr-HR" sz="3000" b="1"/>
        </a:p>
      </dgm:t>
    </dgm:pt>
    <dgm:pt modelId="{C444C2B2-9FC7-4025-A471-C069CEEB6059}" type="sibTrans" cxnId="{3AAACC1E-3766-4485-8BE6-3738467BD1E1}">
      <dgm:prSet/>
      <dgm:spPr/>
      <dgm:t>
        <a:bodyPr/>
        <a:lstStyle/>
        <a:p>
          <a:endParaRPr lang="hr-HR" sz="3000" b="1"/>
        </a:p>
      </dgm:t>
    </dgm:pt>
    <dgm:pt modelId="{056FADF8-F0D7-4324-AE32-B93D109CA41C}">
      <dgm:prSet custT="1"/>
      <dgm:spPr/>
      <dgm:t>
        <a:bodyPr/>
        <a:lstStyle/>
        <a:p>
          <a:r>
            <a:rPr lang="hr-HR" sz="30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Angažman i interaktivnost </a:t>
          </a:r>
        </a:p>
      </dgm:t>
    </dgm:pt>
    <dgm:pt modelId="{A42984E2-4462-41E9-BC00-77F144584729}" type="parTrans" cxnId="{D31245E4-6CD4-4847-A974-DAC72E7BF2A8}">
      <dgm:prSet/>
      <dgm:spPr/>
      <dgm:t>
        <a:bodyPr/>
        <a:lstStyle/>
        <a:p>
          <a:endParaRPr lang="hr-HR" sz="3000" b="1"/>
        </a:p>
      </dgm:t>
    </dgm:pt>
    <dgm:pt modelId="{40293A0B-BBA3-4329-8790-B112D9845546}" type="sibTrans" cxnId="{D31245E4-6CD4-4847-A974-DAC72E7BF2A8}">
      <dgm:prSet/>
      <dgm:spPr/>
      <dgm:t>
        <a:bodyPr/>
        <a:lstStyle/>
        <a:p>
          <a:endParaRPr lang="hr-HR" sz="3000" b="1"/>
        </a:p>
      </dgm:t>
    </dgm:pt>
    <dgm:pt modelId="{8B00BF9D-EE58-4453-B41F-77942DACD4AD}">
      <dgm:prSet custT="1"/>
      <dgm:spPr/>
      <dgm:t>
        <a:bodyPr/>
        <a:lstStyle/>
        <a:p>
          <a:r>
            <a:rPr lang="hr-HR" sz="3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Vrednovanje i povratne informacije</a:t>
          </a:r>
        </a:p>
      </dgm:t>
    </dgm:pt>
    <dgm:pt modelId="{1F6D9F56-DDCC-4537-8207-1D9C0F7FBA80}" type="parTrans" cxnId="{DE04DDE7-95A8-498A-9757-633A423B621A}">
      <dgm:prSet/>
      <dgm:spPr/>
      <dgm:t>
        <a:bodyPr/>
        <a:lstStyle/>
        <a:p>
          <a:endParaRPr lang="hr-HR" sz="3000" b="1"/>
        </a:p>
      </dgm:t>
    </dgm:pt>
    <dgm:pt modelId="{85B25BA0-BBF5-4989-82C5-AF1B4CD87501}" type="sibTrans" cxnId="{DE04DDE7-95A8-498A-9757-633A423B621A}">
      <dgm:prSet/>
      <dgm:spPr/>
      <dgm:t>
        <a:bodyPr/>
        <a:lstStyle/>
        <a:p>
          <a:endParaRPr lang="hr-HR" sz="3000" b="1"/>
        </a:p>
      </dgm:t>
    </dgm:pt>
    <dgm:pt modelId="{B70D9735-BC7C-484B-AD2F-C4A77127B512}" type="pres">
      <dgm:prSet presAssocID="{58C680A2-EBC3-4300-81AD-640FC074D1F0}" presName="Name0" presStyleCnt="0">
        <dgm:presLayoutVars>
          <dgm:chMax val="7"/>
          <dgm:chPref val="7"/>
          <dgm:dir/>
        </dgm:presLayoutVars>
      </dgm:prSet>
      <dgm:spPr/>
    </dgm:pt>
    <dgm:pt modelId="{D46D637D-A420-473F-A82F-D2ECDB534DBF}" type="pres">
      <dgm:prSet presAssocID="{58C680A2-EBC3-4300-81AD-640FC074D1F0}" presName="Name1" presStyleCnt="0"/>
      <dgm:spPr/>
    </dgm:pt>
    <dgm:pt modelId="{B456FBF3-3D9B-45C4-B7E7-E8A3E69F21C4}" type="pres">
      <dgm:prSet presAssocID="{58C680A2-EBC3-4300-81AD-640FC074D1F0}" presName="cycle" presStyleCnt="0"/>
      <dgm:spPr/>
    </dgm:pt>
    <dgm:pt modelId="{8F891286-D0C5-408F-8BE6-A27BD6570E64}" type="pres">
      <dgm:prSet presAssocID="{58C680A2-EBC3-4300-81AD-640FC074D1F0}" presName="srcNode" presStyleLbl="node1" presStyleIdx="0" presStyleCnt="5"/>
      <dgm:spPr/>
    </dgm:pt>
    <dgm:pt modelId="{6B6928F0-B4E0-4958-9C90-CC3E69272915}" type="pres">
      <dgm:prSet presAssocID="{58C680A2-EBC3-4300-81AD-640FC074D1F0}" presName="conn" presStyleLbl="parChTrans1D2" presStyleIdx="0" presStyleCnt="1"/>
      <dgm:spPr/>
    </dgm:pt>
    <dgm:pt modelId="{5C751E60-1DDC-4B70-8121-47450361553E}" type="pres">
      <dgm:prSet presAssocID="{58C680A2-EBC3-4300-81AD-640FC074D1F0}" presName="extraNode" presStyleLbl="node1" presStyleIdx="0" presStyleCnt="5"/>
      <dgm:spPr/>
    </dgm:pt>
    <dgm:pt modelId="{6E13FFAA-D21A-4F6A-AA5D-18CA2CA2BFE7}" type="pres">
      <dgm:prSet presAssocID="{58C680A2-EBC3-4300-81AD-640FC074D1F0}" presName="dstNode" presStyleLbl="node1" presStyleIdx="0" presStyleCnt="5"/>
      <dgm:spPr/>
    </dgm:pt>
    <dgm:pt modelId="{ADEC7672-C369-4B0A-9E71-476A6747E249}" type="pres">
      <dgm:prSet presAssocID="{C29C2FCD-53E7-427E-9356-A14E294D29EC}" presName="text_1" presStyleLbl="node1" presStyleIdx="0" presStyleCnt="5" custScaleY="123403">
        <dgm:presLayoutVars>
          <dgm:bulletEnabled val="1"/>
        </dgm:presLayoutVars>
      </dgm:prSet>
      <dgm:spPr/>
    </dgm:pt>
    <dgm:pt modelId="{A44A36F2-A065-4209-863D-F8F24A2B748A}" type="pres">
      <dgm:prSet presAssocID="{C29C2FCD-53E7-427E-9356-A14E294D29EC}" presName="accent_1" presStyleCnt="0"/>
      <dgm:spPr/>
    </dgm:pt>
    <dgm:pt modelId="{4FBB610B-A351-40E9-BD9C-C879948D1EE6}" type="pres">
      <dgm:prSet presAssocID="{C29C2FCD-53E7-427E-9356-A14E294D29EC}" presName="accentRepeatNode" presStyleLbl="solidFgAcc1" presStyleIdx="0" presStyleCnt="5"/>
      <dgm:spPr/>
    </dgm:pt>
    <dgm:pt modelId="{93A6AC90-EF4C-4D74-B98F-2F85818392D4}" type="pres">
      <dgm:prSet presAssocID="{21BE9522-8FE4-4800-96EC-5BCAD38D652F}" presName="text_2" presStyleLbl="node1" presStyleIdx="1" presStyleCnt="5" custScaleY="127658">
        <dgm:presLayoutVars>
          <dgm:bulletEnabled val="1"/>
        </dgm:presLayoutVars>
      </dgm:prSet>
      <dgm:spPr/>
    </dgm:pt>
    <dgm:pt modelId="{DFC40A70-65B3-4BAA-9A84-5A323B058A06}" type="pres">
      <dgm:prSet presAssocID="{21BE9522-8FE4-4800-96EC-5BCAD38D652F}" presName="accent_2" presStyleCnt="0"/>
      <dgm:spPr/>
    </dgm:pt>
    <dgm:pt modelId="{BBAB437E-9BA9-4925-9BE2-CD3080B6976C}" type="pres">
      <dgm:prSet presAssocID="{21BE9522-8FE4-4800-96EC-5BCAD38D652F}" presName="accentRepeatNode" presStyleLbl="solidFgAcc1" presStyleIdx="1" presStyleCnt="5"/>
      <dgm:spPr/>
    </dgm:pt>
    <dgm:pt modelId="{2C821717-6885-47FE-A77B-FDECAF5645A9}" type="pres">
      <dgm:prSet presAssocID="{198892F1-E2FD-46E0-825B-4326C4DC31B4}" presName="text_3" presStyleLbl="node1" presStyleIdx="2" presStyleCnt="5" custScaleY="127658">
        <dgm:presLayoutVars>
          <dgm:bulletEnabled val="1"/>
        </dgm:presLayoutVars>
      </dgm:prSet>
      <dgm:spPr/>
    </dgm:pt>
    <dgm:pt modelId="{B5E5FF16-38D1-433D-8933-637253867704}" type="pres">
      <dgm:prSet presAssocID="{198892F1-E2FD-46E0-825B-4326C4DC31B4}" presName="accent_3" presStyleCnt="0"/>
      <dgm:spPr/>
    </dgm:pt>
    <dgm:pt modelId="{C90FC6A2-6B03-4589-BCBE-7CFAF9FD379D}" type="pres">
      <dgm:prSet presAssocID="{198892F1-E2FD-46E0-825B-4326C4DC31B4}" presName="accentRepeatNode" presStyleLbl="solidFgAcc1" presStyleIdx="2" presStyleCnt="5"/>
      <dgm:spPr/>
    </dgm:pt>
    <dgm:pt modelId="{3DFC6E1C-3AEE-43DF-8CD3-9B199875E901}" type="pres">
      <dgm:prSet presAssocID="{056FADF8-F0D7-4324-AE32-B93D109CA41C}" presName="text_4" presStyleLbl="node1" presStyleIdx="3" presStyleCnt="5" custScaleY="127658">
        <dgm:presLayoutVars>
          <dgm:bulletEnabled val="1"/>
        </dgm:presLayoutVars>
      </dgm:prSet>
      <dgm:spPr/>
    </dgm:pt>
    <dgm:pt modelId="{5DBB7963-A9FB-454F-A4B4-D5EF72841403}" type="pres">
      <dgm:prSet presAssocID="{056FADF8-F0D7-4324-AE32-B93D109CA41C}" presName="accent_4" presStyleCnt="0"/>
      <dgm:spPr/>
    </dgm:pt>
    <dgm:pt modelId="{56E60B17-D45B-4361-90BE-ED8BC4845BF8}" type="pres">
      <dgm:prSet presAssocID="{056FADF8-F0D7-4324-AE32-B93D109CA41C}" presName="accentRepeatNode" presStyleLbl="solidFgAcc1" presStyleIdx="3" presStyleCnt="5"/>
      <dgm:spPr/>
    </dgm:pt>
    <dgm:pt modelId="{D9097462-64C0-4345-8731-966871D96E26}" type="pres">
      <dgm:prSet presAssocID="{8B00BF9D-EE58-4453-B41F-77942DACD4AD}" presName="text_5" presStyleLbl="node1" presStyleIdx="4" presStyleCnt="5" custScaleY="127658">
        <dgm:presLayoutVars>
          <dgm:bulletEnabled val="1"/>
        </dgm:presLayoutVars>
      </dgm:prSet>
      <dgm:spPr/>
    </dgm:pt>
    <dgm:pt modelId="{38C0CCED-F5C9-4A44-89C1-304926EA82E1}" type="pres">
      <dgm:prSet presAssocID="{8B00BF9D-EE58-4453-B41F-77942DACD4AD}" presName="accent_5" presStyleCnt="0"/>
      <dgm:spPr/>
    </dgm:pt>
    <dgm:pt modelId="{31F5EF86-9CF6-4502-B3A5-C8CE413E9E21}" type="pres">
      <dgm:prSet presAssocID="{8B00BF9D-EE58-4453-B41F-77942DACD4AD}" presName="accentRepeatNode" presStyleLbl="solidFgAcc1" presStyleIdx="4" presStyleCnt="5"/>
      <dgm:spPr/>
    </dgm:pt>
  </dgm:ptLst>
  <dgm:cxnLst>
    <dgm:cxn modelId="{3AAACC1E-3766-4485-8BE6-3738467BD1E1}" srcId="{58C680A2-EBC3-4300-81AD-640FC074D1F0}" destId="{198892F1-E2FD-46E0-825B-4326C4DC31B4}" srcOrd="2" destOrd="0" parTransId="{D1EBC3CB-36CA-4F3F-818C-A8ABFC688185}" sibTransId="{C444C2B2-9FC7-4025-A471-C069CEEB6059}"/>
    <dgm:cxn modelId="{BB817A6F-01D9-4C2E-B437-4AB02EDBD07E}" srcId="{58C680A2-EBC3-4300-81AD-640FC074D1F0}" destId="{21BE9522-8FE4-4800-96EC-5BCAD38D652F}" srcOrd="1" destOrd="0" parTransId="{4A5F43CE-B9C1-4E2D-9148-7E916409619F}" sibTransId="{C433729C-F261-4105-B622-8E6741F81DF9}"/>
    <dgm:cxn modelId="{8CCB0352-81C0-422C-BF29-1BE36A71E055}" type="presOf" srcId="{8B00BF9D-EE58-4453-B41F-77942DACD4AD}" destId="{D9097462-64C0-4345-8731-966871D96E26}" srcOrd="0" destOrd="0" presId="urn:microsoft.com/office/officeart/2008/layout/VerticalCurvedList"/>
    <dgm:cxn modelId="{90043697-C973-41B7-B70B-2326DC4F5804}" type="presOf" srcId="{21BE9522-8FE4-4800-96EC-5BCAD38D652F}" destId="{93A6AC90-EF4C-4D74-B98F-2F85818392D4}" srcOrd="0" destOrd="0" presId="urn:microsoft.com/office/officeart/2008/layout/VerticalCurvedList"/>
    <dgm:cxn modelId="{67DDA3B6-9C53-46F7-A3CC-63C7BC4FB21E}" type="presOf" srcId="{056FADF8-F0D7-4324-AE32-B93D109CA41C}" destId="{3DFC6E1C-3AEE-43DF-8CD3-9B199875E901}" srcOrd="0" destOrd="0" presId="urn:microsoft.com/office/officeart/2008/layout/VerticalCurvedList"/>
    <dgm:cxn modelId="{4C54B0D4-8A54-46F8-B410-2E3FC73D95D3}" type="presOf" srcId="{198892F1-E2FD-46E0-825B-4326C4DC31B4}" destId="{2C821717-6885-47FE-A77B-FDECAF5645A9}" srcOrd="0" destOrd="0" presId="urn:microsoft.com/office/officeart/2008/layout/VerticalCurvedList"/>
    <dgm:cxn modelId="{D31245E4-6CD4-4847-A974-DAC72E7BF2A8}" srcId="{58C680A2-EBC3-4300-81AD-640FC074D1F0}" destId="{056FADF8-F0D7-4324-AE32-B93D109CA41C}" srcOrd="3" destOrd="0" parTransId="{A42984E2-4462-41E9-BC00-77F144584729}" sibTransId="{40293A0B-BBA3-4329-8790-B112D9845546}"/>
    <dgm:cxn modelId="{DE04DDE7-95A8-498A-9757-633A423B621A}" srcId="{58C680A2-EBC3-4300-81AD-640FC074D1F0}" destId="{8B00BF9D-EE58-4453-B41F-77942DACD4AD}" srcOrd="4" destOrd="0" parTransId="{1F6D9F56-DDCC-4537-8207-1D9C0F7FBA80}" sibTransId="{85B25BA0-BBF5-4989-82C5-AF1B4CD87501}"/>
    <dgm:cxn modelId="{21B0DCF1-8FC5-4097-B169-4A884986A836}" srcId="{58C680A2-EBC3-4300-81AD-640FC074D1F0}" destId="{C29C2FCD-53E7-427E-9356-A14E294D29EC}" srcOrd="0" destOrd="0" parTransId="{A72C9BBF-267E-42E5-B6E8-8CDC73DDF919}" sibTransId="{930BDF91-62E0-405E-94B7-69B2E396BB5F}"/>
    <dgm:cxn modelId="{FCAF2DF6-2405-4F12-BA2F-5889C96A5D0F}" type="presOf" srcId="{930BDF91-62E0-405E-94B7-69B2E396BB5F}" destId="{6B6928F0-B4E0-4958-9C90-CC3E69272915}" srcOrd="0" destOrd="0" presId="urn:microsoft.com/office/officeart/2008/layout/VerticalCurvedList"/>
    <dgm:cxn modelId="{BBE7E6FE-E111-4392-BF42-2F89A0760F4A}" type="presOf" srcId="{58C680A2-EBC3-4300-81AD-640FC074D1F0}" destId="{B70D9735-BC7C-484B-AD2F-C4A77127B512}" srcOrd="0" destOrd="0" presId="urn:microsoft.com/office/officeart/2008/layout/VerticalCurvedList"/>
    <dgm:cxn modelId="{A55933FF-F94D-4F1D-B12B-651DD0991E21}" type="presOf" srcId="{C29C2FCD-53E7-427E-9356-A14E294D29EC}" destId="{ADEC7672-C369-4B0A-9E71-476A6747E249}" srcOrd="0" destOrd="0" presId="urn:microsoft.com/office/officeart/2008/layout/VerticalCurvedList"/>
    <dgm:cxn modelId="{572C36D5-A7B8-494B-AAEF-B94A18AA4334}" type="presParOf" srcId="{B70D9735-BC7C-484B-AD2F-C4A77127B512}" destId="{D46D637D-A420-473F-A82F-D2ECDB534DBF}" srcOrd="0" destOrd="0" presId="urn:microsoft.com/office/officeart/2008/layout/VerticalCurvedList"/>
    <dgm:cxn modelId="{14CC7DF5-CCBA-4BEC-83B8-60C028519ABF}" type="presParOf" srcId="{D46D637D-A420-473F-A82F-D2ECDB534DBF}" destId="{B456FBF3-3D9B-45C4-B7E7-E8A3E69F21C4}" srcOrd="0" destOrd="0" presId="urn:microsoft.com/office/officeart/2008/layout/VerticalCurvedList"/>
    <dgm:cxn modelId="{B9E5FDB3-A658-4E99-9191-70EDC4677C00}" type="presParOf" srcId="{B456FBF3-3D9B-45C4-B7E7-E8A3E69F21C4}" destId="{8F891286-D0C5-408F-8BE6-A27BD6570E64}" srcOrd="0" destOrd="0" presId="urn:microsoft.com/office/officeart/2008/layout/VerticalCurvedList"/>
    <dgm:cxn modelId="{CD2C18D8-9CD4-48C7-9665-30ED79E3F35B}" type="presParOf" srcId="{B456FBF3-3D9B-45C4-B7E7-E8A3E69F21C4}" destId="{6B6928F0-B4E0-4958-9C90-CC3E69272915}" srcOrd="1" destOrd="0" presId="urn:microsoft.com/office/officeart/2008/layout/VerticalCurvedList"/>
    <dgm:cxn modelId="{F10A68FD-49B4-4471-B23E-E4783A739000}" type="presParOf" srcId="{B456FBF3-3D9B-45C4-B7E7-E8A3E69F21C4}" destId="{5C751E60-1DDC-4B70-8121-47450361553E}" srcOrd="2" destOrd="0" presId="urn:microsoft.com/office/officeart/2008/layout/VerticalCurvedList"/>
    <dgm:cxn modelId="{A4C9B36E-7B75-44A1-BCA9-8EFF205ECED4}" type="presParOf" srcId="{B456FBF3-3D9B-45C4-B7E7-E8A3E69F21C4}" destId="{6E13FFAA-D21A-4F6A-AA5D-18CA2CA2BFE7}" srcOrd="3" destOrd="0" presId="urn:microsoft.com/office/officeart/2008/layout/VerticalCurvedList"/>
    <dgm:cxn modelId="{EC4CCD17-108C-42D8-87B6-B7397EEB2078}" type="presParOf" srcId="{D46D637D-A420-473F-A82F-D2ECDB534DBF}" destId="{ADEC7672-C369-4B0A-9E71-476A6747E249}" srcOrd="1" destOrd="0" presId="urn:microsoft.com/office/officeart/2008/layout/VerticalCurvedList"/>
    <dgm:cxn modelId="{2F82A795-8105-4699-B49A-EBB5E436671D}" type="presParOf" srcId="{D46D637D-A420-473F-A82F-D2ECDB534DBF}" destId="{A44A36F2-A065-4209-863D-F8F24A2B748A}" srcOrd="2" destOrd="0" presId="urn:microsoft.com/office/officeart/2008/layout/VerticalCurvedList"/>
    <dgm:cxn modelId="{86316675-76C5-44E8-AFDC-068D166D06B9}" type="presParOf" srcId="{A44A36F2-A065-4209-863D-F8F24A2B748A}" destId="{4FBB610B-A351-40E9-BD9C-C879948D1EE6}" srcOrd="0" destOrd="0" presId="urn:microsoft.com/office/officeart/2008/layout/VerticalCurvedList"/>
    <dgm:cxn modelId="{85EF3A6C-B22B-4647-9F4D-92ED55BEB477}" type="presParOf" srcId="{D46D637D-A420-473F-A82F-D2ECDB534DBF}" destId="{93A6AC90-EF4C-4D74-B98F-2F85818392D4}" srcOrd="3" destOrd="0" presId="urn:microsoft.com/office/officeart/2008/layout/VerticalCurvedList"/>
    <dgm:cxn modelId="{1BF7C6B0-CABA-46D6-8ECA-2E9A3AF0D2F5}" type="presParOf" srcId="{D46D637D-A420-473F-A82F-D2ECDB534DBF}" destId="{DFC40A70-65B3-4BAA-9A84-5A323B058A06}" srcOrd="4" destOrd="0" presId="urn:microsoft.com/office/officeart/2008/layout/VerticalCurvedList"/>
    <dgm:cxn modelId="{8A058322-90E3-48C3-A6FC-A85628C36E73}" type="presParOf" srcId="{DFC40A70-65B3-4BAA-9A84-5A323B058A06}" destId="{BBAB437E-9BA9-4925-9BE2-CD3080B6976C}" srcOrd="0" destOrd="0" presId="urn:microsoft.com/office/officeart/2008/layout/VerticalCurvedList"/>
    <dgm:cxn modelId="{CA7B03B3-5183-46AC-8949-FED990E6C105}" type="presParOf" srcId="{D46D637D-A420-473F-A82F-D2ECDB534DBF}" destId="{2C821717-6885-47FE-A77B-FDECAF5645A9}" srcOrd="5" destOrd="0" presId="urn:microsoft.com/office/officeart/2008/layout/VerticalCurvedList"/>
    <dgm:cxn modelId="{30D74DD1-3EEB-4A14-91D8-48CFDA38FB76}" type="presParOf" srcId="{D46D637D-A420-473F-A82F-D2ECDB534DBF}" destId="{B5E5FF16-38D1-433D-8933-637253867704}" srcOrd="6" destOrd="0" presId="urn:microsoft.com/office/officeart/2008/layout/VerticalCurvedList"/>
    <dgm:cxn modelId="{2BBA91C2-4DB2-47E1-AEA9-9854A8E28D5E}" type="presParOf" srcId="{B5E5FF16-38D1-433D-8933-637253867704}" destId="{C90FC6A2-6B03-4589-BCBE-7CFAF9FD379D}" srcOrd="0" destOrd="0" presId="urn:microsoft.com/office/officeart/2008/layout/VerticalCurvedList"/>
    <dgm:cxn modelId="{DB007738-B0FD-4112-BE66-03EDBC231D16}" type="presParOf" srcId="{D46D637D-A420-473F-A82F-D2ECDB534DBF}" destId="{3DFC6E1C-3AEE-43DF-8CD3-9B199875E901}" srcOrd="7" destOrd="0" presId="urn:microsoft.com/office/officeart/2008/layout/VerticalCurvedList"/>
    <dgm:cxn modelId="{E53E52C9-50E8-4E6C-8A24-38C3729FE762}" type="presParOf" srcId="{D46D637D-A420-473F-A82F-D2ECDB534DBF}" destId="{5DBB7963-A9FB-454F-A4B4-D5EF72841403}" srcOrd="8" destOrd="0" presId="urn:microsoft.com/office/officeart/2008/layout/VerticalCurvedList"/>
    <dgm:cxn modelId="{68C00785-F081-4D3A-BD4E-7F9BE98102E1}" type="presParOf" srcId="{5DBB7963-A9FB-454F-A4B4-D5EF72841403}" destId="{56E60B17-D45B-4361-90BE-ED8BC4845BF8}" srcOrd="0" destOrd="0" presId="urn:microsoft.com/office/officeart/2008/layout/VerticalCurvedList"/>
    <dgm:cxn modelId="{FD707FDE-4206-4620-BCFD-FA6598E7E711}" type="presParOf" srcId="{D46D637D-A420-473F-A82F-D2ECDB534DBF}" destId="{D9097462-64C0-4345-8731-966871D96E26}" srcOrd="9" destOrd="0" presId="urn:microsoft.com/office/officeart/2008/layout/VerticalCurvedList"/>
    <dgm:cxn modelId="{2E7BEDE9-7B4C-4478-B9E8-7338D6147D67}" type="presParOf" srcId="{D46D637D-A420-473F-A82F-D2ECDB534DBF}" destId="{38C0CCED-F5C9-4A44-89C1-304926EA82E1}" srcOrd="10" destOrd="0" presId="urn:microsoft.com/office/officeart/2008/layout/VerticalCurvedList"/>
    <dgm:cxn modelId="{9F0E5C37-4E84-4989-A114-27A2B64ACF6A}" type="presParOf" srcId="{38C0CCED-F5C9-4A44-89C1-304926EA82E1}" destId="{31F5EF86-9CF6-4502-B3A5-C8CE413E9E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824DA9-8372-4C18-BA0F-5585A22BE4F9}" type="doc">
      <dgm:prSet loTypeId="urn:microsoft.com/office/officeart/2008/layout/VerticalCurvedList" loCatId="list" qsTypeId="urn:microsoft.com/office/officeart/2005/8/quickstyle/simple1" qsCatId="simple" csTypeId="urn:microsoft.com/office/officeart/2005/8/colors/accent4_2" csCatId="accent4" phldr="1"/>
      <dgm:spPr/>
      <dgm:t>
        <a:bodyPr/>
        <a:lstStyle/>
        <a:p>
          <a:endParaRPr lang="en-US"/>
        </a:p>
      </dgm:t>
    </dgm:pt>
    <dgm:pt modelId="{651756FC-B773-44E0-98C9-8F0263859B6B}">
      <dgm:prSet phldrT="[Text]" custT="1"/>
      <dgm:spPr>
        <a:solidFill>
          <a:schemeClr val="accent5">
            <a:lumMod val="20000"/>
            <a:lumOff val="80000"/>
          </a:schemeClr>
        </a:solidFill>
      </dgm:spPr>
      <dgm:t>
        <a:bodyPr/>
        <a:lstStyle/>
        <a:p>
          <a:pPr algn="l"/>
          <a:r>
            <a:rPr lang="hr-HR" sz="3200" b="0" u="none"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Evaluacija </a:t>
          </a:r>
          <a:r>
            <a:rPr lang="hr-HR" sz="3200" b="0" u="none" dirty="0" err="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webinara</a:t>
          </a:r>
          <a:endParaRPr lang="hr-HR" sz="3200" b="0" i="0" dirty="0" err="1">
            <a:solidFill>
              <a:srgbClr val="00B0F0"/>
            </a:solidFill>
            <a:latin typeface="Open Sans Light" panose="020B0306030504020204" pitchFamily="34" charset="0"/>
            <a:ea typeface="Open Sans Light" panose="020B0306030504020204" pitchFamily="34" charset="0"/>
            <a:cs typeface="Open Sans Light" panose="020B0306030504020204" pitchFamily="34" charset="0"/>
          </a:endParaRPr>
        </a:p>
        <a:p>
          <a:pPr algn="l"/>
          <a:r>
            <a:rPr lang="hr-HR" sz="3200" b="0" i="1" dirty="0">
              <a:solidFill>
                <a:srgbClr val="009BEA"/>
              </a:solidFill>
              <a:latin typeface="Open Sans Light" panose="020B0306030504020204" pitchFamily="34" charset="0"/>
              <a:ea typeface="Open Sans Light" panose="020B0306030504020204" pitchFamily="34" charset="0"/>
              <a:cs typeface="Open Sans Light" panose="020B0306030504020204" pitchFamily="34" charset="0"/>
            </a:rPr>
            <a:t>Poveznica u Q&amp;A panelu ili skenirajte QR kod</a:t>
          </a:r>
          <a:endParaRPr lang="en-US" sz="3200" b="0" i="1" dirty="0">
            <a:solidFill>
              <a:srgbClr val="009BEA"/>
            </a:solidFill>
            <a:latin typeface="Open Sans Light" panose="020B0306030504020204" pitchFamily="34" charset="0"/>
            <a:ea typeface="Open Sans Light" panose="020B0306030504020204" pitchFamily="34" charset="0"/>
            <a:cs typeface="Open Sans Light" panose="020B0306030504020204" pitchFamily="34" charset="0"/>
          </a:endParaRPr>
        </a:p>
      </dgm:t>
    </dgm:pt>
    <dgm:pt modelId="{08541638-EDED-4ED2-AA88-12A9EA552968}" type="parTrans" cxnId="{8B604FB5-5E13-423B-AF08-488F1D40F17A}">
      <dgm:prSet/>
      <dgm:spPr/>
      <dgm:t>
        <a:bodyPr/>
        <a:lstStyle/>
        <a:p>
          <a:endParaRPr lang="en-US"/>
        </a:p>
      </dgm:t>
    </dgm:pt>
    <dgm:pt modelId="{296AE9D2-C086-4F55-BC8A-45D6ACA0AEC9}" type="sibTrans" cxnId="{8B604FB5-5E13-423B-AF08-488F1D40F17A}">
      <dgm:prSet/>
      <dgm:spPr>
        <a:ln>
          <a:solidFill>
            <a:srgbClr val="009FE3"/>
          </a:solidFill>
        </a:ln>
      </dgm:spPr>
      <dgm:t>
        <a:bodyPr/>
        <a:lstStyle/>
        <a:p>
          <a:endParaRPr lang="en-US"/>
        </a:p>
      </dgm:t>
    </dgm:pt>
    <dgm:pt modelId="{62E089FD-6B2A-42DD-B971-896E29993F17}">
      <dgm:prSet phldrT="[Text]" custT="1"/>
      <dgm:spPr>
        <a:solidFill>
          <a:schemeClr val="accent5">
            <a:lumMod val="40000"/>
            <a:lumOff val="60000"/>
          </a:schemeClr>
        </a:solidFill>
      </dgm:spPr>
      <dgm:t>
        <a:bodyPr/>
        <a:lstStyle/>
        <a:p>
          <a:pPr algn="l"/>
          <a:r>
            <a:rPr lang="hr-HR" sz="3200" b="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Potvrde o sudjelovanju u aplikaciji za prijavu (EMA) </a:t>
          </a:r>
          <a:endParaRPr lang="en-US" sz="3200" b="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dgm:t>
    </dgm:pt>
    <dgm:pt modelId="{B4566B17-8D84-4561-B1A2-FA09F24AF4F5}" type="parTrans" cxnId="{53ACB707-0C45-4119-8C3A-53DF2AEE29D4}">
      <dgm:prSet/>
      <dgm:spPr/>
      <dgm:t>
        <a:bodyPr/>
        <a:lstStyle/>
        <a:p>
          <a:endParaRPr lang="en-US"/>
        </a:p>
      </dgm:t>
    </dgm:pt>
    <dgm:pt modelId="{61E9ECED-058C-415B-9D3B-C47D62699B02}" type="sibTrans" cxnId="{53ACB707-0C45-4119-8C3A-53DF2AEE29D4}">
      <dgm:prSet/>
      <dgm:spPr/>
      <dgm:t>
        <a:bodyPr/>
        <a:lstStyle/>
        <a:p>
          <a:endParaRPr lang="en-US"/>
        </a:p>
      </dgm:t>
    </dgm:pt>
    <dgm:pt modelId="{4B6A97D1-5CD6-4D2A-82DE-D4A11C1AE95E}" type="pres">
      <dgm:prSet presAssocID="{E9824DA9-8372-4C18-BA0F-5585A22BE4F9}" presName="Name0" presStyleCnt="0">
        <dgm:presLayoutVars>
          <dgm:chMax val="7"/>
          <dgm:chPref val="7"/>
          <dgm:dir/>
        </dgm:presLayoutVars>
      </dgm:prSet>
      <dgm:spPr/>
    </dgm:pt>
    <dgm:pt modelId="{11707157-DD75-4D62-A782-24EE0F81D65F}" type="pres">
      <dgm:prSet presAssocID="{E9824DA9-8372-4C18-BA0F-5585A22BE4F9}" presName="Name1" presStyleCnt="0"/>
      <dgm:spPr/>
    </dgm:pt>
    <dgm:pt modelId="{F940BA7C-536C-4876-A6D1-636ABE98DC97}" type="pres">
      <dgm:prSet presAssocID="{E9824DA9-8372-4C18-BA0F-5585A22BE4F9}" presName="cycle" presStyleCnt="0"/>
      <dgm:spPr/>
    </dgm:pt>
    <dgm:pt modelId="{EDDBF05C-C3A3-4A1A-BB9D-5D185430CF4B}" type="pres">
      <dgm:prSet presAssocID="{E9824DA9-8372-4C18-BA0F-5585A22BE4F9}" presName="srcNode" presStyleLbl="node1" presStyleIdx="0" presStyleCnt="2"/>
      <dgm:spPr/>
    </dgm:pt>
    <dgm:pt modelId="{10B0C364-4F94-4A35-B345-7371B59F3C5E}" type="pres">
      <dgm:prSet presAssocID="{E9824DA9-8372-4C18-BA0F-5585A22BE4F9}" presName="conn" presStyleLbl="parChTrans1D2" presStyleIdx="0" presStyleCnt="1"/>
      <dgm:spPr/>
    </dgm:pt>
    <dgm:pt modelId="{4BAD4543-2FEB-4CD1-BA0C-CC75529361E4}" type="pres">
      <dgm:prSet presAssocID="{E9824DA9-8372-4C18-BA0F-5585A22BE4F9}" presName="extraNode" presStyleLbl="node1" presStyleIdx="0" presStyleCnt="2"/>
      <dgm:spPr/>
    </dgm:pt>
    <dgm:pt modelId="{8C3CD92C-E16E-47FE-B162-8DDEE9064369}" type="pres">
      <dgm:prSet presAssocID="{E9824DA9-8372-4C18-BA0F-5585A22BE4F9}" presName="dstNode" presStyleLbl="node1" presStyleIdx="0" presStyleCnt="2"/>
      <dgm:spPr/>
    </dgm:pt>
    <dgm:pt modelId="{72E80988-EB20-414B-A52F-D5C76FAA3366}" type="pres">
      <dgm:prSet presAssocID="{651756FC-B773-44E0-98C9-8F0263859B6B}" presName="text_1" presStyleLbl="node1" presStyleIdx="0" presStyleCnt="2" custScaleY="106942">
        <dgm:presLayoutVars>
          <dgm:bulletEnabled val="1"/>
        </dgm:presLayoutVars>
      </dgm:prSet>
      <dgm:spPr/>
    </dgm:pt>
    <dgm:pt modelId="{4B843E40-9FD3-49C3-932E-BB14F29C18CD}" type="pres">
      <dgm:prSet presAssocID="{651756FC-B773-44E0-98C9-8F0263859B6B}" presName="accent_1" presStyleCnt="0"/>
      <dgm:spPr/>
    </dgm:pt>
    <dgm:pt modelId="{3CED45B6-66B0-4A64-A2D5-797E3AEAF9E9}" type="pres">
      <dgm:prSet presAssocID="{651756FC-B773-44E0-98C9-8F0263859B6B}" presName="accentRepeatNode" presStyleLbl="solidFgAcc1" presStyleIdx="0" presStyleCnt="2"/>
      <dgm:spPr>
        <a:blipFill rotWithShape="0">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solidFill>
            <a:srgbClr val="E5097F"/>
          </a:solidFill>
        </a:ln>
      </dgm:spPr>
    </dgm:pt>
    <dgm:pt modelId="{9D203672-0841-46A5-B89B-16610ACBD3A5}" type="pres">
      <dgm:prSet presAssocID="{62E089FD-6B2A-42DD-B971-896E29993F17}" presName="text_2" presStyleLbl="node1" presStyleIdx="1" presStyleCnt="2">
        <dgm:presLayoutVars>
          <dgm:bulletEnabled val="1"/>
        </dgm:presLayoutVars>
      </dgm:prSet>
      <dgm:spPr/>
    </dgm:pt>
    <dgm:pt modelId="{BCC039A5-889B-4E7F-A144-359B0DC24FF9}" type="pres">
      <dgm:prSet presAssocID="{62E089FD-6B2A-42DD-B971-896E29993F17}" presName="accent_2" presStyleCnt="0"/>
      <dgm:spPr/>
    </dgm:pt>
    <dgm:pt modelId="{148E3564-C38E-48F8-A12D-EA34CB3F576F}" type="pres">
      <dgm:prSet presAssocID="{62E089FD-6B2A-42DD-B971-896E29993F17}" presName="accentRepeatNode" presStyleLbl="solidFgAcc1" presStyleIdx="1" presStyleCnt="2"/>
      <dgm:spPr>
        <a:blipFill rotWithShape="0">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solidFill>
            <a:srgbClr val="95C12B"/>
          </a:solidFill>
        </a:ln>
      </dgm:spPr>
    </dgm:pt>
  </dgm:ptLst>
  <dgm:cxnLst>
    <dgm:cxn modelId="{53ACB707-0C45-4119-8C3A-53DF2AEE29D4}" srcId="{E9824DA9-8372-4C18-BA0F-5585A22BE4F9}" destId="{62E089FD-6B2A-42DD-B971-896E29993F17}" srcOrd="1" destOrd="0" parTransId="{B4566B17-8D84-4561-B1A2-FA09F24AF4F5}" sibTransId="{61E9ECED-058C-415B-9D3B-C47D62699B02}"/>
    <dgm:cxn modelId="{2C03B639-21C1-4177-9EBB-5B7057927BCD}" type="presOf" srcId="{651756FC-B773-44E0-98C9-8F0263859B6B}" destId="{72E80988-EB20-414B-A52F-D5C76FAA3366}" srcOrd="0" destOrd="0" presId="urn:microsoft.com/office/officeart/2008/layout/VerticalCurvedList"/>
    <dgm:cxn modelId="{8783C54B-A7AD-4EBC-82E2-C9312777FF3F}" type="presOf" srcId="{296AE9D2-C086-4F55-BC8A-45D6ACA0AEC9}" destId="{10B0C364-4F94-4A35-B345-7371B59F3C5E}" srcOrd="0" destOrd="0" presId="urn:microsoft.com/office/officeart/2008/layout/VerticalCurvedList"/>
    <dgm:cxn modelId="{ED497370-60B8-4A1C-95AF-0FDA6760F358}" type="presOf" srcId="{62E089FD-6B2A-42DD-B971-896E29993F17}" destId="{9D203672-0841-46A5-B89B-16610ACBD3A5}" srcOrd="0" destOrd="0" presId="urn:microsoft.com/office/officeart/2008/layout/VerticalCurvedList"/>
    <dgm:cxn modelId="{8B604FB5-5E13-423B-AF08-488F1D40F17A}" srcId="{E9824DA9-8372-4C18-BA0F-5585A22BE4F9}" destId="{651756FC-B773-44E0-98C9-8F0263859B6B}" srcOrd="0" destOrd="0" parTransId="{08541638-EDED-4ED2-AA88-12A9EA552968}" sibTransId="{296AE9D2-C086-4F55-BC8A-45D6ACA0AEC9}"/>
    <dgm:cxn modelId="{70F82AF9-F62E-4498-8C54-A7F66E89CFD4}" type="presOf" srcId="{E9824DA9-8372-4C18-BA0F-5585A22BE4F9}" destId="{4B6A97D1-5CD6-4D2A-82DE-D4A11C1AE95E}" srcOrd="0" destOrd="0" presId="urn:microsoft.com/office/officeart/2008/layout/VerticalCurvedList"/>
    <dgm:cxn modelId="{91D86D31-42EB-4B68-8E4B-3E5988115F7E}" type="presParOf" srcId="{4B6A97D1-5CD6-4D2A-82DE-D4A11C1AE95E}" destId="{11707157-DD75-4D62-A782-24EE0F81D65F}" srcOrd="0" destOrd="0" presId="urn:microsoft.com/office/officeart/2008/layout/VerticalCurvedList"/>
    <dgm:cxn modelId="{3C4DDA4F-9D9E-4300-8093-21CCE7030BBB}" type="presParOf" srcId="{11707157-DD75-4D62-A782-24EE0F81D65F}" destId="{F940BA7C-536C-4876-A6D1-636ABE98DC97}" srcOrd="0" destOrd="0" presId="urn:microsoft.com/office/officeart/2008/layout/VerticalCurvedList"/>
    <dgm:cxn modelId="{F372001A-A837-4064-B8F3-7C88BC7167A1}" type="presParOf" srcId="{F940BA7C-536C-4876-A6D1-636ABE98DC97}" destId="{EDDBF05C-C3A3-4A1A-BB9D-5D185430CF4B}" srcOrd="0" destOrd="0" presId="urn:microsoft.com/office/officeart/2008/layout/VerticalCurvedList"/>
    <dgm:cxn modelId="{8E37AF51-FBAA-46F3-80F4-687433631489}" type="presParOf" srcId="{F940BA7C-536C-4876-A6D1-636ABE98DC97}" destId="{10B0C364-4F94-4A35-B345-7371B59F3C5E}" srcOrd="1" destOrd="0" presId="urn:microsoft.com/office/officeart/2008/layout/VerticalCurvedList"/>
    <dgm:cxn modelId="{0B5A813C-D2DA-4519-96A5-572E78AC0371}" type="presParOf" srcId="{F940BA7C-536C-4876-A6D1-636ABE98DC97}" destId="{4BAD4543-2FEB-4CD1-BA0C-CC75529361E4}" srcOrd="2" destOrd="0" presId="urn:microsoft.com/office/officeart/2008/layout/VerticalCurvedList"/>
    <dgm:cxn modelId="{68E9F8A7-D350-4B5A-9278-A4F61AC3EB20}" type="presParOf" srcId="{F940BA7C-536C-4876-A6D1-636ABE98DC97}" destId="{8C3CD92C-E16E-47FE-B162-8DDEE9064369}" srcOrd="3" destOrd="0" presId="urn:microsoft.com/office/officeart/2008/layout/VerticalCurvedList"/>
    <dgm:cxn modelId="{F0BD2071-2605-4581-801B-7C0F5A97A1D9}" type="presParOf" srcId="{11707157-DD75-4D62-A782-24EE0F81D65F}" destId="{72E80988-EB20-414B-A52F-D5C76FAA3366}" srcOrd="1" destOrd="0" presId="urn:microsoft.com/office/officeart/2008/layout/VerticalCurvedList"/>
    <dgm:cxn modelId="{D25AC06D-7366-4202-8572-D30821303E1E}" type="presParOf" srcId="{11707157-DD75-4D62-A782-24EE0F81D65F}" destId="{4B843E40-9FD3-49C3-932E-BB14F29C18CD}" srcOrd="2" destOrd="0" presId="urn:microsoft.com/office/officeart/2008/layout/VerticalCurvedList"/>
    <dgm:cxn modelId="{7460ECBB-CE48-4FB0-91D9-5EA8E760F7D2}" type="presParOf" srcId="{4B843E40-9FD3-49C3-932E-BB14F29C18CD}" destId="{3CED45B6-66B0-4A64-A2D5-797E3AEAF9E9}" srcOrd="0" destOrd="0" presId="urn:microsoft.com/office/officeart/2008/layout/VerticalCurvedList"/>
    <dgm:cxn modelId="{FB2A0BC4-4023-45EC-896D-E912DEA4DAC6}" type="presParOf" srcId="{11707157-DD75-4D62-A782-24EE0F81D65F}" destId="{9D203672-0841-46A5-B89B-16610ACBD3A5}" srcOrd="3" destOrd="0" presId="urn:microsoft.com/office/officeart/2008/layout/VerticalCurvedList"/>
    <dgm:cxn modelId="{EDFB25FB-33C8-48A5-B702-2FF9E40F1D33}" type="presParOf" srcId="{11707157-DD75-4D62-A782-24EE0F81D65F}" destId="{BCC039A5-889B-4E7F-A144-359B0DC24FF9}" srcOrd="4" destOrd="0" presId="urn:microsoft.com/office/officeart/2008/layout/VerticalCurvedList"/>
    <dgm:cxn modelId="{4AC215AF-194F-432A-A076-6B60AAA245BC}" type="presParOf" srcId="{BCC039A5-889B-4E7F-A144-359B0DC24FF9}" destId="{148E3564-C38E-48F8-A12D-EA34CB3F576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01CA37-FE20-4C9B-84EF-558F30917740}">
      <dsp:nvSpPr>
        <dsp:cNvPr id="0" name=""/>
        <dsp:cNvSpPr/>
      </dsp:nvSpPr>
      <dsp:spPr>
        <a:xfrm>
          <a:off x="0" y="6294"/>
          <a:ext cx="11839073" cy="0"/>
        </a:xfrm>
        <a:prstGeom prst="lin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2E8253E-8DDD-4A1C-8049-58D35EAEA576}">
      <dsp:nvSpPr>
        <dsp:cNvPr id="0" name=""/>
        <dsp:cNvSpPr/>
      </dsp:nvSpPr>
      <dsp:spPr>
        <a:xfrm>
          <a:off x="0" y="176902"/>
          <a:ext cx="2911537" cy="6338626"/>
        </a:xfrm>
        <a:prstGeom prst="rect">
          <a:avLst/>
        </a:prstGeom>
        <a:solidFill>
          <a:srgbClr val="299991"/>
        </a:solid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hr-HR" sz="4000" b="1"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Prednosti i nedostaci Google učionice u nastavi na daljinu </a:t>
          </a:r>
        </a:p>
      </dsp:txBody>
      <dsp:txXfrm>
        <a:off x="0" y="176902"/>
        <a:ext cx="2911537" cy="6338626"/>
      </dsp:txXfrm>
    </dsp:sp>
    <dsp:sp modelId="{C8A2D562-0B47-449A-AC36-7D24D1D68A18}">
      <dsp:nvSpPr>
        <dsp:cNvPr id="0" name=""/>
        <dsp:cNvSpPr/>
      </dsp:nvSpPr>
      <dsp:spPr>
        <a:xfrm>
          <a:off x="3078891" y="249663"/>
          <a:ext cx="2393451" cy="4867385"/>
        </a:xfrm>
        <a:prstGeom prst="rect">
          <a:avLst/>
        </a:prstGeom>
        <a:solidFill>
          <a:srgbClr val="00CC00"/>
        </a:solid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hr-HR" sz="3600" b="1"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Prednosti</a:t>
          </a:r>
          <a:endParaRPr lang="hr-HR" sz="1800"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dsp:txBody>
      <dsp:txXfrm>
        <a:off x="3078891" y="249663"/>
        <a:ext cx="2393451" cy="4867385"/>
      </dsp:txXfrm>
    </dsp:sp>
    <dsp:sp modelId="{731AC011-C4A1-4808-8E1D-2476F732992D}">
      <dsp:nvSpPr>
        <dsp:cNvPr id="0" name=""/>
        <dsp:cNvSpPr/>
      </dsp:nvSpPr>
      <dsp:spPr>
        <a:xfrm>
          <a:off x="5639697" y="249663"/>
          <a:ext cx="6014062" cy="4863251"/>
        </a:xfrm>
        <a:prstGeom prst="rect">
          <a:avLst/>
        </a:prstGeom>
        <a:solidFill>
          <a:schemeClr val="accent6">
            <a:lumMod val="40000"/>
            <a:lumOff val="60000"/>
          </a:schemeClr>
        </a:solid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1333500">
            <a:lnSpc>
              <a:spcPct val="100000"/>
            </a:lnSpc>
            <a:spcBef>
              <a:spcPct val="0"/>
            </a:spcBef>
            <a:spcAft>
              <a:spcPts val="0"/>
            </a:spcAft>
            <a:buFont typeface="Arial" panose="020B0604020202020204" pitchFamily="34" charset="0"/>
            <a:buNone/>
          </a:pPr>
          <a:r>
            <a:rPr lang="hr-HR" sz="3000" b="1"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a:t>
          </a: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jednostavnost korištenja</a:t>
          </a:r>
          <a:b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preglednost i intuitivnost</a:t>
          </a:r>
          <a:b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kreiranje učionica</a:t>
          </a:r>
          <a:b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postavljanje zadataka i zadaća</a:t>
          </a:r>
          <a:b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jednostavno povezivanje s Google dokumentima</a:t>
          </a:r>
          <a:b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br>
          <a:r>
            <a:rPr lang="hr-HR" sz="3000" b="0" i="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mogućnost komunikacije kroz Google usluge</a:t>
          </a:r>
          <a:endParaRPr lang="hr-HR" sz="3000" b="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dsp:txBody>
      <dsp:txXfrm>
        <a:off x="5639697" y="249663"/>
        <a:ext cx="6014062" cy="4863251"/>
      </dsp:txXfrm>
    </dsp:sp>
    <dsp:sp modelId="{2B88CFD5-F0CC-49E9-8CC9-DDD963AA7CA5}">
      <dsp:nvSpPr>
        <dsp:cNvPr id="0" name=""/>
        <dsp:cNvSpPr/>
      </dsp:nvSpPr>
      <dsp:spPr>
        <a:xfrm>
          <a:off x="2911537" y="5117049"/>
          <a:ext cx="8925551" cy="0"/>
        </a:xfrm>
        <a:prstGeom prst="line">
          <a:avLst/>
        </a:prstGeom>
        <a:solidFill>
          <a:schemeClr val="accent3">
            <a:hueOff val="0"/>
            <a:satOff val="0"/>
            <a:lumOff val="0"/>
            <a:alphaOff val="0"/>
          </a:schemeClr>
        </a:solidFill>
        <a:ln w="25400" cap="flat" cmpd="sng" algn="ctr">
          <a:solidFill>
            <a:schemeClr val="accent3">
              <a:tint val="50000"/>
              <a:hueOff val="0"/>
              <a:satOff val="0"/>
              <a:lumOff val="0"/>
              <a:alphaOff val="0"/>
            </a:schemeClr>
          </a:solidFill>
          <a:prstDash val="solid"/>
        </a:ln>
        <a:effectLst/>
        <a:scene3d>
          <a:camera prst="orthographicFront">
            <a:rot lat="0" lon="0" rev="0"/>
          </a:camera>
          <a:lightRig rig="contrasting" dir="t">
            <a:rot lat="0" lon="0" rev="1200000"/>
          </a:lightRig>
        </a:scene3d>
        <a:sp3d z="10000"/>
      </dsp:spPr>
      <dsp:style>
        <a:lnRef idx="2">
          <a:scrgbClr r="0" g="0" b="0"/>
        </a:lnRef>
        <a:fillRef idx="1">
          <a:scrgbClr r="0" g="0" b="0"/>
        </a:fillRef>
        <a:effectRef idx="0">
          <a:scrgbClr r="0" g="0" b="0"/>
        </a:effectRef>
        <a:fontRef idx="minor"/>
      </dsp:style>
    </dsp:sp>
    <dsp:sp modelId="{81655ECC-D0B7-42B7-99D1-DF9332CBEFAA}">
      <dsp:nvSpPr>
        <dsp:cNvPr id="0" name=""/>
        <dsp:cNvSpPr/>
      </dsp:nvSpPr>
      <dsp:spPr>
        <a:xfrm>
          <a:off x="3105285" y="5416247"/>
          <a:ext cx="2393451" cy="1131910"/>
        </a:xfrm>
        <a:prstGeom prst="rect">
          <a:avLst/>
        </a:prstGeom>
        <a:solidFill>
          <a:srgbClr val="E71A7A"/>
        </a:solid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hr-HR" sz="3600" b="1"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Nedostaci</a:t>
          </a:r>
          <a:endParaRPr lang="hr-HR" sz="1800" b="1"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dsp:txBody>
      <dsp:txXfrm>
        <a:off x="3105285" y="5416247"/>
        <a:ext cx="2393451" cy="1131910"/>
      </dsp:txXfrm>
    </dsp:sp>
    <dsp:sp modelId="{1A57A01A-419A-44C7-82AE-946FA13B4AB0}">
      <dsp:nvSpPr>
        <dsp:cNvPr id="0" name=""/>
        <dsp:cNvSpPr/>
      </dsp:nvSpPr>
      <dsp:spPr>
        <a:xfrm>
          <a:off x="5618907" y="5413521"/>
          <a:ext cx="6014062" cy="1130352"/>
        </a:xfrm>
        <a:prstGeom prst="rect">
          <a:avLst/>
        </a:prstGeom>
        <a:solidFill>
          <a:srgbClr val="FAD1E4"/>
        </a:solid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1333500">
            <a:lnSpc>
              <a:spcPct val="100000"/>
            </a:lnSpc>
            <a:spcBef>
              <a:spcPct val="0"/>
            </a:spcBef>
            <a:spcAft>
              <a:spcPct val="35000"/>
            </a:spcAft>
            <a:buNone/>
          </a:pPr>
          <a:r>
            <a:rPr lang="hr-HR" sz="3000" b="1"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nemogućnost praćenja aktivnosti učenika</a:t>
          </a:r>
        </a:p>
      </dsp:txBody>
      <dsp:txXfrm>
        <a:off x="5618907" y="5413521"/>
        <a:ext cx="6014062" cy="1130352"/>
      </dsp:txXfrm>
    </dsp:sp>
    <dsp:sp modelId="{AEFB980D-AE6A-4FE8-A76C-8116D5FCFBD8}">
      <dsp:nvSpPr>
        <dsp:cNvPr id="0" name=""/>
        <dsp:cNvSpPr/>
      </dsp:nvSpPr>
      <dsp:spPr>
        <a:xfrm>
          <a:off x="2911537" y="6492329"/>
          <a:ext cx="8925551" cy="0"/>
        </a:xfrm>
        <a:prstGeom prst="line">
          <a:avLst/>
        </a:prstGeom>
        <a:solidFill>
          <a:schemeClr val="accent3">
            <a:hueOff val="0"/>
            <a:satOff val="0"/>
            <a:lumOff val="0"/>
            <a:alphaOff val="0"/>
          </a:schemeClr>
        </a:solidFill>
        <a:ln w="25400" cap="flat" cmpd="sng" algn="ctr">
          <a:solidFill>
            <a:schemeClr val="accent3">
              <a:tint val="50000"/>
              <a:hueOff val="0"/>
              <a:satOff val="0"/>
              <a:lumOff val="0"/>
              <a:alphaOff val="0"/>
            </a:schemeClr>
          </a:solidFill>
          <a:prstDash val="solid"/>
        </a:ln>
        <a:effectLst/>
        <a:scene3d>
          <a:camera prst="orthographicFront">
            <a:rot lat="0" lon="0" rev="0"/>
          </a:camera>
          <a:lightRig rig="contrasting" dir="t">
            <a:rot lat="0" lon="0" rev="1200000"/>
          </a:lightRig>
        </a:scene3d>
        <a:sp3d z="10000"/>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B3BA51-E5F1-4829-8467-BA08A55A299C}">
      <dsp:nvSpPr>
        <dsp:cNvPr id="0" name=""/>
        <dsp:cNvSpPr/>
      </dsp:nvSpPr>
      <dsp:spPr>
        <a:xfrm>
          <a:off x="3338054" y="59487"/>
          <a:ext cx="3093341" cy="3093341"/>
        </a:xfrm>
        <a:prstGeom prst="ellipse">
          <a:avLst/>
        </a:prstGeom>
        <a:solidFill>
          <a:srgbClr val="FFFF00">
            <a:alpha val="7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hr-HR" sz="2800" kern="12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SINKRONO</a:t>
          </a:r>
        </a:p>
      </dsp:txBody>
      <dsp:txXfrm>
        <a:off x="3694978" y="475898"/>
        <a:ext cx="2379493" cy="981540"/>
      </dsp:txXfrm>
    </dsp:sp>
    <dsp:sp modelId="{7E25ADFB-3E52-4BEA-BFA9-7F7781258214}">
      <dsp:nvSpPr>
        <dsp:cNvPr id="0" name=""/>
        <dsp:cNvSpPr/>
      </dsp:nvSpPr>
      <dsp:spPr>
        <a:xfrm>
          <a:off x="4706263" y="1427695"/>
          <a:ext cx="3093341" cy="3093341"/>
        </a:xfrm>
        <a:prstGeom prst="ellipse">
          <a:avLst/>
        </a:prstGeom>
        <a:solidFill>
          <a:srgbClr val="00CC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hr-HR" sz="2800" kern="12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NA DALJINU</a:t>
          </a:r>
        </a:p>
      </dsp:txBody>
      <dsp:txXfrm>
        <a:off x="6371908" y="1784619"/>
        <a:ext cx="1189746" cy="2379493"/>
      </dsp:txXfrm>
    </dsp:sp>
    <dsp:sp modelId="{860BB6B4-4ED5-4047-928A-4CE98720F1E0}">
      <dsp:nvSpPr>
        <dsp:cNvPr id="0" name=""/>
        <dsp:cNvSpPr/>
      </dsp:nvSpPr>
      <dsp:spPr>
        <a:xfrm>
          <a:off x="3338054" y="2795904"/>
          <a:ext cx="3093341" cy="3093341"/>
        </a:xfrm>
        <a:prstGeom prst="ellipse">
          <a:avLst/>
        </a:prstGeom>
        <a:solidFill>
          <a:srgbClr val="299991">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hr-HR" sz="2800" kern="12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ASINKRONO</a:t>
          </a:r>
        </a:p>
      </dsp:txBody>
      <dsp:txXfrm>
        <a:off x="3694978" y="4491293"/>
        <a:ext cx="2379493" cy="981540"/>
      </dsp:txXfrm>
    </dsp:sp>
    <dsp:sp modelId="{02B0AF87-07A7-438E-91F2-A20A19CAA582}">
      <dsp:nvSpPr>
        <dsp:cNvPr id="0" name=""/>
        <dsp:cNvSpPr/>
      </dsp:nvSpPr>
      <dsp:spPr>
        <a:xfrm>
          <a:off x="1969846" y="1427695"/>
          <a:ext cx="3093341" cy="3093341"/>
        </a:xfrm>
        <a:prstGeom prst="ellipse">
          <a:avLst/>
        </a:prstGeom>
        <a:solidFill>
          <a:srgbClr val="009BEA">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hr-HR" sz="2800" kern="1200" dirty="0">
              <a:solidFill>
                <a:schemeClr val="tx1"/>
              </a:solidFill>
              <a:latin typeface="Arial Nova Cond Light" panose="020B0306020202020204" pitchFamily="34" charset="0"/>
              <a:ea typeface="Open Sans Light" panose="020B0306030504020204" pitchFamily="34" charset="0"/>
              <a:cs typeface="Open Sans Light" panose="020B0306030504020204" pitchFamily="34" charset="0"/>
            </a:rPr>
            <a:t>U ŠKOLI</a:t>
          </a:r>
        </a:p>
      </dsp:txBody>
      <dsp:txXfrm>
        <a:off x="2207795" y="1784619"/>
        <a:ext cx="1189746" cy="23794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928F0-B4E0-4958-9C90-CC3E69272915}">
      <dsp:nvSpPr>
        <dsp:cNvPr id="0" name=""/>
        <dsp:cNvSpPr/>
      </dsp:nvSpPr>
      <dsp:spPr>
        <a:xfrm>
          <a:off x="-7651244" y="-1169139"/>
          <a:ext cx="9104203" cy="9104203"/>
        </a:xfrm>
        <a:prstGeom prst="blockArc">
          <a:avLst>
            <a:gd name="adj1" fmla="val 18900000"/>
            <a:gd name="adj2" fmla="val 2700000"/>
            <a:gd name="adj3" fmla="val 237"/>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EC7672-C369-4B0A-9E71-476A6747E249}">
      <dsp:nvSpPr>
        <dsp:cNvPr id="0" name=""/>
        <dsp:cNvSpPr/>
      </dsp:nvSpPr>
      <dsp:spPr>
        <a:xfrm>
          <a:off x="634212" y="323738"/>
          <a:ext cx="6583126" cy="104400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521"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1"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Okruženje za učenje </a:t>
          </a:r>
        </a:p>
      </dsp:txBody>
      <dsp:txXfrm>
        <a:off x="634212" y="323738"/>
        <a:ext cx="6583126" cy="1044003"/>
      </dsp:txXfrm>
    </dsp:sp>
    <dsp:sp modelId="{4FBB610B-A351-40E9-BD9C-C879948D1EE6}">
      <dsp:nvSpPr>
        <dsp:cNvPr id="0" name=""/>
        <dsp:cNvSpPr/>
      </dsp:nvSpPr>
      <dsp:spPr>
        <a:xfrm>
          <a:off x="105455" y="316983"/>
          <a:ext cx="1057514" cy="1057514"/>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A6AC90-EF4C-4D74-B98F-2F85818392D4}">
      <dsp:nvSpPr>
        <dsp:cNvPr id="0" name=""/>
        <dsp:cNvSpPr/>
      </dsp:nvSpPr>
      <dsp:spPr>
        <a:xfrm>
          <a:off x="1240439" y="1574351"/>
          <a:ext cx="5976900" cy="1080001"/>
        </a:xfrm>
        <a:prstGeom prst="rect">
          <a:avLst/>
        </a:prstGeom>
        <a:solidFill>
          <a:schemeClr val="accent4">
            <a:hueOff val="2450223"/>
            <a:satOff val="-10194"/>
            <a:lumOff val="2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521"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1"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Razredna zajednica </a:t>
          </a:r>
        </a:p>
      </dsp:txBody>
      <dsp:txXfrm>
        <a:off x="1240439" y="1574351"/>
        <a:ext cx="5976900" cy="1080001"/>
      </dsp:txXfrm>
    </dsp:sp>
    <dsp:sp modelId="{BBAB437E-9BA9-4925-9BE2-CD3080B6976C}">
      <dsp:nvSpPr>
        <dsp:cNvPr id="0" name=""/>
        <dsp:cNvSpPr/>
      </dsp:nvSpPr>
      <dsp:spPr>
        <a:xfrm>
          <a:off x="711682" y="1585594"/>
          <a:ext cx="1057514" cy="1057514"/>
        </a:xfrm>
        <a:prstGeom prst="ellipse">
          <a:avLst/>
        </a:prstGeom>
        <a:solidFill>
          <a:schemeClr val="lt1">
            <a:hueOff val="0"/>
            <a:satOff val="0"/>
            <a:lumOff val="0"/>
            <a:alphaOff val="0"/>
          </a:schemeClr>
        </a:solidFill>
        <a:ln w="25400" cap="flat" cmpd="sng" algn="ctr">
          <a:solidFill>
            <a:schemeClr val="accent4">
              <a:hueOff val="2450223"/>
              <a:satOff val="-10194"/>
              <a:lumOff val="2402"/>
              <a:alphaOff val="0"/>
            </a:schemeClr>
          </a:solidFill>
          <a:prstDash val="solid"/>
        </a:ln>
        <a:effectLst/>
      </dsp:spPr>
      <dsp:style>
        <a:lnRef idx="2">
          <a:scrgbClr r="0" g="0" b="0"/>
        </a:lnRef>
        <a:fillRef idx="1">
          <a:scrgbClr r="0" g="0" b="0"/>
        </a:fillRef>
        <a:effectRef idx="0">
          <a:scrgbClr r="0" g="0" b="0"/>
        </a:effectRef>
        <a:fontRef idx="minor"/>
      </dsp:style>
    </dsp:sp>
    <dsp:sp modelId="{2C821717-6885-47FE-A77B-FDECAF5645A9}">
      <dsp:nvSpPr>
        <dsp:cNvPr id="0" name=""/>
        <dsp:cNvSpPr/>
      </dsp:nvSpPr>
      <dsp:spPr>
        <a:xfrm>
          <a:off x="1426502" y="2842961"/>
          <a:ext cx="5790837" cy="1080001"/>
        </a:xfrm>
        <a:prstGeom prst="rect">
          <a:avLst/>
        </a:prstGeom>
        <a:solidFill>
          <a:schemeClr val="accent4">
            <a:hueOff val="4900445"/>
            <a:satOff val="-20388"/>
            <a:lumOff val="48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521"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1"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Dizajn </a:t>
          </a:r>
        </a:p>
      </dsp:txBody>
      <dsp:txXfrm>
        <a:off x="1426502" y="2842961"/>
        <a:ext cx="5790837" cy="1080001"/>
      </dsp:txXfrm>
    </dsp:sp>
    <dsp:sp modelId="{C90FC6A2-6B03-4589-BCBE-7CFAF9FD379D}">
      <dsp:nvSpPr>
        <dsp:cNvPr id="0" name=""/>
        <dsp:cNvSpPr/>
      </dsp:nvSpPr>
      <dsp:spPr>
        <a:xfrm>
          <a:off x="897745" y="2854205"/>
          <a:ext cx="1057514" cy="1057514"/>
        </a:xfrm>
        <a:prstGeom prst="ellipse">
          <a:avLst/>
        </a:prstGeom>
        <a:solidFill>
          <a:schemeClr val="lt1">
            <a:hueOff val="0"/>
            <a:satOff val="0"/>
            <a:lumOff val="0"/>
            <a:alphaOff val="0"/>
          </a:schemeClr>
        </a:solidFill>
        <a:ln w="25400" cap="flat" cmpd="sng" algn="ctr">
          <a:solidFill>
            <a:schemeClr val="accent4">
              <a:hueOff val="4900445"/>
              <a:satOff val="-20388"/>
              <a:lumOff val="4804"/>
              <a:alphaOff val="0"/>
            </a:schemeClr>
          </a:solidFill>
          <a:prstDash val="solid"/>
        </a:ln>
        <a:effectLst/>
      </dsp:spPr>
      <dsp:style>
        <a:lnRef idx="2">
          <a:scrgbClr r="0" g="0" b="0"/>
        </a:lnRef>
        <a:fillRef idx="1">
          <a:scrgbClr r="0" g="0" b="0"/>
        </a:fillRef>
        <a:effectRef idx="0">
          <a:scrgbClr r="0" g="0" b="0"/>
        </a:effectRef>
        <a:fontRef idx="minor"/>
      </dsp:style>
    </dsp:sp>
    <dsp:sp modelId="{3DFC6E1C-3AEE-43DF-8CD3-9B199875E901}">
      <dsp:nvSpPr>
        <dsp:cNvPr id="0" name=""/>
        <dsp:cNvSpPr/>
      </dsp:nvSpPr>
      <dsp:spPr>
        <a:xfrm>
          <a:off x="1240439" y="4111572"/>
          <a:ext cx="5976900" cy="1080001"/>
        </a:xfrm>
        <a:prstGeom prst="rect">
          <a:avLst/>
        </a:prstGeom>
        <a:solidFill>
          <a:schemeClr val="accent4">
            <a:hueOff val="7350668"/>
            <a:satOff val="-30583"/>
            <a:lumOff val="720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521"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1"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Angažman i interaktivnost </a:t>
          </a:r>
        </a:p>
      </dsp:txBody>
      <dsp:txXfrm>
        <a:off x="1240439" y="4111572"/>
        <a:ext cx="5976900" cy="1080001"/>
      </dsp:txXfrm>
    </dsp:sp>
    <dsp:sp modelId="{56E60B17-D45B-4361-90BE-ED8BC4845BF8}">
      <dsp:nvSpPr>
        <dsp:cNvPr id="0" name=""/>
        <dsp:cNvSpPr/>
      </dsp:nvSpPr>
      <dsp:spPr>
        <a:xfrm>
          <a:off x="711682" y="4122816"/>
          <a:ext cx="1057514" cy="1057514"/>
        </a:xfrm>
        <a:prstGeom prst="ellipse">
          <a:avLst/>
        </a:prstGeom>
        <a:solidFill>
          <a:schemeClr val="lt1">
            <a:hueOff val="0"/>
            <a:satOff val="0"/>
            <a:lumOff val="0"/>
            <a:alphaOff val="0"/>
          </a:schemeClr>
        </a:solidFill>
        <a:ln w="25400" cap="flat" cmpd="sng" algn="ctr">
          <a:solidFill>
            <a:schemeClr val="accent4">
              <a:hueOff val="7350668"/>
              <a:satOff val="-30583"/>
              <a:lumOff val="7206"/>
              <a:alphaOff val="0"/>
            </a:schemeClr>
          </a:solidFill>
          <a:prstDash val="solid"/>
        </a:ln>
        <a:effectLst/>
      </dsp:spPr>
      <dsp:style>
        <a:lnRef idx="2">
          <a:scrgbClr r="0" g="0" b="0"/>
        </a:lnRef>
        <a:fillRef idx="1">
          <a:scrgbClr r="0" g="0" b="0"/>
        </a:fillRef>
        <a:effectRef idx="0">
          <a:scrgbClr r="0" g="0" b="0"/>
        </a:effectRef>
        <a:fontRef idx="minor"/>
      </dsp:style>
    </dsp:sp>
    <dsp:sp modelId="{D9097462-64C0-4345-8731-966871D96E26}">
      <dsp:nvSpPr>
        <dsp:cNvPr id="0" name=""/>
        <dsp:cNvSpPr/>
      </dsp:nvSpPr>
      <dsp:spPr>
        <a:xfrm>
          <a:off x="634212" y="5380183"/>
          <a:ext cx="6583126" cy="1080001"/>
        </a:xfrm>
        <a:prstGeom prst="rect">
          <a:avLst/>
        </a:prstGeom>
        <a:solidFill>
          <a:schemeClr val="accent4">
            <a:hueOff val="9800891"/>
            <a:satOff val="-40777"/>
            <a:lumOff val="96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521"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1" kern="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Vrednovanje i povratne informacije</a:t>
          </a:r>
        </a:p>
      </dsp:txBody>
      <dsp:txXfrm>
        <a:off x="634212" y="5380183"/>
        <a:ext cx="6583126" cy="1080001"/>
      </dsp:txXfrm>
    </dsp:sp>
    <dsp:sp modelId="{31F5EF86-9CF6-4502-B3A5-C8CE413E9E21}">
      <dsp:nvSpPr>
        <dsp:cNvPr id="0" name=""/>
        <dsp:cNvSpPr/>
      </dsp:nvSpPr>
      <dsp:spPr>
        <a:xfrm>
          <a:off x="105455" y="5391427"/>
          <a:ext cx="1057514" cy="1057514"/>
        </a:xfrm>
        <a:prstGeom prst="ellipse">
          <a:avLst/>
        </a:prstGeom>
        <a:solidFill>
          <a:schemeClr val="lt1">
            <a:hueOff val="0"/>
            <a:satOff val="0"/>
            <a:lumOff val="0"/>
            <a:alphaOff val="0"/>
          </a:schemeClr>
        </a:solidFill>
        <a:ln w="25400" cap="flat" cmpd="sng" algn="ctr">
          <a:solidFill>
            <a:schemeClr val="accent4">
              <a:hueOff val="9800891"/>
              <a:satOff val="-40777"/>
              <a:lumOff val="960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0C364-4F94-4A35-B345-7371B59F3C5E}">
      <dsp:nvSpPr>
        <dsp:cNvPr id="0" name=""/>
        <dsp:cNvSpPr/>
      </dsp:nvSpPr>
      <dsp:spPr>
        <a:xfrm>
          <a:off x="-6048141" y="-932677"/>
          <a:ext cx="7256506" cy="7256506"/>
        </a:xfrm>
        <a:prstGeom prst="blockArc">
          <a:avLst>
            <a:gd name="adj1" fmla="val 18900000"/>
            <a:gd name="adj2" fmla="val 2700000"/>
            <a:gd name="adj3" fmla="val 298"/>
          </a:avLst>
        </a:prstGeom>
        <a:noFill/>
        <a:ln w="25400" cap="flat" cmpd="sng" algn="ctr">
          <a:solidFill>
            <a:srgbClr val="009FE3"/>
          </a:solidFill>
          <a:prstDash val="solid"/>
        </a:ln>
        <a:effectLst/>
      </dsp:spPr>
      <dsp:style>
        <a:lnRef idx="2">
          <a:scrgbClr r="0" g="0" b="0"/>
        </a:lnRef>
        <a:fillRef idx="0">
          <a:scrgbClr r="0" g="0" b="0"/>
        </a:fillRef>
        <a:effectRef idx="0">
          <a:scrgbClr r="0" g="0" b="0"/>
        </a:effectRef>
        <a:fontRef idx="minor"/>
      </dsp:style>
    </dsp:sp>
    <dsp:sp modelId="{72E80988-EB20-414B-A52F-D5C76FAA3366}">
      <dsp:nvSpPr>
        <dsp:cNvPr id="0" name=""/>
        <dsp:cNvSpPr/>
      </dsp:nvSpPr>
      <dsp:spPr>
        <a:xfrm>
          <a:off x="991028" y="716721"/>
          <a:ext cx="7172032" cy="1647060"/>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u="none"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Evaluacija </a:t>
          </a:r>
          <a:r>
            <a:rPr lang="hr-HR" sz="3200" b="0" u="none" kern="1200" dirty="0" err="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webinara</a:t>
          </a:r>
          <a:endParaRPr lang="hr-HR" sz="3200" b="0" i="0" kern="1200" dirty="0" err="1">
            <a:solidFill>
              <a:srgbClr val="00B0F0"/>
            </a:solidFill>
            <a:latin typeface="Open Sans Light" panose="020B0306030504020204" pitchFamily="34" charset="0"/>
            <a:ea typeface="Open Sans Light" panose="020B0306030504020204" pitchFamily="34" charset="0"/>
            <a:cs typeface="Open Sans Light" panose="020B0306030504020204" pitchFamily="34" charset="0"/>
          </a:endParaRPr>
        </a:p>
        <a:p>
          <a:pPr marL="0" lvl="0" indent="0" algn="l" defTabSz="1422400">
            <a:lnSpc>
              <a:spcPct val="90000"/>
            </a:lnSpc>
            <a:spcBef>
              <a:spcPct val="0"/>
            </a:spcBef>
            <a:spcAft>
              <a:spcPct val="35000"/>
            </a:spcAft>
            <a:buNone/>
          </a:pPr>
          <a:r>
            <a:rPr lang="hr-HR" sz="3200" b="0" i="1" kern="1200" dirty="0">
              <a:solidFill>
                <a:srgbClr val="009BEA"/>
              </a:solidFill>
              <a:latin typeface="Open Sans Light" panose="020B0306030504020204" pitchFamily="34" charset="0"/>
              <a:ea typeface="Open Sans Light" panose="020B0306030504020204" pitchFamily="34" charset="0"/>
              <a:cs typeface="Open Sans Light" panose="020B0306030504020204" pitchFamily="34" charset="0"/>
            </a:rPr>
            <a:t>Poveznica u Q&amp;A panelu ili skenirajte QR kod</a:t>
          </a:r>
          <a:endParaRPr lang="en-US" sz="3200" b="0" i="1" kern="1200" dirty="0">
            <a:solidFill>
              <a:srgbClr val="009BEA"/>
            </a:solidFill>
            <a:latin typeface="Open Sans Light" panose="020B0306030504020204" pitchFamily="34" charset="0"/>
            <a:ea typeface="Open Sans Light" panose="020B0306030504020204" pitchFamily="34" charset="0"/>
            <a:cs typeface="Open Sans Light" panose="020B0306030504020204" pitchFamily="34" charset="0"/>
          </a:endParaRPr>
        </a:p>
      </dsp:txBody>
      <dsp:txXfrm>
        <a:off x="991028" y="716721"/>
        <a:ext cx="7172032" cy="1647060"/>
      </dsp:txXfrm>
    </dsp:sp>
    <dsp:sp modelId="{3CED45B6-66B0-4A64-A2D5-797E3AEAF9E9}">
      <dsp:nvSpPr>
        <dsp:cNvPr id="0" name=""/>
        <dsp:cNvSpPr/>
      </dsp:nvSpPr>
      <dsp:spPr>
        <a:xfrm>
          <a:off x="28438" y="577661"/>
          <a:ext cx="1925180" cy="1925180"/>
        </a:xfrm>
        <a:prstGeom prst="ellipse">
          <a:avLst/>
        </a:prstGeom>
        <a:blipFill rotWithShape="0">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rgbClr val="E5097F"/>
          </a:solidFill>
          <a:prstDash val="solid"/>
        </a:ln>
        <a:effectLst/>
      </dsp:spPr>
      <dsp:style>
        <a:lnRef idx="2">
          <a:scrgbClr r="0" g="0" b="0"/>
        </a:lnRef>
        <a:fillRef idx="1">
          <a:scrgbClr r="0" g="0" b="0"/>
        </a:fillRef>
        <a:effectRef idx="0">
          <a:scrgbClr r="0" g="0" b="0"/>
        </a:effectRef>
        <a:fontRef idx="minor"/>
      </dsp:style>
    </dsp:sp>
    <dsp:sp modelId="{9D203672-0841-46A5-B89B-16610ACBD3A5}">
      <dsp:nvSpPr>
        <dsp:cNvPr id="0" name=""/>
        <dsp:cNvSpPr/>
      </dsp:nvSpPr>
      <dsp:spPr>
        <a:xfrm>
          <a:off x="991028" y="3080827"/>
          <a:ext cx="7172032" cy="1540144"/>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Potvrde o sudjelovanju u aplikaciji za prijavu (EMA) </a:t>
          </a:r>
          <a:endParaRPr lang="en-US" sz="3200" b="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dsp:txBody>
      <dsp:txXfrm>
        <a:off x="991028" y="3080827"/>
        <a:ext cx="7172032" cy="1540144"/>
      </dsp:txXfrm>
    </dsp:sp>
    <dsp:sp modelId="{148E3564-C38E-48F8-A12D-EA34CB3F576F}">
      <dsp:nvSpPr>
        <dsp:cNvPr id="0" name=""/>
        <dsp:cNvSpPr/>
      </dsp:nvSpPr>
      <dsp:spPr>
        <a:xfrm>
          <a:off x="28438" y="2888309"/>
          <a:ext cx="1925180" cy="1925180"/>
        </a:xfrm>
        <a:prstGeom prst="ellipse">
          <a:avLst/>
        </a:prstGeom>
        <a:blipFill rotWithShape="0">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rgbClr val="95C12B"/>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B0B52E-656F-491C-AA62-B15BDBB3B303}" type="datetimeFigureOut">
              <a:rPr lang="hr-HR" smtClean="0"/>
              <a:t>15.4.2024.</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06C8B-3464-40AF-A07C-63F27BE6DC62}" type="slidenum">
              <a:rPr lang="hr-HR" smtClean="0"/>
              <a:t>‹#›</a:t>
            </a:fld>
            <a:endParaRPr lang="hr-HR"/>
          </a:p>
        </p:txBody>
      </p:sp>
    </p:spTree>
    <p:extLst>
      <p:ext uri="{BB962C8B-B14F-4D97-AF65-F5344CB8AC3E}">
        <p14:creationId xmlns:p14="http://schemas.microsoft.com/office/powerpoint/2010/main" val="3953031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8" Type="http://schemas.openxmlformats.org/officeDocument/2006/relationships/hyperlink" Target="https://classroom.google.com/" TargetMode="External"/><Relationship Id="rId13" Type="http://schemas.openxmlformats.org/officeDocument/2006/relationships/hyperlink" Target="https://slides.google.com/" TargetMode="External"/><Relationship Id="rId3" Type="http://schemas.openxmlformats.org/officeDocument/2006/relationships/hyperlink" Target="https://aktivacija.skole.hr/" TargetMode="External"/><Relationship Id="rId7" Type="http://schemas.openxmlformats.org/officeDocument/2006/relationships/hyperlink" Target="https://www.carnet.hr/upute-za-prebacivanje-poste-iz-carnet-webmaila/" TargetMode="External"/><Relationship Id="rId12" Type="http://schemas.openxmlformats.org/officeDocument/2006/relationships/hyperlink" Target="https://sheets.google.com/" TargetMode="External"/><Relationship Id="rId17" Type="http://schemas.openxmlformats.org/officeDocument/2006/relationships/hyperlink" Target="https://jamboard.google.com/" TargetMode="External"/><Relationship Id="rId2" Type="http://schemas.openxmlformats.org/officeDocument/2006/relationships/slide" Target="../slides/slide19.xml"/><Relationship Id="rId16" Type="http://schemas.openxmlformats.org/officeDocument/2006/relationships/hyperlink" Target="https://groups.google.com/" TargetMode="External"/><Relationship Id="rId1" Type="http://schemas.openxmlformats.org/officeDocument/2006/relationships/notesMaster" Target="../notesMasters/notesMaster1.xml"/><Relationship Id="rId6" Type="http://schemas.openxmlformats.org/officeDocument/2006/relationships/hyperlink" Target="https://webmail.skole.hr/" TargetMode="External"/><Relationship Id="rId11" Type="http://schemas.openxmlformats.org/officeDocument/2006/relationships/hyperlink" Target="https://docs.google.com/" TargetMode="External"/><Relationship Id="rId5" Type="http://schemas.openxmlformats.org/officeDocument/2006/relationships/hyperlink" Target="https://workspace.google.com/gmail" TargetMode="External"/><Relationship Id="rId15" Type="http://schemas.openxmlformats.org/officeDocument/2006/relationships/hyperlink" Target="https://forms.google.com/" TargetMode="External"/><Relationship Id="rId10" Type="http://schemas.openxmlformats.org/officeDocument/2006/relationships/hyperlink" Target="https://meet.google.com/" TargetMode="External"/><Relationship Id="rId4" Type="http://schemas.openxmlformats.org/officeDocument/2006/relationships/hyperlink" Target="https://workspace.google.com/dashboard" TargetMode="External"/><Relationship Id="rId9" Type="http://schemas.openxmlformats.org/officeDocument/2006/relationships/hyperlink" Target="https://drive.google.com/" TargetMode="External"/><Relationship Id="rId14" Type="http://schemas.openxmlformats.org/officeDocument/2006/relationships/hyperlink" Target="https://calendar.google.co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cs.microsoft.com/en-us/learn/modules/hybrid-learning-a-new-model-for-the-future-of-learning/"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classroom.google.com/"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meet.google.com/"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upitnik.carnet.hr/index.php/627228?lang=hr"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upitnik.carnet.hr/index.php/252545?lang=hr"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mailto:e-skole-edukacija@skole.hr?subject=E-&#353;kole%20upit"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enti.com/yeyamcfmzq"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a:t>
            </a:fld>
            <a:endParaRPr lang="hr-HR"/>
          </a:p>
        </p:txBody>
      </p:sp>
    </p:spTree>
    <p:extLst>
      <p:ext uri="{BB962C8B-B14F-4D97-AF65-F5344CB8AC3E}">
        <p14:creationId xmlns:p14="http://schemas.microsoft.com/office/powerpoint/2010/main" val="1486815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indent="0">
              <a:buNone/>
            </a:pPr>
            <a:endParaRPr lang="hr-HR" dirty="0"/>
          </a:p>
          <a:p>
            <a:pPr marL="228600" indent="-228600">
              <a:buAutoNum type="arabicPeriod"/>
            </a:pPr>
            <a:endParaRPr lang="hr-HR" dirty="0"/>
          </a:p>
          <a:p>
            <a:pPr marL="0" indent="0">
              <a:buNone/>
            </a:pPr>
            <a:r>
              <a:rPr lang="hr-HR" dirty="0"/>
              <a:t>U mrežni preglednik upisati adresu aktivacija.skole.hr i kliknuti na Prijavite se za aktivaciju</a:t>
            </a:r>
          </a:p>
          <a:p>
            <a:pPr marL="228600" indent="-228600">
              <a:buAutoNum type="arabicPeriod"/>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10</a:t>
            </a:fld>
            <a:endParaRPr lang="hr-HR"/>
          </a:p>
        </p:txBody>
      </p:sp>
    </p:spTree>
    <p:extLst>
      <p:ext uri="{BB962C8B-B14F-4D97-AF65-F5344CB8AC3E}">
        <p14:creationId xmlns:p14="http://schemas.microsoft.com/office/powerpoint/2010/main" val="2976274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indent="0">
              <a:buNone/>
            </a:pPr>
            <a:endParaRPr lang="hr-HR" dirty="0"/>
          </a:p>
          <a:p>
            <a:pPr marL="228600" indent="-228600">
              <a:buAutoNum type="arabicPeriod"/>
            </a:pPr>
            <a:endParaRPr lang="hr-HR" dirty="0"/>
          </a:p>
          <a:p>
            <a:pPr marL="0" indent="0">
              <a:buNone/>
            </a:pPr>
            <a:r>
              <a:rPr lang="hr-HR" dirty="0"/>
              <a:t>Kliknuti na gumb Aktiviraj</a:t>
            </a:r>
          </a:p>
          <a:p>
            <a:pPr marL="228600" indent="-228600">
              <a:buAutoNum type="arabicPeriod"/>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11</a:t>
            </a:fld>
            <a:endParaRPr lang="hr-HR"/>
          </a:p>
        </p:txBody>
      </p:sp>
    </p:spTree>
    <p:extLst>
      <p:ext uri="{BB962C8B-B14F-4D97-AF65-F5344CB8AC3E}">
        <p14:creationId xmlns:p14="http://schemas.microsoft.com/office/powerpoint/2010/main" val="1505515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indent="0">
              <a:buNone/>
            </a:pPr>
            <a:r>
              <a:rPr lang="hr-HR" dirty="0"/>
              <a:t>Na obavijesti koji će se osobni podaci koristiti u javnom oblaku potrebno je odabrati Nastavi</a:t>
            </a:r>
          </a:p>
          <a:p>
            <a:pPr marL="0" indent="0">
              <a:buNone/>
            </a:pPr>
            <a:endParaRPr lang="hr-HR"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12</a:t>
            </a:fld>
            <a:endParaRPr lang="hr-HR"/>
          </a:p>
        </p:txBody>
      </p:sp>
    </p:spTree>
    <p:extLst>
      <p:ext uri="{BB962C8B-B14F-4D97-AF65-F5344CB8AC3E}">
        <p14:creationId xmlns:p14="http://schemas.microsoft.com/office/powerpoint/2010/main" val="982992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indent="0">
              <a:buNone/>
            </a:pPr>
            <a:r>
              <a:rPr lang="hr-HR" dirty="0"/>
              <a:t>Aktivacija usluge može potrajati do 60 minuta</a:t>
            </a:r>
          </a:p>
          <a:p>
            <a:pPr marL="0" indent="0">
              <a:buNone/>
            </a:pPr>
            <a:r>
              <a:rPr lang="hr-HR" dirty="0"/>
              <a:t>Po završetku procesa aktivacije dobijemo obavijest.</a:t>
            </a:r>
          </a:p>
          <a:p>
            <a:pPr marL="228600" indent="-228600">
              <a:buAutoNum type="arabicPeriod"/>
            </a:pPr>
            <a:endParaRPr lang="hr-HR" dirty="0"/>
          </a:p>
          <a:p>
            <a:pPr marL="0" indent="0">
              <a:buNone/>
            </a:pPr>
            <a:r>
              <a:rPr lang="hr-HR" b="1" dirty="0"/>
              <a:t>Podijeliti zaslon i spojiti se na </a:t>
            </a:r>
            <a:r>
              <a:rPr lang="hr-HR" b="1" dirty="0" err="1"/>
              <a:t>webmail</a:t>
            </a:r>
            <a:r>
              <a:rPr lang="hr-HR" b="1" dirty="0"/>
              <a:t>  - demonstrirati kako odabrati mjesto za primanje pošte te kako provjeriti koje su usluge aktivirane.</a:t>
            </a:r>
          </a:p>
          <a:p>
            <a:pPr marL="0" indent="0">
              <a:buNone/>
            </a:pPr>
            <a:endParaRPr lang="hr-HR" b="1" dirty="0"/>
          </a:p>
          <a:p>
            <a:pPr marL="228600" indent="-228600">
              <a:buAutoNum type="arabicPeriod"/>
            </a:pPr>
            <a:endParaRPr lang="hr-HR" dirty="0"/>
          </a:p>
          <a:p>
            <a:pPr marL="228600" indent="-228600">
              <a:buAutoNum type="arabicPeriod"/>
            </a:pPr>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13</a:t>
            </a:fld>
            <a:endParaRPr lang="hr-HR"/>
          </a:p>
        </p:txBody>
      </p:sp>
    </p:spTree>
    <p:extLst>
      <p:ext uri="{BB962C8B-B14F-4D97-AF65-F5344CB8AC3E}">
        <p14:creationId xmlns:p14="http://schemas.microsoft.com/office/powerpoint/2010/main" val="2690022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Najaviti temu</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14</a:t>
            </a:fld>
            <a:endParaRPr lang="hr-HR"/>
          </a:p>
        </p:txBody>
      </p:sp>
    </p:spTree>
    <p:extLst>
      <p:ext uri="{BB962C8B-B14F-4D97-AF65-F5344CB8AC3E}">
        <p14:creationId xmlns:p14="http://schemas.microsoft.com/office/powerpoint/2010/main" val="1676184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u="none" strike="noStrike" baseline="0" dirty="0">
                <a:solidFill>
                  <a:srgbClr val="000000"/>
                </a:solidFill>
                <a:latin typeface="+mn-lt"/>
              </a:rPr>
              <a:t>Google učionica je LMS (</a:t>
            </a:r>
            <a:r>
              <a:rPr lang="hr-HR" sz="1200" b="0" i="0" u="none" strike="noStrike" baseline="0" dirty="0" err="1">
                <a:solidFill>
                  <a:srgbClr val="000000"/>
                </a:solidFill>
                <a:latin typeface="+mn-lt"/>
              </a:rPr>
              <a:t>Learning</a:t>
            </a:r>
            <a:r>
              <a:rPr lang="hr-HR" sz="1200" b="0" i="0" u="none" strike="noStrike" baseline="0" dirty="0">
                <a:solidFill>
                  <a:srgbClr val="000000"/>
                </a:solidFill>
                <a:latin typeface="+mn-lt"/>
              </a:rPr>
              <a:t> </a:t>
            </a:r>
            <a:r>
              <a:rPr lang="hr-HR" sz="1200" b="0" i="0" u="none" strike="noStrike" baseline="0" dirty="0" err="1">
                <a:solidFill>
                  <a:srgbClr val="000000"/>
                </a:solidFill>
                <a:latin typeface="+mn-lt"/>
              </a:rPr>
              <a:t>Managment</a:t>
            </a:r>
            <a:r>
              <a:rPr lang="hr-HR" sz="1200" b="0" i="0" u="none" strike="noStrike" baseline="0" dirty="0">
                <a:solidFill>
                  <a:srgbClr val="000000"/>
                </a:solidFill>
                <a:latin typeface="+mn-lt"/>
              </a:rPr>
              <a:t> System), tj. sustav za upravljanje učenjem, koji nudi jednostavno sučelje i integraciju s Google dokumentima. Nastavniku omogućava kreiranje učionica, samostalno ili ručno upisivanje učenika, kreiranje individualnih, grupnih ili objava za sve učenike, postavljanje datoteka i rad na istima kroz Google dokumente, integraciju s YouTubeom. U pogledu vrednovanja znanja Google Classroom nudi mogućnost postavljanja zadaća u obliku zadatka, kviza, pitanja ili prijenosa datoteke. Unutar jedne učionice moguće je postaviti više nastavnika, podijeliti tematske cjeline te na druge načine organizirati rad učionice. </a:t>
            </a:r>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15</a:t>
            </a:fld>
            <a:endParaRPr lang="hr-HR"/>
          </a:p>
        </p:txBody>
      </p:sp>
    </p:spTree>
    <p:extLst>
      <p:ext uri="{BB962C8B-B14F-4D97-AF65-F5344CB8AC3E}">
        <p14:creationId xmlns:p14="http://schemas.microsoft.com/office/powerpoint/2010/main" val="1065261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u="none" strike="noStrike" baseline="0" dirty="0">
                <a:solidFill>
                  <a:srgbClr val="000000"/>
                </a:solidFill>
                <a:latin typeface="+mn-lt"/>
              </a:rPr>
              <a:t>CARNET-ovo istraživanje utvrdilo je kako nastavnici smatraju da je Google Classroom izvrsno rješenje za odvijanje nastave na daljinu zbog jednostavnosti korištenja, preglednosti i intuitivnosti. Jednostavno kreiranje učionica, postavljanje materijala i zadavanje zadaća visoko su na listi dobro prihvaćenih opcija koje Google </a:t>
            </a:r>
            <a:r>
              <a:rPr lang="hr-HR" sz="1200" b="0" i="0" u="none" strike="noStrike" baseline="0" dirty="0" err="1">
                <a:solidFill>
                  <a:srgbClr val="000000"/>
                </a:solidFill>
                <a:latin typeface="+mn-lt"/>
              </a:rPr>
              <a:t>Classrooom</a:t>
            </a:r>
            <a:r>
              <a:rPr lang="hr-HR" sz="1200" b="0" i="0" u="none" strike="noStrike" baseline="0" dirty="0">
                <a:solidFill>
                  <a:srgbClr val="000000"/>
                </a:solidFill>
                <a:latin typeface="+mn-lt"/>
              </a:rPr>
              <a:t> nudi. Povezivanje s Google dokumentima, ugradnja YouTube videa te mogućnost komunikacije kroz Google servise nastavnici su također istaknuli kao prednost. Kao bitan nedostatak nastavnicima se pokazala nemogućnost praćenja aktivnosti učenika. </a:t>
            </a:r>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16</a:t>
            </a:fld>
            <a:endParaRPr lang="hr-HR"/>
          </a:p>
        </p:txBody>
      </p:sp>
    </p:spTree>
    <p:extLst>
      <p:ext uri="{BB962C8B-B14F-4D97-AF65-F5344CB8AC3E}">
        <p14:creationId xmlns:p14="http://schemas.microsoft.com/office/powerpoint/2010/main" val="1127725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latin typeface="+mn-lt"/>
              </a:rPr>
              <a:t>Na slajdu su istaknuta tehnička ograničenja za Google učionicu i Microsoft </a:t>
            </a:r>
            <a:r>
              <a:rPr lang="hr-HR" sz="1200" dirty="0" err="1">
                <a:latin typeface="+mn-lt"/>
              </a:rPr>
              <a:t>Teams</a:t>
            </a:r>
            <a:r>
              <a:rPr lang="hr-HR" sz="1200" dirty="0">
                <a:latin typeface="+mn-lt"/>
              </a:rPr>
              <a:t>. Posebno naglasiti prednosti koje su vidljive iz brojeva te naglasiti jednostavnost korištenja Google učionice i ostalih dostupnih programa iz Google Workspace for Education.</a:t>
            </a:r>
          </a:p>
          <a:p>
            <a:endParaRPr lang="hr-HR"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Calibri" panose="020F0502020204030204" pitchFamily="34" charset="0"/>
                <a:cs typeface="Times New Roman" panose="02020603050405020304" pitchFamily="18" charset="0"/>
              </a:rPr>
              <a:t>Svaki digitalni sustav koji koristimo ima neka ograničenja s kojima trebamo biti upoznati. Na slajdu se vidi usporedba tehničkih ograničenja Google učionice i MS </a:t>
            </a:r>
            <a:r>
              <a:rPr lang="hr-HR" sz="1200" dirty="0" err="1">
                <a:effectLst/>
                <a:latin typeface="+mn-lt"/>
                <a:ea typeface="Calibri" panose="020F0502020204030204" pitchFamily="34" charset="0"/>
                <a:cs typeface="Times New Roman" panose="02020603050405020304" pitchFamily="18" charset="0"/>
              </a:rPr>
              <a:t>Teamsa</a:t>
            </a:r>
            <a:r>
              <a:rPr lang="hr-HR" sz="1200" dirty="0">
                <a:effectLst/>
                <a:latin typeface="+mn-lt"/>
                <a:ea typeface="Calibri" panose="020F0502020204030204" pitchFamily="34" charset="0"/>
                <a:cs typeface="Times New Roman" panose="02020603050405020304" pitchFamily="18" charset="0"/>
              </a:rPr>
              <a:t>. Usporediti ih s Microsofte </a:t>
            </a:r>
            <a:r>
              <a:rPr lang="hr-HR" sz="1200" dirty="0" err="1">
                <a:effectLst/>
                <a:latin typeface="+mn-lt"/>
                <a:ea typeface="Calibri" panose="020F0502020204030204" pitchFamily="34" charset="0"/>
                <a:cs typeface="Times New Roman" panose="02020603050405020304" pitchFamily="18" charset="0"/>
              </a:rPr>
              <a:t>Teamsom</a:t>
            </a:r>
            <a:r>
              <a:rPr lang="hr-HR" sz="1200" dirty="0">
                <a:effectLst/>
                <a:latin typeface="+mn-lt"/>
                <a:ea typeface="Calibri" panose="020F0502020204030204" pitchFamily="34" charset="0"/>
                <a:cs typeface="Times New Roman" panose="02020603050405020304" pitchFamily="18" charset="0"/>
              </a:rPr>
              <a:t>. Istaknuti prednosti Google učionice.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Calibri" panose="020F0502020204030204" pitchFamily="34" charset="0"/>
                <a:cs typeface="Times New Roman" panose="02020603050405020304" pitchFamily="18" charset="0"/>
              </a:rPr>
              <a:t>Napomena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Calibri" panose="020F0502020204030204" pitchFamily="34" charset="0"/>
                <a:cs typeface="Times New Roman" panose="02020603050405020304" pitchFamily="18" charset="0"/>
              </a:rPr>
              <a:t>Google učionica ima opciju izvješćivanja staratelja učenika na način da šalje sažetak na dodane adrese (do 20 po učeniku).</a:t>
            </a:r>
          </a:p>
          <a:p>
            <a:pPr algn="l"/>
            <a:r>
              <a:rPr lang="hr-HR" sz="1200" b="0" i="0" dirty="0">
                <a:solidFill>
                  <a:srgbClr val="1F1F1F"/>
                </a:solidFill>
                <a:effectLst/>
                <a:latin typeface="+mn-lt"/>
              </a:rPr>
              <a:t>U sažecima e-pošte možete pregledati:‎</a:t>
            </a:r>
          </a:p>
          <a:p>
            <a:pPr algn="l" fontAlgn="base">
              <a:buFont typeface="Arial" panose="020B0604020202020204" pitchFamily="34" charset="0"/>
              <a:buChar char="•"/>
            </a:pPr>
            <a:r>
              <a:rPr lang="hr-HR" sz="1200" b="1" i="0" dirty="0">
                <a:solidFill>
                  <a:srgbClr val="1F1F1F"/>
                </a:solidFill>
                <a:effectLst/>
                <a:latin typeface="+mn-lt"/>
              </a:rPr>
              <a:t>‎Rad koji nedostaje‎</a:t>
            </a:r>
            <a:r>
              <a:rPr lang="hr-HR" sz="1200" b="0" i="0" dirty="0">
                <a:solidFill>
                  <a:srgbClr val="1F1F1F"/>
                </a:solidFill>
                <a:effectLst/>
                <a:latin typeface="+mn-lt"/>
              </a:rPr>
              <a:t>‎ – rad koji nije predan prilikom slanja sažetka.‎</a:t>
            </a:r>
          </a:p>
          <a:p>
            <a:pPr algn="l" fontAlgn="base">
              <a:buFont typeface="Arial" panose="020B0604020202020204" pitchFamily="34" charset="0"/>
              <a:buChar char="•"/>
            </a:pPr>
            <a:r>
              <a:rPr lang="hr-HR" sz="1200" b="1" i="0" dirty="0">
                <a:solidFill>
                  <a:srgbClr val="1F1F1F"/>
                </a:solidFill>
                <a:effectLst/>
                <a:latin typeface="+mn-lt"/>
              </a:rPr>
              <a:t>‎Nadolazeći posao‎</a:t>
            </a:r>
            <a:r>
              <a:rPr lang="hr-HR" sz="1200" b="0" i="0" dirty="0">
                <a:solidFill>
                  <a:srgbClr val="1F1F1F"/>
                </a:solidFill>
                <a:effectLst/>
                <a:latin typeface="+mn-lt"/>
              </a:rPr>
              <a:t>‎ - Posao koji dospijeva danas i sutra (za dnevne e-poruke) ili koji dospijeva u nadolazećem tjednu (za tjedne e-poruke).‎</a:t>
            </a:r>
          </a:p>
          <a:p>
            <a:pPr algn="l" fontAlgn="base">
              <a:buFont typeface="Arial" panose="020B0604020202020204" pitchFamily="34" charset="0"/>
              <a:buChar char="•"/>
            </a:pPr>
            <a:r>
              <a:rPr lang="hr-HR" sz="1200" b="1" i="0" dirty="0">
                <a:solidFill>
                  <a:srgbClr val="1F1F1F"/>
                </a:solidFill>
                <a:effectLst/>
                <a:latin typeface="+mn-lt"/>
              </a:rPr>
              <a:t>‎Nastavne aktivnosti‎</a:t>
            </a:r>
            <a:r>
              <a:rPr lang="hr-HR" sz="1200" b="0" i="0" dirty="0">
                <a:solidFill>
                  <a:srgbClr val="1F1F1F"/>
                </a:solidFill>
                <a:effectLst/>
                <a:latin typeface="+mn-lt"/>
              </a:rPr>
              <a:t>‎ - Najave, zadaci i pitanja koja su nedavno objavili učitelji.‎</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Calibri" panose="020F0502020204030204" pitchFamily="34" charset="0"/>
                <a:cs typeface="Times New Roman" panose="02020603050405020304" pitchFamily="18" charset="0"/>
              </a:rPr>
              <a:t>Više o dostupnim </a:t>
            </a:r>
            <a:r>
              <a:rPr lang="hr-HR" sz="1200" dirty="0" err="1">
                <a:effectLst/>
                <a:latin typeface="+mn-lt"/>
                <a:ea typeface="Calibri" panose="020F0502020204030204" pitchFamily="34" charset="0"/>
                <a:cs typeface="Times New Roman" panose="02020603050405020304" pitchFamily="18" charset="0"/>
              </a:rPr>
              <a:t>mogućnistima</a:t>
            </a:r>
            <a:r>
              <a:rPr lang="hr-HR" sz="1200" dirty="0">
                <a:effectLst/>
                <a:latin typeface="+mn-lt"/>
                <a:ea typeface="Calibri" panose="020F0502020204030204" pitchFamily="34" charset="0"/>
                <a:cs typeface="Times New Roman" panose="02020603050405020304" pitchFamily="18" charset="0"/>
              </a:rPr>
              <a:t> pročitajte:</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err="1">
                <a:effectLst/>
                <a:latin typeface="+mn-lt"/>
                <a:ea typeface="Calibri" panose="020F0502020204030204" pitchFamily="34" charset="0"/>
                <a:cs typeface="Times New Roman" panose="02020603050405020304" pitchFamily="18" charset="0"/>
              </a:rPr>
              <a:t>Teams</a:t>
            </a:r>
            <a:r>
              <a:rPr lang="hr-HR" sz="1200" dirty="0">
                <a:effectLst/>
                <a:latin typeface="+mn-lt"/>
                <a:ea typeface="Calibri" panose="020F0502020204030204" pitchFamily="34" charset="0"/>
                <a:cs typeface="Times New Roman" panose="02020603050405020304" pitchFamily="18" charset="0"/>
              </a:rPr>
              <a:t>: https://docs.microsoft.com/en-us/microsoftteams/limits-specifications-teams </a:t>
            </a:r>
            <a:endParaRPr lang="hr-HR"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Calibri" panose="020F0502020204030204" pitchFamily="34" charset="0"/>
                <a:cs typeface="Times New Roman" panose="02020603050405020304" pitchFamily="18" charset="0"/>
              </a:rPr>
              <a:t>Google učionica: https://support.google.com/edu/classroom/answer/7300976?hl=en-GB, https://support.google.com/edu/classroom/answer/9776888?hl=hr&amp;authuser=0&amp;visit_id=637977841244913614-2568245592&amp;p=meet_safety&amp;rd=1#access&amp;zippy=%2Cmanage-access-to-a-video-meeting%2Cset-up-a-video-meeting-in-classroom%2Cstart-a-video-meeting-in-calendar</a:t>
            </a:r>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17</a:t>
            </a:fld>
            <a:endParaRPr lang="hr-HR"/>
          </a:p>
        </p:txBody>
      </p:sp>
    </p:spTree>
    <p:extLst>
      <p:ext uri="{BB962C8B-B14F-4D97-AF65-F5344CB8AC3E}">
        <p14:creationId xmlns:p14="http://schemas.microsoft.com/office/powerpoint/2010/main" val="2441144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MS Mincho" panose="02020609040205080304" pitchFamily="49" charset="-128"/>
                <a:cs typeface="Times New Roman" panose="02020603050405020304" pitchFamily="18" charset="0"/>
              </a:rPr>
              <a:t>Sudionicima postaviti pitanja u </a:t>
            </a:r>
            <a:r>
              <a:rPr lang="hr-HR" sz="1200" dirty="0" err="1">
                <a:effectLst/>
                <a:latin typeface="+mn-lt"/>
                <a:ea typeface="MS Mincho" panose="02020609040205080304" pitchFamily="49" charset="-128"/>
                <a:cs typeface="Times New Roman" panose="02020603050405020304" pitchFamily="18" charset="0"/>
              </a:rPr>
              <a:t>Mentimeteru</a:t>
            </a:r>
            <a:r>
              <a:rPr lang="hr-HR" sz="1200" dirty="0">
                <a:effectLst/>
                <a:latin typeface="+mn-lt"/>
                <a:ea typeface="MS Mincho" panose="02020609040205080304" pitchFamily="49" charset="-128"/>
                <a:cs typeface="Times New Roman" panose="02020603050405020304" pitchFamily="18" charset="0"/>
              </a:rPr>
              <a:t> kako bi ih potaknuli na promišljanje o načinu korištenja Google Workspace usluga:</a:t>
            </a:r>
          </a:p>
          <a:p>
            <a:r>
              <a:rPr lang="hr-HR" sz="1200" dirty="0">
                <a:effectLst/>
                <a:latin typeface="+mn-lt"/>
                <a:ea typeface="MS Mincho" panose="02020609040205080304" pitchFamily="49" charset="-128"/>
                <a:cs typeface="Times New Roman" panose="02020603050405020304" pitchFamily="18" charset="0"/>
              </a:rPr>
              <a:t> </a:t>
            </a:r>
          </a:p>
          <a:p>
            <a:pPr marL="0" lvl="0" indent="0">
              <a:buFont typeface="+mj-lt"/>
              <a:buNone/>
            </a:pPr>
            <a:r>
              <a:rPr lang="hr-HR" sz="1200" b="0" i="0" dirty="0">
                <a:effectLst/>
                <a:latin typeface="+mn-lt"/>
                <a:ea typeface="MS Mincho" panose="02020609040205080304" pitchFamily="49" charset="-128"/>
                <a:cs typeface="Times New Roman" panose="02020603050405020304" pitchFamily="18" charset="0"/>
              </a:rPr>
              <a:t>3. pitanje: </a:t>
            </a:r>
            <a:r>
              <a:rPr lang="hr-HR" sz="1200" i="1" dirty="0">
                <a:effectLst/>
                <a:latin typeface="+mn-lt"/>
                <a:ea typeface="MS Mincho" panose="02020609040205080304" pitchFamily="49" charset="-128"/>
                <a:cs typeface="Times New Roman" panose="02020603050405020304" pitchFamily="18" charset="0"/>
              </a:rPr>
              <a:t>Brojem od 0 do 10 označi koliko često upotrebljavate neku od Google Workspace usluga s PRIVATNIM računom (@gmail.com)</a:t>
            </a:r>
            <a:endParaRPr lang="hr-HR" sz="1200" dirty="0">
              <a:effectLst/>
              <a:latin typeface="+mn-lt"/>
              <a:ea typeface="MS Mincho" panose="02020609040205080304" pitchFamily="49" charset="-128"/>
              <a:cs typeface="Times New Roman" panose="02020603050405020304" pitchFamily="18" charset="0"/>
            </a:endParaRPr>
          </a:p>
          <a:p>
            <a:pPr marL="0" lvl="0" indent="0">
              <a:buFont typeface="+mj-lt"/>
              <a:buNone/>
            </a:pPr>
            <a:r>
              <a:rPr lang="hr-HR" sz="1200" i="0" dirty="0">
                <a:effectLst/>
                <a:latin typeface="+mn-lt"/>
                <a:ea typeface="MS Mincho" panose="02020609040205080304" pitchFamily="49" charset="-128"/>
                <a:cs typeface="Times New Roman" panose="02020603050405020304" pitchFamily="18" charset="0"/>
              </a:rPr>
              <a:t>4. pitanje: </a:t>
            </a:r>
            <a:r>
              <a:rPr lang="hr-HR" sz="1200" i="1" dirty="0">
                <a:effectLst/>
                <a:latin typeface="+mn-lt"/>
                <a:ea typeface="MS Mincho" panose="02020609040205080304" pitchFamily="49" charset="-128"/>
                <a:cs typeface="Times New Roman" panose="02020603050405020304" pitchFamily="18" charset="0"/>
              </a:rPr>
              <a:t>Brojem od 0 do 10 označi koliko često upotrebljavate neku od usluga Google Workspace for Education s računom @skole.hr</a:t>
            </a:r>
            <a:endParaRPr lang="hr-HR" sz="1200" dirty="0">
              <a:effectLst/>
              <a:latin typeface="+mn-lt"/>
              <a:ea typeface="MS Mincho" panose="02020609040205080304" pitchFamily="49" charset="-128"/>
              <a:cs typeface="Times New Roman" panose="02020603050405020304" pitchFamily="18" charset="0"/>
            </a:endParaRPr>
          </a:p>
          <a:p>
            <a:r>
              <a:rPr lang="hr-HR" sz="1200" b="1" dirty="0">
                <a:effectLst/>
                <a:latin typeface="+mn-lt"/>
                <a:ea typeface="MS Mincho" panose="02020609040205080304" pitchFamily="49" charset="-128"/>
                <a:cs typeface="Times New Roman" panose="02020603050405020304" pitchFamily="18" charset="0"/>
              </a:rPr>
              <a:t> </a:t>
            </a:r>
            <a:endParaRPr lang="hr-HR" sz="1200" dirty="0">
              <a:effectLst/>
              <a:latin typeface="+mn-lt"/>
              <a:ea typeface="MS Mincho" panose="02020609040205080304" pitchFamily="49" charset="-128"/>
              <a:cs typeface="Times New Roman" panose="02020603050405020304" pitchFamily="18" charset="0"/>
            </a:endParaRPr>
          </a:p>
          <a:p>
            <a:r>
              <a:rPr lang="hr-HR" sz="1200" dirty="0">
                <a:effectLst/>
                <a:latin typeface="+mn-lt"/>
                <a:ea typeface="MS Mincho" panose="02020609040205080304" pitchFamily="49" charset="-128"/>
                <a:cs typeface="Times New Roman" panose="02020603050405020304" pitchFamily="18" charset="0"/>
              </a:rPr>
              <a:t>Podaci se prikazuju horizontalnim grafikonom (</a:t>
            </a:r>
            <a:r>
              <a:rPr lang="hr-HR" sz="1200" i="1" dirty="0" err="1">
                <a:effectLst/>
                <a:latin typeface="+mn-lt"/>
                <a:ea typeface="MS Mincho" panose="02020609040205080304" pitchFamily="49" charset="-128"/>
                <a:cs typeface="Times New Roman" panose="02020603050405020304" pitchFamily="18" charset="0"/>
              </a:rPr>
              <a:t>scales</a:t>
            </a:r>
            <a:r>
              <a:rPr lang="hr-HR" sz="1200" dirty="0">
                <a:effectLst/>
                <a:latin typeface="+mn-lt"/>
                <a:ea typeface="MS Mincho" panose="02020609040205080304" pitchFamily="49" charset="-128"/>
                <a:cs typeface="Times New Roman" panose="02020603050405020304" pitchFamily="18" charset="0"/>
              </a:rPr>
              <a:t>)</a:t>
            </a:r>
          </a:p>
          <a:p>
            <a:r>
              <a:rPr lang="hr-HR" sz="1200" dirty="0">
                <a:effectLst/>
                <a:latin typeface="+mn-lt"/>
                <a:ea typeface="MS Mincho" panose="02020609040205080304" pitchFamily="49" charset="-128"/>
                <a:cs typeface="Times New Roman" panose="02020603050405020304" pitchFamily="18" charset="0"/>
              </a:rPr>
              <a:t> </a:t>
            </a:r>
          </a:p>
          <a:p>
            <a:r>
              <a:rPr lang="hr-HR" sz="1200" dirty="0">
                <a:effectLst/>
                <a:latin typeface="+mn-lt"/>
                <a:ea typeface="MS Mincho" panose="02020609040205080304" pitchFamily="49" charset="-128"/>
                <a:cs typeface="Times New Roman" panose="02020603050405020304" pitchFamily="18" charset="0"/>
              </a:rPr>
              <a:t>Komentirati odgovore sudionika - usporedba odnosa korištenja pomoću </a:t>
            </a:r>
            <a:r>
              <a:rPr lang="hr-HR" sz="1200" i="1" dirty="0">
                <a:effectLst/>
                <a:latin typeface="+mn-lt"/>
                <a:ea typeface="MS Mincho" panose="02020609040205080304" pitchFamily="49" charset="-128"/>
                <a:cs typeface="Times New Roman" panose="02020603050405020304" pitchFamily="18" charset="0"/>
              </a:rPr>
              <a:t>@gmail.com</a:t>
            </a:r>
            <a:r>
              <a:rPr lang="hr-HR" sz="1200" dirty="0">
                <a:effectLst/>
                <a:latin typeface="+mn-lt"/>
                <a:ea typeface="MS Mincho" panose="02020609040205080304" pitchFamily="49" charset="-128"/>
                <a:cs typeface="Times New Roman" panose="02020603050405020304" pitchFamily="18" charset="0"/>
              </a:rPr>
              <a:t> i </a:t>
            </a:r>
            <a:r>
              <a:rPr lang="hr-HR" sz="1200" i="1" dirty="0">
                <a:effectLst/>
                <a:latin typeface="+mn-lt"/>
                <a:ea typeface="MS Mincho" panose="02020609040205080304" pitchFamily="49" charset="-128"/>
                <a:cs typeface="Times New Roman" panose="02020603050405020304" pitchFamily="18" charset="0"/>
              </a:rPr>
              <a:t>@skole.hr</a:t>
            </a:r>
            <a:r>
              <a:rPr lang="hr-HR" sz="1200" dirty="0">
                <a:effectLst/>
                <a:latin typeface="+mn-lt"/>
                <a:ea typeface="MS Mincho" panose="02020609040205080304" pitchFamily="49" charset="-128"/>
                <a:cs typeface="Times New Roman" panose="02020603050405020304" pitchFamily="18" charset="0"/>
              </a:rPr>
              <a:t> računa. Pretpostavka je da će većina sudionika navesti kako Google Workspace usluge koristi s privatnim </a:t>
            </a:r>
            <a:r>
              <a:rPr lang="hr-HR" sz="1200" i="1" dirty="0">
                <a:effectLst/>
                <a:latin typeface="+mn-lt"/>
                <a:ea typeface="MS Mincho" panose="02020609040205080304" pitchFamily="49" charset="-128"/>
                <a:cs typeface="Times New Roman" panose="02020603050405020304" pitchFamily="18" charset="0"/>
              </a:rPr>
              <a:t>@gmail.com</a:t>
            </a:r>
            <a:r>
              <a:rPr lang="hr-HR" sz="1200" dirty="0">
                <a:effectLst/>
                <a:latin typeface="+mn-lt"/>
                <a:ea typeface="MS Mincho" panose="02020609040205080304" pitchFamily="49" charset="-128"/>
                <a:cs typeface="Times New Roman" panose="02020603050405020304" pitchFamily="18" charset="0"/>
              </a:rPr>
              <a:t> računom.</a:t>
            </a:r>
          </a:p>
          <a:p>
            <a:r>
              <a:rPr lang="hr-HR" sz="1200" dirty="0">
                <a:effectLst/>
                <a:latin typeface="+mn-lt"/>
                <a:ea typeface="MS Mincho" panose="02020609040205080304" pitchFamily="49" charset="-128"/>
                <a:cs typeface="Times New Roman" panose="02020603050405020304" pitchFamily="18" charset="0"/>
              </a:rPr>
              <a:t>Ponovo istaknuti prednosti koje nam se otvaraju aktivacijom usluge </a:t>
            </a:r>
            <a:r>
              <a:rPr lang="hr-HR" sz="1200" i="1" dirty="0">
                <a:effectLst/>
                <a:latin typeface="+mn-lt"/>
                <a:ea typeface="MS Mincho" panose="02020609040205080304" pitchFamily="49" charset="-128"/>
                <a:cs typeface="Times New Roman" panose="02020603050405020304" pitchFamily="18" charset="0"/>
              </a:rPr>
              <a:t>Google </a:t>
            </a:r>
            <a:r>
              <a:rPr lang="hr-HR" sz="1200" i="1" dirty="0" err="1">
                <a:effectLst/>
                <a:latin typeface="+mn-lt"/>
                <a:ea typeface="MS Mincho" panose="02020609040205080304" pitchFamily="49" charset="-128"/>
                <a:cs typeface="Times New Roman" panose="02020603050405020304" pitchFamily="18" charset="0"/>
              </a:rPr>
              <a:t>Workspacea</a:t>
            </a:r>
            <a:r>
              <a:rPr lang="hr-HR" sz="1200" dirty="0">
                <a:effectLst/>
                <a:latin typeface="+mn-lt"/>
                <a:ea typeface="MS Mincho" panose="02020609040205080304" pitchFamily="49" charset="-128"/>
                <a:cs typeface="Times New Roman" panose="02020603050405020304" pitchFamily="18" charset="0"/>
              </a:rPr>
              <a:t> za obrazovne ustanove u odnosu na korištenje s privatnim besplatnim </a:t>
            </a:r>
            <a:r>
              <a:rPr lang="hr-HR" sz="1200" i="1" dirty="0">
                <a:effectLst/>
                <a:latin typeface="+mn-lt"/>
                <a:ea typeface="MS Mincho" panose="02020609040205080304" pitchFamily="49" charset="-128"/>
                <a:cs typeface="Times New Roman" panose="02020603050405020304" pitchFamily="18" charset="0"/>
              </a:rPr>
              <a:t>@gmail.com</a:t>
            </a:r>
            <a:r>
              <a:rPr lang="hr-HR" sz="1200" dirty="0">
                <a:effectLst/>
                <a:latin typeface="+mn-lt"/>
                <a:ea typeface="MS Mincho" panose="02020609040205080304" pitchFamily="49" charset="-128"/>
                <a:cs typeface="Times New Roman" panose="02020603050405020304" pitchFamily="18" charset="0"/>
              </a:rPr>
              <a:t> računom.</a:t>
            </a:r>
          </a:p>
          <a:p>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18</a:t>
            </a:fld>
            <a:endParaRPr lang="hr-HR"/>
          </a:p>
        </p:txBody>
      </p:sp>
    </p:spTree>
    <p:extLst>
      <p:ext uri="{BB962C8B-B14F-4D97-AF65-F5344CB8AC3E}">
        <p14:creationId xmlns:p14="http://schemas.microsoft.com/office/powerpoint/2010/main" val="2272021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fontAlgn="base">
              <a:lnSpc>
                <a:spcPct val="107000"/>
              </a:lnSpc>
              <a:spcAft>
                <a:spcPts val="800"/>
              </a:spcAft>
            </a:pPr>
            <a:r>
              <a:rPr lang="hr-HR" sz="1200" dirty="0">
                <a:solidFill>
                  <a:srgbClr val="6D6E70"/>
                </a:solidFill>
                <a:effectLst/>
                <a:latin typeface="+mn-lt"/>
                <a:ea typeface="Times New Roman" panose="02020603050405020304" pitchFamily="18"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pPr fontAlgn="base">
              <a:lnSpc>
                <a:spcPct val="107000"/>
              </a:lnSpc>
              <a:spcAft>
                <a:spcPts val="800"/>
              </a:spcAft>
            </a:pPr>
            <a:r>
              <a:rPr lang="hr-HR" sz="1200" b="1" dirty="0">
                <a:solidFill>
                  <a:srgbClr val="6D6E70"/>
                </a:solidFill>
                <a:effectLst/>
                <a:latin typeface="+mn-lt"/>
                <a:ea typeface="Times New Roman" panose="02020603050405020304" pitchFamily="18" charset="0"/>
                <a:cs typeface="Times New Roman" panose="02020603050405020304" pitchFamily="18" charset="0"/>
              </a:rPr>
              <a:t>Google Workspace for Education</a:t>
            </a:r>
            <a:endParaRPr lang="hr-HR" sz="1200" dirty="0">
              <a:effectLst/>
              <a:latin typeface="+mn-lt"/>
              <a:ea typeface="Calibri" panose="020F0502020204030204" pitchFamily="34" charset="0"/>
              <a:cs typeface="Times New Roman" panose="02020603050405020304" pitchFamily="18" charset="0"/>
            </a:endParaRPr>
          </a:p>
          <a:p>
            <a:pPr fontAlgn="base">
              <a:lnSpc>
                <a:spcPct val="107000"/>
              </a:lnSpc>
              <a:spcAft>
                <a:spcPts val="800"/>
              </a:spcAft>
            </a:pPr>
            <a:r>
              <a:rPr lang="hr-HR" sz="1200" dirty="0">
                <a:solidFill>
                  <a:srgbClr val="6D6E70"/>
                </a:solidFill>
                <a:effectLst/>
                <a:latin typeface="+mn-lt"/>
                <a:ea typeface="Times New Roman" panose="02020603050405020304" pitchFamily="18" charset="0"/>
                <a:cs typeface="Times New Roman" panose="02020603050405020304" pitchFamily="18" charset="0"/>
              </a:rPr>
              <a:t>Google Workspace for Education uslugu čini skup alata koji omogućavaju nastavnicima i učenicima učenje na daljinu i trenutno uslugu koristi skoro 100 milijuna korisnika u svijetu. Google Workspace for Education alatima možete pristupiti svojim elektroničkim identitetom u sustavu AAI@EduHr na skole.hr domeni, uz prethodnu aktivaciju usluge.</a:t>
            </a:r>
            <a:endParaRPr lang="hr-HR" sz="1200" dirty="0">
              <a:effectLst/>
              <a:latin typeface="+mn-lt"/>
              <a:ea typeface="Calibri" panose="020F0502020204030204" pitchFamily="34" charset="0"/>
              <a:cs typeface="Times New Roman" panose="02020603050405020304" pitchFamily="18" charset="0"/>
            </a:endParaRPr>
          </a:p>
          <a:p>
            <a:pPr fontAlgn="base">
              <a:lnSpc>
                <a:spcPct val="107000"/>
              </a:lnSpc>
              <a:spcAft>
                <a:spcPts val="800"/>
              </a:spcAft>
            </a:pPr>
            <a:r>
              <a:rPr lang="hr-HR" sz="1200" dirty="0">
                <a:solidFill>
                  <a:srgbClr val="6D6E70"/>
                </a:solidFill>
                <a:effectLst/>
                <a:latin typeface="+mn-lt"/>
                <a:ea typeface="Times New Roman" panose="02020603050405020304" pitchFamily="18" charset="0"/>
                <a:cs typeface="Times New Roman" panose="02020603050405020304" pitchFamily="18" charset="0"/>
              </a:rPr>
              <a:t>Za aktivaciju Google Workspace for Education usluge za svoj skole.hr korisnički račun potrebno se suglasiti s izradom računa u Googleovom javnom oblaku, putem stranica </a:t>
            </a: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3"/>
              </a:rPr>
              <a:t>za aktivaciju usluge</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3"/>
              </a:rPr>
              <a:t>https://aktivacija.skole.hr/</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pPr fontAlgn="base">
              <a:lnSpc>
                <a:spcPct val="107000"/>
              </a:lnSpc>
              <a:spcAft>
                <a:spcPts val="800"/>
              </a:spcAft>
            </a:pPr>
            <a:r>
              <a:rPr lang="hr-HR" sz="1200" dirty="0">
                <a:solidFill>
                  <a:srgbClr val="6D6E70"/>
                </a:solidFill>
                <a:effectLst/>
                <a:latin typeface="+mn-lt"/>
                <a:ea typeface="Times New Roman" panose="02020603050405020304" pitchFamily="18" charset="0"/>
                <a:cs typeface="Times New Roman" panose="02020603050405020304" pitchFamily="18" charset="0"/>
              </a:rPr>
              <a:t>Nakon aktivacije računa možete direktno pristupiti </a:t>
            </a: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4"/>
              </a:rPr>
              <a:t>osnovnom paketu Google Workspace for Education alata</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4"/>
              </a:rPr>
              <a:t>https://workspace.google.com/dashboard</a:t>
            </a:r>
            <a:r>
              <a:rPr lang="hr-HR" sz="1200" dirty="0">
                <a:solidFill>
                  <a:srgbClr val="6D6E70"/>
                </a:solidFill>
                <a:effectLst/>
                <a:latin typeface="+mn-lt"/>
                <a:ea typeface="Times New Roman" panose="02020603050405020304" pitchFamily="18" charset="0"/>
                <a:cs typeface="Times New Roman" panose="02020603050405020304" pitchFamily="18" charset="0"/>
              </a:rPr>
              <a:t>) koji uključuje:</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5"/>
              </a:rPr>
              <a:t>Gmail</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5"/>
              </a:rPr>
              <a:t>https://workspace.google.com/gmail</a:t>
            </a:r>
            <a:r>
              <a:rPr lang="hr-HR" sz="1200" dirty="0">
                <a:solidFill>
                  <a:srgbClr val="6D6E70"/>
                </a:solidFill>
                <a:effectLst/>
                <a:latin typeface="+mn-lt"/>
                <a:ea typeface="Times New Roman" panose="02020603050405020304" pitchFamily="18" charset="0"/>
                <a:cs typeface="Times New Roman" panose="02020603050405020304" pitchFamily="18" charset="0"/>
              </a:rPr>
              <a:t>) – elektronička pošta za skole.hr korisnički račun sa sandučićem e-pošte neograničene veličine, za primanje e-pošte na Google Workspace for Education Gmail potrebno je podesiti prosljeđivanje e-pošte putem </a:t>
            </a: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6"/>
              </a:rPr>
              <a:t>CARNET Webmaila</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6"/>
              </a:rPr>
              <a:t>https://webmail.skole.hr/</a:t>
            </a:r>
            <a:r>
              <a:rPr lang="hr-HR" sz="1200" dirty="0">
                <a:solidFill>
                  <a:srgbClr val="6D6E70"/>
                </a:solidFill>
                <a:effectLst/>
                <a:latin typeface="+mn-lt"/>
                <a:ea typeface="Times New Roman" panose="02020603050405020304" pitchFamily="18" charset="0"/>
                <a:cs typeface="Times New Roman" panose="02020603050405020304" pitchFamily="18" charset="0"/>
              </a:rPr>
              <a:t>) prema </a:t>
            </a: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7"/>
              </a:rPr>
              <a:t>uputama</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7"/>
              </a:rPr>
              <a:t>https://www.carnet.hr/upute-za-prebacivanje-poste-iz-carnet-webmaila/</a:t>
            </a:r>
            <a:r>
              <a:rPr lang="hr-HR" sz="1200" dirty="0">
                <a:solidFill>
                  <a:srgbClr val="6D6E70"/>
                </a:solidFill>
                <a:effectLst/>
                <a:latin typeface="+mn-lt"/>
                <a:ea typeface="Times New Roman" panose="02020603050405020304" pitchFamily="18" charset="0"/>
                <a:cs typeface="Times New Roman" panose="02020603050405020304" pitchFamily="18" charset="0"/>
              </a:rPr>
              <a:t>)</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8"/>
              </a:rPr>
              <a:t>Google Classroom</a:t>
            </a:r>
            <a:r>
              <a:rPr lang="hr-HR" sz="1200" dirty="0">
                <a:solidFill>
                  <a:srgbClr val="6D6E70"/>
                </a:solidFill>
                <a:effectLst/>
                <a:latin typeface="+mn-lt"/>
                <a:ea typeface="Times New Roman" panose="02020603050405020304" pitchFamily="18" charset="0"/>
                <a:cs typeface="Times New Roman" panose="02020603050405020304" pitchFamily="18" charset="0"/>
              </a:rPr>
              <a:t> (Google učionica)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8"/>
              </a:rPr>
              <a:t>https://classroom.google.com/</a:t>
            </a:r>
            <a:r>
              <a:rPr lang="hr-HR" sz="1200" dirty="0">
                <a:solidFill>
                  <a:srgbClr val="6D6E70"/>
                </a:solidFill>
                <a:effectLst/>
                <a:latin typeface="+mn-lt"/>
                <a:ea typeface="Times New Roman" panose="02020603050405020304" pitchFamily="18" charset="0"/>
                <a:cs typeface="Times New Roman" panose="02020603050405020304" pitchFamily="18" charset="0"/>
              </a:rPr>
              <a:t>)– za organizaciju nastave, raspodjelu zadataka i komunikaciju između nastavnika i učenika.</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err="1">
                <a:solidFill>
                  <a:srgbClr val="08AA94"/>
                </a:solidFill>
                <a:effectLst/>
                <a:latin typeface="+mn-lt"/>
                <a:ea typeface="Times New Roman" panose="02020603050405020304" pitchFamily="18" charset="0"/>
                <a:cs typeface="Times New Roman" panose="02020603050405020304" pitchFamily="18" charset="0"/>
                <a:hlinkClick r:id="rId9"/>
              </a:rPr>
              <a:t>Drive</a:t>
            </a:r>
            <a:r>
              <a:rPr lang="hr-HR" sz="1200" dirty="0">
                <a:solidFill>
                  <a:srgbClr val="6D6E70"/>
                </a:solidFill>
                <a:effectLst/>
                <a:latin typeface="+mn-lt"/>
                <a:ea typeface="Times New Roman" panose="02020603050405020304" pitchFamily="18" charset="0"/>
                <a:cs typeface="Times New Roman" panose="02020603050405020304" pitchFamily="18" charset="0"/>
              </a:rPr>
              <a:t> (Disk)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9"/>
              </a:rPr>
              <a:t>https://drive.google.com/</a:t>
            </a:r>
            <a:r>
              <a:rPr lang="hr-HR" sz="1200" dirty="0">
                <a:solidFill>
                  <a:srgbClr val="6D6E70"/>
                </a:solidFill>
                <a:effectLst/>
                <a:latin typeface="+mn-lt"/>
                <a:ea typeface="Times New Roman" panose="02020603050405020304" pitchFamily="18" charset="0"/>
                <a:cs typeface="Times New Roman" panose="02020603050405020304" pitchFamily="18" charset="0"/>
              </a:rPr>
              <a:t>) – za pohranu svih datoteka i pristup datotekama s bilo kojeg uređaja</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10"/>
              </a:rPr>
              <a:t>Meet</a:t>
            </a:r>
            <a:r>
              <a:rPr lang="hr-HR" sz="1200" dirty="0">
                <a:solidFill>
                  <a:srgbClr val="6D6E70"/>
                </a:solidFill>
                <a:effectLst/>
                <a:latin typeface="+mn-lt"/>
                <a:ea typeface="Times New Roman" panose="02020603050405020304" pitchFamily="18" charset="0"/>
                <a:cs typeface="Times New Roman" panose="02020603050405020304" pitchFamily="18" charset="0"/>
              </a:rPr>
              <a:t> (Virtualni susret)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10"/>
              </a:rPr>
              <a:t>https://meet.google.com/</a:t>
            </a:r>
            <a:r>
              <a:rPr lang="hr-HR" sz="1200" dirty="0">
                <a:solidFill>
                  <a:srgbClr val="6D6E70"/>
                </a:solidFill>
                <a:effectLst/>
                <a:latin typeface="+mn-lt"/>
                <a:ea typeface="Times New Roman" panose="02020603050405020304" pitchFamily="18" charset="0"/>
                <a:cs typeface="Times New Roman" panose="02020603050405020304" pitchFamily="18" charset="0"/>
              </a:rPr>
              <a:t>) – za pozive, videokonferencije, slanje poruka</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err="1">
                <a:solidFill>
                  <a:srgbClr val="08AA94"/>
                </a:solidFill>
                <a:effectLst/>
                <a:latin typeface="+mn-lt"/>
                <a:ea typeface="Times New Roman" panose="02020603050405020304" pitchFamily="18" charset="0"/>
                <a:cs typeface="Times New Roman" panose="02020603050405020304" pitchFamily="18" charset="0"/>
                <a:hlinkClick r:id="rId11"/>
              </a:rPr>
              <a:t>Docs</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err="1">
                <a:solidFill>
                  <a:srgbClr val="08AA94"/>
                </a:solidFill>
                <a:effectLst/>
                <a:latin typeface="+mn-lt"/>
                <a:ea typeface="Times New Roman" panose="02020603050405020304" pitchFamily="18" charset="0"/>
                <a:cs typeface="Times New Roman" panose="02020603050405020304" pitchFamily="18" charset="0"/>
                <a:hlinkClick r:id="rId12"/>
              </a:rPr>
              <a:t>Sheets</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err="1">
                <a:solidFill>
                  <a:srgbClr val="08AA94"/>
                </a:solidFill>
                <a:effectLst/>
                <a:latin typeface="+mn-lt"/>
                <a:ea typeface="Times New Roman" panose="02020603050405020304" pitchFamily="18" charset="0"/>
                <a:cs typeface="Times New Roman" panose="02020603050405020304" pitchFamily="18" charset="0"/>
                <a:hlinkClick r:id="rId13"/>
              </a:rPr>
              <a:t>Slides</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err="1">
                <a:solidFill>
                  <a:srgbClr val="08AA94"/>
                </a:solidFill>
                <a:effectLst/>
                <a:latin typeface="+mn-lt"/>
                <a:ea typeface="Times New Roman" panose="02020603050405020304" pitchFamily="18" charset="0"/>
                <a:cs typeface="Times New Roman" panose="02020603050405020304" pitchFamily="18" charset="0"/>
                <a:hlinkClick r:id="rId14"/>
              </a:rPr>
              <a:t>Calendar</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15"/>
              </a:rPr>
              <a:t>Forms</a:t>
            </a:r>
            <a:r>
              <a:rPr lang="hr-HR" sz="1200" dirty="0">
                <a:solidFill>
                  <a:srgbClr val="6D6E70"/>
                </a:solidFill>
                <a:effectLst/>
                <a:latin typeface="+mn-lt"/>
                <a:ea typeface="Times New Roman" panose="02020603050405020304" pitchFamily="18" charset="0"/>
                <a:cs typeface="Times New Roman" panose="02020603050405020304" pitchFamily="18" charset="0"/>
              </a:rPr>
              <a:t> (Dokumenti, Tablice, Prezentacije, Kalendar, Obrasci) – za izradu i dijeljenje dokumenata, proračunskih tablica, prezentacija, vođenje kalendara, izradu anketa ili upitnika</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800"/>
              </a:spcAft>
              <a:buSzPts val="1000"/>
              <a:buFont typeface="Symbol" panose="05050102010706020507" pitchFamily="18" charset="2"/>
              <a:buChar char=""/>
              <a:tabLst>
                <a:tab pos="457200" algn="l"/>
              </a:tabLst>
            </a:pP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16"/>
              </a:rPr>
              <a:t>Groups</a:t>
            </a:r>
            <a:r>
              <a:rPr lang="hr-HR" sz="1200" dirty="0">
                <a:solidFill>
                  <a:srgbClr val="6D6E70"/>
                </a:solidFill>
                <a:effectLst/>
                <a:latin typeface="+mn-lt"/>
                <a:ea typeface="Times New Roman" panose="02020603050405020304" pitchFamily="18" charset="0"/>
                <a:cs typeface="Times New Roman" panose="02020603050405020304" pitchFamily="18" charset="0"/>
              </a:rPr>
              <a:t> (Grupe)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16"/>
              </a:rPr>
              <a:t>https://groups.google.com/</a:t>
            </a:r>
            <a:r>
              <a:rPr lang="hr-HR" sz="1200" dirty="0">
                <a:solidFill>
                  <a:srgbClr val="6D6E70"/>
                </a:solidFill>
                <a:effectLst/>
                <a:latin typeface="+mn-lt"/>
                <a:ea typeface="Times New Roman" panose="02020603050405020304" pitchFamily="18" charset="0"/>
                <a:cs typeface="Times New Roman" panose="02020603050405020304" pitchFamily="18" charset="0"/>
              </a:rPr>
              <a:t>) – za izradu </a:t>
            </a:r>
            <a:r>
              <a:rPr lang="hr-HR" sz="1200" i="1" dirty="0">
                <a:solidFill>
                  <a:srgbClr val="6D6E70"/>
                </a:solidFill>
                <a:effectLst/>
                <a:latin typeface="+mn-lt"/>
                <a:ea typeface="Times New Roman" panose="02020603050405020304" pitchFamily="18" charset="0"/>
                <a:cs typeface="Times New Roman" panose="02020603050405020304" pitchFamily="18" charset="0"/>
              </a:rPr>
              <a:t>online</a:t>
            </a:r>
            <a:r>
              <a:rPr lang="hr-HR" sz="1200" dirty="0">
                <a:solidFill>
                  <a:srgbClr val="6D6E70"/>
                </a:solidFill>
                <a:effectLst/>
                <a:latin typeface="+mn-lt"/>
                <a:ea typeface="Times New Roman" panose="02020603050405020304" pitchFamily="18" charset="0"/>
                <a:cs typeface="Times New Roman" panose="02020603050405020304" pitchFamily="18" charset="0"/>
              </a:rPr>
              <a:t> grupa za tim, razred ili drugu skupinu i razmjenjivanje e-poruka, surađivanje na projektima ili organizaciju sastanaka</a:t>
            </a:r>
            <a:endParaRPr lang="hr-HR" sz="1200" dirty="0">
              <a:effectLst/>
              <a:latin typeface="+mn-lt"/>
              <a:ea typeface="Calibri" panose="020F0502020204030204" pitchFamily="34" charset="0"/>
              <a:cs typeface="Times New Roman" panose="02020603050405020304" pitchFamily="18" charset="0"/>
            </a:endParaRPr>
          </a:p>
          <a:p>
            <a:pPr marL="342900" lvl="0" indent="-342900" fontAlgn="base">
              <a:lnSpc>
                <a:spcPct val="107000"/>
              </a:lnSpc>
              <a:spcAft>
                <a:spcPts val="500"/>
              </a:spcAft>
              <a:buSzPts val="1000"/>
              <a:buFont typeface="Symbol" panose="05050102010706020507" pitchFamily="18" charset="2"/>
              <a:buChar char=""/>
              <a:tabLst>
                <a:tab pos="457200" algn="l"/>
              </a:tabLst>
            </a:pPr>
            <a:r>
              <a:rPr lang="hr-HR" sz="1200" u="sng" dirty="0">
                <a:solidFill>
                  <a:srgbClr val="08AA94"/>
                </a:solidFill>
                <a:effectLst/>
                <a:latin typeface="+mn-lt"/>
                <a:ea typeface="Times New Roman" panose="02020603050405020304" pitchFamily="18" charset="0"/>
                <a:cs typeface="Times New Roman" panose="02020603050405020304" pitchFamily="18" charset="0"/>
                <a:hlinkClick r:id="rId17"/>
              </a:rPr>
              <a:t>Jamboard</a:t>
            </a:r>
            <a:r>
              <a:rPr lang="hr-HR" sz="1200" dirty="0">
                <a:solidFill>
                  <a:srgbClr val="6D6E70"/>
                </a:solidFill>
                <a:effectLst/>
                <a:latin typeface="+mn-lt"/>
                <a:ea typeface="Times New Roman" panose="02020603050405020304" pitchFamily="18" charset="0"/>
                <a:cs typeface="Times New Roman" panose="02020603050405020304" pitchFamily="18" charset="0"/>
              </a:rPr>
              <a:t> (</a:t>
            </a:r>
            <a:r>
              <a:rPr lang="hr-HR" sz="1200" u="sng" dirty="0">
                <a:solidFill>
                  <a:srgbClr val="6D6E70"/>
                </a:solidFill>
                <a:effectLst/>
                <a:latin typeface="+mn-lt"/>
                <a:ea typeface="Times New Roman" panose="02020603050405020304" pitchFamily="18" charset="0"/>
                <a:cs typeface="Times New Roman" panose="02020603050405020304" pitchFamily="18" charset="0"/>
                <a:hlinkClick r:id="rId17"/>
              </a:rPr>
              <a:t>https://jamboard.google.com/</a:t>
            </a:r>
            <a:r>
              <a:rPr lang="hr-HR" sz="1200" dirty="0">
                <a:solidFill>
                  <a:srgbClr val="6D6E70"/>
                </a:solidFill>
                <a:effectLst/>
                <a:latin typeface="+mn-lt"/>
                <a:ea typeface="Times New Roman" panose="02020603050405020304" pitchFamily="18" charset="0"/>
                <a:cs typeface="Times New Roman" panose="02020603050405020304" pitchFamily="18" charset="0"/>
              </a:rPr>
              <a:t>) – prezentacijska ploča</a:t>
            </a:r>
            <a:endParaRPr lang="hr-HR" sz="12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hr-HR" sz="1200" dirty="0">
                <a:effectLst/>
                <a:latin typeface="+mn-lt"/>
                <a:ea typeface="Calibri" panose="020F0502020204030204" pitchFamily="34" charset="0"/>
                <a:cs typeface="Times New Roman" panose="02020603050405020304" pitchFamily="18" charset="0"/>
              </a:rPr>
              <a:t> </a:t>
            </a:r>
          </a:p>
          <a:p>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19</a:t>
            </a:fld>
            <a:endParaRPr lang="hr-HR"/>
          </a:p>
        </p:txBody>
      </p:sp>
    </p:spTree>
    <p:extLst>
      <p:ext uri="{BB962C8B-B14F-4D97-AF65-F5344CB8AC3E}">
        <p14:creationId xmlns:p14="http://schemas.microsoft.com/office/powerpoint/2010/main" val="89178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Upoznati sudionike s ciljem webinara.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2</a:t>
            </a:fld>
            <a:endParaRPr lang="hr-HR"/>
          </a:p>
        </p:txBody>
      </p:sp>
    </p:spTree>
    <p:extLst>
      <p:ext uri="{BB962C8B-B14F-4D97-AF65-F5344CB8AC3E}">
        <p14:creationId xmlns:p14="http://schemas.microsoft.com/office/powerpoint/2010/main" val="9070275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Polaznike upoznati s osnovnim pojmovima i značajkama hibridnog učenja.</a:t>
            </a:r>
          </a:p>
          <a:p>
            <a:endParaRPr lang="hr-HR" dirty="0"/>
          </a:p>
          <a:p>
            <a:r>
              <a:rPr lang="hr-HR" dirty="0"/>
              <a:t>Najaviti  da ćemo sada govoriti o pripremi i izvođenju nastave novim pristupom - hibridnom učenju te da Google učionicu možemo koristiti ne samo u nastavi na daljinu. Primjenom hibridnog obrazovanja naša se učionica i načini rada s učenicima mijenjaju i obogaćuju. </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20</a:t>
            </a:fld>
            <a:endParaRPr lang="hr-HR"/>
          </a:p>
        </p:txBody>
      </p:sp>
    </p:spTree>
    <p:extLst>
      <p:ext uri="{BB962C8B-B14F-4D97-AF65-F5344CB8AC3E}">
        <p14:creationId xmlns:p14="http://schemas.microsoft.com/office/powerpoint/2010/main" val="92742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solidFill>
                  <a:schemeClr val="tx1"/>
                </a:solidFill>
                <a:latin typeface="+mn-lt"/>
                <a:cs typeface="Segoe UI" panose="020B0502040204020203" pitchFamily="34" charset="0"/>
              </a:rPr>
              <a:t>Hibridno učenje je integrirana online nastava s tradicionalnim razrednim aktivnostima licem u lice, na planirani, pedagoški vrijedan način.</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solidFill>
                  <a:schemeClr val="tx1"/>
                </a:solidFill>
                <a:latin typeface="+mn-lt"/>
                <a:cs typeface="Segoe UI" panose="020B0502040204020203" pitchFamily="34" charset="0"/>
              </a:rPr>
              <a:t>Postoje različiti modeli:</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hr-HR" sz="1200" dirty="0">
                <a:solidFill>
                  <a:schemeClr val="tx1"/>
                </a:solidFill>
                <a:latin typeface="+mn-lt"/>
                <a:cs typeface="Segoe UI" panose="020B0502040204020203" pitchFamily="34" charset="0"/>
              </a:rPr>
              <a:t>dio učenika je u školi, a dio kod kuće. Nastava se organizira sinkrono za sve učenike.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hr-HR" sz="1200" dirty="0">
                <a:solidFill>
                  <a:schemeClr val="tx1"/>
                </a:solidFill>
                <a:latin typeface="+mn-lt"/>
                <a:cs typeface="Segoe UI" panose="020B0502040204020203" pitchFamily="34" charset="0"/>
              </a:rPr>
              <a:t>Koristi se kod metode rada obrnuta učionica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hr-HR" sz="1200" dirty="0">
                <a:solidFill>
                  <a:schemeClr val="tx1"/>
                </a:solidFill>
                <a:latin typeface="+mn-lt"/>
                <a:cs typeface="Segoe UI" panose="020B0502040204020203" pitchFamily="34" charset="0"/>
              </a:rPr>
              <a:t>Mješovita skupina učenika kod npr. Izvannastavnih aktivnosti, projekata i sl.</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hr-HR" sz="1200" dirty="0">
              <a:solidFill>
                <a:schemeClr val="tx1"/>
              </a:solidFill>
              <a:latin typeface="+mn-lt"/>
              <a:cs typeface="Segoe UI" panose="020B0502040204020203"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hr-HR" sz="1200" dirty="0">
              <a:solidFill>
                <a:schemeClr val="tx1"/>
              </a:solidFill>
              <a:latin typeface="+mn-lt"/>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solidFill>
                  <a:schemeClr val="tx1"/>
                </a:solidFill>
                <a:latin typeface="+mn-lt"/>
                <a:cs typeface="Segoe UI" panose="020B0502040204020203" pitchFamily="34" charset="0"/>
              </a:rPr>
              <a:t>Podaci dostupni na: </a:t>
            </a:r>
            <a:r>
              <a:rPr lang="en-US" sz="1200" b="1" i="0" dirty="0">
                <a:solidFill>
                  <a:srgbClr val="171717"/>
                </a:solidFill>
                <a:effectLst/>
                <a:latin typeface="+mn-lt"/>
              </a:rPr>
              <a:t>Hybrid learning: A new model for the future of learning</a:t>
            </a:r>
            <a:r>
              <a:rPr lang="hr-HR" sz="1200" b="1" i="0" dirty="0">
                <a:solidFill>
                  <a:srgbClr val="171717"/>
                </a:solidFill>
                <a:effectLst/>
                <a:latin typeface="+mn-lt"/>
              </a:rPr>
              <a:t>, </a:t>
            </a:r>
            <a:r>
              <a:rPr lang="hr-HR" sz="1200" b="0" i="0" dirty="0">
                <a:solidFill>
                  <a:srgbClr val="171717"/>
                </a:solidFill>
                <a:effectLst/>
                <a:latin typeface="+mn-lt"/>
              </a:rPr>
              <a:t>https://docs.microsoft.com/en-us/learn/modules/hybrid-learning-a-new-model-for-the-future-of-learning/</a:t>
            </a:r>
            <a:endParaRPr lang="hr-HR" sz="1200" b="0" dirty="0">
              <a:solidFill>
                <a:schemeClr val="tx1"/>
              </a:solidFill>
              <a:latin typeface="+mn-lt"/>
              <a:cs typeface="Segoe UI" panose="020B0502040204020203"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hr-HR" sz="1400" dirty="0">
              <a:solidFill>
                <a:schemeClr val="tx1"/>
              </a:solidFill>
              <a:latin typeface="Segoe UI" panose="020B0502040204020203" pitchFamily="34" charset="0"/>
              <a:cs typeface="Segoe UI" panose="020B0502040204020203" pitchFamily="34" charset="0"/>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21</a:t>
            </a:fld>
            <a:endParaRPr lang="hr-HR"/>
          </a:p>
        </p:txBody>
      </p:sp>
    </p:spTree>
    <p:extLst>
      <p:ext uri="{BB962C8B-B14F-4D97-AF65-F5344CB8AC3E}">
        <p14:creationId xmlns:p14="http://schemas.microsoft.com/office/powerpoint/2010/main" val="3516097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spcBef>
                <a:spcPts val="0"/>
              </a:spcBef>
              <a:spcAft>
                <a:spcPts val="0"/>
              </a:spcAft>
              <a:buNone/>
            </a:pPr>
            <a:r>
              <a:rPr lang="hr-HR" b="1" dirty="0">
                <a:latin typeface="+mn-lt"/>
              </a:rPr>
              <a:t>1. Okruženje za učenje </a:t>
            </a:r>
            <a:r>
              <a:rPr lang="hr-HR" dirty="0">
                <a:latin typeface="+mn-lt"/>
              </a:rPr>
              <a:t>- optimiziranje fizičkog i virtualnog prostora za učenje za vaše učenike</a:t>
            </a:r>
          </a:p>
          <a:p>
            <a:pPr marL="0" marR="0" lvl="0" indent="0">
              <a:spcBef>
                <a:spcPts val="0"/>
              </a:spcBef>
              <a:spcAft>
                <a:spcPts val="0"/>
              </a:spcAft>
              <a:buNone/>
            </a:pPr>
            <a:r>
              <a:rPr lang="hr-HR" b="1" dirty="0">
                <a:latin typeface="+mn-lt"/>
              </a:rPr>
              <a:t>2. Razredna zajednica </a:t>
            </a:r>
            <a:r>
              <a:rPr lang="hr-HR" dirty="0">
                <a:latin typeface="+mn-lt"/>
              </a:rPr>
              <a:t>- poticanje odnosa s učenicima kako bi se potaknula povezanost i prijateljstvo</a:t>
            </a:r>
          </a:p>
          <a:p>
            <a:pPr marL="0" marR="0" lvl="0" indent="0">
              <a:spcBef>
                <a:spcPts val="0"/>
              </a:spcBef>
              <a:spcAft>
                <a:spcPts val="0"/>
              </a:spcAft>
              <a:buNone/>
            </a:pPr>
            <a:r>
              <a:rPr lang="hr-HR" b="1" dirty="0">
                <a:latin typeface="+mn-lt"/>
              </a:rPr>
              <a:t>3. Dizajn lekcija </a:t>
            </a:r>
            <a:r>
              <a:rPr lang="hr-HR" dirty="0">
                <a:latin typeface="+mn-lt"/>
              </a:rPr>
              <a:t>- vrednovanje temeljnih koncepata u </a:t>
            </a:r>
            <a:r>
              <a:rPr lang="hr-HR" dirty="0" err="1">
                <a:latin typeface="+mn-lt"/>
              </a:rPr>
              <a:t>kurikulumima</a:t>
            </a:r>
            <a:r>
              <a:rPr lang="hr-HR" dirty="0">
                <a:latin typeface="+mn-lt"/>
              </a:rPr>
              <a:t>, određivanje onoga što je najvažnije i osmišljavanje nastavnih metoda, materijala i vrednovanja koje se mogu personalizirati kako bi se zadovoljile potrebe pojedinih učenika</a:t>
            </a:r>
          </a:p>
          <a:p>
            <a:pPr marL="0" marR="0" lvl="0" indent="0">
              <a:spcBef>
                <a:spcPts val="0"/>
              </a:spcBef>
              <a:spcAft>
                <a:spcPts val="0"/>
              </a:spcAft>
              <a:buNone/>
            </a:pPr>
            <a:r>
              <a:rPr lang="hr-HR" b="1" dirty="0">
                <a:latin typeface="+mn-lt"/>
              </a:rPr>
              <a:t>4. Angažman i interaktivnost </a:t>
            </a:r>
            <a:r>
              <a:rPr lang="hr-HR" dirty="0">
                <a:latin typeface="+mn-lt"/>
              </a:rPr>
              <a:t>- stvaranje sinkronih i asinkronih iskustava koja koriste razne strategije kako bi osigurali da su učenici angažirani i aktivni sudionici</a:t>
            </a:r>
          </a:p>
          <a:p>
            <a:pPr marL="0" marR="0" lvl="0" indent="0">
              <a:spcBef>
                <a:spcPts val="0"/>
              </a:spcBef>
              <a:spcAft>
                <a:spcPts val="0"/>
              </a:spcAft>
              <a:buNone/>
            </a:pPr>
            <a:r>
              <a:rPr lang="hr-HR" b="1" dirty="0">
                <a:latin typeface="+mn-lt"/>
              </a:rPr>
              <a:t>5. Vrednovanje i povratne informacije </a:t>
            </a:r>
            <a:r>
              <a:rPr lang="hr-HR" dirty="0">
                <a:latin typeface="+mn-lt"/>
              </a:rPr>
              <a:t>- osmišljavanje formativnih i </a:t>
            </a:r>
            <a:r>
              <a:rPr lang="hr-HR" dirty="0" err="1">
                <a:latin typeface="+mn-lt"/>
              </a:rPr>
              <a:t>sumativnih</a:t>
            </a:r>
            <a:r>
              <a:rPr lang="hr-HR" dirty="0">
                <a:latin typeface="+mn-lt"/>
              </a:rPr>
              <a:t> vrednovanja koja kontinuirano procjenjuju razumijevanje i pružaju povratne informacije za poticanje napredovanja učenika</a:t>
            </a:r>
          </a:p>
          <a:p>
            <a:pPr marL="0" marR="0" lvl="0" indent="0">
              <a:spcBef>
                <a:spcPts val="0"/>
              </a:spcBef>
              <a:spcAft>
                <a:spcPts val="0"/>
              </a:spcAft>
              <a:buNone/>
            </a:pPr>
            <a:endParaRPr lang="hr-HR"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dirty="0">
                <a:latin typeface="+mn-lt"/>
              </a:rPr>
              <a:t>Promislimo: </a:t>
            </a: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solidFill>
                  <a:srgbClr val="4472C4"/>
                </a:solidFill>
                <a:latin typeface="+mn-lt"/>
                <a:cs typeface="Segoe UI" panose="020B0502040204020203" pitchFamily="34" charset="0"/>
              </a:rPr>
              <a:t>Kako prilagoditi svoju učionicu za audio i video interakcije?
</a:t>
            </a:r>
            <a:r>
              <a:rPr lang="hr-HR" sz="1200" dirty="0">
                <a:solidFill>
                  <a:srgbClr val="3660AC"/>
                </a:solidFill>
                <a:latin typeface="+mn-lt"/>
                <a:cs typeface="Segoe UI" panose="020B0502040204020203" pitchFamily="34" charset="0"/>
              </a:rPr>
              <a:t>Koja pravila ćete uvesti za organiziranje grupa, pohađanje, poticanje pitanja itd.?
</a:t>
            </a:r>
            <a:r>
              <a:rPr lang="hr-HR" sz="1200" dirty="0">
                <a:solidFill>
                  <a:srgbClr val="2B4D89"/>
                </a:solidFill>
                <a:latin typeface="+mn-lt"/>
                <a:cs typeface="Segoe UI" panose="020B0502040204020203" pitchFamily="34" charset="0"/>
              </a:rPr>
              <a:t>Koji su vam resursi pristupačnosti poznati? Što ćete koristiti?
Na koji način ćete organizirati materijale za učenike? Zadaće? Vrednovanja? Kako ćete olakšati učenicima </a:t>
            </a:r>
            <a:r>
              <a:rPr lang="hr-HR" sz="1200" dirty="0">
                <a:solidFill>
                  <a:srgbClr val="1E3660"/>
                </a:solidFill>
                <a:latin typeface="+mn-lt"/>
                <a:cs typeface="Segoe UI" panose="020B0502040204020203" pitchFamily="34" charset="0"/>
              </a:rPr>
              <a:t>njihov pronalazak i snalaženje te kako predati zadatke?</a:t>
            </a:r>
          </a:p>
          <a:p>
            <a:endParaRPr lang="hr-HR" dirty="0">
              <a:latin typeface="+mn-lt"/>
            </a:endParaRPr>
          </a:p>
          <a:p>
            <a:r>
              <a:rPr lang="hr-HR" dirty="0">
                <a:latin typeface="+mn-lt"/>
              </a:rPr>
              <a:t>Izvor: </a:t>
            </a:r>
            <a:r>
              <a:rPr lang="en-US" dirty="0">
                <a:latin typeface="+mn-lt"/>
                <a:hlinkClick r:id="rId3"/>
              </a:rPr>
              <a:t>Hybrid learning: A new model for the future of learning - Learn | Microsoft Docs</a:t>
            </a:r>
            <a:endParaRPr lang="hr-HR"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22</a:t>
            </a:fld>
            <a:endParaRPr lang="hr-HR"/>
          </a:p>
        </p:txBody>
      </p:sp>
    </p:spTree>
    <p:extLst>
      <p:ext uri="{BB962C8B-B14F-4D97-AF65-F5344CB8AC3E}">
        <p14:creationId xmlns:p14="http://schemas.microsoft.com/office/powerpoint/2010/main" val="1652234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Najaviti da slijedi demonstracija izrade Google učionice. Potaknuti sudionike da rade zajedno s predavačem.</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23</a:t>
            </a:fld>
            <a:endParaRPr lang="hr-HR"/>
          </a:p>
        </p:txBody>
      </p:sp>
    </p:spTree>
    <p:extLst>
      <p:ext uri="{BB962C8B-B14F-4D97-AF65-F5344CB8AC3E}">
        <p14:creationId xmlns:p14="http://schemas.microsoft.com/office/powerpoint/2010/main" val="23268327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Podijeliti zaslon i demonstrirati spajanje na Google učionicu i stvaranje predmeta.</a:t>
            </a:r>
          </a:p>
          <a:p>
            <a:endParaRPr lang="hr-HR" dirty="0"/>
          </a:p>
          <a:p>
            <a:r>
              <a:rPr lang="hr-HR" dirty="0"/>
              <a:t>Slajdovi koji slijede su backup ukoliko nešto kod demonstracije ne bude radilo.</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24</a:t>
            </a:fld>
            <a:endParaRPr lang="hr-HR"/>
          </a:p>
        </p:txBody>
      </p:sp>
    </p:spTree>
    <p:extLst>
      <p:ext uri="{BB962C8B-B14F-4D97-AF65-F5344CB8AC3E}">
        <p14:creationId xmlns:p14="http://schemas.microsoft.com/office/powerpoint/2010/main" val="683374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25</a:t>
            </a:fld>
            <a:endParaRPr lang="hr-HR"/>
          </a:p>
        </p:txBody>
      </p:sp>
    </p:spTree>
    <p:extLst>
      <p:ext uri="{BB962C8B-B14F-4D97-AF65-F5344CB8AC3E}">
        <p14:creationId xmlns:p14="http://schemas.microsoft.com/office/powerpoint/2010/main" val="2887767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26</a:t>
            </a:fld>
            <a:endParaRPr lang="hr-HR"/>
          </a:p>
        </p:txBody>
      </p:sp>
    </p:spTree>
    <p:extLst>
      <p:ext uri="{BB962C8B-B14F-4D97-AF65-F5344CB8AC3E}">
        <p14:creationId xmlns:p14="http://schemas.microsoft.com/office/powerpoint/2010/main" val="3569043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27</a:t>
            </a:fld>
            <a:endParaRPr lang="hr-HR"/>
          </a:p>
        </p:txBody>
      </p:sp>
    </p:spTree>
    <p:extLst>
      <p:ext uri="{BB962C8B-B14F-4D97-AF65-F5344CB8AC3E}">
        <p14:creationId xmlns:p14="http://schemas.microsoft.com/office/powerpoint/2010/main" val="10210366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28</a:t>
            </a:fld>
            <a:endParaRPr lang="hr-HR"/>
          </a:p>
        </p:txBody>
      </p:sp>
    </p:spTree>
    <p:extLst>
      <p:ext uri="{BB962C8B-B14F-4D97-AF65-F5344CB8AC3E}">
        <p14:creationId xmlns:p14="http://schemas.microsoft.com/office/powerpoint/2010/main" val="1053908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29</a:t>
            </a:fld>
            <a:endParaRPr lang="hr-HR"/>
          </a:p>
        </p:txBody>
      </p:sp>
    </p:spTree>
    <p:extLst>
      <p:ext uri="{BB962C8B-B14F-4D97-AF65-F5344CB8AC3E}">
        <p14:creationId xmlns:p14="http://schemas.microsoft.com/office/powerpoint/2010/main" val="3888618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Upoznati sudionike s ishodima webinara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3</a:t>
            </a:fld>
            <a:endParaRPr lang="hr-HR"/>
          </a:p>
        </p:txBody>
      </p:sp>
    </p:spTree>
    <p:extLst>
      <p:ext uri="{BB962C8B-B14F-4D97-AF65-F5344CB8AC3E}">
        <p14:creationId xmlns:p14="http://schemas.microsoft.com/office/powerpoint/2010/main" val="4048740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30</a:t>
            </a:fld>
            <a:endParaRPr lang="hr-HR"/>
          </a:p>
        </p:txBody>
      </p:sp>
    </p:spTree>
    <p:extLst>
      <p:ext uri="{BB962C8B-B14F-4D97-AF65-F5344CB8AC3E}">
        <p14:creationId xmlns:p14="http://schemas.microsoft.com/office/powerpoint/2010/main" val="14287204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31</a:t>
            </a:fld>
            <a:endParaRPr lang="hr-HR"/>
          </a:p>
        </p:txBody>
      </p:sp>
    </p:spTree>
    <p:extLst>
      <p:ext uri="{BB962C8B-B14F-4D97-AF65-F5344CB8AC3E}">
        <p14:creationId xmlns:p14="http://schemas.microsoft.com/office/powerpoint/2010/main" val="1458121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32</a:t>
            </a:fld>
            <a:endParaRPr lang="hr-HR"/>
          </a:p>
        </p:txBody>
      </p:sp>
    </p:spTree>
    <p:extLst>
      <p:ext uri="{BB962C8B-B14F-4D97-AF65-F5344CB8AC3E}">
        <p14:creationId xmlns:p14="http://schemas.microsoft.com/office/powerpoint/2010/main" val="37436867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Dodavanje učenika i nastavnika napraviti dijeljenjem zaslona. </a:t>
            </a:r>
          </a:p>
          <a:p>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Slajdovi koji slijede su backup ukoliko nešto kod demonstracije ne bude radilo.</a:t>
            </a: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33</a:t>
            </a:fld>
            <a:endParaRPr lang="hr-HR"/>
          </a:p>
        </p:txBody>
      </p:sp>
    </p:spTree>
    <p:extLst>
      <p:ext uri="{BB962C8B-B14F-4D97-AF65-F5344CB8AC3E}">
        <p14:creationId xmlns:p14="http://schemas.microsoft.com/office/powerpoint/2010/main" val="19380847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34</a:t>
            </a:fld>
            <a:endParaRPr lang="hr-HR"/>
          </a:p>
        </p:txBody>
      </p:sp>
    </p:spTree>
    <p:extLst>
      <p:ext uri="{BB962C8B-B14F-4D97-AF65-F5344CB8AC3E}">
        <p14:creationId xmlns:p14="http://schemas.microsoft.com/office/powerpoint/2010/main" val="3122533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35</a:t>
            </a:fld>
            <a:endParaRPr lang="hr-HR"/>
          </a:p>
        </p:txBody>
      </p:sp>
    </p:spTree>
    <p:extLst>
      <p:ext uri="{BB962C8B-B14F-4D97-AF65-F5344CB8AC3E}">
        <p14:creationId xmlns:p14="http://schemas.microsoft.com/office/powerpoint/2010/main" val="293464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36</a:t>
            </a:fld>
            <a:endParaRPr lang="hr-HR"/>
          </a:p>
        </p:txBody>
      </p:sp>
    </p:spTree>
    <p:extLst>
      <p:ext uri="{BB962C8B-B14F-4D97-AF65-F5344CB8AC3E}">
        <p14:creationId xmlns:p14="http://schemas.microsoft.com/office/powerpoint/2010/main" val="38794341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37</a:t>
            </a:fld>
            <a:endParaRPr lang="hr-HR"/>
          </a:p>
        </p:txBody>
      </p:sp>
    </p:spTree>
    <p:extLst>
      <p:ext uri="{BB962C8B-B14F-4D97-AF65-F5344CB8AC3E}">
        <p14:creationId xmlns:p14="http://schemas.microsoft.com/office/powerpoint/2010/main" val="3709338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latin typeface="+mn-lt"/>
              </a:rPr>
              <a:t>Google Meet je komunikacijski softver izrađen od strane Googlea i dio je paketa Google Workspace for Education. Omogućava audio i video komunikaciju te dijeljenje sadržaja. Google Meet može poslužiti kao jedan od alata za online nastavu.</a:t>
            </a:r>
          </a:p>
          <a:p>
            <a:endParaRPr lang="hr-HR" dirty="0">
              <a:latin typeface="+mn-lt"/>
            </a:endParaRPr>
          </a:p>
          <a:p>
            <a:r>
              <a:rPr lang="hr-HR" dirty="0">
                <a:latin typeface="+mn-lt"/>
              </a:rPr>
              <a:t> Učitelji, nastavnici i učenici </a:t>
            </a:r>
            <a:r>
              <a:rPr lang="hr-HR" dirty="0" err="1">
                <a:latin typeface="+mn-lt"/>
              </a:rPr>
              <a:t>prijavljujuju</a:t>
            </a:r>
            <a:r>
              <a:rPr lang="hr-HR" dirty="0">
                <a:latin typeface="+mn-lt"/>
              </a:rPr>
              <a:t> se sa svojim @skole.hr korisničkim </a:t>
            </a:r>
            <a:r>
              <a:rPr lang="hr-HR" dirty="0" err="1">
                <a:latin typeface="+mn-lt"/>
              </a:rPr>
              <a:t>računum</a:t>
            </a:r>
            <a:r>
              <a:rPr lang="hr-HR" dirty="0">
                <a:latin typeface="+mn-lt"/>
              </a:rPr>
              <a:t>.</a:t>
            </a:r>
          </a:p>
          <a:p>
            <a:endParaRPr lang="hr-HR"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dirty="0">
                <a:latin typeface="+mn-lt"/>
              </a:rPr>
              <a:t>Podijeliti zaslon i demonstrirati spajanje na Google Meet.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latin typeface="+mn-lt"/>
            </a:endParaRPr>
          </a:p>
          <a:p>
            <a:pPr algn="l"/>
            <a:r>
              <a:rPr lang="hr-HR" b="1" i="0" dirty="0">
                <a:solidFill>
                  <a:srgbClr val="1F1F1F"/>
                </a:solidFill>
                <a:effectLst/>
                <a:latin typeface="+mn-lt"/>
              </a:rPr>
              <a:t>‎Stvaranje veze za Meet u predmetu‎</a:t>
            </a:r>
          </a:p>
          <a:p>
            <a:pPr algn="l" fontAlgn="base">
              <a:buFont typeface="+mj-lt"/>
              <a:buAutoNum type="arabicPeriod"/>
            </a:pPr>
            <a:r>
              <a:rPr lang="hr-HR" b="0" i="0" dirty="0">
                <a:solidFill>
                  <a:srgbClr val="1F1F1F"/>
                </a:solidFill>
                <a:effectLst/>
                <a:latin typeface="+mn-lt"/>
              </a:rPr>
              <a:t>‎Prijavite se u ‎</a:t>
            </a:r>
            <a:r>
              <a:rPr lang="hr-HR" b="0" i="0" u="none" strike="noStrike" dirty="0">
                <a:solidFill>
                  <a:srgbClr val="0B57D0"/>
                </a:solidFill>
                <a:effectLst/>
                <a:latin typeface="+mn-lt"/>
                <a:hlinkClick r:id="rId3"/>
              </a:rPr>
              <a:t>‎classroom.google.com‎</a:t>
            </a:r>
            <a:r>
              <a:rPr lang="hr-HR" b="0" i="0" dirty="0">
                <a:solidFill>
                  <a:srgbClr val="1F1F1F"/>
                </a:solidFill>
                <a:effectLst/>
                <a:latin typeface="+mn-lt"/>
              </a:rPr>
              <a:t>‎.‎</a:t>
            </a:r>
          </a:p>
          <a:p>
            <a:pPr algn="l" fontAlgn="base">
              <a:buFont typeface="+mj-lt"/>
              <a:buAutoNum type="arabicPeriod"/>
            </a:pPr>
            <a:r>
              <a:rPr lang="hr-HR" b="0" i="0" dirty="0">
                <a:solidFill>
                  <a:srgbClr val="1F1F1F"/>
                </a:solidFill>
                <a:effectLst/>
                <a:latin typeface="+mn-lt"/>
              </a:rPr>
              <a:t>‎Kliknite razred.‎</a:t>
            </a:r>
          </a:p>
          <a:p>
            <a:pPr algn="l" fontAlgn="base">
              <a:buFont typeface="+mj-lt"/>
              <a:buAutoNum type="arabicPeriod"/>
            </a:pPr>
            <a:r>
              <a:rPr lang="hr-HR" b="0" i="0" dirty="0">
                <a:solidFill>
                  <a:srgbClr val="1F1F1F"/>
                </a:solidFill>
                <a:effectLst/>
                <a:latin typeface="+mn-lt"/>
              </a:rPr>
              <a:t>‎U odjeljku Sastanak kliknite ‎</a:t>
            </a:r>
            <a:r>
              <a:rPr lang="hr-HR" b="1" i="0" dirty="0">
                <a:solidFill>
                  <a:srgbClr val="1F1F1F"/>
                </a:solidFill>
                <a:effectLst/>
                <a:latin typeface="+mn-lt"/>
              </a:rPr>
              <a:t>‎Generiraj vezu‎</a:t>
            </a:r>
            <a:r>
              <a:rPr lang="hr-HR" b="0" i="0" dirty="0">
                <a:solidFill>
                  <a:srgbClr val="1F1F1F"/>
                </a:solidFill>
                <a:effectLst/>
                <a:latin typeface="+mn-lt"/>
              </a:rPr>
              <a:t>‎. ‎</a:t>
            </a:r>
          </a:p>
          <a:p>
            <a:pPr marL="742950" lvl="1" indent="-285750" algn="l" fontAlgn="base">
              <a:buFont typeface="+mj-lt"/>
              <a:buAutoNum type="arabicPeriod"/>
            </a:pPr>
            <a:r>
              <a:rPr lang="hr-HR" b="0" i="0" dirty="0">
                <a:solidFill>
                  <a:srgbClr val="1F1F1F"/>
                </a:solidFill>
                <a:effectLst/>
                <a:latin typeface="+mn-lt"/>
              </a:rPr>
              <a:t>‎Ili kliknite Postavke ‎‎. Zatim u odjeljku "Općenito" kliknite ‎</a:t>
            </a:r>
            <a:r>
              <a:rPr lang="hr-HR" b="1" i="0" dirty="0">
                <a:solidFill>
                  <a:srgbClr val="1F1F1F"/>
                </a:solidFill>
                <a:effectLst/>
                <a:latin typeface="+mn-lt"/>
              </a:rPr>
              <a:t>‎Generiraj vezu Za susret.‎</a:t>
            </a:r>
            <a:endParaRPr lang="hr-HR" b="0" i="0" dirty="0">
              <a:solidFill>
                <a:srgbClr val="1F1F1F"/>
              </a:solidFill>
              <a:effectLst/>
              <a:latin typeface="+mn-lt"/>
            </a:endParaRPr>
          </a:p>
          <a:p>
            <a:pPr algn="l" fontAlgn="base">
              <a:buFont typeface="+mj-lt"/>
              <a:buAutoNum type="arabicPeriod"/>
            </a:pPr>
            <a:r>
              <a:rPr lang="hr-HR" b="0" i="0" dirty="0">
                <a:solidFill>
                  <a:srgbClr val="1F1F1F"/>
                </a:solidFill>
                <a:effectLst/>
                <a:latin typeface="+mn-lt"/>
              </a:rPr>
              <a:t>‎Za vaš razred pojavljuje se veza za Meet.‎</a:t>
            </a:r>
          </a:p>
          <a:p>
            <a:pPr algn="l" fontAlgn="base">
              <a:buFont typeface="+mj-lt"/>
              <a:buAutoNum type="arabicPeriod"/>
            </a:pPr>
            <a:r>
              <a:rPr lang="hr-HR" b="0" i="0" dirty="0">
                <a:solidFill>
                  <a:srgbClr val="1F1F1F"/>
                </a:solidFill>
                <a:effectLst/>
                <a:latin typeface="+mn-lt"/>
              </a:rPr>
              <a:t>‎Kliknite ‎</a:t>
            </a:r>
            <a:r>
              <a:rPr lang="hr-HR" b="1" i="0" dirty="0">
                <a:solidFill>
                  <a:srgbClr val="1F1F1F"/>
                </a:solidFill>
                <a:effectLst/>
                <a:latin typeface="+mn-lt"/>
              </a:rPr>
              <a:t>‎Spremi‎</a:t>
            </a:r>
            <a:r>
              <a:rPr lang="hr-HR" b="0" i="0" dirty="0">
                <a:solidFill>
                  <a:srgbClr val="1F1F1F"/>
                </a:solidFill>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latin typeface="+mn-lt"/>
            </a:endParaRPr>
          </a:p>
          <a:p>
            <a:pPr algn="l"/>
            <a:r>
              <a:rPr lang="hr-HR" b="1" i="0" dirty="0">
                <a:solidFill>
                  <a:srgbClr val="1F1F1F"/>
                </a:solidFill>
                <a:effectLst/>
                <a:latin typeface="+mn-lt"/>
              </a:rPr>
              <a:t>‎Odmah započnite sastanak‎</a:t>
            </a:r>
          </a:p>
          <a:p>
            <a:pPr algn="l" fontAlgn="base">
              <a:buFont typeface="+mj-lt"/>
              <a:buAutoNum type="arabicPeriod"/>
            </a:pPr>
            <a:r>
              <a:rPr lang="hr-HR" b="0" i="0" dirty="0">
                <a:solidFill>
                  <a:srgbClr val="1F1F1F"/>
                </a:solidFill>
                <a:effectLst/>
                <a:latin typeface="+mn-lt"/>
              </a:rPr>
              <a:t>‎Idite na ‎</a:t>
            </a:r>
            <a:r>
              <a:rPr lang="hr-HR" b="0" i="0" u="none" strike="noStrike" dirty="0">
                <a:solidFill>
                  <a:srgbClr val="0B57D0"/>
                </a:solidFill>
                <a:effectLst/>
                <a:latin typeface="+mn-lt"/>
                <a:hlinkClick r:id="rId4"/>
              </a:rPr>
              <a:t>‎meet.google.com‎</a:t>
            </a:r>
            <a:r>
              <a:rPr lang="hr-HR" b="0" i="0" dirty="0">
                <a:solidFill>
                  <a:srgbClr val="1F1F1F"/>
                </a:solidFill>
                <a:effectLst/>
                <a:latin typeface="+mn-lt"/>
              </a:rPr>
              <a:t>‎ i prijavite se pomoću računa u učionici. ‎</a:t>
            </a:r>
            <a:br>
              <a:rPr lang="hr-HR" b="0" i="0" dirty="0">
                <a:solidFill>
                  <a:srgbClr val="1F1F1F"/>
                </a:solidFill>
                <a:effectLst/>
                <a:latin typeface="+mn-lt"/>
              </a:rPr>
            </a:br>
            <a:r>
              <a:rPr lang="hr-HR" b="0" i="0" dirty="0">
                <a:solidFill>
                  <a:srgbClr val="1F1F1F"/>
                </a:solidFill>
                <a:effectLst/>
                <a:latin typeface="+mn-lt"/>
              </a:rPr>
              <a:t>‎ Ako ste već prijavljeni pomoću drugog računa, pri vrhu kliknite profil Odaberite svoj profil ‎‎ ‎</a:t>
            </a:r>
            <a:r>
              <a:rPr lang="hr-HR" b="1" i="0" dirty="0">
                <a:solidFill>
                  <a:srgbClr val="1F1F1F"/>
                </a:solidFill>
                <a:effectLst/>
                <a:latin typeface="+mn-lt"/>
              </a:rPr>
              <a:t>‎Promijeni račun ‎</a:t>
            </a:r>
            <a:r>
              <a:rPr lang="hr-HR" b="0" i="0" dirty="0">
                <a:solidFill>
                  <a:srgbClr val="1F1F1F"/>
                </a:solidFill>
                <a:effectLst/>
                <a:latin typeface="+mn-lt"/>
              </a:rPr>
              <a:t>‎ ili se prijavite na račun u učionici.‎</a:t>
            </a:r>
          </a:p>
          <a:p>
            <a:pPr algn="l" fontAlgn="base">
              <a:buFont typeface="+mj-lt"/>
              <a:buAutoNum type="arabicPeriod"/>
            </a:pPr>
            <a:r>
              <a:rPr lang="hr-HR" b="0" i="0" dirty="0">
                <a:solidFill>
                  <a:srgbClr val="1F1F1F"/>
                </a:solidFill>
                <a:effectLst/>
                <a:latin typeface="+mn-lt"/>
              </a:rPr>
              <a:t>‎Kliknite ‎</a:t>
            </a:r>
            <a:r>
              <a:rPr lang="hr-HR" b="1" i="0" dirty="0">
                <a:solidFill>
                  <a:srgbClr val="1F1F1F"/>
                </a:solidFill>
                <a:effectLst/>
                <a:latin typeface="+mn-lt"/>
              </a:rPr>
              <a:t>‎Uključi se ili započnite sastanak‎</a:t>
            </a:r>
            <a:r>
              <a:rPr lang="hr-HR" b="0" i="0" dirty="0">
                <a:solidFill>
                  <a:srgbClr val="1F1F1F"/>
                </a:solidFill>
                <a:effectLst/>
                <a:latin typeface="+mn-lt"/>
              </a:rPr>
              <a:t>‎ ‎‎ odaberite mogućnost: ‎</a:t>
            </a:r>
          </a:p>
          <a:p>
            <a:pPr marL="742950" lvl="1" indent="-285750" algn="l" fontAlgn="base">
              <a:buFont typeface="+mj-lt"/>
              <a:buAutoNum type="arabicPeriod"/>
            </a:pPr>
            <a:r>
              <a:rPr lang="hr-HR" b="0" i="0" dirty="0">
                <a:solidFill>
                  <a:srgbClr val="1F1F1F"/>
                </a:solidFill>
                <a:effectLst/>
                <a:latin typeface="+mn-lt"/>
              </a:rPr>
              <a:t>‎Da biste stvorili sastanak s nadimkom, unesite nadimak ‎‎ kliknite ‎</a:t>
            </a:r>
            <a:r>
              <a:rPr lang="hr-HR" b="1" i="0" dirty="0">
                <a:solidFill>
                  <a:srgbClr val="1F1F1F"/>
                </a:solidFill>
                <a:effectLst/>
                <a:latin typeface="+mn-lt"/>
              </a:rPr>
              <a:t>‎Nastavi‎</a:t>
            </a:r>
            <a:r>
              <a:rPr lang="hr-HR" b="0" i="0" dirty="0">
                <a:solidFill>
                  <a:srgbClr val="1F1F1F"/>
                </a:solidFill>
                <a:effectLst/>
                <a:latin typeface="+mn-lt"/>
              </a:rPr>
              <a:t>‎.‎</a:t>
            </a:r>
          </a:p>
          <a:p>
            <a:pPr marL="742950" lvl="1" indent="-285750" algn="l" fontAlgn="base">
              <a:buFont typeface="+mj-lt"/>
              <a:buAutoNum type="arabicPeriod"/>
            </a:pPr>
            <a:r>
              <a:rPr lang="hr-HR" b="0" i="0" dirty="0">
                <a:solidFill>
                  <a:srgbClr val="1F1F1F"/>
                </a:solidFill>
                <a:effectLst/>
                <a:latin typeface="+mn-lt"/>
              </a:rPr>
              <a:t>‎Da biste stvorili sastanak bez nadimka, kliknite ‎</a:t>
            </a:r>
            <a:r>
              <a:rPr lang="hr-HR" b="1" i="0" dirty="0">
                <a:solidFill>
                  <a:srgbClr val="1F1F1F"/>
                </a:solidFill>
                <a:effectLst/>
                <a:latin typeface="+mn-lt"/>
              </a:rPr>
              <a:t>‎Nastavi‎</a:t>
            </a:r>
            <a:r>
              <a:rPr lang="hr-HR" b="0" i="0" dirty="0">
                <a:solidFill>
                  <a:srgbClr val="1F1F1F"/>
                </a:solidFill>
                <a:effectLst/>
                <a:latin typeface="+mn-lt"/>
              </a:rPr>
              <a:t>‎.‎</a:t>
            </a:r>
          </a:p>
          <a:p>
            <a:pPr algn="l" fontAlgn="base">
              <a:buFont typeface="+mj-lt"/>
              <a:buAutoNum type="arabicPeriod"/>
            </a:pPr>
            <a:r>
              <a:rPr lang="hr-HR" b="0" i="0" dirty="0">
                <a:solidFill>
                  <a:srgbClr val="1F1F1F"/>
                </a:solidFill>
                <a:effectLst/>
                <a:latin typeface="+mn-lt"/>
              </a:rPr>
              <a:t>‎Kliknite ‎</a:t>
            </a:r>
            <a:r>
              <a:rPr lang="hr-HR" b="1" i="0" dirty="0">
                <a:solidFill>
                  <a:srgbClr val="1F1F1F"/>
                </a:solidFill>
                <a:effectLst/>
                <a:latin typeface="+mn-lt"/>
              </a:rPr>
              <a:t>‎Pridruži se odmah‎</a:t>
            </a:r>
            <a:r>
              <a:rPr lang="hr-HR" b="0" i="0" dirty="0">
                <a:solidFill>
                  <a:srgbClr val="1F1F1F"/>
                </a:solidFill>
                <a:effectLst/>
                <a:latin typeface="+mn-lt"/>
              </a:rPr>
              <a:t>‎.‎</a:t>
            </a:r>
          </a:p>
          <a:p>
            <a:pPr algn="l" fontAlgn="base">
              <a:buFont typeface="+mj-lt"/>
              <a:buAutoNum type="arabicPeriod"/>
            </a:pPr>
            <a:r>
              <a:rPr lang="hr-HR" b="0" i="0" dirty="0">
                <a:solidFill>
                  <a:srgbClr val="1F1F1F"/>
                </a:solidFill>
                <a:effectLst/>
                <a:latin typeface="+mn-lt"/>
              </a:rPr>
              <a:t>‎(Neobavezno) Da biste podijelili nadimak sastanka, objavite ga u poruci ili najavi, zadatku ili pitanju u učionici.‎</a:t>
            </a:r>
          </a:p>
          <a:p>
            <a:pPr algn="l" fontAlgn="base">
              <a:buFont typeface="+mj-lt"/>
              <a:buAutoNum type="arabicPeriod"/>
            </a:pPr>
            <a:r>
              <a:rPr lang="hr-HR" b="0" i="0" dirty="0">
                <a:solidFill>
                  <a:srgbClr val="1F1F1F"/>
                </a:solidFill>
                <a:effectLst/>
                <a:latin typeface="+mn-lt"/>
              </a:rPr>
              <a:t>‎(Neobavezno) Da biste podijelili druge detalje o pridruživanju, odaberite neku mogućnost: ‎</a:t>
            </a:r>
          </a:p>
          <a:p>
            <a:pPr marL="742950" lvl="1" indent="-285750" algn="l" fontAlgn="base">
              <a:buFont typeface="+mj-lt"/>
              <a:buAutoNum type="arabicPeriod"/>
            </a:pPr>
            <a:r>
              <a:rPr lang="hr-HR" b="0" i="0" dirty="0">
                <a:solidFill>
                  <a:srgbClr val="1F1F1F"/>
                </a:solidFill>
                <a:effectLst/>
                <a:latin typeface="+mn-lt"/>
              </a:rPr>
              <a:t>‎Kliknite ‎</a:t>
            </a:r>
            <a:r>
              <a:rPr lang="hr-HR" b="1" i="0" dirty="0">
                <a:solidFill>
                  <a:srgbClr val="1F1F1F"/>
                </a:solidFill>
                <a:effectLst/>
                <a:latin typeface="+mn-lt"/>
              </a:rPr>
              <a:t>‎Kopiraj podatke o ‎</a:t>
            </a:r>
            <a:r>
              <a:rPr lang="hr-HR" b="0" i="0" dirty="0">
                <a:solidFill>
                  <a:srgbClr val="1F1F1F"/>
                </a:solidFill>
                <a:effectLst/>
                <a:latin typeface="+mn-lt"/>
              </a:rPr>
              <a:t>‎ pridruživanju zalijepite detalje u poruku ili objavu‎</a:t>
            </a:r>
            <a:br>
              <a:rPr lang="hr-HR" b="0" i="0" dirty="0">
                <a:solidFill>
                  <a:srgbClr val="1F1F1F"/>
                </a:solidFill>
                <a:effectLst/>
                <a:latin typeface="+mn-lt"/>
              </a:rPr>
            </a:br>
            <a:r>
              <a:rPr lang="hr-HR" b="0" i="0" dirty="0">
                <a:solidFill>
                  <a:srgbClr val="1F1F1F"/>
                </a:solidFill>
                <a:effectLst/>
                <a:latin typeface="+mn-lt"/>
              </a:rPr>
              <a:t>‎ u učionici‎‎.‎</a:t>
            </a:r>
          </a:p>
          <a:p>
            <a:pPr marL="742950" lvl="1" indent="-285750" algn="l" fontAlgn="base">
              <a:buFont typeface="+mj-lt"/>
              <a:buAutoNum type="arabicPeriod"/>
            </a:pPr>
            <a:r>
              <a:rPr lang="hr-HR" b="0" i="0" dirty="0">
                <a:solidFill>
                  <a:srgbClr val="1F1F1F"/>
                </a:solidFill>
                <a:effectLst/>
                <a:latin typeface="+mn-lt"/>
              </a:rPr>
              <a:t>‎Kliknite Dodaj osobe ‎‎ ‎‎ Unesite imena ili adrese ‎‎ e-pošte kliknite ‎</a:t>
            </a:r>
            <a:r>
              <a:rPr lang="hr-HR" b="1" i="0" dirty="0">
                <a:solidFill>
                  <a:srgbClr val="1F1F1F"/>
                </a:solidFill>
                <a:effectLst/>
                <a:latin typeface="+mn-lt"/>
              </a:rPr>
              <a:t>‎Pošalji e-poštu‎</a:t>
            </a:r>
            <a:r>
              <a:rPr lang="hr-HR" b="0" i="0" dirty="0">
                <a:solidFill>
                  <a:srgbClr val="1F1F1F"/>
                </a:solidFill>
                <a:effectLst/>
                <a:latin typeface="+mn-lt"/>
              </a:rPr>
              <a:t>‎. ‎</a:t>
            </a:r>
            <a:br>
              <a:rPr lang="hr-HR" b="0" i="0" dirty="0">
                <a:solidFill>
                  <a:srgbClr val="1F1F1F"/>
                </a:solidFill>
                <a:effectLst/>
                <a:latin typeface="+mn-lt"/>
              </a:rPr>
            </a:br>
            <a:r>
              <a:rPr lang="hr-HR" b="0" i="0" dirty="0">
                <a:solidFill>
                  <a:srgbClr val="1F1F1F"/>
                </a:solidFill>
                <a:effectLst/>
                <a:latin typeface="+mn-lt"/>
              </a:rPr>
              <a:t>‎ Ako ne vidite mogućnost Dodavanje osoba ‎‎, pri vrhu kliknite Osobe ‎‎ ‎‎ koje dodaju osobe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latin typeface="+mn-lt"/>
            </a:endParaRPr>
          </a:p>
          <a:p>
            <a:r>
              <a:rPr lang="hr-HR" b="1" u="none" strike="noStrike" dirty="0">
                <a:solidFill>
                  <a:srgbClr val="0B57D0"/>
                </a:solidFill>
                <a:effectLst/>
                <a:latin typeface="+mn-lt"/>
              </a:rPr>
              <a:t>‎Započinjanje video sastanka u kalendaru </a:t>
            </a:r>
            <a:r>
              <a:rPr lang="hr-HR" b="0" u="none" strike="noStrike" dirty="0">
                <a:solidFill>
                  <a:srgbClr val="0B57D0"/>
                </a:solidFill>
                <a:effectLst/>
                <a:latin typeface="+mn-lt"/>
              </a:rPr>
              <a:t>‎</a:t>
            </a:r>
            <a:endParaRPr lang="hr-HR" dirty="0">
              <a:effectLst/>
              <a:latin typeface="+mn-lt"/>
            </a:endParaRPr>
          </a:p>
          <a:p>
            <a:pPr algn="l"/>
            <a:r>
              <a:rPr lang="hr-HR" b="0" i="0" dirty="0">
                <a:solidFill>
                  <a:srgbClr val="1F1F1F"/>
                </a:solidFill>
                <a:effectLst/>
                <a:latin typeface="+mn-lt"/>
              </a:rPr>
              <a:t>‎U kalendaru možete stvoriti video sastanak u razredu i pozvati učenike da se pridruže. Također možete dodati streaming uživo samo za gledanje na događaj za do 100 000 ljudi.‎</a:t>
            </a:r>
          </a:p>
          <a:p>
            <a:br>
              <a:rPr lang="hr-HR" dirty="0">
                <a:effectLst/>
                <a:latin typeface="+mn-lt"/>
              </a:rPr>
            </a:br>
            <a:r>
              <a:rPr lang="hr-HR" dirty="0">
                <a:latin typeface="+mn-lt"/>
              </a:rPr>
              <a:t>Slajdovi koji slijede su backup ukoliko nešto kod demonstracije ne bude radilo.</a:t>
            </a:r>
          </a:p>
          <a:p>
            <a:endParaRPr lang="hr-HR"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38</a:t>
            </a:fld>
            <a:endParaRPr lang="hr-HR"/>
          </a:p>
        </p:txBody>
      </p:sp>
    </p:spTree>
    <p:extLst>
      <p:ext uri="{BB962C8B-B14F-4D97-AF65-F5344CB8AC3E}">
        <p14:creationId xmlns:p14="http://schemas.microsoft.com/office/powerpoint/2010/main" val="27241532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r>
              <a:rPr lang="hr-HR" dirty="0">
                <a:latin typeface="+mn-lt"/>
              </a:rPr>
              <a:t> </a:t>
            </a:r>
          </a:p>
          <a:p>
            <a:r>
              <a:rPr lang="hr-HR" dirty="0" err="1">
                <a:latin typeface="+mn-lt"/>
              </a:rPr>
              <a:t>Videopoziv</a:t>
            </a:r>
            <a:r>
              <a:rPr lang="hr-HR" dirty="0">
                <a:latin typeface="+mn-lt"/>
              </a:rPr>
              <a:t> s učenicima može se ostvariti na nekoliko načina.</a:t>
            </a:r>
          </a:p>
          <a:p>
            <a:endParaRPr lang="hr-HR" dirty="0">
              <a:latin typeface="+mn-lt"/>
            </a:endParaRPr>
          </a:p>
          <a:p>
            <a:r>
              <a:rPr lang="hr-HR" dirty="0">
                <a:latin typeface="+mn-lt"/>
              </a:rPr>
              <a:t>U adresnu traku mrežnog preglednika upišemo adresu meet.google.com. </a:t>
            </a:r>
          </a:p>
          <a:p>
            <a:pPr marL="228600" indent="-228600">
              <a:buAutoNum type="arabicPeriod"/>
            </a:pPr>
            <a:r>
              <a:rPr lang="hr-HR" dirty="0" err="1">
                <a:latin typeface="+mn-lt"/>
              </a:rPr>
              <a:t>Videopozivu</a:t>
            </a:r>
            <a:r>
              <a:rPr lang="hr-HR" dirty="0">
                <a:latin typeface="+mn-lt"/>
              </a:rPr>
              <a:t> možemo pristupiti upisivanje koda</a:t>
            </a:r>
          </a:p>
          <a:p>
            <a:pPr marL="228600" indent="-228600">
              <a:buAutoNum type="arabicPeriod"/>
            </a:pPr>
            <a:r>
              <a:rPr lang="hr-HR" dirty="0">
                <a:latin typeface="+mn-lt"/>
              </a:rPr>
              <a:t>Odabirom Novi sastanak</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39</a:t>
            </a:fld>
            <a:endParaRPr lang="hr-HR"/>
          </a:p>
        </p:txBody>
      </p:sp>
    </p:spTree>
    <p:extLst>
      <p:ext uri="{BB962C8B-B14F-4D97-AF65-F5344CB8AC3E}">
        <p14:creationId xmlns:p14="http://schemas.microsoft.com/office/powerpoint/2010/main" val="657833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Upoznati sudionike s ishodima webinara</a:t>
            </a:r>
          </a:p>
          <a:p>
            <a:pPr marL="0" algn="l" defTabSz="914400" rtl="0" eaLnBrk="1" latinLnBrk="0" hangingPunct="1"/>
            <a:endParaRPr lang="hr-HR" sz="1200" kern="1200" dirty="0">
              <a:solidFill>
                <a:schemeClr val="tx1"/>
              </a:solidFill>
              <a:latin typeface="+mn-lt"/>
              <a:ea typeface="+mn-ea"/>
              <a:cs typeface="+mn-cs"/>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4</a:t>
            </a:fld>
            <a:endParaRPr lang="hr-HR"/>
          </a:p>
        </p:txBody>
      </p:sp>
    </p:spTree>
    <p:extLst>
      <p:ext uri="{BB962C8B-B14F-4D97-AF65-F5344CB8AC3E}">
        <p14:creationId xmlns:p14="http://schemas.microsoft.com/office/powerpoint/2010/main" val="450364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latin typeface="+mn-lt"/>
            </a:endParaRPr>
          </a:p>
          <a:p>
            <a:r>
              <a:rPr lang="hr-HR" dirty="0">
                <a:latin typeface="+mn-lt"/>
              </a:rPr>
              <a:t>A   Odabirom Novi sastanak ponuđene su nam 3 mogućnosti:</a:t>
            </a:r>
          </a:p>
          <a:p>
            <a:pPr marL="685800" lvl="1" indent="-228600">
              <a:buAutoNum type="arabicPeriod"/>
            </a:pPr>
            <a:r>
              <a:rPr lang="hr-HR" dirty="0">
                <a:latin typeface="+mn-lt"/>
              </a:rPr>
              <a:t>Izraditi sastanak za poslije pri čemu nam se generira veza na sastanak koju je potrebno kopirati i proslijediti u pozivu na sastanak</a:t>
            </a:r>
          </a:p>
          <a:p>
            <a:pPr marL="685800" lvl="1" indent="-228600">
              <a:buAutoNum type="arabicPeriod"/>
            </a:pPr>
            <a:r>
              <a:rPr lang="hr-HR" dirty="0">
                <a:latin typeface="+mn-lt"/>
              </a:rPr>
              <a:t>Započeti sastanak odmah – pokreće se sastanak uz koji dobijemo informacije kako pozvati druge sudionike</a:t>
            </a:r>
          </a:p>
          <a:p>
            <a:pPr marL="685800" lvl="1" indent="-228600">
              <a:buAutoNum type="arabicPeriod"/>
            </a:pPr>
            <a:r>
              <a:rPr lang="hr-HR" dirty="0">
                <a:latin typeface="+mn-lt"/>
              </a:rPr>
              <a:t>Zakazivanje sastanka putem kalendara u kojemu se nalazi poveznica na sastanak</a:t>
            </a:r>
          </a:p>
          <a:p>
            <a:pPr marL="685800" lvl="1" indent="-228600">
              <a:buAutoNum type="arabicPeriod"/>
            </a:pPr>
            <a:endParaRPr lang="hr-HR" dirty="0">
              <a:latin typeface="+mn-lt"/>
            </a:endParaRPr>
          </a:p>
          <a:p>
            <a:pPr marL="0" lvl="0" indent="0">
              <a:buNone/>
            </a:pPr>
            <a:r>
              <a:rPr lang="hr-HR" dirty="0">
                <a:latin typeface="+mn-lt"/>
              </a:rPr>
              <a:t>B  Pridružiti se sastanku pomoću poveznice unutar predmeta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40</a:t>
            </a:fld>
            <a:endParaRPr lang="hr-HR"/>
          </a:p>
        </p:txBody>
      </p:sp>
    </p:spTree>
    <p:extLst>
      <p:ext uri="{BB962C8B-B14F-4D97-AF65-F5344CB8AC3E}">
        <p14:creationId xmlns:p14="http://schemas.microsoft.com/office/powerpoint/2010/main" val="6929450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Pročitati tekst sa slajda.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41</a:t>
            </a:fld>
            <a:endParaRPr lang="hr-HR"/>
          </a:p>
        </p:txBody>
      </p:sp>
    </p:spTree>
    <p:extLst>
      <p:ext uri="{BB962C8B-B14F-4D97-AF65-F5344CB8AC3E}">
        <p14:creationId xmlns:p14="http://schemas.microsoft.com/office/powerpoint/2010/main" val="11843874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Demonstrirati načine zakazivanja sastanaka. Učitelji, nastavnici i učenici prijavljuju se sa svojim @skole.hr korisničkim računom.</a:t>
            </a:r>
          </a:p>
          <a:p>
            <a:endParaRPr lang="hr-HR" dirty="0"/>
          </a:p>
          <a:p>
            <a:r>
              <a:rPr lang="hr-HR" dirty="0"/>
              <a:t>Upoznati sudionike s opcijama dostupnim u Google </a:t>
            </a:r>
            <a:r>
              <a:rPr lang="hr-HR" dirty="0" err="1"/>
              <a:t>Meetu</a:t>
            </a:r>
            <a:r>
              <a:rPr lang="hr-HR" dirty="0"/>
              <a:t>. </a:t>
            </a:r>
          </a:p>
          <a:p>
            <a:r>
              <a:rPr lang="hr-HR" dirty="0"/>
              <a:t>Uz virtualni susret, Google Meet omogućava održavanje nastave na daljinu i putem dijeljenja ekrana sa sudionicima događaja, odnosno učenicima. Jednom kada pokrenete Meet, klikom na tri točkice u donjem desnom kutu ekrana, dobit ćete opciju da podijelite zaslon. Kliknite na to kako biste sa sudionicima susreta (učenicima) podijelili prezentaciju ili druge resurse koje želite prikazati sa svog ekrana</a:t>
            </a:r>
          </a:p>
          <a:p>
            <a:endParaRPr lang="hr-HR" dirty="0"/>
          </a:p>
          <a:p>
            <a:r>
              <a:rPr lang="hr-HR" dirty="0"/>
              <a:t>Poticanje učenika na interakciju tijekom susreta </a:t>
            </a:r>
          </a:p>
          <a:p>
            <a:r>
              <a:rPr lang="hr-HR" dirty="0"/>
              <a:t>Koristite opciju chat kako biste omogućili učenicima da daju svoj doprinos tijekom nastave. Razmislite o korištenju opcije pitanja publike u Prezentacijama (Slides) ili podijelite poveznicu do interaktivnih Dokumenata (Docs), Prezentacija ili web stranica kako biste olakšali interakciju tijekom nastave. Učenici mogu i sami međusobno surađivati ili raditi grupno koristeći aplikaciju. Pokažite im kako da sami pokrenu </a:t>
            </a:r>
            <a:r>
              <a:rPr lang="hr-HR" dirty="0" err="1"/>
              <a:t>Hangouts</a:t>
            </a:r>
            <a:r>
              <a:rPr lang="hr-HR" dirty="0"/>
              <a:t> susret i surađuju međusobno virtualno kada je to potrebno. </a:t>
            </a:r>
          </a:p>
          <a:p>
            <a:endParaRPr lang="hr-HR"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42</a:t>
            </a:fld>
            <a:endParaRPr lang="hr-HR"/>
          </a:p>
        </p:txBody>
      </p:sp>
    </p:spTree>
    <p:extLst>
      <p:ext uri="{BB962C8B-B14F-4D97-AF65-F5344CB8AC3E}">
        <p14:creationId xmlns:p14="http://schemas.microsoft.com/office/powerpoint/2010/main" val="40566724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u="none" strike="noStrike" baseline="0" dirty="0">
                <a:solidFill>
                  <a:srgbClr val="000000"/>
                </a:solidFill>
                <a:latin typeface="Calibri" panose="020F0502020204030204" pitchFamily="34" charset="0"/>
              </a:rPr>
              <a:t>Školska zadaća </a:t>
            </a:r>
          </a:p>
          <a:p>
            <a:r>
              <a:rPr lang="hr-HR" sz="1200" b="0" i="0" u="none" strike="noStrike" baseline="0" dirty="0">
                <a:solidFill>
                  <a:srgbClr val="000000"/>
                </a:solidFill>
                <a:latin typeface="Calibri" panose="020F0502020204030204" pitchFamily="34" charset="0"/>
              </a:rPr>
              <a:t>Odjeljak Školska zadaća je vidljiv na </a:t>
            </a:r>
            <a:r>
              <a:rPr lang="hr-HR" sz="1200" b="0" i="1" u="none" strike="noStrike" baseline="0" dirty="0" err="1">
                <a:solidFill>
                  <a:srgbClr val="000000"/>
                </a:solidFill>
                <a:latin typeface="Calibri" panose="020F0502020204030204" pitchFamily="34" charset="0"/>
              </a:rPr>
              <a:t>Streamu</a:t>
            </a:r>
            <a:r>
              <a:rPr lang="hr-HR" sz="1200" b="0" i="0" u="none" strike="noStrike" baseline="0" dirty="0">
                <a:solidFill>
                  <a:srgbClr val="000000"/>
                </a:solidFill>
                <a:latin typeface="Calibri" panose="020F0502020204030204" pitchFamily="34" charset="0"/>
              </a:rPr>
              <a:t>, a na taj se način objavljuje zadatak, školska ili domaća zadaća, pitanje ili druga vrsta upute učenicima. </a:t>
            </a:r>
          </a:p>
          <a:p>
            <a:endParaRPr lang="hr-HR" sz="1200" b="0" i="0" u="none" strike="noStrike" baseline="0" dirty="0">
              <a:solidFill>
                <a:srgbClr val="000000"/>
              </a:solidFill>
              <a:latin typeface="Calibri" panose="020F0502020204030204" pitchFamily="34" charset="0"/>
            </a:endParaRPr>
          </a:p>
          <a:p>
            <a:r>
              <a:rPr lang="hr-HR" sz="1200" b="1" i="0" u="none" strike="noStrike" baseline="0" dirty="0">
                <a:solidFill>
                  <a:srgbClr val="000000"/>
                </a:solidFill>
                <a:latin typeface="Calibri" panose="020F0502020204030204" pitchFamily="34" charset="0"/>
              </a:rPr>
              <a:t>Ocjene </a:t>
            </a:r>
            <a:endParaRPr lang="hr-HR" sz="1200" b="0" i="0" u="none" strike="noStrike" baseline="0" dirty="0">
              <a:solidFill>
                <a:srgbClr val="000000"/>
              </a:solidFill>
              <a:latin typeface="Calibri" panose="020F0502020204030204" pitchFamily="34" charset="0"/>
            </a:endParaRPr>
          </a:p>
          <a:p>
            <a:r>
              <a:rPr lang="hr-HR" sz="1200" b="0" i="0" u="none" strike="noStrike" baseline="0" dirty="0">
                <a:solidFill>
                  <a:srgbClr val="000000"/>
                </a:solidFill>
                <a:latin typeface="Calibri" panose="020F0502020204030204" pitchFamily="34" charset="0"/>
              </a:rPr>
              <a:t>Unutar svakog virtualnog razreda nastavnik može pratiti uspjeh učenika kroz alat za unos ocjena. U taj alat nastavnici unose ocjene vezane uz aktivnosti koje su provedene u virtualnom razredu </a:t>
            </a:r>
          </a:p>
          <a:p>
            <a:endParaRPr lang="hr-HR" sz="1200" b="0" i="0" u="none" strike="noStrike" baseline="0" dirty="0">
              <a:solidFill>
                <a:srgbClr val="000000"/>
              </a:solidFill>
              <a:latin typeface="Calibri" panose="020F0502020204030204" pitchFamily="34" charset="0"/>
            </a:endParaRPr>
          </a:p>
          <a:p>
            <a:r>
              <a:rPr lang="hr-HR" sz="1200" b="0" i="0" u="none" strike="noStrike" baseline="0" dirty="0">
                <a:solidFill>
                  <a:srgbClr val="000000"/>
                </a:solidFill>
                <a:latin typeface="Calibri" panose="020F0502020204030204" pitchFamily="34" charset="0"/>
              </a:rPr>
              <a:t>Nakon ovoga slajda kreće se s demonstracijom – stvaranje zadataka, stvaranje rubrika za vrednovanje, dodjelom zadaća učenicima odmah i kroz kalendar.</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43</a:t>
            </a:fld>
            <a:endParaRPr lang="hr-HR"/>
          </a:p>
        </p:txBody>
      </p:sp>
    </p:spTree>
    <p:extLst>
      <p:ext uri="{BB962C8B-B14F-4D97-AF65-F5344CB8AC3E}">
        <p14:creationId xmlns:p14="http://schemas.microsoft.com/office/powerpoint/2010/main" val="3452148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sz="1200" b="0" i="0" u="none" strike="noStrike" baseline="0" dirty="0">
              <a:solidFill>
                <a:srgbClr val="000000"/>
              </a:solidFill>
              <a:latin typeface="+mn-lt"/>
            </a:endParaRPr>
          </a:p>
          <a:p>
            <a:r>
              <a:rPr lang="hr-HR" sz="1200" b="0" i="0" u="none" strike="noStrike" baseline="0" dirty="0">
                <a:solidFill>
                  <a:srgbClr val="000000"/>
                </a:solidFill>
                <a:latin typeface="+mn-lt"/>
              </a:rPr>
              <a:t>Školska zadaća se može dodijeliti točno određenom učeniku ili svima. U postavkama zadataka moguće je odrediti vrijeme dostupnosti, rok za izradu, bodove i druge parametre. Unutar odjeljka Školska zadaća postoji mogućnost ocjenjivanja ili davanja povratne informacije. </a:t>
            </a:r>
          </a:p>
          <a:p>
            <a:endParaRPr lang="hr-HR" sz="1200" b="0" i="0" u="none" strike="noStrike" baseline="0" dirty="0">
              <a:solidFill>
                <a:srgbClr val="000000"/>
              </a:solidFill>
              <a:latin typeface="+mn-lt"/>
            </a:endParaRPr>
          </a:p>
          <a:p>
            <a:r>
              <a:rPr lang="hr-HR" sz="1200" b="0" i="0" u="none" strike="noStrike" baseline="0" dirty="0">
                <a:solidFill>
                  <a:srgbClr val="000000"/>
                </a:solidFill>
                <a:latin typeface="+mn-lt"/>
              </a:rPr>
              <a:t>Unutar odjeljka Školska zadaća učenicima se mogu postavljati pitanja. Pitanjima se mogu dodati datoteke, poveznice, mogu se postaviti opcije kratkih odgovora ili pak višestrukih odgovora. Kod opcije kratkih odgovora nastavnik treba unijeti moguće odgovore. U slučaju višestrukih odgovora, Google Classroom omogućava tablični prikaz odgovora. </a:t>
            </a:r>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44</a:t>
            </a:fld>
            <a:endParaRPr lang="hr-HR"/>
          </a:p>
        </p:txBody>
      </p:sp>
    </p:spTree>
    <p:extLst>
      <p:ext uri="{BB962C8B-B14F-4D97-AF65-F5344CB8AC3E}">
        <p14:creationId xmlns:p14="http://schemas.microsoft.com/office/powerpoint/2010/main" val="1255448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Demonstracija putem dijeljenog zaslona.</a:t>
            </a:r>
          </a:p>
          <a:p>
            <a:r>
              <a:rPr lang="en-US" sz="1200" dirty="0">
                <a:effectLst/>
                <a:latin typeface="+mn-lt"/>
                <a:ea typeface="Times New Roman" panose="02020603050405020304" pitchFamily="18" charset="0"/>
              </a:rPr>
              <a:t>(</a:t>
            </a:r>
            <a:r>
              <a:rPr lang="en-US" sz="1200" dirty="0" err="1">
                <a:effectLst/>
                <a:latin typeface="+mn-lt"/>
                <a:ea typeface="Times New Roman" panose="02020603050405020304" pitchFamily="18" charset="0"/>
              </a:rPr>
              <a:t>slajd</a:t>
            </a:r>
            <a:r>
              <a:rPr lang="hr-HR" sz="1200" dirty="0">
                <a:effectLst/>
                <a:latin typeface="+mn-lt"/>
                <a:ea typeface="Times New Roman" panose="02020603050405020304" pitchFamily="18" charset="0"/>
              </a:rPr>
              <a:t> je </a:t>
            </a:r>
            <a:r>
              <a:rPr lang="en-US" sz="1200" dirty="0">
                <a:effectLst/>
                <a:latin typeface="+mn-lt"/>
                <a:ea typeface="Times New Roman" panose="02020603050405020304" pitchFamily="18" charset="0"/>
              </a:rPr>
              <a:t>backup </a:t>
            </a:r>
            <a:r>
              <a:rPr lang="en-US" sz="1200" dirty="0" err="1">
                <a:effectLst/>
                <a:latin typeface="+mn-lt"/>
                <a:ea typeface="Times New Roman" panose="02020603050405020304" pitchFamily="18" charset="0"/>
              </a:rPr>
              <a:t>opcija</a:t>
            </a:r>
            <a:r>
              <a:rPr lang="en-US" sz="1200" dirty="0">
                <a:effectLst/>
                <a:latin typeface="+mn-lt"/>
                <a:ea typeface="Times New Roman" panose="02020603050405020304" pitchFamily="18" charset="0"/>
              </a:rPr>
              <a:t>)</a:t>
            </a:r>
            <a:endParaRPr lang="hr-HR" sz="1200" dirty="0">
              <a:effectLst/>
              <a:latin typeface="+mn-lt"/>
              <a:ea typeface="Times New Roman" panose="02020603050405020304" pitchFamily="18" charset="0"/>
            </a:endParaRPr>
          </a:p>
          <a:p>
            <a:endParaRPr lang="hr-HR" dirty="0">
              <a:latin typeface="+mn-lt"/>
            </a:endParaRPr>
          </a:p>
          <a:p>
            <a:r>
              <a:rPr lang="hr-HR" dirty="0">
                <a:latin typeface="+mn-lt"/>
              </a:rPr>
              <a:t>Izgled dovršenog zadatka za učenike koji sadrži opis zadatka, rubriku za vrednovanje i materijale (poveznice na YouTube)</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45</a:t>
            </a:fld>
            <a:endParaRPr lang="hr-HR"/>
          </a:p>
        </p:txBody>
      </p:sp>
    </p:spTree>
    <p:extLst>
      <p:ext uri="{BB962C8B-B14F-4D97-AF65-F5344CB8AC3E}">
        <p14:creationId xmlns:p14="http://schemas.microsoft.com/office/powerpoint/2010/main" val="31350955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Učenikov pogled na kreiranu zadaću. Klikom na +Dodavanje ili izrada učenik prilaže dokument, a odabirom na Označi kao dovršeno šalje zadaću na pregled učitelju.</a:t>
            </a:r>
          </a:p>
          <a:p>
            <a:endParaRPr lang="hr-HR" dirty="0"/>
          </a:p>
          <a:p>
            <a:r>
              <a:rPr lang="hr-HR" dirty="0"/>
              <a:t>Druga slika pokazuje kako izgleda pregledana zadaća s pripadajućim bodovima.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46</a:t>
            </a:fld>
            <a:endParaRPr lang="hr-HR"/>
          </a:p>
        </p:txBody>
      </p:sp>
    </p:spTree>
    <p:extLst>
      <p:ext uri="{BB962C8B-B14F-4D97-AF65-F5344CB8AC3E}">
        <p14:creationId xmlns:p14="http://schemas.microsoft.com/office/powerpoint/2010/main" val="24833722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1" dirty="0">
                <a:effectLst/>
                <a:latin typeface="+mn-lt"/>
                <a:ea typeface="MS Mincho" panose="02020609040205080304" pitchFamily="49" charset="-128"/>
              </a:rPr>
              <a:t>Završno vrednovanje pomoću 3-2-1 izlazne kartice</a:t>
            </a:r>
            <a:endParaRPr lang="hr-HR" sz="1200" dirty="0">
              <a:effectLst/>
              <a:latin typeface="+mn-lt"/>
              <a:ea typeface="Times New Roman" panose="02020603050405020304" pitchFamily="18" charset="0"/>
            </a:endParaRPr>
          </a:p>
          <a:p>
            <a:r>
              <a:rPr lang="hr-HR" sz="1200" b="1" dirty="0">
                <a:effectLst/>
                <a:latin typeface="+mn-lt"/>
                <a:ea typeface="MS Mincho" panose="02020609040205080304" pitchFamily="49" charset="-128"/>
              </a:rPr>
              <a:t> </a:t>
            </a:r>
            <a:endParaRPr lang="hr-HR" sz="1200" dirty="0">
              <a:effectLst/>
              <a:latin typeface="+mn-lt"/>
              <a:ea typeface="Times New Roman" panose="02020603050405020304" pitchFamily="18" charset="0"/>
            </a:endParaRPr>
          </a:p>
          <a:p>
            <a:r>
              <a:rPr lang="hr-HR" sz="1200" dirty="0">
                <a:effectLst/>
                <a:latin typeface="+mn-lt"/>
                <a:ea typeface="MS Mincho" panose="02020609040205080304" pitchFamily="49" charset="-128"/>
              </a:rPr>
              <a:t>Nakon današnjeg webinara sudionici samostalno sintetiziraju koncepte te ih kratko zapisuju navodeći 3 stvari koje su naučili ili su im bile nove, 2 stvari koje su ih se posebno dojmile odnosno koje im se sviđaju te 1 stvar o kojoj žele saznati više.</a:t>
            </a:r>
            <a:endParaRPr lang="hr-HR" sz="1200" dirty="0">
              <a:effectLst/>
              <a:latin typeface="+mn-lt"/>
              <a:ea typeface="Times New Roman" panose="02020603050405020304" pitchFamily="18" charset="0"/>
            </a:endParaRPr>
          </a:p>
          <a:p>
            <a:r>
              <a:rPr lang="hr-HR" sz="1200" b="1" dirty="0">
                <a:effectLst/>
                <a:latin typeface="+mn-lt"/>
                <a:ea typeface="Times New Roman" panose="02020603050405020304" pitchFamily="18" charset="0"/>
              </a:rPr>
              <a:t> </a:t>
            </a:r>
            <a:endParaRPr lang="hr-HR" sz="1200" dirty="0">
              <a:effectLst/>
              <a:latin typeface="+mn-lt"/>
              <a:ea typeface="Times New Roman" panose="02020603050405020304" pitchFamily="18" charset="0"/>
            </a:endParaRPr>
          </a:p>
          <a:p>
            <a:r>
              <a:rPr lang="hr-HR" sz="1200" dirty="0">
                <a:effectLst/>
                <a:latin typeface="+mn-lt"/>
                <a:ea typeface="MS Mincho" panose="02020609040205080304" pitchFamily="49" charset="-128"/>
              </a:rPr>
              <a:t>Pokrenuti Lino ploču i nakon 5 minuta pročitati što su sudionici napisali. Prokomentirati izlazne kartice. </a:t>
            </a:r>
            <a:endParaRPr lang="hr-HR" sz="1200" dirty="0">
              <a:effectLst/>
              <a:latin typeface="+mn-lt"/>
              <a:ea typeface="Times New Roman" panose="02020603050405020304" pitchFamily="18" charset="0"/>
            </a:endParaRPr>
          </a:p>
          <a:p>
            <a:r>
              <a:rPr lang="hr-HR" sz="1200" dirty="0">
                <a:effectLst/>
                <a:latin typeface="+mn-lt"/>
                <a:ea typeface="MS Mincho" panose="02020609040205080304" pitchFamily="49" charset="-128"/>
              </a:rPr>
              <a:t>Izlazne kartice su i povratna informacija predavaču koliko je uspješno ostvario ishode učenja postavljene na početku webinara. </a:t>
            </a:r>
            <a:endParaRPr lang="hr-HR" sz="1200" dirty="0">
              <a:effectLst/>
              <a:latin typeface="+mn-lt"/>
              <a:ea typeface="Times New Roman" panose="02020603050405020304" pitchFamily="18" charset="0"/>
            </a:endParaRPr>
          </a:p>
          <a:p>
            <a:r>
              <a:rPr lang="hr-HR" sz="1200" dirty="0">
                <a:effectLst/>
                <a:latin typeface="+mn-lt"/>
                <a:ea typeface="MS Mincho" panose="02020609040205080304" pitchFamily="49" charset="-128"/>
              </a:rPr>
              <a:t>Predavač može uputiti sudionike na dodatne izvore za učenje (1 stvar o kojoj žele znati više).</a:t>
            </a:r>
            <a:endParaRPr lang="hr-HR" sz="1200" dirty="0">
              <a:effectLst/>
              <a:latin typeface="+mn-lt"/>
              <a:ea typeface="Times New Roman" panose="02020603050405020304" pitchFamily="18" charset="0"/>
            </a:endParaRPr>
          </a:p>
          <a:p>
            <a:r>
              <a:rPr lang="hr-HR" sz="1200" dirty="0">
                <a:effectLst/>
                <a:latin typeface="+mn-lt"/>
                <a:ea typeface="Times New Roman" panose="02020603050405020304" pitchFamily="18" charset="0"/>
              </a:rPr>
              <a:t> </a:t>
            </a:r>
          </a:p>
          <a:p>
            <a:r>
              <a:rPr lang="hr-HR" sz="1200" dirty="0">
                <a:effectLst/>
                <a:latin typeface="+mn-lt"/>
                <a:ea typeface="Times New Roman" panose="02020603050405020304" pitchFamily="18" charset="0"/>
              </a:rPr>
              <a:t>Odgovoriti</a:t>
            </a:r>
            <a:r>
              <a:rPr lang="hr-HR" sz="1200" dirty="0">
                <a:effectLst/>
                <a:latin typeface="+mn-lt"/>
                <a:ea typeface="MS Mincho" panose="02020609040205080304" pitchFamily="49" charset="-128"/>
              </a:rPr>
              <a:t> na eventualno neodgovorena pitanja tijekom webinara.</a:t>
            </a:r>
            <a:endParaRPr lang="hr-HR" sz="1200" dirty="0">
              <a:effectLst/>
              <a:latin typeface="+mn-lt"/>
              <a:ea typeface="Times New Roman" panose="02020603050405020304" pitchFamily="18" charset="0"/>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47</a:t>
            </a:fld>
            <a:endParaRPr lang="hr-HR"/>
          </a:p>
        </p:txBody>
      </p:sp>
    </p:spTree>
    <p:extLst>
      <p:ext uri="{BB962C8B-B14F-4D97-AF65-F5344CB8AC3E}">
        <p14:creationId xmlns:p14="http://schemas.microsoft.com/office/powerpoint/2010/main" val="20599007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latin typeface="+mn-lt"/>
              </a:rPr>
              <a:t>Priručnici se nalaze na Edutoriju u kolekciji pod nazivom „</a:t>
            </a:r>
            <a:r>
              <a:rPr lang="pt-BR" b="0" i="0" dirty="0">
                <a:solidFill>
                  <a:srgbClr val="399EE2"/>
                </a:solidFill>
                <a:effectLst/>
                <a:latin typeface="+mn-lt"/>
              </a:rPr>
              <a:t>e-Škole program obrazovanja (2. faza)</a:t>
            </a:r>
            <a:r>
              <a:rPr lang="hr-HR" b="0" i="0" dirty="0">
                <a:solidFill>
                  <a:srgbClr val="399EE2"/>
                </a:solidFill>
                <a:effectLst/>
                <a:latin typeface="+mn-lt"/>
              </a:rPr>
              <a:t>”.</a:t>
            </a:r>
          </a:p>
          <a:p>
            <a:endParaRPr lang="hr-HR" b="0" i="0" dirty="0">
              <a:solidFill>
                <a:srgbClr val="399EE2"/>
              </a:solidFill>
              <a:effectLst/>
              <a:latin typeface="+mn-lt"/>
            </a:endParaRPr>
          </a:p>
          <a:p>
            <a:r>
              <a:rPr lang="hr-HR" b="0" i="0" dirty="0">
                <a:solidFill>
                  <a:srgbClr val="399EE2"/>
                </a:solidFill>
                <a:effectLst/>
                <a:latin typeface="+mn-lt"/>
              </a:rPr>
              <a:t>Dodatne informacije za predavača koje objašnjava u slučaju upita: Kolekcijama na </a:t>
            </a:r>
            <a:r>
              <a:rPr lang="hr-HR" b="0" i="0" dirty="0" err="1">
                <a:solidFill>
                  <a:srgbClr val="399EE2"/>
                </a:solidFill>
                <a:effectLst/>
                <a:latin typeface="+mn-lt"/>
              </a:rPr>
              <a:t>Edutoriju</a:t>
            </a:r>
            <a:r>
              <a:rPr lang="hr-HR" b="0" i="0" dirty="0">
                <a:solidFill>
                  <a:srgbClr val="399EE2"/>
                </a:solidFill>
                <a:effectLst/>
                <a:latin typeface="+mn-lt"/>
              </a:rPr>
              <a:t> pristupa se uz prijavu preko </a:t>
            </a:r>
            <a:r>
              <a:rPr lang="hr-HR" b="0" i="0" dirty="0" err="1">
                <a:solidFill>
                  <a:srgbClr val="399EE2"/>
                </a:solidFill>
                <a:effectLst/>
                <a:latin typeface="+mn-lt"/>
              </a:rPr>
              <a:t>AAI@EduHr</a:t>
            </a:r>
            <a:r>
              <a:rPr lang="hr-HR" b="0" i="0" dirty="0">
                <a:solidFill>
                  <a:srgbClr val="399EE2"/>
                </a:solidFill>
                <a:effectLst/>
                <a:latin typeface="+mn-lt"/>
              </a:rPr>
              <a:t> elektroničkog identiteta.</a:t>
            </a:r>
          </a:p>
          <a:p>
            <a:r>
              <a:rPr lang="hr-HR" b="0" i="0" dirty="0">
                <a:solidFill>
                  <a:srgbClr val="399EE2"/>
                </a:solidFill>
                <a:effectLst/>
                <a:latin typeface="+mn-lt"/>
              </a:rPr>
              <a:t>Molimo polaznicima podijeliti direktnu poveznicu na </a:t>
            </a:r>
            <a:r>
              <a:rPr lang="hr-HR" dirty="0">
                <a:latin typeface="+mn-lt"/>
              </a:rPr>
              <a:t>kolekciju:</a:t>
            </a:r>
            <a:r>
              <a:rPr lang="hr-HR" b="0" i="0" dirty="0">
                <a:solidFill>
                  <a:srgbClr val="399EE2"/>
                </a:solidFill>
                <a:effectLst/>
                <a:latin typeface="+mn-lt"/>
              </a:rPr>
              <a:t> https://edutorij.e-skole.hr/share/page/site/e-skole-program-obrazovanja/dashboard </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9493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nSpc>
                <a:spcPct val="107000"/>
              </a:lnSpc>
              <a:spcAft>
                <a:spcPts val="800"/>
              </a:spcAft>
            </a:pPr>
            <a:r>
              <a:rPr lang="hr-HR" sz="1200" b="1" dirty="0">
                <a:solidFill>
                  <a:srgbClr val="000000"/>
                </a:solidFill>
                <a:effectLst/>
                <a:latin typeface="+mn-lt"/>
                <a:ea typeface="Calibri" panose="020F0502020204030204" pitchFamily="34" charset="0"/>
                <a:cs typeface="Times New Roman" panose="02020603050405020304" pitchFamily="18" charset="0"/>
              </a:rPr>
              <a:t>Upute za predavača:</a:t>
            </a:r>
            <a:endParaRPr lang="hr-HR" sz="12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r>
              <a:rPr lang="en-US" dirty="0" err="1">
                <a:effectLst/>
                <a:latin typeface="+mn-lt"/>
              </a:rPr>
              <a:t>Zamoliti</a:t>
            </a:r>
            <a:r>
              <a:rPr lang="en-US" dirty="0">
                <a:effectLst/>
                <a:latin typeface="+mn-lt"/>
              </a:rPr>
              <a:t> </a:t>
            </a:r>
            <a:r>
              <a:rPr lang="en-US" dirty="0" err="1">
                <a:effectLst/>
                <a:latin typeface="+mn-lt"/>
              </a:rPr>
              <a:t>polaznike</a:t>
            </a:r>
            <a:r>
              <a:rPr lang="en-US" dirty="0">
                <a:effectLst/>
                <a:latin typeface="+mn-lt"/>
              </a:rPr>
              <a:t> da </a:t>
            </a:r>
            <a:r>
              <a:rPr lang="en-US" dirty="0" err="1">
                <a:effectLst/>
                <a:latin typeface="+mn-lt"/>
              </a:rPr>
              <a:t>iskreno</a:t>
            </a:r>
            <a:r>
              <a:rPr lang="en-US" dirty="0">
                <a:effectLst/>
                <a:latin typeface="+mn-lt"/>
              </a:rPr>
              <a:t> </a:t>
            </a:r>
            <a:r>
              <a:rPr lang="en-US" dirty="0" err="1">
                <a:effectLst/>
                <a:latin typeface="+mn-lt"/>
              </a:rPr>
              <a:t>ocijene</a:t>
            </a:r>
            <a:r>
              <a:rPr lang="en-US" dirty="0">
                <a:effectLst/>
                <a:latin typeface="+mn-lt"/>
              </a:rPr>
              <a:t> webinar </a:t>
            </a:r>
            <a:r>
              <a:rPr lang="en-US" dirty="0" err="1">
                <a:latin typeface="+mn-lt"/>
              </a:rPr>
              <a:t>popunjavanjem</a:t>
            </a:r>
            <a:r>
              <a:rPr lang="en-US" dirty="0">
                <a:latin typeface="+mn-lt"/>
              </a:rPr>
              <a:t> </a:t>
            </a:r>
            <a:r>
              <a:rPr lang="en-US" dirty="0" err="1">
                <a:latin typeface="+mn-lt"/>
              </a:rPr>
              <a:t>upitnika</a:t>
            </a:r>
            <a:r>
              <a:rPr lang="en-US" dirty="0">
                <a:latin typeface="+mn-lt"/>
              </a:rPr>
              <a:t> </a:t>
            </a:r>
            <a:r>
              <a:rPr lang="en-US" dirty="0" err="1">
                <a:latin typeface="+mn-lt"/>
              </a:rPr>
              <a:t>zadovoljstva</a:t>
            </a:r>
            <a:r>
              <a:rPr lang="en-US" dirty="0">
                <a:latin typeface="+mn-lt"/>
              </a:rPr>
              <a:t> za </a:t>
            </a:r>
            <a:r>
              <a:rPr lang="en-US" dirty="0" err="1">
                <a:latin typeface="+mn-lt"/>
              </a:rPr>
              <a:t>polaznike</a:t>
            </a:r>
            <a:r>
              <a:rPr lang="en-US" dirty="0">
                <a:latin typeface="+mn-lt"/>
              </a:rPr>
              <a:t> e-</a:t>
            </a:r>
            <a:r>
              <a:rPr lang="en-US" dirty="0" err="1">
                <a:latin typeface="+mn-lt"/>
              </a:rPr>
              <a:t>Škole</a:t>
            </a:r>
            <a:r>
              <a:rPr lang="en-US" dirty="0">
                <a:latin typeface="+mn-lt"/>
              </a:rPr>
              <a:t> </a:t>
            </a:r>
            <a:r>
              <a:rPr lang="en-US" dirty="0" err="1">
                <a:latin typeface="+mn-lt"/>
              </a:rPr>
              <a:t>webinara</a:t>
            </a:r>
            <a:r>
              <a:rPr lang="en-US" dirty="0">
                <a:latin typeface="+mn-lt"/>
              </a:rPr>
              <a:t>  </a:t>
            </a:r>
            <a:r>
              <a:rPr lang="en-US" dirty="0" err="1">
                <a:effectLst/>
                <a:latin typeface="+mn-lt"/>
              </a:rPr>
              <a:t>na</a:t>
            </a:r>
            <a:r>
              <a:rPr lang="en-US" dirty="0">
                <a:effectLst/>
                <a:latin typeface="+mn-lt"/>
              </a:rPr>
              <a:t> </a:t>
            </a:r>
            <a:r>
              <a:rPr lang="en-US" dirty="0" err="1">
                <a:latin typeface="+mn-lt"/>
              </a:rPr>
              <a:t>poveznici</a:t>
            </a:r>
            <a:r>
              <a:rPr lang="en-US" dirty="0">
                <a:latin typeface="+mn-lt"/>
              </a:rPr>
              <a:t> </a:t>
            </a:r>
            <a:r>
              <a:rPr lang="en-US" u="sng" dirty="0">
                <a:latin typeface="+mn-lt"/>
                <a:hlinkClick r:id="rId3"/>
              </a:rPr>
              <a:t>https://upitnik.carnet.hr/index.php/627228?lang=hr</a:t>
            </a:r>
            <a:r>
              <a:rPr lang="en-US" dirty="0">
                <a:latin typeface="+mn-lt"/>
              </a:rPr>
              <a:t>. </a:t>
            </a:r>
            <a:r>
              <a:rPr lang="en-US" dirty="0" err="1">
                <a:latin typeface="+mn-lt"/>
              </a:rPr>
              <a:t>Pozivnicu</a:t>
            </a:r>
            <a:r>
              <a:rPr lang="en-US" dirty="0">
                <a:latin typeface="+mn-lt"/>
              </a:rPr>
              <a:t> je </a:t>
            </a:r>
            <a:r>
              <a:rPr lang="en-US" dirty="0" err="1">
                <a:latin typeface="+mn-lt"/>
              </a:rPr>
              <a:t>potrebno</a:t>
            </a:r>
            <a:r>
              <a:rPr lang="en-US" dirty="0">
                <a:latin typeface="+mn-lt"/>
              </a:rPr>
              <a:t> </a:t>
            </a:r>
            <a:r>
              <a:rPr lang="en-US" dirty="0" err="1">
                <a:latin typeface="+mn-lt"/>
              </a:rPr>
              <a:t>objaviti</a:t>
            </a:r>
            <a:r>
              <a:rPr lang="en-US" dirty="0">
                <a:latin typeface="+mn-lt"/>
              </a:rPr>
              <a:t> u MS Teams pod Q&amp;A</a:t>
            </a:r>
            <a:r>
              <a:rPr lang="hr-HR" dirty="0">
                <a:latin typeface="+mn-lt"/>
              </a:rPr>
              <a:t> </a:t>
            </a:r>
            <a:r>
              <a:rPr lang="en-US" dirty="0">
                <a:latin typeface="+mn-lt"/>
              </a:rPr>
              <a:t>announcement.</a:t>
            </a:r>
            <a:endParaRPr lang="hr-HR" dirty="0">
              <a:latin typeface="+mn-lt"/>
            </a:endParaRPr>
          </a:p>
          <a:p>
            <a:r>
              <a:rPr lang="en-US" dirty="0">
                <a:latin typeface="+mn-lt"/>
              </a:rPr>
              <a:t>Molimo da </a:t>
            </a:r>
            <a:r>
              <a:rPr lang="en-US" dirty="0" err="1">
                <a:latin typeface="+mn-lt"/>
              </a:rPr>
              <a:t>nakon</a:t>
            </a:r>
            <a:r>
              <a:rPr lang="en-US" dirty="0">
                <a:latin typeface="+mn-lt"/>
              </a:rPr>
              <a:t> </a:t>
            </a:r>
            <a:r>
              <a:rPr lang="en-US" dirty="0" err="1">
                <a:latin typeface="+mn-lt"/>
              </a:rPr>
              <a:t>svakog</a:t>
            </a:r>
            <a:r>
              <a:rPr lang="en-US" dirty="0">
                <a:latin typeface="+mn-lt"/>
              </a:rPr>
              <a:t> </a:t>
            </a:r>
            <a:r>
              <a:rPr lang="en-US" dirty="0" err="1">
                <a:latin typeface="+mn-lt"/>
              </a:rPr>
              <a:t>održavanja</a:t>
            </a:r>
            <a:r>
              <a:rPr lang="en-US" dirty="0">
                <a:latin typeface="+mn-lt"/>
              </a:rPr>
              <a:t> </a:t>
            </a:r>
            <a:r>
              <a:rPr lang="en-US" dirty="0" err="1">
                <a:latin typeface="+mn-lt"/>
              </a:rPr>
              <a:t>jedan</a:t>
            </a:r>
            <a:r>
              <a:rPr lang="en-US" dirty="0">
                <a:latin typeface="+mn-lt"/>
              </a:rPr>
              <a:t> </a:t>
            </a:r>
            <a:r>
              <a:rPr lang="en-US" dirty="0" err="1">
                <a:latin typeface="+mn-lt"/>
              </a:rPr>
              <a:t>predavač</a:t>
            </a:r>
            <a:r>
              <a:rPr lang="en-US" dirty="0">
                <a:latin typeface="+mn-lt"/>
              </a:rPr>
              <a:t> </a:t>
            </a:r>
            <a:r>
              <a:rPr lang="en-US" dirty="0" err="1">
                <a:latin typeface="+mn-lt"/>
              </a:rPr>
              <a:t>popuni</a:t>
            </a:r>
            <a:r>
              <a:rPr lang="en-US" dirty="0">
                <a:latin typeface="+mn-lt"/>
              </a:rPr>
              <a:t> </a:t>
            </a:r>
            <a:r>
              <a:rPr lang="en-US" dirty="0" err="1">
                <a:latin typeface="+mn-lt"/>
              </a:rPr>
              <a:t>izvještaj</a:t>
            </a:r>
            <a:r>
              <a:rPr lang="en-US" dirty="0">
                <a:latin typeface="+mn-lt"/>
              </a:rPr>
              <a:t> </a:t>
            </a:r>
            <a:r>
              <a:rPr lang="en-US" dirty="0" err="1">
                <a:latin typeface="+mn-lt"/>
              </a:rPr>
              <a:t>predavača</a:t>
            </a:r>
            <a:r>
              <a:rPr lang="en-US" dirty="0">
                <a:latin typeface="+mn-lt"/>
              </a:rPr>
              <a:t> o </a:t>
            </a:r>
            <a:r>
              <a:rPr lang="en-US" dirty="0" err="1">
                <a:latin typeface="+mn-lt"/>
              </a:rPr>
              <a:t>održanom</a:t>
            </a:r>
            <a:r>
              <a:rPr lang="en-US" dirty="0">
                <a:latin typeface="+mn-lt"/>
              </a:rPr>
              <a:t> </a:t>
            </a:r>
            <a:r>
              <a:rPr lang="en-US" dirty="0" err="1">
                <a:latin typeface="+mn-lt"/>
              </a:rPr>
              <a:t>webinaru</a:t>
            </a:r>
            <a:r>
              <a:rPr lang="en-US" dirty="0">
                <a:latin typeface="+mn-lt"/>
              </a:rPr>
              <a:t> =  </a:t>
            </a:r>
            <a:r>
              <a:rPr lang="en-US" u="sng" dirty="0">
                <a:latin typeface="+mn-lt"/>
                <a:hlinkClick r:id="rId4"/>
              </a:rPr>
              <a:t>https://</a:t>
            </a:r>
            <a:r>
              <a:rPr lang="en-US" u="sng" dirty="0">
                <a:effectLst/>
                <a:latin typeface="+mn-lt"/>
                <a:hlinkClick r:id="rId4"/>
              </a:rPr>
              <a:t>upitnik.</a:t>
            </a:r>
            <a:r>
              <a:rPr lang="en-US" u="sng" dirty="0">
                <a:latin typeface="+mn-lt"/>
                <a:hlinkClick r:id="rId4"/>
              </a:rPr>
              <a:t>carnet.hr/index.php/252545?lang=hr</a:t>
            </a:r>
            <a:r>
              <a:rPr lang="en-US" dirty="0">
                <a:latin typeface="+mn-lt"/>
              </a:rPr>
              <a:t>.</a:t>
            </a:r>
            <a:endParaRPr lang="hr-HR" dirty="0">
              <a:latin typeface="+mn-lt"/>
            </a:endParaRPr>
          </a:p>
          <a:p>
            <a:pPr>
              <a:lnSpc>
                <a:spcPct val="107000"/>
              </a:lnSpc>
              <a:spcAft>
                <a:spcPts val="800"/>
              </a:spcAft>
            </a:pPr>
            <a:endParaRPr lang="hr-HR" sz="1200" dirty="0">
              <a:effectLst/>
              <a:latin typeface="+mn-lt"/>
              <a:ea typeface="Calibri" panose="020F0502020204030204" pitchFamily="34" charset="0"/>
              <a:cs typeface="Arial"/>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 </a:t>
            </a:r>
            <a:endParaRPr lang="hr-HR" sz="12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hr-HR" sz="1200" dirty="0">
                <a:solidFill>
                  <a:srgbClr val="000000"/>
                </a:solidFill>
                <a:effectLst/>
                <a:latin typeface="+mn-lt"/>
                <a:ea typeface="Calibri" panose="020F0502020204030204" pitchFamily="34" charset="0"/>
                <a:cs typeface="Times New Roman" panose="02020603050405020304" pitchFamily="18" charset="0"/>
              </a:rPr>
              <a:t>Potvrde o sudjelovanju polaznicima će biti dostupne u aplikaciji za prijavu (EMA).</a:t>
            </a:r>
            <a:endParaRPr lang="hr-HR" sz="1200" dirty="0">
              <a:effectLst/>
              <a:latin typeface="+mn-lt"/>
              <a:ea typeface="Calibri" panose="020F0502020204030204" pitchFamily="34" charset="0"/>
              <a:cs typeface="Times New Roman" panose="02020603050405020304" pitchFamily="18" charset="0"/>
            </a:endParaRPr>
          </a:p>
          <a:p>
            <a:pPr marL="0" marR="0" lvl="0" indent="0" algn="l" rtl="0">
              <a:lnSpc>
                <a:spcPct val="100000"/>
              </a:lnSpc>
              <a:spcBef>
                <a:spcPts val="0"/>
              </a:spcBef>
              <a:spcAft>
                <a:spcPts val="0"/>
              </a:spcAft>
              <a:buClr>
                <a:schemeClr val="dk1"/>
              </a:buClr>
              <a:buSzPts val="1200"/>
              <a:buFont typeface="Calibri"/>
              <a:buNone/>
            </a:pPr>
            <a:endParaRPr lang="hr-HR" sz="1200" b="0" i="0" u="none" strike="noStrike" cap="none" dirty="0">
              <a:solidFill>
                <a:schemeClr val="dk1"/>
              </a:solidFill>
              <a:latin typeface="+mn-lt"/>
              <a:ea typeface="Calibri"/>
              <a:cs typeface="Calibri"/>
              <a:sym typeface="Calibri"/>
            </a:endParaRPr>
          </a:p>
          <a:p>
            <a:endParaRPr lang="hr-HR" dirty="0">
              <a:latin typeface="+mn-lt"/>
            </a:endParaRPr>
          </a:p>
        </p:txBody>
      </p:sp>
      <p:sp>
        <p:nvSpPr>
          <p:cNvPr id="4" name="Rezervirano mjesto broja slajda 3"/>
          <p:cNvSpPr>
            <a:spLocks noGrp="1"/>
          </p:cNvSpPr>
          <p:nvPr>
            <p:ph type="sldNum" sz="quarter" idx="5"/>
          </p:nvPr>
        </p:nvSpPr>
        <p:spPr/>
        <p:txBody>
          <a:bodyPr/>
          <a:lstStyle/>
          <a:p>
            <a:fld id="{CE4D0590-A684-44F5-9D58-68858B3AD177}" type="slidenum">
              <a:rPr lang="hr-HR" smtClean="0"/>
              <a:t>49</a:t>
            </a:fld>
            <a:endParaRPr lang="hr-HR"/>
          </a:p>
        </p:txBody>
      </p:sp>
    </p:spTree>
    <p:extLst>
      <p:ext uri="{BB962C8B-B14F-4D97-AF65-F5344CB8AC3E}">
        <p14:creationId xmlns:p14="http://schemas.microsoft.com/office/powerpoint/2010/main" val="876312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algn="l" defTabSz="914400" rtl="0" eaLnBrk="1" latinLnBrk="0" hangingPunct="1"/>
            <a:r>
              <a:rPr lang="hr-HR" sz="1200" kern="1200" dirty="0">
                <a:solidFill>
                  <a:schemeClr val="tx1"/>
                </a:solidFill>
                <a:latin typeface="+mn-lt"/>
                <a:ea typeface="+mn-ea"/>
                <a:cs typeface="+mn-cs"/>
              </a:rPr>
              <a:t>Ukratko sudionike upoznati sa sadržajem webinara</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5</a:t>
            </a:fld>
            <a:endParaRPr lang="hr-HR"/>
          </a:p>
        </p:txBody>
      </p:sp>
    </p:spTree>
    <p:extLst>
      <p:ext uri="{BB962C8B-B14F-4D97-AF65-F5344CB8AC3E}">
        <p14:creationId xmlns:p14="http://schemas.microsoft.com/office/powerpoint/2010/main" val="32347386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5:notes"/>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Molimo uputiti</a:t>
            </a:r>
            <a:r>
              <a:rPr lang="hr-HR" baseline="0" dirty="0"/>
              <a:t> polaznike da sva pitanja o edukacijama upute na </a:t>
            </a:r>
            <a:r>
              <a:rPr lang="pl-PL" sz="1200" b="1" dirty="0">
                <a:solidFill>
                  <a:schemeClr val="accent1">
                    <a:lumMod val="50000"/>
                  </a:schemeClr>
                </a:solidFill>
                <a:hlinkClick r:id="rId3"/>
              </a:rPr>
              <a:t>e-skole-edukacija@skole.hr</a:t>
            </a:r>
            <a:r>
              <a:rPr lang="hr-HR" sz="1200" b="0" dirty="0">
                <a:solidFill>
                  <a:schemeClr val="tx1"/>
                </a:solidFill>
              </a:rPr>
              <a:t>,</a:t>
            </a:r>
            <a:r>
              <a:rPr lang="hr-HR" sz="1200" b="0" baseline="0" dirty="0">
                <a:solidFill>
                  <a:schemeClr val="tx1"/>
                </a:solidFill>
              </a:rPr>
              <a:t> a sva pitanja o projektu na </a:t>
            </a:r>
            <a:r>
              <a:rPr lang="pl-PL" sz="1200" b="1" dirty="0">
                <a:solidFill>
                  <a:schemeClr val="accent1">
                    <a:lumMod val="50000"/>
                  </a:schemeClr>
                </a:solidFill>
                <a:hlinkClick r:id="rId3"/>
              </a:rPr>
              <a:t>helpdesk@skole.hr</a:t>
            </a:r>
            <a:r>
              <a:rPr lang="pl-PL" sz="1200" b="1" dirty="0">
                <a:solidFill>
                  <a:schemeClr val="accent1">
                    <a:lumMod val="50000"/>
                  </a:schemeClr>
                </a:solidFill>
              </a:rPr>
              <a:t>.</a:t>
            </a:r>
            <a:endParaRPr lang="en-US" sz="1200" dirty="0">
              <a:solidFill>
                <a:schemeClr val="accent1">
                  <a:lumMod val="50000"/>
                </a:schemeClr>
              </a:solidFill>
            </a:endParaRPr>
          </a:p>
        </p:txBody>
      </p:sp>
      <p:sp>
        <p:nvSpPr>
          <p:cNvPr id="333" name="Google Shape;33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b="0" u="none" kern="1200" dirty="0">
                <a:solidFill>
                  <a:srgbClr val="0563C1"/>
                </a:solidFill>
                <a:latin typeface="+mn-lt"/>
                <a:ea typeface="+mn-ea"/>
                <a:cs typeface="+mn-cs"/>
                <a:hlinkClick r:id="rId3">
                  <a:extLst>
                    <a:ext uri="{A12FA001-AC4F-418D-AE19-62706E023703}">
                      <ahyp:hlinkClr xmlns:ahyp="http://schemas.microsoft.com/office/drawing/2018/hyperlinkcolor" val="tx"/>
                    </a:ext>
                  </a:extLst>
                </a:hlinkClick>
              </a:rPr>
              <a:t>Napomena predavaču:</a:t>
            </a:r>
          </a:p>
          <a:p>
            <a:pPr marL="0" marR="0" lvl="0" indent="0" algn="l" defTabSz="914400" rtl="0" eaLnBrk="1" fontAlgn="auto" latinLnBrk="0" hangingPunct="1">
              <a:lnSpc>
                <a:spcPct val="100000"/>
              </a:lnSpc>
              <a:spcBef>
                <a:spcPts val="0"/>
              </a:spcBef>
              <a:spcAft>
                <a:spcPts val="0"/>
              </a:spcAft>
              <a:buClrTx/>
              <a:buSzTx/>
              <a:buFontTx/>
              <a:buNone/>
              <a:tabLst/>
              <a:defRPr/>
            </a:pPr>
            <a:r>
              <a:rPr lang="hr-HR" b="0" dirty="0">
                <a:solidFill>
                  <a:srgbClr val="0563C1"/>
                </a:solidFill>
                <a:latin typeface="+mn-lt"/>
              </a:rPr>
              <a:t>Prije webinara pripremiti Menti sa svim pitanjima iz webinara na slajdovima. Prilikom pokretanja pokrenuti prezentaciju kako bi se sudionicima pojavljivalo novo pitanje u istome prozoru bez potrebe nove prijave u Menti.</a:t>
            </a:r>
          </a:p>
          <a:p>
            <a:pPr marL="0" marR="0" lvl="0" indent="0" algn="l" defTabSz="914400" rtl="0" eaLnBrk="1" fontAlgn="auto" latinLnBrk="0" hangingPunct="1">
              <a:lnSpc>
                <a:spcPct val="100000"/>
              </a:lnSpc>
              <a:spcBef>
                <a:spcPts val="0"/>
              </a:spcBef>
              <a:spcAft>
                <a:spcPts val="0"/>
              </a:spcAft>
              <a:buClrTx/>
              <a:buSzTx/>
              <a:buFontTx/>
              <a:buNone/>
              <a:tabLst/>
              <a:defRPr/>
            </a:pPr>
            <a:r>
              <a:rPr lang="hr-HR" u="sng" dirty="0">
                <a:hlinkClick r:id="rId3">
                  <a:extLst>
                    <a:ext uri="{A12FA001-AC4F-418D-AE19-62706E023703}">
                      <ahyp:hlinkClr xmlns:ahyp="http://schemas.microsoft.com/office/drawing/2018/hyperlinkcolor" val="tx"/>
                    </a:ext>
                  </a:extLst>
                </a:hlinkClick>
              </a:rPr>
              <a:t>Napomena predavača sudionicima:</a:t>
            </a:r>
            <a:r>
              <a:rPr lang="hr-HR" dirty="0">
                <a:hlinkClick r:id="rId3">
                  <a:extLst>
                    <a:ext uri="{A12FA001-AC4F-418D-AE19-62706E023703}">
                      <ahyp:hlinkClr xmlns:ahyp="http://schemas.microsoft.com/office/drawing/2018/hyperlinkcolor" val="tx"/>
                    </a:ext>
                  </a:extLst>
                </a:hlinkClick>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hr-HR" b="0" dirty="0">
                <a:solidFill>
                  <a:srgbClr val="0563C1"/>
                </a:solidFill>
                <a:latin typeface="+mn-lt"/>
              </a:rPr>
              <a:t>Otvorite Menti u novoj kartici/prozoru i ostavite ga otvorenim kako biste jednostavno mogli odgovoriti na pitanje kada se pojavi.</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b="0" dirty="0">
              <a:solidFill>
                <a:srgbClr val="0563C1"/>
              </a:solidFill>
              <a:latin typeface="+mn-lt"/>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solidFill>
                <a:srgbClr val="0563C1"/>
              </a:solidFill>
              <a:hlinkClick r:id="rId3">
                <a:extLst>
                  <a:ext uri="{A12FA001-AC4F-418D-AE19-62706E023703}">
                    <ahyp:hlinkClr xmlns:ahyp="http://schemas.microsoft.com/office/drawing/2018/hyperlinkcolor" val="tx"/>
                  </a:ext>
                </a:extLst>
              </a:hlinkClick>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hr-HR" b="0" dirty="0">
                <a:solidFill>
                  <a:srgbClr val="0563C1"/>
                </a:solidFill>
                <a:latin typeface="+mn-lt"/>
              </a:rPr>
              <a:t>pitanje: </a:t>
            </a:r>
            <a:r>
              <a:rPr lang="hr-HR" sz="1200" b="0" i="1" dirty="0">
                <a:solidFill>
                  <a:srgbClr val="000000"/>
                </a:solidFill>
                <a:effectLst/>
                <a:latin typeface="+mn-lt"/>
                <a:ea typeface="MS Mincho" panose="02020609040205080304" pitchFamily="49" charset="-128"/>
              </a:rPr>
              <a:t>Navedite sustave za upravljanje nastavom koje ste koristili u svojoj praksi.</a:t>
            </a:r>
            <a:endParaRPr lang="hr-HR" sz="1200" b="0" dirty="0">
              <a:solidFill>
                <a:srgbClr val="000000"/>
              </a:solidFill>
              <a:effectLst/>
              <a:latin typeface="+mn-lt"/>
              <a:ea typeface="MS Mincho" panose="02020609040205080304" pitchFamily="49"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b="0" dirty="0">
                <a:solidFill>
                  <a:srgbClr val="0563C1"/>
                </a:solidFill>
                <a:latin typeface="+mn-lt"/>
              </a:rPr>
              <a:t>	- odabrati oblik oblaka riječi.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b="0" dirty="0">
              <a:solidFill>
                <a:srgbClr val="0563C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r-HR"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b="0" i="0" dirty="0">
                <a:solidFill>
                  <a:srgbClr val="252B36"/>
                </a:solidFill>
                <a:effectLst/>
                <a:latin typeface="+mn-lt"/>
              </a:rPr>
              <a:t>Prikazati oblak riječi i prokomentirati koji je sustav/sustavi bio najkorišteniji do sada.</a:t>
            </a:r>
            <a:endParaRPr lang="hr-HR" b="0" dirty="0"/>
          </a:p>
        </p:txBody>
      </p:sp>
      <p:sp>
        <p:nvSpPr>
          <p:cNvPr id="4" name="Rezervirano mjesto broja slajda 3"/>
          <p:cNvSpPr>
            <a:spLocks noGrp="1"/>
          </p:cNvSpPr>
          <p:nvPr>
            <p:ph type="sldNum" sz="quarter" idx="5"/>
          </p:nvPr>
        </p:nvSpPr>
        <p:spPr/>
        <p:txBody>
          <a:bodyPr/>
          <a:lstStyle/>
          <a:p>
            <a:fld id="{4F706C8B-3464-40AF-A07C-63F27BE6DC62}" type="slidenum">
              <a:rPr lang="hr-HR" smtClean="0"/>
              <a:t>6</a:t>
            </a:fld>
            <a:endParaRPr lang="hr-HR"/>
          </a:p>
        </p:txBody>
      </p:sp>
    </p:spTree>
    <p:extLst>
      <p:ext uri="{BB962C8B-B14F-4D97-AF65-F5344CB8AC3E}">
        <p14:creationId xmlns:p14="http://schemas.microsoft.com/office/powerpoint/2010/main" val="695314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b="1" i="0" dirty="0">
                <a:solidFill>
                  <a:srgbClr val="5F6368"/>
                </a:solidFill>
                <a:effectLst/>
                <a:latin typeface="+mn-lt"/>
              </a:rPr>
              <a:t>Vrlo kratko navesti da postoje mnogi različiti sustavi za upravljanje nastavom. Ovdje imamo prikazano neke od njih.</a:t>
            </a:r>
          </a:p>
          <a:p>
            <a:endParaRPr lang="hr-HR" b="1" i="0" dirty="0">
              <a:solidFill>
                <a:srgbClr val="5F6368"/>
              </a:solidFill>
              <a:effectLst/>
              <a:latin typeface="+mn-lt"/>
            </a:endParaRPr>
          </a:p>
          <a:p>
            <a:endParaRPr lang="hr-HR" b="1" i="0" dirty="0">
              <a:solidFill>
                <a:srgbClr val="5F6368"/>
              </a:solidFill>
              <a:effectLst/>
              <a:latin typeface="+mn-lt"/>
            </a:endParaRPr>
          </a:p>
          <a:p>
            <a:r>
              <a:rPr lang="hr-HR" b="1" i="0" dirty="0">
                <a:solidFill>
                  <a:srgbClr val="5F6368"/>
                </a:solidFill>
                <a:effectLst/>
                <a:latin typeface="+mn-lt"/>
              </a:rPr>
              <a:t>Samo za predavača – ne objašnjava sudionicima:</a:t>
            </a:r>
          </a:p>
          <a:p>
            <a:r>
              <a:rPr lang="en-US" b="1" i="0" dirty="0">
                <a:solidFill>
                  <a:srgbClr val="5F6368"/>
                </a:solidFill>
                <a:effectLst/>
                <a:latin typeface="+mn-lt"/>
              </a:rPr>
              <a:t>Schoology</a:t>
            </a:r>
            <a:r>
              <a:rPr lang="en-US" b="0" i="0" dirty="0">
                <a:solidFill>
                  <a:srgbClr val="4D5156"/>
                </a:solidFill>
                <a:effectLst/>
                <a:latin typeface="+mn-lt"/>
              </a:rPr>
              <a:t> Learning K-12 learning management system makes it easy to implement hybrid learning and integrate your favorite teaching and learning tools.</a:t>
            </a:r>
            <a:endParaRPr lang="hr-HR" b="0" i="0" dirty="0">
              <a:solidFill>
                <a:srgbClr val="4D5156"/>
              </a:solidFill>
              <a:effectLst/>
              <a:latin typeface="+mn-lt"/>
            </a:endParaRPr>
          </a:p>
          <a:p>
            <a:r>
              <a:rPr lang="hr-HR" b="0" i="0" dirty="0">
                <a:solidFill>
                  <a:srgbClr val="202124"/>
                </a:solidFill>
                <a:effectLst/>
                <a:latin typeface="+mn-lt"/>
              </a:rPr>
              <a:t>‎</a:t>
            </a:r>
            <a:r>
              <a:rPr lang="hr-HR" b="1" i="0" dirty="0" err="1">
                <a:solidFill>
                  <a:srgbClr val="202124"/>
                </a:solidFill>
                <a:effectLst/>
                <a:latin typeface="+mn-lt"/>
              </a:rPr>
              <a:t>Canvas</a:t>
            </a:r>
            <a:r>
              <a:rPr lang="hr-HR" b="0" i="0" dirty="0">
                <a:solidFill>
                  <a:srgbClr val="202124"/>
                </a:solidFill>
                <a:effectLst/>
                <a:latin typeface="+mn-lt"/>
              </a:rPr>
              <a:t> je ‎</a:t>
            </a:r>
            <a:r>
              <a:rPr lang="hr-HR" b="1" i="0" dirty="0">
                <a:solidFill>
                  <a:srgbClr val="202124"/>
                </a:solidFill>
                <a:effectLst/>
                <a:latin typeface="+mn-lt"/>
              </a:rPr>
              <a:t>‎</a:t>
            </a:r>
            <a:r>
              <a:rPr lang="hr-HR" b="0" i="0" dirty="0">
                <a:solidFill>
                  <a:srgbClr val="202124"/>
                </a:solidFill>
                <a:effectLst/>
                <a:latin typeface="+mn-lt"/>
              </a:rPr>
              <a:t>web-</a:t>
            </a:r>
            <a:r>
              <a:rPr lang="hr-HR" b="0" i="0" dirty="0" err="1">
                <a:solidFill>
                  <a:srgbClr val="202124"/>
                </a:solidFill>
                <a:effectLst/>
                <a:latin typeface="+mn-lt"/>
              </a:rPr>
              <a:t>based</a:t>
            </a:r>
            <a:r>
              <a:rPr lang="hr-HR" b="0" i="0" dirty="0">
                <a:solidFill>
                  <a:srgbClr val="202124"/>
                </a:solidFill>
                <a:effectLst/>
                <a:latin typeface="+mn-lt"/>
              </a:rPr>
              <a:t> sustav upravljanja učenjem ili LMS</a:t>
            </a:r>
            <a:r>
              <a:rPr lang="hr-HR" b="1" i="0" dirty="0">
                <a:solidFill>
                  <a:srgbClr val="202124"/>
                </a:solidFill>
                <a:effectLst/>
                <a:latin typeface="+mn-lt"/>
              </a:rPr>
              <a:t>‎</a:t>
            </a:r>
            <a:r>
              <a:rPr lang="hr-HR" b="0" i="0" dirty="0">
                <a:solidFill>
                  <a:srgbClr val="202124"/>
                </a:solidFill>
                <a:effectLst/>
                <a:latin typeface="+mn-lt"/>
              </a:rPr>
              <a:t>‎. Koriste ga ustanove za učenje, nastavnici i studenti za pristup i upravljanje materijalima za učenje internetskih tečajeva i komunikaciju o razvoju vještina i postignućima učenja.‎</a:t>
            </a:r>
          </a:p>
          <a:p>
            <a:r>
              <a:rPr lang="hr-HR" b="0" i="0" dirty="0">
                <a:solidFill>
                  <a:srgbClr val="202124"/>
                </a:solidFill>
                <a:effectLst/>
                <a:latin typeface="+mn-lt"/>
              </a:rPr>
              <a:t>‎</a:t>
            </a:r>
            <a:r>
              <a:rPr lang="hr-HR" b="1" i="0" dirty="0" err="1">
                <a:solidFill>
                  <a:srgbClr val="202124"/>
                </a:solidFill>
                <a:effectLst/>
                <a:latin typeface="+mn-lt"/>
              </a:rPr>
              <a:t>Blackboard</a:t>
            </a:r>
            <a:r>
              <a:rPr lang="hr-HR" b="0" i="0" dirty="0">
                <a:solidFill>
                  <a:srgbClr val="202124"/>
                </a:solidFill>
                <a:effectLst/>
                <a:latin typeface="+mn-lt"/>
              </a:rPr>
              <a:t> je sustav upravljanja tečajevima koji vam omogućuje ‎</a:t>
            </a:r>
            <a:r>
              <a:rPr lang="hr-HR" b="1" i="0" dirty="0">
                <a:solidFill>
                  <a:srgbClr val="202124"/>
                </a:solidFill>
                <a:effectLst/>
                <a:latin typeface="+mn-lt"/>
              </a:rPr>
              <a:t>‎</a:t>
            </a:r>
            <a:r>
              <a:rPr lang="hr-HR" b="0" i="0" dirty="0">
                <a:solidFill>
                  <a:srgbClr val="202124"/>
                </a:solidFill>
                <a:effectLst/>
                <a:latin typeface="+mn-lt"/>
              </a:rPr>
              <a:t>pružanje sadržaja studentima na središnjem mjestu, brzu komunikaciju sa studentima i pružanje ocjena u elektroničkom formatu studentima‎‎.‎</a:t>
            </a:r>
          </a:p>
          <a:p>
            <a:r>
              <a:rPr lang="hr-HR" b="1" i="0" dirty="0">
                <a:solidFill>
                  <a:srgbClr val="4D5156"/>
                </a:solidFill>
                <a:effectLst/>
                <a:latin typeface="+mn-lt"/>
              </a:rPr>
              <a:t>Moodle</a:t>
            </a:r>
            <a:r>
              <a:rPr lang="hr-HR" b="0" i="0" dirty="0">
                <a:solidFill>
                  <a:srgbClr val="4D5156"/>
                </a:solidFill>
                <a:effectLst/>
                <a:latin typeface="+mn-lt"/>
              </a:rPr>
              <a:t> je slobodan softver otvorenog koda namijenjen e-učenju, programiran u PHP-u. Dizajniran je tako da pomogne edukatorima da kreiraju testove koji se ispunjavaju preko računala. </a:t>
            </a:r>
          </a:p>
          <a:p>
            <a:r>
              <a:rPr lang="hr-HR" b="1" i="0" dirty="0">
                <a:solidFill>
                  <a:srgbClr val="5F6368"/>
                </a:solidFill>
                <a:effectLst/>
                <a:latin typeface="+mn-lt"/>
              </a:rPr>
              <a:t>Loomen</a:t>
            </a:r>
            <a:r>
              <a:rPr lang="hr-HR" b="0" i="0" dirty="0">
                <a:solidFill>
                  <a:srgbClr val="4D5156"/>
                </a:solidFill>
                <a:effectLst/>
                <a:latin typeface="+mn-lt"/>
              </a:rPr>
              <a:t> je sustav za upravljanje učenjem, odnosno programski alat za izradu e-kolegija, održavanje nastave na daljinu i kombinirane nastave uživo i na daljinu. Zasnovan je na alatu Moodle.</a:t>
            </a:r>
          </a:p>
          <a:p>
            <a:r>
              <a:rPr lang="hr-HR" b="1" i="0" dirty="0" err="1">
                <a:solidFill>
                  <a:srgbClr val="506172"/>
                </a:solidFill>
                <a:effectLst/>
                <a:latin typeface="+mn-lt"/>
              </a:rPr>
              <a:t>Slack</a:t>
            </a:r>
            <a:r>
              <a:rPr lang="hr-HR" b="0" i="0" dirty="0">
                <a:solidFill>
                  <a:srgbClr val="506172"/>
                </a:solidFill>
                <a:effectLst/>
                <a:latin typeface="+mn-lt"/>
              </a:rPr>
              <a:t> je popularna aplikacija za čavrljanje koja je osmišljena za neometano poboljšanje timskog rada. Ovo središte za suradnju ima jedinstvene značajke koje promiču prirodno radno okruženje, što timovima olakšava učinkovitu i djelotvornu suradnju s drugim članovima.</a:t>
            </a:r>
            <a:endParaRPr lang="hr-HR" b="0" i="0" dirty="0">
              <a:solidFill>
                <a:srgbClr val="4D5156"/>
              </a:solidFill>
              <a:effectLst/>
              <a:latin typeface="+mn-lt"/>
            </a:endParaRPr>
          </a:p>
          <a:p>
            <a:r>
              <a:rPr lang="hr-HR" b="1" i="0" dirty="0">
                <a:solidFill>
                  <a:srgbClr val="4D5156"/>
                </a:solidFill>
                <a:effectLst/>
                <a:latin typeface="+mn-lt"/>
              </a:rPr>
              <a:t>Google učionica </a:t>
            </a:r>
            <a:r>
              <a:rPr lang="hr-HR" b="0" i="0" dirty="0">
                <a:solidFill>
                  <a:srgbClr val="4D5156"/>
                </a:solidFill>
                <a:effectLst/>
                <a:latin typeface="+mn-lt"/>
              </a:rPr>
              <a:t>besplatna je platforma za kombinirano učenje koju je razvio Google za obrazovne ustanove koja ima za cilj pojednostaviti izradu, distribuciju i ocjenjivanje zadataka. Primarna svrha Google učionice je pojednostaviti proces dijeljenja datoteka između nastavnika i učenika.</a:t>
            </a:r>
          </a:p>
          <a:p>
            <a:r>
              <a:rPr lang="hr-HR" b="0" i="0" dirty="0">
                <a:solidFill>
                  <a:srgbClr val="202124"/>
                </a:solidFill>
                <a:effectLst/>
                <a:latin typeface="+mn-lt"/>
              </a:rPr>
              <a:t>‎</a:t>
            </a:r>
            <a:r>
              <a:rPr lang="hr-HR" b="1" i="0" dirty="0">
                <a:solidFill>
                  <a:srgbClr val="202124"/>
                </a:solidFill>
                <a:effectLst/>
                <a:latin typeface="+mn-lt"/>
              </a:rPr>
              <a:t>Microsoft </a:t>
            </a:r>
            <a:r>
              <a:rPr lang="hr-HR" b="1" i="0" dirty="0" err="1">
                <a:solidFill>
                  <a:srgbClr val="202124"/>
                </a:solidFill>
                <a:effectLst/>
                <a:latin typeface="+mn-lt"/>
              </a:rPr>
              <a:t>Teams</a:t>
            </a:r>
            <a:r>
              <a:rPr lang="hr-HR" b="1" i="0" dirty="0">
                <a:solidFill>
                  <a:srgbClr val="202124"/>
                </a:solidFill>
                <a:effectLst/>
                <a:latin typeface="+mn-lt"/>
              </a:rPr>
              <a:t> </a:t>
            </a:r>
            <a:r>
              <a:rPr lang="hr-HR" b="0" i="0" dirty="0">
                <a:solidFill>
                  <a:srgbClr val="202124"/>
                </a:solidFill>
                <a:effectLst/>
                <a:latin typeface="+mn-lt"/>
              </a:rPr>
              <a:t>‎</a:t>
            </a:r>
            <a:r>
              <a:rPr lang="hr-HR" b="1" i="0" dirty="0">
                <a:solidFill>
                  <a:srgbClr val="202124"/>
                </a:solidFill>
                <a:effectLst/>
                <a:latin typeface="+mn-lt"/>
              </a:rPr>
              <a:t>‎</a:t>
            </a:r>
            <a:r>
              <a:rPr lang="hr-HR" b="0" i="0" dirty="0">
                <a:solidFill>
                  <a:srgbClr val="202124"/>
                </a:solidFill>
                <a:effectLst/>
                <a:latin typeface="+mn-lt"/>
              </a:rPr>
              <a:t>aplikacija je za suradnju izrađena za hibridni rad kako biste vi i vaš tim ostali informirani, organizirani i povezani – sve na jednom mjestu‎‎. Istražite kako </a:t>
            </a:r>
            <a:r>
              <a:rPr lang="hr-HR" b="0" i="0" dirty="0" err="1">
                <a:solidFill>
                  <a:srgbClr val="202124"/>
                </a:solidFill>
                <a:effectLst/>
                <a:latin typeface="+mn-lt"/>
              </a:rPr>
              <a:t>Teams</a:t>
            </a:r>
            <a:r>
              <a:rPr lang="hr-HR" b="0" i="0" dirty="0">
                <a:solidFill>
                  <a:srgbClr val="202124"/>
                </a:solidFill>
                <a:effectLst/>
                <a:latin typeface="+mn-lt"/>
              </a:rPr>
              <a:t> može pomoći vama i vašim kolegama da se okupite bez obzira gdje se nalazite: Chat – pošaljite poruku nekome ili grupi da razgovaraju o poslu, projektima ili samo iz zabave.‎</a:t>
            </a:r>
            <a:endParaRPr lang="hr-HR" b="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7</a:t>
            </a:fld>
            <a:endParaRPr lang="hr-HR"/>
          </a:p>
        </p:txBody>
      </p:sp>
    </p:spTree>
    <p:extLst>
      <p:ext uri="{BB962C8B-B14F-4D97-AF65-F5344CB8AC3E}">
        <p14:creationId xmlns:p14="http://schemas.microsoft.com/office/powerpoint/2010/main" val="2653178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effectLst/>
                <a:latin typeface="+mn-lt"/>
                <a:ea typeface="Times New Roman" panose="02020603050405020304" pitchFamily="18" charset="0"/>
              </a:rPr>
              <a:t>Usmjeravanje pozornosti sudionika na korištenje </a:t>
            </a:r>
            <a:r>
              <a:rPr lang="hr-HR" sz="1200" i="1" dirty="0">
                <a:effectLst/>
                <a:latin typeface="+mn-lt"/>
                <a:ea typeface="Times New Roman" panose="02020603050405020304" pitchFamily="18" charset="0"/>
              </a:rPr>
              <a:t>@skole.hr</a:t>
            </a:r>
            <a:r>
              <a:rPr lang="hr-HR" sz="1200" dirty="0">
                <a:effectLst/>
                <a:latin typeface="+mn-lt"/>
                <a:ea typeface="Times New Roman" panose="02020603050405020304" pitchFamily="18" charset="0"/>
              </a:rPr>
              <a:t> računa za različite dostupne usluge, pri čemu će u grafikonu biti prikazano kojim sve uslugama sudionici pristupaju sa svojim @skole.hr računom.</a:t>
            </a:r>
          </a:p>
          <a:p>
            <a:endParaRPr lang="hr-HR" sz="1200" dirty="0">
              <a:effectLst/>
              <a:latin typeface="+mn-lt"/>
              <a:ea typeface="Times New Roman" panose="02020603050405020304" pitchFamily="18" charset="0"/>
            </a:endParaRPr>
          </a:p>
          <a:p>
            <a:r>
              <a:rPr lang="hr-HR" sz="1200" dirty="0">
                <a:effectLst/>
                <a:latin typeface="+mn-lt"/>
                <a:ea typeface="Times New Roman" panose="02020603050405020304" pitchFamily="18" charset="0"/>
              </a:rPr>
              <a:t>2. Pitanje s ponuđenim odgovorima:</a:t>
            </a:r>
          </a:p>
          <a:p>
            <a:endParaRPr lang="hr-HR" sz="1200" dirty="0">
              <a:effectLst/>
              <a:latin typeface="+mn-lt"/>
              <a:ea typeface="Times New Roman" panose="02020603050405020304" pitchFamily="18" charset="0"/>
            </a:endParaRPr>
          </a:p>
          <a:p>
            <a:pPr lvl="2"/>
            <a:r>
              <a:rPr lang="fi-FI" sz="1200" b="1" dirty="0">
                <a:effectLst/>
                <a:latin typeface="+mn-lt"/>
                <a:ea typeface="Times New Roman" panose="02020603050405020304" pitchFamily="18" charset="0"/>
              </a:rPr>
              <a:t>Koristim @skole.hr račun kako bih koristio usluge: </a:t>
            </a:r>
            <a:endParaRPr lang="hr-HR" sz="1200" b="1" dirty="0">
              <a:effectLst/>
              <a:latin typeface="+mn-lt"/>
              <a:ea typeface="Times New Roman" panose="02020603050405020304" pitchFamily="18" charset="0"/>
            </a:endParaRPr>
          </a:p>
          <a:p>
            <a:pPr marL="1143000" lvl="2" indent="-228600">
              <a:buAutoNum type="arabicPeriod"/>
            </a:pPr>
            <a:r>
              <a:rPr lang="hr-HR" sz="1200" dirty="0">
                <a:effectLst/>
                <a:latin typeface="+mn-lt"/>
                <a:ea typeface="Times New Roman" panose="02020603050405020304" pitchFamily="18" charset="0"/>
              </a:rPr>
              <a:t>Google Workspace for Education</a:t>
            </a:r>
          </a:p>
          <a:p>
            <a:pPr marL="1143000" lvl="2" indent="-228600">
              <a:buAutoNum type="arabicPeriod"/>
            </a:pPr>
            <a:r>
              <a:rPr lang="hr-HR" sz="1200" dirty="0">
                <a:effectLst/>
                <a:latin typeface="+mn-lt"/>
                <a:ea typeface="Times New Roman" panose="02020603050405020304" pitchFamily="18" charset="0"/>
              </a:rPr>
              <a:t>Microsoft Office 365</a:t>
            </a:r>
          </a:p>
          <a:p>
            <a:pPr marL="1143000" lvl="2" indent="-228600">
              <a:buAutoNum type="arabicPeriod"/>
            </a:pPr>
            <a:r>
              <a:rPr lang="hr-HR" sz="1200" dirty="0">
                <a:effectLst/>
                <a:latin typeface="+mn-lt"/>
                <a:ea typeface="Times New Roman" panose="02020603050405020304" pitchFamily="18" charset="0"/>
              </a:rPr>
              <a:t>CARNET </a:t>
            </a:r>
            <a:r>
              <a:rPr lang="hr-HR" sz="1200" dirty="0" err="1">
                <a:effectLst/>
                <a:latin typeface="+mn-lt"/>
                <a:ea typeface="Times New Roman" panose="02020603050405020304" pitchFamily="18" charset="0"/>
              </a:rPr>
              <a:t>webmail</a:t>
            </a:r>
            <a:endParaRPr lang="hr-HR" sz="1200" dirty="0">
              <a:effectLst/>
              <a:latin typeface="+mn-lt"/>
              <a:ea typeface="Times New Roman" panose="02020603050405020304" pitchFamily="18" charset="0"/>
            </a:endParaRPr>
          </a:p>
          <a:p>
            <a:pPr marL="1143000" lvl="2" indent="-228600">
              <a:buAutoNum type="arabicPeriod"/>
            </a:pPr>
            <a:r>
              <a:rPr lang="hr-HR" sz="1200" dirty="0">
                <a:effectLst/>
                <a:latin typeface="+mn-lt"/>
                <a:ea typeface="Times New Roman" panose="02020603050405020304" pitchFamily="18" charset="0"/>
              </a:rPr>
              <a:t>ništa od navedenog</a:t>
            </a:r>
          </a:p>
          <a:p>
            <a:endParaRPr lang="hr-HR" sz="1200" dirty="0">
              <a:latin typeface="+mn-lt"/>
            </a:endParaRPr>
          </a:p>
          <a:p>
            <a:r>
              <a:rPr lang="hr-HR" sz="1200" dirty="0">
                <a:latin typeface="+mn-lt"/>
              </a:rPr>
              <a:t>Odgovori se prikazuju stupčastim grafikonom.</a:t>
            </a:r>
          </a:p>
          <a:p>
            <a:endParaRPr lang="hr-HR" sz="1200" dirty="0">
              <a:latin typeface="+mn-lt"/>
            </a:endParaRPr>
          </a:p>
          <a:p>
            <a:r>
              <a:rPr lang="hr-HR" sz="1200" dirty="0">
                <a:latin typeface="+mn-lt"/>
              </a:rPr>
              <a:t>Posebno prokomentirati odgovor „ništa od navedenog” jer nas  on upućuje da sudionici čak i za slanje i primanje službene pošte koriste privatne račune!</a:t>
            </a:r>
          </a:p>
        </p:txBody>
      </p:sp>
      <p:sp>
        <p:nvSpPr>
          <p:cNvPr id="4" name="Rezervirano mjesto broja slajda 3"/>
          <p:cNvSpPr>
            <a:spLocks noGrp="1"/>
          </p:cNvSpPr>
          <p:nvPr>
            <p:ph type="sldNum" sz="quarter" idx="5"/>
          </p:nvPr>
        </p:nvSpPr>
        <p:spPr/>
        <p:txBody>
          <a:bodyPr/>
          <a:lstStyle/>
          <a:p>
            <a:fld id="{4F706C8B-3464-40AF-A07C-63F27BE6DC62}" type="slidenum">
              <a:rPr lang="hr-HR" smtClean="0"/>
              <a:t>8</a:t>
            </a:fld>
            <a:endParaRPr lang="hr-HR"/>
          </a:p>
        </p:txBody>
      </p:sp>
    </p:spTree>
    <p:extLst>
      <p:ext uri="{BB962C8B-B14F-4D97-AF65-F5344CB8AC3E}">
        <p14:creationId xmlns:p14="http://schemas.microsoft.com/office/powerpoint/2010/main" val="2035319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dirty="0">
                <a:solidFill>
                  <a:srgbClr val="212529"/>
                </a:solidFill>
                <a:effectLst/>
                <a:latin typeface="+mn-lt"/>
              </a:rPr>
              <a:t>Google Workspace for Education je skup besplatnih Googleovih alata i usluga koji su prilagođeni potrebama obrazovnog sustava. Kako bismo mogli koristiti ove usluge potrebno ih je prvo aktivirati. Aktivaciju usluga trebaju napraviti svi (odgojno-obrazovni djelatnici i učenici) kako bi ih mogli koristiti.</a:t>
            </a:r>
          </a:p>
          <a:p>
            <a:endParaRPr lang="hr-HR" sz="1200" b="0" i="0" dirty="0">
              <a:solidFill>
                <a:srgbClr val="212529"/>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dirty="0">
                <a:effectLst/>
                <a:latin typeface="+mn-lt"/>
                <a:ea typeface="MS Mincho" panose="02020609040205080304" pitchFamily="49" charset="-128"/>
                <a:cs typeface="Times New Roman" panose="02020603050405020304" pitchFamily="18" charset="0"/>
              </a:rPr>
              <a:t>Vođenje sudionika u procesu aktivacije usluge izravnom demonstracijom (u prezentaciji se nalaze slajdovi sa zaslonskim slikama kao backup opcija ukoliko predavač nema dostupan račun na kojemu usluga nije aktivirana)</a:t>
            </a:r>
          </a:p>
          <a:p>
            <a:endParaRPr lang="hr-HR" sz="1200" dirty="0">
              <a:latin typeface="+mn-lt"/>
            </a:endParaRPr>
          </a:p>
        </p:txBody>
      </p:sp>
      <p:sp>
        <p:nvSpPr>
          <p:cNvPr id="4" name="Rezervirano mjesto broja slajda 3"/>
          <p:cNvSpPr>
            <a:spLocks noGrp="1"/>
          </p:cNvSpPr>
          <p:nvPr>
            <p:ph type="sldNum" sz="quarter" idx="5"/>
          </p:nvPr>
        </p:nvSpPr>
        <p:spPr/>
        <p:txBody>
          <a:bodyPr/>
          <a:lstStyle/>
          <a:p>
            <a:fld id="{4F706C8B-3464-40AF-A07C-63F27BE6DC62}" type="slidenum">
              <a:rPr lang="hr-HR" smtClean="0"/>
              <a:t>9</a:t>
            </a:fld>
            <a:endParaRPr lang="hr-HR"/>
          </a:p>
        </p:txBody>
      </p:sp>
    </p:spTree>
    <p:extLst>
      <p:ext uri="{BB962C8B-B14F-4D97-AF65-F5344CB8AC3E}">
        <p14:creationId xmlns:p14="http://schemas.microsoft.com/office/powerpoint/2010/main" val="1026357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Photo" userDrawn="1">
  <p:cSld name="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5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1740539F-30DB-411A-B519-F5AE3D6C7DD1}"/>
              </a:ext>
            </a:extLst>
          </p:cNvPr>
          <p:cNvSpPr>
            <a:spLocks noGrp="1"/>
          </p:cNvSpPr>
          <p:nvPr>
            <p:ph sz="quarter" idx="10"/>
          </p:nvPr>
        </p:nvSpPr>
        <p:spPr>
          <a:xfrm>
            <a:off x="4876800" y="0"/>
            <a:ext cx="7315200" cy="6765925"/>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2446314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Photo">
  <p:cSld name="1_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9" name="Google Shape;29;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hr-HR"/>
              <a:t>Kliknite ikonu da biste dodali  sliku</a:t>
            </a:r>
            <a:endParaRPr/>
          </a:p>
        </p:txBody>
      </p:sp>
    </p:spTree>
    <p:extLst>
      <p:ext uri="{BB962C8B-B14F-4D97-AF65-F5344CB8AC3E}">
        <p14:creationId xmlns:p14="http://schemas.microsoft.com/office/powerpoint/2010/main" val="342187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ilagođeni izgle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7CDFAC-9EE0-4022-B495-896B72BAF89E}"/>
              </a:ext>
            </a:extLst>
          </p:cNvPr>
          <p:cNvSpPr>
            <a:spLocks noGrp="1"/>
          </p:cNvSpPr>
          <p:nvPr>
            <p:ph type="title"/>
          </p:nvPr>
        </p:nvSpPr>
        <p:spPr/>
        <p:txBody>
          <a:bodyPr/>
          <a:lstStyle/>
          <a:p>
            <a:r>
              <a:rPr lang="hr-HR"/>
              <a:t>Kliknite da biste uredili stil naslova matrice</a:t>
            </a:r>
          </a:p>
        </p:txBody>
      </p:sp>
    </p:spTree>
    <p:extLst>
      <p:ext uri="{BB962C8B-B14F-4D97-AF65-F5344CB8AC3E}">
        <p14:creationId xmlns:p14="http://schemas.microsoft.com/office/powerpoint/2010/main" val="3298157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856020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sp>
        <p:nvSpPr>
          <p:cNvPr id="11" name="Google Shape;57;p41">
            <a:extLst>
              <a:ext uri="{FF2B5EF4-FFF2-40B4-BE49-F238E27FC236}">
                <a16:creationId xmlns:a16="http://schemas.microsoft.com/office/drawing/2014/main" id="{252A4409-33F2-4042-8B09-4940BADB249B}"/>
              </a:ext>
            </a:extLst>
          </p:cNvPr>
          <p:cNvSpPr/>
          <p:nvPr userDrawn="1"/>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Rezervirano mjesto teksta 3">
            <a:extLst>
              <a:ext uri="{FF2B5EF4-FFF2-40B4-BE49-F238E27FC236}">
                <a16:creationId xmlns:a16="http://schemas.microsoft.com/office/drawing/2014/main" id="{B9916BFB-20DE-49E1-812D-4344F6D350BB}"/>
              </a:ext>
            </a:extLst>
          </p:cNvPr>
          <p:cNvSpPr>
            <a:spLocks noGrp="1"/>
          </p:cNvSpPr>
          <p:nvPr>
            <p:ph type="body" sz="quarter" idx="11"/>
          </p:nvPr>
        </p:nvSpPr>
        <p:spPr>
          <a:xfrm>
            <a:off x="6209100" y="1982788"/>
            <a:ext cx="51480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Tree>
    <p:extLst>
      <p:ext uri="{BB962C8B-B14F-4D97-AF65-F5344CB8AC3E}">
        <p14:creationId xmlns:p14="http://schemas.microsoft.com/office/powerpoint/2010/main" val="333162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7" name="Google Shape;68;p46">
            <a:extLst>
              <a:ext uri="{FF2B5EF4-FFF2-40B4-BE49-F238E27FC236}">
                <a16:creationId xmlns:a16="http://schemas.microsoft.com/office/drawing/2014/main" id="{B0AA87AA-A014-4093-8845-CCAE10BCB243}"/>
              </a:ext>
            </a:extLst>
          </p:cNvPr>
          <p:cNvSpPr/>
          <p:nvPr userDrawn="1"/>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 name="Naslov 1">
            <a:extLst>
              <a:ext uri="{FF2B5EF4-FFF2-40B4-BE49-F238E27FC236}">
                <a16:creationId xmlns:a16="http://schemas.microsoft.com/office/drawing/2014/main" id="{636AFA22-710E-415F-B7AE-96FF7EB2E76F}"/>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F50BB795-6F11-45AA-90CD-FAEF62BCBB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Kliknite da biste uredili matrice</a:t>
            </a:r>
          </a:p>
        </p:txBody>
      </p:sp>
    </p:spTree>
    <p:extLst>
      <p:ext uri="{BB962C8B-B14F-4D97-AF65-F5344CB8AC3E}">
        <p14:creationId xmlns:p14="http://schemas.microsoft.com/office/powerpoint/2010/main" val="62729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8"/>
        <p:cNvGrpSpPr/>
        <p:nvPr/>
      </p:nvGrpSpPr>
      <p:grpSpPr>
        <a:xfrm>
          <a:off x="0" y="0"/>
          <a:ext cx="0" cy="0"/>
          <a:chOff x="0" y="0"/>
          <a:chExt cx="0" cy="0"/>
        </a:xfrm>
      </p:grpSpPr>
      <p:pic>
        <p:nvPicPr>
          <p:cNvPr id="119" name="Google Shape;119;gd287a52856_0_224"/>
          <p:cNvPicPr preferRelativeResize="0"/>
          <p:nvPr/>
        </p:nvPicPr>
        <p:blipFill rotWithShape="1">
          <a:blip r:embed="rId2">
            <a:alphaModFix/>
          </a:blip>
          <a:srcRect/>
          <a:stretch/>
        </p:blipFill>
        <p:spPr>
          <a:xfrm>
            <a:off x="0" y="0"/>
            <a:ext cx="12159488" cy="6845999"/>
          </a:xfrm>
          <a:prstGeom prst="rect">
            <a:avLst/>
          </a:prstGeom>
          <a:noFill/>
          <a:ln>
            <a:noFill/>
          </a:ln>
        </p:spPr>
      </p:pic>
      <p:sp>
        <p:nvSpPr>
          <p:cNvPr id="120" name="Google Shape;120;gd287a52856_0_224"/>
          <p:cNvSpPr txBox="1">
            <a:spLocks noGrp="1"/>
          </p:cNvSpPr>
          <p:nvPr>
            <p:ph type="title"/>
          </p:nvPr>
        </p:nvSpPr>
        <p:spPr>
          <a:xfrm>
            <a:off x="621631" y="4864937"/>
            <a:ext cx="10515600" cy="1325700"/>
          </a:xfrm>
          <a:prstGeom prst="rect">
            <a:avLst/>
          </a:prstGeom>
          <a:noFill/>
          <a:ln>
            <a:noFill/>
          </a:ln>
        </p:spPr>
        <p:txBody>
          <a:bodyPr spcFirstLastPara="1" wrap="square" lIns="91425" tIns="45700" rIns="91425" bIns="45700" anchor="ctr" anchorCtr="0">
            <a:normAutofit/>
          </a:bodyPr>
          <a:lstStyle>
            <a:lvl1pPr marL="0" marR="0" lvl="0" indent="0" algn="l" rtl="0">
              <a:lnSpc>
                <a:spcPct val="90000"/>
              </a:lnSpc>
              <a:spcBef>
                <a:spcPts val="0"/>
              </a:spcBef>
              <a:spcAft>
                <a:spcPts val="0"/>
              </a:spcAft>
              <a:buClr>
                <a:schemeClr val="lt1"/>
              </a:buClr>
              <a:buSzPts val="4400"/>
              <a:buFont typeface="Arial"/>
              <a:buNone/>
              <a:defRPr sz="3200" b="0" i="0" u="none" strike="noStrike" cap="none">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dirty="0"/>
              <a:t>Kliknite da biste uredili stil naslova matrice</a:t>
            </a:r>
            <a:endParaRPr dirty="0"/>
          </a:p>
        </p:txBody>
      </p:sp>
      <p:pic>
        <p:nvPicPr>
          <p:cNvPr id="121" name="Google Shape;121;gd287a52856_0_224"/>
          <p:cNvPicPr preferRelativeResize="0"/>
          <p:nvPr/>
        </p:nvPicPr>
        <p:blipFill rotWithShape="1">
          <a:blip r:embed="rId3">
            <a:alphaModFix/>
          </a:blip>
          <a:srcRect/>
          <a:stretch/>
        </p:blipFill>
        <p:spPr>
          <a:xfrm>
            <a:off x="9200147" y="659541"/>
            <a:ext cx="1718080" cy="2246824"/>
          </a:xfrm>
          <a:prstGeom prst="rect">
            <a:avLst/>
          </a:prstGeom>
          <a:noFill/>
          <a:ln>
            <a:noFill/>
          </a:ln>
        </p:spPr>
      </p:pic>
    </p:spTree>
    <p:extLst>
      <p:ext uri="{BB962C8B-B14F-4D97-AF65-F5344CB8AC3E}">
        <p14:creationId xmlns:p14="http://schemas.microsoft.com/office/powerpoint/2010/main" val="1794769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4153975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50:50">
  <p:cSld name="1_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59" name="Google Shape;59;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sp>
        <p:nvSpPr>
          <p:cNvPr id="60" name="Google Shape;60;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3201007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userDrawn="1">
  <p:cSld name="Photo">
    <p:spTree>
      <p:nvGrpSpPr>
        <p:cNvPr id="1" name="Shape 48"/>
        <p:cNvGrpSpPr/>
        <p:nvPr/>
      </p:nvGrpSpPr>
      <p:grpSpPr>
        <a:xfrm>
          <a:off x="0" y="0"/>
          <a:ext cx="0" cy="0"/>
          <a:chOff x="0" y="0"/>
          <a:chExt cx="0" cy="0"/>
        </a:xfrm>
      </p:grpSpPr>
      <p:grpSp>
        <p:nvGrpSpPr>
          <p:cNvPr id="49" name="Google Shape;49;p42"/>
          <p:cNvGrpSpPr/>
          <p:nvPr/>
        </p:nvGrpSpPr>
        <p:grpSpPr>
          <a:xfrm rot="10800000" flipH="1">
            <a:off x="0" y="6766560"/>
            <a:ext cx="12192000" cy="137159"/>
            <a:chOff x="0" y="6612673"/>
            <a:chExt cx="10036100" cy="245327"/>
          </a:xfrm>
        </p:grpSpPr>
        <p:sp>
          <p:nvSpPr>
            <p:cNvPr id="50" name="Google Shape;50;p42"/>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1" name="Google Shape;51;p42"/>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2" name="Google Shape;52;p42"/>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3" name="Google Shape;53;p42"/>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54" name="Google Shape;54;p42"/>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5AD36126-BE8A-42E4-B619-5396FDFE03E9}"/>
              </a:ext>
            </a:extLst>
          </p:cNvPr>
          <p:cNvSpPr>
            <a:spLocks noGrp="1"/>
          </p:cNvSpPr>
          <p:nvPr>
            <p:ph sz="quarter" idx="10"/>
          </p:nvPr>
        </p:nvSpPr>
        <p:spPr>
          <a:xfrm>
            <a:off x="0" y="0"/>
            <a:ext cx="12192000" cy="6765925"/>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3347031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67"/>
        <p:cNvGrpSpPr/>
        <p:nvPr/>
      </p:nvGrpSpPr>
      <p:grpSpPr>
        <a:xfrm>
          <a:off x="0" y="0"/>
          <a:ext cx="0" cy="0"/>
          <a:chOff x="0" y="0"/>
          <a:chExt cx="0" cy="0"/>
        </a:xfrm>
      </p:grpSpPr>
      <p:sp>
        <p:nvSpPr>
          <p:cNvPr id="68" name="Google Shape;68;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6965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hr-HR"/>
              <a:t>Kliknite da biste uredili matrice</a:t>
            </a: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1413574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0:50" userDrawn="1">
  <p:cSld name="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4503184"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8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576816" y="3448360"/>
            <a:ext cx="4503184" cy="30032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88C0D8EC-07C9-44C1-9AC1-BBE7EBA170F8}"/>
              </a:ext>
            </a:extLst>
          </p:cNvPr>
          <p:cNvSpPr>
            <a:spLocks noGrp="1"/>
          </p:cNvSpPr>
          <p:nvPr>
            <p:ph sz="quarter" idx="10"/>
          </p:nvPr>
        </p:nvSpPr>
        <p:spPr>
          <a:xfrm>
            <a:off x="6286500" y="520700"/>
            <a:ext cx="5600700" cy="60325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1014731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0:50" preserve="1" userDrawn="1">
  <p:cSld name="1_50:50">
    <p:spTree>
      <p:nvGrpSpPr>
        <p:cNvPr id="1" name="Shape 56"/>
        <p:cNvGrpSpPr/>
        <p:nvPr/>
      </p:nvGrpSpPr>
      <p:grpSpPr>
        <a:xfrm>
          <a:off x="0" y="0"/>
          <a:ext cx="0" cy="0"/>
          <a:chOff x="0" y="0"/>
          <a:chExt cx="0" cy="0"/>
        </a:xfrm>
      </p:grpSpPr>
      <p:sp>
        <p:nvSpPr>
          <p:cNvPr id="57" name="Google Shape;57;p41"/>
          <p:cNvSpPr/>
          <p:nvPr/>
        </p:nvSpPr>
        <p:spPr>
          <a:xfrm>
            <a:off x="0" y="0"/>
            <a:ext cx="4141307"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323318" y="1841500"/>
            <a:ext cx="3494670"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4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323318" y="3868080"/>
            <a:ext cx="3494670" cy="14284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28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dirty="0"/>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3" name="Rezervirano mjesto sadržaja 2">
            <a:extLst>
              <a:ext uri="{FF2B5EF4-FFF2-40B4-BE49-F238E27FC236}">
                <a16:creationId xmlns:a16="http://schemas.microsoft.com/office/drawing/2014/main" id="{22ACDFF6-FCF7-4B9A-B922-7262AC93A41E}"/>
              </a:ext>
            </a:extLst>
          </p:cNvPr>
          <p:cNvSpPr>
            <a:spLocks noGrp="1"/>
          </p:cNvSpPr>
          <p:nvPr>
            <p:ph sz="quarter" idx="10"/>
          </p:nvPr>
        </p:nvSpPr>
        <p:spPr>
          <a:xfrm>
            <a:off x="4305300" y="495300"/>
            <a:ext cx="7562850" cy="6045200"/>
          </a:xfrm>
        </p:spPr>
        <p:txBody>
          <a:bodyPr/>
          <a:lstStyle>
            <a:lvl1pPr>
              <a:defRPr>
                <a:latin typeface="Open Sans Light" panose="020B0306030504020204" pitchFamily="34" charset="0"/>
                <a:ea typeface="Open Sans Light" panose="020B0306030504020204" pitchFamily="34" charset="0"/>
                <a:cs typeface="Open Sans Light" panose="020B0306030504020204" pitchFamily="34" charset="0"/>
              </a:defRPr>
            </a:lvl1pPr>
            <a:lvl2pPr>
              <a:defRPr>
                <a:latin typeface="Open Sans Light" panose="020B0306030504020204" pitchFamily="34" charset="0"/>
                <a:ea typeface="Open Sans Light" panose="020B0306030504020204" pitchFamily="34" charset="0"/>
                <a:cs typeface="Open Sans Light" panose="020B0306030504020204" pitchFamily="34" charset="0"/>
              </a:defRPr>
            </a:lvl2pPr>
            <a:lvl3pPr>
              <a:defRPr>
                <a:latin typeface="Open Sans Light" panose="020B0306030504020204" pitchFamily="34" charset="0"/>
                <a:ea typeface="Open Sans Light" panose="020B0306030504020204" pitchFamily="34" charset="0"/>
                <a:cs typeface="Open Sans Light" panose="020B0306030504020204" pitchFamily="34" charset="0"/>
              </a:defRPr>
            </a:lvl3pPr>
            <a:lvl4pPr>
              <a:defRPr>
                <a:latin typeface="Open Sans Light" panose="020B0306030504020204" pitchFamily="34" charset="0"/>
                <a:ea typeface="Open Sans Light" panose="020B0306030504020204" pitchFamily="34" charset="0"/>
                <a:cs typeface="Open Sans Light" panose="020B0306030504020204" pitchFamily="34" charset="0"/>
              </a:defRPr>
            </a:lvl4pPr>
            <a:lvl5pP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2024937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p:txBody>
          <a:bodyPr/>
          <a:lstStyle/>
          <a:p>
            <a:r>
              <a:rPr lang="hr-HR"/>
              <a:t>Kliknite da biste uredili stil naslova matrice</a:t>
            </a:r>
          </a:p>
        </p:txBody>
      </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838200" y="1982788"/>
            <a:ext cx="10515600" cy="4619625"/>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Tree>
    <p:extLst>
      <p:ext uri="{BB962C8B-B14F-4D97-AF65-F5344CB8AC3E}">
        <p14:creationId xmlns:p14="http://schemas.microsoft.com/office/powerpoint/2010/main" val="3524469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7442200" y="533400"/>
            <a:ext cx="4445000"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5473700"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2413827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 name="Rezervirano mjesto teksta 3">
            <a:extLst>
              <a:ext uri="{FF2B5EF4-FFF2-40B4-BE49-F238E27FC236}">
                <a16:creationId xmlns:a16="http://schemas.microsoft.com/office/drawing/2014/main" id="{73902E12-F1C5-42B1-892B-0702B02B3B8C}"/>
              </a:ext>
            </a:extLst>
          </p:cNvPr>
          <p:cNvSpPr>
            <a:spLocks noGrp="1"/>
          </p:cNvSpPr>
          <p:nvPr>
            <p:ph type="body" sz="quarter" idx="10"/>
          </p:nvPr>
        </p:nvSpPr>
        <p:spPr>
          <a:xfrm>
            <a:off x="6336632" y="533400"/>
            <a:ext cx="5550568" cy="6069013"/>
          </a:xfrm>
        </p:spPr>
        <p:txBody>
          <a:bodyPr/>
          <a:lstStyle>
            <a:lvl1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10" name="Google Shape;22;p6">
            <a:extLst>
              <a:ext uri="{FF2B5EF4-FFF2-40B4-BE49-F238E27FC236}">
                <a16:creationId xmlns:a16="http://schemas.microsoft.com/office/drawing/2014/main" id="{BD6C43FE-7A67-4F78-8441-B61F498FD34A}"/>
              </a:ext>
            </a:extLst>
          </p:cNvPr>
          <p:cNvSpPr/>
          <p:nvPr userDrawn="1"/>
        </p:nvSpPr>
        <p:spPr>
          <a:xfrm>
            <a:off x="0" y="0"/>
            <a:ext cx="6095999"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 name="Naslov 1">
            <a:extLst>
              <a:ext uri="{FF2B5EF4-FFF2-40B4-BE49-F238E27FC236}">
                <a16:creationId xmlns:a16="http://schemas.microsoft.com/office/drawing/2014/main" id="{60877552-7762-4BD2-95B0-75CF1D2F98D5}"/>
              </a:ext>
            </a:extLst>
          </p:cNvPr>
          <p:cNvSpPr>
            <a:spLocks noGrp="1"/>
          </p:cNvSpPr>
          <p:nvPr>
            <p:ph type="title"/>
          </p:nvPr>
        </p:nvSpPr>
        <p:spPr>
          <a:xfrm>
            <a:off x="622299" y="2766218"/>
            <a:ext cx="3163638" cy="1325563"/>
          </a:xfrm>
        </p:spPr>
        <p:txBody>
          <a:bodyPr anchor="ctr">
            <a:noAutofit/>
          </a:bodyPr>
          <a:lstStyle>
            <a:lvl1pPr>
              <a:defRPr sz="6000" b="1">
                <a:solidFill>
                  <a:schemeClr val="bg1"/>
                </a:solidFill>
              </a:defRPr>
            </a:lvl1pPr>
          </a:lstStyle>
          <a:p>
            <a:r>
              <a:rPr lang="hr-HR" dirty="0"/>
              <a:t>Kliknite da biste uredili stil naslova matrice</a:t>
            </a:r>
          </a:p>
        </p:txBody>
      </p:sp>
    </p:spTree>
    <p:extLst>
      <p:ext uri="{BB962C8B-B14F-4D97-AF65-F5344CB8AC3E}">
        <p14:creationId xmlns:p14="http://schemas.microsoft.com/office/powerpoint/2010/main" val="307774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endParaRPr dirty="0"/>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419681622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78" r:id="rId8"/>
    <p:sldLayoutId id="2147483682" r:id="rId9"/>
    <p:sldLayoutId id="2147483681" r:id="rId10"/>
    <p:sldLayoutId id="2147483673" r:id="rId11"/>
    <p:sldLayoutId id="2147483669" r:id="rId12"/>
    <p:sldLayoutId id="2147483672" r:id="rId13"/>
    <p:sldLayoutId id="2147483677" r:id="rId14"/>
    <p:sldLayoutId id="2147483667" r:id="rId15"/>
    <p:sldLayoutId id="2147483679" r:id="rId16"/>
    <p:sldLayoutId id="2147483680" r:id="rId17"/>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1" i="0" u="none" strike="noStrike" cap="none">
          <a:solidFill>
            <a:schemeClr val="tx1"/>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chemeClr val="tx1"/>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hyperlink" Target="https://aktivacija.skole.hr/"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aktivacija.skole.h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hyperlink" Target="https://aktivacija.skole.hr/"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aktivacija.skole.hr/"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hyperlink" Target="https://classroom.google.com/"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support.google.com/a/users/answer/938976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hyperlink" Target="https://edudownloads.azureedge.net/msdownloads/Microsoft-EducationReimagined-Paper.pdf" TargetMode="External"/><Relationship Id="rId7" Type="http://schemas.openxmlformats.org/officeDocument/2006/relationships/diagramQuickStyle" Target="../diagrams/quickStyle2.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hyperlink" Target="https://educationblog.microsoft.com/en-us/2020/06/reimagining-education-from-remote-to-hybrid-learning" TargetMode="External"/><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7.png"/><Relationship Id="rId5" Type="http://schemas.microsoft.com/office/2007/relationships/hdphoto" Target="../media/hdphoto2.wdp"/><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image" Target="../media/image40.png"/><Relationship Id="rId11" Type="http://schemas.microsoft.com/office/2007/relationships/hdphoto" Target="../media/hdphoto5.wdp"/><Relationship Id="rId5" Type="http://schemas.microsoft.com/office/2007/relationships/hdphoto" Target="../media/hdphoto3.wdp"/><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6.png"/><Relationship Id="rId5" Type="http://schemas.microsoft.com/office/2007/relationships/hdphoto" Target="../media/hdphoto6.wdp"/><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hyperlink" Target="https://meet.google.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11.xml"/><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47.xml.rels><?xml version="1.0" encoding="UTF-8" standalone="yes"?>
<Relationships xmlns="http://schemas.openxmlformats.org/package/2006/relationships"><Relationship Id="rId3" Type="http://schemas.openxmlformats.org/officeDocument/2006/relationships/hyperlink" Target="https://bit.ly/3wrrUuU" TargetMode="External"/><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8.xml"/><Relationship Id="rId1" Type="http://schemas.openxmlformats.org/officeDocument/2006/relationships/slideLayout" Target="../slideLayouts/slideLayout10.xml"/><Relationship Id="rId4" Type="http://schemas.openxmlformats.org/officeDocument/2006/relationships/image" Target="../media/image72.png"/></Relationships>
</file>

<file path=ppt/slides/_rels/slide4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9.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hyperlink" Target="mailto:helpdesk@skole.hr" TargetMode="External"/><Relationship Id="rId5" Type="http://schemas.openxmlformats.org/officeDocument/2006/relationships/hyperlink" Target="mailto:e-skole-edukacija@skole.hr" TargetMode="External"/><Relationship Id="rId4" Type="http://schemas.openxmlformats.org/officeDocument/2006/relationships/image" Target="../media/image78.png"/></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www.menti.com/" TargetMode="Externa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hyperlink" Target="https://aktivacija.skole.hr/"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911D7752-9DCF-4CF9-8FBE-061F46EF2555}"/>
              </a:ext>
            </a:extLst>
          </p:cNvPr>
          <p:cNvSpPr>
            <a:spLocks noGrp="1"/>
          </p:cNvSpPr>
          <p:nvPr>
            <p:ph type="title"/>
          </p:nvPr>
        </p:nvSpPr>
        <p:spPr>
          <a:xfrm>
            <a:off x="3841879" y="3633788"/>
            <a:ext cx="8267701" cy="1600200"/>
          </a:xfrm>
        </p:spPr>
        <p:txBody>
          <a:bodyPr/>
          <a:lstStyle/>
          <a:p>
            <a:r>
              <a:rPr lang="pl-PL" dirty="0"/>
              <a:t>Nastava u oblaku jednostavna </a:t>
            </a:r>
            <a:br>
              <a:rPr lang="pl-PL" dirty="0"/>
            </a:br>
            <a:r>
              <a:rPr lang="pl-PL" dirty="0"/>
              <a:t>kao guglanje</a:t>
            </a:r>
            <a:endParaRPr lang="hr-HR" b="0" dirty="0"/>
          </a:p>
        </p:txBody>
      </p:sp>
      <p:sp>
        <p:nvSpPr>
          <p:cNvPr id="5" name="Rezervirano mjesto teksta 4">
            <a:extLst>
              <a:ext uri="{FF2B5EF4-FFF2-40B4-BE49-F238E27FC236}">
                <a16:creationId xmlns:a16="http://schemas.microsoft.com/office/drawing/2014/main" id="{357363C6-2FB0-445A-9C49-219CF3C5BC9A}"/>
              </a:ext>
            </a:extLst>
          </p:cNvPr>
          <p:cNvSpPr>
            <a:spLocks noGrp="1"/>
          </p:cNvSpPr>
          <p:nvPr>
            <p:ph type="body" idx="1"/>
          </p:nvPr>
        </p:nvSpPr>
        <p:spPr>
          <a:xfrm>
            <a:off x="5044936" y="4992688"/>
            <a:ext cx="5861589" cy="940797"/>
          </a:xfrm>
        </p:spPr>
        <p:txBody>
          <a:bodyPr anchor="ctr">
            <a:normAutofit/>
          </a:bodyPr>
          <a:lstStyle/>
          <a:p>
            <a:r>
              <a:rPr lang="hr-HR" sz="1800" dirty="0"/>
              <a:t>Predavač/predavačica</a:t>
            </a:r>
          </a:p>
        </p:txBody>
      </p:sp>
      <p:pic>
        <p:nvPicPr>
          <p:cNvPr id="6" name="Google Shape;335;p35">
            <a:extLst>
              <a:ext uri="{FF2B5EF4-FFF2-40B4-BE49-F238E27FC236}">
                <a16:creationId xmlns:a16="http://schemas.microsoft.com/office/drawing/2014/main" id="{81992D0B-AB2A-434D-B0C9-9FB175C6FC50}"/>
              </a:ext>
            </a:extLst>
          </p:cNvPr>
          <p:cNvPicPr preferRelativeResize="0"/>
          <p:nvPr/>
        </p:nvPicPr>
        <p:blipFill rotWithShape="1">
          <a:blip r:embed="rId3">
            <a:alphaModFix/>
          </a:blip>
          <a:srcRect b="23592"/>
          <a:stretch/>
        </p:blipFill>
        <p:spPr>
          <a:xfrm>
            <a:off x="6888827" y="389821"/>
            <a:ext cx="1659749" cy="1721112"/>
          </a:xfrm>
          <a:prstGeom prst="rect">
            <a:avLst/>
          </a:prstGeom>
          <a:noFill/>
          <a:ln>
            <a:noFill/>
          </a:ln>
        </p:spPr>
      </p:pic>
    </p:spTree>
    <p:extLst>
      <p:ext uri="{BB962C8B-B14F-4D97-AF65-F5344CB8AC3E}">
        <p14:creationId xmlns:p14="http://schemas.microsoft.com/office/powerpoint/2010/main" val="186320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CA0458-7EDF-4C4A-BF0D-5FA7C1E2A0BC}"/>
              </a:ext>
            </a:extLst>
          </p:cNvPr>
          <p:cNvSpPr>
            <a:spLocks noGrp="1"/>
          </p:cNvSpPr>
          <p:nvPr>
            <p:ph type="title"/>
          </p:nvPr>
        </p:nvSpPr>
        <p:spPr/>
        <p:txBody>
          <a:bodyPr anchor="ctr"/>
          <a:lstStyle/>
          <a:p>
            <a:r>
              <a:rPr lang="hr-HR" b="1" dirty="0"/>
              <a:t>Aktivacija usluge</a:t>
            </a:r>
          </a:p>
        </p:txBody>
      </p:sp>
      <p:grpSp>
        <p:nvGrpSpPr>
          <p:cNvPr id="13" name="Grupa 12">
            <a:extLst>
              <a:ext uri="{FF2B5EF4-FFF2-40B4-BE49-F238E27FC236}">
                <a16:creationId xmlns:a16="http://schemas.microsoft.com/office/drawing/2014/main" id="{EEEB3C8B-3DE5-4931-A870-F1F0383C10C3}"/>
              </a:ext>
            </a:extLst>
          </p:cNvPr>
          <p:cNvGrpSpPr/>
          <p:nvPr/>
        </p:nvGrpSpPr>
        <p:grpSpPr>
          <a:xfrm>
            <a:off x="4165600" y="992856"/>
            <a:ext cx="7823200" cy="4420107"/>
            <a:chOff x="410359" y="1612393"/>
            <a:chExt cx="6482656" cy="4064000"/>
          </a:xfrm>
        </p:grpSpPr>
        <p:pic>
          <p:nvPicPr>
            <p:cNvPr id="5" name="Slika 4">
              <a:extLst>
                <a:ext uri="{FF2B5EF4-FFF2-40B4-BE49-F238E27FC236}">
                  <a16:creationId xmlns:a16="http://schemas.microsoft.com/office/drawing/2014/main" id="{D9470622-2E6F-45D0-9DFD-2DDD9FA10B1C}"/>
                </a:ext>
              </a:extLst>
            </p:cNvPr>
            <p:cNvPicPr>
              <a:picLocks noChangeAspect="1"/>
            </p:cNvPicPr>
            <p:nvPr/>
          </p:nvPicPr>
          <p:blipFill>
            <a:blip r:embed="rId3"/>
            <a:stretch>
              <a:fillRect/>
            </a:stretch>
          </p:blipFill>
          <p:spPr>
            <a:xfrm>
              <a:off x="410359" y="1612393"/>
              <a:ext cx="6482656" cy="4064000"/>
            </a:xfrm>
            <a:prstGeom prst="rect">
              <a:avLst/>
            </a:prstGeom>
            <a:ln>
              <a:noFill/>
            </a:ln>
            <a:effectLst>
              <a:outerShdw blurRad="292100" dist="139700" dir="2700000" algn="tl" rotWithShape="0">
                <a:srgbClr val="333333">
                  <a:alpha val="65000"/>
                </a:srgbClr>
              </a:outerShdw>
            </a:effectLst>
          </p:spPr>
        </p:pic>
        <p:cxnSp>
          <p:nvCxnSpPr>
            <p:cNvPr id="12" name="Ravni poveznik sa strelicom 11">
              <a:extLst>
                <a:ext uri="{FF2B5EF4-FFF2-40B4-BE49-F238E27FC236}">
                  <a16:creationId xmlns:a16="http://schemas.microsoft.com/office/drawing/2014/main" id="{2CD2EAA6-6216-415F-A808-CFD9D90BD583}"/>
                </a:ext>
              </a:extLst>
            </p:cNvPr>
            <p:cNvCxnSpPr/>
            <p:nvPr/>
          </p:nvCxnSpPr>
          <p:spPr>
            <a:xfrm>
              <a:off x="1892300" y="3898900"/>
              <a:ext cx="7366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TekstniOkvir 25">
            <a:extLst>
              <a:ext uri="{FF2B5EF4-FFF2-40B4-BE49-F238E27FC236}">
                <a16:creationId xmlns:a16="http://schemas.microsoft.com/office/drawing/2014/main" id="{8956A205-1A79-46D9-A9F6-E35B397B6105}"/>
              </a:ext>
            </a:extLst>
          </p:cNvPr>
          <p:cNvSpPr txBox="1"/>
          <p:nvPr/>
        </p:nvSpPr>
        <p:spPr>
          <a:xfrm>
            <a:off x="197134" y="5865144"/>
            <a:ext cx="6096000" cy="584775"/>
          </a:xfrm>
          <a:prstGeom prst="rect">
            <a:avLst/>
          </a:prstGeom>
          <a:noFill/>
        </p:spPr>
        <p:txBody>
          <a:bodyPr wrap="square">
            <a:spAutoFit/>
          </a:bodyPr>
          <a:lstStyle/>
          <a:p>
            <a:r>
              <a:rPr lang="hr-HR" sz="3200" dirty="0">
                <a:hlinkClick r:id="rId4"/>
              </a:rPr>
              <a:t>https://aktivacija.skole.hr/</a:t>
            </a:r>
            <a:r>
              <a:rPr lang="hr-HR" sz="3200" dirty="0"/>
              <a:t> </a:t>
            </a:r>
          </a:p>
        </p:txBody>
      </p:sp>
    </p:spTree>
    <p:extLst>
      <p:ext uri="{BB962C8B-B14F-4D97-AF65-F5344CB8AC3E}">
        <p14:creationId xmlns:p14="http://schemas.microsoft.com/office/powerpoint/2010/main" val="3966908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CA0458-7EDF-4C4A-BF0D-5FA7C1E2A0BC}"/>
              </a:ext>
            </a:extLst>
          </p:cNvPr>
          <p:cNvSpPr>
            <a:spLocks noGrp="1"/>
          </p:cNvSpPr>
          <p:nvPr>
            <p:ph type="title"/>
          </p:nvPr>
        </p:nvSpPr>
        <p:spPr/>
        <p:txBody>
          <a:bodyPr anchor="ctr"/>
          <a:lstStyle/>
          <a:p>
            <a:r>
              <a:rPr lang="hr-HR" sz="6000" b="1" dirty="0"/>
              <a:t>Aktivacija usluge</a:t>
            </a:r>
          </a:p>
        </p:txBody>
      </p:sp>
      <p:grpSp>
        <p:nvGrpSpPr>
          <p:cNvPr id="4" name="Grupa 3">
            <a:extLst>
              <a:ext uri="{FF2B5EF4-FFF2-40B4-BE49-F238E27FC236}">
                <a16:creationId xmlns:a16="http://schemas.microsoft.com/office/drawing/2014/main" id="{B8724ABB-DECD-4F28-8440-46234F43CB01}"/>
              </a:ext>
            </a:extLst>
          </p:cNvPr>
          <p:cNvGrpSpPr/>
          <p:nvPr/>
        </p:nvGrpSpPr>
        <p:grpSpPr>
          <a:xfrm>
            <a:off x="3892071" y="1087182"/>
            <a:ext cx="7937122" cy="5173917"/>
            <a:chOff x="1803778" y="1925383"/>
            <a:chExt cx="7199853" cy="4734434"/>
          </a:xfrm>
        </p:grpSpPr>
        <p:pic>
          <p:nvPicPr>
            <p:cNvPr id="10" name="Slika 9">
              <a:extLst>
                <a:ext uri="{FF2B5EF4-FFF2-40B4-BE49-F238E27FC236}">
                  <a16:creationId xmlns:a16="http://schemas.microsoft.com/office/drawing/2014/main" id="{AFB58F79-B8E0-4977-8ABE-1A0CB27A4B46}"/>
                </a:ext>
              </a:extLst>
            </p:cNvPr>
            <p:cNvPicPr>
              <a:picLocks noChangeAspect="1"/>
            </p:cNvPicPr>
            <p:nvPr/>
          </p:nvPicPr>
          <p:blipFill rotWithShape="1">
            <a:blip r:embed="rId3"/>
            <a:srcRect r="9496" b="-12135"/>
            <a:stretch/>
          </p:blipFill>
          <p:spPr>
            <a:xfrm>
              <a:off x="1803778" y="1925383"/>
              <a:ext cx="7199853" cy="4734434"/>
            </a:xfrm>
            <a:prstGeom prst="rect">
              <a:avLst/>
            </a:prstGeom>
            <a:ln>
              <a:noFill/>
            </a:ln>
            <a:effectLst>
              <a:outerShdw blurRad="292100" dist="139700" dir="2700000" algn="tl" rotWithShape="0">
                <a:srgbClr val="333333">
                  <a:alpha val="65000"/>
                </a:srgbClr>
              </a:outerShdw>
            </a:effectLst>
          </p:spPr>
        </p:pic>
        <p:cxnSp>
          <p:nvCxnSpPr>
            <p:cNvPr id="15" name="Ravni poveznik sa strelicom 14">
              <a:extLst>
                <a:ext uri="{FF2B5EF4-FFF2-40B4-BE49-F238E27FC236}">
                  <a16:creationId xmlns:a16="http://schemas.microsoft.com/office/drawing/2014/main" id="{EB9B4E93-6DFF-4B3A-89B5-F48BDE28FD21}"/>
                </a:ext>
              </a:extLst>
            </p:cNvPr>
            <p:cNvCxnSpPr/>
            <p:nvPr/>
          </p:nvCxnSpPr>
          <p:spPr>
            <a:xfrm flipV="1">
              <a:off x="3380779" y="2882807"/>
              <a:ext cx="307030" cy="29507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Ravni poveznik sa strelicom 15">
              <a:extLst>
                <a:ext uri="{FF2B5EF4-FFF2-40B4-BE49-F238E27FC236}">
                  <a16:creationId xmlns:a16="http://schemas.microsoft.com/office/drawing/2014/main" id="{16E491C1-4CE9-4E52-8E69-0C1FA949489C}"/>
                </a:ext>
              </a:extLst>
            </p:cNvPr>
            <p:cNvCxnSpPr>
              <a:cxnSpLocks/>
            </p:cNvCxnSpPr>
            <p:nvPr/>
          </p:nvCxnSpPr>
          <p:spPr>
            <a:xfrm>
              <a:off x="4939550" y="5298175"/>
              <a:ext cx="397566"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TekstniOkvir 25">
            <a:extLst>
              <a:ext uri="{FF2B5EF4-FFF2-40B4-BE49-F238E27FC236}">
                <a16:creationId xmlns:a16="http://schemas.microsoft.com/office/drawing/2014/main" id="{55A6B022-942C-4D9F-A5C4-D7F38DA968BE}"/>
              </a:ext>
            </a:extLst>
          </p:cNvPr>
          <p:cNvSpPr txBox="1"/>
          <p:nvPr/>
        </p:nvSpPr>
        <p:spPr>
          <a:xfrm>
            <a:off x="101600" y="5939919"/>
            <a:ext cx="6096000" cy="584775"/>
          </a:xfrm>
          <a:prstGeom prst="rect">
            <a:avLst/>
          </a:prstGeom>
          <a:noFill/>
        </p:spPr>
        <p:txBody>
          <a:bodyPr wrap="square">
            <a:spAutoFit/>
          </a:bodyPr>
          <a:lstStyle/>
          <a:p>
            <a:r>
              <a:rPr lang="hr-HR" sz="3200" dirty="0">
                <a:hlinkClick r:id="rId4"/>
              </a:rPr>
              <a:t>https://aktivacija.skole.hr/</a:t>
            </a:r>
            <a:r>
              <a:rPr lang="hr-HR" sz="3200" dirty="0"/>
              <a:t> </a:t>
            </a:r>
          </a:p>
        </p:txBody>
      </p:sp>
    </p:spTree>
    <p:extLst>
      <p:ext uri="{BB962C8B-B14F-4D97-AF65-F5344CB8AC3E}">
        <p14:creationId xmlns:p14="http://schemas.microsoft.com/office/powerpoint/2010/main" val="1288237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CA0458-7EDF-4C4A-BF0D-5FA7C1E2A0BC}"/>
              </a:ext>
            </a:extLst>
          </p:cNvPr>
          <p:cNvSpPr>
            <a:spLocks noGrp="1"/>
          </p:cNvSpPr>
          <p:nvPr>
            <p:ph type="title"/>
          </p:nvPr>
        </p:nvSpPr>
        <p:spPr/>
        <p:txBody>
          <a:bodyPr anchor="ctr"/>
          <a:lstStyle/>
          <a:p>
            <a:r>
              <a:rPr lang="hr-HR" sz="6000" b="1" dirty="0"/>
              <a:t>Aktivacija usluge</a:t>
            </a:r>
          </a:p>
        </p:txBody>
      </p:sp>
      <p:pic>
        <p:nvPicPr>
          <p:cNvPr id="19" name="Slika 18">
            <a:extLst>
              <a:ext uri="{FF2B5EF4-FFF2-40B4-BE49-F238E27FC236}">
                <a16:creationId xmlns:a16="http://schemas.microsoft.com/office/drawing/2014/main" id="{9C78D9E5-551F-402E-9200-5B392BED0E76}"/>
              </a:ext>
            </a:extLst>
          </p:cNvPr>
          <p:cNvPicPr>
            <a:picLocks noChangeAspect="1"/>
          </p:cNvPicPr>
          <p:nvPr/>
        </p:nvPicPr>
        <p:blipFill>
          <a:blip r:embed="rId3"/>
          <a:stretch>
            <a:fillRect/>
          </a:stretch>
        </p:blipFill>
        <p:spPr>
          <a:xfrm>
            <a:off x="5159097" y="1026083"/>
            <a:ext cx="6750605" cy="5018542"/>
          </a:xfrm>
          <a:prstGeom prst="rect">
            <a:avLst/>
          </a:prstGeom>
          <a:ln>
            <a:noFill/>
          </a:ln>
          <a:effectLst>
            <a:outerShdw blurRad="292100" dist="139700" dir="2700000" algn="tl" rotWithShape="0">
              <a:srgbClr val="333333">
                <a:alpha val="65000"/>
              </a:srgbClr>
            </a:outerShdw>
          </a:effectLst>
        </p:spPr>
      </p:pic>
      <p:sp>
        <p:nvSpPr>
          <p:cNvPr id="26" name="TekstniOkvir 25">
            <a:extLst>
              <a:ext uri="{FF2B5EF4-FFF2-40B4-BE49-F238E27FC236}">
                <a16:creationId xmlns:a16="http://schemas.microsoft.com/office/drawing/2014/main" id="{48C1321D-7756-40DD-A10E-FE309EE8CDD5}"/>
              </a:ext>
            </a:extLst>
          </p:cNvPr>
          <p:cNvSpPr txBox="1"/>
          <p:nvPr/>
        </p:nvSpPr>
        <p:spPr>
          <a:xfrm>
            <a:off x="101600" y="5939919"/>
            <a:ext cx="6096000" cy="584775"/>
          </a:xfrm>
          <a:prstGeom prst="rect">
            <a:avLst/>
          </a:prstGeom>
          <a:noFill/>
        </p:spPr>
        <p:txBody>
          <a:bodyPr wrap="square">
            <a:spAutoFit/>
          </a:bodyPr>
          <a:lstStyle/>
          <a:p>
            <a:r>
              <a:rPr lang="hr-HR" sz="3200" dirty="0">
                <a:hlinkClick r:id="rId4"/>
              </a:rPr>
              <a:t>https://aktivacija.skole.hr/</a:t>
            </a:r>
            <a:r>
              <a:rPr lang="hr-HR" sz="3200" dirty="0"/>
              <a:t> </a:t>
            </a:r>
          </a:p>
        </p:txBody>
      </p:sp>
    </p:spTree>
    <p:extLst>
      <p:ext uri="{BB962C8B-B14F-4D97-AF65-F5344CB8AC3E}">
        <p14:creationId xmlns:p14="http://schemas.microsoft.com/office/powerpoint/2010/main" val="2508473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CA0458-7EDF-4C4A-BF0D-5FA7C1E2A0BC}"/>
              </a:ext>
            </a:extLst>
          </p:cNvPr>
          <p:cNvSpPr>
            <a:spLocks noGrp="1"/>
          </p:cNvSpPr>
          <p:nvPr>
            <p:ph type="title"/>
          </p:nvPr>
        </p:nvSpPr>
        <p:spPr/>
        <p:txBody>
          <a:bodyPr anchor="ctr"/>
          <a:lstStyle/>
          <a:p>
            <a:r>
              <a:rPr lang="hr-HR" sz="6000" b="1" dirty="0"/>
              <a:t>Aktivacija usluge</a:t>
            </a:r>
          </a:p>
        </p:txBody>
      </p:sp>
      <p:sp>
        <p:nvSpPr>
          <p:cNvPr id="9" name="TekstniOkvir 8">
            <a:extLst>
              <a:ext uri="{FF2B5EF4-FFF2-40B4-BE49-F238E27FC236}">
                <a16:creationId xmlns:a16="http://schemas.microsoft.com/office/drawing/2014/main" id="{734E4049-69D7-4E14-A39A-3623E5A22683}"/>
              </a:ext>
            </a:extLst>
          </p:cNvPr>
          <p:cNvSpPr txBox="1"/>
          <p:nvPr/>
        </p:nvSpPr>
        <p:spPr>
          <a:xfrm>
            <a:off x="101600" y="5939919"/>
            <a:ext cx="6096000" cy="584775"/>
          </a:xfrm>
          <a:prstGeom prst="rect">
            <a:avLst/>
          </a:prstGeom>
          <a:noFill/>
        </p:spPr>
        <p:txBody>
          <a:bodyPr wrap="square">
            <a:spAutoFit/>
          </a:bodyPr>
          <a:lstStyle/>
          <a:p>
            <a:r>
              <a:rPr lang="hr-HR" sz="3200" dirty="0">
                <a:hlinkClick r:id="rId3"/>
              </a:rPr>
              <a:t>https://aktivacija.skole.hr/</a:t>
            </a:r>
            <a:r>
              <a:rPr lang="hr-HR" sz="3200" dirty="0"/>
              <a:t> </a:t>
            </a:r>
          </a:p>
        </p:txBody>
      </p:sp>
      <p:grpSp>
        <p:nvGrpSpPr>
          <p:cNvPr id="25" name="Grupa 24">
            <a:extLst>
              <a:ext uri="{FF2B5EF4-FFF2-40B4-BE49-F238E27FC236}">
                <a16:creationId xmlns:a16="http://schemas.microsoft.com/office/drawing/2014/main" id="{49D2254B-06DD-449C-AD46-3FB92B602927}"/>
              </a:ext>
            </a:extLst>
          </p:cNvPr>
          <p:cNvGrpSpPr/>
          <p:nvPr/>
        </p:nvGrpSpPr>
        <p:grpSpPr>
          <a:xfrm>
            <a:off x="5519184" y="646905"/>
            <a:ext cx="6096000" cy="5564190"/>
            <a:chOff x="6016236" y="1749398"/>
            <a:chExt cx="5257247" cy="4619626"/>
          </a:xfrm>
        </p:grpSpPr>
        <p:pic>
          <p:nvPicPr>
            <p:cNvPr id="21" name="Slika 20">
              <a:extLst>
                <a:ext uri="{FF2B5EF4-FFF2-40B4-BE49-F238E27FC236}">
                  <a16:creationId xmlns:a16="http://schemas.microsoft.com/office/drawing/2014/main" id="{BEEB1F70-B8DD-4780-847C-42929CBCCFDD}"/>
                </a:ext>
              </a:extLst>
            </p:cNvPr>
            <p:cNvPicPr>
              <a:picLocks noChangeAspect="1"/>
            </p:cNvPicPr>
            <p:nvPr/>
          </p:nvPicPr>
          <p:blipFill>
            <a:blip r:embed="rId4"/>
            <a:stretch>
              <a:fillRect/>
            </a:stretch>
          </p:blipFill>
          <p:spPr>
            <a:xfrm>
              <a:off x="6016236" y="1749398"/>
              <a:ext cx="5257247" cy="4619626"/>
            </a:xfrm>
            <a:prstGeom prst="rect">
              <a:avLst/>
            </a:prstGeom>
            <a:ln>
              <a:noFill/>
            </a:ln>
            <a:effectLst>
              <a:outerShdw blurRad="292100" dist="139700" dir="2700000" algn="tl" rotWithShape="0">
                <a:srgbClr val="333333">
                  <a:alpha val="65000"/>
                </a:srgbClr>
              </a:outerShdw>
            </a:effectLst>
          </p:spPr>
        </p:pic>
        <p:pic>
          <p:nvPicPr>
            <p:cNvPr id="22" name="Slika 21">
              <a:extLst>
                <a:ext uri="{FF2B5EF4-FFF2-40B4-BE49-F238E27FC236}">
                  <a16:creationId xmlns:a16="http://schemas.microsoft.com/office/drawing/2014/main" id="{3857C103-B6E6-499A-A239-ED70C7926CE3}"/>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32724" t="27351" r="55633" b="69111"/>
            <a:stretch/>
          </p:blipFill>
          <p:spPr>
            <a:xfrm>
              <a:off x="7736619" y="3040912"/>
              <a:ext cx="612094" cy="163464"/>
            </a:xfrm>
            <a:prstGeom prst="rect">
              <a:avLst/>
            </a:prstGeom>
            <a:ln>
              <a:noFill/>
            </a:ln>
            <a:effectLst>
              <a:outerShdw blurRad="292100" dist="139700" dir="2700000" algn="tl" rotWithShape="0">
                <a:srgbClr val="333333">
                  <a:alpha val="65000"/>
                </a:srgbClr>
              </a:outerShdw>
            </a:effectLst>
          </p:spPr>
        </p:pic>
        <p:pic>
          <p:nvPicPr>
            <p:cNvPr id="23" name="Slika 22">
              <a:extLst>
                <a:ext uri="{FF2B5EF4-FFF2-40B4-BE49-F238E27FC236}">
                  <a16:creationId xmlns:a16="http://schemas.microsoft.com/office/drawing/2014/main" id="{5CE42F72-DD16-4780-A9E0-648AAF110922}"/>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23880" t="61415" r="64477" b="36322"/>
            <a:stretch/>
          </p:blipFill>
          <p:spPr>
            <a:xfrm>
              <a:off x="7261315" y="4614530"/>
              <a:ext cx="612094" cy="104569"/>
            </a:xfrm>
            <a:prstGeom prst="rect">
              <a:avLst/>
            </a:prstGeom>
            <a:ln>
              <a:noFill/>
            </a:ln>
            <a:effectLst>
              <a:outerShdw blurRad="292100" dist="139700" dir="2700000" algn="tl" rotWithShape="0">
                <a:srgbClr val="333333">
                  <a:alpha val="65000"/>
                </a:srgbClr>
              </a:outerShdw>
            </a:effectLst>
          </p:spPr>
        </p:pic>
        <p:pic>
          <p:nvPicPr>
            <p:cNvPr id="24" name="Slika 23">
              <a:extLst>
                <a:ext uri="{FF2B5EF4-FFF2-40B4-BE49-F238E27FC236}">
                  <a16:creationId xmlns:a16="http://schemas.microsoft.com/office/drawing/2014/main" id="{E959CD47-1971-4840-8F5E-890341D80E6E}"/>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4716" t="70940" r="80555" b="26306"/>
            <a:stretch/>
          </p:blipFill>
          <p:spPr>
            <a:xfrm>
              <a:off x="6274535" y="5053054"/>
              <a:ext cx="774296" cy="127221"/>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2194397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teksta 1">
            <a:extLst>
              <a:ext uri="{FF2B5EF4-FFF2-40B4-BE49-F238E27FC236}">
                <a16:creationId xmlns:a16="http://schemas.microsoft.com/office/drawing/2014/main" id="{1B0E1426-5396-48F6-9083-A815006A823E}"/>
              </a:ext>
            </a:extLst>
          </p:cNvPr>
          <p:cNvSpPr>
            <a:spLocks noGrp="1"/>
          </p:cNvSpPr>
          <p:nvPr>
            <p:ph type="body" sz="quarter" idx="10"/>
          </p:nvPr>
        </p:nvSpPr>
        <p:spPr>
          <a:xfrm>
            <a:off x="7442200" y="5052945"/>
            <a:ext cx="4445000" cy="1052162"/>
          </a:xfrm>
        </p:spPr>
        <p:txBody>
          <a:bodyPr anchor="ctr">
            <a:normAutofit fontScale="92500"/>
          </a:bodyPr>
          <a:lstStyle/>
          <a:p>
            <a:pPr marL="50800" indent="0">
              <a:buNone/>
            </a:pPr>
            <a:r>
              <a:rPr lang="hr-HR" sz="3600" dirty="0">
                <a:hlinkClick r:id="rId3"/>
              </a:rPr>
              <a:t>classroom.google.com</a:t>
            </a:r>
            <a:r>
              <a:rPr lang="hr-HR" sz="3600" dirty="0"/>
              <a:t> </a:t>
            </a:r>
          </a:p>
        </p:txBody>
      </p:sp>
      <p:sp>
        <p:nvSpPr>
          <p:cNvPr id="3" name="Naslov 2">
            <a:extLst>
              <a:ext uri="{FF2B5EF4-FFF2-40B4-BE49-F238E27FC236}">
                <a16:creationId xmlns:a16="http://schemas.microsoft.com/office/drawing/2014/main" id="{06149076-F300-4191-8F52-54427590DD63}"/>
              </a:ext>
            </a:extLst>
          </p:cNvPr>
          <p:cNvSpPr>
            <a:spLocks noGrp="1"/>
          </p:cNvSpPr>
          <p:nvPr>
            <p:ph type="title"/>
          </p:nvPr>
        </p:nvSpPr>
        <p:spPr/>
        <p:txBody>
          <a:bodyPr/>
          <a:lstStyle/>
          <a:p>
            <a:r>
              <a:rPr lang="hr-HR" dirty="0"/>
              <a:t>Google učionica</a:t>
            </a:r>
          </a:p>
        </p:txBody>
      </p:sp>
      <p:pic>
        <p:nvPicPr>
          <p:cNvPr id="4" name="Picture 10" descr="Vidi izvornu sliku">
            <a:extLst>
              <a:ext uri="{FF2B5EF4-FFF2-40B4-BE49-F238E27FC236}">
                <a16:creationId xmlns:a16="http://schemas.microsoft.com/office/drawing/2014/main" id="{D8EB9DC8-CA61-4875-98F5-0F2AFF56AC50}"/>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8651" t="14099" r="6222" b="9976"/>
          <a:stretch/>
        </p:blipFill>
        <p:spPr bwMode="auto">
          <a:xfrm>
            <a:off x="7441932" y="1088254"/>
            <a:ext cx="4445268" cy="3964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696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teksta 2">
            <a:extLst>
              <a:ext uri="{FF2B5EF4-FFF2-40B4-BE49-F238E27FC236}">
                <a16:creationId xmlns:a16="http://schemas.microsoft.com/office/drawing/2014/main" id="{59CF7134-60E1-46AB-A355-8CAA41357435}"/>
              </a:ext>
            </a:extLst>
          </p:cNvPr>
          <p:cNvSpPr>
            <a:spLocks noGrp="1"/>
          </p:cNvSpPr>
          <p:nvPr>
            <p:ph type="body" sz="quarter" idx="10"/>
          </p:nvPr>
        </p:nvSpPr>
        <p:spPr>
          <a:xfrm>
            <a:off x="6096000" y="394493"/>
            <a:ext cx="5791200" cy="6069013"/>
          </a:xfrm>
        </p:spPr>
        <p:txBody>
          <a:bodyPr anchor="ctr">
            <a:noAutofit/>
          </a:bodyPr>
          <a:lstStyle/>
          <a:p>
            <a:pPr>
              <a:lnSpc>
                <a:spcPct val="100000"/>
              </a:lnSpc>
            </a:pPr>
            <a:r>
              <a:rPr lang="hr-HR" sz="3000" b="0" i="0" u="none" strike="noStrike" baseline="0" dirty="0">
                <a:solidFill>
                  <a:srgbClr val="000000"/>
                </a:solidFill>
              </a:rPr>
              <a:t>sustav za upravljanje učenjem s jednostavnim sučeljem, dio usluge </a:t>
            </a:r>
            <a:r>
              <a:rPr lang="hr-HR" sz="3000" b="0" i="1" u="none" strike="noStrike" baseline="0" dirty="0">
                <a:solidFill>
                  <a:srgbClr val="000000"/>
                </a:solidFill>
              </a:rPr>
              <a:t>Google Workspace for Education</a:t>
            </a:r>
          </a:p>
          <a:p>
            <a:pPr>
              <a:lnSpc>
                <a:spcPct val="100000"/>
              </a:lnSpc>
            </a:pPr>
            <a:r>
              <a:rPr lang="hr-HR" sz="3000" b="0" i="0" u="none" strike="noStrike" baseline="0" dirty="0">
                <a:solidFill>
                  <a:srgbClr val="000000"/>
                </a:solidFill>
              </a:rPr>
              <a:t>omogućava kreiranje učionica unutar kojih je moguće: </a:t>
            </a:r>
          </a:p>
          <a:p>
            <a:pPr lvl="1">
              <a:lnSpc>
                <a:spcPct val="100000"/>
              </a:lnSpc>
            </a:pPr>
            <a:r>
              <a:rPr lang="hr-HR" sz="3000" b="0" i="0" u="none" strike="noStrike" baseline="0" dirty="0">
                <a:solidFill>
                  <a:srgbClr val="000000"/>
                </a:solidFill>
              </a:rPr>
              <a:t>postavljanje datoteka i rad na istima kroz Google dokumente </a:t>
            </a:r>
          </a:p>
          <a:p>
            <a:pPr lvl="1">
              <a:lnSpc>
                <a:spcPct val="100000"/>
              </a:lnSpc>
            </a:pPr>
            <a:r>
              <a:rPr lang="hr-HR" sz="3000" b="0" i="0" u="none" strike="noStrike" baseline="0" dirty="0">
                <a:solidFill>
                  <a:srgbClr val="000000"/>
                </a:solidFill>
              </a:rPr>
              <a:t>postavljanja zadaća u obliku zadatka, kviza, pitanja ili prijenosa datoteke. </a:t>
            </a:r>
            <a:endParaRPr lang="hr-HR" sz="3000" dirty="0"/>
          </a:p>
        </p:txBody>
      </p:sp>
      <p:sp>
        <p:nvSpPr>
          <p:cNvPr id="2" name="Naslov 1">
            <a:extLst>
              <a:ext uri="{FF2B5EF4-FFF2-40B4-BE49-F238E27FC236}">
                <a16:creationId xmlns:a16="http://schemas.microsoft.com/office/drawing/2014/main" id="{750ACFEC-72CB-44F7-97F8-11612BD33202}"/>
              </a:ext>
            </a:extLst>
          </p:cNvPr>
          <p:cNvSpPr>
            <a:spLocks noGrp="1"/>
          </p:cNvSpPr>
          <p:nvPr>
            <p:ph type="title"/>
          </p:nvPr>
        </p:nvSpPr>
        <p:spPr>
          <a:xfrm>
            <a:off x="660398" y="2310209"/>
            <a:ext cx="4965701" cy="2237581"/>
          </a:xfrm>
        </p:spPr>
        <p:txBody>
          <a:bodyPr/>
          <a:lstStyle/>
          <a:p>
            <a:r>
              <a:rPr lang="hr-HR" b="1" dirty="0">
                <a:latin typeface="Open Sans Light" panose="020B0306030504020204" pitchFamily="34" charset="0"/>
                <a:ea typeface="Open Sans Light" panose="020B0306030504020204" pitchFamily="34" charset="0"/>
                <a:cs typeface="Open Sans Light" panose="020B0306030504020204" pitchFamily="34" charset="0"/>
              </a:rPr>
              <a:t>Što je Google učionica?</a:t>
            </a:r>
            <a:endParaRPr lang="hr-HR"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59907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jagram 10">
            <a:extLst>
              <a:ext uri="{FF2B5EF4-FFF2-40B4-BE49-F238E27FC236}">
                <a16:creationId xmlns:a16="http://schemas.microsoft.com/office/drawing/2014/main" id="{0673797D-B831-4295-8BAF-7F37B458DB2C}"/>
              </a:ext>
            </a:extLst>
          </p:cNvPr>
          <p:cNvGraphicFramePr/>
          <p:nvPr>
            <p:extLst>
              <p:ext uri="{D42A27DB-BD31-4B8C-83A1-F6EECF244321}">
                <p14:modId xmlns:p14="http://schemas.microsoft.com/office/powerpoint/2010/main" val="3124450225"/>
              </p:ext>
            </p:extLst>
          </p:nvPr>
        </p:nvGraphicFramePr>
        <p:xfrm>
          <a:off x="176463" y="0"/>
          <a:ext cx="11839073" cy="6741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3564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B323E0E-F6C1-4A0C-A1F7-9E97A1AC9C5A}"/>
              </a:ext>
            </a:extLst>
          </p:cNvPr>
          <p:cNvSpPr>
            <a:spLocks noGrp="1"/>
          </p:cNvSpPr>
          <p:nvPr>
            <p:ph type="title"/>
          </p:nvPr>
        </p:nvSpPr>
        <p:spPr>
          <a:xfrm>
            <a:off x="801687" y="0"/>
            <a:ext cx="11037177" cy="1325563"/>
          </a:xfrm>
        </p:spPr>
        <p:txBody>
          <a:bodyPr anchor="ctr">
            <a:normAutofit/>
          </a:bodyPr>
          <a:lstStyle/>
          <a:p>
            <a:pPr algn="ctr"/>
            <a:r>
              <a:rPr lang="hr-HR" b="1" dirty="0">
                <a:latin typeface="Open Sans Light" panose="020B0306030504020204" pitchFamily="34" charset="0"/>
                <a:ea typeface="Open Sans Light" panose="020B0306030504020204" pitchFamily="34" charset="0"/>
                <a:cs typeface="Open Sans Light" panose="020B0306030504020204" pitchFamily="34" charset="0"/>
              </a:rPr>
              <a:t>Usporedba Google učionice i MS </a:t>
            </a:r>
            <a:r>
              <a:rPr lang="hr-HR" b="1" dirty="0" err="1">
                <a:latin typeface="Open Sans Light" panose="020B0306030504020204" pitchFamily="34" charset="0"/>
                <a:ea typeface="Open Sans Light" panose="020B0306030504020204" pitchFamily="34" charset="0"/>
                <a:cs typeface="Open Sans Light" panose="020B0306030504020204" pitchFamily="34" charset="0"/>
              </a:rPr>
              <a:t>Teamsa</a:t>
            </a:r>
            <a:endParaRPr lang="hr-HR" dirty="0">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4" name="Tablica 5">
            <a:extLst>
              <a:ext uri="{FF2B5EF4-FFF2-40B4-BE49-F238E27FC236}">
                <a16:creationId xmlns:a16="http://schemas.microsoft.com/office/drawing/2014/main" id="{8C1877D8-1F02-4BBA-80FC-117E5FD4B4F4}"/>
              </a:ext>
            </a:extLst>
          </p:cNvPr>
          <p:cNvGraphicFramePr>
            <a:graphicFrameLocks noGrp="1"/>
          </p:cNvGraphicFramePr>
          <p:nvPr>
            <p:extLst>
              <p:ext uri="{D42A27DB-BD31-4B8C-83A1-F6EECF244321}">
                <p14:modId xmlns:p14="http://schemas.microsoft.com/office/powerpoint/2010/main" val="1104402173"/>
              </p:ext>
            </p:extLst>
          </p:nvPr>
        </p:nvGraphicFramePr>
        <p:xfrm>
          <a:off x="353137" y="972820"/>
          <a:ext cx="11485727" cy="5703887"/>
        </p:xfrm>
        <a:graphic>
          <a:graphicData uri="http://schemas.openxmlformats.org/drawingml/2006/table">
            <a:tbl>
              <a:tblPr firstRow="1" bandRow="1">
                <a:tableStyleId>{7DF18680-E054-41AD-8BC1-D1AEF772440D}</a:tableStyleId>
              </a:tblPr>
              <a:tblGrid>
                <a:gridCol w="5205688">
                  <a:extLst>
                    <a:ext uri="{9D8B030D-6E8A-4147-A177-3AD203B41FA5}">
                      <a16:colId xmlns:a16="http://schemas.microsoft.com/office/drawing/2014/main" val="634341654"/>
                    </a:ext>
                  </a:extLst>
                </a:gridCol>
                <a:gridCol w="2717974">
                  <a:extLst>
                    <a:ext uri="{9D8B030D-6E8A-4147-A177-3AD203B41FA5}">
                      <a16:colId xmlns:a16="http://schemas.microsoft.com/office/drawing/2014/main" val="2288352460"/>
                    </a:ext>
                  </a:extLst>
                </a:gridCol>
                <a:gridCol w="3562065">
                  <a:extLst>
                    <a:ext uri="{9D8B030D-6E8A-4147-A177-3AD203B41FA5}">
                      <a16:colId xmlns:a16="http://schemas.microsoft.com/office/drawing/2014/main" val="3053523703"/>
                    </a:ext>
                  </a:extLst>
                </a:gridCol>
              </a:tblGrid>
              <a:tr h="544643">
                <a:tc>
                  <a:txBody>
                    <a:bodyPr/>
                    <a:lstStyle/>
                    <a:p>
                      <a:pPr algn="ctr">
                        <a:lnSpc>
                          <a:spcPct val="107000"/>
                        </a:lnSpc>
                        <a:spcAft>
                          <a:spcPts val="800"/>
                        </a:spcAft>
                      </a:pPr>
                      <a:r>
                        <a:rPr lang="hr-HR" sz="2400" b="1" dirty="0">
                          <a:effectLst/>
                          <a:latin typeface="Open Sans Light" panose="020B0306030504020204" pitchFamily="34" charset="0"/>
                          <a:ea typeface="Open Sans Light" panose="020B0306030504020204" pitchFamily="34" charset="0"/>
                          <a:cs typeface="Open Sans Light" panose="020B0306030504020204" pitchFamily="34" charset="0"/>
                        </a:rPr>
                        <a:t>Aktivnost ili značajka </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R w="12700" cap="flat" cmpd="sng" algn="ctr">
                      <a:solidFill>
                        <a:srgbClr val="009BEA"/>
                      </a:solidFill>
                      <a:prstDash val="solid"/>
                      <a:round/>
                      <a:headEnd type="none" w="med" len="med"/>
                      <a:tailEnd type="none" w="med" len="med"/>
                    </a:lnR>
                    <a:solidFill>
                      <a:srgbClr val="009BEA"/>
                    </a:solidFill>
                  </a:tcPr>
                </a:tc>
                <a:tc>
                  <a:txBody>
                    <a:bodyPr/>
                    <a:lstStyle/>
                    <a:p>
                      <a:pPr algn="ctr">
                        <a:lnSpc>
                          <a:spcPct val="107000"/>
                        </a:lnSpc>
                        <a:spcAft>
                          <a:spcPts val="800"/>
                        </a:spcAft>
                      </a:pPr>
                      <a:r>
                        <a:rPr lang="hr-HR" sz="2400" b="1" dirty="0">
                          <a:effectLst/>
                          <a:latin typeface="Open Sans Light" panose="020B0306030504020204" pitchFamily="34" charset="0"/>
                          <a:ea typeface="Open Sans Light" panose="020B0306030504020204" pitchFamily="34" charset="0"/>
                          <a:cs typeface="Open Sans Light" panose="020B0306030504020204" pitchFamily="34" charset="0"/>
                        </a:rPr>
                        <a:t>Google učionica</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solidFill>
                        <a:srgbClr val="009BEA"/>
                      </a:solidFill>
                      <a:prstDash val="solid"/>
                      <a:round/>
                      <a:headEnd type="none" w="med" len="med"/>
                      <a:tailEnd type="none" w="med" len="med"/>
                    </a:lnL>
                    <a:lnR w="12700" cap="flat" cmpd="sng" algn="ctr">
                      <a:solidFill>
                        <a:srgbClr val="009BEA"/>
                      </a:solidFill>
                      <a:prstDash val="solid"/>
                      <a:round/>
                      <a:headEnd type="none" w="med" len="med"/>
                      <a:tailEnd type="none" w="med" len="med"/>
                    </a:lnR>
                    <a:solidFill>
                      <a:srgbClr val="009BEA"/>
                    </a:solidFill>
                  </a:tcPr>
                </a:tc>
                <a:tc>
                  <a:txBody>
                    <a:bodyPr/>
                    <a:lstStyle/>
                    <a:p>
                      <a:pPr algn="ctr">
                        <a:lnSpc>
                          <a:spcPct val="107000"/>
                        </a:lnSpc>
                        <a:spcAft>
                          <a:spcPts val="800"/>
                        </a:spcAft>
                      </a:pPr>
                      <a:r>
                        <a:rPr lang="hr-HR" sz="2400" dirty="0">
                          <a:effectLst/>
                          <a:latin typeface="Open Sans Light" panose="020B0306030504020204" pitchFamily="34" charset="0"/>
                          <a:ea typeface="Open Sans Light" panose="020B0306030504020204" pitchFamily="34" charset="0"/>
                          <a:cs typeface="Open Sans Light" panose="020B0306030504020204" pitchFamily="34" charset="0"/>
                        </a:rPr>
                        <a:t>MS </a:t>
                      </a:r>
                      <a:r>
                        <a:rPr lang="hr-HR" sz="2400" dirty="0" err="1">
                          <a:effectLst/>
                          <a:latin typeface="Open Sans Light" panose="020B0306030504020204" pitchFamily="34" charset="0"/>
                          <a:ea typeface="Open Sans Light" panose="020B0306030504020204" pitchFamily="34" charset="0"/>
                          <a:cs typeface="Open Sans Light" panose="020B0306030504020204" pitchFamily="34" charset="0"/>
                        </a:rPr>
                        <a:t>Teams</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solidFill>
                        <a:srgbClr val="009BEA"/>
                      </a:solidFill>
                      <a:prstDash val="solid"/>
                      <a:round/>
                      <a:headEnd type="none" w="med" len="med"/>
                      <a:tailEnd type="none" w="med" len="med"/>
                    </a:lnL>
                    <a:solidFill>
                      <a:srgbClr val="009BEA"/>
                    </a:solidFill>
                  </a:tcPr>
                </a:tc>
                <a:extLst>
                  <a:ext uri="{0D108BD9-81ED-4DB2-BD59-A6C34878D82A}">
                    <a16:rowId xmlns:a16="http://schemas.microsoft.com/office/drawing/2014/main" val="4246409556"/>
                  </a:ext>
                </a:extLst>
              </a:tr>
              <a:tr h="697690">
                <a:tc>
                  <a:txBody>
                    <a:bodyPr/>
                    <a:lstStyle/>
                    <a:p>
                      <a:pPr>
                        <a:lnSpc>
                          <a:spcPct val="107000"/>
                        </a:lnSpc>
                        <a:spcAft>
                          <a:spcPts val="800"/>
                        </a:spcAft>
                      </a:pPr>
                      <a: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t>broj nastavnika </a:t>
                      </a:r>
                      <a:b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br>
                      <a: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t>po učionici/vlasnika tima </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R w="12700" cap="flat" cmpd="sng" algn="ctr">
                      <a:noFill/>
                      <a:prstDash val="solid"/>
                      <a:round/>
                      <a:headEnd type="none" w="med" len="med"/>
                      <a:tailEnd type="none" w="med" len="med"/>
                    </a:lnR>
                    <a:solidFill>
                      <a:schemeClr val="bg1"/>
                    </a:solidFill>
                  </a:tcPr>
                </a:tc>
                <a:tc>
                  <a:txBody>
                    <a:bodyPr/>
                    <a:lstStyle/>
                    <a:p>
                      <a:pPr algn="ctr">
                        <a:lnSpc>
                          <a:spcPct val="107000"/>
                        </a:lnSpc>
                        <a:spcAft>
                          <a:spcPts val="800"/>
                        </a:spcAft>
                      </a:pPr>
                      <a: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t>20 </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noFill/>
                      <a:prstDash val="solid"/>
                      <a:round/>
                      <a:headEnd type="none" w="med" len="med"/>
                      <a:tailEnd type="none" w="med" len="med"/>
                    </a:lnL>
                    <a:lnR w="12700" cmpd="sng">
                      <a:noFill/>
                    </a:lnR>
                    <a:solidFill>
                      <a:schemeClr val="bg1"/>
                    </a:solidFill>
                  </a:tcPr>
                </a:tc>
                <a:tc>
                  <a:txBody>
                    <a:bodyPr/>
                    <a:lstStyle/>
                    <a:p>
                      <a:pPr algn="ctr">
                        <a:lnSpc>
                          <a:spcPct val="107000"/>
                        </a:lnSpc>
                        <a:spcAft>
                          <a:spcPts val="800"/>
                        </a:spcAft>
                      </a:pPr>
                      <a:r>
                        <a:rPr lang="hr-HR" sz="2400" dirty="0">
                          <a:effectLst/>
                          <a:latin typeface="Open Sans Light" panose="020B0306030504020204" pitchFamily="34" charset="0"/>
                          <a:ea typeface="Open Sans Light" panose="020B0306030504020204" pitchFamily="34" charset="0"/>
                          <a:cs typeface="Open Sans Light" panose="020B0306030504020204" pitchFamily="34" charset="0"/>
                        </a:rPr>
                        <a:t>100</a:t>
                      </a:r>
                    </a:p>
                  </a:txBody>
                  <a:tcPr marL="68580" marR="68580"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330654102"/>
                  </a:ext>
                </a:extLst>
              </a:tr>
              <a:tr h="544643">
                <a:tc>
                  <a:txBody>
                    <a:bodyPr/>
                    <a:lstStyle/>
                    <a:p>
                      <a:pPr>
                        <a:lnSpc>
                          <a:spcPct val="107000"/>
                        </a:lnSpc>
                        <a:spcAft>
                          <a:spcPts val="800"/>
                        </a:spcAft>
                      </a:pPr>
                      <a: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t>broj članova po učionici/timu</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R w="12700" cap="flat" cmpd="sng" algn="ctr">
                      <a:noFill/>
                      <a:prstDash val="solid"/>
                      <a:round/>
                      <a:headEnd type="none" w="med" len="med"/>
                      <a:tailEnd type="none" w="med" len="med"/>
                    </a:lnR>
                    <a:solidFill>
                      <a:srgbClr val="E1F5FF"/>
                    </a:solidFill>
                  </a:tcPr>
                </a:tc>
                <a:tc>
                  <a:txBody>
                    <a:bodyPr/>
                    <a:lstStyle/>
                    <a:p>
                      <a:pPr algn="ctr">
                        <a:lnSpc>
                          <a:spcPct val="107000"/>
                        </a:lnSpc>
                        <a:spcAft>
                          <a:spcPts val="800"/>
                        </a:spcAft>
                      </a:pPr>
                      <a:r>
                        <a:rPr lang="pl-PL" sz="2400" dirty="0">
                          <a:effectLst/>
                          <a:latin typeface="Open Sans Light" panose="020B0306030504020204" pitchFamily="34" charset="0"/>
                          <a:ea typeface="Open Sans Light" panose="020B0306030504020204" pitchFamily="34" charset="0"/>
                          <a:cs typeface="Open Sans Light" panose="020B0306030504020204" pitchFamily="34" charset="0"/>
                        </a:rPr>
                        <a:t>1000 </a:t>
                      </a:r>
                      <a:endParaRPr lang="hr-HR" sz="2400" dirty="0">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noFill/>
                      <a:prstDash val="solid"/>
                      <a:round/>
                      <a:headEnd type="none" w="med" len="med"/>
                      <a:tailEnd type="none" w="med" len="med"/>
                    </a:lnL>
                    <a:lnR w="12700" cmpd="sng">
                      <a:noFill/>
                    </a:lnR>
                    <a:solidFill>
                      <a:srgbClr val="E1F5FF"/>
                    </a:solidFill>
                  </a:tcPr>
                </a:tc>
                <a:tc>
                  <a:txBody>
                    <a:bodyPr/>
                    <a:lstStyle/>
                    <a:p>
                      <a:pPr algn="ctr">
                        <a:lnSpc>
                          <a:spcPct val="107000"/>
                        </a:lnSpc>
                        <a:spcAft>
                          <a:spcPts val="800"/>
                        </a:spcAft>
                      </a:pPr>
                      <a:r>
                        <a:rPr lang="hr-HR" sz="2400" dirty="0">
                          <a:effectLst/>
                          <a:latin typeface="Open Sans Light" panose="020B0306030504020204" pitchFamily="34" charset="0"/>
                          <a:ea typeface="Open Sans Light" panose="020B0306030504020204" pitchFamily="34" charset="0"/>
                          <a:cs typeface="Open Sans Light" panose="020B0306030504020204" pitchFamily="34" charset="0"/>
                        </a:rPr>
                        <a:t>25 000</a:t>
                      </a:r>
                    </a:p>
                  </a:txBody>
                  <a:tcPr marL="68580" marR="68580" marT="0" marB="0" anchor="ctr">
                    <a:lnL w="12700" cap="flat" cmpd="sng" algn="ctr">
                      <a:noFill/>
                      <a:prstDash val="solid"/>
                      <a:round/>
                      <a:headEnd type="none" w="med" len="med"/>
                      <a:tailEnd type="none" w="med" len="med"/>
                    </a:lnL>
                    <a:solidFill>
                      <a:srgbClr val="E1F5FF"/>
                    </a:solidFill>
                  </a:tcPr>
                </a:tc>
                <a:extLst>
                  <a:ext uri="{0D108BD9-81ED-4DB2-BD59-A6C34878D82A}">
                    <a16:rowId xmlns:a16="http://schemas.microsoft.com/office/drawing/2014/main" val="2217978713"/>
                  </a:ext>
                </a:extLst>
              </a:tr>
              <a:tr h="697690">
                <a:tc>
                  <a:txBody>
                    <a:bodyPr/>
                    <a:lstStyle/>
                    <a:p>
                      <a:pP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broj učionica/timova u koje </a:t>
                      </a:r>
                      <a:b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b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se osoba može prijaviti </a:t>
                      </a:r>
                    </a:p>
                  </a:txBody>
                  <a:tcPr marL="68580" marR="68580" marT="0" marB="0" anchor="ctr">
                    <a:lnR w="12700" cap="flat" cmpd="sng" algn="ctr">
                      <a:noFill/>
                      <a:prstDash val="solid"/>
                      <a:round/>
                      <a:headEnd type="none" w="med" len="med"/>
                      <a:tailEnd type="none" w="med" len="med"/>
                    </a:lnR>
                    <a:solidFill>
                      <a:schemeClr val="bg1"/>
                    </a:solidFill>
                  </a:tcPr>
                </a:tc>
                <a:tc>
                  <a:txBody>
                    <a:bodyPr/>
                    <a:lstStyle/>
                    <a:p>
                      <a:pPr algn="ct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1000 </a:t>
                      </a:r>
                    </a:p>
                  </a:txBody>
                  <a:tcPr marL="68580" marR="68580" marT="0" marB="0" anchor="ctr">
                    <a:lnL w="12700" cap="flat" cmpd="sng" algn="ctr">
                      <a:noFill/>
                      <a:prstDash val="solid"/>
                      <a:round/>
                      <a:headEnd type="none" w="med" len="med"/>
                      <a:tailEnd type="none" w="med" len="med"/>
                    </a:lnL>
                    <a:lnR w="12700" cmpd="sng">
                      <a:noFill/>
                    </a:lnR>
                    <a:solidFill>
                      <a:schemeClr val="bg1"/>
                    </a:solidFill>
                  </a:tcPr>
                </a:tc>
                <a:tc>
                  <a:txBody>
                    <a:bodyPr/>
                    <a:lstStyle/>
                    <a:p>
                      <a:pPr algn="ct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1000 </a:t>
                      </a:r>
                      <a:b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br>
                      <a:r>
                        <a:rPr lang="hr-HR" sz="16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(aktivni i arhivirani)</a:t>
                      </a:r>
                      <a:endPar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576488404"/>
                  </a:ext>
                </a:extLst>
              </a:tr>
              <a:tr h="697690">
                <a:tc>
                  <a:txBody>
                    <a:bodyPr/>
                    <a:lstStyle/>
                    <a:p>
                      <a:pP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broj učionica/timova koje </a:t>
                      </a:r>
                      <a:b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b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nastavnik može kreirati </a:t>
                      </a:r>
                    </a:p>
                  </a:txBody>
                  <a:tcPr marL="68580" marR="68580" marT="0" marB="0" anchor="ctr">
                    <a:lnR w="12700" cap="flat" cmpd="sng" algn="ctr">
                      <a:noFill/>
                      <a:prstDash val="solid"/>
                      <a:round/>
                      <a:headEnd type="none" w="med" len="med"/>
                      <a:tailEnd type="none" w="med" len="med"/>
                    </a:lnR>
                    <a:solidFill>
                      <a:srgbClr val="E1F5FF"/>
                    </a:solidFill>
                  </a:tcPr>
                </a:tc>
                <a:tc>
                  <a:txBody>
                    <a:bodyPr/>
                    <a:lstStyle/>
                    <a:p>
                      <a:pPr algn="ct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bez ograničenja </a:t>
                      </a:r>
                    </a:p>
                  </a:txBody>
                  <a:tcPr marL="68580" marR="68580" marT="0" marB="0" anchor="ctr">
                    <a:lnL w="12700" cap="flat" cmpd="sng" algn="ctr">
                      <a:noFill/>
                      <a:prstDash val="solid"/>
                      <a:round/>
                      <a:headEnd type="none" w="med" len="med"/>
                      <a:tailEnd type="none" w="med" len="med"/>
                    </a:lnL>
                    <a:lnR w="12700" cmpd="sng">
                      <a:noFill/>
                    </a:lnR>
                    <a:solidFill>
                      <a:srgbClr val="E1F5FF"/>
                    </a:solidFill>
                  </a:tcPr>
                </a:tc>
                <a:tc>
                  <a:txBody>
                    <a:bodyPr/>
                    <a:lstStyle/>
                    <a:p>
                      <a:pPr algn="ct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250</a:t>
                      </a:r>
                    </a:p>
                  </a:txBody>
                  <a:tcPr marL="68580" marR="68580" marT="0" marB="0" anchor="ctr">
                    <a:lnL w="12700" cap="flat" cmpd="sng" algn="ctr">
                      <a:noFill/>
                      <a:prstDash val="solid"/>
                      <a:round/>
                      <a:headEnd type="none" w="med" len="med"/>
                      <a:tailEnd type="none" w="med" len="med"/>
                    </a:lnL>
                    <a:solidFill>
                      <a:srgbClr val="E1F5FF"/>
                    </a:solidFill>
                  </a:tcPr>
                </a:tc>
                <a:extLst>
                  <a:ext uri="{0D108BD9-81ED-4DB2-BD59-A6C34878D82A}">
                    <a16:rowId xmlns:a16="http://schemas.microsoft.com/office/drawing/2014/main" val="413295059"/>
                  </a:ext>
                </a:extLst>
              </a:tr>
              <a:tr h="796661">
                <a:tc>
                  <a:txBody>
                    <a:bodyPr/>
                    <a:lstStyle/>
                    <a:p>
                      <a:pP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broj tema po razredu/kanala po timu</a:t>
                      </a:r>
                    </a:p>
                  </a:txBody>
                  <a:tcPr marL="68580" marR="68580" marT="0" marB="0" anchor="ctr">
                    <a:lnR w="12700" cap="flat" cmpd="sng" algn="ctr">
                      <a:noFill/>
                      <a:prstDash val="solid"/>
                      <a:round/>
                      <a:headEnd type="none" w="med" len="med"/>
                      <a:tailEnd type="none" w="med" len="med"/>
                    </a:lnR>
                    <a:solidFill>
                      <a:srgbClr val="FFFFFF"/>
                    </a:solidFill>
                  </a:tcPr>
                </a:tc>
                <a:tc>
                  <a:txBody>
                    <a:bodyPr/>
                    <a:lstStyle/>
                    <a:p>
                      <a:pPr algn="ct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200</a:t>
                      </a:r>
                    </a:p>
                  </a:txBody>
                  <a:tcPr marL="68580" marR="68580" marT="0" marB="0" anchor="ctr">
                    <a:lnL w="12700" cap="flat" cmpd="sng" algn="ctr">
                      <a:noFill/>
                      <a:prstDash val="solid"/>
                      <a:round/>
                      <a:headEnd type="none" w="med" len="med"/>
                      <a:tailEnd type="none" w="med" len="med"/>
                    </a:lnL>
                    <a:lnR w="12700" cmpd="sng">
                      <a:noFill/>
                    </a:lnR>
                    <a:solidFill>
                      <a:srgbClr val="FFFFFF"/>
                    </a:solidFill>
                  </a:tcPr>
                </a:tc>
                <a:tc>
                  <a:txBody>
                    <a:bodyPr/>
                    <a:lstStyle/>
                    <a:p>
                      <a:pPr algn="ctr">
                        <a:lnSpc>
                          <a:spcPct val="107000"/>
                        </a:lnSpc>
                        <a:spcAft>
                          <a:spcPts val="800"/>
                        </a:spcAft>
                      </a:pPr>
                      <a: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200 </a:t>
                      </a:r>
                      <a:br>
                        <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br>
                      <a:r>
                        <a:rPr lang="hr-HR" sz="16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(uključuje obrisane kanale)</a:t>
                      </a:r>
                      <a:endParaRPr lang="hr-HR" sz="2400" b="1"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noFill/>
                      <a:prstDash val="solid"/>
                      <a:round/>
                      <a:headEnd type="none" w="med" len="med"/>
                      <a:tailEnd type="none" w="med" len="med"/>
                    </a:lnL>
                    <a:solidFill>
                      <a:srgbClr val="FFFFFF"/>
                    </a:solidFill>
                  </a:tcPr>
                </a:tc>
                <a:extLst>
                  <a:ext uri="{0D108BD9-81ED-4DB2-BD59-A6C34878D82A}">
                    <a16:rowId xmlns:a16="http://schemas.microsoft.com/office/drawing/2014/main" val="3079196237"/>
                  </a:ext>
                </a:extLst>
              </a:tr>
              <a:tr h="697690">
                <a:tc>
                  <a:txBody>
                    <a:bodyPr/>
                    <a:lstStyle/>
                    <a:p>
                      <a:pPr>
                        <a:lnSpc>
                          <a:spcPct val="107000"/>
                        </a:lnSpc>
                        <a:spcAft>
                          <a:spcPts val="800"/>
                        </a:spcAft>
                      </a:pPr>
                      <a:r>
                        <a:rPr lang="pl-PL"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slanje sažetka roditelju/staratelju </a:t>
                      </a:r>
                      <a:endPar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R w="12700" cap="flat" cmpd="sng" algn="ctr">
                      <a:noFill/>
                      <a:prstDash val="solid"/>
                      <a:round/>
                      <a:headEnd type="none" w="med" len="med"/>
                      <a:tailEnd type="none" w="med" len="med"/>
                    </a:lnR>
                    <a:solidFill>
                      <a:srgbClr val="E1F5FF"/>
                    </a:solidFill>
                  </a:tcPr>
                </a:tc>
                <a:tc>
                  <a:txBody>
                    <a:bodyPr/>
                    <a:lstStyle/>
                    <a:p>
                      <a:pPr algn="ctr">
                        <a:lnSpc>
                          <a:spcPct val="107000"/>
                        </a:lnSpc>
                        <a:spcAft>
                          <a:spcPts val="800"/>
                        </a:spcAft>
                      </a:pPr>
                      <a:r>
                        <a:rPr lang="pl-PL"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20 </a:t>
                      </a:r>
                      <a:br>
                        <a:rPr lang="pl-PL"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b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po učeniku</a:t>
                      </a:r>
                      <a:endParaRPr lang="pl-PL"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0" marB="0" anchor="ctr">
                    <a:lnL w="12700" cap="flat" cmpd="sng" algn="ctr">
                      <a:noFill/>
                      <a:prstDash val="solid"/>
                      <a:round/>
                      <a:headEnd type="none" w="med" len="med"/>
                      <a:tailEnd type="none" w="med" len="med"/>
                    </a:lnL>
                    <a:lnR w="12700" cmpd="sng">
                      <a:noFill/>
                    </a:lnR>
                    <a:solidFill>
                      <a:srgbClr val="E1F5FF"/>
                    </a:solidFill>
                  </a:tcPr>
                </a:tc>
                <a:tc>
                  <a:txBody>
                    <a:bodyPr/>
                    <a:lstStyle/>
                    <a:p>
                      <a:pPr algn="ct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nema</a:t>
                      </a:r>
                    </a:p>
                  </a:txBody>
                  <a:tcPr marL="68580" marR="68580" marT="0" marB="0" anchor="ctr">
                    <a:lnL w="12700" cap="flat" cmpd="sng" algn="ctr">
                      <a:noFill/>
                      <a:prstDash val="solid"/>
                      <a:round/>
                      <a:headEnd type="none" w="med" len="med"/>
                      <a:tailEnd type="none" w="med" len="med"/>
                    </a:lnL>
                    <a:solidFill>
                      <a:srgbClr val="E1F5FF"/>
                    </a:solidFill>
                  </a:tcPr>
                </a:tc>
                <a:extLst>
                  <a:ext uri="{0D108BD9-81ED-4DB2-BD59-A6C34878D82A}">
                    <a16:rowId xmlns:a16="http://schemas.microsoft.com/office/drawing/2014/main" val="979599610"/>
                  </a:ext>
                </a:extLst>
              </a:tr>
              <a:tr h="697690">
                <a:tc>
                  <a:txBody>
                    <a:bodyPr/>
                    <a:lstStyle/>
                    <a:p>
                      <a:pP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broj sudionika streaminga uživo (samo za gledanje)</a:t>
                      </a:r>
                    </a:p>
                  </a:txBody>
                  <a:tcPr marL="68580" marR="68580" marT="0" marB="0" anchor="ctr">
                    <a:lnR w="12700" cap="flat" cmpd="sng" algn="ctr">
                      <a:noFill/>
                      <a:prstDash val="solid"/>
                      <a:round/>
                      <a:headEnd type="none" w="med" len="med"/>
                      <a:tailEnd type="none" w="med" len="med"/>
                    </a:lnR>
                    <a:solidFill>
                      <a:srgbClr val="FFFFFF"/>
                    </a:solidFill>
                  </a:tcPr>
                </a:tc>
                <a:tc>
                  <a:txBody>
                    <a:bodyPr/>
                    <a:lstStyle/>
                    <a:p>
                      <a:pPr algn="ct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do 100 000</a:t>
                      </a:r>
                    </a:p>
                  </a:txBody>
                  <a:tcPr marL="68580" marR="68580" marT="0" marB="0" anchor="ctr">
                    <a:lnL w="12700" cap="flat" cmpd="sng" algn="ctr">
                      <a:noFill/>
                      <a:prstDash val="solid"/>
                      <a:round/>
                      <a:headEnd type="none" w="med" len="med"/>
                      <a:tailEnd type="none" w="med" len="med"/>
                    </a:lnL>
                    <a:lnR w="12700" cmpd="sng">
                      <a:noFill/>
                    </a:lnR>
                    <a:solidFill>
                      <a:srgbClr val="FFFFFF"/>
                    </a:solidFill>
                  </a:tcPr>
                </a:tc>
                <a:tc>
                  <a:txBody>
                    <a:bodyPr/>
                    <a:lstStyle/>
                    <a:p>
                      <a:pPr algn="ctr">
                        <a:lnSpc>
                          <a:spcPct val="107000"/>
                        </a:lnSpc>
                        <a:spcAft>
                          <a:spcPts val="800"/>
                        </a:spcAft>
                      </a:pPr>
                      <a:r>
                        <a:rPr lang="hr-HR" sz="2400" b="1" dirty="0">
                          <a:solidFill>
                            <a:srgbClr val="E71A7A"/>
                          </a:solidFill>
                          <a:effectLst/>
                          <a:latin typeface="Open Sans Light" panose="020B0306030504020204" pitchFamily="34" charset="0"/>
                          <a:ea typeface="Open Sans Light" panose="020B0306030504020204" pitchFamily="34" charset="0"/>
                          <a:cs typeface="Open Sans Light" panose="020B0306030504020204" pitchFamily="34" charset="0"/>
                        </a:rPr>
                        <a:t> do 10 000</a:t>
                      </a:r>
                    </a:p>
                  </a:txBody>
                  <a:tcPr marL="68580" marR="68580" marT="0" marB="0" anchor="ctr">
                    <a:lnL w="12700" cap="flat" cmpd="sng" algn="ctr">
                      <a:noFill/>
                      <a:prstDash val="solid"/>
                      <a:round/>
                      <a:headEnd type="none" w="med" len="med"/>
                      <a:tailEnd type="none" w="med" len="med"/>
                    </a:lnL>
                    <a:solidFill>
                      <a:srgbClr val="FFFFFF"/>
                    </a:solidFill>
                  </a:tcPr>
                </a:tc>
                <a:extLst>
                  <a:ext uri="{0D108BD9-81ED-4DB2-BD59-A6C34878D82A}">
                    <a16:rowId xmlns:a16="http://schemas.microsoft.com/office/drawing/2014/main" val="2971545252"/>
                  </a:ext>
                </a:extLst>
              </a:tr>
            </a:tbl>
          </a:graphicData>
        </a:graphic>
      </p:graphicFrame>
    </p:spTree>
    <p:extLst>
      <p:ext uri="{BB962C8B-B14F-4D97-AF65-F5344CB8AC3E}">
        <p14:creationId xmlns:p14="http://schemas.microsoft.com/office/powerpoint/2010/main" val="1146380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19C40656-6670-4C77-9572-33FFAF4D5068}"/>
              </a:ext>
            </a:extLst>
          </p:cNvPr>
          <p:cNvSpPr>
            <a:spLocks noGrp="1"/>
          </p:cNvSpPr>
          <p:nvPr>
            <p:ph type="title"/>
          </p:nvPr>
        </p:nvSpPr>
        <p:spPr>
          <a:xfrm>
            <a:off x="559469" y="1859945"/>
            <a:ext cx="5473700" cy="3065086"/>
          </a:xfrm>
        </p:spPr>
        <p:txBody>
          <a:bodyPr/>
          <a:lstStyle/>
          <a:p>
            <a:pPr>
              <a:lnSpc>
                <a:spcPct val="120000"/>
              </a:lnSpc>
            </a:pPr>
            <a:r>
              <a:rPr lang="hr-HR" dirty="0"/>
              <a:t>Usluge </a:t>
            </a:r>
            <a:r>
              <a:rPr lang="hr-HR" i="1" dirty="0"/>
              <a:t>Google Workspace for Education</a:t>
            </a:r>
          </a:p>
        </p:txBody>
      </p:sp>
      <p:sp>
        <p:nvSpPr>
          <p:cNvPr id="4" name="Rezervirano mjesto teksta 2">
            <a:extLst>
              <a:ext uri="{FF2B5EF4-FFF2-40B4-BE49-F238E27FC236}">
                <a16:creationId xmlns:a16="http://schemas.microsoft.com/office/drawing/2014/main" id="{B4DA3BBB-5E26-4A3E-9984-053C511E61BB}"/>
              </a:ext>
            </a:extLst>
          </p:cNvPr>
          <p:cNvSpPr>
            <a:spLocks noGrp="1"/>
          </p:cNvSpPr>
          <p:nvPr>
            <p:ph type="body" sz="quarter" idx="10"/>
          </p:nvPr>
        </p:nvSpPr>
        <p:spPr>
          <a:xfrm>
            <a:off x="7442200" y="533400"/>
            <a:ext cx="4445000" cy="6069013"/>
          </a:xfrm>
        </p:spPr>
        <p:txBody>
          <a:bodyPr anchor="ctr">
            <a:normAutofit/>
          </a:bodyPr>
          <a:lstStyle/>
          <a:p>
            <a:pPr marL="50800" indent="0" algn="ctr">
              <a:buNone/>
            </a:pPr>
            <a:r>
              <a:rPr lang="hr-HR" sz="4400" dirty="0">
                <a:hlinkClick r:id="rId3"/>
              </a:rPr>
              <a:t>www.menti.com </a:t>
            </a:r>
            <a:endParaRPr lang="hr-HR" sz="4400" dirty="0"/>
          </a:p>
          <a:p>
            <a:pPr marL="50800" indent="0">
              <a:buNone/>
            </a:pPr>
            <a:endParaRPr lang="hr-HR" sz="4400" dirty="0"/>
          </a:p>
        </p:txBody>
      </p:sp>
    </p:spTree>
    <p:extLst>
      <p:ext uri="{BB962C8B-B14F-4D97-AF65-F5344CB8AC3E}">
        <p14:creationId xmlns:p14="http://schemas.microsoft.com/office/powerpoint/2010/main" val="4135530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3561335-FAB5-4726-AB4F-5099CC7FEDCB}"/>
              </a:ext>
            </a:extLst>
          </p:cNvPr>
          <p:cNvSpPr>
            <a:spLocks noGrp="1"/>
          </p:cNvSpPr>
          <p:nvPr>
            <p:ph type="title"/>
          </p:nvPr>
        </p:nvSpPr>
        <p:spPr>
          <a:xfrm>
            <a:off x="224589" y="365125"/>
            <a:ext cx="11742822" cy="1325563"/>
          </a:xfrm>
        </p:spPr>
        <p:txBody>
          <a:bodyPr anchor="ctr">
            <a:normAutofit/>
          </a:bodyPr>
          <a:lstStyle/>
          <a:p>
            <a:r>
              <a:rPr lang="hr-HR" sz="6000" b="1" i="1" dirty="0"/>
              <a:t>Google Workspace for Education</a:t>
            </a:r>
          </a:p>
        </p:txBody>
      </p:sp>
      <p:pic>
        <p:nvPicPr>
          <p:cNvPr id="8" name="Slika 7">
            <a:extLst>
              <a:ext uri="{FF2B5EF4-FFF2-40B4-BE49-F238E27FC236}">
                <a16:creationId xmlns:a16="http://schemas.microsoft.com/office/drawing/2014/main" id="{A88056D3-6805-4087-9B09-D68A2D572890}"/>
              </a:ext>
            </a:extLst>
          </p:cNvPr>
          <p:cNvPicPr>
            <a:picLocks noChangeAspect="1"/>
          </p:cNvPicPr>
          <p:nvPr/>
        </p:nvPicPr>
        <p:blipFill>
          <a:blip r:embed="rId3"/>
          <a:stretch>
            <a:fillRect/>
          </a:stretch>
        </p:blipFill>
        <p:spPr>
          <a:xfrm>
            <a:off x="224589" y="1690688"/>
            <a:ext cx="11427073" cy="4405312"/>
          </a:xfrm>
          <a:prstGeom prst="rect">
            <a:avLst/>
          </a:prstGeom>
        </p:spPr>
      </p:pic>
      <p:sp>
        <p:nvSpPr>
          <p:cNvPr id="14" name="TekstniOkvir 13">
            <a:extLst>
              <a:ext uri="{FF2B5EF4-FFF2-40B4-BE49-F238E27FC236}">
                <a16:creationId xmlns:a16="http://schemas.microsoft.com/office/drawing/2014/main" id="{DAE38E2E-5EF4-4197-B22B-91C6B497A41B}"/>
              </a:ext>
            </a:extLst>
          </p:cNvPr>
          <p:cNvSpPr txBox="1"/>
          <p:nvPr/>
        </p:nvSpPr>
        <p:spPr>
          <a:xfrm>
            <a:off x="240631" y="6338986"/>
            <a:ext cx="11710737" cy="307777"/>
          </a:xfrm>
          <a:prstGeom prst="rect">
            <a:avLst/>
          </a:prstGeom>
          <a:noFill/>
        </p:spPr>
        <p:txBody>
          <a:bodyPr wrap="square">
            <a:spAutoFit/>
          </a:bodyPr>
          <a:lstStyle/>
          <a:p>
            <a:r>
              <a:rPr lang="en-US" dirty="0">
                <a:hlinkClick r:id="rId4"/>
              </a:rPr>
              <a:t>Welcome to the Learning Center - Google Workspace Learning Center</a:t>
            </a:r>
            <a:r>
              <a:rPr lang="hr-HR" dirty="0"/>
              <a:t>  </a:t>
            </a:r>
            <a:r>
              <a:rPr lang="hr-HR" dirty="0">
                <a:hlinkClick r:id="rId4"/>
              </a:rPr>
              <a:t>https://support.google.com/a/users/answer/9389764</a:t>
            </a:r>
            <a:r>
              <a:rPr lang="hr-HR" dirty="0"/>
              <a:t> </a:t>
            </a:r>
          </a:p>
        </p:txBody>
      </p:sp>
    </p:spTree>
    <p:extLst>
      <p:ext uri="{BB962C8B-B14F-4D97-AF65-F5344CB8AC3E}">
        <p14:creationId xmlns:p14="http://schemas.microsoft.com/office/powerpoint/2010/main" val="556980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AF2BCC21-3B22-4805-80B9-94731245DB05}"/>
              </a:ext>
            </a:extLst>
          </p:cNvPr>
          <p:cNvSpPr>
            <a:spLocks noGrp="1"/>
          </p:cNvSpPr>
          <p:nvPr>
            <p:ph type="title"/>
          </p:nvPr>
        </p:nvSpPr>
        <p:spPr>
          <a:xfrm>
            <a:off x="630958" y="1766888"/>
            <a:ext cx="4503184" cy="3251200"/>
          </a:xfrm>
        </p:spPr>
        <p:txBody>
          <a:bodyPr anchor="ctr"/>
          <a:lstStyle/>
          <a:p>
            <a:pPr>
              <a:lnSpc>
                <a:spcPct val="130000"/>
              </a:lnSpc>
            </a:pPr>
            <a:r>
              <a:rPr lang="hr-HR" sz="6000" b="1" dirty="0"/>
              <a:t>Cilj </a:t>
            </a:r>
            <a:r>
              <a:rPr lang="hr-HR" sz="6000" b="1" dirty="0" err="1"/>
              <a:t>webinara</a:t>
            </a:r>
            <a:endParaRPr lang="hr-HR" sz="6000" b="1" dirty="0"/>
          </a:p>
        </p:txBody>
      </p:sp>
      <p:sp>
        <p:nvSpPr>
          <p:cNvPr id="6" name="Rezervirano mjesto sadržaja 5">
            <a:extLst>
              <a:ext uri="{FF2B5EF4-FFF2-40B4-BE49-F238E27FC236}">
                <a16:creationId xmlns:a16="http://schemas.microsoft.com/office/drawing/2014/main" id="{1332383C-F4B9-44FD-B8D1-BA5E265A3956}"/>
              </a:ext>
            </a:extLst>
          </p:cNvPr>
          <p:cNvSpPr>
            <a:spLocks noGrp="1"/>
          </p:cNvSpPr>
          <p:nvPr>
            <p:ph sz="quarter" idx="10"/>
          </p:nvPr>
        </p:nvSpPr>
        <p:spPr/>
        <p:txBody>
          <a:bodyPr anchor="ctr">
            <a:normAutofit/>
          </a:bodyPr>
          <a:lstStyle/>
          <a:p>
            <a:pPr marL="50800" indent="0">
              <a:lnSpc>
                <a:spcPct val="130000"/>
              </a:lnSpc>
              <a:buNone/>
            </a:pPr>
            <a:r>
              <a:rPr lang="hr-HR" sz="3000" dirty="0"/>
              <a:t>- upoznati odgojno-obrazovne radnike s</a:t>
            </a:r>
            <a:r>
              <a:rPr lang="hr-HR" sz="3000" b="0" dirty="0"/>
              <a:t> prednostima korištenja sustava za upravljanje nastavom </a:t>
            </a:r>
            <a:r>
              <a:rPr lang="hr-HR" sz="3000" dirty="0"/>
              <a:t>Google učionica (</a:t>
            </a:r>
            <a:r>
              <a:rPr lang="hr-HR" sz="3000" i="1" dirty="0"/>
              <a:t>Google Classroom</a:t>
            </a:r>
            <a:r>
              <a:rPr lang="hr-HR" sz="3000" dirty="0"/>
              <a:t>), alatima dostupnim u okviru usluge </a:t>
            </a:r>
            <a:r>
              <a:rPr lang="hr-HR" sz="3000" i="1" dirty="0"/>
              <a:t>Google </a:t>
            </a:r>
            <a:r>
              <a:rPr lang="hr-HR" sz="3000" i="1" dirty="0" err="1"/>
              <a:t>Workspce</a:t>
            </a:r>
            <a:r>
              <a:rPr lang="hr-HR" sz="3000" i="1" dirty="0"/>
              <a:t> for Education </a:t>
            </a:r>
            <a:r>
              <a:rPr lang="hr-HR" sz="3000" dirty="0"/>
              <a:t>te ih potaknuti na njihovo korištenje.</a:t>
            </a:r>
          </a:p>
        </p:txBody>
      </p:sp>
    </p:spTree>
    <p:extLst>
      <p:ext uri="{BB962C8B-B14F-4D97-AF65-F5344CB8AC3E}">
        <p14:creationId xmlns:p14="http://schemas.microsoft.com/office/powerpoint/2010/main" val="899817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zervirano mjesto teksta 3">
            <a:extLst>
              <a:ext uri="{FF2B5EF4-FFF2-40B4-BE49-F238E27FC236}">
                <a16:creationId xmlns:a16="http://schemas.microsoft.com/office/drawing/2014/main" id="{CC3359DE-5818-470A-A7A2-DD702C28A2BD}"/>
              </a:ext>
            </a:extLst>
          </p:cNvPr>
          <p:cNvSpPr>
            <a:spLocks noGrp="1"/>
          </p:cNvSpPr>
          <p:nvPr>
            <p:ph type="body" sz="quarter" idx="10"/>
          </p:nvPr>
        </p:nvSpPr>
        <p:spPr/>
        <p:txBody>
          <a:bodyPr/>
          <a:lstStyle/>
          <a:p>
            <a:endParaRPr lang="hr-HR"/>
          </a:p>
        </p:txBody>
      </p:sp>
      <p:sp>
        <p:nvSpPr>
          <p:cNvPr id="3" name="Naslov 2">
            <a:extLst>
              <a:ext uri="{FF2B5EF4-FFF2-40B4-BE49-F238E27FC236}">
                <a16:creationId xmlns:a16="http://schemas.microsoft.com/office/drawing/2014/main" id="{30DD677F-76FB-4C71-9711-27CB209895B8}"/>
              </a:ext>
            </a:extLst>
          </p:cNvPr>
          <p:cNvSpPr>
            <a:spLocks noGrp="1"/>
          </p:cNvSpPr>
          <p:nvPr>
            <p:ph type="title"/>
          </p:nvPr>
        </p:nvSpPr>
        <p:spPr/>
        <p:txBody>
          <a:bodyPr/>
          <a:lstStyle/>
          <a:p>
            <a:pPr>
              <a:lnSpc>
                <a:spcPct val="120000"/>
              </a:lnSpc>
            </a:pPr>
            <a:r>
              <a:rPr lang="hr-HR" dirty="0"/>
              <a:t>Pripremanje i izvođenje nastave</a:t>
            </a:r>
          </a:p>
        </p:txBody>
      </p:sp>
    </p:spTree>
    <p:extLst>
      <p:ext uri="{BB962C8B-B14F-4D97-AF65-F5344CB8AC3E}">
        <p14:creationId xmlns:p14="http://schemas.microsoft.com/office/powerpoint/2010/main" val="847968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kstniOkvir 5">
            <a:extLst>
              <a:ext uri="{FF2B5EF4-FFF2-40B4-BE49-F238E27FC236}">
                <a16:creationId xmlns:a16="http://schemas.microsoft.com/office/drawing/2014/main" id="{C89D25C8-90F1-42C6-8932-5F4544FD0794}"/>
              </a:ext>
            </a:extLst>
          </p:cNvPr>
          <p:cNvSpPr txBox="1"/>
          <p:nvPr/>
        </p:nvSpPr>
        <p:spPr>
          <a:xfrm>
            <a:off x="239195" y="186241"/>
            <a:ext cx="4956714" cy="6258252"/>
          </a:xfrm>
          <a:prstGeom prst="rect">
            <a:avLst/>
          </a:prstGeom>
          <a:noFill/>
        </p:spPr>
        <p:txBody>
          <a:bodyPr wrap="square">
            <a:spAutoFit/>
          </a:bodyPr>
          <a:lstStyle/>
          <a:p>
            <a:pPr>
              <a:lnSpc>
                <a:spcPct val="120000"/>
              </a:lnSpc>
            </a:pPr>
            <a:r>
              <a:rPr lang="hr-HR" sz="28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„Hibridno okruženje za učenje mješavina je svih modela” (učenje na daljinu, kombinirano učenje i učenje licem-u-lice). „Hibridni pristup učenju temelji se na uspjesima ovih modela kako bi se namjerno stvorilo iskustvo usmjereno na učenike koje je "duboko personalizirano, relevantno i zanimljivo</a:t>
            </a:r>
            <a:r>
              <a:rPr lang="hr-HR" sz="2800" b="0" i="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  </a:t>
            </a:r>
            <a:r>
              <a:rPr lang="hr-HR" sz="2800" b="0" i="0" u="sng" dirty="0">
                <a:solidFill>
                  <a:srgbClr val="0563C1"/>
                </a:solidFill>
                <a:effectLst/>
                <a:latin typeface="Open Sans Light" panose="020B03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a:t>
            </a:r>
            <a:r>
              <a:rPr lang="hr-HR" sz="2800" b="0" i="0" u="sng" dirty="0" err="1">
                <a:solidFill>
                  <a:srgbClr val="0563C1"/>
                </a:solidFill>
                <a:effectLst/>
                <a:latin typeface="Open Sans Light" panose="020B03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Fullan</a:t>
            </a:r>
            <a:r>
              <a:rPr lang="hr-HR" sz="2800" b="0" i="0" u="sng"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 33)</a:t>
            </a:r>
            <a:r>
              <a:rPr lang="hr-HR" sz="2800" b="0" i="0" u="sng"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 </a:t>
            </a:r>
            <a:r>
              <a:rPr lang="hr-HR" sz="2800" baseline="3000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rPr>
              <a:t>(1)</a:t>
            </a:r>
            <a:endParaRPr lang="hr-HR" sz="28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kstniOkvir 8">
            <a:extLst>
              <a:ext uri="{FF2B5EF4-FFF2-40B4-BE49-F238E27FC236}">
                <a16:creationId xmlns:a16="http://schemas.microsoft.com/office/drawing/2014/main" id="{B3290CCE-C184-4BFD-B600-1FA812471E47}"/>
              </a:ext>
            </a:extLst>
          </p:cNvPr>
          <p:cNvSpPr txBox="1"/>
          <p:nvPr/>
        </p:nvSpPr>
        <p:spPr>
          <a:xfrm>
            <a:off x="283370" y="6363982"/>
            <a:ext cx="9391389" cy="307777"/>
          </a:xfrm>
          <a:prstGeom prst="rect">
            <a:avLst/>
          </a:prstGeom>
          <a:noFill/>
        </p:spPr>
        <p:txBody>
          <a:bodyPr wrap="square">
            <a:spAutoFit/>
          </a:bodyPr>
          <a:lstStyle/>
          <a:p>
            <a:r>
              <a:rPr lang="hr-HR" dirty="0">
                <a:hlinkClick r:id="rId4"/>
              </a:rPr>
              <a:t>https://educationblog.microsoft.com/en-us/2020/06/reimagining-education-from-remote-to-hybrid-learning</a:t>
            </a:r>
            <a:endParaRPr lang="hr-HR" dirty="0"/>
          </a:p>
        </p:txBody>
      </p:sp>
      <p:graphicFrame>
        <p:nvGraphicFramePr>
          <p:cNvPr id="19" name="Dijagram 18">
            <a:extLst>
              <a:ext uri="{FF2B5EF4-FFF2-40B4-BE49-F238E27FC236}">
                <a16:creationId xmlns:a16="http://schemas.microsoft.com/office/drawing/2014/main" id="{78C502C3-03B2-4F82-BDD6-815524248949}"/>
              </a:ext>
            </a:extLst>
          </p:cNvPr>
          <p:cNvGraphicFramePr/>
          <p:nvPr/>
        </p:nvGraphicFramePr>
        <p:xfrm>
          <a:off x="3790723" y="53558"/>
          <a:ext cx="9769451" cy="59487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26" name="Grupa 25">
            <a:extLst>
              <a:ext uri="{FF2B5EF4-FFF2-40B4-BE49-F238E27FC236}">
                <a16:creationId xmlns:a16="http://schemas.microsoft.com/office/drawing/2014/main" id="{C473D31C-597E-4393-8615-09BE3E3BD63E}"/>
              </a:ext>
            </a:extLst>
          </p:cNvPr>
          <p:cNvGrpSpPr/>
          <p:nvPr/>
        </p:nvGrpSpPr>
        <p:grpSpPr>
          <a:xfrm>
            <a:off x="4475918" y="162134"/>
            <a:ext cx="8099467" cy="5505887"/>
            <a:chOff x="4475918" y="162134"/>
            <a:chExt cx="8099467" cy="5505887"/>
          </a:xfrm>
        </p:grpSpPr>
        <p:sp>
          <p:nvSpPr>
            <p:cNvPr id="11" name="TextBox 15">
              <a:extLst>
                <a:ext uri="{FF2B5EF4-FFF2-40B4-BE49-F238E27FC236}">
                  <a16:creationId xmlns:a16="http://schemas.microsoft.com/office/drawing/2014/main" id="{41DAFF84-37D7-4124-8BFB-520C5ED7DF65}"/>
                </a:ext>
              </a:extLst>
            </p:cNvPr>
            <p:cNvSpPr txBox="1"/>
            <p:nvPr/>
          </p:nvSpPr>
          <p:spPr>
            <a:xfrm rot="2724836">
              <a:off x="9691029" y="1506788"/>
              <a:ext cx="3243305" cy="553998"/>
            </a:xfrm>
            <a:prstGeom prst="rect">
              <a:avLst/>
            </a:prstGeom>
            <a:noFill/>
          </p:spPr>
          <p:txBody>
            <a:bodyPr wrap="square" rtlCol="0">
              <a:spAutoFit/>
            </a:bodyPr>
            <a:lstStyle/>
            <a:p>
              <a:r>
                <a:rPr lang="hr-HR" sz="3000" dirty="0">
                  <a:ln w="0"/>
                  <a:solidFill>
                    <a:srgbClr val="E71A7A"/>
                  </a:solidFill>
                  <a:effectLst>
                    <a:outerShdw blurRad="38100" dist="25400" dir="5400000" algn="ctr" rotWithShape="0">
                      <a:srgbClr val="6E747A">
                        <a:alpha val="43000"/>
                      </a:srgbClr>
                    </a:outerShdw>
                  </a:effectLst>
                  <a:latin typeface="Segoe UI" panose="020B0502040204020203" pitchFamily="34" charset="0"/>
                  <a:cs typeface="Segoe UI" panose="020B0502040204020203" pitchFamily="34" charset="0"/>
                </a:rPr>
                <a:t>RELEVANTNO</a:t>
              </a:r>
              <a:endParaRPr lang="hr-HR" sz="3000" b="1" dirty="0">
                <a:solidFill>
                  <a:srgbClr val="E71A7A"/>
                </a:solidFill>
                <a:latin typeface="Segoe UI" panose="020B0502040204020203" pitchFamily="34" charset="0"/>
                <a:cs typeface="Segoe UI" panose="020B0502040204020203" pitchFamily="34" charset="0"/>
              </a:endParaRPr>
            </a:p>
          </p:txBody>
        </p:sp>
        <p:sp>
          <p:nvSpPr>
            <p:cNvPr id="23" name="TextBox 15">
              <a:extLst>
                <a:ext uri="{FF2B5EF4-FFF2-40B4-BE49-F238E27FC236}">
                  <a16:creationId xmlns:a16="http://schemas.microsoft.com/office/drawing/2014/main" id="{68AE2761-3A15-4108-81BC-09C5EF4AB058}"/>
                </a:ext>
              </a:extLst>
            </p:cNvPr>
            <p:cNvSpPr txBox="1"/>
            <p:nvPr/>
          </p:nvSpPr>
          <p:spPr>
            <a:xfrm rot="19452061">
              <a:off x="4475918" y="1025455"/>
              <a:ext cx="3544659" cy="553998"/>
            </a:xfrm>
            <a:prstGeom prst="rect">
              <a:avLst/>
            </a:prstGeom>
            <a:noFill/>
          </p:spPr>
          <p:txBody>
            <a:bodyPr wrap="square" rtlCol="0">
              <a:spAutoFit/>
            </a:bodyPr>
            <a:lstStyle/>
            <a:p>
              <a:pPr algn="ctr"/>
              <a:r>
                <a:rPr lang="hr-HR" sz="3000" dirty="0">
                  <a:ln w="0"/>
                  <a:solidFill>
                    <a:srgbClr val="E71A7A"/>
                  </a:solidFill>
                  <a:effectLst>
                    <a:outerShdw blurRad="38100" dist="25400" dir="5400000" algn="ctr" rotWithShape="0">
                      <a:srgbClr val="6E747A">
                        <a:alpha val="43000"/>
                      </a:srgbClr>
                    </a:outerShdw>
                  </a:effectLst>
                  <a:latin typeface="Segoe UI" panose="020B0502040204020203" pitchFamily="34" charset="0"/>
                  <a:cs typeface="Segoe UI" panose="020B0502040204020203" pitchFamily="34" charset="0"/>
                </a:rPr>
                <a:t>PERSONALIZIRANO</a:t>
              </a:r>
            </a:p>
          </p:txBody>
        </p:sp>
        <p:sp>
          <p:nvSpPr>
            <p:cNvPr id="24" name="TextBox 15">
              <a:extLst>
                <a:ext uri="{FF2B5EF4-FFF2-40B4-BE49-F238E27FC236}">
                  <a16:creationId xmlns:a16="http://schemas.microsoft.com/office/drawing/2014/main" id="{C0E5DD66-FFAA-43C8-A1FC-894F035839F0}"/>
                </a:ext>
              </a:extLst>
            </p:cNvPr>
            <p:cNvSpPr txBox="1"/>
            <p:nvPr/>
          </p:nvSpPr>
          <p:spPr>
            <a:xfrm rot="20050032">
              <a:off x="9332080" y="5114023"/>
              <a:ext cx="3243305" cy="553998"/>
            </a:xfrm>
            <a:prstGeom prst="rect">
              <a:avLst/>
            </a:prstGeom>
            <a:noFill/>
          </p:spPr>
          <p:txBody>
            <a:bodyPr wrap="square" rtlCol="0">
              <a:spAutoFit/>
            </a:bodyPr>
            <a:lstStyle/>
            <a:p>
              <a:r>
                <a:rPr lang="hr-HR" sz="3000" dirty="0">
                  <a:ln w="0"/>
                  <a:solidFill>
                    <a:srgbClr val="E71A7A"/>
                  </a:solidFill>
                  <a:effectLst>
                    <a:outerShdw blurRad="38100" dist="25400" dir="5400000" algn="ctr" rotWithShape="0">
                      <a:srgbClr val="6E747A">
                        <a:alpha val="43000"/>
                      </a:srgbClr>
                    </a:outerShdw>
                  </a:effectLst>
                  <a:latin typeface="Segoe UI" panose="020B0502040204020203" pitchFamily="34" charset="0"/>
                  <a:cs typeface="Segoe UI" panose="020B0502040204020203" pitchFamily="34" charset="0"/>
                </a:rPr>
                <a:t>ZANIMLJIVO</a:t>
              </a:r>
            </a:p>
          </p:txBody>
        </p:sp>
        <p:sp>
          <p:nvSpPr>
            <p:cNvPr id="25" name="TextBox 15">
              <a:extLst>
                <a:ext uri="{FF2B5EF4-FFF2-40B4-BE49-F238E27FC236}">
                  <a16:creationId xmlns:a16="http://schemas.microsoft.com/office/drawing/2014/main" id="{EBC24CC9-9A8E-4F00-B8B5-04BFE629FC9E}"/>
                </a:ext>
              </a:extLst>
            </p:cNvPr>
            <p:cNvSpPr txBox="1"/>
            <p:nvPr/>
          </p:nvSpPr>
          <p:spPr>
            <a:xfrm rot="2556000">
              <a:off x="4955445" y="5108518"/>
              <a:ext cx="3243305" cy="553998"/>
            </a:xfrm>
            <a:prstGeom prst="rect">
              <a:avLst/>
            </a:prstGeom>
            <a:noFill/>
          </p:spPr>
          <p:txBody>
            <a:bodyPr wrap="square" rtlCol="0">
              <a:spAutoFit/>
            </a:bodyPr>
            <a:lstStyle/>
            <a:p>
              <a:r>
                <a:rPr lang="hr-HR" sz="3000" dirty="0">
                  <a:ln w="0"/>
                  <a:solidFill>
                    <a:srgbClr val="E71A7A"/>
                  </a:solidFill>
                  <a:effectLst>
                    <a:outerShdw blurRad="38100" dist="25400" dir="5400000" algn="ctr" rotWithShape="0">
                      <a:srgbClr val="6E747A">
                        <a:alpha val="43000"/>
                      </a:srgbClr>
                    </a:outerShdw>
                  </a:effectLst>
                  <a:latin typeface="Segoe UI" panose="020B0502040204020203" pitchFamily="34" charset="0"/>
                  <a:cs typeface="Segoe UI" panose="020B0502040204020203" pitchFamily="34" charset="0"/>
                </a:rPr>
                <a:t>UKLJUČUJUĆE</a:t>
              </a:r>
            </a:p>
          </p:txBody>
        </p:sp>
        <p:sp>
          <p:nvSpPr>
            <p:cNvPr id="22" name="Elipsa 21">
              <a:extLst>
                <a:ext uri="{FF2B5EF4-FFF2-40B4-BE49-F238E27FC236}">
                  <a16:creationId xmlns:a16="http://schemas.microsoft.com/office/drawing/2014/main" id="{C09166F5-D3B5-4992-ABCE-1ED5F5E826E0}"/>
                </a:ext>
              </a:extLst>
            </p:cNvPr>
            <p:cNvSpPr/>
            <p:nvPr/>
          </p:nvSpPr>
          <p:spPr>
            <a:xfrm>
              <a:off x="7670800" y="2184399"/>
              <a:ext cx="2124000" cy="1820679"/>
            </a:xfrm>
            <a:prstGeom prst="ellipse">
              <a:avLst/>
            </a:prstGeom>
            <a:solidFill>
              <a:srgbClr val="E71A7A">
                <a:alpha val="66000"/>
              </a:srgbClr>
            </a:solidFill>
            <a:ln>
              <a:solidFill>
                <a:srgbClr val="E71A7A"/>
              </a:solidFill>
            </a:ln>
            <a:effectLst>
              <a:outerShdw blurRad="889000" dist="304800" dir="99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2800" b="1" dirty="0">
                  <a:effectLst>
                    <a:outerShdw blurRad="38100" dist="38100" dir="2700000" algn="tl">
                      <a:srgbClr val="000000">
                        <a:alpha val="43137"/>
                      </a:srgbClr>
                    </a:outerShdw>
                  </a:effectLst>
                  <a:latin typeface="Arial Nova Cond Light" panose="020B0306020202020204" pitchFamily="34" charset="0"/>
                  <a:ea typeface="Open Sans Light" panose="020B0306030504020204" pitchFamily="34" charset="0"/>
                  <a:cs typeface="Open Sans Light" panose="020B0306030504020204" pitchFamily="34" charset="0"/>
                </a:rPr>
                <a:t>HIBRIDNO UČENJE</a:t>
              </a:r>
            </a:p>
          </p:txBody>
        </p:sp>
      </p:grpSp>
    </p:spTree>
    <p:extLst>
      <p:ext uri="{BB962C8B-B14F-4D97-AF65-F5344CB8AC3E}">
        <p14:creationId xmlns:p14="http://schemas.microsoft.com/office/powerpoint/2010/main" val="2525644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03E6B80-CD42-4A3F-A402-08D8AB1C5883}"/>
              </a:ext>
            </a:extLst>
          </p:cNvPr>
          <p:cNvSpPr>
            <a:spLocks noGrp="1"/>
          </p:cNvSpPr>
          <p:nvPr>
            <p:ph type="title"/>
          </p:nvPr>
        </p:nvSpPr>
        <p:spPr/>
        <p:txBody>
          <a:bodyPr anchor="ctr"/>
          <a:lstStyle/>
          <a:p>
            <a:pPr>
              <a:lnSpc>
                <a:spcPct val="120000"/>
              </a:lnSpc>
            </a:pPr>
            <a:r>
              <a:rPr lang="hr-HR" sz="6000" b="1" dirty="0"/>
              <a:t>Elementi hibridnog učenja</a:t>
            </a:r>
          </a:p>
        </p:txBody>
      </p:sp>
      <p:graphicFrame>
        <p:nvGraphicFramePr>
          <p:cNvPr id="9" name="Rezervirano mjesto sadržaja 8">
            <a:extLst>
              <a:ext uri="{FF2B5EF4-FFF2-40B4-BE49-F238E27FC236}">
                <a16:creationId xmlns:a16="http://schemas.microsoft.com/office/drawing/2014/main" id="{83443133-9960-44F6-A4C2-946A7841054D}"/>
              </a:ext>
            </a:extLst>
          </p:cNvPr>
          <p:cNvGraphicFramePr>
            <a:graphicFrameLocks noGrp="1"/>
          </p:cNvGraphicFramePr>
          <p:nvPr>
            <p:ph sz="quarter" idx="10"/>
            <p:extLst>
              <p:ext uri="{D42A27DB-BD31-4B8C-83A1-F6EECF244321}">
                <p14:modId xmlns:p14="http://schemas.microsoft.com/office/powerpoint/2010/main" val="597074427"/>
              </p:ext>
            </p:extLst>
          </p:nvPr>
        </p:nvGraphicFramePr>
        <p:xfrm>
          <a:off x="4876800" y="0"/>
          <a:ext cx="7315200" cy="6765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8694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zervirano mjesto teksta 5">
            <a:extLst>
              <a:ext uri="{FF2B5EF4-FFF2-40B4-BE49-F238E27FC236}">
                <a16:creationId xmlns:a16="http://schemas.microsoft.com/office/drawing/2014/main" id="{E42B57F6-7B29-4752-B835-65EBEF0BFE25}"/>
              </a:ext>
            </a:extLst>
          </p:cNvPr>
          <p:cNvSpPr>
            <a:spLocks noGrp="1"/>
          </p:cNvSpPr>
          <p:nvPr>
            <p:ph type="body" sz="quarter" idx="10"/>
          </p:nvPr>
        </p:nvSpPr>
        <p:spPr/>
        <p:txBody>
          <a:bodyPr/>
          <a:lstStyle/>
          <a:p>
            <a:endParaRPr lang="hr-HR"/>
          </a:p>
        </p:txBody>
      </p:sp>
      <p:sp>
        <p:nvSpPr>
          <p:cNvPr id="3" name="Naslov 2">
            <a:extLst>
              <a:ext uri="{FF2B5EF4-FFF2-40B4-BE49-F238E27FC236}">
                <a16:creationId xmlns:a16="http://schemas.microsoft.com/office/drawing/2014/main" id="{BCA787DD-D482-4A21-9312-B50403AAD7E8}"/>
              </a:ext>
            </a:extLst>
          </p:cNvPr>
          <p:cNvSpPr>
            <a:spLocks noGrp="1"/>
          </p:cNvSpPr>
          <p:nvPr>
            <p:ph type="title"/>
          </p:nvPr>
        </p:nvSpPr>
        <p:spPr>
          <a:xfrm>
            <a:off x="190500" y="2766218"/>
            <a:ext cx="5804701" cy="1325563"/>
          </a:xfrm>
        </p:spPr>
        <p:txBody>
          <a:bodyPr/>
          <a:lstStyle/>
          <a:p>
            <a:pPr>
              <a:lnSpc>
                <a:spcPct val="120000"/>
              </a:lnSpc>
            </a:pPr>
            <a:r>
              <a:rPr lang="hr-HR" dirty="0"/>
              <a:t>Upoznajmo </a:t>
            </a:r>
            <a:br>
              <a:rPr lang="hr-HR" dirty="0"/>
            </a:br>
            <a:r>
              <a:rPr lang="hr-HR" dirty="0"/>
              <a:t>i izradimo </a:t>
            </a:r>
            <a:br>
              <a:rPr lang="hr-HR" dirty="0"/>
            </a:br>
            <a:r>
              <a:rPr lang="hr-HR" dirty="0"/>
              <a:t>Google učionicu</a:t>
            </a:r>
          </a:p>
        </p:txBody>
      </p:sp>
      <p:grpSp>
        <p:nvGrpSpPr>
          <p:cNvPr id="12" name="Grupa 11">
            <a:extLst>
              <a:ext uri="{FF2B5EF4-FFF2-40B4-BE49-F238E27FC236}">
                <a16:creationId xmlns:a16="http://schemas.microsoft.com/office/drawing/2014/main" id="{CCCFD286-FA10-4BD8-8220-60391A2F7556}"/>
              </a:ext>
            </a:extLst>
          </p:cNvPr>
          <p:cNvGrpSpPr/>
          <p:nvPr/>
        </p:nvGrpSpPr>
        <p:grpSpPr>
          <a:xfrm>
            <a:off x="7150100" y="3392488"/>
            <a:ext cx="4737100" cy="3209925"/>
            <a:chOff x="6298400" y="1772235"/>
            <a:chExt cx="5588800" cy="3240505"/>
          </a:xfrm>
        </p:grpSpPr>
        <p:pic>
          <p:nvPicPr>
            <p:cNvPr id="5" name="Slika 4">
              <a:extLst>
                <a:ext uri="{FF2B5EF4-FFF2-40B4-BE49-F238E27FC236}">
                  <a16:creationId xmlns:a16="http://schemas.microsoft.com/office/drawing/2014/main" id="{42EF32FE-0A78-4172-ADA4-0B1BECB5E5C8}"/>
                </a:ext>
              </a:extLst>
            </p:cNvPr>
            <p:cNvPicPr>
              <a:picLocks noChangeAspect="1"/>
            </p:cNvPicPr>
            <p:nvPr/>
          </p:nvPicPr>
          <p:blipFill>
            <a:blip r:embed="rId3"/>
            <a:stretch>
              <a:fillRect/>
            </a:stretch>
          </p:blipFill>
          <p:spPr>
            <a:xfrm>
              <a:off x="6298400" y="1772235"/>
              <a:ext cx="5588800" cy="3240505"/>
            </a:xfrm>
            <a:prstGeom prst="rect">
              <a:avLst/>
            </a:prstGeom>
            <a:ln>
              <a:noFill/>
            </a:ln>
            <a:effectLst>
              <a:outerShdw blurRad="292100" dist="139700" dir="2700000" algn="tl" rotWithShape="0">
                <a:srgbClr val="333333">
                  <a:alpha val="65000"/>
                </a:srgbClr>
              </a:outerShdw>
            </a:effectLst>
          </p:spPr>
        </p:pic>
        <p:pic>
          <p:nvPicPr>
            <p:cNvPr id="7" name="Slika 6">
              <a:extLst>
                <a:ext uri="{FF2B5EF4-FFF2-40B4-BE49-F238E27FC236}">
                  <a16:creationId xmlns:a16="http://schemas.microsoft.com/office/drawing/2014/main" id="{261793BE-627E-48DD-8DC9-1908253A6CF0}"/>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42899" t="60498" r="45495" b="33122"/>
            <a:stretch/>
          </p:blipFill>
          <p:spPr>
            <a:xfrm>
              <a:off x="8675428" y="3739487"/>
              <a:ext cx="648628" cy="206718"/>
            </a:xfrm>
            <a:prstGeom prst="rect">
              <a:avLst/>
            </a:prstGeom>
          </p:spPr>
        </p:pic>
        <p:pic>
          <p:nvPicPr>
            <p:cNvPr id="9" name="Slika 8">
              <a:extLst>
                <a:ext uri="{FF2B5EF4-FFF2-40B4-BE49-F238E27FC236}">
                  <a16:creationId xmlns:a16="http://schemas.microsoft.com/office/drawing/2014/main" id="{89CC2267-7F43-4BA2-9887-A6B320EB58C0}"/>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42899" t="60498" r="45495" b="33122"/>
            <a:stretch/>
          </p:blipFill>
          <p:spPr>
            <a:xfrm>
              <a:off x="8627660" y="4394578"/>
              <a:ext cx="1075898" cy="127107"/>
            </a:xfrm>
            <a:prstGeom prst="rect">
              <a:avLst/>
            </a:prstGeom>
          </p:spPr>
        </p:pic>
      </p:grpSp>
      <p:pic>
        <p:nvPicPr>
          <p:cNvPr id="14" name="Slika 13">
            <a:extLst>
              <a:ext uri="{FF2B5EF4-FFF2-40B4-BE49-F238E27FC236}">
                <a16:creationId xmlns:a16="http://schemas.microsoft.com/office/drawing/2014/main" id="{385FEF67-23E4-4657-9293-86243A2A5549}"/>
              </a:ext>
            </a:extLst>
          </p:cNvPr>
          <p:cNvPicPr>
            <a:picLocks noChangeAspect="1"/>
          </p:cNvPicPr>
          <p:nvPr/>
        </p:nvPicPr>
        <p:blipFill>
          <a:blip r:embed="rId6"/>
          <a:stretch>
            <a:fillRect/>
          </a:stretch>
        </p:blipFill>
        <p:spPr>
          <a:xfrm>
            <a:off x="6579486" y="255587"/>
            <a:ext cx="2860287" cy="40497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72157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BD5D3427-03E5-4CFF-B542-3871F4831AFE}"/>
              </a:ext>
            </a:extLst>
          </p:cNvPr>
          <p:cNvSpPr>
            <a:spLocks noGrp="1"/>
          </p:cNvSpPr>
          <p:nvPr>
            <p:ph type="title"/>
          </p:nvPr>
        </p:nvSpPr>
        <p:spPr/>
        <p:txBody>
          <a:bodyPr>
            <a:normAutofit/>
          </a:bodyPr>
          <a:lstStyle/>
          <a:p>
            <a:pPr>
              <a:lnSpc>
                <a:spcPct val="120000"/>
              </a:lnSpc>
            </a:pPr>
            <a:r>
              <a:rPr lang="hr-HR" b="1" dirty="0">
                <a:solidFill>
                  <a:schemeClr val="bg1"/>
                </a:solidFill>
              </a:rPr>
              <a:t>Prijava na Google učionicu i stvaranje predmeta</a:t>
            </a:r>
          </a:p>
        </p:txBody>
      </p:sp>
    </p:spTree>
    <p:extLst>
      <p:ext uri="{BB962C8B-B14F-4D97-AF65-F5344CB8AC3E}">
        <p14:creationId xmlns:p14="http://schemas.microsoft.com/office/powerpoint/2010/main" val="1424463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Slika 8">
            <a:extLst>
              <a:ext uri="{FF2B5EF4-FFF2-40B4-BE49-F238E27FC236}">
                <a16:creationId xmlns:a16="http://schemas.microsoft.com/office/drawing/2014/main" id="{03F8B7DD-9D0B-40B3-8DB5-AD4004DC4BA9}"/>
              </a:ext>
            </a:extLst>
          </p:cNvPr>
          <p:cNvPicPr>
            <a:picLocks noChangeAspect="1"/>
          </p:cNvPicPr>
          <p:nvPr/>
        </p:nvPicPr>
        <p:blipFill>
          <a:blip r:embed="rId3"/>
          <a:stretch>
            <a:fillRect/>
          </a:stretch>
        </p:blipFill>
        <p:spPr>
          <a:xfrm>
            <a:off x="1842345" y="729465"/>
            <a:ext cx="7619604" cy="5399070"/>
          </a:xfrm>
          <a:prstGeom prst="rect">
            <a:avLst/>
          </a:prstGeom>
        </p:spPr>
      </p:pic>
    </p:spTree>
    <p:extLst>
      <p:ext uri="{BB962C8B-B14F-4D97-AF65-F5344CB8AC3E}">
        <p14:creationId xmlns:p14="http://schemas.microsoft.com/office/powerpoint/2010/main" val="2485349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F4797BF2-B065-4239-BB14-07416E906DCB}"/>
              </a:ext>
            </a:extLst>
          </p:cNvPr>
          <p:cNvPicPr>
            <a:picLocks noChangeAspect="1"/>
          </p:cNvPicPr>
          <p:nvPr/>
        </p:nvPicPr>
        <p:blipFill>
          <a:blip r:embed="rId3"/>
          <a:stretch>
            <a:fillRect/>
          </a:stretch>
        </p:blipFill>
        <p:spPr>
          <a:xfrm>
            <a:off x="1530849" y="1044954"/>
            <a:ext cx="9462499" cy="4242862"/>
          </a:xfrm>
          <a:prstGeom prst="rect">
            <a:avLst/>
          </a:prstGeom>
        </p:spPr>
      </p:pic>
    </p:spTree>
    <p:extLst>
      <p:ext uri="{BB962C8B-B14F-4D97-AF65-F5344CB8AC3E}">
        <p14:creationId xmlns:p14="http://schemas.microsoft.com/office/powerpoint/2010/main" val="35815236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90B05AE5-1882-4D36-9848-6068AFCC17FE}"/>
              </a:ext>
            </a:extLst>
          </p:cNvPr>
          <p:cNvGrpSpPr>
            <a:grpSpLocks noChangeAspect="1"/>
          </p:cNvGrpSpPr>
          <p:nvPr/>
        </p:nvGrpSpPr>
        <p:grpSpPr>
          <a:xfrm>
            <a:off x="966000" y="729000"/>
            <a:ext cx="10260000" cy="5400000"/>
            <a:chOff x="0" y="220579"/>
            <a:chExt cx="12192000" cy="6416842"/>
          </a:xfrm>
        </p:grpSpPr>
        <p:pic>
          <p:nvPicPr>
            <p:cNvPr id="5" name="Slika 4">
              <a:extLst>
                <a:ext uri="{FF2B5EF4-FFF2-40B4-BE49-F238E27FC236}">
                  <a16:creationId xmlns:a16="http://schemas.microsoft.com/office/drawing/2014/main" id="{65EF8A9C-1847-46EC-A722-00D79587FA2E}"/>
                </a:ext>
              </a:extLst>
            </p:cNvPr>
            <p:cNvPicPr>
              <a:picLocks noChangeAspect="1"/>
            </p:cNvPicPr>
            <p:nvPr/>
          </p:nvPicPr>
          <p:blipFill>
            <a:blip r:embed="rId3"/>
            <a:stretch>
              <a:fillRect/>
            </a:stretch>
          </p:blipFill>
          <p:spPr>
            <a:xfrm>
              <a:off x="0" y="220579"/>
              <a:ext cx="12192000" cy="6416842"/>
            </a:xfrm>
            <a:prstGeom prst="rect">
              <a:avLst/>
            </a:prstGeom>
            <a:ln>
              <a:noFill/>
            </a:ln>
            <a:effectLst>
              <a:outerShdw blurRad="292100" dist="139700" dir="2700000" algn="tl" rotWithShape="0">
                <a:srgbClr val="333333">
                  <a:alpha val="65000"/>
                </a:srgbClr>
              </a:outerShdw>
            </a:effectLst>
          </p:spPr>
        </p:pic>
        <p:cxnSp>
          <p:nvCxnSpPr>
            <p:cNvPr id="6" name="Ravni poveznik sa strelicom 5">
              <a:extLst>
                <a:ext uri="{FF2B5EF4-FFF2-40B4-BE49-F238E27FC236}">
                  <a16:creationId xmlns:a16="http://schemas.microsoft.com/office/drawing/2014/main" id="{71EF1C1C-65AC-46C5-8D37-92CC06E8C7E4}"/>
                </a:ext>
              </a:extLst>
            </p:cNvPr>
            <p:cNvCxnSpPr>
              <a:cxnSpLocks/>
            </p:cNvCxnSpPr>
            <p:nvPr/>
          </p:nvCxnSpPr>
          <p:spPr>
            <a:xfrm flipH="1">
              <a:off x="7916739" y="5702909"/>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1793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13379407-6B6C-4018-8CF6-9932E07AE8CB}"/>
              </a:ext>
            </a:extLst>
          </p:cNvPr>
          <p:cNvGrpSpPr>
            <a:grpSpLocks noChangeAspect="1"/>
          </p:cNvGrpSpPr>
          <p:nvPr/>
        </p:nvGrpSpPr>
        <p:grpSpPr>
          <a:xfrm>
            <a:off x="1124264" y="729000"/>
            <a:ext cx="9870447" cy="5400000"/>
            <a:chOff x="0" y="93953"/>
            <a:chExt cx="12192000" cy="6670093"/>
          </a:xfrm>
        </p:grpSpPr>
        <p:pic>
          <p:nvPicPr>
            <p:cNvPr id="4" name="Slika 3">
              <a:extLst>
                <a:ext uri="{FF2B5EF4-FFF2-40B4-BE49-F238E27FC236}">
                  <a16:creationId xmlns:a16="http://schemas.microsoft.com/office/drawing/2014/main" id="{A87E0F50-59A1-4E4B-858E-88F2753CC4A1}"/>
                </a:ext>
              </a:extLst>
            </p:cNvPr>
            <p:cNvPicPr>
              <a:picLocks noChangeAspect="1"/>
            </p:cNvPicPr>
            <p:nvPr/>
          </p:nvPicPr>
          <p:blipFill>
            <a:blip r:embed="rId3"/>
            <a:stretch>
              <a:fillRect/>
            </a:stretch>
          </p:blipFill>
          <p:spPr>
            <a:xfrm>
              <a:off x="0" y="93953"/>
              <a:ext cx="12192000" cy="6670093"/>
            </a:xfrm>
            <a:prstGeom prst="rect">
              <a:avLst/>
            </a:prstGeom>
            <a:ln>
              <a:noFill/>
            </a:ln>
            <a:effectLst>
              <a:outerShdw blurRad="292100" dist="139700" dir="2700000" algn="tl" rotWithShape="0">
                <a:srgbClr val="333333">
                  <a:alpha val="65000"/>
                </a:srgbClr>
              </a:outerShdw>
            </a:effectLst>
          </p:spPr>
        </p:pic>
        <p:cxnSp>
          <p:nvCxnSpPr>
            <p:cNvPr id="5" name="Ravni poveznik sa strelicom 4">
              <a:extLst>
                <a:ext uri="{FF2B5EF4-FFF2-40B4-BE49-F238E27FC236}">
                  <a16:creationId xmlns:a16="http://schemas.microsoft.com/office/drawing/2014/main" id="{264CCAA6-82EA-46DB-83DE-374237DB0DC4}"/>
                </a:ext>
              </a:extLst>
            </p:cNvPr>
            <p:cNvCxnSpPr/>
            <p:nvPr/>
          </p:nvCxnSpPr>
          <p:spPr>
            <a:xfrm>
              <a:off x="3065959" y="2770138"/>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Ravni poveznik sa strelicom 5">
              <a:extLst>
                <a:ext uri="{FF2B5EF4-FFF2-40B4-BE49-F238E27FC236}">
                  <a16:creationId xmlns:a16="http://schemas.microsoft.com/office/drawing/2014/main" id="{C430E379-DF79-429D-860B-62EED2C82226}"/>
                </a:ext>
              </a:extLst>
            </p:cNvPr>
            <p:cNvCxnSpPr/>
            <p:nvPr/>
          </p:nvCxnSpPr>
          <p:spPr>
            <a:xfrm>
              <a:off x="3065959" y="3429919"/>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Ravni poveznik sa strelicom 6">
              <a:extLst>
                <a:ext uri="{FF2B5EF4-FFF2-40B4-BE49-F238E27FC236}">
                  <a16:creationId xmlns:a16="http://schemas.microsoft.com/office/drawing/2014/main" id="{44D084FD-3328-4443-9645-1FCF145A8A05}"/>
                </a:ext>
              </a:extLst>
            </p:cNvPr>
            <p:cNvCxnSpPr/>
            <p:nvPr/>
          </p:nvCxnSpPr>
          <p:spPr>
            <a:xfrm>
              <a:off x="3065959" y="4067397"/>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2640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B12CBC96-9EE7-4E21-B3A9-64AF40837C08}"/>
              </a:ext>
            </a:extLst>
          </p:cNvPr>
          <p:cNvGrpSpPr>
            <a:grpSpLocks noChangeAspect="1"/>
          </p:cNvGrpSpPr>
          <p:nvPr/>
        </p:nvGrpSpPr>
        <p:grpSpPr>
          <a:xfrm>
            <a:off x="1160776" y="710640"/>
            <a:ext cx="9870447" cy="5400000"/>
            <a:chOff x="0" y="93953"/>
            <a:chExt cx="12192000" cy="6670093"/>
          </a:xfrm>
        </p:grpSpPr>
        <p:pic>
          <p:nvPicPr>
            <p:cNvPr id="3" name="Slika 2">
              <a:extLst>
                <a:ext uri="{FF2B5EF4-FFF2-40B4-BE49-F238E27FC236}">
                  <a16:creationId xmlns:a16="http://schemas.microsoft.com/office/drawing/2014/main" id="{402B0DA0-6916-4C29-B9F3-D8F263DC6D2D}"/>
                </a:ext>
              </a:extLst>
            </p:cNvPr>
            <p:cNvPicPr>
              <a:picLocks noChangeAspect="1"/>
            </p:cNvPicPr>
            <p:nvPr/>
          </p:nvPicPr>
          <p:blipFill>
            <a:blip r:embed="rId3"/>
            <a:stretch>
              <a:fillRect/>
            </a:stretch>
          </p:blipFill>
          <p:spPr>
            <a:xfrm>
              <a:off x="0" y="93953"/>
              <a:ext cx="12192000" cy="6670093"/>
            </a:xfrm>
            <a:prstGeom prst="rect">
              <a:avLst/>
            </a:prstGeom>
            <a:ln>
              <a:noFill/>
            </a:ln>
            <a:effectLst>
              <a:outerShdw blurRad="292100" dist="139700" dir="2700000" algn="tl" rotWithShape="0">
                <a:srgbClr val="333333">
                  <a:alpha val="65000"/>
                </a:srgbClr>
              </a:outerShdw>
            </a:effectLst>
          </p:spPr>
        </p:pic>
        <p:sp>
          <p:nvSpPr>
            <p:cNvPr id="4" name="Pravokutnik 3">
              <a:extLst>
                <a:ext uri="{FF2B5EF4-FFF2-40B4-BE49-F238E27FC236}">
                  <a16:creationId xmlns:a16="http://schemas.microsoft.com/office/drawing/2014/main" id="{32C025F9-14A4-49FE-B4C1-76058DCF035A}"/>
                </a:ext>
              </a:extLst>
            </p:cNvPr>
            <p:cNvSpPr/>
            <p:nvPr/>
          </p:nvSpPr>
          <p:spPr>
            <a:xfrm>
              <a:off x="8691937" y="5815173"/>
              <a:ext cx="1767155" cy="5342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5" name="Ravni poveznik sa strelicom 4">
              <a:extLst>
                <a:ext uri="{FF2B5EF4-FFF2-40B4-BE49-F238E27FC236}">
                  <a16:creationId xmlns:a16="http://schemas.microsoft.com/office/drawing/2014/main" id="{992E000B-9B1F-4117-AF01-A06355EB5C10}"/>
                </a:ext>
              </a:extLst>
            </p:cNvPr>
            <p:cNvCxnSpPr/>
            <p:nvPr/>
          </p:nvCxnSpPr>
          <p:spPr>
            <a:xfrm>
              <a:off x="791110" y="5792912"/>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11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394BE131-7306-4641-BA42-9ED7852E3197}"/>
              </a:ext>
            </a:extLst>
          </p:cNvPr>
          <p:cNvSpPr>
            <a:spLocks noGrp="1"/>
          </p:cNvSpPr>
          <p:nvPr>
            <p:ph type="title"/>
          </p:nvPr>
        </p:nvSpPr>
        <p:spPr>
          <a:xfrm>
            <a:off x="349250" y="2055646"/>
            <a:ext cx="3494670" cy="2673684"/>
          </a:xfrm>
        </p:spPr>
        <p:txBody>
          <a:bodyPr anchor="ctr"/>
          <a:lstStyle/>
          <a:p>
            <a:pPr>
              <a:lnSpc>
                <a:spcPct val="120000"/>
              </a:lnSpc>
            </a:pPr>
            <a:r>
              <a:rPr lang="hr-HR" sz="6000" b="1" dirty="0"/>
              <a:t>Ishodi učenja (I)</a:t>
            </a:r>
          </a:p>
        </p:txBody>
      </p:sp>
      <p:sp>
        <p:nvSpPr>
          <p:cNvPr id="7" name="Rezervirano mjesto sadržaja 6">
            <a:extLst>
              <a:ext uri="{FF2B5EF4-FFF2-40B4-BE49-F238E27FC236}">
                <a16:creationId xmlns:a16="http://schemas.microsoft.com/office/drawing/2014/main" id="{0049036E-B8F1-450F-BDED-C11F65B91762}"/>
              </a:ext>
            </a:extLst>
          </p:cNvPr>
          <p:cNvSpPr>
            <a:spLocks noGrp="1"/>
          </p:cNvSpPr>
          <p:nvPr>
            <p:ph sz="quarter" idx="10"/>
          </p:nvPr>
        </p:nvSpPr>
        <p:spPr>
          <a:xfrm>
            <a:off x="4330700" y="0"/>
            <a:ext cx="7632700" cy="6610163"/>
          </a:xfrm>
        </p:spPr>
        <p:txBody>
          <a:bodyPr anchor="ctr">
            <a:noAutofit/>
          </a:bodyPr>
          <a:lstStyle/>
          <a:p>
            <a:pPr marL="508000" lvl="1" indent="0">
              <a:lnSpc>
                <a:spcPct val="114000"/>
              </a:lnSpc>
              <a:spcBef>
                <a:spcPts val="600"/>
              </a:spcBef>
              <a:buNone/>
            </a:pPr>
            <a:r>
              <a:rPr lang="hr-HR" sz="3000" dirty="0"/>
              <a:t>Nakon </a:t>
            </a:r>
            <a:r>
              <a:rPr lang="hr-HR" sz="3000" dirty="0" err="1"/>
              <a:t>webinara</a:t>
            </a:r>
            <a:r>
              <a:rPr lang="hr-HR" sz="3000" dirty="0"/>
              <a:t> polaznici će:</a:t>
            </a:r>
          </a:p>
          <a:p>
            <a:pPr>
              <a:lnSpc>
                <a:spcPct val="114000"/>
              </a:lnSpc>
              <a:spcBef>
                <a:spcPts val="600"/>
              </a:spcBef>
              <a:buFont typeface="Arial" panose="020B0604020202020204" pitchFamily="34" charset="0"/>
              <a:buChar char="•"/>
            </a:pPr>
            <a:r>
              <a:rPr lang="hr-HR" sz="3000" b="1" dirty="0"/>
              <a:t>Primijeniti osnovne funkcionalnosti Google učionice u pripremi i provođenju nastave </a:t>
            </a:r>
            <a:r>
              <a:rPr lang="hr-HR" sz="3000" dirty="0"/>
              <a:t>(napredna razina digitalnih kompetencija iz područja Učenje i poučavanje).</a:t>
            </a:r>
          </a:p>
          <a:p>
            <a:pPr>
              <a:lnSpc>
                <a:spcPct val="114000"/>
              </a:lnSpc>
              <a:spcBef>
                <a:spcPts val="0"/>
              </a:spcBef>
              <a:buFont typeface="Arial" panose="020B0604020202020204" pitchFamily="34" charset="0"/>
              <a:buChar char="•"/>
            </a:pPr>
            <a:r>
              <a:rPr lang="hr-HR" sz="3000" b="1" dirty="0">
                <a:solidFill>
                  <a:srgbClr val="000000"/>
                </a:solidFill>
                <a:effectLst/>
              </a:rPr>
              <a:t>Promišljati o novim pedagoškim pristupima u nastavi u učionici i nastavi na daljinu korištenjem Google učionice </a:t>
            </a:r>
            <a:r>
              <a:rPr lang="hr-HR" sz="3000" dirty="0">
                <a:solidFill>
                  <a:srgbClr val="000000"/>
                </a:solidFill>
                <a:effectLst/>
              </a:rPr>
              <a:t>(srednja razina digitalnih kompetencija iz područja Profesionalni angažman).</a:t>
            </a:r>
          </a:p>
        </p:txBody>
      </p:sp>
    </p:spTree>
    <p:extLst>
      <p:ext uri="{BB962C8B-B14F-4D97-AF65-F5344CB8AC3E}">
        <p14:creationId xmlns:p14="http://schemas.microsoft.com/office/powerpoint/2010/main" val="7784388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B2E26D85-D36F-4C42-B084-A96EB07FCA46}"/>
              </a:ext>
            </a:extLst>
          </p:cNvPr>
          <p:cNvGrpSpPr>
            <a:grpSpLocks noChangeAspect="1"/>
          </p:cNvGrpSpPr>
          <p:nvPr/>
        </p:nvGrpSpPr>
        <p:grpSpPr>
          <a:xfrm>
            <a:off x="893350" y="729000"/>
            <a:ext cx="10332275" cy="5400000"/>
            <a:chOff x="0" y="220579"/>
            <a:chExt cx="12277885" cy="6416842"/>
          </a:xfrm>
        </p:grpSpPr>
        <p:pic>
          <p:nvPicPr>
            <p:cNvPr id="3" name="Slika 2">
              <a:extLst>
                <a:ext uri="{FF2B5EF4-FFF2-40B4-BE49-F238E27FC236}">
                  <a16:creationId xmlns:a16="http://schemas.microsoft.com/office/drawing/2014/main" id="{122B6C32-109C-4383-A697-64D2AFAE0B95}"/>
                </a:ext>
              </a:extLst>
            </p:cNvPr>
            <p:cNvPicPr>
              <a:picLocks noChangeAspect="1"/>
            </p:cNvPicPr>
            <p:nvPr/>
          </p:nvPicPr>
          <p:blipFill>
            <a:blip r:embed="rId3"/>
            <a:stretch>
              <a:fillRect/>
            </a:stretch>
          </p:blipFill>
          <p:spPr>
            <a:xfrm>
              <a:off x="0" y="220579"/>
              <a:ext cx="12192000" cy="6416842"/>
            </a:xfrm>
            <a:prstGeom prst="rect">
              <a:avLst/>
            </a:prstGeom>
            <a:ln>
              <a:noFill/>
            </a:ln>
            <a:effectLst>
              <a:outerShdw blurRad="292100" dist="139700" dir="2700000" algn="tl" rotWithShape="0">
                <a:srgbClr val="333333">
                  <a:alpha val="65000"/>
                </a:srgbClr>
              </a:outerShdw>
            </a:effectLst>
          </p:spPr>
        </p:pic>
        <p:sp>
          <p:nvSpPr>
            <p:cNvPr id="6" name="Pravokutnik 5">
              <a:extLst>
                <a:ext uri="{FF2B5EF4-FFF2-40B4-BE49-F238E27FC236}">
                  <a16:creationId xmlns:a16="http://schemas.microsoft.com/office/drawing/2014/main" id="{D1F1C39C-0F36-4BCB-9EDA-1EC6C1D479F5}"/>
                </a:ext>
              </a:extLst>
            </p:cNvPr>
            <p:cNvSpPr/>
            <p:nvPr/>
          </p:nvSpPr>
          <p:spPr>
            <a:xfrm>
              <a:off x="3359649" y="4417888"/>
              <a:ext cx="5856270" cy="5959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5" name="Slika 4">
              <a:extLst>
                <a:ext uri="{FF2B5EF4-FFF2-40B4-BE49-F238E27FC236}">
                  <a16:creationId xmlns:a16="http://schemas.microsoft.com/office/drawing/2014/main" id="{9D0BCD3E-4E45-4189-92E5-73E811C91EE7}"/>
                </a:ext>
              </a:extLst>
            </p:cNvPr>
            <p:cNvPicPr>
              <a:picLocks noChangeAspect="1"/>
            </p:cNvPicPr>
            <p:nvPr/>
          </p:nvPicPr>
          <p:blipFill>
            <a:blip r:embed="rId4"/>
            <a:stretch>
              <a:fillRect/>
            </a:stretch>
          </p:blipFill>
          <p:spPr>
            <a:xfrm>
              <a:off x="7886860" y="2710930"/>
              <a:ext cx="4391025" cy="2076450"/>
            </a:xfrm>
            <a:prstGeom prst="rect">
              <a:avLst/>
            </a:prstGeom>
            <a:ln>
              <a:noFill/>
            </a:ln>
            <a:effectLst>
              <a:outerShdw blurRad="292100" dist="139700" dir="2700000" algn="tl" rotWithShape="0">
                <a:srgbClr val="333333">
                  <a:alpha val="65000"/>
                </a:srgbClr>
              </a:outerShdw>
            </a:effectLst>
          </p:spPr>
        </p:pic>
        <p:sp>
          <p:nvSpPr>
            <p:cNvPr id="7" name="Pravokutnik 6">
              <a:extLst>
                <a:ext uri="{FF2B5EF4-FFF2-40B4-BE49-F238E27FC236}">
                  <a16:creationId xmlns:a16="http://schemas.microsoft.com/office/drawing/2014/main" id="{9672A434-F7D1-4D1D-9FF9-17CB6204D732}"/>
                </a:ext>
              </a:extLst>
            </p:cNvPr>
            <p:cNvSpPr/>
            <p:nvPr/>
          </p:nvSpPr>
          <p:spPr>
            <a:xfrm>
              <a:off x="3287730" y="6041204"/>
              <a:ext cx="6010382" cy="5959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1628167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790BE150-510B-4E05-84E5-B8FDFAEAFF45}"/>
              </a:ext>
            </a:extLst>
          </p:cNvPr>
          <p:cNvGrpSpPr>
            <a:grpSpLocks noChangeAspect="1"/>
          </p:cNvGrpSpPr>
          <p:nvPr/>
        </p:nvGrpSpPr>
        <p:grpSpPr>
          <a:xfrm>
            <a:off x="857484" y="692488"/>
            <a:ext cx="10473985" cy="5400000"/>
            <a:chOff x="410913" y="377950"/>
            <a:chExt cx="11257158" cy="5803775"/>
          </a:xfrm>
        </p:grpSpPr>
        <p:pic>
          <p:nvPicPr>
            <p:cNvPr id="3" name="Slika 2">
              <a:extLst>
                <a:ext uri="{FF2B5EF4-FFF2-40B4-BE49-F238E27FC236}">
                  <a16:creationId xmlns:a16="http://schemas.microsoft.com/office/drawing/2014/main" id="{A598F40D-4CC6-46F7-9AB3-514565D86DEF}"/>
                </a:ext>
              </a:extLst>
            </p:cNvPr>
            <p:cNvPicPr>
              <a:picLocks noChangeAspect="1"/>
            </p:cNvPicPr>
            <p:nvPr/>
          </p:nvPicPr>
          <p:blipFill>
            <a:blip r:embed="rId3"/>
            <a:stretch>
              <a:fillRect/>
            </a:stretch>
          </p:blipFill>
          <p:spPr>
            <a:xfrm>
              <a:off x="410913" y="377950"/>
              <a:ext cx="8924925" cy="2752725"/>
            </a:xfrm>
            <a:prstGeom prst="rect">
              <a:avLst/>
            </a:prstGeom>
            <a:ln>
              <a:noFill/>
            </a:ln>
            <a:effectLst>
              <a:outerShdw blurRad="292100" dist="139700" dir="2700000" algn="tl" rotWithShape="0">
                <a:srgbClr val="333333">
                  <a:alpha val="65000"/>
                </a:srgbClr>
              </a:outerShdw>
            </a:effectLst>
          </p:spPr>
        </p:pic>
        <p:pic>
          <p:nvPicPr>
            <p:cNvPr id="5" name="Slika 4">
              <a:extLst>
                <a:ext uri="{FF2B5EF4-FFF2-40B4-BE49-F238E27FC236}">
                  <a16:creationId xmlns:a16="http://schemas.microsoft.com/office/drawing/2014/main" id="{F3B202F9-50CD-405A-A267-6D05D37B7F78}"/>
                </a:ext>
              </a:extLst>
            </p:cNvPr>
            <p:cNvPicPr>
              <a:picLocks noChangeAspect="1"/>
            </p:cNvPicPr>
            <p:nvPr/>
          </p:nvPicPr>
          <p:blipFill>
            <a:blip r:embed="rId4"/>
            <a:stretch>
              <a:fillRect/>
            </a:stretch>
          </p:blipFill>
          <p:spPr>
            <a:xfrm>
              <a:off x="2743146" y="3429000"/>
              <a:ext cx="8924925" cy="2752725"/>
            </a:xfrm>
            <a:prstGeom prst="rect">
              <a:avLst/>
            </a:prstGeom>
            <a:ln>
              <a:noFill/>
            </a:ln>
            <a:effectLst>
              <a:outerShdw blurRad="292100" dist="139700" dir="2700000" algn="tl" rotWithShape="0">
                <a:srgbClr val="333333">
                  <a:alpha val="65000"/>
                </a:srgbClr>
              </a:outerShdw>
            </a:effectLst>
          </p:spPr>
        </p:pic>
        <p:cxnSp>
          <p:nvCxnSpPr>
            <p:cNvPr id="7" name="Ravni poveznik sa strelicom 6">
              <a:extLst>
                <a:ext uri="{FF2B5EF4-FFF2-40B4-BE49-F238E27FC236}">
                  <a16:creationId xmlns:a16="http://schemas.microsoft.com/office/drawing/2014/main" id="{EF96B69B-A23A-454C-A1BE-9577AD0AC05D}"/>
                </a:ext>
              </a:extLst>
            </p:cNvPr>
            <p:cNvCxnSpPr/>
            <p:nvPr/>
          </p:nvCxnSpPr>
          <p:spPr>
            <a:xfrm flipH="1">
              <a:off x="3287731" y="2075380"/>
              <a:ext cx="1119883"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Pravokutnik 7">
              <a:extLst>
                <a:ext uri="{FF2B5EF4-FFF2-40B4-BE49-F238E27FC236}">
                  <a16:creationId xmlns:a16="http://schemas.microsoft.com/office/drawing/2014/main" id="{3110AE41-62C6-4D35-9041-E2EDCD7F1226}"/>
                </a:ext>
              </a:extLst>
            </p:cNvPr>
            <p:cNvSpPr/>
            <p:nvPr/>
          </p:nvSpPr>
          <p:spPr>
            <a:xfrm>
              <a:off x="2917861" y="4685016"/>
              <a:ext cx="4232952" cy="667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2580666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256D7414-34EC-45CE-AEB4-EB2BA0823AEC}"/>
              </a:ext>
            </a:extLst>
          </p:cNvPr>
          <p:cNvGrpSpPr>
            <a:grpSpLocks noChangeAspect="1"/>
          </p:cNvGrpSpPr>
          <p:nvPr/>
        </p:nvGrpSpPr>
        <p:grpSpPr>
          <a:xfrm>
            <a:off x="1124264" y="692488"/>
            <a:ext cx="9870447" cy="5400000"/>
            <a:chOff x="0" y="93953"/>
            <a:chExt cx="12192000" cy="6670093"/>
          </a:xfrm>
        </p:grpSpPr>
        <p:pic>
          <p:nvPicPr>
            <p:cNvPr id="3" name="Slika 2">
              <a:extLst>
                <a:ext uri="{FF2B5EF4-FFF2-40B4-BE49-F238E27FC236}">
                  <a16:creationId xmlns:a16="http://schemas.microsoft.com/office/drawing/2014/main" id="{2B6E9C23-F9BE-4F06-813A-E9A43E22DBC0}"/>
                </a:ext>
              </a:extLst>
            </p:cNvPr>
            <p:cNvPicPr>
              <a:picLocks noChangeAspect="1"/>
            </p:cNvPicPr>
            <p:nvPr/>
          </p:nvPicPr>
          <p:blipFill>
            <a:blip r:embed="rId3"/>
            <a:stretch>
              <a:fillRect/>
            </a:stretch>
          </p:blipFill>
          <p:spPr>
            <a:xfrm>
              <a:off x="0" y="93953"/>
              <a:ext cx="12192000" cy="6670093"/>
            </a:xfrm>
            <a:prstGeom prst="rect">
              <a:avLst/>
            </a:prstGeom>
            <a:ln>
              <a:noFill/>
            </a:ln>
            <a:effectLst>
              <a:outerShdw blurRad="292100" dist="139700" dir="2700000" algn="tl" rotWithShape="0">
                <a:srgbClr val="333333">
                  <a:alpha val="65000"/>
                </a:srgbClr>
              </a:outerShdw>
            </a:effectLst>
          </p:spPr>
        </p:pic>
        <p:cxnSp>
          <p:nvCxnSpPr>
            <p:cNvPr id="5" name="Ravni poveznik sa strelicom 4">
              <a:extLst>
                <a:ext uri="{FF2B5EF4-FFF2-40B4-BE49-F238E27FC236}">
                  <a16:creationId xmlns:a16="http://schemas.microsoft.com/office/drawing/2014/main" id="{2CE95554-86B6-4BC1-A745-79628E937A48}"/>
                </a:ext>
              </a:extLst>
            </p:cNvPr>
            <p:cNvCxnSpPr/>
            <p:nvPr/>
          </p:nvCxnSpPr>
          <p:spPr>
            <a:xfrm>
              <a:off x="791110" y="4387065"/>
              <a:ext cx="647272"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1301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1167E359-8D4E-4C34-8632-4E12885DEB8D}"/>
              </a:ext>
            </a:extLst>
          </p:cNvPr>
          <p:cNvSpPr>
            <a:spLocks noGrp="1"/>
          </p:cNvSpPr>
          <p:nvPr>
            <p:ph type="title"/>
          </p:nvPr>
        </p:nvSpPr>
        <p:spPr/>
        <p:txBody>
          <a:bodyPr/>
          <a:lstStyle/>
          <a:p>
            <a:pPr>
              <a:lnSpc>
                <a:spcPct val="120000"/>
              </a:lnSpc>
            </a:pPr>
            <a:r>
              <a:rPr lang="hr-HR" b="1" dirty="0">
                <a:solidFill>
                  <a:schemeClr val="bg1"/>
                </a:solidFill>
              </a:rPr>
              <a:t>Dodavanje učenika i nastavnika</a:t>
            </a:r>
          </a:p>
        </p:txBody>
      </p:sp>
      <p:sp>
        <p:nvSpPr>
          <p:cNvPr id="5" name="Rezervirano mjesto teksta 4">
            <a:extLst>
              <a:ext uri="{FF2B5EF4-FFF2-40B4-BE49-F238E27FC236}">
                <a16:creationId xmlns:a16="http://schemas.microsoft.com/office/drawing/2014/main" id="{4D4D516E-34A2-4F27-BB4C-28B603BFD74E}"/>
              </a:ext>
            </a:extLst>
          </p:cNvPr>
          <p:cNvSpPr>
            <a:spLocks noGrp="1"/>
          </p:cNvSpPr>
          <p:nvPr>
            <p:ph type="body" idx="1"/>
          </p:nvPr>
        </p:nvSpPr>
        <p:spPr/>
        <p:txBody>
          <a:bodyPr/>
          <a:lstStyle/>
          <a:p>
            <a:endParaRPr lang="hr-HR"/>
          </a:p>
        </p:txBody>
      </p:sp>
    </p:spTree>
    <p:extLst>
      <p:ext uri="{BB962C8B-B14F-4D97-AF65-F5344CB8AC3E}">
        <p14:creationId xmlns:p14="http://schemas.microsoft.com/office/powerpoint/2010/main" val="2899355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upa 3">
            <a:extLst>
              <a:ext uri="{FF2B5EF4-FFF2-40B4-BE49-F238E27FC236}">
                <a16:creationId xmlns:a16="http://schemas.microsoft.com/office/drawing/2014/main" id="{3AB4D16D-DF27-44D7-9A64-0D1E585D3497}"/>
              </a:ext>
            </a:extLst>
          </p:cNvPr>
          <p:cNvGrpSpPr/>
          <p:nvPr/>
        </p:nvGrpSpPr>
        <p:grpSpPr>
          <a:xfrm>
            <a:off x="704349" y="676446"/>
            <a:ext cx="8600073" cy="4681617"/>
            <a:chOff x="704349" y="676446"/>
            <a:chExt cx="8600073" cy="4681617"/>
          </a:xfrm>
        </p:grpSpPr>
        <p:grpSp>
          <p:nvGrpSpPr>
            <p:cNvPr id="18" name="Grupa 17">
              <a:extLst>
                <a:ext uri="{FF2B5EF4-FFF2-40B4-BE49-F238E27FC236}">
                  <a16:creationId xmlns:a16="http://schemas.microsoft.com/office/drawing/2014/main" id="{636DFD05-8F94-4899-B8F4-3AD73E56ACCC}"/>
                </a:ext>
              </a:extLst>
            </p:cNvPr>
            <p:cNvGrpSpPr/>
            <p:nvPr/>
          </p:nvGrpSpPr>
          <p:grpSpPr>
            <a:xfrm>
              <a:off x="704349" y="676446"/>
              <a:ext cx="8600073" cy="4681617"/>
              <a:chOff x="319338" y="692488"/>
              <a:chExt cx="9870447" cy="5400000"/>
            </a:xfrm>
          </p:grpSpPr>
          <p:pic>
            <p:nvPicPr>
              <p:cNvPr id="5" name="Slika 4">
                <a:extLst>
                  <a:ext uri="{FF2B5EF4-FFF2-40B4-BE49-F238E27FC236}">
                    <a16:creationId xmlns:a16="http://schemas.microsoft.com/office/drawing/2014/main" id="{F817A14B-E539-4EA0-BA72-83A1AE1D9FDF}"/>
                  </a:ext>
                </a:extLst>
              </p:cNvPr>
              <p:cNvPicPr>
                <a:picLocks noChangeAspect="1"/>
              </p:cNvPicPr>
              <p:nvPr/>
            </p:nvPicPr>
            <p:blipFill>
              <a:blip r:embed="rId3"/>
              <a:stretch>
                <a:fillRect/>
              </a:stretch>
            </p:blipFill>
            <p:spPr>
              <a:xfrm>
                <a:off x="319338" y="692488"/>
                <a:ext cx="9870447" cy="5400000"/>
              </a:xfrm>
              <a:prstGeom prst="rect">
                <a:avLst/>
              </a:prstGeom>
              <a:ln>
                <a:noFill/>
              </a:ln>
              <a:effectLst>
                <a:outerShdw blurRad="292100" dist="139700" dir="2700000" algn="tl" rotWithShape="0">
                  <a:srgbClr val="333333">
                    <a:alpha val="65000"/>
                  </a:srgbClr>
                </a:outerShdw>
              </a:effectLst>
            </p:spPr>
          </p:pic>
          <p:sp>
            <p:nvSpPr>
              <p:cNvPr id="16" name="Elipsa 15">
                <a:extLst>
                  <a:ext uri="{FF2B5EF4-FFF2-40B4-BE49-F238E27FC236}">
                    <a16:creationId xmlns:a16="http://schemas.microsoft.com/office/drawing/2014/main" id="{677D9DF1-E2F4-411E-ADDE-A9CC4C2DBE10}"/>
                  </a:ext>
                </a:extLst>
              </p:cNvPr>
              <p:cNvSpPr/>
              <p:nvPr/>
            </p:nvSpPr>
            <p:spPr>
              <a:xfrm>
                <a:off x="7135025" y="1775489"/>
                <a:ext cx="673768" cy="6737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7" name="Elipsa 16">
                <a:extLst>
                  <a:ext uri="{FF2B5EF4-FFF2-40B4-BE49-F238E27FC236}">
                    <a16:creationId xmlns:a16="http://schemas.microsoft.com/office/drawing/2014/main" id="{B3B85CE8-5A40-41BB-9050-9C06556519D5}"/>
                  </a:ext>
                </a:extLst>
              </p:cNvPr>
              <p:cNvSpPr/>
              <p:nvPr/>
            </p:nvSpPr>
            <p:spPr>
              <a:xfrm>
                <a:off x="7135025" y="2858490"/>
                <a:ext cx="673768" cy="6737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pic>
          <p:nvPicPr>
            <p:cNvPr id="3" name="Slika 2">
              <a:extLst>
                <a:ext uri="{FF2B5EF4-FFF2-40B4-BE49-F238E27FC236}">
                  <a16:creationId xmlns:a16="http://schemas.microsoft.com/office/drawing/2014/main" id="{DF216157-FEE8-4300-A037-A2D04AA4EC73}"/>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3263471" y="2109574"/>
              <a:ext cx="1174966" cy="350644"/>
            </a:xfrm>
            <a:prstGeom prst="rect">
              <a:avLst/>
            </a:prstGeom>
          </p:spPr>
        </p:pic>
      </p:grpSp>
      <p:grpSp>
        <p:nvGrpSpPr>
          <p:cNvPr id="15" name="Grupa 14">
            <a:extLst>
              <a:ext uri="{FF2B5EF4-FFF2-40B4-BE49-F238E27FC236}">
                <a16:creationId xmlns:a16="http://schemas.microsoft.com/office/drawing/2014/main" id="{4DC10285-33C9-4BC9-A88E-DFF0D5493665}"/>
              </a:ext>
            </a:extLst>
          </p:cNvPr>
          <p:cNvGrpSpPr/>
          <p:nvPr/>
        </p:nvGrpSpPr>
        <p:grpSpPr>
          <a:xfrm>
            <a:off x="8039587" y="958870"/>
            <a:ext cx="2824914" cy="3612230"/>
            <a:chOff x="3495675" y="566737"/>
            <a:chExt cx="5200650" cy="5724525"/>
          </a:xfrm>
        </p:grpSpPr>
        <p:pic>
          <p:nvPicPr>
            <p:cNvPr id="12" name="Slika 11">
              <a:extLst>
                <a:ext uri="{FF2B5EF4-FFF2-40B4-BE49-F238E27FC236}">
                  <a16:creationId xmlns:a16="http://schemas.microsoft.com/office/drawing/2014/main" id="{C66D1148-B49A-447F-9501-A75212B1D674}"/>
                </a:ext>
              </a:extLst>
            </p:cNvPr>
            <p:cNvPicPr>
              <a:picLocks noChangeAspect="1"/>
            </p:cNvPicPr>
            <p:nvPr/>
          </p:nvPicPr>
          <p:blipFill>
            <a:blip r:embed="rId6"/>
            <a:stretch>
              <a:fillRect/>
            </a:stretch>
          </p:blipFill>
          <p:spPr>
            <a:xfrm>
              <a:off x="3495675" y="566737"/>
              <a:ext cx="5200650" cy="5724525"/>
            </a:xfrm>
            <a:prstGeom prst="rect">
              <a:avLst/>
            </a:prstGeom>
            <a:ln>
              <a:noFill/>
            </a:ln>
            <a:effectLst>
              <a:outerShdw blurRad="292100" dist="139700" dir="2700000" algn="tl" rotWithShape="0">
                <a:srgbClr val="333333">
                  <a:alpha val="65000"/>
                </a:srgbClr>
              </a:outerShdw>
            </a:effectLst>
          </p:spPr>
        </p:pic>
        <p:pic>
          <p:nvPicPr>
            <p:cNvPr id="14" name="Slika 13">
              <a:extLst>
                <a:ext uri="{FF2B5EF4-FFF2-40B4-BE49-F238E27FC236}">
                  <a16:creationId xmlns:a16="http://schemas.microsoft.com/office/drawing/2014/main" id="{AA5A6584-0675-4090-9EDE-C765ABDB43D4}"/>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l="4965" t="22607" r="32109" b="50638"/>
            <a:stretch/>
          </p:blipFill>
          <p:spPr>
            <a:xfrm>
              <a:off x="3753853" y="1860884"/>
              <a:ext cx="3272589" cy="1531604"/>
            </a:xfrm>
            <a:prstGeom prst="rect">
              <a:avLst/>
            </a:prstGeom>
            <a:ln>
              <a:noFill/>
            </a:ln>
            <a:effectLst>
              <a:outerShdw blurRad="292100" dist="139700" dir="2700000" algn="tl" rotWithShape="0">
                <a:srgbClr val="333333">
                  <a:alpha val="65000"/>
                </a:srgbClr>
              </a:outerShdw>
            </a:effectLst>
          </p:spPr>
        </p:pic>
      </p:grpSp>
      <p:grpSp>
        <p:nvGrpSpPr>
          <p:cNvPr id="10" name="Grupa 9">
            <a:extLst>
              <a:ext uri="{FF2B5EF4-FFF2-40B4-BE49-F238E27FC236}">
                <a16:creationId xmlns:a16="http://schemas.microsoft.com/office/drawing/2014/main" id="{20C7A47E-F90F-48DF-BEDC-946D8E0A3F55}"/>
              </a:ext>
            </a:extLst>
          </p:cNvPr>
          <p:cNvGrpSpPr/>
          <p:nvPr/>
        </p:nvGrpSpPr>
        <p:grpSpPr>
          <a:xfrm>
            <a:off x="9047748" y="2813068"/>
            <a:ext cx="2824914" cy="3612230"/>
            <a:chOff x="3495675" y="566737"/>
            <a:chExt cx="5200650" cy="5724525"/>
          </a:xfrm>
        </p:grpSpPr>
        <p:pic>
          <p:nvPicPr>
            <p:cNvPr id="7" name="Slika 6">
              <a:extLst>
                <a:ext uri="{FF2B5EF4-FFF2-40B4-BE49-F238E27FC236}">
                  <a16:creationId xmlns:a16="http://schemas.microsoft.com/office/drawing/2014/main" id="{872758E3-6BD3-473F-8127-99BDC9D5CF41}"/>
                </a:ext>
              </a:extLst>
            </p:cNvPr>
            <p:cNvPicPr>
              <a:picLocks noChangeAspect="1"/>
            </p:cNvPicPr>
            <p:nvPr/>
          </p:nvPicPr>
          <p:blipFill>
            <a:blip r:embed="rId9"/>
            <a:stretch>
              <a:fillRect/>
            </a:stretch>
          </p:blipFill>
          <p:spPr>
            <a:xfrm>
              <a:off x="3495675" y="566737"/>
              <a:ext cx="5200650" cy="5724525"/>
            </a:xfrm>
            <a:prstGeom prst="rect">
              <a:avLst/>
            </a:prstGeom>
            <a:ln>
              <a:noFill/>
            </a:ln>
            <a:effectLst>
              <a:outerShdw blurRad="292100" dist="139700" dir="2700000" algn="tl" rotWithShape="0">
                <a:srgbClr val="333333">
                  <a:alpha val="65000"/>
                </a:srgbClr>
              </a:outerShdw>
            </a:effectLst>
          </p:spPr>
        </p:pic>
        <p:pic>
          <p:nvPicPr>
            <p:cNvPr id="9" name="Slika 8">
              <a:extLst>
                <a:ext uri="{FF2B5EF4-FFF2-40B4-BE49-F238E27FC236}">
                  <a16:creationId xmlns:a16="http://schemas.microsoft.com/office/drawing/2014/main" id="{B0AF1C75-F593-471C-BA6D-BF2BE75CF573}"/>
                </a:ext>
              </a:extLst>
            </p:cNvPr>
            <p:cNvPicPr>
              <a:picLocks noChangeAspect="1"/>
            </p:cNvPicPr>
            <p:nvPr/>
          </p:nvPicPr>
          <p:blipFill rotWithShape="1">
            <a:blip r:embed="rId10">
              <a:extLst>
                <a:ext uri="{BEBA8EAE-BF5A-486C-A8C5-ECC9F3942E4B}">
                  <a14:imgProps xmlns:a14="http://schemas.microsoft.com/office/drawing/2010/main">
                    <a14:imgLayer r:embed="rId11">
                      <a14:imgEffect>
                        <a14:artisticBlur/>
                      </a14:imgEffect>
                    </a14:imgLayer>
                  </a14:imgProps>
                </a:ext>
              </a:extLst>
            </a:blip>
            <a:srcRect t="37536" r="33034" b="38924"/>
            <a:stretch/>
          </p:blipFill>
          <p:spPr>
            <a:xfrm>
              <a:off x="3495675" y="2679032"/>
              <a:ext cx="3482641" cy="1347536"/>
            </a:xfrm>
            <a:prstGeom prst="rect">
              <a:avLst/>
            </a:prstGeom>
            <a:ln>
              <a:noFill/>
            </a:ln>
            <a:effectLst>
              <a:outerShdw blurRad="292100" dist="139700" dir="2700000" algn="tl" rotWithShape="0">
                <a:srgbClr val="333333">
                  <a:alpha val="65000"/>
                </a:srgbClr>
              </a:outerShdw>
            </a:effectLst>
          </p:spPr>
        </p:pic>
      </p:grpSp>
      <p:sp>
        <p:nvSpPr>
          <p:cNvPr id="19" name="Pravokutnik 18">
            <a:extLst>
              <a:ext uri="{FF2B5EF4-FFF2-40B4-BE49-F238E27FC236}">
                <a16:creationId xmlns:a16="http://schemas.microsoft.com/office/drawing/2014/main" id="{0E60CFC7-427A-4D6F-B747-0D97C2FD74F2}"/>
              </a:ext>
            </a:extLst>
          </p:cNvPr>
          <p:cNvSpPr/>
          <p:nvPr/>
        </p:nvSpPr>
        <p:spPr>
          <a:xfrm>
            <a:off x="5085348" y="1090863"/>
            <a:ext cx="587051" cy="4924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05473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4E13499-DBC0-49D6-8913-1A16A244A384}"/>
              </a:ext>
            </a:extLst>
          </p:cNvPr>
          <p:cNvSpPr>
            <a:spLocks noGrp="1"/>
          </p:cNvSpPr>
          <p:nvPr>
            <p:ph type="title"/>
          </p:nvPr>
        </p:nvSpPr>
        <p:spPr>
          <a:xfrm>
            <a:off x="563968" y="707420"/>
            <a:ext cx="3932237" cy="1600200"/>
          </a:xfrm>
        </p:spPr>
        <p:txBody>
          <a:bodyPr/>
          <a:lstStyle/>
          <a:p>
            <a:r>
              <a:rPr lang="hr-HR" dirty="0"/>
              <a:t>Pozivnica učeniku </a:t>
            </a:r>
          </a:p>
        </p:txBody>
      </p:sp>
      <p:grpSp>
        <p:nvGrpSpPr>
          <p:cNvPr id="10" name="Grupa 9">
            <a:extLst>
              <a:ext uri="{FF2B5EF4-FFF2-40B4-BE49-F238E27FC236}">
                <a16:creationId xmlns:a16="http://schemas.microsoft.com/office/drawing/2014/main" id="{4ABAB074-92D6-490C-984C-0BA1BB16637F}"/>
              </a:ext>
            </a:extLst>
          </p:cNvPr>
          <p:cNvGrpSpPr/>
          <p:nvPr/>
        </p:nvGrpSpPr>
        <p:grpSpPr>
          <a:xfrm>
            <a:off x="5014214" y="139204"/>
            <a:ext cx="5363166" cy="5521024"/>
            <a:chOff x="6454983" y="1027906"/>
            <a:chExt cx="4898817" cy="4924421"/>
          </a:xfrm>
        </p:grpSpPr>
        <p:grpSp>
          <p:nvGrpSpPr>
            <p:cNvPr id="8" name="Grupa 7">
              <a:extLst>
                <a:ext uri="{FF2B5EF4-FFF2-40B4-BE49-F238E27FC236}">
                  <a16:creationId xmlns:a16="http://schemas.microsoft.com/office/drawing/2014/main" id="{00BD7277-FAEC-4095-99C4-4E897E14EEB7}"/>
                </a:ext>
              </a:extLst>
            </p:cNvPr>
            <p:cNvGrpSpPr/>
            <p:nvPr/>
          </p:nvGrpSpPr>
          <p:grpSpPr>
            <a:xfrm>
              <a:off x="6454983" y="1027906"/>
              <a:ext cx="4898817" cy="4924421"/>
              <a:chOff x="6454983" y="1027906"/>
              <a:chExt cx="4898817" cy="4924421"/>
            </a:xfrm>
          </p:grpSpPr>
          <p:pic>
            <p:nvPicPr>
              <p:cNvPr id="14" name="Slika 13">
                <a:extLst>
                  <a:ext uri="{FF2B5EF4-FFF2-40B4-BE49-F238E27FC236}">
                    <a16:creationId xmlns:a16="http://schemas.microsoft.com/office/drawing/2014/main" id="{D69D2D19-5CDD-4EE6-8463-0D239B81CAE3}"/>
                  </a:ext>
                </a:extLst>
              </p:cNvPr>
              <p:cNvPicPr>
                <a:picLocks noChangeAspect="1"/>
              </p:cNvPicPr>
              <p:nvPr/>
            </p:nvPicPr>
            <p:blipFill>
              <a:blip r:embed="rId3"/>
              <a:stretch>
                <a:fillRect/>
              </a:stretch>
            </p:blipFill>
            <p:spPr>
              <a:xfrm>
                <a:off x="6454983" y="1027906"/>
                <a:ext cx="4898817" cy="4924421"/>
              </a:xfrm>
              <a:prstGeom prst="rect">
                <a:avLst/>
              </a:prstGeom>
              <a:ln>
                <a:noFill/>
              </a:ln>
              <a:effectLst>
                <a:outerShdw blurRad="292100" dist="139700" dir="2700000" algn="tl" rotWithShape="0">
                  <a:srgbClr val="333333">
                    <a:alpha val="65000"/>
                  </a:srgbClr>
                </a:outerShdw>
              </a:effectLst>
            </p:spPr>
          </p:pic>
          <p:pic>
            <p:nvPicPr>
              <p:cNvPr id="16" name="Slika 15">
                <a:extLst>
                  <a:ext uri="{FF2B5EF4-FFF2-40B4-BE49-F238E27FC236}">
                    <a16:creationId xmlns:a16="http://schemas.microsoft.com/office/drawing/2014/main" id="{4B60BD18-DD9E-47EF-B646-BF2E40EE98CE}"/>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4089" t="19492" r="56470" b="77924"/>
              <a:stretch/>
            </p:blipFill>
            <p:spPr>
              <a:xfrm>
                <a:off x="6655242" y="1987826"/>
                <a:ext cx="1932167" cy="127221"/>
              </a:xfrm>
              <a:prstGeom prst="rect">
                <a:avLst/>
              </a:prstGeom>
              <a:ln>
                <a:noFill/>
              </a:ln>
              <a:effectLst>
                <a:outerShdw blurRad="292100" dist="139700" dir="2700000" algn="tl" rotWithShape="0">
                  <a:srgbClr val="333333">
                    <a:alpha val="65000"/>
                  </a:srgbClr>
                </a:outerShdw>
              </a:effectLst>
            </p:spPr>
          </p:pic>
        </p:grpSp>
        <p:pic>
          <p:nvPicPr>
            <p:cNvPr id="17" name="Slika 16">
              <a:extLst>
                <a:ext uri="{FF2B5EF4-FFF2-40B4-BE49-F238E27FC236}">
                  <a16:creationId xmlns:a16="http://schemas.microsoft.com/office/drawing/2014/main" id="{6E2B56D4-DBD4-41CD-AD9A-4626E134DDF0}"/>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17343" t="51343" r="56470" b="44224"/>
            <a:stretch/>
          </p:blipFill>
          <p:spPr>
            <a:xfrm>
              <a:off x="7304568" y="3556221"/>
              <a:ext cx="1282842" cy="218337"/>
            </a:xfrm>
            <a:prstGeom prst="rect">
              <a:avLst/>
            </a:prstGeom>
            <a:ln>
              <a:noFill/>
            </a:ln>
            <a:effectLst>
              <a:outerShdw blurRad="292100" dist="139700" dir="2700000" algn="tl" rotWithShape="0">
                <a:srgbClr val="333333">
                  <a:alpha val="65000"/>
                </a:srgbClr>
              </a:outerShdw>
            </a:effectLst>
          </p:spPr>
        </p:pic>
      </p:grpSp>
      <p:grpSp>
        <p:nvGrpSpPr>
          <p:cNvPr id="9" name="Grupa 8">
            <a:extLst>
              <a:ext uri="{FF2B5EF4-FFF2-40B4-BE49-F238E27FC236}">
                <a16:creationId xmlns:a16="http://schemas.microsoft.com/office/drawing/2014/main" id="{F5E285FD-B06C-416F-B4BA-0567B24C3844}"/>
              </a:ext>
            </a:extLst>
          </p:cNvPr>
          <p:cNvGrpSpPr/>
          <p:nvPr/>
        </p:nvGrpSpPr>
        <p:grpSpPr>
          <a:xfrm>
            <a:off x="7026483" y="4192679"/>
            <a:ext cx="4898817" cy="2015118"/>
            <a:chOff x="12535942" y="2106613"/>
            <a:chExt cx="6048375" cy="2571750"/>
          </a:xfrm>
        </p:grpSpPr>
        <p:pic>
          <p:nvPicPr>
            <p:cNvPr id="11" name="Slika 10">
              <a:extLst>
                <a:ext uri="{FF2B5EF4-FFF2-40B4-BE49-F238E27FC236}">
                  <a16:creationId xmlns:a16="http://schemas.microsoft.com/office/drawing/2014/main" id="{ED1A0CD0-99D5-47F3-AC1D-CF3BC6E8A9EA}"/>
                </a:ext>
              </a:extLst>
            </p:cNvPr>
            <p:cNvPicPr>
              <a:picLocks noChangeAspect="1"/>
            </p:cNvPicPr>
            <p:nvPr/>
          </p:nvPicPr>
          <p:blipFill>
            <a:blip r:embed="rId6"/>
            <a:stretch>
              <a:fillRect/>
            </a:stretch>
          </p:blipFill>
          <p:spPr>
            <a:xfrm>
              <a:off x="12535942" y="2106613"/>
              <a:ext cx="6048375" cy="2571750"/>
            </a:xfrm>
            <a:prstGeom prst="rect">
              <a:avLst/>
            </a:prstGeom>
            <a:ln>
              <a:noFill/>
            </a:ln>
            <a:effectLst>
              <a:outerShdw blurRad="292100" dist="139700" dir="2700000" algn="tl" rotWithShape="0">
                <a:srgbClr val="333333">
                  <a:alpha val="65000"/>
                </a:srgbClr>
              </a:outerShdw>
            </a:effectLst>
          </p:spPr>
        </p:pic>
        <p:sp>
          <p:nvSpPr>
            <p:cNvPr id="12" name="TekstniOkvir 11">
              <a:extLst>
                <a:ext uri="{FF2B5EF4-FFF2-40B4-BE49-F238E27FC236}">
                  <a16:creationId xmlns:a16="http://schemas.microsoft.com/office/drawing/2014/main" id="{DFF5C34D-E368-4AA6-BC7D-E4C561009ACB}"/>
                </a:ext>
              </a:extLst>
            </p:cNvPr>
            <p:cNvSpPr txBox="1"/>
            <p:nvPr/>
          </p:nvSpPr>
          <p:spPr>
            <a:xfrm>
              <a:off x="12824167" y="4209633"/>
              <a:ext cx="3162446" cy="338554"/>
            </a:xfrm>
            <a:prstGeom prst="rect">
              <a:avLst/>
            </a:prstGeom>
            <a:noFill/>
          </p:spPr>
          <p:txBody>
            <a:bodyPr wrap="square" rtlCol="0">
              <a:spAutoFit/>
            </a:bodyPr>
            <a:lstStyle/>
            <a:p>
              <a:r>
                <a:rPr lang="hr-HR" sz="1600" dirty="0">
                  <a:solidFill>
                    <a:srgbClr val="E71A7A"/>
                  </a:solidFill>
                  <a:latin typeface="Open Sans Light" panose="020B0306030504020204" pitchFamily="34" charset="0"/>
                  <a:ea typeface="Open Sans Light" panose="020B0306030504020204" pitchFamily="34" charset="0"/>
                  <a:cs typeface="Open Sans Light" panose="020B0306030504020204" pitchFamily="34" charset="0"/>
                </a:rPr>
                <a:t>Pridruživanje putem linka</a:t>
              </a:r>
            </a:p>
          </p:txBody>
        </p:sp>
      </p:grpSp>
      <p:sp>
        <p:nvSpPr>
          <p:cNvPr id="15" name="TekstniOkvir 14">
            <a:extLst>
              <a:ext uri="{FF2B5EF4-FFF2-40B4-BE49-F238E27FC236}">
                <a16:creationId xmlns:a16="http://schemas.microsoft.com/office/drawing/2014/main" id="{60673BA9-6E73-4956-AE97-922B5155E2ED}"/>
              </a:ext>
            </a:extLst>
          </p:cNvPr>
          <p:cNvSpPr txBox="1"/>
          <p:nvPr/>
        </p:nvSpPr>
        <p:spPr>
          <a:xfrm>
            <a:off x="95584" y="3510718"/>
            <a:ext cx="6121400" cy="461665"/>
          </a:xfrm>
          <a:prstGeom prst="rect">
            <a:avLst/>
          </a:prstGeom>
          <a:noFill/>
        </p:spPr>
        <p:txBody>
          <a:bodyPr wrap="square">
            <a:spAutoFit/>
          </a:bodyPr>
          <a:lstStyle/>
          <a:p>
            <a:pPr marL="50800" indent="0">
              <a:buNone/>
            </a:pPr>
            <a:r>
              <a:rPr lang="hr-HR" sz="2400" dirty="0">
                <a:latin typeface="Open Sans Light"/>
                <a:ea typeface="Open Sans Light"/>
                <a:cs typeface="Open Sans Light"/>
                <a:sym typeface="Open Sans Light"/>
              </a:rPr>
              <a:t>Potrebno je prvo aktivirati uslugu</a:t>
            </a:r>
          </a:p>
        </p:txBody>
      </p:sp>
      <p:sp>
        <p:nvSpPr>
          <p:cNvPr id="7" name="Strelica: ulijevo 6">
            <a:extLst>
              <a:ext uri="{FF2B5EF4-FFF2-40B4-BE49-F238E27FC236}">
                <a16:creationId xmlns:a16="http://schemas.microsoft.com/office/drawing/2014/main" id="{05F3D0D7-5117-4253-BB5A-EEF08A4E9843}"/>
              </a:ext>
            </a:extLst>
          </p:cNvPr>
          <p:cNvSpPr/>
          <p:nvPr/>
        </p:nvSpPr>
        <p:spPr>
          <a:xfrm>
            <a:off x="6879586" y="3365465"/>
            <a:ext cx="342242" cy="340183"/>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567527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Naslov 4">
            <a:extLst>
              <a:ext uri="{FF2B5EF4-FFF2-40B4-BE49-F238E27FC236}">
                <a16:creationId xmlns:a16="http://schemas.microsoft.com/office/drawing/2014/main" id="{4235E92A-2D53-45B6-BA48-8393A32F9D67}"/>
              </a:ext>
            </a:extLst>
          </p:cNvPr>
          <p:cNvSpPr>
            <a:spLocks noGrp="1"/>
          </p:cNvSpPr>
          <p:nvPr>
            <p:ph type="title"/>
          </p:nvPr>
        </p:nvSpPr>
        <p:spPr>
          <a:xfrm>
            <a:off x="272716" y="2582862"/>
            <a:ext cx="4395537" cy="1600200"/>
          </a:xfrm>
        </p:spPr>
        <p:txBody>
          <a:bodyPr/>
          <a:lstStyle/>
          <a:p>
            <a:r>
              <a:rPr lang="hr-HR" dirty="0"/>
              <a:t>Pridruživanje predmetu putem koda</a:t>
            </a:r>
          </a:p>
        </p:txBody>
      </p:sp>
      <p:pic>
        <p:nvPicPr>
          <p:cNvPr id="8" name="Rezervirano mjesto sadržaja 7">
            <a:extLst>
              <a:ext uri="{FF2B5EF4-FFF2-40B4-BE49-F238E27FC236}">
                <a16:creationId xmlns:a16="http://schemas.microsoft.com/office/drawing/2014/main" id="{CCB51A75-69CF-4175-BCDE-E893A86ADE58}"/>
              </a:ext>
            </a:extLst>
          </p:cNvPr>
          <p:cNvPicPr>
            <a:picLocks noGrp="1" noChangeAspect="1"/>
          </p:cNvPicPr>
          <p:nvPr>
            <p:ph sz="quarter" idx="10"/>
          </p:nvPr>
        </p:nvPicPr>
        <p:blipFill>
          <a:blip r:embed="rId3"/>
          <a:stretch>
            <a:fillRect/>
          </a:stretch>
        </p:blipFill>
        <p:spPr>
          <a:xfrm>
            <a:off x="4876800" y="1447077"/>
            <a:ext cx="7315200" cy="3536085"/>
          </a:xfrm>
        </p:spPr>
      </p:pic>
      <p:sp>
        <p:nvSpPr>
          <p:cNvPr id="9" name="Pravokutnik 8">
            <a:extLst>
              <a:ext uri="{FF2B5EF4-FFF2-40B4-BE49-F238E27FC236}">
                <a16:creationId xmlns:a16="http://schemas.microsoft.com/office/drawing/2014/main" id="{6CCC3E1F-1430-49D0-9E5E-CC77FD44AD5B}"/>
              </a:ext>
            </a:extLst>
          </p:cNvPr>
          <p:cNvSpPr/>
          <p:nvPr/>
        </p:nvSpPr>
        <p:spPr>
          <a:xfrm>
            <a:off x="5454316" y="3946358"/>
            <a:ext cx="1251284" cy="8181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0896894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Naslov 4">
            <a:extLst>
              <a:ext uri="{FF2B5EF4-FFF2-40B4-BE49-F238E27FC236}">
                <a16:creationId xmlns:a16="http://schemas.microsoft.com/office/drawing/2014/main" id="{4235E92A-2D53-45B6-BA48-8393A32F9D67}"/>
              </a:ext>
            </a:extLst>
          </p:cNvPr>
          <p:cNvSpPr>
            <a:spLocks noGrp="1"/>
          </p:cNvSpPr>
          <p:nvPr>
            <p:ph type="title"/>
          </p:nvPr>
        </p:nvSpPr>
        <p:spPr>
          <a:xfrm>
            <a:off x="272716" y="2582862"/>
            <a:ext cx="4395537" cy="1600200"/>
          </a:xfrm>
        </p:spPr>
        <p:txBody>
          <a:bodyPr/>
          <a:lstStyle/>
          <a:p>
            <a:r>
              <a:rPr lang="hr-HR" b="1" dirty="0"/>
              <a:t>Pridruživanje predmetu putem koda</a:t>
            </a:r>
          </a:p>
        </p:txBody>
      </p:sp>
      <p:pic>
        <p:nvPicPr>
          <p:cNvPr id="6" name="Rezervirano mjesto sadržaja 5">
            <a:extLst>
              <a:ext uri="{FF2B5EF4-FFF2-40B4-BE49-F238E27FC236}">
                <a16:creationId xmlns:a16="http://schemas.microsoft.com/office/drawing/2014/main" id="{FF5C19CA-0944-4355-90EC-532BF1FCDA31}"/>
              </a:ext>
            </a:extLst>
          </p:cNvPr>
          <p:cNvPicPr>
            <a:picLocks noGrp="1" noChangeAspect="1"/>
          </p:cNvPicPr>
          <p:nvPr>
            <p:ph sz="quarter" idx="10"/>
          </p:nvPr>
        </p:nvPicPr>
        <p:blipFill rotWithShape="1">
          <a:blip r:embed="rId3"/>
          <a:srcRect b="36379"/>
          <a:stretch/>
        </p:blipFill>
        <p:spPr>
          <a:xfrm>
            <a:off x="5245154" y="343682"/>
            <a:ext cx="6465583" cy="2709595"/>
          </a:xfrm>
          <a:prstGeom prst="rect">
            <a:avLst/>
          </a:prstGeom>
          <a:ln>
            <a:noFill/>
          </a:ln>
          <a:effectLst>
            <a:outerShdw blurRad="292100" dist="139700" dir="2700000" algn="tl" rotWithShape="0">
              <a:srgbClr val="333333">
                <a:alpha val="65000"/>
              </a:srgbClr>
            </a:outerShdw>
          </a:effectLst>
        </p:spPr>
      </p:pic>
      <p:cxnSp>
        <p:nvCxnSpPr>
          <p:cNvPr id="12" name="Ravni poveznik sa strelicom 11">
            <a:extLst>
              <a:ext uri="{FF2B5EF4-FFF2-40B4-BE49-F238E27FC236}">
                <a16:creationId xmlns:a16="http://schemas.microsoft.com/office/drawing/2014/main" id="{14423BB3-4DAD-404F-A6B2-6B62F2348965}"/>
              </a:ext>
            </a:extLst>
          </p:cNvPr>
          <p:cNvCxnSpPr/>
          <p:nvPr/>
        </p:nvCxnSpPr>
        <p:spPr>
          <a:xfrm>
            <a:off x="9154633" y="1254642"/>
            <a:ext cx="486058"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Ravni poveznik sa strelicom 12">
            <a:extLst>
              <a:ext uri="{FF2B5EF4-FFF2-40B4-BE49-F238E27FC236}">
                <a16:creationId xmlns:a16="http://schemas.microsoft.com/office/drawing/2014/main" id="{D0D5DC2B-949E-48B3-BB13-04A3E876A74B}"/>
              </a:ext>
            </a:extLst>
          </p:cNvPr>
          <p:cNvCxnSpPr>
            <a:cxnSpLocks/>
          </p:cNvCxnSpPr>
          <p:nvPr/>
        </p:nvCxnSpPr>
        <p:spPr>
          <a:xfrm flipH="1">
            <a:off x="8275675" y="6021573"/>
            <a:ext cx="486058"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upa 8">
            <a:extLst>
              <a:ext uri="{FF2B5EF4-FFF2-40B4-BE49-F238E27FC236}">
                <a16:creationId xmlns:a16="http://schemas.microsoft.com/office/drawing/2014/main" id="{49BC0954-806C-4FB7-AC38-297CA3B21266}"/>
              </a:ext>
            </a:extLst>
          </p:cNvPr>
          <p:cNvGrpSpPr/>
          <p:nvPr/>
        </p:nvGrpSpPr>
        <p:grpSpPr>
          <a:xfrm>
            <a:off x="5245154" y="3568096"/>
            <a:ext cx="6465583" cy="2946222"/>
            <a:chOff x="5245154" y="3568096"/>
            <a:chExt cx="6465583" cy="2946222"/>
          </a:xfrm>
        </p:grpSpPr>
        <p:pic>
          <p:nvPicPr>
            <p:cNvPr id="10" name="Slika 9">
              <a:extLst>
                <a:ext uri="{FF2B5EF4-FFF2-40B4-BE49-F238E27FC236}">
                  <a16:creationId xmlns:a16="http://schemas.microsoft.com/office/drawing/2014/main" id="{089C3615-1E46-4661-9F18-8295DC2067F0}"/>
                </a:ext>
              </a:extLst>
            </p:cNvPr>
            <p:cNvPicPr>
              <a:picLocks noChangeAspect="1"/>
            </p:cNvPicPr>
            <p:nvPr/>
          </p:nvPicPr>
          <p:blipFill rotWithShape="1">
            <a:blip r:embed="rId4"/>
            <a:srcRect r="3112" b="32188"/>
            <a:stretch/>
          </p:blipFill>
          <p:spPr>
            <a:xfrm>
              <a:off x="5245154" y="3568096"/>
              <a:ext cx="6465583" cy="2946222"/>
            </a:xfrm>
            <a:prstGeom prst="rect">
              <a:avLst/>
            </a:prstGeom>
            <a:ln>
              <a:noFill/>
            </a:ln>
            <a:effectLst>
              <a:outerShdw blurRad="292100" dist="139700" dir="2700000" algn="tl" rotWithShape="0">
                <a:srgbClr val="333333">
                  <a:alpha val="65000"/>
                </a:srgbClr>
              </a:outerShdw>
            </a:effectLst>
          </p:spPr>
        </p:pic>
        <p:pic>
          <p:nvPicPr>
            <p:cNvPr id="7" name="Slika 6">
              <a:extLst>
                <a:ext uri="{FF2B5EF4-FFF2-40B4-BE49-F238E27FC236}">
                  <a16:creationId xmlns:a16="http://schemas.microsoft.com/office/drawing/2014/main" id="{0C84A6CC-F3C8-46A7-9993-97F8FA2A6F02}"/>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Lst>
            </a:blip>
            <a:stretch>
              <a:fillRect/>
            </a:stretch>
          </p:blipFill>
          <p:spPr>
            <a:xfrm>
              <a:off x="7048500" y="4471596"/>
              <a:ext cx="1304386" cy="456535"/>
            </a:xfrm>
            <a:prstGeom prst="rect">
              <a:avLst/>
            </a:prstGeom>
          </p:spPr>
        </p:pic>
      </p:grpSp>
    </p:spTree>
    <p:extLst>
      <p:ext uri="{BB962C8B-B14F-4D97-AF65-F5344CB8AC3E}">
        <p14:creationId xmlns:p14="http://schemas.microsoft.com/office/powerpoint/2010/main" val="325232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2F6B43E1-5B27-4750-ABD7-23EC7C06AD00}"/>
              </a:ext>
            </a:extLst>
          </p:cNvPr>
          <p:cNvSpPr>
            <a:spLocks noGrp="1"/>
          </p:cNvSpPr>
          <p:nvPr>
            <p:ph type="title"/>
          </p:nvPr>
        </p:nvSpPr>
        <p:spPr>
          <a:xfrm>
            <a:off x="622299" y="2766218"/>
            <a:ext cx="4704704" cy="1325563"/>
          </a:xfrm>
        </p:spPr>
        <p:txBody>
          <a:bodyPr/>
          <a:lstStyle/>
          <a:p>
            <a:r>
              <a:rPr lang="hr-HR" i="1" dirty="0"/>
              <a:t>Google Meet</a:t>
            </a:r>
          </a:p>
        </p:txBody>
      </p:sp>
      <p:pic>
        <p:nvPicPr>
          <p:cNvPr id="6" name="Slika 5">
            <a:extLst>
              <a:ext uri="{FF2B5EF4-FFF2-40B4-BE49-F238E27FC236}">
                <a16:creationId xmlns:a16="http://schemas.microsoft.com/office/drawing/2014/main" id="{496D0818-25CD-417F-88FF-77B9A2BC5840}"/>
              </a:ext>
            </a:extLst>
          </p:cNvPr>
          <p:cNvPicPr>
            <a:picLocks noChangeAspect="1"/>
          </p:cNvPicPr>
          <p:nvPr/>
        </p:nvPicPr>
        <p:blipFill rotWithShape="1">
          <a:blip r:embed="rId3"/>
          <a:srcRect t="21372" r="51217"/>
          <a:stretch/>
        </p:blipFill>
        <p:spPr>
          <a:xfrm>
            <a:off x="6864998" y="2766218"/>
            <a:ext cx="4209402" cy="3211483"/>
          </a:xfrm>
          <a:prstGeom prst="rect">
            <a:avLst/>
          </a:prstGeom>
          <a:ln>
            <a:noFill/>
          </a:ln>
          <a:effectLst>
            <a:outerShdw blurRad="292100" dist="139700" dir="2700000" algn="tl" rotWithShape="0">
              <a:srgbClr val="333333">
                <a:alpha val="65000"/>
              </a:srgbClr>
            </a:outerShdw>
          </a:effectLst>
        </p:spPr>
      </p:pic>
      <p:pic>
        <p:nvPicPr>
          <p:cNvPr id="10" name="Slika 9">
            <a:extLst>
              <a:ext uri="{FF2B5EF4-FFF2-40B4-BE49-F238E27FC236}">
                <a16:creationId xmlns:a16="http://schemas.microsoft.com/office/drawing/2014/main" id="{446E6D5E-3AEC-4192-ACB6-5B52ACA0E462}"/>
              </a:ext>
            </a:extLst>
          </p:cNvPr>
          <p:cNvPicPr>
            <a:picLocks noChangeAspect="1"/>
          </p:cNvPicPr>
          <p:nvPr/>
        </p:nvPicPr>
        <p:blipFill rotWithShape="1">
          <a:blip r:embed="rId4">
            <a:clrChange>
              <a:clrFrom>
                <a:srgbClr val="FFFFFF"/>
              </a:clrFrom>
              <a:clrTo>
                <a:srgbClr val="FFFFFF">
                  <a:alpha val="0"/>
                </a:srgbClr>
              </a:clrTo>
            </a:clrChange>
          </a:blip>
          <a:srcRect l="1054" t="9602" r="71367" b="4316"/>
          <a:stretch/>
        </p:blipFill>
        <p:spPr>
          <a:xfrm>
            <a:off x="7935573" y="880299"/>
            <a:ext cx="1633318" cy="1591146"/>
          </a:xfrm>
          <a:prstGeom prst="rect">
            <a:avLst/>
          </a:prstGeom>
        </p:spPr>
      </p:pic>
    </p:spTree>
    <p:extLst>
      <p:ext uri="{BB962C8B-B14F-4D97-AF65-F5344CB8AC3E}">
        <p14:creationId xmlns:p14="http://schemas.microsoft.com/office/powerpoint/2010/main" val="37973968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0" name="Grupa 19">
            <a:extLst>
              <a:ext uri="{FF2B5EF4-FFF2-40B4-BE49-F238E27FC236}">
                <a16:creationId xmlns:a16="http://schemas.microsoft.com/office/drawing/2014/main" id="{1B6AA658-5DF7-4BF0-BCE3-A3419AD5392C}"/>
              </a:ext>
            </a:extLst>
          </p:cNvPr>
          <p:cNvGrpSpPr/>
          <p:nvPr/>
        </p:nvGrpSpPr>
        <p:grpSpPr>
          <a:xfrm>
            <a:off x="1125559" y="536495"/>
            <a:ext cx="9867857" cy="5400000"/>
            <a:chOff x="1125559" y="536495"/>
            <a:chExt cx="9867857" cy="5400000"/>
          </a:xfrm>
        </p:grpSpPr>
        <p:pic>
          <p:nvPicPr>
            <p:cNvPr id="11" name="Slika 10">
              <a:extLst>
                <a:ext uri="{FF2B5EF4-FFF2-40B4-BE49-F238E27FC236}">
                  <a16:creationId xmlns:a16="http://schemas.microsoft.com/office/drawing/2014/main" id="{86585740-39B5-45E6-B918-3904796A8D8C}"/>
                </a:ext>
              </a:extLst>
            </p:cNvPr>
            <p:cNvPicPr>
              <a:picLocks noChangeAspect="1"/>
            </p:cNvPicPr>
            <p:nvPr/>
          </p:nvPicPr>
          <p:blipFill>
            <a:blip r:embed="rId3"/>
            <a:stretch>
              <a:fillRect/>
            </a:stretch>
          </p:blipFill>
          <p:spPr>
            <a:xfrm>
              <a:off x="1125559" y="536495"/>
              <a:ext cx="9867857" cy="5400000"/>
            </a:xfrm>
            <a:prstGeom prst="rect">
              <a:avLst/>
            </a:prstGeom>
          </p:spPr>
        </p:pic>
        <p:sp>
          <p:nvSpPr>
            <p:cNvPr id="18" name="Pravokutnik 17">
              <a:extLst>
                <a:ext uri="{FF2B5EF4-FFF2-40B4-BE49-F238E27FC236}">
                  <a16:creationId xmlns:a16="http://schemas.microsoft.com/office/drawing/2014/main" id="{56CAB73A-0D68-4454-84FD-94B408F4CE4E}"/>
                </a:ext>
              </a:extLst>
            </p:cNvPr>
            <p:cNvSpPr/>
            <p:nvPr/>
          </p:nvSpPr>
          <p:spPr>
            <a:xfrm>
              <a:off x="1347537" y="4010526"/>
              <a:ext cx="1491916" cy="56147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
        <p:nvSpPr>
          <p:cNvPr id="24" name="TekstniOkvir 23">
            <a:extLst>
              <a:ext uri="{FF2B5EF4-FFF2-40B4-BE49-F238E27FC236}">
                <a16:creationId xmlns:a16="http://schemas.microsoft.com/office/drawing/2014/main" id="{383B1BD9-B7D3-4F8F-94ED-7CB72B30EAE2}"/>
              </a:ext>
            </a:extLst>
          </p:cNvPr>
          <p:cNvSpPr txBox="1"/>
          <p:nvPr/>
        </p:nvSpPr>
        <p:spPr>
          <a:xfrm>
            <a:off x="2221104" y="536495"/>
            <a:ext cx="5543275" cy="646331"/>
          </a:xfrm>
          <a:prstGeom prst="rect">
            <a:avLst/>
          </a:prstGeom>
          <a:solidFill>
            <a:srgbClr val="FFFFFF">
              <a:alpha val="69804"/>
            </a:srgbClr>
          </a:solidFill>
        </p:spPr>
        <p:txBody>
          <a:bodyPr wrap="square">
            <a:spAutoFit/>
          </a:bodyPr>
          <a:lstStyle/>
          <a:p>
            <a:pPr algn="ctr"/>
            <a:r>
              <a:rPr lang="hr-HR" sz="3600" b="1" dirty="0">
                <a:latin typeface="Open Sans Light" panose="020B0306030504020204" pitchFamily="34" charset="0"/>
                <a:ea typeface="Open Sans Light" panose="020B0306030504020204" pitchFamily="34" charset="0"/>
                <a:cs typeface="Open Sans Light" panose="020B0306030504020204" pitchFamily="34" charset="0"/>
                <a:hlinkClick r:id="rId4"/>
              </a:rPr>
              <a:t>https://meet.google.com</a:t>
            </a:r>
            <a:r>
              <a:rPr lang="hr-HR" sz="3600" b="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5" name="Strelica: gore 24">
            <a:extLst>
              <a:ext uri="{FF2B5EF4-FFF2-40B4-BE49-F238E27FC236}">
                <a16:creationId xmlns:a16="http://schemas.microsoft.com/office/drawing/2014/main" id="{DBE892C5-DE64-4B16-9403-9ADCBE616821}"/>
              </a:ext>
            </a:extLst>
          </p:cNvPr>
          <p:cNvSpPr/>
          <p:nvPr/>
        </p:nvSpPr>
        <p:spPr>
          <a:xfrm>
            <a:off x="3710778" y="4572000"/>
            <a:ext cx="625643" cy="435309"/>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613882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394BE131-7306-4641-BA42-9ED7852E3197}"/>
              </a:ext>
            </a:extLst>
          </p:cNvPr>
          <p:cNvSpPr>
            <a:spLocks noGrp="1"/>
          </p:cNvSpPr>
          <p:nvPr>
            <p:ph type="title"/>
          </p:nvPr>
        </p:nvSpPr>
        <p:spPr>
          <a:xfrm>
            <a:off x="349250" y="2055646"/>
            <a:ext cx="3494670" cy="2673684"/>
          </a:xfrm>
        </p:spPr>
        <p:txBody>
          <a:bodyPr anchor="ctr"/>
          <a:lstStyle/>
          <a:p>
            <a:pPr>
              <a:lnSpc>
                <a:spcPct val="120000"/>
              </a:lnSpc>
            </a:pPr>
            <a:r>
              <a:rPr lang="hr-HR" sz="6000" b="1" dirty="0"/>
              <a:t>Ishodi učenja (II)</a:t>
            </a:r>
          </a:p>
        </p:txBody>
      </p:sp>
      <p:sp>
        <p:nvSpPr>
          <p:cNvPr id="7" name="Rezervirano mjesto sadržaja 6">
            <a:extLst>
              <a:ext uri="{FF2B5EF4-FFF2-40B4-BE49-F238E27FC236}">
                <a16:creationId xmlns:a16="http://schemas.microsoft.com/office/drawing/2014/main" id="{0049036E-B8F1-450F-BDED-C11F65B91762}"/>
              </a:ext>
            </a:extLst>
          </p:cNvPr>
          <p:cNvSpPr>
            <a:spLocks noGrp="1"/>
          </p:cNvSpPr>
          <p:nvPr>
            <p:ph sz="quarter" idx="10"/>
          </p:nvPr>
        </p:nvSpPr>
        <p:spPr>
          <a:xfrm>
            <a:off x="4021246" y="0"/>
            <a:ext cx="8056454" cy="6610163"/>
          </a:xfrm>
        </p:spPr>
        <p:txBody>
          <a:bodyPr anchor="ctr">
            <a:noAutofit/>
          </a:bodyPr>
          <a:lstStyle/>
          <a:p>
            <a:pPr>
              <a:lnSpc>
                <a:spcPct val="114000"/>
              </a:lnSpc>
              <a:spcBef>
                <a:spcPts val="0"/>
              </a:spcBef>
              <a:buFont typeface="Arial" panose="020B0604020202020204" pitchFamily="34" charset="0"/>
              <a:buChar char="•"/>
            </a:pPr>
            <a:r>
              <a:rPr lang="hr-HR" sz="3000" b="1" dirty="0"/>
              <a:t>Primijeniti osnovne funkcionalnosti Google učionice u pripremi i provođenju nastave </a:t>
            </a:r>
            <a:r>
              <a:rPr lang="hr-HR" sz="3000" dirty="0">
                <a:solidFill>
                  <a:srgbClr val="000000"/>
                </a:solidFill>
                <a:effectLst/>
              </a:rPr>
              <a:t>(napredna razina digitalnih kompetencija iz područja Učenje i poučavanje).</a:t>
            </a:r>
          </a:p>
          <a:p>
            <a:pPr>
              <a:lnSpc>
                <a:spcPct val="114000"/>
              </a:lnSpc>
              <a:spcBef>
                <a:spcPts val="0"/>
              </a:spcBef>
              <a:buFont typeface="Arial" panose="020B0604020202020204" pitchFamily="34" charset="0"/>
              <a:buChar char="•"/>
            </a:pPr>
            <a:r>
              <a:rPr lang="hr-HR" sz="3000" b="1" dirty="0">
                <a:solidFill>
                  <a:srgbClr val="000000"/>
                </a:solidFill>
                <a:effectLst/>
              </a:rPr>
              <a:t>Koristiti alate dostupne u Google Workspace for Education za praćenje i vrednovanje </a:t>
            </a:r>
            <a:r>
              <a:rPr lang="hr-HR" sz="3000" dirty="0">
                <a:solidFill>
                  <a:srgbClr val="000000"/>
                </a:solidFill>
                <a:effectLst/>
              </a:rPr>
              <a:t>(srednja razina digitalnih kompetencija iz područja Praćenje i vrednovanje).</a:t>
            </a:r>
          </a:p>
        </p:txBody>
      </p:sp>
    </p:spTree>
    <p:extLst>
      <p:ext uri="{BB962C8B-B14F-4D97-AF65-F5344CB8AC3E}">
        <p14:creationId xmlns:p14="http://schemas.microsoft.com/office/powerpoint/2010/main" val="20402427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0BC388D2-0D6E-4507-8A0B-6B082074EBAB}"/>
              </a:ext>
            </a:extLst>
          </p:cNvPr>
          <p:cNvPicPr>
            <a:picLocks noChangeAspect="1"/>
          </p:cNvPicPr>
          <p:nvPr/>
        </p:nvPicPr>
        <p:blipFill>
          <a:blip r:embed="rId3"/>
          <a:stretch>
            <a:fillRect/>
          </a:stretch>
        </p:blipFill>
        <p:spPr>
          <a:xfrm>
            <a:off x="294651" y="228186"/>
            <a:ext cx="3165576" cy="2043451"/>
          </a:xfrm>
          <a:prstGeom prst="rect">
            <a:avLst/>
          </a:prstGeom>
          <a:ln>
            <a:noFill/>
          </a:ln>
          <a:effectLst>
            <a:outerShdw blurRad="292100" dist="139700" dir="2700000" algn="tl" rotWithShape="0">
              <a:srgbClr val="333333">
                <a:alpha val="65000"/>
              </a:srgbClr>
            </a:outerShdw>
          </a:effectLst>
        </p:spPr>
      </p:pic>
      <p:pic>
        <p:nvPicPr>
          <p:cNvPr id="4" name="Slika 3">
            <a:extLst>
              <a:ext uri="{FF2B5EF4-FFF2-40B4-BE49-F238E27FC236}">
                <a16:creationId xmlns:a16="http://schemas.microsoft.com/office/drawing/2014/main" id="{A587B01C-4B2D-48FA-B3FF-EA82DAA15194}"/>
              </a:ext>
            </a:extLst>
          </p:cNvPr>
          <p:cNvPicPr>
            <a:picLocks noChangeAspect="1"/>
          </p:cNvPicPr>
          <p:nvPr/>
        </p:nvPicPr>
        <p:blipFill>
          <a:blip r:embed="rId4"/>
          <a:stretch>
            <a:fillRect/>
          </a:stretch>
        </p:blipFill>
        <p:spPr>
          <a:xfrm>
            <a:off x="3857275" y="228186"/>
            <a:ext cx="4210050" cy="2400300"/>
          </a:xfrm>
          <a:prstGeom prst="rect">
            <a:avLst/>
          </a:prstGeom>
          <a:ln>
            <a:noFill/>
          </a:ln>
          <a:effectLst>
            <a:outerShdw blurRad="292100" dist="139700" dir="2700000" algn="tl" rotWithShape="0">
              <a:srgbClr val="333333">
                <a:alpha val="65000"/>
              </a:srgbClr>
            </a:outerShdw>
          </a:effectLst>
        </p:spPr>
      </p:pic>
      <p:pic>
        <p:nvPicPr>
          <p:cNvPr id="6" name="Slika 5">
            <a:extLst>
              <a:ext uri="{FF2B5EF4-FFF2-40B4-BE49-F238E27FC236}">
                <a16:creationId xmlns:a16="http://schemas.microsoft.com/office/drawing/2014/main" id="{0B6025E8-46D4-4CBA-96A6-845819145C83}"/>
              </a:ext>
            </a:extLst>
          </p:cNvPr>
          <p:cNvPicPr>
            <a:picLocks noChangeAspect="1"/>
          </p:cNvPicPr>
          <p:nvPr/>
        </p:nvPicPr>
        <p:blipFill>
          <a:blip r:embed="rId5"/>
          <a:stretch>
            <a:fillRect/>
          </a:stretch>
        </p:blipFill>
        <p:spPr>
          <a:xfrm>
            <a:off x="571380" y="2948237"/>
            <a:ext cx="5736753" cy="3873167"/>
          </a:xfrm>
          <a:prstGeom prst="rect">
            <a:avLst/>
          </a:prstGeom>
          <a:ln>
            <a:noFill/>
          </a:ln>
          <a:effectLst>
            <a:outerShdw blurRad="292100" dist="139700" dir="2700000" algn="tl" rotWithShape="0">
              <a:srgbClr val="333333">
                <a:alpha val="65000"/>
              </a:srgbClr>
            </a:outerShdw>
          </a:effectLst>
        </p:spPr>
      </p:pic>
      <p:cxnSp>
        <p:nvCxnSpPr>
          <p:cNvPr id="17" name="Ravni poveznik sa strelicom 16">
            <a:extLst>
              <a:ext uri="{FF2B5EF4-FFF2-40B4-BE49-F238E27FC236}">
                <a16:creationId xmlns:a16="http://schemas.microsoft.com/office/drawing/2014/main" id="{064D5F9F-AFCF-4B00-A90F-1FF1C889A96A}"/>
              </a:ext>
            </a:extLst>
          </p:cNvPr>
          <p:cNvCxnSpPr>
            <a:cxnSpLocks/>
          </p:cNvCxnSpPr>
          <p:nvPr/>
        </p:nvCxnSpPr>
        <p:spPr>
          <a:xfrm flipH="1">
            <a:off x="2540026" y="802105"/>
            <a:ext cx="1568790" cy="626231"/>
          </a:xfrm>
          <a:prstGeom prst="straightConnector1">
            <a:avLst/>
          </a:prstGeom>
          <a:ln w="57150">
            <a:solidFill>
              <a:srgbClr val="E71A7A"/>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upa 21">
            <a:extLst>
              <a:ext uri="{FF2B5EF4-FFF2-40B4-BE49-F238E27FC236}">
                <a16:creationId xmlns:a16="http://schemas.microsoft.com/office/drawing/2014/main" id="{39D9A42C-E3DE-4735-8B1D-42AD735C1B34}"/>
              </a:ext>
            </a:extLst>
          </p:cNvPr>
          <p:cNvGrpSpPr/>
          <p:nvPr/>
        </p:nvGrpSpPr>
        <p:grpSpPr>
          <a:xfrm>
            <a:off x="8067325" y="2919663"/>
            <a:ext cx="3682013" cy="3560346"/>
            <a:chOff x="8067325" y="2919663"/>
            <a:chExt cx="3682013" cy="3560346"/>
          </a:xfrm>
        </p:grpSpPr>
        <p:pic>
          <p:nvPicPr>
            <p:cNvPr id="20" name="Slika 19">
              <a:extLst>
                <a:ext uri="{FF2B5EF4-FFF2-40B4-BE49-F238E27FC236}">
                  <a16:creationId xmlns:a16="http://schemas.microsoft.com/office/drawing/2014/main" id="{0A75E960-27F3-49D4-8AE2-CCB4394255BF}"/>
                </a:ext>
              </a:extLst>
            </p:cNvPr>
            <p:cNvPicPr>
              <a:picLocks noChangeAspect="1"/>
            </p:cNvPicPr>
            <p:nvPr/>
          </p:nvPicPr>
          <p:blipFill>
            <a:blip r:embed="rId6"/>
            <a:stretch>
              <a:fillRect/>
            </a:stretch>
          </p:blipFill>
          <p:spPr>
            <a:xfrm>
              <a:off x="8067325" y="2919663"/>
              <a:ext cx="3682013" cy="3560346"/>
            </a:xfrm>
            <a:prstGeom prst="rect">
              <a:avLst/>
            </a:prstGeom>
            <a:ln>
              <a:noFill/>
            </a:ln>
            <a:effectLst>
              <a:outerShdw blurRad="292100" dist="139700" dir="2700000" algn="tl" rotWithShape="0">
                <a:srgbClr val="333333">
                  <a:alpha val="65000"/>
                </a:srgbClr>
              </a:outerShdw>
            </a:effectLst>
          </p:spPr>
        </p:pic>
        <p:sp>
          <p:nvSpPr>
            <p:cNvPr id="21" name="Strelica: gore 20">
              <a:extLst>
                <a:ext uri="{FF2B5EF4-FFF2-40B4-BE49-F238E27FC236}">
                  <a16:creationId xmlns:a16="http://schemas.microsoft.com/office/drawing/2014/main" id="{6DF40637-F85B-4207-AEE1-74BCAE622F8D}"/>
                </a:ext>
              </a:extLst>
            </p:cNvPr>
            <p:cNvSpPr/>
            <p:nvPr/>
          </p:nvSpPr>
          <p:spPr>
            <a:xfrm>
              <a:off x="8715914" y="4989096"/>
              <a:ext cx="625643" cy="435309"/>
            </a:xfrm>
            <a:prstGeom prst="upArrow">
              <a:avLst/>
            </a:prstGeom>
            <a:solidFill>
              <a:srgbClr val="E71A7A"/>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cxnSp>
        <p:nvCxnSpPr>
          <p:cNvPr id="35" name="Ravni poveznik sa strelicom 34">
            <a:extLst>
              <a:ext uri="{FF2B5EF4-FFF2-40B4-BE49-F238E27FC236}">
                <a16:creationId xmlns:a16="http://schemas.microsoft.com/office/drawing/2014/main" id="{1D7D5F03-CA37-4FA3-ADA4-E28FF7EA8FC0}"/>
              </a:ext>
            </a:extLst>
          </p:cNvPr>
          <p:cNvCxnSpPr>
            <a:cxnSpLocks/>
          </p:cNvCxnSpPr>
          <p:nvPr/>
        </p:nvCxnSpPr>
        <p:spPr>
          <a:xfrm flipH="1">
            <a:off x="3112600" y="2271637"/>
            <a:ext cx="996216" cy="1157363"/>
          </a:xfrm>
          <a:prstGeom prst="straightConnector1">
            <a:avLst/>
          </a:prstGeom>
          <a:ln w="57150">
            <a:solidFill>
              <a:srgbClr val="E71A7A"/>
            </a:solidFill>
            <a:tailEnd type="triangle"/>
          </a:ln>
        </p:spPr>
        <p:style>
          <a:lnRef idx="1">
            <a:schemeClr val="accent1"/>
          </a:lnRef>
          <a:fillRef idx="0">
            <a:schemeClr val="accent1"/>
          </a:fillRef>
          <a:effectRef idx="0">
            <a:schemeClr val="accent1"/>
          </a:effectRef>
          <a:fontRef idx="minor">
            <a:schemeClr val="tx1"/>
          </a:fontRef>
        </p:style>
      </p:cxnSp>
      <p:pic>
        <p:nvPicPr>
          <p:cNvPr id="39" name="Slika 38">
            <a:extLst>
              <a:ext uri="{FF2B5EF4-FFF2-40B4-BE49-F238E27FC236}">
                <a16:creationId xmlns:a16="http://schemas.microsoft.com/office/drawing/2014/main" id="{4970D8BE-1F76-4670-B85E-C3622E51BADD}"/>
              </a:ext>
            </a:extLst>
          </p:cNvPr>
          <p:cNvPicPr>
            <a:picLocks noChangeAspect="1"/>
          </p:cNvPicPr>
          <p:nvPr/>
        </p:nvPicPr>
        <p:blipFill>
          <a:blip r:embed="rId7"/>
          <a:stretch>
            <a:fillRect/>
          </a:stretch>
        </p:blipFill>
        <p:spPr>
          <a:xfrm>
            <a:off x="8715914" y="228186"/>
            <a:ext cx="3390504" cy="2400301"/>
          </a:xfrm>
          <a:prstGeom prst="rect">
            <a:avLst/>
          </a:prstGeom>
          <a:ln>
            <a:noFill/>
          </a:ln>
          <a:effectLst>
            <a:outerShdw blurRad="292100" dist="139700" dir="2700000" algn="tl" rotWithShape="0">
              <a:srgbClr val="333333">
                <a:alpha val="65000"/>
              </a:srgbClr>
            </a:outerShdw>
          </a:effectLst>
        </p:spPr>
      </p:pic>
      <p:cxnSp>
        <p:nvCxnSpPr>
          <p:cNvPr id="42" name="Ravni poveznik sa strelicom 41">
            <a:extLst>
              <a:ext uri="{FF2B5EF4-FFF2-40B4-BE49-F238E27FC236}">
                <a16:creationId xmlns:a16="http://schemas.microsoft.com/office/drawing/2014/main" id="{C63EB019-5DA0-46AB-A625-9D9C2F9661F9}"/>
              </a:ext>
            </a:extLst>
          </p:cNvPr>
          <p:cNvCxnSpPr>
            <a:cxnSpLocks/>
          </p:cNvCxnSpPr>
          <p:nvPr/>
        </p:nvCxnSpPr>
        <p:spPr>
          <a:xfrm>
            <a:off x="7696415" y="1493268"/>
            <a:ext cx="1332320" cy="175111"/>
          </a:xfrm>
          <a:prstGeom prst="straightConnector1">
            <a:avLst/>
          </a:prstGeom>
          <a:ln w="57150">
            <a:solidFill>
              <a:srgbClr val="E71A7A"/>
            </a:solidFill>
            <a:tailEnd type="triangle"/>
          </a:ln>
        </p:spPr>
        <p:style>
          <a:lnRef idx="1">
            <a:schemeClr val="accent1"/>
          </a:lnRef>
          <a:fillRef idx="0">
            <a:schemeClr val="accent1"/>
          </a:fillRef>
          <a:effectRef idx="0">
            <a:schemeClr val="accent1"/>
          </a:effectRef>
          <a:fontRef idx="minor">
            <a:schemeClr val="tx1"/>
          </a:fontRef>
        </p:style>
      </p:cxnSp>
      <p:sp>
        <p:nvSpPr>
          <p:cNvPr id="44" name="Elipsa 43">
            <a:extLst>
              <a:ext uri="{FF2B5EF4-FFF2-40B4-BE49-F238E27FC236}">
                <a16:creationId xmlns:a16="http://schemas.microsoft.com/office/drawing/2014/main" id="{CCE2CF4F-F7E1-41A3-B1CB-E4287E3050FB}"/>
              </a:ext>
            </a:extLst>
          </p:cNvPr>
          <p:cNvSpPr>
            <a:spLocks noChangeAspect="1"/>
          </p:cNvSpPr>
          <p:nvPr/>
        </p:nvSpPr>
        <p:spPr>
          <a:xfrm>
            <a:off x="4465724" y="36596"/>
            <a:ext cx="504000" cy="504000"/>
          </a:xfrm>
          <a:prstGeom prst="ellipse">
            <a:avLst/>
          </a:prstGeom>
          <a:solidFill>
            <a:srgbClr val="E71A7A"/>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A</a:t>
            </a:r>
          </a:p>
        </p:txBody>
      </p:sp>
      <p:sp>
        <p:nvSpPr>
          <p:cNvPr id="45" name="Elipsa 44">
            <a:extLst>
              <a:ext uri="{FF2B5EF4-FFF2-40B4-BE49-F238E27FC236}">
                <a16:creationId xmlns:a16="http://schemas.microsoft.com/office/drawing/2014/main" id="{4CD34019-6704-4B27-92F2-1D5C35E199BF}"/>
              </a:ext>
            </a:extLst>
          </p:cNvPr>
          <p:cNvSpPr>
            <a:spLocks noChangeAspect="1"/>
          </p:cNvSpPr>
          <p:nvPr/>
        </p:nvSpPr>
        <p:spPr>
          <a:xfrm>
            <a:off x="7815325" y="3893568"/>
            <a:ext cx="504000" cy="504000"/>
          </a:xfrm>
          <a:prstGeom prst="ellipse">
            <a:avLst/>
          </a:prstGeom>
          <a:solidFill>
            <a:srgbClr val="E71A7A"/>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B</a:t>
            </a:r>
          </a:p>
        </p:txBody>
      </p:sp>
      <p:sp>
        <p:nvSpPr>
          <p:cNvPr id="46" name="Elipsa 45">
            <a:extLst>
              <a:ext uri="{FF2B5EF4-FFF2-40B4-BE49-F238E27FC236}">
                <a16:creationId xmlns:a16="http://schemas.microsoft.com/office/drawing/2014/main" id="{A3EF3C1A-64EB-4602-96D0-4CF19F37D231}"/>
              </a:ext>
            </a:extLst>
          </p:cNvPr>
          <p:cNvSpPr>
            <a:spLocks noChangeAspect="1"/>
          </p:cNvSpPr>
          <p:nvPr/>
        </p:nvSpPr>
        <p:spPr>
          <a:xfrm>
            <a:off x="255674" y="288596"/>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a:t>
            </a:r>
          </a:p>
        </p:txBody>
      </p:sp>
      <p:sp>
        <p:nvSpPr>
          <p:cNvPr id="47" name="Elipsa 46">
            <a:extLst>
              <a:ext uri="{FF2B5EF4-FFF2-40B4-BE49-F238E27FC236}">
                <a16:creationId xmlns:a16="http://schemas.microsoft.com/office/drawing/2014/main" id="{011EB4E5-238F-4ECA-A913-65E9DBF1C298}"/>
              </a:ext>
            </a:extLst>
          </p:cNvPr>
          <p:cNvSpPr>
            <a:spLocks noChangeAspect="1"/>
          </p:cNvSpPr>
          <p:nvPr/>
        </p:nvSpPr>
        <p:spPr>
          <a:xfrm>
            <a:off x="11223623" y="298105"/>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a:t>
            </a:r>
          </a:p>
        </p:txBody>
      </p:sp>
      <p:sp>
        <p:nvSpPr>
          <p:cNvPr id="48" name="Elipsa 47">
            <a:extLst>
              <a:ext uri="{FF2B5EF4-FFF2-40B4-BE49-F238E27FC236}">
                <a16:creationId xmlns:a16="http://schemas.microsoft.com/office/drawing/2014/main" id="{759748FE-0E74-4BB7-BA33-855E5B0A5424}"/>
              </a:ext>
            </a:extLst>
          </p:cNvPr>
          <p:cNvSpPr>
            <a:spLocks noChangeAspect="1"/>
          </p:cNvSpPr>
          <p:nvPr/>
        </p:nvSpPr>
        <p:spPr>
          <a:xfrm>
            <a:off x="5080071" y="3641568"/>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a:t>
            </a:r>
          </a:p>
        </p:txBody>
      </p:sp>
    </p:spTree>
    <p:extLst>
      <p:ext uri="{BB962C8B-B14F-4D97-AF65-F5344CB8AC3E}">
        <p14:creationId xmlns:p14="http://schemas.microsoft.com/office/powerpoint/2010/main" val="2787717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3561335-FAB5-4726-AB4F-5099CC7FEDCB}"/>
              </a:ext>
            </a:extLst>
          </p:cNvPr>
          <p:cNvSpPr>
            <a:spLocks noGrp="1"/>
          </p:cNvSpPr>
          <p:nvPr>
            <p:ph type="title"/>
          </p:nvPr>
        </p:nvSpPr>
        <p:spPr>
          <a:xfrm>
            <a:off x="382320" y="625725"/>
            <a:ext cx="4417479" cy="1600200"/>
          </a:xfrm>
        </p:spPr>
        <p:txBody>
          <a:bodyPr/>
          <a:lstStyle/>
          <a:p>
            <a:r>
              <a:rPr lang="hr-HR" sz="6000" b="1" dirty="0" err="1"/>
              <a:t>Videopozivi</a:t>
            </a:r>
            <a:endParaRPr lang="hr-HR" b="1" dirty="0"/>
          </a:p>
        </p:txBody>
      </p:sp>
      <p:sp>
        <p:nvSpPr>
          <p:cNvPr id="6" name="Rezervirano mjesto sadržaja 5">
            <a:extLst>
              <a:ext uri="{FF2B5EF4-FFF2-40B4-BE49-F238E27FC236}">
                <a16:creationId xmlns:a16="http://schemas.microsoft.com/office/drawing/2014/main" id="{39ECDD09-518B-455D-AA5B-3E174AA8F285}"/>
              </a:ext>
            </a:extLst>
          </p:cNvPr>
          <p:cNvSpPr>
            <a:spLocks noGrp="1"/>
          </p:cNvSpPr>
          <p:nvPr>
            <p:ph sz="quarter" idx="10"/>
          </p:nvPr>
        </p:nvSpPr>
        <p:spPr>
          <a:xfrm>
            <a:off x="5358763" y="625725"/>
            <a:ext cx="6208295" cy="5518484"/>
          </a:xfrm>
        </p:spPr>
        <p:txBody>
          <a:bodyPr anchor="ctr">
            <a:normAutofit/>
          </a:bodyPr>
          <a:lstStyle/>
          <a:p>
            <a:pPr marL="50800" indent="0">
              <a:lnSpc>
                <a:spcPct val="120000"/>
              </a:lnSpc>
              <a:buNone/>
            </a:pPr>
            <a:r>
              <a:rPr lang="hr-HR" sz="3000" dirty="0"/>
              <a:t>Prije početka poziva:</a:t>
            </a:r>
          </a:p>
          <a:p>
            <a:pPr>
              <a:lnSpc>
                <a:spcPct val="120000"/>
              </a:lnSpc>
            </a:pPr>
            <a:r>
              <a:rPr lang="hr-HR" sz="3000" dirty="0"/>
              <a:t>odabrati mjesto s dobrim (danjim) svjetlom</a:t>
            </a:r>
          </a:p>
          <a:p>
            <a:pPr>
              <a:lnSpc>
                <a:spcPct val="120000"/>
              </a:lnSpc>
            </a:pPr>
            <a:r>
              <a:rPr lang="hr-HR" sz="3000" dirty="0"/>
              <a:t>odabrati mirno mjesto s jednostavnom pozadinom ili koristiti filtere za pozadinu</a:t>
            </a:r>
          </a:p>
          <a:p>
            <a:pPr>
              <a:lnSpc>
                <a:spcPct val="120000"/>
              </a:lnSpc>
            </a:pPr>
            <a:r>
              <a:rPr lang="hr-HR" sz="3000" dirty="0"/>
              <a:t>provjeriti video i audio</a:t>
            </a:r>
          </a:p>
        </p:txBody>
      </p:sp>
      <p:pic>
        <p:nvPicPr>
          <p:cNvPr id="3" name="Slika 2">
            <a:extLst>
              <a:ext uri="{FF2B5EF4-FFF2-40B4-BE49-F238E27FC236}">
                <a16:creationId xmlns:a16="http://schemas.microsoft.com/office/drawing/2014/main" id="{C4D4E960-0AD4-4213-B85E-2386147796EF}"/>
              </a:ext>
            </a:extLst>
          </p:cNvPr>
          <p:cNvPicPr>
            <a:picLocks noChangeAspect="1"/>
          </p:cNvPicPr>
          <p:nvPr/>
        </p:nvPicPr>
        <p:blipFill>
          <a:blip r:embed="rId3"/>
          <a:stretch>
            <a:fillRect/>
          </a:stretch>
        </p:blipFill>
        <p:spPr>
          <a:xfrm>
            <a:off x="624941" y="2610852"/>
            <a:ext cx="3932238" cy="2322395"/>
          </a:xfrm>
          <a:prstGeom prst="rect">
            <a:avLst/>
          </a:prstGeom>
        </p:spPr>
      </p:pic>
    </p:spTree>
    <p:extLst>
      <p:ext uri="{BB962C8B-B14F-4D97-AF65-F5344CB8AC3E}">
        <p14:creationId xmlns:p14="http://schemas.microsoft.com/office/powerpoint/2010/main" val="41067954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lika 6">
            <a:extLst>
              <a:ext uri="{FF2B5EF4-FFF2-40B4-BE49-F238E27FC236}">
                <a16:creationId xmlns:a16="http://schemas.microsoft.com/office/drawing/2014/main" id="{08518C6A-E929-464E-9CCC-E8766EA41109}"/>
              </a:ext>
            </a:extLst>
          </p:cNvPr>
          <p:cNvPicPr>
            <a:picLocks noChangeAspect="1"/>
          </p:cNvPicPr>
          <p:nvPr/>
        </p:nvPicPr>
        <p:blipFill>
          <a:blip r:embed="rId3"/>
          <a:stretch>
            <a:fillRect/>
          </a:stretch>
        </p:blipFill>
        <p:spPr>
          <a:xfrm>
            <a:off x="574687" y="856499"/>
            <a:ext cx="4724400" cy="923925"/>
          </a:xfrm>
          <a:prstGeom prst="rect">
            <a:avLst/>
          </a:prstGeom>
        </p:spPr>
      </p:pic>
      <p:pic>
        <p:nvPicPr>
          <p:cNvPr id="9" name="Slika 8">
            <a:extLst>
              <a:ext uri="{FF2B5EF4-FFF2-40B4-BE49-F238E27FC236}">
                <a16:creationId xmlns:a16="http://schemas.microsoft.com/office/drawing/2014/main" id="{006F8BD2-77F1-449D-A966-24B03DBC951C}"/>
              </a:ext>
            </a:extLst>
          </p:cNvPr>
          <p:cNvPicPr>
            <a:picLocks noChangeAspect="1"/>
          </p:cNvPicPr>
          <p:nvPr/>
        </p:nvPicPr>
        <p:blipFill>
          <a:blip r:embed="rId4"/>
          <a:stretch>
            <a:fillRect/>
          </a:stretch>
        </p:blipFill>
        <p:spPr>
          <a:xfrm>
            <a:off x="7050670" y="856499"/>
            <a:ext cx="3486150" cy="923925"/>
          </a:xfrm>
          <a:prstGeom prst="rect">
            <a:avLst/>
          </a:prstGeom>
        </p:spPr>
      </p:pic>
      <p:pic>
        <p:nvPicPr>
          <p:cNvPr id="13" name="Slika 12">
            <a:extLst>
              <a:ext uri="{FF2B5EF4-FFF2-40B4-BE49-F238E27FC236}">
                <a16:creationId xmlns:a16="http://schemas.microsoft.com/office/drawing/2014/main" id="{22B680CE-8A69-4B60-9962-4278A675100A}"/>
              </a:ext>
            </a:extLst>
          </p:cNvPr>
          <p:cNvPicPr>
            <a:picLocks noChangeAspect="1"/>
          </p:cNvPicPr>
          <p:nvPr/>
        </p:nvPicPr>
        <p:blipFill>
          <a:blip r:embed="rId5"/>
          <a:stretch>
            <a:fillRect/>
          </a:stretch>
        </p:blipFill>
        <p:spPr>
          <a:xfrm>
            <a:off x="3543724" y="2415434"/>
            <a:ext cx="2399756" cy="4082476"/>
          </a:xfrm>
          <a:prstGeom prst="rect">
            <a:avLst/>
          </a:prstGeom>
        </p:spPr>
      </p:pic>
      <p:sp>
        <p:nvSpPr>
          <p:cNvPr id="18" name="Elipsa 17">
            <a:extLst>
              <a:ext uri="{FF2B5EF4-FFF2-40B4-BE49-F238E27FC236}">
                <a16:creationId xmlns:a16="http://schemas.microsoft.com/office/drawing/2014/main" id="{D88D2763-9117-4F17-B14D-ADE253766270}"/>
              </a:ext>
            </a:extLst>
          </p:cNvPr>
          <p:cNvSpPr>
            <a:spLocks noChangeAspect="1"/>
          </p:cNvSpPr>
          <p:nvPr/>
        </p:nvSpPr>
        <p:spPr>
          <a:xfrm>
            <a:off x="574687" y="219075"/>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a:t>
            </a:r>
          </a:p>
        </p:txBody>
      </p:sp>
      <p:sp>
        <p:nvSpPr>
          <p:cNvPr id="19" name="Elipsa 18">
            <a:extLst>
              <a:ext uri="{FF2B5EF4-FFF2-40B4-BE49-F238E27FC236}">
                <a16:creationId xmlns:a16="http://schemas.microsoft.com/office/drawing/2014/main" id="{1F7E8D64-931F-4D60-96B0-4C971F0ECEA3}"/>
              </a:ext>
            </a:extLst>
          </p:cNvPr>
          <p:cNvSpPr>
            <a:spLocks noChangeAspect="1"/>
          </p:cNvSpPr>
          <p:nvPr/>
        </p:nvSpPr>
        <p:spPr>
          <a:xfrm>
            <a:off x="1360750" y="219075"/>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a:t>
            </a:r>
          </a:p>
        </p:txBody>
      </p:sp>
      <p:sp>
        <p:nvSpPr>
          <p:cNvPr id="20" name="Elipsa 19">
            <a:extLst>
              <a:ext uri="{FF2B5EF4-FFF2-40B4-BE49-F238E27FC236}">
                <a16:creationId xmlns:a16="http://schemas.microsoft.com/office/drawing/2014/main" id="{99DE72B1-617F-4F44-802A-E36ECDAE9D2F}"/>
              </a:ext>
            </a:extLst>
          </p:cNvPr>
          <p:cNvSpPr>
            <a:spLocks noChangeAspect="1"/>
          </p:cNvSpPr>
          <p:nvPr/>
        </p:nvSpPr>
        <p:spPr>
          <a:xfrm>
            <a:off x="2146813" y="218398"/>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a:t>
            </a:r>
          </a:p>
        </p:txBody>
      </p:sp>
      <p:sp>
        <p:nvSpPr>
          <p:cNvPr id="21" name="Elipsa 20">
            <a:extLst>
              <a:ext uri="{FF2B5EF4-FFF2-40B4-BE49-F238E27FC236}">
                <a16:creationId xmlns:a16="http://schemas.microsoft.com/office/drawing/2014/main" id="{89232177-E4A1-47D1-AF33-52D7971D2C14}"/>
              </a:ext>
            </a:extLst>
          </p:cNvPr>
          <p:cNvSpPr>
            <a:spLocks noChangeAspect="1"/>
          </p:cNvSpPr>
          <p:nvPr/>
        </p:nvSpPr>
        <p:spPr>
          <a:xfrm>
            <a:off x="2877247" y="218398"/>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4</a:t>
            </a:r>
          </a:p>
        </p:txBody>
      </p:sp>
      <p:sp>
        <p:nvSpPr>
          <p:cNvPr id="22" name="Elipsa 21">
            <a:extLst>
              <a:ext uri="{FF2B5EF4-FFF2-40B4-BE49-F238E27FC236}">
                <a16:creationId xmlns:a16="http://schemas.microsoft.com/office/drawing/2014/main" id="{86A2F631-92C6-40BE-A2D4-286EAAEF00D2}"/>
              </a:ext>
            </a:extLst>
          </p:cNvPr>
          <p:cNvSpPr>
            <a:spLocks noChangeAspect="1"/>
          </p:cNvSpPr>
          <p:nvPr/>
        </p:nvSpPr>
        <p:spPr>
          <a:xfrm>
            <a:off x="2936887" y="2619459"/>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5</a:t>
            </a:r>
          </a:p>
        </p:txBody>
      </p:sp>
      <p:sp>
        <p:nvSpPr>
          <p:cNvPr id="23" name="Elipsa 22">
            <a:extLst>
              <a:ext uri="{FF2B5EF4-FFF2-40B4-BE49-F238E27FC236}">
                <a16:creationId xmlns:a16="http://schemas.microsoft.com/office/drawing/2014/main" id="{18272F69-68AD-4926-B87B-7D15DD918015}"/>
              </a:ext>
            </a:extLst>
          </p:cNvPr>
          <p:cNvSpPr>
            <a:spLocks noChangeAspect="1"/>
          </p:cNvSpPr>
          <p:nvPr/>
        </p:nvSpPr>
        <p:spPr>
          <a:xfrm>
            <a:off x="4520358" y="218398"/>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6</a:t>
            </a:r>
          </a:p>
        </p:txBody>
      </p:sp>
      <p:sp>
        <p:nvSpPr>
          <p:cNvPr id="24" name="Elipsa 23">
            <a:extLst>
              <a:ext uri="{FF2B5EF4-FFF2-40B4-BE49-F238E27FC236}">
                <a16:creationId xmlns:a16="http://schemas.microsoft.com/office/drawing/2014/main" id="{EBA9BE29-8C6C-422A-ACD9-397CF9748551}"/>
              </a:ext>
            </a:extLst>
          </p:cNvPr>
          <p:cNvSpPr>
            <a:spLocks noChangeAspect="1"/>
          </p:cNvSpPr>
          <p:nvPr/>
        </p:nvSpPr>
        <p:spPr>
          <a:xfrm>
            <a:off x="7167644" y="218398"/>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a:t>
            </a:r>
          </a:p>
        </p:txBody>
      </p:sp>
      <p:sp>
        <p:nvSpPr>
          <p:cNvPr id="25" name="Elipsa 24">
            <a:extLst>
              <a:ext uri="{FF2B5EF4-FFF2-40B4-BE49-F238E27FC236}">
                <a16:creationId xmlns:a16="http://schemas.microsoft.com/office/drawing/2014/main" id="{22B141FD-FA2A-4232-A680-61562D78C372}"/>
              </a:ext>
            </a:extLst>
          </p:cNvPr>
          <p:cNvSpPr>
            <a:spLocks noChangeAspect="1"/>
          </p:cNvSpPr>
          <p:nvPr/>
        </p:nvSpPr>
        <p:spPr>
          <a:xfrm>
            <a:off x="7843327" y="218398"/>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a:t>
            </a:r>
          </a:p>
        </p:txBody>
      </p:sp>
      <p:sp>
        <p:nvSpPr>
          <p:cNvPr id="26" name="Elipsa 25">
            <a:extLst>
              <a:ext uri="{FF2B5EF4-FFF2-40B4-BE49-F238E27FC236}">
                <a16:creationId xmlns:a16="http://schemas.microsoft.com/office/drawing/2014/main" id="{2D603981-FD6B-4889-9792-5DE43F710F08}"/>
              </a:ext>
            </a:extLst>
          </p:cNvPr>
          <p:cNvSpPr>
            <a:spLocks noChangeAspect="1"/>
          </p:cNvSpPr>
          <p:nvPr/>
        </p:nvSpPr>
        <p:spPr>
          <a:xfrm>
            <a:off x="8519010" y="218398"/>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a:t>
            </a:r>
          </a:p>
        </p:txBody>
      </p:sp>
      <p:sp>
        <p:nvSpPr>
          <p:cNvPr id="27" name="Elipsa 26">
            <a:extLst>
              <a:ext uri="{FF2B5EF4-FFF2-40B4-BE49-F238E27FC236}">
                <a16:creationId xmlns:a16="http://schemas.microsoft.com/office/drawing/2014/main" id="{167ECFBE-D389-43A1-A817-12E780EF388F}"/>
              </a:ext>
            </a:extLst>
          </p:cNvPr>
          <p:cNvSpPr>
            <a:spLocks noChangeAspect="1"/>
          </p:cNvSpPr>
          <p:nvPr/>
        </p:nvSpPr>
        <p:spPr>
          <a:xfrm>
            <a:off x="9254763" y="218398"/>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4</a:t>
            </a:r>
          </a:p>
        </p:txBody>
      </p:sp>
      <p:sp>
        <p:nvSpPr>
          <p:cNvPr id="28" name="Elipsa 27">
            <a:extLst>
              <a:ext uri="{FF2B5EF4-FFF2-40B4-BE49-F238E27FC236}">
                <a16:creationId xmlns:a16="http://schemas.microsoft.com/office/drawing/2014/main" id="{3F2FC570-7DF4-4977-82AB-FFFA8549DB41}"/>
              </a:ext>
            </a:extLst>
          </p:cNvPr>
          <p:cNvSpPr>
            <a:spLocks noChangeAspect="1"/>
          </p:cNvSpPr>
          <p:nvPr/>
        </p:nvSpPr>
        <p:spPr>
          <a:xfrm>
            <a:off x="9900898" y="218398"/>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5</a:t>
            </a:r>
          </a:p>
        </p:txBody>
      </p:sp>
      <p:sp>
        <p:nvSpPr>
          <p:cNvPr id="29" name="Elipsa 28">
            <a:extLst>
              <a:ext uri="{FF2B5EF4-FFF2-40B4-BE49-F238E27FC236}">
                <a16:creationId xmlns:a16="http://schemas.microsoft.com/office/drawing/2014/main" id="{33AC1521-03B0-4E3D-B4A2-4C86E350175B}"/>
              </a:ext>
            </a:extLst>
          </p:cNvPr>
          <p:cNvSpPr>
            <a:spLocks noChangeAspect="1"/>
          </p:cNvSpPr>
          <p:nvPr/>
        </p:nvSpPr>
        <p:spPr>
          <a:xfrm>
            <a:off x="364497" y="2619459"/>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a:t>
            </a:r>
          </a:p>
        </p:txBody>
      </p:sp>
      <p:sp>
        <p:nvSpPr>
          <p:cNvPr id="30" name="Elipsa 29">
            <a:extLst>
              <a:ext uri="{FF2B5EF4-FFF2-40B4-BE49-F238E27FC236}">
                <a16:creationId xmlns:a16="http://schemas.microsoft.com/office/drawing/2014/main" id="{82CD80D4-9A97-4667-830F-1F75D69052A1}"/>
              </a:ext>
            </a:extLst>
          </p:cNvPr>
          <p:cNvSpPr>
            <a:spLocks noChangeAspect="1"/>
          </p:cNvSpPr>
          <p:nvPr/>
        </p:nvSpPr>
        <p:spPr>
          <a:xfrm>
            <a:off x="364497" y="3339610"/>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a:t>
            </a:r>
          </a:p>
        </p:txBody>
      </p:sp>
      <p:sp>
        <p:nvSpPr>
          <p:cNvPr id="31" name="Elipsa 30">
            <a:extLst>
              <a:ext uri="{FF2B5EF4-FFF2-40B4-BE49-F238E27FC236}">
                <a16:creationId xmlns:a16="http://schemas.microsoft.com/office/drawing/2014/main" id="{84A401FB-1740-43FA-AB4C-46B4507A2B13}"/>
              </a:ext>
            </a:extLst>
          </p:cNvPr>
          <p:cNvSpPr>
            <a:spLocks noChangeAspect="1"/>
          </p:cNvSpPr>
          <p:nvPr/>
        </p:nvSpPr>
        <p:spPr>
          <a:xfrm>
            <a:off x="364497" y="4067614"/>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a:t>
            </a:r>
          </a:p>
        </p:txBody>
      </p:sp>
      <p:sp>
        <p:nvSpPr>
          <p:cNvPr id="32" name="Elipsa 31">
            <a:extLst>
              <a:ext uri="{FF2B5EF4-FFF2-40B4-BE49-F238E27FC236}">
                <a16:creationId xmlns:a16="http://schemas.microsoft.com/office/drawing/2014/main" id="{FDEB44B8-1774-4068-B52E-E2D5C3BFAEFC}"/>
              </a:ext>
            </a:extLst>
          </p:cNvPr>
          <p:cNvSpPr>
            <a:spLocks noChangeAspect="1"/>
          </p:cNvSpPr>
          <p:nvPr/>
        </p:nvSpPr>
        <p:spPr>
          <a:xfrm>
            <a:off x="364497" y="4825577"/>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6</a:t>
            </a:r>
          </a:p>
        </p:txBody>
      </p:sp>
      <p:sp>
        <p:nvSpPr>
          <p:cNvPr id="33" name="Elipsa 32">
            <a:extLst>
              <a:ext uri="{FF2B5EF4-FFF2-40B4-BE49-F238E27FC236}">
                <a16:creationId xmlns:a16="http://schemas.microsoft.com/office/drawing/2014/main" id="{0E7C97FA-F5AA-4FD5-8428-D3446A7D15D5}"/>
              </a:ext>
            </a:extLst>
          </p:cNvPr>
          <p:cNvSpPr>
            <a:spLocks noChangeAspect="1"/>
          </p:cNvSpPr>
          <p:nvPr/>
        </p:nvSpPr>
        <p:spPr>
          <a:xfrm>
            <a:off x="364497" y="5662261"/>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4</a:t>
            </a:r>
          </a:p>
        </p:txBody>
      </p:sp>
      <p:sp>
        <p:nvSpPr>
          <p:cNvPr id="34" name="Pravokutnik 33">
            <a:extLst>
              <a:ext uri="{FF2B5EF4-FFF2-40B4-BE49-F238E27FC236}">
                <a16:creationId xmlns:a16="http://schemas.microsoft.com/office/drawing/2014/main" id="{2233A6E1-2EF1-4D03-AB0E-EDFD3CC921A1}"/>
              </a:ext>
            </a:extLst>
          </p:cNvPr>
          <p:cNvSpPr/>
          <p:nvPr/>
        </p:nvSpPr>
        <p:spPr>
          <a:xfrm>
            <a:off x="965470" y="2619459"/>
            <a:ext cx="1798560" cy="504000"/>
          </a:xfrm>
          <a:prstGeom prst="rect">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mikrofon</a:t>
            </a:r>
          </a:p>
        </p:txBody>
      </p:sp>
      <p:sp>
        <p:nvSpPr>
          <p:cNvPr id="35" name="Pravokutnik 34">
            <a:extLst>
              <a:ext uri="{FF2B5EF4-FFF2-40B4-BE49-F238E27FC236}">
                <a16:creationId xmlns:a16="http://schemas.microsoft.com/office/drawing/2014/main" id="{BD4BE55F-4E3B-4546-BD41-122571B3FCC1}"/>
              </a:ext>
            </a:extLst>
          </p:cNvPr>
          <p:cNvSpPr/>
          <p:nvPr/>
        </p:nvSpPr>
        <p:spPr>
          <a:xfrm>
            <a:off x="944977" y="3339610"/>
            <a:ext cx="1798560" cy="504000"/>
          </a:xfrm>
          <a:prstGeom prst="rect">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kamera</a:t>
            </a:r>
          </a:p>
        </p:txBody>
      </p:sp>
      <p:sp>
        <p:nvSpPr>
          <p:cNvPr id="36" name="Pravokutnik 35">
            <a:extLst>
              <a:ext uri="{FF2B5EF4-FFF2-40B4-BE49-F238E27FC236}">
                <a16:creationId xmlns:a16="http://schemas.microsoft.com/office/drawing/2014/main" id="{3C2C3EB8-C3CE-4EDB-88D8-C4ADD1C2D989}"/>
              </a:ext>
            </a:extLst>
          </p:cNvPr>
          <p:cNvSpPr/>
          <p:nvPr/>
        </p:nvSpPr>
        <p:spPr>
          <a:xfrm>
            <a:off x="996832" y="4086225"/>
            <a:ext cx="1798560" cy="504000"/>
          </a:xfrm>
          <a:prstGeom prst="rect">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podizanje ruke</a:t>
            </a:r>
          </a:p>
        </p:txBody>
      </p:sp>
      <p:sp>
        <p:nvSpPr>
          <p:cNvPr id="37" name="Pravokutnik 36">
            <a:extLst>
              <a:ext uri="{FF2B5EF4-FFF2-40B4-BE49-F238E27FC236}">
                <a16:creationId xmlns:a16="http://schemas.microsoft.com/office/drawing/2014/main" id="{BB6D14BD-FFAD-4B39-8AA8-D0F91C2ECFB9}"/>
              </a:ext>
            </a:extLst>
          </p:cNvPr>
          <p:cNvSpPr/>
          <p:nvPr/>
        </p:nvSpPr>
        <p:spPr>
          <a:xfrm>
            <a:off x="996832" y="4825577"/>
            <a:ext cx="1798560" cy="504000"/>
          </a:xfrm>
          <a:prstGeom prst="rect">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napusti sastanak</a:t>
            </a:r>
          </a:p>
        </p:txBody>
      </p:sp>
      <p:sp>
        <p:nvSpPr>
          <p:cNvPr id="38" name="Pravokutnik 37">
            <a:extLst>
              <a:ext uri="{FF2B5EF4-FFF2-40B4-BE49-F238E27FC236}">
                <a16:creationId xmlns:a16="http://schemas.microsoft.com/office/drawing/2014/main" id="{0AF66836-400A-4269-BC68-47BC4BA7C02C}"/>
              </a:ext>
            </a:extLst>
          </p:cNvPr>
          <p:cNvSpPr/>
          <p:nvPr/>
        </p:nvSpPr>
        <p:spPr>
          <a:xfrm>
            <a:off x="1010851" y="5534050"/>
            <a:ext cx="1798560" cy="760423"/>
          </a:xfrm>
          <a:prstGeom prst="rect">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Podijeli: zaslon, prozor ili Chrome karticu</a:t>
            </a:r>
          </a:p>
        </p:txBody>
      </p:sp>
      <p:sp>
        <p:nvSpPr>
          <p:cNvPr id="39" name="Elipsa 38">
            <a:extLst>
              <a:ext uri="{FF2B5EF4-FFF2-40B4-BE49-F238E27FC236}">
                <a16:creationId xmlns:a16="http://schemas.microsoft.com/office/drawing/2014/main" id="{4D286573-AE59-4E91-853E-3CEC2B88B41A}"/>
              </a:ext>
            </a:extLst>
          </p:cNvPr>
          <p:cNvSpPr>
            <a:spLocks noChangeAspect="1"/>
          </p:cNvSpPr>
          <p:nvPr/>
        </p:nvSpPr>
        <p:spPr>
          <a:xfrm>
            <a:off x="3678517" y="218398"/>
            <a:ext cx="504000" cy="504000"/>
          </a:xfrm>
          <a:prstGeom prst="ellipse">
            <a:avLst/>
          </a:prstGeom>
          <a:solidFill>
            <a:srgbClr val="299991"/>
          </a:solidFill>
          <a:ln>
            <a:solidFill>
              <a:srgbClr val="299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5</a:t>
            </a:r>
          </a:p>
        </p:txBody>
      </p:sp>
      <p:sp>
        <p:nvSpPr>
          <p:cNvPr id="41" name="Elipsa 40">
            <a:extLst>
              <a:ext uri="{FF2B5EF4-FFF2-40B4-BE49-F238E27FC236}">
                <a16:creationId xmlns:a16="http://schemas.microsoft.com/office/drawing/2014/main" id="{2E11A520-2B90-4C47-B10C-A8F4DD37F04E}"/>
              </a:ext>
            </a:extLst>
          </p:cNvPr>
          <p:cNvSpPr>
            <a:spLocks noChangeAspect="1"/>
          </p:cNvSpPr>
          <p:nvPr/>
        </p:nvSpPr>
        <p:spPr>
          <a:xfrm>
            <a:off x="7167644" y="2035259"/>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1</a:t>
            </a:r>
          </a:p>
        </p:txBody>
      </p:sp>
      <p:sp>
        <p:nvSpPr>
          <p:cNvPr id="42" name="Elipsa 41">
            <a:extLst>
              <a:ext uri="{FF2B5EF4-FFF2-40B4-BE49-F238E27FC236}">
                <a16:creationId xmlns:a16="http://schemas.microsoft.com/office/drawing/2014/main" id="{55E02ED2-D8E0-4E97-A52A-2FABF0668A04}"/>
              </a:ext>
            </a:extLst>
          </p:cNvPr>
          <p:cNvSpPr>
            <a:spLocks noChangeAspect="1"/>
          </p:cNvSpPr>
          <p:nvPr/>
        </p:nvSpPr>
        <p:spPr>
          <a:xfrm>
            <a:off x="7167644" y="2979414"/>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2</a:t>
            </a:r>
          </a:p>
        </p:txBody>
      </p:sp>
      <p:sp>
        <p:nvSpPr>
          <p:cNvPr id="43" name="Elipsa 42">
            <a:extLst>
              <a:ext uri="{FF2B5EF4-FFF2-40B4-BE49-F238E27FC236}">
                <a16:creationId xmlns:a16="http://schemas.microsoft.com/office/drawing/2014/main" id="{BB88E752-BC22-4586-BC41-E6BACC2A3ABD}"/>
              </a:ext>
            </a:extLst>
          </p:cNvPr>
          <p:cNvSpPr>
            <a:spLocks noChangeAspect="1"/>
          </p:cNvSpPr>
          <p:nvPr/>
        </p:nvSpPr>
        <p:spPr>
          <a:xfrm>
            <a:off x="7167644" y="3872472"/>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3</a:t>
            </a:r>
          </a:p>
        </p:txBody>
      </p:sp>
      <p:sp>
        <p:nvSpPr>
          <p:cNvPr id="44" name="Elipsa 43">
            <a:extLst>
              <a:ext uri="{FF2B5EF4-FFF2-40B4-BE49-F238E27FC236}">
                <a16:creationId xmlns:a16="http://schemas.microsoft.com/office/drawing/2014/main" id="{02BE105E-89CA-4EAB-BBDB-2F71D21FF155}"/>
              </a:ext>
            </a:extLst>
          </p:cNvPr>
          <p:cNvSpPr>
            <a:spLocks noChangeAspect="1"/>
          </p:cNvSpPr>
          <p:nvPr/>
        </p:nvSpPr>
        <p:spPr>
          <a:xfrm>
            <a:off x="7167644" y="4800704"/>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4</a:t>
            </a:r>
          </a:p>
        </p:txBody>
      </p:sp>
      <p:sp>
        <p:nvSpPr>
          <p:cNvPr id="45" name="Elipsa 44">
            <a:extLst>
              <a:ext uri="{FF2B5EF4-FFF2-40B4-BE49-F238E27FC236}">
                <a16:creationId xmlns:a16="http://schemas.microsoft.com/office/drawing/2014/main" id="{682819C9-F12A-4CDC-BE54-C30F0C06267E}"/>
              </a:ext>
            </a:extLst>
          </p:cNvPr>
          <p:cNvSpPr>
            <a:spLocks noChangeAspect="1"/>
          </p:cNvSpPr>
          <p:nvPr/>
        </p:nvSpPr>
        <p:spPr>
          <a:xfrm>
            <a:off x="7167644" y="5878880"/>
            <a:ext cx="504000" cy="504000"/>
          </a:xfrm>
          <a:prstGeom prst="ellipse">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5</a:t>
            </a:r>
          </a:p>
        </p:txBody>
      </p:sp>
      <p:sp>
        <p:nvSpPr>
          <p:cNvPr id="46" name="Pravokutnik 45">
            <a:extLst>
              <a:ext uri="{FF2B5EF4-FFF2-40B4-BE49-F238E27FC236}">
                <a16:creationId xmlns:a16="http://schemas.microsoft.com/office/drawing/2014/main" id="{790DC1FE-C736-434A-BF57-ED9F09E8C713}"/>
              </a:ext>
            </a:extLst>
          </p:cNvPr>
          <p:cNvSpPr/>
          <p:nvPr/>
        </p:nvSpPr>
        <p:spPr>
          <a:xfrm>
            <a:off x="7894464" y="2035259"/>
            <a:ext cx="2684315" cy="584200"/>
          </a:xfrm>
          <a:prstGeom prst="rect">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Pojedinosti o sastanku</a:t>
            </a:r>
          </a:p>
        </p:txBody>
      </p:sp>
      <p:sp>
        <p:nvSpPr>
          <p:cNvPr id="47" name="Pravokutnik 46">
            <a:extLst>
              <a:ext uri="{FF2B5EF4-FFF2-40B4-BE49-F238E27FC236}">
                <a16:creationId xmlns:a16="http://schemas.microsoft.com/office/drawing/2014/main" id="{E6313F3D-FC80-46F2-ADDD-6749D985FFA4}"/>
              </a:ext>
            </a:extLst>
          </p:cNvPr>
          <p:cNvSpPr/>
          <p:nvPr/>
        </p:nvSpPr>
        <p:spPr>
          <a:xfrm>
            <a:off x="7912605" y="2953865"/>
            <a:ext cx="2684315" cy="584200"/>
          </a:xfrm>
          <a:prstGeom prst="rect">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Osobe  u sastanku</a:t>
            </a:r>
          </a:p>
        </p:txBody>
      </p:sp>
      <p:sp>
        <p:nvSpPr>
          <p:cNvPr id="48" name="Pravokutnik 47">
            <a:extLst>
              <a:ext uri="{FF2B5EF4-FFF2-40B4-BE49-F238E27FC236}">
                <a16:creationId xmlns:a16="http://schemas.microsoft.com/office/drawing/2014/main" id="{9CD8EF99-78E2-4794-8B0E-EBA6DBE7A45A}"/>
              </a:ext>
            </a:extLst>
          </p:cNvPr>
          <p:cNvSpPr/>
          <p:nvPr/>
        </p:nvSpPr>
        <p:spPr>
          <a:xfrm>
            <a:off x="7912605" y="3872472"/>
            <a:ext cx="2684315" cy="584200"/>
          </a:xfrm>
          <a:prstGeom prst="rect">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Uključivanje/isključivanje poruka unutar sastanka</a:t>
            </a:r>
          </a:p>
        </p:txBody>
      </p:sp>
      <p:sp>
        <p:nvSpPr>
          <p:cNvPr id="49" name="Pravokutnik 48">
            <a:extLst>
              <a:ext uri="{FF2B5EF4-FFF2-40B4-BE49-F238E27FC236}">
                <a16:creationId xmlns:a16="http://schemas.microsoft.com/office/drawing/2014/main" id="{43977332-6EF8-497B-A5A4-C823B306E1C3}"/>
              </a:ext>
            </a:extLst>
          </p:cNvPr>
          <p:cNvSpPr/>
          <p:nvPr/>
        </p:nvSpPr>
        <p:spPr>
          <a:xfrm>
            <a:off x="7894463" y="4789256"/>
            <a:ext cx="2684315" cy="584200"/>
          </a:xfrm>
          <a:prstGeom prst="rect">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Aktivnosti – dijeljenje virtualne ploče</a:t>
            </a:r>
          </a:p>
        </p:txBody>
      </p:sp>
      <p:sp>
        <p:nvSpPr>
          <p:cNvPr id="50" name="Pravokutnik 49">
            <a:extLst>
              <a:ext uri="{FF2B5EF4-FFF2-40B4-BE49-F238E27FC236}">
                <a16:creationId xmlns:a16="http://schemas.microsoft.com/office/drawing/2014/main" id="{9E7B5688-5E88-405B-A8B1-4F0166D37383}"/>
              </a:ext>
            </a:extLst>
          </p:cNvPr>
          <p:cNvSpPr/>
          <p:nvPr/>
        </p:nvSpPr>
        <p:spPr>
          <a:xfrm>
            <a:off x="7912605" y="5622160"/>
            <a:ext cx="2684315" cy="1017441"/>
          </a:xfrm>
          <a:prstGeom prst="rect">
            <a:avLst/>
          </a:prstGeom>
          <a:solidFill>
            <a:srgbClr val="F8851B"/>
          </a:solidFill>
          <a:ln>
            <a:solidFill>
              <a:srgbClr val="F88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t>Postavke sastanka – dopuštenja i ograničenja sudionika. Postavkama upravlja organizator sastanka</a:t>
            </a:r>
          </a:p>
        </p:txBody>
      </p:sp>
    </p:spTree>
    <p:extLst>
      <p:ext uri="{BB962C8B-B14F-4D97-AF65-F5344CB8AC3E}">
        <p14:creationId xmlns:p14="http://schemas.microsoft.com/office/powerpoint/2010/main" val="1500287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B4F9FF4F-3981-4A47-84DA-8E8BF620CB14}"/>
              </a:ext>
            </a:extLst>
          </p:cNvPr>
          <p:cNvSpPr>
            <a:spLocks noGrp="1"/>
          </p:cNvSpPr>
          <p:nvPr>
            <p:ph type="title"/>
          </p:nvPr>
        </p:nvSpPr>
        <p:spPr/>
        <p:txBody>
          <a:bodyPr/>
          <a:lstStyle/>
          <a:p>
            <a:pPr>
              <a:lnSpc>
                <a:spcPct val="120000"/>
              </a:lnSpc>
            </a:pPr>
            <a:r>
              <a:rPr lang="hr-HR" dirty="0"/>
              <a:t>Zadaci i vrednovanje</a:t>
            </a:r>
          </a:p>
        </p:txBody>
      </p:sp>
      <p:pic>
        <p:nvPicPr>
          <p:cNvPr id="5" name="Slika 4">
            <a:extLst>
              <a:ext uri="{FF2B5EF4-FFF2-40B4-BE49-F238E27FC236}">
                <a16:creationId xmlns:a16="http://schemas.microsoft.com/office/drawing/2014/main" id="{37084BF5-C86C-4DE1-9683-838D4FF589C5}"/>
              </a:ext>
            </a:extLst>
          </p:cNvPr>
          <p:cNvPicPr>
            <a:picLocks noChangeAspect="1"/>
          </p:cNvPicPr>
          <p:nvPr/>
        </p:nvPicPr>
        <p:blipFill>
          <a:blip r:embed="rId3"/>
          <a:stretch>
            <a:fillRect/>
          </a:stretch>
        </p:blipFill>
        <p:spPr>
          <a:xfrm>
            <a:off x="8130696" y="728488"/>
            <a:ext cx="3056574" cy="532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8733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Slika 14">
            <a:extLst>
              <a:ext uri="{FF2B5EF4-FFF2-40B4-BE49-F238E27FC236}">
                <a16:creationId xmlns:a16="http://schemas.microsoft.com/office/drawing/2014/main" id="{B9CCA9B4-39E9-46E1-AC23-83A9BD649917}"/>
              </a:ext>
            </a:extLst>
          </p:cNvPr>
          <p:cNvPicPr>
            <a:picLocks noChangeAspect="1"/>
          </p:cNvPicPr>
          <p:nvPr/>
        </p:nvPicPr>
        <p:blipFill>
          <a:blip r:embed="rId3"/>
          <a:stretch>
            <a:fillRect/>
          </a:stretch>
        </p:blipFill>
        <p:spPr>
          <a:xfrm>
            <a:off x="4195605" y="3060700"/>
            <a:ext cx="7494346" cy="3414091"/>
          </a:xfrm>
          <a:prstGeom prst="rect">
            <a:avLst/>
          </a:prstGeom>
          <a:ln>
            <a:noFill/>
          </a:ln>
          <a:effectLst>
            <a:outerShdw blurRad="292100" dist="139700" dir="2700000" algn="tl" rotWithShape="0">
              <a:srgbClr val="333333">
                <a:alpha val="65000"/>
              </a:srgbClr>
            </a:outerShdw>
          </a:effectLst>
        </p:spPr>
      </p:pic>
      <p:sp>
        <p:nvSpPr>
          <p:cNvPr id="2" name="Naslov 1">
            <a:extLst>
              <a:ext uri="{FF2B5EF4-FFF2-40B4-BE49-F238E27FC236}">
                <a16:creationId xmlns:a16="http://schemas.microsoft.com/office/drawing/2014/main" id="{DB54ADBC-FACA-44E8-B573-D49AD8423E29}"/>
              </a:ext>
            </a:extLst>
          </p:cNvPr>
          <p:cNvSpPr>
            <a:spLocks noGrp="1"/>
          </p:cNvSpPr>
          <p:nvPr>
            <p:ph type="title"/>
          </p:nvPr>
        </p:nvSpPr>
        <p:spPr>
          <a:xfrm>
            <a:off x="317500" y="2630466"/>
            <a:ext cx="3515464" cy="3678259"/>
          </a:xfrm>
        </p:spPr>
        <p:txBody>
          <a:bodyPr anchor="ctr">
            <a:normAutofit/>
          </a:bodyPr>
          <a:lstStyle/>
          <a:p>
            <a:pPr>
              <a:lnSpc>
                <a:spcPct val="130000"/>
              </a:lnSpc>
            </a:pPr>
            <a:r>
              <a:rPr lang="hr-HR" b="1" dirty="0"/>
              <a:t>Stvaranje zadatka s rubrikom za vrednovanje</a:t>
            </a:r>
          </a:p>
        </p:txBody>
      </p:sp>
      <p:grpSp>
        <p:nvGrpSpPr>
          <p:cNvPr id="7" name="Grupa 6">
            <a:extLst>
              <a:ext uri="{FF2B5EF4-FFF2-40B4-BE49-F238E27FC236}">
                <a16:creationId xmlns:a16="http://schemas.microsoft.com/office/drawing/2014/main" id="{7DC99236-13B3-4AED-8A55-4C06E21B2F5E}"/>
              </a:ext>
            </a:extLst>
          </p:cNvPr>
          <p:cNvGrpSpPr/>
          <p:nvPr/>
        </p:nvGrpSpPr>
        <p:grpSpPr>
          <a:xfrm>
            <a:off x="3139850" y="333412"/>
            <a:ext cx="7947249" cy="3844887"/>
            <a:chOff x="241301" y="1690688"/>
            <a:chExt cx="9399717" cy="3600000"/>
          </a:xfrm>
        </p:grpSpPr>
        <p:pic>
          <p:nvPicPr>
            <p:cNvPr id="5" name="Slika 4">
              <a:extLst>
                <a:ext uri="{FF2B5EF4-FFF2-40B4-BE49-F238E27FC236}">
                  <a16:creationId xmlns:a16="http://schemas.microsoft.com/office/drawing/2014/main" id="{5C344802-4725-43FC-9ACD-8F8B01D021DB}"/>
                </a:ext>
              </a:extLst>
            </p:cNvPr>
            <p:cNvPicPr>
              <a:picLocks noChangeAspect="1"/>
            </p:cNvPicPr>
            <p:nvPr/>
          </p:nvPicPr>
          <p:blipFill>
            <a:blip r:embed="rId4"/>
            <a:stretch>
              <a:fillRect/>
            </a:stretch>
          </p:blipFill>
          <p:spPr>
            <a:xfrm>
              <a:off x="241301" y="1690688"/>
              <a:ext cx="9399717" cy="3600000"/>
            </a:xfrm>
            <a:prstGeom prst="rect">
              <a:avLst/>
            </a:prstGeom>
            <a:ln>
              <a:noFill/>
            </a:ln>
            <a:effectLst>
              <a:outerShdw blurRad="292100" dist="139700" dir="2700000" algn="tl" rotWithShape="0">
                <a:srgbClr val="333333">
                  <a:alpha val="65000"/>
                </a:srgbClr>
              </a:outerShdw>
            </a:effectLst>
          </p:spPr>
        </p:pic>
        <p:sp>
          <p:nvSpPr>
            <p:cNvPr id="6" name="Strelica: desno 5">
              <a:extLst>
                <a:ext uri="{FF2B5EF4-FFF2-40B4-BE49-F238E27FC236}">
                  <a16:creationId xmlns:a16="http://schemas.microsoft.com/office/drawing/2014/main" id="{4C961BFE-363C-4BF7-8B3D-037C3122E27E}"/>
                </a:ext>
              </a:extLst>
            </p:cNvPr>
            <p:cNvSpPr/>
            <p:nvPr/>
          </p:nvSpPr>
          <p:spPr>
            <a:xfrm>
              <a:off x="7326774" y="4716683"/>
              <a:ext cx="202557" cy="133109"/>
            </a:xfrm>
            <a:prstGeom prst="rightArrow">
              <a:avLst/>
            </a:prstGeom>
            <a:solidFill>
              <a:srgbClr val="E71A7A"/>
            </a:solidFill>
            <a:ln>
              <a:solidFill>
                <a:srgbClr val="E71A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31075193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upa 3">
            <a:extLst>
              <a:ext uri="{FF2B5EF4-FFF2-40B4-BE49-F238E27FC236}">
                <a16:creationId xmlns:a16="http://schemas.microsoft.com/office/drawing/2014/main" id="{25A260AC-1462-45B9-905A-B1A129CE2BBA}"/>
              </a:ext>
            </a:extLst>
          </p:cNvPr>
          <p:cNvGrpSpPr/>
          <p:nvPr/>
        </p:nvGrpSpPr>
        <p:grpSpPr>
          <a:xfrm>
            <a:off x="3737042" y="816352"/>
            <a:ext cx="7861166" cy="5225295"/>
            <a:chOff x="4993596" y="909691"/>
            <a:chExt cx="6938968" cy="4310896"/>
          </a:xfrm>
        </p:grpSpPr>
        <p:pic>
          <p:nvPicPr>
            <p:cNvPr id="13" name="Slika 12">
              <a:extLst>
                <a:ext uri="{FF2B5EF4-FFF2-40B4-BE49-F238E27FC236}">
                  <a16:creationId xmlns:a16="http://schemas.microsoft.com/office/drawing/2014/main" id="{2B50AD3F-BEAA-44F7-A552-C4EE7D38B7A0}"/>
                </a:ext>
              </a:extLst>
            </p:cNvPr>
            <p:cNvPicPr>
              <a:picLocks noChangeAspect="1"/>
            </p:cNvPicPr>
            <p:nvPr/>
          </p:nvPicPr>
          <p:blipFill>
            <a:blip r:embed="rId3"/>
            <a:stretch>
              <a:fillRect/>
            </a:stretch>
          </p:blipFill>
          <p:spPr>
            <a:xfrm>
              <a:off x="4993596" y="909691"/>
              <a:ext cx="6938968" cy="4310896"/>
            </a:xfrm>
            <a:prstGeom prst="rect">
              <a:avLst/>
            </a:prstGeom>
            <a:ln>
              <a:noFill/>
            </a:ln>
            <a:effectLst>
              <a:outerShdw blurRad="292100" dist="139700" dir="2700000" algn="tl" rotWithShape="0">
                <a:srgbClr val="333333">
                  <a:alpha val="65000"/>
                </a:srgbClr>
              </a:outerShdw>
            </a:effectLst>
          </p:spPr>
        </p:pic>
        <p:grpSp>
          <p:nvGrpSpPr>
            <p:cNvPr id="3" name="Grupa 2">
              <a:extLst>
                <a:ext uri="{FF2B5EF4-FFF2-40B4-BE49-F238E27FC236}">
                  <a16:creationId xmlns:a16="http://schemas.microsoft.com/office/drawing/2014/main" id="{BDA8F307-3D68-4676-AAEE-35EA27F5F68D}"/>
                </a:ext>
              </a:extLst>
            </p:cNvPr>
            <p:cNvGrpSpPr/>
            <p:nvPr/>
          </p:nvGrpSpPr>
          <p:grpSpPr>
            <a:xfrm>
              <a:off x="5120367" y="2677391"/>
              <a:ext cx="160734" cy="1610220"/>
              <a:chOff x="5120367" y="2677391"/>
              <a:chExt cx="160734" cy="1610220"/>
            </a:xfrm>
          </p:grpSpPr>
          <p:sp>
            <p:nvSpPr>
              <p:cNvPr id="11" name="Strelica: desno 10">
                <a:extLst>
                  <a:ext uri="{FF2B5EF4-FFF2-40B4-BE49-F238E27FC236}">
                    <a16:creationId xmlns:a16="http://schemas.microsoft.com/office/drawing/2014/main" id="{0AF4B16E-865E-44A2-9145-90F9D7095302}"/>
                  </a:ext>
                </a:extLst>
              </p:cNvPr>
              <p:cNvSpPr/>
              <p:nvPr/>
            </p:nvSpPr>
            <p:spPr>
              <a:xfrm>
                <a:off x="5120367" y="3456364"/>
                <a:ext cx="160734" cy="104549"/>
              </a:xfrm>
              <a:prstGeom prst="rightArrow">
                <a:avLst/>
              </a:prstGeom>
              <a:solidFill>
                <a:srgbClr val="E71A7A"/>
              </a:solidFill>
              <a:ln>
                <a:solidFill>
                  <a:srgbClr val="E71A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0" name="Strelica: desno 9">
                <a:extLst>
                  <a:ext uri="{FF2B5EF4-FFF2-40B4-BE49-F238E27FC236}">
                    <a16:creationId xmlns:a16="http://schemas.microsoft.com/office/drawing/2014/main" id="{F140BCC5-3668-4FDE-AFE7-92BC294FA3E7}"/>
                  </a:ext>
                </a:extLst>
              </p:cNvPr>
              <p:cNvSpPr/>
              <p:nvPr/>
            </p:nvSpPr>
            <p:spPr>
              <a:xfrm>
                <a:off x="5120367" y="2677391"/>
                <a:ext cx="160734" cy="104549"/>
              </a:xfrm>
              <a:prstGeom prst="rightArrow">
                <a:avLst/>
              </a:prstGeom>
              <a:solidFill>
                <a:srgbClr val="E71A7A"/>
              </a:solidFill>
              <a:ln>
                <a:solidFill>
                  <a:srgbClr val="E71A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9" name="Strelica: desno 8">
                <a:extLst>
                  <a:ext uri="{FF2B5EF4-FFF2-40B4-BE49-F238E27FC236}">
                    <a16:creationId xmlns:a16="http://schemas.microsoft.com/office/drawing/2014/main" id="{B76219AC-B841-4EEC-BB39-354F629F66DE}"/>
                  </a:ext>
                </a:extLst>
              </p:cNvPr>
              <p:cNvSpPr/>
              <p:nvPr/>
            </p:nvSpPr>
            <p:spPr>
              <a:xfrm>
                <a:off x="5120367" y="4183062"/>
                <a:ext cx="160734" cy="104549"/>
              </a:xfrm>
              <a:prstGeom prst="rightArrow">
                <a:avLst/>
              </a:prstGeom>
              <a:solidFill>
                <a:srgbClr val="E71A7A"/>
              </a:solidFill>
              <a:ln>
                <a:solidFill>
                  <a:srgbClr val="E71A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grpSp>
      <p:sp>
        <p:nvSpPr>
          <p:cNvPr id="6" name="Naslov 5">
            <a:extLst>
              <a:ext uri="{FF2B5EF4-FFF2-40B4-BE49-F238E27FC236}">
                <a16:creationId xmlns:a16="http://schemas.microsoft.com/office/drawing/2014/main" id="{07A1216F-DE19-4C6D-841E-E73DD1877300}"/>
              </a:ext>
            </a:extLst>
          </p:cNvPr>
          <p:cNvSpPr>
            <a:spLocks noGrp="1"/>
          </p:cNvSpPr>
          <p:nvPr>
            <p:ph type="title"/>
          </p:nvPr>
        </p:nvSpPr>
        <p:spPr/>
        <p:txBody>
          <a:bodyPr/>
          <a:lstStyle/>
          <a:p>
            <a:endParaRPr lang="hr-HR"/>
          </a:p>
        </p:txBody>
      </p:sp>
      <p:sp>
        <p:nvSpPr>
          <p:cNvPr id="12" name="Naslov 1">
            <a:extLst>
              <a:ext uri="{FF2B5EF4-FFF2-40B4-BE49-F238E27FC236}">
                <a16:creationId xmlns:a16="http://schemas.microsoft.com/office/drawing/2014/main" id="{3CDAAA25-AE53-4BBA-8D38-4AF128F51C2B}"/>
              </a:ext>
            </a:extLst>
          </p:cNvPr>
          <p:cNvSpPr txBox="1">
            <a:spLocks/>
          </p:cNvSpPr>
          <p:nvPr/>
        </p:nvSpPr>
        <p:spPr>
          <a:xfrm>
            <a:off x="317500" y="2630466"/>
            <a:ext cx="3515464" cy="367825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30000"/>
              </a:lnSpc>
            </a:pPr>
            <a:r>
              <a:rPr lang="hr-HR" b="1" dirty="0"/>
              <a:t>Stvaranje zadatka s rubrikom za vrednovanje</a:t>
            </a:r>
          </a:p>
        </p:txBody>
      </p:sp>
    </p:spTree>
    <p:extLst>
      <p:ext uri="{BB962C8B-B14F-4D97-AF65-F5344CB8AC3E}">
        <p14:creationId xmlns:p14="http://schemas.microsoft.com/office/powerpoint/2010/main" val="18445813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lika 13">
            <a:extLst>
              <a:ext uri="{FF2B5EF4-FFF2-40B4-BE49-F238E27FC236}">
                <a16:creationId xmlns:a16="http://schemas.microsoft.com/office/drawing/2014/main" id="{19CE62F1-B70F-4E6E-9D91-E3110124D6F2}"/>
              </a:ext>
            </a:extLst>
          </p:cNvPr>
          <p:cNvPicPr>
            <a:picLocks noChangeAspect="1"/>
          </p:cNvPicPr>
          <p:nvPr/>
        </p:nvPicPr>
        <p:blipFill>
          <a:blip r:embed="rId3"/>
          <a:stretch>
            <a:fillRect/>
          </a:stretch>
        </p:blipFill>
        <p:spPr>
          <a:xfrm>
            <a:off x="4812277" y="2174131"/>
            <a:ext cx="7182401" cy="4062467"/>
          </a:xfrm>
          <a:prstGeom prst="rect">
            <a:avLst/>
          </a:prstGeom>
          <a:ln>
            <a:noFill/>
          </a:ln>
          <a:effectLst>
            <a:outerShdw blurRad="292100" dist="139700" dir="2700000" algn="tl" rotWithShape="0">
              <a:srgbClr val="333333">
                <a:alpha val="65000"/>
              </a:srgbClr>
            </a:outerShdw>
          </a:effectLst>
        </p:spPr>
      </p:pic>
      <p:pic>
        <p:nvPicPr>
          <p:cNvPr id="9" name="Rezervirano mjesto sadržaja 8">
            <a:extLst>
              <a:ext uri="{FF2B5EF4-FFF2-40B4-BE49-F238E27FC236}">
                <a16:creationId xmlns:a16="http://schemas.microsoft.com/office/drawing/2014/main" id="{F5D62758-C53F-4111-8A51-6F4BA270FE74}"/>
              </a:ext>
            </a:extLst>
          </p:cNvPr>
          <p:cNvPicPr>
            <a:picLocks noGrp="1" noChangeAspect="1"/>
          </p:cNvPicPr>
          <p:nvPr>
            <p:ph sz="quarter" idx="10"/>
          </p:nvPr>
        </p:nvPicPr>
        <p:blipFill>
          <a:blip r:embed="rId4"/>
          <a:stretch>
            <a:fillRect/>
          </a:stretch>
        </p:blipFill>
        <p:spPr>
          <a:xfrm>
            <a:off x="248122" y="123870"/>
            <a:ext cx="8067880" cy="4100521"/>
          </a:xfrm>
          <a:prstGeom prst="rect">
            <a:avLst/>
          </a:prstGeom>
          <a:ln>
            <a:noFill/>
          </a:ln>
          <a:effectLst>
            <a:outerShdw blurRad="292100" dist="139700" dir="2700000" algn="tl" rotWithShape="0">
              <a:srgbClr val="333333">
                <a:alpha val="65000"/>
              </a:srgbClr>
            </a:outerShdw>
          </a:effectLst>
        </p:spPr>
      </p:pic>
      <p:sp>
        <p:nvSpPr>
          <p:cNvPr id="5" name="Naslov 4">
            <a:extLst>
              <a:ext uri="{FF2B5EF4-FFF2-40B4-BE49-F238E27FC236}">
                <a16:creationId xmlns:a16="http://schemas.microsoft.com/office/drawing/2014/main" id="{52A763FA-ACFB-49E1-99B1-6CC4C2D13624}"/>
              </a:ext>
            </a:extLst>
          </p:cNvPr>
          <p:cNvSpPr>
            <a:spLocks noGrp="1"/>
          </p:cNvSpPr>
          <p:nvPr>
            <p:ph type="title" idx="4294967295"/>
          </p:nvPr>
        </p:nvSpPr>
        <p:spPr>
          <a:xfrm>
            <a:off x="197322" y="4890398"/>
            <a:ext cx="4787899" cy="1600200"/>
          </a:xfrm>
        </p:spPr>
        <p:txBody>
          <a:bodyPr>
            <a:noAutofit/>
          </a:bodyPr>
          <a:lstStyle/>
          <a:p>
            <a:r>
              <a:rPr lang="hr-HR" sz="4800" b="1" dirty="0"/>
              <a:t>Učenikov pogled na zadaću </a:t>
            </a:r>
            <a:br>
              <a:rPr lang="hr-HR" sz="4000" b="1" dirty="0"/>
            </a:br>
            <a:r>
              <a:rPr lang="hr-HR" sz="3200" b="1" dirty="0"/>
              <a:t>(zadano i pregledano)</a:t>
            </a:r>
            <a:endParaRPr lang="hr-HR" sz="4000" b="1" dirty="0"/>
          </a:p>
        </p:txBody>
      </p:sp>
      <p:pic>
        <p:nvPicPr>
          <p:cNvPr id="12" name="Slika 11">
            <a:extLst>
              <a:ext uri="{FF2B5EF4-FFF2-40B4-BE49-F238E27FC236}">
                <a16:creationId xmlns:a16="http://schemas.microsoft.com/office/drawing/2014/main" id="{2CFE1D91-5EAB-487D-B38E-CD3EF87B94C4}"/>
              </a:ext>
            </a:extLst>
          </p:cNvPr>
          <p:cNvPicPr>
            <a:picLocks noChangeAspect="1"/>
          </p:cNvPicPr>
          <p:nvPr/>
        </p:nvPicPr>
        <p:blipFill>
          <a:blip r:embed="rId5"/>
          <a:stretch>
            <a:fillRect/>
          </a:stretch>
        </p:blipFill>
        <p:spPr>
          <a:xfrm>
            <a:off x="7414741" y="105546"/>
            <a:ext cx="2821331" cy="1926239"/>
          </a:xfrm>
          <a:prstGeom prst="rect">
            <a:avLst/>
          </a:prstGeom>
        </p:spPr>
      </p:pic>
      <p:cxnSp>
        <p:nvCxnSpPr>
          <p:cNvPr id="16" name="Ravni poveznik sa strelicom 15">
            <a:extLst>
              <a:ext uri="{FF2B5EF4-FFF2-40B4-BE49-F238E27FC236}">
                <a16:creationId xmlns:a16="http://schemas.microsoft.com/office/drawing/2014/main" id="{0D55CFB0-C971-4AAD-9099-B2F1E91DD49B}"/>
              </a:ext>
            </a:extLst>
          </p:cNvPr>
          <p:cNvCxnSpPr/>
          <p:nvPr/>
        </p:nvCxnSpPr>
        <p:spPr>
          <a:xfrm>
            <a:off x="6921500" y="977900"/>
            <a:ext cx="635000" cy="90765"/>
          </a:xfrm>
          <a:prstGeom prst="straightConnector1">
            <a:avLst/>
          </a:prstGeom>
          <a:ln w="57150">
            <a:solidFill>
              <a:srgbClr val="E71A7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8164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624AFA2-CE6A-4B97-8A96-0405A2A8EDC2}"/>
              </a:ext>
            </a:extLst>
          </p:cNvPr>
          <p:cNvSpPr>
            <a:spLocks noGrp="1"/>
          </p:cNvSpPr>
          <p:nvPr>
            <p:ph type="title"/>
          </p:nvPr>
        </p:nvSpPr>
        <p:spPr>
          <a:xfrm>
            <a:off x="295140" y="2628900"/>
            <a:ext cx="3494670" cy="1600200"/>
          </a:xfrm>
        </p:spPr>
        <p:txBody>
          <a:bodyPr anchor="ctr">
            <a:noAutofit/>
          </a:bodyPr>
          <a:lstStyle/>
          <a:p>
            <a:pPr>
              <a:lnSpc>
                <a:spcPct val="130000"/>
              </a:lnSpc>
            </a:pPr>
            <a:r>
              <a:rPr lang="hr-HR" sz="6000" b="1" dirty="0"/>
              <a:t>Za kraj na Lino ploču izdvojite</a:t>
            </a:r>
          </a:p>
        </p:txBody>
      </p:sp>
      <p:sp>
        <p:nvSpPr>
          <p:cNvPr id="6" name="Rezervirano mjesto sadržaja 5">
            <a:extLst>
              <a:ext uri="{FF2B5EF4-FFF2-40B4-BE49-F238E27FC236}">
                <a16:creationId xmlns:a16="http://schemas.microsoft.com/office/drawing/2014/main" id="{14251185-1948-4D25-BC40-09CB19D1AFC3}"/>
              </a:ext>
            </a:extLst>
          </p:cNvPr>
          <p:cNvSpPr>
            <a:spLocks noGrp="1"/>
          </p:cNvSpPr>
          <p:nvPr>
            <p:ph sz="quarter" idx="10"/>
          </p:nvPr>
        </p:nvSpPr>
        <p:spPr>
          <a:xfrm>
            <a:off x="4305300" y="5575300"/>
            <a:ext cx="7562850" cy="965199"/>
          </a:xfrm>
        </p:spPr>
        <p:txBody>
          <a:bodyPr anchor="ctr">
            <a:normAutofit/>
          </a:bodyPr>
          <a:lstStyle/>
          <a:p>
            <a:pPr marL="50800" indent="0">
              <a:buNone/>
            </a:pPr>
            <a:r>
              <a:rPr lang="hr-HR" b="1" dirty="0"/>
              <a:t>Link na ploču      </a:t>
            </a:r>
            <a:r>
              <a:rPr lang="hr-HR" sz="3600" b="1" dirty="0">
                <a:hlinkClick r:id="rId3"/>
              </a:rPr>
              <a:t>bit.ly/3wrrUuU </a:t>
            </a:r>
            <a:endParaRPr lang="hr-HR" b="1" dirty="0"/>
          </a:p>
        </p:txBody>
      </p:sp>
      <p:pic>
        <p:nvPicPr>
          <p:cNvPr id="4" name="Slika 3">
            <a:extLst>
              <a:ext uri="{FF2B5EF4-FFF2-40B4-BE49-F238E27FC236}">
                <a16:creationId xmlns:a16="http://schemas.microsoft.com/office/drawing/2014/main" id="{5B038B4F-BFB7-4561-94CB-804781D3F4B3}"/>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317323" y="160421"/>
            <a:ext cx="8874677" cy="5534526"/>
          </a:xfrm>
          <a:prstGeom prst="rect">
            <a:avLst/>
          </a:prstGeom>
        </p:spPr>
      </p:pic>
    </p:spTree>
    <p:extLst>
      <p:ext uri="{BB962C8B-B14F-4D97-AF65-F5344CB8AC3E}">
        <p14:creationId xmlns:p14="http://schemas.microsoft.com/office/powerpoint/2010/main" val="6258195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12F5720-3073-4EF6-AAF6-8E2669F73BD6}"/>
              </a:ext>
            </a:extLst>
          </p:cNvPr>
          <p:cNvSpPr>
            <a:spLocks noGrp="1"/>
          </p:cNvSpPr>
          <p:nvPr>
            <p:ph type="title"/>
          </p:nvPr>
        </p:nvSpPr>
        <p:spPr>
          <a:xfrm>
            <a:off x="200434" y="1763673"/>
            <a:ext cx="4424661" cy="3330653"/>
          </a:xfrm>
        </p:spPr>
        <p:txBody>
          <a:bodyPr/>
          <a:lstStyle/>
          <a:p>
            <a:pPr>
              <a:lnSpc>
                <a:spcPct val="100000"/>
              </a:lnSpc>
            </a:pPr>
            <a:r>
              <a:rPr lang="hr-HR" b="1" dirty="0">
                <a:latin typeface="Open Sans Light" panose="020B0306030504020204" pitchFamily="34" charset="0"/>
                <a:ea typeface="Open Sans Light" panose="020B0306030504020204" pitchFamily="34" charset="0"/>
                <a:cs typeface="Open Sans Light" panose="020B0306030504020204" pitchFamily="34" charset="0"/>
              </a:rPr>
              <a:t>Priručnik i prezentacija na </a:t>
            </a:r>
            <a:r>
              <a:rPr lang="hr-HR" b="1" dirty="0" err="1">
                <a:latin typeface="Open Sans Light" panose="020B0306030504020204" pitchFamily="34" charset="0"/>
                <a:ea typeface="Open Sans Light" panose="020B0306030504020204" pitchFamily="34" charset="0"/>
                <a:cs typeface="Open Sans Light" panose="020B0306030504020204" pitchFamily="34" charset="0"/>
              </a:rPr>
              <a:t>Edutoriju</a:t>
            </a:r>
            <a:r>
              <a:rPr lang="hr-HR" b="1" dirty="0">
                <a:latin typeface="Open Sans Light" panose="020B0306030504020204" pitchFamily="34" charset="0"/>
                <a:ea typeface="Open Sans Light" panose="020B0306030504020204" pitchFamily="34" charset="0"/>
                <a:cs typeface="Open Sans Light" panose="020B0306030504020204" pitchFamily="34" charset="0"/>
              </a:rPr>
              <a:t> u kolekciji</a:t>
            </a:r>
          </a:p>
        </p:txBody>
      </p:sp>
      <p:sp>
        <p:nvSpPr>
          <p:cNvPr id="5" name="TekstniOkvir 4">
            <a:extLst>
              <a:ext uri="{FF2B5EF4-FFF2-40B4-BE49-F238E27FC236}">
                <a16:creationId xmlns:a16="http://schemas.microsoft.com/office/drawing/2014/main" id="{676D9BBE-64DE-4AA5-A29A-749FDED2A377}"/>
              </a:ext>
            </a:extLst>
          </p:cNvPr>
          <p:cNvSpPr txBox="1"/>
          <p:nvPr/>
        </p:nvSpPr>
        <p:spPr>
          <a:xfrm>
            <a:off x="4974020" y="671017"/>
            <a:ext cx="7049813" cy="1015663"/>
          </a:xfrm>
          <a:prstGeom prst="rect">
            <a:avLst/>
          </a:prstGeom>
          <a:noFill/>
        </p:spPr>
        <p:txBody>
          <a:bodyPr wrap="square">
            <a:spAutoFit/>
          </a:bodyPr>
          <a:lstStyle/>
          <a:p>
            <a:pPr algn="ctr"/>
            <a:r>
              <a:rPr lang="hr-HR" sz="6000" dirty="0">
                <a:latin typeface="Open Sans" panose="020B0606030504020204" pitchFamily="34" charset="0"/>
                <a:ea typeface="Open Sans" panose="020B0606030504020204" pitchFamily="34" charset="0"/>
                <a:cs typeface="Open Sans" panose="020B0606030504020204" pitchFamily="34" charset="0"/>
              </a:rPr>
              <a:t>edutorij.e-skole.hr</a:t>
            </a:r>
          </a:p>
        </p:txBody>
      </p:sp>
      <p:pic>
        <p:nvPicPr>
          <p:cNvPr id="12" name="Slika 11">
            <a:extLst>
              <a:ext uri="{FF2B5EF4-FFF2-40B4-BE49-F238E27FC236}">
                <a16:creationId xmlns:a16="http://schemas.microsoft.com/office/drawing/2014/main" id="{ADB70C5D-2B59-4F1C-BE64-D2145A70BFA2}"/>
              </a:ext>
            </a:extLst>
          </p:cNvPr>
          <p:cNvPicPr>
            <a:picLocks noChangeAspect="1"/>
          </p:cNvPicPr>
          <p:nvPr/>
        </p:nvPicPr>
        <p:blipFill rotWithShape="1">
          <a:blip r:embed="rId3"/>
          <a:srcRect r="37270" b="55992"/>
          <a:stretch/>
        </p:blipFill>
        <p:spPr>
          <a:xfrm>
            <a:off x="4876800" y="1870124"/>
            <a:ext cx="7315200" cy="1712759"/>
          </a:xfrm>
          <a:prstGeom prst="rect">
            <a:avLst/>
          </a:prstGeom>
          <a:ln>
            <a:solidFill>
              <a:schemeClr val="tx1">
                <a:lumMod val="50000"/>
                <a:lumOff val="50000"/>
              </a:schemeClr>
            </a:solidFill>
          </a:ln>
        </p:spPr>
      </p:pic>
      <p:pic>
        <p:nvPicPr>
          <p:cNvPr id="14" name="Slika 13" descr="Slika na kojoj se prikazuje tekst&#10;&#10;Opis je automatski generiran">
            <a:extLst>
              <a:ext uri="{FF2B5EF4-FFF2-40B4-BE49-F238E27FC236}">
                <a16:creationId xmlns:a16="http://schemas.microsoft.com/office/drawing/2014/main" id="{1CC05ECB-323B-497E-A881-150BB4274836}"/>
              </a:ext>
            </a:extLst>
          </p:cNvPr>
          <p:cNvPicPr>
            <a:picLocks noChangeAspect="1"/>
          </p:cNvPicPr>
          <p:nvPr/>
        </p:nvPicPr>
        <p:blipFill rotWithShape="1">
          <a:blip r:embed="rId4"/>
          <a:srcRect r="4500" b="6839"/>
          <a:stretch/>
        </p:blipFill>
        <p:spPr>
          <a:xfrm>
            <a:off x="4876800" y="4142876"/>
            <a:ext cx="7315200" cy="1712759"/>
          </a:xfrm>
          <a:prstGeom prst="rect">
            <a:avLst/>
          </a:prstGeom>
          <a:ln>
            <a:solidFill>
              <a:schemeClr val="tx1">
                <a:lumMod val="50000"/>
                <a:lumOff val="50000"/>
              </a:schemeClr>
            </a:solidFill>
          </a:ln>
          <a:effectLst>
            <a:softEdge rad="0"/>
          </a:effectLst>
        </p:spPr>
      </p:pic>
      <p:sp>
        <p:nvSpPr>
          <p:cNvPr id="18" name="Strelica: desno 17">
            <a:extLst>
              <a:ext uri="{FF2B5EF4-FFF2-40B4-BE49-F238E27FC236}">
                <a16:creationId xmlns:a16="http://schemas.microsoft.com/office/drawing/2014/main" id="{2AD12F43-AA56-4281-ADC5-CEED2BC7EC09}"/>
              </a:ext>
            </a:extLst>
          </p:cNvPr>
          <p:cNvSpPr/>
          <p:nvPr/>
        </p:nvSpPr>
        <p:spPr>
          <a:xfrm>
            <a:off x="6226797" y="2534072"/>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
        <p:nvSpPr>
          <p:cNvPr id="19" name="Strelica: desno 18">
            <a:extLst>
              <a:ext uri="{FF2B5EF4-FFF2-40B4-BE49-F238E27FC236}">
                <a16:creationId xmlns:a16="http://schemas.microsoft.com/office/drawing/2014/main" id="{C60BF9F4-3DD4-4E2B-93B4-0DBAA33BAF60}"/>
              </a:ext>
            </a:extLst>
          </p:cNvPr>
          <p:cNvSpPr/>
          <p:nvPr/>
        </p:nvSpPr>
        <p:spPr>
          <a:xfrm rot="2794412">
            <a:off x="9779875" y="4130567"/>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Tree>
    <p:extLst>
      <p:ext uri="{BB962C8B-B14F-4D97-AF65-F5344CB8AC3E}">
        <p14:creationId xmlns:p14="http://schemas.microsoft.com/office/powerpoint/2010/main" val="3322445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Diagram 1">
            <a:extLst>
              <a:ext uri="{FF2B5EF4-FFF2-40B4-BE49-F238E27FC236}">
                <a16:creationId xmlns:a16="http://schemas.microsoft.com/office/drawing/2014/main" id="{2EBFD261-54D0-4305-882C-1B6A5E229BEA}"/>
              </a:ext>
            </a:extLst>
          </p:cNvPr>
          <p:cNvGraphicFramePr/>
          <p:nvPr>
            <p:extLst>
              <p:ext uri="{D42A27DB-BD31-4B8C-83A1-F6EECF244321}">
                <p14:modId xmlns:p14="http://schemas.microsoft.com/office/powerpoint/2010/main" val="2673551029"/>
              </p:ext>
            </p:extLst>
          </p:nvPr>
        </p:nvGraphicFramePr>
        <p:xfrm>
          <a:off x="1302043" y="797695"/>
          <a:ext cx="8191499" cy="5391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2" name="Slika 192">
            <a:extLst>
              <a:ext uri="{FF2B5EF4-FFF2-40B4-BE49-F238E27FC236}">
                <a16:creationId xmlns:a16="http://schemas.microsoft.com/office/drawing/2014/main" id="{67DFF9C9-6104-4688-B354-96B4DAE408E5}"/>
              </a:ext>
            </a:extLst>
          </p:cNvPr>
          <p:cNvPicPr>
            <a:picLocks noChangeAspect="1"/>
          </p:cNvPicPr>
          <p:nvPr/>
        </p:nvPicPr>
        <p:blipFill>
          <a:blip r:embed="rId8"/>
          <a:stretch>
            <a:fillRect/>
          </a:stretch>
        </p:blipFill>
        <p:spPr>
          <a:xfrm>
            <a:off x="9711720" y="1462509"/>
            <a:ext cx="1752798" cy="1722480"/>
          </a:xfrm>
          <a:prstGeom prst="rect">
            <a:avLst/>
          </a:prstGeom>
        </p:spPr>
      </p:pic>
    </p:spTree>
    <p:extLst>
      <p:ext uri="{BB962C8B-B14F-4D97-AF65-F5344CB8AC3E}">
        <p14:creationId xmlns:p14="http://schemas.microsoft.com/office/powerpoint/2010/main" val="686464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0661E95D-1FF0-4322-A3EA-67A347512DCB}"/>
              </a:ext>
            </a:extLst>
          </p:cNvPr>
          <p:cNvSpPr>
            <a:spLocks noGrp="1"/>
          </p:cNvSpPr>
          <p:nvPr>
            <p:ph type="title"/>
          </p:nvPr>
        </p:nvSpPr>
        <p:spPr>
          <a:xfrm>
            <a:off x="838200" y="250825"/>
            <a:ext cx="10515600" cy="929255"/>
          </a:xfrm>
        </p:spPr>
        <p:txBody>
          <a:bodyPr anchor="ctr">
            <a:normAutofit/>
          </a:bodyPr>
          <a:lstStyle/>
          <a:p>
            <a:r>
              <a:rPr lang="hr-HR" sz="6000" b="1" dirty="0"/>
              <a:t>Sadržaj webinara</a:t>
            </a:r>
          </a:p>
        </p:txBody>
      </p:sp>
      <p:graphicFrame>
        <p:nvGraphicFramePr>
          <p:cNvPr id="7" name="Tablica 5">
            <a:extLst>
              <a:ext uri="{FF2B5EF4-FFF2-40B4-BE49-F238E27FC236}">
                <a16:creationId xmlns:a16="http://schemas.microsoft.com/office/drawing/2014/main" id="{46A55F8E-6C48-4D96-B908-0F219F29DF09}"/>
              </a:ext>
            </a:extLst>
          </p:cNvPr>
          <p:cNvGraphicFramePr>
            <a:graphicFrameLocks noGrp="1"/>
          </p:cNvGraphicFramePr>
          <p:nvPr>
            <p:extLst>
              <p:ext uri="{D42A27DB-BD31-4B8C-83A1-F6EECF244321}">
                <p14:modId xmlns:p14="http://schemas.microsoft.com/office/powerpoint/2010/main" val="2348418736"/>
              </p:ext>
            </p:extLst>
          </p:nvPr>
        </p:nvGraphicFramePr>
        <p:xfrm>
          <a:off x="593558" y="1183068"/>
          <a:ext cx="11004883" cy="5424109"/>
        </p:xfrm>
        <a:graphic>
          <a:graphicData uri="http://schemas.openxmlformats.org/drawingml/2006/table">
            <a:tbl>
              <a:tblPr firstRow="1" bandRow="1">
                <a:tableStyleId>{FABFCF23-3B69-468F-B69F-88F6DE6A72F2}</a:tableStyleId>
              </a:tblPr>
              <a:tblGrid>
                <a:gridCol w="1870586">
                  <a:extLst>
                    <a:ext uri="{9D8B030D-6E8A-4147-A177-3AD203B41FA5}">
                      <a16:colId xmlns:a16="http://schemas.microsoft.com/office/drawing/2014/main" val="634341654"/>
                    </a:ext>
                  </a:extLst>
                </a:gridCol>
                <a:gridCol w="9134297">
                  <a:extLst>
                    <a:ext uri="{9D8B030D-6E8A-4147-A177-3AD203B41FA5}">
                      <a16:colId xmlns:a16="http://schemas.microsoft.com/office/drawing/2014/main" val="2288352460"/>
                    </a:ext>
                  </a:extLst>
                </a:gridCol>
              </a:tblGrid>
              <a:tr h="619684">
                <a:tc>
                  <a:txBody>
                    <a:bodyPr/>
                    <a:lstStyle/>
                    <a:p>
                      <a:pPr algn="ctr"/>
                      <a:r>
                        <a:rPr lang="hr-HR" sz="3000" b="1" dirty="0">
                          <a:latin typeface="Open Sans Light" panose="020B0306030504020204" pitchFamily="34" charset="0"/>
                          <a:ea typeface="Open Sans Light" panose="020B0306030504020204" pitchFamily="34" charset="0"/>
                          <a:cs typeface="Open Sans Light" panose="020B0306030504020204" pitchFamily="34" charset="0"/>
                        </a:rPr>
                        <a:t>Trajanje</a:t>
                      </a:r>
                    </a:p>
                  </a:txBody>
                  <a:tcPr anchor="ctr"/>
                </a:tc>
                <a:tc>
                  <a:txBody>
                    <a:bodyPr/>
                    <a:lstStyle/>
                    <a:p>
                      <a:pPr algn="ctr"/>
                      <a:r>
                        <a:rPr lang="hr-HR" sz="3000" b="1" dirty="0">
                          <a:latin typeface="Open Sans Light" panose="020B0306030504020204" pitchFamily="34" charset="0"/>
                          <a:ea typeface="Open Sans Light" panose="020B0306030504020204" pitchFamily="34" charset="0"/>
                          <a:cs typeface="Open Sans Light" panose="020B0306030504020204" pitchFamily="34" charset="0"/>
                        </a:rPr>
                        <a:t>Sadržaj, aktivnosti</a:t>
                      </a:r>
                    </a:p>
                  </a:txBody>
                  <a:tcPr anchor="ctr"/>
                </a:tc>
                <a:extLst>
                  <a:ext uri="{0D108BD9-81ED-4DB2-BD59-A6C34878D82A}">
                    <a16:rowId xmlns:a16="http://schemas.microsoft.com/office/drawing/2014/main" val="4246409556"/>
                  </a:ext>
                </a:extLst>
              </a:tr>
              <a:tr h="619684">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10 min</a:t>
                      </a:r>
                    </a:p>
                  </a:txBody>
                  <a:tcPr anchor="ctr"/>
                </a:tc>
                <a:tc>
                  <a:txBody>
                    <a:bodyPr/>
                    <a:lstStyle/>
                    <a:p>
                      <a:r>
                        <a:rPr lang="hr-HR" sz="3000" dirty="0">
                          <a:latin typeface="Open Sans Light" panose="020B0306030504020204" pitchFamily="34" charset="0"/>
                          <a:ea typeface="Open Sans Light" panose="020B0306030504020204" pitchFamily="34" charset="0"/>
                          <a:cs typeface="Open Sans Light" panose="020B0306030504020204" pitchFamily="34" charset="0"/>
                        </a:rPr>
                        <a:t>Uvod u webinar</a:t>
                      </a:r>
                    </a:p>
                  </a:txBody>
                  <a:tcPr anchor="ctr"/>
                </a:tc>
                <a:extLst>
                  <a:ext uri="{0D108BD9-81ED-4DB2-BD59-A6C34878D82A}">
                    <a16:rowId xmlns:a16="http://schemas.microsoft.com/office/drawing/2014/main" val="330654102"/>
                  </a:ext>
                </a:extLst>
              </a:tr>
              <a:tr h="673200">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10 min</a:t>
                      </a:r>
                    </a:p>
                  </a:txBody>
                  <a:tcPr anchor="ctr"/>
                </a:tc>
                <a:tc>
                  <a:txBody>
                    <a:bodyPr/>
                    <a:lstStyle/>
                    <a:p>
                      <a:r>
                        <a:rPr lang="hr-HR" sz="3000" dirty="0">
                          <a:latin typeface="Open Sans Light" panose="020B0306030504020204" pitchFamily="34" charset="0"/>
                          <a:ea typeface="Open Sans Light" panose="020B0306030504020204" pitchFamily="34" charset="0"/>
                          <a:cs typeface="Open Sans Light" panose="020B0306030504020204" pitchFamily="34" charset="0"/>
                        </a:rPr>
                        <a:t>Kako aktivirati Google Workspace for Education</a:t>
                      </a:r>
                    </a:p>
                  </a:txBody>
                  <a:tcPr anchor="ctr"/>
                </a:tc>
                <a:extLst>
                  <a:ext uri="{0D108BD9-81ED-4DB2-BD59-A6C34878D82A}">
                    <a16:rowId xmlns:a16="http://schemas.microsoft.com/office/drawing/2014/main" val="2217978713"/>
                  </a:ext>
                </a:extLst>
              </a:tr>
              <a:tr h="1652489">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25 min</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3000" dirty="0">
                          <a:latin typeface="Open Sans Light" panose="020B0306030504020204" pitchFamily="34" charset="0"/>
                          <a:ea typeface="Open Sans Light" panose="020B0306030504020204" pitchFamily="34" charset="0"/>
                          <a:cs typeface="Open Sans Light" panose="020B0306030504020204" pitchFamily="34" charset="0"/>
                        </a:rPr>
                        <a:t>Što je Google učionica?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3000" dirty="0">
                          <a:latin typeface="Open Sans Light" panose="020B0306030504020204" pitchFamily="34" charset="0"/>
                          <a:ea typeface="Open Sans Light" panose="020B0306030504020204" pitchFamily="34" charset="0"/>
                          <a:cs typeface="Open Sans Light" panose="020B0306030504020204" pitchFamily="34" charset="0"/>
                        </a:rPr>
                        <a:t>Google Workspace for Education</a:t>
                      </a:r>
                      <a:endParaRPr lang="hr-HR" sz="3000" i="1" dirty="0">
                        <a:latin typeface="Open Sans Light" panose="020B0306030504020204" pitchFamily="34" charset="0"/>
                        <a:ea typeface="Open Sans Light" panose="020B0306030504020204" pitchFamily="34" charset="0"/>
                        <a:cs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3000" dirty="0">
                          <a:latin typeface="Open Sans Light" panose="020B0306030504020204" pitchFamily="34" charset="0"/>
                          <a:ea typeface="Open Sans Light" panose="020B0306030504020204" pitchFamily="34" charset="0"/>
                          <a:cs typeface="Open Sans Light" panose="020B0306030504020204" pitchFamily="34" charset="0"/>
                        </a:rPr>
                        <a:t>Priprema i izvođenje nastave</a:t>
                      </a:r>
                      <a:endParaRPr lang="hr-HR" sz="3000" i="1" dirty="0">
                        <a:latin typeface="Open Sans Light" panose="020B0306030504020204" pitchFamily="34" charset="0"/>
                        <a:ea typeface="Open Sans Light" panose="020B0306030504020204" pitchFamily="34" charset="0"/>
                        <a:cs typeface="Open Sans Light" panose="020B0306030504020204" pitchFamily="34" charset="0"/>
                      </a:endParaRPr>
                    </a:p>
                  </a:txBody>
                  <a:tcPr anchor="ctr"/>
                </a:tc>
                <a:extLst>
                  <a:ext uri="{0D108BD9-81ED-4DB2-BD59-A6C34878D82A}">
                    <a16:rowId xmlns:a16="http://schemas.microsoft.com/office/drawing/2014/main" val="3334931109"/>
                  </a:ext>
                </a:extLst>
              </a:tr>
              <a:tr h="619684">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15 min</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3000" dirty="0">
                          <a:latin typeface="Open Sans Light" panose="020B0306030504020204" pitchFamily="34" charset="0"/>
                          <a:ea typeface="Open Sans Light" panose="020B0306030504020204" pitchFamily="34" charset="0"/>
                          <a:cs typeface="Open Sans Light" panose="020B0306030504020204" pitchFamily="34" charset="0"/>
                        </a:rPr>
                        <a:t>Upoznajmo i izradimo Google učionicu</a:t>
                      </a:r>
                    </a:p>
                  </a:txBody>
                  <a:tcPr anchor="ctr"/>
                </a:tc>
                <a:extLst>
                  <a:ext uri="{0D108BD9-81ED-4DB2-BD59-A6C34878D82A}">
                    <a16:rowId xmlns:a16="http://schemas.microsoft.com/office/drawing/2014/main" val="576488404"/>
                  </a:ext>
                </a:extLst>
              </a:tr>
              <a:tr h="619684">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20 min</a:t>
                      </a:r>
                    </a:p>
                  </a:txBody>
                  <a:tcPr anchor="ctr"/>
                </a:tc>
                <a:tc>
                  <a:txBody>
                    <a:bodyPr/>
                    <a:lstStyle/>
                    <a:p>
                      <a:r>
                        <a:rPr lang="hr-HR" sz="3000" dirty="0">
                          <a:latin typeface="Open Sans Light" panose="020B0306030504020204" pitchFamily="34" charset="0"/>
                          <a:ea typeface="Open Sans Light" panose="020B0306030504020204" pitchFamily="34" charset="0"/>
                          <a:cs typeface="Open Sans Light" panose="020B0306030504020204" pitchFamily="34" charset="0"/>
                        </a:rPr>
                        <a:t>Google Meet, Zadaci i vrednovanje</a:t>
                      </a:r>
                    </a:p>
                  </a:txBody>
                  <a:tcPr anchor="ctr"/>
                </a:tc>
                <a:extLst>
                  <a:ext uri="{0D108BD9-81ED-4DB2-BD59-A6C34878D82A}">
                    <a16:rowId xmlns:a16="http://schemas.microsoft.com/office/drawing/2014/main" val="979599610"/>
                  </a:ext>
                </a:extLst>
              </a:tr>
              <a:tr h="619684">
                <a:tc>
                  <a:txBody>
                    <a:bodyPr/>
                    <a:lstStyle/>
                    <a:p>
                      <a:pPr algn="ctr"/>
                      <a:r>
                        <a:rPr lang="hr-HR" sz="3000" dirty="0">
                          <a:latin typeface="Open Sans Light" panose="020B0306030504020204" pitchFamily="34" charset="0"/>
                          <a:ea typeface="Open Sans Light" panose="020B0306030504020204" pitchFamily="34" charset="0"/>
                          <a:cs typeface="Open Sans Light" panose="020B0306030504020204" pitchFamily="34" charset="0"/>
                        </a:rPr>
                        <a:t>10 min</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3000" dirty="0">
                          <a:latin typeface="Open Sans Light" panose="020B0306030504020204" pitchFamily="34" charset="0"/>
                          <a:ea typeface="Open Sans Light" panose="020B0306030504020204" pitchFamily="34" charset="0"/>
                          <a:cs typeface="Open Sans Light" panose="020B0306030504020204" pitchFamily="34" charset="0"/>
                        </a:rPr>
                        <a:t>Završne misli i evaluacija </a:t>
                      </a:r>
                      <a:r>
                        <a:rPr lang="hr-HR" sz="3000" dirty="0" err="1">
                          <a:latin typeface="Open Sans Light" panose="020B0306030504020204" pitchFamily="34" charset="0"/>
                          <a:ea typeface="Open Sans Light" panose="020B0306030504020204" pitchFamily="34" charset="0"/>
                          <a:cs typeface="Open Sans Light" panose="020B0306030504020204" pitchFamily="34" charset="0"/>
                        </a:rPr>
                        <a:t>webinara</a:t>
                      </a:r>
                      <a:endParaRPr lang="hr-HR" sz="3000" dirty="0">
                        <a:latin typeface="Open Sans Light" panose="020B0306030504020204" pitchFamily="34" charset="0"/>
                        <a:ea typeface="Open Sans Light" panose="020B0306030504020204" pitchFamily="34" charset="0"/>
                        <a:cs typeface="Open Sans Light" panose="020B0306030504020204" pitchFamily="34" charset="0"/>
                      </a:endParaRPr>
                    </a:p>
                  </a:txBody>
                  <a:tcPr anchor="ctr"/>
                </a:tc>
                <a:extLst>
                  <a:ext uri="{0D108BD9-81ED-4DB2-BD59-A6C34878D82A}">
                    <a16:rowId xmlns:a16="http://schemas.microsoft.com/office/drawing/2014/main" val="1270635283"/>
                  </a:ext>
                </a:extLst>
              </a:tr>
            </a:tbl>
          </a:graphicData>
        </a:graphic>
      </p:graphicFrame>
    </p:spTree>
    <p:extLst>
      <p:ext uri="{BB962C8B-B14F-4D97-AF65-F5344CB8AC3E}">
        <p14:creationId xmlns:p14="http://schemas.microsoft.com/office/powerpoint/2010/main" val="24745151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5"/>
          <p:cNvPicPr preferRelativeResize="0"/>
          <p:nvPr/>
        </p:nvPicPr>
        <p:blipFill rotWithShape="1">
          <a:blip r:embed="rId3">
            <a:alphaModFix/>
          </a:blip>
          <a:srcRect/>
          <a:stretch/>
        </p:blipFill>
        <p:spPr>
          <a:xfrm>
            <a:off x="4822310" y="1614744"/>
            <a:ext cx="2311400" cy="3136900"/>
          </a:xfrm>
          <a:prstGeom prst="rect">
            <a:avLst/>
          </a:prstGeom>
          <a:noFill/>
          <a:ln>
            <a:noFill/>
          </a:ln>
        </p:spPr>
      </p:pic>
      <p:sp>
        <p:nvSpPr>
          <p:cNvPr id="336" name="Google Shape;336;p35"/>
          <p:cNvSpPr txBox="1"/>
          <p:nvPr/>
        </p:nvSpPr>
        <p:spPr>
          <a:xfrm>
            <a:off x="2448228" y="6100198"/>
            <a:ext cx="705956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Kontakt: Hrvatska akademska i istraživačka mreža – CARNET | Josipa Marohnića 5, 10000 Zagreb</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Tel.: +385 1 6661 616 | www.carnet.hr</a:t>
            </a:r>
            <a:endParaRPr sz="1200" b="0" i="0" u="none" strike="noStrike" cap="none">
              <a:solidFill>
                <a:schemeClr val="lt1"/>
              </a:solidFill>
              <a:latin typeface="Open Sans"/>
              <a:ea typeface="Open Sans"/>
              <a:cs typeface="Open Sans"/>
              <a:sym typeface="Open Sans"/>
            </a:endParaRPr>
          </a:p>
        </p:txBody>
      </p:sp>
      <p:cxnSp>
        <p:nvCxnSpPr>
          <p:cNvPr id="337" name="Google Shape;337;p35"/>
          <p:cNvCxnSpPr/>
          <p:nvPr/>
        </p:nvCxnSpPr>
        <p:spPr>
          <a:xfrm>
            <a:off x="2544215" y="6038269"/>
            <a:ext cx="6764594" cy="0"/>
          </a:xfrm>
          <a:prstGeom prst="straightConnector1">
            <a:avLst/>
          </a:prstGeom>
          <a:noFill/>
          <a:ln w="9525" cap="flat" cmpd="sng">
            <a:solidFill>
              <a:schemeClr val="lt1"/>
            </a:solidFill>
            <a:prstDash val="solid"/>
            <a:miter lim="800000"/>
            <a:headEnd type="none" w="sm" len="sm"/>
            <a:tailEnd type="none" w="sm" len="sm"/>
          </a:ln>
        </p:spPr>
      </p:cxnSp>
      <p:sp>
        <p:nvSpPr>
          <p:cNvPr id="338" name="Google Shape;338;p35"/>
          <p:cNvSpPr txBox="1"/>
          <p:nvPr/>
        </p:nvSpPr>
        <p:spPr>
          <a:xfrm>
            <a:off x="2372689" y="4989503"/>
            <a:ext cx="7210641"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Projekt</a:t>
            </a:r>
            <a:r>
              <a:rPr lang="en-US" sz="1200" b="0" i="0" u="none" strike="noStrike" cap="none" dirty="0">
                <a:solidFill>
                  <a:schemeClr val="lt1"/>
                </a:solidFill>
                <a:latin typeface="Open Sans"/>
                <a:ea typeface="Open Sans"/>
                <a:cs typeface="Open Sans"/>
                <a:sym typeface="Open Sans"/>
              </a:rPr>
              <a:t> je </a:t>
            </a:r>
            <a:r>
              <a:rPr lang="en-US" sz="1200" b="0" i="0" u="none" strike="noStrike" cap="none" dirty="0" err="1">
                <a:solidFill>
                  <a:schemeClr val="lt1"/>
                </a:solidFill>
                <a:latin typeface="Open Sans"/>
                <a:ea typeface="Open Sans"/>
                <a:cs typeface="Open Sans"/>
                <a:sym typeface="Open Sans"/>
              </a:rPr>
              <a:t>sufinancirala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iz</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strukturnih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investicijskih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Više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informacija</a:t>
            </a:r>
            <a:r>
              <a:rPr lang="en-US" sz="1200" b="0" i="0" u="none" strike="noStrike" cap="none" dirty="0">
                <a:solidFill>
                  <a:schemeClr val="lt1"/>
                </a:solidFill>
                <a:latin typeface="Open Sans"/>
                <a:ea typeface="Open Sans"/>
                <a:cs typeface="Open Sans"/>
                <a:sym typeface="Open Sans"/>
              </a:rPr>
              <a:t> o EU </a:t>
            </a:r>
            <a:r>
              <a:rPr lang="en-US" sz="1200" b="0" i="0" u="none" strike="noStrike" cap="none" dirty="0" err="1">
                <a:solidFill>
                  <a:schemeClr val="lt1"/>
                </a:solidFill>
                <a:latin typeface="Open Sans"/>
                <a:ea typeface="Open Sans"/>
                <a:cs typeface="Open Sans"/>
                <a:sym typeface="Open Sans"/>
              </a:rPr>
              <a:t>fondovima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možete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naći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a:t>
            </a:r>
            <a:r>
              <a:rPr lang="en-US" sz="1200" b="0" i="0" u="none" strike="noStrike" cap="none" dirty="0">
                <a:solidFill>
                  <a:schemeClr val="lt1"/>
                </a:solidFill>
                <a:latin typeface="Open Sans"/>
                <a:ea typeface="Open Sans"/>
                <a:cs typeface="Open Sans"/>
                <a:sym typeface="Open Sans"/>
              </a:rPr>
              <a:t> web </a:t>
            </a:r>
            <a:r>
              <a:rPr lang="en-US" sz="1200" b="0" i="0" u="none" strike="noStrike" cap="none" dirty="0" err="1">
                <a:solidFill>
                  <a:schemeClr val="lt1"/>
                </a:solidFill>
                <a:latin typeface="Open Sans"/>
                <a:ea typeface="Open Sans"/>
                <a:cs typeface="Open Sans"/>
                <a:sym typeface="Open Sans"/>
              </a:rPr>
              <a:t>stranicama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Ministarstva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regionalnoga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razvoja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unije</a:t>
            </a:r>
            <a:r>
              <a:rPr lang="en-US" sz="1200" b="0" i="0" u="none" strike="noStrike" cap="none" dirty="0">
                <a:solidFill>
                  <a:schemeClr val="lt1"/>
                </a:solidFill>
                <a:latin typeface="Open Sans"/>
                <a:ea typeface="Open Sans"/>
                <a:cs typeface="Open Sans"/>
                <a:sym typeface="Open Sans"/>
              </a:rPr>
              <a:t>: www.strukturnifondovi.hr</a:t>
            </a:r>
            <a:endParaRPr sz="1200" b="0" i="0" u="none" strike="noStrike" cap="none" dirty="0">
              <a:solidFill>
                <a:schemeClr val="lt1"/>
              </a:solidFill>
              <a:latin typeface="Open Sans"/>
              <a:ea typeface="Open Sans"/>
              <a:cs typeface="Open Sans"/>
              <a:sym typeface="Open Sans"/>
            </a:endParaRPr>
          </a:p>
        </p:txBody>
      </p:sp>
      <p:sp>
        <p:nvSpPr>
          <p:cNvPr id="339" name="Google Shape;339;p35"/>
          <p:cNvSpPr txBox="1"/>
          <p:nvPr/>
        </p:nvSpPr>
        <p:spPr>
          <a:xfrm>
            <a:off x="2054637" y="5602731"/>
            <a:ext cx="7846746"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chemeClr val="lt1"/>
                </a:solidFill>
                <a:latin typeface="Open Sans"/>
                <a:ea typeface="Open Sans"/>
                <a:cs typeface="Open Sans"/>
                <a:sym typeface="Open Sans"/>
              </a:rPr>
              <a:t>Sadržaj</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ovog</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materijala</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isključiva</a:t>
            </a:r>
            <a:r>
              <a:rPr lang="en-US" sz="1200" b="1" i="0" u="none" strike="noStrike" cap="none" dirty="0">
                <a:solidFill>
                  <a:schemeClr val="lt1"/>
                </a:solidFill>
                <a:latin typeface="Open Sans"/>
                <a:ea typeface="Open Sans"/>
                <a:cs typeface="Open Sans"/>
                <a:sym typeface="Open Sans"/>
              </a:rPr>
              <a:t> je </a:t>
            </a:r>
            <a:r>
              <a:rPr lang="en-US" sz="1200" b="1" i="0" u="none" strike="noStrike" cap="none" dirty="0" err="1">
                <a:solidFill>
                  <a:schemeClr val="lt1"/>
                </a:solidFill>
                <a:latin typeface="Open Sans"/>
                <a:ea typeface="Open Sans"/>
                <a:cs typeface="Open Sans"/>
                <a:sym typeface="Open Sans"/>
              </a:rPr>
              <a:t>odgovornost</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Hrvatske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akademske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istraživačke</a:t>
            </a:r>
            <a:r>
              <a:rPr lang="en-US" sz="1200" b="1" i="0" u="none" strike="noStrike" cap="none" dirty="0">
                <a:solidFill>
                  <a:schemeClr val="lt1"/>
                </a:solidFill>
                <a:latin typeface="Open Sans"/>
                <a:ea typeface="Open Sans"/>
                <a:cs typeface="Open Sans"/>
                <a:sym typeface="Open Sans"/>
              </a:rPr>
              <a:t> </a:t>
            </a:r>
            <a:r>
              <a:rPr lang="en-US" sz="1200" b="1" i="0" u="none" strike="noStrike" cap="none" dirty="0" err="1">
                <a:solidFill>
                  <a:schemeClr val="lt1"/>
                </a:solidFill>
                <a:latin typeface="Open Sans"/>
                <a:ea typeface="Open Sans"/>
                <a:cs typeface="Open Sans"/>
                <a:sym typeface="Open Sans"/>
              </a:rPr>
              <a:t>mreže</a:t>
            </a:r>
            <a:r>
              <a:rPr lang="en-US" sz="1200" b="1" i="0" u="none" strike="noStrike" cap="none" dirty="0">
                <a:solidFill>
                  <a:schemeClr val="lt1"/>
                </a:solidFill>
                <a:latin typeface="Open Sans"/>
                <a:ea typeface="Open Sans"/>
                <a:cs typeface="Open Sans"/>
                <a:sym typeface="Open Sans"/>
              </a:rPr>
              <a:t> - CARNET.</a:t>
            </a:r>
            <a:endParaRPr sz="1400" b="0" i="0" u="none" strike="noStrike" cap="none" dirty="0">
              <a:solidFill>
                <a:srgbClr val="000000"/>
              </a:solidFill>
              <a:latin typeface="Arial"/>
              <a:ea typeface="Arial"/>
              <a:cs typeface="Arial"/>
              <a:sym typeface="Arial"/>
            </a:endParaRPr>
          </a:p>
        </p:txBody>
      </p:sp>
      <p:pic>
        <p:nvPicPr>
          <p:cNvPr id="340" name="Google Shape;340;p35"/>
          <p:cNvPicPr preferRelativeResize="0"/>
          <p:nvPr/>
        </p:nvPicPr>
        <p:blipFill rotWithShape="1">
          <a:blip r:embed="rId4">
            <a:alphaModFix/>
          </a:blip>
          <a:srcRect/>
          <a:stretch/>
        </p:blipFill>
        <p:spPr>
          <a:xfrm>
            <a:off x="9439707" y="594575"/>
            <a:ext cx="1313993" cy="461675"/>
          </a:xfrm>
          <a:prstGeom prst="rect">
            <a:avLst/>
          </a:prstGeom>
          <a:noFill/>
          <a:ln>
            <a:noFill/>
          </a:ln>
        </p:spPr>
      </p:pic>
      <p:sp>
        <p:nvSpPr>
          <p:cNvPr id="341" name="Google Shape;341;p35"/>
          <p:cNvSpPr txBox="1"/>
          <p:nvPr/>
        </p:nvSpPr>
        <p:spPr>
          <a:xfrm>
            <a:off x="7967500" y="1056250"/>
            <a:ext cx="4079100" cy="8028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Ovo </a:t>
            </a:r>
            <a:r>
              <a:rPr lang="en-US" sz="1000" b="0" i="0" u="none" strike="noStrike" cap="none" dirty="0" err="1">
                <a:solidFill>
                  <a:schemeClr val="lt1"/>
                </a:solidFill>
                <a:latin typeface="Open Sans"/>
                <a:ea typeface="Open Sans"/>
                <a:cs typeface="Open Sans"/>
                <a:sym typeface="Open Sans"/>
              </a:rPr>
              <a:t>djelo</a:t>
            </a:r>
            <a:r>
              <a:rPr lang="en-US" sz="1000" b="0" i="0" u="none" strike="noStrike" cap="none" dirty="0">
                <a:solidFill>
                  <a:schemeClr val="lt1"/>
                </a:solidFill>
                <a:latin typeface="Open Sans"/>
                <a:ea typeface="Open Sans"/>
                <a:cs typeface="Open Sans"/>
                <a:sym typeface="Open Sans"/>
              </a:rPr>
              <a:t> je </a:t>
            </a:r>
            <a:r>
              <a:rPr lang="en-US" sz="1000" b="0" i="0" u="none" strike="noStrike" cap="none" dirty="0" err="1">
                <a:solidFill>
                  <a:schemeClr val="lt1"/>
                </a:solidFill>
                <a:latin typeface="Open Sans"/>
                <a:ea typeface="Open Sans"/>
                <a:cs typeface="Open Sans"/>
                <a:sym typeface="Open Sans"/>
              </a:rPr>
              <a:t>dano</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na</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korištenje</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licencom</a:t>
            </a:r>
            <a:r>
              <a:rPr lang="en-US" sz="1000" b="0" i="0" u="none" strike="noStrike" cap="none" dirty="0">
                <a:solidFill>
                  <a:schemeClr val="lt1"/>
                </a:solidFill>
                <a:latin typeface="Open Sans"/>
                <a:ea typeface="Open Sans"/>
                <a:cs typeface="Open Sans"/>
                <a:sym typeface="Open Sans"/>
              </a:rPr>
              <a:t> Creative Commons </a:t>
            </a:r>
            <a:r>
              <a:rPr lang="en-US" sz="1000" b="0" i="0" u="none" strike="noStrike" cap="none" dirty="0" err="1">
                <a:solidFill>
                  <a:schemeClr val="lt1"/>
                </a:solidFill>
                <a:latin typeface="Open Sans"/>
                <a:ea typeface="Open Sans"/>
                <a:cs typeface="Open Sans"/>
                <a:sym typeface="Open Sans"/>
              </a:rPr>
              <a:t>Imenovanje-Nekomercijalno-Dijeli</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istim</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uvjetima</a:t>
            </a:r>
            <a:r>
              <a:rPr lang="en-US" sz="1000" b="0" i="0" u="none" strike="noStrike" cap="none" dirty="0">
                <a:solidFill>
                  <a:schemeClr val="lt1"/>
                </a:solidFill>
                <a:latin typeface="Open Sans"/>
                <a:ea typeface="Open Sans"/>
                <a:cs typeface="Open Sans"/>
                <a:sym typeface="Open Sans"/>
              </a:rPr>
              <a:t> </a:t>
            </a:r>
            <a:endParaRPr sz="1000" b="0" i="0" u="none" strike="noStrike" cap="none" dirty="0">
              <a:solidFill>
                <a:schemeClr val="lt1"/>
              </a:solidFill>
              <a:latin typeface="Open Sans"/>
              <a:ea typeface="Open Sans"/>
              <a:cs typeface="Open Sans"/>
              <a:sym typeface="Open Sans"/>
            </a:endParaRPr>
          </a:p>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4.0 </a:t>
            </a:r>
            <a:r>
              <a:rPr lang="en-US" sz="1000" b="0" i="0" u="none" strike="noStrike" cap="none" dirty="0" err="1">
                <a:solidFill>
                  <a:schemeClr val="lt1"/>
                </a:solidFill>
                <a:latin typeface="Open Sans"/>
                <a:ea typeface="Open Sans"/>
                <a:cs typeface="Open Sans"/>
                <a:sym typeface="Open Sans"/>
              </a:rPr>
              <a:t>međunarodna</a:t>
            </a:r>
            <a:r>
              <a:rPr lang="en-US" sz="1000" b="0" i="0" u="none" strike="noStrike" cap="none" dirty="0">
                <a:solidFill>
                  <a:schemeClr val="lt1"/>
                </a:solidFill>
                <a:latin typeface="Open Sans"/>
                <a:ea typeface="Open Sans"/>
                <a:cs typeface="Open Sans"/>
                <a:sym typeface="Open Sans"/>
              </a:rPr>
              <a:t>.</a:t>
            </a:r>
            <a:endParaRPr sz="1000" b="0" i="0" u="none" strike="noStrike" cap="none" dirty="0">
              <a:solidFill>
                <a:schemeClr val="lt1"/>
              </a:solidFill>
              <a:latin typeface="Open Sans"/>
              <a:ea typeface="Open Sans"/>
              <a:cs typeface="Open Sans"/>
              <a:sym typeface="Open Sans"/>
            </a:endParaRPr>
          </a:p>
        </p:txBody>
      </p:sp>
      <p:sp>
        <p:nvSpPr>
          <p:cNvPr id="10" name="TekstniOkvir 9">
            <a:extLst>
              <a:ext uri="{FF2B5EF4-FFF2-40B4-BE49-F238E27FC236}">
                <a16:creationId xmlns:a16="http://schemas.microsoft.com/office/drawing/2014/main" id="{609F8281-3D7A-463E-80F0-415900B9D70D}"/>
              </a:ext>
            </a:extLst>
          </p:cNvPr>
          <p:cNvSpPr txBox="1"/>
          <p:nvPr/>
        </p:nvSpPr>
        <p:spPr>
          <a:xfrm>
            <a:off x="743210" y="594575"/>
            <a:ext cx="4079100" cy="1323439"/>
          </a:xfrm>
          <a:prstGeom prst="rect">
            <a:avLst/>
          </a:prstGeom>
          <a:noFill/>
        </p:spPr>
        <p:txBody>
          <a:bodyPr wrap="square">
            <a:spAutoFit/>
          </a:bodyPr>
          <a:lstStyle/>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Kontakt edukacije u e-Škole projektu: </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e-skole-edukacija@skole.hr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a:p>
            <a:pPr algn="ctr"/>
            <a:endParaRPr lang="pl-PL"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CARNET-ova korisnička podrška:</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6">
                  <a:extLst>
                    <a:ext uri="{A12FA001-AC4F-418D-AE19-62706E023703}">
                      <ahyp:hlinkClr xmlns:ahyp="http://schemas.microsoft.com/office/drawing/2018/hyperlinkcolor" val="tx"/>
                    </a:ext>
                  </a:extLst>
                </a:hlinkClick>
              </a:rPr>
              <a:t>helpdesk@skole.hr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1699617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9">
            <a:extLst>
              <a:ext uri="{FF2B5EF4-FFF2-40B4-BE49-F238E27FC236}">
                <a16:creationId xmlns:a16="http://schemas.microsoft.com/office/drawing/2014/main" id="{9AE77182-EC0E-FFFC-97C2-5EF04015E4AF}"/>
              </a:ext>
            </a:extLst>
          </p:cNvPr>
          <p:cNvSpPr txBox="1"/>
          <p:nvPr/>
        </p:nvSpPr>
        <p:spPr>
          <a:xfrm>
            <a:off x="728693" y="857714"/>
            <a:ext cx="7131630" cy="2308324"/>
          </a:xfrm>
          <a:prstGeom prst="rect">
            <a:avLst/>
          </a:prstGeom>
          <a:noFill/>
        </p:spPr>
        <p:txBody>
          <a:bodyPr wrap="square">
            <a:spAutoFit/>
          </a:bodyPr>
          <a:lstStyle/>
          <a:p>
            <a:r>
              <a:rPr lang="pl-PL" sz="1600" b="1" dirty="0">
                <a:solidFill>
                  <a:schemeClr val="bg1">
                    <a:lumMod val="95000"/>
                  </a:schemeClr>
                </a:solidFill>
                <a:latin typeface="+mn-lt"/>
                <a:ea typeface="Open Sans" panose="020B0606030504020204" pitchFamily="34" charset="0"/>
                <a:cs typeface="Open Sans" panose="020B0606030504020204" pitchFamily="34" charset="0"/>
              </a:rPr>
              <a:t>IMPRESUM</a:t>
            </a:r>
          </a:p>
          <a:p>
            <a:endParaRPr lang="pl-PL" sz="1600" b="1" dirty="0">
              <a:solidFill>
                <a:schemeClr val="bg1">
                  <a:lumMod val="95000"/>
                </a:schemeClr>
              </a:solidFill>
              <a:latin typeface="+mn-lt"/>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Nakladnik: </a:t>
            </a:r>
            <a:r>
              <a:rPr lang="pl-PL" sz="1600" dirty="0">
                <a:solidFill>
                  <a:schemeClr val="bg1">
                    <a:lumMod val="95000"/>
                  </a:schemeClr>
                </a:solidFill>
                <a:latin typeface="+mn-lt"/>
                <a:ea typeface="Open Sans" panose="020B0606030504020204" pitchFamily="34" charset="0"/>
                <a:cs typeface="Open Sans" panose="020B0606030504020204" pitchFamily="34" charset="0"/>
              </a:rPr>
              <a:t>Hrvatska akademska i istraživačka mreža – CARNET </a:t>
            </a:r>
          </a:p>
          <a:p>
            <a:r>
              <a:rPr lang="pl-PL" sz="1600" dirty="0">
                <a:solidFill>
                  <a:schemeClr val="bg1">
                    <a:lumMod val="95000"/>
                  </a:schemeClr>
                </a:solidFill>
                <a:latin typeface="+mn-lt"/>
                <a:ea typeface="Open Sans" panose="020B0606030504020204" pitchFamily="34" charset="0"/>
                <a:cs typeface="Open Sans" panose="020B0606030504020204" pitchFamily="34" charset="0"/>
              </a:rPr>
              <a:t>Publikaciju je za objavu pripremila Školska knjiga d.d.</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Projekt: </a:t>
            </a:r>
            <a:r>
              <a:rPr lang="pl-PL" sz="1600" dirty="0">
                <a:solidFill>
                  <a:schemeClr val="bg1">
                    <a:lumMod val="95000"/>
                  </a:schemeClr>
                </a:solidFill>
                <a:latin typeface="+mn-lt"/>
                <a:ea typeface="Open Sans" panose="020B0606030504020204" pitchFamily="34" charset="0"/>
                <a:cs typeface="Open Sans" panose="020B0606030504020204" pitchFamily="34" charset="0"/>
              </a:rPr>
              <a:t>„e-Škole: Razvoj sustava razvoja digitalno zrelih škola (II. faza)“ </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Autori: </a:t>
            </a:r>
            <a:r>
              <a:rPr lang="pl-PL" sz="1600" dirty="0">
                <a:solidFill>
                  <a:schemeClr val="bg1">
                    <a:lumMod val="95000"/>
                  </a:schemeClr>
                </a:solidFill>
                <a:latin typeface="+mn-lt"/>
                <a:ea typeface="Open Sans" panose="020B0606030504020204" pitchFamily="34" charset="0"/>
                <a:cs typeface="Open Sans" panose="020B0606030504020204" pitchFamily="34" charset="0"/>
              </a:rPr>
              <a:t>skupina autora</a:t>
            </a: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Sadržaj je recenziran i lektoriran.</a:t>
            </a:r>
          </a:p>
          <a:p>
            <a:endParaRPr lang="pl-PL" sz="1600" b="1" dirty="0">
              <a:solidFill>
                <a:schemeClr val="bg1">
                  <a:lumMod val="95000"/>
                </a:schemeClr>
              </a:solidFill>
              <a:latin typeface="+mn-lt"/>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mn-lt"/>
                <a:ea typeface="Open Sans" panose="020B0606030504020204" pitchFamily="34" charset="0"/>
                <a:cs typeface="Open Sans" panose="020B0606030504020204" pitchFamily="34" charset="0"/>
              </a:rPr>
              <a:t>Zagreb, 2022. </a:t>
            </a:r>
          </a:p>
        </p:txBody>
      </p:sp>
      <p:sp>
        <p:nvSpPr>
          <p:cNvPr id="3" name="Google Shape;338;p35">
            <a:extLst>
              <a:ext uri="{FF2B5EF4-FFF2-40B4-BE49-F238E27FC236}">
                <a16:creationId xmlns:a16="http://schemas.microsoft.com/office/drawing/2014/main" id="{78E3D8C6-B88A-1F37-C15F-42F5B3486EDA}"/>
              </a:ext>
            </a:extLst>
          </p:cNvPr>
          <p:cNvSpPr txBox="1"/>
          <p:nvPr/>
        </p:nvSpPr>
        <p:spPr>
          <a:xfrm>
            <a:off x="2324609" y="4804229"/>
            <a:ext cx="7885159" cy="738623"/>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200"/>
              <a:buFont typeface="Arial"/>
              <a:buNone/>
            </a:pPr>
            <a:r>
              <a:rPr lang="hr-HR" b="0" i="0" dirty="0">
                <a:solidFill>
                  <a:schemeClr val="tx1">
                    <a:lumMod val="75000"/>
                    <a:lumOff val="25000"/>
                  </a:schemeClr>
                </a:solidFill>
                <a:effectLst/>
                <a:latin typeface="Aptos" panose="020B0004020202020204" pitchFamily="34" charset="0"/>
              </a:rPr>
              <a:t>Napomena: Ispravnost poveznica i dostupnost digitalnih alata koji se navode u ovom sadržaju provjerena je u trenutku objave (vidi prethodni navod o mjesecu i godini) stoga je poželjno razmotriti ažurnost ovih informacija.</a:t>
            </a:r>
            <a:endParaRPr b="0" i="0" u="none" strike="noStrike" cap="none" dirty="0">
              <a:solidFill>
                <a:schemeClr val="tx1">
                  <a:lumMod val="75000"/>
                  <a:lumOff val="25000"/>
                </a:schemeClr>
              </a:solidFill>
              <a:latin typeface="Open Sans"/>
              <a:ea typeface="Open Sans"/>
              <a:cs typeface="Open Sans"/>
              <a:sym typeface="Open Sans"/>
            </a:endParaRPr>
          </a:p>
        </p:txBody>
      </p:sp>
      <p:pic>
        <p:nvPicPr>
          <p:cNvPr id="4" name="Google Shape;335;p35">
            <a:extLst>
              <a:ext uri="{FF2B5EF4-FFF2-40B4-BE49-F238E27FC236}">
                <a16:creationId xmlns:a16="http://schemas.microsoft.com/office/drawing/2014/main" id="{73593BAD-80E3-3F93-C18C-273BA6F073FC}"/>
              </a:ext>
            </a:extLst>
          </p:cNvPr>
          <p:cNvPicPr preferRelativeResize="0"/>
          <p:nvPr/>
        </p:nvPicPr>
        <p:blipFill rotWithShape="1">
          <a:blip r:embed="rId2">
            <a:alphaModFix/>
          </a:blip>
          <a:srcRect/>
          <a:stretch/>
        </p:blipFill>
        <p:spPr>
          <a:xfrm>
            <a:off x="7552871" y="857714"/>
            <a:ext cx="2311400" cy="3136900"/>
          </a:xfrm>
          <a:prstGeom prst="rect">
            <a:avLst/>
          </a:prstGeom>
          <a:noFill/>
          <a:ln>
            <a:noFill/>
          </a:ln>
        </p:spPr>
      </p:pic>
    </p:spTree>
    <p:extLst>
      <p:ext uri="{BB962C8B-B14F-4D97-AF65-F5344CB8AC3E}">
        <p14:creationId xmlns:p14="http://schemas.microsoft.com/office/powerpoint/2010/main" val="15599255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6160D4-6CA8-4486-BC66-CEE31BCA5982}"/>
              </a:ext>
            </a:extLst>
          </p:cNvPr>
          <p:cNvSpPr>
            <a:spLocks noGrp="1"/>
          </p:cNvSpPr>
          <p:nvPr>
            <p:ph type="title"/>
          </p:nvPr>
        </p:nvSpPr>
        <p:spPr>
          <a:xfrm>
            <a:off x="512647" y="1748631"/>
            <a:ext cx="3932237" cy="3268662"/>
          </a:xfrm>
        </p:spPr>
        <p:txBody>
          <a:bodyPr anchor="ctr"/>
          <a:lstStyle/>
          <a:p>
            <a:pPr>
              <a:lnSpc>
                <a:spcPct val="120000"/>
              </a:lnSpc>
            </a:pPr>
            <a:r>
              <a:rPr lang="hr-HR" sz="6000" b="1" dirty="0"/>
              <a:t>Sustavi za upravljanje nastavom</a:t>
            </a:r>
          </a:p>
        </p:txBody>
      </p:sp>
      <p:sp>
        <p:nvSpPr>
          <p:cNvPr id="3" name="Rezervirano mjesto teksta 2">
            <a:extLst>
              <a:ext uri="{FF2B5EF4-FFF2-40B4-BE49-F238E27FC236}">
                <a16:creationId xmlns:a16="http://schemas.microsoft.com/office/drawing/2014/main" id="{7F2B4BCA-E4C9-453F-AC27-B1E9249EC007}"/>
              </a:ext>
            </a:extLst>
          </p:cNvPr>
          <p:cNvSpPr>
            <a:spLocks noGrp="1"/>
          </p:cNvSpPr>
          <p:nvPr>
            <p:ph sz="quarter" idx="10"/>
          </p:nvPr>
        </p:nvSpPr>
        <p:spPr/>
        <p:txBody>
          <a:bodyPr anchor="ctr">
            <a:normAutofit/>
          </a:bodyPr>
          <a:lstStyle/>
          <a:p>
            <a:pPr marL="50800" indent="0" algn="ctr">
              <a:buNone/>
            </a:pPr>
            <a:r>
              <a:rPr lang="hr-HR" sz="4400" dirty="0">
                <a:hlinkClick r:id="rId3"/>
              </a:rPr>
              <a:t>www.menti.com </a:t>
            </a:r>
            <a:endParaRPr lang="hr-HR" sz="4400" dirty="0"/>
          </a:p>
          <a:p>
            <a:pPr marL="50800" indent="0">
              <a:buNone/>
            </a:pPr>
            <a:endParaRPr lang="hr-HR" sz="4400" dirty="0"/>
          </a:p>
        </p:txBody>
      </p:sp>
    </p:spTree>
    <p:extLst>
      <p:ext uri="{BB962C8B-B14F-4D97-AF65-F5344CB8AC3E}">
        <p14:creationId xmlns:p14="http://schemas.microsoft.com/office/powerpoint/2010/main" val="404658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4CF077B0-81AF-49DC-B015-30AB60140C28}"/>
              </a:ext>
            </a:extLst>
          </p:cNvPr>
          <p:cNvSpPr>
            <a:spLocks noGrp="1"/>
          </p:cNvSpPr>
          <p:nvPr>
            <p:ph type="title"/>
          </p:nvPr>
        </p:nvSpPr>
        <p:spPr/>
        <p:txBody>
          <a:bodyPr/>
          <a:lstStyle/>
          <a:p>
            <a:pPr>
              <a:lnSpc>
                <a:spcPct val="120000"/>
              </a:lnSpc>
            </a:pPr>
            <a:r>
              <a:rPr lang="hr-HR" dirty="0"/>
              <a:t>Sustavi za upravljanje nastavom</a:t>
            </a:r>
          </a:p>
        </p:txBody>
      </p:sp>
      <p:pic>
        <p:nvPicPr>
          <p:cNvPr id="1026" name="Picture 2" descr="Vidi izvornu sliku">
            <a:extLst>
              <a:ext uri="{FF2B5EF4-FFF2-40B4-BE49-F238E27FC236}">
                <a16:creationId xmlns:a16="http://schemas.microsoft.com/office/drawing/2014/main" id="{2817538C-6F67-40EF-9C6F-C12B24BA121E}"/>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850554" y="404192"/>
            <a:ext cx="2880000" cy="6776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idi izvornu sliku">
            <a:extLst>
              <a:ext uri="{FF2B5EF4-FFF2-40B4-BE49-F238E27FC236}">
                <a16:creationId xmlns:a16="http://schemas.microsoft.com/office/drawing/2014/main" id="{1E31DF9B-9E9A-4D43-86A1-3622EC1989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5701" y="1557420"/>
            <a:ext cx="1584000" cy="152788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Vidi izvornu sliku">
            <a:extLst>
              <a:ext uri="{FF2B5EF4-FFF2-40B4-BE49-F238E27FC236}">
                <a16:creationId xmlns:a16="http://schemas.microsoft.com/office/drawing/2014/main" id="{7774D9C6-83CB-4606-8F52-8F69F1D5CCA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70012" y="2222262"/>
            <a:ext cx="1296000" cy="7776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Vidi izvornu sliku">
            <a:extLst>
              <a:ext uri="{FF2B5EF4-FFF2-40B4-BE49-F238E27FC236}">
                <a16:creationId xmlns:a16="http://schemas.microsoft.com/office/drawing/2014/main" id="{4FD6FA9E-E686-4EF1-80B3-ACB85BEC624F}"/>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8651" t="14099" r="6222" b="9976"/>
          <a:stretch/>
        </p:blipFill>
        <p:spPr bwMode="auto">
          <a:xfrm>
            <a:off x="7597518" y="4600059"/>
            <a:ext cx="1708318" cy="152363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Vidi izvornu sliku">
            <a:extLst>
              <a:ext uri="{FF2B5EF4-FFF2-40B4-BE49-F238E27FC236}">
                <a16:creationId xmlns:a16="http://schemas.microsoft.com/office/drawing/2014/main" id="{3FF90364-1888-4B80-A349-A305FA5644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08631" y="3705540"/>
            <a:ext cx="1320283" cy="122791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logo">
            <a:extLst>
              <a:ext uri="{FF2B5EF4-FFF2-40B4-BE49-F238E27FC236}">
                <a16:creationId xmlns:a16="http://schemas.microsoft.com/office/drawing/2014/main" id="{5A4A4927-FE96-4831-833B-B68785BBBE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85392" y="3396343"/>
            <a:ext cx="2484000" cy="73298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Vidi izvornu sliku">
            <a:extLst>
              <a:ext uri="{FF2B5EF4-FFF2-40B4-BE49-F238E27FC236}">
                <a16:creationId xmlns:a16="http://schemas.microsoft.com/office/drawing/2014/main" id="{9F027756-0ED4-4103-B69C-C172EDD7A25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97518" y="843021"/>
            <a:ext cx="972000" cy="9720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lack Review | PCMag">
            <a:extLst>
              <a:ext uri="{FF2B5EF4-FFF2-40B4-BE49-F238E27FC236}">
                <a16:creationId xmlns:a16="http://schemas.microsoft.com/office/drawing/2014/main" id="{0F04BE15-5BBE-45A4-ADA2-AC766EC73F38}"/>
              </a:ext>
            </a:extLst>
          </p:cNvPr>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t="16849" b="24911"/>
          <a:stretch/>
        </p:blipFill>
        <p:spPr bwMode="auto">
          <a:xfrm>
            <a:off x="9563862" y="5125584"/>
            <a:ext cx="2592000" cy="849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265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slov 6">
            <a:extLst>
              <a:ext uri="{FF2B5EF4-FFF2-40B4-BE49-F238E27FC236}">
                <a16:creationId xmlns:a16="http://schemas.microsoft.com/office/drawing/2014/main" id="{E9A9E642-2C1A-46F1-B441-A087F07BA106}"/>
              </a:ext>
            </a:extLst>
          </p:cNvPr>
          <p:cNvSpPr>
            <a:spLocks noGrp="1"/>
          </p:cNvSpPr>
          <p:nvPr>
            <p:ph type="title"/>
          </p:nvPr>
        </p:nvSpPr>
        <p:spPr>
          <a:xfrm>
            <a:off x="256082" y="272000"/>
            <a:ext cx="5598618" cy="6352771"/>
          </a:xfrm>
        </p:spPr>
        <p:txBody>
          <a:bodyPr anchor="ctr"/>
          <a:lstStyle/>
          <a:p>
            <a:pPr>
              <a:lnSpc>
                <a:spcPct val="120000"/>
              </a:lnSpc>
            </a:pPr>
            <a:r>
              <a:rPr lang="hr-HR" sz="5200" b="1" dirty="0"/>
              <a:t>Jeste li već povezali </a:t>
            </a:r>
            <a:r>
              <a:rPr lang="hr-HR" sz="5200" b="1" i="1" dirty="0"/>
              <a:t>@skole.hr </a:t>
            </a:r>
            <a:r>
              <a:rPr lang="hr-HR" sz="5200" b="1" dirty="0"/>
              <a:t>račun s nekom od dostupnih usluga? </a:t>
            </a:r>
          </a:p>
        </p:txBody>
      </p:sp>
      <p:pic>
        <p:nvPicPr>
          <p:cNvPr id="10" name="Rezervirano mjesto sadržaja 9">
            <a:extLst>
              <a:ext uri="{FF2B5EF4-FFF2-40B4-BE49-F238E27FC236}">
                <a16:creationId xmlns:a16="http://schemas.microsoft.com/office/drawing/2014/main" id="{DCC85C99-07BB-4640-9B47-E65D3B62C2DD}"/>
              </a:ext>
            </a:extLst>
          </p:cNvPr>
          <p:cNvPicPr>
            <a:picLocks noGrp="1" noChangeAspect="1"/>
          </p:cNvPicPr>
          <p:nvPr>
            <p:ph sz="quarter" idx="10"/>
          </p:nvPr>
        </p:nvPicPr>
        <p:blipFill rotWithShape="1">
          <a:blip r:embed="rId3">
            <a:extLst>
              <a:ext uri="{28A0092B-C50C-407E-A947-70E740481C1C}">
                <a14:useLocalDpi xmlns:a14="http://schemas.microsoft.com/office/drawing/2010/main" val="0"/>
              </a:ext>
            </a:extLst>
          </a:blip>
          <a:stretch/>
        </p:blipFill>
        <p:spPr>
          <a:xfrm>
            <a:off x="8587953" y="3090110"/>
            <a:ext cx="2876698" cy="901746"/>
          </a:xfrm>
        </p:spPr>
      </p:pic>
      <p:pic>
        <p:nvPicPr>
          <p:cNvPr id="14" name="Slika 13">
            <a:extLst>
              <a:ext uri="{FF2B5EF4-FFF2-40B4-BE49-F238E27FC236}">
                <a16:creationId xmlns:a16="http://schemas.microsoft.com/office/drawing/2014/main" id="{A0CC20F1-3C10-4CEB-AFE5-807009262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6820" y="890981"/>
            <a:ext cx="2974810" cy="1345747"/>
          </a:xfrm>
          <a:prstGeom prst="rect">
            <a:avLst/>
          </a:prstGeom>
        </p:spPr>
      </p:pic>
      <p:pic>
        <p:nvPicPr>
          <p:cNvPr id="12" name="Slika 11">
            <a:extLst>
              <a:ext uri="{FF2B5EF4-FFF2-40B4-BE49-F238E27FC236}">
                <a16:creationId xmlns:a16="http://schemas.microsoft.com/office/drawing/2014/main" id="{B86DBB0F-7F22-4DC6-9996-10AB9A982F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9488" y="3767890"/>
            <a:ext cx="2952000" cy="1231629"/>
          </a:xfrm>
          <a:prstGeom prst="rect">
            <a:avLst/>
          </a:prstGeom>
        </p:spPr>
      </p:pic>
      <p:sp>
        <p:nvSpPr>
          <p:cNvPr id="16" name="Rezervirano mjesto teksta 2">
            <a:extLst>
              <a:ext uri="{FF2B5EF4-FFF2-40B4-BE49-F238E27FC236}">
                <a16:creationId xmlns:a16="http://schemas.microsoft.com/office/drawing/2014/main" id="{881F9F52-CD40-45F5-85A6-9556621ACEEE}"/>
              </a:ext>
            </a:extLst>
          </p:cNvPr>
          <p:cNvSpPr txBox="1">
            <a:spLocks/>
          </p:cNvSpPr>
          <p:nvPr/>
        </p:nvSpPr>
        <p:spPr>
          <a:xfrm>
            <a:off x="4731683" y="5754504"/>
            <a:ext cx="7315200" cy="831496"/>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406400" algn="l" rtl="0" eaLnBrk="1" hangingPunct="1">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1pPr>
            <a:lvl2pPr marL="914400" marR="0" lvl="1" indent="-381000" algn="l" rtl="0" eaLnBrk="1" hangingPunct="1">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2pPr>
            <a:lvl3pPr marL="1371600" marR="0" lvl="2" indent="-355600" algn="l" rtl="0" eaLnBrk="1" hangingPunct="1">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3pPr>
            <a:lvl4pPr marL="1828800" marR="0" lvl="3"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4pPr>
            <a:lvl5pPr marL="2286000" marR="0" lvl="4"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Open Sans"/>
              </a:defRPr>
            </a:lvl5pPr>
            <a:lvl6pPr marL="2743200" marR="0" lvl="5"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pPr marL="50800" indent="0" algn="ctr">
              <a:buFont typeface="Arial"/>
              <a:buNone/>
            </a:pPr>
            <a:r>
              <a:rPr lang="hr-HR" sz="4400" dirty="0">
                <a:hlinkClick r:id="rId6"/>
              </a:rPr>
              <a:t>www.menti.com </a:t>
            </a:r>
            <a:endParaRPr lang="hr-HR" sz="4400" dirty="0"/>
          </a:p>
          <a:p>
            <a:pPr marL="50800" indent="0">
              <a:buFont typeface="Arial"/>
              <a:buNone/>
            </a:pPr>
            <a:endParaRPr lang="hr-HR" sz="4400" dirty="0"/>
          </a:p>
        </p:txBody>
      </p:sp>
    </p:spTree>
    <p:extLst>
      <p:ext uri="{BB962C8B-B14F-4D97-AF65-F5344CB8AC3E}">
        <p14:creationId xmlns:p14="http://schemas.microsoft.com/office/powerpoint/2010/main" val="248871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C1C5D9DD-4992-40B4-92F7-FB46BCFA8DA1}"/>
              </a:ext>
            </a:extLst>
          </p:cNvPr>
          <p:cNvSpPr>
            <a:spLocks noGrp="1"/>
          </p:cNvSpPr>
          <p:nvPr>
            <p:ph type="title"/>
          </p:nvPr>
        </p:nvSpPr>
        <p:spPr/>
        <p:txBody>
          <a:bodyPr/>
          <a:lstStyle/>
          <a:p>
            <a:pPr>
              <a:lnSpc>
                <a:spcPct val="120000"/>
              </a:lnSpc>
            </a:pPr>
            <a:r>
              <a:rPr lang="hr-HR" dirty="0"/>
              <a:t>Aktiviranje usluge </a:t>
            </a:r>
            <a:r>
              <a:rPr lang="hr-HR" i="1" dirty="0"/>
              <a:t>Google Workspace for Education</a:t>
            </a:r>
          </a:p>
        </p:txBody>
      </p:sp>
      <p:sp>
        <p:nvSpPr>
          <p:cNvPr id="5" name="TekstniOkvir 4">
            <a:extLst>
              <a:ext uri="{FF2B5EF4-FFF2-40B4-BE49-F238E27FC236}">
                <a16:creationId xmlns:a16="http://schemas.microsoft.com/office/drawing/2014/main" id="{ADE86056-BD68-4C00-94C3-C90E612DFC42}"/>
              </a:ext>
            </a:extLst>
          </p:cNvPr>
          <p:cNvSpPr txBox="1"/>
          <p:nvPr/>
        </p:nvSpPr>
        <p:spPr>
          <a:xfrm>
            <a:off x="7303786" y="5869827"/>
            <a:ext cx="6096000" cy="584775"/>
          </a:xfrm>
          <a:prstGeom prst="rect">
            <a:avLst/>
          </a:prstGeom>
          <a:noFill/>
        </p:spPr>
        <p:txBody>
          <a:bodyPr wrap="square">
            <a:spAutoFit/>
          </a:bodyPr>
          <a:lstStyle/>
          <a:p>
            <a:r>
              <a:rPr lang="hr-HR" sz="3200" dirty="0">
                <a:hlinkClick r:id="rId3"/>
              </a:rPr>
              <a:t>https://aktivacija.skole.hr/</a:t>
            </a:r>
            <a:r>
              <a:rPr lang="hr-HR" sz="3200" dirty="0"/>
              <a:t> </a:t>
            </a:r>
          </a:p>
        </p:txBody>
      </p:sp>
      <p:pic>
        <p:nvPicPr>
          <p:cNvPr id="7" name="Slika 6">
            <a:extLst>
              <a:ext uri="{FF2B5EF4-FFF2-40B4-BE49-F238E27FC236}">
                <a16:creationId xmlns:a16="http://schemas.microsoft.com/office/drawing/2014/main" id="{9C783901-176F-494B-A6F0-2140C25AB189}"/>
              </a:ext>
            </a:extLst>
          </p:cNvPr>
          <p:cNvPicPr>
            <a:picLocks noChangeAspect="1"/>
          </p:cNvPicPr>
          <p:nvPr/>
        </p:nvPicPr>
        <p:blipFill>
          <a:blip r:embed="rId4"/>
          <a:stretch>
            <a:fillRect/>
          </a:stretch>
        </p:blipFill>
        <p:spPr>
          <a:xfrm>
            <a:off x="7523828" y="602081"/>
            <a:ext cx="4305313" cy="43282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3316489"/>
      </p:ext>
    </p:extLst>
  </p:cSld>
  <p:clrMapOvr>
    <a:masterClrMapping/>
  </p:clrMapOvr>
</p:sld>
</file>

<file path=ppt/theme/theme1.xml><?xml version="1.0" encoding="utf-8"?>
<a:theme xmlns:a="http://schemas.openxmlformats.org/drawingml/2006/main" name="Tema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a1" id="{E4C877B6-5486-43BF-8C70-091C176BCAE7}" vid="{689ABB36-23F3-4E4F-89D2-2C8CD39263EC}"/>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400bdbef-feff-4491-8c53-303b15cf814c" xsi:nil="true"/>
    <TaxCatchAll xmlns="e9d7d946-bfd1-44bb-8b51-4f032229512d" xsi:nil="true"/>
    <lcf76f155ced4ddcb4097134ff3c332f xmlns="400bdbef-feff-4491-8c53-303b15cf814c">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70ACE3271B8A49834EA3AFDCD1EF01" ma:contentTypeVersion="18" ma:contentTypeDescription="Create a new document." ma:contentTypeScope="" ma:versionID="26a4ba5e2fda1495dab4b76b0da9251d">
  <xsd:schema xmlns:xsd="http://www.w3.org/2001/XMLSchema" xmlns:xs="http://www.w3.org/2001/XMLSchema" xmlns:p="http://schemas.microsoft.com/office/2006/metadata/properties" xmlns:ns2="400bdbef-feff-4491-8c53-303b15cf814c" xmlns:ns3="e9d7d946-bfd1-44bb-8b51-4f032229512d" targetNamespace="http://schemas.microsoft.com/office/2006/metadata/properties" ma:root="true" ma:fieldsID="0f3ed0c0074f7978d5dd08a4be10e25e" ns2:_="" ns3:_="">
    <xsd:import namespace="400bdbef-feff-4491-8c53-303b15cf814c"/>
    <xsd:import namespace="e9d7d946-bfd1-44bb-8b51-4f032229512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_Flow_SignoffStatu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0bdbef-feff-4491-8c53-303b15cf81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986ede-ccc4-4a57-b6a6-e316a042c07d" ma:termSetId="09814cd3-568e-fe90-9814-8d621ff8fb84" ma:anchorId="fba54fb3-c3e1-fe81-a776-ca4b69148c4d" ma:open="true" ma:isKeyword="false">
      <xsd:complexType>
        <xsd:sequence>
          <xsd:element ref="pc:Terms" minOccurs="0" maxOccurs="1"/>
        </xsd:sequence>
      </xsd:complexType>
    </xsd:element>
    <xsd:element name="_Flow_SignoffStatus" ma:index="22" nillable="true" ma:displayName="Sign-off status" ma:internalName="Sign_x002d_off_x0020_status">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d7d946-bfd1-44bb-8b51-4f032229512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1a46b87-3b69-4508-b7de-0c6b541c72af}" ma:internalName="TaxCatchAll" ma:showField="CatchAllData" ma:web="e9d7d946-bfd1-44bb-8b51-4f03222951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EC3B92-4BD8-419A-B3A5-D87E9486D265}">
  <ds:schemaRefs>
    <ds:schemaRef ds:uri="http://schemas.microsoft.com/office/2006/metadata/properties"/>
    <ds:schemaRef ds:uri="http://schemas.microsoft.com/office/infopath/2007/PartnerControls"/>
    <ds:schemaRef ds:uri="400bdbef-feff-4491-8c53-303b15cf814c"/>
    <ds:schemaRef ds:uri="e9d7d946-bfd1-44bb-8b51-4f032229512d"/>
  </ds:schemaRefs>
</ds:datastoreItem>
</file>

<file path=customXml/itemProps2.xml><?xml version="1.0" encoding="utf-8"?>
<ds:datastoreItem xmlns:ds="http://schemas.openxmlformats.org/officeDocument/2006/customXml" ds:itemID="{8410DBBB-A944-4377-A5FF-DDC4A2813D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0bdbef-feff-4491-8c53-303b15cf814c"/>
    <ds:schemaRef ds:uri="e9d7d946-bfd1-44bb-8b51-4f03222951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697D81-0235-4B0C-A0E8-7BB059AD02F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Tema1</Template>
  <TotalTime>5018</TotalTime>
  <Words>4569</Words>
  <Application>Microsoft Office PowerPoint</Application>
  <PresentationFormat>Widescreen</PresentationFormat>
  <Paragraphs>481</Paragraphs>
  <Slides>51</Slides>
  <Notes>50</Notes>
  <HiddenSlides>16</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Aptos</vt:lpstr>
      <vt:lpstr>Arial</vt:lpstr>
      <vt:lpstr>Arial Nova Cond Light</vt:lpstr>
      <vt:lpstr>Calibri</vt:lpstr>
      <vt:lpstr>Open Sans</vt:lpstr>
      <vt:lpstr>Open Sans ExtraBold</vt:lpstr>
      <vt:lpstr>Open Sans Light</vt:lpstr>
      <vt:lpstr>Segoe UI</vt:lpstr>
      <vt:lpstr>Symbol</vt:lpstr>
      <vt:lpstr>Tema1</vt:lpstr>
      <vt:lpstr>Nastava u oblaku jednostavna  kao guglanje</vt:lpstr>
      <vt:lpstr>Cilj webinara</vt:lpstr>
      <vt:lpstr>Ishodi učenja (I)</vt:lpstr>
      <vt:lpstr>Ishodi učenja (II)</vt:lpstr>
      <vt:lpstr>Sadržaj webinara</vt:lpstr>
      <vt:lpstr>Sustavi za upravljanje nastavom</vt:lpstr>
      <vt:lpstr>Sustavi za upravljanje nastavom</vt:lpstr>
      <vt:lpstr>Jeste li već povezali @skole.hr račun s nekom od dostupnih usluga? </vt:lpstr>
      <vt:lpstr>Aktiviranje usluge Google Workspace for Education</vt:lpstr>
      <vt:lpstr>Aktivacija usluge</vt:lpstr>
      <vt:lpstr>Aktivacija usluge</vt:lpstr>
      <vt:lpstr>Aktivacija usluge</vt:lpstr>
      <vt:lpstr>Aktivacija usluge</vt:lpstr>
      <vt:lpstr>Google učionica</vt:lpstr>
      <vt:lpstr>Što je Google učionica?</vt:lpstr>
      <vt:lpstr>PowerPoint Presentation</vt:lpstr>
      <vt:lpstr>Usporedba Google učionice i MS Teamsa</vt:lpstr>
      <vt:lpstr>Usluge Google Workspace for Education</vt:lpstr>
      <vt:lpstr>Google Workspace for Education</vt:lpstr>
      <vt:lpstr>Pripremanje i izvođenje nastave</vt:lpstr>
      <vt:lpstr>PowerPoint Presentation</vt:lpstr>
      <vt:lpstr>Elementi hibridnog učenja</vt:lpstr>
      <vt:lpstr>Upoznajmo  i izradimo  Google učionicu</vt:lpstr>
      <vt:lpstr>Prijava na Google učionicu i stvaranje predmeta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Dodavanje učenika i nastavnika</vt:lpstr>
      <vt:lpstr>PowerPoint Presentation</vt:lpstr>
      <vt:lpstr>Pozivnica učeniku </vt:lpstr>
      <vt:lpstr>Pridruživanje predmetu putem koda</vt:lpstr>
      <vt:lpstr>Pridruživanje predmetu putem koda</vt:lpstr>
      <vt:lpstr>Google Meet</vt:lpstr>
      <vt:lpstr>PowerPoint Presentation</vt:lpstr>
      <vt:lpstr>PowerPoint Presentation</vt:lpstr>
      <vt:lpstr>Videopozivi</vt:lpstr>
      <vt:lpstr>PowerPoint Presentation</vt:lpstr>
      <vt:lpstr>Zadaci i vrednovanje</vt:lpstr>
      <vt:lpstr>Stvaranje zadatka s rubrikom za vrednovanje</vt:lpstr>
      <vt:lpstr>PowerPoint Presentation</vt:lpstr>
      <vt:lpstr>Učenikov pogled na zadaću  (zadano i pregledano)</vt:lpstr>
      <vt:lpstr>Za kraj na Lino ploču izdvojite</vt:lpstr>
      <vt:lpstr>Priručnik i prezentacija na Edutoriju u kolekciji</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Sustav za upravljanje nastavom</dc:title>
  <dc:creator>Viktorija Vranešić</dc:creator>
  <cp:lastModifiedBy>Matea Ježić</cp:lastModifiedBy>
  <cp:revision>143</cp:revision>
  <dcterms:created xsi:type="dcterms:W3CDTF">2022-08-19T08:47:17Z</dcterms:created>
  <dcterms:modified xsi:type="dcterms:W3CDTF">2024-04-15T14:20:28Z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0x0101008770ACE3271B8A49834EA3AFDCD1EF01</vt:lpwstr>
  </property>
</Properties>
</file>