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3"/>
  </p:notesMasterIdLst>
  <p:sldIdLst>
    <p:sldId id="256" r:id="rId5"/>
    <p:sldId id="258" r:id="rId6"/>
    <p:sldId id="356" r:id="rId7"/>
    <p:sldId id="392" r:id="rId8"/>
    <p:sldId id="438" r:id="rId9"/>
    <p:sldId id="407" r:id="rId10"/>
    <p:sldId id="372" r:id="rId11"/>
    <p:sldId id="280" r:id="rId12"/>
    <p:sldId id="408" r:id="rId13"/>
    <p:sldId id="414" r:id="rId14"/>
    <p:sldId id="358" r:id="rId15"/>
    <p:sldId id="270" r:id="rId16"/>
    <p:sldId id="411" r:id="rId17"/>
    <p:sldId id="419" r:id="rId18"/>
    <p:sldId id="416" r:id="rId19"/>
    <p:sldId id="415" r:id="rId20"/>
    <p:sldId id="417" r:id="rId21"/>
    <p:sldId id="418" r:id="rId22"/>
    <p:sldId id="420" r:id="rId23"/>
    <p:sldId id="426" r:id="rId24"/>
    <p:sldId id="421" r:id="rId25"/>
    <p:sldId id="423" r:id="rId26"/>
    <p:sldId id="422" r:id="rId27"/>
    <p:sldId id="424" r:id="rId28"/>
    <p:sldId id="427" r:id="rId29"/>
    <p:sldId id="425" r:id="rId30"/>
    <p:sldId id="428" r:id="rId31"/>
    <p:sldId id="430" r:id="rId32"/>
    <p:sldId id="431" r:id="rId33"/>
    <p:sldId id="432" r:id="rId34"/>
    <p:sldId id="434" r:id="rId35"/>
    <p:sldId id="435" r:id="rId36"/>
    <p:sldId id="429" r:id="rId37"/>
    <p:sldId id="436" r:id="rId38"/>
    <p:sldId id="440" r:id="rId39"/>
    <p:sldId id="354" r:id="rId40"/>
    <p:sldId id="355" r:id="rId41"/>
    <p:sldId id="933" r:id="rId4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37" userDrawn="1">
          <p15:clr>
            <a:srgbClr val="A4A3A4"/>
          </p15:clr>
        </p15:guide>
        <p15:guide id="2" pos="3817"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C41575C-F4A5-6CD7-A241-60AA78435CC9}" name="CARNET" initials="CARNET" userId="CARNET"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BC2E"/>
    <a:srgbClr val="009BEA"/>
    <a:srgbClr val="F8851B"/>
    <a:srgbClr val="E71A7A"/>
    <a:srgbClr val="F5A1C9"/>
    <a:srgbClr val="FBB97D"/>
    <a:srgbClr val="B9E080"/>
    <a:srgbClr val="0000FF"/>
    <a:srgbClr val="29999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rednji stil 2 - Isticanj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rednji stil 2 - Isticanj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Srednji stil 1 - Isticanj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770" autoAdjust="0"/>
    <p:restoredTop sz="73066" autoAdjust="0"/>
  </p:normalViewPr>
  <p:slideViewPr>
    <p:cSldViewPr snapToGrid="0" showGuides="1">
      <p:cViewPr varScale="1">
        <p:scale>
          <a:sx n="83" d="100"/>
          <a:sy n="83" d="100"/>
        </p:scale>
        <p:origin x="1338" y="90"/>
      </p:cViewPr>
      <p:guideLst>
        <p:guide orient="horz" pos="2137"/>
        <p:guide pos="3817"/>
      </p:guideLst>
    </p:cSldViewPr>
  </p:slideViewPr>
  <p:outlineViewPr>
    <p:cViewPr>
      <p:scale>
        <a:sx n="33" d="100"/>
        <a:sy n="33" d="100"/>
      </p:scale>
      <p:origin x="0" y="-5416"/>
    </p:cViewPr>
  </p:outlineViewPr>
  <p:notesTextViewPr>
    <p:cViewPr>
      <p:scale>
        <a:sx n="1" d="1"/>
        <a:sy n="1" d="1"/>
      </p:scale>
      <p:origin x="0" y="0"/>
    </p:cViewPr>
  </p:notesTextViewPr>
  <p:sorterViewPr>
    <p:cViewPr>
      <p:scale>
        <a:sx n="100" d="100"/>
        <a:sy n="100" d="100"/>
      </p:scale>
      <p:origin x="0" y="-4188"/>
    </p:cViewPr>
  </p:sorterViewPr>
  <p:notesViewPr>
    <p:cSldViewPr snapToGrid="0" showGuides="1">
      <p:cViewPr varScale="1">
        <p:scale>
          <a:sx n="47" d="100"/>
          <a:sy n="47" d="100"/>
        </p:scale>
        <p:origin x="2712"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microsoft.com/office/2018/10/relationships/authors" Targe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s>
</file>

<file path=ppt/diagrams/_rels/data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svg"/><Relationship Id="rId1" Type="http://schemas.openxmlformats.org/officeDocument/2006/relationships/image" Target="../media/image58.png"/><Relationship Id="rId4" Type="http://schemas.openxmlformats.org/officeDocument/2006/relationships/image" Target="../media/image61.svg"/></Relationships>
</file>

<file path=ppt/diagrams/_rels/drawing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svg"/><Relationship Id="rId1" Type="http://schemas.openxmlformats.org/officeDocument/2006/relationships/image" Target="../media/image58.png"/><Relationship Id="rId4" Type="http://schemas.openxmlformats.org/officeDocument/2006/relationships/image" Target="../media/image61.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1F704B-8C1E-4799-B87C-24624FFA91C2}"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hr-HR"/>
        </a:p>
      </dgm:t>
    </dgm:pt>
    <dgm:pt modelId="{367333A4-3259-4604-9D2F-101083FF026F}">
      <dgm:prSet phldrT="[Tekst]" custT="1"/>
      <dgm:spPr>
        <a:solidFill>
          <a:srgbClr val="009BEA"/>
        </a:solidFill>
      </dgm:spPr>
      <dgm:t>
        <a:bodyPr/>
        <a:lstStyle/>
        <a:p>
          <a:r>
            <a:rPr lang="hr-HR" sz="2800" b="1" dirty="0"/>
            <a:t>Analiza</a:t>
          </a:r>
        </a:p>
        <a:p>
          <a:r>
            <a:rPr lang="hr-HR" sz="2400" dirty="0"/>
            <a:t>(</a:t>
          </a:r>
          <a:r>
            <a:rPr lang="hr-HR" sz="2400" b="1" dirty="0" err="1">
              <a:solidFill>
                <a:schemeClr val="bg1"/>
              </a:solidFill>
            </a:rPr>
            <a:t>A</a:t>
          </a:r>
          <a:r>
            <a:rPr lang="hr-HR" sz="2400" dirty="0" err="1"/>
            <a:t>nalise</a:t>
          </a:r>
          <a:r>
            <a:rPr lang="hr-HR" sz="2400" dirty="0"/>
            <a:t>)</a:t>
          </a:r>
        </a:p>
      </dgm:t>
    </dgm:pt>
    <dgm:pt modelId="{3808354E-44FB-43EA-A3C1-461B356678BF}" type="parTrans" cxnId="{75B2C1D0-F283-49EF-8750-A8E643C77109}">
      <dgm:prSet/>
      <dgm:spPr/>
      <dgm:t>
        <a:bodyPr/>
        <a:lstStyle/>
        <a:p>
          <a:endParaRPr lang="hr-HR"/>
        </a:p>
      </dgm:t>
    </dgm:pt>
    <dgm:pt modelId="{28C9D161-D3FC-4768-B1AA-E713577F7ECA}" type="sibTrans" cxnId="{75B2C1D0-F283-49EF-8750-A8E643C77109}">
      <dgm:prSet/>
      <dgm:spPr>
        <a:gradFill flip="none" rotWithShape="0">
          <a:gsLst>
            <a:gs pos="0">
              <a:srgbClr val="009BEA">
                <a:tint val="66000"/>
                <a:satMod val="160000"/>
              </a:srgbClr>
            </a:gs>
            <a:gs pos="50000">
              <a:srgbClr val="009BEA">
                <a:tint val="44500"/>
                <a:satMod val="160000"/>
              </a:srgbClr>
            </a:gs>
            <a:gs pos="100000">
              <a:srgbClr val="009BEA">
                <a:tint val="23500"/>
                <a:satMod val="160000"/>
              </a:srgbClr>
            </a:gs>
          </a:gsLst>
          <a:lin ang="0" scaled="1"/>
          <a:tileRect/>
        </a:gradFill>
      </dgm:spPr>
      <dgm:t>
        <a:bodyPr/>
        <a:lstStyle/>
        <a:p>
          <a:endParaRPr lang="hr-HR"/>
        </a:p>
      </dgm:t>
    </dgm:pt>
    <dgm:pt modelId="{F3DF26DD-16E5-4021-9AB5-816D2C4B13BF}">
      <dgm:prSet phldrT="[Tekst]" custT="1"/>
      <dgm:spPr>
        <a:solidFill>
          <a:srgbClr val="299991"/>
        </a:solidFill>
      </dgm:spPr>
      <dgm:t>
        <a:bodyPr/>
        <a:lstStyle/>
        <a:p>
          <a:r>
            <a:rPr lang="hr-HR" sz="2800" b="1" dirty="0"/>
            <a:t>Dizajn</a:t>
          </a:r>
        </a:p>
        <a:p>
          <a:r>
            <a:rPr lang="hr-HR" sz="2400" dirty="0"/>
            <a:t>(</a:t>
          </a:r>
          <a:r>
            <a:rPr lang="hr-HR" sz="2400" b="1" dirty="0">
              <a:solidFill>
                <a:schemeClr val="bg1"/>
              </a:solidFill>
            </a:rPr>
            <a:t>D</a:t>
          </a:r>
          <a:r>
            <a:rPr lang="hr-HR" sz="2400" dirty="0"/>
            <a:t>esign)</a:t>
          </a:r>
        </a:p>
      </dgm:t>
    </dgm:pt>
    <dgm:pt modelId="{B2EE79D6-33DB-45CB-A97E-239CF60DC7AA}" type="parTrans" cxnId="{1A89B7EE-2AB8-4C66-AE3B-956E5C19348E}">
      <dgm:prSet/>
      <dgm:spPr/>
      <dgm:t>
        <a:bodyPr/>
        <a:lstStyle/>
        <a:p>
          <a:endParaRPr lang="hr-HR"/>
        </a:p>
      </dgm:t>
    </dgm:pt>
    <dgm:pt modelId="{94185EF9-2CFF-45AD-98AB-28AAA02E2BFD}" type="sibTrans" cxnId="{1A89B7EE-2AB8-4C66-AE3B-956E5C19348E}">
      <dgm:prSet/>
      <dgm:spPr>
        <a:gradFill flip="none" rotWithShape="0">
          <a:gsLst>
            <a:gs pos="0">
              <a:srgbClr val="299991">
                <a:tint val="66000"/>
                <a:satMod val="160000"/>
              </a:srgbClr>
            </a:gs>
            <a:gs pos="50000">
              <a:srgbClr val="299991">
                <a:tint val="44500"/>
                <a:satMod val="160000"/>
              </a:srgbClr>
            </a:gs>
            <a:gs pos="100000">
              <a:srgbClr val="299991">
                <a:tint val="23500"/>
                <a:satMod val="160000"/>
              </a:srgbClr>
            </a:gs>
          </a:gsLst>
          <a:lin ang="8100000" scaled="1"/>
          <a:tileRect/>
        </a:gradFill>
      </dgm:spPr>
      <dgm:t>
        <a:bodyPr/>
        <a:lstStyle/>
        <a:p>
          <a:endParaRPr lang="hr-HR"/>
        </a:p>
      </dgm:t>
    </dgm:pt>
    <dgm:pt modelId="{41DAA0C0-8301-4B12-A4C9-065BD5D3BCE8}">
      <dgm:prSet phldrT="[Tekst]" custT="1"/>
      <dgm:spPr>
        <a:solidFill>
          <a:srgbClr val="84BC2E"/>
        </a:solidFill>
      </dgm:spPr>
      <dgm:t>
        <a:bodyPr/>
        <a:lstStyle/>
        <a:p>
          <a:r>
            <a:rPr lang="hr-HR" sz="2800" b="1" dirty="0"/>
            <a:t>Izrada</a:t>
          </a:r>
        </a:p>
        <a:p>
          <a:r>
            <a:rPr lang="hr-HR" sz="2300" dirty="0"/>
            <a:t>(</a:t>
          </a:r>
          <a:r>
            <a:rPr lang="hr-HR" sz="2300" b="1" dirty="0" err="1">
              <a:solidFill>
                <a:schemeClr val="bg1"/>
              </a:solidFill>
            </a:rPr>
            <a:t>D</a:t>
          </a:r>
          <a:r>
            <a:rPr lang="hr-HR" sz="2300" dirty="0" err="1"/>
            <a:t>evelop</a:t>
          </a:r>
          <a:r>
            <a:rPr lang="hr-HR" sz="2300" dirty="0"/>
            <a:t>)</a:t>
          </a:r>
        </a:p>
      </dgm:t>
    </dgm:pt>
    <dgm:pt modelId="{8F3601BD-1962-4256-AC2C-20BA9F0F16B2}" type="parTrans" cxnId="{B4F70112-2DCE-48B5-8F12-D9C9BCE65F80}">
      <dgm:prSet/>
      <dgm:spPr/>
      <dgm:t>
        <a:bodyPr/>
        <a:lstStyle/>
        <a:p>
          <a:endParaRPr lang="hr-HR"/>
        </a:p>
      </dgm:t>
    </dgm:pt>
    <dgm:pt modelId="{FB60A885-BD66-4F0D-94E9-389599CD7449}" type="sibTrans" cxnId="{B4F70112-2DCE-48B5-8F12-D9C9BCE65F80}">
      <dgm:prSet/>
      <dgm:spPr>
        <a:gradFill flip="none" rotWithShape="0">
          <a:gsLst>
            <a:gs pos="0">
              <a:srgbClr val="84BC2E">
                <a:tint val="66000"/>
                <a:satMod val="160000"/>
              </a:srgbClr>
            </a:gs>
            <a:gs pos="50000">
              <a:srgbClr val="84BC2E">
                <a:tint val="44500"/>
                <a:satMod val="160000"/>
              </a:srgbClr>
            </a:gs>
            <a:gs pos="100000">
              <a:srgbClr val="84BC2E">
                <a:tint val="23500"/>
                <a:satMod val="160000"/>
              </a:srgbClr>
            </a:gs>
          </a:gsLst>
          <a:lin ang="10800000" scaled="1"/>
          <a:tileRect/>
        </a:gradFill>
      </dgm:spPr>
      <dgm:t>
        <a:bodyPr/>
        <a:lstStyle/>
        <a:p>
          <a:endParaRPr lang="hr-HR"/>
        </a:p>
      </dgm:t>
    </dgm:pt>
    <dgm:pt modelId="{11F6F05B-4B78-4AB0-8EFD-E6B2D9E07549}">
      <dgm:prSet phldrT="[Tekst]" custT="1"/>
      <dgm:spPr>
        <a:solidFill>
          <a:srgbClr val="F8851B"/>
        </a:solidFill>
      </dgm:spPr>
      <dgm:t>
        <a:bodyPr lIns="0" rIns="0"/>
        <a:lstStyle/>
        <a:p>
          <a:r>
            <a:rPr lang="hr-HR" sz="2500" b="1" dirty="0"/>
            <a:t>Primjena</a:t>
          </a:r>
        </a:p>
        <a:p>
          <a:r>
            <a:rPr lang="hr-HR" sz="2000" dirty="0"/>
            <a:t>(</a:t>
          </a:r>
          <a:r>
            <a:rPr lang="hr-HR" sz="2000" b="1" dirty="0" err="1">
              <a:solidFill>
                <a:schemeClr val="bg1"/>
              </a:solidFill>
            </a:rPr>
            <a:t>I</a:t>
          </a:r>
          <a:r>
            <a:rPr lang="hr-HR" sz="2000" dirty="0" err="1"/>
            <a:t>mplement</a:t>
          </a:r>
          <a:r>
            <a:rPr lang="hr-HR" sz="2000" dirty="0"/>
            <a:t>)</a:t>
          </a:r>
        </a:p>
      </dgm:t>
    </dgm:pt>
    <dgm:pt modelId="{4189F582-21FF-4BC4-84A9-003DF5A44534}" type="parTrans" cxnId="{79491AD9-5094-485B-8489-12345A85E180}">
      <dgm:prSet/>
      <dgm:spPr/>
      <dgm:t>
        <a:bodyPr/>
        <a:lstStyle/>
        <a:p>
          <a:endParaRPr lang="hr-HR"/>
        </a:p>
      </dgm:t>
    </dgm:pt>
    <dgm:pt modelId="{1E8841C0-BF9B-4F5E-B76A-8D12B88E6E81}" type="sibTrans" cxnId="{79491AD9-5094-485B-8489-12345A85E180}">
      <dgm:prSet/>
      <dgm:spPr>
        <a:gradFill flip="none" rotWithShape="0">
          <a:gsLst>
            <a:gs pos="0">
              <a:srgbClr val="F8851B">
                <a:tint val="66000"/>
                <a:satMod val="160000"/>
              </a:srgbClr>
            </a:gs>
            <a:gs pos="50000">
              <a:srgbClr val="F8851B">
                <a:tint val="44500"/>
                <a:satMod val="160000"/>
              </a:srgbClr>
            </a:gs>
            <a:gs pos="100000">
              <a:srgbClr val="F8851B">
                <a:tint val="23500"/>
                <a:satMod val="160000"/>
              </a:srgbClr>
            </a:gs>
          </a:gsLst>
          <a:lin ang="13500000" scaled="1"/>
          <a:tileRect/>
        </a:gradFill>
      </dgm:spPr>
      <dgm:t>
        <a:bodyPr/>
        <a:lstStyle/>
        <a:p>
          <a:endParaRPr lang="hr-HR"/>
        </a:p>
      </dgm:t>
    </dgm:pt>
    <dgm:pt modelId="{8F179C6C-3913-4EF7-8203-9161CF6714D5}">
      <dgm:prSet phldrT="[Tekst]" custT="1"/>
      <dgm:spPr>
        <a:solidFill>
          <a:srgbClr val="E71A7A"/>
        </a:solidFill>
      </dgm:spPr>
      <dgm:t>
        <a:bodyPr lIns="0" rIns="0"/>
        <a:lstStyle/>
        <a:p>
          <a:r>
            <a:rPr lang="hr-HR" sz="2200" b="1" dirty="0"/>
            <a:t>Evaluacija</a:t>
          </a:r>
        </a:p>
        <a:p>
          <a:r>
            <a:rPr lang="hr-HR" sz="2300" dirty="0"/>
            <a:t>(</a:t>
          </a:r>
          <a:r>
            <a:rPr lang="hr-HR" sz="2300" b="1" dirty="0" err="1">
              <a:solidFill>
                <a:schemeClr val="bg1"/>
              </a:solidFill>
            </a:rPr>
            <a:t>E</a:t>
          </a:r>
          <a:r>
            <a:rPr lang="hr-HR" sz="2300" dirty="0" err="1"/>
            <a:t>valuate</a:t>
          </a:r>
          <a:r>
            <a:rPr lang="hr-HR" sz="2300" dirty="0"/>
            <a:t>)</a:t>
          </a:r>
        </a:p>
      </dgm:t>
    </dgm:pt>
    <dgm:pt modelId="{F6B1DD9B-2627-44B6-92E6-F18CB8BEFF79}" type="parTrans" cxnId="{39EDEB1B-45E3-445C-8325-C7FC0515B020}">
      <dgm:prSet/>
      <dgm:spPr/>
      <dgm:t>
        <a:bodyPr/>
        <a:lstStyle/>
        <a:p>
          <a:endParaRPr lang="hr-HR"/>
        </a:p>
      </dgm:t>
    </dgm:pt>
    <dgm:pt modelId="{5123C677-310F-447B-A060-6973AC3FAB67}" type="sibTrans" cxnId="{39EDEB1B-45E3-445C-8325-C7FC0515B020}">
      <dgm:prSet/>
      <dgm:spPr>
        <a:gradFill flip="none" rotWithShape="0">
          <a:gsLst>
            <a:gs pos="0">
              <a:srgbClr val="E71A7A">
                <a:tint val="66000"/>
                <a:satMod val="160000"/>
              </a:srgbClr>
            </a:gs>
            <a:gs pos="50000">
              <a:srgbClr val="E71A7A">
                <a:tint val="44500"/>
                <a:satMod val="160000"/>
              </a:srgbClr>
            </a:gs>
            <a:gs pos="100000">
              <a:srgbClr val="E71A7A">
                <a:tint val="23500"/>
                <a:satMod val="160000"/>
              </a:srgbClr>
            </a:gs>
          </a:gsLst>
          <a:lin ang="18900000" scaled="1"/>
          <a:tileRect/>
        </a:gradFill>
      </dgm:spPr>
      <dgm:t>
        <a:bodyPr/>
        <a:lstStyle/>
        <a:p>
          <a:endParaRPr lang="hr-HR"/>
        </a:p>
      </dgm:t>
    </dgm:pt>
    <dgm:pt modelId="{C6E46FCF-EAF5-44F6-B76E-B18C32DDC0FE}" type="pres">
      <dgm:prSet presAssocID="{681F704B-8C1E-4799-B87C-24624FFA91C2}" presName="cycle" presStyleCnt="0">
        <dgm:presLayoutVars>
          <dgm:dir/>
          <dgm:resizeHandles val="exact"/>
        </dgm:presLayoutVars>
      </dgm:prSet>
      <dgm:spPr/>
    </dgm:pt>
    <dgm:pt modelId="{8EE28EA4-DB36-4D5F-8889-391C9B32D117}" type="pres">
      <dgm:prSet presAssocID="{367333A4-3259-4604-9D2F-101083FF026F}" presName="node" presStyleLbl="node1" presStyleIdx="0" presStyleCnt="5">
        <dgm:presLayoutVars>
          <dgm:bulletEnabled val="1"/>
        </dgm:presLayoutVars>
      </dgm:prSet>
      <dgm:spPr/>
    </dgm:pt>
    <dgm:pt modelId="{890B10BD-B240-46F1-939E-E53F71614203}" type="pres">
      <dgm:prSet presAssocID="{28C9D161-D3FC-4768-B1AA-E713577F7ECA}" presName="sibTrans" presStyleLbl="sibTrans2D1" presStyleIdx="0" presStyleCnt="5"/>
      <dgm:spPr/>
    </dgm:pt>
    <dgm:pt modelId="{B792BAC9-774A-4AA8-AB3E-96165D6758EE}" type="pres">
      <dgm:prSet presAssocID="{28C9D161-D3FC-4768-B1AA-E713577F7ECA}" presName="connectorText" presStyleLbl="sibTrans2D1" presStyleIdx="0" presStyleCnt="5"/>
      <dgm:spPr/>
    </dgm:pt>
    <dgm:pt modelId="{465F54D1-B429-4468-B91A-813B30EAADB2}" type="pres">
      <dgm:prSet presAssocID="{F3DF26DD-16E5-4021-9AB5-816D2C4B13BF}" presName="node" presStyleLbl="node1" presStyleIdx="1" presStyleCnt="5">
        <dgm:presLayoutVars>
          <dgm:bulletEnabled val="1"/>
        </dgm:presLayoutVars>
      </dgm:prSet>
      <dgm:spPr/>
    </dgm:pt>
    <dgm:pt modelId="{FF39B35B-9BBE-4B77-8E3D-8E452B5B71C1}" type="pres">
      <dgm:prSet presAssocID="{94185EF9-2CFF-45AD-98AB-28AAA02E2BFD}" presName="sibTrans" presStyleLbl="sibTrans2D1" presStyleIdx="1" presStyleCnt="5"/>
      <dgm:spPr/>
    </dgm:pt>
    <dgm:pt modelId="{07B85827-3188-4675-9FCF-7621C6B3A061}" type="pres">
      <dgm:prSet presAssocID="{94185EF9-2CFF-45AD-98AB-28AAA02E2BFD}" presName="connectorText" presStyleLbl="sibTrans2D1" presStyleIdx="1" presStyleCnt="5"/>
      <dgm:spPr/>
    </dgm:pt>
    <dgm:pt modelId="{D4738603-BFF0-449A-9AFC-98A56B6DA202}" type="pres">
      <dgm:prSet presAssocID="{41DAA0C0-8301-4B12-A4C9-065BD5D3BCE8}" presName="node" presStyleLbl="node1" presStyleIdx="2" presStyleCnt="5">
        <dgm:presLayoutVars>
          <dgm:bulletEnabled val="1"/>
        </dgm:presLayoutVars>
      </dgm:prSet>
      <dgm:spPr/>
    </dgm:pt>
    <dgm:pt modelId="{F8DF3DC2-B0DC-4208-9E16-CFBE109065D8}" type="pres">
      <dgm:prSet presAssocID="{FB60A885-BD66-4F0D-94E9-389599CD7449}" presName="sibTrans" presStyleLbl="sibTrans2D1" presStyleIdx="2" presStyleCnt="5"/>
      <dgm:spPr/>
    </dgm:pt>
    <dgm:pt modelId="{6B298D0F-33E7-44F3-8EE3-BCF84CF2012A}" type="pres">
      <dgm:prSet presAssocID="{FB60A885-BD66-4F0D-94E9-389599CD7449}" presName="connectorText" presStyleLbl="sibTrans2D1" presStyleIdx="2" presStyleCnt="5"/>
      <dgm:spPr/>
    </dgm:pt>
    <dgm:pt modelId="{245026CF-0193-40B2-BDFD-026D2A462ABE}" type="pres">
      <dgm:prSet presAssocID="{11F6F05B-4B78-4AB0-8EFD-E6B2D9E07549}" presName="node" presStyleLbl="node1" presStyleIdx="3" presStyleCnt="5">
        <dgm:presLayoutVars>
          <dgm:bulletEnabled val="1"/>
        </dgm:presLayoutVars>
      </dgm:prSet>
      <dgm:spPr/>
    </dgm:pt>
    <dgm:pt modelId="{3C114A49-FEFB-4EE5-B028-B3F278120268}" type="pres">
      <dgm:prSet presAssocID="{1E8841C0-BF9B-4F5E-B76A-8D12B88E6E81}" presName="sibTrans" presStyleLbl="sibTrans2D1" presStyleIdx="3" presStyleCnt="5"/>
      <dgm:spPr/>
    </dgm:pt>
    <dgm:pt modelId="{DF6D7969-B295-43E2-BD2E-D41E18D65995}" type="pres">
      <dgm:prSet presAssocID="{1E8841C0-BF9B-4F5E-B76A-8D12B88E6E81}" presName="connectorText" presStyleLbl="sibTrans2D1" presStyleIdx="3" presStyleCnt="5"/>
      <dgm:spPr/>
    </dgm:pt>
    <dgm:pt modelId="{7A69B221-AE32-49A3-B4F7-CDA64BBC19BD}" type="pres">
      <dgm:prSet presAssocID="{8F179C6C-3913-4EF7-8203-9161CF6714D5}" presName="node" presStyleLbl="node1" presStyleIdx="4" presStyleCnt="5">
        <dgm:presLayoutVars>
          <dgm:bulletEnabled val="1"/>
        </dgm:presLayoutVars>
      </dgm:prSet>
      <dgm:spPr/>
    </dgm:pt>
    <dgm:pt modelId="{9D30FA03-46A1-4B7B-ABDB-4FEA0304110E}" type="pres">
      <dgm:prSet presAssocID="{5123C677-310F-447B-A060-6973AC3FAB67}" presName="sibTrans" presStyleLbl="sibTrans2D1" presStyleIdx="4" presStyleCnt="5"/>
      <dgm:spPr/>
    </dgm:pt>
    <dgm:pt modelId="{44D3E679-C5AB-47F6-92DB-44684E0028E6}" type="pres">
      <dgm:prSet presAssocID="{5123C677-310F-447B-A060-6973AC3FAB67}" presName="connectorText" presStyleLbl="sibTrans2D1" presStyleIdx="4" presStyleCnt="5"/>
      <dgm:spPr/>
    </dgm:pt>
  </dgm:ptLst>
  <dgm:cxnLst>
    <dgm:cxn modelId="{B4F70112-2DCE-48B5-8F12-D9C9BCE65F80}" srcId="{681F704B-8C1E-4799-B87C-24624FFA91C2}" destId="{41DAA0C0-8301-4B12-A4C9-065BD5D3BCE8}" srcOrd="2" destOrd="0" parTransId="{8F3601BD-1962-4256-AC2C-20BA9F0F16B2}" sibTransId="{FB60A885-BD66-4F0D-94E9-389599CD7449}"/>
    <dgm:cxn modelId="{39EDEB1B-45E3-445C-8325-C7FC0515B020}" srcId="{681F704B-8C1E-4799-B87C-24624FFA91C2}" destId="{8F179C6C-3913-4EF7-8203-9161CF6714D5}" srcOrd="4" destOrd="0" parTransId="{F6B1DD9B-2627-44B6-92E6-F18CB8BEFF79}" sibTransId="{5123C677-310F-447B-A060-6973AC3FAB67}"/>
    <dgm:cxn modelId="{06C6F41D-CC9E-4B11-B10A-8470B6D3688E}" type="presOf" srcId="{28C9D161-D3FC-4768-B1AA-E713577F7ECA}" destId="{B792BAC9-774A-4AA8-AB3E-96165D6758EE}" srcOrd="1" destOrd="0" presId="urn:microsoft.com/office/officeart/2005/8/layout/cycle2"/>
    <dgm:cxn modelId="{E2466523-CD98-479F-B378-378A7649BF34}" type="presOf" srcId="{28C9D161-D3FC-4768-B1AA-E713577F7ECA}" destId="{890B10BD-B240-46F1-939E-E53F71614203}" srcOrd="0" destOrd="0" presId="urn:microsoft.com/office/officeart/2005/8/layout/cycle2"/>
    <dgm:cxn modelId="{13A8CF3A-705D-44D4-87A6-748F9EE4C9BE}" type="presOf" srcId="{5123C677-310F-447B-A060-6973AC3FAB67}" destId="{9D30FA03-46A1-4B7B-ABDB-4FEA0304110E}" srcOrd="0" destOrd="0" presId="urn:microsoft.com/office/officeart/2005/8/layout/cycle2"/>
    <dgm:cxn modelId="{FE64F442-4573-40FB-A6BC-14973BB44945}" type="presOf" srcId="{8F179C6C-3913-4EF7-8203-9161CF6714D5}" destId="{7A69B221-AE32-49A3-B4F7-CDA64BBC19BD}" srcOrd="0" destOrd="0" presId="urn:microsoft.com/office/officeart/2005/8/layout/cycle2"/>
    <dgm:cxn modelId="{AD48FB6E-8D53-4992-8655-2DB518962DEE}" type="presOf" srcId="{94185EF9-2CFF-45AD-98AB-28AAA02E2BFD}" destId="{07B85827-3188-4675-9FCF-7621C6B3A061}" srcOrd="1" destOrd="0" presId="urn:microsoft.com/office/officeart/2005/8/layout/cycle2"/>
    <dgm:cxn modelId="{DB44A159-4DF8-45F4-969C-1B94E4FE2F28}" type="presOf" srcId="{1E8841C0-BF9B-4F5E-B76A-8D12B88E6E81}" destId="{3C114A49-FEFB-4EE5-B028-B3F278120268}" srcOrd="0" destOrd="0" presId="urn:microsoft.com/office/officeart/2005/8/layout/cycle2"/>
    <dgm:cxn modelId="{22E8AB7C-BD08-49F5-9A85-DA392C2B9153}" type="presOf" srcId="{5123C677-310F-447B-A060-6973AC3FAB67}" destId="{44D3E679-C5AB-47F6-92DB-44684E0028E6}" srcOrd="1" destOrd="0" presId="urn:microsoft.com/office/officeart/2005/8/layout/cycle2"/>
    <dgm:cxn modelId="{20F74A8A-623F-4D24-A451-289164EC4E66}" type="presOf" srcId="{681F704B-8C1E-4799-B87C-24624FFA91C2}" destId="{C6E46FCF-EAF5-44F6-B76E-B18C32DDC0FE}" srcOrd="0" destOrd="0" presId="urn:microsoft.com/office/officeart/2005/8/layout/cycle2"/>
    <dgm:cxn modelId="{DEC99EA6-C6F5-4B86-A424-57B44668E92C}" type="presOf" srcId="{F3DF26DD-16E5-4021-9AB5-816D2C4B13BF}" destId="{465F54D1-B429-4468-B91A-813B30EAADB2}" srcOrd="0" destOrd="0" presId="urn:microsoft.com/office/officeart/2005/8/layout/cycle2"/>
    <dgm:cxn modelId="{0C5F7AA9-1D7D-46EB-8FD1-4FB721438637}" type="presOf" srcId="{94185EF9-2CFF-45AD-98AB-28AAA02E2BFD}" destId="{FF39B35B-9BBE-4B77-8E3D-8E452B5B71C1}" srcOrd="0" destOrd="0" presId="urn:microsoft.com/office/officeart/2005/8/layout/cycle2"/>
    <dgm:cxn modelId="{5EFE37AD-5B59-4037-BF29-478BFCE474D7}" type="presOf" srcId="{FB60A885-BD66-4F0D-94E9-389599CD7449}" destId="{F8DF3DC2-B0DC-4208-9E16-CFBE109065D8}" srcOrd="0" destOrd="0" presId="urn:microsoft.com/office/officeart/2005/8/layout/cycle2"/>
    <dgm:cxn modelId="{6D6F28C4-B88B-435E-BFFC-3246F841B28A}" type="presOf" srcId="{FB60A885-BD66-4F0D-94E9-389599CD7449}" destId="{6B298D0F-33E7-44F3-8EE3-BCF84CF2012A}" srcOrd="1" destOrd="0" presId="urn:microsoft.com/office/officeart/2005/8/layout/cycle2"/>
    <dgm:cxn modelId="{D95977C5-F405-4CF3-8C0E-61CB5A84E4BA}" type="presOf" srcId="{11F6F05B-4B78-4AB0-8EFD-E6B2D9E07549}" destId="{245026CF-0193-40B2-BDFD-026D2A462ABE}" srcOrd="0" destOrd="0" presId="urn:microsoft.com/office/officeart/2005/8/layout/cycle2"/>
    <dgm:cxn modelId="{75B2C1D0-F283-49EF-8750-A8E643C77109}" srcId="{681F704B-8C1E-4799-B87C-24624FFA91C2}" destId="{367333A4-3259-4604-9D2F-101083FF026F}" srcOrd="0" destOrd="0" parTransId="{3808354E-44FB-43EA-A3C1-461B356678BF}" sibTransId="{28C9D161-D3FC-4768-B1AA-E713577F7ECA}"/>
    <dgm:cxn modelId="{79491AD9-5094-485B-8489-12345A85E180}" srcId="{681F704B-8C1E-4799-B87C-24624FFA91C2}" destId="{11F6F05B-4B78-4AB0-8EFD-E6B2D9E07549}" srcOrd="3" destOrd="0" parTransId="{4189F582-21FF-4BC4-84A9-003DF5A44534}" sibTransId="{1E8841C0-BF9B-4F5E-B76A-8D12B88E6E81}"/>
    <dgm:cxn modelId="{E87D6BE1-BEBA-4A50-AE5C-3069B5CDE900}" type="presOf" srcId="{1E8841C0-BF9B-4F5E-B76A-8D12B88E6E81}" destId="{DF6D7969-B295-43E2-BD2E-D41E18D65995}" srcOrd="1" destOrd="0" presId="urn:microsoft.com/office/officeart/2005/8/layout/cycle2"/>
    <dgm:cxn modelId="{1A89B7EE-2AB8-4C66-AE3B-956E5C19348E}" srcId="{681F704B-8C1E-4799-B87C-24624FFA91C2}" destId="{F3DF26DD-16E5-4021-9AB5-816D2C4B13BF}" srcOrd="1" destOrd="0" parTransId="{B2EE79D6-33DB-45CB-A97E-239CF60DC7AA}" sibTransId="{94185EF9-2CFF-45AD-98AB-28AAA02E2BFD}"/>
    <dgm:cxn modelId="{3FD80DF4-36B3-4FEE-8FCB-AE927613A8F3}" type="presOf" srcId="{41DAA0C0-8301-4B12-A4C9-065BD5D3BCE8}" destId="{D4738603-BFF0-449A-9AFC-98A56B6DA202}" srcOrd="0" destOrd="0" presId="urn:microsoft.com/office/officeart/2005/8/layout/cycle2"/>
    <dgm:cxn modelId="{942EC3F8-3253-44BB-BA79-B0FFE6B1E6F4}" type="presOf" srcId="{367333A4-3259-4604-9D2F-101083FF026F}" destId="{8EE28EA4-DB36-4D5F-8889-391C9B32D117}" srcOrd="0" destOrd="0" presId="urn:microsoft.com/office/officeart/2005/8/layout/cycle2"/>
    <dgm:cxn modelId="{EAFDC021-1234-497E-BAB2-A449F3CAC165}" type="presParOf" srcId="{C6E46FCF-EAF5-44F6-B76E-B18C32DDC0FE}" destId="{8EE28EA4-DB36-4D5F-8889-391C9B32D117}" srcOrd="0" destOrd="0" presId="urn:microsoft.com/office/officeart/2005/8/layout/cycle2"/>
    <dgm:cxn modelId="{E332C892-F93E-4A36-A5BF-5D88E2643C6C}" type="presParOf" srcId="{C6E46FCF-EAF5-44F6-B76E-B18C32DDC0FE}" destId="{890B10BD-B240-46F1-939E-E53F71614203}" srcOrd="1" destOrd="0" presId="urn:microsoft.com/office/officeart/2005/8/layout/cycle2"/>
    <dgm:cxn modelId="{95C4B81A-EEDF-4AFB-A968-6C547146FD97}" type="presParOf" srcId="{890B10BD-B240-46F1-939E-E53F71614203}" destId="{B792BAC9-774A-4AA8-AB3E-96165D6758EE}" srcOrd="0" destOrd="0" presId="urn:microsoft.com/office/officeart/2005/8/layout/cycle2"/>
    <dgm:cxn modelId="{6723C5D3-3049-482A-A402-F5894D2E04B0}" type="presParOf" srcId="{C6E46FCF-EAF5-44F6-B76E-B18C32DDC0FE}" destId="{465F54D1-B429-4468-B91A-813B30EAADB2}" srcOrd="2" destOrd="0" presId="urn:microsoft.com/office/officeart/2005/8/layout/cycle2"/>
    <dgm:cxn modelId="{F49AC0C1-222B-4B7D-BE95-0D9D70A84733}" type="presParOf" srcId="{C6E46FCF-EAF5-44F6-B76E-B18C32DDC0FE}" destId="{FF39B35B-9BBE-4B77-8E3D-8E452B5B71C1}" srcOrd="3" destOrd="0" presId="urn:microsoft.com/office/officeart/2005/8/layout/cycle2"/>
    <dgm:cxn modelId="{33740ACC-B5A5-46C7-8BB6-FEC221201FBA}" type="presParOf" srcId="{FF39B35B-9BBE-4B77-8E3D-8E452B5B71C1}" destId="{07B85827-3188-4675-9FCF-7621C6B3A061}" srcOrd="0" destOrd="0" presId="urn:microsoft.com/office/officeart/2005/8/layout/cycle2"/>
    <dgm:cxn modelId="{BA4DA827-954C-4A08-8107-83C890E0E0BF}" type="presParOf" srcId="{C6E46FCF-EAF5-44F6-B76E-B18C32DDC0FE}" destId="{D4738603-BFF0-449A-9AFC-98A56B6DA202}" srcOrd="4" destOrd="0" presId="urn:microsoft.com/office/officeart/2005/8/layout/cycle2"/>
    <dgm:cxn modelId="{B5EE72EE-0575-4E41-942D-7278ABB5D874}" type="presParOf" srcId="{C6E46FCF-EAF5-44F6-B76E-B18C32DDC0FE}" destId="{F8DF3DC2-B0DC-4208-9E16-CFBE109065D8}" srcOrd="5" destOrd="0" presId="urn:microsoft.com/office/officeart/2005/8/layout/cycle2"/>
    <dgm:cxn modelId="{C014BCA1-4958-488A-BDA1-FDE9E559FF6E}" type="presParOf" srcId="{F8DF3DC2-B0DC-4208-9E16-CFBE109065D8}" destId="{6B298D0F-33E7-44F3-8EE3-BCF84CF2012A}" srcOrd="0" destOrd="0" presId="urn:microsoft.com/office/officeart/2005/8/layout/cycle2"/>
    <dgm:cxn modelId="{8B87009B-4267-4B3D-999F-3E4FA773A848}" type="presParOf" srcId="{C6E46FCF-EAF5-44F6-B76E-B18C32DDC0FE}" destId="{245026CF-0193-40B2-BDFD-026D2A462ABE}" srcOrd="6" destOrd="0" presId="urn:microsoft.com/office/officeart/2005/8/layout/cycle2"/>
    <dgm:cxn modelId="{C168695F-C37D-43DB-960B-5671A4284301}" type="presParOf" srcId="{C6E46FCF-EAF5-44F6-B76E-B18C32DDC0FE}" destId="{3C114A49-FEFB-4EE5-B028-B3F278120268}" srcOrd="7" destOrd="0" presId="urn:microsoft.com/office/officeart/2005/8/layout/cycle2"/>
    <dgm:cxn modelId="{50ADFF76-D503-4640-A50E-7CF3ABA1941B}" type="presParOf" srcId="{3C114A49-FEFB-4EE5-B028-B3F278120268}" destId="{DF6D7969-B295-43E2-BD2E-D41E18D65995}" srcOrd="0" destOrd="0" presId="urn:microsoft.com/office/officeart/2005/8/layout/cycle2"/>
    <dgm:cxn modelId="{BB346430-16E6-4230-829A-52FBAB11A5ED}" type="presParOf" srcId="{C6E46FCF-EAF5-44F6-B76E-B18C32DDC0FE}" destId="{7A69B221-AE32-49A3-B4F7-CDA64BBC19BD}" srcOrd="8" destOrd="0" presId="urn:microsoft.com/office/officeart/2005/8/layout/cycle2"/>
    <dgm:cxn modelId="{DEA7DC3E-5850-47BF-8793-718CBC870983}" type="presParOf" srcId="{C6E46FCF-EAF5-44F6-B76E-B18C32DDC0FE}" destId="{9D30FA03-46A1-4B7B-ABDB-4FEA0304110E}" srcOrd="9" destOrd="0" presId="urn:microsoft.com/office/officeart/2005/8/layout/cycle2"/>
    <dgm:cxn modelId="{8677345C-7A46-4A67-89C6-5498BF9333C3}" type="presParOf" srcId="{9D30FA03-46A1-4B7B-ABDB-4FEA0304110E}" destId="{44D3E679-C5AB-47F6-92DB-44684E0028E6}"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D5BF41-57C2-47B8-AD52-6D621AB43EC2}"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hr-HR"/>
        </a:p>
      </dgm:t>
    </dgm:pt>
    <dgm:pt modelId="{CA231393-1232-4BF3-A370-F68A17C9B039}">
      <dgm:prSet phldrT="[Tekst]" custT="1"/>
      <dgm:spPr>
        <a:solidFill>
          <a:srgbClr val="009BEA"/>
        </a:solidFill>
      </dgm:spPr>
      <dgm:t>
        <a:bodyPr/>
        <a:lstStyle/>
        <a:p>
          <a:r>
            <a:rPr lang="hr-HR" sz="4800" dirty="0"/>
            <a:t>formativno</a:t>
          </a:r>
        </a:p>
      </dgm:t>
    </dgm:pt>
    <dgm:pt modelId="{2809346F-3339-427B-9B7C-FC964C37067C}" type="parTrans" cxnId="{0F167ED6-0A90-431C-9463-0E7650A01449}">
      <dgm:prSet/>
      <dgm:spPr/>
      <dgm:t>
        <a:bodyPr/>
        <a:lstStyle/>
        <a:p>
          <a:endParaRPr lang="hr-HR"/>
        </a:p>
      </dgm:t>
    </dgm:pt>
    <dgm:pt modelId="{38AA5072-D0D9-4043-9712-01A5151C7DA0}" type="sibTrans" cxnId="{0F167ED6-0A90-431C-9463-0E7650A01449}">
      <dgm:prSet/>
      <dgm:spPr/>
      <dgm:t>
        <a:bodyPr/>
        <a:lstStyle/>
        <a:p>
          <a:endParaRPr lang="hr-HR"/>
        </a:p>
      </dgm:t>
    </dgm:pt>
    <dgm:pt modelId="{19460585-17E7-49B3-B3D1-799CC41581B2}">
      <dgm:prSet phldrT="[Tekst]" custT="1"/>
      <dgm:spPr>
        <a:solidFill>
          <a:srgbClr val="84BC2E">
            <a:alpha val="90000"/>
          </a:srgbClr>
        </a:solidFill>
      </dgm:spPr>
      <dgm:t>
        <a:bodyPr/>
        <a:lstStyle/>
        <a:p>
          <a:r>
            <a:rPr lang="hr-HR" sz="3200" dirty="0"/>
            <a:t>H5P</a:t>
          </a:r>
        </a:p>
      </dgm:t>
    </dgm:pt>
    <dgm:pt modelId="{493FCC96-3AE5-47FA-86D9-482D1FBB2D5C}" type="parTrans" cxnId="{AF3B2AA5-4DD3-4B3B-97A9-E735CB9A9BE5}">
      <dgm:prSet/>
      <dgm:spPr/>
      <dgm:t>
        <a:bodyPr/>
        <a:lstStyle/>
        <a:p>
          <a:endParaRPr lang="hr-HR"/>
        </a:p>
      </dgm:t>
    </dgm:pt>
    <dgm:pt modelId="{0F153EFA-9F9F-43A5-B830-8F4CCDD18FC9}" type="sibTrans" cxnId="{AF3B2AA5-4DD3-4B3B-97A9-E735CB9A9BE5}">
      <dgm:prSet/>
      <dgm:spPr/>
      <dgm:t>
        <a:bodyPr/>
        <a:lstStyle/>
        <a:p>
          <a:endParaRPr lang="hr-HR"/>
        </a:p>
      </dgm:t>
    </dgm:pt>
    <dgm:pt modelId="{C7F89C38-8037-474C-B43A-0535D4D10B82}">
      <dgm:prSet phldrT="[Tekst]" custT="1"/>
      <dgm:spPr>
        <a:solidFill>
          <a:srgbClr val="84BC2E">
            <a:alpha val="90000"/>
          </a:srgbClr>
        </a:solidFill>
      </dgm:spPr>
      <dgm:t>
        <a:bodyPr/>
        <a:lstStyle/>
        <a:p>
          <a:r>
            <a:rPr lang="hr-HR" sz="3200" dirty="0"/>
            <a:t>različite igre </a:t>
          </a:r>
          <a:r>
            <a:rPr lang="hr-HR" sz="2800" dirty="0"/>
            <a:t>(križaljka, milijunaš, skrivena slika…)</a:t>
          </a:r>
          <a:endParaRPr lang="hr-HR" sz="3200" dirty="0"/>
        </a:p>
      </dgm:t>
    </dgm:pt>
    <dgm:pt modelId="{C9448E57-9D54-4198-BB25-D809B2AA4CC6}" type="parTrans" cxnId="{E7DE338E-163C-4C13-9423-CED1A0FA9779}">
      <dgm:prSet/>
      <dgm:spPr/>
      <dgm:t>
        <a:bodyPr/>
        <a:lstStyle/>
        <a:p>
          <a:endParaRPr lang="hr-HR"/>
        </a:p>
      </dgm:t>
    </dgm:pt>
    <dgm:pt modelId="{80FD5CEA-B3BF-46BF-9304-F46C48D4DFD9}" type="sibTrans" cxnId="{E7DE338E-163C-4C13-9423-CED1A0FA9779}">
      <dgm:prSet/>
      <dgm:spPr/>
      <dgm:t>
        <a:bodyPr/>
        <a:lstStyle/>
        <a:p>
          <a:endParaRPr lang="hr-HR"/>
        </a:p>
      </dgm:t>
    </dgm:pt>
    <dgm:pt modelId="{1EA3742D-8D81-495B-A0DC-AFABB2D6D265}">
      <dgm:prSet phldrT="[Tekst]" custT="1"/>
      <dgm:spPr>
        <a:solidFill>
          <a:srgbClr val="E71A7A"/>
        </a:solidFill>
      </dgm:spPr>
      <dgm:t>
        <a:bodyPr/>
        <a:lstStyle/>
        <a:p>
          <a:r>
            <a:rPr lang="hr-HR" sz="4800" dirty="0"/>
            <a:t>sumativno</a:t>
          </a:r>
        </a:p>
      </dgm:t>
    </dgm:pt>
    <dgm:pt modelId="{F7DA92D6-E9A1-49BB-A1E9-9FBBA66E3AAE}" type="parTrans" cxnId="{08806664-38DA-420A-87C3-4EC0AF1A0E88}">
      <dgm:prSet/>
      <dgm:spPr/>
      <dgm:t>
        <a:bodyPr/>
        <a:lstStyle/>
        <a:p>
          <a:endParaRPr lang="hr-HR"/>
        </a:p>
      </dgm:t>
    </dgm:pt>
    <dgm:pt modelId="{CC4CEFDE-B652-4F16-AD1D-72C482DE8E90}" type="sibTrans" cxnId="{08806664-38DA-420A-87C3-4EC0AF1A0E88}">
      <dgm:prSet/>
      <dgm:spPr/>
      <dgm:t>
        <a:bodyPr/>
        <a:lstStyle/>
        <a:p>
          <a:endParaRPr lang="hr-HR"/>
        </a:p>
      </dgm:t>
    </dgm:pt>
    <dgm:pt modelId="{B264A504-7FB3-4AEF-919C-6BA6609EB90D}">
      <dgm:prSet phldrT="[Tekst]" custT="1"/>
      <dgm:spPr>
        <a:solidFill>
          <a:srgbClr val="F8851B">
            <a:alpha val="90000"/>
          </a:srgbClr>
        </a:solidFill>
      </dgm:spPr>
      <dgm:t>
        <a:bodyPr/>
        <a:lstStyle/>
        <a:p>
          <a:r>
            <a:rPr lang="hr-HR" sz="3200" dirty="0"/>
            <a:t>test</a:t>
          </a:r>
        </a:p>
      </dgm:t>
    </dgm:pt>
    <dgm:pt modelId="{5E093E95-8CCC-4775-8395-C44F9044E2DE}" type="parTrans" cxnId="{F98531AF-1829-4ADF-9B37-4081495548A9}">
      <dgm:prSet/>
      <dgm:spPr/>
      <dgm:t>
        <a:bodyPr/>
        <a:lstStyle/>
        <a:p>
          <a:endParaRPr lang="hr-HR"/>
        </a:p>
      </dgm:t>
    </dgm:pt>
    <dgm:pt modelId="{B0D99551-C5DE-4199-867B-84640AC54AE4}" type="sibTrans" cxnId="{F98531AF-1829-4ADF-9B37-4081495548A9}">
      <dgm:prSet/>
      <dgm:spPr/>
      <dgm:t>
        <a:bodyPr/>
        <a:lstStyle/>
        <a:p>
          <a:endParaRPr lang="hr-HR"/>
        </a:p>
      </dgm:t>
    </dgm:pt>
    <dgm:pt modelId="{60D812AC-A280-434F-B399-265731FEACD1}">
      <dgm:prSet phldrT="[Tekst]" custT="1"/>
      <dgm:spPr>
        <a:solidFill>
          <a:srgbClr val="F8851B">
            <a:alpha val="90000"/>
          </a:srgbClr>
        </a:solidFill>
      </dgm:spPr>
      <dgm:t>
        <a:bodyPr/>
        <a:lstStyle/>
        <a:p>
          <a:r>
            <a:rPr lang="hr-HR" sz="3200" dirty="0"/>
            <a:t>zadaća</a:t>
          </a:r>
        </a:p>
      </dgm:t>
    </dgm:pt>
    <dgm:pt modelId="{4E3D4ADF-D72B-40CA-9570-A7E5A5536E97}" type="parTrans" cxnId="{EC58503F-96DC-4CF6-8510-B103525CD6A5}">
      <dgm:prSet/>
      <dgm:spPr/>
      <dgm:t>
        <a:bodyPr/>
        <a:lstStyle/>
        <a:p>
          <a:endParaRPr lang="hr-HR"/>
        </a:p>
      </dgm:t>
    </dgm:pt>
    <dgm:pt modelId="{35FFEA4C-C603-4579-89B8-003A912B23AF}" type="sibTrans" cxnId="{EC58503F-96DC-4CF6-8510-B103525CD6A5}">
      <dgm:prSet/>
      <dgm:spPr/>
      <dgm:t>
        <a:bodyPr/>
        <a:lstStyle/>
        <a:p>
          <a:endParaRPr lang="hr-HR"/>
        </a:p>
      </dgm:t>
    </dgm:pt>
    <dgm:pt modelId="{71F4C7D8-A533-4825-AF82-23C78EB8854B}">
      <dgm:prSet phldrT="[Tekst]" custT="1"/>
      <dgm:spPr>
        <a:solidFill>
          <a:srgbClr val="84BC2E">
            <a:alpha val="90000"/>
          </a:srgbClr>
        </a:solidFill>
        <a:ln>
          <a:solidFill>
            <a:srgbClr val="0070C0"/>
          </a:solidFill>
          <a:prstDash val="dash"/>
        </a:ln>
      </dgm:spPr>
      <dgm:t>
        <a:bodyPr/>
        <a:lstStyle/>
        <a:p>
          <a:r>
            <a:rPr lang="hr-HR" sz="3200" dirty="0"/>
            <a:t>test</a:t>
          </a:r>
        </a:p>
      </dgm:t>
    </dgm:pt>
    <dgm:pt modelId="{4A8DC9CF-68E1-447E-B1FF-CBAC0CC5AC25}" type="parTrans" cxnId="{FF9517B7-CFB6-4317-BB57-4589D903D5C9}">
      <dgm:prSet/>
      <dgm:spPr/>
      <dgm:t>
        <a:bodyPr/>
        <a:lstStyle/>
        <a:p>
          <a:endParaRPr lang="hr-HR"/>
        </a:p>
      </dgm:t>
    </dgm:pt>
    <dgm:pt modelId="{51D2A58A-2C89-4A13-9769-2E05F850FA2D}" type="sibTrans" cxnId="{FF9517B7-CFB6-4317-BB57-4589D903D5C9}">
      <dgm:prSet/>
      <dgm:spPr/>
      <dgm:t>
        <a:bodyPr/>
        <a:lstStyle/>
        <a:p>
          <a:endParaRPr lang="hr-HR"/>
        </a:p>
      </dgm:t>
    </dgm:pt>
    <dgm:pt modelId="{3537935F-E5D5-4747-9BD9-0D6B78A0C4F3}" type="pres">
      <dgm:prSet presAssocID="{DED5BF41-57C2-47B8-AD52-6D621AB43EC2}" presName="diagram" presStyleCnt="0">
        <dgm:presLayoutVars>
          <dgm:chPref val="1"/>
          <dgm:dir/>
          <dgm:animOne val="branch"/>
          <dgm:animLvl val="lvl"/>
          <dgm:resizeHandles/>
        </dgm:presLayoutVars>
      </dgm:prSet>
      <dgm:spPr/>
    </dgm:pt>
    <dgm:pt modelId="{AE1A14D3-BE83-45EE-9674-64D60E3D8F9F}" type="pres">
      <dgm:prSet presAssocID="{CA231393-1232-4BF3-A370-F68A17C9B039}" presName="root" presStyleCnt="0"/>
      <dgm:spPr/>
    </dgm:pt>
    <dgm:pt modelId="{F9C17085-925C-4B6F-B4FE-7D6D60003587}" type="pres">
      <dgm:prSet presAssocID="{CA231393-1232-4BF3-A370-F68A17C9B039}" presName="rootComposite" presStyleCnt="0"/>
      <dgm:spPr/>
    </dgm:pt>
    <dgm:pt modelId="{CEA9CB59-58C6-466C-B4D0-72FE1335596C}" type="pres">
      <dgm:prSet presAssocID="{CA231393-1232-4BF3-A370-F68A17C9B039}" presName="rootText" presStyleLbl="node1" presStyleIdx="0" presStyleCnt="2" custScaleX="160159" custScaleY="67985"/>
      <dgm:spPr/>
    </dgm:pt>
    <dgm:pt modelId="{E718E575-9A8B-42DB-B0A6-B7ADD8F90823}" type="pres">
      <dgm:prSet presAssocID="{CA231393-1232-4BF3-A370-F68A17C9B039}" presName="rootConnector" presStyleLbl="node1" presStyleIdx="0" presStyleCnt="2"/>
      <dgm:spPr/>
    </dgm:pt>
    <dgm:pt modelId="{A1033867-811E-48AA-B099-BDF9D80707D8}" type="pres">
      <dgm:prSet presAssocID="{CA231393-1232-4BF3-A370-F68A17C9B039}" presName="childShape" presStyleCnt="0"/>
      <dgm:spPr/>
    </dgm:pt>
    <dgm:pt modelId="{55D45E76-D508-47AE-B84D-816BD220BE1F}" type="pres">
      <dgm:prSet presAssocID="{493FCC96-3AE5-47FA-86D9-482D1FBB2D5C}" presName="Name13" presStyleLbl="parChTrans1D2" presStyleIdx="0" presStyleCnt="5"/>
      <dgm:spPr/>
    </dgm:pt>
    <dgm:pt modelId="{BD996CDB-6414-4DE3-A4EA-E084E3AF85DF}" type="pres">
      <dgm:prSet presAssocID="{19460585-17E7-49B3-B3D1-799CC41581B2}" presName="childText" presStyleLbl="bgAcc1" presStyleIdx="0" presStyleCnt="5" custScaleX="148943" custScaleY="54929">
        <dgm:presLayoutVars>
          <dgm:bulletEnabled val="1"/>
        </dgm:presLayoutVars>
      </dgm:prSet>
      <dgm:spPr/>
    </dgm:pt>
    <dgm:pt modelId="{24BB1E77-53D6-4C5E-A75C-D7CBFCDF5CE0}" type="pres">
      <dgm:prSet presAssocID="{C9448E57-9D54-4198-BB25-D809B2AA4CC6}" presName="Name13" presStyleLbl="parChTrans1D2" presStyleIdx="1" presStyleCnt="5"/>
      <dgm:spPr/>
    </dgm:pt>
    <dgm:pt modelId="{9FC70E08-9AEE-4841-86F7-6CFAA29BA8A3}" type="pres">
      <dgm:prSet presAssocID="{C7F89C38-8037-474C-B43A-0535D4D10B82}" presName="childText" presStyleLbl="bgAcc1" presStyleIdx="1" presStyleCnt="5" custScaleX="148943" custScaleY="93658">
        <dgm:presLayoutVars>
          <dgm:bulletEnabled val="1"/>
        </dgm:presLayoutVars>
      </dgm:prSet>
      <dgm:spPr/>
    </dgm:pt>
    <dgm:pt modelId="{9BBCF81A-2AE9-4CC7-8BB8-E23D9CF29429}" type="pres">
      <dgm:prSet presAssocID="{4A8DC9CF-68E1-447E-B1FF-CBAC0CC5AC25}" presName="Name13" presStyleLbl="parChTrans1D2" presStyleIdx="2" presStyleCnt="5"/>
      <dgm:spPr/>
    </dgm:pt>
    <dgm:pt modelId="{02F5AAAA-A9CF-4514-9580-9D74C35E2029}" type="pres">
      <dgm:prSet presAssocID="{71F4C7D8-A533-4825-AF82-23C78EB8854B}" presName="childText" presStyleLbl="bgAcc1" presStyleIdx="2" presStyleCnt="5" custScaleX="148943" custScaleY="59394">
        <dgm:presLayoutVars>
          <dgm:bulletEnabled val="1"/>
        </dgm:presLayoutVars>
      </dgm:prSet>
      <dgm:spPr/>
    </dgm:pt>
    <dgm:pt modelId="{41F00023-596E-4011-A6C9-9F53AB91886E}" type="pres">
      <dgm:prSet presAssocID="{1EA3742D-8D81-495B-A0DC-AFABB2D6D265}" presName="root" presStyleCnt="0"/>
      <dgm:spPr/>
    </dgm:pt>
    <dgm:pt modelId="{A857E601-E36F-4253-B2F7-1412CCC5059B}" type="pres">
      <dgm:prSet presAssocID="{1EA3742D-8D81-495B-A0DC-AFABB2D6D265}" presName="rootComposite" presStyleCnt="0"/>
      <dgm:spPr/>
    </dgm:pt>
    <dgm:pt modelId="{4CED9385-495A-4DD2-8C70-4114990124C4}" type="pres">
      <dgm:prSet presAssocID="{1EA3742D-8D81-495B-A0DC-AFABB2D6D265}" presName="rootText" presStyleLbl="node1" presStyleIdx="1" presStyleCnt="2" custScaleX="160159" custScaleY="67985"/>
      <dgm:spPr/>
    </dgm:pt>
    <dgm:pt modelId="{BA508F61-4287-4C85-8FEB-DC4B7C410F5A}" type="pres">
      <dgm:prSet presAssocID="{1EA3742D-8D81-495B-A0DC-AFABB2D6D265}" presName="rootConnector" presStyleLbl="node1" presStyleIdx="1" presStyleCnt="2"/>
      <dgm:spPr/>
    </dgm:pt>
    <dgm:pt modelId="{7729DDBE-2990-45E2-A6AF-42749FEBE671}" type="pres">
      <dgm:prSet presAssocID="{1EA3742D-8D81-495B-A0DC-AFABB2D6D265}" presName="childShape" presStyleCnt="0"/>
      <dgm:spPr/>
    </dgm:pt>
    <dgm:pt modelId="{C590D2B0-FF30-4E8B-8CF3-516F5091E207}" type="pres">
      <dgm:prSet presAssocID="{5E093E95-8CCC-4775-8395-C44F9044E2DE}" presName="Name13" presStyleLbl="parChTrans1D2" presStyleIdx="3" presStyleCnt="5"/>
      <dgm:spPr/>
    </dgm:pt>
    <dgm:pt modelId="{2E390B67-45E9-445F-A68D-BA10BA599C5C}" type="pres">
      <dgm:prSet presAssocID="{B264A504-7FB3-4AEF-919C-6BA6609EB90D}" presName="childText" presStyleLbl="bgAcc1" presStyleIdx="3" presStyleCnt="5" custScaleX="146671" custScaleY="54929">
        <dgm:presLayoutVars>
          <dgm:bulletEnabled val="1"/>
        </dgm:presLayoutVars>
      </dgm:prSet>
      <dgm:spPr/>
    </dgm:pt>
    <dgm:pt modelId="{9C9A126F-E55E-42F2-9DF9-CA646AE10978}" type="pres">
      <dgm:prSet presAssocID="{4E3D4ADF-D72B-40CA-9570-A7E5A5536E97}" presName="Name13" presStyleLbl="parChTrans1D2" presStyleIdx="4" presStyleCnt="5"/>
      <dgm:spPr/>
    </dgm:pt>
    <dgm:pt modelId="{2A689034-CC3B-48A2-A199-E0C8F79B022F}" type="pres">
      <dgm:prSet presAssocID="{60D812AC-A280-434F-B399-265731FEACD1}" presName="childText" presStyleLbl="bgAcc1" presStyleIdx="4" presStyleCnt="5" custScaleX="146671" custScaleY="54929">
        <dgm:presLayoutVars>
          <dgm:bulletEnabled val="1"/>
        </dgm:presLayoutVars>
      </dgm:prSet>
      <dgm:spPr/>
    </dgm:pt>
  </dgm:ptLst>
  <dgm:cxnLst>
    <dgm:cxn modelId="{FBDC8615-7F59-408A-81CC-5BE3AA468865}" type="presOf" srcId="{CA231393-1232-4BF3-A370-F68A17C9B039}" destId="{CEA9CB59-58C6-466C-B4D0-72FE1335596C}" srcOrd="0" destOrd="0" presId="urn:microsoft.com/office/officeart/2005/8/layout/hierarchy3"/>
    <dgm:cxn modelId="{2C9A0316-A6E8-4750-A163-C79A3075BB76}" type="presOf" srcId="{1EA3742D-8D81-495B-A0DC-AFABB2D6D265}" destId="{BA508F61-4287-4C85-8FEB-DC4B7C410F5A}" srcOrd="1" destOrd="0" presId="urn:microsoft.com/office/officeart/2005/8/layout/hierarchy3"/>
    <dgm:cxn modelId="{C8465618-3711-4EF6-99DD-AC35277165F9}" type="presOf" srcId="{B264A504-7FB3-4AEF-919C-6BA6609EB90D}" destId="{2E390B67-45E9-445F-A68D-BA10BA599C5C}" srcOrd="0" destOrd="0" presId="urn:microsoft.com/office/officeart/2005/8/layout/hierarchy3"/>
    <dgm:cxn modelId="{0F718D34-855C-40D0-9FC3-39574D30F8A2}" type="presOf" srcId="{71F4C7D8-A533-4825-AF82-23C78EB8854B}" destId="{02F5AAAA-A9CF-4514-9580-9D74C35E2029}" srcOrd="0" destOrd="0" presId="urn:microsoft.com/office/officeart/2005/8/layout/hierarchy3"/>
    <dgm:cxn modelId="{F1813936-288B-4F4F-9BC0-C5DAA8F695C7}" type="presOf" srcId="{DED5BF41-57C2-47B8-AD52-6D621AB43EC2}" destId="{3537935F-E5D5-4747-9BD9-0D6B78A0C4F3}" srcOrd="0" destOrd="0" presId="urn:microsoft.com/office/officeart/2005/8/layout/hierarchy3"/>
    <dgm:cxn modelId="{EC58503F-96DC-4CF6-8510-B103525CD6A5}" srcId="{1EA3742D-8D81-495B-A0DC-AFABB2D6D265}" destId="{60D812AC-A280-434F-B399-265731FEACD1}" srcOrd="1" destOrd="0" parTransId="{4E3D4ADF-D72B-40CA-9570-A7E5A5536E97}" sibTransId="{35FFEA4C-C603-4579-89B8-003A912B23AF}"/>
    <dgm:cxn modelId="{1E7BE660-12B5-498B-8483-C978F02C1384}" type="presOf" srcId="{4E3D4ADF-D72B-40CA-9570-A7E5A5536E97}" destId="{9C9A126F-E55E-42F2-9DF9-CA646AE10978}" srcOrd="0" destOrd="0" presId="urn:microsoft.com/office/officeart/2005/8/layout/hierarchy3"/>
    <dgm:cxn modelId="{08806664-38DA-420A-87C3-4EC0AF1A0E88}" srcId="{DED5BF41-57C2-47B8-AD52-6D621AB43EC2}" destId="{1EA3742D-8D81-495B-A0DC-AFABB2D6D265}" srcOrd="1" destOrd="0" parTransId="{F7DA92D6-E9A1-49BB-A1E9-9FBBA66E3AAE}" sibTransId="{CC4CEFDE-B652-4F16-AD1D-72C482DE8E90}"/>
    <dgm:cxn modelId="{6CBF0972-E33B-4714-B32E-15E82F63513E}" type="presOf" srcId="{C9448E57-9D54-4198-BB25-D809B2AA4CC6}" destId="{24BB1E77-53D6-4C5E-A75C-D7CBFCDF5CE0}" srcOrd="0" destOrd="0" presId="urn:microsoft.com/office/officeart/2005/8/layout/hierarchy3"/>
    <dgm:cxn modelId="{E7DE338E-163C-4C13-9423-CED1A0FA9779}" srcId="{CA231393-1232-4BF3-A370-F68A17C9B039}" destId="{C7F89C38-8037-474C-B43A-0535D4D10B82}" srcOrd="1" destOrd="0" parTransId="{C9448E57-9D54-4198-BB25-D809B2AA4CC6}" sibTransId="{80FD5CEA-B3BF-46BF-9304-F46C48D4DFD9}"/>
    <dgm:cxn modelId="{BC068EA0-3B40-4F9D-8EA8-22EFC533BEC1}" type="presOf" srcId="{C7F89C38-8037-474C-B43A-0535D4D10B82}" destId="{9FC70E08-9AEE-4841-86F7-6CFAA29BA8A3}" srcOrd="0" destOrd="0" presId="urn:microsoft.com/office/officeart/2005/8/layout/hierarchy3"/>
    <dgm:cxn modelId="{AF3B2AA5-4DD3-4B3B-97A9-E735CB9A9BE5}" srcId="{CA231393-1232-4BF3-A370-F68A17C9B039}" destId="{19460585-17E7-49B3-B3D1-799CC41581B2}" srcOrd="0" destOrd="0" parTransId="{493FCC96-3AE5-47FA-86D9-482D1FBB2D5C}" sibTransId="{0F153EFA-9F9F-43A5-B830-8F4CCDD18FC9}"/>
    <dgm:cxn modelId="{F98531AF-1829-4ADF-9B37-4081495548A9}" srcId="{1EA3742D-8D81-495B-A0DC-AFABB2D6D265}" destId="{B264A504-7FB3-4AEF-919C-6BA6609EB90D}" srcOrd="0" destOrd="0" parTransId="{5E093E95-8CCC-4775-8395-C44F9044E2DE}" sibTransId="{B0D99551-C5DE-4199-867B-84640AC54AE4}"/>
    <dgm:cxn modelId="{B83D6BB3-2A53-49DC-A249-AFCAD3D3108C}" type="presOf" srcId="{19460585-17E7-49B3-B3D1-799CC41581B2}" destId="{BD996CDB-6414-4DE3-A4EA-E084E3AF85DF}" srcOrd="0" destOrd="0" presId="urn:microsoft.com/office/officeart/2005/8/layout/hierarchy3"/>
    <dgm:cxn modelId="{FF9517B7-CFB6-4317-BB57-4589D903D5C9}" srcId="{CA231393-1232-4BF3-A370-F68A17C9B039}" destId="{71F4C7D8-A533-4825-AF82-23C78EB8854B}" srcOrd="2" destOrd="0" parTransId="{4A8DC9CF-68E1-447E-B1FF-CBAC0CC5AC25}" sibTransId="{51D2A58A-2C89-4A13-9769-2E05F850FA2D}"/>
    <dgm:cxn modelId="{7CAA2FB9-EE3F-49FF-9989-73780B6D4C1D}" type="presOf" srcId="{60D812AC-A280-434F-B399-265731FEACD1}" destId="{2A689034-CC3B-48A2-A199-E0C8F79B022F}" srcOrd="0" destOrd="0" presId="urn:microsoft.com/office/officeart/2005/8/layout/hierarchy3"/>
    <dgm:cxn modelId="{9A4A70C7-4ED8-49A1-8EF8-2CE5DB15FE7B}" type="presOf" srcId="{4A8DC9CF-68E1-447E-B1FF-CBAC0CC5AC25}" destId="{9BBCF81A-2AE9-4CC7-8BB8-E23D9CF29429}" srcOrd="0" destOrd="0" presId="urn:microsoft.com/office/officeart/2005/8/layout/hierarchy3"/>
    <dgm:cxn modelId="{05F418D4-DAD5-4913-9E09-3063819F2E5D}" type="presOf" srcId="{1EA3742D-8D81-495B-A0DC-AFABB2D6D265}" destId="{4CED9385-495A-4DD2-8C70-4114990124C4}" srcOrd="0" destOrd="0" presId="urn:microsoft.com/office/officeart/2005/8/layout/hierarchy3"/>
    <dgm:cxn modelId="{0F167ED6-0A90-431C-9463-0E7650A01449}" srcId="{DED5BF41-57C2-47B8-AD52-6D621AB43EC2}" destId="{CA231393-1232-4BF3-A370-F68A17C9B039}" srcOrd="0" destOrd="0" parTransId="{2809346F-3339-427B-9B7C-FC964C37067C}" sibTransId="{38AA5072-D0D9-4043-9712-01A5151C7DA0}"/>
    <dgm:cxn modelId="{F0EB0DEC-2DB6-47C0-BB39-AE923DC08D41}" type="presOf" srcId="{493FCC96-3AE5-47FA-86D9-482D1FBB2D5C}" destId="{55D45E76-D508-47AE-B84D-816BD220BE1F}" srcOrd="0" destOrd="0" presId="urn:microsoft.com/office/officeart/2005/8/layout/hierarchy3"/>
    <dgm:cxn modelId="{15553DEE-EEAB-4367-A9D3-4023AB5DB8F2}" type="presOf" srcId="{CA231393-1232-4BF3-A370-F68A17C9B039}" destId="{E718E575-9A8B-42DB-B0A6-B7ADD8F90823}" srcOrd="1" destOrd="0" presId="urn:microsoft.com/office/officeart/2005/8/layout/hierarchy3"/>
    <dgm:cxn modelId="{E3309CFC-E651-4B7F-B8F2-463E6C9D0DA7}" type="presOf" srcId="{5E093E95-8CCC-4775-8395-C44F9044E2DE}" destId="{C590D2B0-FF30-4E8B-8CF3-516F5091E207}" srcOrd="0" destOrd="0" presId="urn:microsoft.com/office/officeart/2005/8/layout/hierarchy3"/>
    <dgm:cxn modelId="{E6ECDE76-71BD-4565-8A10-7AB81E7CAC29}" type="presParOf" srcId="{3537935F-E5D5-4747-9BD9-0D6B78A0C4F3}" destId="{AE1A14D3-BE83-45EE-9674-64D60E3D8F9F}" srcOrd="0" destOrd="0" presId="urn:microsoft.com/office/officeart/2005/8/layout/hierarchy3"/>
    <dgm:cxn modelId="{020F0C0D-E027-4A50-86F6-0213E7533CBA}" type="presParOf" srcId="{AE1A14D3-BE83-45EE-9674-64D60E3D8F9F}" destId="{F9C17085-925C-4B6F-B4FE-7D6D60003587}" srcOrd="0" destOrd="0" presId="urn:microsoft.com/office/officeart/2005/8/layout/hierarchy3"/>
    <dgm:cxn modelId="{DA8D4C68-5219-4EFF-8330-E1873A5FC3BE}" type="presParOf" srcId="{F9C17085-925C-4B6F-B4FE-7D6D60003587}" destId="{CEA9CB59-58C6-466C-B4D0-72FE1335596C}" srcOrd="0" destOrd="0" presId="urn:microsoft.com/office/officeart/2005/8/layout/hierarchy3"/>
    <dgm:cxn modelId="{C74E233E-2054-46B5-B933-8F92A083543E}" type="presParOf" srcId="{F9C17085-925C-4B6F-B4FE-7D6D60003587}" destId="{E718E575-9A8B-42DB-B0A6-B7ADD8F90823}" srcOrd="1" destOrd="0" presId="urn:microsoft.com/office/officeart/2005/8/layout/hierarchy3"/>
    <dgm:cxn modelId="{05C66188-367A-489C-90D9-4A5AC8A858A5}" type="presParOf" srcId="{AE1A14D3-BE83-45EE-9674-64D60E3D8F9F}" destId="{A1033867-811E-48AA-B099-BDF9D80707D8}" srcOrd="1" destOrd="0" presId="urn:microsoft.com/office/officeart/2005/8/layout/hierarchy3"/>
    <dgm:cxn modelId="{BAB30B62-3616-4DA1-A6C1-7FD842658DB6}" type="presParOf" srcId="{A1033867-811E-48AA-B099-BDF9D80707D8}" destId="{55D45E76-D508-47AE-B84D-816BD220BE1F}" srcOrd="0" destOrd="0" presId="urn:microsoft.com/office/officeart/2005/8/layout/hierarchy3"/>
    <dgm:cxn modelId="{4B0E36E3-6FFE-42E9-AD5C-F55C26E70309}" type="presParOf" srcId="{A1033867-811E-48AA-B099-BDF9D80707D8}" destId="{BD996CDB-6414-4DE3-A4EA-E084E3AF85DF}" srcOrd="1" destOrd="0" presId="urn:microsoft.com/office/officeart/2005/8/layout/hierarchy3"/>
    <dgm:cxn modelId="{CC17D054-1848-4259-BC97-431ED783F475}" type="presParOf" srcId="{A1033867-811E-48AA-B099-BDF9D80707D8}" destId="{24BB1E77-53D6-4C5E-A75C-D7CBFCDF5CE0}" srcOrd="2" destOrd="0" presId="urn:microsoft.com/office/officeart/2005/8/layout/hierarchy3"/>
    <dgm:cxn modelId="{1C6CED77-D99F-4FF2-B02B-44B15C465388}" type="presParOf" srcId="{A1033867-811E-48AA-B099-BDF9D80707D8}" destId="{9FC70E08-9AEE-4841-86F7-6CFAA29BA8A3}" srcOrd="3" destOrd="0" presId="urn:microsoft.com/office/officeart/2005/8/layout/hierarchy3"/>
    <dgm:cxn modelId="{5798D0DC-6A2E-4EAD-9332-292A8AC93FB2}" type="presParOf" srcId="{A1033867-811E-48AA-B099-BDF9D80707D8}" destId="{9BBCF81A-2AE9-4CC7-8BB8-E23D9CF29429}" srcOrd="4" destOrd="0" presId="urn:microsoft.com/office/officeart/2005/8/layout/hierarchy3"/>
    <dgm:cxn modelId="{82A08BFB-858B-4072-8004-D53DCDD74946}" type="presParOf" srcId="{A1033867-811E-48AA-B099-BDF9D80707D8}" destId="{02F5AAAA-A9CF-4514-9580-9D74C35E2029}" srcOrd="5" destOrd="0" presId="urn:microsoft.com/office/officeart/2005/8/layout/hierarchy3"/>
    <dgm:cxn modelId="{B959AF99-EBEF-41DA-86EB-DBDB59CEE811}" type="presParOf" srcId="{3537935F-E5D5-4747-9BD9-0D6B78A0C4F3}" destId="{41F00023-596E-4011-A6C9-9F53AB91886E}" srcOrd="1" destOrd="0" presId="urn:microsoft.com/office/officeart/2005/8/layout/hierarchy3"/>
    <dgm:cxn modelId="{E3E8BA14-DB7E-417A-8474-D0F7188DA44D}" type="presParOf" srcId="{41F00023-596E-4011-A6C9-9F53AB91886E}" destId="{A857E601-E36F-4253-B2F7-1412CCC5059B}" srcOrd="0" destOrd="0" presId="urn:microsoft.com/office/officeart/2005/8/layout/hierarchy3"/>
    <dgm:cxn modelId="{5342AB17-9A9B-426A-89BD-0B9F181194B6}" type="presParOf" srcId="{A857E601-E36F-4253-B2F7-1412CCC5059B}" destId="{4CED9385-495A-4DD2-8C70-4114990124C4}" srcOrd="0" destOrd="0" presId="urn:microsoft.com/office/officeart/2005/8/layout/hierarchy3"/>
    <dgm:cxn modelId="{FBD0ADC2-A3D1-4C88-A59F-305E94AC36E8}" type="presParOf" srcId="{A857E601-E36F-4253-B2F7-1412CCC5059B}" destId="{BA508F61-4287-4C85-8FEB-DC4B7C410F5A}" srcOrd="1" destOrd="0" presId="urn:microsoft.com/office/officeart/2005/8/layout/hierarchy3"/>
    <dgm:cxn modelId="{31901EB2-2866-47CB-8261-72EEF91B0E27}" type="presParOf" srcId="{41F00023-596E-4011-A6C9-9F53AB91886E}" destId="{7729DDBE-2990-45E2-A6AF-42749FEBE671}" srcOrd="1" destOrd="0" presId="urn:microsoft.com/office/officeart/2005/8/layout/hierarchy3"/>
    <dgm:cxn modelId="{401A05B0-99DF-44C9-9324-C6C07DC2B942}" type="presParOf" srcId="{7729DDBE-2990-45E2-A6AF-42749FEBE671}" destId="{C590D2B0-FF30-4E8B-8CF3-516F5091E207}" srcOrd="0" destOrd="0" presId="urn:microsoft.com/office/officeart/2005/8/layout/hierarchy3"/>
    <dgm:cxn modelId="{09195256-839E-44D4-AF20-CD8B339882AE}" type="presParOf" srcId="{7729DDBE-2990-45E2-A6AF-42749FEBE671}" destId="{2E390B67-45E9-445F-A68D-BA10BA599C5C}" srcOrd="1" destOrd="0" presId="urn:microsoft.com/office/officeart/2005/8/layout/hierarchy3"/>
    <dgm:cxn modelId="{4A51F95A-ABD9-451F-AA4E-C9FAFCEB9CE2}" type="presParOf" srcId="{7729DDBE-2990-45E2-A6AF-42749FEBE671}" destId="{9C9A126F-E55E-42F2-9DF9-CA646AE10978}" srcOrd="2" destOrd="0" presId="urn:microsoft.com/office/officeart/2005/8/layout/hierarchy3"/>
    <dgm:cxn modelId="{CF75CFD8-6AFE-4831-A846-7F368EF267D4}" type="presParOf" srcId="{7729DDBE-2990-45E2-A6AF-42749FEBE671}" destId="{2A689034-CC3B-48A2-A199-E0C8F79B022F}" srcOrd="3" destOrd="0" presId="urn:microsoft.com/office/officeart/2005/8/layout/hierarchy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9824DA9-8372-4C18-BA0F-5585A22BE4F9}" type="doc">
      <dgm:prSet loTypeId="urn:microsoft.com/office/officeart/2008/layout/VerticalCurvedList" loCatId="list" qsTypeId="urn:microsoft.com/office/officeart/2005/8/quickstyle/simple1" qsCatId="simple" csTypeId="urn:microsoft.com/office/officeart/2005/8/colors/accent4_2" csCatId="accent4" phldr="1"/>
      <dgm:spPr/>
      <dgm:t>
        <a:bodyPr/>
        <a:lstStyle/>
        <a:p>
          <a:endParaRPr lang="en-US"/>
        </a:p>
      </dgm:t>
    </dgm:pt>
    <dgm:pt modelId="{651756FC-B773-44E0-98C9-8F0263859B6B}">
      <dgm:prSet phldrT="[Text]" custT="1"/>
      <dgm:spPr>
        <a:solidFill>
          <a:schemeClr val="accent5">
            <a:lumMod val="20000"/>
            <a:lumOff val="80000"/>
          </a:schemeClr>
        </a:solidFill>
      </dgm:spPr>
      <dgm:t>
        <a:bodyPr/>
        <a:lstStyle/>
        <a:p>
          <a:pPr algn="l"/>
          <a:r>
            <a:rPr lang="hr-HR" sz="3200" b="0" u="none"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rPr>
            <a:t>Evaluacija </a:t>
          </a:r>
          <a:r>
            <a:rPr lang="hr-HR" sz="3200" b="0" u="none" dirty="0" err="1">
              <a:solidFill>
                <a:schemeClr val="tx1"/>
              </a:solidFill>
              <a:latin typeface="Open Sans Light" panose="020B0306030504020204" pitchFamily="34" charset="0"/>
              <a:ea typeface="Open Sans Light" panose="020B0306030504020204" pitchFamily="34" charset="0"/>
              <a:cs typeface="Open Sans Light" panose="020B0306030504020204" pitchFamily="34" charset="0"/>
            </a:rPr>
            <a:t>webinara</a:t>
          </a:r>
          <a:endParaRPr lang="hr-HR" sz="3200" b="0" i="0" dirty="0" err="1">
            <a:solidFill>
              <a:srgbClr val="00B0F0"/>
            </a:solidFill>
            <a:latin typeface="Open Sans Light" panose="020B0306030504020204" pitchFamily="34" charset="0"/>
            <a:ea typeface="Open Sans Light" panose="020B0306030504020204" pitchFamily="34" charset="0"/>
            <a:cs typeface="Open Sans Light" panose="020B0306030504020204" pitchFamily="34" charset="0"/>
          </a:endParaRPr>
        </a:p>
        <a:p>
          <a:pPr algn="l"/>
          <a:r>
            <a:rPr lang="hr-HR" sz="3200" b="0" i="1" dirty="0">
              <a:solidFill>
                <a:srgbClr val="009BEA"/>
              </a:solidFill>
              <a:latin typeface="Open Sans Light" panose="020B0306030504020204" pitchFamily="34" charset="0"/>
              <a:ea typeface="Open Sans Light" panose="020B0306030504020204" pitchFamily="34" charset="0"/>
              <a:cs typeface="Open Sans Light" panose="020B0306030504020204" pitchFamily="34" charset="0"/>
            </a:rPr>
            <a:t>Poveznica u Q&amp;A panelu ili skenirajte QR kod</a:t>
          </a:r>
          <a:endParaRPr lang="en-US" sz="3200" b="0" i="1" dirty="0">
            <a:solidFill>
              <a:srgbClr val="009BEA"/>
            </a:solidFill>
            <a:latin typeface="Open Sans Light" panose="020B0306030504020204" pitchFamily="34" charset="0"/>
            <a:ea typeface="Open Sans Light" panose="020B0306030504020204" pitchFamily="34" charset="0"/>
            <a:cs typeface="Open Sans Light" panose="020B0306030504020204" pitchFamily="34" charset="0"/>
          </a:endParaRPr>
        </a:p>
      </dgm:t>
    </dgm:pt>
    <dgm:pt modelId="{08541638-EDED-4ED2-AA88-12A9EA552968}" type="parTrans" cxnId="{8B604FB5-5E13-423B-AF08-488F1D40F17A}">
      <dgm:prSet/>
      <dgm:spPr/>
      <dgm:t>
        <a:bodyPr/>
        <a:lstStyle/>
        <a:p>
          <a:endParaRPr lang="en-US"/>
        </a:p>
      </dgm:t>
    </dgm:pt>
    <dgm:pt modelId="{296AE9D2-C086-4F55-BC8A-45D6ACA0AEC9}" type="sibTrans" cxnId="{8B604FB5-5E13-423B-AF08-488F1D40F17A}">
      <dgm:prSet/>
      <dgm:spPr>
        <a:ln>
          <a:solidFill>
            <a:srgbClr val="009FE3"/>
          </a:solidFill>
        </a:ln>
      </dgm:spPr>
      <dgm:t>
        <a:bodyPr/>
        <a:lstStyle/>
        <a:p>
          <a:endParaRPr lang="en-US"/>
        </a:p>
      </dgm:t>
    </dgm:pt>
    <dgm:pt modelId="{62E089FD-6B2A-42DD-B971-896E29993F17}">
      <dgm:prSet phldrT="[Text]" custT="1"/>
      <dgm:spPr>
        <a:solidFill>
          <a:schemeClr val="accent5">
            <a:lumMod val="40000"/>
            <a:lumOff val="60000"/>
          </a:schemeClr>
        </a:solidFill>
      </dgm:spPr>
      <dgm:t>
        <a:bodyPr/>
        <a:lstStyle/>
        <a:p>
          <a:pPr algn="l"/>
          <a:r>
            <a:rPr lang="hr-HR" sz="3200" b="0"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rPr>
            <a:t>Potvrde o sudjelovanju u aplikaciji za prijavu (EMA) </a:t>
          </a:r>
          <a:endParaRPr lang="en-US" sz="3200" b="0"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endParaRPr>
        </a:p>
      </dgm:t>
    </dgm:pt>
    <dgm:pt modelId="{B4566B17-8D84-4561-B1A2-FA09F24AF4F5}" type="parTrans" cxnId="{53ACB707-0C45-4119-8C3A-53DF2AEE29D4}">
      <dgm:prSet/>
      <dgm:spPr/>
      <dgm:t>
        <a:bodyPr/>
        <a:lstStyle/>
        <a:p>
          <a:endParaRPr lang="en-US"/>
        </a:p>
      </dgm:t>
    </dgm:pt>
    <dgm:pt modelId="{61E9ECED-058C-415B-9D3B-C47D62699B02}" type="sibTrans" cxnId="{53ACB707-0C45-4119-8C3A-53DF2AEE29D4}">
      <dgm:prSet/>
      <dgm:spPr/>
      <dgm:t>
        <a:bodyPr/>
        <a:lstStyle/>
        <a:p>
          <a:endParaRPr lang="en-US"/>
        </a:p>
      </dgm:t>
    </dgm:pt>
    <dgm:pt modelId="{4B6A97D1-5CD6-4D2A-82DE-D4A11C1AE95E}" type="pres">
      <dgm:prSet presAssocID="{E9824DA9-8372-4C18-BA0F-5585A22BE4F9}" presName="Name0" presStyleCnt="0">
        <dgm:presLayoutVars>
          <dgm:chMax val="7"/>
          <dgm:chPref val="7"/>
          <dgm:dir/>
        </dgm:presLayoutVars>
      </dgm:prSet>
      <dgm:spPr/>
    </dgm:pt>
    <dgm:pt modelId="{11707157-DD75-4D62-A782-24EE0F81D65F}" type="pres">
      <dgm:prSet presAssocID="{E9824DA9-8372-4C18-BA0F-5585A22BE4F9}" presName="Name1" presStyleCnt="0"/>
      <dgm:spPr/>
    </dgm:pt>
    <dgm:pt modelId="{F940BA7C-536C-4876-A6D1-636ABE98DC97}" type="pres">
      <dgm:prSet presAssocID="{E9824DA9-8372-4C18-BA0F-5585A22BE4F9}" presName="cycle" presStyleCnt="0"/>
      <dgm:spPr/>
    </dgm:pt>
    <dgm:pt modelId="{EDDBF05C-C3A3-4A1A-BB9D-5D185430CF4B}" type="pres">
      <dgm:prSet presAssocID="{E9824DA9-8372-4C18-BA0F-5585A22BE4F9}" presName="srcNode" presStyleLbl="node1" presStyleIdx="0" presStyleCnt="2"/>
      <dgm:spPr/>
    </dgm:pt>
    <dgm:pt modelId="{10B0C364-4F94-4A35-B345-7371B59F3C5E}" type="pres">
      <dgm:prSet presAssocID="{E9824DA9-8372-4C18-BA0F-5585A22BE4F9}" presName="conn" presStyleLbl="parChTrans1D2" presStyleIdx="0" presStyleCnt="1"/>
      <dgm:spPr/>
    </dgm:pt>
    <dgm:pt modelId="{4BAD4543-2FEB-4CD1-BA0C-CC75529361E4}" type="pres">
      <dgm:prSet presAssocID="{E9824DA9-8372-4C18-BA0F-5585A22BE4F9}" presName="extraNode" presStyleLbl="node1" presStyleIdx="0" presStyleCnt="2"/>
      <dgm:spPr/>
    </dgm:pt>
    <dgm:pt modelId="{8C3CD92C-E16E-47FE-B162-8DDEE9064369}" type="pres">
      <dgm:prSet presAssocID="{E9824DA9-8372-4C18-BA0F-5585A22BE4F9}" presName="dstNode" presStyleLbl="node1" presStyleIdx="0" presStyleCnt="2"/>
      <dgm:spPr/>
    </dgm:pt>
    <dgm:pt modelId="{72E80988-EB20-414B-A52F-D5C76FAA3366}" type="pres">
      <dgm:prSet presAssocID="{651756FC-B773-44E0-98C9-8F0263859B6B}" presName="text_1" presStyleLbl="node1" presStyleIdx="0" presStyleCnt="2" custScaleY="106942">
        <dgm:presLayoutVars>
          <dgm:bulletEnabled val="1"/>
        </dgm:presLayoutVars>
      </dgm:prSet>
      <dgm:spPr/>
    </dgm:pt>
    <dgm:pt modelId="{4B843E40-9FD3-49C3-932E-BB14F29C18CD}" type="pres">
      <dgm:prSet presAssocID="{651756FC-B773-44E0-98C9-8F0263859B6B}" presName="accent_1" presStyleCnt="0"/>
      <dgm:spPr/>
    </dgm:pt>
    <dgm:pt modelId="{3CED45B6-66B0-4A64-A2D5-797E3AEAF9E9}" type="pres">
      <dgm:prSet presAssocID="{651756FC-B773-44E0-98C9-8F0263859B6B}" presName="accentRepeatNode" presStyleLbl="solidFgAcc1" presStyleIdx="0" presStyleCnt="2"/>
      <dgm:spPr>
        <a:blipFill rotWithShape="0">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solidFill>
            <a:srgbClr val="E5097F"/>
          </a:solidFill>
        </a:ln>
      </dgm:spPr>
    </dgm:pt>
    <dgm:pt modelId="{9D203672-0841-46A5-B89B-16610ACBD3A5}" type="pres">
      <dgm:prSet presAssocID="{62E089FD-6B2A-42DD-B971-896E29993F17}" presName="text_2" presStyleLbl="node1" presStyleIdx="1" presStyleCnt="2">
        <dgm:presLayoutVars>
          <dgm:bulletEnabled val="1"/>
        </dgm:presLayoutVars>
      </dgm:prSet>
      <dgm:spPr/>
    </dgm:pt>
    <dgm:pt modelId="{BCC039A5-889B-4E7F-A144-359B0DC24FF9}" type="pres">
      <dgm:prSet presAssocID="{62E089FD-6B2A-42DD-B971-896E29993F17}" presName="accent_2" presStyleCnt="0"/>
      <dgm:spPr/>
    </dgm:pt>
    <dgm:pt modelId="{148E3564-C38E-48F8-A12D-EA34CB3F576F}" type="pres">
      <dgm:prSet presAssocID="{62E089FD-6B2A-42DD-B971-896E29993F17}" presName="accentRepeatNode" presStyleLbl="solidFgAcc1" presStyleIdx="1" presStyleCnt="2"/>
      <dgm:spPr>
        <a:blipFill rotWithShape="0">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solidFill>
            <a:srgbClr val="95C12B"/>
          </a:solidFill>
        </a:ln>
      </dgm:spPr>
    </dgm:pt>
  </dgm:ptLst>
  <dgm:cxnLst>
    <dgm:cxn modelId="{53ACB707-0C45-4119-8C3A-53DF2AEE29D4}" srcId="{E9824DA9-8372-4C18-BA0F-5585A22BE4F9}" destId="{62E089FD-6B2A-42DD-B971-896E29993F17}" srcOrd="1" destOrd="0" parTransId="{B4566B17-8D84-4561-B1A2-FA09F24AF4F5}" sibTransId="{61E9ECED-058C-415B-9D3B-C47D62699B02}"/>
    <dgm:cxn modelId="{2C03B639-21C1-4177-9EBB-5B7057927BCD}" type="presOf" srcId="{651756FC-B773-44E0-98C9-8F0263859B6B}" destId="{72E80988-EB20-414B-A52F-D5C76FAA3366}" srcOrd="0" destOrd="0" presId="urn:microsoft.com/office/officeart/2008/layout/VerticalCurvedList"/>
    <dgm:cxn modelId="{8783C54B-A7AD-4EBC-82E2-C9312777FF3F}" type="presOf" srcId="{296AE9D2-C086-4F55-BC8A-45D6ACA0AEC9}" destId="{10B0C364-4F94-4A35-B345-7371B59F3C5E}" srcOrd="0" destOrd="0" presId="urn:microsoft.com/office/officeart/2008/layout/VerticalCurvedList"/>
    <dgm:cxn modelId="{ED497370-60B8-4A1C-95AF-0FDA6760F358}" type="presOf" srcId="{62E089FD-6B2A-42DD-B971-896E29993F17}" destId="{9D203672-0841-46A5-B89B-16610ACBD3A5}" srcOrd="0" destOrd="0" presId="urn:microsoft.com/office/officeart/2008/layout/VerticalCurvedList"/>
    <dgm:cxn modelId="{8B604FB5-5E13-423B-AF08-488F1D40F17A}" srcId="{E9824DA9-8372-4C18-BA0F-5585A22BE4F9}" destId="{651756FC-B773-44E0-98C9-8F0263859B6B}" srcOrd="0" destOrd="0" parTransId="{08541638-EDED-4ED2-AA88-12A9EA552968}" sibTransId="{296AE9D2-C086-4F55-BC8A-45D6ACA0AEC9}"/>
    <dgm:cxn modelId="{70F82AF9-F62E-4498-8C54-A7F66E89CFD4}" type="presOf" srcId="{E9824DA9-8372-4C18-BA0F-5585A22BE4F9}" destId="{4B6A97D1-5CD6-4D2A-82DE-D4A11C1AE95E}" srcOrd="0" destOrd="0" presId="urn:microsoft.com/office/officeart/2008/layout/VerticalCurvedList"/>
    <dgm:cxn modelId="{91D86D31-42EB-4B68-8E4B-3E5988115F7E}" type="presParOf" srcId="{4B6A97D1-5CD6-4D2A-82DE-D4A11C1AE95E}" destId="{11707157-DD75-4D62-A782-24EE0F81D65F}" srcOrd="0" destOrd="0" presId="urn:microsoft.com/office/officeart/2008/layout/VerticalCurvedList"/>
    <dgm:cxn modelId="{3C4DDA4F-9D9E-4300-8093-21CCE7030BBB}" type="presParOf" srcId="{11707157-DD75-4D62-A782-24EE0F81D65F}" destId="{F940BA7C-536C-4876-A6D1-636ABE98DC97}" srcOrd="0" destOrd="0" presId="urn:microsoft.com/office/officeart/2008/layout/VerticalCurvedList"/>
    <dgm:cxn modelId="{F372001A-A837-4064-B8F3-7C88BC7167A1}" type="presParOf" srcId="{F940BA7C-536C-4876-A6D1-636ABE98DC97}" destId="{EDDBF05C-C3A3-4A1A-BB9D-5D185430CF4B}" srcOrd="0" destOrd="0" presId="urn:microsoft.com/office/officeart/2008/layout/VerticalCurvedList"/>
    <dgm:cxn modelId="{8E37AF51-FBAA-46F3-80F4-687433631489}" type="presParOf" srcId="{F940BA7C-536C-4876-A6D1-636ABE98DC97}" destId="{10B0C364-4F94-4A35-B345-7371B59F3C5E}" srcOrd="1" destOrd="0" presId="urn:microsoft.com/office/officeart/2008/layout/VerticalCurvedList"/>
    <dgm:cxn modelId="{0B5A813C-D2DA-4519-96A5-572E78AC0371}" type="presParOf" srcId="{F940BA7C-536C-4876-A6D1-636ABE98DC97}" destId="{4BAD4543-2FEB-4CD1-BA0C-CC75529361E4}" srcOrd="2" destOrd="0" presId="urn:microsoft.com/office/officeart/2008/layout/VerticalCurvedList"/>
    <dgm:cxn modelId="{68E9F8A7-D350-4B5A-9278-A4F61AC3EB20}" type="presParOf" srcId="{F940BA7C-536C-4876-A6D1-636ABE98DC97}" destId="{8C3CD92C-E16E-47FE-B162-8DDEE9064369}" srcOrd="3" destOrd="0" presId="urn:microsoft.com/office/officeart/2008/layout/VerticalCurvedList"/>
    <dgm:cxn modelId="{F0BD2071-2605-4581-801B-7C0F5A97A1D9}" type="presParOf" srcId="{11707157-DD75-4D62-A782-24EE0F81D65F}" destId="{72E80988-EB20-414B-A52F-D5C76FAA3366}" srcOrd="1" destOrd="0" presId="urn:microsoft.com/office/officeart/2008/layout/VerticalCurvedList"/>
    <dgm:cxn modelId="{D25AC06D-7366-4202-8572-D30821303E1E}" type="presParOf" srcId="{11707157-DD75-4D62-A782-24EE0F81D65F}" destId="{4B843E40-9FD3-49C3-932E-BB14F29C18CD}" srcOrd="2" destOrd="0" presId="urn:microsoft.com/office/officeart/2008/layout/VerticalCurvedList"/>
    <dgm:cxn modelId="{7460ECBB-CE48-4FB0-91D9-5EA8E760F7D2}" type="presParOf" srcId="{4B843E40-9FD3-49C3-932E-BB14F29C18CD}" destId="{3CED45B6-66B0-4A64-A2D5-797E3AEAF9E9}" srcOrd="0" destOrd="0" presId="urn:microsoft.com/office/officeart/2008/layout/VerticalCurvedList"/>
    <dgm:cxn modelId="{FB2A0BC4-4023-45EC-896D-E912DEA4DAC6}" type="presParOf" srcId="{11707157-DD75-4D62-A782-24EE0F81D65F}" destId="{9D203672-0841-46A5-B89B-16610ACBD3A5}" srcOrd="3" destOrd="0" presId="urn:microsoft.com/office/officeart/2008/layout/VerticalCurvedList"/>
    <dgm:cxn modelId="{EDFB25FB-33C8-48A5-B702-2FF9E40F1D33}" type="presParOf" srcId="{11707157-DD75-4D62-A782-24EE0F81D65F}" destId="{BCC039A5-889B-4E7F-A144-359B0DC24FF9}" srcOrd="4" destOrd="0" presId="urn:microsoft.com/office/officeart/2008/layout/VerticalCurvedList"/>
    <dgm:cxn modelId="{4AC215AF-194F-432A-A076-6B60AAA245BC}" type="presParOf" srcId="{BCC039A5-889B-4E7F-A144-359B0DC24FF9}" destId="{148E3564-C38E-48F8-A12D-EA34CB3F576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28EA4-DB36-4D5F-8889-391C9B32D117}">
      <dsp:nvSpPr>
        <dsp:cNvPr id="0" name=""/>
        <dsp:cNvSpPr/>
      </dsp:nvSpPr>
      <dsp:spPr>
        <a:xfrm>
          <a:off x="2541072" y="2013"/>
          <a:ext cx="1940954" cy="1940954"/>
        </a:xfrm>
        <a:prstGeom prst="ellipse">
          <a:avLst/>
        </a:prstGeom>
        <a:solidFill>
          <a:srgbClr val="009BE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hr-HR" sz="2800" b="1" kern="1200" dirty="0"/>
            <a:t>Analiza</a:t>
          </a:r>
        </a:p>
        <a:p>
          <a:pPr marL="0" lvl="0" indent="0" algn="ctr" defTabSz="1244600">
            <a:lnSpc>
              <a:spcPct val="90000"/>
            </a:lnSpc>
            <a:spcBef>
              <a:spcPct val="0"/>
            </a:spcBef>
            <a:spcAft>
              <a:spcPct val="35000"/>
            </a:spcAft>
            <a:buNone/>
          </a:pPr>
          <a:r>
            <a:rPr lang="hr-HR" sz="2400" kern="1200" dirty="0"/>
            <a:t>(</a:t>
          </a:r>
          <a:r>
            <a:rPr lang="hr-HR" sz="2400" b="1" kern="1200" dirty="0" err="1">
              <a:solidFill>
                <a:schemeClr val="bg1"/>
              </a:solidFill>
            </a:rPr>
            <a:t>A</a:t>
          </a:r>
          <a:r>
            <a:rPr lang="hr-HR" sz="2400" kern="1200" dirty="0" err="1"/>
            <a:t>nalise</a:t>
          </a:r>
          <a:r>
            <a:rPr lang="hr-HR" sz="2400" kern="1200" dirty="0"/>
            <a:t>)</a:t>
          </a:r>
        </a:p>
      </dsp:txBody>
      <dsp:txXfrm>
        <a:off x="2825318" y="286259"/>
        <a:ext cx="1372462" cy="1372462"/>
      </dsp:txXfrm>
    </dsp:sp>
    <dsp:sp modelId="{890B10BD-B240-46F1-939E-E53F71614203}">
      <dsp:nvSpPr>
        <dsp:cNvPr id="0" name=""/>
        <dsp:cNvSpPr/>
      </dsp:nvSpPr>
      <dsp:spPr>
        <a:xfrm rot="2160000">
          <a:off x="4420377" y="1492229"/>
          <a:ext cx="514692" cy="655072"/>
        </a:xfrm>
        <a:prstGeom prst="rightArrow">
          <a:avLst>
            <a:gd name="adj1" fmla="val 60000"/>
            <a:gd name="adj2" fmla="val 50000"/>
          </a:avLst>
        </a:prstGeom>
        <a:gradFill flip="none" rotWithShape="0">
          <a:gsLst>
            <a:gs pos="0">
              <a:srgbClr val="009BEA">
                <a:tint val="66000"/>
                <a:satMod val="160000"/>
              </a:srgbClr>
            </a:gs>
            <a:gs pos="50000">
              <a:srgbClr val="009BEA">
                <a:tint val="44500"/>
                <a:satMod val="160000"/>
              </a:srgbClr>
            </a:gs>
            <a:gs pos="100000">
              <a:srgbClr val="009BEA">
                <a:tint val="23500"/>
                <a:satMod val="160000"/>
              </a:srgbClr>
            </a:gs>
          </a:gsLst>
          <a:lin ang="0" scaled="1"/>
          <a:tileRect/>
        </a:gra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89050">
            <a:lnSpc>
              <a:spcPct val="90000"/>
            </a:lnSpc>
            <a:spcBef>
              <a:spcPct val="0"/>
            </a:spcBef>
            <a:spcAft>
              <a:spcPct val="35000"/>
            </a:spcAft>
            <a:buNone/>
          </a:pPr>
          <a:endParaRPr lang="hr-HR" sz="2900" kern="1200"/>
        </a:p>
      </dsp:txBody>
      <dsp:txXfrm>
        <a:off x="4435122" y="1577864"/>
        <a:ext cx="360284" cy="393044"/>
      </dsp:txXfrm>
    </dsp:sp>
    <dsp:sp modelId="{465F54D1-B429-4468-B91A-813B30EAADB2}">
      <dsp:nvSpPr>
        <dsp:cNvPr id="0" name=""/>
        <dsp:cNvSpPr/>
      </dsp:nvSpPr>
      <dsp:spPr>
        <a:xfrm>
          <a:off x="4896988" y="1713687"/>
          <a:ext cx="1940954" cy="1940954"/>
        </a:xfrm>
        <a:prstGeom prst="ellipse">
          <a:avLst/>
        </a:prstGeom>
        <a:solidFill>
          <a:srgbClr val="29999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hr-HR" sz="2800" b="1" kern="1200" dirty="0"/>
            <a:t>Dizajn</a:t>
          </a:r>
        </a:p>
        <a:p>
          <a:pPr marL="0" lvl="0" indent="0" algn="ctr" defTabSz="1244600">
            <a:lnSpc>
              <a:spcPct val="90000"/>
            </a:lnSpc>
            <a:spcBef>
              <a:spcPct val="0"/>
            </a:spcBef>
            <a:spcAft>
              <a:spcPct val="35000"/>
            </a:spcAft>
            <a:buNone/>
          </a:pPr>
          <a:r>
            <a:rPr lang="hr-HR" sz="2400" kern="1200" dirty="0"/>
            <a:t>(</a:t>
          </a:r>
          <a:r>
            <a:rPr lang="hr-HR" sz="2400" b="1" kern="1200" dirty="0">
              <a:solidFill>
                <a:schemeClr val="bg1"/>
              </a:solidFill>
            </a:rPr>
            <a:t>D</a:t>
          </a:r>
          <a:r>
            <a:rPr lang="hr-HR" sz="2400" kern="1200" dirty="0"/>
            <a:t>esign)</a:t>
          </a:r>
        </a:p>
      </dsp:txBody>
      <dsp:txXfrm>
        <a:off x="5181234" y="1997933"/>
        <a:ext cx="1372462" cy="1372462"/>
      </dsp:txXfrm>
    </dsp:sp>
    <dsp:sp modelId="{FF39B35B-9BBE-4B77-8E3D-8E452B5B71C1}">
      <dsp:nvSpPr>
        <dsp:cNvPr id="0" name=""/>
        <dsp:cNvSpPr/>
      </dsp:nvSpPr>
      <dsp:spPr>
        <a:xfrm rot="6480000">
          <a:off x="5164681" y="3727547"/>
          <a:ext cx="514692" cy="655072"/>
        </a:xfrm>
        <a:prstGeom prst="rightArrow">
          <a:avLst>
            <a:gd name="adj1" fmla="val 60000"/>
            <a:gd name="adj2" fmla="val 50000"/>
          </a:avLst>
        </a:prstGeom>
        <a:gradFill flip="none" rotWithShape="0">
          <a:gsLst>
            <a:gs pos="0">
              <a:srgbClr val="299991">
                <a:tint val="66000"/>
                <a:satMod val="160000"/>
              </a:srgbClr>
            </a:gs>
            <a:gs pos="50000">
              <a:srgbClr val="299991">
                <a:tint val="44500"/>
                <a:satMod val="160000"/>
              </a:srgbClr>
            </a:gs>
            <a:gs pos="100000">
              <a:srgbClr val="299991">
                <a:tint val="23500"/>
                <a:satMod val="160000"/>
              </a:srgbClr>
            </a:gs>
          </a:gsLst>
          <a:lin ang="8100000" scaled="1"/>
          <a:tileRect/>
        </a:gra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89050">
            <a:lnSpc>
              <a:spcPct val="90000"/>
            </a:lnSpc>
            <a:spcBef>
              <a:spcPct val="0"/>
            </a:spcBef>
            <a:spcAft>
              <a:spcPct val="35000"/>
            </a:spcAft>
            <a:buNone/>
          </a:pPr>
          <a:endParaRPr lang="hr-HR" sz="2900" kern="1200"/>
        </a:p>
      </dsp:txBody>
      <dsp:txXfrm rot="10800000">
        <a:off x="5265742" y="3785136"/>
        <a:ext cx="360284" cy="393044"/>
      </dsp:txXfrm>
    </dsp:sp>
    <dsp:sp modelId="{D4738603-BFF0-449A-9AFC-98A56B6DA202}">
      <dsp:nvSpPr>
        <dsp:cNvPr id="0" name=""/>
        <dsp:cNvSpPr/>
      </dsp:nvSpPr>
      <dsp:spPr>
        <a:xfrm>
          <a:off x="3997109" y="4483232"/>
          <a:ext cx="1940954" cy="1940954"/>
        </a:xfrm>
        <a:prstGeom prst="ellipse">
          <a:avLst/>
        </a:prstGeom>
        <a:solidFill>
          <a:srgbClr val="84BC2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hr-HR" sz="2800" b="1" kern="1200" dirty="0"/>
            <a:t>Izrada</a:t>
          </a:r>
        </a:p>
        <a:p>
          <a:pPr marL="0" lvl="0" indent="0" algn="ctr" defTabSz="1244600">
            <a:lnSpc>
              <a:spcPct val="90000"/>
            </a:lnSpc>
            <a:spcBef>
              <a:spcPct val="0"/>
            </a:spcBef>
            <a:spcAft>
              <a:spcPct val="35000"/>
            </a:spcAft>
            <a:buNone/>
          </a:pPr>
          <a:r>
            <a:rPr lang="hr-HR" sz="2300" kern="1200" dirty="0"/>
            <a:t>(</a:t>
          </a:r>
          <a:r>
            <a:rPr lang="hr-HR" sz="2300" b="1" kern="1200" dirty="0" err="1">
              <a:solidFill>
                <a:schemeClr val="bg1"/>
              </a:solidFill>
            </a:rPr>
            <a:t>D</a:t>
          </a:r>
          <a:r>
            <a:rPr lang="hr-HR" sz="2300" kern="1200" dirty="0" err="1"/>
            <a:t>evelop</a:t>
          </a:r>
          <a:r>
            <a:rPr lang="hr-HR" sz="2300" kern="1200" dirty="0"/>
            <a:t>)</a:t>
          </a:r>
        </a:p>
      </dsp:txBody>
      <dsp:txXfrm>
        <a:off x="4281355" y="4767478"/>
        <a:ext cx="1372462" cy="1372462"/>
      </dsp:txXfrm>
    </dsp:sp>
    <dsp:sp modelId="{F8DF3DC2-B0DC-4208-9E16-CFBE109065D8}">
      <dsp:nvSpPr>
        <dsp:cNvPr id="0" name=""/>
        <dsp:cNvSpPr/>
      </dsp:nvSpPr>
      <dsp:spPr>
        <a:xfrm rot="10800000">
          <a:off x="3268770" y="5126173"/>
          <a:ext cx="514692" cy="655072"/>
        </a:xfrm>
        <a:prstGeom prst="rightArrow">
          <a:avLst>
            <a:gd name="adj1" fmla="val 60000"/>
            <a:gd name="adj2" fmla="val 50000"/>
          </a:avLst>
        </a:prstGeom>
        <a:gradFill flip="none" rotWithShape="0">
          <a:gsLst>
            <a:gs pos="0">
              <a:srgbClr val="84BC2E">
                <a:tint val="66000"/>
                <a:satMod val="160000"/>
              </a:srgbClr>
            </a:gs>
            <a:gs pos="50000">
              <a:srgbClr val="84BC2E">
                <a:tint val="44500"/>
                <a:satMod val="160000"/>
              </a:srgbClr>
            </a:gs>
            <a:gs pos="100000">
              <a:srgbClr val="84BC2E">
                <a:tint val="23500"/>
                <a:satMod val="160000"/>
              </a:srgbClr>
            </a:gs>
          </a:gsLst>
          <a:lin ang="10800000" scaled="1"/>
          <a:tileRect/>
        </a:gra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89050">
            <a:lnSpc>
              <a:spcPct val="90000"/>
            </a:lnSpc>
            <a:spcBef>
              <a:spcPct val="0"/>
            </a:spcBef>
            <a:spcAft>
              <a:spcPct val="35000"/>
            </a:spcAft>
            <a:buNone/>
          </a:pPr>
          <a:endParaRPr lang="hr-HR" sz="2900" kern="1200"/>
        </a:p>
      </dsp:txBody>
      <dsp:txXfrm rot="10800000">
        <a:off x="3423178" y="5257187"/>
        <a:ext cx="360284" cy="393044"/>
      </dsp:txXfrm>
    </dsp:sp>
    <dsp:sp modelId="{245026CF-0193-40B2-BDFD-026D2A462ABE}">
      <dsp:nvSpPr>
        <dsp:cNvPr id="0" name=""/>
        <dsp:cNvSpPr/>
      </dsp:nvSpPr>
      <dsp:spPr>
        <a:xfrm>
          <a:off x="1085036" y="4483232"/>
          <a:ext cx="1940954" cy="1940954"/>
        </a:xfrm>
        <a:prstGeom prst="ellipse">
          <a:avLst/>
        </a:prstGeom>
        <a:solidFill>
          <a:srgbClr val="F8851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1750" rIns="0" bIns="31750" numCol="1" spcCol="1270" anchor="ctr" anchorCtr="0">
          <a:noAutofit/>
        </a:bodyPr>
        <a:lstStyle/>
        <a:p>
          <a:pPr marL="0" lvl="0" indent="0" algn="ctr" defTabSz="1111250">
            <a:lnSpc>
              <a:spcPct val="90000"/>
            </a:lnSpc>
            <a:spcBef>
              <a:spcPct val="0"/>
            </a:spcBef>
            <a:spcAft>
              <a:spcPct val="35000"/>
            </a:spcAft>
            <a:buNone/>
          </a:pPr>
          <a:r>
            <a:rPr lang="hr-HR" sz="2500" b="1" kern="1200" dirty="0"/>
            <a:t>Primjena</a:t>
          </a:r>
        </a:p>
        <a:p>
          <a:pPr marL="0" lvl="0" indent="0" algn="ctr" defTabSz="1111250">
            <a:lnSpc>
              <a:spcPct val="90000"/>
            </a:lnSpc>
            <a:spcBef>
              <a:spcPct val="0"/>
            </a:spcBef>
            <a:spcAft>
              <a:spcPct val="35000"/>
            </a:spcAft>
            <a:buNone/>
          </a:pPr>
          <a:r>
            <a:rPr lang="hr-HR" sz="2000" kern="1200" dirty="0"/>
            <a:t>(</a:t>
          </a:r>
          <a:r>
            <a:rPr lang="hr-HR" sz="2000" b="1" kern="1200" dirty="0" err="1">
              <a:solidFill>
                <a:schemeClr val="bg1"/>
              </a:solidFill>
            </a:rPr>
            <a:t>I</a:t>
          </a:r>
          <a:r>
            <a:rPr lang="hr-HR" sz="2000" kern="1200" dirty="0" err="1"/>
            <a:t>mplement</a:t>
          </a:r>
          <a:r>
            <a:rPr lang="hr-HR" sz="2000" kern="1200" dirty="0"/>
            <a:t>)</a:t>
          </a:r>
        </a:p>
      </dsp:txBody>
      <dsp:txXfrm>
        <a:off x="1369282" y="4767478"/>
        <a:ext cx="1372462" cy="1372462"/>
      </dsp:txXfrm>
    </dsp:sp>
    <dsp:sp modelId="{3C114A49-FEFB-4EE5-B028-B3F278120268}">
      <dsp:nvSpPr>
        <dsp:cNvPr id="0" name=""/>
        <dsp:cNvSpPr/>
      </dsp:nvSpPr>
      <dsp:spPr>
        <a:xfrm rot="15120000">
          <a:off x="1352728" y="3755254"/>
          <a:ext cx="514692" cy="655072"/>
        </a:xfrm>
        <a:prstGeom prst="rightArrow">
          <a:avLst>
            <a:gd name="adj1" fmla="val 60000"/>
            <a:gd name="adj2" fmla="val 50000"/>
          </a:avLst>
        </a:prstGeom>
        <a:gradFill flip="none" rotWithShape="0">
          <a:gsLst>
            <a:gs pos="0">
              <a:srgbClr val="F8851B">
                <a:tint val="66000"/>
                <a:satMod val="160000"/>
              </a:srgbClr>
            </a:gs>
            <a:gs pos="50000">
              <a:srgbClr val="F8851B">
                <a:tint val="44500"/>
                <a:satMod val="160000"/>
              </a:srgbClr>
            </a:gs>
            <a:gs pos="100000">
              <a:srgbClr val="F8851B">
                <a:tint val="23500"/>
                <a:satMod val="160000"/>
              </a:srgbClr>
            </a:gs>
          </a:gsLst>
          <a:lin ang="13500000" scaled="1"/>
          <a:tileRect/>
        </a:gra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89050">
            <a:lnSpc>
              <a:spcPct val="90000"/>
            </a:lnSpc>
            <a:spcBef>
              <a:spcPct val="0"/>
            </a:spcBef>
            <a:spcAft>
              <a:spcPct val="35000"/>
            </a:spcAft>
            <a:buNone/>
          </a:pPr>
          <a:endParaRPr lang="hr-HR" sz="2900" kern="1200"/>
        </a:p>
      </dsp:txBody>
      <dsp:txXfrm rot="10800000">
        <a:off x="1453789" y="3959693"/>
        <a:ext cx="360284" cy="393044"/>
      </dsp:txXfrm>
    </dsp:sp>
    <dsp:sp modelId="{7A69B221-AE32-49A3-B4F7-CDA64BBC19BD}">
      <dsp:nvSpPr>
        <dsp:cNvPr id="0" name=""/>
        <dsp:cNvSpPr/>
      </dsp:nvSpPr>
      <dsp:spPr>
        <a:xfrm>
          <a:off x="185156" y="1713687"/>
          <a:ext cx="1940954" cy="1940954"/>
        </a:xfrm>
        <a:prstGeom prst="ellipse">
          <a:avLst/>
        </a:prstGeom>
        <a:solidFill>
          <a:srgbClr val="E71A7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940" rIns="0" bIns="27940" numCol="1" spcCol="1270" anchor="ctr" anchorCtr="0">
          <a:noAutofit/>
        </a:bodyPr>
        <a:lstStyle/>
        <a:p>
          <a:pPr marL="0" lvl="0" indent="0" algn="ctr" defTabSz="977900">
            <a:lnSpc>
              <a:spcPct val="90000"/>
            </a:lnSpc>
            <a:spcBef>
              <a:spcPct val="0"/>
            </a:spcBef>
            <a:spcAft>
              <a:spcPct val="35000"/>
            </a:spcAft>
            <a:buNone/>
          </a:pPr>
          <a:r>
            <a:rPr lang="hr-HR" sz="2200" b="1" kern="1200" dirty="0"/>
            <a:t>Evaluacija</a:t>
          </a:r>
        </a:p>
        <a:p>
          <a:pPr marL="0" lvl="0" indent="0" algn="ctr" defTabSz="977900">
            <a:lnSpc>
              <a:spcPct val="90000"/>
            </a:lnSpc>
            <a:spcBef>
              <a:spcPct val="0"/>
            </a:spcBef>
            <a:spcAft>
              <a:spcPct val="35000"/>
            </a:spcAft>
            <a:buNone/>
          </a:pPr>
          <a:r>
            <a:rPr lang="hr-HR" sz="2300" kern="1200" dirty="0"/>
            <a:t>(</a:t>
          </a:r>
          <a:r>
            <a:rPr lang="hr-HR" sz="2300" b="1" kern="1200" dirty="0" err="1">
              <a:solidFill>
                <a:schemeClr val="bg1"/>
              </a:solidFill>
            </a:rPr>
            <a:t>E</a:t>
          </a:r>
          <a:r>
            <a:rPr lang="hr-HR" sz="2300" kern="1200" dirty="0" err="1"/>
            <a:t>valuate</a:t>
          </a:r>
          <a:r>
            <a:rPr lang="hr-HR" sz="2300" kern="1200" dirty="0"/>
            <a:t>)</a:t>
          </a:r>
        </a:p>
      </dsp:txBody>
      <dsp:txXfrm>
        <a:off x="469402" y="1997933"/>
        <a:ext cx="1372462" cy="1372462"/>
      </dsp:txXfrm>
    </dsp:sp>
    <dsp:sp modelId="{9D30FA03-46A1-4B7B-ABDB-4FEA0304110E}">
      <dsp:nvSpPr>
        <dsp:cNvPr id="0" name=""/>
        <dsp:cNvSpPr/>
      </dsp:nvSpPr>
      <dsp:spPr>
        <a:xfrm rot="19440000">
          <a:off x="2064460" y="1509353"/>
          <a:ext cx="514692" cy="655072"/>
        </a:xfrm>
        <a:prstGeom prst="rightArrow">
          <a:avLst>
            <a:gd name="adj1" fmla="val 60000"/>
            <a:gd name="adj2" fmla="val 50000"/>
          </a:avLst>
        </a:prstGeom>
        <a:gradFill flip="none" rotWithShape="0">
          <a:gsLst>
            <a:gs pos="0">
              <a:srgbClr val="E71A7A">
                <a:tint val="66000"/>
                <a:satMod val="160000"/>
              </a:srgbClr>
            </a:gs>
            <a:gs pos="50000">
              <a:srgbClr val="E71A7A">
                <a:tint val="44500"/>
                <a:satMod val="160000"/>
              </a:srgbClr>
            </a:gs>
            <a:gs pos="100000">
              <a:srgbClr val="E71A7A">
                <a:tint val="23500"/>
                <a:satMod val="160000"/>
              </a:srgbClr>
            </a:gs>
          </a:gsLst>
          <a:lin ang="18900000" scaled="1"/>
          <a:tileRect/>
        </a:gra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89050">
            <a:lnSpc>
              <a:spcPct val="90000"/>
            </a:lnSpc>
            <a:spcBef>
              <a:spcPct val="0"/>
            </a:spcBef>
            <a:spcAft>
              <a:spcPct val="35000"/>
            </a:spcAft>
            <a:buNone/>
          </a:pPr>
          <a:endParaRPr lang="hr-HR" sz="2900" kern="1200"/>
        </a:p>
      </dsp:txBody>
      <dsp:txXfrm>
        <a:off x="2079205" y="1685746"/>
        <a:ext cx="360284" cy="3930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A9CB59-58C6-466C-B4D0-72FE1335596C}">
      <dsp:nvSpPr>
        <dsp:cNvPr id="0" name=""/>
        <dsp:cNvSpPr/>
      </dsp:nvSpPr>
      <dsp:spPr>
        <a:xfrm>
          <a:off x="41161" y="4115"/>
          <a:ext cx="4422449" cy="938630"/>
        </a:xfrm>
        <a:prstGeom prst="roundRect">
          <a:avLst>
            <a:gd name="adj" fmla="val 10000"/>
          </a:avLst>
        </a:prstGeom>
        <a:solidFill>
          <a:srgbClr val="009BE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60960" rIns="91440" bIns="60960" numCol="1" spcCol="1270" anchor="ctr" anchorCtr="0">
          <a:noAutofit/>
        </a:bodyPr>
        <a:lstStyle/>
        <a:p>
          <a:pPr marL="0" lvl="0" indent="0" algn="ctr" defTabSz="2133600">
            <a:lnSpc>
              <a:spcPct val="90000"/>
            </a:lnSpc>
            <a:spcBef>
              <a:spcPct val="0"/>
            </a:spcBef>
            <a:spcAft>
              <a:spcPct val="35000"/>
            </a:spcAft>
            <a:buNone/>
          </a:pPr>
          <a:r>
            <a:rPr lang="hr-HR" sz="4800" kern="1200" dirty="0"/>
            <a:t>formativno</a:t>
          </a:r>
        </a:p>
      </dsp:txBody>
      <dsp:txXfrm>
        <a:off x="68653" y="31607"/>
        <a:ext cx="4367465" cy="883646"/>
      </dsp:txXfrm>
    </dsp:sp>
    <dsp:sp modelId="{55D45E76-D508-47AE-B84D-816BD220BE1F}">
      <dsp:nvSpPr>
        <dsp:cNvPr id="0" name=""/>
        <dsp:cNvSpPr/>
      </dsp:nvSpPr>
      <dsp:spPr>
        <a:xfrm>
          <a:off x="483406" y="942745"/>
          <a:ext cx="442244" cy="724347"/>
        </a:xfrm>
        <a:custGeom>
          <a:avLst/>
          <a:gdLst/>
          <a:ahLst/>
          <a:cxnLst/>
          <a:rect l="0" t="0" r="0" b="0"/>
          <a:pathLst>
            <a:path>
              <a:moveTo>
                <a:pt x="0" y="0"/>
              </a:moveTo>
              <a:lnTo>
                <a:pt x="0" y="724347"/>
              </a:lnTo>
              <a:lnTo>
                <a:pt x="442244" y="72434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996CDB-6414-4DE3-A4EA-E084E3AF85DF}">
      <dsp:nvSpPr>
        <dsp:cNvPr id="0" name=""/>
        <dsp:cNvSpPr/>
      </dsp:nvSpPr>
      <dsp:spPr>
        <a:xfrm>
          <a:off x="925651" y="1287906"/>
          <a:ext cx="3290195" cy="758373"/>
        </a:xfrm>
        <a:prstGeom prst="roundRect">
          <a:avLst>
            <a:gd name="adj" fmla="val 10000"/>
          </a:avLst>
        </a:prstGeom>
        <a:solidFill>
          <a:srgbClr val="84BC2E">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marL="0" lvl="0" indent="0" algn="ctr" defTabSz="1422400">
            <a:lnSpc>
              <a:spcPct val="90000"/>
            </a:lnSpc>
            <a:spcBef>
              <a:spcPct val="0"/>
            </a:spcBef>
            <a:spcAft>
              <a:spcPct val="35000"/>
            </a:spcAft>
            <a:buNone/>
          </a:pPr>
          <a:r>
            <a:rPr lang="hr-HR" sz="3200" kern="1200" dirty="0"/>
            <a:t>H5P</a:t>
          </a:r>
        </a:p>
      </dsp:txBody>
      <dsp:txXfrm>
        <a:off x="947863" y="1310118"/>
        <a:ext cx="3245771" cy="713949"/>
      </dsp:txXfrm>
    </dsp:sp>
    <dsp:sp modelId="{24BB1E77-53D6-4C5E-A75C-D7CBFCDF5CE0}">
      <dsp:nvSpPr>
        <dsp:cNvPr id="0" name=""/>
        <dsp:cNvSpPr/>
      </dsp:nvSpPr>
      <dsp:spPr>
        <a:xfrm>
          <a:off x="483406" y="942745"/>
          <a:ext cx="442244" cy="2095236"/>
        </a:xfrm>
        <a:custGeom>
          <a:avLst/>
          <a:gdLst/>
          <a:ahLst/>
          <a:cxnLst/>
          <a:rect l="0" t="0" r="0" b="0"/>
          <a:pathLst>
            <a:path>
              <a:moveTo>
                <a:pt x="0" y="0"/>
              </a:moveTo>
              <a:lnTo>
                <a:pt x="0" y="2095236"/>
              </a:lnTo>
              <a:lnTo>
                <a:pt x="442244" y="209523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C70E08-9AEE-4841-86F7-6CFAA29BA8A3}">
      <dsp:nvSpPr>
        <dsp:cNvPr id="0" name=""/>
        <dsp:cNvSpPr/>
      </dsp:nvSpPr>
      <dsp:spPr>
        <a:xfrm>
          <a:off x="925651" y="2391441"/>
          <a:ext cx="3290195" cy="1293083"/>
        </a:xfrm>
        <a:prstGeom prst="roundRect">
          <a:avLst>
            <a:gd name="adj" fmla="val 10000"/>
          </a:avLst>
        </a:prstGeom>
        <a:solidFill>
          <a:srgbClr val="84BC2E">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marL="0" lvl="0" indent="0" algn="ctr" defTabSz="1422400">
            <a:lnSpc>
              <a:spcPct val="90000"/>
            </a:lnSpc>
            <a:spcBef>
              <a:spcPct val="0"/>
            </a:spcBef>
            <a:spcAft>
              <a:spcPct val="35000"/>
            </a:spcAft>
            <a:buNone/>
          </a:pPr>
          <a:r>
            <a:rPr lang="hr-HR" sz="3200" kern="1200" dirty="0"/>
            <a:t>različite igre </a:t>
          </a:r>
          <a:r>
            <a:rPr lang="hr-HR" sz="2800" kern="1200" dirty="0"/>
            <a:t>(križaljka, milijunaš, skrivena slika…)</a:t>
          </a:r>
          <a:endParaRPr lang="hr-HR" sz="3200" kern="1200" dirty="0"/>
        </a:p>
      </dsp:txBody>
      <dsp:txXfrm>
        <a:off x="963524" y="2429314"/>
        <a:ext cx="3214449" cy="1217337"/>
      </dsp:txXfrm>
    </dsp:sp>
    <dsp:sp modelId="{9BBCF81A-2AE9-4CC7-8BB8-E23D9CF29429}">
      <dsp:nvSpPr>
        <dsp:cNvPr id="0" name=""/>
        <dsp:cNvSpPr/>
      </dsp:nvSpPr>
      <dsp:spPr>
        <a:xfrm>
          <a:off x="483406" y="942745"/>
          <a:ext cx="442244" cy="3496949"/>
        </a:xfrm>
        <a:custGeom>
          <a:avLst/>
          <a:gdLst/>
          <a:ahLst/>
          <a:cxnLst/>
          <a:rect l="0" t="0" r="0" b="0"/>
          <a:pathLst>
            <a:path>
              <a:moveTo>
                <a:pt x="0" y="0"/>
              </a:moveTo>
              <a:lnTo>
                <a:pt x="0" y="3496949"/>
              </a:lnTo>
              <a:lnTo>
                <a:pt x="442244" y="349694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2F5AAAA-A9CF-4514-9580-9D74C35E2029}">
      <dsp:nvSpPr>
        <dsp:cNvPr id="0" name=""/>
        <dsp:cNvSpPr/>
      </dsp:nvSpPr>
      <dsp:spPr>
        <a:xfrm>
          <a:off x="925651" y="4029685"/>
          <a:ext cx="3290195" cy="820019"/>
        </a:xfrm>
        <a:prstGeom prst="roundRect">
          <a:avLst>
            <a:gd name="adj" fmla="val 10000"/>
          </a:avLst>
        </a:prstGeom>
        <a:solidFill>
          <a:srgbClr val="84BC2E">
            <a:alpha val="90000"/>
          </a:srgbClr>
        </a:solidFill>
        <a:ln w="25400" cap="flat" cmpd="sng" algn="ctr">
          <a:solidFill>
            <a:srgbClr val="0070C0"/>
          </a:solidFill>
          <a:prstDash val="dash"/>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marL="0" lvl="0" indent="0" algn="ctr" defTabSz="1422400">
            <a:lnSpc>
              <a:spcPct val="90000"/>
            </a:lnSpc>
            <a:spcBef>
              <a:spcPct val="0"/>
            </a:spcBef>
            <a:spcAft>
              <a:spcPct val="35000"/>
            </a:spcAft>
            <a:buNone/>
          </a:pPr>
          <a:r>
            <a:rPr lang="hr-HR" sz="3200" kern="1200" dirty="0"/>
            <a:t>test</a:t>
          </a:r>
        </a:p>
      </dsp:txBody>
      <dsp:txXfrm>
        <a:off x="949669" y="4053703"/>
        <a:ext cx="3242159" cy="771983"/>
      </dsp:txXfrm>
    </dsp:sp>
    <dsp:sp modelId="{4CED9385-495A-4DD2-8C70-4114990124C4}">
      <dsp:nvSpPr>
        <dsp:cNvPr id="0" name=""/>
        <dsp:cNvSpPr/>
      </dsp:nvSpPr>
      <dsp:spPr>
        <a:xfrm>
          <a:off x="5153932" y="4115"/>
          <a:ext cx="4422449" cy="938630"/>
        </a:xfrm>
        <a:prstGeom prst="roundRect">
          <a:avLst>
            <a:gd name="adj" fmla="val 10000"/>
          </a:avLst>
        </a:prstGeom>
        <a:solidFill>
          <a:srgbClr val="E71A7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60960" rIns="91440" bIns="60960" numCol="1" spcCol="1270" anchor="ctr" anchorCtr="0">
          <a:noAutofit/>
        </a:bodyPr>
        <a:lstStyle/>
        <a:p>
          <a:pPr marL="0" lvl="0" indent="0" algn="ctr" defTabSz="2133600">
            <a:lnSpc>
              <a:spcPct val="90000"/>
            </a:lnSpc>
            <a:spcBef>
              <a:spcPct val="0"/>
            </a:spcBef>
            <a:spcAft>
              <a:spcPct val="35000"/>
            </a:spcAft>
            <a:buNone/>
          </a:pPr>
          <a:r>
            <a:rPr lang="hr-HR" sz="4800" kern="1200" dirty="0"/>
            <a:t>sumativno</a:t>
          </a:r>
        </a:p>
      </dsp:txBody>
      <dsp:txXfrm>
        <a:off x="5181424" y="31607"/>
        <a:ext cx="4367465" cy="883646"/>
      </dsp:txXfrm>
    </dsp:sp>
    <dsp:sp modelId="{C590D2B0-FF30-4E8B-8CF3-516F5091E207}">
      <dsp:nvSpPr>
        <dsp:cNvPr id="0" name=""/>
        <dsp:cNvSpPr/>
      </dsp:nvSpPr>
      <dsp:spPr>
        <a:xfrm>
          <a:off x="5596177" y="942745"/>
          <a:ext cx="442244" cy="724347"/>
        </a:xfrm>
        <a:custGeom>
          <a:avLst/>
          <a:gdLst/>
          <a:ahLst/>
          <a:cxnLst/>
          <a:rect l="0" t="0" r="0" b="0"/>
          <a:pathLst>
            <a:path>
              <a:moveTo>
                <a:pt x="0" y="0"/>
              </a:moveTo>
              <a:lnTo>
                <a:pt x="0" y="724347"/>
              </a:lnTo>
              <a:lnTo>
                <a:pt x="442244" y="72434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390B67-45E9-445F-A68D-BA10BA599C5C}">
      <dsp:nvSpPr>
        <dsp:cNvPr id="0" name=""/>
        <dsp:cNvSpPr/>
      </dsp:nvSpPr>
      <dsp:spPr>
        <a:xfrm>
          <a:off x="6038422" y="1287906"/>
          <a:ext cx="3240005" cy="758373"/>
        </a:xfrm>
        <a:prstGeom prst="roundRect">
          <a:avLst>
            <a:gd name="adj" fmla="val 10000"/>
          </a:avLst>
        </a:prstGeom>
        <a:solidFill>
          <a:srgbClr val="F8851B">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marL="0" lvl="0" indent="0" algn="ctr" defTabSz="1422400">
            <a:lnSpc>
              <a:spcPct val="90000"/>
            </a:lnSpc>
            <a:spcBef>
              <a:spcPct val="0"/>
            </a:spcBef>
            <a:spcAft>
              <a:spcPct val="35000"/>
            </a:spcAft>
            <a:buNone/>
          </a:pPr>
          <a:r>
            <a:rPr lang="hr-HR" sz="3200" kern="1200" dirty="0"/>
            <a:t>test</a:t>
          </a:r>
        </a:p>
      </dsp:txBody>
      <dsp:txXfrm>
        <a:off x="6060634" y="1310118"/>
        <a:ext cx="3195581" cy="713949"/>
      </dsp:txXfrm>
    </dsp:sp>
    <dsp:sp modelId="{9C9A126F-E55E-42F2-9DF9-CA646AE10978}">
      <dsp:nvSpPr>
        <dsp:cNvPr id="0" name=""/>
        <dsp:cNvSpPr/>
      </dsp:nvSpPr>
      <dsp:spPr>
        <a:xfrm>
          <a:off x="5596177" y="942745"/>
          <a:ext cx="442244" cy="1827882"/>
        </a:xfrm>
        <a:custGeom>
          <a:avLst/>
          <a:gdLst/>
          <a:ahLst/>
          <a:cxnLst/>
          <a:rect l="0" t="0" r="0" b="0"/>
          <a:pathLst>
            <a:path>
              <a:moveTo>
                <a:pt x="0" y="0"/>
              </a:moveTo>
              <a:lnTo>
                <a:pt x="0" y="1827882"/>
              </a:lnTo>
              <a:lnTo>
                <a:pt x="442244" y="18278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689034-CC3B-48A2-A199-E0C8F79B022F}">
      <dsp:nvSpPr>
        <dsp:cNvPr id="0" name=""/>
        <dsp:cNvSpPr/>
      </dsp:nvSpPr>
      <dsp:spPr>
        <a:xfrm>
          <a:off x="6038422" y="2391441"/>
          <a:ext cx="3240005" cy="758373"/>
        </a:xfrm>
        <a:prstGeom prst="roundRect">
          <a:avLst>
            <a:gd name="adj" fmla="val 10000"/>
          </a:avLst>
        </a:prstGeom>
        <a:solidFill>
          <a:srgbClr val="F8851B">
            <a:alpha val="90000"/>
          </a:srgb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marL="0" lvl="0" indent="0" algn="ctr" defTabSz="1422400">
            <a:lnSpc>
              <a:spcPct val="90000"/>
            </a:lnSpc>
            <a:spcBef>
              <a:spcPct val="0"/>
            </a:spcBef>
            <a:spcAft>
              <a:spcPct val="35000"/>
            </a:spcAft>
            <a:buNone/>
          </a:pPr>
          <a:r>
            <a:rPr lang="hr-HR" sz="3200" kern="1200" dirty="0"/>
            <a:t>zadaća</a:t>
          </a:r>
        </a:p>
      </dsp:txBody>
      <dsp:txXfrm>
        <a:off x="6060634" y="2413653"/>
        <a:ext cx="3195581" cy="7139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0C364-4F94-4A35-B345-7371B59F3C5E}">
      <dsp:nvSpPr>
        <dsp:cNvPr id="0" name=""/>
        <dsp:cNvSpPr/>
      </dsp:nvSpPr>
      <dsp:spPr>
        <a:xfrm>
          <a:off x="-6048141" y="-932677"/>
          <a:ext cx="7256506" cy="7256506"/>
        </a:xfrm>
        <a:prstGeom prst="blockArc">
          <a:avLst>
            <a:gd name="adj1" fmla="val 18900000"/>
            <a:gd name="adj2" fmla="val 2700000"/>
            <a:gd name="adj3" fmla="val 298"/>
          </a:avLst>
        </a:prstGeom>
        <a:noFill/>
        <a:ln w="25400" cap="flat" cmpd="sng" algn="ctr">
          <a:solidFill>
            <a:srgbClr val="009FE3"/>
          </a:solidFill>
          <a:prstDash val="solid"/>
        </a:ln>
        <a:effectLst/>
      </dsp:spPr>
      <dsp:style>
        <a:lnRef idx="2">
          <a:scrgbClr r="0" g="0" b="0"/>
        </a:lnRef>
        <a:fillRef idx="0">
          <a:scrgbClr r="0" g="0" b="0"/>
        </a:fillRef>
        <a:effectRef idx="0">
          <a:scrgbClr r="0" g="0" b="0"/>
        </a:effectRef>
        <a:fontRef idx="minor"/>
      </dsp:style>
    </dsp:sp>
    <dsp:sp modelId="{72E80988-EB20-414B-A52F-D5C76FAA3366}">
      <dsp:nvSpPr>
        <dsp:cNvPr id="0" name=""/>
        <dsp:cNvSpPr/>
      </dsp:nvSpPr>
      <dsp:spPr>
        <a:xfrm>
          <a:off x="991028" y="716721"/>
          <a:ext cx="7172032" cy="1647060"/>
        </a:xfrm>
        <a:prstGeom prst="rect">
          <a:avLst/>
        </a:prstGeom>
        <a:solidFill>
          <a:schemeClr val="accent5">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22489" tIns="81280" rIns="81280" bIns="81280" numCol="1" spcCol="1270" anchor="ctr" anchorCtr="0">
          <a:noAutofit/>
        </a:bodyPr>
        <a:lstStyle/>
        <a:p>
          <a:pPr marL="0" lvl="0" indent="0" algn="l" defTabSz="1422400">
            <a:lnSpc>
              <a:spcPct val="90000"/>
            </a:lnSpc>
            <a:spcBef>
              <a:spcPct val="0"/>
            </a:spcBef>
            <a:spcAft>
              <a:spcPct val="35000"/>
            </a:spcAft>
            <a:buNone/>
          </a:pPr>
          <a:r>
            <a:rPr lang="hr-HR" sz="3200" b="0" u="none" kern="1200"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rPr>
            <a:t>Evaluacija </a:t>
          </a:r>
          <a:r>
            <a:rPr lang="hr-HR" sz="3200" b="0" u="none" kern="1200" dirty="0" err="1">
              <a:solidFill>
                <a:schemeClr val="tx1"/>
              </a:solidFill>
              <a:latin typeface="Open Sans Light" panose="020B0306030504020204" pitchFamily="34" charset="0"/>
              <a:ea typeface="Open Sans Light" panose="020B0306030504020204" pitchFamily="34" charset="0"/>
              <a:cs typeface="Open Sans Light" panose="020B0306030504020204" pitchFamily="34" charset="0"/>
            </a:rPr>
            <a:t>webinara</a:t>
          </a:r>
          <a:endParaRPr lang="hr-HR" sz="3200" b="0" i="0" kern="1200" dirty="0" err="1">
            <a:solidFill>
              <a:srgbClr val="00B0F0"/>
            </a:solidFill>
            <a:latin typeface="Open Sans Light" panose="020B0306030504020204" pitchFamily="34" charset="0"/>
            <a:ea typeface="Open Sans Light" panose="020B0306030504020204" pitchFamily="34" charset="0"/>
            <a:cs typeface="Open Sans Light" panose="020B0306030504020204" pitchFamily="34" charset="0"/>
          </a:endParaRPr>
        </a:p>
        <a:p>
          <a:pPr marL="0" lvl="0" indent="0" algn="l" defTabSz="1422400">
            <a:lnSpc>
              <a:spcPct val="90000"/>
            </a:lnSpc>
            <a:spcBef>
              <a:spcPct val="0"/>
            </a:spcBef>
            <a:spcAft>
              <a:spcPct val="35000"/>
            </a:spcAft>
            <a:buNone/>
          </a:pPr>
          <a:r>
            <a:rPr lang="hr-HR" sz="3200" b="0" i="1" kern="1200" dirty="0">
              <a:solidFill>
                <a:srgbClr val="009BEA"/>
              </a:solidFill>
              <a:latin typeface="Open Sans Light" panose="020B0306030504020204" pitchFamily="34" charset="0"/>
              <a:ea typeface="Open Sans Light" panose="020B0306030504020204" pitchFamily="34" charset="0"/>
              <a:cs typeface="Open Sans Light" panose="020B0306030504020204" pitchFamily="34" charset="0"/>
            </a:rPr>
            <a:t>Poveznica u Q&amp;A panelu ili skenirajte QR kod</a:t>
          </a:r>
          <a:endParaRPr lang="en-US" sz="3200" b="0" i="1" kern="1200" dirty="0">
            <a:solidFill>
              <a:srgbClr val="009BEA"/>
            </a:solidFill>
            <a:latin typeface="Open Sans Light" panose="020B0306030504020204" pitchFamily="34" charset="0"/>
            <a:ea typeface="Open Sans Light" panose="020B0306030504020204" pitchFamily="34" charset="0"/>
            <a:cs typeface="Open Sans Light" panose="020B0306030504020204" pitchFamily="34" charset="0"/>
          </a:endParaRPr>
        </a:p>
      </dsp:txBody>
      <dsp:txXfrm>
        <a:off x="991028" y="716721"/>
        <a:ext cx="7172032" cy="1647060"/>
      </dsp:txXfrm>
    </dsp:sp>
    <dsp:sp modelId="{3CED45B6-66B0-4A64-A2D5-797E3AEAF9E9}">
      <dsp:nvSpPr>
        <dsp:cNvPr id="0" name=""/>
        <dsp:cNvSpPr/>
      </dsp:nvSpPr>
      <dsp:spPr>
        <a:xfrm>
          <a:off x="28438" y="577661"/>
          <a:ext cx="1925180" cy="1925180"/>
        </a:xfrm>
        <a:prstGeom prst="ellipse">
          <a:avLst/>
        </a:prstGeom>
        <a:blipFill rotWithShape="0">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25400" cap="flat" cmpd="sng" algn="ctr">
          <a:solidFill>
            <a:srgbClr val="E5097F"/>
          </a:solidFill>
          <a:prstDash val="solid"/>
        </a:ln>
        <a:effectLst/>
      </dsp:spPr>
      <dsp:style>
        <a:lnRef idx="2">
          <a:scrgbClr r="0" g="0" b="0"/>
        </a:lnRef>
        <a:fillRef idx="1">
          <a:scrgbClr r="0" g="0" b="0"/>
        </a:fillRef>
        <a:effectRef idx="0">
          <a:scrgbClr r="0" g="0" b="0"/>
        </a:effectRef>
        <a:fontRef idx="minor"/>
      </dsp:style>
    </dsp:sp>
    <dsp:sp modelId="{9D203672-0841-46A5-B89B-16610ACBD3A5}">
      <dsp:nvSpPr>
        <dsp:cNvPr id="0" name=""/>
        <dsp:cNvSpPr/>
      </dsp:nvSpPr>
      <dsp:spPr>
        <a:xfrm>
          <a:off x="991028" y="3080827"/>
          <a:ext cx="7172032" cy="1540144"/>
        </a:xfrm>
        <a:prstGeom prst="rect">
          <a:avLst/>
        </a:prstGeom>
        <a:solidFill>
          <a:schemeClr val="accent5">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22489" tIns="81280" rIns="81280" bIns="81280" numCol="1" spcCol="1270" anchor="ctr" anchorCtr="0">
          <a:noAutofit/>
        </a:bodyPr>
        <a:lstStyle/>
        <a:p>
          <a:pPr marL="0" lvl="0" indent="0" algn="l" defTabSz="1422400">
            <a:lnSpc>
              <a:spcPct val="90000"/>
            </a:lnSpc>
            <a:spcBef>
              <a:spcPct val="0"/>
            </a:spcBef>
            <a:spcAft>
              <a:spcPct val="35000"/>
            </a:spcAft>
            <a:buNone/>
          </a:pPr>
          <a:r>
            <a:rPr lang="hr-HR" sz="3200" b="0" kern="1200"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rPr>
            <a:t>Potvrde o sudjelovanju u aplikaciji za prijavu (EMA) </a:t>
          </a:r>
          <a:endParaRPr lang="en-US" sz="3200" b="0" kern="1200"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endParaRPr>
        </a:p>
      </dsp:txBody>
      <dsp:txXfrm>
        <a:off x="991028" y="3080827"/>
        <a:ext cx="7172032" cy="1540144"/>
      </dsp:txXfrm>
    </dsp:sp>
    <dsp:sp modelId="{148E3564-C38E-48F8-A12D-EA34CB3F576F}">
      <dsp:nvSpPr>
        <dsp:cNvPr id="0" name=""/>
        <dsp:cNvSpPr/>
      </dsp:nvSpPr>
      <dsp:spPr>
        <a:xfrm>
          <a:off x="28438" y="2888309"/>
          <a:ext cx="1925180" cy="1925180"/>
        </a:xfrm>
        <a:prstGeom prst="ellipse">
          <a:avLst/>
        </a:prstGeom>
        <a:blipFill rotWithShape="0">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25400" cap="flat" cmpd="sng" algn="ctr">
          <a:solidFill>
            <a:srgbClr val="95C12B"/>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B0B52E-656F-491C-AA62-B15BDBB3B303}" type="datetimeFigureOut">
              <a:rPr lang="hr-HR" smtClean="0"/>
              <a:t>15.4.2024.</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06C8B-3464-40AF-A07C-63F27BE6DC62}" type="slidenum">
              <a:rPr lang="hr-HR" smtClean="0"/>
              <a:t>‹#›</a:t>
            </a:fld>
            <a:endParaRPr lang="hr-HR"/>
          </a:p>
        </p:txBody>
      </p:sp>
    </p:spTree>
    <p:extLst>
      <p:ext uri="{BB962C8B-B14F-4D97-AF65-F5344CB8AC3E}">
        <p14:creationId xmlns:p14="http://schemas.microsoft.com/office/powerpoint/2010/main" val="3953031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usavrsavanje.loomen.carnet.hr/course/view.php?id=503"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natjecanja.loomen.carnet.hr/course/view.php?id=65"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usavrsavanje.loomen.carnet.hr/course/view.php?id=503"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upitnik.carnet.hr/index.php/627228?lang=hr" TargetMode="External"/><Relationship Id="rId2" Type="http://schemas.openxmlformats.org/officeDocument/2006/relationships/slide" Target="../slides/slide36.xml"/><Relationship Id="rId1" Type="http://schemas.openxmlformats.org/officeDocument/2006/relationships/notesMaster" Target="../notesMasters/notesMaster1.xml"/><Relationship Id="rId4" Type="http://schemas.openxmlformats.org/officeDocument/2006/relationships/hyperlink" Target="https://upitnik.carnet.hr/index.php/252545?lang=hr" TargetMode="External"/></Relationships>
</file>

<file path=ppt/notesSlides/_rels/notesSlide37.xml.rels><?xml version="1.0" encoding="UTF-8" standalone="yes"?>
<Relationships xmlns="http://schemas.openxmlformats.org/package/2006/relationships"><Relationship Id="rId3" Type="http://schemas.openxmlformats.org/officeDocument/2006/relationships/hyperlink" Target="mailto:e-skole-edukacija@skole.hr?subject=E-&#353;kole%20upit"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1</a:t>
            </a:fld>
            <a:endParaRPr lang="hr-HR"/>
          </a:p>
        </p:txBody>
      </p:sp>
    </p:spTree>
    <p:extLst>
      <p:ext uri="{BB962C8B-B14F-4D97-AF65-F5344CB8AC3E}">
        <p14:creationId xmlns:p14="http://schemas.microsoft.com/office/powerpoint/2010/main" val="14868151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b="0" u="none" dirty="0"/>
              <a:t>Promislimo o instrukcijskom dizajnu za kreiranje e-tečajeva, odnosno o prva dva koraka ADDIE modela - analizi i dizajnu e-tečaja. </a:t>
            </a:r>
            <a:r>
              <a:rPr lang="hr-HR" b="0" u="none" dirty="0" err="1"/>
              <a:t>Moodle</a:t>
            </a:r>
            <a:r>
              <a:rPr lang="hr-HR" b="0" u="none" dirty="0"/>
              <a:t> nam nudi pregršt alata, znamo kako ih koristiti, ali nesigurni smo u izboru alata i definiranju postavki koje će doprinijeti uspješnijem praćenju tečaja i ostvarivanju ishoda učenja.</a:t>
            </a:r>
          </a:p>
          <a:p>
            <a:pPr marL="0" marR="0" lvl="0" indent="0" algn="l" defTabSz="914400" rtl="0" eaLnBrk="1" fontAlgn="auto" latinLnBrk="0" hangingPunct="1">
              <a:lnSpc>
                <a:spcPct val="100000"/>
              </a:lnSpc>
              <a:spcBef>
                <a:spcPts val="0"/>
              </a:spcBef>
              <a:spcAft>
                <a:spcPts val="0"/>
              </a:spcAft>
              <a:buClrTx/>
              <a:buSzTx/>
              <a:buFontTx/>
              <a:buNone/>
              <a:tabLst/>
              <a:defRPr/>
            </a:pPr>
            <a:r>
              <a:rPr lang="hr-HR" b="0" u="none" dirty="0"/>
              <a:t>Najaviti o čemu će biti govora u nastavku </a:t>
            </a:r>
            <a:r>
              <a:rPr lang="hr-HR" b="0" u="none" dirty="0" err="1"/>
              <a:t>webinara</a:t>
            </a:r>
            <a:r>
              <a:rPr lang="hr-HR" b="0" u="none"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u="none"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10</a:t>
            </a:fld>
            <a:endParaRPr lang="hr-HR"/>
          </a:p>
        </p:txBody>
      </p:sp>
    </p:spTree>
    <p:extLst>
      <p:ext uri="{BB962C8B-B14F-4D97-AF65-F5344CB8AC3E}">
        <p14:creationId xmlns:p14="http://schemas.microsoft.com/office/powerpoint/2010/main" val="23941161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Najaviti da ćemo polaznike upoznati sa sučeljem e-tečaja s naglaskom na što sve treba obratiti pažnju.</a:t>
            </a:r>
          </a:p>
          <a:p>
            <a:endParaRPr lang="hr-HR" sz="1200" b="0" i="0" dirty="0">
              <a:solidFill>
                <a:srgbClr val="212529"/>
              </a:solidFill>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dirty="0">
                <a:effectLst/>
                <a:latin typeface="+mn-lt"/>
                <a:ea typeface="MS Mincho" panose="02020609040205080304" pitchFamily="49" charset="-128"/>
                <a:cs typeface="Times New Roman" panose="02020603050405020304" pitchFamily="18" charset="0"/>
              </a:rPr>
              <a:t>Naredni sadržaj predavač prikazuje izravnom demonstracijom u demonstracijskom e-tečaju (u prezentaciji se nalaze slajdovi sa zaslonskim slikama kao backup opcija).</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dirty="0">
              <a:effectLst/>
              <a:latin typeface="+mn-lt"/>
              <a:ea typeface="MS Mincho" panose="02020609040205080304" pitchFamily="49"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noProof="0" dirty="0">
                <a:solidFill>
                  <a:schemeClr val="tx1"/>
                </a:solidFill>
                <a:effectLst/>
                <a:latin typeface="+mn-lt"/>
                <a:ea typeface="+mn-ea"/>
                <a:cs typeface="+mn-cs"/>
              </a:rPr>
              <a:t>Prijedlozi e-tečajeva koji mogu poslužiti predavaču kao demonstracijski:</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dirty="0">
              <a:effectLst/>
              <a:latin typeface="+mn-lt"/>
              <a:ea typeface="MS Mincho" panose="02020609040205080304" pitchFamily="49" charset="-128"/>
              <a:cs typeface="Times New Roman" panose="02020603050405020304" pitchFamily="18" charset="0"/>
            </a:endParaRPr>
          </a:p>
          <a:p>
            <a:pPr marL="228600" lvl="0" indent="-228600">
              <a:buFont typeface="+mj-lt"/>
              <a:buAutoNum type="arabicPeriod"/>
            </a:pPr>
            <a:r>
              <a:rPr lang="hr-HR" sz="1200" kern="1200" dirty="0">
                <a:solidFill>
                  <a:schemeClr val="tx1"/>
                </a:solidFill>
                <a:effectLst/>
                <a:latin typeface="+mn-lt"/>
                <a:ea typeface="+mn-ea"/>
                <a:cs typeface="+mn-cs"/>
              </a:rPr>
              <a:t>Multimedija – samostalno kreiram sadržaj, e-tečaj II. faze projekta e-škole, </a:t>
            </a:r>
            <a:r>
              <a:rPr lang="hr-HR" sz="1200" u="sng" kern="1200" dirty="0">
                <a:solidFill>
                  <a:schemeClr val="tx1"/>
                </a:solidFill>
                <a:effectLst/>
                <a:latin typeface="+mn-lt"/>
                <a:ea typeface="+mn-ea"/>
                <a:cs typeface="+mn-cs"/>
                <a:hlinkClick r:id="rId3"/>
              </a:rPr>
              <a:t>https://usavrsavanje.loomen.carnet.hr/course/view.php?id=503</a:t>
            </a:r>
            <a:endParaRPr lang="hr-HR" sz="1200" kern="1200" dirty="0">
              <a:solidFill>
                <a:schemeClr val="tx1"/>
              </a:solidFill>
              <a:effectLst/>
              <a:latin typeface="+mn-lt"/>
              <a:ea typeface="+mn-ea"/>
              <a:cs typeface="+mn-cs"/>
            </a:endParaRPr>
          </a:p>
          <a:p>
            <a:pPr marL="228600" lvl="0" indent="-228600">
              <a:buFont typeface="+mj-lt"/>
              <a:buAutoNum type="arabicPeriod"/>
            </a:pPr>
            <a:r>
              <a:rPr lang="hr-HR" sz="1200" kern="1200" dirty="0">
                <a:solidFill>
                  <a:schemeClr val="tx1"/>
                </a:solidFill>
                <a:effectLst/>
                <a:latin typeface="+mn-lt"/>
                <a:ea typeface="+mn-ea"/>
                <a:cs typeface="+mn-cs"/>
              </a:rPr>
              <a:t>Dabar @ucitelji.hr 2022, e-tečaj putem kojega se organizira natjecanje iz informatike i računalnog razmišljanja Dabar, </a:t>
            </a:r>
            <a:r>
              <a:rPr lang="hr-HR" sz="1200" u="sng" kern="1200" dirty="0">
                <a:solidFill>
                  <a:schemeClr val="tx1"/>
                </a:solidFill>
                <a:effectLst/>
                <a:latin typeface="+mn-lt"/>
                <a:ea typeface="+mn-ea"/>
                <a:cs typeface="+mn-cs"/>
                <a:hlinkClick r:id="rId4"/>
              </a:rPr>
              <a:t>https://natjecanja.loomen.carnet.hr/course/view.php?id=65</a:t>
            </a:r>
            <a:endParaRPr lang="hr-HR" sz="120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dirty="0">
              <a:effectLst/>
              <a:latin typeface="+mn-lt"/>
              <a:ea typeface="MS Mincho" panose="02020609040205080304" pitchFamily="49"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dirty="0">
              <a:effectLst/>
              <a:latin typeface="+mn-lt"/>
              <a:ea typeface="MS Mincho" panose="02020609040205080304" pitchFamily="49"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dirty="0">
              <a:effectLst/>
              <a:latin typeface="+mn-lt"/>
              <a:ea typeface="MS Mincho" panose="02020609040205080304" pitchFamily="49" charset="-128"/>
              <a:cs typeface="Times New Roman" panose="02020603050405020304" pitchFamily="18" charset="0"/>
            </a:endParaRPr>
          </a:p>
          <a:p>
            <a:endParaRPr lang="hr-HR" sz="1200" dirty="0">
              <a:latin typeface="+mn-lt"/>
            </a:endParaRPr>
          </a:p>
        </p:txBody>
      </p:sp>
      <p:sp>
        <p:nvSpPr>
          <p:cNvPr id="4" name="Rezervirano mjesto broja slajda 3"/>
          <p:cNvSpPr>
            <a:spLocks noGrp="1"/>
          </p:cNvSpPr>
          <p:nvPr>
            <p:ph type="sldNum" sz="quarter" idx="5"/>
          </p:nvPr>
        </p:nvSpPr>
        <p:spPr/>
        <p:txBody>
          <a:bodyPr/>
          <a:lstStyle/>
          <a:p>
            <a:fld id="{4F706C8B-3464-40AF-A07C-63F27BE6DC62}" type="slidenum">
              <a:rPr lang="hr-HR" smtClean="0"/>
              <a:t>11</a:t>
            </a:fld>
            <a:endParaRPr lang="hr-HR"/>
          </a:p>
        </p:txBody>
      </p:sp>
    </p:spTree>
    <p:extLst>
      <p:ext uri="{BB962C8B-B14F-4D97-AF65-F5344CB8AC3E}">
        <p14:creationId xmlns:p14="http://schemas.microsoft.com/office/powerpoint/2010/main" val="1026357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dirty="0">
                <a:effectLst/>
                <a:latin typeface="+mn-lt"/>
                <a:ea typeface="Times New Roman" panose="02020603050405020304" pitchFamily="18" charset="0"/>
              </a:rPr>
              <a:t>Demonstracija putem dijeljenog zaslona.</a:t>
            </a:r>
          </a:p>
          <a:p>
            <a:r>
              <a:rPr lang="en-US" sz="1200" dirty="0">
                <a:effectLst/>
                <a:latin typeface="+mn-lt"/>
                <a:ea typeface="Times New Roman" panose="02020603050405020304" pitchFamily="18" charset="0"/>
              </a:rPr>
              <a:t>(</a:t>
            </a:r>
            <a:r>
              <a:rPr lang="en-US" sz="1200" dirty="0" err="1">
                <a:effectLst/>
                <a:latin typeface="+mn-lt"/>
                <a:ea typeface="Times New Roman" panose="02020603050405020304" pitchFamily="18" charset="0"/>
              </a:rPr>
              <a:t>slajd</a:t>
            </a:r>
            <a:r>
              <a:rPr lang="hr-HR" sz="1200" dirty="0">
                <a:effectLst/>
                <a:latin typeface="+mn-lt"/>
                <a:ea typeface="Times New Roman" panose="02020603050405020304" pitchFamily="18" charset="0"/>
              </a:rPr>
              <a:t> je </a:t>
            </a:r>
            <a:r>
              <a:rPr lang="en-US" sz="1200" dirty="0">
                <a:effectLst/>
                <a:latin typeface="+mn-lt"/>
                <a:ea typeface="Times New Roman" panose="02020603050405020304" pitchFamily="18" charset="0"/>
              </a:rPr>
              <a:t>backup </a:t>
            </a:r>
            <a:r>
              <a:rPr lang="en-US" sz="1200" dirty="0" err="1">
                <a:effectLst/>
                <a:latin typeface="+mn-lt"/>
                <a:ea typeface="Times New Roman" panose="02020603050405020304" pitchFamily="18" charset="0"/>
              </a:rPr>
              <a:t>opcija</a:t>
            </a:r>
            <a:r>
              <a:rPr lang="en-US" sz="1200" dirty="0">
                <a:effectLst/>
                <a:latin typeface="+mn-lt"/>
                <a:ea typeface="Times New Roman" panose="02020603050405020304" pitchFamily="18" charset="0"/>
              </a:rPr>
              <a:t>)</a:t>
            </a:r>
            <a:endParaRPr lang="hr-HR" sz="1200" dirty="0">
              <a:effectLst/>
              <a:latin typeface="+mn-lt"/>
              <a:ea typeface="Times New Roman" panose="02020603050405020304" pitchFamily="18" charset="0"/>
            </a:endParaRPr>
          </a:p>
          <a:p>
            <a:endParaRPr lang="hr-HR" sz="1200" dirty="0">
              <a:effectLst/>
              <a:latin typeface="+mn-lt"/>
              <a:ea typeface="Times New Roman" panose="02020603050405020304" pitchFamily="18" charset="0"/>
            </a:endParaRPr>
          </a:p>
          <a:p>
            <a:r>
              <a:rPr lang="hr-HR" sz="1200" kern="1200" dirty="0">
                <a:solidFill>
                  <a:schemeClr val="tx1"/>
                </a:solidFill>
                <a:effectLst/>
                <a:latin typeface="+mn-lt"/>
                <a:ea typeface="+mn-ea"/>
                <a:cs typeface="+mn-cs"/>
              </a:rPr>
              <a:t>Predavač pokazuje elemente sučelja e-tečaja: zaglavlje i navigacijska traka, glavni dio s naslovnicom, blokovi s lijeve i desne strane. Navodi da je prikazano sučelje u temi </a:t>
            </a:r>
            <a:r>
              <a:rPr lang="hr-HR" sz="1200" kern="1200" dirty="0" err="1">
                <a:solidFill>
                  <a:schemeClr val="tx1"/>
                </a:solidFill>
                <a:effectLst/>
                <a:latin typeface="+mn-lt"/>
                <a:ea typeface="+mn-ea"/>
                <a:cs typeface="+mn-cs"/>
              </a:rPr>
              <a:t>Classic</a:t>
            </a:r>
            <a:r>
              <a:rPr lang="hr-HR" sz="1200" kern="1200" dirty="0">
                <a:solidFill>
                  <a:schemeClr val="tx1"/>
                </a:solidFill>
                <a:effectLst/>
                <a:latin typeface="+mn-lt"/>
                <a:ea typeface="+mn-ea"/>
                <a:cs typeface="+mn-cs"/>
              </a:rPr>
              <a:t>, dok u nekoj drugoj temi raspored elemenata (glavni dio i blokovi) može biti drugačiji.</a:t>
            </a:r>
          </a:p>
          <a:p>
            <a:r>
              <a:rPr lang="hr-HR" sz="1200" kern="1200" dirty="0">
                <a:solidFill>
                  <a:schemeClr val="tx1"/>
                </a:solidFill>
                <a:effectLst/>
                <a:latin typeface="+mn-lt"/>
                <a:ea typeface="+mn-ea"/>
                <a:cs typeface="+mn-cs"/>
              </a:rPr>
              <a:t>Zaglavlje i navigacijska traka definirani su unutar sustava </a:t>
            </a:r>
            <a:r>
              <a:rPr lang="hr-HR" sz="1200" kern="1200" dirty="0" err="1">
                <a:solidFill>
                  <a:schemeClr val="tx1"/>
                </a:solidFill>
                <a:effectLst/>
                <a:latin typeface="+mn-lt"/>
                <a:ea typeface="+mn-ea"/>
                <a:cs typeface="+mn-cs"/>
              </a:rPr>
              <a:t>Loomen</a:t>
            </a:r>
            <a:r>
              <a:rPr lang="hr-HR" sz="1200" kern="1200" dirty="0">
                <a:solidFill>
                  <a:schemeClr val="tx1"/>
                </a:solidFill>
                <a:effectLst/>
                <a:latin typeface="+mn-lt"/>
                <a:ea typeface="+mn-ea"/>
                <a:cs typeface="+mn-cs"/>
              </a:rPr>
              <a:t> i na njih ne možemo utjecati.</a:t>
            </a:r>
          </a:p>
          <a:p>
            <a:r>
              <a:rPr lang="hr-HR" sz="1200" b="1" kern="1200" dirty="0">
                <a:solidFill>
                  <a:schemeClr val="tx1"/>
                </a:solidFill>
                <a:effectLst/>
                <a:latin typeface="+mn-lt"/>
                <a:ea typeface="+mn-ea"/>
                <a:cs typeface="+mn-cs"/>
              </a:rPr>
              <a:t>Glavni dio </a:t>
            </a:r>
            <a:r>
              <a:rPr lang="hr-HR" sz="1200" kern="1200" dirty="0">
                <a:solidFill>
                  <a:schemeClr val="tx1"/>
                </a:solidFill>
                <a:effectLst/>
                <a:latin typeface="+mn-lt"/>
                <a:ea typeface="+mn-ea"/>
                <a:cs typeface="+mn-cs"/>
              </a:rPr>
              <a:t>nalazi se u sredini i zauzima većinu ekrana. Na vrhu se nalazi </a:t>
            </a:r>
            <a:r>
              <a:rPr lang="hr-HR" sz="1200" b="1" kern="1200" dirty="0">
                <a:solidFill>
                  <a:schemeClr val="tx1"/>
                </a:solidFill>
                <a:effectLst/>
                <a:latin typeface="+mn-lt"/>
                <a:ea typeface="+mn-ea"/>
                <a:cs typeface="+mn-cs"/>
              </a:rPr>
              <a:t>naslovnica</a:t>
            </a:r>
            <a:r>
              <a:rPr lang="hr-HR" sz="1200" kern="1200" dirty="0">
                <a:solidFill>
                  <a:schemeClr val="tx1"/>
                </a:solidFill>
                <a:effectLst/>
                <a:latin typeface="+mn-lt"/>
                <a:ea typeface="+mn-ea"/>
                <a:cs typeface="+mn-cs"/>
              </a:rPr>
              <a:t> tečaja ispod koje je sadržaj organiziran po temama ili tjednima što se definira u postavkama tečaja. Ovdje prikazana naslovnica izvrstan je primjer kako naslovnica treba biti oblikovana – osnovne informacije o e-tečaju (naziv, trajanje, razina složenosti) prikazane su na </a:t>
            </a:r>
            <a:r>
              <a:rPr lang="hr-HR" sz="1200" b="1" kern="1200" dirty="0">
                <a:solidFill>
                  <a:schemeClr val="tx1"/>
                </a:solidFill>
                <a:effectLst/>
                <a:latin typeface="+mn-lt"/>
                <a:ea typeface="+mn-ea"/>
                <a:cs typeface="+mn-cs"/>
              </a:rPr>
              <a:t>vizualno privlačan način</a:t>
            </a:r>
            <a:r>
              <a:rPr lang="hr-HR" sz="1200" kern="1200" dirty="0">
                <a:solidFill>
                  <a:schemeClr val="tx1"/>
                </a:solidFill>
                <a:effectLst/>
                <a:latin typeface="+mn-lt"/>
                <a:ea typeface="+mn-ea"/>
                <a:cs typeface="+mn-cs"/>
              </a:rPr>
              <a:t>.</a:t>
            </a:r>
          </a:p>
          <a:p>
            <a:r>
              <a:rPr lang="hr-HR" sz="1200" kern="1200" dirty="0">
                <a:solidFill>
                  <a:schemeClr val="tx1"/>
                </a:solidFill>
                <a:effectLst/>
                <a:latin typeface="+mn-lt"/>
                <a:ea typeface="+mn-ea"/>
                <a:cs typeface="+mn-cs"/>
              </a:rPr>
              <a:t>U </a:t>
            </a:r>
            <a:r>
              <a:rPr lang="hr-HR" sz="1200" b="1" kern="1200" dirty="0">
                <a:solidFill>
                  <a:schemeClr val="tx1"/>
                </a:solidFill>
                <a:effectLst/>
                <a:latin typeface="+mn-lt"/>
                <a:ea typeface="+mn-ea"/>
                <a:cs typeface="+mn-cs"/>
              </a:rPr>
              <a:t>blokovima s lijeve strane </a:t>
            </a:r>
            <a:r>
              <a:rPr lang="hr-HR" sz="1200" kern="1200" dirty="0">
                <a:solidFill>
                  <a:schemeClr val="tx1"/>
                </a:solidFill>
                <a:effectLst/>
                <a:latin typeface="+mn-lt"/>
                <a:ea typeface="+mn-ea"/>
                <a:cs typeface="+mn-cs"/>
              </a:rPr>
              <a:t>nalazi se navigacija kroz sustav </a:t>
            </a:r>
            <a:r>
              <a:rPr lang="hr-HR" sz="1200" kern="1200" dirty="0" err="1">
                <a:solidFill>
                  <a:schemeClr val="tx1"/>
                </a:solidFill>
                <a:effectLst/>
                <a:latin typeface="+mn-lt"/>
                <a:ea typeface="+mn-ea"/>
                <a:cs typeface="+mn-cs"/>
              </a:rPr>
              <a:t>loomen</a:t>
            </a:r>
            <a:r>
              <a:rPr lang="hr-HR" sz="1200" kern="1200" dirty="0">
                <a:solidFill>
                  <a:schemeClr val="tx1"/>
                </a:solidFill>
                <a:effectLst/>
                <a:latin typeface="+mn-lt"/>
                <a:ea typeface="+mn-ea"/>
                <a:cs typeface="+mn-cs"/>
              </a:rPr>
              <a:t>, postavke tečaja i resursa i slično.</a:t>
            </a:r>
          </a:p>
          <a:p>
            <a:r>
              <a:rPr lang="hr-HR" sz="1200" kern="1200" dirty="0">
                <a:solidFill>
                  <a:schemeClr val="tx1"/>
                </a:solidFill>
                <a:effectLst/>
                <a:latin typeface="+mn-lt"/>
                <a:ea typeface="+mn-ea"/>
                <a:cs typeface="+mn-cs"/>
              </a:rPr>
              <a:t>Zato se preporuča </a:t>
            </a:r>
            <a:r>
              <a:rPr lang="hr-HR" sz="1200" b="1" kern="1200" dirty="0">
                <a:solidFill>
                  <a:schemeClr val="tx1"/>
                </a:solidFill>
                <a:effectLst/>
                <a:latin typeface="+mn-lt"/>
                <a:ea typeface="+mn-ea"/>
                <a:cs typeface="+mn-cs"/>
              </a:rPr>
              <a:t>s desne strane staviti blokove </a:t>
            </a:r>
            <a:r>
              <a:rPr lang="hr-HR" sz="1200" kern="1200" dirty="0">
                <a:solidFill>
                  <a:schemeClr val="tx1"/>
                </a:solidFill>
                <a:effectLst/>
                <a:latin typeface="+mn-lt"/>
                <a:ea typeface="+mn-ea"/>
                <a:cs typeface="+mn-cs"/>
              </a:rPr>
              <a:t>koji će polaznicima uvijek biti na dohvat ruke s korisnim informacijama:</a:t>
            </a:r>
          </a:p>
          <a:p>
            <a:pPr marL="171450" indent="-171450">
              <a:buFont typeface="Arial" panose="020B0604020202020204" pitchFamily="34" charset="0"/>
              <a:buChar char="•"/>
            </a:pPr>
            <a:r>
              <a:rPr lang="hr-HR" sz="1200" b="1" kern="1200" dirty="0">
                <a:solidFill>
                  <a:schemeClr val="tx1"/>
                </a:solidFill>
                <a:effectLst/>
                <a:latin typeface="+mn-lt"/>
                <a:ea typeface="+mn-ea"/>
                <a:cs typeface="+mn-cs"/>
              </a:rPr>
              <a:t>kalendar</a:t>
            </a:r>
            <a:r>
              <a:rPr lang="hr-HR" sz="1200" kern="1200" dirty="0">
                <a:solidFill>
                  <a:schemeClr val="tx1"/>
                </a:solidFill>
                <a:effectLst/>
                <a:latin typeface="+mn-lt"/>
                <a:ea typeface="+mn-ea"/>
                <a:cs typeface="+mn-cs"/>
              </a:rPr>
              <a:t> s istaknutim događajima važnima za pohađanje tečaju (npr. rok za predaju zadatka, otvaranje nove teme)</a:t>
            </a:r>
          </a:p>
          <a:p>
            <a:pPr marL="171450" indent="-171450">
              <a:buFont typeface="Arial" panose="020B0604020202020204" pitchFamily="34" charset="0"/>
              <a:buChar char="•"/>
            </a:pPr>
            <a:r>
              <a:rPr lang="hr-HR" sz="1200" b="1" kern="1200" dirty="0">
                <a:solidFill>
                  <a:schemeClr val="tx1"/>
                </a:solidFill>
                <a:effectLst/>
                <a:latin typeface="+mn-lt"/>
                <a:ea typeface="+mn-ea"/>
                <a:cs typeface="+mn-cs"/>
              </a:rPr>
              <a:t>traku napretka </a:t>
            </a:r>
            <a:r>
              <a:rPr lang="hr-HR" sz="1200" kern="1200" dirty="0">
                <a:solidFill>
                  <a:schemeClr val="tx1"/>
                </a:solidFill>
                <a:effectLst/>
                <a:latin typeface="+mn-lt"/>
                <a:ea typeface="+mn-ea"/>
                <a:cs typeface="+mn-cs"/>
              </a:rPr>
              <a:t>kako bi polaznik lakše pratio koje je aktivnosti odradio i što mu je još ostalo posebice ako je tečaj strukturiran tako da dozvoljava preskakanje aktivnosti</a:t>
            </a:r>
          </a:p>
          <a:p>
            <a:pPr marL="171450" indent="-171450">
              <a:buFont typeface="Arial" panose="020B0604020202020204" pitchFamily="34" charset="0"/>
              <a:buChar char="•"/>
            </a:pPr>
            <a:r>
              <a:rPr lang="hr-HR" sz="1200" kern="1200" dirty="0">
                <a:solidFill>
                  <a:schemeClr val="tx1"/>
                </a:solidFill>
                <a:effectLst/>
                <a:latin typeface="+mn-lt"/>
                <a:ea typeface="+mn-ea"/>
                <a:cs typeface="+mn-cs"/>
              </a:rPr>
              <a:t>blok </a:t>
            </a:r>
            <a:r>
              <a:rPr lang="hr-HR" sz="1200" b="1" kern="1200" dirty="0">
                <a:solidFill>
                  <a:schemeClr val="tx1"/>
                </a:solidFill>
                <a:effectLst/>
                <a:latin typeface="+mn-lt"/>
                <a:ea typeface="+mn-ea"/>
                <a:cs typeface="+mn-cs"/>
              </a:rPr>
              <a:t>pristupačnost</a:t>
            </a:r>
            <a:r>
              <a:rPr lang="hr-HR" sz="1200" kern="1200" dirty="0">
                <a:solidFill>
                  <a:schemeClr val="tx1"/>
                </a:solidFill>
                <a:effectLst/>
                <a:latin typeface="+mn-lt"/>
                <a:ea typeface="+mn-ea"/>
                <a:cs typeface="+mn-cs"/>
              </a:rPr>
              <a:t> za osobe s teškoćama vida kako bi </a:t>
            </a:r>
            <a:r>
              <a:rPr lang="hr-HR" sz="1200" b="0" i="0" kern="1200" dirty="0">
                <a:solidFill>
                  <a:schemeClr val="tx1"/>
                </a:solidFill>
                <a:effectLst/>
                <a:latin typeface="+mn-lt"/>
                <a:ea typeface="+mn-ea"/>
                <a:cs typeface="+mn-cs"/>
              </a:rPr>
              <a:t>prilagodili izgled sučelja i veličine prikaza teksta</a:t>
            </a:r>
          </a:p>
          <a:p>
            <a:pPr marL="171450" indent="-171450">
              <a:buFont typeface="Arial" panose="020B0604020202020204" pitchFamily="34" charset="0"/>
              <a:buChar char="•"/>
            </a:pPr>
            <a:r>
              <a:rPr lang="hr-HR" sz="1200" b="0" i="0" kern="1200" dirty="0">
                <a:solidFill>
                  <a:schemeClr val="tx1"/>
                </a:solidFill>
                <a:effectLst/>
                <a:latin typeface="+mn-lt"/>
                <a:ea typeface="+mn-ea"/>
                <a:cs typeface="+mn-cs"/>
              </a:rPr>
              <a:t>različiti </a:t>
            </a:r>
            <a:r>
              <a:rPr lang="hr-HR" sz="1200" b="1" i="0" kern="1200" dirty="0">
                <a:solidFill>
                  <a:schemeClr val="tx1"/>
                </a:solidFill>
                <a:effectLst/>
                <a:latin typeface="+mn-lt"/>
                <a:ea typeface="+mn-ea"/>
                <a:cs typeface="+mn-cs"/>
              </a:rPr>
              <a:t>HTML blokovi </a:t>
            </a:r>
            <a:r>
              <a:rPr lang="hr-HR" sz="1200" b="0" i="0" kern="1200" dirty="0">
                <a:solidFill>
                  <a:schemeClr val="tx1"/>
                </a:solidFill>
                <a:effectLst/>
                <a:latin typeface="+mn-lt"/>
                <a:ea typeface="+mn-ea"/>
                <a:cs typeface="+mn-cs"/>
              </a:rPr>
              <a:t>koji sadrže ostale informacije bitne za uspješno praćenje tečaja, npr. korisne vanjske poveznice.</a:t>
            </a:r>
          </a:p>
          <a:p>
            <a:endParaRPr lang="hr-HR" sz="1200" b="0" i="0" kern="1200" dirty="0">
              <a:solidFill>
                <a:schemeClr val="tx1"/>
              </a:solidFill>
              <a:effectLst/>
              <a:latin typeface="+mn-lt"/>
              <a:ea typeface="+mn-ea"/>
              <a:cs typeface="+mn-cs"/>
            </a:endParaRPr>
          </a:p>
          <a:p>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5"/>
          </p:nvPr>
        </p:nvSpPr>
        <p:spPr/>
        <p:txBody>
          <a:bodyPr/>
          <a:lstStyle/>
          <a:p>
            <a:fld id="{4F706C8B-3464-40AF-A07C-63F27BE6DC62}" type="slidenum">
              <a:rPr lang="hr-HR" smtClean="0"/>
              <a:t>12</a:t>
            </a:fld>
            <a:endParaRPr lang="hr-HR"/>
          </a:p>
        </p:txBody>
      </p:sp>
    </p:spTree>
    <p:extLst>
      <p:ext uri="{BB962C8B-B14F-4D97-AF65-F5344CB8AC3E}">
        <p14:creationId xmlns:p14="http://schemas.microsoft.com/office/powerpoint/2010/main" val="28877674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dirty="0">
                <a:effectLst/>
                <a:latin typeface="+mn-lt"/>
                <a:ea typeface="Times New Roman" panose="02020603050405020304" pitchFamily="18" charset="0"/>
              </a:rPr>
              <a:t>Demonstracija putem dijeljenog zaslona.</a:t>
            </a:r>
          </a:p>
          <a:p>
            <a:r>
              <a:rPr lang="en-US" sz="1200" dirty="0">
                <a:effectLst/>
                <a:latin typeface="+mn-lt"/>
                <a:ea typeface="Times New Roman" panose="02020603050405020304" pitchFamily="18" charset="0"/>
              </a:rPr>
              <a:t>(</a:t>
            </a:r>
            <a:r>
              <a:rPr lang="en-US" sz="1200" dirty="0" err="1">
                <a:effectLst/>
                <a:latin typeface="+mn-lt"/>
                <a:ea typeface="Times New Roman" panose="02020603050405020304" pitchFamily="18" charset="0"/>
              </a:rPr>
              <a:t>slajd</a:t>
            </a:r>
            <a:r>
              <a:rPr lang="hr-HR" sz="1200" dirty="0">
                <a:effectLst/>
                <a:latin typeface="+mn-lt"/>
                <a:ea typeface="Times New Roman" panose="02020603050405020304" pitchFamily="18" charset="0"/>
              </a:rPr>
              <a:t> je </a:t>
            </a:r>
            <a:r>
              <a:rPr lang="en-US" sz="1200" dirty="0">
                <a:effectLst/>
                <a:latin typeface="+mn-lt"/>
                <a:ea typeface="Times New Roman" panose="02020603050405020304" pitchFamily="18" charset="0"/>
              </a:rPr>
              <a:t>backup </a:t>
            </a:r>
            <a:r>
              <a:rPr lang="en-US" sz="1200" dirty="0" err="1">
                <a:effectLst/>
                <a:latin typeface="+mn-lt"/>
                <a:ea typeface="Times New Roman" panose="02020603050405020304" pitchFamily="18" charset="0"/>
              </a:rPr>
              <a:t>opcija</a:t>
            </a:r>
            <a:r>
              <a:rPr lang="en-US" sz="1200" dirty="0">
                <a:effectLst/>
                <a:latin typeface="+mn-lt"/>
                <a:ea typeface="Times New Roman" panose="02020603050405020304" pitchFamily="18" charset="0"/>
              </a:rPr>
              <a:t>)</a:t>
            </a:r>
            <a:endParaRPr lang="hr-HR" sz="1200" dirty="0">
              <a:effectLst/>
              <a:latin typeface="+mn-lt"/>
              <a:ea typeface="Times New Roman" panose="02020603050405020304" pitchFamily="18" charset="0"/>
            </a:endParaRPr>
          </a:p>
          <a:p>
            <a:endParaRPr lang="hr-HR" sz="1200" dirty="0">
              <a:effectLst/>
              <a:latin typeface="+mn-lt"/>
              <a:ea typeface="Times New Roman" panose="02020603050405020304" pitchFamily="18" charset="0"/>
            </a:endParaRPr>
          </a:p>
          <a:p>
            <a:r>
              <a:rPr lang="hr-HR" sz="1200" kern="1200" dirty="0">
                <a:solidFill>
                  <a:schemeClr val="tx1"/>
                </a:solidFill>
                <a:effectLst/>
                <a:latin typeface="+mn-lt"/>
                <a:ea typeface="+mn-ea"/>
                <a:cs typeface="+mn-cs"/>
              </a:rPr>
              <a:t>Predavač navodi razlike između tjednog i tematskog oblika tečaja te naputak kada koristiti koji oblik.</a:t>
            </a:r>
          </a:p>
          <a:p>
            <a:r>
              <a:rPr lang="hr-HR" sz="1200" kern="1200" dirty="0">
                <a:solidFill>
                  <a:schemeClr val="tx1"/>
                </a:solidFill>
                <a:effectLst/>
                <a:latin typeface="+mn-lt"/>
                <a:ea typeface="+mn-ea"/>
                <a:cs typeface="+mn-cs"/>
              </a:rPr>
              <a:t>Oblik tečaja (tematski/tjedni/socijalni…) definira se u postavkama tečaja.</a:t>
            </a:r>
          </a:p>
          <a:p>
            <a:r>
              <a:rPr lang="hr-HR" sz="1200" b="1" kern="1200" dirty="0">
                <a:solidFill>
                  <a:schemeClr val="tx1"/>
                </a:solidFill>
                <a:effectLst/>
                <a:latin typeface="+mn-lt"/>
                <a:ea typeface="+mn-ea"/>
                <a:cs typeface="+mn-cs"/>
              </a:rPr>
              <a:t>Tematski oblik </a:t>
            </a:r>
            <a:r>
              <a:rPr lang="hr-HR" sz="1200" kern="1200" dirty="0">
                <a:solidFill>
                  <a:schemeClr val="tx1"/>
                </a:solidFill>
                <a:effectLst/>
                <a:latin typeface="+mn-lt"/>
                <a:ea typeface="+mn-ea"/>
                <a:cs typeface="+mn-cs"/>
              </a:rPr>
              <a:t>koristi se kada je sadržaj tečaja prikladno strukturirati po temama koje mogu biti približno jednakog ili bitno različitog opsega i vremenskog opterećenja polaznika. Iako su teme složene nekim logičkim slijedom, redoslijed učenja i rada na pojedinim temama ne mora nužno biti linearan, polaznicima se može dozvoliti odabir sadržaja koje će prvo odraditi, preskakanje tema ili vraćanje na prethodne teme. Primjerice, za nastavu Hrvatskoga jezika teme mogu biti imenice, glagoli, pridjevi, zamjenice, prilozi, veznici. Ako je cilj tečaja ponavljanje i vježbanje sadržaja za nacionalni ispit, tada će sve teme istovremeno biti dostupne učenicima, a oni će moći odabrati onu temu u kojoj im je znanje najslabije.  </a:t>
            </a:r>
          </a:p>
          <a:p>
            <a:r>
              <a:rPr lang="hr-HR" sz="1200" b="1" kern="1200" dirty="0">
                <a:solidFill>
                  <a:schemeClr val="tx1"/>
                </a:solidFill>
                <a:effectLst/>
                <a:latin typeface="+mn-lt"/>
                <a:ea typeface="+mn-ea"/>
                <a:cs typeface="+mn-cs"/>
              </a:rPr>
              <a:t>Tjedni oblik </a:t>
            </a:r>
            <a:r>
              <a:rPr lang="hr-HR" sz="1200" kern="1200" dirty="0">
                <a:solidFill>
                  <a:schemeClr val="tx1"/>
                </a:solidFill>
                <a:effectLst/>
                <a:latin typeface="+mn-lt"/>
                <a:ea typeface="+mn-ea"/>
                <a:cs typeface="+mn-cs"/>
              </a:rPr>
              <a:t>koristi se kada je rad polaznika na tečaju organiziran prema tjednim aktivnostima. Tjedni se mogu podudarati s temama, ali to nije nužno, može u jednom tjednu biti više tema ili se neka tema raditi više tjedana. Bitno je da se resursi i aktivnosti raspoređuju tako da je tjedno opterećenje polaznika približno jednako. Taj je oblik tečaja pogodan za sadržaje koji zahtijevaju dobro poznavanje prethodnih sadržaja kako bi se mogli savladati idući. Primjerice kao podrška nastavi Matematike, učitelj može planirati tjedne zadatke za učenike: 1. tjedan: pojam razlomka, jednakost razlomaka, proširivanje i skraćivanje razlomaka, 2. i 3. tjedan: zbrajanje i oduzimanje razlomaka, 4. tjedan: množenje razlomaka, 5. tjedan: dijeljenje razlomaka. U tome slučaju uputno je vremenski zaključati sadržaje iz narednih tjedana, a nakon što se novi tjedan otključa dovršetak aktivnosti iz prethodnog tjedna postaviti kao uvjet za prikaz novih zadataka.</a:t>
            </a:r>
          </a:p>
          <a:p>
            <a:endParaRPr lang="hr-HR" sz="1200" b="0" i="0" kern="1200" dirty="0">
              <a:solidFill>
                <a:schemeClr val="tx1"/>
              </a:solidFill>
              <a:effectLst/>
              <a:latin typeface="+mn-lt"/>
              <a:ea typeface="+mn-ea"/>
              <a:cs typeface="+mn-cs"/>
            </a:endParaRPr>
          </a:p>
          <a:p>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5"/>
          </p:nvPr>
        </p:nvSpPr>
        <p:spPr/>
        <p:txBody>
          <a:bodyPr/>
          <a:lstStyle/>
          <a:p>
            <a:fld id="{4F706C8B-3464-40AF-A07C-63F27BE6DC62}" type="slidenum">
              <a:rPr lang="hr-HR" smtClean="0"/>
              <a:t>13</a:t>
            </a:fld>
            <a:endParaRPr lang="hr-HR"/>
          </a:p>
        </p:txBody>
      </p:sp>
    </p:spTree>
    <p:extLst>
      <p:ext uri="{BB962C8B-B14F-4D97-AF65-F5344CB8AC3E}">
        <p14:creationId xmlns:p14="http://schemas.microsoft.com/office/powerpoint/2010/main" val="27817584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t>Najaviti da ćemo polaznike </a:t>
            </a:r>
            <a:r>
              <a:rPr lang="hr-HR" sz="1200" kern="1200" dirty="0">
                <a:solidFill>
                  <a:schemeClr val="tx1"/>
                </a:solidFill>
                <a:latin typeface="+mn-lt"/>
                <a:ea typeface="+mn-ea"/>
                <a:cs typeface="+mn-cs"/>
              </a:rPr>
              <a:t>upoznati sa odabirom resursa i savjetima za predstavljanje sadržaja u </a:t>
            </a:r>
            <a:r>
              <a:rPr lang="hr-HR" sz="1200" kern="1200" dirty="0">
                <a:solidFill>
                  <a:schemeClr val="tx1"/>
                </a:solidFill>
                <a:effectLst/>
                <a:latin typeface="+mn-lt"/>
                <a:ea typeface="+mn-ea"/>
                <a:cs typeface="+mn-cs"/>
              </a:rPr>
              <a:t>kontekstu dobrog instrukcijskog dizajna</a:t>
            </a:r>
            <a:r>
              <a:rPr lang="hr-HR" sz="1200" kern="1200" dirty="0">
                <a:solidFill>
                  <a:schemeClr val="tx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err="1">
                <a:solidFill>
                  <a:schemeClr val="tx1"/>
                </a:solidFill>
                <a:latin typeface="+mn-lt"/>
                <a:ea typeface="+mn-ea"/>
                <a:cs typeface="+mn-cs"/>
              </a:rPr>
              <a:t>Moodle</a:t>
            </a:r>
            <a:r>
              <a:rPr lang="hr-HR" sz="1200" kern="1200" dirty="0">
                <a:solidFill>
                  <a:schemeClr val="tx1"/>
                </a:solidFill>
                <a:latin typeface="+mn-lt"/>
                <a:ea typeface="+mn-ea"/>
                <a:cs typeface="+mn-cs"/>
              </a:rPr>
              <a:t> nudi nekoliko različitih resursa za predstavljanje sadržaja: </a:t>
            </a:r>
            <a:r>
              <a:rPr lang="hr-HR" sz="1200" kern="1200" dirty="0">
                <a:solidFill>
                  <a:schemeClr val="tx1"/>
                </a:solidFill>
                <a:effectLst/>
                <a:latin typeface="+mn-lt"/>
                <a:ea typeface="+mn-ea"/>
                <a:cs typeface="+mn-cs"/>
              </a:rPr>
              <a:t>stranica, knjiga, lekcija (LMS paket), datoteka, poveznica, natpis, mapa.</a:t>
            </a:r>
            <a:endParaRPr lang="hr-HR" sz="1200" kern="1200" dirty="0">
              <a:solidFill>
                <a:schemeClr val="tx1"/>
              </a:solidFill>
              <a:latin typeface="+mn-lt"/>
              <a:ea typeface="+mn-ea"/>
              <a:cs typeface="+mn-cs"/>
            </a:endParaRPr>
          </a:p>
          <a:p>
            <a:endParaRPr lang="hr-HR" sz="1200" b="0" i="0" dirty="0">
              <a:solidFill>
                <a:srgbClr val="212529"/>
              </a:solidFill>
              <a:effectLst/>
              <a:latin typeface="+mn-lt"/>
            </a:endParaRPr>
          </a:p>
        </p:txBody>
      </p:sp>
      <p:sp>
        <p:nvSpPr>
          <p:cNvPr id="4" name="Rezervirano mjesto broja slajda 3"/>
          <p:cNvSpPr>
            <a:spLocks noGrp="1"/>
          </p:cNvSpPr>
          <p:nvPr>
            <p:ph type="sldNum" sz="quarter" idx="5"/>
          </p:nvPr>
        </p:nvSpPr>
        <p:spPr/>
        <p:txBody>
          <a:bodyPr/>
          <a:lstStyle/>
          <a:p>
            <a:fld id="{4F706C8B-3464-40AF-A07C-63F27BE6DC62}" type="slidenum">
              <a:rPr lang="hr-HR" smtClean="0"/>
              <a:t>14</a:t>
            </a:fld>
            <a:endParaRPr lang="hr-HR"/>
          </a:p>
        </p:txBody>
      </p:sp>
    </p:spTree>
    <p:extLst>
      <p:ext uri="{BB962C8B-B14F-4D97-AF65-F5344CB8AC3E}">
        <p14:creationId xmlns:p14="http://schemas.microsoft.com/office/powerpoint/2010/main" val="2239190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b="0" u="none" dirty="0"/>
              <a:t>Savjeti za prikaz sadržaja u </a:t>
            </a:r>
            <a:r>
              <a:rPr lang="hr-HR" b="0" u="none" dirty="0" err="1"/>
              <a:t>Moodle</a:t>
            </a:r>
            <a:r>
              <a:rPr lang="hr-HR" b="0" u="none" dirty="0"/>
              <a:t> e-tečaju:</a:t>
            </a:r>
          </a:p>
          <a:p>
            <a:pPr marL="228600" indent="-228600">
              <a:buFont typeface="+mj-lt"/>
              <a:buAutoNum type="arabicPeriod"/>
            </a:pPr>
            <a:r>
              <a:rPr lang="hr-HR" sz="1200" b="1" dirty="0"/>
              <a:t>Sadržaj razložiti na manje jedinice (objekte učenja)</a:t>
            </a:r>
            <a:r>
              <a:rPr lang="hr-HR" sz="1200" dirty="0"/>
              <a:t> – u e-tečaju se očekuje da polaznici uče samostalno, prezentiranje sadržaja kroz manje jedinice učinkovitije je za samostalno učenje, polaznici imaju veću motivaciju ako unaprijed vide strukturu sadržaja, znaju da mogu preskočiti „poznati” sadržaj, vratiti se na dijelove za koje kasnije uoče da su im bitniji i sl. </a:t>
            </a:r>
          </a:p>
          <a:p>
            <a:pPr marL="228600" indent="-228600">
              <a:buFont typeface="+mj-lt"/>
              <a:buAutoNum type="arabicPeriod"/>
            </a:pPr>
            <a:r>
              <a:rPr lang="hr-HR" sz="1200" b="1" dirty="0"/>
              <a:t>Granulaciju sadržaja prilagoditi osobinama polaznika </a:t>
            </a:r>
            <a:r>
              <a:rPr lang="hr-HR" sz="1200" dirty="0"/>
              <a:t>– npr. polaznicima mlađeg uzrasta sadržaj podijeliti na više „kraćih” objekata učenja.</a:t>
            </a:r>
          </a:p>
          <a:p>
            <a:pPr marL="228600" indent="-228600">
              <a:buFont typeface="+mj-lt"/>
              <a:buAutoNum type="arabicPeriod"/>
            </a:pPr>
            <a:r>
              <a:rPr lang="hr-HR" sz="1200" b="1" dirty="0"/>
              <a:t>Obavezan sadržaj prikazati u </a:t>
            </a:r>
            <a:r>
              <a:rPr lang="hr-HR" sz="1200" b="1" dirty="0" err="1"/>
              <a:t>Moodle</a:t>
            </a:r>
            <a:r>
              <a:rPr lang="hr-HR" sz="1200" b="1" dirty="0"/>
              <a:t> resursima stranica, knjiga ili lekcija </a:t>
            </a:r>
            <a:r>
              <a:rPr lang="hr-HR" sz="1200" dirty="0"/>
              <a:t>– ovi su resursi pogodniji jer omogućavaju izravni pristup sadržaju na različitim platformama (računalo, </a:t>
            </a:r>
            <a:r>
              <a:rPr lang="hr-HR" sz="1200" dirty="0" err="1"/>
              <a:t>tablet</a:t>
            </a:r>
            <a:r>
              <a:rPr lang="hr-HR" sz="1200" dirty="0"/>
              <a:t>, mobitel), č</a:t>
            </a:r>
            <a:r>
              <a:rPr lang="hr-HR" sz="1200" b="0" i="0" kern="1200" dirty="0">
                <a:solidFill>
                  <a:schemeClr val="tx1"/>
                </a:solidFill>
                <a:effectLst/>
                <a:latin typeface="+mn-lt"/>
                <a:ea typeface="+mn-ea"/>
                <a:cs typeface="+mn-cs"/>
              </a:rPr>
              <a:t>itači ekrana lakše čitaju tako pripremljene HTML dokumente (korištenje </a:t>
            </a:r>
            <a:r>
              <a:rPr lang="hr-HR" sz="1200" b="0" i="0" kern="1200" dirty="0" err="1">
                <a:solidFill>
                  <a:schemeClr val="tx1"/>
                </a:solidFill>
                <a:effectLst/>
                <a:latin typeface="+mn-lt"/>
                <a:ea typeface="+mn-ea"/>
                <a:cs typeface="+mn-cs"/>
              </a:rPr>
              <a:t>asistivne</a:t>
            </a:r>
            <a:r>
              <a:rPr lang="hr-HR" sz="1200" b="0" i="0" kern="1200" dirty="0">
                <a:solidFill>
                  <a:schemeClr val="tx1"/>
                </a:solidFill>
                <a:effectLst/>
                <a:latin typeface="+mn-lt"/>
                <a:ea typeface="+mn-ea"/>
                <a:cs typeface="+mn-cs"/>
              </a:rPr>
              <a:t> tehnologije), multimedijske sadržaje je vrlo jednostavno integrirati u HTML dokumente.</a:t>
            </a:r>
            <a:endParaRPr lang="hr-HR" sz="1200" dirty="0"/>
          </a:p>
          <a:p>
            <a:pPr marL="228600" indent="-228600">
              <a:buFont typeface="+mj-lt"/>
              <a:buAutoNum type="arabicPeriod"/>
            </a:pPr>
            <a:r>
              <a:rPr lang="hr-HR" sz="1200" b="1" dirty="0"/>
              <a:t>Resurse datoteka i poveznica koristiti za vanjske izvore znanja i dodatni sadržaj </a:t>
            </a:r>
            <a:r>
              <a:rPr lang="hr-HR" sz="1200" dirty="0"/>
              <a:t>– za umetanje ranije pripremljenih prezentacija i pdf dokumenta ili neki drugi dodatni sadržaj za one koji žele znati više može se koristiti resurs datoteka. Vanjske poveznice koje su vrlo važne za uspješno praćenje e-tečaja (ako ih polaznici trebaju češće posjetiti) izdvojiti u resurs poveznica (npr. obrazovni materijali za temu medijske pismenosti https://www.medijskapismenost.hr/obrazovni-materijali-za-preuzimanje/).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hr-HR" sz="1200" b="1" dirty="0"/>
              <a:t>Multimedijski prikaz pospješuje učenje </a:t>
            </a:r>
            <a:r>
              <a:rPr lang="hr-HR" sz="1200" dirty="0"/>
              <a:t>– prikazani sadržaj ne bi </a:t>
            </a:r>
            <a:r>
              <a:rPr lang="hr-HR" sz="1200" dirty="0" err="1"/>
              <a:t>smio</a:t>
            </a:r>
            <a:r>
              <a:rPr lang="hr-HR" sz="1200" dirty="0"/>
              <a:t> biti monoton i dosadan (npr. puno teksta bez slika), tekst obogatiti crtežima, </a:t>
            </a:r>
            <a:r>
              <a:rPr lang="hr-HR" sz="1200" dirty="0" err="1"/>
              <a:t>vizualima</a:t>
            </a:r>
            <a:r>
              <a:rPr lang="hr-HR" sz="1200" dirty="0"/>
              <a:t>, fotografijama, animacijama, video i audio sadržajem. Promisliti ima li smisla tekstualni sadržaj zamijeniti kraćom </a:t>
            </a:r>
            <a:r>
              <a:rPr lang="hr-HR" sz="1200" dirty="0" err="1"/>
              <a:t>videolekcijom</a:t>
            </a:r>
            <a:r>
              <a:rPr lang="hr-HR" sz="1200" dirty="0"/>
              <a:t> ili </a:t>
            </a:r>
            <a:r>
              <a:rPr lang="hr-HR" sz="1200" dirty="0" err="1"/>
              <a:t>videouputom</a:t>
            </a:r>
            <a:r>
              <a:rPr lang="hr-HR" sz="1200" dirty="0"/>
              <a:t>. Više o multimediji u e-tečaju „Multimedija – samostalno kreiram sadržaj”  (</a:t>
            </a:r>
            <a:r>
              <a:rPr lang="hr-HR" sz="1200" u="sng" kern="1200" dirty="0">
                <a:solidFill>
                  <a:schemeClr val="tx1"/>
                </a:solidFill>
                <a:effectLst/>
                <a:latin typeface="+mn-lt"/>
                <a:ea typeface="+mn-ea"/>
                <a:cs typeface="+mn-cs"/>
                <a:hlinkClick r:id="rId3"/>
              </a:rPr>
              <a:t>https://usavrsavanje.loomen.carnet.hr/course/view.php?id=503</a:t>
            </a:r>
            <a:r>
              <a:rPr lang="hr-HR" sz="1200" dirty="0"/>
              <a:t>)</a:t>
            </a:r>
          </a:p>
          <a:p>
            <a:pPr marL="228600" indent="-228600">
              <a:buFont typeface="+mj-lt"/>
              <a:buAutoNum type="arabicPeriod"/>
            </a:pPr>
            <a:r>
              <a:rPr lang="hr-HR" sz="1200" b="1" dirty="0"/>
              <a:t>uključiti aktivnosti za </a:t>
            </a:r>
            <a:r>
              <a:rPr lang="hr-HR" sz="1200" b="1" dirty="0" err="1"/>
              <a:t>samovrednovanje</a:t>
            </a:r>
            <a:r>
              <a:rPr lang="hr-HR" sz="1200" b="1" dirty="0"/>
              <a:t> </a:t>
            </a:r>
            <a:r>
              <a:rPr lang="hr-HR" sz="1200" dirty="0"/>
              <a:t>- npr. unutar knjige ugraditi kraći H5P kviz s pitanjem zatvorenog tipa (kojega polaznik može više puta rješavati), korisno zbog motivacije polaznika i samokontrole procesa učenja</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b="0"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hr-HR" b="0" u="none" dirty="0"/>
              <a:t>Dok obrazlaže navedene savjete predavač </a:t>
            </a:r>
            <a:r>
              <a:rPr lang="hr-HR" sz="1200" b="0" u="none" dirty="0">
                <a:effectLst/>
                <a:latin typeface="+mn-lt"/>
              </a:rPr>
              <a:t>d</a:t>
            </a:r>
            <a:r>
              <a:rPr lang="hr-HR" sz="1200" dirty="0">
                <a:effectLst/>
                <a:latin typeface="+mn-lt"/>
                <a:ea typeface="Times New Roman" panose="02020603050405020304" pitchFamily="18" charset="0"/>
              </a:rPr>
              <a:t>emonstracijom putem dijeljenog zaslona u demonstracijskom e-tečaju prikazuje konkretne primjere vezane uz to što priča.</a:t>
            </a:r>
          </a:p>
          <a:p>
            <a:pPr marL="0" marR="0" lvl="0" indent="0" algn="l" defTabSz="914400" rtl="0" eaLnBrk="1" fontAlgn="auto" latinLnBrk="0" hangingPunct="1">
              <a:lnSpc>
                <a:spcPct val="100000"/>
              </a:lnSpc>
              <a:spcBef>
                <a:spcPts val="0"/>
              </a:spcBef>
              <a:spcAft>
                <a:spcPts val="0"/>
              </a:spcAft>
              <a:buClrTx/>
              <a:buSzTx/>
              <a:buFontTx/>
              <a:buNone/>
              <a:tabLst/>
              <a:defRPr/>
            </a:pPr>
            <a:r>
              <a:rPr lang="hr-HR" b="0" u="none"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b="0" u="non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u="none"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15</a:t>
            </a:fld>
            <a:endParaRPr lang="hr-HR"/>
          </a:p>
        </p:txBody>
      </p:sp>
    </p:spTree>
    <p:extLst>
      <p:ext uri="{BB962C8B-B14F-4D97-AF65-F5344CB8AC3E}">
        <p14:creationId xmlns:p14="http://schemas.microsoft.com/office/powerpoint/2010/main" val="40371508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dirty="0">
                <a:effectLst/>
                <a:latin typeface="+mn-lt"/>
                <a:ea typeface="Times New Roman" panose="02020603050405020304" pitchFamily="18" charset="0"/>
              </a:rPr>
              <a:t>Demonstracija putem dijeljenog zaslona.</a:t>
            </a:r>
          </a:p>
          <a:p>
            <a:r>
              <a:rPr lang="en-US" sz="1200" dirty="0">
                <a:effectLst/>
                <a:latin typeface="+mn-lt"/>
                <a:ea typeface="Times New Roman" panose="02020603050405020304" pitchFamily="18" charset="0"/>
              </a:rPr>
              <a:t>(</a:t>
            </a:r>
            <a:r>
              <a:rPr lang="en-US" sz="1200" dirty="0" err="1">
                <a:effectLst/>
                <a:latin typeface="+mn-lt"/>
                <a:ea typeface="Times New Roman" panose="02020603050405020304" pitchFamily="18" charset="0"/>
              </a:rPr>
              <a:t>slajd</a:t>
            </a:r>
            <a:r>
              <a:rPr lang="hr-HR" sz="1200" dirty="0">
                <a:effectLst/>
                <a:latin typeface="+mn-lt"/>
                <a:ea typeface="Times New Roman" panose="02020603050405020304" pitchFamily="18" charset="0"/>
              </a:rPr>
              <a:t> je </a:t>
            </a:r>
            <a:r>
              <a:rPr lang="en-US" sz="1200" dirty="0">
                <a:effectLst/>
                <a:latin typeface="+mn-lt"/>
                <a:ea typeface="Times New Roman" panose="02020603050405020304" pitchFamily="18" charset="0"/>
              </a:rPr>
              <a:t>backup </a:t>
            </a:r>
            <a:r>
              <a:rPr lang="en-US" sz="1200" dirty="0" err="1">
                <a:effectLst/>
                <a:latin typeface="+mn-lt"/>
                <a:ea typeface="Times New Roman" panose="02020603050405020304" pitchFamily="18" charset="0"/>
              </a:rPr>
              <a:t>opcija</a:t>
            </a:r>
            <a:r>
              <a:rPr lang="en-US" sz="1200" dirty="0">
                <a:effectLst/>
                <a:latin typeface="+mn-lt"/>
                <a:ea typeface="Times New Roman" panose="02020603050405020304" pitchFamily="18" charset="0"/>
              </a:rPr>
              <a:t>)</a:t>
            </a:r>
            <a:endParaRPr lang="hr-HR" sz="1200" dirty="0">
              <a:effectLst/>
              <a:latin typeface="+mn-lt"/>
              <a:ea typeface="Times New Roman" panose="02020603050405020304" pitchFamily="18" charset="0"/>
            </a:endParaRPr>
          </a:p>
        </p:txBody>
      </p:sp>
      <p:sp>
        <p:nvSpPr>
          <p:cNvPr id="4" name="Rezervirano mjesto broja slajda 3"/>
          <p:cNvSpPr>
            <a:spLocks noGrp="1"/>
          </p:cNvSpPr>
          <p:nvPr>
            <p:ph type="sldNum" sz="quarter" idx="5"/>
          </p:nvPr>
        </p:nvSpPr>
        <p:spPr/>
        <p:txBody>
          <a:bodyPr/>
          <a:lstStyle/>
          <a:p>
            <a:fld id="{4F706C8B-3464-40AF-A07C-63F27BE6DC62}" type="slidenum">
              <a:rPr lang="hr-HR" smtClean="0"/>
              <a:t>16</a:t>
            </a:fld>
            <a:endParaRPr lang="hr-HR"/>
          </a:p>
        </p:txBody>
      </p:sp>
    </p:spTree>
    <p:extLst>
      <p:ext uri="{BB962C8B-B14F-4D97-AF65-F5344CB8AC3E}">
        <p14:creationId xmlns:p14="http://schemas.microsoft.com/office/powerpoint/2010/main" val="13317948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dirty="0">
                <a:effectLst/>
                <a:latin typeface="+mn-lt"/>
                <a:ea typeface="Times New Roman" panose="02020603050405020304" pitchFamily="18" charset="0"/>
              </a:rPr>
              <a:t>Demonstracija putem dijeljenog zaslona.</a:t>
            </a:r>
          </a:p>
          <a:p>
            <a:r>
              <a:rPr lang="en-US" sz="1200" dirty="0">
                <a:effectLst/>
                <a:latin typeface="+mn-lt"/>
                <a:ea typeface="Times New Roman" panose="02020603050405020304" pitchFamily="18" charset="0"/>
              </a:rPr>
              <a:t>(</a:t>
            </a:r>
            <a:r>
              <a:rPr lang="en-US" sz="1200" dirty="0" err="1">
                <a:effectLst/>
                <a:latin typeface="+mn-lt"/>
                <a:ea typeface="Times New Roman" panose="02020603050405020304" pitchFamily="18" charset="0"/>
              </a:rPr>
              <a:t>slajd</a:t>
            </a:r>
            <a:r>
              <a:rPr lang="hr-HR" sz="1200" dirty="0">
                <a:effectLst/>
                <a:latin typeface="+mn-lt"/>
                <a:ea typeface="Times New Roman" panose="02020603050405020304" pitchFamily="18" charset="0"/>
              </a:rPr>
              <a:t> je </a:t>
            </a:r>
            <a:r>
              <a:rPr lang="en-US" sz="1200" dirty="0">
                <a:effectLst/>
                <a:latin typeface="+mn-lt"/>
                <a:ea typeface="Times New Roman" panose="02020603050405020304" pitchFamily="18" charset="0"/>
              </a:rPr>
              <a:t>backup </a:t>
            </a:r>
            <a:r>
              <a:rPr lang="en-US" sz="1200" dirty="0" err="1">
                <a:effectLst/>
                <a:latin typeface="+mn-lt"/>
                <a:ea typeface="Times New Roman" panose="02020603050405020304" pitchFamily="18" charset="0"/>
              </a:rPr>
              <a:t>opcija</a:t>
            </a:r>
            <a:r>
              <a:rPr lang="en-US" sz="1200" dirty="0">
                <a:effectLst/>
                <a:latin typeface="+mn-lt"/>
                <a:ea typeface="Times New Roman" panose="02020603050405020304" pitchFamily="18" charset="0"/>
              </a:rPr>
              <a:t>)</a:t>
            </a:r>
            <a:endParaRPr lang="hr-HR" sz="1200" dirty="0">
              <a:effectLst/>
              <a:latin typeface="+mn-lt"/>
              <a:ea typeface="Times New Roman" panose="02020603050405020304" pitchFamily="18" charset="0"/>
            </a:endParaRPr>
          </a:p>
          <a:p>
            <a:endParaRPr lang="hr-HR"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17</a:t>
            </a:fld>
            <a:endParaRPr lang="hr-HR"/>
          </a:p>
        </p:txBody>
      </p:sp>
    </p:spTree>
    <p:extLst>
      <p:ext uri="{BB962C8B-B14F-4D97-AF65-F5344CB8AC3E}">
        <p14:creationId xmlns:p14="http://schemas.microsoft.com/office/powerpoint/2010/main" val="2360019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dirty="0">
                <a:effectLst/>
                <a:latin typeface="+mn-lt"/>
                <a:ea typeface="Times New Roman" panose="02020603050405020304" pitchFamily="18" charset="0"/>
              </a:rPr>
              <a:t>Demonstracija putem dijeljenog zaslona.</a:t>
            </a:r>
          </a:p>
          <a:p>
            <a:r>
              <a:rPr lang="en-US" sz="1200" dirty="0">
                <a:effectLst/>
                <a:latin typeface="+mn-lt"/>
                <a:ea typeface="Times New Roman" panose="02020603050405020304" pitchFamily="18" charset="0"/>
              </a:rPr>
              <a:t>(</a:t>
            </a:r>
            <a:r>
              <a:rPr lang="en-US" sz="1200" dirty="0" err="1">
                <a:effectLst/>
                <a:latin typeface="+mn-lt"/>
                <a:ea typeface="Times New Roman" panose="02020603050405020304" pitchFamily="18" charset="0"/>
              </a:rPr>
              <a:t>slajd</a:t>
            </a:r>
            <a:r>
              <a:rPr lang="hr-HR" sz="1200" dirty="0">
                <a:effectLst/>
                <a:latin typeface="+mn-lt"/>
                <a:ea typeface="Times New Roman" panose="02020603050405020304" pitchFamily="18" charset="0"/>
              </a:rPr>
              <a:t> je </a:t>
            </a:r>
            <a:r>
              <a:rPr lang="en-US" sz="1200" dirty="0">
                <a:effectLst/>
                <a:latin typeface="+mn-lt"/>
                <a:ea typeface="Times New Roman" panose="02020603050405020304" pitchFamily="18" charset="0"/>
              </a:rPr>
              <a:t>backup </a:t>
            </a:r>
            <a:r>
              <a:rPr lang="en-US" sz="1200" dirty="0" err="1">
                <a:effectLst/>
                <a:latin typeface="+mn-lt"/>
                <a:ea typeface="Times New Roman" panose="02020603050405020304" pitchFamily="18" charset="0"/>
              </a:rPr>
              <a:t>opcija</a:t>
            </a:r>
            <a:r>
              <a:rPr lang="en-US" sz="1200" dirty="0">
                <a:effectLst/>
                <a:latin typeface="+mn-lt"/>
                <a:ea typeface="Times New Roman" panose="02020603050405020304" pitchFamily="18" charset="0"/>
              </a:rPr>
              <a:t>)</a:t>
            </a:r>
            <a:endParaRPr lang="hr-HR" sz="1200" dirty="0">
              <a:effectLst/>
              <a:latin typeface="+mn-lt"/>
              <a:ea typeface="Times New Roman" panose="02020603050405020304" pitchFamily="18" charset="0"/>
            </a:endParaRPr>
          </a:p>
          <a:p>
            <a:endParaRPr lang="hr-HR"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18</a:t>
            </a:fld>
            <a:endParaRPr lang="hr-HR"/>
          </a:p>
        </p:txBody>
      </p:sp>
    </p:spTree>
    <p:extLst>
      <p:ext uri="{BB962C8B-B14F-4D97-AF65-F5344CB8AC3E}">
        <p14:creationId xmlns:p14="http://schemas.microsoft.com/office/powerpoint/2010/main" val="33190683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Predavač opisuje razlike između prikaza sadržaja u </a:t>
            </a:r>
            <a:r>
              <a:rPr lang="hr-HR" sz="1200" kern="1200" dirty="0" err="1">
                <a:solidFill>
                  <a:schemeClr val="tx1"/>
                </a:solidFill>
                <a:effectLst/>
                <a:latin typeface="+mn-lt"/>
                <a:ea typeface="+mn-ea"/>
                <a:cs typeface="+mn-cs"/>
              </a:rPr>
              <a:t>Moodle</a:t>
            </a:r>
            <a:r>
              <a:rPr lang="hr-HR" sz="1200" kern="1200" dirty="0">
                <a:solidFill>
                  <a:schemeClr val="tx1"/>
                </a:solidFill>
                <a:effectLst/>
                <a:latin typeface="+mn-lt"/>
                <a:ea typeface="+mn-ea"/>
                <a:cs typeface="+mn-cs"/>
              </a:rPr>
              <a:t> knjizi i u </a:t>
            </a:r>
            <a:r>
              <a:rPr lang="hr-HR" sz="1200" kern="1200" dirty="0" err="1">
                <a:solidFill>
                  <a:schemeClr val="tx1"/>
                </a:solidFill>
                <a:effectLst/>
                <a:latin typeface="+mn-lt"/>
                <a:ea typeface="+mn-ea"/>
                <a:cs typeface="+mn-cs"/>
              </a:rPr>
              <a:t>Moodle</a:t>
            </a:r>
            <a:r>
              <a:rPr lang="hr-HR" sz="1200" kern="1200" dirty="0">
                <a:solidFill>
                  <a:schemeClr val="tx1"/>
                </a:solidFill>
                <a:effectLst/>
                <a:latin typeface="+mn-lt"/>
                <a:ea typeface="+mn-ea"/>
                <a:cs typeface="+mn-cs"/>
              </a:rPr>
              <a:t> lekciji (LMS paket).</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b="1" kern="1200" dirty="0">
                <a:solidFill>
                  <a:schemeClr val="tx1"/>
                </a:solidFill>
                <a:effectLst/>
                <a:latin typeface="+mn-lt"/>
                <a:ea typeface="+mn-ea"/>
                <a:cs typeface="+mn-cs"/>
              </a:rPr>
              <a:t>Prednost knjige </a:t>
            </a:r>
            <a:r>
              <a:rPr lang="hr-HR" sz="1200" kern="1200" dirty="0">
                <a:solidFill>
                  <a:schemeClr val="tx1"/>
                </a:solidFill>
                <a:effectLst/>
                <a:latin typeface="+mn-lt"/>
                <a:ea typeface="+mn-ea"/>
                <a:cs typeface="+mn-cs"/>
              </a:rPr>
              <a:t>je dobar pregled strukture sadržaja koji je organiziran po poglavljima i stranicama, mogućnost pregleda stranica „na </a:t>
            </a:r>
            <a:r>
              <a:rPr lang="hr-HR" sz="1200" kern="1200" dirty="0" err="1">
                <a:solidFill>
                  <a:schemeClr val="tx1"/>
                </a:solidFill>
                <a:effectLst/>
                <a:latin typeface="+mn-lt"/>
                <a:ea typeface="+mn-ea"/>
                <a:cs typeface="+mn-cs"/>
              </a:rPr>
              <a:t>preskokce</a:t>
            </a:r>
            <a:r>
              <a:rPr lang="hr-HR" sz="1200" kern="1200" dirty="0">
                <a:solidFill>
                  <a:schemeClr val="tx1"/>
                </a:solidFill>
                <a:effectLst/>
                <a:latin typeface="+mn-lt"/>
                <a:ea typeface="+mn-ea"/>
                <a:cs typeface="+mn-cs"/>
              </a:rPr>
              <a:t>“, jednostavna integracija multimedijskih elemenata, mogućnost umetanja </a:t>
            </a:r>
            <a:r>
              <a:rPr lang="hr-HR" sz="1200" kern="1200" dirty="0" err="1">
                <a:solidFill>
                  <a:schemeClr val="tx1"/>
                </a:solidFill>
                <a:effectLst/>
                <a:latin typeface="+mn-lt"/>
                <a:ea typeface="+mn-ea"/>
                <a:cs typeface="+mn-cs"/>
              </a:rPr>
              <a:t>samoprovjera</a:t>
            </a:r>
            <a:r>
              <a:rPr lang="hr-HR" sz="1200" kern="1200" dirty="0">
                <a:solidFill>
                  <a:schemeClr val="tx1"/>
                </a:solidFill>
                <a:effectLst/>
                <a:latin typeface="+mn-lt"/>
                <a:ea typeface="+mn-ea"/>
                <a:cs typeface="+mn-cs"/>
              </a:rPr>
              <a:t> unutar stranica sa sadržajem, a </a:t>
            </a:r>
            <a:r>
              <a:rPr lang="hr-HR" sz="1200" b="1" kern="1200" dirty="0">
                <a:solidFill>
                  <a:schemeClr val="tx1"/>
                </a:solidFill>
                <a:effectLst/>
                <a:latin typeface="+mn-lt"/>
                <a:ea typeface="+mn-ea"/>
                <a:cs typeface="+mn-cs"/>
              </a:rPr>
              <a:t>nedostatak</a:t>
            </a:r>
            <a:r>
              <a:rPr lang="hr-HR" sz="1200" kern="1200" dirty="0">
                <a:solidFill>
                  <a:schemeClr val="tx1"/>
                </a:solidFill>
                <a:effectLst/>
                <a:latin typeface="+mn-lt"/>
                <a:ea typeface="+mn-ea"/>
                <a:cs typeface="+mn-cs"/>
              </a:rPr>
              <a:t> što nema vanjske kontrole jesu li sve stranice pregledane.</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b="1" kern="1200" dirty="0">
                <a:solidFill>
                  <a:schemeClr val="tx1"/>
                </a:solidFill>
                <a:effectLst/>
                <a:latin typeface="+mn-lt"/>
                <a:ea typeface="+mn-ea"/>
                <a:cs typeface="+mn-cs"/>
              </a:rPr>
              <a:t>Prednost lekcije </a:t>
            </a:r>
            <a:r>
              <a:rPr lang="hr-HR" sz="1200" kern="1200" dirty="0">
                <a:solidFill>
                  <a:schemeClr val="tx1"/>
                </a:solidFill>
                <a:effectLst/>
                <a:latin typeface="+mn-lt"/>
                <a:ea typeface="+mn-ea"/>
                <a:cs typeface="+mn-cs"/>
              </a:rPr>
              <a:t>je mogućnost grananja unutar jedinica učenja (stranica) ovisno o odgovoru polaznika na zadano pitanje što je pogodno za individualizirani pristup i prilagodbu sadržaja polaznicima jer daje </a:t>
            </a:r>
            <a:r>
              <a:rPr lang="hr-HR" dirty="0">
                <a:solidFill>
                  <a:srgbClr val="000000"/>
                </a:solidFill>
              </a:rPr>
              <a:t>mogućnost većeg broja različitih "puteva" pregleda sadržaja. Iduća stranica se prikazuje nakon pregleda prethodne ili točno riješenog zadatka. </a:t>
            </a:r>
            <a:r>
              <a:rPr lang="hr-HR" sz="1200" b="1" kern="1200" dirty="0">
                <a:solidFill>
                  <a:schemeClr val="tx1"/>
                </a:solidFill>
                <a:effectLst/>
                <a:latin typeface="+mn-lt"/>
                <a:ea typeface="+mn-ea"/>
                <a:cs typeface="+mn-cs"/>
              </a:rPr>
              <a:t>Nedostatak</a:t>
            </a:r>
            <a:r>
              <a:rPr lang="hr-HR" sz="1200" kern="1200" dirty="0">
                <a:solidFill>
                  <a:schemeClr val="tx1"/>
                </a:solidFill>
                <a:effectLst/>
                <a:latin typeface="+mn-lt"/>
                <a:ea typeface="+mn-ea"/>
                <a:cs typeface="+mn-cs"/>
              </a:rPr>
              <a:t> je što nema pregleda strukture sadržaja pa polaznik ne zna što slijedi dalje i koliko još do kraja (a to ponekad može biti demotivirajuće).</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Polaznicima skrenuti pažnju da je u e-tečaju </a:t>
            </a:r>
            <a:r>
              <a:rPr lang="hr-HR" sz="1200" i="1" kern="1200" dirty="0">
                <a:solidFill>
                  <a:schemeClr val="tx1"/>
                </a:solidFill>
                <a:effectLst/>
                <a:latin typeface="+mn-lt"/>
                <a:ea typeface="+mn-ea"/>
                <a:cs typeface="+mn-cs"/>
              </a:rPr>
              <a:t>Dizajniram svoj </a:t>
            </a:r>
            <a:r>
              <a:rPr lang="hr-HR" sz="1200" i="1" kern="1200" dirty="0" err="1">
                <a:solidFill>
                  <a:schemeClr val="tx1"/>
                </a:solidFill>
                <a:effectLst/>
                <a:latin typeface="+mn-lt"/>
                <a:ea typeface="+mn-ea"/>
                <a:cs typeface="+mn-cs"/>
              </a:rPr>
              <a:t>Moodle</a:t>
            </a:r>
            <a:r>
              <a:rPr lang="hr-HR" sz="1200" i="1" kern="1200" dirty="0">
                <a:solidFill>
                  <a:schemeClr val="tx1"/>
                </a:solidFill>
                <a:effectLst/>
                <a:latin typeface="+mn-lt"/>
                <a:ea typeface="+mn-ea"/>
                <a:cs typeface="+mn-cs"/>
              </a:rPr>
              <a:t> tečaj</a:t>
            </a:r>
            <a:r>
              <a:rPr lang="hr-HR" sz="1200" kern="1200" dirty="0">
                <a:solidFill>
                  <a:schemeClr val="tx1"/>
                </a:solidFill>
                <a:effectLst/>
                <a:latin typeface="+mn-lt"/>
                <a:ea typeface="+mn-ea"/>
                <a:cs typeface="+mn-cs"/>
              </a:rPr>
              <a:t> kroz kraće </a:t>
            </a:r>
            <a:r>
              <a:rPr lang="hr-HR" sz="1200" kern="1200" dirty="0" err="1">
                <a:solidFill>
                  <a:schemeClr val="tx1"/>
                </a:solidFill>
                <a:effectLst/>
                <a:latin typeface="+mn-lt"/>
                <a:ea typeface="+mn-ea"/>
                <a:cs typeface="+mn-cs"/>
              </a:rPr>
              <a:t>videoupute</a:t>
            </a:r>
            <a:r>
              <a:rPr lang="hr-HR" sz="1200" kern="1200" dirty="0">
                <a:solidFill>
                  <a:schemeClr val="tx1"/>
                </a:solidFill>
                <a:effectLst/>
                <a:latin typeface="+mn-lt"/>
                <a:ea typeface="+mn-ea"/>
                <a:cs typeface="+mn-cs"/>
              </a:rPr>
              <a:t> demonstrirano kako kreirati pojedine resurse.</a:t>
            </a:r>
          </a:p>
          <a:p>
            <a:endParaRPr lang="hr-HR"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19</a:t>
            </a:fld>
            <a:endParaRPr lang="hr-HR"/>
          </a:p>
        </p:txBody>
      </p:sp>
    </p:spTree>
    <p:extLst>
      <p:ext uri="{BB962C8B-B14F-4D97-AF65-F5344CB8AC3E}">
        <p14:creationId xmlns:p14="http://schemas.microsoft.com/office/powerpoint/2010/main" val="3784938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Upoznati sudionike s ciljem webinara.</a:t>
            </a:r>
          </a:p>
        </p:txBody>
      </p:sp>
      <p:sp>
        <p:nvSpPr>
          <p:cNvPr id="4" name="Rezervirano mjesto broja slajda 3"/>
          <p:cNvSpPr>
            <a:spLocks noGrp="1"/>
          </p:cNvSpPr>
          <p:nvPr>
            <p:ph type="sldNum" sz="quarter" idx="5"/>
          </p:nvPr>
        </p:nvSpPr>
        <p:spPr/>
        <p:txBody>
          <a:bodyPr/>
          <a:lstStyle/>
          <a:p>
            <a:fld id="{4F706C8B-3464-40AF-A07C-63F27BE6DC62}" type="slidenum">
              <a:rPr lang="hr-HR" smtClean="0"/>
              <a:t>2</a:t>
            </a:fld>
            <a:endParaRPr lang="hr-HR"/>
          </a:p>
        </p:txBody>
      </p:sp>
    </p:spTree>
    <p:extLst>
      <p:ext uri="{BB962C8B-B14F-4D97-AF65-F5344CB8AC3E}">
        <p14:creationId xmlns:p14="http://schemas.microsoft.com/office/powerpoint/2010/main" val="9070275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Predavač potiče sudionike da promisle kada je bolje koristiti prikaz sadržaja u knjizi, a kada u lekciji.</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i="1" kern="1200" dirty="0">
                <a:solidFill>
                  <a:schemeClr val="tx1"/>
                </a:solidFill>
                <a:effectLst/>
                <a:latin typeface="+mn-lt"/>
                <a:ea typeface="+mn-ea"/>
                <a:cs typeface="+mn-cs"/>
              </a:rPr>
              <a:t>Navedite primjer kada bi u e-tečaju za svoje učenike koristili prikaz sadržaja u knjizi, a kada u lekciji.</a:t>
            </a:r>
            <a:endParaRPr lang="hr-H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Svoje odgovore polaznici kratko zapisuju na Lino ploču.</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Po završetku će predavač ukratko prokomentirati odgovore na Lino ploči. </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u="none"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20</a:t>
            </a:fld>
            <a:endParaRPr lang="hr-HR"/>
          </a:p>
        </p:txBody>
      </p:sp>
    </p:spTree>
    <p:extLst>
      <p:ext uri="{BB962C8B-B14F-4D97-AF65-F5344CB8AC3E}">
        <p14:creationId xmlns:p14="http://schemas.microsoft.com/office/powerpoint/2010/main" val="25135601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t>Najaviti da ćemo polaznike </a:t>
            </a:r>
            <a:r>
              <a:rPr lang="hr-HR" sz="1200" kern="1200" dirty="0">
                <a:solidFill>
                  <a:schemeClr val="tx1"/>
                </a:solidFill>
                <a:latin typeface="+mn-lt"/>
                <a:ea typeface="+mn-ea"/>
                <a:cs typeface="+mn-cs"/>
              </a:rPr>
              <a:t>upoznati sa odabirom alata </a:t>
            </a:r>
            <a:r>
              <a:rPr lang="hr-HR" sz="1200" kern="1200" dirty="0">
                <a:solidFill>
                  <a:schemeClr val="tx1"/>
                </a:solidFill>
                <a:effectLst/>
                <a:latin typeface="+mn-lt"/>
                <a:ea typeface="+mn-ea"/>
                <a:cs typeface="+mn-cs"/>
              </a:rPr>
              <a:t>za komunikaciju i suradnju polaznika u e-tečaju, </a:t>
            </a:r>
            <a:r>
              <a:rPr lang="hr-HR" sz="1200" kern="1200" dirty="0">
                <a:solidFill>
                  <a:schemeClr val="tx1"/>
                </a:solidFill>
                <a:latin typeface="+mn-lt"/>
                <a:ea typeface="+mn-ea"/>
                <a:cs typeface="+mn-cs"/>
              </a:rPr>
              <a:t>njihovim specifičnostima i mogućnostima definiranja postavki za uspješnije praćenje tečaja, odnosno za </a:t>
            </a:r>
            <a:r>
              <a:rPr lang="hr-HR" sz="1200" kern="1200" dirty="0">
                <a:solidFill>
                  <a:schemeClr val="tx1"/>
                </a:solidFill>
                <a:effectLst/>
                <a:latin typeface="+mn-lt"/>
                <a:ea typeface="+mn-ea"/>
                <a:cs typeface="+mn-cs"/>
              </a:rPr>
              <a:t>primjenu dobrog instrukcijskog dizajna</a:t>
            </a:r>
            <a:r>
              <a:rPr lang="hr-HR" sz="1200" kern="1200" dirty="0">
                <a:solidFill>
                  <a:schemeClr val="tx1"/>
                </a:solidFill>
                <a:latin typeface="+mn-lt"/>
                <a:ea typeface="+mn-ea"/>
                <a:cs typeface="+mn-cs"/>
              </a:rPr>
              <a:t>. Prikazat ćemo i mogućnost grupiranja polaznika korištenjem alata odabir.</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err="1">
                <a:solidFill>
                  <a:schemeClr val="tx1"/>
                </a:solidFill>
                <a:latin typeface="+mn-lt"/>
                <a:ea typeface="+mn-ea"/>
                <a:cs typeface="+mn-cs"/>
              </a:rPr>
              <a:t>Moodle</a:t>
            </a:r>
            <a:r>
              <a:rPr lang="hr-HR" sz="1200" kern="1200" dirty="0">
                <a:solidFill>
                  <a:schemeClr val="tx1"/>
                </a:solidFill>
                <a:latin typeface="+mn-lt"/>
                <a:ea typeface="+mn-ea"/>
                <a:cs typeface="+mn-cs"/>
              </a:rPr>
              <a:t> nudi nekoliko različitih </a:t>
            </a:r>
            <a:r>
              <a:rPr lang="hr-HR" sz="1200" kern="1200" dirty="0">
                <a:solidFill>
                  <a:schemeClr val="tx1"/>
                </a:solidFill>
                <a:effectLst/>
                <a:latin typeface="+mn-lt"/>
                <a:ea typeface="+mn-ea"/>
                <a:cs typeface="+mn-cs"/>
              </a:rPr>
              <a:t>alata za komunikaciju i suradnju polaznika u e-tečaju: forum, anketu, wiki, chat, odabir...</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kern="1200" dirty="0">
              <a:solidFill>
                <a:schemeClr val="tx1"/>
              </a:solidFill>
              <a:effectLst/>
              <a:latin typeface="+mn-lt"/>
              <a:ea typeface="+mn-ea"/>
              <a:cs typeface="+mn-cs"/>
            </a:endParaRPr>
          </a:p>
        </p:txBody>
      </p:sp>
      <p:sp>
        <p:nvSpPr>
          <p:cNvPr id="4" name="Rezervirano mjesto broja slajda 3"/>
          <p:cNvSpPr>
            <a:spLocks noGrp="1"/>
          </p:cNvSpPr>
          <p:nvPr>
            <p:ph type="sldNum" sz="quarter" idx="5"/>
          </p:nvPr>
        </p:nvSpPr>
        <p:spPr/>
        <p:txBody>
          <a:bodyPr/>
          <a:lstStyle/>
          <a:p>
            <a:fld id="{4F706C8B-3464-40AF-A07C-63F27BE6DC62}" type="slidenum">
              <a:rPr lang="hr-HR" smtClean="0"/>
              <a:t>21</a:t>
            </a:fld>
            <a:endParaRPr lang="hr-HR"/>
          </a:p>
        </p:txBody>
      </p:sp>
    </p:spTree>
    <p:extLst>
      <p:ext uri="{BB962C8B-B14F-4D97-AF65-F5344CB8AC3E}">
        <p14:creationId xmlns:p14="http://schemas.microsoft.com/office/powerpoint/2010/main" val="27570751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Predavač izdvaja osobitosti pojedinih alata za komunikaciju i suradnju usmjerenih na mogućnost primjene </a:t>
            </a:r>
            <a:r>
              <a:rPr lang="hr-HR" sz="1200" kern="1200" dirty="0">
                <a:solidFill>
                  <a:schemeClr val="tx1"/>
                </a:solidFill>
                <a:effectLst/>
                <a:latin typeface="+mn-lt"/>
                <a:ea typeface="+mn-ea"/>
                <a:cs typeface="+mn-cs"/>
              </a:rPr>
              <a:t>instrukcijskog dizajna. Posebice ističe alat forum koji se može koristiti za više različitih aktivnosti u tečaju i alat odabir koji omogućava prilagodbu sadržaja pojedinim skupinama korisnika.</a:t>
            </a:r>
          </a:p>
          <a:p>
            <a:endParaRPr lang="hr-HR" dirty="0"/>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dirty="0">
                <a:effectLst/>
                <a:latin typeface="+mn-lt"/>
                <a:ea typeface="MS Mincho" panose="02020609040205080304" pitchFamily="49" charset="-128"/>
                <a:cs typeface="Times New Roman" panose="02020603050405020304" pitchFamily="18" charset="0"/>
              </a:rPr>
              <a:t>Naredni sadržaj predavač prikazuje izravnom demonstracijom u demonstracijskom e-tečaju (u prezentaciji se nalaze slajdovi sa zaslonskim slikama kao backup opcija).</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kern="1200" dirty="0">
              <a:solidFill>
                <a:schemeClr val="tx1"/>
              </a:solidFill>
              <a:latin typeface="+mn-lt"/>
              <a:ea typeface="+mn-ea"/>
              <a:cs typeface="+mn-cs"/>
            </a:endParaRPr>
          </a:p>
          <a:p>
            <a:endParaRPr lang="hr-HR"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22</a:t>
            </a:fld>
            <a:endParaRPr lang="hr-HR"/>
          </a:p>
        </p:txBody>
      </p:sp>
    </p:spTree>
    <p:extLst>
      <p:ext uri="{BB962C8B-B14F-4D97-AF65-F5344CB8AC3E}">
        <p14:creationId xmlns:p14="http://schemas.microsoft.com/office/powerpoint/2010/main" val="36199383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dirty="0">
                <a:effectLst/>
                <a:latin typeface="+mn-lt"/>
                <a:ea typeface="Times New Roman" panose="02020603050405020304" pitchFamily="18" charset="0"/>
              </a:rPr>
              <a:t>Demonstracija putem dijeljenog zaslona.</a:t>
            </a:r>
          </a:p>
          <a:p>
            <a:r>
              <a:rPr lang="en-US" sz="1200" dirty="0">
                <a:effectLst/>
                <a:latin typeface="+mn-lt"/>
                <a:ea typeface="Times New Roman" panose="02020603050405020304" pitchFamily="18" charset="0"/>
              </a:rPr>
              <a:t>(</a:t>
            </a:r>
            <a:r>
              <a:rPr lang="en-US" sz="1200" dirty="0" err="1">
                <a:effectLst/>
                <a:latin typeface="+mn-lt"/>
                <a:ea typeface="Times New Roman" panose="02020603050405020304" pitchFamily="18" charset="0"/>
              </a:rPr>
              <a:t>slajd</a:t>
            </a:r>
            <a:r>
              <a:rPr lang="hr-HR" sz="1200" dirty="0">
                <a:effectLst/>
                <a:latin typeface="+mn-lt"/>
                <a:ea typeface="Times New Roman" panose="02020603050405020304" pitchFamily="18" charset="0"/>
              </a:rPr>
              <a:t> je</a:t>
            </a:r>
            <a:r>
              <a:rPr lang="en-US" sz="1200" dirty="0">
                <a:effectLst/>
                <a:latin typeface="+mn-lt"/>
                <a:ea typeface="Times New Roman" panose="02020603050405020304" pitchFamily="18" charset="0"/>
              </a:rPr>
              <a:t>backup </a:t>
            </a:r>
            <a:r>
              <a:rPr lang="en-US" sz="1200" dirty="0" err="1">
                <a:effectLst/>
                <a:latin typeface="+mn-lt"/>
                <a:ea typeface="Times New Roman" panose="02020603050405020304" pitchFamily="18" charset="0"/>
              </a:rPr>
              <a:t>opcija</a:t>
            </a:r>
            <a:r>
              <a:rPr lang="en-US" sz="1200" dirty="0">
                <a:effectLst/>
                <a:latin typeface="+mn-lt"/>
                <a:ea typeface="Times New Roman" panose="02020603050405020304" pitchFamily="18" charset="0"/>
              </a:rPr>
              <a:t>)</a:t>
            </a:r>
            <a:endParaRPr lang="hr-HR" sz="1200" dirty="0">
              <a:effectLst/>
              <a:latin typeface="+mn-lt"/>
              <a:ea typeface="Times New Roman" panose="02020603050405020304" pitchFamily="18" charset="0"/>
            </a:endParaRPr>
          </a:p>
          <a:p>
            <a:endParaRPr lang="hr-HR" sz="1200" dirty="0">
              <a:effectLst/>
              <a:latin typeface="+mn-lt"/>
              <a:ea typeface="Times New Roman" panose="02020603050405020304" pitchFamily="18" charset="0"/>
            </a:endParaRPr>
          </a:p>
          <a:p>
            <a:r>
              <a:rPr lang="hr-HR" sz="1200" dirty="0">
                <a:effectLst/>
                <a:latin typeface="+mn-lt"/>
              </a:rPr>
              <a:t>Predavač demonstrira i opisuje </a:t>
            </a:r>
            <a:r>
              <a:rPr lang="hr-HR" sz="1200" b="1" dirty="0">
                <a:effectLst/>
                <a:latin typeface="+mn-lt"/>
              </a:rPr>
              <a:t>vrste foruma </a:t>
            </a:r>
            <a:r>
              <a:rPr lang="hr-HR" sz="1200" kern="1200" dirty="0">
                <a:solidFill>
                  <a:schemeClr val="tx1"/>
                </a:solidFill>
                <a:effectLst/>
                <a:latin typeface="+mn-lt"/>
                <a:ea typeface="+mn-ea"/>
                <a:cs typeface="+mn-cs"/>
              </a:rPr>
              <a:t>(opći forum, oblik pitanja i odgovora, samo jedna rasprava, svaki polaznik samo jedna rasprava) ovisno o namjeni, prikazuje primjere rasprava sudionika u postojećim forumima. Ističe mogućnosti predaje radova učenika kao privitka raspravi/odgovoru na forumu te mogućnost ocjenjivanja odgovora/radova polaznika na različite načine (jednostavno direktno ocjenjivanje, obrazac za ocjenjivanje, rubrike) te izračun ocjene (prosjek, zbroj, najviša, najniža).</a:t>
            </a:r>
          </a:p>
          <a:p>
            <a:endParaRPr lang="hr-H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Zaključuje se: forum je nezaobilazni </a:t>
            </a:r>
            <a:r>
              <a:rPr lang="hr-HR" sz="1200" kern="1200" dirty="0" err="1">
                <a:solidFill>
                  <a:schemeClr val="tx1"/>
                </a:solidFill>
                <a:effectLst/>
                <a:latin typeface="+mn-lt"/>
                <a:ea typeface="+mn-ea"/>
                <a:cs typeface="+mn-cs"/>
              </a:rPr>
              <a:t>Moodle</a:t>
            </a:r>
            <a:r>
              <a:rPr lang="hr-HR" sz="1200" kern="1200" dirty="0">
                <a:solidFill>
                  <a:schemeClr val="tx1"/>
                </a:solidFill>
                <a:effectLst/>
                <a:latin typeface="+mn-lt"/>
                <a:ea typeface="+mn-ea"/>
                <a:cs typeface="+mn-cs"/>
              </a:rPr>
              <a:t> alat koji na različite načine potiče motivaciju i aktivnost, interakciju s drugim polaznicima te dodatno (prema potrebi tečaja) omogućuje provjeru ostvarenosti ishoda učenja.</a:t>
            </a:r>
            <a:r>
              <a:rPr lang="hr-HR" sz="1200" dirty="0">
                <a:effectLst/>
                <a:latin typeface="+mn-lt"/>
                <a:ea typeface="Times New Roman" panose="02020603050405020304" pitchFamily="18" charset="0"/>
              </a:rPr>
              <a:t> Svakako valja imati na umu da je o</a:t>
            </a:r>
            <a:r>
              <a:rPr lang="hr-HR" sz="1200" kern="1200" dirty="0">
                <a:solidFill>
                  <a:schemeClr val="tx1"/>
                </a:solidFill>
                <a:effectLst/>
                <a:latin typeface="+mn-lt"/>
                <a:ea typeface="+mn-ea"/>
                <a:cs typeface="+mn-cs"/>
              </a:rPr>
              <a:t>nline učenje usamljeničko učenje pa polaznicima tijekom tečaja treba osigurati prilike u kojima će se osjećati kao dio zajednice i podsjetiti se da na svom putu učenja nisu sami. </a:t>
            </a:r>
          </a:p>
          <a:p>
            <a:endParaRPr lang="hr-HR" sz="1200" dirty="0">
              <a:effectLst/>
              <a:latin typeface="+mn-lt"/>
              <a:ea typeface="Times New Roman" panose="02020603050405020304" pitchFamily="18" charset="0"/>
            </a:endParaRPr>
          </a:p>
        </p:txBody>
      </p:sp>
      <p:sp>
        <p:nvSpPr>
          <p:cNvPr id="4" name="Rezervirano mjesto broja slajda 3"/>
          <p:cNvSpPr>
            <a:spLocks noGrp="1"/>
          </p:cNvSpPr>
          <p:nvPr>
            <p:ph type="sldNum" sz="quarter" idx="5"/>
          </p:nvPr>
        </p:nvSpPr>
        <p:spPr/>
        <p:txBody>
          <a:bodyPr/>
          <a:lstStyle/>
          <a:p>
            <a:fld id="{4F706C8B-3464-40AF-A07C-63F27BE6DC62}" type="slidenum">
              <a:rPr lang="hr-HR" smtClean="0"/>
              <a:t>23</a:t>
            </a:fld>
            <a:endParaRPr lang="hr-HR"/>
          </a:p>
        </p:txBody>
      </p:sp>
    </p:spTree>
    <p:extLst>
      <p:ext uri="{BB962C8B-B14F-4D97-AF65-F5344CB8AC3E}">
        <p14:creationId xmlns:p14="http://schemas.microsoft.com/office/powerpoint/2010/main" val="3451214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dirty="0">
                <a:effectLst/>
                <a:latin typeface="+mn-lt"/>
                <a:ea typeface="Times New Roman" panose="02020603050405020304" pitchFamily="18" charset="0"/>
              </a:rPr>
              <a:t>Demonstracija putem dijeljenog zaslona.</a:t>
            </a:r>
          </a:p>
          <a:p>
            <a:r>
              <a:rPr lang="en-US" sz="1200" dirty="0">
                <a:effectLst/>
                <a:latin typeface="+mn-lt"/>
                <a:ea typeface="Times New Roman" panose="02020603050405020304" pitchFamily="18" charset="0"/>
              </a:rPr>
              <a:t>(</a:t>
            </a:r>
            <a:r>
              <a:rPr lang="en-US" sz="1200" dirty="0" err="1">
                <a:effectLst/>
                <a:latin typeface="+mn-lt"/>
                <a:ea typeface="Times New Roman" panose="02020603050405020304" pitchFamily="18" charset="0"/>
              </a:rPr>
              <a:t>slajd</a:t>
            </a:r>
            <a:r>
              <a:rPr lang="hr-HR" sz="1200" dirty="0">
                <a:effectLst/>
                <a:latin typeface="+mn-lt"/>
                <a:ea typeface="Times New Roman" panose="02020603050405020304" pitchFamily="18" charset="0"/>
              </a:rPr>
              <a:t> je </a:t>
            </a:r>
            <a:r>
              <a:rPr lang="en-US" sz="1200" dirty="0">
                <a:effectLst/>
                <a:latin typeface="+mn-lt"/>
                <a:ea typeface="Times New Roman" panose="02020603050405020304" pitchFamily="18" charset="0"/>
              </a:rPr>
              <a:t>backup </a:t>
            </a:r>
            <a:r>
              <a:rPr lang="en-US" sz="1200" dirty="0" err="1">
                <a:effectLst/>
                <a:latin typeface="+mn-lt"/>
                <a:ea typeface="Times New Roman" panose="02020603050405020304" pitchFamily="18" charset="0"/>
              </a:rPr>
              <a:t>opcija</a:t>
            </a:r>
            <a:r>
              <a:rPr lang="en-US" sz="1200" dirty="0">
                <a:effectLst/>
                <a:latin typeface="+mn-lt"/>
                <a:ea typeface="Times New Roman" panose="02020603050405020304" pitchFamily="18" charset="0"/>
              </a:rPr>
              <a:t>)</a:t>
            </a:r>
            <a:endParaRPr lang="hr-HR" sz="1200" dirty="0">
              <a:effectLst/>
              <a:latin typeface="+mn-lt"/>
              <a:ea typeface="Times New Roman" panose="02020603050405020304" pitchFamily="18" charset="0"/>
            </a:endParaRPr>
          </a:p>
          <a:p>
            <a:endParaRPr lang="hr-HR" sz="1200" dirty="0">
              <a:effectLst/>
              <a:latin typeface="+mn-lt"/>
            </a:endParaRPr>
          </a:p>
          <a:p>
            <a:r>
              <a:rPr lang="hr-HR" sz="1200" dirty="0">
                <a:effectLst/>
                <a:latin typeface="+mn-lt"/>
              </a:rPr>
              <a:t>Predavač demonstrira i opisuje </a:t>
            </a:r>
            <a:r>
              <a:rPr lang="hr-HR" sz="1200" b="1" dirty="0">
                <a:effectLst/>
                <a:latin typeface="+mn-lt"/>
              </a:rPr>
              <a:t>vrste foruma </a:t>
            </a:r>
            <a:r>
              <a:rPr lang="hr-HR" sz="1200" kern="1200" dirty="0">
                <a:solidFill>
                  <a:schemeClr val="tx1"/>
                </a:solidFill>
                <a:effectLst/>
                <a:latin typeface="+mn-lt"/>
                <a:ea typeface="+mn-ea"/>
                <a:cs typeface="+mn-cs"/>
              </a:rPr>
              <a:t>(opći forum, oblik pitanja i odgovora, samo jedna rasprava, svaki polaznik samo jedna rasprava) ovisno o namjeni, prikazuje primjere rasprava sudionika u postojećim forumima. Ističe mogućnosti predaje radova učenika kao privitka raspravi/odgovoru na forumu te mogućnost ocjenjivanja odgovora/radova polaznika na različite načine (jednostavno direktno ocjenjivanje, obrazac za ocjenjivanje, rubrike) te izračun ocjene (prosjek, zbroj, najviša, najniža).</a:t>
            </a:r>
          </a:p>
          <a:p>
            <a:endParaRPr lang="hr-HR" sz="1200" kern="1200" dirty="0">
              <a:solidFill>
                <a:schemeClr val="tx1"/>
              </a:solidFill>
              <a:effectLst/>
              <a:latin typeface="+mn-lt"/>
              <a:ea typeface="+mn-ea"/>
              <a:cs typeface="+mn-cs"/>
            </a:endParaRPr>
          </a:p>
          <a:p>
            <a:r>
              <a:rPr lang="hr-HR" sz="1200" kern="1200" dirty="0">
                <a:solidFill>
                  <a:schemeClr val="tx1"/>
                </a:solidFill>
                <a:effectLst/>
                <a:latin typeface="+mn-lt"/>
                <a:ea typeface="+mn-ea"/>
                <a:cs typeface="+mn-cs"/>
              </a:rPr>
              <a:t>Zaključuje se: forum je nezaobilazni </a:t>
            </a:r>
            <a:r>
              <a:rPr lang="hr-HR" sz="1200" kern="1200" dirty="0" err="1">
                <a:solidFill>
                  <a:schemeClr val="tx1"/>
                </a:solidFill>
                <a:effectLst/>
                <a:latin typeface="+mn-lt"/>
                <a:ea typeface="+mn-ea"/>
                <a:cs typeface="+mn-cs"/>
              </a:rPr>
              <a:t>Moodle</a:t>
            </a:r>
            <a:r>
              <a:rPr lang="hr-HR" sz="1200" kern="1200" dirty="0">
                <a:solidFill>
                  <a:schemeClr val="tx1"/>
                </a:solidFill>
                <a:effectLst/>
                <a:latin typeface="+mn-lt"/>
                <a:ea typeface="+mn-ea"/>
                <a:cs typeface="+mn-cs"/>
              </a:rPr>
              <a:t> alat koji na različite načine potiče motivaciju i aktivnost polaznika te dodatno (prema potrebi tečaja) omogućuje provjeru ostvarenosti ishoda učenja.</a:t>
            </a:r>
          </a:p>
        </p:txBody>
      </p:sp>
      <p:sp>
        <p:nvSpPr>
          <p:cNvPr id="4" name="Rezervirano mjesto broja slajda 3"/>
          <p:cNvSpPr>
            <a:spLocks noGrp="1"/>
          </p:cNvSpPr>
          <p:nvPr>
            <p:ph type="sldNum" sz="quarter" idx="5"/>
          </p:nvPr>
        </p:nvSpPr>
        <p:spPr/>
        <p:txBody>
          <a:bodyPr/>
          <a:lstStyle/>
          <a:p>
            <a:fld id="{4F706C8B-3464-40AF-A07C-63F27BE6DC62}" type="slidenum">
              <a:rPr lang="hr-HR" smtClean="0"/>
              <a:t>24</a:t>
            </a:fld>
            <a:endParaRPr lang="hr-HR"/>
          </a:p>
        </p:txBody>
      </p:sp>
    </p:spTree>
    <p:extLst>
      <p:ext uri="{BB962C8B-B14F-4D97-AF65-F5344CB8AC3E}">
        <p14:creationId xmlns:p14="http://schemas.microsoft.com/office/powerpoint/2010/main" val="33872065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a:solidFill>
                  <a:schemeClr val="tx1"/>
                </a:solidFill>
                <a:effectLst/>
                <a:latin typeface="+mn-lt"/>
                <a:ea typeface="+mn-ea"/>
                <a:cs typeface="+mn-cs"/>
              </a:rPr>
              <a:t>Predavač potiče sudionike da promisle za koju svrhu bi alat forum koristili u e-tečaju za svoje učenike, bi li i na koji način ocjenjivali odgovore učenika putem foruma.</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i="1" kern="1200" dirty="0">
              <a:solidFill>
                <a:schemeClr val="tx1"/>
              </a:solidFill>
              <a:effectLst/>
              <a:latin typeface="+mn-lt"/>
              <a:ea typeface="+mn-ea"/>
              <a:cs typeface="+mn-cs"/>
            </a:endParaRPr>
          </a:p>
          <a:p>
            <a:r>
              <a:rPr lang="hr-HR" sz="1200" i="1" kern="1200" dirty="0">
                <a:solidFill>
                  <a:schemeClr val="tx1"/>
                </a:solidFill>
                <a:effectLst/>
                <a:latin typeface="+mn-lt"/>
                <a:ea typeface="+mn-ea"/>
                <a:cs typeface="+mn-cs"/>
              </a:rPr>
              <a:t>Navedite za koju svrhu bi alat forum koristili u e-tečaju za svoje učenike.</a:t>
            </a:r>
          </a:p>
          <a:p>
            <a:r>
              <a:rPr lang="hr-HR" sz="1200" i="1" kern="1200" dirty="0">
                <a:solidFill>
                  <a:schemeClr val="tx1"/>
                </a:solidFill>
                <a:effectLst/>
                <a:latin typeface="+mn-lt"/>
                <a:ea typeface="+mn-ea"/>
                <a:cs typeface="+mn-cs"/>
              </a:rPr>
              <a:t>Bi li i na koji način ocjenjivali odgovore učenika putem foruma?</a:t>
            </a:r>
            <a:endParaRPr lang="hr-H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Svoje odgovore polaznici kratko zapisuju na Lino ploču.</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Po završetku će predavač ukratko prokomentirati odgovore na Lino ploči. </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u="none"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25</a:t>
            </a:fld>
            <a:endParaRPr lang="hr-HR"/>
          </a:p>
        </p:txBody>
      </p:sp>
    </p:spTree>
    <p:extLst>
      <p:ext uri="{BB962C8B-B14F-4D97-AF65-F5344CB8AC3E}">
        <p14:creationId xmlns:p14="http://schemas.microsoft.com/office/powerpoint/2010/main" val="42851588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dirty="0">
                <a:effectLst/>
                <a:latin typeface="+mn-lt"/>
                <a:ea typeface="Times New Roman" panose="02020603050405020304" pitchFamily="18" charset="0"/>
              </a:rPr>
              <a:t>Demonstracija putem dijeljenog zaslona.</a:t>
            </a:r>
          </a:p>
          <a:p>
            <a:r>
              <a:rPr lang="en-US" sz="1200" dirty="0">
                <a:effectLst/>
                <a:latin typeface="+mn-lt"/>
                <a:ea typeface="Times New Roman" panose="02020603050405020304" pitchFamily="18" charset="0"/>
              </a:rPr>
              <a:t>(</a:t>
            </a:r>
            <a:r>
              <a:rPr lang="en-US" sz="1200" dirty="0" err="1">
                <a:effectLst/>
                <a:latin typeface="+mn-lt"/>
                <a:ea typeface="Times New Roman" panose="02020603050405020304" pitchFamily="18" charset="0"/>
              </a:rPr>
              <a:t>slajd</a:t>
            </a:r>
            <a:r>
              <a:rPr lang="hr-HR" sz="1200" dirty="0">
                <a:effectLst/>
                <a:latin typeface="+mn-lt"/>
                <a:ea typeface="Times New Roman" panose="02020603050405020304" pitchFamily="18" charset="0"/>
              </a:rPr>
              <a:t> je </a:t>
            </a:r>
            <a:r>
              <a:rPr lang="en-US" sz="1200" dirty="0">
                <a:effectLst/>
                <a:latin typeface="+mn-lt"/>
                <a:ea typeface="Times New Roman" panose="02020603050405020304" pitchFamily="18" charset="0"/>
              </a:rPr>
              <a:t>backup </a:t>
            </a:r>
            <a:r>
              <a:rPr lang="en-US" sz="1200" dirty="0" err="1">
                <a:effectLst/>
                <a:latin typeface="+mn-lt"/>
                <a:ea typeface="Times New Roman" panose="02020603050405020304" pitchFamily="18" charset="0"/>
              </a:rPr>
              <a:t>opcija</a:t>
            </a:r>
            <a:r>
              <a:rPr lang="en-US" sz="1200" dirty="0">
                <a:effectLst/>
                <a:latin typeface="+mn-lt"/>
                <a:ea typeface="Times New Roman" panose="02020603050405020304" pitchFamily="18" charset="0"/>
              </a:rPr>
              <a:t>)</a:t>
            </a:r>
            <a:endParaRPr lang="hr-HR" sz="1200" dirty="0">
              <a:effectLst/>
              <a:latin typeface="+mn-lt"/>
              <a:ea typeface="Times New Roman" panose="02020603050405020304" pitchFamily="18" charset="0"/>
            </a:endParaRPr>
          </a:p>
          <a:p>
            <a:endParaRPr lang="hr-HR" dirty="0"/>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Predavač demonstrira i opisuje alat </a:t>
            </a:r>
            <a:r>
              <a:rPr lang="hr-HR" sz="1200" b="1" kern="1200" dirty="0">
                <a:solidFill>
                  <a:schemeClr val="tx1"/>
                </a:solidFill>
                <a:effectLst/>
                <a:latin typeface="+mn-lt"/>
                <a:ea typeface="+mn-ea"/>
                <a:cs typeface="+mn-cs"/>
              </a:rPr>
              <a:t>odabir</a:t>
            </a:r>
            <a:r>
              <a:rPr lang="hr-HR" sz="1200" kern="1200" dirty="0">
                <a:solidFill>
                  <a:schemeClr val="tx1"/>
                </a:solidFill>
                <a:effectLst/>
                <a:latin typeface="+mn-lt"/>
                <a:ea typeface="+mn-ea"/>
                <a:cs typeface="+mn-cs"/>
              </a:rPr>
              <a:t> koji omogućuje podjelu polaznika u grupe, npr. zbog organizacije timskog rada ili za prilagodbu sadržaja pojedinim skupinama korisnika.</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Navodi na koji način različite postavke dostupnosti pojedinih alata i resursa doprinose instrukcijskom dizajnu tečaja: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hr-HR" sz="1200" b="1" kern="1200" dirty="0">
                <a:solidFill>
                  <a:schemeClr val="tx1"/>
                </a:solidFill>
                <a:effectLst/>
                <a:latin typeface="+mn-lt"/>
                <a:ea typeface="+mn-ea"/>
                <a:cs typeface="+mn-cs"/>
              </a:rPr>
              <a:t>pripadnost određenoj grupi </a:t>
            </a:r>
            <a:r>
              <a:rPr lang="hr-HR" sz="1200" kern="1200" dirty="0">
                <a:solidFill>
                  <a:schemeClr val="tx1"/>
                </a:solidFill>
                <a:effectLst/>
                <a:latin typeface="+mn-lt"/>
                <a:ea typeface="+mn-ea"/>
                <a:cs typeface="+mn-cs"/>
              </a:rPr>
              <a:t>– mogućnost podjele polaznika u timove, prilagodba dijelova sadržaja pojedinim skupinama polaznika (npr. zbog uvažavanja predznanja, osobnih interesa, stilova učenja i sl.)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hr-HR" sz="1200" b="1" kern="1200" dirty="0">
                <a:solidFill>
                  <a:schemeClr val="tx1"/>
                </a:solidFill>
                <a:effectLst/>
                <a:latin typeface="+mn-lt"/>
                <a:ea typeface="+mn-ea"/>
                <a:cs typeface="+mn-cs"/>
              </a:rPr>
              <a:t>dovršenost neke prethodne aktivnosti </a:t>
            </a:r>
            <a:r>
              <a:rPr lang="hr-HR" sz="1200" kern="1200" dirty="0">
                <a:solidFill>
                  <a:schemeClr val="tx1"/>
                </a:solidFill>
                <a:effectLst/>
                <a:latin typeface="+mn-lt"/>
                <a:ea typeface="+mn-ea"/>
                <a:cs typeface="+mn-cs"/>
              </a:rPr>
              <a:t>može se postaviti kao uvjet za dostupnost druge aktivnosti – npr. da bi pristupili testu polaznici moraju proći knjigu ili lekciju, na taj se način potiče polaznike da temeljitije proučavaju sadržaj</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hr-HR" sz="1200" b="1" kern="1200" dirty="0">
                <a:solidFill>
                  <a:schemeClr val="tx1"/>
                </a:solidFill>
                <a:effectLst/>
                <a:latin typeface="+mn-lt"/>
                <a:ea typeface="+mn-ea"/>
                <a:cs typeface="+mn-cs"/>
              </a:rPr>
              <a:t>određena ocjena iz prethodne aktivnosti </a:t>
            </a:r>
            <a:r>
              <a:rPr lang="hr-HR" sz="1200" kern="1200" dirty="0">
                <a:solidFill>
                  <a:schemeClr val="tx1"/>
                </a:solidFill>
                <a:effectLst/>
                <a:latin typeface="+mn-lt"/>
                <a:ea typeface="+mn-ea"/>
                <a:cs typeface="+mn-cs"/>
              </a:rPr>
              <a:t>može biti uvjet za nastavak za dostupnost iduće – npr. barem 50% bodova u zadaći uvjet je za prelazak na iduću temu</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hr-HR" sz="1200" b="1" kern="1200" dirty="0">
                <a:solidFill>
                  <a:schemeClr val="tx1"/>
                </a:solidFill>
                <a:effectLst/>
                <a:latin typeface="+mn-lt"/>
                <a:ea typeface="+mn-ea"/>
                <a:cs typeface="+mn-cs"/>
              </a:rPr>
              <a:t>datum početka/dovršetka aktivnosti </a:t>
            </a:r>
            <a:r>
              <a:rPr lang="hr-HR" sz="1200" kern="1200" dirty="0">
                <a:solidFill>
                  <a:schemeClr val="tx1"/>
                </a:solidFill>
                <a:effectLst/>
                <a:latin typeface="+mn-lt"/>
                <a:ea typeface="+mn-ea"/>
                <a:cs typeface="+mn-cs"/>
              </a:rPr>
              <a:t>može se postaviti kod svake aktivnosti – može biti korisno kako bi se polaznike primoralo da svoje obaveze na tečaju redovitije izvršavaju, odnosno da ne odugovlače i odgađaju.</a:t>
            </a:r>
          </a:p>
          <a:p>
            <a:endParaRPr lang="hr-HR"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26</a:t>
            </a:fld>
            <a:endParaRPr lang="hr-HR"/>
          </a:p>
        </p:txBody>
      </p:sp>
    </p:spTree>
    <p:extLst>
      <p:ext uri="{BB962C8B-B14F-4D97-AF65-F5344CB8AC3E}">
        <p14:creationId xmlns:p14="http://schemas.microsoft.com/office/powerpoint/2010/main" val="40582335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t>U e-tečajevima polaznici uče samostalno i uglavnom su prepušteni sami sebi. Nastavnik nije prisutan kao u tradicionalnoj nastavi (F2F), teže može pratiti i poticati učenike na rad na individualnoj razini. Tu ulogu nastavnika na neki način preuzimaju različite aktivnosti koje se koriste za motivaciju polaznika i održavanje radne atmosfere. Kako bi polaznici bili uspješniji dobar instrukcijski dizajn preporuča povremeno davanje povratnih informacija o uspješnosti polaznika u pojedinim dijelovima tečaja (formativno vrednovanje), a na kraju tečaj obično završava </a:t>
            </a:r>
            <a:r>
              <a:rPr lang="hr-HR" dirty="0" err="1"/>
              <a:t>sumativnim</a:t>
            </a:r>
            <a:r>
              <a:rPr lang="hr-HR" dirty="0"/>
              <a:t> vrednovanjem koje polaznika izvješćuje o razini ostvarenosti ishoda učenja tečaja.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dirty="0"/>
          </a:p>
          <a:p>
            <a:pPr marL="0" marR="0" lvl="0" indent="0" algn="l" defTabSz="914400" rtl="0" eaLnBrk="1" fontAlgn="auto" latinLnBrk="0" hangingPunct="1">
              <a:lnSpc>
                <a:spcPct val="100000"/>
              </a:lnSpc>
              <a:spcBef>
                <a:spcPts val="0"/>
              </a:spcBef>
              <a:spcAft>
                <a:spcPts val="0"/>
              </a:spcAft>
              <a:buClrTx/>
              <a:buSzTx/>
              <a:buFontTx/>
              <a:buNone/>
              <a:tabLst/>
              <a:defRPr/>
            </a:pPr>
            <a:r>
              <a:rPr lang="hr-HR" dirty="0"/>
              <a:t>Najaviti da ćemo polaznike </a:t>
            </a:r>
            <a:r>
              <a:rPr lang="hr-HR" sz="1200" kern="1200" dirty="0">
                <a:solidFill>
                  <a:schemeClr val="tx1"/>
                </a:solidFill>
                <a:latin typeface="+mn-lt"/>
                <a:ea typeface="+mn-ea"/>
                <a:cs typeface="+mn-cs"/>
              </a:rPr>
              <a:t>upoznati s različitim alatima za formativno i sumativno vrednovanje.</a:t>
            </a:r>
            <a:endParaRPr lang="hr-H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kern="1200" dirty="0">
              <a:solidFill>
                <a:schemeClr val="tx1"/>
              </a:solidFill>
              <a:latin typeface="+mn-lt"/>
              <a:ea typeface="+mn-ea"/>
              <a:cs typeface="+mn-cs"/>
            </a:endParaRPr>
          </a:p>
          <a:p>
            <a:endParaRPr lang="hr-HR" sz="1200" b="0" i="0" dirty="0">
              <a:solidFill>
                <a:srgbClr val="212529"/>
              </a:solidFill>
              <a:effectLst/>
              <a:latin typeface="+mn-lt"/>
            </a:endParaRPr>
          </a:p>
        </p:txBody>
      </p:sp>
      <p:sp>
        <p:nvSpPr>
          <p:cNvPr id="4" name="Rezervirano mjesto broja slajda 3"/>
          <p:cNvSpPr>
            <a:spLocks noGrp="1"/>
          </p:cNvSpPr>
          <p:nvPr>
            <p:ph type="sldNum" sz="quarter" idx="5"/>
          </p:nvPr>
        </p:nvSpPr>
        <p:spPr/>
        <p:txBody>
          <a:bodyPr/>
          <a:lstStyle/>
          <a:p>
            <a:fld id="{4F706C8B-3464-40AF-A07C-63F27BE6DC62}" type="slidenum">
              <a:rPr lang="hr-HR" smtClean="0"/>
              <a:t>27</a:t>
            </a:fld>
            <a:endParaRPr lang="hr-HR"/>
          </a:p>
        </p:txBody>
      </p:sp>
    </p:spTree>
    <p:extLst>
      <p:ext uri="{BB962C8B-B14F-4D97-AF65-F5344CB8AC3E}">
        <p14:creationId xmlns:p14="http://schemas.microsoft.com/office/powerpoint/2010/main" val="18495243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Vrednovanje može biti formativno i sumativno.</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Dva osnovna </a:t>
            </a:r>
            <a:r>
              <a:rPr lang="hr-HR" sz="1200" kern="1200" dirty="0" err="1">
                <a:solidFill>
                  <a:schemeClr val="tx1"/>
                </a:solidFill>
                <a:effectLst/>
                <a:latin typeface="+mn-lt"/>
                <a:ea typeface="+mn-ea"/>
                <a:cs typeface="+mn-cs"/>
              </a:rPr>
              <a:t>Moodle</a:t>
            </a:r>
            <a:r>
              <a:rPr lang="hr-HR" sz="1200" kern="1200" dirty="0">
                <a:solidFill>
                  <a:schemeClr val="tx1"/>
                </a:solidFill>
                <a:effectLst/>
                <a:latin typeface="+mn-lt"/>
                <a:ea typeface="+mn-ea"/>
                <a:cs typeface="+mn-cs"/>
              </a:rPr>
              <a:t> alata za </a:t>
            </a:r>
            <a:r>
              <a:rPr lang="hr-HR" sz="1200" b="1" kern="1200" dirty="0">
                <a:solidFill>
                  <a:schemeClr val="tx1"/>
                </a:solidFill>
                <a:effectLst/>
                <a:latin typeface="+mn-lt"/>
                <a:ea typeface="+mn-ea"/>
                <a:cs typeface="+mn-cs"/>
              </a:rPr>
              <a:t>sumativno vrednovanje </a:t>
            </a:r>
            <a:r>
              <a:rPr lang="hr-HR" sz="1200" kern="1200" dirty="0">
                <a:solidFill>
                  <a:schemeClr val="tx1"/>
                </a:solidFill>
                <a:effectLst/>
                <a:latin typeface="+mn-lt"/>
                <a:ea typeface="+mn-ea"/>
                <a:cs typeface="+mn-cs"/>
              </a:rPr>
              <a:t>su test i zadaća.</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Za </a:t>
            </a:r>
            <a:r>
              <a:rPr lang="hr-HR" sz="1200" b="1" kern="1200" dirty="0">
                <a:solidFill>
                  <a:schemeClr val="tx1"/>
                </a:solidFill>
                <a:effectLst/>
                <a:latin typeface="+mn-lt"/>
                <a:ea typeface="+mn-ea"/>
                <a:cs typeface="+mn-cs"/>
              </a:rPr>
              <a:t>formativno vrednovanje </a:t>
            </a:r>
            <a:r>
              <a:rPr lang="hr-HR" sz="1200" kern="1200" dirty="0" err="1">
                <a:solidFill>
                  <a:schemeClr val="tx1"/>
                </a:solidFill>
                <a:effectLst/>
                <a:latin typeface="+mn-lt"/>
                <a:ea typeface="+mn-ea"/>
                <a:cs typeface="+mn-cs"/>
              </a:rPr>
              <a:t>Moodle</a:t>
            </a:r>
            <a:r>
              <a:rPr lang="hr-HR" sz="1200" kern="1200" dirty="0">
                <a:solidFill>
                  <a:schemeClr val="tx1"/>
                </a:solidFill>
                <a:effectLst/>
                <a:latin typeface="+mn-lt"/>
                <a:ea typeface="+mn-ea"/>
                <a:cs typeface="+mn-cs"/>
              </a:rPr>
              <a:t> nudi dosta zanimljivih alata: H5P kvizova, različitih igara, ali ovisno o postavkama testa taj alat može poslužiti i za formativno vrednovanje (npr. test s neograničenim brojem rješavanja testa).</a:t>
            </a:r>
            <a:endParaRPr lang="hr-HR" sz="1200" kern="1200" dirty="0">
              <a:solidFill>
                <a:schemeClr val="tx1"/>
              </a:solidFill>
              <a:latin typeface="+mn-lt"/>
              <a:ea typeface="+mn-ea"/>
              <a:cs typeface="+mn-cs"/>
            </a:endParaRPr>
          </a:p>
          <a:p>
            <a:pPr marL="0" indent="0">
              <a:buFont typeface="+mj-lt"/>
              <a:buNone/>
            </a:pPr>
            <a:endParaRPr lang="hr-HR" dirty="0"/>
          </a:p>
          <a:p>
            <a:endParaRPr lang="hr-HR"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28</a:t>
            </a:fld>
            <a:endParaRPr lang="hr-HR"/>
          </a:p>
        </p:txBody>
      </p:sp>
    </p:spTree>
    <p:extLst>
      <p:ext uri="{BB962C8B-B14F-4D97-AF65-F5344CB8AC3E}">
        <p14:creationId xmlns:p14="http://schemas.microsoft.com/office/powerpoint/2010/main" val="35853542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Ovdje su prikazani neki od alata za formativno vrednovanje, zamijetimo koliko različitih igara nudi </a:t>
            </a:r>
            <a:r>
              <a:rPr lang="hr-HR" dirty="0" err="1"/>
              <a:t>Moodle</a:t>
            </a:r>
            <a:r>
              <a:rPr lang="hr-HR" dirty="0"/>
              <a:t>. Ipak, valja dobro promisliti i ciljano ih koristiti jer pretjerivanje u alatima za formativno vrednovanje može biti kontraproduktivno – izazvati dosadu i zamor ili s druge strane preopterećenost.</a:t>
            </a:r>
          </a:p>
          <a:p>
            <a:endParaRPr lang="hr-HR"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29</a:t>
            </a:fld>
            <a:endParaRPr lang="hr-HR"/>
          </a:p>
        </p:txBody>
      </p:sp>
    </p:spTree>
    <p:extLst>
      <p:ext uri="{BB962C8B-B14F-4D97-AF65-F5344CB8AC3E}">
        <p14:creationId xmlns:p14="http://schemas.microsoft.com/office/powerpoint/2010/main" val="619124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algn="l" defTabSz="914400" rtl="0" eaLnBrk="1" latinLnBrk="0" hangingPunct="1"/>
            <a:r>
              <a:rPr lang="hr-HR" sz="1200" kern="1200" dirty="0">
                <a:solidFill>
                  <a:schemeClr val="tx1"/>
                </a:solidFill>
                <a:latin typeface="+mn-lt"/>
                <a:ea typeface="+mn-ea"/>
                <a:cs typeface="+mn-cs"/>
              </a:rPr>
              <a:t>Upoznati sudionike s ishodima webinara</a:t>
            </a:r>
          </a:p>
        </p:txBody>
      </p:sp>
      <p:sp>
        <p:nvSpPr>
          <p:cNvPr id="4" name="Rezervirano mjesto broja slajda 3"/>
          <p:cNvSpPr>
            <a:spLocks noGrp="1"/>
          </p:cNvSpPr>
          <p:nvPr>
            <p:ph type="sldNum" sz="quarter" idx="5"/>
          </p:nvPr>
        </p:nvSpPr>
        <p:spPr/>
        <p:txBody>
          <a:bodyPr/>
          <a:lstStyle/>
          <a:p>
            <a:fld id="{4F706C8B-3464-40AF-A07C-63F27BE6DC62}" type="slidenum">
              <a:rPr lang="hr-HR" smtClean="0"/>
              <a:t>3</a:t>
            </a:fld>
            <a:endParaRPr lang="hr-HR"/>
          </a:p>
        </p:txBody>
      </p:sp>
    </p:spTree>
    <p:extLst>
      <p:ext uri="{BB962C8B-B14F-4D97-AF65-F5344CB8AC3E}">
        <p14:creationId xmlns:p14="http://schemas.microsoft.com/office/powerpoint/2010/main" val="40487401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Predavač opisuje razlike između </a:t>
            </a:r>
            <a:r>
              <a:rPr lang="hr-HR" sz="1200" kern="1200" dirty="0" err="1">
                <a:solidFill>
                  <a:schemeClr val="tx1"/>
                </a:solidFill>
                <a:effectLst/>
                <a:latin typeface="+mn-lt"/>
                <a:ea typeface="+mn-ea"/>
                <a:cs typeface="+mn-cs"/>
              </a:rPr>
              <a:t>sumativnog</a:t>
            </a:r>
            <a:r>
              <a:rPr lang="hr-HR" sz="1200" kern="1200" dirty="0">
                <a:solidFill>
                  <a:schemeClr val="tx1"/>
                </a:solidFill>
                <a:effectLst/>
                <a:latin typeface="+mn-lt"/>
                <a:ea typeface="+mn-ea"/>
                <a:cs typeface="+mn-cs"/>
              </a:rPr>
              <a:t> vrednovanja </a:t>
            </a:r>
            <a:r>
              <a:rPr lang="hr-HR" sz="1200" kern="1200" dirty="0" err="1">
                <a:solidFill>
                  <a:schemeClr val="tx1"/>
                </a:solidFill>
                <a:effectLst/>
                <a:latin typeface="+mn-lt"/>
                <a:ea typeface="+mn-ea"/>
                <a:cs typeface="+mn-cs"/>
              </a:rPr>
              <a:t>Moodle</a:t>
            </a:r>
            <a:r>
              <a:rPr lang="hr-HR" sz="1200" kern="1200" dirty="0">
                <a:solidFill>
                  <a:schemeClr val="tx1"/>
                </a:solidFill>
                <a:effectLst/>
                <a:latin typeface="+mn-lt"/>
                <a:ea typeface="+mn-ea"/>
                <a:cs typeface="+mn-cs"/>
              </a:rPr>
              <a:t> testom i </a:t>
            </a:r>
            <a:r>
              <a:rPr lang="hr-HR" sz="1200" kern="1200" dirty="0" err="1">
                <a:solidFill>
                  <a:schemeClr val="tx1"/>
                </a:solidFill>
                <a:effectLst/>
                <a:latin typeface="+mn-lt"/>
                <a:ea typeface="+mn-ea"/>
                <a:cs typeface="+mn-cs"/>
              </a:rPr>
              <a:t>Moodle</a:t>
            </a:r>
            <a:r>
              <a:rPr lang="hr-HR" sz="1200" kern="1200" dirty="0">
                <a:solidFill>
                  <a:schemeClr val="tx1"/>
                </a:solidFill>
                <a:effectLst/>
                <a:latin typeface="+mn-lt"/>
                <a:ea typeface="+mn-ea"/>
                <a:cs typeface="+mn-cs"/>
              </a:rPr>
              <a:t> zadaćom.</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b="1" kern="1200" dirty="0" err="1">
                <a:solidFill>
                  <a:schemeClr val="tx1"/>
                </a:solidFill>
                <a:effectLst/>
                <a:latin typeface="+mn-lt"/>
                <a:ea typeface="+mn-ea"/>
                <a:cs typeface="+mn-cs"/>
              </a:rPr>
              <a:t>Moodle</a:t>
            </a:r>
            <a:r>
              <a:rPr lang="hr-HR" sz="1200" b="1" kern="1200" dirty="0">
                <a:solidFill>
                  <a:schemeClr val="tx1"/>
                </a:solidFill>
                <a:effectLst/>
                <a:latin typeface="+mn-lt"/>
                <a:ea typeface="+mn-ea"/>
                <a:cs typeface="+mn-cs"/>
              </a:rPr>
              <a:t> test </a:t>
            </a:r>
            <a:r>
              <a:rPr lang="hr-HR" sz="1200" b="0" kern="1200" dirty="0">
                <a:solidFill>
                  <a:schemeClr val="tx1"/>
                </a:solidFill>
                <a:effectLst/>
                <a:latin typeface="+mn-lt"/>
                <a:ea typeface="+mn-ea"/>
                <a:cs typeface="+mn-cs"/>
              </a:rPr>
              <a:t>pogodniji je za provjeravanje činjeničnog znanja, odnosno za niže razine znanja prema </a:t>
            </a:r>
            <a:r>
              <a:rPr lang="hr-HR" sz="1200" b="0" kern="1200" dirty="0" err="1">
                <a:solidFill>
                  <a:schemeClr val="tx1"/>
                </a:solidFill>
                <a:effectLst/>
                <a:latin typeface="+mn-lt"/>
                <a:ea typeface="+mn-ea"/>
                <a:cs typeface="+mn-cs"/>
              </a:rPr>
              <a:t>Bloomovoj</a:t>
            </a:r>
            <a:r>
              <a:rPr lang="hr-HR" sz="1200" b="0" kern="1200" dirty="0">
                <a:solidFill>
                  <a:schemeClr val="tx1"/>
                </a:solidFill>
                <a:effectLst/>
                <a:latin typeface="+mn-lt"/>
                <a:ea typeface="+mn-ea"/>
                <a:cs typeface="+mn-cs"/>
              </a:rPr>
              <a:t> taksonomiji. Omogućava korištenje velikog broja različitih vrsta pitanja zatvorenog tipa uz mogućnost </a:t>
            </a:r>
            <a:r>
              <a:rPr lang="hr-HR" sz="1200" b="0" kern="1200" dirty="0" err="1">
                <a:solidFill>
                  <a:schemeClr val="tx1"/>
                </a:solidFill>
                <a:effectLst/>
                <a:latin typeface="+mn-lt"/>
                <a:ea typeface="+mn-ea"/>
                <a:cs typeface="+mn-cs"/>
              </a:rPr>
              <a:t>ponderiranja</a:t>
            </a:r>
            <a:r>
              <a:rPr lang="hr-HR" sz="1200" b="0" kern="1200" dirty="0">
                <a:solidFill>
                  <a:schemeClr val="tx1"/>
                </a:solidFill>
                <a:effectLst/>
                <a:latin typeface="+mn-lt"/>
                <a:ea typeface="+mn-ea"/>
                <a:cs typeface="+mn-cs"/>
              </a:rPr>
              <a:t> pojedinih odgovora, ali i pojedinih pitanja u testu. Automatski se ocjenjuje i povratna informacija polaznicima je odmah po završetku testa. Skrenuti pažnju na mogućnost da se u test ugradi pitanje otvorenog tipa kojega nastavnik „ručno” ocjenjuje.</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b="1" kern="1200" dirty="0" err="1">
                <a:solidFill>
                  <a:schemeClr val="tx1"/>
                </a:solidFill>
                <a:effectLst/>
                <a:latin typeface="+mn-lt"/>
                <a:ea typeface="+mn-ea"/>
                <a:cs typeface="+mn-cs"/>
              </a:rPr>
              <a:t>Moodle</a:t>
            </a:r>
            <a:r>
              <a:rPr lang="hr-HR" sz="1200" b="1" kern="1200" dirty="0">
                <a:solidFill>
                  <a:schemeClr val="tx1"/>
                </a:solidFill>
                <a:effectLst/>
                <a:latin typeface="+mn-lt"/>
                <a:ea typeface="+mn-ea"/>
                <a:cs typeface="+mn-cs"/>
              </a:rPr>
              <a:t> zadaću </a:t>
            </a:r>
            <a:r>
              <a:rPr lang="hr-HR" sz="1200" b="0" kern="1200" dirty="0">
                <a:solidFill>
                  <a:schemeClr val="tx1"/>
                </a:solidFill>
                <a:effectLst/>
                <a:latin typeface="+mn-lt"/>
                <a:ea typeface="+mn-ea"/>
                <a:cs typeface="+mn-cs"/>
              </a:rPr>
              <a:t>pogodnije je koristiti za zadatke otvorenog tipa, zadatke koji uključuju kreativnost učenika, odnosno više razine znanja prema </a:t>
            </a:r>
            <a:r>
              <a:rPr lang="hr-HR" sz="1200" b="0" kern="1200" dirty="0" err="1">
                <a:solidFill>
                  <a:schemeClr val="tx1"/>
                </a:solidFill>
                <a:effectLst/>
                <a:latin typeface="+mn-lt"/>
                <a:ea typeface="+mn-ea"/>
                <a:cs typeface="+mn-cs"/>
              </a:rPr>
              <a:t>Bloomovoj</a:t>
            </a:r>
            <a:r>
              <a:rPr lang="hr-HR" sz="1200" b="0" kern="1200" dirty="0">
                <a:solidFill>
                  <a:schemeClr val="tx1"/>
                </a:solidFill>
                <a:effectLst/>
                <a:latin typeface="+mn-lt"/>
                <a:ea typeface="+mn-ea"/>
                <a:cs typeface="+mn-cs"/>
              </a:rPr>
              <a:t> taksonomiji. Učenici mogu dobiti različite kreativne zadatke i izraditi dokumente, prezentacije, videozapise i slično te ih priložiti kao rješenje zadaće. Nastavnik vrednuje svaki rad pojedinačno, koristiti se skalom za ocjenu ili integriranom rubrikom. Može komentirati radove učenika i po potrebi ih vraćati na doradu.</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Polaznicima skrenuti pažnju da je u e-tečaju </a:t>
            </a:r>
            <a:r>
              <a:rPr lang="hr-HR" sz="1200" i="1" kern="1200" dirty="0">
                <a:solidFill>
                  <a:schemeClr val="tx1"/>
                </a:solidFill>
                <a:effectLst/>
                <a:latin typeface="+mn-lt"/>
                <a:ea typeface="+mn-ea"/>
                <a:cs typeface="+mn-cs"/>
              </a:rPr>
              <a:t>Dizajniram svoj </a:t>
            </a:r>
            <a:r>
              <a:rPr lang="hr-HR" sz="1200" i="1" kern="1200" dirty="0" err="1">
                <a:solidFill>
                  <a:schemeClr val="tx1"/>
                </a:solidFill>
                <a:effectLst/>
                <a:latin typeface="+mn-lt"/>
                <a:ea typeface="+mn-ea"/>
                <a:cs typeface="+mn-cs"/>
              </a:rPr>
              <a:t>Moodle</a:t>
            </a:r>
            <a:r>
              <a:rPr lang="hr-HR" sz="1200" i="1" kern="1200" dirty="0">
                <a:solidFill>
                  <a:schemeClr val="tx1"/>
                </a:solidFill>
                <a:effectLst/>
                <a:latin typeface="+mn-lt"/>
                <a:ea typeface="+mn-ea"/>
                <a:cs typeface="+mn-cs"/>
              </a:rPr>
              <a:t> tečaj</a:t>
            </a:r>
            <a:r>
              <a:rPr lang="hr-HR" sz="1200" kern="1200" dirty="0">
                <a:solidFill>
                  <a:schemeClr val="tx1"/>
                </a:solidFill>
                <a:effectLst/>
                <a:latin typeface="+mn-lt"/>
                <a:ea typeface="+mn-ea"/>
                <a:cs typeface="+mn-cs"/>
              </a:rPr>
              <a:t> kroz kraće </a:t>
            </a:r>
            <a:r>
              <a:rPr lang="hr-HR" sz="1200" kern="1200" dirty="0" err="1">
                <a:solidFill>
                  <a:schemeClr val="tx1"/>
                </a:solidFill>
                <a:effectLst/>
                <a:latin typeface="+mn-lt"/>
                <a:ea typeface="+mn-ea"/>
                <a:cs typeface="+mn-cs"/>
              </a:rPr>
              <a:t>videoupute</a:t>
            </a:r>
            <a:r>
              <a:rPr lang="hr-HR" sz="1200" kern="1200" dirty="0">
                <a:solidFill>
                  <a:schemeClr val="tx1"/>
                </a:solidFill>
                <a:effectLst/>
                <a:latin typeface="+mn-lt"/>
                <a:ea typeface="+mn-ea"/>
                <a:cs typeface="+mn-cs"/>
              </a:rPr>
              <a:t> demonstrirano kako kreirati različite vrste pitanja u testu, kako izraditi zadaću, kako definirati postavke za dodjeljivanje ocjena u testu i u zadaći.</a:t>
            </a:r>
            <a:endParaRPr lang="hr-HR"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30</a:t>
            </a:fld>
            <a:endParaRPr lang="hr-HR"/>
          </a:p>
        </p:txBody>
      </p:sp>
    </p:spTree>
    <p:extLst>
      <p:ext uri="{BB962C8B-B14F-4D97-AF65-F5344CB8AC3E}">
        <p14:creationId xmlns:p14="http://schemas.microsoft.com/office/powerpoint/2010/main" val="4959570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dirty="0">
                <a:effectLst/>
                <a:latin typeface="+mn-lt"/>
                <a:ea typeface="Times New Roman" panose="02020603050405020304" pitchFamily="18" charset="0"/>
              </a:rPr>
              <a:t>Demonstracija putem dijeljenog zaslona.</a:t>
            </a:r>
          </a:p>
          <a:p>
            <a:r>
              <a:rPr lang="en-US" sz="1200" dirty="0">
                <a:effectLst/>
                <a:latin typeface="+mn-lt"/>
                <a:ea typeface="Times New Roman" panose="02020603050405020304" pitchFamily="18" charset="0"/>
              </a:rPr>
              <a:t>(</a:t>
            </a:r>
            <a:r>
              <a:rPr lang="en-US" sz="1200" dirty="0" err="1">
                <a:effectLst/>
                <a:latin typeface="+mn-lt"/>
                <a:ea typeface="Times New Roman" panose="02020603050405020304" pitchFamily="18" charset="0"/>
              </a:rPr>
              <a:t>slajd</a:t>
            </a:r>
            <a:r>
              <a:rPr lang="hr-HR" sz="1200" dirty="0">
                <a:effectLst/>
                <a:latin typeface="+mn-lt"/>
                <a:ea typeface="Times New Roman" panose="02020603050405020304" pitchFamily="18" charset="0"/>
              </a:rPr>
              <a:t> je </a:t>
            </a:r>
            <a:r>
              <a:rPr lang="en-US" sz="1200" dirty="0">
                <a:effectLst/>
                <a:latin typeface="+mn-lt"/>
                <a:ea typeface="Times New Roman" panose="02020603050405020304" pitchFamily="18" charset="0"/>
              </a:rPr>
              <a:t>backup </a:t>
            </a:r>
            <a:r>
              <a:rPr lang="en-US" sz="1200" dirty="0" err="1">
                <a:effectLst/>
                <a:latin typeface="+mn-lt"/>
                <a:ea typeface="Times New Roman" panose="02020603050405020304" pitchFamily="18" charset="0"/>
              </a:rPr>
              <a:t>opcija</a:t>
            </a:r>
            <a:r>
              <a:rPr lang="en-US" sz="1200" dirty="0">
                <a:effectLst/>
                <a:latin typeface="+mn-lt"/>
                <a:ea typeface="Times New Roman" panose="02020603050405020304" pitchFamily="18" charset="0"/>
              </a:rPr>
              <a:t>)</a:t>
            </a:r>
            <a:endParaRPr lang="hr-HR" sz="1200" dirty="0">
              <a:effectLst/>
              <a:latin typeface="+mn-lt"/>
              <a:ea typeface="Times New Roman" panose="02020603050405020304" pitchFamily="18" charset="0"/>
            </a:endParaRPr>
          </a:p>
          <a:p>
            <a:endParaRPr lang="hr-HR" sz="1200" dirty="0">
              <a:effectLst/>
              <a:latin typeface="+mn-lt"/>
              <a:ea typeface="Times New Roman" panose="02020603050405020304" pitchFamily="18" charset="0"/>
            </a:endParaRPr>
          </a:p>
          <a:p>
            <a:r>
              <a:rPr lang="hr-HR" sz="1200" dirty="0">
                <a:effectLst/>
                <a:latin typeface="+mn-lt"/>
                <a:ea typeface="Times New Roman" panose="02020603050405020304" pitchFamily="18" charset="0"/>
              </a:rPr>
              <a:t>Rješavanje testa, različite vrste pitanja</a:t>
            </a:r>
          </a:p>
          <a:p>
            <a:endParaRPr lang="hr-HR"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31</a:t>
            </a:fld>
            <a:endParaRPr lang="hr-HR"/>
          </a:p>
        </p:txBody>
      </p:sp>
    </p:spTree>
    <p:extLst>
      <p:ext uri="{BB962C8B-B14F-4D97-AF65-F5344CB8AC3E}">
        <p14:creationId xmlns:p14="http://schemas.microsoft.com/office/powerpoint/2010/main" val="4791872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dirty="0">
                <a:effectLst/>
                <a:latin typeface="+mn-lt"/>
                <a:ea typeface="Times New Roman" panose="02020603050405020304" pitchFamily="18" charset="0"/>
              </a:rPr>
              <a:t>Demonstracija putem dijeljenog zaslona.</a:t>
            </a:r>
          </a:p>
          <a:p>
            <a:r>
              <a:rPr lang="en-US" sz="1200" dirty="0">
                <a:effectLst/>
                <a:latin typeface="+mn-lt"/>
                <a:ea typeface="Times New Roman" panose="02020603050405020304" pitchFamily="18" charset="0"/>
              </a:rPr>
              <a:t>(</a:t>
            </a:r>
            <a:r>
              <a:rPr lang="en-US" sz="1200" dirty="0" err="1">
                <a:effectLst/>
                <a:latin typeface="+mn-lt"/>
                <a:ea typeface="Times New Roman" panose="02020603050405020304" pitchFamily="18" charset="0"/>
              </a:rPr>
              <a:t>slajd</a:t>
            </a:r>
            <a:r>
              <a:rPr lang="hr-HR" sz="1200" dirty="0">
                <a:effectLst/>
                <a:latin typeface="+mn-lt"/>
                <a:ea typeface="Times New Roman" panose="02020603050405020304" pitchFamily="18" charset="0"/>
              </a:rPr>
              <a:t> je </a:t>
            </a:r>
            <a:r>
              <a:rPr lang="en-US" sz="1200" dirty="0">
                <a:effectLst/>
                <a:latin typeface="+mn-lt"/>
                <a:ea typeface="Times New Roman" panose="02020603050405020304" pitchFamily="18" charset="0"/>
              </a:rPr>
              <a:t>backup </a:t>
            </a:r>
            <a:r>
              <a:rPr lang="en-US" sz="1200" dirty="0" err="1">
                <a:effectLst/>
                <a:latin typeface="+mn-lt"/>
                <a:ea typeface="Times New Roman" panose="02020603050405020304" pitchFamily="18" charset="0"/>
              </a:rPr>
              <a:t>opcija</a:t>
            </a:r>
            <a:r>
              <a:rPr lang="en-US" sz="1200" dirty="0">
                <a:effectLst/>
                <a:latin typeface="+mn-lt"/>
                <a:ea typeface="Times New Roman" panose="02020603050405020304" pitchFamily="18" charset="0"/>
              </a:rPr>
              <a:t>)</a:t>
            </a:r>
            <a:endParaRPr lang="hr-HR" sz="1200" dirty="0">
              <a:effectLst/>
              <a:latin typeface="+mn-lt"/>
              <a:ea typeface="Times New Roman" panose="02020603050405020304" pitchFamily="18" charset="0"/>
            </a:endParaRPr>
          </a:p>
          <a:p>
            <a:endParaRPr lang="hr-HR" dirty="0"/>
          </a:p>
          <a:p>
            <a:r>
              <a:rPr lang="hr-HR" sz="1200" kern="1200" dirty="0">
                <a:solidFill>
                  <a:schemeClr val="tx1"/>
                </a:solidFill>
                <a:effectLst/>
                <a:latin typeface="+mn-lt"/>
                <a:ea typeface="+mn-ea"/>
                <a:cs typeface="+mn-cs"/>
              </a:rPr>
              <a:t>Predavač analizira postavke testa s obzirom na svrhu vrednovanja (formativno ili sumativno):</a:t>
            </a:r>
          </a:p>
          <a:p>
            <a:pPr marL="171450" lvl="0" indent="-171450">
              <a:buFont typeface="Arial" panose="020B0604020202020204" pitchFamily="34" charset="0"/>
              <a:buChar char="•"/>
            </a:pPr>
            <a:r>
              <a:rPr lang="hr-HR" sz="1200" kern="1200" dirty="0">
                <a:solidFill>
                  <a:schemeClr val="tx1"/>
                </a:solidFill>
                <a:effectLst/>
                <a:latin typeface="+mn-lt"/>
                <a:ea typeface="+mn-ea"/>
                <a:cs typeface="+mn-cs"/>
              </a:rPr>
              <a:t>dostupnost testa (uvjetovano nekom drugom aktivnosti, npr. pregledom knjige ili lekcije, alatom odabir)</a:t>
            </a:r>
          </a:p>
          <a:p>
            <a:pPr marL="171450" lvl="0" indent="-171450">
              <a:buFont typeface="Arial" panose="020B0604020202020204" pitchFamily="34" charset="0"/>
              <a:buChar char="•"/>
            </a:pPr>
            <a:r>
              <a:rPr lang="hr-HR" sz="1200" kern="1200" dirty="0">
                <a:solidFill>
                  <a:schemeClr val="tx1"/>
                </a:solidFill>
                <a:effectLst/>
                <a:latin typeface="+mn-lt"/>
                <a:ea typeface="+mn-ea"/>
                <a:cs typeface="+mn-cs"/>
              </a:rPr>
              <a:t>vremensko ograničenje (dostupno od…do)</a:t>
            </a:r>
          </a:p>
          <a:p>
            <a:pPr marL="171450" lvl="0" indent="-171450">
              <a:buFont typeface="Arial" panose="020B0604020202020204" pitchFamily="34" charset="0"/>
              <a:buChar char="•"/>
            </a:pPr>
            <a:r>
              <a:rPr lang="hr-HR" sz="1200" kern="1200" dirty="0">
                <a:solidFill>
                  <a:schemeClr val="tx1"/>
                </a:solidFill>
                <a:effectLst/>
                <a:latin typeface="+mn-lt"/>
                <a:ea typeface="+mn-ea"/>
                <a:cs typeface="+mn-cs"/>
              </a:rPr>
              <a:t>prikaz pitanja – sva odjednom, svako na zasebnoj stranici ili grupirano, uz (ne)mogućnost povratka na prethodno</a:t>
            </a:r>
          </a:p>
          <a:p>
            <a:pPr marL="171450" lvl="0" indent="-171450">
              <a:buFont typeface="Arial" panose="020B0604020202020204" pitchFamily="34" charset="0"/>
              <a:buChar char="•"/>
            </a:pPr>
            <a:r>
              <a:rPr lang="hr-HR" sz="1200" kern="1200" dirty="0">
                <a:solidFill>
                  <a:schemeClr val="tx1"/>
                </a:solidFill>
                <a:effectLst/>
                <a:latin typeface="+mn-lt"/>
                <a:ea typeface="+mn-ea"/>
                <a:cs typeface="+mn-cs"/>
              </a:rPr>
              <a:t>broj pokušaja rješavanja testa</a:t>
            </a:r>
          </a:p>
          <a:p>
            <a:pPr marL="171450" lvl="0" indent="-171450">
              <a:buFont typeface="Arial" panose="020B0604020202020204" pitchFamily="34" charset="0"/>
              <a:buChar char="•"/>
            </a:pPr>
            <a:r>
              <a:rPr lang="hr-HR" sz="1200" kern="1200" dirty="0">
                <a:solidFill>
                  <a:schemeClr val="tx1"/>
                </a:solidFill>
                <a:effectLst/>
                <a:latin typeface="+mn-lt"/>
                <a:ea typeface="+mn-ea"/>
                <a:cs typeface="+mn-cs"/>
              </a:rPr>
              <a:t>način ocjenjivanja </a:t>
            </a:r>
          </a:p>
          <a:p>
            <a:pPr marL="171450" lvl="0" indent="-171450">
              <a:buFont typeface="Arial" panose="020B0604020202020204" pitchFamily="34" charset="0"/>
              <a:buChar char="•"/>
            </a:pPr>
            <a:r>
              <a:rPr lang="hr-HR" sz="1200" kern="1200" dirty="0">
                <a:solidFill>
                  <a:schemeClr val="tx1"/>
                </a:solidFill>
                <a:effectLst/>
                <a:latin typeface="+mn-lt"/>
                <a:ea typeface="+mn-ea"/>
                <a:cs typeface="+mn-cs"/>
              </a:rPr>
              <a:t>postavke pregleda testa.</a:t>
            </a:r>
          </a:p>
        </p:txBody>
      </p:sp>
      <p:sp>
        <p:nvSpPr>
          <p:cNvPr id="4" name="Rezervirano mjesto broja slajda 3"/>
          <p:cNvSpPr>
            <a:spLocks noGrp="1"/>
          </p:cNvSpPr>
          <p:nvPr>
            <p:ph type="sldNum" sz="quarter" idx="5"/>
          </p:nvPr>
        </p:nvSpPr>
        <p:spPr/>
        <p:txBody>
          <a:bodyPr/>
          <a:lstStyle/>
          <a:p>
            <a:fld id="{4F706C8B-3464-40AF-A07C-63F27BE6DC62}" type="slidenum">
              <a:rPr lang="hr-HR" smtClean="0"/>
              <a:t>32</a:t>
            </a:fld>
            <a:endParaRPr lang="hr-HR"/>
          </a:p>
        </p:txBody>
      </p:sp>
    </p:spTree>
    <p:extLst>
      <p:ext uri="{BB962C8B-B14F-4D97-AF65-F5344CB8AC3E}">
        <p14:creationId xmlns:p14="http://schemas.microsoft.com/office/powerpoint/2010/main" val="13155218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a:solidFill>
                  <a:schemeClr val="tx1"/>
                </a:solidFill>
                <a:effectLst/>
                <a:latin typeface="+mn-lt"/>
                <a:ea typeface="+mn-ea"/>
                <a:cs typeface="+mn-cs"/>
              </a:rPr>
              <a:t>Predavač prikazuje nekoliko digitalnih znački iz e-tečaja projekta e-škole i obrazlaže njihovu svrhu.</a:t>
            </a:r>
          </a:p>
          <a:p>
            <a:r>
              <a:rPr lang="hr-HR" sz="1200" kern="1200" dirty="0">
                <a:solidFill>
                  <a:schemeClr val="tx1"/>
                </a:solidFill>
                <a:effectLst/>
                <a:latin typeface="+mn-lt"/>
                <a:ea typeface="+mn-ea"/>
                <a:cs typeface="+mn-cs"/>
              </a:rPr>
              <a:t>Tijekom online tečaja polaznicima je sadržaj predstavljen u obliku različitih resursa (knjiga, stranica, lekcija, poveznica…) te je predviđeno nekoliko aktivnosti za polaznike (forum, anketa, odabir, test, zadaća…) koje mogu biti obavezne ili neobavezne. Za svaku aktivnost i svaki resurs moguće je definirati uvjete dovršenosti aktivnosti (npr. pregledati knjigu, riješiti test 50%, napisati objavu na forumu, komentirati tuđi rad, predati zadaću i dobiti prolaznu ocjenu…). Te se postavke obično definiraju za one aktivnosti koje su obavezne.</a:t>
            </a:r>
          </a:p>
          <a:p>
            <a:r>
              <a:rPr lang="hr-HR" sz="1200" kern="1200" dirty="0">
                <a:solidFill>
                  <a:schemeClr val="tx1"/>
                </a:solidFill>
                <a:effectLst/>
                <a:latin typeface="+mn-lt"/>
                <a:ea typeface="+mn-ea"/>
                <a:cs typeface="+mn-cs"/>
              </a:rPr>
              <a:t>Prema pravilima instrukcijskog dizajna online tečaj je dobro osmišljen ako su obavezne aktivnosti odabrane i definirane na način da njihov dovršetak pruža dokaz ostvarenosti svih ishoda tečaja.</a:t>
            </a:r>
          </a:p>
          <a:p>
            <a:r>
              <a:rPr lang="hr-HR" sz="1200" kern="1200" dirty="0">
                <a:solidFill>
                  <a:schemeClr val="tx1"/>
                </a:solidFill>
                <a:effectLst/>
                <a:latin typeface="+mn-lt"/>
                <a:ea typeface="+mn-ea"/>
                <a:cs typeface="+mn-cs"/>
              </a:rPr>
              <a:t>Upravo je to svrha digitalne značke - pružanje dokaza ostvarenosti svih ishoda tečaja. Zbog toga u opisu značke stoje navedeni ishodi i trajanje tečaja, a kao kriteriji za dobivanje digitalne značke navode se sve obavezne aktivnosti (ili neka njihova kombinacija ovisno o ideji autora tečaja). Polaznik dobiva značku tek nakon što je uspješno odradio sve obavezne aktivnosti.</a:t>
            </a:r>
          </a:p>
          <a:p>
            <a:r>
              <a:rPr lang="hr-HR" sz="1200" kern="1200" dirty="0">
                <a:solidFill>
                  <a:schemeClr val="tx1"/>
                </a:solidFill>
                <a:effectLst/>
                <a:latin typeface="+mn-lt"/>
                <a:ea typeface="+mn-ea"/>
                <a:cs typeface="+mn-cs"/>
              </a:rPr>
              <a:t> </a:t>
            </a:r>
          </a:p>
        </p:txBody>
      </p:sp>
      <p:sp>
        <p:nvSpPr>
          <p:cNvPr id="4" name="Rezervirano mjesto broja slajda 3"/>
          <p:cNvSpPr>
            <a:spLocks noGrp="1"/>
          </p:cNvSpPr>
          <p:nvPr>
            <p:ph type="sldNum" sz="quarter" idx="5"/>
          </p:nvPr>
        </p:nvSpPr>
        <p:spPr/>
        <p:txBody>
          <a:bodyPr/>
          <a:lstStyle/>
          <a:p>
            <a:fld id="{4F706C8B-3464-40AF-A07C-63F27BE6DC62}" type="slidenum">
              <a:rPr lang="hr-HR" smtClean="0"/>
              <a:t>33</a:t>
            </a:fld>
            <a:endParaRPr lang="hr-HR"/>
          </a:p>
        </p:txBody>
      </p:sp>
    </p:spTree>
    <p:extLst>
      <p:ext uri="{BB962C8B-B14F-4D97-AF65-F5344CB8AC3E}">
        <p14:creationId xmlns:p14="http://schemas.microsoft.com/office/powerpoint/2010/main" val="15373899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dirty="0">
                <a:effectLst/>
                <a:latin typeface="+mn-lt"/>
                <a:ea typeface="Times New Roman" panose="02020603050405020304" pitchFamily="18" charset="0"/>
              </a:rPr>
              <a:t>Demonstracija putem dijeljenog zaslona.</a:t>
            </a:r>
          </a:p>
          <a:p>
            <a:r>
              <a:rPr lang="en-US" sz="1200" dirty="0">
                <a:effectLst/>
                <a:latin typeface="+mn-lt"/>
                <a:ea typeface="Times New Roman" panose="02020603050405020304" pitchFamily="18" charset="0"/>
              </a:rPr>
              <a:t>(</a:t>
            </a:r>
            <a:r>
              <a:rPr lang="en-US" sz="1200" dirty="0" err="1">
                <a:effectLst/>
                <a:latin typeface="+mn-lt"/>
                <a:ea typeface="Times New Roman" panose="02020603050405020304" pitchFamily="18" charset="0"/>
              </a:rPr>
              <a:t>slajd</a:t>
            </a:r>
            <a:r>
              <a:rPr lang="hr-HR" sz="1200" dirty="0">
                <a:effectLst/>
                <a:latin typeface="+mn-lt"/>
                <a:ea typeface="Times New Roman" panose="02020603050405020304" pitchFamily="18" charset="0"/>
              </a:rPr>
              <a:t> je </a:t>
            </a:r>
            <a:r>
              <a:rPr lang="en-US" sz="1200" dirty="0">
                <a:effectLst/>
                <a:latin typeface="+mn-lt"/>
                <a:ea typeface="Times New Roman" panose="02020603050405020304" pitchFamily="18" charset="0"/>
              </a:rPr>
              <a:t>backup </a:t>
            </a:r>
            <a:r>
              <a:rPr lang="en-US" sz="1200" dirty="0" err="1">
                <a:effectLst/>
                <a:latin typeface="+mn-lt"/>
                <a:ea typeface="Times New Roman" panose="02020603050405020304" pitchFamily="18" charset="0"/>
              </a:rPr>
              <a:t>opcija</a:t>
            </a:r>
            <a:r>
              <a:rPr lang="en-US" sz="1200" dirty="0">
                <a:effectLst/>
                <a:latin typeface="+mn-lt"/>
                <a:ea typeface="Times New Roman" panose="02020603050405020304" pitchFamily="18" charset="0"/>
              </a:rPr>
              <a:t>)</a:t>
            </a:r>
            <a:endParaRPr lang="hr-HR" sz="1200" dirty="0">
              <a:effectLst/>
              <a:latin typeface="+mn-lt"/>
              <a:ea typeface="Times New Roman" panose="02020603050405020304" pitchFamily="18" charset="0"/>
            </a:endParaRPr>
          </a:p>
        </p:txBody>
      </p:sp>
      <p:sp>
        <p:nvSpPr>
          <p:cNvPr id="4" name="Rezervirano mjesto broja slajda 3"/>
          <p:cNvSpPr>
            <a:spLocks noGrp="1"/>
          </p:cNvSpPr>
          <p:nvPr>
            <p:ph type="sldNum" sz="quarter" idx="5"/>
          </p:nvPr>
        </p:nvSpPr>
        <p:spPr/>
        <p:txBody>
          <a:bodyPr/>
          <a:lstStyle/>
          <a:p>
            <a:fld id="{4F706C8B-3464-40AF-A07C-63F27BE6DC62}" type="slidenum">
              <a:rPr lang="hr-HR" smtClean="0"/>
              <a:t>34</a:t>
            </a:fld>
            <a:endParaRPr lang="hr-HR"/>
          </a:p>
        </p:txBody>
      </p:sp>
    </p:spTree>
    <p:extLst>
      <p:ext uri="{BB962C8B-B14F-4D97-AF65-F5344CB8AC3E}">
        <p14:creationId xmlns:p14="http://schemas.microsoft.com/office/powerpoint/2010/main" val="18435291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b="1" dirty="0">
                <a:effectLst/>
                <a:latin typeface="+mn-lt"/>
                <a:ea typeface="MS Mincho" panose="02020609040205080304" pitchFamily="49" charset="-128"/>
              </a:rPr>
              <a:t>Završno vrednovanje pomoću izlazne kartice</a:t>
            </a:r>
            <a:endParaRPr lang="hr-HR" sz="1200" dirty="0">
              <a:effectLst/>
              <a:latin typeface="+mn-lt"/>
              <a:ea typeface="Times New Roman" panose="02020603050405020304" pitchFamily="18" charset="0"/>
            </a:endParaRPr>
          </a:p>
          <a:p>
            <a:r>
              <a:rPr lang="hr-HR" sz="1200" b="1" dirty="0">
                <a:effectLst/>
                <a:latin typeface="+mn-lt"/>
                <a:ea typeface="MS Mincho" panose="02020609040205080304" pitchFamily="49" charset="-128"/>
              </a:rPr>
              <a:t> </a:t>
            </a:r>
            <a:endParaRPr lang="hr-HR" sz="1200" dirty="0">
              <a:effectLst/>
              <a:latin typeface="+mn-lt"/>
              <a:ea typeface="Times New Roman" panose="02020603050405020304" pitchFamily="18" charset="0"/>
            </a:endParaRPr>
          </a:p>
          <a:p>
            <a:r>
              <a:rPr lang="hr-HR" sz="1200" dirty="0">
                <a:effectLst/>
                <a:latin typeface="+mn-lt"/>
                <a:ea typeface="MS Mincho" panose="02020609040205080304" pitchFamily="49" charset="-128"/>
              </a:rPr>
              <a:t>Nakon današnjeg </a:t>
            </a:r>
            <a:r>
              <a:rPr lang="hr-HR" sz="1200" dirty="0" err="1">
                <a:effectLst/>
                <a:latin typeface="+mn-lt"/>
                <a:ea typeface="MS Mincho" panose="02020609040205080304" pitchFamily="49" charset="-128"/>
              </a:rPr>
              <a:t>webinara</a:t>
            </a:r>
            <a:r>
              <a:rPr lang="hr-HR" sz="1200" dirty="0">
                <a:effectLst/>
                <a:latin typeface="+mn-lt"/>
                <a:ea typeface="MS Mincho" panose="02020609040205080304" pitchFamily="49" charset="-128"/>
              </a:rPr>
              <a:t> sudionici samostalno sintetiziraju koncepte te ih kratko zapisuju na Lino ploču.</a:t>
            </a:r>
          </a:p>
          <a:p>
            <a:endParaRPr lang="hr-HR" sz="1200" dirty="0">
              <a:effectLst/>
              <a:latin typeface="+mn-lt"/>
              <a:ea typeface="MS Mincho" panose="02020609040205080304" pitchFamily="49" charset="-128"/>
            </a:endParaRPr>
          </a:p>
          <a:p>
            <a:r>
              <a:rPr lang="hr-HR" sz="1200" i="1" dirty="0">
                <a:effectLst/>
                <a:latin typeface="+mn-lt"/>
                <a:ea typeface="MS Mincho" panose="02020609040205080304" pitchFamily="49" charset="-128"/>
              </a:rPr>
              <a:t>Odaberite jednu od ponuđenih rečenica i dovršite je:</a:t>
            </a:r>
          </a:p>
          <a:p>
            <a:pPr marL="628650" lvl="1" indent="-171450">
              <a:buFont typeface="Arial" panose="020B0604020202020204" pitchFamily="34" charset="0"/>
              <a:buChar char="•"/>
            </a:pPr>
            <a:r>
              <a:rPr lang="hr-HR" sz="1200" i="1" kern="1200" dirty="0">
                <a:solidFill>
                  <a:schemeClr val="tx1"/>
                </a:solidFill>
                <a:effectLst/>
                <a:latin typeface="+mn-lt"/>
                <a:ea typeface="+mn-ea"/>
                <a:cs typeface="+mn-cs"/>
              </a:rPr>
              <a:t>Najviše mi se svidjelo…</a:t>
            </a:r>
            <a:endParaRPr lang="hr-HR"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hr-HR" sz="1200" i="1" kern="1200" dirty="0">
                <a:solidFill>
                  <a:schemeClr val="tx1"/>
                </a:solidFill>
                <a:effectLst/>
                <a:latin typeface="+mn-lt"/>
                <a:ea typeface="+mn-ea"/>
                <a:cs typeface="+mn-cs"/>
              </a:rPr>
              <a:t>Želim isprobati…</a:t>
            </a:r>
            <a:endParaRPr lang="hr-HR"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hr-HR" sz="1200" i="1" kern="1200" dirty="0">
                <a:solidFill>
                  <a:schemeClr val="tx1"/>
                </a:solidFill>
                <a:effectLst/>
                <a:latin typeface="+mn-lt"/>
                <a:ea typeface="+mn-ea"/>
                <a:cs typeface="+mn-cs"/>
              </a:rPr>
              <a:t>U svom tečaju ću upotrijebiti…</a:t>
            </a:r>
            <a:endParaRPr lang="hr-HR"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hr-HR" sz="1200" i="1" kern="1200" dirty="0">
                <a:solidFill>
                  <a:schemeClr val="tx1"/>
                </a:solidFill>
                <a:effectLst/>
                <a:latin typeface="+mn-lt"/>
                <a:ea typeface="+mn-ea"/>
                <a:cs typeface="+mn-cs"/>
              </a:rPr>
              <a:t>Do sada nisam znao…</a:t>
            </a:r>
            <a:endParaRPr lang="hr-HR" sz="1200" kern="1200" dirty="0">
              <a:solidFill>
                <a:schemeClr val="tx1"/>
              </a:solidFill>
              <a:effectLst/>
              <a:latin typeface="+mn-lt"/>
              <a:ea typeface="+mn-ea"/>
              <a:cs typeface="+mn-cs"/>
            </a:endParaRPr>
          </a:p>
          <a:p>
            <a:r>
              <a:rPr lang="hr-HR" sz="1200" b="1" dirty="0">
                <a:effectLst/>
                <a:latin typeface="+mn-lt"/>
                <a:ea typeface="Times New Roman" panose="02020603050405020304" pitchFamily="18" charset="0"/>
              </a:rPr>
              <a:t> </a:t>
            </a:r>
            <a:endParaRPr lang="hr-HR" sz="1200" dirty="0">
              <a:effectLst/>
              <a:latin typeface="+mn-lt"/>
              <a:ea typeface="Times New Roman" panose="02020603050405020304" pitchFamily="18" charset="0"/>
            </a:endParaRPr>
          </a:p>
          <a:p>
            <a:r>
              <a:rPr lang="hr-HR" sz="1200" dirty="0">
                <a:effectLst/>
                <a:latin typeface="+mn-lt"/>
                <a:ea typeface="MS Mincho" panose="02020609040205080304" pitchFamily="49" charset="-128"/>
              </a:rPr>
              <a:t>Pokrenuti Lino ploču i nakon 5 minuta pročitati što su sudionici napisali. Prokomentirati izlazne kartice. </a:t>
            </a:r>
            <a:endParaRPr lang="hr-HR" sz="1200" dirty="0">
              <a:effectLst/>
              <a:latin typeface="+mn-lt"/>
              <a:ea typeface="Times New Roman" panose="02020603050405020304" pitchFamily="18" charset="0"/>
            </a:endParaRPr>
          </a:p>
          <a:p>
            <a:r>
              <a:rPr lang="hr-HR" sz="1200" dirty="0">
                <a:effectLst/>
                <a:latin typeface="+mn-lt"/>
                <a:ea typeface="MS Mincho" panose="02020609040205080304" pitchFamily="49" charset="-128"/>
              </a:rPr>
              <a:t>Izlazne kartice su i povratna informacija predavaču koliko je uspješno ostvario ishode učenja postavljene na početku </a:t>
            </a:r>
            <a:r>
              <a:rPr lang="hr-HR" sz="1200" dirty="0" err="1">
                <a:effectLst/>
                <a:latin typeface="+mn-lt"/>
                <a:ea typeface="MS Mincho" panose="02020609040205080304" pitchFamily="49" charset="-128"/>
              </a:rPr>
              <a:t>webinara</a:t>
            </a:r>
            <a:r>
              <a:rPr lang="hr-HR" sz="1200" dirty="0">
                <a:effectLst/>
                <a:latin typeface="+mn-lt"/>
                <a:ea typeface="MS Mincho" panose="02020609040205080304" pitchFamily="49" charset="-128"/>
              </a:rPr>
              <a:t>. </a:t>
            </a:r>
            <a:endParaRPr lang="hr-HR" sz="1200" dirty="0">
              <a:effectLst/>
              <a:latin typeface="+mn-lt"/>
              <a:ea typeface="Times New Roman" panose="02020603050405020304" pitchFamily="18" charset="0"/>
            </a:endParaRPr>
          </a:p>
          <a:p>
            <a:r>
              <a:rPr lang="hr-HR" sz="1200" dirty="0">
                <a:effectLst/>
                <a:latin typeface="+mn-lt"/>
                <a:ea typeface="MS Mincho" panose="02020609040205080304" pitchFamily="49" charset="-128"/>
              </a:rPr>
              <a:t>Predavač može uputiti sudionike na dodatne izvore za učenje.</a:t>
            </a:r>
            <a:endParaRPr lang="hr-HR" sz="1200" dirty="0">
              <a:effectLst/>
              <a:latin typeface="+mn-lt"/>
              <a:ea typeface="Times New Roman" panose="02020603050405020304" pitchFamily="18" charset="0"/>
            </a:endParaRPr>
          </a:p>
          <a:p>
            <a:r>
              <a:rPr lang="hr-HR" sz="1200" dirty="0">
                <a:effectLst/>
                <a:latin typeface="+mn-lt"/>
                <a:ea typeface="Times New Roman" panose="02020603050405020304" pitchFamily="18" charset="0"/>
              </a:rPr>
              <a:t> </a:t>
            </a:r>
          </a:p>
          <a:p>
            <a:r>
              <a:rPr lang="hr-HR" sz="1200" dirty="0">
                <a:effectLst/>
                <a:latin typeface="+mn-lt"/>
                <a:ea typeface="Times New Roman" panose="02020603050405020304" pitchFamily="18" charset="0"/>
              </a:rPr>
              <a:t>Odgovoriti</a:t>
            </a:r>
            <a:r>
              <a:rPr lang="hr-HR" sz="1200" dirty="0">
                <a:effectLst/>
                <a:latin typeface="+mn-lt"/>
                <a:ea typeface="MS Mincho" panose="02020609040205080304" pitchFamily="49" charset="-128"/>
              </a:rPr>
              <a:t> na eventualno neodgovorena pitanja tijekom </a:t>
            </a:r>
            <a:r>
              <a:rPr lang="hr-HR" sz="1200" dirty="0" err="1">
                <a:effectLst/>
                <a:latin typeface="+mn-lt"/>
                <a:ea typeface="MS Mincho" panose="02020609040205080304" pitchFamily="49" charset="-128"/>
              </a:rPr>
              <a:t>webinara</a:t>
            </a:r>
            <a:r>
              <a:rPr lang="hr-HR" sz="1200" dirty="0">
                <a:effectLst/>
                <a:latin typeface="+mn-lt"/>
                <a:ea typeface="MS Mincho" panose="02020609040205080304" pitchFamily="49" charset="-128"/>
              </a:rPr>
              <a:t>.</a:t>
            </a:r>
            <a:endParaRPr lang="hr-HR" sz="1200" dirty="0">
              <a:effectLst/>
              <a:latin typeface="+mn-lt"/>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u="none"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35</a:t>
            </a:fld>
            <a:endParaRPr lang="hr-HR"/>
          </a:p>
        </p:txBody>
      </p:sp>
    </p:spTree>
    <p:extLst>
      <p:ext uri="{BB962C8B-B14F-4D97-AF65-F5344CB8AC3E}">
        <p14:creationId xmlns:p14="http://schemas.microsoft.com/office/powerpoint/2010/main" val="31042556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nSpc>
                <a:spcPct val="107000"/>
              </a:lnSpc>
              <a:spcAft>
                <a:spcPts val="800"/>
              </a:spcAft>
            </a:pPr>
            <a:r>
              <a:rPr lang="hr-HR" sz="1200" b="1" dirty="0">
                <a:solidFill>
                  <a:srgbClr val="000000"/>
                </a:solidFill>
                <a:effectLst/>
                <a:latin typeface="+mn-lt"/>
                <a:ea typeface="Calibri" panose="020F0502020204030204" pitchFamily="34" charset="0"/>
                <a:cs typeface="Times New Roman" panose="02020603050405020304" pitchFamily="18" charset="0"/>
              </a:rPr>
              <a:t>Upute za predavača:</a:t>
            </a:r>
            <a:endParaRPr lang="hr-HR" sz="12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hr-HR" sz="1200" dirty="0">
                <a:solidFill>
                  <a:srgbClr val="000000"/>
                </a:solidFill>
                <a:effectLst/>
                <a:latin typeface="+mn-lt"/>
                <a:ea typeface="Calibri" panose="020F0502020204030204" pitchFamily="34" charset="0"/>
                <a:cs typeface="Times New Roman" panose="02020603050405020304" pitchFamily="18" charset="0"/>
              </a:rPr>
              <a:t> </a:t>
            </a:r>
            <a:endParaRPr lang="hr-HR" sz="1200" dirty="0">
              <a:effectLst/>
              <a:latin typeface="+mn-lt"/>
              <a:ea typeface="Calibri" panose="020F0502020204030204" pitchFamily="34" charset="0"/>
              <a:cs typeface="Times New Roman" panose="02020603050405020304" pitchFamily="18" charset="0"/>
            </a:endParaRPr>
          </a:p>
          <a:p>
            <a:r>
              <a:rPr lang="en-US" dirty="0" err="1">
                <a:effectLst/>
                <a:latin typeface="+mn-lt"/>
              </a:rPr>
              <a:t>Zamoliti</a:t>
            </a:r>
            <a:r>
              <a:rPr lang="en-US" dirty="0">
                <a:effectLst/>
                <a:latin typeface="+mn-lt"/>
              </a:rPr>
              <a:t> </a:t>
            </a:r>
            <a:r>
              <a:rPr lang="en-US" dirty="0" err="1">
                <a:effectLst/>
                <a:latin typeface="+mn-lt"/>
              </a:rPr>
              <a:t>polaznike</a:t>
            </a:r>
            <a:r>
              <a:rPr lang="en-US" dirty="0">
                <a:effectLst/>
                <a:latin typeface="+mn-lt"/>
              </a:rPr>
              <a:t> da </a:t>
            </a:r>
            <a:r>
              <a:rPr lang="en-US" dirty="0" err="1">
                <a:effectLst/>
                <a:latin typeface="+mn-lt"/>
              </a:rPr>
              <a:t>iskreno</a:t>
            </a:r>
            <a:r>
              <a:rPr lang="en-US" dirty="0">
                <a:effectLst/>
                <a:latin typeface="+mn-lt"/>
              </a:rPr>
              <a:t> </a:t>
            </a:r>
            <a:r>
              <a:rPr lang="en-US" dirty="0" err="1">
                <a:effectLst/>
                <a:latin typeface="+mn-lt"/>
              </a:rPr>
              <a:t>ocijene</a:t>
            </a:r>
            <a:r>
              <a:rPr lang="en-US" dirty="0">
                <a:effectLst/>
                <a:latin typeface="+mn-lt"/>
              </a:rPr>
              <a:t> webinar </a:t>
            </a:r>
            <a:r>
              <a:rPr lang="en-US" dirty="0" err="1">
                <a:latin typeface="+mn-lt"/>
              </a:rPr>
              <a:t>popunjavanjem</a:t>
            </a:r>
            <a:r>
              <a:rPr lang="en-US" dirty="0">
                <a:latin typeface="+mn-lt"/>
              </a:rPr>
              <a:t> </a:t>
            </a:r>
            <a:r>
              <a:rPr lang="en-US" dirty="0" err="1">
                <a:latin typeface="+mn-lt"/>
              </a:rPr>
              <a:t>upitnika</a:t>
            </a:r>
            <a:r>
              <a:rPr lang="en-US" dirty="0">
                <a:latin typeface="+mn-lt"/>
              </a:rPr>
              <a:t> </a:t>
            </a:r>
            <a:r>
              <a:rPr lang="en-US" dirty="0" err="1">
                <a:latin typeface="+mn-lt"/>
              </a:rPr>
              <a:t>zadovoljstva</a:t>
            </a:r>
            <a:r>
              <a:rPr lang="en-US" dirty="0">
                <a:latin typeface="+mn-lt"/>
              </a:rPr>
              <a:t> za </a:t>
            </a:r>
            <a:r>
              <a:rPr lang="en-US" dirty="0" err="1">
                <a:latin typeface="+mn-lt"/>
              </a:rPr>
              <a:t>polaznike</a:t>
            </a:r>
            <a:r>
              <a:rPr lang="en-US" dirty="0">
                <a:latin typeface="+mn-lt"/>
              </a:rPr>
              <a:t> e-</a:t>
            </a:r>
            <a:r>
              <a:rPr lang="en-US" dirty="0" err="1">
                <a:latin typeface="+mn-lt"/>
              </a:rPr>
              <a:t>Škole</a:t>
            </a:r>
            <a:r>
              <a:rPr lang="en-US" dirty="0">
                <a:latin typeface="+mn-lt"/>
              </a:rPr>
              <a:t> </a:t>
            </a:r>
            <a:r>
              <a:rPr lang="en-US" dirty="0" err="1">
                <a:latin typeface="+mn-lt"/>
              </a:rPr>
              <a:t>webinara</a:t>
            </a:r>
            <a:r>
              <a:rPr lang="en-US" dirty="0">
                <a:latin typeface="+mn-lt"/>
              </a:rPr>
              <a:t>  </a:t>
            </a:r>
            <a:r>
              <a:rPr lang="en-US" dirty="0" err="1">
                <a:effectLst/>
                <a:latin typeface="+mn-lt"/>
              </a:rPr>
              <a:t>na</a:t>
            </a:r>
            <a:r>
              <a:rPr lang="en-US" dirty="0">
                <a:effectLst/>
                <a:latin typeface="+mn-lt"/>
              </a:rPr>
              <a:t> </a:t>
            </a:r>
            <a:r>
              <a:rPr lang="en-US" dirty="0" err="1">
                <a:latin typeface="+mn-lt"/>
              </a:rPr>
              <a:t>poveznici</a:t>
            </a:r>
            <a:r>
              <a:rPr lang="en-US" dirty="0">
                <a:latin typeface="+mn-lt"/>
              </a:rPr>
              <a:t> </a:t>
            </a:r>
            <a:r>
              <a:rPr lang="en-US" u="sng" dirty="0">
                <a:latin typeface="+mn-lt"/>
                <a:hlinkClick r:id="rId3"/>
              </a:rPr>
              <a:t>https://upitnik.carnet.hr/index.php/627228?lang=hr</a:t>
            </a:r>
            <a:r>
              <a:rPr lang="en-US" dirty="0">
                <a:latin typeface="+mn-lt"/>
              </a:rPr>
              <a:t>. </a:t>
            </a:r>
            <a:r>
              <a:rPr lang="en-US" dirty="0" err="1">
                <a:latin typeface="+mn-lt"/>
              </a:rPr>
              <a:t>Pozivnicu</a:t>
            </a:r>
            <a:r>
              <a:rPr lang="en-US" dirty="0">
                <a:latin typeface="+mn-lt"/>
              </a:rPr>
              <a:t> je </a:t>
            </a:r>
            <a:r>
              <a:rPr lang="en-US" dirty="0" err="1">
                <a:latin typeface="+mn-lt"/>
              </a:rPr>
              <a:t>potrebno</a:t>
            </a:r>
            <a:r>
              <a:rPr lang="en-US" dirty="0">
                <a:latin typeface="+mn-lt"/>
              </a:rPr>
              <a:t> </a:t>
            </a:r>
            <a:r>
              <a:rPr lang="en-US" dirty="0" err="1">
                <a:latin typeface="+mn-lt"/>
              </a:rPr>
              <a:t>objaviti</a:t>
            </a:r>
            <a:r>
              <a:rPr lang="en-US" dirty="0">
                <a:latin typeface="+mn-lt"/>
              </a:rPr>
              <a:t> u MS Teams pod Q&amp;A</a:t>
            </a:r>
            <a:r>
              <a:rPr lang="hr-HR" dirty="0">
                <a:latin typeface="+mn-lt"/>
              </a:rPr>
              <a:t> </a:t>
            </a:r>
            <a:r>
              <a:rPr lang="en-US" dirty="0">
                <a:latin typeface="+mn-lt"/>
              </a:rPr>
              <a:t>announcement.</a:t>
            </a:r>
            <a:endParaRPr lang="hr-HR" dirty="0">
              <a:latin typeface="+mn-lt"/>
            </a:endParaRPr>
          </a:p>
          <a:p>
            <a:r>
              <a:rPr lang="en-US" dirty="0">
                <a:latin typeface="+mn-lt"/>
              </a:rPr>
              <a:t>Molimo da </a:t>
            </a:r>
            <a:r>
              <a:rPr lang="en-US" dirty="0" err="1">
                <a:latin typeface="+mn-lt"/>
              </a:rPr>
              <a:t>nakon</a:t>
            </a:r>
            <a:r>
              <a:rPr lang="en-US" dirty="0">
                <a:latin typeface="+mn-lt"/>
              </a:rPr>
              <a:t> </a:t>
            </a:r>
            <a:r>
              <a:rPr lang="en-US" dirty="0" err="1">
                <a:latin typeface="+mn-lt"/>
              </a:rPr>
              <a:t>svakog</a:t>
            </a:r>
            <a:r>
              <a:rPr lang="en-US" dirty="0">
                <a:latin typeface="+mn-lt"/>
              </a:rPr>
              <a:t> </a:t>
            </a:r>
            <a:r>
              <a:rPr lang="en-US" dirty="0" err="1">
                <a:latin typeface="+mn-lt"/>
              </a:rPr>
              <a:t>održavanja</a:t>
            </a:r>
            <a:r>
              <a:rPr lang="en-US" dirty="0">
                <a:latin typeface="+mn-lt"/>
              </a:rPr>
              <a:t> </a:t>
            </a:r>
            <a:r>
              <a:rPr lang="en-US" dirty="0" err="1">
                <a:latin typeface="+mn-lt"/>
              </a:rPr>
              <a:t>jedan</a:t>
            </a:r>
            <a:r>
              <a:rPr lang="en-US" dirty="0">
                <a:latin typeface="+mn-lt"/>
              </a:rPr>
              <a:t> </a:t>
            </a:r>
            <a:r>
              <a:rPr lang="en-US" dirty="0" err="1">
                <a:latin typeface="+mn-lt"/>
              </a:rPr>
              <a:t>predavač</a:t>
            </a:r>
            <a:r>
              <a:rPr lang="en-US" dirty="0">
                <a:latin typeface="+mn-lt"/>
              </a:rPr>
              <a:t> </a:t>
            </a:r>
            <a:r>
              <a:rPr lang="en-US" dirty="0" err="1">
                <a:latin typeface="+mn-lt"/>
              </a:rPr>
              <a:t>popuni</a:t>
            </a:r>
            <a:r>
              <a:rPr lang="en-US" dirty="0">
                <a:latin typeface="+mn-lt"/>
              </a:rPr>
              <a:t> </a:t>
            </a:r>
            <a:r>
              <a:rPr lang="en-US" dirty="0" err="1">
                <a:latin typeface="+mn-lt"/>
              </a:rPr>
              <a:t>izvještaj</a:t>
            </a:r>
            <a:r>
              <a:rPr lang="en-US" dirty="0">
                <a:latin typeface="+mn-lt"/>
              </a:rPr>
              <a:t> </a:t>
            </a:r>
            <a:r>
              <a:rPr lang="en-US" dirty="0" err="1">
                <a:latin typeface="+mn-lt"/>
              </a:rPr>
              <a:t>predavača</a:t>
            </a:r>
            <a:r>
              <a:rPr lang="en-US" dirty="0">
                <a:latin typeface="+mn-lt"/>
              </a:rPr>
              <a:t> o </a:t>
            </a:r>
            <a:r>
              <a:rPr lang="en-US" dirty="0" err="1">
                <a:latin typeface="+mn-lt"/>
              </a:rPr>
              <a:t>održanom</a:t>
            </a:r>
            <a:r>
              <a:rPr lang="en-US" dirty="0">
                <a:latin typeface="+mn-lt"/>
              </a:rPr>
              <a:t> </a:t>
            </a:r>
            <a:r>
              <a:rPr lang="en-US" dirty="0" err="1">
                <a:latin typeface="+mn-lt"/>
              </a:rPr>
              <a:t>webinaru</a:t>
            </a:r>
            <a:r>
              <a:rPr lang="en-US" dirty="0">
                <a:latin typeface="+mn-lt"/>
              </a:rPr>
              <a:t> =  </a:t>
            </a:r>
            <a:r>
              <a:rPr lang="en-US" u="sng" dirty="0">
                <a:latin typeface="+mn-lt"/>
                <a:hlinkClick r:id="rId4"/>
              </a:rPr>
              <a:t>https://</a:t>
            </a:r>
            <a:r>
              <a:rPr lang="en-US" u="sng" dirty="0">
                <a:effectLst/>
                <a:latin typeface="+mn-lt"/>
                <a:hlinkClick r:id="rId4"/>
              </a:rPr>
              <a:t>upitnik.</a:t>
            </a:r>
            <a:r>
              <a:rPr lang="en-US" u="sng" dirty="0">
                <a:latin typeface="+mn-lt"/>
                <a:hlinkClick r:id="rId4"/>
              </a:rPr>
              <a:t>carnet.hr/index.php/252545?lang=hr</a:t>
            </a:r>
            <a:r>
              <a:rPr lang="en-US" dirty="0">
                <a:latin typeface="+mn-lt"/>
              </a:rPr>
              <a:t>.</a:t>
            </a:r>
            <a:endParaRPr lang="hr-HR" dirty="0">
              <a:latin typeface="+mn-lt"/>
            </a:endParaRPr>
          </a:p>
          <a:p>
            <a:pPr>
              <a:lnSpc>
                <a:spcPct val="107000"/>
              </a:lnSpc>
              <a:spcAft>
                <a:spcPts val="800"/>
              </a:spcAft>
            </a:pPr>
            <a:endParaRPr lang="hr-HR" sz="1200" dirty="0">
              <a:effectLst/>
              <a:latin typeface="+mn-lt"/>
              <a:ea typeface="Calibri" panose="020F0502020204030204" pitchFamily="34" charset="0"/>
              <a:cs typeface="Arial"/>
            </a:endParaRPr>
          </a:p>
          <a:p>
            <a:pPr>
              <a:lnSpc>
                <a:spcPct val="107000"/>
              </a:lnSpc>
              <a:spcAft>
                <a:spcPts val="800"/>
              </a:spcAft>
            </a:pPr>
            <a:r>
              <a:rPr lang="hr-HR" sz="1200" dirty="0">
                <a:solidFill>
                  <a:srgbClr val="000000"/>
                </a:solidFill>
                <a:effectLst/>
                <a:latin typeface="+mn-lt"/>
                <a:ea typeface="Calibri" panose="020F0502020204030204" pitchFamily="34" charset="0"/>
                <a:cs typeface="Times New Roman" panose="02020603050405020304" pitchFamily="18" charset="0"/>
              </a:rPr>
              <a:t> </a:t>
            </a:r>
            <a:endParaRPr lang="hr-HR" sz="1200" dirty="0">
              <a:effectLst/>
              <a:latin typeface="+mn-lt"/>
              <a:ea typeface="Calibri" panose="020F0502020204030204" pitchFamily="34" charset="0"/>
              <a:cs typeface="Times New Roman" panose="02020603050405020304" pitchFamily="18" charset="0"/>
            </a:endParaRPr>
          </a:p>
          <a:p>
            <a:pPr>
              <a:lnSpc>
                <a:spcPct val="107000"/>
              </a:lnSpc>
              <a:spcAft>
                <a:spcPts val="800"/>
              </a:spcAft>
            </a:pPr>
            <a:r>
              <a:rPr lang="hr-HR" sz="1200" dirty="0">
                <a:solidFill>
                  <a:srgbClr val="000000"/>
                </a:solidFill>
                <a:effectLst/>
                <a:latin typeface="+mn-lt"/>
                <a:ea typeface="Calibri" panose="020F0502020204030204" pitchFamily="34" charset="0"/>
                <a:cs typeface="Times New Roman" panose="02020603050405020304" pitchFamily="18" charset="0"/>
              </a:rPr>
              <a:t>Potvrde o sudjelovanju polaznicima će biti dostupne u aplikaciji za prijavu (EMA).</a:t>
            </a:r>
            <a:endParaRPr lang="hr-HR" sz="1200" dirty="0">
              <a:effectLst/>
              <a:latin typeface="+mn-lt"/>
              <a:ea typeface="Calibri" panose="020F0502020204030204" pitchFamily="34" charset="0"/>
              <a:cs typeface="Times New Roman" panose="02020603050405020304" pitchFamily="18" charset="0"/>
            </a:endParaRPr>
          </a:p>
          <a:p>
            <a:pPr marL="0" marR="0" lvl="0" indent="0" algn="l" rtl="0">
              <a:lnSpc>
                <a:spcPct val="100000"/>
              </a:lnSpc>
              <a:spcBef>
                <a:spcPts val="0"/>
              </a:spcBef>
              <a:spcAft>
                <a:spcPts val="0"/>
              </a:spcAft>
              <a:buClr>
                <a:schemeClr val="dk1"/>
              </a:buClr>
              <a:buSzPts val="1200"/>
              <a:buFont typeface="Calibri"/>
              <a:buNone/>
            </a:pPr>
            <a:endParaRPr lang="hr-HR" sz="1200" b="0" i="0" u="none" strike="noStrike" cap="none" dirty="0">
              <a:solidFill>
                <a:schemeClr val="dk1"/>
              </a:solidFill>
              <a:latin typeface="+mn-lt"/>
              <a:ea typeface="Calibri"/>
              <a:cs typeface="Calibri"/>
              <a:sym typeface="Calibri"/>
            </a:endParaRPr>
          </a:p>
          <a:p>
            <a:endParaRPr lang="hr-HR" dirty="0">
              <a:latin typeface="+mn-lt"/>
            </a:endParaRPr>
          </a:p>
        </p:txBody>
      </p:sp>
      <p:sp>
        <p:nvSpPr>
          <p:cNvPr id="4" name="Rezervirano mjesto broja slajda 3"/>
          <p:cNvSpPr>
            <a:spLocks noGrp="1"/>
          </p:cNvSpPr>
          <p:nvPr>
            <p:ph type="sldNum" sz="quarter" idx="5"/>
          </p:nvPr>
        </p:nvSpPr>
        <p:spPr/>
        <p:txBody>
          <a:bodyPr/>
          <a:lstStyle/>
          <a:p>
            <a:fld id="{CE4D0590-A684-44F5-9D58-68858B3AD177}" type="slidenum">
              <a:rPr lang="hr-HR" smtClean="0"/>
              <a:t>36</a:t>
            </a:fld>
            <a:endParaRPr lang="hr-HR"/>
          </a:p>
        </p:txBody>
      </p:sp>
    </p:spTree>
    <p:extLst>
      <p:ext uri="{BB962C8B-B14F-4D97-AF65-F5344CB8AC3E}">
        <p14:creationId xmlns:p14="http://schemas.microsoft.com/office/powerpoint/2010/main" val="8763122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35:notes"/>
          <p:cNvSpPr txBox="1">
            <a:spLocks noGrp="1"/>
          </p:cNvSpPr>
          <p:nvPr>
            <p:ph type="body" idx="1"/>
          </p:nvPr>
        </p:nvSpPr>
        <p:spPr>
          <a:xfrm>
            <a:off x="685800" y="1418811"/>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hr-HR" dirty="0"/>
              <a:t>Molimo uputiti</a:t>
            </a:r>
            <a:r>
              <a:rPr lang="hr-HR" baseline="0" dirty="0"/>
              <a:t> polaznike da sva pitanja o edukacijama upute na </a:t>
            </a:r>
            <a:r>
              <a:rPr lang="pl-PL" sz="1200" b="1" dirty="0">
                <a:solidFill>
                  <a:schemeClr val="accent1">
                    <a:lumMod val="50000"/>
                  </a:schemeClr>
                </a:solidFill>
                <a:hlinkClick r:id="rId3"/>
              </a:rPr>
              <a:t>e-skole-edukacija@skole.hr</a:t>
            </a:r>
            <a:r>
              <a:rPr lang="hr-HR" sz="1200" b="0" dirty="0">
                <a:solidFill>
                  <a:schemeClr val="tx1"/>
                </a:solidFill>
              </a:rPr>
              <a:t>,</a:t>
            </a:r>
            <a:r>
              <a:rPr lang="hr-HR" sz="1200" b="0" baseline="0" dirty="0">
                <a:solidFill>
                  <a:schemeClr val="tx1"/>
                </a:solidFill>
              </a:rPr>
              <a:t> a sva pitanja o projektu na </a:t>
            </a:r>
            <a:r>
              <a:rPr lang="pl-PL" sz="1200" b="1" dirty="0">
                <a:solidFill>
                  <a:schemeClr val="accent1">
                    <a:lumMod val="50000"/>
                  </a:schemeClr>
                </a:solidFill>
                <a:hlinkClick r:id="rId3"/>
              </a:rPr>
              <a:t>helpdesk@skole.hr</a:t>
            </a:r>
            <a:r>
              <a:rPr lang="pl-PL" sz="1200" b="1" dirty="0">
                <a:solidFill>
                  <a:schemeClr val="accent1">
                    <a:lumMod val="50000"/>
                  </a:schemeClr>
                </a:solidFill>
              </a:rPr>
              <a:t>.</a:t>
            </a:r>
            <a:endParaRPr lang="en-US" sz="1200" dirty="0">
              <a:solidFill>
                <a:schemeClr val="accent1">
                  <a:lumMod val="50000"/>
                </a:schemeClr>
              </a:solidFill>
            </a:endParaRPr>
          </a:p>
        </p:txBody>
      </p:sp>
      <p:sp>
        <p:nvSpPr>
          <p:cNvPr id="333" name="Google Shape;333;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algn="l" defTabSz="914400" rtl="0" eaLnBrk="1" latinLnBrk="0" hangingPunct="1"/>
            <a:r>
              <a:rPr lang="hr-HR" sz="1200" kern="1200" dirty="0">
                <a:solidFill>
                  <a:schemeClr val="tx1"/>
                </a:solidFill>
                <a:latin typeface="+mn-lt"/>
                <a:ea typeface="+mn-ea"/>
                <a:cs typeface="+mn-cs"/>
              </a:rPr>
              <a:t>Ukratko sudionike upoznati sa sadržajem webinara</a:t>
            </a:r>
          </a:p>
        </p:txBody>
      </p:sp>
      <p:sp>
        <p:nvSpPr>
          <p:cNvPr id="4" name="Rezervirano mjesto broja slajda 3"/>
          <p:cNvSpPr>
            <a:spLocks noGrp="1"/>
          </p:cNvSpPr>
          <p:nvPr>
            <p:ph type="sldNum" sz="quarter" idx="5"/>
          </p:nvPr>
        </p:nvSpPr>
        <p:spPr/>
        <p:txBody>
          <a:bodyPr/>
          <a:lstStyle/>
          <a:p>
            <a:fld id="{4F706C8B-3464-40AF-A07C-63F27BE6DC62}" type="slidenum">
              <a:rPr lang="hr-HR" smtClean="0"/>
              <a:t>4</a:t>
            </a:fld>
            <a:endParaRPr lang="hr-HR"/>
          </a:p>
        </p:txBody>
      </p:sp>
    </p:spTree>
    <p:extLst>
      <p:ext uri="{BB962C8B-B14F-4D97-AF65-F5344CB8AC3E}">
        <p14:creationId xmlns:p14="http://schemas.microsoft.com/office/powerpoint/2010/main" val="3234738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kern="1200" dirty="0">
                <a:solidFill>
                  <a:schemeClr val="tx1"/>
                </a:solidFill>
                <a:effectLst/>
                <a:latin typeface="+mn-lt"/>
                <a:ea typeface="+mn-ea"/>
                <a:cs typeface="+mn-cs"/>
              </a:rPr>
              <a:t>Predavač potiče sudionike da promisle o njihovom iskustvu u korištenju e-tečajeva.</a:t>
            </a:r>
          </a:p>
          <a:p>
            <a:r>
              <a:rPr lang="hr-HR" sz="1200" kern="1200" dirty="0">
                <a:solidFill>
                  <a:schemeClr val="tx1"/>
                </a:solidFill>
                <a:effectLst/>
                <a:latin typeface="+mn-lt"/>
                <a:ea typeface="+mn-ea"/>
                <a:cs typeface="+mn-cs"/>
              </a:rPr>
              <a:t>Pripremljen je upitnik u MS </a:t>
            </a:r>
            <a:r>
              <a:rPr lang="hr-HR" sz="1200" kern="1200" dirty="0" err="1">
                <a:solidFill>
                  <a:schemeClr val="tx1"/>
                </a:solidFill>
                <a:effectLst/>
                <a:latin typeface="+mn-lt"/>
                <a:ea typeface="+mn-ea"/>
                <a:cs typeface="+mn-cs"/>
              </a:rPr>
              <a:t>Formsu</a:t>
            </a:r>
            <a:r>
              <a:rPr lang="hr-HR" sz="1200" kern="1200" dirty="0">
                <a:solidFill>
                  <a:schemeClr val="tx1"/>
                </a:solidFill>
                <a:effectLst/>
                <a:latin typeface="+mn-lt"/>
                <a:ea typeface="+mn-ea"/>
                <a:cs typeface="+mn-cs"/>
              </a:rPr>
              <a:t> s tri pitanja zatvorenog tipa.</a:t>
            </a:r>
          </a:p>
          <a:p>
            <a:endParaRPr lang="hr-HR" sz="1200" i="1" kern="1200" dirty="0">
              <a:solidFill>
                <a:schemeClr val="tx1"/>
              </a:solidFill>
              <a:effectLst/>
              <a:latin typeface="+mn-lt"/>
              <a:ea typeface="+mn-ea"/>
              <a:cs typeface="+mn-cs"/>
            </a:endParaRPr>
          </a:p>
          <a:p>
            <a:r>
              <a:rPr lang="hr-HR" sz="1200" i="1" kern="1200" dirty="0">
                <a:solidFill>
                  <a:schemeClr val="tx1"/>
                </a:solidFill>
                <a:effectLst/>
                <a:latin typeface="+mn-lt"/>
                <a:ea typeface="+mn-ea"/>
                <a:cs typeface="+mn-cs"/>
              </a:rPr>
              <a:t>1. Koliko ste edukacija putem e-tečajeva uspješno završili?</a:t>
            </a:r>
            <a:endParaRPr lang="hr-HR"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hr-HR" sz="1200" i="1" kern="1200" dirty="0">
                <a:solidFill>
                  <a:schemeClr val="tx1"/>
                </a:solidFill>
                <a:effectLst/>
                <a:latin typeface="+mn-lt"/>
                <a:ea typeface="+mn-ea"/>
                <a:cs typeface="+mn-cs"/>
              </a:rPr>
              <a:t>niti jednu</a:t>
            </a:r>
            <a:endParaRPr lang="hr-HR"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hr-HR" sz="1200" i="1" kern="1200" dirty="0">
                <a:solidFill>
                  <a:schemeClr val="tx1"/>
                </a:solidFill>
                <a:effectLst/>
                <a:latin typeface="+mn-lt"/>
                <a:ea typeface="+mn-ea"/>
                <a:cs typeface="+mn-cs"/>
              </a:rPr>
              <a:t>1 – 2</a:t>
            </a:r>
            <a:endParaRPr lang="hr-HR"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hr-HR" sz="1200" i="1" kern="1200" dirty="0">
                <a:solidFill>
                  <a:schemeClr val="tx1"/>
                </a:solidFill>
                <a:effectLst/>
                <a:latin typeface="+mn-lt"/>
                <a:ea typeface="+mn-ea"/>
                <a:cs typeface="+mn-cs"/>
              </a:rPr>
              <a:t>više od 2</a:t>
            </a:r>
            <a:endParaRPr lang="hr-HR" sz="1200" kern="1200" dirty="0">
              <a:solidFill>
                <a:schemeClr val="tx1"/>
              </a:solidFill>
              <a:effectLst/>
              <a:latin typeface="+mn-lt"/>
              <a:ea typeface="+mn-ea"/>
              <a:cs typeface="+mn-cs"/>
            </a:endParaRPr>
          </a:p>
          <a:p>
            <a:r>
              <a:rPr lang="hr-HR" sz="1200" i="1" kern="1200" dirty="0">
                <a:solidFill>
                  <a:schemeClr val="tx1"/>
                </a:solidFill>
                <a:effectLst/>
                <a:latin typeface="+mn-lt"/>
                <a:ea typeface="+mn-ea"/>
                <a:cs typeface="+mn-cs"/>
              </a:rPr>
              <a:t>2. Jeste li sami ili u suradnji s drugima kreirali e-tečaj za svoje učenike ili kolege?</a:t>
            </a:r>
            <a:endParaRPr lang="hr-HR"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hr-HR" sz="1200" i="1" kern="1200" dirty="0">
                <a:solidFill>
                  <a:schemeClr val="tx1"/>
                </a:solidFill>
                <a:effectLst/>
                <a:latin typeface="+mn-lt"/>
                <a:ea typeface="+mn-ea"/>
                <a:cs typeface="+mn-cs"/>
              </a:rPr>
              <a:t>da</a:t>
            </a:r>
            <a:endParaRPr lang="hr-HR"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hr-HR" sz="1200" i="1" kern="1200" dirty="0">
                <a:solidFill>
                  <a:schemeClr val="tx1"/>
                </a:solidFill>
                <a:effectLst/>
                <a:latin typeface="+mn-lt"/>
                <a:ea typeface="+mn-ea"/>
                <a:cs typeface="+mn-cs"/>
              </a:rPr>
              <a:t>ne</a:t>
            </a:r>
            <a:endParaRPr lang="hr-HR" sz="1200" kern="1200" dirty="0">
              <a:solidFill>
                <a:schemeClr val="tx1"/>
              </a:solidFill>
              <a:effectLst/>
              <a:latin typeface="+mn-lt"/>
              <a:ea typeface="+mn-ea"/>
              <a:cs typeface="+mn-cs"/>
            </a:endParaRPr>
          </a:p>
          <a:p>
            <a:r>
              <a:rPr lang="hr-HR" sz="1200" i="1" kern="1200" dirty="0">
                <a:solidFill>
                  <a:schemeClr val="tx1"/>
                </a:solidFill>
                <a:effectLst/>
                <a:latin typeface="+mn-lt"/>
                <a:ea typeface="+mn-ea"/>
                <a:cs typeface="+mn-cs"/>
              </a:rPr>
              <a:t>3. (Za sudionike koji su na prethodno pitanje odgovorili da)</a:t>
            </a:r>
            <a:br>
              <a:rPr lang="hr-HR" sz="1200" i="1" kern="1200" dirty="0">
                <a:solidFill>
                  <a:schemeClr val="tx1"/>
                </a:solidFill>
                <a:effectLst/>
                <a:latin typeface="+mn-lt"/>
                <a:ea typeface="+mn-ea"/>
                <a:cs typeface="+mn-cs"/>
              </a:rPr>
            </a:br>
            <a:r>
              <a:rPr lang="hr-HR" sz="1200" i="1" kern="1200" dirty="0">
                <a:solidFill>
                  <a:schemeClr val="tx1"/>
                </a:solidFill>
                <a:effectLst/>
                <a:latin typeface="+mn-lt"/>
                <a:ea typeface="+mn-ea"/>
                <a:cs typeface="+mn-cs"/>
              </a:rPr>
              <a:t>Koliko vam je pri kreiranju e-tečaja instrukcijski dizajn bio važan? </a:t>
            </a:r>
            <a:endParaRPr lang="hr-HR"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hr-HR" sz="1200" i="1" kern="1200" dirty="0">
                <a:solidFill>
                  <a:schemeClr val="tx1"/>
                </a:solidFill>
                <a:effectLst/>
                <a:latin typeface="+mn-lt"/>
                <a:ea typeface="+mn-ea"/>
                <a:cs typeface="+mn-cs"/>
              </a:rPr>
              <a:t>jako važan</a:t>
            </a:r>
            <a:endParaRPr lang="hr-HR"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hr-HR" sz="1200" i="1" kern="1200" dirty="0">
                <a:solidFill>
                  <a:schemeClr val="tx1"/>
                </a:solidFill>
                <a:effectLst/>
                <a:latin typeface="+mn-lt"/>
                <a:ea typeface="+mn-ea"/>
                <a:cs typeface="+mn-cs"/>
              </a:rPr>
              <a:t>srednje važan</a:t>
            </a:r>
            <a:endParaRPr lang="hr-HR"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hr-HR" sz="1200" i="1" kern="1200" dirty="0">
                <a:solidFill>
                  <a:schemeClr val="tx1"/>
                </a:solidFill>
                <a:effectLst/>
                <a:latin typeface="+mn-lt"/>
                <a:ea typeface="+mn-ea"/>
                <a:cs typeface="+mn-cs"/>
              </a:rPr>
              <a:t>nevažan</a:t>
            </a:r>
            <a:endParaRPr lang="hr-HR"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hr-HR" sz="1200" i="1" kern="1200" dirty="0">
                <a:solidFill>
                  <a:schemeClr val="tx1"/>
                </a:solidFill>
                <a:effectLst/>
                <a:latin typeface="+mn-lt"/>
                <a:ea typeface="+mn-ea"/>
                <a:cs typeface="+mn-cs"/>
              </a:rPr>
              <a:t>nisam o tome razmišljao/razmišljala</a:t>
            </a:r>
            <a:endParaRPr lang="hr-HR" sz="1200" kern="1200" dirty="0">
              <a:solidFill>
                <a:schemeClr val="tx1"/>
              </a:solidFill>
              <a:effectLst/>
              <a:latin typeface="+mn-lt"/>
              <a:ea typeface="+mn-ea"/>
              <a:cs typeface="+mn-cs"/>
            </a:endParaRPr>
          </a:p>
          <a:p>
            <a:endParaRPr lang="hr-H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Odgovori se prikazuju kružnim ili stupčastim grafikonom.</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Po završetku će predavač sudionicima prikazati rezultate ankete i ukratko ih prokomentirati.</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Odgovori polaznika predavaču služe kao povratne informacije o strukturi sudionika </a:t>
            </a:r>
            <a:r>
              <a:rPr lang="hr-HR" sz="1200" kern="1200" dirty="0" err="1">
                <a:solidFill>
                  <a:schemeClr val="tx1"/>
                </a:solidFill>
                <a:effectLst/>
                <a:latin typeface="+mn-lt"/>
                <a:ea typeface="+mn-ea"/>
                <a:cs typeface="+mn-cs"/>
              </a:rPr>
              <a:t>webinara</a:t>
            </a:r>
            <a:r>
              <a:rPr lang="hr-HR" sz="1200" kern="1200" dirty="0">
                <a:solidFill>
                  <a:schemeClr val="tx1"/>
                </a:solidFill>
                <a:effectLst/>
                <a:latin typeface="+mn-lt"/>
                <a:ea typeface="+mn-ea"/>
                <a:cs typeface="+mn-cs"/>
              </a:rPr>
              <a:t> s obzirom na njihova iskustva s e-tečajevima i instrukcijskim dizajnom.</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u="none"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5</a:t>
            </a:fld>
            <a:endParaRPr lang="hr-HR"/>
          </a:p>
        </p:txBody>
      </p:sp>
    </p:spTree>
    <p:extLst>
      <p:ext uri="{BB962C8B-B14F-4D97-AF65-F5344CB8AC3E}">
        <p14:creationId xmlns:p14="http://schemas.microsoft.com/office/powerpoint/2010/main" val="359032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a:t>Najaviti da ćemo polaznike upoznati s osnovnim pojmovima i značajkama instrukcijskog dizajna.</a:t>
            </a:r>
          </a:p>
        </p:txBody>
      </p:sp>
      <p:sp>
        <p:nvSpPr>
          <p:cNvPr id="4" name="Rezervirano mjesto broja slajda 3"/>
          <p:cNvSpPr>
            <a:spLocks noGrp="1"/>
          </p:cNvSpPr>
          <p:nvPr>
            <p:ph type="sldNum" sz="quarter" idx="5"/>
          </p:nvPr>
        </p:nvSpPr>
        <p:spPr/>
        <p:txBody>
          <a:bodyPr/>
          <a:lstStyle/>
          <a:p>
            <a:fld id="{4F706C8B-3464-40AF-A07C-63F27BE6DC62}" type="slidenum">
              <a:rPr lang="hr-HR" smtClean="0"/>
              <a:t>6</a:t>
            </a:fld>
            <a:endParaRPr lang="hr-HR"/>
          </a:p>
        </p:txBody>
      </p:sp>
    </p:spTree>
    <p:extLst>
      <p:ext uri="{BB962C8B-B14F-4D97-AF65-F5344CB8AC3E}">
        <p14:creationId xmlns:p14="http://schemas.microsoft.com/office/powerpoint/2010/main" val="6333865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b="0" u="none" dirty="0"/>
              <a:t>Instrukcijski dizajn sustavni je </a:t>
            </a:r>
            <a:r>
              <a:rPr lang="hr-HR" b="1" u="none" dirty="0"/>
              <a:t>proces</a:t>
            </a:r>
            <a:r>
              <a:rPr lang="hr-HR" b="0" u="none" dirty="0"/>
              <a:t> pripreme poučavanja koji se vodi znanstvenim </a:t>
            </a:r>
            <a:r>
              <a:rPr lang="hr-HR" b="1" u="none" dirty="0"/>
              <a:t>načelima</a:t>
            </a:r>
            <a:r>
              <a:rPr lang="hr-HR" b="0" u="none" dirty="0"/>
              <a:t> o tome kako ljudi uče.</a:t>
            </a:r>
          </a:p>
          <a:p>
            <a:pPr marL="0" marR="0" lvl="0" indent="0" algn="l" defTabSz="914400" rtl="0" eaLnBrk="1" fontAlgn="auto" latinLnBrk="0" hangingPunct="1">
              <a:lnSpc>
                <a:spcPct val="100000"/>
              </a:lnSpc>
              <a:spcBef>
                <a:spcPts val="0"/>
              </a:spcBef>
              <a:spcAft>
                <a:spcPts val="0"/>
              </a:spcAft>
              <a:buClrTx/>
              <a:buSzTx/>
              <a:buFontTx/>
              <a:buNone/>
              <a:tabLst/>
              <a:defRPr/>
            </a:pPr>
            <a:r>
              <a:rPr lang="hr-HR" b="0" u="none" dirty="0"/>
              <a:t>U klasičnom poučavanju </a:t>
            </a:r>
            <a:r>
              <a:rPr lang="hr-HR" sz="1200" b="0" i="0" u="none" kern="1200" dirty="0">
                <a:solidFill>
                  <a:schemeClr val="tx1"/>
                </a:solidFill>
                <a:effectLst/>
                <a:latin typeface="+mn-lt"/>
                <a:ea typeface="+mn-ea"/>
                <a:cs typeface="+mn-cs"/>
              </a:rPr>
              <a:t>instrukcijski dizajn</a:t>
            </a:r>
            <a:r>
              <a:rPr lang="hr-HR" b="0" u="none" dirty="0"/>
              <a:t> implicitno je sadržan u iskustvu i u mudrosti predavača koji </a:t>
            </a:r>
            <a:r>
              <a:rPr lang="hr-HR" sz="1200" b="0" i="0" kern="1200" dirty="0">
                <a:solidFill>
                  <a:schemeClr val="tx1"/>
                </a:solidFill>
                <a:effectLst/>
                <a:latin typeface="+mn-lt"/>
                <a:ea typeface="+mn-ea"/>
                <a:cs typeface="+mn-cs"/>
              </a:rPr>
              <a:t>u direktnom kontaktu s polaznicima na temelju povratnih informacija prilagođava predavanje njihovom predznanju, potrebama i trenutnoj situaciji, a nakon održane nastave analizira predavanje i dodatno ga prilagođava za sljedeću grupu polaznika.</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b="0" i="0" u="none" kern="1200" dirty="0">
                <a:solidFill>
                  <a:schemeClr val="tx1"/>
                </a:solidFill>
                <a:effectLst/>
                <a:latin typeface="+mn-lt"/>
                <a:ea typeface="+mn-ea"/>
                <a:cs typeface="+mn-cs"/>
              </a:rPr>
              <a:t>Prilikom e-učenja instrukcijski dizajn je eksplicitan, njime se jasno određuje kako će pojedini dijelovi sadržaja biti prezentirati što pri izradi e-tečaja zahtijeva promišljanje o odabiru i organizaciji nastavnih materijala i zadataka. K</a:t>
            </a:r>
            <a:r>
              <a:rPr lang="hr-HR" sz="1200" b="0" i="0" kern="1200" dirty="0">
                <a:solidFill>
                  <a:schemeClr val="tx1"/>
                </a:solidFill>
                <a:effectLst/>
                <a:latin typeface="+mn-lt"/>
                <a:ea typeface="+mn-ea"/>
                <a:cs typeface="+mn-cs"/>
              </a:rPr>
              <a:t>od e-učenja naglasak je na odnosu između polaznika i materijala za učenje, polaznik sam određuje kada, gdje i koliko će učiti, sam određuje tempo i smjer učenja. Zato se nastavni materijali e-tečaja tvore od manjih jedinica zvanih </a:t>
            </a:r>
            <a:r>
              <a:rPr lang="hr-HR" sz="1200" b="1" i="0" u="none" kern="1200" dirty="0">
                <a:solidFill>
                  <a:schemeClr val="tx1"/>
                </a:solidFill>
                <a:effectLst/>
                <a:latin typeface="+mn-lt"/>
                <a:ea typeface="+mn-ea"/>
                <a:cs typeface="+mn-cs"/>
              </a:rPr>
              <a:t>objekti učenja </a:t>
            </a:r>
            <a:r>
              <a:rPr lang="hr-HR" sz="1200" b="0" i="0" u="none" kern="1200" dirty="0">
                <a:solidFill>
                  <a:schemeClr val="tx1"/>
                </a:solidFill>
                <a:effectLst/>
                <a:latin typeface="+mn-lt"/>
                <a:ea typeface="+mn-ea"/>
                <a:cs typeface="+mn-cs"/>
              </a:rPr>
              <a:t>koji se odabiru, raspoređuju i kombiniraju (strukturiraju) kako bi omogućili prenošenje znanja i stjecanje vještina polaznika poštujući pedagoška načela e-učenja. </a:t>
            </a:r>
          </a:p>
          <a:p>
            <a:pPr marL="0" marR="0" lvl="0" indent="0" algn="l" defTabSz="914400" rtl="0" eaLnBrk="1" fontAlgn="auto" latinLnBrk="0" hangingPunct="1">
              <a:lnSpc>
                <a:spcPct val="100000"/>
              </a:lnSpc>
              <a:spcBef>
                <a:spcPts val="0"/>
              </a:spcBef>
              <a:spcAft>
                <a:spcPts val="0"/>
              </a:spcAft>
              <a:buClrTx/>
              <a:buSzTx/>
              <a:buFontTx/>
              <a:buNone/>
              <a:tabLst/>
              <a:defRPr/>
            </a:pPr>
            <a:r>
              <a:rPr lang="hr-HR" sz="1200" b="0" i="0" kern="1200" dirty="0">
                <a:solidFill>
                  <a:schemeClr val="tx1"/>
                </a:solidFill>
                <a:effectLst/>
                <a:latin typeface="+mn-lt"/>
                <a:ea typeface="+mn-ea"/>
                <a:cs typeface="+mn-cs"/>
              </a:rPr>
              <a:t>Da zaključimo, poučavanje uz korištenje tehnologije, odnosno putem e-tečaja zahtijeva:</a:t>
            </a:r>
          </a:p>
          <a:p>
            <a:pPr marL="171450" indent="-171450">
              <a:buFont typeface="Arial" panose="020B0604020202020204" pitchFamily="34" charset="0"/>
              <a:buChar char="•"/>
            </a:pPr>
            <a:r>
              <a:rPr lang="hr-HR" sz="1200" b="0" i="0" kern="1200" dirty="0">
                <a:solidFill>
                  <a:schemeClr val="tx1"/>
                </a:solidFill>
                <a:effectLst/>
                <a:latin typeface="+mn-lt"/>
                <a:ea typeface="+mn-ea"/>
                <a:cs typeface="+mn-cs"/>
              </a:rPr>
              <a:t>znanje instrukcijskog dizajna </a:t>
            </a:r>
            <a:r>
              <a:rPr lang="hr-HR" sz="1200" b="1" i="0" kern="1200" dirty="0">
                <a:solidFill>
                  <a:schemeClr val="tx1"/>
                </a:solidFill>
                <a:effectLst/>
                <a:latin typeface="+mn-lt"/>
                <a:ea typeface="+mn-ea"/>
                <a:cs typeface="+mn-cs"/>
              </a:rPr>
              <a:t>prilagođeno posebnostima medija</a:t>
            </a:r>
            <a:r>
              <a:rPr lang="hr-HR" sz="1200" b="0" i="0" kern="1200" dirty="0">
                <a:solidFill>
                  <a:schemeClr val="tx1"/>
                </a:solidFill>
                <a:effectLst/>
                <a:latin typeface="+mn-lt"/>
                <a:ea typeface="+mn-ea"/>
                <a:cs typeface="+mn-cs"/>
              </a:rPr>
              <a:t>,</a:t>
            </a:r>
          </a:p>
          <a:p>
            <a:pPr marL="171450" indent="-171450">
              <a:buFont typeface="Arial" panose="020B0604020202020204" pitchFamily="34" charset="0"/>
              <a:buChar char="•"/>
            </a:pPr>
            <a:r>
              <a:rPr lang="hr-HR" sz="1200" b="0" i="0" kern="1200" dirty="0">
                <a:solidFill>
                  <a:schemeClr val="tx1"/>
                </a:solidFill>
                <a:effectLst/>
                <a:latin typeface="+mn-lt"/>
                <a:ea typeface="+mn-ea"/>
                <a:cs typeface="+mn-cs"/>
              </a:rPr>
              <a:t>duboko razumijevanje načina na koji </a:t>
            </a:r>
            <a:r>
              <a:rPr lang="hr-HR" sz="1200" b="1" i="0" kern="1200" dirty="0">
                <a:solidFill>
                  <a:schemeClr val="tx1"/>
                </a:solidFill>
                <a:effectLst/>
                <a:latin typeface="+mn-lt"/>
                <a:ea typeface="+mn-ea"/>
                <a:cs typeface="+mn-cs"/>
              </a:rPr>
              <a:t>ljudi uče samostalno</a:t>
            </a:r>
            <a:r>
              <a:rPr lang="hr-HR" sz="1200" b="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u="none"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7</a:t>
            </a:fld>
            <a:endParaRPr lang="hr-HR"/>
          </a:p>
        </p:txBody>
      </p:sp>
    </p:spTree>
    <p:extLst>
      <p:ext uri="{BB962C8B-B14F-4D97-AF65-F5344CB8AC3E}">
        <p14:creationId xmlns:p14="http://schemas.microsoft.com/office/powerpoint/2010/main" val="695314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200" b="0" i="0" kern="1200" dirty="0">
                <a:solidFill>
                  <a:schemeClr val="tx1"/>
                </a:solidFill>
                <a:effectLst/>
                <a:latin typeface="+mn-lt"/>
                <a:ea typeface="+mn-ea"/>
                <a:cs typeface="+mn-cs"/>
              </a:rPr>
              <a:t>Dobar instrukcijski dizajn leži na četiri temelja:</a:t>
            </a:r>
          </a:p>
          <a:p>
            <a:pPr marL="228600" indent="-228600">
              <a:buFont typeface="+mj-lt"/>
              <a:buAutoNum type="arabicPeriod"/>
            </a:pPr>
            <a:r>
              <a:rPr lang="hr-HR" dirty="0"/>
              <a:t>ciljevi – </a:t>
            </a:r>
            <a:r>
              <a:rPr lang="hr-HR" sz="1200" b="0" i="0" kern="1200" dirty="0">
                <a:solidFill>
                  <a:schemeClr val="tx1"/>
                </a:solidFill>
                <a:effectLst/>
                <a:latin typeface="+mn-lt"/>
                <a:ea typeface="+mn-ea"/>
                <a:cs typeface="+mn-cs"/>
              </a:rPr>
              <a:t>na početku je najvažnije odrediti glavni cilj i sve ostale ciljeve koji iz njega proizlaze</a:t>
            </a:r>
            <a:endParaRPr lang="hr-HR" dirty="0"/>
          </a:p>
          <a:p>
            <a:pPr marL="228600" indent="-228600">
              <a:buFont typeface="+mj-lt"/>
              <a:buAutoNum type="arabicPeriod"/>
            </a:pPr>
            <a:r>
              <a:rPr lang="hr-HR" dirty="0"/>
              <a:t>sadržaj – kreiranje objekata učenja, izbor formata, multimedije, strukturiranje objekata učenja</a:t>
            </a:r>
          </a:p>
          <a:p>
            <a:pPr marL="228600" indent="-228600">
              <a:buFont typeface="+mj-lt"/>
              <a:buAutoNum type="arabicPeriod"/>
            </a:pPr>
            <a:r>
              <a:rPr lang="hr-HR" dirty="0"/>
              <a:t>strategije poučavanja – načini predstavljanja sadržaja, razina interaktivnosti, zadatci za polaznike, </a:t>
            </a:r>
            <a:r>
              <a:rPr lang="hr-HR" dirty="0" err="1"/>
              <a:t>samoprocjena</a:t>
            </a:r>
            <a:r>
              <a:rPr lang="hr-HR" dirty="0"/>
              <a:t> napretka</a:t>
            </a:r>
          </a:p>
          <a:p>
            <a:pPr marL="228600" indent="-228600">
              <a:buFont typeface="+mj-lt"/>
              <a:buAutoNum type="arabicPeriod"/>
            </a:pPr>
            <a:r>
              <a:rPr lang="hr-HR" dirty="0"/>
              <a:t>evaluacija – kako</a:t>
            </a:r>
            <a:r>
              <a:rPr lang="hr-HR" sz="1200" b="0" i="0" kern="1200" dirty="0">
                <a:solidFill>
                  <a:schemeClr val="tx1"/>
                </a:solidFill>
                <a:effectLst/>
                <a:latin typeface="+mn-lt"/>
                <a:ea typeface="+mn-ea"/>
                <a:cs typeface="+mn-cs"/>
              </a:rPr>
              <a:t> ćemo provjeriti jesmo li postigli ciljeve</a:t>
            </a:r>
          </a:p>
          <a:p>
            <a:pPr marL="228600" indent="-228600">
              <a:buFont typeface="+mj-lt"/>
              <a:buAutoNum type="arabicPeriod"/>
            </a:pPr>
            <a:endParaRPr lang="hr-HR"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hr-HR" sz="1200" b="0" i="0" kern="1200" dirty="0">
                <a:solidFill>
                  <a:schemeClr val="tx1"/>
                </a:solidFill>
                <a:effectLst/>
                <a:latin typeface="+mn-lt"/>
                <a:ea typeface="+mn-ea"/>
                <a:cs typeface="+mn-cs"/>
              </a:rPr>
              <a:t>Izvor: Saša </a:t>
            </a:r>
            <a:r>
              <a:rPr lang="hr-HR" sz="1200" b="0" i="0" kern="1200" dirty="0" err="1">
                <a:solidFill>
                  <a:schemeClr val="tx1"/>
                </a:solidFill>
                <a:effectLst/>
                <a:latin typeface="+mn-lt"/>
                <a:ea typeface="+mn-ea"/>
                <a:cs typeface="+mn-cs"/>
              </a:rPr>
              <a:t>Dumić</a:t>
            </a:r>
            <a:r>
              <a:rPr lang="hr-HR" sz="1200" b="0" i="0" kern="1200" dirty="0">
                <a:solidFill>
                  <a:schemeClr val="tx1"/>
                </a:solidFill>
                <a:effectLst/>
                <a:latin typeface="+mn-lt"/>
                <a:ea typeface="+mn-ea"/>
                <a:cs typeface="+mn-cs"/>
              </a:rPr>
              <a:t>: Zašto je instrukcijski dizajn važan za izradu e-</a:t>
            </a:r>
            <a:r>
              <a:rPr lang="hr-HR" sz="1200" b="0" i="0" kern="1200" dirty="0" err="1">
                <a:solidFill>
                  <a:schemeClr val="tx1"/>
                </a:solidFill>
                <a:effectLst/>
                <a:latin typeface="+mn-lt"/>
                <a:ea typeface="+mn-ea"/>
                <a:cs typeface="+mn-cs"/>
              </a:rPr>
              <a:t>learning</a:t>
            </a:r>
            <a:r>
              <a:rPr lang="hr-HR" sz="1200" b="0" i="0" kern="1200" dirty="0">
                <a:solidFill>
                  <a:schemeClr val="tx1"/>
                </a:solidFill>
                <a:effectLst/>
                <a:latin typeface="+mn-lt"/>
                <a:ea typeface="+mn-ea"/>
                <a:cs typeface="+mn-cs"/>
              </a:rPr>
              <a:t> sadržaja, https://www.edukacija.net/sadrzaj/o-e-learningu/zasto-je-instrukcijski-dizajn-vazan-za-izradu-dobrog-e-learning-sadrzaja</a:t>
            </a:r>
          </a:p>
          <a:p>
            <a:pPr marL="0" indent="0">
              <a:buFont typeface="+mj-lt"/>
              <a:buNone/>
            </a:pPr>
            <a:endParaRPr lang="hr-HR" dirty="0"/>
          </a:p>
          <a:p>
            <a:endParaRPr lang="hr-HR"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8</a:t>
            </a:fld>
            <a:endParaRPr lang="hr-HR"/>
          </a:p>
        </p:txBody>
      </p:sp>
    </p:spTree>
    <p:extLst>
      <p:ext uri="{BB962C8B-B14F-4D97-AF65-F5344CB8AC3E}">
        <p14:creationId xmlns:p14="http://schemas.microsoft.com/office/powerpoint/2010/main" val="18040810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200" kern="1200" dirty="0">
                <a:solidFill>
                  <a:schemeClr val="tx1"/>
                </a:solidFill>
                <a:effectLst/>
                <a:latin typeface="+mn-lt"/>
                <a:ea typeface="+mn-ea"/>
                <a:cs typeface="+mn-cs"/>
              </a:rPr>
              <a:t>Najpoznatiji i najčešće korišten model instrukcijskog dizajna je </a:t>
            </a:r>
            <a:r>
              <a:rPr lang="hr-HR" sz="1200" b="1" kern="1200" dirty="0">
                <a:solidFill>
                  <a:schemeClr val="tx1"/>
                </a:solidFill>
                <a:effectLst/>
                <a:latin typeface="+mn-lt"/>
                <a:ea typeface="+mn-ea"/>
                <a:cs typeface="+mn-cs"/>
              </a:rPr>
              <a:t>ADDIE model</a:t>
            </a:r>
            <a:r>
              <a:rPr lang="hr-HR" sz="1200" kern="1200" dirty="0">
                <a:solidFill>
                  <a:schemeClr val="tx1"/>
                </a:solidFill>
                <a:effectLst/>
                <a:latin typeface="+mn-lt"/>
                <a:ea typeface="+mn-ea"/>
                <a:cs typeface="+mn-cs"/>
              </a:rPr>
              <a:t>. </a:t>
            </a:r>
            <a:r>
              <a:rPr lang="hr-HR" sz="1200" b="0" i="0" kern="1200" dirty="0">
                <a:solidFill>
                  <a:schemeClr val="tx1"/>
                </a:solidFill>
                <a:effectLst/>
                <a:latin typeface="+mn-lt"/>
                <a:ea typeface="+mn-ea"/>
                <a:cs typeface="+mn-cs"/>
              </a:rPr>
              <a:t>On opisuje etape tipičnog projekta razvoja i aktivnosti koje je potrebno napraviti tijekom svake faze. </a:t>
            </a:r>
            <a:r>
              <a:rPr lang="hr-HR" sz="1200" kern="1200" dirty="0">
                <a:solidFill>
                  <a:schemeClr val="tx1"/>
                </a:solidFill>
                <a:effectLst/>
                <a:latin typeface="+mn-lt"/>
                <a:ea typeface="+mn-ea"/>
                <a:cs typeface="+mn-cs"/>
              </a:rPr>
              <a:t>ADDIE je akronim za </a:t>
            </a:r>
            <a:r>
              <a:rPr lang="hr-HR" sz="1200" i="1" kern="1200" dirty="0" err="1">
                <a:solidFill>
                  <a:schemeClr val="tx1"/>
                </a:solidFill>
                <a:effectLst/>
                <a:latin typeface="+mn-lt"/>
                <a:ea typeface="+mn-ea"/>
                <a:cs typeface="+mn-cs"/>
              </a:rPr>
              <a:t>Analysis</a:t>
            </a:r>
            <a:r>
              <a:rPr lang="hr-HR" sz="1200" i="1" kern="1200" dirty="0">
                <a:solidFill>
                  <a:schemeClr val="tx1"/>
                </a:solidFill>
                <a:effectLst/>
                <a:latin typeface="+mn-lt"/>
                <a:ea typeface="+mn-ea"/>
                <a:cs typeface="+mn-cs"/>
              </a:rPr>
              <a:t>, Design, Development, </a:t>
            </a:r>
            <a:r>
              <a:rPr lang="hr-HR" sz="1200" i="1" kern="1200" dirty="0" err="1">
                <a:solidFill>
                  <a:schemeClr val="tx1"/>
                </a:solidFill>
                <a:effectLst/>
                <a:latin typeface="+mn-lt"/>
                <a:ea typeface="+mn-ea"/>
                <a:cs typeface="+mn-cs"/>
              </a:rPr>
              <a:t>Implementation</a:t>
            </a:r>
            <a:r>
              <a:rPr lang="hr-HR" sz="1200" i="1" kern="1200" dirty="0">
                <a:solidFill>
                  <a:schemeClr val="tx1"/>
                </a:solidFill>
                <a:effectLst/>
                <a:latin typeface="+mn-lt"/>
                <a:ea typeface="+mn-ea"/>
                <a:cs typeface="+mn-cs"/>
              </a:rPr>
              <a:t>, </a:t>
            </a:r>
            <a:r>
              <a:rPr lang="hr-HR" sz="1200" i="1" kern="1200" dirty="0" err="1">
                <a:solidFill>
                  <a:schemeClr val="tx1"/>
                </a:solidFill>
                <a:effectLst/>
                <a:latin typeface="+mn-lt"/>
                <a:ea typeface="+mn-ea"/>
                <a:cs typeface="+mn-cs"/>
              </a:rPr>
              <a:t>Evaluation</a:t>
            </a:r>
            <a:r>
              <a:rPr lang="hr-HR" sz="1200" kern="1200" dirty="0">
                <a:solidFill>
                  <a:schemeClr val="tx1"/>
                </a:solidFill>
                <a:effectLst/>
                <a:latin typeface="+mn-lt"/>
                <a:ea typeface="+mn-ea"/>
                <a:cs typeface="+mn-cs"/>
              </a:rPr>
              <a:t>, što označava pet etapa: analizu, dizajn, izradu, primjenu i evaluaciju.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hr-HR" sz="1200" b="1" kern="1200" dirty="0">
                <a:solidFill>
                  <a:schemeClr val="tx1"/>
                </a:solidFill>
                <a:effectLst/>
                <a:latin typeface="+mn-lt"/>
                <a:ea typeface="+mn-ea"/>
                <a:cs typeface="+mn-cs"/>
              </a:rPr>
              <a:t>Analiza</a:t>
            </a:r>
            <a:r>
              <a:rPr lang="hr-HR" sz="1200" kern="1200" dirty="0">
                <a:solidFill>
                  <a:schemeClr val="tx1"/>
                </a:solidFill>
                <a:effectLst/>
                <a:latin typeface="+mn-lt"/>
                <a:ea typeface="+mn-ea"/>
                <a:cs typeface="+mn-cs"/>
              </a:rPr>
              <a:t> - utvrđuju se osobine polaznika i njihove potrebe, definiraju se potrebni resursi, ciljevi učenja, ali i predviđaju potencijalni problemi u realizaciji te načini njihova uklanjanja.</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hr-HR" sz="1200" b="1" kern="1200" dirty="0">
                <a:solidFill>
                  <a:schemeClr val="tx1"/>
                </a:solidFill>
                <a:effectLst/>
                <a:latin typeface="+mn-lt"/>
                <a:ea typeface="+mn-ea"/>
                <a:cs typeface="+mn-cs"/>
              </a:rPr>
              <a:t>Dizajn</a:t>
            </a:r>
            <a:r>
              <a:rPr lang="hr-HR" sz="1200" kern="1200" dirty="0">
                <a:solidFill>
                  <a:schemeClr val="tx1"/>
                </a:solidFill>
                <a:effectLst/>
                <a:latin typeface="+mn-lt"/>
                <a:ea typeface="+mn-ea"/>
                <a:cs typeface="+mn-cs"/>
              </a:rPr>
              <a:t> - planiranje ishoda učenja, osmišljavanje sadržaja, metoda poučavanja, načina provjere znanja, tehnologije za prikaz sadržaja i sl.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hr-HR" sz="1200" b="1" kern="1200" dirty="0">
                <a:solidFill>
                  <a:schemeClr val="tx1"/>
                </a:solidFill>
                <a:effectLst/>
                <a:latin typeface="+mn-lt"/>
                <a:ea typeface="+mn-ea"/>
                <a:cs typeface="+mn-cs"/>
              </a:rPr>
              <a:t>Izrada</a:t>
            </a:r>
            <a:r>
              <a:rPr lang="hr-HR" sz="1200" kern="1200" dirty="0">
                <a:solidFill>
                  <a:schemeClr val="tx1"/>
                </a:solidFill>
                <a:effectLst/>
                <a:latin typeface="+mn-lt"/>
                <a:ea typeface="+mn-ea"/>
                <a:cs typeface="+mn-cs"/>
              </a:rPr>
              <a:t> - kreiranje objekata učenja, odabir medija, planiranje aktivnosti učenika, vrstu interakcije i način vođenja kroz lekcije.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hr-HR" sz="1200" b="1" kern="1200" dirty="0">
                <a:solidFill>
                  <a:schemeClr val="tx1"/>
                </a:solidFill>
                <a:effectLst/>
                <a:latin typeface="+mn-lt"/>
                <a:ea typeface="+mn-ea"/>
                <a:cs typeface="+mn-cs"/>
              </a:rPr>
              <a:t>Primjena</a:t>
            </a:r>
            <a:r>
              <a:rPr lang="hr-HR" sz="1200" kern="1200" dirty="0">
                <a:solidFill>
                  <a:schemeClr val="tx1"/>
                </a:solidFill>
                <a:effectLst/>
                <a:latin typeface="+mn-lt"/>
                <a:ea typeface="+mn-ea"/>
                <a:cs typeface="+mn-cs"/>
              </a:rPr>
              <a:t> - priprema okruženja za učenje, priprema nastavnika i polaznika, njihovo uključivanje u rad.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hr-HR" sz="1200" b="1" i="0" kern="1200" dirty="0">
                <a:solidFill>
                  <a:schemeClr val="tx1"/>
                </a:solidFill>
                <a:effectLst/>
                <a:latin typeface="+mn-lt"/>
                <a:ea typeface="+mn-ea"/>
                <a:cs typeface="+mn-cs"/>
              </a:rPr>
              <a:t>Evaluacija</a:t>
            </a:r>
            <a:r>
              <a:rPr lang="hr-HR" sz="1200" b="0" i="0" kern="1200" dirty="0">
                <a:solidFill>
                  <a:schemeClr val="tx1"/>
                </a:solidFill>
                <a:effectLst/>
                <a:latin typeface="+mn-lt"/>
                <a:ea typeface="+mn-ea"/>
                <a:cs typeface="+mn-cs"/>
              </a:rPr>
              <a:t> – uspoređuje se ono </a:t>
            </a:r>
            <a:r>
              <a:rPr lang="hr-HR" sz="1200" b="0" i="1" kern="1200" dirty="0">
                <a:solidFill>
                  <a:schemeClr val="tx1"/>
                </a:solidFill>
                <a:effectLst/>
                <a:latin typeface="+mn-lt"/>
                <a:ea typeface="+mn-ea"/>
                <a:cs typeface="+mn-cs"/>
              </a:rPr>
              <a:t>što jest</a:t>
            </a:r>
            <a:r>
              <a:rPr lang="hr-HR" sz="1200" b="0" i="0" kern="1200" dirty="0">
                <a:solidFill>
                  <a:schemeClr val="tx1"/>
                </a:solidFill>
                <a:effectLst/>
                <a:latin typeface="+mn-lt"/>
                <a:ea typeface="+mn-ea"/>
                <a:cs typeface="+mn-cs"/>
              </a:rPr>
              <a:t> i ono </a:t>
            </a:r>
            <a:r>
              <a:rPr lang="hr-HR" sz="1200" b="0" i="1" kern="1200" dirty="0">
                <a:solidFill>
                  <a:schemeClr val="tx1"/>
                </a:solidFill>
                <a:effectLst/>
                <a:latin typeface="+mn-lt"/>
                <a:ea typeface="+mn-ea"/>
                <a:cs typeface="+mn-cs"/>
              </a:rPr>
              <a:t>što je trebalo</a:t>
            </a:r>
            <a:r>
              <a:rPr lang="hr-HR" sz="1200" b="0" i="0" kern="1200" dirty="0">
                <a:solidFill>
                  <a:schemeClr val="tx1"/>
                </a:solidFill>
                <a:effectLst/>
                <a:latin typeface="+mn-lt"/>
                <a:ea typeface="+mn-ea"/>
                <a:cs typeface="+mn-cs"/>
              </a:rPr>
              <a:t> biti napravljeno.</a:t>
            </a: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hr-HR" sz="1200" b="0" i="0" kern="1200" dirty="0">
                <a:solidFill>
                  <a:schemeClr val="tx1"/>
                </a:solidFill>
                <a:effectLst/>
                <a:latin typeface="+mn-lt"/>
                <a:ea typeface="+mn-ea"/>
                <a:cs typeface="+mn-cs"/>
              </a:rPr>
              <a:t>Razvoj dobrog e-</a:t>
            </a:r>
            <a:r>
              <a:rPr lang="hr-HR" sz="1200" b="0" i="0" kern="1200" dirty="0" err="1">
                <a:solidFill>
                  <a:schemeClr val="tx1"/>
                </a:solidFill>
                <a:effectLst/>
                <a:latin typeface="+mn-lt"/>
                <a:ea typeface="+mn-ea"/>
                <a:cs typeface="+mn-cs"/>
              </a:rPr>
              <a:t>learning</a:t>
            </a:r>
            <a:r>
              <a:rPr lang="hr-HR" sz="1200" b="0" i="0" kern="1200" dirty="0">
                <a:solidFill>
                  <a:schemeClr val="tx1"/>
                </a:solidFill>
                <a:effectLst/>
                <a:latin typeface="+mn-lt"/>
                <a:ea typeface="+mn-ea"/>
                <a:cs typeface="+mn-cs"/>
              </a:rPr>
              <a:t> sadržaja posao je za koji je potreban niz stručnjaka s različitim kompetencijama: stručnjak za sadržaj, instrukcijski dizajner, razvojni tim, tim za testiranje. Međutim, za potrebe svojih učenika, dobro educirani i izuzetno motivirani učitelji i nastavnici mogu samostalno osmisliti i izraditi kvalitetan e-tečaj poštujući sva pravila instrukcijskog dizajna.</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200" u="none" dirty="0"/>
          </a:p>
        </p:txBody>
      </p:sp>
      <p:sp>
        <p:nvSpPr>
          <p:cNvPr id="4" name="Rezervirano mjesto broja slajda 3"/>
          <p:cNvSpPr>
            <a:spLocks noGrp="1"/>
          </p:cNvSpPr>
          <p:nvPr>
            <p:ph type="sldNum" sz="quarter" idx="5"/>
          </p:nvPr>
        </p:nvSpPr>
        <p:spPr/>
        <p:txBody>
          <a:bodyPr/>
          <a:lstStyle/>
          <a:p>
            <a:fld id="{4F706C8B-3464-40AF-A07C-63F27BE6DC62}" type="slidenum">
              <a:rPr lang="hr-HR" smtClean="0"/>
              <a:t>9</a:t>
            </a:fld>
            <a:endParaRPr lang="hr-HR"/>
          </a:p>
        </p:txBody>
      </p:sp>
    </p:spTree>
    <p:extLst>
      <p:ext uri="{BB962C8B-B14F-4D97-AF65-F5344CB8AC3E}">
        <p14:creationId xmlns:p14="http://schemas.microsoft.com/office/powerpoint/2010/main" val="3120320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Photo" userDrawn="1">
  <p:cSld name="Title and Photo">
    <p:spTree>
      <p:nvGrpSpPr>
        <p:cNvPr id="1" name="Shape 20"/>
        <p:cNvGrpSpPr/>
        <p:nvPr/>
      </p:nvGrpSpPr>
      <p:grpSpPr>
        <a:xfrm>
          <a:off x="0" y="0"/>
          <a:ext cx="0" cy="0"/>
          <a:chOff x="0" y="0"/>
          <a:chExt cx="0" cy="0"/>
        </a:xfrm>
      </p:grpSpPr>
      <p:sp>
        <p:nvSpPr>
          <p:cNvPr id="21" name="Google Shape;21;p40"/>
          <p:cNvSpPr/>
          <p:nvPr/>
        </p:nvSpPr>
        <p:spPr>
          <a:xfrm>
            <a:off x="0" y="0"/>
            <a:ext cx="4876800" cy="6766559"/>
          </a:xfrm>
          <a:prstGeom prst="rect">
            <a:avLst/>
          </a:prstGeom>
          <a:solidFill>
            <a:srgbClr val="F5F3E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 name="Google Shape;22;p40"/>
          <p:cNvSpPr txBox="1">
            <a:spLocks noGrp="1"/>
          </p:cNvSpPr>
          <p:nvPr>
            <p:ph type="title"/>
          </p:nvPr>
        </p:nvSpPr>
        <p:spPr>
          <a:xfrm>
            <a:off x="576816" y="2582862"/>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6000"/>
              <a:buFont typeface="Open Sans Light"/>
              <a:buNone/>
              <a:defRPr sz="5400" b="0" i="0">
                <a:latin typeface="Open Sans Light"/>
                <a:ea typeface="Open Sans Light"/>
                <a:cs typeface="Open Sans Light"/>
                <a:sym typeface="Open Sans Ligh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hr-HR"/>
              <a:t>Kliknite da biste uredili stil naslova matrice</a:t>
            </a:r>
            <a:endParaRPr/>
          </a:p>
        </p:txBody>
      </p:sp>
      <p:grpSp>
        <p:nvGrpSpPr>
          <p:cNvPr id="23" name="Google Shape;23;p40"/>
          <p:cNvGrpSpPr/>
          <p:nvPr/>
        </p:nvGrpSpPr>
        <p:grpSpPr>
          <a:xfrm rot="10800000" flipH="1">
            <a:off x="0" y="6766560"/>
            <a:ext cx="12192000" cy="137159"/>
            <a:chOff x="0" y="6612673"/>
            <a:chExt cx="10036100" cy="245327"/>
          </a:xfrm>
        </p:grpSpPr>
        <p:sp>
          <p:nvSpPr>
            <p:cNvPr id="24" name="Google Shape;24;p40"/>
            <p:cNvSpPr/>
            <p:nvPr/>
          </p:nvSpPr>
          <p:spPr>
            <a:xfrm>
              <a:off x="0" y="6612673"/>
              <a:ext cx="2007220" cy="245327"/>
            </a:xfrm>
            <a:prstGeom prst="rect">
              <a:avLst/>
            </a:prstGeom>
            <a:solidFill>
              <a:srgbClr val="009B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25" name="Google Shape;25;p40"/>
            <p:cNvSpPr/>
            <p:nvPr/>
          </p:nvSpPr>
          <p:spPr>
            <a:xfrm>
              <a:off x="2007220" y="6612673"/>
              <a:ext cx="2007220" cy="245327"/>
            </a:xfrm>
            <a:prstGeom prst="rect">
              <a:avLst/>
            </a:prstGeom>
            <a:solidFill>
              <a:srgbClr val="29999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26" name="Google Shape;26;p40"/>
            <p:cNvSpPr/>
            <p:nvPr/>
          </p:nvSpPr>
          <p:spPr>
            <a:xfrm>
              <a:off x="4014440" y="6612673"/>
              <a:ext cx="2007220" cy="245327"/>
            </a:xfrm>
            <a:prstGeom prst="rect">
              <a:avLst/>
            </a:prstGeom>
            <a:solidFill>
              <a:srgbClr val="84BC2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27" name="Google Shape;27;p40"/>
            <p:cNvSpPr/>
            <p:nvPr/>
          </p:nvSpPr>
          <p:spPr>
            <a:xfrm>
              <a:off x="6021660" y="6612673"/>
              <a:ext cx="2007220" cy="245327"/>
            </a:xfrm>
            <a:prstGeom prst="rect">
              <a:avLst/>
            </a:prstGeom>
            <a:solidFill>
              <a:srgbClr val="F8851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28" name="Google Shape;28;p40"/>
            <p:cNvSpPr/>
            <p:nvPr/>
          </p:nvSpPr>
          <p:spPr>
            <a:xfrm>
              <a:off x="8028880" y="6612673"/>
              <a:ext cx="2007220" cy="245327"/>
            </a:xfrm>
            <a:prstGeom prst="rect">
              <a:avLst/>
            </a:prstGeom>
            <a:solidFill>
              <a:srgbClr val="E71A7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grpSp>
      <p:sp>
        <p:nvSpPr>
          <p:cNvPr id="3" name="Rezervirano mjesto sadržaja 2">
            <a:extLst>
              <a:ext uri="{FF2B5EF4-FFF2-40B4-BE49-F238E27FC236}">
                <a16:creationId xmlns:a16="http://schemas.microsoft.com/office/drawing/2014/main" id="{1740539F-30DB-411A-B519-F5AE3D6C7DD1}"/>
              </a:ext>
            </a:extLst>
          </p:cNvPr>
          <p:cNvSpPr>
            <a:spLocks noGrp="1"/>
          </p:cNvSpPr>
          <p:nvPr>
            <p:ph sz="quarter" idx="10"/>
          </p:nvPr>
        </p:nvSpPr>
        <p:spPr>
          <a:xfrm>
            <a:off x="4876800" y="0"/>
            <a:ext cx="7315200" cy="6765925"/>
          </a:xfrm>
        </p:spPr>
        <p:txBody>
          <a:bodyPr/>
          <a:lstStyle>
            <a:lvl1pPr>
              <a:defRPr>
                <a:latin typeface="Open Sans Light" panose="020B0306030504020204" pitchFamily="34" charset="0"/>
                <a:ea typeface="Open Sans Light" panose="020B0306030504020204" pitchFamily="34" charset="0"/>
                <a:cs typeface="Open Sans Light" panose="020B0306030504020204" pitchFamily="34" charset="0"/>
              </a:defRPr>
            </a:lvl1pPr>
            <a:lvl2pPr>
              <a:defRPr>
                <a:latin typeface="Open Sans Light" panose="020B0306030504020204" pitchFamily="34" charset="0"/>
                <a:ea typeface="Open Sans Light" panose="020B0306030504020204" pitchFamily="34" charset="0"/>
                <a:cs typeface="Open Sans Light" panose="020B0306030504020204" pitchFamily="34" charset="0"/>
              </a:defRPr>
            </a:lvl2pPr>
            <a:lvl3pPr>
              <a:defRPr>
                <a:latin typeface="Open Sans Light" panose="020B0306030504020204" pitchFamily="34" charset="0"/>
                <a:ea typeface="Open Sans Light" panose="020B0306030504020204" pitchFamily="34" charset="0"/>
                <a:cs typeface="Open Sans Light" panose="020B0306030504020204" pitchFamily="34" charset="0"/>
              </a:defRPr>
            </a:lvl3pPr>
            <a:lvl4pPr>
              <a:defRPr>
                <a:latin typeface="Open Sans Light" panose="020B0306030504020204" pitchFamily="34" charset="0"/>
                <a:ea typeface="Open Sans Light" panose="020B0306030504020204" pitchFamily="34" charset="0"/>
                <a:cs typeface="Open Sans Light" panose="020B0306030504020204" pitchFamily="34" charset="0"/>
              </a:defRPr>
            </a:lvl4pPr>
            <a:lvl5pPr>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Tree>
    <p:extLst>
      <p:ext uri="{BB962C8B-B14F-4D97-AF65-F5344CB8AC3E}">
        <p14:creationId xmlns:p14="http://schemas.microsoft.com/office/powerpoint/2010/main" val="24463145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41"/>
        <p:cNvGrpSpPr/>
        <p:nvPr/>
      </p:nvGrpSpPr>
      <p:grpSpPr>
        <a:xfrm>
          <a:off x="0" y="0"/>
          <a:ext cx="0" cy="0"/>
          <a:chOff x="0" y="0"/>
          <a:chExt cx="0" cy="0"/>
        </a:xfrm>
      </p:grpSpPr>
      <p:grpSp>
        <p:nvGrpSpPr>
          <p:cNvPr id="42" name="Google Shape;42;p39"/>
          <p:cNvGrpSpPr/>
          <p:nvPr/>
        </p:nvGrpSpPr>
        <p:grpSpPr>
          <a:xfrm rot="10800000" flipH="1">
            <a:off x="0" y="6766560"/>
            <a:ext cx="12192000" cy="137159"/>
            <a:chOff x="0" y="6612673"/>
            <a:chExt cx="10036100" cy="245327"/>
          </a:xfrm>
        </p:grpSpPr>
        <p:sp>
          <p:nvSpPr>
            <p:cNvPr id="43" name="Google Shape;43;p39"/>
            <p:cNvSpPr/>
            <p:nvPr/>
          </p:nvSpPr>
          <p:spPr>
            <a:xfrm>
              <a:off x="0" y="6612673"/>
              <a:ext cx="2007220" cy="245327"/>
            </a:xfrm>
            <a:prstGeom prst="rect">
              <a:avLst/>
            </a:prstGeom>
            <a:solidFill>
              <a:srgbClr val="009B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4" name="Google Shape;44;p39"/>
            <p:cNvSpPr/>
            <p:nvPr/>
          </p:nvSpPr>
          <p:spPr>
            <a:xfrm>
              <a:off x="2007220" y="6612673"/>
              <a:ext cx="2007220" cy="245327"/>
            </a:xfrm>
            <a:prstGeom prst="rect">
              <a:avLst/>
            </a:prstGeom>
            <a:solidFill>
              <a:srgbClr val="29999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5" name="Google Shape;45;p39"/>
            <p:cNvSpPr/>
            <p:nvPr/>
          </p:nvSpPr>
          <p:spPr>
            <a:xfrm>
              <a:off x="4014440" y="6612673"/>
              <a:ext cx="2007220" cy="245327"/>
            </a:xfrm>
            <a:prstGeom prst="rect">
              <a:avLst/>
            </a:prstGeom>
            <a:solidFill>
              <a:srgbClr val="84BC2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6" name="Google Shape;46;p39"/>
            <p:cNvSpPr/>
            <p:nvPr/>
          </p:nvSpPr>
          <p:spPr>
            <a:xfrm>
              <a:off x="6021660" y="6612673"/>
              <a:ext cx="2007220" cy="245327"/>
            </a:xfrm>
            <a:prstGeom prst="rect">
              <a:avLst/>
            </a:prstGeom>
            <a:solidFill>
              <a:srgbClr val="F8851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7" name="Google Shape;47;p39"/>
            <p:cNvSpPr/>
            <p:nvPr/>
          </p:nvSpPr>
          <p:spPr>
            <a:xfrm>
              <a:off x="8028880" y="6612673"/>
              <a:ext cx="2007220" cy="245327"/>
            </a:xfrm>
            <a:prstGeom prst="rect">
              <a:avLst/>
            </a:prstGeom>
            <a:solidFill>
              <a:srgbClr val="E71A7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grpSp>
      <p:sp>
        <p:nvSpPr>
          <p:cNvPr id="2" name="Naslov 1">
            <a:extLst>
              <a:ext uri="{FF2B5EF4-FFF2-40B4-BE49-F238E27FC236}">
                <a16:creationId xmlns:a16="http://schemas.microsoft.com/office/drawing/2014/main" id="{60877552-7762-4BD2-95B0-75CF1D2F98D5}"/>
              </a:ext>
            </a:extLst>
          </p:cNvPr>
          <p:cNvSpPr>
            <a:spLocks noGrp="1"/>
          </p:cNvSpPr>
          <p:nvPr>
            <p:ph type="title"/>
          </p:nvPr>
        </p:nvSpPr>
        <p:spPr/>
        <p:txBody>
          <a:bodyPr/>
          <a:lstStyle/>
          <a:p>
            <a:r>
              <a:rPr lang="hr-HR"/>
              <a:t>Kliknite da biste uredili stil naslova matrice</a:t>
            </a:r>
          </a:p>
        </p:txBody>
      </p:sp>
      <p:sp>
        <p:nvSpPr>
          <p:cNvPr id="4" name="Rezervirano mjesto teksta 3">
            <a:extLst>
              <a:ext uri="{FF2B5EF4-FFF2-40B4-BE49-F238E27FC236}">
                <a16:creationId xmlns:a16="http://schemas.microsoft.com/office/drawing/2014/main" id="{73902E12-F1C5-42B1-892B-0702B02B3B8C}"/>
              </a:ext>
            </a:extLst>
          </p:cNvPr>
          <p:cNvSpPr>
            <a:spLocks noGrp="1"/>
          </p:cNvSpPr>
          <p:nvPr>
            <p:ph type="body" sz="quarter" idx="10"/>
          </p:nvPr>
        </p:nvSpPr>
        <p:spPr>
          <a:xfrm>
            <a:off x="838200" y="1982788"/>
            <a:ext cx="5148000" cy="4619625"/>
          </a:xfrm>
        </p:spPr>
        <p:txBody>
          <a:bodyPr/>
          <a:lstStyle>
            <a:lvl1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10" name="Rezervirano mjesto teksta 3">
            <a:extLst>
              <a:ext uri="{FF2B5EF4-FFF2-40B4-BE49-F238E27FC236}">
                <a16:creationId xmlns:a16="http://schemas.microsoft.com/office/drawing/2014/main" id="{B9916BFB-20DE-49E1-812D-4344F6D350BB}"/>
              </a:ext>
            </a:extLst>
          </p:cNvPr>
          <p:cNvSpPr>
            <a:spLocks noGrp="1"/>
          </p:cNvSpPr>
          <p:nvPr>
            <p:ph type="body" sz="quarter" idx="11"/>
          </p:nvPr>
        </p:nvSpPr>
        <p:spPr>
          <a:xfrm>
            <a:off x="6209100" y="1982788"/>
            <a:ext cx="5148000" cy="4619625"/>
          </a:xfrm>
        </p:spPr>
        <p:txBody>
          <a:bodyPr/>
          <a:lstStyle>
            <a:lvl1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hr-HR" dirty="0"/>
              <a:t>Kliknite da biste uredili matrice</a:t>
            </a:r>
          </a:p>
          <a:p>
            <a:pPr lvl="1"/>
            <a:r>
              <a:rPr lang="hr-HR" dirty="0"/>
              <a:t>Druga razina</a:t>
            </a:r>
          </a:p>
          <a:p>
            <a:pPr lvl="2"/>
            <a:r>
              <a:rPr lang="hr-HR" dirty="0"/>
              <a:t>Treća razina</a:t>
            </a:r>
          </a:p>
          <a:p>
            <a:pPr lvl="3"/>
            <a:r>
              <a:rPr lang="hr-HR" dirty="0"/>
              <a:t>Četvrta razina</a:t>
            </a:r>
          </a:p>
          <a:p>
            <a:pPr lvl="4"/>
            <a:r>
              <a:rPr lang="hr-HR" dirty="0"/>
              <a:t>Peta razina stilove teksta</a:t>
            </a:r>
          </a:p>
        </p:txBody>
      </p:sp>
    </p:spTree>
    <p:extLst>
      <p:ext uri="{BB962C8B-B14F-4D97-AF65-F5344CB8AC3E}">
        <p14:creationId xmlns:p14="http://schemas.microsoft.com/office/powerpoint/2010/main" val="856020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41"/>
        <p:cNvGrpSpPr/>
        <p:nvPr/>
      </p:nvGrpSpPr>
      <p:grpSpPr>
        <a:xfrm>
          <a:off x="0" y="0"/>
          <a:ext cx="0" cy="0"/>
          <a:chOff x="0" y="0"/>
          <a:chExt cx="0" cy="0"/>
        </a:xfrm>
      </p:grpSpPr>
      <p:sp>
        <p:nvSpPr>
          <p:cNvPr id="11" name="Google Shape;57;p41">
            <a:extLst>
              <a:ext uri="{FF2B5EF4-FFF2-40B4-BE49-F238E27FC236}">
                <a16:creationId xmlns:a16="http://schemas.microsoft.com/office/drawing/2014/main" id="{252A4409-33F2-4042-8B09-4940BADB249B}"/>
              </a:ext>
            </a:extLst>
          </p:cNvPr>
          <p:cNvSpPr/>
          <p:nvPr userDrawn="1"/>
        </p:nvSpPr>
        <p:spPr>
          <a:xfrm>
            <a:off x="0" y="0"/>
            <a:ext cx="12192000" cy="6766559"/>
          </a:xfrm>
          <a:prstGeom prst="rect">
            <a:avLst/>
          </a:prstGeom>
          <a:solidFill>
            <a:srgbClr val="F5F3E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2" name="Google Shape;42;p39"/>
          <p:cNvGrpSpPr/>
          <p:nvPr/>
        </p:nvGrpSpPr>
        <p:grpSpPr>
          <a:xfrm rot="10800000" flipH="1">
            <a:off x="0" y="6766560"/>
            <a:ext cx="12192000" cy="137159"/>
            <a:chOff x="0" y="6612673"/>
            <a:chExt cx="10036100" cy="245327"/>
          </a:xfrm>
        </p:grpSpPr>
        <p:sp>
          <p:nvSpPr>
            <p:cNvPr id="43" name="Google Shape;43;p39"/>
            <p:cNvSpPr/>
            <p:nvPr/>
          </p:nvSpPr>
          <p:spPr>
            <a:xfrm>
              <a:off x="0" y="6612673"/>
              <a:ext cx="2007220" cy="245327"/>
            </a:xfrm>
            <a:prstGeom prst="rect">
              <a:avLst/>
            </a:prstGeom>
            <a:solidFill>
              <a:srgbClr val="009B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4" name="Google Shape;44;p39"/>
            <p:cNvSpPr/>
            <p:nvPr/>
          </p:nvSpPr>
          <p:spPr>
            <a:xfrm>
              <a:off x="2007220" y="6612673"/>
              <a:ext cx="2007220" cy="245327"/>
            </a:xfrm>
            <a:prstGeom prst="rect">
              <a:avLst/>
            </a:prstGeom>
            <a:solidFill>
              <a:srgbClr val="29999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5" name="Google Shape;45;p39"/>
            <p:cNvSpPr/>
            <p:nvPr/>
          </p:nvSpPr>
          <p:spPr>
            <a:xfrm>
              <a:off x="4014440" y="6612673"/>
              <a:ext cx="2007220" cy="245327"/>
            </a:xfrm>
            <a:prstGeom prst="rect">
              <a:avLst/>
            </a:prstGeom>
            <a:solidFill>
              <a:srgbClr val="84BC2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6" name="Google Shape;46;p39"/>
            <p:cNvSpPr/>
            <p:nvPr/>
          </p:nvSpPr>
          <p:spPr>
            <a:xfrm>
              <a:off x="6021660" y="6612673"/>
              <a:ext cx="2007220" cy="245327"/>
            </a:xfrm>
            <a:prstGeom prst="rect">
              <a:avLst/>
            </a:prstGeom>
            <a:solidFill>
              <a:srgbClr val="F8851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7" name="Google Shape;47;p39"/>
            <p:cNvSpPr/>
            <p:nvPr/>
          </p:nvSpPr>
          <p:spPr>
            <a:xfrm>
              <a:off x="8028880" y="6612673"/>
              <a:ext cx="2007220" cy="245327"/>
            </a:xfrm>
            <a:prstGeom prst="rect">
              <a:avLst/>
            </a:prstGeom>
            <a:solidFill>
              <a:srgbClr val="E71A7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grpSp>
      <p:sp>
        <p:nvSpPr>
          <p:cNvPr id="2" name="Naslov 1">
            <a:extLst>
              <a:ext uri="{FF2B5EF4-FFF2-40B4-BE49-F238E27FC236}">
                <a16:creationId xmlns:a16="http://schemas.microsoft.com/office/drawing/2014/main" id="{60877552-7762-4BD2-95B0-75CF1D2F98D5}"/>
              </a:ext>
            </a:extLst>
          </p:cNvPr>
          <p:cNvSpPr>
            <a:spLocks noGrp="1"/>
          </p:cNvSpPr>
          <p:nvPr>
            <p:ph type="title"/>
          </p:nvPr>
        </p:nvSpPr>
        <p:spPr/>
        <p:txBody>
          <a:bodyPr/>
          <a:lstStyle/>
          <a:p>
            <a:r>
              <a:rPr lang="hr-HR"/>
              <a:t>Kliknite da biste uredili stil naslova matrice</a:t>
            </a:r>
          </a:p>
        </p:txBody>
      </p:sp>
      <p:sp>
        <p:nvSpPr>
          <p:cNvPr id="4" name="Rezervirano mjesto teksta 3">
            <a:extLst>
              <a:ext uri="{FF2B5EF4-FFF2-40B4-BE49-F238E27FC236}">
                <a16:creationId xmlns:a16="http://schemas.microsoft.com/office/drawing/2014/main" id="{73902E12-F1C5-42B1-892B-0702B02B3B8C}"/>
              </a:ext>
            </a:extLst>
          </p:cNvPr>
          <p:cNvSpPr>
            <a:spLocks noGrp="1"/>
          </p:cNvSpPr>
          <p:nvPr>
            <p:ph type="body" sz="quarter" idx="10"/>
          </p:nvPr>
        </p:nvSpPr>
        <p:spPr>
          <a:xfrm>
            <a:off x="838200" y="1982788"/>
            <a:ext cx="5148000" cy="4619625"/>
          </a:xfrm>
        </p:spPr>
        <p:txBody>
          <a:bodyPr/>
          <a:lstStyle>
            <a:lvl1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10" name="Rezervirano mjesto teksta 3">
            <a:extLst>
              <a:ext uri="{FF2B5EF4-FFF2-40B4-BE49-F238E27FC236}">
                <a16:creationId xmlns:a16="http://schemas.microsoft.com/office/drawing/2014/main" id="{B9916BFB-20DE-49E1-812D-4344F6D350BB}"/>
              </a:ext>
            </a:extLst>
          </p:cNvPr>
          <p:cNvSpPr>
            <a:spLocks noGrp="1"/>
          </p:cNvSpPr>
          <p:nvPr>
            <p:ph type="body" sz="quarter" idx="11"/>
          </p:nvPr>
        </p:nvSpPr>
        <p:spPr>
          <a:xfrm>
            <a:off x="6209100" y="1982788"/>
            <a:ext cx="5148000" cy="4619625"/>
          </a:xfrm>
        </p:spPr>
        <p:txBody>
          <a:bodyPr/>
          <a:lstStyle>
            <a:lvl1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hr-HR" dirty="0"/>
              <a:t>Kliknite da biste uredili matrice</a:t>
            </a:r>
          </a:p>
          <a:p>
            <a:pPr lvl="1"/>
            <a:r>
              <a:rPr lang="hr-HR" dirty="0"/>
              <a:t>Druga razina</a:t>
            </a:r>
          </a:p>
          <a:p>
            <a:pPr lvl="2"/>
            <a:r>
              <a:rPr lang="hr-HR" dirty="0"/>
              <a:t>Treća razina</a:t>
            </a:r>
          </a:p>
          <a:p>
            <a:pPr lvl="3"/>
            <a:r>
              <a:rPr lang="hr-HR" dirty="0"/>
              <a:t>Četvrta razina</a:t>
            </a:r>
          </a:p>
          <a:p>
            <a:pPr lvl="4"/>
            <a:r>
              <a:rPr lang="hr-HR" dirty="0"/>
              <a:t>Peta razina stilove teksta</a:t>
            </a:r>
          </a:p>
        </p:txBody>
      </p:sp>
    </p:spTree>
    <p:extLst>
      <p:ext uri="{BB962C8B-B14F-4D97-AF65-F5344CB8AC3E}">
        <p14:creationId xmlns:p14="http://schemas.microsoft.com/office/powerpoint/2010/main" val="3331620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Zaglavlje sekcije">
    <p:spTree>
      <p:nvGrpSpPr>
        <p:cNvPr id="1" name=""/>
        <p:cNvGrpSpPr/>
        <p:nvPr/>
      </p:nvGrpSpPr>
      <p:grpSpPr>
        <a:xfrm>
          <a:off x="0" y="0"/>
          <a:ext cx="0" cy="0"/>
          <a:chOff x="0" y="0"/>
          <a:chExt cx="0" cy="0"/>
        </a:xfrm>
      </p:grpSpPr>
      <p:sp>
        <p:nvSpPr>
          <p:cNvPr id="7" name="Google Shape;68;p46">
            <a:extLst>
              <a:ext uri="{FF2B5EF4-FFF2-40B4-BE49-F238E27FC236}">
                <a16:creationId xmlns:a16="http://schemas.microsoft.com/office/drawing/2014/main" id="{B0AA87AA-A014-4093-8845-CCAE10BCB243}"/>
              </a:ext>
            </a:extLst>
          </p:cNvPr>
          <p:cNvSpPr/>
          <p:nvPr userDrawn="1"/>
        </p:nvSpPr>
        <p:spPr>
          <a:xfrm>
            <a:off x="0" y="0"/>
            <a:ext cx="12192000" cy="6858000"/>
          </a:xfrm>
          <a:prstGeom prst="rect">
            <a:avLst/>
          </a:prstGeom>
          <a:gradFill>
            <a:gsLst>
              <a:gs pos="0">
                <a:srgbClr val="009BEA"/>
              </a:gs>
              <a:gs pos="100000">
                <a:srgbClr val="2FD6E7"/>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2" name="Naslov 1">
            <a:extLst>
              <a:ext uri="{FF2B5EF4-FFF2-40B4-BE49-F238E27FC236}">
                <a16:creationId xmlns:a16="http://schemas.microsoft.com/office/drawing/2014/main" id="{636AFA22-710E-415F-B7AE-96FF7EB2E76F}"/>
              </a:ext>
            </a:extLst>
          </p:cNvPr>
          <p:cNvSpPr>
            <a:spLocks noGrp="1"/>
          </p:cNvSpPr>
          <p:nvPr>
            <p:ph type="title"/>
          </p:nvPr>
        </p:nvSpPr>
        <p:spPr>
          <a:xfrm>
            <a:off x="831850" y="1709738"/>
            <a:ext cx="10515600" cy="2852737"/>
          </a:xfrm>
        </p:spPr>
        <p:txBody>
          <a:bodyPr anchor="b"/>
          <a:lstStyle>
            <a:lvl1pPr>
              <a:defRPr sz="6000"/>
            </a:lvl1pPr>
          </a:lstStyle>
          <a:p>
            <a:r>
              <a:rPr lang="hr-HR"/>
              <a:t>Kliknite da biste uredili stil naslova matrice</a:t>
            </a:r>
          </a:p>
        </p:txBody>
      </p:sp>
      <p:sp>
        <p:nvSpPr>
          <p:cNvPr id="3" name="Rezervirano mjesto teksta 2">
            <a:extLst>
              <a:ext uri="{FF2B5EF4-FFF2-40B4-BE49-F238E27FC236}">
                <a16:creationId xmlns:a16="http://schemas.microsoft.com/office/drawing/2014/main" id="{F50BB795-6F11-45AA-90CD-FAEF62BCBB5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r-HR"/>
              <a:t>Kliknite da biste uredili matrice</a:t>
            </a:r>
          </a:p>
        </p:txBody>
      </p:sp>
    </p:spTree>
    <p:extLst>
      <p:ext uri="{BB962C8B-B14F-4D97-AF65-F5344CB8AC3E}">
        <p14:creationId xmlns:p14="http://schemas.microsoft.com/office/powerpoint/2010/main" val="62729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18"/>
        <p:cNvGrpSpPr/>
        <p:nvPr/>
      </p:nvGrpSpPr>
      <p:grpSpPr>
        <a:xfrm>
          <a:off x="0" y="0"/>
          <a:ext cx="0" cy="0"/>
          <a:chOff x="0" y="0"/>
          <a:chExt cx="0" cy="0"/>
        </a:xfrm>
      </p:grpSpPr>
      <p:pic>
        <p:nvPicPr>
          <p:cNvPr id="119" name="Google Shape;119;gd287a52856_0_224"/>
          <p:cNvPicPr preferRelativeResize="0"/>
          <p:nvPr/>
        </p:nvPicPr>
        <p:blipFill rotWithShape="1">
          <a:blip r:embed="rId2">
            <a:alphaModFix/>
          </a:blip>
          <a:srcRect/>
          <a:stretch/>
        </p:blipFill>
        <p:spPr>
          <a:xfrm>
            <a:off x="0" y="0"/>
            <a:ext cx="12159488" cy="6845999"/>
          </a:xfrm>
          <a:prstGeom prst="rect">
            <a:avLst/>
          </a:prstGeom>
          <a:noFill/>
          <a:ln>
            <a:noFill/>
          </a:ln>
        </p:spPr>
      </p:pic>
      <p:sp>
        <p:nvSpPr>
          <p:cNvPr id="120" name="Google Shape;120;gd287a52856_0_224"/>
          <p:cNvSpPr txBox="1">
            <a:spLocks noGrp="1"/>
          </p:cNvSpPr>
          <p:nvPr>
            <p:ph type="title"/>
          </p:nvPr>
        </p:nvSpPr>
        <p:spPr>
          <a:xfrm>
            <a:off x="621631" y="4864937"/>
            <a:ext cx="10515600" cy="1325700"/>
          </a:xfrm>
          <a:prstGeom prst="rect">
            <a:avLst/>
          </a:prstGeom>
          <a:noFill/>
          <a:ln>
            <a:noFill/>
          </a:ln>
        </p:spPr>
        <p:txBody>
          <a:bodyPr spcFirstLastPara="1" wrap="square" lIns="91425" tIns="45700" rIns="91425" bIns="45700" anchor="ctr" anchorCtr="0">
            <a:normAutofit/>
          </a:bodyPr>
          <a:lstStyle>
            <a:lvl1pPr marL="0" marR="0" lvl="0" indent="0" algn="l" rtl="0">
              <a:lnSpc>
                <a:spcPct val="90000"/>
              </a:lnSpc>
              <a:spcBef>
                <a:spcPts val="0"/>
              </a:spcBef>
              <a:spcAft>
                <a:spcPts val="0"/>
              </a:spcAft>
              <a:buClr>
                <a:schemeClr val="lt1"/>
              </a:buClr>
              <a:buSzPts val="4400"/>
              <a:buFont typeface="Arial"/>
              <a:buNone/>
              <a:defRPr sz="3200" b="0" i="0" u="none" strike="noStrike" cap="none">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Arial"/>
              </a:defRPr>
            </a:lvl1pPr>
            <a:lvl2pPr lvl="1" indent="0" rtl="0">
              <a:spcBef>
                <a:spcPts val="0"/>
              </a:spcBef>
              <a:spcAft>
                <a:spcPts val="0"/>
              </a:spcAft>
              <a:buSzPts val="1400"/>
              <a:buNone/>
              <a:defRPr sz="1800"/>
            </a:lvl2pPr>
            <a:lvl3pPr lvl="2" indent="0" rtl="0">
              <a:spcBef>
                <a:spcPts val="0"/>
              </a:spcBef>
              <a:spcAft>
                <a:spcPts val="0"/>
              </a:spcAft>
              <a:buSzPts val="1400"/>
              <a:buNone/>
              <a:defRPr sz="1800"/>
            </a:lvl3pPr>
            <a:lvl4pPr lvl="3" indent="0" rtl="0">
              <a:spcBef>
                <a:spcPts val="0"/>
              </a:spcBef>
              <a:spcAft>
                <a:spcPts val="0"/>
              </a:spcAft>
              <a:buSzPts val="1400"/>
              <a:buNone/>
              <a:defRPr sz="1800"/>
            </a:lvl4pPr>
            <a:lvl5pPr lvl="4" indent="0" rtl="0">
              <a:spcBef>
                <a:spcPts val="0"/>
              </a:spcBef>
              <a:spcAft>
                <a:spcPts val="0"/>
              </a:spcAft>
              <a:buSzPts val="1400"/>
              <a:buNone/>
              <a:defRPr sz="1800"/>
            </a:lvl5pPr>
            <a:lvl6pPr lvl="5" indent="0" rtl="0">
              <a:spcBef>
                <a:spcPts val="0"/>
              </a:spcBef>
              <a:spcAft>
                <a:spcPts val="0"/>
              </a:spcAft>
              <a:buSzPts val="1400"/>
              <a:buNone/>
              <a:defRPr sz="1800"/>
            </a:lvl6pPr>
            <a:lvl7pPr lvl="6" indent="0" rtl="0">
              <a:spcBef>
                <a:spcPts val="0"/>
              </a:spcBef>
              <a:spcAft>
                <a:spcPts val="0"/>
              </a:spcAft>
              <a:buSzPts val="1400"/>
              <a:buNone/>
              <a:defRPr sz="1800"/>
            </a:lvl7pPr>
            <a:lvl8pPr lvl="7" indent="0" rtl="0">
              <a:spcBef>
                <a:spcPts val="0"/>
              </a:spcBef>
              <a:spcAft>
                <a:spcPts val="0"/>
              </a:spcAft>
              <a:buSzPts val="1400"/>
              <a:buNone/>
              <a:defRPr sz="1800"/>
            </a:lvl8pPr>
            <a:lvl9pPr lvl="8" indent="0" rtl="0">
              <a:spcBef>
                <a:spcPts val="0"/>
              </a:spcBef>
              <a:spcAft>
                <a:spcPts val="0"/>
              </a:spcAft>
              <a:buSzPts val="1400"/>
              <a:buNone/>
              <a:defRPr sz="1800"/>
            </a:lvl9pPr>
          </a:lstStyle>
          <a:p>
            <a:r>
              <a:rPr lang="hr-HR" dirty="0"/>
              <a:t>Kliknite da biste uredili stil naslova matrice</a:t>
            </a:r>
            <a:endParaRPr dirty="0"/>
          </a:p>
        </p:txBody>
      </p:sp>
      <p:pic>
        <p:nvPicPr>
          <p:cNvPr id="121" name="Google Shape;121;gd287a52856_0_224"/>
          <p:cNvPicPr preferRelativeResize="0"/>
          <p:nvPr/>
        </p:nvPicPr>
        <p:blipFill rotWithShape="1">
          <a:blip r:embed="rId3">
            <a:alphaModFix/>
          </a:blip>
          <a:srcRect/>
          <a:stretch/>
        </p:blipFill>
        <p:spPr>
          <a:xfrm>
            <a:off x="9200147" y="659541"/>
            <a:ext cx="1718080" cy="2246824"/>
          </a:xfrm>
          <a:prstGeom prst="rect">
            <a:avLst/>
          </a:prstGeom>
          <a:noFill/>
          <a:ln>
            <a:noFill/>
          </a:ln>
        </p:spPr>
      </p:pic>
    </p:spTree>
    <p:extLst>
      <p:ext uri="{BB962C8B-B14F-4D97-AF65-F5344CB8AC3E}">
        <p14:creationId xmlns:p14="http://schemas.microsoft.com/office/powerpoint/2010/main" val="17947696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type="blank">
  <p:cSld name="1_Blank">
    <p:spTree>
      <p:nvGrpSpPr>
        <p:cNvPr id="1" name="Shape 41"/>
        <p:cNvGrpSpPr/>
        <p:nvPr/>
      </p:nvGrpSpPr>
      <p:grpSpPr>
        <a:xfrm>
          <a:off x="0" y="0"/>
          <a:ext cx="0" cy="0"/>
          <a:chOff x="0" y="0"/>
          <a:chExt cx="0" cy="0"/>
        </a:xfrm>
      </p:grpSpPr>
      <p:grpSp>
        <p:nvGrpSpPr>
          <p:cNvPr id="42" name="Google Shape;42;p39"/>
          <p:cNvGrpSpPr/>
          <p:nvPr/>
        </p:nvGrpSpPr>
        <p:grpSpPr>
          <a:xfrm rot="10800000" flipH="1">
            <a:off x="0" y="6766560"/>
            <a:ext cx="12192000" cy="137159"/>
            <a:chOff x="0" y="6612673"/>
            <a:chExt cx="10036100" cy="245327"/>
          </a:xfrm>
        </p:grpSpPr>
        <p:sp>
          <p:nvSpPr>
            <p:cNvPr id="43" name="Google Shape;43;p39"/>
            <p:cNvSpPr/>
            <p:nvPr/>
          </p:nvSpPr>
          <p:spPr>
            <a:xfrm>
              <a:off x="0" y="6612673"/>
              <a:ext cx="2007220" cy="245327"/>
            </a:xfrm>
            <a:prstGeom prst="rect">
              <a:avLst/>
            </a:prstGeom>
            <a:solidFill>
              <a:srgbClr val="009B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4" name="Google Shape;44;p39"/>
            <p:cNvSpPr/>
            <p:nvPr/>
          </p:nvSpPr>
          <p:spPr>
            <a:xfrm>
              <a:off x="2007220" y="6612673"/>
              <a:ext cx="2007220" cy="245327"/>
            </a:xfrm>
            <a:prstGeom prst="rect">
              <a:avLst/>
            </a:prstGeom>
            <a:solidFill>
              <a:srgbClr val="29999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5" name="Google Shape;45;p39"/>
            <p:cNvSpPr/>
            <p:nvPr/>
          </p:nvSpPr>
          <p:spPr>
            <a:xfrm>
              <a:off x="4014440" y="6612673"/>
              <a:ext cx="2007220" cy="245327"/>
            </a:xfrm>
            <a:prstGeom prst="rect">
              <a:avLst/>
            </a:prstGeom>
            <a:solidFill>
              <a:srgbClr val="84BC2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6" name="Google Shape;46;p39"/>
            <p:cNvSpPr/>
            <p:nvPr/>
          </p:nvSpPr>
          <p:spPr>
            <a:xfrm>
              <a:off x="6021660" y="6612673"/>
              <a:ext cx="2007220" cy="245327"/>
            </a:xfrm>
            <a:prstGeom prst="rect">
              <a:avLst/>
            </a:prstGeom>
            <a:solidFill>
              <a:srgbClr val="F8851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7" name="Google Shape;47;p39"/>
            <p:cNvSpPr/>
            <p:nvPr/>
          </p:nvSpPr>
          <p:spPr>
            <a:xfrm>
              <a:off x="8028880" y="6612673"/>
              <a:ext cx="2007220" cy="245327"/>
            </a:xfrm>
            <a:prstGeom prst="rect">
              <a:avLst/>
            </a:prstGeom>
            <a:solidFill>
              <a:srgbClr val="E71A7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grpSp>
    </p:spTree>
    <p:extLst>
      <p:ext uri="{BB962C8B-B14F-4D97-AF65-F5344CB8AC3E}">
        <p14:creationId xmlns:p14="http://schemas.microsoft.com/office/powerpoint/2010/main" val="41539754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50:50">
  <p:cSld name="1_50:50">
    <p:spTree>
      <p:nvGrpSpPr>
        <p:cNvPr id="1" name="Shape 56"/>
        <p:cNvGrpSpPr/>
        <p:nvPr/>
      </p:nvGrpSpPr>
      <p:grpSpPr>
        <a:xfrm>
          <a:off x="0" y="0"/>
          <a:ext cx="0" cy="0"/>
          <a:chOff x="0" y="0"/>
          <a:chExt cx="0" cy="0"/>
        </a:xfrm>
      </p:grpSpPr>
      <p:sp>
        <p:nvSpPr>
          <p:cNvPr id="57" name="Google Shape;57;p41"/>
          <p:cNvSpPr/>
          <p:nvPr/>
        </p:nvSpPr>
        <p:spPr>
          <a:xfrm>
            <a:off x="0" y="0"/>
            <a:ext cx="6089715" cy="6766559"/>
          </a:xfrm>
          <a:prstGeom prst="rect">
            <a:avLst/>
          </a:prstGeom>
          <a:solidFill>
            <a:srgbClr val="F5F3E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 name="Google Shape;58;p41"/>
          <p:cNvSpPr txBox="1">
            <a:spLocks noGrp="1"/>
          </p:cNvSpPr>
          <p:nvPr>
            <p:ph type="title"/>
          </p:nvPr>
        </p:nvSpPr>
        <p:spPr>
          <a:xfrm>
            <a:off x="576816" y="184816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6000"/>
              <a:buFont typeface="Open Sans Light"/>
              <a:buNone/>
              <a:defRPr sz="6000" b="0" i="0">
                <a:latin typeface="Open Sans Light"/>
                <a:ea typeface="Open Sans Light"/>
                <a:cs typeface="Open Sans Light"/>
                <a:sym typeface="Open Sans Ligh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hr-HR"/>
              <a:t>Kliknite da biste uredili stil naslova matrice</a:t>
            </a:r>
            <a:endParaRPr/>
          </a:p>
        </p:txBody>
      </p:sp>
      <p:sp>
        <p:nvSpPr>
          <p:cNvPr id="59" name="Google Shape;59;p41"/>
          <p:cNvSpPr txBox="1">
            <a:spLocks noGrp="1"/>
          </p:cNvSpPr>
          <p:nvPr>
            <p:ph type="body" idx="1"/>
          </p:nvPr>
        </p:nvSpPr>
        <p:spPr>
          <a:xfrm>
            <a:off x="576816" y="344836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3600"/>
              <a:buNone/>
              <a:defRPr sz="3600" b="0" i="0">
                <a:latin typeface="Open Sans"/>
                <a:ea typeface="Open Sans"/>
                <a:cs typeface="Open Sans"/>
                <a:sym typeface="Open Sans"/>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SzPts val="1000"/>
              <a:buNone/>
              <a:defRPr sz="1000"/>
            </a:lvl6pPr>
            <a:lvl7pPr marL="3200400" lvl="6" indent="-228600" algn="l">
              <a:lnSpc>
                <a:spcPct val="90000"/>
              </a:lnSpc>
              <a:spcBef>
                <a:spcPts val="500"/>
              </a:spcBef>
              <a:spcAft>
                <a:spcPts val="0"/>
              </a:spcAft>
              <a:buSzPts val="1000"/>
              <a:buNone/>
              <a:defRPr sz="1000"/>
            </a:lvl7pPr>
            <a:lvl8pPr marL="3657600" lvl="7" indent="-228600" algn="l">
              <a:lnSpc>
                <a:spcPct val="90000"/>
              </a:lnSpc>
              <a:spcBef>
                <a:spcPts val="500"/>
              </a:spcBef>
              <a:spcAft>
                <a:spcPts val="0"/>
              </a:spcAft>
              <a:buSzPts val="1000"/>
              <a:buNone/>
              <a:defRPr sz="1000"/>
            </a:lvl8pPr>
            <a:lvl9pPr marL="4114800" lvl="8" indent="-228600" algn="l">
              <a:lnSpc>
                <a:spcPct val="90000"/>
              </a:lnSpc>
              <a:spcBef>
                <a:spcPts val="500"/>
              </a:spcBef>
              <a:spcAft>
                <a:spcPts val="0"/>
              </a:spcAft>
              <a:buSzPts val="1000"/>
              <a:buNone/>
              <a:defRPr sz="1000"/>
            </a:lvl9pPr>
          </a:lstStyle>
          <a:p>
            <a:pPr lvl="0"/>
            <a:r>
              <a:rPr lang="hr-HR"/>
              <a:t>Kliknite da biste uredili matrice</a:t>
            </a:r>
          </a:p>
        </p:txBody>
      </p:sp>
      <p:sp>
        <p:nvSpPr>
          <p:cNvPr id="60" name="Google Shape;60;p41"/>
          <p:cNvSpPr txBox="1">
            <a:spLocks noGrp="1"/>
          </p:cNvSpPr>
          <p:nvPr>
            <p:ph type="body" idx="2"/>
          </p:nvPr>
        </p:nvSpPr>
        <p:spPr>
          <a:xfrm>
            <a:off x="8050694" y="775252"/>
            <a:ext cx="3538331" cy="5424246"/>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000"/>
              </a:spcBef>
              <a:spcAft>
                <a:spcPts val="0"/>
              </a:spcAft>
              <a:buSzPts val="1800"/>
              <a:buFont typeface="Open Sans Light"/>
              <a:buNone/>
              <a:defRPr sz="1800" b="0" i="0">
                <a:latin typeface="Open Sans Light"/>
                <a:ea typeface="Open Sans Light"/>
                <a:cs typeface="Open Sans Light"/>
                <a:sym typeface="Open Sans Light"/>
              </a:defRPr>
            </a:lvl1pPr>
            <a:lvl2pPr marL="914400" lvl="1" indent="-228600" algn="l">
              <a:lnSpc>
                <a:spcPct val="90000"/>
              </a:lnSpc>
              <a:spcBef>
                <a:spcPts val="500"/>
              </a:spcBef>
              <a:spcAft>
                <a:spcPts val="0"/>
              </a:spcAft>
              <a:buSzPts val="1800"/>
              <a:buFont typeface="Open Sans Light"/>
              <a:buNone/>
              <a:defRPr sz="1800" b="0" i="0">
                <a:latin typeface="Open Sans Light"/>
                <a:ea typeface="Open Sans Light"/>
                <a:cs typeface="Open Sans Light"/>
                <a:sym typeface="Open Sans Light"/>
              </a:defRPr>
            </a:lvl2pPr>
            <a:lvl3pPr marL="1371600" lvl="2" indent="-228600" algn="l">
              <a:lnSpc>
                <a:spcPct val="90000"/>
              </a:lnSpc>
              <a:spcBef>
                <a:spcPts val="500"/>
              </a:spcBef>
              <a:spcAft>
                <a:spcPts val="0"/>
              </a:spcAft>
              <a:buSzPts val="1800"/>
              <a:buFont typeface="Open Sans Light"/>
              <a:buNone/>
              <a:defRPr sz="1800" b="0" i="0">
                <a:latin typeface="Open Sans Light"/>
                <a:ea typeface="Open Sans Light"/>
                <a:cs typeface="Open Sans Light"/>
                <a:sym typeface="Open Sans Light"/>
              </a:defRPr>
            </a:lvl3pPr>
            <a:lvl4pPr marL="1828800" lvl="3" indent="-228600" algn="l">
              <a:lnSpc>
                <a:spcPct val="90000"/>
              </a:lnSpc>
              <a:spcBef>
                <a:spcPts val="500"/>
              </a:spcBef>
              <a:spcAft>
                <a:spcPts val="0"/>
              </a:spcAft>
              <a:buSzPts val="1800"/>
              <a:buFont typeface="Open Sans Light"/>
              <a:buNone/>
              <a:defRPr sz="1800" b="0" i="0">
                <a:latin typeface="Open Sans Light"/>
                <a:ea typeface="Open Sans Light"/>
                <a:cs typeface="Open Sans Light"/>
                <a:sym typeface="Open Sans Light"/>
              </a:defRPr>
            </a:lvl4pPr>
            <a:lvl5pPr marL="2286000" lvl="4" indent="-228600" algn="l">
              <a:lnSpc>
                <a:spcPct val="90000"/>
              </a:lnSpc>
              <a:spcBef>
                <a:spcPts val="500"/>
              </a:spcBef>
              <a:spcAft>
                <a:spcPts val="0"/>
              </a:spcAft>
              <a:buSzPts val="1800"/>
              <a:buFont typeface="Open Sans Light"/>
              <a:buNone/>
              <a:defRPr sz="1800" b="0" i="0">
                <a:latin typeface="Open Sans Light"/>
                <a:ea typeface="Open Sans Light"/>
                <a:cs typeface="Open Sans Light"/>
                <a:sym typeface="Open Sans Light"/>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pPr lvl="0"/>
            <a:r>
              <a:rPr lang="hr-HR"/>
              <a:t>Kliknite da biste uredili matrice</a:t>
            </a:r>
          </a:p>
        </p:txBody>
      </p:sp>
      <p:grpSp>
        <p:nvGrpSpPr>
          <p:cNvPr id="61" name="Google Shape;61;p41"/>
          <p:cNvGrpSpPr/>
          <p:nvPr/>
        </p:nvGrpSpPr>
        <p:grpSpPr>
          <a:xfrm rot="10800000" flipH="1">
            <a:off x="0" y="6766560"/>
            <a:ext cx="12192000" cy="137159"/>
            <a:chOff x="0" y="6612673"/>
            <a:chExt cx="10036100" cy="245327"/>
          </a:xfrm>
        </p:grpSpPr>
        <p:sp>
          <p:nvSpPr>
            <p:cNvPr id="62" name="Google Shape;62;p41"/>
            <p:cNvSpPr/>
            <p:nvPr/>
          </p:nvSpPr>
          <p:spPr>
            <a:xfrm>
              <a:off x="0" y="6612673"/>
              <a:ext cx="2007220" cy="245327"/>
            </a:xfrm>
            <a:prstGeom prst="rect">
              <a:avLst/>
            </a:prstGeom>
            <a:solidFill>
              <a:srgbClr val="009B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63" name="Google Shape;63;p41"/>
            <p:cNvSpPr/>
            <p:nvPr/>
          </p:nvSpPr>
          <p:spPr>
            <a:xfrm>
              <a:off x="2007220" y="6612673"/>
              <a:ext cx="2007220" cy="245327"/>
            </a:xfrm>
            <a:prstGeom prst="rect">
              <a:avLst/>
            </a:prstGeom>
            <a:solidFill>
              <a:srgbClr val="29999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64" name="Google Shape;64;p41"/>
            <p:cNvSpPr/>
            <p:nvPr/>
          </p:nvSpPr>
          <p:spPr>
            <a:xfrm>
              <a:off x="4014440" y="6612673"/>
              <a:ext cx="2007220" cy="245327"/>
            </a:xfrm>
            <a:prstGeom prst="rect">
              <a:avLst/>
            </a:prstGeom>
            <a:solidFill>
              <a:srgbClr val="84BC2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65" name="Google Shape;65;p41"/>
            <p:cNvSpPr/>
            <p:nvPr/>
          </p:nvSpPr>
          <p:spPr>
            <a:xfrm>
              <a:off x="6021660" y="6612673"/>
              <a:ext cx="2007220" cy="245327"/>
            </a:xfrm>
            <a:prstGeom prst="rect">
              <a:avLst/>
            </a:prstGeom>
            <a:solidFill>
              <a:srgbClr val="F8851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66" name="Google Shape;66;p41"/>
            <p:cNvSpPr/>
            <p:nvPr/>
          </p:nvSpPr>
          <p:spPr>
            <a:xfrm>
              <a:off x="8028880" y="6612673"/>
              <a:ext cx="2007220" cy="245327"/>
            </a:xfrm>
            <a:prstGeom prst="rect">
              <a:avLst/>
            </a:prstGeom>
            <a:solidFill>
              <a:srgbClr val="E71A7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grpSp>
    </p:spTree>
    <p:extLst>
      <p:ext uri="{BB962C8B-B14F-4D97-AF65-F5344CB8AC3E}">
        <p14:creationId xmlns:p14="http://schemas.microsoft.com/office/powerpoint/2010/main" val="3201007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Last page">
  <p:cSld name="Last page">
    <p:spTree>
      <p:nvGrpSpPr>
        <p:cNvPr id="1" name="Shape 67"/>
        <p:cNvGrpSpPr/>
        <p:nvPr/>
      </p:nvGrpSpPr>
      <p:grpSpPr>
        <a:xfrm>
          <a:off x="0" y="0"/>
          <a:ext cx="0" cy="0"/>
          <a:chOff x="0" y="0"/>
          <a:chExt cx="0" cy="0"/>
        </a:xfrm>
      </p:grpSpPr>
      <p:sp>
        <p:nvSpPr>
          <p:cNvPr id="68" name="Google Shape;68;p46"/>
          <p:cNvSpPr/>
          <p:nvPr/>
        </p:nvSpPr>
        <p:spPr>
          <a:xfrm>
            <a:off x="0" y="0"/>
            <a:ext cx="12192000" cy="6858000"/>
          </a:xfrm>
          <a:prstGeom prst="rect">
            <a:avLst/>
          </a:prstGeom>
          <a:gradFill>
            <a:gsLst>
              <a:gs pos="0">
                <a:srgbClr val="009BEA"/>
              </a:gs>
              <a:gs pos="100000">
                <a:srgbClr val="2FD6E7"/>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Tree>
    <p:extLst>
      <p:ext uri="{BB962C8B-B14F-4D97-AF65-F5344CB8AC3E}">
        <p14:creationId xmlns:p14="http://schemas.microsoft.com/office/powerpoint/2010/main" val="6965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Presentation title">
  <p:cSld name="Presentation title">
    <p:spTree>
      <p:nvGrpSpPr>
        <p:cNvPr id="1" name="Shape 12"/>
        <p:cNvGrpSpPr/>
        <p:nvPr/>
      </p:nvGrpSpPr>
      <p:grpSpPr>
        <a:xfrm>
          <a:off x="0" y="0"/>
          <a:ext cx="0" cy="0"/>
          <a:chOff x="0" y="0"/>
          <a:chExt cx="0" cy="0"/>
        </a:xfrm>
      </p:grpSpPr>
      <p:sp>
        <p:nvSpPr>
          <p:cNvPr id="13" name="Google Shape;13;p37"/>
          <p:cNvSpPr/>
          <p:nvPr/>
        </p:nvSpPr>
        <p:spPr>
          <a:xfrm>
            <a:off x="0" y="0"/>
            <a:ext cx="12192000" cy="6858000"/>
          </a:xfrm>
          <a:prstGeom prst="rect">
            <a:avLst/>
          </a:prstGeom>
          <a:gradFill>
            <a:gsLst>
              <a:gs pos="0">
                <a:srgbClr val="009BEA"/>
              </a:gs>
              <a:gs pos="100000">
                <a:srgbClr val="2FD6E7"/>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 name="Google Shape;14;p37"/>
          <p:cNvSpPr txBox="1">
            <a:spLocks noGrp="1"/>
          </p:cNvSpPr>
          <p:nvPr>
            <p:ph type="title"/>
          </p:nvPr>
        </p:nvSpPr>
        <p:spPr>
          <a:xfrm>
            <a:off x="5083036" y="3051729"/>
            <a:ext cx="5861589" cy="16002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lt1"/>
              </a:buClr>
              <a:buSzPts val="5400"/>
              <a:buFont typeface="Open Sans ExtraBold"/>
              <a:buNone/>
              <a:defRPr sz="5400" b="1" i="0">
                <a:solidFill>
                  <a:schemeClr val="lt1"/>
                </a:solidFill>
                <a:latin typeface="Open Sans ExtraBold"/>
                <a:ea typeface="Open Sans ExtraBold"/>
                <a:cs typeface="Open Sans ExtraBold"/>
                <a:sym typeface="Open Sans ExtraBold"/>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hr-HR"/>
              <a:t>Kliknite da biste uredili stil naslova matrice</a:t>
            </a:r>
            <a:endParaRPr/>
          </a:p>
        </p:txBody>
      </p:sp>
      <p:sp>
        <p:nvSpPr>
          <p:cNvPr id="15" name="Google Shape;15;p37"/>
          <p:cNvSpPr txBox="1">
            <a:spLocks noGrp="1"/>
          </p:cNvSpPr>
          <p:nvPr>
            <p:ph type="body" idx="1"/>
          </p:nvPr>
        </p:nvSpPr>
        <p:spPr>
          <a:xfrm>
            <a:off x="5083036" y="4651929"/>
            <a:ext cx="5861589" cy="3811588"/>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1200"/>
              <a:buNone/>
              <a:defRPr sz="1200" b="0" i="0">
                <a:solidFill>
                  <a:schemeClr val="lt1"/>
                </a:solidFill>
                <a:latin typeface="Open Sans Light" panose="020B0306030504020204" pitchFamily="34" charset="0"/>
                <a:ea typeface="Open Sans Light" panose="020B0306030504020204" pitchFamily="34" charset="0"/>
                <a:cs typeface="Open Sans Light" panose="020B0306030504020204" pitchFamily="34" charset="0"/>
                <a:sym typeface="Open Sans"/>
              </a:defRPr>
            </a:lvl1pPr>
            <a:lvl2pPr marL="914400" lvl="1" indent="-228600" algn="l">
              <a:lnSpc>
                <a:spcPct val="90000"/>
              </a:lnSpc>
              <a:spcBef>
                <a:spcPts val="500"/>
              </a:spcBef>
              <a:spcAft>
                <a:spcPts val="0"/>
              </a:spcAft>
              <a:buClr>
                <a:srgbClr val="7F7F7F"/>
              </a:buClr>
              <a:buSzPts val="1400"/>
              <a:buNone/>
              <a:defRPr sz="1400"/>
            </a:lvl2pPr>
            <a:lvl3pPr marL="1371600" lvl="2" indent="-228600" algn="l">
              <a:lnSpc>
                <a:spcPct val="90000"/>
              </a:lnSpc>
              <a:spcBef>
                <a:spcPts val="500"/>
              </a:spcBef>
              <a:spcAft>
                <a:spcPts val="0"/>
              </a:spcAft>
              <a:buClr>
                <a:srgbClr val="7F7F7F"/>
              </a:buClr>
              <a:buSzPts val="1200"/>
              <a:buNone/>
              <a:defRPr sz="1200"/>
            </a:lvl3pPr>
            <a:lvl4pPr marL="1828800" lvl="3" indent="-228600" algn="l">
              <a:lnSpc>
                <a:spcPct val="90000"/>
              </a:lnSpc>
              <a:spcBef>
                <a:spcPts val="500"/>
              </a:spcBef>
              <a:spcAft>
                <a:spcPts val="0"/>
              </a:spcAft>
              <a:buClr>
                <a:srgbClr val="7F7F7F"/>
              </a:buClr>
              <a:buSzPts val="1000"/>
              <a:buNone/>
              <a:defRPr sz="1000"/>
            </a:lvl4pPr>
            <a:lvl5pPr marL="2286000" lvl="4" indent="-228600" algn="l">
              <a:lnSpc>
                <a:spcPct val="90000"/>
              </a:lnSpc>
              <a:spcBef>
                <a:spcPts val="500"/>
              </a:spcBef>
              <a:spcAft>
                <a:spcPts val="0"/>
              </a:spcAft>
              <a:buClr>
                <a:srgbClr val="7F7F7F"/>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pPr lvl="0"/>
            <a:r>
              <a:rPr lang="hr-HR"/>
              <a:t>Kliknite da biste uredili matrice</a:t>
            </a:r>
          </a:p>
        </p:txBody>
      </p:sp>
      <p:grpSp>
        <p:nvGrpSpPr>
          <p:cNvPr id="16" name="Google Shape;16;p37"/>
          <p:cNvGrpSpPr/>
          <p:nvPr/>
        </p:nvGrpSpPr>
        <p:grpSpPr>
          <a:xfrm>
            <a:off x="4751866" y="5627915"/>
            <a:ext cx="6523928" cy="816062"/>
            <a:chOff x="1308844" y="5417042"/>
            <a:chExt cx="9574307" cy="1197626"/>
          </a:xfrm>
        </p:grpSpPr>
        <p:pic>
          <p:nvPicPr>
            <p:cNvPr id="17" name="Google Shape;17;p37"/>
            <p:cNvPicPr preferRelativeResize="0"/>
            <p:nvPr/>
          </p:nvPicPr>
          <p:blipFill rotWithShape="1">
            <a:blip r:embed="rId2">
              <a:alphaModFix/>
            </a:blip>
            <a:srcRect/>
            <a:stretch/>
          </p:blipFill>
          <p:spPr>
            <a:xfrm>
              <a:off x="1308844" y="5417042"/>
              <a:ext cx="7407289" cy="1197626"/>
            </a:xfrm>
            <a:prstGeom prst="rect">
              <a:avLst/>
            </a:prstGeom>
            <a:noFill/>
            <a:ln>
              <a:noFill/>
            </a:ln>
          </p:spPr>
        </p:pic>
        <p:pic>
          <p:nvPicPr>
            <p:cNvPr id="18" name="Google Shape;18;p37"/>
            <p:cNvPicPr preferRelativeResize="0"/>
            <p:nvPr/>
          </p:nvPicPr>
          <p:blipFill rotWithShape="1">
            <a:blip r:embed="rId3">
              <a:alphaModFix/>
            </a:blip>
            <a:srcRect/>
            <a:stretch/>
          </p:blipFill>
          <p:spPr>
            <a:xfrm>
              <a:off x="8791983" y="5755983"/>
              <a:ext cx="2091168" cy="519744"/>
            </a:xfrm>
            <a:prstGeom prst="rect">
              <a:avLst/>
            </a:prstGeom>
            <a:noFill/>
            <a:ln>
              <a:noFill/>
            </a:ln>
          </p:spPr>
        </p:pic>
      </p:grpSp>
      <p:pic>
        <p:nvPicPr>
          <p:cNvPr id="19" name="Google Shape;19;p37"/>
          <p:cNvPicPr preferRelativeResize="0"/>
          <p:nvPr/>
        </p:nvPicPr>
        <p:blipFill rotWithShape="1">
          <a:blip r:embed="rId4">
            <a:alphaModFix/>
          </a:blip>
          <a:srcRect/>
          <a:stretch/>
        </p:blipFill>
        <p:spPr>
          <a:xfrm>
            <a:off x="-1325736" y="900574"/>
            <a:ext cx="5246226" cy="5246226"/>
          </a:xfrm>
          <a:prstGeom prst="rect">
            <a:avLst/>
          </a:prstGeom>
          <a:noFill/>
          <a:ln>
            <a:noFill/>
          </a:ln>
        </p:spPr>
      </p:pic>
    </p:spTree>
    <p:extLst>
      <p:ext uri="{BB962C8B-B14F-4D97-AF65-F5344CB8AC3E}">
        <p14:creationId xmlns:p14="http://schemas.microsoft.com/office/powerpoint/2010/main" val="1413574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50:50" userDrawn="1">
  <p:cSld name="50:50">
    <p:spTree>
      <p:nvGrpSpPr>
        <p:cNvPr id="1" name="Shape 56"/>
        <p:cNvGrpSpPr/>
        <p:nvPr/>
      </p:nvGrpSpPr>
      <p:grpSpPr>
        <a:xfrm>
          <a:off x="0" y="0"/>
          <a:ext cx="0" cy="0"/>
          <a:chOff x="0" y="0"/>
          <a:chExt cx="0" cy="0"/>
        </a:xfrm>
      </p:grpSpPr>
      <p:sp>
        <p:nvSpPr>
          <p:cNvPr id="57" name="Google Shape;57;p41"/>
          <p:cNvSpPr/>
          <p:nvPr/>
        </p:nvSpPr>
        <p:spPr>
          <a:xfrm>
            <a:off x="0" y="0"/>
            <a:ext cx="6089715" cy="6766559"/>
          </a:xfrm>
          <a:prstGeom prst="rect">
            <a:avLst/>
          </a:prstGeom>
          <a:solidFill>
            <a:srgbClr val="F5F3E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 name="Google Shape;58;p41"/>
          <p:cNvSpPr txBox="1">
            <a:spLocks noGrp="1"/>
          </p:cNvSpPr>
          <p:nvPr>
            <p:ph type="title"/>
          </p:nvPr>
        </p:nvSpPr>
        <p:spPr>
          <a:xfrm>
            <a:off x="576816" y="1848160"/>
            <a:ext cx="4503184"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6000"/>
              <a:buFont typeface="Open Sans Light"/>
              <a:buNone/>
              <a:defRPr sz="4800" b="0" i="0">
                <a:latin typeface="Open Sans Light"/>
                <a:ea typeface="Open Sans Light"/>
                <a:cs typeface="Open Sans Light"/>
                <a:sym typeface="Open Sans Ligh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hr-HR" dirty="0"/>
              <a:t>Kliknite da biste uredili stil naslova matrice</a:t>
            </a:r>
            <a:endParaRPr dirty="0"/>
          </a:p>
        </p:txBody>
      </p:sp>
      <p:sp>
        <p:nvSpPr>
          <p:cNvPr id="59" name="Google Shape;59;p41"/>
          <p:cNvSpPr txBox="1">
            <a:spLocks noGrp="1"/>
          </p:cNvSpPr>
          <p:nvPr>
            <p:ph type="body" idx="1"/>
          </p:nvPr>
        </p:nvSpPr>
        <p:spPr>
          <a:xfrm>
            <a:off x="576816" y="3448360"/>
            <a:ext cx="4503184" cy="300324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3600"/>
              <a:buNone/>
              <a:defRPr sz="3600" b="0" i="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sym typeface="Open Sans"/>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SzPts val="1000"/>
              <a:buNone/>
              <a:defRPr sz="1000"/>
            </a:lvl6pPr>
            <a:lvl7pPr marL="3200400" lvl="6" indent="-228600" algn="l">
              <a:lnSpc>
                <a:spcPct val="90000"/>
              </a:lnSpc>
              <a:spcBef>
                <a:spcPts val="500"/>
              </a:spcBef>
              <a:spcAft>
                <a:spcPts val="0"/>
              </a:spcAft>
              <a:buSzPts val="1000"/>
              <a:buNone/>
              <a:defRPr sz="1000"/>
            </a:lvl7pPr>
            <a:lvl8pPr marL="3657600" lvl="7" indent="-228600" algn="l">
              <a:lnSpc>
                <a:spcPct val="90000"/>
              </a:lnSpc>
              <a:spcBef>
                <a:spcPts val="500"/>
              </a:spcBef>
              <a:spcAft>
                <a:spcPts val="0"/>
              </a:spcAft>
              <a:buSzPts val="1000"/>
              <a:buNone/>
              <a:defRPr sz="1000"/>
            </a:lvl8pPr>
            <a:lvl9pPr marL="4114800" lvl="8" indent="-228600" algn="l">
              <a:lnSpc>
                <a:spcPct val="90000"/>
              </a:lnSpc>
              <a:spcBef>
                <a:spcPts val="500"/>
              </a:spcBef>
              <a:spcAft>
                <a:spcPts val="0"/>
              </a:spcAft>
              <a:buSzPts val="1000"/>
              <a:buNone/>
              <a:defRPr sz="1000"/>
            </a:lvl9pPr>
          </a:lstStyle>
          <a:p>
            <a:pPr lvl="0"/>
            <a:r>
              <a:rPr lang="hr-HR"/>
              <a:t>Kliknite da biste uredili matrice</a:t>
            </a:r>
          </a:p>
        </p:txBody>
      </p:sp>
      <p:grpSp>
        <p:nvGrpSpPr>
          <p:cNvPr id="61" name="Google Shape;61;p41"/>
          <p:cNvGrpSpPr/>
          <p:nvPr/>
        </p:nvGrpSpPr>
        <p:grpSpPr>
          <a:xfrm rot="10800000" flipH="1">
            <a:off x="0" y="6766560"/>
            <a:ext cx="12192000" cy="137159"/>
            <a:chOff x="0" y="6612673"/>
            <a:chExt cx="10036100" cy="245327"/>
          </a:xfrm>
        </p:grpSpPr>
        <p:sp>
          <p:nvSpPr>
            <p:cNvPr id="62" name="Google Shape;62;p41"/>
            <p:cNvSpPr/>
            <p:nvPr/>
          </p:nvSpPr>
          <p:spPr>
            <a:xfrm>
              <a:off x="0" y="6612673"/>
              <a:ext cx="2007220" cy="245327"/>
            </a:xfrm>
            <a:prstGeom prst="rect">
              <a:avLst/>
            </a:prstGeom>
            <a:solidFill>
              <a:srgbClr val="009B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63" name="Google Shape;63;p41"/>
            <p:cNvSpPr/>
            <p:nvPr/>
          </p:nvSpPr>
          <p:spPr>
            <a:xfrm>
              <a:off x="2007220" y="6612673"/>
              <a:ext cx="2007220" cy="245327"/>
            </a:xfrm>
            <a:prstGeom prst="rect">
              <a:avLst/>
            </a:prstGeom>
            <a:solidFill>
              <a:srgbClr val="29999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64" name="Google Shape;64;p41"/>
            <p:cNvSpPr/>
            <p:nvPr/>
          </p:nvSpPr>
          <p:spPr>
            <a:xfrm>
              <a:off x="4014440" y="6612673"/>
              <a:ext cx="2007220" cy="245327"/>
            </a:xfrm>
            <a:prstGeom prst="rect">
              <a:avLst/>
            </a:prstGeom>
            <a:solidFill>
              <a:srgbClr val="84BC2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65" name="Google Shape;65;p41"/>
            <p:cNvSpPr/>
            <p:nvPr/>
          </p:nvSpPr>
          <p:spPr>
            <a:xfrm>
              <a:off x="6021660" y="6612673"/>
              <a:ext cx="2007220" cy="245327"/>
            </a:xfrm>
            <a:prstGeom prst="rect">
              <a:avLst/>
            </a:prstGeom>
            <a:solidFill>
              <a:srgbClr val="F8851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66" name="Google Shape;66;p41"/>
            <p:cNvSpPr/>
            <p:nvPr/>
          </p:nvSpPr>
          <p:spPr>
            <a:xfrm>
              <a:off x="8028880" y="6612673"/>
              <a:ext cx="2007220" cy="245327"/>
            </a:xfrm>
            <a:prstGeom prst="rect">
              <a:avLst/>
            </a:prstGeom>
            <a:solidFill>
              <a:srgbClr val="E71A7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grpSp>
      <p:sp>
        <p:nvSpPr>
          <p:cNvPr id="3" name="Rezervirano mjesto sadržaja 2">
            <a:extLst>
              <a:ext uri="{FF2B5EF4-FFF2-40B4-BE49-F238E27FC236}">
                <a16:creationId xmlns:a16="http://schemas.microsoft.com/office/drawing/2014/main" id="{88C0D8EC-07C9-44C1-9AC1-BBE7EBA170F8}"/>
              </a:ext>
            </a:extLst>
          </p:cNvPr>
          <p:cNvSpPr>
            <a:spLocks noGrp="1"/>
          </p:cNvSpPr>
          <p:nvPr>
            <p:ph sz="quarter" idx="10"/>
          </p:nvPr>
        </p:nvSpPr>
        <p:spPr>
          <a:xfrm>
            <a:off x="6286500" y="520700"/>
            <a:ext cx="5600700" cy="6032500"/>
          </a:xfrm>
        </p:spPr>
        <p:txBody>
          <a:bodyPr/>
          <a:lstStyle>
            <a:lvl1pPr>
              <a:defRPr>
                <a:latin typeface="Open Sans Light" panose="020B0306030504020204" pitchFamily="34" charset="0"/>
                <a:ea typeface="Open Sans Light" panose="020B0306030504020204" pitchFamily="34" charset="0"/>
                <a:cs typeface="Open Sans Light" panose="020B0306030504020204" pitchFamily="34" charset="0"/>
              </a:defRPr>
            </a:lvl1pPr>
            <a:lvl2pPr>
              <a:defRPr>
                <a:latin typeface="Open Sans Light" panose="020B0306030504020204" pitchFamily="34" charset="0"/>
                <a:ea typeface="Open Sans Light" panose="020B0306030504020204" pitchFamily="34" charset="0"/>
                <a:cs typeface="Open Sans Light" panose="020B0306030504020204" pitchFamily="34" charset="0"/>
              </a:defRPr>
            </a:lvl2pPr>
            <a:lvl3pPr>
              <a:defRPr>
                <a:latin typeface="Open Sans Light" panose="020B0306030504020204" pitchFamily="34" charset="0"/>
                <a:ea typeface="Open Sans Light" panose="020B0306030504020204" pitchFamily="34" charset="0"/>
                <a:cs typeface="Open Sans Light" panose="020B0306030504020204" pitchFamily="34" charset="0"/>
              </a:defRPr>
            </a:lvl3pPr>
            <a:lvl4pPr>
              <a:defRPr>
                <a:latin typeface="Open Sans Light" panose="020B0306030504020204" pitchFamily="34" charset="0"/>
                <a:ea typeface="Open Sans Light" panose="020B0306030504020204" pitchFamily="34" charset="0"/>
                <a:cs typeface="Open Sans Light" panose="020B0306030504020204" pitchFamily="34" charset="0"/>
              </a:defRPr>
            </a:lvl4pPr>
            <a:lvl5pPr>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Tree>
    <p:extLst>
      <p:ext uri="{BB962C8B-B14F-4D97-AF65-F5344CB8AC3E}">
        <p14:creationId xmlns:p14="http://schemas.microsoft.com/office/powerpoint/2010/main" val="1014731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50:50" preserve="1" userDrawn="1">
  <p:cSld name="1_50:50">
    <p:spTree>
      <p:nvGrpSpPr>
        <p:cNvPr id="1" name="Shape 56"/>
        <p:cNvGrpSpPr/>
        <p:nvPr/>
      </p:nvGrpSpPr>
      <p:grpSpPr>
        <a:xfrm>
          <a:off x="0" y="0"/>
          <a:ext cx="0" cy="0"/>
          <a:chOff x="0" y="0"/>
          <a:chExt cx="0" cy="0"/>
        </a:xfrm>
      </p:grpSpPr>
      <p:sp>
        <p:nvSpPr>
          <p:cNvPr id="57" name="Google Shape;57;p41"/>
          <p:cNvSpPr/>
          <p:nvPr/>
        </p:nvSpPr>
        <p:spPr>
          <a:xfrm>
            <a:off x="0" y="0"/>
            <a:ext cx="4141307" cy="6766559"/>
          </a:xfrm>
          <a:prstGeom prst="rect">
            <a:avLst/>
          </a:prstGeom>
          <a:solidFill>
            <a:srgbClr val="F5F3E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 name="Google Shape;58;p41"/>
          <p:cNvSpPr txBox="1">
            <a:spLocks noGrp="1"/>
          </p:cNvSpPr>
          <p:nvPr>
            <p:ph type="title"/>
          </p:nvPr>
        </p:nvSpPr>
        <p:spPr>
          <a:xfrm>
            <a:off x="323318" y="1841500"/>
            <a:ext cx="3494670"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SzPts val="6000"/>
              <a:buFont typeface="Open Sans Light"/>
              <a:buNone/>
              <a:defRPr sz="4400" b="0" i="0">
                <a:latin typeface="Open Sans Light"/>
                <a:ea typeface="Open Sans Light"/>
                <a:cs typeface="Open Sans Light"/>
                <a:sym typeface="Open Sans Ligh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hr-HR" dirty="0"/>
              <a:t>Kliknite da biste uredili stil naslova matrice</a:t>
            </a:r>
            <a:endParaRPr dirty="0"/>
          </a:p>
        </p:txBody>
      </p:sp>
      <p:sp>
        <p:nvSpPr>
          <p:cNvPr id="59" name="Google Shape;59;p41"/>
          <p:cNvSpPr txBox="1">
            <a:spLocks noGrp="1"/>
          </p:cNvSpPr>
          <p:nvPr>
            <p:ph type="body" idx="1"/>
          </p:nvPr>
        </p:nvSpPr>
        <p:spPr>
          <a:xfrm>
            <a:off x="323318" y="3868080"/>
            <a:ext cx="3494670" cy="142844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3600"/>
              <a:buNone/>
              <a:defRPr sz="2800" b="0" i="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sym typeface="Open Sans"/>
              </a:defRPr>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SzPts val="1000"/>
              <a:buNone/>
              <a:defRPr sz="1000"/>
            </a:lvl6pPr>
            <a:lvl7pPr marL="3200400" lvl="6" indent="-228600" algn="l">
              <a:lnSpc>
                <a:spcPct val="90000"/>
              </a:lnSpc>
              <a:spcBef>
                <a:spcPts val="500"/>
              </a:spcBef>
              <a:spcAft>
                <a:spcPts val="0"/>
              </a:spcAft>
              <a:buSzPts val="1000"/>
              <a:buNone/>
              <a:defRPr sz="1000"/>
            </a:lvl7pPr>
            <a:lvl8pPr marL="3657600" lvl="7" indent="-228600" algn="l">
              <a:lnSpc>
                <a:spcPct val="90000"/>
              </a:lnSpc>
              <a:spcBef>
                <a:spcPts val="500"/>
              </a:spcBef>
              <a:spcAft>
                <a:spcPts val="0"/>
              </a:spcAft>
              <a:buSzPts val="1000"/>
              <a:buNone/>
              <a:defRPr sz="1000"/>
            </a:lvl8pPr>
            <a:lvl9pPr marL="4114800" lvl="8" indent="-228600" algn="l">
              <a:lnSpc>
                <a:spcPct val="90000"/>
              </a:lnSpc>
              <a:spcBef>
                <a:spcPts val="500"/>
              </a:spcBef>
              <a:spcAft>
                <a:spcPts val="0"/>
              </a:spcAft>
              <a:buSzPts val="1000"/>
              <a:buNone/>
              <a:defRPr sz="1000"/>
            </a:lvl9pPr>
          </a:lstStyle>
          <a:p>
            <a:pPr lvl="0"/>
            <a:r>
              <a:rPr lang="hr-HR" dirty="0"/>
              <a:t>Kliknite da biste uredili matrice</a:t>
            </a:r>
          </a:p>
        </p:txBody>
      </p:sp>
      <p:grpSp>
        <p:nvGrpSpPr>
          <p:cNvPr id="61" name="Google Shape;61;p41"/>
          <p:cNvGrpSpPr/>
          <p:nvPr/>
        </p:nvGrpSpPr>
        <p:grpSpPr>
          <a:xfrm rot="10800000" flipH="1">
            <a:off x="0" y="6766560"/>
            <a:ext cx="12192000" cy="137159"/>
            <a:chOff x="0" y="6612673"/>
            <a:chExt cx="10036100" cy="245327"/>
          </a:xfrm>
        </p:grpSpPr>
        <p:sp>
          <p:nvSpPr>
            <p:cNvPr id="62" name="Google Shape;62;p41"/>
            <p:cNvSpPr/>
            <p:nvPr/>
          </p:nvSpPr>
          <p:spPr>
            <a:xfrm>
              <a:off x="0" y="6612673"/>
              <a:ext cx="2007220" cy="245327"/>
            </a:xfrm>
            <a:prstGeom prst="rect">
              <a:avLst/>
            </a:prstGeom>
            <a:solidFill>
              <a:srgbClr val="009B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63" name="Google Shape;63;p41"/>
            <p:cNvSpPr/>
            <p:nvPr/>
          </p:nvSpPr>
          <p:spPr>
            <a:xfrm>
              <a:off x="2007220" y="6612673"/>
              <a:ext cx="2007220" cy="245327"/>
            </a:xfrm>
            <a:prstGeom prst="rect">
              <a:avLst/>
            </a:prstGeom>
            <a:solidFill>
              <a:srgbClr val="29999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64" name="Google Shape;64;p41"/>
            <p:cNvSpPr/>
            <p:nvPr/>
          </p:nvSpPr>
          <p:spPr>
            <a:xfrm>
              <a:off x="4014440" y="6612673"/>
              <a:ext cx="2007220" cy="245327"/>
            </a:xfrm>
            <a:prstGeom prst="rect">
              <a:avLst/>
            </a:prstGeom>
            <a:solidFill>
              <a:srgbClr val="84BC2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65" name="Google Shape;65;p41"/>
            <p:cNvSpPr/>
            <p:nvPr/>
          </p:nvSpPr>
          <p:spPr>
            <a:xfrm>
              <a:off x="6021660" y="6612673"/>
              <a:ext cx="2007220" cy="245327"/>
            </a:xfrm>
            <a:prstGeom prst="rect">
              <a:avLst/>
            </a:prstGeom>
            <a:solidFill>
              <a:srgbClr val="F8851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66" name="Google Shape;66;p41"/>
            <p:cNvSpPr/>
            <p:nvPr/>
          </p:nvSpPr>
          <p:spPr>
            <a:xfrm>
              <a:off x="8028880" y="6612673"/>
              <a:ext cx="2007220" cy="245327"/>
            </a:xfrm>
            <a:prstGeom prst="rect">
              <a:avLst/>
            </a:prstGeom>
            <a:solidFill>
              <a:srgbClr val="E71A7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grpSp>
      <p:sp>
        <p:nvSpPr>
          <p:cNvPr id="3" name="Rezervirano mjesto sadržaja 2">
            <a:extLst>
              <a:ext uri="{FF2B5EF4-FFF2-40B4-BE49-F238E27FC236}">
                <a16:creationId xmlns:a16="http://schemas.microsoft.com/office/drawing/2014/main" id="{22ACDFF6-FCF7-4B9A-B922-7262AC93A41E}"/>
              </a:ext>
            </a:extLst>
          </p:cNvPr>
          <p:cNvSpPr>
            <a:spLocks noGrp="1"/>
          </p:cNvSpPr>
          <p:nvPr>
            <p:ph sz="quarter" idx="10"/>
          </p:nvPr>
        </p:nvSpPr>
        <p:spPr>
          <a:xfrm>
            <a:off x="4305300" y="495300"/>
            <a:ext cx="7562850" cy="6045200"/>
          </a:xfrm>
        </p:spPr>
        <p:txBody>
          <a:bodyPr/>
          <a:lstStyle>
            <a:lvl1pPr>
              <a:defRPr>
                <a:latin typeface="Open Sans Light" panose="020B0306030504020204" pitchFamily="34" charset="0"/>
                <a:ea typeface="Open Sans Light" panose="020B0306030504020204" pitchFamily="34" charset="0"/>
                <a:cs typeface="Open Sans Light" panose="020B0306030504020204" pitchFamily="34" charset="0"/>
              </a:defRPr>
            </a:lvl1pPr>
            <a:lvl2pPr>
              <a:defRPr>
                <a:latin typeface="Open Sans Light" panose="020B0306030504020204" pitchFamily="34" charset="0"/>
                <a:ea typeface="Open Sans Light" panose="020B0306030504020204" pitchFamily="34" charset="0"/>
                <a:cs typeface="Open Sans Light" panose="020B0306030504020204" pitchFamily="34" charset="0"/>
              </a:defRPr>
            </a:lvl2pPr>
            <a:lvl3pPr>
              <a:defRPr>
                <a:latin typeface="Open Sans Light" panose="020B0306030504020204" pitchFamily="34" charset="0"/>
                <a:ea typeface="Open Sans Light" panose="020B0306030504020204" pitchFamily="34" charset="0"/>
                <a:cs typeface="Open Sans Light" panose="020B0306030504020204" pitchFamily="34" charset="0"/>
              </a:defRPr>
            </a:lvl3pPr>
            <a:lvl4pPr>
              <a:defRPr>
                <a:latin typeface="Open Sans Light" panose="020B0306030504020204" pitchFamily="34" charset="0"/>
                <a:ea typeface="Open Sans Light" panose="020B0306030504020204" pitchFamily="34" charset="0"/>
                <a:cs typeface="Open Sans Light" panose="020B0306030504020204" pitchFamily="34" charset="0"/>
              </a:defRPr>
            </a:lvl4pPr>
            <a:lvl5pPr>
              <a:defRPr>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Tree>
    <p:extLst>
      <p:ext uri="{BB962C8B-B14F-4D97-AF65-F5344CB8AC3E}">
        <p14:creationId xmlns:p14="http://schemas.microsoft.com/office/powerpoint/2010/main" val="2024937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41"/>
        <p:cNvGrpSpPr/>
        <p:nvPr/>
      </p:nvGrpSpPr>
      <p:grpSpPr>
        <a:xfrm>
          <a:off x="0" y="0"/>
          <a:ext cx="0" cy="0"/>
          <a:chOff x="0" y="0"/>
          <a:chExt cx="0" cy="0"/>
        </a:xfrm>
      </p:grpSpPr>
      <p:grpSp>
        <p:nvGrpSpPr>
          <p:cNvPr id="42" name="Google Shape;42;p39"/>
          <p:cNvGrpSpPr/>
          <p:nvPr/>
        </p:nvGrpSpPr>
        <p:grpSpPr>
          <a:xfrm rot="10800000" flipH="1">
            <a:off x="0" y="6766560"/>
            <a:ext cx="12192000" cy="137159"/>
            <a:chOff x="0" y="6612673"/>
            <a:chExt cx="10036100" cy="245327"/>
          </a:xfrm>
        </p:grpSpPr>
        <p:sp>
          <p:nvSpPr>
            <p:cNvPr id="43" name="Google Shape;43;p39"/>
            <p:cNvSpPr/>
            <p:nvPr/>
          </p:nvSpPr>
          <p:spPr>
            <a:xfrm>
              <a:off x="0" y="6612673"/>
              <a:ext cx="2007220" cy="245327"/>
            </a:xfrm>
            <a:prstGeom prst="rect">
              <a:avLst/>
            </a:prstGeom>
            <a:solidFill>
              <a:srgbClr val="009B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4" name="Google Shape;44;p39"/>
            <p:cNvSpPr/>
            <p:nvPr/>
          </p:nvSpPr>
          <p:spPr>
            <a:xfrm>
              <a:off x="2007220" y="6612673"/>
              <a:ext cx="2007220" cy="245327"/>
            </a:xfrm>
            <a:prstGeom prst="rect">
              <a:avLst/>
            </a:prstGeom>
            <a:solidFill>
              <a:srgbClr val="29999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5" name="Google Shape;45;p39"/>
            <p:cNvSpPr/>
            <p:nvPr/>
          </p:nvSpPr>
          <p:spPr>
            <a:xfrm>
              <a:off x="4014440" y="6612673"/>
              <a:ext cx="2007220" cy="245327"/>
            </a:xfrm>
            <a:prstGeom prst="rect">
              <a:avLst/>
            </a:prstGeom>
            <a:solidFill>
              <a:srgbClr val="84BC2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6" name="Google Shape;46;p39"/>
            <p:cNvSpPr/>
            <p:nvPr/>
          </p:nvSpPr>
          <p:spPr>
            <a:xfrm>
              <a:off x="6021660" y="6612673"/>
              <a:ext cx="2007220" cy="245327"/>
            </a:xfrm>
            <a:prstGeom prst="rect">
              <a:avLst/>
            </a:prstGeom>
            <a:solidFill>
              <a:srgbClr val="F8851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7" name="Google Shape;47;p39"/>
            <p:cNvSpPr/>
            <p:nvPr/>
          </p:nvSpPr>
          <p:spPr>
            <a:xfrm>
              <a:off x="8028880" y="6612673"/>
              <a:ext cx="2007220" cy="245327"/>
            </a:xfrm>
            <a:prstGeom prst="rect">
              <a:avLst/>
            </a:prstGeom>
            <a:solidFill>
              <a:srgbClr val="E71A7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grpSp>
      <p:sp>
        <p:nvSpPr>
          <p:cNvPr id="2" name="Naslov 1">
            <a:extLst>
              <a:ext uri="{FF2B5EF4-FFF2-40B4-BE49-F238E27FC236}">
                <a16:creationId xmlns:a16="http://schemas.microsoft.com/office/drawing/2014/main" id="{60877552-7762-4BD2-95B0-75CF1D2F98D5}"/>
              </a:ext>
            </a:extLst>
          </p:cNvPr>
          <p:cNvSpPr>
            <a:spLocks noGrp="1"/>
          </p:cNvSpPr>
          <p:nvPr>
            <p:ph type="title"/>
          </p:nvPr>
        </p:nvSpPr>
        <p:spPr/>
        <p:txBody>
          <a:bodyPr/>
          <a:lstStyle/>
          <a:p>
            <a:r>
              <a:rPr lang="hr-HR"/>
              <a:t>Kliknite da biste uredili stil naslova matrice</a:t>
            </a:r>
          </a:p>
        </p:txBody>
      </p:sp>
      <p:sp>
        <p:nvSpPr>
          <p:cNvPr id="4" name="Rezervirano mjesto teksta 3">
            <a:extLst>
              <a:ext uri="{FF2B5EF4-FFF2-40B4-BE49-F238E27FC236}">
                <a16:creationId xmlns:a16="http://schemas.microsoft.com/office/drawing/2014/main" id="{73902E12-F1C5-42B1-892B-0702B02B3B8C}"/>
              </a:ext>
            </a:extLst>
          </p:cNvPr>
          <p:cNvSpPr>
            <a:spLocks noGrp="1"/>
          </p:cNvSpPr>
          <p:nvPr>
            <p:ph type="body" sz="quarter" idx="10"/>
          </p:nvPr>
        </p:nvSpPr>
        <p:spPr>
          <a:xfrm>
            <a:off x="838200" y="1982788"/>
            <a:ext cx="10515600" cy="4619625"/>
          </a:xfrm>
        </p:spPr>
        <p:txBody>
          <a:bodyPr/>
          <a:lstStyle>
            <a:lvl1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Tree>
    <p:extLst>
      <p:ext uri="{BB962C8B-B14F-4D97-AF65-F5344CB8AC3E}">
        <p14:creationId xmlns:p14="http://schemas.microsoft.com/office/powerpoint/2010/main" val="3524469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41"/>
        <p:cNvGrpSpPr/>
        <p:nvPr/>
      </p:nvGrpSpPr>
      <p:grpSpPr>
        <a:xfrm>
          <a:off x="0" y="0"/>
          <a:ext cx="0" cy="0"/>
          <a:chOff x="0" y="0"/>
          <a:chExt cx="0" cy="0"/>
        </a:xfrm>
      </p:grpSpPr>
      <p:grpSp>
        <p:nvGrpSpPr>
          <p:cNvPr id="42" name="Google Shape;42;p39"/>
          <p:cNvGrpSpPr/>
          <p:nvPr/>
        </p:nvGrpSpPr>
        <p:grpSpPr>
          <a:xfrm rot="10800000" flipH="1">
            <a:off x="0" y="6766560"/>
            <a:ext cx="12192000" cy="137159"/>
            <a:chOff x="0" y="6612673"/>
            <a:chExt cx="10036100" cy="245327"/>
          </a:xfrm>
        </p:grpSpPr>
        <p:sp>
          <p:nvSpPr>
            <p:cNvPr id="43" name="Google Shape;43;p39"/>
            <p:cNvSpPr/>
            <p:nvPr/>
          </p:nvSpPr>
          <p:spPr>
            <a:xfrm>
              <a:off x="0" y="6612673"/>
              <a:ext cx="2007220" cy="245327"/>
            </a:xfrm>
            <a:prstGeom prst="rect">
              <a:avLst/>
            </a:prstGeom>
            <a:solidFill>
              <a:srgbClr val="009B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4" name="Google Shape;44;p39"/>
            <p:cNvSpPr/>
            <p:nvPr/>
          </p:nvSpPr>
          <p:spPr>
            <a:xfrm>
              <a:off x="2007220" y="6612673"/>
              <a:ext cx="2007220" cy="245327"/>
            </a:xfrm>
            <a:prstGeom prst="rect">
              <a:avLst/>
            </a:prstGeom>
            <a:solidFill>
              <a:srgbClr val="29999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5" name="Google Shape;45;p39"/>
            <p:cNvSpPr/>
            <p:nvPr/>
          </p:nvSpPr>
          <p:spPr>
            <a:xfrm>
              <a:off x="4014440" y="6612673"/>
              <a:ext cx="2007220" cy="245327"/>
            </a:xfrm>
            <a:prstGeom prst="rect">
              <a:avLst/>
            </a:prstGeom>
            <a:solidFill>
              <a:srgbClr val="84BC2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6" name="Google Shape;46;p39"/>
            <p:cNvSpPr/>
            <p:nvPr/>
          </p:nvSpPr>
          <p:spPr>
            <a:xfrm>
              <a:off x="6021660" y="6612673"/>
              <a:ext cx="2007220" cy="245327"/>
            </a:xfrm>
            <a:prstGeom prst="rect">
              <a:avLst/>
            </a:prstGeom>
            <a:solidFill>
              <a:srgbClr val="F8851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7" name="Google Shape;47;p39"/>
            <p:cNvSpPr/>
            <p:nvPr/>
          </p:nvSpPr>
          <p:spPr>
            <a:xfrm>
              <a:off x="8028880" y="6612673"/>
              <a:ext cx="2007220" cy="245327"/>
            </a:xfrm>
            <a:prstGeom prst="rect">
              <a:avLst/>
            </a:prstGeom>
            <a:solidFill>
              <a:srgbClr val="E71A7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grpSp>
      <p:sp>
        <p:nvSpPr>
          <p:cNvPr id="4" name="Rezervirano mjesto teksta 3">
            <a:extLst>
              <a:ext uri="{FF2B5EF4-FFF2-40B4-BE49-F238E27FC236}">
                <a16:creationId xmlns:a16="http://schemas.microsoft.com/office/drawing/2014/main" id="{73902E12-F1C5-42B1-892B-0702B02B3B8C}"/>
              </a:ext>
            </a:extLst>
          </p:cNvPr>
          <p:cNvSpPr>
            <a:spLocks noGrp="1"/>
          </p:cNvSpPr>
          <p:nvPr>
            <p:ph type="body" sz="quarter" idx="10"/>
          </p:nvPr>
        </p:nvSpPr>
        <p:spPr>
          <a:xfrm>
            <a:off x="7442200" y="533400"/>
            <a:ext cx="4445000" cy="6069013"/>
          </a:xfrm>
        </p:spPr>
        <p:txBody>
          <a:bodyPr/>
          <a:lstStyle>
            <a:lvl1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hr-HR"/>
              <a:t>Kliknite da biste uredili matrice</a:t>
            </a:r>
          </a:p>
          <a:p>
            <a:pPr lvl="1"/>
            <a:r>
              <a:rPr lang="hr-HR"/>
              <a:t>Druga razina</a:t>
            </a:r>
          </a:p>
          <a:p>
            <a:pPr lvl="2"/>
            <a:r>
              <a:rPr lang="hr-HR"/>
              <a:t>Treća razina</a:t>
            </a:r>
          </a:p>
          <a:p>
            <a:pPr lvl="3"/>
            <a:r>
              <a:rPr lang="hr-HR"/>
              <a:t>Četvrta razina</a:t>
            </a:r>
          </a:p>
          <a:p>
            <a:pPr lvl="4"/>
            <a:r>
              <a:rPr lang="hr-HR"/>
              <a:t>Peta razina stilove teksta</a:t>
            </a:r>
          </a:p>
        </p:txBody>
      </p:sp>
      <p:sp>
        <p:nvSpPr>
          <p:cNvPr id="10" name="Google Shape;22;p6">
            <a:extLst>
              <a:ext uri="{FF2B5EF4-FFF2-40B4-BE49-F238E27FC236}">
                <a16:creationId xmlns:a16="http://schemas.microsoft.com/office/drawing/2014/main" id="{BD6C43FE-7A67-4F78-8441-B61F498FD34A}"/>
              </a:ext>
            </a:extLst>
          </p:cNvPr>
          <p:cNvSpPr/>
          <p:nvPr userDrawn="1"/>
        </p:nvSpPr>
        <p:spPr>
          <a:xfrm>
            <a:off x="0" y="0"/>
            <a:ext cx="7315200" cy="6766559"/>
          </a:xfrm>
          <a:prstGeom prst="rect">
            <a:avLst/>
          </a:prstGeom>
          <a:gradFill>
            <a:gsLst>
              <a:gs pos="0">
                <a:srgbClr val="009BEA"/>
              </a:gs>
              <a:gs pos="100000">
                <a:srgbClr val="2FD6E7"/>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 name="Naslov 1">
            <a:extLst>
              <a:ext uri="{FF2B5EF4-FFF2-40B4-BE49-F238E27FC236}">
                <a16:creationId xmlns:a16="http://schemas.microsoft.com/office/drawing/2014/main" id="{60877552-7762-4BD2-95B0-75CF1D2F98D5}"/>
              </a:ext>
            </a:extLst>
          </p:cNvPr>
          <p:cNvSpPr>
            <a:spLocks noGrp="1"/>
          </p:cNvSpPr>
          <p:nvPr>
            <p:ph type="title"/>
          </p:nvPr>
        </p:nvSpPr>
        <p:spPr>
          <a:xfrm>
            <a:off x="622299" y="2766218"/>
            <a:ext cx="5473700" cy="1325563"/>
          </a:xfrm>
        </p:spPr>
        <p:txBody>
          <a:bodyPr anchor="ctr">
            <a:noAutofit/>
          </a:bodyPr>
          <a:lstStyle>
            <a:lvl1pPr>
              <a:defRPr sz="6000" b="1">
                <a:solidFill>
                  <a:schemeClr val="bg1"/>
                </a:solidFill>
              </a:defRPr>
            </a:lvl1pPr>
          </a:lstStyle>
          <a:p>
            <a:r>
              <a:rPr lang="hr-HR" dirty="0"/>
              <a:t>Kliknite da biste uredili stil naslova matrice</a:t>
            </a:r>
          </a:p>
        </p:txBody>
      </p:sp>
    </p:spTree>
    <p:extLst>
      <p:ext uri="{BB962C8B-B14F-4D97-AF65-F5344CB8AC3E}">
        <p14:creationId xmlns:p14="http://schemas.microsoft.com/office/powerpoint/2010/main" val="2413827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41"/>
        <p:cNvGrpSpPr/>
        <p:nvPr/>
      </p:nvGrpSpPr>
      <p:grpSpPr>
        <a:xfrm>
          <a:off x="0" y="0"/>
          <a:ext cx="0" cy="0"/>
          <a:chOff x="0" y="0"/>
          <a:chExt cx="0" cy="0"/>
        </a:xfrm>
      </p:grpSpPr>
      <p:grpSp>
        <p:nvGrpSpPr>
          <p:cNvPr id="42" name="Google Shape;42;p39"/>
          <p:cNvGrpSpPr/>
          <p:nvPr/>
        </p:nvGrpSpPr>
        <p:grpSpPr>
          <a:xfrm rot="10800000" flipH="1">
            <a:off x="0" y="6766560"/>
            <a:ext cx="12192000" cy="137159"/>
            <a:chOff x="0" y="6612673"/>
            <a:chExt cx="10036100" cy="245327"/>
          </a:xfrm>
        </p:grpSpPr>
        <p:sp>
          <p:nvSpPr>
            <p:cNvPr id="43" name="Google Shape;43;p39"/>
            <p:cNvSpPr/>
            <p:nvPr/>
          </p:nvSpPr>
          <p:spPr>
            <a:xfrm>
              <a:off x="0" y="6612673"/>
              <a:ext cx="2007220" cy="245327"/>
            </a:xfrm>
            <a:prstGeom prst="rect">
              <a:avLst/>
            </a:prstGeom>
            <a:solidFill>
              <a:srgbClr val="009BE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4" name="Google Shape;44;p39"/>
            <p:cNvSpPr/>
            <p:nvPr/>
          </p:nvSpPr>
          <p:spPr>
            <a:xfrm>
              <a:off x="2007220" y="6612673"/>
              <a:ext cx="2007220" cy="245327"/>
            </a:xfrm>
            <a:prstGeom prst="rect">
              <a:avLst/>
            </a:prstGeom>
            <a:solidFill>
              <a:srgbClr val="29999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5" name="Google Shape;45;p39"/>
            <p:cNvSpPr/>
            <p:nvPr/>
          </p:nvSpPr>
          <p:spPr>
            <a:xfrm>
              <a:off x="4014440" y="6612673"/>
              <a:ext cx="2007220" cy="245327"/>
            </a:xfrm>
            <a:prstGeom prst="rect">
              <a:avLst/>
            </a:prstGeom>
            <a:solidFill>
              <a:srgbClr val="84BC2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6" name="Google Shape;46;p39"/>
            <p:cNvSpPr/>
            <p:nvPr/>
          </p:nvSpPr>
          <p:spPr>
            <a:xfrm>
              <a:off x="6021660" y="6612673"/>
              <a:ext cx="2007220" cy="245327"/>
            </a:xfrm>
            <a:prstGeom prst="rect">
              <a:avLst/>
            </a:prstGeom>
            <a:solidFill>
              <a:srgbClr val="F8851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sp>
          <p:nvSpPr>
            <p:cNvPr id="47" name="Google Shape;47;p39"/>
            <p:cNvSpPr/>
            <p:nvPr/>
          </p:nvSpPr>
          <p:spPr>
            <a:xfrm>
              <a:off x="8028880" y="6612673"/>
              <a:ext cx="2007220" cy="245327"/>
            </a:xfrm>
            <a:prstGeom prst="rect">
              <a:avLst/>
            </a:prstGeom>
            <a:solidFill>
              <a:srgbClr val="E71A7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Light"/>
                <a:ea typeface="Open Sans Light"/>
                <a:cs typeface="Open Sans Light"/>
                <a:sym typeface="Open Sans Light"/>
              </a:endParaRPr>
            </a:p>
          </p:txBody>
        </p:sp>
      </p:grpSp>
      <p:sp>
        <p:nvSpPr>
          <p:cNvPr id="4" name="Rezervirano mjesto teksta 3">
            <a:extLst>
              <a:ext uri="{FF2B5EF4-FFF2-40B4-BE49-F238E27FC236}">
                <a16:creationId xmlns:a16="http://schemas.microsoft.com/office/drawing/2014/main" id="{73902E12-F1C5-42B1-892B-0702B02B3B8C}"/>
              </a:ext>
            </a:extLst>
          </p:cNvPr>
          <p:cNvSpPr>
            <a:spLocks noGrp="1"/>
          </p:cNvSpPr>
          <p:nvPr>
            <p:ph type="body" sz="quarter" idx="10"/>
          </p:nvPr>
        </p:nvSpPr>
        <p:spPr>
          <a:xfrm>
            <a:off x="6336632" y="533400"/>
            <a:ext cx="5550568" cy="6069013"/>
          </a:xfrm>
        </p:spPr>
        <p:txBody>
          <a:bodyPr/>
          <a:lstStyle>
            <a:lvl1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a:defRPr>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hr-HR" dirty="0"/>
              <a:t>Kliknite da biste uredili matrice</a:t>
            </a:r>
          </a:p>
          <a:p>
            <a:pPr lvl="1"/>
            <a:r>
              <a:rPr lang="hr-HR" dirty="0"/>
              <a:t>Druga razina</a:t>
            </a:r>
          </a:p>
          <a:p>
            <a:pPr lvl="2"/>
            <a:r>
              <a:rPr lang="hr-HR" dirty="0"/>
              <a:t>Treća razina</a:t>
            </a:r>
          </a:p>
          <a:p>
            <a:pPr lvl="3"/>
            <a:r>
              <a:rPr lang="hr-HR" dirty="0"/>
              <a:t>Četvrta razina</a:t>
            </a:r>
          </a:p>
          <a:p>
            <a:pPr lvl="4"/>
            <a:r>
              <a:rPr lang="hr-HR" dirty="0"/>
              <a:t>Peta razina stilove teksta</a:t>
            </a:r>
          </a:p>
        </p:txBody>
      </p:sp>
      <p:sp>
        <p:nvSpPr>
          <p:cNvPr id="10" name="Google Shape;22;p6">
            <a:extLst>
              <a:ext uri="{FF2B5EF4-FFF2-40B4-BE49-F238E27FC236}">
                <a16:creationId xmlns:a16="http://schemas.microsoft.com/office/drawing/2014/main" id="{BD6C43FE-7A67-4F78-8441-B61F498FD34A}"/>
              </a:ext>
            </a:extLst>
          </p:cNvPr>
          <p:cNvSpPr/>
          <p:nvPr userDrawn="1"/>
        </p:nvSpPr>
        <p:spPr>
          <a:xfrm>
            <a:off x="0" y="0"/>
            <a:ext cx="6095999" cy="6766559"/>
          </a:xfrm>
          <a:prstGeom prst="rect">
            <a:avLst/>
          </a:prstGeom>
          <a:gradFill>
            <a:gsLst>
              <a:gs pos="0">
                <a:srgbClr val="009BEA"/>
              </a:gs>
              <a:gs pos="100000">
                <a:srgbClr val="2FD6E7"/>
              </a:gs>
            </a:gsLst>
            <a:lin ang="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 name="Naslov 1">
            <a:extLst>
              <a:ext uri="{FF2B5EF4-FFF2-40B4-BE49-F238E27FC236}">
                <a16:creationId xmlns:a16="http://schemas.microsoft.com/office/drawing/2014/main" id="{60877552-7762-4BD2-95B0-75CF1D2F98D5}"/>
              </a:ext>
            </a:extLst>
          </p:cNvPr>
          <p:cNvSpPr>
            <a:spLocks noGrp="1"/>
          </p:cNvSpPr>
          <p:nvPr>
            <p:ph type="title"/>
          </p:nvPr>
        </p:nvSpPr>
        <p:spPr>
          <a:xfrm>
            <a:off x="622299" y="2766218"/>
            <a:ext cx="3163638" cy="1325563"/>
          </a:xfrm>
        </p:spPr>
        <p:txBody>
          <a:bodyPr anchor="ctr">
            <a:noAutofit/>
          </a:bodyPr>
          <a:lstStyle>
            <a:lvl1pPr>
              <a:defRPr sz="6000" b="1">
                <a:solidFill>
                  <a:schemeClr val="bg1"/>
                </a:solidFill>
              </a:defRPr>
            </a:lvl1pPr>
          </a:lstStyle>
          <a:p>
            <a:r>
              <a:rPr lang="hr-HR" dirty="0"/>
              <a:t>Kliknite da biste uredili stil naslova matrice</a:t>
            </a:r>
          </a:p>
        </p:txBody>
      </p:sp>
    </p:spTree>
    <p:extLst>
      <p:ext uri="{BB962C8B-B14F-4D97-AF65-F5344CB8AC3E}">
        <p14:creationId xmlns:p14="http://schemas.microsoft.com/office/powerpoint/2010/main" val="307774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rilagođeni izgle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CC7CDFAC-9EE0-4022-B495-896B72BAF89E}"/>
              </a:ext>
            </a:extLst>
          </p:cNvPr>
          <p:cNvSpPr>
            <a:spLocks noGrp="1"/>
          </p:cNvSpPr>
          <p:nvPr>
            <p:ph type="title"/>
          </p:nvPr>
        </p:nvSpPr>
        <p:spPr/>
        <p:txBody>
          <a:bodyPr/>
          <a:lstStyle/>
          <a:p>
            <a:r>
              <a:rPr lang="hr-HR"/>
              <a:t>Kliknite da biste uredili stil naslova matrice</a:t>
            </a:r>
          </a:p>
        </p:txBody>
      </p:sp>
    </p:spTree>
    <p:extLst>
      <p:ext uri="{BB962C8B-B14F-4D97-AF65-F5344CB8AC3E}">
        <p14:creationId xmlns:p14="http://schemas.microsoft.com/office/powerpoint/2010/main" val="3298157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Open Sans"/>
                <a:ea typeface="Open Sans"/>
                <a:cs typeface="Open Sans"/>
                <a:sym typeface="Open Sans"/>
              </a:defRPr>
            </a:lvl1pPr>
            <a:lvl2pPr marL="914400" marR="0" lvl="1" indent="-381000" algn="l" rtl="0">
              <a:lnSpc>
                <a:spcPct val="90000"/>
              </a:lnSpc>
              <a:spcBef>
                <a:spcPts val="500"/>
              </a:spcBef>
              <a:spcAft>
                <a:spcPts val="0"/>
              </a:spcAft>
              <a:buClr>
                <a:srgbClr val="000000"/>
              </a:buClr>
              <a:buSzPts val="2400"/>
              <a:buFont typeface="Arial"/>
              <a:buChar char="•"/>
              <a:defRPr sz="2400" b="0" i="0" u="none" strike="noStrike" cap="none">
                <a:solidFill>
                  <a:srgbClr val="000000"/>
                </a:solidFill>
                <a:latin typeface="Open Sans"/>
                <a:ea typeface="Open Sans"/>
                <a:cs typeface="Open Sans"/>
                <a:sym typeface="Open Sans"/>
              </a:defRPr>
            </a:lvl2pPr>
            <a:lvl3pPr marL="1371600" marR="0" lvl="2" indent="-355600" algn="l" rtl="0">
              <a:lnSpc>
                <a:spcPct val="90000"/>
              </a:lnSpc>
              <a:spcBef>
                <a:spcPts val="500"/>
              </a:spcBef>
              <a:spcAft>
                <a:spcPts val="0"/>
              </a:spcAft>
              <a:buClr>
                <a:srgbClr val="000000"/>
              </a:buClr>
              <a:buSzPts val="2000"/>
              <a:buFont typeface="Arial"/>
              <a:buChar char="•"/>
              <a:defRPr sz="2000" b="0" i="0" u="none" strike="noStrike" cap="none">
                <a:solidFill>
                  <a:srgbClr val="000000"/>
                </a:solidFill>
                <a:latin typeface="Open Sans"/>
                <a:ea typeface="Open Sans"/>
                <a:cs typeface="Open Sans"/>
                <a:sym typeface="Open Sans"/>
              </a:defRPr>
            </a:lvl3pPr>
            <a:lvl4pPr marL="1828800" marR="0" lvl="3" indent="-342900" algn="l" rtl="0">
              <a:lnSpc>
                <a:spcPct val="90000"/>
              </a:lnSpc>
              <a:spcBef>
                <a:spcPts val="500"/>
              </a:spcBef>
              <a:spcAft>
                <a:spcPts val="0"/>
              </a:spcAft>
              <a:buClr>
                <a:srgbClr val="000000"/>
              </a:buClr>
              <a:buSzPts val="1800"/>
              <a:buFont typeface="Arial"/>
              <a:buChar char="•"/>
              <a:defRPr sz="1800" b="0" i="0" u="none" strike="noStrike" cap="none">
                <a:solidFill>
                  <a:srgbClr val="000000"/>
                </a:solidFill>
                <a:latin typeface="Open Sans"/>
                <a:ea typeface="Open Sans"/>
                <a:cs typeface="Open Sans"/>
                <a:sym typeface="Open Sans"/>
              </a:defRPr>
            </a:lvl4pPr>
            <a:lvl5pPr marL="2286000" marR="0" lvl="4" indent="-342900" algn="l" rtl="0">
              <a:lnSpc>
                <a:spcPct val="90000"/>
              </a:lnSpc>
              <a:spcBef>
                <a:spcPts val="500"/>
              </a:spcBef>
              <a:spcAft>
                <a:spcPts val="0"/>
              </a:spcAft>
              <a:buClr>
                <a:srgbClr val="000000"/>
              </a:buClr>
              <a:buSzPts val="1800"/>
              <a:buFont typeface="Arial"/>
              <a:buChar char="•"/>
              <a:defRPr sz="1800" b="0" i="0" u="none" strike="noStrike" cap="none">
                <a:solidFill>
                  <a:srgbClr val="000000"/>
                </a:solidFill>
                <a:latin typeface="Open Sans"/>
                <a:ea typeface="Open Sans"/>
                <a:cs typeface="Open Sans"/>
                <a:sym typeface="Open Sans"/>
              </a:defRPr>
            </a:lvl5pPr>
            <a:lvl6pPr marL="2743200" marR="0" lvl="5" indent="-342900" algn="l" rtl="0">
              <a:lnSpc>
                <a:spcPct val="90000"/>
              </a:lnSpc>
              <a:spcBef>
                <a:spcPts val="500"/>
              </a:spcBef>
              <a:spcAft>
                <a:spcPts val="0"/>
              </a:spcAft>
              <a:buClr>
                <a:srgbClr val="000000"/>
              </a:buClr>
              <a:buSzPts val="1800"/>
              <a:buFont typeface="Arial"/>
              <a:buChar char="•"/>
              <a:defRPr sz="1800" b="0" i="0" u="none" strike="noStrike" cap="none">
                <a:solidFill>
                  <a:srgbClr val="000000"/>
                </a:solidFill>
                <a:latin typeface="Calibri"/>
                <a:ea typeface="Calibri"/>
                <a:cs typeface="Calibri"/>
                <a:sym typeface="Calibri"/>
              </a:defRPr>
            </a:lvl6pPr>
            <a:lvl7pPr marL="3200400" marR="0" lvl="6" indent="-342900" algn="l" rtl="0">
              <a:lnSpc>
                <a:spcPct val="90000"/>
              </a:lnSpc>
              <a:spcBef>
                <a:spcPts val="500"/>
              </a:spcBef>
              <a:spcAft>
                <a:spcPts val="0"/>
              </a:spcAft>
              <a:buClr>
                <a:srgbClr val="000000"/>
              </a:buClr>
              <a:buSzPts val="1800"/>
              <a:buFont typeface="Arial"/>
              <a:buChar char="•"/>
              <a:defRPr sz="1800" b="0" i="0" u="none" strike="noStrike" cap="none">
                <a:solidFill>
                  <a:srgbClr val="000000"/>
                </a:solidFill>
                <a:latin typeface="Calibri"/>
                <a:ea typeface="Calibri"/>
                <a:cs typeface="Calibri"/>
                <a:sym typeface="Calibri"/>
              </a:defRPr>
            </a:lvl7pPr>
            <a:lvl8pPr marL="3657600" marR="0" lvl="7" indent="-342900" algn="l" rtl="0">
              <a:lnSpc>
                <a:spcPct val="90000"/>
              </a:lnSpc>
              <a:spcBef>
                <a:spcPts val="500"/>
              </a:spcBef>
              <a:spcAft>
                <a:spcPts val="0"/>
              </a:spcAft>
              <a:buClr>
                <a:srgbClr val="000000"/>
              </a:buClr>
              <a:buSzPts val="1800"/>
              <a:buFont typeface="Arial"/>
              <a:buChar char="•"/>
              <a:defRPr sz="1800" b="0" i="0" u="none" strike="noStrike" cap="none">
                <a:solidFill>
                  <a:srgbClr val="000000"/>
                </a:solidFill>
                <a:latin typeface="Calibri"/>
                <a:ea typeface="Calibri"/>
                <a:cs typeface="Calibri"/>
                <a:sym typeface="Calibri"/>
              </a:defRPr>
            </a:lvl8pPr>
            <a:lvl9pPr marL="4114800" marR="0" lvl="8" indent="-342900" algn="l" rtl="0">
              <a:lnSpc>
                <a:spcPct val="90000"/>
              </a:lnSpc>
              <a:spcBef>
                <a:spcPts val="500"/>
              </a:spcBef>
              <a:spcAft>
                <a:spcPts val="0"/>
              </a:spcAft>
              <a:buClr>
                <a:srgbClr val="000000"/>
              </a:buClr>
              <a:buSzPts val="1800"/>
              <a:buFont typeface="Arial"/>
              <a:buChar char="•"/>
              <a:defRPr sz="1800" b="0" i="0" u="none" strike="noStrike" cap="none">
                <a:solidFill>
                  <a:srgbClr val="000000"/>
                </a:solidFill>
                <a:latin typeface="Calibri"/>
                <a:ea typeface="Calibri"/>
                <a:cs typeface="Calibri"/>
                <a:sym typeface="Calibri"/>
              </a:defRPr>
            </a:lvl9pPr>
          </a:lstStyle>
          <a:p>
            <a:endParaRPr dirty="0"/>
          </a:p>
        </p:txBody>
      </p:sp>
      <p:sp>
        <p:nvSpPr>
          <p:cNvPr id="11" name="Google Shape;11;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b" anchorCtr="0">
            <a:normAutofit/>
          </a:bodyPr>
          <a:lstStyle>
            <a:lvl1pPr marR="0" lvl="0" algn="l" rtl="0">
              <a:lnSpc>
                <a:spcPct val="90000"/>
              </a:lnSpc>
              <a:spcBef>
                <a:spcPts val="0"/>
              </a:spcBef>
              <a:spcAft>
                <a:spcPts val="0"/>
              </a:spcAft>
              <a:buClr>
                <a:srgbClr val="000000"/>
              </a:buClr>
              <a:buSzPts val="4400"/>
              <a:buFont typeface="Open Sans Light"/>
              <a:buNone/>
              <a:defRPr sz="4400" b="0" i="0" u="none" strike="noStrike" cap="none">
                <a:solidFill>
                  <a:srgbClr val="000000"/>
                </a:solidFill>
                <a:latin typeface="Open Sans Light"/>
                <a:ea typeface="Open Sans Light"/>
                <a:cs typeface="Open Sans Light"/>
                <a:sym typeface="Open Sans Ligh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dirty="0"/>
          </a:p>
        </p:txBody>
      </p:sp>
    </p:spTree>
    <p:extLst>
      <p:ext uri="{BB962C8B-B14F-4D97-AF65-F5344CB8AC3E}">
        <p14:creationId xmlns:p14="http://schemas.microsoft.com/office/powerpoint/2010/main" val="4196816224"/>
      </p:ext>
    </p:extLst>
  </p:cSld>
  <p:clrMap bg1="lt1" tx1="dk1" bg2="dk2" tx2="lt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70" r:id="rId5"/>
    <p:sldLayoutId id="2147483671" r:id="rId6"/>
    <p:sldLayoutId id="2147483678" r:id="rId7"/>
    <p:sldLayoutId id="2147483682" r:id="rId8"/>
    <p:sldLayoutId id="2147483673" r:id="rId9"/>
    <p:sldLayoutId id="2147483669" r:id="rId10"/>
    <p:sldLayoutId id="2147483672" r:id="rId11"/>
    <p:sldLayoutId id="2147483677" r:id="rId12"/>
    <p:sldLayoutId id="2147483667" r:id="rId13"/>
    <p:sldLayoutId id="2147483679" r:id="rId14"/>
    <p:sldLayoutId id="2147483680" r:id="rId15"/>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1" i="0" u="none" strike="noStrike" cap="none">
          <a:solidFill>
            <a:schemeClr val="tx1"/>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chemeClr val="tx1"/>
          </a:solidFill>
          <a:latin typeface="Open Sans Light" panose="020B0306030504020204" pitchFamily="34" charset="0"/>
          <a:ea typeface="Open Sans Light" panose="020B0306030504020204" pitchFamily="34" charset="0"/>
          <a:cs typeface="Open Sans Light" panose="020B0306030504020204" pitchFamily="34" charset="0"/>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en.linoit.com/"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14.xml"/><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14.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hyperlink" Target="http://en.linoit.com/"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14.xml"/><Relationship Id="rId5" Type="http://schemas.openxmlformats.org/officeDocument/2006/relationships/image" Target="../media/image40.png"/><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8" Type="http://schemas.openxmlformats.org/officeDocument/2006/relationships/image" Target="../media/image14.svg"/><Relationship Id="rId13" Type="http://schemas.microsoft.com/office/2007/relationships/diagramDrawing" Target="../diagrams/drawing2.xml"/><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diagramColors" Target="../diagrams/colors2.xml"/><Relationship Id="rId2" Type="http://schemas.openxmlformats.org/officeDocument/2006/relationships/notesSlide" Target="../notesSlides/notesSlide28.xml"/><Relationship Id="rId1" Type="http://schemas.openxmlformats.org/officeDocument/2006/relationships/slideLayout" Target="../slideLayouts/slideLayout14.xml"/><Relationship Id="rId6" Type="http://schemas.openxmlformats.org/officeDocument/2006/relationships/image" Target="../media/image12.svg"/><Relationship Id="rId11" Type="http://schemas.openxmlformats.org/officeDocument/2006/relationships/diagramQuickStyle" Target="../diagrams/quickStyle2.xml"/><Relationship Id="rId5" Type="http://schemas.openxmlformats.org/officeDocument/2006/relationships/image" Target="../media/image11.png"/><Relationship Id="rId10" Type="http://schemas.openxmlformats.org/officeDocument/2006/relationships/diagramLayout" Target="../diagrams/layout2.xml"/><Relationship Id="rId4" Type="http://schemas.openxmlformats.org/officeDocument/2006/relationships/image" Target="../media/image10.svg"/><Relationship Id="rId9" Type="http://schemas.openxmlformats.org/officeDocument/2006/relationships/diagramData" Target="../diagrams/data2.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9.xml"/><Relationship Id="rId1" Type="http://schemas.openxmlformats.org/officeDocument/2006/relationships/slideLayout" Target="../slideLayouts/slideLayout14.xm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1.xml"/><Relationship Id="rId1" Type="http://schemas.openxmlformats.org/officeDocument/2006/relationships/slideLayout" Target="../slideLayouts/slideLayout14.xml"/><Relationship Id="rId4" Type="http://schemas.openxmlformats.org/officeDocument/2006/relationships/image" Target="../media/image48.png"/></Relationships>
</file>

<file path=ppt/slides/_rels/slide3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2.xml"/><Relationship Id="rId1" Type="http://schemas.openxmlformats.org/officeDocument/2006/relationships/slideLayout" Target="../slideLayouts/slideLayout14.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3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3.xml"/><Relationship Id="rId1" Type="http://schemas.openxmlformats.org/officeDocument/2006/relationships/slideLayout" Target="../slideLayouts/slideLayout8.xml"/><Relationship Id="rId5" Type="http://schemas.openxmlformats.org/officeDocument/2006/relationships/image" Target="../media/image55.png"/><Relationship Id="rId4" Type="http://schemas.openxmlformats.org/officeDocument/2006/relationships/image" Target="../media/image54.png"/></Relationships>
</file>

<file path=ppt/slides/_rels/slide3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4.xml"/><Relationship Id="rId1" Type="http://schemas.openxmlformats.org/officeDocument/2006/relationships/slideLayout" Target="../slideLayouts/slideLayout14.xml"/><Relationship Id="rId4" Type="http://schemas.openxmlformats.org/officeDocument/2006/relationships/image" Target="../media/image57.png"/></Relationships>
</file>

<file path=ppt/slides/_rels/slide35.xml.rels><?xml version="1.0" encoding="UTF-8" standalone="yes"?>
<Relationships xmlns="http://schemas.openxmlformats.org/package/2006/relationships"><Relationship Id="rId3" Type="http://schemas.openxmlformats.org/officeDocument/2006/relationships/hyperlink" Target="http://en.linoit.com/" TargetMode="External"/><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6.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hyperlink" Target="mailto:helpdesk@skole.hr" TargetMode="External"/><Relationship Id="rId5" Type="http://schemas.openxmlformats.org/officeDocument/2006/relationships/hyperlink" Target="mailto:e-skole-edukacija@skole.hr" TargetMode="External"/><Relationship Id="rId4" Type="http://schemas.openxmlformats.org/officeDocument/2006/relationships/image" Target="../media/image63.png"/></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en.linoit.com/"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3">
            <a:extLst>
              <a:ext uri="{FF2B5EF4-FFF2-40B4-BE49-F238E27FC236}">
                <a16:creationId xmlns:a16="http://schemas.microsoft.com/office/drawing/2014/main" id="{911D7752-9DCF-4CF9-8FBE-061F46EF2555}"/>
              </a:ext>
            </a:extLst>
          </p:cNvPr>
          <p:cNvSpPr>
            <a:spLocks noGrp="1"/>
          </p:cNvSpPr>
          <p:nvPr>
            <p:ph type="title"/>
          </p:nvPr>
        </p:nvSpPr>
        <p:spPr>
          <a:xfrm>
            <a:off x="3924299" y="2509323"/>
            <a:ext cx="8267701" cy="1600200"/>
          </a:xfrm>
        </p:spPr>
        <p:txBody>
          <a:bodyPr/>
          <a:lstStyle/>
          <a:p>
            <a:r>
              <a:rPr lang="pl-PL" dirty="0"/>
              <a:t>Instrukcijski dizajn – preduvjet uspješnog tečaja u Moodleu</a:t>
            </a:r>
            <a:endParaRPr lang="hr-HR" b="0" dirty="0"/>
          </a:p>
        </p:txBody>
      </p:sp>
      <p:sp>
        <p:nvSpPr>
          <p:cNvPr id="5" name="Rezervirano mjesto teksta 4">
            <a:extLst>
              <a:ext uri="{FF2B5EF4-FFF2-40B4-BE49-F238E27FC236}">
                <a16:creationId xmlns:a16="http://schemas.microsoft.com/office/drawing/2014/main" id="{357363C6-2FB0-445A-9C49-219CF3C5BC9A}"/>
              </a:ext>
            </a:extLst>
          </p:cNvPr>
          <p:cNvSpPr>
            <a:spLocks noGrp="1"/>
          </p:cNvSpPr>
          <p:nvPr>
            <p:ph type="body" idx="1"/>
          </p:nvPr>
        </p:nvSpPr>
        <p:spPr>
          <a:xfrm>
            <a:off x="5044936" y="4992688"/>
            <a:ext cx="5861589" cy="940797"/>
          </a:xfrm>
        </p:spPr>
        <p:txBody>
          <a:bodyPr anchor="ctr">
            <a:normAutofit/>
          </a:bodyPr>
          <a:lstStyle/>
          <a:p>
            <a:r>
              <a:rPr lang="hr-HR" sz="1800" dirty="0"/>
              <a:t>Predavač/predavačica</a:t>
            </a:r>
          </a:p>
        </p:txBody>
      </p:sp>
      <p:pic>
        <p:nvPicPr>
          <p:cNvPr id="6" name="Google Shape;335;p35">
            <a:extLst>
              <a:ext uri="{FF2B5EF4-FFF2-40B4-BE49-F238E27FC236}">
                <a16:creationId xmlns:a16="http://schemas.microsoft.com/office/drawing/2014/main" id="{81992D0B-AB2A-434D-B0C9-9FB175C6FC50}"/>
              </a:ext>
            </a:extLst>
          </p:cNvPr>
          <p:cNvPicPr preferRelativeResize="0"/>
          <p:nvPr/>
        </p:nvPicPr>
        <p:blipFill rotWithShape="1">
          <a:blip r:embed="rId3">
            <a:alphaModFix/>
          </a:blip>
          <a:srcRect b="23592"/>
          <a:stretch/>
        </p:blipFill>
        <p:spPr>
          <a:xfrm>
            <a:off x="6888827" y="389821"/>
            <a:ext cx="1659749" cy="1721112"/>
          </a:xfrm>
          <a:prstGeom prst="rect">
            <a:avLst/>
          </a:prstGeom>
          <a:noFill/>
          <a:ln>
            <a:noFill/>
          </a:ln>
        </p:spPr>
      </p:pic>
    </p:spTree>
    <p:extLst>
      <p:ext uri="{BB962C8B-B14F-4D97-AF65-F5344CB8AC3E}">
        <p14:creationId xmlns:p14="http://schemas.microsoft.com/office/powerpoint/2010/main" val="1863201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C6160D4-6CA8-4486-BC66-CEE31BCA5982}"/>
              </a:ext>
            </a:extLst>
          </p:cNvPr>
          <p:cNvSpPr>
            <a:spLocks noGrp="1"/>
          </p:cNvSpPr>
          <p:nvPr>
            <p:ph type="title"/>
          </p:nvPr>
        </p:nvSpPr>
        <p:spPr>
          <a:xfrm>
            <a:off x="788221" y="914400"/>
            <a:ext cx="2894432" cy="5029200"/>
          </a:xfrm>
        </p:spPr>
        <p:txBody>
          <a:bodyPr anchor="ctr"/>
          <a:lstStyle/>
          <a:p>
            <a:pPr>
              <a:lnSpc>
                <a:spcPct val="120000"/>
              </a:lnSpc>
            </a:pPr>
            <a:r>
              <a:rPr lang="hr-HR" sz="4800" b="1" dirty="0"/>
              <a:t>Analiza i dizajn </a:t>
            </a:r>
            <a:r>
              <a:rPr lang="hr-HR" sz="4800" b="1" dirty="0" err="1"/>
              <a:t>Moodle</a:t>
            </a:r>
            <a:r>
              <a:rPr lang="hr-HR" sz="4800" b="1" dirty="0"/>
              <a:t> e-tečaja</a:t>
            </a:r>
          </a:p>
        </p:txBody>
      </p:sp>
      <p:sp>
        <p:nvSpPr>
          <p:cNvPr id="3" name="Rezervirano mjesto teksta 2">
            <a:extLst>
              <a:ext uri="{FF2B5EF4-FFF2-40B4-BE49-F238E27FC236}">
                <a16:creationId xmlns:a16="http://schemas.microsoft.com/office/drawing/2014/main" id="{7F2B4BCA-E4C9-453F-AC27-B1E9249EC007}"/>
              </a:ext>
            </a:extLst>
          </p:cNvPr>
          <p:cNvSpPr>
            <a:spLocks noGrp="1"/>
          </p:cNvSpPr>
          <p:nvPr>
            <p:ph sz="quarter" idx="10"/>
          </p:nvPr>
        </p:nvSpPr>
        <p:spPr/>
        <p:txBody>
          <a:bodyPr anchor="ctr">
            <a:normAutofit/>
          </a:bodyPr>
          <a:lstStyle/>
          <a:p>
            <a:r>
              <a:rPr lang="hr-HR" sz="3200" dirty="0"/>
              <a:t>kako organizirati sučelje tečaja</a:t>
            </a:r>
          </a:p>
          <a:p>
            <a:r>
              <a:rPr lang="hr-HR" sz="3200" dirty="0"/>
              <a:t>koje resurse za predstavljanje sadržaja odabrati, kako definirati  postavke tih resursa</a:t>
            </a:r>
          </a:p>
          <a:p>
            <a:r>
              <a:rPr lang="hr-HR" sz="3200" dirty="0"/>
              <a:t>koje aktivnosti za komunikaciju i suradnju polaznika odabrati, kako definirati postavke tih aktivnosti</a:t>
            </a:r>
          </a:p>
          <a:p>
            <a:r>
              <a:rPr lang="hr-HR" sz="3200" dirty="0"/>
              <a:t>kako osmisliti praćenje rada polaznika, na koji način provesti vrednovanje ostvarenosti ishoda</a:t>
            </a:r>
          </a:p>
          <a:p>
            <a:r>
              <a:rPr lang="hr-HR" sz="3200" dirty="0">
                <a:solidFill>
                  <a:schemeClr val="tx1"/>
                </a:solidFill>
              </a:rPr>
              <a:t>kako će polaznik dokazati da je ostvario ishode tečaja</a:t>
            </a:r>
            <a:endParaRPr lang="hr-HR" dirty="0">
              <a:solidFill>
                <a:schemeClr val="tx1"/>
              </a:solidFill>
            </a:endParaRPr>
          </a:p>
        </p:txBody>
      </p:sp>
    </p:spTree>
    <p:extLst>
      <p:ext uri="{BB962C8B-B14F-4D97-AF65-F5344CB8AC3E}">
        <p14:creationId xmlns:p14="http://schemas.microsoft.com/office/powerpoint/2010/main" val="138432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slov 2">
            <a:extLst>
              <a:ext uri="{FF2B5EF4-FFF2-40B4-BE49-F238E27FC236}">
                <a16:creationId xmlns:a16="http://schemas.microsoft.com/office/drawing/2014/main" id="{C1C5D9DD-4992-40B4-92F7-FB46BCFA8DA1}"/>
              </a:ext>
            </a:extLst>
          </p:cNvPr>
          <p:cNvSpPr>
            <a:spLocks noGrp="1"/>
          </p:cNvSpPr>
          <p:nvPr>
            <p:ph type="title"/>
          </p:nvPr>
        </p:nvSpPr>
        <p:spPr>
          <a:xfrm>
            <a:off x="622299" y="2766218"/>
            <a:ext cx="6117168" cy="1325563"/>
          </a:xfrm>
        </p:spPr>
        <p:txBody>
          <a:bodyPr/>
          <a:lstStyle/>
          <a:p>
            <a:pPr>
              <a:lnSpc>
                <a:spcPct val="120000"/>
              </a:lnSpc>
            </a:pPr>
            <a:r>
              <a:rPr lang="hr-HR" dirty="0"/>
              <a:t>Sučelje e-tečaja</a:t>
            </a:r>
            <a:endParaRPr lang="hr-HR" i="1" dirty="0"/>
          </a:p>
        </p:txBody>
      </p:sp>
    </p:spTree>
    <p:extLst>
      <p:ext uri="{BB962C8B-B14F-4D97-AF65-F5344CB8AC3E}">
        <p14:creationId xmlns:p14="http://schemas.microsoft.com/office/powerpoint/2010/main" val="35833164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Slika 1">
            <a:extLst>
              <a:ext uri="{FF2B5EF4-FFF2-40B4-BE49-F238E27FC236}">
                <a16:creationId xmlns:a16="http://schemas.microsoft.com/office/drawing/2014/main" id="{579BBC72-9F7F-4A8B-AA2A-3D227702E94F}"/>
              </a:ext>
            </a:extLst>
          </p:cNvPr>
          <p:cNvPicPr>
            <a:picLocks noChangeAspect="1"/>
          </p:cNvPicPr>
          <p:nvPr/>
        </p:nvPicPr>
        <p:blipFill>
          <a:blip r:embed="rId3"/>
          <a:stretch>
            <a:fillRect/>
          </a:stretch>
        </p:blipFill>
        <p:spPr>
          <a:xfrm>
            <a:off x="0" y="225025"/>
            <a:ext cx="12192000" cy="6407949"/>
          </a:xfrm>
          <a:prstGeom prst="rect">
            <a:avLst/>
          </a:prstGeom>
        </p:spPr>
      </p:pic>
    </p:spTree>
    <p:extLst>
      <p:ext uri="{BB962C8B-B14F-4D97-AF65-F5344CB8AC3E}">
        <p14:creationId xmlns:p14="http://schemas.microsoft.com/office/powerpoint/2010/main" val="24853492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Slika 6">
            <a:extLst>
              <a:ext uri="{FF2B5EF4-FFF2-40B4-BE49-F238E27FC236}">
                <a16:creationId xmlns:a16="http://schemas.microsoft.com/office/drawing/2014/main" id="{A6A99D97-0C00-493A-8E86-30BD365642F0}"/>
              </a:ext>
            </a:extLst>
          </p:cNvPr>
          <p:cNvPicPr>
            <a:picLocks noChangeAspect="1"/>
          </p:cNvPicPr>
          <p:nvPr/>
        </p:nvPicPr>
        <p:blipFill rotWithShape="1">
          <a:blip r:embed="rId3"/>
          <a:srcRect b="10342"/>
          <a:stretch/>
        </p:blipFill>
        <p:spPr>
          <a:xfrm>
            <a:off x="6658520" y="182271"/>
            <a:ext cx="4690200" cy="65717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Slika 7">
            <a:extLst>
              <a:ext uri="{FF2B5EF4-FFF2-40B4-BE49-F238E27FC236}">
                <a16:creationId xmlns:a16="http://schemas.microsoft.com/office/drawing/2014/main" id="{DCDB259F-AF77-41F2-A4CB-FA10B6E0DCD1}"/>
              </a:ext>
            </a:extLst>
          </p:cNvPr>
          <p:cNvPicPr>
            <a:picLocks noChangeAspect="1"/>
          </p:cNvPicPr>
          <p:nvPr/>
        </p:nvPicPr>
        <p:blipFill>
          <a:blip r:embed="rId4"/>
          <a:stretch>
            <a:fillRect/>
          </a:stretch>
        </p:blipFill>
        <p:spPr>
          <a:xfrm>
            <a:off x="1037380" y="103934"/>
            <a:ext cx="4770422" cy="66501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14734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50ACFEC-72CB-44F7-97F8-11612BD33202}"/>
              </a:ext>
            </a:extLst>
          </p:cNvPr>
          <p:cNvSpPr>
            <a:spLocks noGrp="1"/>
          </p:cNvSpPr>
          <p:nvPr>
            <p:ph type="title"/>
          </p:nvPr>
        </p:nvSpPr>
        <p:spPr>
          <a:xfrm>
            <a:off x="660398" y="2310209"/>
            <a:ext cx="5267962" cy="2237581"/>
          </a:xfrm>
        </p:spPr>
        <p:txBody>
          <a:bodyPr/>
          <a:lstStyle/>
          <a:p>
            <a:r>
              <a:rPr lang="hr-HR" dirty="0"/>
              <a:t>Odabir resursa za predstavljanje sadržaja</a:t>
            </a:r>
            <a:endParaRPr lang="hr-HR" dirty="0">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3" name="Slika 2">
            <a:extLst>
              <a:ext uri="{FF2B5EF4-FFF2-40B4-BE49-F238E27FC236}">
                <a16:creationId xmlns:a16="http://schemas.microsoft.com/office/drawing/2014/main" id="{B08EB641-361B-443D-8EF6-3E9C76D07554}"/>
              </a:ext>
            </a:extLst>
          </p:cNvPr>
          <p:cNvPicPr>
            <a:picLocks noChangeAspect="1"/>
          </p:cNvPicPr>
          <p:nvPr/>
        </p:nvPicPr>
        <p:blipFill>
          <a:blip r:embed="rId3"/>
          <a:stretch>
            <a:fillRect/>
          </a:stretch>
        </p:blipFill>
        <p:spPr>
          <a:xfrm>
            <a:off x="6510798" y="541063"/>
            <a:ext cx="5681202" cy="1028789"/>
          </a:xfrm>
          <a:prstGeom prst="rect">
            <a:avLst/>
          </a:prstGeom>
        </p:spPr>
      </p:pic>
      <p:pic>
        <p:nvPicPr>
          <p:cNvPr id="5" name="Slika 4">
            <a:extLst>
              <a:ext uri="{FF2B5EF4-FFF2-40B4-BE49-F238E27FC236}">
                <a16:creationId xmlns:a16="http://schemas.microsoft.com/office/drawing/2014/main" id="{61039073-9A78-44BF-8A5C-60651A642DD6}"/>
              </a:ext>
            </a:extLst>
          </p:cNvPr>
          <p:cNvPicPr>
            <a:picLocks noChangeAspect="1"/>
          </p:cNvPicPr>
          <p:nvPr/>
        </p:nvPicPr>
        <p:blipFill>
          <a:blip r:embed="rId4"/>
          <a:stretch>
            <a:fillRect/>
          </a:stretch>
        </p:blipFill>
        <p:spPr>
          <a:xfrm>
            <a:off x="7516725" y="3483470"/>
            <a:ext cx="3669348" cy="1005927"/>
          </a:xfrm>
          <a:prstGeom prst="rect">
            <a:avLst/>
          </a:prstGeom>
        </p:spPr>
      </p:pic>
      <p:pic>
        <p:nvPicPr>
          <p:cNvPr id="7" name="Slika 6">
            <a:extLst>
              <a:ext uri="{FF2B5EF4-FFF2-40B4-BE49-F238E27FC236}">
                <a16:creationId xmlns:a16="http://schemas.microsoft.com/office/drawing/2014/main" id="{200FC9EC-0FB6-49DC-9193-BC8FB3BA7EE7}"/>
              </a:ext>
            </a:extLst>
          </p:cNvPr>
          <p:cNvPicPr>
            <a:picLocks noChangeAspect="1"/>
          </p:cNvPicPr>
          <p:nvPr/>
        </p:nvPicPr>
        <p:blipFill>
          <a:blip r:embed="rId5"/>
          <a:stretch>
            <a:fillRect/>
          </a:stretch>
        </p:blipFill>
        <p:spPr>
          <a:xfrm>
            <a:off x="6226295" y="2006551"/>
            <a:ext cx="5704065" cy="1040220"/>
          </a:xfrm>
          <a:prstGeom prst="rect">
            <a:avLst/>
          </a:prstGeom>
        </p:spPr>
      </p:pic>
      <p:pic>
        <p:nvPicPr>
          <p:cNvPr id="8" name="Slika 7">
            <a:extLst>
              <a:ext uri="{FF2B5EF4-FFF2-40B4-BE49-F238E27FC236}">
                <a16:creationId xmlns:a16="http://schemas.microsoft.com/office/drawing/2014/main" id="{7B3C8349-3190-463C-BD54-2622D49519B8}"/>
              </a:ext>
            </a:extLst>
          </p:cNvPr>
          <p:cNvPicPr>
            <a:picLocks noChangeAspect="1"/>
          </p:cNvPicPr>
          <p:nvPr/>
        </p:nvPicPr>
        <p:blipFill>
          <a:blip r:embed="rId6"/>
          <a:stretch>
            <a:fillRect/>
          </a:stretch>
        </p:blipFill>
        <p:spPr>
          <a:xfrm>
            <a:off x="6602245" y="4926096"/>
            <a:ext cx="4583828" cy="1028789"/>
          </a:xfrm>
          <a:prstGeom prst="rect">
            <a:avLst/>
          </a:prstGeom>
        </p:spPr>
      </p:pic>
    </p:spTree>
    <p:extLst>
      <p:ext uri="{BB962C8B-B14F-4D97-AF65-F5344CB8AC3E}">
        <p14:creationId xmlns:p14="http://schemas.microsoft.com/office/powerpoint/2010/main" val="20552735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C6160D4-6CA8-4486-BC66-CEE31BCA5982}"/>
              </a:ext>
            </a:extLst>
          </p:cNvPr>
          <p:cNvSpPr>
            <a:spLocks noGrp="1"/>
          </p:cNvSpPr>
          <p:nvPr>
            <p:ph type="title"/>
          </p:nvPr>
        </p:nvSpPr>
        <p:spPr>
          <a:xfrm>
            <a:off x="788221" y="914400"/>
            <a:ext cx="2894432" cy="5029200"/>
          </a:xfrm>
        </p:spPr>
        <p:txBody>
          <a:bodyPr anchor="ctr"/>
          <a:lstStyle/>
          <a:p>
            <a:pPr>
              <a:lnSpc>
                <a:spcPct val="120000"/>
              </a:lnSpc>
            </a:pPr>
            <a:r>
              <a:rPr lang="hr-HR" sz="4800" b="1" dirty="0"/>
              <a:t>Savjeti za prikaz sadržaja</a:t>
            </a:r>
          </a:p>
        </p:txBody>
      </p:sp>
      <p:sp>
        <p:nvSpPr>
          <p:cNvPr id="3" name="Rezervirano mjesto teksta 2">
            <a:extLst>
              <a:ext uri="{FF2B5EF4-FFF2-40B4-BE49-F238E27FC236}">
                <a16:creationId xmlns:a16="http://schemas.microsoft.com/office/drawing/2014/main" id="{7F2B4BCA-E4C9-453F-AC27-B1E9249EC007}"/>
              </a:ext>
            </a:extLst>
          </p:cNvPr>
          <p:cNvSpPr>
            <a:spLocks noGrp="1"/>
          </p:cNvSpPr>
          <p:nvPr>
            <p:ph sz="quarter" idx="10"/>
          </p:nvPr>
        </p:nvSpPr>
        <p:spPr/>
        <p:txBody>
          <a:bodyPr anchor="ctr">
            <a:normAutofit/>
          </a:bodyPr>
          <a:lstStyle/>
          <a:p>
            <a:r>
              <a:rPr lang="hr-HR" sz="3200" dirty="0"/>
              <a:t>sadržaj razložiti na manje jedinice (objekte učenja)</a:t>
            </a:r>
          </a:p>
          <a:p>
            <a:r>
              <a:rPr lang="hr-HR" sz="3200" dirty="0"/>
              <a:t>granulaciju sadržaja prilagoditi osobinama polaznika</a:t>
            </a:r>
          </a:p>
          <a:p>
            <a:r>
              <a:rPr lang="hr-HR" sz="3200" dirty="0"/>
              <a:t>obavezan sadržaj prikazati u </a:t>
            </a:r>
            <a:r>
              <a:rPr lang="hr-HR" sz="3200" dirty="0" err="1"/>
              <a:t>Moodle</a:t>
            </a:r>
            <a:r>
              <a:rPr lang="hr-HR" sz="3200" dirty="0"/>
              <a:t> resursima stranica, knjiga ili lekcija</a:t>
            </a:r>
          </a:p>
          <a:p>
            <a:r>
              <a:rPr lang="hr-HR" sz="3200" dirty="0"/>
              <a:t>resurse datoteka i poveznica koristiti za vanjske izvore znanja</a:t>
            </a:r>
          </a:p>
          <a:p>
            <a:r>
              <a:rPr lang="hr-HR" sz="3200" dirty="0"/>
              <a:t>multimedijski prikaz pospješuje učenje </a:t>
            </a:r>
          </a:p>
          <a:p>
            <a:r>
              <a:rPr lang="hr-HR" sz="3200" dirty="0"/>
              <a:t>uključiti aktivnosti za </a:t>
            </a:r>
            <a:r>
              <a:rPr lang="hr-HR" sz="3200" dirty="0" err="1"/>
              <a:t>samovrednovanje</a:t>
            </a:r>
            <a:endParaRPr lang="hr-HR" sz="3200" dirty="0"/>
          </a:p>
        </p:txBody>
      </p:sp>
    </p:spTree>
    <p:extLst>
      <p:ext uri="{BB962C8B-B14F-4D97-AF65-F5344CB8AC3E}">
        <p14:creationId xmlns:p14="http://schemas.microsoft.com/office/powerpoint/2010/main" val="47286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Slika 3">
            <a:extLst>
              <a:ext uri="{FF2B5EF4-FFF2-40B4-BE49-F238E27FC236}">
                <a16:creationId xmlns:a16="http://schemas.microsoft.com/office/drawing/2014/main" id="{696E7ED1-E1FC-4E6B-8C53-5DA3F6DFE486}"/>
              </a:ext>
            </a:extLst>
          </p:cNvPr>
          <p:cNvPicPr>
            <a:picLocks noChangeAspect="1"/>
          </p:cNvPicPr>
          <p:nvPr/>
        </p:nvPicPr>
        <p:blipFill>
          <a:blip r:embed="rId3"/>
          <a:stretch>
            <a:fillRect/>
          </a:stretch>
        </p:blipFill>
        <p:spPr>
          <a:xfrm>
            <a:off x="156708" y="609579"/>
            <a:ext cx="7675526" cy="53703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Slika 4">
            <a:extLst>
              <a:ext uri="{FF2B5EF4-FFF2-40B4-BE49-F238E27FC236}">
                <a16:creationId xmlns:a16="http://schemas.microsoft.com/office/drawing/2014/main" id="{918C08BF-F019-42BE-8FB6-0EA1DFEBCD09}"/>
              </a:ext>
            </a:extLst>
          </p:cNvPr>
          <p:cNvPicPr>
            <a:picLocks noChangeAspect="1"/>
          </p:cNvPicPr>
          <p:nvPr/>
        </p:nvPicPr>
        <p:blipFill>
          <a:blip r:embed="rId4"/>
          <a:stretch>
            <a:fillRect/>
          </a:stretch>
        </p:blipFill>
        <p:spPr>
          <a:xfrm>
            <a:off x="8066901" y="1052276"/>
            <a:ext cx="3839678" cy="47534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478083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Slika 1">
            <a:extLst>
              <a:ext uri="{FF2B5EF4-FFF2-40B4-BE49-F238E27FC236}">
                <a16:creationId xmlns:a16="http://schemas.microsoft.com/office/drawing/2014/main" id="{8D3AE862-3B7B-4E86-AA0F-E656EA87ED98}"/>
              </a:ext>
            </a:extLst>
          </p:cNvPr>
          <p:cNvPicPr>
            <a:picLocks noChangeAspect="1"/>
          </p:cNvPicPr>
          <p:nvPr/>
        </p:nvPicPr>
        <p:blipFill>
          <a:blip r:embed="rId3"/>
          <a:stretch>
            <a:fillRect/>
          </a:stretch>
        </p:blipFill>
        <p:spPr>
          <a:xfrm>
            <a:off x="270802" y="828550"/>
            <a:ext cx="5356622" cy="47132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Slika 3">
            <a:extLst>
              <a:ext uri="{FF2B5EF4-FFF2-40B4-BE49-F238E27FC236}">
                <a16:creationId xmlns:a16="http://schemas.microsoft.com/office/drawing/2014/main" id="{7D4F2627-B48B-463D-A8D4-1694B633F326}"/>
              </a:ext>
            </a:extLst>
          </p:cNvPr>
          <p:cNvPicPr>
            <a:picLocks noChangeAspect="1"/>
          </p:cNvPicPr>
          <p:nvPr/>
        </p:nvPicPr>
        <p:blipFill>
          <a:blip r:embed="rId4"/>
          <a:stretch>
            <a:fillRect/>
          </a:stretch>
        </p:blipFill>
        <p:spPr>
          <a:xfrm>
            <a:off x="5859652" y="481442"/>
            <a:ext cx="6177660" cy="56160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2449377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Slika 1">
            <a:extLst>
              <a:ext uri="{FF2B5EF4-FFF2-40B4-BE49-F238E27FC236}">
                <a16:creationId xmlns:a16="http://schemas.microsoft.com/office/drawing/2014/main" id="{A7253EDF-4106-4466-B05E-327E266568B0}"/>
              </a:ext>
            </a:extLst>
          </p:cNvPr>
          <p:cNvPicPr>
            <a:picLocks noChangeAspect="1"/>
          </p:cNvPicPr>
          <p:nvPr/>
        </p:nvPicPr>
        <p:blipFill>
          <a:blip r:embed="rId3"/>
          <a:stretch>
            <a:fillRect/>
          </a:stretch>
        </p:blipFill>
        <p:spPr>
          <a:xfrm>
            <a:off x="429078" y="339925"/>
            <a:ext cx="4221846" cy="58298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Slika 2">
            <a:extLst>
              <a:ext uri="{FF2B5EF4-FFF2-40B4-BE49-F238E27FC236}">
                <a16:creationId xmlns:a16="http://schemas.microsoft.com/office/drawing/2014/main" id="{C8E152B9-6364-4532-AF57-DB6F2C5BA15D}"/>
              </a:ext>
            </a:extLst>
          </p:cNvPr>
          <p:cNvPicPr>
            <a:picLocks noChangeAspect="1"/>
          </p:cNvPicPr>
          <p:nvPr/>
        </p:nvPicPr>
        <p:blipFill>
          <a:blip r:embed="rId4"/>
          <a:stretch>
            <a:fillRect/>
          </a:stretch>
        </p:blipFill>
        <p:spPr>
          <a:xfrm>
            <a:off x="4944369" y="752719"/>
            <a:ext cx="6949182" cy="50554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6933692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teksta 2">
            <a:extLst>
              <a:ext uri="{FF2B5EF4-FFF2-40B4-BE49-F238E27FC236}">
                <a16:creationId xmlns:a16="http://schemas.microsoft.com/office/drawing/2014/main" id="{A52394AF-0E65-4B27-A726-69F58548B5CA}"/>
              </a:ext>
            </a:extLst>
          </p:cNvPr>
          <p:cNvSpPr>
            <a:spLocks noGrp="1"/>
          </p:cNvSpPr>
          <p:nvPr>
            <p:ph type="body" sz="quarter" idx="10"/>
          </p:nvPr>
        </p:nvSpPr>
        <p:spPr>
          <a:xfrm>
            <a:off x="402779" y="1538514"/>
            <a:ext cx="5148000" cy="5063899"/>
          </a:xfrm>
          <a:solidFill>
            <a:srgbClr val="B9E080"/>
          </a:solidFill>
        </p:spPr>
        <p:txBody>
          <a:bodyPr>
            <a:normAutofit fontScale="92500" lnSpcReduction="20000"/>
          </a:bodyPr>
          <a:lstStyle/>
          <a:p>
            <a:pPr>
              <a:lnSpc>
                <a:spcPct val="110000"/>
              </a:lnSpc>
              <a:spcBef>
                <a:spcPts val="800"/>
              </a:spcBef>
              <a:buClr>
                <a:srgbClr val="009BEA"/>
              </a:buClr>
              <a:buFont typeface="Wingdings" panose="05000000000000000000" pitchFamily="2" charset="2"/>
              <a:buChar char="§"/>
            </a:pPr>
            <a:r>
              <a:rPr lang="hr-HR" sz="3000" dirty="0">
                <a:solidFill>
                  <a:srgbClr val="000000"/>
                </a:solidFill>
              </a:rPr>
              <a:t>organizacija sadržaja po poglavljima i stranicama</a:t>
            </a:r>
          </a:p>
          <a:p>
            <a:pPr>
              <a:lnSpc>
                <a:spcPct val="110000"/>
              </a:lnSpc>
              <a:spcBef>
                <a:spcPts val="800"/>
              </a:spcBef>
              <a:buClr>
                <a:srgbClr val="009BEA"/>
              </a:buClr>
              <a:buFont typeface="Wingdings" panose="05000000000000000000" pitchFamily="2" charset="2"/>
              <a:buChar char="§"/>
            </a:pPr>
            <a:r>
              <a:rPr lang="hr-HR" sz="3000" dirty="0">
                <a:solidFill>
                  <a:srgbClr val="000000"/>
                </a:solidFill>
              </a:rPr>
              <a:t>pregled strukture sadržaja</a:t>
            </a:r>
          </a:p>
          <a:p>
            <a:pPr>
              <a:lnSpc>
                <a:spcPct val="110000"/>
              </a:lnSpc>
              <a:spcBef>
                <a:spcPts val="800"/>
              </a:spcBef>
              <a:buClr>
                <a:srgbClr val="009BEA"/>
              </a:buClr>
              <a:buFont typeface="Wingdings" panose="05000000000000000000" pitchFamily="2" charset="2"/>
              <a:buChar char="§"/>
            </a:pPr>
            <a:r>
              <a:rPr lang="hr-HR" sz="3000" dirty="0">
                <a:solidFill>
                  <a:srgbClr val="000000"/>
                </a:solidFill>
              </a:rPr>
              <a:t>integracija multimedijskih elemenata</a:t>
            </a:r>
          </a:p>
          <a:p>
            <a:pPr>
              <a:lnSpc>
                <a:spcPct val="110000"/>
              </a:lnSpc>
              <a:spcBef>
                <a:spcPts val="800"/>
              </a:spcBef>
              <a:buClr>
                <a:srgbClr val="009BEA"/>
              </a:buClr>
              <a:buFont typeface="Wingdings" panose="05000000000000000000" pitchFamily="2" charset="2"/>
              <a:buChar char="§"/>
            </a:pPr>
            <a:r>
              <a:rPr lang="hr-HR" sz="3000" dirty="0">
                <a:solidFill>
                  <a:srgbClr val="000000"/>
                </a:solidFill>
              </a:rPr>
              <a:t>mogućnost </a:t>
            </a:r>
            <a:r>
              <a:rPr lang="hr-HR" sz="3000" dirty="0" err="1">
                <a:solidFill>
                  <a:srgbClr val="000000"/>
                </a:solidFill>
              </a:rPr>
              <a:t>samoprovjera</a:t>
            </a:r>
            <a:r>
              <a:rPr lang="hr-HR" sz="3000" dirty="0">
                <a:solidFill>
                  <a:srgbClr val="000000"/>
                </a:solidFill>
              </a:rPr>
              <a:t> unutar stranica</a:t>
            </a:r>
          </a:p>
          <a:p>
            <a:pPr>
              <a:lnSpc>
                <a:spcPct val="110000"/>
              </a:lnSpc>
              <a:spcBef>
                <a:spcPts val="800"/>
              </a:spcBef>
              <a:buClr>
                <a:srgbClr val="009BEA"/>
              </a:buClr>
              <a:buFont typeface="Wingdings" panose="05000000000000000000" pitchFamily="2" charset="2"/>
              <a:buChar char="§"/>
            </a:pPr>
            <a:r>
              <a:rPr lang="hr-HR" sz="3000" dirty="0">
                <a:solidFill>
                  <a:srgbClr val="000000"/>
                </a:solidFill>
              </a:rPr>
              <a:t>mogućnost pregledavanja sadržaja „na </a:t>
            </a:r>
            <a:r>
              <a:rPr lang="hr-HR" sz="3000" dirty="0" err="1">
                <a:solidFill>
                  <a:srgbClr val="000000"/>
                </a:solidFill>
              </a:rPr>
              <a:t>preskokce</a:t>
            </a:r>
            <a:r>
              <a:rPr lang="hr-HR" sz="3000" dirty="0">
                <a:solidFill>
                  <a:srgbClr val="000000"/>
                </a:solidFill>
              </a:rPr>
              <a:t>”</a:t>
            </a:r>
          </a:p>
          <a:p>
            <a:pPr>
              <a:lnSpc>
                <a:spcPct val="110000"/>
              </a:lnSpc>
              <a:spcBef>
                <a:spcPts val="800"/>
              </a:spcBef>
              <a:buClr>
                <a:srgbClr val="009BEA"/>
              </a:buClr>
              <a:buFont typeface="Wingdings" panose="05000000000000000000" pitchFamily="2" charset="2"/>
              <a:buChar char="§"/>
            </a:pPr>
            <a:r>
              <a:rPr lang="hr-HR" sz="3000" dirty="0">
                <a:solidFill>
                  <a:srgbClr val="000000"/>
                </a:solidFill>
              </a:rPr>
              <a:t>nema vanjske kontrole je su li sve stranice pregledane</a:t>
            </a:r>
          </a:p>
        </p:txBody>
      </p:sp>
      <p:sp>
        <p:nvSpPr>
          <p:cNvPr id="4" name="Rezervirano mjesto teksta 3">
            <a:extLst>
              <a:ext uri="{FF2B5EF4-FFF2-40B4-BE49-F238E27FC236}">
                <a16:creationId xmlns:a16="http://schemas.microsoft.com/office/drawing/2014/main" id="{9ED1E9A4-4CBB-49E8-B379-22A230EF9BCF}"/>
              </a:ext>
            </a:extLst>
          </p:cNvPr>
          <p:cNvSpPr>
            <a:spLocks noGrp="1"/>
          </p:cNvSpPr>
          <p:nvPr>
            <p:ph type="body" sz="quarter" idx="11"/>
          </p:nvPr>
        </p:nvSpPr>
        <p:spPr>
          <a:xfrm>
            <a:off x="5831735" y="1538514"/>
            <a:ext cx="5939353" cy="5063899"/>
          </a:xfrm>
          <a:solidFill>
            <a:srgbClr val="FBB97D"/>
          </a:solidFill>
        </p:spPr>
        <p:txBody>
          <a:bodyPr>
            <a:noAutofit/>
          </a:bodyPr>
          <a:lstStyle/>
          <a:p>
            <a:pPr marL="363538" indent="-312738">
              <a:spcBef>
                <a:spcPts val="800"/>
              </a:spcBef>
              <a:buClr>
                <a:srgbClr val="E71A7A"/>
              </a:buClr>
              <a:buFont typeface="Wingdings" panose="05000000000000000000" pitchFamily="2" charset="2"/>
              <a:buChar char="§"/>
            </a:pPr>
            <a:r>
              <a:rPr lang="hr-HR" dirty="0">
                <a:solidFill>
                  <a:srgbClr val="000000"/>
                </a:solidFill>
              </a:rPr>
              <a:t>skup povezanih stranica s mogućnosti grananja ovisno o odgovoru polaznika &gt; individualizirani pristup</a:t>
            </a:r>
          </a:p>
          <a:p>
            <a:pPr marL="363538" indent="-312738">
              <a:spcBef>
                <a:spcPts val="800"/>
              </a:spcBef>
              <a:buClr>
                <a:srgbClr val="E71A7A"/>
              </a:buClr>
              <a:buFont typeface="Wingdings" panose="05000000000000000000" pitchFamily="2" charset="2"/>
              <a:buChar char="§"/>
            </a:pPr>
            <a:r>
              <a:rPr lang="hr-HR" dirty="0">
                <a:solidFill>
                  <a:srgbClr val="000000"/>
                </a:solidFill>
              </a:rPr>
              <a:t>iduća stranica se prikazuje nakon pregleda prethodne</a:t>
            </a:r>
          </a:p>
          <a:p>
            <a:pPr marL="363538" indent="-312738">
              <a:spcBef>
                <a:spcPts val="800"/>
              </a:spcBef>
              <a:buClr>
                <a:srgbClr val="E71A7A"/>
              </a:buClr>
              <a:buFont typeface="Wingdings" panose="05000000000000000000" pitchFamily="2" charset="2"/>
              <a:buChar char="§"/>
            </a:pPr>
            <a:r>
              <a:rPr lang="hr-HR" dirty="0">
                <a:solidFill>
                  <a:srgbClr val="000000"/>
                </a:solidFill>
              </a:rPr>
              <a:t>mogućnost korištenja pitanja za nastavak na iduću stranicu</a:t>
            </a:r>
          </a:p>
          <a:p>
            <a:pPr marL="363538" indent="-312738">
              <a:spcBef>
                <a:spcPts val="800"/>
              </a:spcBef>
              <a:buClr>
                <a:srgbClr val="E71A7A"/>
              </a:buClr>
              <a:buFont typeface="Wingdings" panose="05000000000000000000" pitchFamily="2" charset="2"/>
              <a:buChar char="§"/>
            </a:pPr>
            <a:r>
              <a:rPr lang="hr-HR" dirty="0">
                <a:solidFill>
                  <a:srgbClr val="000000"/>
                </a:solidFill>
              </a:rPr>
              <a:t>mogućnost većeg broja različitih "puteva" pregleda sadržaja</a:t>
            </a:r>
          </a:p>
          <a:p>
            <a:pPr marL="363538" indent="-312738">
              <a:spcBef>
                <a:spcPts val="800"/>
              </a:spcBef>
              <a:buClr>
                <a:srgbClr val="E71A7A"/>
              </a:buClr>
              <a:buFont typeface="Wingdings" panose="05000000000000000000" pitchFamily="2" charset="2"/>
              <a:buChar char="§"/>
            </a:pPr>
            <a:r>
              <a:rPr lang="hr-HR" dirty="0">
                <a:solidFill>
                  <a:srgbClr val="000000"/>
                </a:solidFill>
              </a:rPr>
              <a:t>nema pregleda strukture sadržaja</a:t>
            </a:r>
          </a:p>
        </p:txBody>
      </p:sp>
      <p:sp>
        <p:nvSpPr>
          <p:cNvPr id="5" name="Pravokutnik 4">
            <a:extLst>
              <a:ext uri="{FF2B5EF4-FFF2-40B4-BE49-F238E27FC236}">
                <a16:creationId xmlns:a16="http://schemas.microsoft.com/office/drawing/2014/main" id="{1ADE9A02-1584-4E83-A63B-32B22E42913C}"/>
              </a:ext>
            </a:extLst>
          </p:cNvPr>
          <p:cNvSpPr/>
          <p:nvPr/>
        </p:nvSpPr>
        <p:spPr>
          <a:xfrm>
            <a:off x="420308" y="217721"/>
            <a:ext cx="5130471" cy="1052059"/>
          </a:xfrm>
          <a:prstGeom prst="rect">
            <a:avLst/>
          </a:prstGeom>
          <a:solidFill>
            <a:srgbClr val="009B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4000" b="1" dirty="0" err="1">
                <a:solidFill>
                  <a:schemeClr val="bg1"/>
                </a:solidFill>
                <a:sym typeface="Open Sans"/>
              </a:rPr>
              <a:t>Moodle</a:t>
            </a:r>
            <a:r>
              <a:rPr lang="hr-HR" sz="4000" b="1" dirty="0">
                <a:solidFill>
                  <a:schemeClr val="bg1"/>
                </a:solidFill>
                <a:sym typeface="Open Sans"/>
              </a:rPr>
              <a:t> knjiga</a:t>
            </a:r>
          </a:p>
        </p:txBody>
      </p:sp>
      <p:sp>
        <p:nvSpPr>
          <p:cNvPr id="8" name="Pravokutnik 7">
            <a:extLst>
              <a:ext uri="{FF2B5EF4-FFF2-40B4-BE49-F238E27FC236}">
                <a16:creationId xmlns:a16="http://schemas.microsoft.com/office/drawing/2014/main" id="{00467EA9-DE54-40D2-9DAF-658648CF3629}"/>
              </a:ext>
            </a:extLst>
          </p:cNvPr>
          <p:cNvSpPr/>
          <p:nvPr/>
        </p:nvSpPr>
        <p:spPr>
          <a:xfrm>
            <a:off x="5849265" y="217721"/>
            <a:ext cx="5921823" cy="1052059"/>
          </a:xfrm>
          <a:prstGeom prst="rect">
            <a:avLst/>
          </a:prstGeom>
          <a:solidFill>
            <a:srgbClr val="E71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4000" b="1" dirty="0" err="1">
                <a:solidFill>
                  <a:schemeClr val="bg1"/>
                </a:solidFill>
                <a:sym typeface="Open Sans"/>
              </a:rPr>
              <a:t>Moodle</a:t>
            </a:r>
            <a:r>
              <a:rPr lang="hr-HR" sz="4000" b="1" dirty="0">
                <a:solidFill>
                  <a:schemeClr val="bg1"/>
                </a:solidFill>
                <a:sym typeface="Open Sans"/>
              </a:rPr>
              <a:t> lekcija</a:t>
            </a:r>
          </a:p>
        </p:txBody>
      </p:sp>
    </p:spTree>
    <p:extLst>
      <p:ext uri="{BB962C8B-B14F-4D97-AF65-F5344CB8AC3E}">
        <p14:creationId xmlns:p14="http://schemas.microsoft.com/office/powerpoint/2010/main" val="3052114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slov 2">
            <a:extLst>
              <a:ext uri="{FF2B5EF4-FFF2-40B4-BE49-F238E27FC236}">
                <a16:creationId xmlns:a16="http://schemas.microsoft.com/office/drawing/2014/main" id="{AF2BCC21-3B22-4805-80B9-94731245DB05}"/>
              </a:ext>
            </a:extLst>
          </p:cNvPr>
          <p:cNvSpPr>
            <a:spLocks noGrp="1"/>
          </p:cNvSpPr>
          <p:nvPr>
            <p:ph type="title"/>
          </p:nvPr>
        </p:nvSpPr>
        <p:spPr>
          <a:xfrm>
            <a:off x="630958" y="1766888"/>
            <a:ext cx="4503184" cy="3251200"/>
          </a:xfrm>
        </p:spPr>
        <p:txBody>
          <a:bodyPr anchor="ctr"/>
          <a:lstStyle/>
          <a:p>
            <a:pPr>
              <a:lnSpc>
                <a:spcPct val="130000"/>
              </a:lnSpc>
            </a:pPr>
            <a:r>
              <a:rPr lang="hr-HR" sz="6000" b="1" dirty="0"/>
              <a:t>Cilj </a:t>
            </a:r>
            <a:r>
              <a:rPr lang="hr-HR" sz="6000" b="1" dirty="0" err="1"/>
              <a:t>webinara</a:t>
            </a:r>
            <a:endParaRPr lang="hr-HR" sz="6000" b="1" dirty="0"/>
          </a:p>
        </p:txBody>
      </p:sp>
      <p:sp>
        <p:nvSpPr>
          <p:cNvPr id="6" name="Rezervirano mjesto sadržaja 5">
            <a:extLst>
              <a:ext uri="{FF2B5EF4-FFF2-40B4-BE49-F238E27FC236}">
                <a16:creationId xmlns:a16="http://schemas.microsoft.com/office/drawing/2014/main" id="{1332383C-F4B9-44FD-B8D1-BA5E265A3956}"/>
              </a:ext>
            </a:extLst>
          </p:cNvPr>
          <p:cNvSpPr>
            <a:spLocks noGrp="1"/>
          </p:cNvSpPr>
          <p:nvPr>
            <p:ph sz="quarter" idx="10"/>
          </p:nvPr>
        </p:nvSpPr>
        <p:spPr/>
        <p:txBody>
          <a:bodyPr anchor="ctr">
            <a:normAutofit/>
          </a:bodyPr>
          <a:lstStyle/>
          <a:p>
            <a:pPr marL="50800" indent="0">
              <a:lnSpc>
                <a:spcPct val="130000"/>
              </a:lnSpc>
              <a:buNone/>
            </a:pPr>
            <a:r>
              <a:rPr lang="hr-HR" sz="3000" dirty="0"/>
              <a:t>- upoznati odgojno-obrazovne radnike s osnovnim pravilima instrukcijskog dizajna u kontekstu kreiranja i provođenja vlastitog e-tečaja kako bi polaznici bili što uspješniji</a:t>
            </a:r>
          </a:p>
        </p:txBody>
      </p:sp>
    </p:spTree>
    <p:extLst>
      <p:ext uri="{BB962C8B-B14F-4D97-AF65-F5344CB8AC3E}">
        <p14:creationId xmlns:p14="http://schemas.microsoft.com/office/powerpoint/2010/main" val="8998178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C6160D4-6CA8-4486-BC66-CEE31BCA5982}"/>
              </a:ext>
            </a:extLst>
          </p:cNvPr>
          <p:cNvSpPr>
            <a:spLocks noGrp="1"/>
          </p:cNvSpPr>
          <p:nvPr>
            <p:ph type="title"/>
          </p:nvPr>
        </p:nvSpPr>
        <p:spPr>
          <a:xfrm>
            <a:off x="788220" y="914400"/>
            <a:ext cx="3387539" cy="5029200"/>
          </a:xfrm>
        </p:spPr>
        <p:txBody>
          <a:bodyPr anchor="ctr"/>
          <a:lstStyle/>
          <a:p>
            <a:pPr>
              <a:lnSpc>
                <a:spcPct val="120000"/>
              </a:lnSpc>
            </a:pPr>
            <a:r>
              <a:rPr lang="hr-HR" sz="4800" b="1" dirty="0"/>
              <a:t>Promislite!</a:t>
            </a:r>
          </a:p>
        </p:txBody>
      </p:sp>
      <p:sp>
        <p:nvSpPr>
          <p:cNvPr id="3" name="Rezervirano mjesto teksta 2">
            <a:extLst>
              <a:ext uri="{FF2B5EF4-FFF2-40B4-BE49-F238E27FC236}">
                <a16:creationId xmlns:a16="http://schemas.microsoft.com/office/drawing/2014/main" id="{7F2B4BCA-E4C9-453F-AC27-B1E9249EC007}"/>
              </a:ext>
            </a:extLst>
          </p:cNvPr>
          <p:cNvSpPr>
            <a:spLocks noGrp="1"/>
          </p:cNvSpPr>
          <p:nvPr>
            <p:ph sz="quarter" idx="10"/>
          </p:nvPr>
        </p:nvSpPr>
        <p:spPr>
          <a:xfrm>
            <a:off x="5684521" y="914400"/>
            <a:ext cx="5791200" cy="5166360"/>
          </a:xfrm>
        </p:spPr>
        <p:txBody>
          <a:bodyPr anchor="ctr">
            <a:normAutofit/>
          </a:bodyPr>
          <a:lstStyle/>
          <a:p>
            <a:pPr marL="50800" indent="0">
              <a:lnSpc>
                <a:spcPct val="100000"/>
              </a:lnSpc>
              <a:buNone/>
            </a:pPr>
            <a:r>
              <a:rPr lang="hr-HR" sz="3600" i="1" dirty="0"/>
              <a:t>Navedite primjer kada biste u e-tečaju za svoje učenike koristili prikaz sadržaja u knjizi, a kada u lekciji.</a:t>
            </a:r>
            <a:endParaRPr lang="hr-HR" sz="3600" dirty="0"/>
          </a:p>
          <a:p>
            <a:pPr marL="50800" indent="0">
              <a:buNone/>
            </a:pPr>
            <a:endParaRPr lang="hr-HR" sz="4400" dirty="0">
              <a:hlinkClick r:id="rId3"/>
            </a:endParaRPr>
          </a:p>
          <a:p>
            <a:pPr marL="50800" indent="0" algn="ctr">
              <a:buNone/>
            </a:pPr>
            <a:r>
              <a:rPr lang="hr-HR" sz="4400" dirty="0">
                <a:hlinkClick r:id="rId3"/>
              </a:rPr>
              <a:t>en.linoit.com</a:t>
            </a:r>
            <a:r>
              <a:rPr lang="hr-HR" sz="4400" dirty="0"/>
              <a:t> </a:t>
            </a:r>
          </a:p>
        </p:txBody>
      </p:sp>
    </p:spTree>
    <p:extLst>
      <p:ext uri="{BB962C8B-B14F-4D97-AF65-F5344CB8AC3E}">
        <p14:creationId xmlns:p14="http://schemas.microsoft.com/office/powerpoint/2010/main" val="3541121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50ACFEC-72CB-44F7-97F8-11612BD33202}"/>
              </a:ext>
            </a:extLst>
          </p:cNvPr>
          <p:cNvSpPr>
            <a:spLocks noGrp="1"/>
          </p:cNvSpPr>
          <p:nvPr>
            <p:ph type="title"/>
          </p:nvPr>
        </p:nvSpPr>
        <p:spPr>
          <a:xfrm>
            <a:off x="660398" y="2310209"/>
            <a:ext cx="5267962" cy="2237581"/>
          </a:xfrm>
        </p:spPr>
        <p:txBody>
          <a:bodyPr/>
          <a:lstStyle/>
          <a:p>
            <a:r>
              <a:rPr lang="hr-HR" dirty="0"/>
              <a:t>Komunikacija, suradnja i grupiranje polaznika </a:t>
            </a:r>
            <a:br>
              <a:rPr lang="hr-HR" dirty="0"/>
            </a:br>
            <a:r>
              <a:rPr lang="hr-HR" dirty="0"/>
              <a:t>e-tečaja</a:t>
            </a:r>
          </a:p>
        </p:txBody>
      </p:sp>
      <p:pic>
        <p:nvPicPr>
          <p:cNvPr id="4" name="Slika 3">
            <a:extLst>
              <a:ext uri="{FF2B5EF4-FFF2-40B4-BE49-F238E27FC236}">
                <a16:creationId xmlns:a16="http://schemas.microsoft.com/office/drawing/2014/main" id="{014CC562-B97C-48E8-B946-7B52909AFCAC}"/>
              </a:ext>
            </a:extLst>
          </p:cNvPr>
          <p:cNvPicPr>
            <a:picLocks noChangeAspect="1"/>
          </p:cNvPicPr>
          <p:nvPr/>
        </p:nvPicPr>
        <p:blipFill>
          <a:blip r:embed="rId3"/>
          <a:stretch>
            <a:fillRect/>
          </a:stretch>
        </p:blipFill>
        <p:spPr>
          <a:xfrm>
            <a:off x="6225022" y="2054419"/>
            <a:ext cx="5966978" cy="960203"/>
          </a:xfrm>
          <a:prstGeom prst="rect">
            <a:avLst/>
          </a:prstGeom>
        </p:spPr>
      </p:pic>
      <p:pic>
        <p:nvPicPr>
          <p:cNvPr id="6" name="Slika 5">
            <a:extLst>
              <a:ext uri="{FF2B5EF4-FFF2-40B4-BE49-F238E27FC236}">
                <a16:creationId xmlns:a16="http://schemas.microsoft.com/office/drawing/2014/main" id="{FF656B08-57B3-4BD8-A5FC-08F02BB2CF91}"/>
              </a:ext>
            </a:extLst>
          </p:cNvPr>
          <p:cNvPicPr>
            <a:picLocks noChangeAspect="1"/>
          </p:cNvPicPr>
          <p:nvPr/>
        </p:nvPicPr>
        <p:blipFill>
          <a:blip r:embed="rId4"/>
          <a:stretch>
            <a:fillRect/>
          </a:stretch>
        </p:blipFill>
        <p:spPr>
          <a:xfrm>
            <a:off x="6727985" y="618812"/>
            <a:ext cx="4961051" cy="914480"/>
          </a:xfrm>
          <a:prstGeom prst="rect">
            <a:avLst/>
          </a:prstGeom>
        </p:spPr>
      </p:pic>
      <p:pic>
        <p:nvPicPr>
          <p:cNvPr id="10" name="Slika 9">
            <a:extLst>
              <a:ext uri="{FF2B5EF4-FFF2-40B4-BE49-F238E27FC236}">
                <a16:creationId xmlns:a16="http://schemas.microsoft.com/office/drawing/2014/main" id="{4DF37D8F-E9D0-4C16-A7EF-F0760624110D}"/>
              </a:ext>
            </a:extLst>
          </p:cNvPr>
          <p:cNvPicPr>
            <a:picLocks noChangeAspect="1"/>
          </p:cNvPicPr>
          <p:nvPr/>
        </p:nvPicPr>
        <p:blipFill>
          <a:blip r:embed="rId5"/>
          <a:stretch>
            <a:fillRect/>
          </a:stretch>
        </p:blipFill>
        <p:spPr>
          <a:xfrm>
            <a:off x="6991041" y="3535749"/>
            <a:ext cx="4595258" cy="1005927"/>
          </a:xfrm>
          <a:prstGeom prst="rect">
            <a:avLst/>
          </a:prstGeom>
        </p:spPr>
      </p:pic>
      <p:pic>
        <p:nvPicPr>
          <p:cNvPr id="3" name="Slika 2">
            <a:extLst>
              <a:ext uri="{FF2B5EF4-FFF2-40B4-BE49-F238E27FC236}">
                <a16:creationId xmlns:a16="http://schemas.microsoft.com/office/drawing/2014/main" id="{20B150B6-9E8D-413E-B837-DAD5CD8114C5}"/>
              </a:ext>
            </a:extLst>
          </p:cNvPr>
          <p:cNvPicPr>
            <a:picLocks noChangeAspect="1"/>
          </p:cNvPicPr>
          <p:nvPr/>
        </p:nvPicPr>
        <p:blipFill>
          <a:blip r:embed="rId6"/>
          <a:stretch>
            <a:fillRect/>
          </a:stretch>
        </p:blipFill>
        <p:spPr>
          <a:xfrm>
            <a:off x="6727985" y="5062803"/>
            <a:ext cx="4412363" cy="937341"/>
          </a:xfrm>
          <a:prstGeom prst="rect">
            <a:avLst/>
          </a:prstGeom>
        </p:spPr>
      </p:pic>
    </p:spTree>
    <p:extLst>
      <p:ext uri="{BB962C8B-B14F-4D97-AF65-F5344CB8AC3E}">
        <p14:creationId xmlns:p14="http://schemas.microsoft.com/office/powerpoint/2010/main" val="21104736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ica 3">
            <a:extLst>
              <a:ext uri="{FF2B5EF4-FFF2-40B4-BE49-F238E27FC236}">
                <a16:creationId xmlns:a16="http://schemas.microsoft.com/office/drawing/2014/main" id="{0F8D4B4F-CFFF-4E77-A1DC-6F47481BF308}"/>
              </a:ext>
            </a:extLst>
          </p:cNvPr>
          <p:cNvGraphicFramePr>
            <a:graphicFrameLocks noGrp="1"/>
          </p:cNvGraphicFramePr>
          <p:nvPr>
            <p:extLst>
              <p:ext uri="{D42A27DB-BD31-4B8C-83A1-F6EECF244321}">
                <p14:modId xmlns:p14="http://schemas.microsoft.com/office/powerpoint/2010/main" val="2277812430"/>
              </p:ext>
            </p:extLst>
          </p:nvPr>
        </p:nvGraphicFramePr>
        <p:xfrm>
          <a:off x="517071" y="53216"/>
          <a:ext cx="11157858" cy="6751568"/>
        </p:xfrm>
        <a:graphic>
          <a:graphicData uri="http://schemas.openxmlformats.org/drawingml/2006/table">
            <a:tbl>
              <a:tblPr bandRow="1">
                <a:tableStyleId>{5C22544A-7EE6-4342-B048-85BDC9FD1C3A}</a:tableStyleId>
              </a:tblPr>
              <a:tblGrid>
                <a:gridCol w="1955799">
                  <a:extLst>
                    <a:ext uri="{9D8B030D-6E8A-4147-A177-3AD203B41FA5}">
                      <a16:colId xmlns:a16="http://schemas.microsoft.com/office/drawing/2014/main" val="898628623"/>
                    </a:ext>
                  </a:extLst>
                </a:gridCol>
                <a:gridCol w="9202059">
                  <a:extLst>
                    <a:ext uri="{9D8B030D-6E8A-4147-A177-3AD203B41FA5}">
                      <a16:colId xmlns:a16="http://schemas.microsoft.com/office/drawing/2014/main" val="1506936728"/>
                    </a:ext>
                  </a:extLst>
                </a:gridCol>
              </a:tblGrid>
              <a:tr h="1466422">
                <a:tc>
                  <a:txBody>
                    <a:bodyPr/>
                    <a:lstStyle/>
                    <a:p>
                      <a:pPr algn="ctr"/>
                      <a:r>
                        <a:rPr lang="hr-HR" sz="3200" dirty="0">
                          <a:latin typeface="Open Sans Light"/>
                        </a:rPr>
                        <a:t>Forum</a:t>
                      </a:r>
                    </a:p>
                  </a:txBody>
                  <a:tcPr anchor="ctr">
                    <a:solidFill>
                      <a:srgbClr val="B9E080"/>
                    </a:solidFill>
                  </a:tcPr>
                </a:tc>
                <a:tc>
                  <a:txBody>
                    <a:bodyPr/>
                    <a:lstStyle/>
                    <a:p>
                      <a:pPr marL="363538" indent="-363538" algn="l">
                        <a:buFont typeface="Wingdings" panose="05000000000000000000" pitchFamily="2" charset="2"/>
                        <a:buChar char="§"/>
                      </a:pPr>
                      <a:r>
                        <a:rPr lang="hr-HR" sz="2800" dirty="0">
                          <a:latin typeface="Open Sans Light"/>
                        </a:rPr>
                        <a:t>sudjelovanje u raspravama s ostalim polaznicima</a:t>
                      </a:r>
                    </a:p>
                    <a:p>
                      <a:pPr marL="363538" indent="-363538" algn="l">
                        <a:buFont typeface="Wingdings" panose="05000000000000000000" pitchFamily="2" charset="2"/>
                        <a:buChar char="§"/>
                      </a:pPr>
                      <a:r>
                        <a:rPr lang="hr-HR" sz="2800" dirty="0">
                          <a:latin typeface="Open Sans Light"/>
                        </a:rPr>
                        <a:t>predaja radova kao privitka objavi</a:t>
                      </a:r>
                    </a:p>
                    <a:p>
                      <a:pPr marL="363538" indent="-363538" algn="l">
                        <a:buFont typeface="Wingdings" panose="05000000000000000000" pitchFamily="2" charset="2"/>
                        <a:buChar char="§"/>
                      </a:pPr>
                      <a:r>
                        <a:rPr lang="hr-HR" sz="2800" dirty="0">
                          <a:latin typeface="Open Sans Light"/>
                        </a:rPr>
                        <a:t>komentiranje odgovora drugih polaznika</a:t>
                      </a:r>
                    </a:p>
                    <a:p>
                      <a:pPr marL="363538" indent="-363538" algn="l">
                        <a:buFont typeface="Wingdings" panose="05000000000000000000" pitchFamily="2" charset="2"/>
                        <a:buChar char="§"/>
                      </a:pPr>
                      <a:r>
                        <a:rPr lang="hr-HR" sz="2800" dirty="0">
                          <a:latin typeface="Open Sans Light"/>
                        </a:rPr>
                        <a:t>ocjenjivanje odgovora/radova drugih polaznika</a:t>
                      </a:r>
                    </a:p>
                  </a:txBody>
                  <a:tcPr anchor="ctr">
                    <a:solidFill>
                      <a:srgbClr val="B9E080"/>
                    </a:solidFill>
                  </a:tcPr>
                </a:tc>
                <a:extLst>
                  <a:ext uri="{0D108BD9-81ED-4DB2-BD59-A6C34878D82A}">
                    <a16:rowId xmlns:a16="http://schemas.microsoft.com/office/drawing/2014/main" val="3704337543"/>
                  </a:ext>
                </a:extLst>
              </a:tr>
              <a:tr h="1010202">
                <a:tc>
                  <a:txBody>
                    <a:bodyPr/>
                    <a:lstStyle/>
                    <a:p>
                      <a:pPr algn="ctr"/>
                      <a:r>
                        <a:rPr lang="hr-HR" sz="3200" dirty="0">
                          <a:latin typeface="Open Sans Light"/>
                        </a:rPr>
                        <a:t>Anketa</a:t>
                      </a:r>
                    </a:p>
                  </a:txBody>
                  <a:tcPr anchor="ctr">
                    <a:solidFill>
                      <a:srgbClr val="FBB97D"/>
                    </a:solidFill>
                  </a:tcPr>
                </a:tc>
                <a:tc>
                  <a:txBody>
                    <a:bodyPr/>
                    <a:lstStyle/>
                    <a:p>
                      <a:pPr marL="363538" indent="-363538" algn="l">
                        <a:buFont typeface="Wingdings" panose="05000000000000000000" pitchFamily="2" charset="2"/>
                        <a:buChar char="§"/>
                      </a:pPr>
                      <a:r>
                        <a:rPr lang="hr-HR" sz="2800" b="0" i="0" u="none" strike="noStrike" cap="none" dirty="0">
                          <a:solidFill>
                            <a:schemeClr val="dk1"/>
                          </a:solidFill>
                          <a:latin typeface="Open Sans Light"/>
                          <a:ea typeface="+mn-ea"/>
                          <a:cs typeface="+mn-cs"/>
                          <a:sym typeface="Arial"/>
                        </a:rPr>
                        <a:t>ispitivanje mišljenja i stavova polaznika</a:t>
                      </a:r>
                    </a:p>
                    <a:p>
                      <a:pPr marL="363538" indent="-363538" algn="l">
                        <a:buFont typeface="Wingdings" panose="05000000000000000000" pitchFamily="2" charset="2"/>
                        <a:buChar char="§"/>
                      </a:pPr>
                      <a:r>
                        <a:rPr lang="hr-HR" sz="2800" b="0" i="0" u="none" strike="noStrike" cap="none" dirty="0">
                          <a:solidFill>
                            <a:schemeClr val="dk1"/>
                          </a:solidFill>
                          <a:latin typeface="Open Sans Light"/>
                          <a:ea typeface="+mn-ea"/>
                          <a:cs typeface="+mn-cs"/>
                          <a:sym typeface="Arial"/>
                        </a:rPr>
                        <a:t>pregled statistike i odgovora ostalih polaznika</a:t>
                      </a:r>
                    </a:p>
                  </a:txBody>
                  <a:tcPr anchor="ctr">
                    <a:solidFill>
                      <a:srgbClr val="FBB97D"/>
                    </a:solidFill>
                  </a:tcPr>
                </a:tc>
                <a:extLst>
                  <a:ext uri="{0D108BD9-81ED-4DB2-BD59-A6C34878D82A}">
                    <a16:rowId xmlns:a16="http://schemas.microsoft.com/office/drawing/2014/main" val="562463428"/>
                  </a:ext>
                </a:extLst>
              </a:tr>
              <a:tr h="1010202">
                <a:tc>
                  <a:txBody>
                    <a:bodyPr/>
                    <a:lstStyle/>
                    <a:p>
                      <a:pPr algn="ctr"/>
                      <a:r>
                        <a:rPr lang="hr-HR" sz="3200" dirty="0">
                          <a:latin typeface="Open Sans Light"/>
                        </a:rPr>
                        <a:t>Wiki</a:t>
                      </a:r>
                    </a:p>
                  </a:txBody>
                  <a:tcPr anchor="ctr">
                    <a:solidFill>
                      <a:srgbClr val="B9E080"/>
                    </a:solidFill>
                  </a:tcPr>
                </a:tc>
                <a:tc>
                  <a:txBody>
                    <a:bodyPr/>
                    <a:lstStyle/>
                    <a:p>
                      <a:pPr marL="363538" indent="-363538" algn="l">
                        <a:buFont typeface="Wingdings" panose="05000000000000000000" pitchFamily="2" charset="2"/>
                        <a:buChar char="§"/>
                      </a:pPr>
                      <a:r>
                        <a:rPr lang="hr-HR" sz="2800" b="0" i="0" u="none" strike="noStrike" cap="none" dirty="0">
                          <a:solidFill>
                            <a:schemeClr val="dk1"/>
                          </a:solidFill>
                          <a:latin typeface="Open Sans Light"/>
                          <a:ea typeface="+mn-ea"/>
                          <a:cs typeface="+mn-cs"/>
                          <a:sym typeface="Arial"/>
                        </a:rPr>
                        <a:t>suradnički rad na dokumentu u sustavu </a:t>
                      </a:r>
                      <a:r>
                        <a:rPr lang="hr-HR" sz="2800" b="0" i="0" u="none" strike="noStrike" cap="none" dirty="0" err="1">
                          <a:solidFill>
                            <a:schemeClr val="dk1"/>
                          </a:solidFill>
                          <a:latin typeface="Open Sans Light"/>
                          <a:ea typeface="+mn-ea"/>
                          <a:cs typeface="+mn-cs"/>
                          <a:sym typeface="Arial"/>
                        </a:rPr>
                        <a:t>Moodle</a:t>
                      </a:r>
                      <a:endParaRPr lang="hr-HR" sz="2800" b="0" i="0" u="none" strike="noStrike" cap="none" dirty="0">
                        <a:solidFill>
                          <a:schemeClr val="dk1"/>
                        </a:solidFill>
                        <a:latin typeface="Open Sans Light"/>
                        <a:ea typeface="+mn-ea"/>
                        <a:cs typeface="+mn-cs"/>
                        <a:sym typeface="Arial"/>
                      </a:endParaRPr>
                    </a:p>
                    <a:p>
                      <a:pPr marL="363538" indent="-363538" algn="l">
                        <a:buFont typeface="Wingdings" panose="05000000000000000000" pitchFamily="2" charset="2"/>
                        <a:buChar char="§"/>
                      </a:pPr>
                      <a:r>
                        <a:rPr lang="hr-HR" sz="2800" b="0" i="0" u="none" strike="noStrike" cap="none" dirty="0">
                          <a:solidFill>
                            <a:schemeClr val="dk1"/>
                          </a:solidFill>
                          <a:latin typeface="Open Sans Light"/>
                          <a:ea typeface="+mn-ea"/>
                          <a:cs typeface="+mn-cs"/>
                          <a:sym typeface="Arial"/>
                        </a:rPr>
                        <a:t>izrada novih stranica, praćenje povijesti izmjena</a:t>
                      </a:r>
                    </a:p>
                  </a:txBody>
                  <a:tcPr anchor="ctr">
                    <a:solidFill>
                      <a:srgbClr val="B9E080"/>
                    </a:solidFill>
                  </a:tcPr>
                </a:tc>
                <a:extLst>
                  <a:ext uri="{0D108BD9-81ED-4DB2-BD59-A6C34878D82A}">
                    <a16:rowId xmlns:a16="http://schemas.microsoft.com/office/drawing/2014/main" val="2828313061"/>
                  </a:ext>
                </a:extLst>
              </a:tr>
              <a:tr h="1010202">
                <a:tc>
                  <a:txBody>
                    <a:bodyPr/>
                    <a:lstStyle/>
                    <a:p>
                      <a:pPr algn="ctr"/>
                      <a:r>
                        <a:rPr lang="hr-HR" sz="3200" dirty="0">
                          <a:latin typeface="Open Sans Light"/>
                        </a:rPr>
                        <a:t>Chat</a:t>
                      </a:r>
                    </a:p>
                  </a:txBody>
                  <a:tcPr anchor="ctr">
                    <a:solidFill>
                      <a:srgbClr val="FBB97D"/>
                    </a:solidFill>
                  </a:tcPr>
                </a:tc>
                <a:tc>
                  <a:txBody>
                    <a:bodyPr/>
                    <a:lstStyle/>
                    <a:p>
                      <a:pPr marL="363538" indent="-363538" algn="l">
                        <a:buFont typeface="Wingdings" panose="05000000000000000000" pitchFamily="2" charset="2"/>
                        <a:buChar char="§"/>
                      </a:pPr>
                      <a:r>
                        <a:rPr lang="hr-HR" sz="2800" b="0" i="0" u="none" strike="noStrike" cap="none" dirty="0">
                          <a:solidFill>
                            <a:schemeClr val="dk1"/>
                          </a:solidFill>
                          <a:latin typeface="Open Sans Light"/>
                          <a:ea typeface="+mn-ea"/>
                          <a:cs typeface="+mn-cs"/>
                          <a:sym typeface="Arial"/>
                        </a:rPr>
                        <a:t>komunikacija polaznika tečaja u stvarnom vremenu</a:t>
                      </a:r>
                    </a:p>
                    <a:p>
                      <a:pPr marL="363538" indent="-363538" algn="l">
                        <a:buFont typeface="Wingdings" panose="05000000000000000000" pitchFamily="2" charset="2"/>
                        <a:buChar char="§"/>
                      </a:pPr>
                      <a:r>
                        <a:rPr lang="hr-HR" sz="2800" b="0" i="0" u="none" strike="noStrike" cap="none" dirty="0">
                          <a:solidFill>
                            <a:schemeClr val="dk1"/>
                          </a:solidFill>
                          <a:latin typeface="Open Sans Light"/>
                          <a:ea typeface="+mn-ea"/>
                          <a:cs typeface="+mn-cs"/>
                          <a:sym typeface="Arial"/>
                        </a:rPr>
                        <a:t>najava termina za chat u kalendaru</a:t>
                      </a:r>
                    </a:p>
                  </a:txBody>
                  <a:tcPr anchor="ctr">
                    <a:solidFill>
                      <a:srgbClr val="FBB97D"/>
                    </a:solidFill>
                  </a:tcPr>
                </a:tc>
                <a:extLst>
                  <a:ext uri="{0D108BD9-81ED-4DB2-BD59-A6C34878D82A}">
                    <a16:rowId xmlns:a16="http://schemas.microsoft.com/office/drawing/2014/main" val="527425321"/>
                  </a:ext>
                </a:extLst>
              </a:tr>
              <a:tr h="1922642">
                <a:tc>
                  <a:txBody>
                    <a:bodyPr/>
                    <a:lstStyle/>
                    <a:p>
                      <a:pPr algn="ctr"/>
                      <a:r>
                        <a:rPr lang="hr-HR" sz="3200" dirty="0">
                          <a:latin typeface="Open Sans Light"/>
                        </a:rPr>
                        <a:t>Odabir</a:t>
                      </a:r>
                    </a:p>
                  </a:txBody>
                  <a:tcPr anchor="ctr">
                    <a:solidFill>
                      <a:srgbClr val="B9E080"/>
                    </a:solidFill>
                  </a:tcPr>
                </a:tc>
                <a:tc>
                  <a:txBody>
                    <a:bodyPr/>
                    <a:lstStyle/>
                    <a:p>
                      <a:pPr marL="363538" indent="-363538" algn="l">
                        <a:buFont typeface="Wingdings" panose="05000000000000000000" pitchFamily="2" charset="2"/>
                        <a:buChar char="§"/>
                      </a:pPr>
                      <a:r>
                        <a:rPr lang="hr-HR" sz="2800" b="0" i="0" u="none" strike="noStrike" cap="none" dirty="0">
                          <a:solidFill>
                            <a:schemeClr val="dk1"/>
                          </a:solidFill>
                          <a:latin typeface="Open Sans Light"/>
                          <a:ea typeface="+mn-ea"/>
                          <a:cs typeface="+mn-cs"/>
                          <a:sym typeface="Arial"/>
                        </a:rPr>
                        <a:t>odabir grupe za podjelu rada polaznika u timovima</a:t>
                      </a:r>
                    </a:p>
                    <a:p>
                      <a:pPr marL="363538" indent="-363538" algn="l">
                        <a:buFont typeface="Wingdings" panose="05000000000000000000" pitchFamily="2" charset="2"/>
                        <a:buChar char="§"/>
                      </a:pPr>
                      <a:r>
                        <a:rPr lang="hr-HR" sz="2800" b="0" i="0" u="none" strike="noStrike" cap="none" dirty="0">
                          <a:solidFill>
                            <a:schemeClr val="dk1"/>
                          </a:solidFill>
                          <a:latin typeface="Open Sans Light"/>
                          <a:ea typeface="+mn-ea"/>
                          <a:cs typeface="+mn-cs"/>
                          <a:sym typeface="Arial"/>
                        </a:rPr>
                        <a:t>u ovisnosti o odgovoru na pitanje polaznici se prema predznanju dijele u grupe kojima se dodjeljuju različiti resursi i aktivnosti &gt; individualizirani pristup </a:t>
                      </a:r>
                    </a:p>
                  </a:txBody>
                  <a:tcPr anchor="ctr">
                    <a:solidFill>
                      <a:srgbClr val="B9E080"/>
                    </a:solidFill>
                  </a:tcPr>
                </a:tc>
                <a:extLst>
                  <a:ext uri="{0D108BD9-81ED-4DB2-BD59-A6C34878D82A}">
                    <a16:rowId xmlns:a16="http://schemas.microsoft.com/office/drawing/2014/main" val="2321505311"/>
                  </a:ext>
                </a:extLst>
              </a:tr>
            </a:tbl>
          </a:graphicData>
        </a:graphic>
      </p:graphicFrame>
    </p:spTree>
    <p:extLst>
      <p:ext uri="{BB962C8B-B14F-4D97-AF65-F5344CB8AC3E}">
        <p14:creationId xmlns:p14="http://schemas.microsoft.com/office/powerpoint/2010/main" val="12318983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Slika 1">
            <a:extLst>
              <a:ext uri="{FF2B5EF4-FFF2-40B4-BE49-F238E27FC236}">
                <a16:creationId xmlns:a16="http://schemas.microsoft.com/office/drawing/2014/main" id="{1671554C-F8BC-418B-8282-C02C614C53F5}"/>
              </a:ext>
            </a:extLst>
          </p:cNvPr>
          <p:cNvPicPr>
            <a:picLocks noChangeAspect="1"/>
          </p:cNvPicPr>
          <p:nvPr/>
        </p:nvPicPr>
        <p:blipFill>
          <a:blip r:embed="rId3"/>
          <a:stretch>
            <a:fillRect/>
          </a:stretch>
        </p:blipFill>
        <p:spPr>
          <a:xfrm>
            <a:off x="154575" y="136430"/>
            <a:ext cx="8428450" cy="43209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Slika 3">
            <a:extLst>
              <a:ext uri="{FF2B5EF4-FFF2-40B4-BE49-F238E27FC236}">
                <a16:creationId xmlns:a16="http://schemas.microsoft.com/office/drawing/2014/main" id="{7F47E56C-ABB1-41A5-B0F6-2B1144C0A0BD}"/>
              </a:ext>
            </a:extLst>
          </p:cNvPr>
          <p:cNvPicPr>
            <a:picLocks noChangeAspect="1"/>
          </p:cNvPicPr>
          <p:nvPr/>
        </p:nvPicPr>
        <p:blipFill>
          <a:blip r:embed="rId4"/>
          <a:stretch>
            <a:fillRect/>
          </a:stretch>
        </p:blipFill>
        <p:spPr>
          <a:xfrm rot="21119766">
            <a:off x="3624185" y="2979189"/>
            <a:ext cx="8231607" cy="31848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786243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Slika 1">
            <a:extLst>
              <a:ext uri="{FF2B5EF4-FFF2-40B4-BE49-F238E27FC236}">
                <a16:creationId xmlns:a16="http://schemas.microsoft.com/office/drawing/2014/main" id="{5F4890E8-73E0-4889-9483-0439F7BB0795}"/>
              </a:ext>
            </a:extLst>
          </p:cNvPr>
          <p:cNvPicPr>
            <a:picLocks noChangeAspect="1"/>
          </p:cNvPicPr>
          <p:nvPr/>
        </p:nvPicPr>
        <p:blipFill>
          <a:blip r:embed="rId3"/>
          <a:stretch>
            <a:fillRect/>
          </a:stretch>
        </p:blipFill>
        <p:spPr>
          <a:xfrm rot="487041">
            <a:off x="6136439" y="427006"/>
            <a:ext cx="3795089" cy="15850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Slika 5">
            <a:extLst>
              <a:ext uri="{FF2B5EF4-FFF2-40B4-BE49-F238E27FC236}">
                <a16:creationId xmlns:a16="http://schemas.microsoft.com/office/drawing/2014/main" id="{4F7120F5-52E1-414C-8CFF-C3EC0F05C0BA}"/>
              </a:ext>
            </a:extLst>
          </p:cNvPr>
          <p:cNvPicPr>
            <a:picLocks noChangeAspect="1"/>
          </p:cNvPicPr>
          <p:nvPr/>
        </p:nvPicPr>
        <p:blipFill>
          <a:blip r:embed="rId4"/>
          <a:stretch>
            <a:fillRect/>
          </a:stretch>
        </p:blipFill>
        <p:spPr>
          <a:xfrm rot="21192080">
            <a:off x="5142399" y="2243337"/>
            <a:ext cx="6839193" cy="39610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Slika 6">
            <a:extLst>
              <a:ext uri="{FF2B5EF4-FFF2-40B4-BE49-F238E27FC236}">
                <a16:creationId xmlns:a16="http://schemas.microsoft.com/office/drawing/2014/main" id="{32C5C593-8605-4312-A7EE-EE94CEFFDEDB}"/>
              </a:ext>
            </a:extLst>
          </p:cNvPr>
          <p:cNvPicPr>
            <a:picLocks noChangeAspect="1"/>
          </p:cNvPicPr>
          <p:nvPr/>
        </p:nvPicPr>
        <p:blipFill>
          <a:blip r:embed="rId5"/>
          <a:stretch>
            <a:fillRect/>
          </a:stretch>
        </p:blipFill>
        <p:spPr>
          <a:xfrm rot="509575">
            <a:off x="443646" y="475906"/>
            <a:ext cx="4518084" cy="45114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Slika 7">
            <a:extLst>
              <a:ext uri="{FF2B5EF4-FFF2-40B4-BE49-F238E27FC236}">
                <a16:creationId xmlns:a16="http://schemas.microsoft.com/office/drawing/2014/main" id="{A219C83D-B0C9-4C9B-AFD6-3DE42099157E}"/>
              </a:ext>
            </a:extLst>
          </p:cNvPr>
          <p:cNvPicPr>
            <a:picLocks noChangeAspect="1"/>
          </p:cNvPicPr>
          <p:nvPr/>
        </p:nvPicPr>
        <p:blipFill>
          <a:blip r:embed="rId6"/>
          <a:stretch>
            <a:fillRect/>
          </a:stretch>
        </p:blipFill>
        <p:spPr>
          <a:xfrm rot="21249214">
            <a:off x="1004826" y="4014572"/>
            <a:ext cx="3679244" cy="23995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5535070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C6160D4-6CA8-4486-BC66-CEE31BCA5982}"/>
              </a:ext>
            </a:extLst>
          </p:cNvPr>
          <p:cNvSpPr>
            <a:spLocks noGrp="1"/>
          </p:cNvSpPr>
          <p:nvPr>
            <p:ph type="title"/>
          </p:nvPr>
        </p:nvSpPr>
        <p:spPr>
          <a:xfrm>
            <a:off x="788220" y="914400"/>
            <a:ext cx="3387539" cy="5029200"/>
          </a:xfrm>
        </p:spPr>
        <p:txBody>
          <a:bodyPr anchor="ctr"/>
          <a:lstStyle/>
          <a:p>
            <a:pPr>
              <a:lnSpc>
                <a:spcPct val="120000"/>
              </a:lnSpc>
            </a:pPr>
            <a:r>
              <a:rPr lang="hr-HR" sz="4800" b="1" dirty="0"/>
              <a:t>Promislite!</a:t>
            </a:r>
          </a:p>
        </p:txBody>
      </p:sp>
      <p:sp>
        <p:nvSpPr>
          <p:cNvPr id="3" name="Rezervirano mjesto teksta 2">
            <a:extLst>
              <a:ext uri="{FF2B5EF4-FFF2-40B4-BE49-F238E27FC236}">
                <a16:creationId xmlns:a16="http://schemas.microsoft.com/office/drawing/2014/main" id="{7F2B4BCA-E4C9-453F-AC27-B1E9249EC007}"/>
              </a:ext>
            </a:extLst>
          </p:cNvPr>
          <p:cNvSpPr>
            <a:spLocks noGrp="1"/>
          </p:cNvSpPr>
          <p:nvPr>
            <p:ph sz="quarter" idx="10"/>
          </p:nvPr>
        </p:nvSpPr>
        <p:spPr>
          <a:xfrm>
            <a:off x="5446644" y="914400"/>
            <a:ext cx="6257676" cy="5166360"/>
          </a:xfrm>
        </p:spPr>
        <p:txBody>
          <a:bodyPr anchor="ctr">
            <a:normAutofit/>
          </a:bodyPr>
          <a:lstStyle/>
          <a:p>
            <a:pPr marL="50800" indent="0">
              <a:lnSpc>
                <a:spcPct val="100000"/>
              </a:lnSpc>
              <a:buNone/>
            </a:pPr>
            <a:r>
              <a:rPr lang="hr-HR" sz="3600" i="1" dirty="0"/>
              <a:t>Navedite za koju biste svrhu alat forum koristili u e-tečaju za svoje učenike. Biste li i na koji način ocjenjivali odgovore učenika putem foruma?</a:t>
            </a:r>
          </a:p>
          <a:p>
            <a:pPr marL="50800" indent="0">
              <a:buNone/>
            </a:pPr>
            <a:endParaRPr lang="hr-HR" sz="4400" dirty="0">
              <a:hlinkClick r:id="rId3"/>
            </a:endParaRPr>
          </a:p>
          <a:p>
            <a:pPr marL="50800" indent="0" algn="ctr">
              <a:buNone/>
            </a:pPr>
            <a:r>
              <a:rPr lang="hr-HR" sz="4400" dirty="0">
                <a:hlinkClick r:id="rId3"/>
              </a:rPr>
              <a:t>en.linoit.com</a:t>
            </a:r>
            <a:r>
              <a:rPr lang="hr-HR" sz="4400" dirty="0"/>
              <a:t> </a:t>
            </a:r>
          </a:p>
        </p:txBody>
      </p:sp>
    </p:spTree>
    <p:extLst>
      <p:ext uri="{BB962C8B-B14F-4D97-AF65-F5344CB8AC3E}">
        <p14:creationId xmlns:p14="http://schemas.microsoft.com/office/powerpoint/2010/main" val="13078797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75A75581-3772-41D9-88EE-74542CDC5126}"/>
              </a:ext>
            </a:extLst>
          </p:cNvPr>
          <p:cNvPicPr>
            <a:picLocks noChangeAspect="1"/>
          </p:cNvPicPr>
          <p:nvPr/>
        </p:nvPicPr>
        <p:blipFill>
          <a:blip r:embed="rId3"/>
          <a:stretch>
            <a:fillRect/>
          </a:stretch>
        </p:blipFill>
        <p:spPr>
          <a:xfrm>
            <a:off x="1341524" y="350788"/>
            <a:ext cx="3671634" cy="10310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Slika 5">
            <a:extLst>
              <a:ext uri="{FF2B5EF4-FFF2-40B4-BE49-F238E27FC236}">
                <a16:creationId xmlns:a16="http://schemas.microsoft.com/office/drawing/2014/main" id="{759A557B-77FD-44C6-8596-49D74711CDC0}"/>
              </a:ext>
            </a:extLst>
          </p:cNvPr>
          <p:cNvPicPr>
            <a:picLocks noChangeAspect="1"/>
          </p:cNvPicPr>
          <p:nvPr/>
        </p:nvPicPr>
        <p:blipFill>
          <a:blip r:embed="rId4"/>
          <a:stretch>
            <a:fillRect/>
          </a:stretch>
        </p:blipFill>
        <p:spPr>
          <a:xfrm>
            <a:off x="479573" y="1632312"/>
            <a:ext cx="5616427" cy="47019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Slika 6">
            <a:extLst>
              <a:ext uri="{FF2B5EF4-FFF2-40B4-BE49-F238E27FC236}">
                <a16:creationId xmlns:a16="http://schemas.microsoft.com/office/drawing/2014/main" id="{634B385B-641F-4C92-A6A3-32B662D773EF}"/>
              </a:ext>
            </a:extLst>
          </p:cNvPr>
          <p:cNvPicPr>
            <a:picLocks noChangeAspect="1"/>
          </p:cNvPicPr>
          <p:nvPr/>
        </p:nvPicPr>
        <p:blipFill>
          <a:blip r:embed="rId5"/>
          <a:stretch>
            <a:fillRect/>
          </a:stretch>
        </p:blipFill>
        <p:spPr>
          <a:xfrm>
            <a:off x="6438930" y="700803"/>
            <a:ext cx="5273497" cy="545639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9984654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50ACFEC-72CB-44F7-97F8-11612BD33202}"/>
              </a:ext>
            </a:extLst>
          </p:cNvPr>
          <p:cNvSpPr>
            <a:spLocks noGrp="1"/>
          </p:cNvSpPr>
          <p:nvPr>
            <p:ph type="title"/>
          </p:nvPr>
        </p:nvSpPr>
        <p:spPr>
          <a:xfrm>
            <a:off x="660398" y="2310209"/>
            <a:ext cx="5267962" cy="2237581"/>
          </a:xfrm>
        </p:spPr>
        <p:txBody>
          <a:bodyPr/>
          <a:lstStyle/>
          <a:p>
            <a:r>
              <a:rPr lang="hr-HR" dirty="0"/>
              <a:t>Praćenje i vrednovanje u e-tečaju</a:t>
            </a:r>
          </a:p>
        </p:txBody>
      </p:sp>
      <p:pic>
        <p:nvPicPr>
          <p:cNvPr id="4" name="Slika 3">
            <a:extLst>
              <a:ext uri="{FF2B5EF4-FFF2-40B4-BE49-F238E27FC236}">
                <a16:creationId xmlns:a16="http://schemas.microsoft.com/office/drawing/2014/main" id="{02016F45-50CA-4FA8-9BCE-DC73A591CE7A}"/>
              </a:ext>
            </a:extLst>
          </p:cNvPr>
          <p:cNvPicPr>
            <a:picLocks noChangeAspect="1"/>
          </p:cNvPicPr>
          <p:nvPr/>
        </p:nvPicPr>
        <p:blipFill rotWithShape="1">
          <a:blip r:embed="rId3"/>
          <a:srcRect t="2151" r="39342"/>
          <a:stretch/>
        </p:blipFill>
        <p:spPr>
          <a:xfrm>
            <a:off x="7128313" y="747980"/>
            <a:ext cx="3848284" cy="1040221"/>
          </a:xfrm>
          <a:prstGeom prst="rect">
            <a:avLst/>
          </a:prstGeom>
        </p:spPr>
      </p:pic>
      <p:pic>
        <p:nvPicPr>
          <p:cNvPr id="6" name="Slika 5">
            <a:extLst>
              <a:ext uri="{FF2B5EF4-FFF2-40B4-BE49-F238E27FC236}">
                <a16:creationId xmlns:a16="http://schemas.microsoft.com/office/drawing/2014/main" id="{718D8420-77E5-45A5-A193-E9D568654247}"/>
              </a:ext>
            </a:extLst>
          </p:cNvPr>
          <p:cNvPicPr>
            <a:picLocks noChangeAspect="1"/>
          </p:cNvPicPr>
          <p:nvPr/>
        </p:nvPicPr>
        <p:blipFill>
          <a:blip r:embed="rId4"/>
          <a:stretch>
            <a:fillRect/>
          </a:stretch>
        </p:blipFill>
        <p:spPr>
          <a:xfrm>
            <a:off x="6366173" y="2224900"/>
            <a:ext cx="5372565" cy="1028789"/>
          </a:xfrm>
          <a:prstGeom prst="rect">
            <a:avLst/>
          </a:prstGeom>
        </p:spPr>
      </p:pic>
      <p:pic>
        <p:nvPicPr>
          <p:cNvPr id="9" name="Slika 8">
            <a:extLst>
              <a:ext uri="{FF2B5EF4-FFF2-40B4-BE49-F238E27FC236}">
                <a16:creationId xmlns:a16="http://schemas.microsoft.com/office/drawing/2014/main" id="{512BDD6B-8764-4F12-80AE-CEE55D2063C4}"/>
              </a:ext>
            </a:extLst>
          </p:cNvPr>
          <p:cNvPicPr>
            <a:picLocks noChangeAspect="1"/>
          </p:cNvPicPr>
          <p:nvPr/>
        </p:nvPicPr>
        <p:blipFill>
          <a:blip r:embed="rId5"/>
          <a:stretch>
            <a:fillRect/>
          </a:stretch>
        </p:blipFill>
        <p:spPr>
          <a:xfrm>
            <a:off x="7515386" y="3690388"/>
            <a:ext cx="3840813" cy="1040220"/>
          </a:xfrm>
          <a:prstGeom prst="rect">
            <a:avLst/>
          </a:prstGeom>
        </p:spPr>
      </p:pic>
      <p:pic>
        <p:nvPicPr>
          <p:cNvPr id="10" name="Slika 9">
            <a:extLst>
              <a:ext uri="{FF2B5EF4-FFF2-40B4-BE49-F238E27FC236}">
                <a16:creationId xmlns:a16="http://schemas.microsoft.com/office/drawing/2014/main" id="{0DB03A55-CB10-4F80-956B-2D116CDB71B1}"/>
              </a:ext>
            </a:extLst>
          </p:cNvPr>
          <p:cNvPicPr>
            <a:picLocks noChangeAspect="1"/>
          </p:cNvPicPr>
          <p:nvPr/>
        </p:nvPicPr>
        <p:blipFill>
          <a:blip r:embed="rId6"/>
          <a:stretch>
            <a:fillRect/>
          </a:stretch>
        </p:blipFill>
        <p:spPr>
          <a:xfrm>
            <a:off x="7128313" y="5167307"/>
            <a:ext cx="3280695" cy="937341"/>
          </a:xfrm>
          <a:prstGeom prst="rect">
            <a:avLst/>
          </a:prstGeom>
        </p:spPr>
      </p:pic>
    </p:spTree>
    <p:extLst>
      <p:ext uri="{BB962C8B-B14F-4D97-AF65-F5344CB8AC3E}">
        <p14:creationId xmlns:p14="http://schemas.microsoft.com/office/powerpoint/2010/main" val="25553181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a:extLst>
              <a:ext uri="{FF2B5EF4-FFF2-40B4-BE49-F238E27FC236}">
                <a16:creationId xmlns:a16="http://schemas.microsoft.com/office/drawing/2014/main" id="{AD653A81-2477-99B2-2E15-D395963268D2}"/>
              </a:ext>
            </a:extLst>
          </p:cNvPr>
          <p:cNvSpPr txBox="1"/>
          <p:nvPr/>
        </p:nvSpPr>
        <p:spPr>
          <a:xfrm>
            <a:off x="0" y="287042"/>
            <a:ext cx="12192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r-HR" sz="4000" b="1" i="0" u="none" strike="noStrike" kern="1200" cap="none" spc="0" normalizeH="0" baseline="0" noProof="0" dirty="0">
                <a:ln>
                  <a:noFill/>
                </a:ln>
                <a:solidFill>
                  <a:srgbClr val="000000"/>
                </a:solidFill>
                <a:effectLst/>
                <a:uLnTx/>
                <a:uFillTx/>
                <a:latin typeface="Open Sans Light"/>
                <a:ea typeface="+mn-ea"/>
                <a:cs typeface="+mn-cs"/>
              </a:rPr>
              <a:t>Vrednovanje</a:t>
            </a:r>
            <a:endParaRPr kumimoji="0" lang="en-US" sz="4000" b="1" i="0" u="none" strike="noStrike" kern="1200" cap="none" spc="0" normalizeH="0" baseline="0" noProof="0" dirty="0">
              <a:ln>
                <a:noFill/>
              </a:ln>
              <a:solidFill>
                <a:srgbClr val="000000"/>
              </a:solidFill>
              <a:effectLst/>
              <a:uLnTx/>
              <a:uFillTx/>
              <a:latin typeface="Open Sans Light"/>
              <a:ea typeface="+mn-ea"/>
              <a:cs typeface="+mn-cs"/>
            </a:endParaRPr>
          </a:p>
        </p:txBody>
      </p:sp>
      <p:pic>
        <p:nvPicPr>
          <p:cNvPr id="66" name="Grafika 65" descr="Učionica">
            <a:extLst>
              <a:ext uri="{FF2B5EF4-FFF2-40B4-BE49-F238E27FC236}">
                <a16:creationId xmlns:a16="http://schemas.microsoft.com/office/drawing/2014/main" id="{2BE59E37-C02B-41C5-91E2-628D463BC20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423570" y="2076807"/>
            <a:ext cx="641572" cy="641572"/>
          </a:xfrm>
          <a:prstGeom prst="rect">
            <a:avLst/>
          </a:prstGeom>
        </p:spPr>
      </p:pic>
      <p:pic>
        <p:nvPicPr>
          <p:cNvPr id="68" name="Grafika 67" descr="Kontrolni popis RTL-a">
            <a:extLst>
              <a:ext uri="{FF2B5EF4-FFF2-40B4-BE49-F238E27FC236}">
                <a16:creationId xmlns:a16="http://schemas.microsoft.com/office/drawing/2014/main" id="{F51E7BEE-2568-4071-9E9A-03E9121FB17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638268" y="3552195"/>
            <a:ext cx="749963" cy="749963"/>
          </a:xfrm>
          <a:prstGeom prst="rect">
            <a:avLst/>
          </a:prstGeom>
        </p:spPr>
      </p:pic>
      <p:pic>
        <p:nvPicPr>
          <p:cNvPr id="70" name="Grafika 69" descr="Knjige">
            <a:extLst>
              <a:ext uri="{FF2B5EF4-FFF2-40B4-BE49-F238E27FC236}">
                <a16:creationId xmlns:a16="http://schemas.microsoft.com/office/drawing/2014/main" id="{802AF60E-65C9-4A7A-980E-529314E3B87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451282" y="5061916"/>
            <a:ext cx="734129" cy="734129"/>
          </a:xfrm>
          <a:prstGeom prst="rect">
            <a:avLst/>
          </a:prstGeom>
        </p:spPr>
      </p:pic>
      <p:graphicFrame>
        <p:nvGraphicFramePr>
          <p:cNvPr id="9" name="Dijagram 8">
            <a:extLst>
              <a:ext uri="{FF2B5EF4-FFF2-40B4-BE49-F238E27FC236}">
                <a16:creationId xmlns:a16="http://schemas.microsoft.com/office/drawing/2014/main" id="{B1C19A95-3271-4623-A285-91E478606F88}"/>
              </a:ext>
            </a:extLst>
          </p:cNvPr>
          <p:cNvGraphicFramePr/>
          <p:nvPr>
            <p:extLst>
              <p:ext uri="{D42A27DB-BD31-4B8C-83A1-F6EECF244321}">
                <p14:modId xmlns:p14="http://schemas.microsoft.com/office/powerpoint/2010/main" val="4281639666"/>
              </p:ext>
            </p:extLst>
          </p:nvPr>
        </p:nvGraphicFramePr>
        <p:xfrm>
          <a:off x="1369769" y="1302152"/>
          <a:ext cx="9617544" cy="485382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27300054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lika 1">
            <a:extLst>
              <a:ext uri="{FF2B5EF4-FFF2-40B4-BE49-F238E27FC236}">
                <a16:creationId xmlns:a16="http://schemas.microsoft.com/office/drawing/2014/main" id="{5AFDE5A1-CCE9-4D44-A695-06F7BF68E8A6}"/>
              </a:ext>
            </a:extLst>
          </p:cNvPr>
          <p:cNvPicPr>
            <a:picLocks noChangeAspect="1"/>
          </p:cNvPicPr>
          <p:nvPr/>
        </p:nvPicPr>
        <p:blipFill>
          <a:blip r:embed="rId3"/>
          <a:stretch>
            <a:fillRect/>
          </a:stretch>
        </p:blipFill>
        <p:spPr>
          <a:xfrm>
            <a:off x="938373" y="742367"/>
            <a:ext cx="7818798" cy="5082980"/>
          </a:xfrm>
          <a:prstGeom prst="rect">
            <a:avLst/>
          </a:prstGeom>
        </p:spPr>
      </p:pic>
      <p:pic>
        <p:nvPicPr>
          <p:cNvPr id="3" name="Slika 2">
            <a:extLst>
              <a:ext uri="{FF2B5EF4-FFF2-40B4-BE49-F238E27FC236}">
                <a16:creationId xmlns:a16="http://schemas.microsoft.com/office/drawing/2014/main" id="{35E609BB-B922-40E3-BDA1-AF479E68A879}"/>
              </a:ext>
            </a:extLst>
          </p:cNvPr>
          <p:cNvPicPr>
            <a:picLocks noChangeAspect="1"/>
          </p:cNvPicPr>
          <p:nvPr/>
        </p:nvPicPr>
        <p:blipFill>
          <a:blip r:embed="rId4"/>
          <a:stretch>
            <a:fillRect/>
          </a:stretch>
        </p:blipFill>
        <p:spPr>
          <a:xfrm>
            <a:off x="9761895" y="1755914"/>
            <a:ext cx="1173582" cy="3055885"/>
          </a:xfrm>
          <a:prstGeom prst="rect">
            <a:avLst/>
          </a:prstGeom>
        </p:spPr>
      </p:pic>
    </p:spTree>
    <p:extLst>
      <p:ext uri="{BB962C8B-B14F-4D97-AF65-F5344CB8AC3E}">
        <p14:creationId xmlns:p14="http://schemas.microsoft.com/office/powerpoint/2010/main" val="940294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3">
            <a:extLst>
              <a:ext uri="{FF2B5EF4-FFF2-40B4-BE49-F238E27FC236}">
                <a16:creationId xmlns:a16="http://schemas.microsoft.com/office/drawing/2014/main" id="{394BE131-7306-4641-BA42-9ED7852E3197}"/>
              </a:ext>
            </a:extLst>
          </p:cNvPr>
          <p:cNvSpPr>
            <a:spLocks noGrp="1"/>
          </p:cNvSpPr>
          <p:nvPr>
            <p:ph type="title"/>
          </p:nvPr>
        </p:nvSpPr>
        <p:spPr>
          <a:xfrm>
            <a:off x="349250" y="2055646"/>
            <a:ext cx="3494670" cy="2673684"/>
          </a:xfrm>
        </p:spPr>
        <p:txBody>
          <a:bodyPr anchor="ctr"/>
          <a:lstStyle/>
          <a:p>
            <a:pPr>
              <a:lnSpc>
                <a:spcPct val="120000"/>
              </a:lnSpc>
            </a:pPr>
            <a:r>
              <a:rPr lang="hr-HR" sz="6000" b="1" dirty="0"/>
              <a:t>Ishodi učenja (I)</a:t>
            </a:r>
          </a:p>
        </p:txBody>
      </p:sp>
      <p:sp>
        <p:nvSpPr>
          <p:cNvPr id="7" name="Rezervirano mjesto sadržaja 6">
            <a:extLst>
              <a:ext uri="{FF2B5EF4-FFF2-40B4-BE49-F238E27FC236}">
                <a16:creationId xmlns:a16="http://schemas.microsoft.com/office/drawing/2014/main" id="{0049036E-B8F1-450F-BDED-C11F65B91762}"/>
              </a:ext>
            </a:extLst>
          </p:cNvPr>
          <p:cNvSpPr>
            <a:spLocks noGrp="1"/>
          </p:cNvSpPr>
          <p:nvPr>
            <p:ph sz="quarter" idx="10"/>
          </p:nvPr>
        </p:nvSpPr>
        <p:spPr>
          <a:xfrm>
            <a:off x="4108174" y="0"/>
            <a:ext cx="7855226" cy="6610163"/>
          </a:xfrm>
        </p:spPr>
        <p:txBody>
          <a:bodyPr anchor="ctr">
            <a:noAutofit/>
          </a:bodyPr>
          <a:lstStyle/>
          <a:p>
            <a:pPr marL="508000" lvl="1" indent="0">
              <a:lnSpc>
                <a:spcPct val="114000"/>
              </a:lnSpc>
              <a:spcBef>
                <a:spcPts val="600"/>
              </a:spcBef>
              <a:buNone/>
            </a:pPr>
            <a:r>
              <a:rPr lang="hr-HR" dirty="0"/>
              <a:t>Nakon </a:t>
            </a:r>
            <a:r>
              <a:rPr lang="hr-HR" dirty="0" err="1"/>
              <a:t>webinara</a:t>
            </a:r>
            <a:r>
              <a:rPr lang="hr-HR" dirty="0"/>
              <a:t> polaznici će:</a:t>
            </a:r>
          </a:p>
          <a:p>
            <a:pPr>
              <a:lnSpc>
                <a:spcPct val="114000"/>
              </a:lnSpc>
              <a:spcBef>
                <a:spcPts val="600"/>
              </a:spcBef>
              <a:buFont typeface="Arial" panose="020B0604020202020204" pitchFamily="34" charset="0"/>
              <a:buChar char="•"/>
            </a:pPr>
            <a:r>
              <a:rPr lang="hr-HR" sz="2400" b="1" dirty="0"/>
              <a:t>Promišljati o različitim pedagoškim pristupima za primjenu pravila dobrog instrukcijskog dizajna </a:t>
            </a:r>
            <a:r>
              <a:rPr lang="hr-HR" sz="2400" b="1" dirty="0" err="1"/>
              <a:t>Moodle</a:t>
            </a:r>
            <a:r>
              <a:rPr lang="hr-HR" sz="2400" b="1" dirty="0"/>
              <a:t> e-tečaja </a:t>
            </a:r>
            <a:r>
              <a:rPr lang="hr-HR" sz="2000" dirty="0"/>
              <a:t>(srednja razina digitalnih kompetencija iz područja Profesionalni angažman).</a:t>
            </a:r>
            <a:endParaRPr lang="hr-HR" sz="2400" dirty="0"/>
          </a:p>
          <a:p>
            <a:pPr>
              <a:lnSpc>
                <a:spcPct val="114000"/>
              </a:lnSpc>
              <a:spcBef>
                <a:spcPts val="0"/>
              </a:spcBef>
              <a:buFont typeface="Arial" panose="020B0604020202020204" pitchFamily="34" charset="0"/>
              <a:buChar char="•"/>
            </a:pPr>
            <a:r>
              <a:rPr lang="hr-HR" sz="2400" b="1" dirty="0"/>
              <a:t>Razlikovati osnovne funkcionalnosti </a:t>
            </a:r>
            <a:r>
              <a:rPr lang="hr-HR" sz="2400" b="1" dirty="0" err="1"/>
              <a:t>Moodle</a:t>
            </a:r>
            <a:r>
              <a:rPr lang="hr-HR" sz="2400" b="1" dirty="0"/>
              <a:t> alata i odabrati postavke alata s ciljem uspješnijeg praćenja e-tečaja</a:t>
            </a:r>
            <a:r>
              <a:rPr lang="hr-HR" sz="2000" b="1" dirty="0"/>
              <a:t> </a:t>
            </a:r>
            <a:r>
              <a:rPr lang="hr-HR" sz="2000" dirty="0"/>
              <a:t>(srednja razina digitalnih kompetencija iz područja Učenje i poučavanje).</a:t>
            </a:r>
          </a:p>
          <a:p>
            <a:pPr>
              <a:lnSpc>
                <a:spcPct val="114000"/>
              </a:lnSpc>
              <a:spcBef>
                <a:spcPts val="0"/>
              </a:spcBef>
              <a:buFont typeface="Arial" panose="020B0604020202020204" pitchFamily="34" charset="0"/>
              <a:buChar char="•"/>
            </a:pPr>
            <a:r>
              <a:rPr lang="hr-HR" sz="2400" b="1" dirty="0"/>
              <a:t>Razlikovati digitalne alate za praćenje i vrednovanje u sustavu </a:t>
            </a:r>
            <a:r>
              <a:rPr lang="hr-HR" sz="2400" b="1" dirty="0" err="1"/>
              <a:t>Moodle</a:t>
            </a:r>
            <a:r>
              <a:rPr lang="hr-HR" sz="2400" b="1" dirty="0"/>
              <a:t>, odabrati postavke alata koje će prilagoditi vrednovanje individualnom napretku učenika </a:t>
            </a:r>
            <a:r>
              <a:rPr lang="hr-HR" sz="2000" dirty="0"/>
              <a:t>(srednja razina digitalnih kompetencija iz područja Praćenje i vrednovanje).</a:t>
            </a:r>
          </a:p>
        </p:txBody>
      </p:sp>
    </p:spTree>
    <p:extLst>
      <p:ext uri="{BB962C8B-B14F-4D97-AF65-F5344CB8AC3E}">
        <p14:creationId xmlns:p14="http://schemas.microsoft.com/office/powerpoint/2010/main" val="7784388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teksta 2">
            <a:extLst>
              <a:ext uri="{FF2B5EF4-FFF2-40B4-BE49-F238E27FC236}">
                <a16:creationId xmlns:a16="http://schemas.microsoft.com/office/drawing/2014/main" id="{A52394AF-0E65-4B27-A726-69F58548B5CA}"/>
              </a:ext>
            </a:extLst>
          </p:cNvPr>
          <p:cNvSpPr>
            <a:spLocks noGrp="1"/>
          </p:cNvSpPr>
          <p:nvPr>
            <p:ph type="body" sz="quarter" idx="10"/>
          </p:nvPr>
        </p:nvSpPr>
        <p:spPr>
          <a:xfrm>
            <a:off x="330209" y="1538514"/>
            <a:ext cx="5400000" cy="5063899"/>
          </a:xfrm>
          <a:solidFill>
            <a:srgbClr val="B9E080"/>
          </a:solidFill>
        </p:spPr>
        <p:txBody>
          <a:bodyPr>
            <a:normAutofit lnSpcReduction="10000"/>
          </a:bodyPr>
          <a:lstStyle/>
          <a:p>
            <a:pPr>
              <a:lnSpc>
                <a:spcPct val="110000"/>
              </a:lnSpc>
              <a:spcBef>
                <a:spcPts val="800"/>
              </a:spcBef>
              <a:buClr>
                <a:srgbClr val="009BEA"/>
              </a:buClr>
              <a:buFont typeface="Wingdings" panose="05000000000000000000" pitchFamily="2" charset="2"/>
              <a:buChar char="§"/>
            </a:pPr>
            <a:r>
              <a:rPr lang="hr-HR" sz="3000" dirty="0">
                <a:solidFill>
                  <a:srgbClr val="000000"/>
                </a:solidFill>
              </a:rPr>
              <a:t>pogodnije za zadatke zatvorenog tipa</a:t>
            </a:r>
          </a:p>
          <a:p>
            <a:pPr>
              <a:lnSpc>
                <a:spcPct val="110000"/>
              </a:lnSpc>
              <a:spcBef>
                <a:spcPts val="800"/>
              </a:spcBef>
              <a:buClr>
                <a:srgbClr val="009BEA"/>
              </a:buClr>
              <a:buFont typeface="Wingdings" panose="05000000000000000000" pitchFamily="2" charset="2"/>
              <a:buChar char="§"/>
            </a:pPr>
            <a:r>
              <a:rPr lang="hr-HR" sz="3000" dirty="0">
                <a:solidFill>
                  <a:srgbClr val="000000"/>
                </a:solidFill>
              </a:rPr>
              <a:t>velik broj različitih vrsta pitanja (baza pitanja)</a:t>
            </a:r>
          </a:p>
          <a:p>
            <a:pPr>
              <a:lnSpc>
                <a:spcPct val="110000"/>
              </a:lnSpc>
              <a:spcBef>
                <a:spcPts val="800"/>
              </a:spcBef>
              <a:buClr>
                <a:srgbClr val="009BEA"/>
              </a:buClr>
              <a:buFont typeface="Wingdings" panose="05000000000000000000" pitchFamily="2" charset="2"/>
              <a:buChar char="§"/>
            </a:pPr>
            <a:r>
              <a:rPr lang="hr-HR" sz="3000" dirty="0" err="1">
                <a:solidFill>
                  <a:srgbClr val="000000"/>
                </a:solidFill>
              </a:rPr>
              <a:t>ponderiranje</a:t>
            </a:r>
            <a:r>
              <a:rPr lang="hr-HR" sz="3000" dirty="0">
                <a:solidFill>
                  <a:srgbClr val="000000"/>
                </a:solidFill>
              </a:rPr>
              <a:t> odgovora</a:t>
            </a:r>
          </a:p>
          <a:p>
            <a:pPr>
              <a:lnSpc>
                <a:spcPct val="110000"/>
              </a:lnSpc>
              <a:spcBef>
                <a:spcPts val="800"/>
              </a:spcBef>
              <a:buClr>
                <a:srgbClr val="009BEA"/>
              </a:buClr>
              <a:buFont typeface="Wingdings" panose="05000000000000000000" pitchFamily="2" charset="2"/>
              <a:buChar char="§"/>
            </a:pPr>
            <a:r>
              <a:rPr lang="hr-HR" sz="3000" dirty="0">
                <a:solidFill>
                  <a:srgbClr val="000000"/>
                </a:solidFill>
              </a:rPr>
              <a:t>automatsko ocjenjivanje</a:t>
            </a:r>
          </a:p>
          <a:p>
            <a:pPr>
              <a:lnSpc>
                <a:spcPct val="110000"/>
              </a:lnSpc>
              <a:spcBef>
                <a:spcPts val="800"/>
              </a:spcBef>
              <a:buClr>
                <a:srgbClr val="009BEA"/>
              </a:buClr>
              <a:buFont typeface="Wingdings" panose="05000000000000000000" pitchFamily="2" charset="2"/>
              <a:buChar char="§"/>
            </a:pPr>
            <a:r>
              <a:rPr lang="hr-HR" sz="3000" dirty="0">
                <a:solidFill>
                  <a:srgbClr val="000000"/>
                </a:solidFill>
              </a:rPr>
              <a:t>mogućnost rješavanja testa više puta</a:t>
            </a:r>
          </a:p>
          <a:p>
            <a:pPr>
              <a:lnSpc>
                <a:spcPct val="110000"/>
              </a:lnSpc>
              <a:spcBef>
                <a:spcPts val="800"/>
              </a:spcBef>
              <a:buClr>
                <a:srgbClr val="009BEA"/>
              </a:buClr>
              <a:buFont typeface="Wingdings" panose="05000000000000000000" pitchFamily="2" charset="2"/>
              <a:buChar char="§"/>
            </a:pPr>
            <a:r>
              <a:rPr lang="hr-HR" sz="3000" dirty="0">
                <a:solidFill>
                  <a:srgbClr val="000000"/>
                </a:solidFill>
              </a:rPr>
              <a:t>opširno statističko izvješće</a:t>
            </a:r>
          </a:p>
        </p:txBody>
      </p:sp>
      <p:sp>
        <p:nvSpPr>
          <p:cNvPr id="4" name="Rezervirano mjesto teksta 3">
            <a:extLst>
              <a:ext uri="{FF2B5EF4-FFF2-40B4-BE49-F238E27FC236}">
                <a16:creationId xmlns:a16="http://schemas.microsoft.com/office/drawing/2014/main" id="{9ED1E9A4-4CBB-49E8-B379-22A230EF9BCF}"/>
              </a:ext>
            </a:extLst>
          </p:cNvPr>
          <p:cNvSpPr>
            <a:spLocks noGrp="1"/>
          </p:cNvSpPr>
          <p:nvPr>
            <p:ph type="body" sz="quarter" idx="11"/>
          </p:nvPr>
        </p:nvSpPr>
        <p:spPr>
          <a:xfrm>
            <a:off x="6078473" y="1538514"/>
            <a:ext cx="5663582" cy="5063899"/>
          </a:xfrm>
          <a:solidFill>
            <a:srgbClr val="FBB97D"/>
          </a:solidFill>
        </p:spPr>
        <p:txBody>
          <a:bodyPr>
            <a:noAutofit/>
          </a:bodyPr>
          <a:lstStyle/>
          <a:p>
            <a:pPr marL="363538" indent="-312738">
              <a:lnSpc>
                <a:spcPct val="100000"/>
              </a:lnSpc>
              <a:spcBef>
                <a:spcPts val="800"/>
              </a:spcBef>
              <a:buClr>
                <a:srgbClr val="E71A7A"/>
              </a:buClr>
              <a:buFont typeface="Wingdings" panose="05000000000000000000" pitchFamily="2" charset="2"/>
              <a:buChar char="§"/>
            </a:pPr>
            <a:r>
              <a:rPr lang="hr-HR" sz="3000" dirty="0">
                <a:solidFill>
                  <a:srgbClr val="000000"/>
                </a:solidFill>
              </a:rPr>
              <a:t>pogodnije za zadatke otvorenog tipa</a:t>
            </a:r>
          </a:p>
          <a:p>
            <a:pPr marL="363538" indent="-312738">
              <a:lnSpc>
                <a:spcPct val="100000"/>
              </a:lnSpc>
              <a:spcBef>
                <a:spcPts val="800"/>
              </a:spcBef>
              <a:buClr>
                <a:srgbClr val="E71A7A"/>
              </a:buClr>
              <a:buFont typeface="Wingdings" panose="05000000000000000000" pitchFamily="2" charset="2"/>
              <a:buChar char="§"/>
            </a:pPr>
            <a:r>
              <a:rPr lang="hr-HR" sz="3000" dirty="0">
                <a:solidFill>
                  <a:srgbClr val="000000"/>
                </a:solidFill>
              </a:rPr>
              <a:t>predaja različitih formata datoteka </a:t>
            </a:r>
          </a:p>
          <a:p>
            <a:pPr marL="363538" indent="-312738">
              <a:lnSpc>
                <a:spcPct val="100000"/>
              </a:lnSpc>
              <a:spcBef>
                <a:spcPts val="800"/>
              </a:spcBef>
              <a:buClr>
                <a:srgbClr val="E71A7A"/>
              </a:buClr>
              <a:buFont typeface="Wingdings" panose="05000000000000000000" pitchFamily="2" charset="2"/>
              <a:buChar char="§"/>
            </a:pPr>
            <a:r>
              <a:rPr lang="hr-HR" sz="3000" dirty="0">
                <a:solidFill>
                  <a:srgbClr val="000000"/>
                </a:solidFill>
              </a:rPr>
              <a:t>nastavnik pregledava radove i dodjeljuje bodove, korištenje integriranih skala ili rubrika</a:t>
            </a:r>
          </a:p>
          <a:p>
            <a:pPr marL="363538" indent="-312738">
              <a:lnSpc>
                <a:spcPct val="100000"/>
              </a:lnSpc>
              <a:spcBef>
                <a:spcPts val="800"/>
              </a:spcBef>
              <a:buClr>
                <a:srgbClr val="E71A7A"/>
              </a:buClr>
              <a:buFont typeface="Wingdings" panose="05000000000000000000" pitchFamily="2" charset="2"/>
              <a:buChar char="§"/>
            </a:pPr>
            <a:r>
              <a:rPr lang="hr-HR" sz="3000" dirty="0">
                <a:solidFill>
                  <a:srgbClr val="000000"/>
                </a:solidFill>
              </a:rPr>
              <a:t>mogućnost komentiranja i vraćanja radova na doradu</a:t>
            </a:r>
          </a:p>
        </p:txBody>
      </p:sp>
      <p:sp>
        <p:nvSpPr>
          <p:cNvPr id="5" name="Pravokutnik 4">
            <a:extLst>
              <a:ext uri="{FF2B5EF4-FFF2-40B4-BE49-F238E27FC236}">
                <a16:creationId xmlns:a16="http://schemas.microsoft.com/office/drawing/2014/main" id="{1ADE9A02-1584-4E83-A63B-32B22E42913C}"/>
              </a:ext>
            </a:extLst>
          </p:cNvPr>
          <p:cNvSpPr/>
          <p:nvPr/>
        </p:nvSpPr>
        <p:spPr>
          <a:xfrm>
            <a:off x="347737" y="217721"/>
            <a:ext cx="5400000" cy="1052059"/>
          </a:xfrm>
          <a:prstGeom prst="rect">
            <a:avLst/>
          </a:prstGeom>
          <a:solidFill>
            <a:srgbClr val="009B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4000" b="1" dirty="0" err="1">
                <a:solidFill>
                  <a:schemeClr val="bg1"/>
                </a:solidFill>
                <a:sym typeface="Open Sans"/>
              </a:rPr>
              <a:t>Moodle</a:t>
            </a:r>
            <a:r>
              <a:rPr lang="hr-HR" sz="4000" b="1" dirty="0">
                <a:solidFill>
                  <a:schemeClr val="bg1"/>
                </a:solidFill>
                <a:sym typeface="Open Sans"/>
              </a:rPr>
              <a:t> test</a:t>
            </a:r>
          </a:p>
        </p:txBody>
      </p:sp>
      <p:sp>
        <p:nvSpPr>
          <p:cNvPr id="8" name="Pravokutnik 7">
            <a:extLst>
              <a:ext uri="{FF2B5EF4-FFF2-40B4-BE49-F238E27FC236}">
                <a16:creationId xmlns:a16="http://schemas.microsoft.com/office/drawing/2014/main" id="{00467EA9-DE54-40D2-9DAF-658648CF3629}"/>
              </a:ext>
            </a:extLst>
          </p:cNvPr>
          <p:cNvSpPr/>
          <p:nvPr/>
        </p:nvSpPr>
        <p:spPr>
          <a:xfrm>
            <a:off x="6096003" y="217721"/>
            <a:ext cx="5663582" cy="1052059"/>
          </a:xfrm>
          <a:prstGeom prst="rect">
            <a:avLst/>
          </a:prstGeom>
          <a:solidFill>
            <a:srgbClr val="E71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4000" b="1" dirty="0" err="1">
                <a:solidFill>
                  <a:schemeClr val="bg1"/>
                </a:solidFill>
                <a:sym typeface="Open Sans"/>
              </a:rPr>
              <a:t>Moodle</a:t>
            </a:r>
            <a:r>
              <a:rPr lang="hr-HR" sz="4000" b="1" dirty="0">
                <a:solidFill>
                  <a:schemeClr val="bg1"/>
                </a:solidFill>
                <a:sym typeface="Open Sans"/>
              </a:rPr>
              <a:t> zadaća</a:t>
            </a:r>
          </a:p>
        </p:txBody>
      </p:sp>
    </p:spTree>
    <p:extLst>
      <p:ext uri="{BB962C8B-B14F-4D97-AF65-F5344CB8AC3E}">
        <p14:creationId xmlns:p14="http://schemas.microsoft.com/office/powerpoint/2010/main" val="25584071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Slika 1">
            <a:extLst>
              <a:ext uri="{FF2B5EF4-FFF2-40B4-BE49-F238E27FC236}">
                <a16:creationId xmlns:a16="http://schemas.microsoft.com/office/drawing/2014/main" id="{23B12742-271A-47D8-812E-014504EC2C4B}"/>
              </a:ext>
            </a:extLst>
          </p:cNvPr>
          <p:cNvPicPr>
            <a:picLocks noChangeAspect="1"/>
          </p:cNvPicPr>
          <p:nvPr/>
        </p:nvPicPr>
        <p:blipFill>
          <a:blip r:embed="rId3"/>
          <a:stretch>
            <a:fillRect/>
          </a:stretch>
        </p:blipFill>
        <p:spPr>
          <a:xfrm>
            <a:off x="523020" y="215342"/>
            <a:ext cx="7735609" cy="37691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Slika 2">
            <a:extLst>
              <a:ext uri="{FF2B5EF4-FFF2-40B4-BE49-F238E27FC236}">
                <a16:creationId xmlns:a16="http://schemas.microsoft.com/office/drawing/2014/main" id="{0E46831D-16C0-415B-86B6-9797ED81FFE0}"/>
              </a:ext>
            </a:extLst>
          </p:cNvPr>
          <p:cNvPicPr>
            <a:picLocks noChangeAspect="1"/>
          </p:cNvPicPr>
          <p:nvPr/>
        </p:nvPicPr>
        <p:blipFill rotWithShape="1">
          <a:blip r:embed="rId4"/>
          <a:srcRect l="19073"/>
          <a:stretch/>
        </p:blipFill>
        <p:spPr>
          <a:xfrm>
            <a:off x="6270172" y="1728746"/>
            <a:ext cx="5297208" cy="45114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3661399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Slika 1">
            <a:extLst>
              <a:ext uri="{FF2B5EF4-FFF2-40B4-BE49-F238E27FC236}">
                <a16:creationId xmlns:a16="http://schemas.microsoft.com/office/drawing/2014/main" id="{00DC744A-3820-48E2-8B8B-07591886EAA9}"/>
              </a:ext>
            </a:extLst>
          </p:cNvPr>
          <p:cNvPicPr>
            <a:picLocks noChangeAspect="1"/>
          </p:cNvPicPr>
          <p:nvPr/>
        </p:nvPicPr>
        <p:blipFill>
          <a:blip r:embed="rId3"/>
          <a:stretch>
            <a:fillRect/>
          </a:stretch>
        </p:blipFill>
        <p:spPr>
          <a:xfrm rot="342179">
            <a:off x="445967" y="584672"/>
            <a:ext cx="8007143" cy="26593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Slika 2">
            <a:extLst>
              <a:ext uri="{FF2B5EF4-FFF2-40B4-BE49-F238E27FC236}">
                <a16:creationId xmlns:a16="http://schemas.microsoft.com/office/drawing/2014/main" id="{F2500DE5-8074-4601-B33A-8B0E177767A9}"/>
              </a:ext>
            </a:extLst>
          </p:cNvPr>
          <p:cNvPicPr>
            <a:picLocks noChangeAspect="1"/>
          </p:cNvPicPr>
          <p:nvPr/>
        </p:nvPicPr>
        <p:blipFill>
          <a:blip r:embed="rId4"/>
          <a:stretch>
            <a:fillRect/>
          </a:stretch>
        </p:blipFill>
        <p:spPr>
          <a:xfrm rot="837039">
            <a:off x="571953" y="3723286"/>
            <a:ext cx="4791592" cy="256311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Slika 4">
            <a:extLst>
              <a:ext uri="{FF2B5EF4-FFF2-40B4-BE49-F238E27FC236}">
                <a16:creationId xmlns:a16="http://schemas.microsoft.com/office/drawing/2014/main" id="{8EB35565-B8CE-48C0-9ABA-60D45E661C04}"/>
              </a:ext>
            </a:extLst>
          </p:cNvPr>
          <p:cNvPicPr>
            <a:picLocks noChangeAspect="1"/>
          </p:cNvPicPr>
          <p:nvPr/>
        </p:nvPicPr>
        <p:blipFill>
          <a:blip r:embed="rId5"/>
          <a:stretch>
            <a:fillRect/>
          </a:stretch>
        </p:blipFill>
        <p:spPr>
          <a:xfrm rot="20855573">
            <a:off x="5282007" y="3421697"/>
            <a:ext cx="6591871" cy="27281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Slika 3">
            <a:extLst>
              <a:ext uri="{FF2B5EF4-FFF2-40B4-BE49-F238E27FC236}">
                <a16:creationId xmlns:a16="http://schemas.microsoft.com/office/drawing/2014/main" id="{AC6084D9-73F3-4ED6-A39D-74604C7D7D18}"/>
              </a:ext>
            </a:extLst>
          </p:cNvPr>
          <p:cNvPicPr>
            <a:picLocks noChangeAspect="1"/>
          </p:cNvPicPr>
          <p:nvPr/>
        </p:nvPicPr>
        <p:blipFill>
          <a:blip r:embed="rId6"/>
          <a:stretch>
            <a:fillRect/>
          </a:stretch>
        </p:blipFill>
        <p:spPr>
          <a:xfrm rot="1631816">
            <a:off x="6368535" y="1059646"/>
            <a:ext cx="5748068" cy="148431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9745039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50ACFEC-72CB-44F7-97F8-11612BD33202}"/>
              </a:ext>
            </a:extLst>
          </p:cNvPr>
          <p:cNvSpPr>
            <a:spLocks noGrp="1"/>
          </p:cNvSpPr>
          <p:nvPr>
            <p:ph type="title"/>
          </p:nvPr>
        </p:nvSpPr>
        <p:spPr>
          <a:xfrm>
            <a:off x="660398" y="2310209"/>
            <a:ext cx="5267962" cy="2237581"/>
          </a:xfrm>
        </p:spPr>
        <p:txBody>
          <a:bodyPr/>
          <a:lstStyle/>
          <a:p>
            <a:r>
              <a:rPr lang="hr-HR" dirty="0"/>
              <a:t>Digitalna značka</a:t>
            </a:r>
          </a:p>
        </p:txBody>
      </p:sp>
      <p:pic>
        <p:nvPicPr>
          <p:cNvPr id="10" name="Slika 9">
            <a:extLst>
              <a:ext uri="{FF2B5EF4-FFF2-40B4-BE49-F238E27FC236}">
                <a16:creationId xmlns:a16="http://schemas.microsoft.com/office/drawing/2014/main" id="{D933EA27-8E0B-42AE-8706-BBFA21893A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3667" y="2168999"/>
            <a:ext cx="2520000" cy="2520000"/>
          </a:xfrm>
          <a:prstGeom prst="rect">
            <a:avLst/>
          </a:prstGeom>
        </p:spPr>
      </p:pic>
      <p:pic>
        <p:nvPicPr>
          <p:cNvPr id="12" name="Slika 11">
            <a:extLst>
              <a:ext uri="{FF2B5EF4-FFF2-40B4-BE49-F238E27FC236}">
                <a16:creationId xmlns:a16="http://schemas.microsoft.com/office/drawing/2014/main" id="{F3A79495-4AE4-4D37-9A80-00614881B1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50405" y="270515"/>
            <a:ext cx="2520000" cy="2520000"/>
          </a:xfrm>
          <a:prstGeom prst="rect">
            <a:avLst/>
          </a:prstGeom>
        </p:spPr>
      </p:pic>
      <p:pic>
        <p:nvPicPr>
          <p:cNvPr id="14" name="Slika 13">
            <a:extLst>
              <a:ext uri="{FF2B5EF4-FFF2-40B4-BE49-F238E27FC236}">
                <a16:creationId xmlns:a16="http://schemas.microsoft.com/office/drawing/2014/main" id="{CE108D87-E17B-4A6A-846E-1CA5103747A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67894" y="3663459"/>
            <a:ext cx="2520000" cy="2520000"/>
          </a:xfrm>
          <a:prstGeom prst="rect">
            <a:avLst/>
          </a:prstGeom>
        </p:spPr>
      </p:pic>
    </p:spTree>
    <p:extLst>
      <p:ext uri="{BB962C8B-B14F-4D97-AF65-F5344CB8AC3E}">
        <p14:creationId xmlns:p14="http://schemas.microsoft.com/office/powerpoint/2010/main" val="11407472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Slika 1">
            <a:extLst>
              <a:ext uri="{FF2B5EF4-FFF2-40B4-BE49-F238E27FC236}">
                <a16:creationId xmlns:a16="http://schemas.microsoft.com/office/drawing/2014/main" id="{51240D66-C490-45D6-ADE8-BD28DEE6A373}"/>
              </a:ext>
            </a:extLst>
          </p:cNvPr>
          <p:cNvPicPr>
            <a:picLocks noChangeAspect="1"/>
          </p:cNvPicPr>
          <p:nvPr/>
        </p:nvPicPr>
        <p:blipFill>
          <a:blip r:embed="rId3"/>
          <a:stretch>
            <a:fillRect/>
          </a:stretch>
        </p:blipFill>
        <p:spPr>
          <a:xfrm>
            <a:off x="341201" y="206207"/>
            <a:ext cx="10355828" cy="62438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Slika 2">
            <a:extLst>
              <a:ext uri="{FF2B5EF4-FFF2-40B4-BE49-F238E27FC236}">
                <a16:creationId xmlns:a16="http://schemas.microsoft.com/office/drawing/2014/main" id="{F71856EE-73B2-47FF-9992-9EBCC8073F2C}"/>
              </a:ext>
            </a:extLst>
          </p:cNvPr>
          <p:cNvPicPr>
            <a:picLocks noChangeAspect="1"/>
          </p:cNvPicPr>
          <p:nvPr/>
        </p:nvPicPr>
        <p:blipFill>
          <a:blip r:embed="rId4"/>
          <a:stretch>
            <a:fillRect/>
          </a:stretch>
        </p:blipFill>
        <p:spPr>
          <a:xfrm>
            <a:off x="5982891" y="3121712"/>
            <a:ext cx="5867908" cy="29949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78268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C6160D4-6CA8-4486-BC66-CEE31BCA5982}"/>
              </a:ext>
            </a:extLst>
          </p:cNvPr>
          <p:cNvSpPr>
            <a:spLocks noGrp="1"/>
          </p:cNvSpPr>
          <p:nvPr>
            <p:ph type="title"/>
          </p:nvPr>
        </p:nvSpPr>
        <p:spPr>
          <a:xfrm>
            <a:off x="788220" y="914400"/>
            <a:ext cx="3387539" cy="5029200"/>
          </a:xfrm>
        </p:spPr>
        <p:txBody>
          <a:bodyPr anchor="ctr"/>
          <a:lstStyle/>
          <a:p>
            <a:pPr>
              <a:lnSpc>
                <a:spcPct val="120000"/>
              </a:lnSpc>
            </a:pPr>
            <a:r>
              <a:rPr lang="hr-HR" sz="4800" b="1" dirty="0"/>
              <a:t>Za kraj…</a:t>
            </a:r>
          </a:p>
        </p:txBody>
      </p:sp>
      <p:sp>
        <p:nvSpPr>
          <p:cNvPr id="3" name="Rezervirano mjesto teksta 2">
            <a:extLst>
              <a:ext uri="{FF2B5EF4-FFF2-40B4-BE49-F238E27FC236}">
                <a16:creationId xmlns:a16="http://schemas.microsoft.com/office/drawing/2014/main" id="{7F2B4BCA-E4C9-453F-AC27-B1E9249EC007}"/>
              </a:ext>
            </a:extLst>
          </p:cNvPr>
          <p:cNvSpPr>
            <a:spLocks noGrp="1"/>
          </p:cNvSpPr>
          <p:nvPr>
            <p:ph sz="quarter" idx="10"/>
          </p:nvPr>
        </p:nvSpPr>
        <p:spPr>
          <a:xfrm>
            <a:off x="4976855" y="580571"/>
            <a:ext cx="7070002" cy="5166360"/>
          </a:xfrm>
        </p:spPr>
        <p:txBody>
          <a:bodyPr anchor="ctr">
            <a:normAutofit lnSpcReduction="10000"/>
          </a:bodyPr>
          <a:lstStyle/>
          <a:p>
            <a:pPr marL="50800" indent="0">
              <a:buNone/>
            </a:pPr>
            <a:r>
              <a:rPr lang="hr-HR" sz="3900" i="1" dirty="0">
                <a:ea typeface="MS Mincho" panose="02020609040205080304" pitchFamily="49" charset="-128"/>
              </a:rPr>
              <a:t>Odaberite jednu od ponuđenih rečenica i dovršite je:</a:t>
            </a:r>
          </a:p>
          <a:p>
            <a:pPr marL="50800" indent="0">
              <a:buNone/>
            </a:pPr>
            <a:endParaRPr lang="hr-HR" sz="3600" i="1" dirty="0">
              <a:ea typeface="MS Mincho" panose="02020609040205080304" pitchFamily="49" charset="-128"/>
            </a:endParaRPr>
          </a:p>
          <a:p>
            <a:pPr marL="800100" lvl="1" indent="-342900">
              <a:buFont typeface="Wingdings" panose="05000000000000000000" pitchFamily="2" charset="2"/>
              <a:buChar char="§"/>
            </a:pPr>
            <a:r>
              <a:rPr lang="hr-HR" sz="3600" i="1" dirty="0"/>
              <a:t>Najviše mi se svidjelo…</a:t>
            </a:r>
          </a:p>
          <a:p>
            <a:pPr marL="800100" lvl="1" indent="-342900">
              <a:buFont typeface="Wingdings" panose="05000000000000000000" pitchFamily="2" charset="2"/>
              <a:buChar char="§"/>
            </a:pPr>
            <a:r>
              <a:rPr lang="hr-HR" sz="3600" i="1" dirty="0"/>
              <a:t>Želim isprobati…</a:t>
            </a:r>
          </a:p>
          <a:p>
            <a:pPr marL="800100" lvl="1" indent="-342900">
              <a:buFont typeface="Wingdings" panose="05000000000000000000" pitchFamily="2" charset="2"/>
              <a:buChar char="§"/>
            </a:pPr>
            <a:r>
              <a:rPr lang="hr-HR" sz="3600" i="1" dirty="0"/>
              <a:t>U svom tečaju ću upotrijebiti…</a:t>
            </a:r>
          </a:p>
          <a:p>
            <a:pPr marL="800100" lvl="1" indent="-342900">
              <a:buFont typeface="Wingdings" panose="05000000000000000000" pitchFamily="2" charset="2"/>
              <a:buChar char="§"/>
            </a:pPr>
            <a:r>
              <a:rPr lang="hr-HR" sz="3600" i="1" dirty="0"/>
              <a:t>Do sada nisam znao…</a:t>
            </a:r>
          </a:p>
          <a:p>
            <a:pPr marL="50800" indent="0">
              <a:buNone/>
            </a:pPr>
            <a:endParaRPr lang="hr-HR" sz="3900" dirty="0">
              <a:hlinkClick r:id="rId3"/>
            </a:endParaRPr>
          </a:p>
          <a:p>
            <a:pPr marL="50800" indent="0" algn="ctr">
              <a:buNone/>
            </a:pPr>
            <a:r>
              <a:rPr lang="hr-HR" sz="4400" dirty="0">
                <a:hlinkClick r:id="rId3"/>
              </a:rPr>
              <a:t>en.linoit.com</a:t>
            </a:r>
            <a:r>
              <a:rPr lang="hr-HR" sz="4400" dirty="0"/>
              <a:t> </a:t>
            </a:r>
          </a:p>
        </p:txBody>
      </p:sp>
    </p:spTree>
    <p:extLst>
      <p:ext uri="{BB962C8B-B14F-4D97-AF65-F5344CB8AC3E}">
        <p14:creationId xmlns:p14="http://schemas.microsoft.com/office/powerpoint/2010/main" val="24925733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Diagram 1">
            <a:extLst>
              <a:ext uri="{FF2B5EF4-FFF2-40B4-BE49-F238E27FC236}">
                <a16:creationId xmlns:a16="http://schemas.microsoft.com/office/drawing/2014/main" id="{2EBFD261-54D0-4305-882C-1B6A5E229BEA}"/>
              </a:ext>
            </a:extLst>
          </p:cNvPr>
          <p:cNvGraphicFramePr/>
          <p:nvPr>
            <p:extLst>
              <p:ext uri="{D42A27DB-BD31-4B8C-83A1-F6EECF244321}">
                <p14:modId xmlns:p14="http://schemas.microsoft.com/office/powerpoint/2010/main" val="2673551029"/>
              </p:ext>
            </p:extLst>
          </p:nvPr>
        </p:nvGraphicFramePr>
        <p:xfrm>
          <a:off x="1302043" y="797695"/>
          <a:ext cx="8191499" cy="53911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92" name="Slika 192">
            <a:extLst>
              <a:ext uri="{FF2B5EF4-FFF2-40B4-BE49-F238E27FC236}">
                <a16:creationId xmlns:a16="http://schemas.microsoft.com/office/drawing/2014/main" id="{67DFF9C9-6104-4688-B354-96B4DAE408E5}"/>
              </a:ext>
            </a:extLst>
          </p:cNvPr>
          <p:cNvPicPr>
            <a:picLocks noChangeAspect="1"/>
          </p:cNvPicPr>
          <p:nvPr/>
        </p:nvPicPr>
        <p:blipFill>
          <a:blip r:embed="rId8"/>
          <a:stretch>
            <a:fillRect/>
          </a:stretch>
        </p:blipFill>
        <p:spPr>
          <a:xfrm>
            <a:off x="9711720" y="1462509"/>
            <a:ext cx="1752798" cy="1722480"/>
          </a:xfrm>
          <a:prstGeom prst="rect">
            <a:avLst/>
          </a:prstGeom>
        </p:spPr>
      </p:pic>
    </p:spTree>
    <p:extLst>
      <p:ext uri="{BB962C8B-B14F-4D97-AF65-F5344CB8AC3E}">
        <p14:creationId xmlns:p14="http://schemas.microsoft.com/office/powerpoint/2010/main" val="6864645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pic>
        <p:nvPicPr>
          <p:cNvPr id="335" name="Google Shape;335;p35"/>
          <p:cNvPicPr preferRelativeResize="0"/>
          <p:nvPr/>
        </p:nvPicPr>
        <p:blipFill rotWithShape="1">
          <a:blip r:embed="rId3">
            <a:alphaModFix/>
          </a:blip>
          <a:srcRect/>
          <a:stretch/>
        </p:blipFill>
        <p:spPr>
          <a:xfrm>
            <a:off x="4822310" y="1614744"/>
            <a:ext cx="2311400" cy="3136900"/>
          </a:xfrm>
          <a:prstGeom prst="rect">
            <a:avLst/>
          </a:prstGeom>
          <a:noFill/>
          <a:ln>
            <a:noFill/>
          </a:ln>
        </p:spPr>
      </p:pic>
      <p:sp>
        <p:nvSpPr>
          <p:cNvPr id="336" name="Google Shape;336;p35"/>
          <p:cNvSpPr txBox="1"/>
          <p:nvPr/>
        </p:nvSpPr>
        <p:spPr>
          <a:xfrm>
            <a:off x="2448228" y="6100198"/>
            <a:ext cx="7059564" cy="46166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chemeClr val="lt1"/>
                </a:solidFill>
                <a:latin typeface="Open Sans"/>
                <a:ea typeface="Open Sans"/>
                <a:cs typeface="Open Sans"/>
                <a:sym typeface="Open Sans"/>
              </a:rPr>
              <a:t>Kontakt: Hrvatska akademska i istraživačka mreža – CARNET | Josipa Marohnića 5, 10000 Zagreb</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a:solidFill>
                  <a:schemeClr val="lt1"/>
                </a:solidFill>
                <a:latin typeface="Open Sans"/>
                <a:ea typeface="Open Sans"/>
                <a:cs typeface="Open Sans"/>
                <a:sym typeface="Open Sans"/>
              </a:rPr>
              <a:t>Tel.: +385 1 6661 616 | www.carnet.hr</a:t>
            </a:r>
            <a:endParaRPr sz="1200" b="0" i="0" u="none" strike="noStrike" cap="none">
              <a:solidFill>
                <a:schemeClr val="lt1"/>
              </a:solidFill>
              <a:latin typeface="Open Sans"/>
              <a:ea typeface="Open Sans"/>
              <a:cs typeface="Open Sans"/>
              <a:sym typeface="Open Sans"/>
            </a:endParaRPr>
          </a:p>
        </p:txBody>
      </p:sp>
      <p:cxnSp>
        <p:nvCxnSpPr>
          <p:cNvPr id="337" name="Google Shape;337;p35"/>
          <p:cNvCxnSpPr/>
          <p:nvPr/>
        </p:nvCxnSpPr>
        <p:spPr>
          <a:xfrm>
            <a:off x="2544215" y="6038269"/>
            <a:ext cx="6764594" cy="0"/>
          </a:xfrm>
          <a:prstGeom prst="straightConnector1">
            <a:avLst/>
          </a:prstGeom>
          <a:noFill/>
          <a:ln w="9525" cap="flat" cmpd="sng">
            <a:solidFill>
              <a:schemeClr val="lt1"/>
            </a:solidFill>
            <a:prstDash val="solid"/>
            <a:miter lim="800000"/>
            <a:headEnd type="none" w="sm" len="sm"/>
            <a:tailEnd type="none" w="sm" len="sm"/>
          </a:ln>
        </p:spPr>
      </p:cxnSp>
      <p:sp>
        <p:nvSpPr>
          <p:cNvPr id="338" name="Google Shape;338;p35"/>
          <p:cNvSpPr txBox="1"/>
          <p:nvPr/>
        </p:nvSpPr>
        <p:spPr>
          <a:xfrm>
            <a:off x="2372689" y="4989503"/>
            <a:ext cx="7210641"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dirty="0" err="1">
                <a:solidFill>
                  <a:schemeClr val="lt1"/>
                </a:solidFill>
                <a:latin typeface="Open Sans"/>
                <a:ea typeface="Open Sans"/>
                <a:cs typeface="Open Sans"/>
                <a:sym typeface="Open Sans"/>
              </a:rPr>
              <a:t>Projekt</a:t>
            </a:r>
            <a:r>
              <a:rPr lang="en-US" sz="1200" b="0" i="0" u="none" strike="noStrike" cap="none" dirty="0">
                <a:solidFill>
                  <a:schemeClr val="lt1"/>
                </a:solidFill>
                <a:latin typeface="Open Sans"/>
                <a:ea typeface="Open Sans"/>
                <a:cs typeface="Open Sans"/>
                <a:sym typeface="Open Sans"/>
              </a:rPr>
              <a:t> je </a:t>
            </a:r>
            <a:r>
              <a:rPr lang="en-US" sz="1200" b="0" i="0" u="none" strike="noStrike" cap="none" dirty="0" err="1">
                <a:solidFill>
                  <a:schemeClr val="lt1"/>
                </a:solidFill>
                <a:latin typeface="Open Sans"/>
                <a:ea typeface="Open Sans"/>
                <a:cs typeface="Open Sans"/>
                <a:sym typeface="Open Sans"/>
              </a:rPr>
              <a:t>sufinancirala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Europska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unija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iz</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europskih</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strukturnih</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i</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investicijskih</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fondova</a:t>
            </a:r>
            <a:r>
              <a:rPr lang="en-US" sz="1200" b="0" i="0" u="none" strike="noStrike" cap="none" dirty="0">
                <a:solidFill>
                  <a:schemeClr val="lt1"/>
                </a:solidFill>
                <a:latin typeface="Open Sans"/>
                <a:ea typeface="Open Sans"/>
                <a:cs typeface="Open Sans"/>
                <a:sym typeface="Open Sans"/>
              </a:rPr>
              <a:t>.</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US" sz="1200" b="0" i="0" u="none" strike="noStrike" cap="none" dirty="0" err="1">
                <a:solidFill>
                  <a:schemeClr val="lt1"/>
                </a:solidFill>
                <a:latin typeface="Open Sans"/>
                <a:ea typeface="Open Sans"/>
                <a:cs typeface="Open Sans"/>
                <a:sym typeface="Open Sans"/>
              </a:rPr>
              <a:t>Više</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informacija</a:t>
            </a:r>
            <a:r>
              <a:rPr lang="en-US" sz="1200" b="0" i="0" u="none" strike="noStrike" cap="none" dirty="0">
                <a:solidFill>
                  <a:schemeClr val="lt1"/>
                </a:solidFill>
                <a:latin typeface="Open Sans"/>
                <a:ea typeface="Open Sans"/>
                <a:cs typeface="Open Sans"/>
                <a:sym typeface="Open Sans"/>
              </a:rPr>
              <a:t> o EU </a:t>
            </a:r>
            <a:r>
              <a:rPr lang="en-US" sz="1200" b="0" i="0" u="none" strike="noStrike" cap="none" dirty="0" err="1">
                <a:solidFill>
                  <a:schemeClr val="lt1"/>
                </a:solidFill>
                <a:latin typeface="Open Sans"/>
                <a:ea typeface="Open Sans"/>
                <a:cs typeface="Open Sans"/>
                <a:sym typeface="Open Sans"/>
              </a:rPr>
              <a:t>fondovima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možete</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naći</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na</a:t>
            </a:r>
            <a:r>
              <a:rPr lang="en-US" sz="1200" b="0" i="0" u="none" strike="noStrike" cap="none" dirty="0">
                <a:solidFill>
                  <a:schemeClr val="lt1"/>
                </a:solidFill>
                <a:latin typeface="Open Sans"/>
                <a:ea typeface="Open Sans"/>
                <a:cs typeface="Open Sans"/>
                <a:sym typeface="Open Sans"/>
              </a:rPr>
              <a:t> web </a:t>
            </a:r>
            <a:r>
              <a:rPr lang="en-US" sz="1200" b="0" i="0" u="none" strike="noStrike" cap="none" dirty="0" err="1">
                <a:solidFill>
                  <a:schemeClr val="lt1"/>
                </a:solidFill>
                <a:latin typeface="Open Sans"/>
                <a:ea typeface="Open Sans"/>
                <a:cs typeface="Open Sans"/>
                <a:sym typeface="Open Sans"/>
              </a:rPr>
              <a:t>stranicama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Ministarstva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regionalnoga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razvoja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i</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fondova</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Europske</a:t>
            </a:r>
            <a:r>
              <a:rPr lang="en-US" sz="1200" b="0" i="0" u="none" strike="noStrike" cap="none" dirty="0">
                <a:solidFill>
                  <a:schemeClr val="lt1"/>
                </a:solidFill>
                <a:latin typeface="Open Sans"/>
                <a:ea typeface="Open Sans"/>
                <a:cs typeface="Open Sans"/>
                <a:sym typeface="Open Sans"/>
              </a:rPr>
              <a:t> </a:t>
            </a:r>
            <a:r>
              <a:rPr lang="en-US" sz="1200" b="0" i="0" u="none" strike="noStrike" cap="none" dirty="0" err="1">
                <a:solidFill>
                  <a:schemeClr val="lt1"/>
                </a:solidFill>
                <a:latin typeface="Open Sans"/>
                <a:ea typeface="Open Sans"/>
                <a:cs typeface="Open Sans"/>
                <a:sym typeface="Open Sans"/>
              </a:rPr>
              <a:t>unije</a:t>
            </a:r>
            <a:r>
              <a:rPr lang="en-US" sz="1200" b="0" i="0" u="none" strike="noStrike" cap="none" dirty="0">
                <a:solidFill>
                  <a:schemeClr val="lt1"/>
                </a:solidFill>
                <a:latin typeface="Open Sans"/>
                <a:ea typeface="Open Sans"/>
                <a:cs typeface="Open Sans"/>
                <a:sym typeface="Open Sans"/>
              </a:rPr>
              <a:t>: www.strukturnifondovi.hr</a:t>
            </a:r>
            <a:endParaRPr sz="1200" b="0" i="0" u="none" strike="noStrike" cap="none" dirty="0">
              <a:solidFill>
                <a:schemeClr val="lt1"/>
              </a:solidFill>
              <a:latin typeface="Open Sans"/>
              <a:ea typeface="Open Sans"/>
              <a:cs typeface="Open Sans"/>
              <a:sym typeface="Open Sans"/>
            </a:endParaRPr>
          </a:p>
        </p:txBody>
      </p:sp>
      <p:sp>
        <p:nvSpPr>
          <p:cNvPr id="339" name="Google Shape;339;p35"/>
          <p:cNvSpPr txBox="1"/>
          <p:nvPr/>
        </p:nvSpPr>
        <p:spPr>
          <a:xfrm>
            <a:off x="2054637" y="5602731"/>
            <a:ext cx="7846746" cy="27699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dirty="0" err="1">
                <a:solidFill>
                  <a:schemeClr val="lt1"/>
                </a:solidFill>
                <a:latin typeface="Open Sans"/>
                <a:ea typeface="Open Sans"/>
                <a:cs typeface="Open Sans"/>
                <a:sym typeface="Open Sans"/>
              </a:rPr>
              <a:t>Sadržaj</a:t>
            </a:r>
            <a:r>
              <a:rPr lang="en-US" sz="1200" b="1" i="0" u="none" strike="noStrike" cap="none" dirty="0">
                <a:solidFill>
                  <a:schemeClr val="lt1"/>
                </a:solidFill>
                <a:latin typeface="Open Sans"/>
                <a:ea typeface="Open Sans"/>
                <a:cs typeface="Open Sans"/>
                <a:sym typeface="Open Sans"/>
              </a:rPr>
              <a:t> </a:t>
            </a:r>
            <a:r>
              <a:rPr lang="en-US" sz="1200" b="1" i="0" u="none" strike="noStrike" cap="none" dirty="0" err="1">
                <a:solidFill>
                  <a:schemeClr val="lt1"/>
                </a:solidFill>
                <a:latin typeface="Open Sans"/>
                <a:ea typeface="Open Sans"/>
                <a:cs typeface="Open Sans"/>
                <a:sym typeface="Open Sans"/>
              </a:rPr>
              <a:t>ovog</a:t>
            </a:r>
            <a:r>
              <a:rPr lang="en-US" sz="1200" b="1" i="0" u="none" strike="noStrike" cap="none" dirty="0">
                <a:solidFill>
                  <a:schemeClr val="lt1"/>
                </a:solidFill>
                <a:latin typeface="Open Sans"/>
                <a:ea typeface="Open Sans"/>
                <a:cs typeface="Open Sans"/>
                <a:sym typeface="Open Sans"/>
              </a:rPr>
              <a:t> </a:t>
            </a:r>
            <a:r>
              <a:rPr lang="en-US" sz="1200" b="1" i="0" u="none" strike="noStrike" cap="none" dirty="0" err="1">
                <a:solidFill>
                  <a:schemeClr val="lt1"/>
                </a:solidFill>
                <a:latin typeface="Open Sans"/>
                <a:ea typeface="Open Sans"/>
                <a:cs typeface="Open Sans"/>
                <a:sym typeface="Open Sans"/>
              </a:rPr>
              <a:t>materijala</a:t>
            </a:r>
            <a:r>
              <a:rPr lang="en-US" sz="1200" b="1" i="0" u="none" strike="noStrike" cap="none" dirty="0">
                <a:solidFill>
                  <a:schemeClr val="lt1"/>
                </a:solidFill>
                <a:latin typeface="Open Sans"/>
                <a:ea typeface="Open Sans"/>
                <a:cs typeface="Open Sans"/>
                <a:sym typeface="Open Sans"/>
              </a:rPr>
              <a:t> </a:t>
            </a:r>
            <a:r>
              <a:rPr lang="en-US" sz="1200" b="1" i="0" u="none" strike="noStrike" cap="none" dirty="0" err="1">
                <a:solidFill>
                  <a:schemeClr val="lt1"/>
                </a:solidFill>
                <a:latin typeface="Open Sans"/>
                <a:ea typeface="Open Sans"/>
                <a:cs typeface="Open Sans"/>
                <a:sym typeface="Open Sans"/>
              </a:rPr>
              <a:t>isključiva</a:t>
            </a:r>
            <a:r>
              <a:rPr lang="en-US" sz="1200" b="1" i="0" u="none" strike="noStrike" cap="none" dirty="0">
                <a:solidFill>
                  <a:schemeClr val="lt1"/>
                </a:solidFill>
                <a:latin typeface="Open Sans"/>
                <a:ea typeface="Open Sans"/>
                <a:cs typeface="Open Sans"/>
                <a:sym typeface="Open Sans"/>
              </a:rPr>
              <a:t> je </a:t>
            </a:r>
            <a:r>
              <a:rPr lang="en-US" sz="1200" b="1" i="0" u="none" strike="noStrike" cap="none" dirty="0" err="1">
                <a:solidFill>
                  <a:schemeClr val="lt1"/>
                </a:solidFill>
                <a:latin typeface="Open Sans"/>
                <a:ea typeface="Open Sans"/>
                <a:cs typeface="Open Sans"/>
                <a:sym typeface="Open Sans"/>
              </a:rPr>
              <a:t>odgovornost</a:t>
            </a:r>
            <a:r>
              <a:rPr lang="en-US" sz="1200" b="1" i="0" u="none" strike="noStrike" cap="none" dirty="0">
                <a:solidFill>
                  <a:schemeClr val="lt1"/>
                </a:solidFill>
                <a:latin typeface="Open Sans"/>
                <a:ea typeface="Open Sans"/>
                <a:cs typeface="Open Sans"/>
                <a:sym typeface="Open Sans"/>
              </a:rPr>
              <a:t> </a:t>
            </a:r>
            <a:r>
              <a:rPr lang="en-US" sz="1200" b="1" i="0" u="none" strike="noStrike" cap="none" dirty="0" err="1">
                <a:solidFill>
                  <a:schemeClr val="lt1"/>
                </a:solidFill>
                <a:latin typeface="Open Sans"/>
                <a:ea typeface="Open Sans"/>
                <a:cs typeface="Open Sans"/>
                <a:sym typeface="Open Sans"/>
              </a:rPr>
              <a:t>Hrvatske</a:t>
            </a:r>
            <a:r>
              <a:rPr lang="en-US" sz="1200" b="1" i="0" u="none" strike="noStrike" cap="none" dirty="0">
                <a:solidFill>
                  <a:schemeClr val="lt1"/>
                </a:solidFill>
                <a:latin typeface="Open Sans"/>
                <a:ea typeface="Open Sans"/>
                <a:cs typeface="Open Sans"/>
                <a:sym typeface="Open Sans"/>
              </a:rPr>
              <a:t> </a:t>
            </a:r>
            <a:r>
              <a:rPr lang="en-US" sz="1200" b="1" i="0" u="none" strike="noStrike" cap="none" dirty="0" err="1">
                <a:solidFill>
                  <a:schemeClr val="lt1"/>
                </a:solidFill>
                <a:latin typeface="Open Sans"/>
                <a:ea typeface="Open Sans"/>
                <a:cs typeface="Open Sans"/>
                <a:sym typeface="Open Sans"/>
              </a:rPr>
              <a:t>akademske</a:t>
            </a:r>
            <a:r>
              <a:rPr lang="en-US" sz="1200" b="1" i="0" u="none" strike="noStrike" cap="none" dirty="0">
                <a:solidFill>
                  <a:schemeClr val="lt1"/>
                </a:solidFill>
                <a:latin typeface="Open Sans"/>
                <a:ea typeface="Open Sans"/>
                <a:cs typeface="Open Sans"/>
                <a:sym typeface="Open Sans"/>
              </a:rPr>
              <a:t> </a:t>
            </a:r>
            <a:r>
              <a:rPr lang="en-US" sz="1200" b="1" i="0" u="none" strike="noStrike" cap="none" dirty="0" err="1">
                <a:solidFill>
                  <a:schemeClr val="lt1"/>
                </a:solidFill>
                <a:latin typeface="Open Sans"/>
                <a:ea typeface="Open Sans"/>
                <a:cs typeface="Open Sans"/>
                <a:sym typeface="Open Sans"/>
              </a:rPr>
              <a:t>i</a:t>
            </a:r>
            <a:r>
              <a:rPr lang="en-US" sz="1200" b="1" i="0" u="none" strike="noStrike" cap="none" dirty="0">
                <a:solidFill>
                  <a:schemeClr val="lt1"/>
                </a:solidFill>
                <a:latin typeface="Open Sans"/>
                <a:ea typeface="Open Sans"/>
                <a:cs typeface="Open Sans"/>
                <a:sym typeface="Open Sans"/>
              </a:rPr>
              <a:t> </a:t>
            </a:r>
            <a:r>
              <a:rPr lang="en-US" sz="1200" b="1" i="0" u="none" strike="noStrike" cap="none" dirty="0" err="1">
                <a:solidFill>
                  <a:schemeClr val="lt1"/>
                </a:solidFill>
                <a:latin typeface="Open Sans"/>
                <a:ea typeface="Open Sans"/>
                <a:cs typeface="Open Sans"/>
                <a:sym typeface="Open Sans"/>
              </a:rPr>
              <a:t>istraživačke</a:t>
            </a:r>
            <a:r>
              <a:rPr lang="en-US" sz="1200" b="1" i="0" u="none" strike="noStrike" cap="none" dirty="0">
                <a:solidFill>
                  <a:schemeClr val="lt1"/>
                </a:solidFill>
                <a:latin typeface="Open Sans"/>
                <a:ea typeface="Open Sans"/>
                <a:cs typeface="Open Sans"/>
                <a:sym typeface="Open Sans"/>
              </a:rPr>
              <a:t> </a:t>
            </a:r>
            <a:r>
              <a:rPr lang="en-US" sz="1200" b="1" i="0" u="none" strike="noStrike" cap="none" dirty="0" err="1">
                <a:solidFill>
                  <a:schemeClr val="lt1"/>
                </a:solidFill>
                <a:latin typeface="Open Sans"/>
                <a:ea typeface="Open Sans"/>
                <a:cs typeface="Open Sans"/>
                <a:sym typeface="Open Sans"/>
              </a:rPr>
              <a:t>mreže</a:t>
            </a:r>
            <a:r>
              <a:rPr lang="en-US" sz="1200" b="1" i="0" u="none" strike="noStrike" cap="none" dirty="0">
                <a:solidFill>
                  <a:schemeClr val="lt1"/>
                </a:solidFill>
                <a:latin typeface="Open Sans"/>
                <a:ea typeface="Open Sans"/>
                <a:cs typeface="Open Sans"/>
                <a:sym typeface="Open Sans"/>
              </a:rPr>
              <a:t> - CARNET.</a:t>
            </a:r>
            <a:endParaRPr sz="1400" b="0" i="0" u="none" strike="noStrike" cap="none" dirty="0">
              <a:solidFill>
                <a:srgbClr val="000000"/>
              </a:solidFill>
              <a:latin typeface="Arial"/>
              <a:ea typeface="Arial"/>
              <a:cs typeface="Arial"/>
              <a:sym typeface="Arial"/>
            </a:endParaRPr>
          </a:p>
        </p:txBody>
      </p:sp>
      <p:pic>
        <p:nvPicPr>
          <p:cNvPr id="340" name="Google Shape;340;p35"/>
          <p:cNvPicPr preferRelativeResize="0"/>
          <p:nvPr/>
        </p:nvPicPr>
        <p:blipFill rotWithShape="1">
          <a:blip r:embed="rId4">
            <a:alphaModFix/>
          </a:blip>
          <a:srcRect/>
          <a:stretch/>
        </p:blipFill>
        <p:spPr>
          <a:xfrm>
            <a:off x="9439707" y="594575"/>
            <a:ext cx="1313993" cy="461675"/>
          </a:xfrm>
          <a:prstGeom prst="rect">
            <a:avLst/>
          </a:prstGeom>
          <a:noFill/>
          <a:ln>
            <a:noFill/>
          </a:ln>
        </p:spPr>
      </p:pic>
      <p:sp>
        <p:nvSpPr>
          <p:cNvPr id="341" name="Google Shape;341;p35"/>
          <p:cNvSpPr txBox="1"/>
          <p:nvPr/>
        </p:nvSpPr>
        <p:spPr>
          <a:xfrm>
            <a:off x="7967500" y="1056250"/>
            <a:ext cx="4079100" cy="802800"/>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1000"/>
              <a:buFont typeface="Arial"/>
              <a:buNone/>
            </a:pPr>
            <a:r>
              <a:rPr lang="en-US" sz="1000" b="0" i="0" u="none" strike="noStrike" cap="none" dirty="0">
                <a:solidFill>
                  <a:schemeClr val="lt1"/>
                </a:solidFill>
                <a:latin typeface="Open Sans"/>
                <a:ea typeface="Open Sans"/>
                <a:cs typeface="Open Sans"/>
                <a:sym typeface="Open Sans"/>
              </a:rPr>
              <a:t>Ovo </a:t>
            </a:r>
            <a:r>
              <a:rPr lang="en-US" sz="1000" b="0" i="0" u="none" strike="noStrike" cap="none" dirty="0" err="1">
                <a:solidFill>
                  <a:schemeClr val="lt1"/>
                </a:solidFill>
                <a:latin typeface="Open Sans"/>
                <a:ea typeface="Open Sans"/>
                <a:cs typeface="Open Sans"/>
                <a:sym typeface="Open Sans"/>
              </a:rPr>
              <a:t>djelo</a:t>
            </a:r>
            <a:r>
              <a:rPr lang="en-US" sz="1000" b="0" i="0" u="none" strike="noStrike" cap="none" dirty="0">
                <a:solidFill>
                  <a:schemeClr val="lt1"/>
                </a:solidFill>
                <a:latin typeface="Open Sans"/>
                <a:ea typeface="Open Sans"/>
                <a:cs typeface="Open Sans"/>
                <a:sym typeface="Open Sans"/>
              </a:rPr>
              <a:t> je </a:t>
            </a:r>
            <a:r>
              <a:rPr lang="en-US" sz="1000" b="0" i="0" u="none" strike="noStrike" cap="none" dirty="0" err="1">
                <a:solidFill>
                  <a:schemeClr val="lt1"/>
                </a:solidFill>
                <a:latin typeface="Open Sans"/>
                <a:ea typeface="Open Sans"/>
                <a:cs typeface="Open Sans"/>
                <a:sym typeface="Open Sans"/>
              </a:rPr>
              <a:t>dano</a:t>
            </a:r>
            <a:r>
              <a:rPr lang="en-US" sz="1000" b="0" i="0" u="none" strike="noStrike" cap="none" dirty="0">
                <a:solidFill>
                  <a:schemeClr val="lt1"/>
                </a:solidFill>
                <a:latin typeface="Open Sans"/>
                <a:ea typeface="Open Sans"/>
                <a:cs typeface="Open Sans"/>
                <a:sym typeface="Open Sans"/>
              </a:rPr>
              <a:t> </a:t>
            </a:r>
            <a:r>
              <a:rPr lang="en-US" sz="1000" b="0" i="0" u="none" strike="noStrike" cap="none" dirty="0" err="1">
                <a:solidFill>
                  <a:schemeClr val="lt1"/>
                </a:solidFill>
                <a:latin typeface="Open Sans"/>
                <a:ea typeface="Open Sans"/>
                <a:cs typeface="Open Sans"/>
                <a:sym typeface="Open Sans"/>
              </a:rPr>
              <a:t>na</a:t>
            </a:r>
            <a:r>
              <a:rPr lang="en-US" sz="1000" b="0" i="0" u="none" strike="noStrike" cap="none" dirty="0">
                <a:solidFill>
                  <a:schemeClr val="lt1"/>
                </a:solidFill>
                <a:latin typeface="Open Sans"/>
                <a:ea typeface="Open Sans"/>
                <a:cs typeface="Open Sans"/>
                <a:sym typeface="Open Sans"/>
              </a:rPr>
              <a:t> </a:t>
            </a:r>
            <a:r>
              <a:rPr lang="en-US" sz="1000" b="0" i="0" u="none" strike="noStrike" cap="none" dirty="0" err="1">
                <a:solidFill>
                  <a:schemeClr val="lt1"/>
                </a:solidFill>
                <a:latin typeface="Open Sans"/>
                <a:ea typeface="Open Sans"/>
                <a:cs typeface="Open Sans"/>
                <a:sym typeface="Open Sans"/>
              </a:rPr>
              <a:t>korištenje</a:t>
            </a:r>
            <a:r>
              <a:rPr lang="en-US" sz="1000" b="0" i="0" u="none" strike="noStrike" cap="none" dirty="0">
                <a:solidFill>
                  <a:schemeClr val="lt1"/>
                </a:solidFill>
                <a:latin typeface="Open Sans"/>
                <a:ea typeface="Open Sans"/>
                <a:cs typeface="Open Sans"/>
                <a:sym typeface="Open Sans"/>
              </a:rPr>
              <a:t> pod </a:t>
            </a:r>
            <a:r>
              <a:rPr lang="en-US" sz="1000" b="0" i="0" u="none" strike="noStrike" cap="none" dirty="0" err="1">
                <a:solidFill>
                  <a:schemeClr val="lt1"/>
                </a:solidFill>
                <a:latin typeface="Open Sans"/>
                <a:ea typeface="Open Sans"/>
                <a:cs typeface="Open Sans"/>
                <a:sym typeface="Open Sans"/>
              </a:rPr>
              <a:t>licencom</a:t>
            </a:r>
            <a:r>
              <a:rPr lang="en-US" sz="1000" b="0" i="0" u="none" strike="noStrike" cap="none" dirty="0">
                <a:solidFill>
                  <a:schemeClr val="lt1"/>
                </a:solidFill>
                <a:latin typeface="Open Sans"/>
                <a:ea typeface="Open Sans"/>
                <a:cs typeface="Open Sans"/>
                <a:sym typeface="Open Sans"/>
              </a:rPr>
              <a:t> Creative Commons </a:t>
            </a:r>
            <a:r>
              <a:rPr lang="en-US" sz="1000" b="0" i="0" u="none" strike="noStrike" cap="none" dirty="0" err="1">
                <a:solidFill>
                  <a:schemeClr val="lt1"/>
                </a:solidFill>
                <a:latin typeface="Open Sans"/>
                <a:ea typeface="Open Sans"/>
                <a:cs typeface="Open Sans"/>
                <a:sym typeface="Open Sans"/>
              </a:rPr>
              <a:t>Imenovanje-Nekomercijalno-Dijeli</a:t>
            </a:r>
            <a:r>
              <a:rPr lang="en-US" sz="1000" b="0" i="0" u="none" strike="noStrike" cap="none" dirty="0">
                <a:solidFill>
                  <a:schemeClr val="lt1"/>
                </a:solidFill>
                <a:latin typeface="Open Sans"/>
                <a:ea typeface="Open Sans"/>
                <a:cs typeface="Open Sans"/>
                <a:sym typeface="Open Sans"/>
              </a:rPr>
              <a:t> pod </a:t>
            </a:r>
            <a:r>
              <a:rPr lang="en-US" sz="1000" b="0" i="0" u="none" strike="noStrike" cap="none" dirty="0" err="1">
                <a:solidFill>
                  <a:schemeClr val="lt1"/>
                </a:solidFill>
                <a:latin typeface="Open Sans"/>
                <a:ea typeface="Open Sans"/>
                <a:cs typeface="Open Sans"/>
                <a:sym typeface="Open Sans"/>
              </a:rPr>
              <a:t>istim</a:t>
            </a:r>
            <a:r>
              <a:rPr lang="en-US" sz="1000" b="0" i="0" u="none" strike="noStrike" cap="none" dirty="0">
                <a:solidFill>
                  <a:schemeClr val="lt1"/>
                </a:solidFill>
                <a:latin typeface="Open Sans"/>
                <a:ea typeface="Open Sans"/>
                <a:cs typeface="Open Sans"/>
                <a:sym typeface="Open Sans"/>
              </a:rPr>
              <a:t> </a:t>
            </a:r>
            <a:r>
              <a:rPr lang="en-US" sz="1000" b="0" i="0" u="none" strike="noStrike" cap="none" dirty="0" err="1">
                <a:solidFill>
                  <a:schemeClr val="lt1"/>
                </a:solidFill>
                <a:latin typeface="Open Sans"/>
                <a:ea typeface="Open Sans"/>
                <a:cs typeface="Open Sans"/>
                <a:sym typeface="Open Sans"/>
              </a:rPr>
              <a:t>uvjetima</a:t>
            </a:r>
            <a:r>
              <a:rPr lang="en-US" sz="1000" b="0" i="0" u="none" strike="noStrike" cap="none" dirty="0">
                <a:solidFill>
                  <a:schemeClr val="lt1"/>
                </a:solidFill>
                <a:latin typeface="Open Sans"/>
                <a:ea typeface="Open Sans"/>
                <a:cs typeface="Open Sans"/>
                <a:sym typeface="Open Sans"/>
              </a:rPr>
              <a:t> </a:t>
            </a:r>
            <a:endParaRPr sz="1000" b="0" i="0" u="none" strike="noStrike" cap="none" dirty="0">
              <a:solidFill>
                <a:schemeClr val="lt1"/>
              </a:solidFill>
              <a:latin typeface="Open Sans"/>
              <a:ea typeface="Open Sans"/>
              <a:cs typeface="Open Sans"/>
              <a:sym typeface="Open Sans"/>
            </a:endParaRPr>
          </a:p>
          <a:p>
            <a:pPr marL="0" marR="0" lvl="0" indent="0" algn="ctr" rtl="0">
              <a:lnSpc>
                <a:spcPct val="115000"/>
              </a:lnSpc>
              <a:spcBef>
                <a:spcPts val="0"/>
              </a:spcBef>
              <a:spcAft>
                <a:spcPts val="0"/>
              </a:spcAft>
              <a:buClr>
                <a:srgbClr val="000000"/>
              </a:buClr>
              <a:buSzPts val="1000"/>
              <a:buFont typeface="Arial"/>
              <a:buNone/>
            </a:pPr>
            <a:r>
              <a:rPr lang="en-US" sz="1000" b="0" i="0" u="none" strike="noStrike" cap="none" dirty="0">
                <a:solidFill>
                  <a:schemeClr val="lt1"/>
                </a:solidFill>
                <a:latin typeface="Open Sans"/>
                <a:ea typeface="Open Sans"/>
                <a:cs typeface="Open Sans"/>
                <a:sym typeface="Open Sans"/>
              </a:rPr>
              <a:t>4.0 </a:t>
            </a:r>
            <a:r>
              <a:rPr lang="en-US" sz="1000" b="0" i="0" u="none" strike="noStrike" cap="none" dirty="0" err="1">
                <a:solidFill>
                  <a:schemeClr val="lt1"/>
                </a:solidFill>
                <a:latin typeface="Open Sans"/>
                <a:ea typeface="Open Sans"/>
                <a:cs typeface="Open Sans"/>
                <a:sym typeface="Open Sans"/>
              </a:rPr>
              <a:t>međunarodna</a:t>
            </a:r>
            <a:r>
              <a:rPr lang="en-US" sz="1000" b="0" i="0" u="none" strike="noStrike" cap="none" dirty="0">
                <a:solidFill>
                  <a:schemeClr val="lt1"/>
                </a:solidFill>
                <a:latin typeface="Open Sans"/>
                <a:ea typeface="Open Sans"/>
                <a:cs typeface="Open Sans"/>
                <a:sym typeface="Open Sans"/>
              </a:rPr>
              <a:t>.</a:t>
            </a:r>
            <a:endParaRPr sz="1000" b="0" i="0" u="none" strike="noStrike" cap="none" dirty="0">
              <a:solidFill>
                <a:schemeClr val="lt1"/>
              </a:solidFill>
              <a:latin typeface="Open Sans"/>
              <a:ea typeface="Open Sans"/>
              <a:cs typeface="Open Sans"/>
              <a:sym typeface="Open Sans"/>
            </a:endParaRPr>
          </a:p>
        </p:txBody>
      </p:sp>
      <p:sp>
        <p:nvSpPr>
          <p:cNvPr id="10" name="TekstniOkvir 9">
            <a:extLst>
              <a:ext uri="{FF2B5EF4-FFF2-40B4-BE49-F238E27FC236}">
                <a16:creationId xmlns:a16="http://schemas.microsoft.com/office/drawing/2014/main" id="{609F8281-3D7A-463E-80F0-415900B9D70D}"/>
              </a:ext>
            </a:extLst>
          </p:cNvPr>
          <p:cNvSpPr txBox="1"/>
          <p:nvPr/>
        </p:nvSpPr>
        <p:spPr>
          <a:xfrm>
            <a:off x="743210" y="594575"/>
            <a:ext cx="4079100" cy="1323439"/>
          </a:xfrm>
          <a:prstGeom prst="rect">
            <a:avLst/>
          </a:prstGeom>
          <a:noFill/>
        </p:spPr>
        <p:txBody>
          <a:bodyPr wrap="square">
            <a:spAutoFit/>
          </a:bodyPr>
          <a:lstStyle/>
          <a:p>
            <a:pPr algn="ctr"/>
            <a:r>
              <a:rPr lang="hr-HR"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Kontakt edukacije u e-Škole projektu: </a:t>
            </a:r>
          </a:p>
          <a:p>
            <a:pPr algn="ctr"/>
            <a:r>
              <a:rPr lang="pl-PL" sz="1600" b="1"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hlinkClick r:id="rId5">
                  <a:extLst>
                    <a:ext uri="{A12FA001-AC4F-418D-AE19-62706E023703}">
                      <ahyp:hlinkClr xmlns:ahyp="http://schemas.microsoft.com/office/drawing/2018/hyperlinkcolor" val="tx"/>
                    </a:ext>
                  </a:extLst>
                </a:hlinkClick>
              </a:rPr>
              <a:t>e-skole-edukacija@skole.hr</a:t>
            </a:r>
            <a:r>
              <a:rPr lang="pl-PL" sz="1600" b="1"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 </a:t>
            </a:r>
          </a:p>
          <a:p>
            <a:pPr algn="ctr"/>
            <a:endParaRPr lang="pl-PL"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hr-HR"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CARNET-ova korisnička podrška:</a:t>
            </a:r>
          </a:p>
          <a:p>
            <a:pPr algn="ctr"/>
            <a:r>
              <a:rPr lang="pl-PL" sz="1600" b="1"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hlinkClick r:id="rId6">
                  <a:extLst>
                    <a:ext uri="{A12FA001-AC4F-418D-AE19-62706E023703}">
                      <ahyp:hlinkClr xmlns:ahyp="http://schemas.microsoft.com/office/drawing/2018/hyperlinkcolor" val="tx"/>
                    </a:ext>
                  </a:extLst>
                </a:hlinkClick>
              </a:rPr>
              <a:t>helpdesk@skole.hr</a:t>
            </a:r>
            <a:r>
              <a:rPr lang="pl-PL" sz="1600" b="1"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 </a:t>
            </a:r>
          </a:p>
        </p:txBody>
      </p:sp>
    </p:spTree>
    <p:extLst>
      <p:ext uri="{BB962C8B-B14F-4D97-AF65-F5344CB8AC3E}">
        <p14:creationId xmlns:p14="http://schemas.microsoft.com/office/powerpoint/2010/main" val="1699617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niOkvir 9">
            <a:extLst>
              <a:ext uri="{FF2B5EF4-FFF2-40B4-BE49-F238E27FC236}">
                <a16:creationId xmlns:a16="http://schemas.microsoft.com/office/drawing/2014/main" id="{9AE77182-EC0E-FFFC-97C2-5EF04015E4AF}"/>
              </a:ext>
            </a:extLst>
          </p:cNvPr>
          <p:cNvSpPr txBox="1"/>
          <p:nvPr/>
        </p:nvSpPr>
        <p:spPr>
          <a:xfrm>
            <a:off x="728693" y="857714"/>
            <a:ext cx="7131630" cy="2308324"/>
          </a:xfrm>
          <a:prstGeom prst="rect">
            <a:avLst/>
          </a:prstGeom>
          <a:noFill/>
        </p:spPr>
        <p:txBody>
          <a:bodyPr wrap="square">
            <a:spAutoFit/>
          </a:bodyPr>
          <a:lstStyle/>
          <a:p>
            <a:r>
              <a:rPr lang="pl-PL" sz="1600" b="1" dirty="0">
                <a:solidFill>
                  <a:schemeClr val="bg1">
                    <a:lumMod val="95000"/>
                  </a:schemeClr>
                </a:solidFill>
                <a:latin typeface="+mn-lt"/>
                <a:ea typeface="Open Sans" panose="020B0606030504020204" pitchFamily="34" charset="0"/>
                <a:cs typeface="Open Sans" panose="020B0606030504020204" pitchFamily="34" charset="0"/>
              </a:rPr>
              <a:t>IMPRESUM</a:t>
            </a:r>
          </a:p>
          <a:p>
            <a:endParaRPr lang="pl-PL" sz="1600" b="1" dirty="0">
              <a:solidFill>
                <a:schemeClr val="bg1">
                  <a:lumMod val="95000"/>
                </a:schemeClr>
              </a:solidFill>
              <a:latin typeface="+mn-lt"/>
              <a:ea typeface="Open Sans" panose="020B0606030504020204" pitchFamily="34" charset="0"/>
              <a:cs typeface="Open Sans" panose="020B0606030504020204" pitchFamily="34" charset="0"/>
            </a:endParaRPr>
          </a:p>
          <a:p>
            <a:r>
              <a:rPr lang="pl-PL" sz="1600" b="1" dirty="0">
                <a:solidFill>
                  <a:schemeClr val="bg1">
                    <a:lumMod val="95000"/>
                  </a:schemeClr>
                </a:solidFill>
                <a:latin typeface="+mn-lt"/>
                <a:ea typeface="Open Sans" panose="020B0606030504020204" pitchFamily="34" charset="0"/>
                <a:cs typeface="Open Sans" panose="020B0606030504020204" pitchFamily="34" charset="0"/>
              </a:rPr>
              <a:t>Nakladnik: </a:t>
            </a:r>
            <a:r>
              <a:rPr lang="pl-PL" sz="1600" dirty="0">
                <a:solidFill>
                  <a:schemeClr val="bg1">
                    <a:lumMod val="95000"/>
                  </a:schemeClr>
                </a:solidFill>
                <a:latin typeface="+mn-lt"/>
                <a:ea typeface="Open Sans" panose="020B0606030504020204" pitchFamily="34" charset="0"/>
                <a:cs typeface="Open Sans" panose="020B0606030504020204" pitchFamily="34" charset="0"/>
              </a:rPr>
              <a:t>Hrvatska akademska i istraživačka mreža – CARNET </a:t>
            </a:r>
          </a:p>
          <a:p>
            <a:r>
              <a:rPr lang="pl-PL" sz="1600" dirty="0">
                <a:solidFill>
                  <a:schemeClr val="bg1">
                    <a:lumMod val="95000"/>
                  </a:schemeClr>
                </a:solidFill>
                <a:latin typeface="+mn-lt"/>
                <a:ea typeface="Open Sans" panose="020B0606030504020204" pitchFamily="34" charset="0"/>
                <a:cs typeface="Open Sans" panose="020B0606030504020204" pitchFamily="34" charset="0"/>
              </a:rPr>
              <a:t>Publikaciju je za objavu pripremila Školska knjiga d.d.</a:t>
            </a:r>
          </a:p>
          <a:p>
            <a:r>
              <a:rPr lang="pl-PL" sz="1600" b="1" dirty="0">
                <a:solidFill>
                  <a:schemeClr val="bg1">
                    <a:lumMod val="95000"/>
                  </a:schemeClr>
                </a:solidFill>
                <a:latin typeface="+mn-lt"/>
                <a:ea typeface="Open Sans" panose="020B0606030504020204" pitchFamily="34" charset="0"/>
                <a:cs typeface="Open Sans" panose="020B0606030504020204" pitchFamily="34" charset="0"/>
              </a:rPr>
              <a:t>Projekt: </a:t>
            </a:r>
            <a:r>
              <a:rPr lang="pl-PL" sz="1600" dirty="0">
                <a:solidFill>
                  <a:schemeClr val="bg1">
                    <a:lumMod val="95000"/>
                  </a:schemeClr>
                </a:solidFill>
                <a:latin typeface="+mn-lt"/>
                <a:ea typeface="Open Sans" panose="020B0606030504020204" pitchFamily="34" charset="0"/>
                <a:cs typeface="Open Sans" panose="020B0606030504020204" pitchFamily="34" charset="0"/>
              </a:rPr>
              <a:t>„e-Škole: Razvoj sustava razvoja digitalno zrelih škola (II. faza)“ </a:t>
            </a:r>
          </a:p>
          <a:p>
            <a:r>
              <a:rPr lang="pl-PL" sz="1600" b="1" dirty="0">
                <a:solidFill>
                  <a:schemeClr val="bg1">
                    <a:lumMod val="95000"/>
                  </a:schemeClr>
                </a:solidFill>
                <a:latin typeface="+mn-lt"/>
                <a:ea typeface="Open Sans" panose="020B0606030504020204" pitchFamily="34" charset="0"/>
                <a:cs typeface="Open Sans" panose="020B0606030504020204" pitchFamily="34" charset="0"/>
              </a:rPr>
              <a:t>Autori: </a:t>
            </a:r>
            <a:r>
              <a:rPr lang="pl-PL" sz="1600" dirty="0">
                <a:solidFill>
                  <a:schemeClr val="bg1">
                    <a:lumMod val="95000"/>
                  </a:schemeClr>
                </a:solidFill>
                <a:latin typeface="+mn-lt"/>
                <a:ea typeface="Open Sans" panose="020B0606030504020204" pitchFamily="34" charset="0"/>
                <a:cs typeface="Open Sans" panose="020B0606030504020204" pitchFamily="34" charset="0"/>
              </a:rPr>
              <a:t>skupina autora</a:t>
            </a:r>
          </a:p>
          <a:p>
            <a:r>
              <a:rPr lang="pl-PL" sz="1600" b="1" dirty="0">
                <a:solidFill>
                  <a:schemeClr val="bg1">
                    <a:lumMod val="95000"/>
                  </a:schemeClr>
                </a:solidFill>
                <a:latin typeface="+mn-lt"/>
                <a:ea typeface="Open Sans" panose="020B0606030504020204" pitchFamily="34" charset="0"/>
                <a:cs typeface="Open Sans" panose="020B0606030504020204" pitchFamily="34" charset="0"/>
              </a:rPr>
              <a:t>Sadržaj je recenziran i lektoriran.</a:t>
            </a:r>
          </a:p>
          <a:p>
            <a:endParaRPr lang="pl-PL" sz="1600" b="1" dirty="0">
              <a:solidFill>
                <a:schemeClr val="bg1">
                  <a:lumMod val="95000"/>
                </a:schemeClr>
              </a:solidFill>
              <a:latin typeface="+mn-lt"/>
              <a:ea typeface="Open Sans" panose="020B0606030504020204" pitchFamily="34" charset="0"/>
              <a:cs typeface="Open Sans" panose="020B0606030504020204" pitchFamily="34" charset="0"/>
            </a:endParaRPr>
          </a:p>
          <a:p>
            <a:r>
              <a:rPr lang="pl-PL" sz="1600" b="1" dirty="0">
                <a:solidFill>
                  <a:schemeClr val="bg1">
                    <a:lumMod val="95000"/>
                  </a:schemeClr>
                </a:solidFill>
                <a:latin typeface="+mn-lt"/>
                <a:ea typeface="Open Sans" panose="020B0606030504020204" pitchFamily="34" charset="0"/>
                <a:cs typeface="Open Sans" panose="020B0606030504020204" pitchFamily="34" charset="0"/>
              </a:rPr>
              <a:t>Zagreb, 2023. </a:t>
            </a:r>
          </a:p>
        </p:txBody>
      </p:sp>
      <p:sp>
        <p:nvSpPr>
          <p:cNvPr id="3" name="Google Shape;338;p35">
            <a:extLst>
              <a:ext uri="{FF2B5EF4-FFF2-40B4-BE49-F238E27FC236}">
                <a16:creationId xmlns:a16="http://schemas.microsoft.com/office/drawing/2014/main" id="{78E3D8C6-B88A-1F37-C15F-42F5B3486EDA}"/>
              </a:ext>
            </a:extLst>
          </p:cNvPr>
          <p:cNvSpPr txBox="1"/>
          <p:nvPr/>
        </p:nvSpPr>
        <p:spPr>
          <a:xfrm>
            <a:off x="2324609" y="4804229"/>
            <a:ext cx="7885159" cy="738623"/>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Clr>
                <a:srgbClr val="000000"/>
              </a:buClr>
              <a:buSzPts val="1200"/>
              <a:buFont typeface="Arial"/>
              <a:buNone/>
            </a:pPr>
            <a:r>
              <a:rPr lang="hr-HR" b="0" i="0" dirty="0">
                <a:solidFill>
                  <a:schemeClr val="tx1">
                    <a:lumMod val="75000"/>
                    <a:lumOff val="25000"/>
                  </a:schemeClr>
                </a:solidFill>
                <a:effectLst/>
                <a:latin typeface="Aptos" panose="020B0004020202020204" pitchFamily="34" charset="0"/>
              </a:rPr>
              <a:t>Napomena: Ispravnost poveznica i dostupnost digitalnih alata koji se navode u ovom sadržaju provjerena je u trenutku objave (vidi prethodni navod o mjesecu i godini) stoga je poželjno razmotriti ažurnost ovih informacija.</a:t>
            </a:r>
            <a:endParaRPr b="0" i="0" u="none" strike="noStrike" cap="none" dirty="0">
              <a:solidFill>
                <a:schemeClr val="tx1">
                  <a:lumMod val="75000"/>
                  <a:lumOff val="25000"/>
                </a:schemeClr>
              </a:solidFill>
              <a:latin typeface="Open Sans"/>
              <a:ea typeface="Open Sans"/>
              <a:cs typeface="Open Sans"/>
              <a:sym typeface="Open Sans"/>
            </a:endParaRPr>
          </a:p>
        </p:txBody>
      </p:sp>
      <p:pic>
        <p:nvPicPr>
          <p:cNvPr id="4" name="Google Shape;335;p35">
            <a:extLst>
              <a:ext uri="{FF2B5EF4-FFF2-40B4-BE49-F238E27FC236}">
                <a16:creationId xmlns:a16="http://schemas.microsoft.com/office/drawing/2014/main" id="{73593BAD-80E3-3F93-C18C-273BA6F073FC}"/>
              </a:ext>
            </a:extLst>
          </p:cNvPr>
          <p:cNvPicPr preferRelativeResize="0"/>
          <p:nvPr/>
        </p:nvPicPr>
        <p:blipFill rotWithShape="1">
          <a:blip r:embed="rId2">
            <a:alphaModFix/>
          </a:blip>
          <a:srcRect/>
          <a:stretch/>
        </p:blipFill>
        <p:spPr>
          <a:xfrm>
            <a:off x="7552871" y="857714"/>
            <a:ext cx="2311400" cy="3136900"/>
          </a:xfrm>
          <a:prstGeom prst="rect">
            <a:avLst/>
          </a:prstGeom>
          <a:noFill/>
          <a:ln>
            <a:noFill/>
          </a:ln>
        </p:spPr>
      </p:pic>
    </p:spTree>
    <p:extLst>
      <p:ext uri="{BB962C8B-B14F-4D97-AF65-F5344CB8AC3E}">
        <p14:creationId xmlns:p14="http://schemas.microsoft.com/office/powerpoint/2010/main" val="155992558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slov 2">
            <a:extLst>
              <a:ext uri="{FF2B5EF4-FFF2-40B4-BE49-F238E27FC236}">
                <a16:creationId xmlns:a16="http://schemas.microsoft.com/office/drawing/2014/main" id="{0661E95D-1FF0-4322-A3EA-67A347512DCB}"/>
              </a:ext>
            </a:extLst>
          </p:cNvPr>
          <p:cNvSpPr>
            <a:spLocks noGrp="1"/>
          </p:cNvSpPr>
          <p:nvPr>
            <p:ph type="title"/>
          </p:nvPr>
        </p:nvSpPr>
        <p:spPr>
          <a:xfrm>
            <a:off x="838200" y="250825"/>
            <a:ext cx="10515600" cy="929255"/>
          </a:xfrm>
        </p:spPr>
        <p:txBody>
          <a:bodyPr anchor="ctr">
            <a:normAutofit/>
          </a:bodyPr>
          <a:lstStyle/>
          <a:p>
            <a:r>
              <a:rPr lang="hr-HR" sz="5400" dirty="0"/>
              <a:t>Sadržaj webinara</a:t>
            </a:r>
          </a:p>
        </p:txBody>
      </p:sp>
      <p:graphicFrame>
        <p:nvGraphicFramePr>
          <p:cNvPr id="7" name="Tablica 5">
            <a:extLst>
              <a:ext uri="{FF2B5EF4-FFF2-40B4-BE49-F238E27FC236}">
                <a16:creationId xmlns:a16="http://schemas.microsoft.com/office/drawing/2014/main" id="{46A55F8E-6C48-4D96-B908-0F219F29DF09}"/>
              </a:ext>
            </a:extLst>
          </p:cNvPr>
          <p:cNvGraphicFramePr>
            <a:graphicFrameLocks noGrp="1"/>
          </p:cNvGraphicFramePr>
          <p:nvPr>
            <p:extLst>
              <p:ext uri="{D42A27DB-BD31-4B8C-83A1-F6EECF244321}">
                <p14:modId xmlns:p14="http://schemas.microsoft.com/office/powerpoint/2010/main" val="130241335"/>
              </p:ext>
            </p:extLst>
          </p:nvPr>
        </p:nvGraphicFramePr>
        <p:xfrm>
          <a:off x="593558" y="1183068"/>
          <a:ext cx="11004883" cy="5217132"/>
        </p:xfrm>
        <a:graphic>
          <a:graphicData uri="http://schemas.openxmlformats.org/drawingml/2006/table">
            <a:tbl>
              <a:tblPr firstRow="1" bandRow="1">
                <a:tableStyleId>{FABFCF23-3B69-468F-B69F-88F6DE6A72F2}</a:tableStyleId>
              </a:tblPr>
              <a:tblGrid>
                <a:gridCol w="1870586">
                  <a:extLst>
                    <a:ext uri="{9D8B030D-6E8A-4147-A177-3AD203B41FA5}">
                      <a16:colId xmlns:a16="http://schemas.microsoft.com/office/drawing/2014/main" val="634341654"/>
                    </a:ext>
                  </a:extLst>
                </a:gridCol>
                <a:gridCol w="9134297">
                  <a:extLst>
                    <a:ext uri="{9D8B030D-6E8A-4147-A177-3AD203B41FA5}">
                      <a16:colId xmlns:a16="http://schemas.microsoft.com/office/drawing/2014/main" val="2288352460"/>
                    </a:ext>
                  </a:extLst>
                </a:gridCol>
              </a:tblGrid>
              <a:tr h="619684">
                <a:tc>
                  <a:txBody>
                    <a:bodyPr/>
                    <a:lstStyle/>
                    <a:p>
                      <a:pPr algn="ctr"/>
                      <a:r>
                        <a:rPr lang="hr-HR" sz="3000" b="1" dirty="0">
                          <a:latin typeface="Open Sans Light" panose="020B0306030504020204" pitchFamily="34" charset="0"/>
                          <a:ea typeface="Open Sans Light" panose="020B0306030504020204" pitchFamily="34" charset="0"/>
                          <a:cs typeface="Open Sans Light" panose="020B0306030504020204" pitchFamily="34" charset="0"/>
                        </a:rPr>
                        <a:t>Trajanje</a:t>
                      </a:r>
                    </a:p>
                  </a:txBody>
                  <a:tcPr anchor="ctr"/>
                </a:tc>
                <a:tc>
                  <a:txBody>
                    <a:bodyPr/>
                    <a:lstStyle/>
                    <a:p>
                      <a:pPr algn="ctr"/>
                      <a:r>
                        <a:rPr lang="hr-HR" sz="3000" b="1" dirty="0">
                          <a:latin typeface="Open Sans Light" panose="020B0306030504020204" pitchFamily="34" charset="0"/>
                          <a:ea typeface="Open Sans Light" panose="020B0306030504020204" pitchFamily="34" charset="0"/>
                          <a:cs typeface="Open Sans Light" panose="020B0306030504020204" pitchFamily="34" charset="0"/>
                        </a:rPr>
                        <a:t>Sadržaj, aktivnosti</a:t>
                      </a:r>
                    </a:p>
                  </a:txBody>
                  <a:tcPr anchor="ctr"/>
                </a:tc>
                <a:extLst>
                  <a:ext uri="{0D108BD9-81ED-4DB2-BD59-A6C34878D82A}">
                    <a16:rowId xmlns:a16="http://schemas.microsoft.com/office/drawing/2014/main" val="4246409556"/>
                  </a:ext>
                </a:extLst>
              </a:tr>
              <a:tr h="619684">
                <a:tc>
                  <a:txBody>
                    <a:bodyPr/>
                    <a:lstStyle/>
                    <a:p>
                      <a:pPr algn="ctr"/>
                      <a:r>
                        <a:rPr lang="hr-HR" sz="3000" dirty="0">
                          <a:latin typeface="Open Sans Light" panose="020B0306030504020204" pitchFamily="34" charset="0"/>
                          <a:ea typeface="Open Sans Light" panose="020B0306030504020204" pitchFamily="34" charset="0"/>
                          <a:cs typeface="Open Sans Light" panose="020B0306030504020204" pitchFamily="34" charset="0"/>
                        </a:rPr>
                        <a:t>10 min</a:t>
                      </a:r>
                    </a:p>
                  </a:txBody>
                  <a:tcPr anchor="ctr"/>
                </a:tc>
                <a:tc>
                  <a:txBody>
                    <a:bodyPr/>
                    <a:lstStyle/>
                    <a:p>
                      <a:r>
                        <a:rPr lang="hr-HR" sz="3000" dirty="0">
                          <a:latin typeface="Open Sans Light" panose="020B0306030504020204" pitchFamily="34" charset="0"/>
                          <a:ea typeface="Open Sans Light" panose="020B0306030504020204" pitchFamily="34" charset="0"/>
                          <a:cs typeface="Open Sans Light" panose="020B0306030504020204" pitchFamily="34" charset="0"/>
                        </a:rPr>
                        <a:t>Uvod u </a:t>
                      </a:r>
                      <a:r>
                        <a:rPr lang="hr-HR" sz="3000" dirty="0" err="1">
                          <a:latin typeface="Open Sans Light" panose="020B0306030504020204" pitchFamily="34" charset="0"/>
                          <a:ea typeface="Open Sans Light" panose="020B0306030504020204" pitchFamily="34" charset="0"/>
                          <a:cs typeface="Open Sans Light" panose="020B0306030504020204" pitchFamily="34" charset="0"/>
                        </a:rPr>
                        <a:t>webinar</a:t>
                      </a:r>
                      <a:endParaRPr lang="hr-HR" sz="3000" dirty="0">
                        <a:latin typeface="Open Sans Light" panose="020B0306030504020204" pitchFamily="34" charset="0"/>
                        <a:ea typeface="Open Sans Light" panose="020B0306030504020204" pitchFamily="34" charset="0"/>
                        <a:cs typeface="Open Sans Light" panose="020B0306030504020204" pitchFamily="34" charset="0"/>
                      </a:endParaRPr>
                    </a:p>
                  </a:txBody>
                  <a:tcPr anchor="ctr"/>
                </a:tc>
                <a:extLst>
                  <a:ext uri="{0D108BD9-81ED-4DB2-BD59-A6C34878D82A}">
                    <a16:rowId xmlns:a16="http://schemas.microsoft.com/office/drawing/2014/main" val="330654102"/>
                  </a:ext>
                </a:extLst>
              </a:tr>
              <a:tr h="673200">
                <a:tc>
                  <a:txBody>
                    <a:bodyPr/>
                    <a:lstStyle/>
                    <a:p>
                      <a:pPr algn="ctr"/>
                      <a:r>
                        <a:rPr lang="hr-HR" sz="3000" dirty="0">
                          <a:latin typeface="Open Sans Light" panose="020B0306030504020204" pitchFamily="34" charset="0"/>
                          <a:ea typeface="Open Sans Light" panose="020B0306030504020204" pitchFamily="34" charset="0"/>
                          <a:cs typeface="Open Sans Light" panose="020B0306030504020204" pitchFamily="34" charset="0"/>
                        </a:rPr>
                        <a:t>20 min</a:t>
                      </a:r>
                    </a:p>
                  </a:txBody>
                  <a:tcPr anchor="ctr"/>
                </a:tc>
                <a:tc>
                  <a:txBody>
                    <a:bodyPr/>
                    <a:lstStyle/>
                    <a:p>
                      <a:r>
                        <a:rPr lang="hr-HR" sz="3000" b="0" i="0" u="none" strike="noStrike" cap="none"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Arial"/>
                        </a:rPr>
                        <a:t>Instrukcijski dizajn</a:t>
                      </a:r>
                    </a:p>
                    <a:p>
                      <a:r>
                        <a:rPr lang="hr-HR" sz="3000" b="0" i="0" u="none" strike="noStrike" cap="none"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Arial"/>
                        </a:rPr>
                        <a:t>Sučelje e-tečaja</a:t>
                      </a:r>
                    </a:p>
                  </a:txBody>
                  <a:tcPr anchor="ctr"/>
                </a:tc>
                <a:extLst>
                  <a:ext uri="{0D108BD9-81ED-4DB2-BD59-A6C34878D82A}">
                    <a16:rowId xmlns:a16="http://schemas.microsoft.com/office/drawing/2014/main" val="2217978713"/>
                  </a:ext>
                </a:extLst>
              </a:tr>
              <a:tr h="673200">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hr-HR" sz="3000" dirty="0">
                          <a:latin typeface="Open Sans Light" panose="020B0306030504020204" pitchFamily="34" charset="0"/>
                          <a:ea typeface="Open Sans Light" panose="020B0306030504020204" pitchFamily="34" charset="0"/>
                          <a:cs typeface="Open Sans Light" panose="020B0306030504020204" pitchFamily="34" charset="0"/>
                        </a:rPr>
                        <a:t>15 min</a:t>
                      </a:r>
                    </a:p>
                  </a:txBody>
                  <a:tcPr anchor="ctr"/>
                </a:tc>
                <a:tc>
                  <a:txBody>
                    <a:bodyPr/>
                    <a:lstStyle/>
                    <a:p>
                      <a:r>
                        <a:rPr lang="hr-HR" sz="3000" b="0" i="0" u="none" strike="noStrike" cap="none"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Arial"/>
                        </a:rPr>
                        <a:t>Odabir resursa za predstavljanje sadržaja</a:t>
                      </a:r>
                    </a:p>
                  </a:txBody>
                  <a:tcPr anchor="ctr"/>
                </a:tc>
                <a:extLst>
                  <a:ext uri="{0D108BD9-81ED-4DB2-BD59-A6C34878D82A}">
                    <a16:rowId xmlns:a16="http://schemas.microsoft.com/office/drawing/2014/main" val="2708699004"/>
                  </a:ext>
                </a:extLst>
              </a:tr>
              <a:tr h="673200">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hr-HR" sz="3000" dirty="0">
                          <a:latin typeface="Open Sans Light" panose="020B0306030504020204" pitchFamily="34" charset="0"/>
                          <a:ea typeface="Open Sans Light" panose="020B0306030504020204" pitchFamily="34" charset="0"/>
                          <a:cs typeface="Open Sans Light" panose="020B0306030504020204" pitchFamily="34" charset="0"/>
                        </a:rPr>
                        <a:t>15 min</a:t>
                      </a:r>
                    </a:p>
                  </a:txBody>
                  <a:tcPr anchor="ctr"/>
                </a:tc>
                <a:tc>
                  <a:txBody>
                    <a:bodyPr/>
                    <a:lstStyle/>
                    <a:p>
                      <a:r>
                        <a:rPr lang="hr-HR" sz="3000" b="0" i="0" u="none" strike="noStrike" cap="none"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Arial"/>
                        </a:rPr>
                        <a:t>Komunikacija, suradnja i grupiranje polaznika</a:t>
                      </a:r>
                    </a:p>
                  </a:txBody>
                  <a:tcPr anchor="ctr"/>
                </a:tc>
                <a:extLst>
                  <a:ext uri="{0D108BD9-81ED-4DB2-BD59-A6C34878D82A}">
                    <a16:rowId xmlns:a16="http://schemas.microsoft.com/office/drawing/2014/main" val="409213827"/>
                  </a:ext>
                </a:extLst>
              </a:tr>
              <a:tr h="673200">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hr-HR" sz="3000" dirty="0">
                          <a:latin typeface="Open Sans Light" panose="020B0306030504020204" pitchFamily="34" charset="0"/>
                          <a:ea typeface="Open Sans Light" panose="020B0306030504020204" pitchFamily="34" charset="0"/>
                          <a:cs typeface="Open Sans Light" panose="020B0306030504020204" pitchFamily="34" charset="0"/>
                        </a:rPr>
                        <a:t>20 min</a:t>
                      </a:r>
                    </a:p>
                  </a:txBody>
                  <a:tcPr anchor="ctr"/>
                </a:tc>
                <a:tc>
                  <a:txBody>
                    <a:bodyPr/>
                    <a:lstStyle/>
                    <a:p>
                      <a:r>
                        <a:rPr lang="hr-HR" sz="3000" b="0" i="0" u="none" strike="noStrike" cap="none"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Arial"/>
                        </a:rPr>
                        <a:t>Praćenje i vrednovanje u e-tečaju</a:t>
                      </a:r>
                    </a:p>
                    <a:p>
                      <a:r>
                        <a:rPr lang="hr-HR" sz="3000" b="0" i="0" u="none" strike="noStrike" cap="none"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Arial"/>
                        </a:rPr>
                        <a:t>Digitalne značke</a:t>
                      </a:r>
                    </a:p>
                  </a:txBody>
                  <a:tcPr anchor="ctr"/>
                </a:tc>
                <a:extLst>
                  <a:ext uri="{0D108BD9-81ED-4DB2-BD59-A6C34878D82A}">
                    <a16:rowId xmlns:a16="http://schemas.microsoft.com/office/drawing/2014/main" val="1763357877"/>
                  </a:ext>
                </a:extLst>
              </a:tr>
              <a:tr h="619684">
                <a:tc>
                  <a:txBody>
                    <a:bodyPr/>
                    <a:lstStyle/>
                    <a:p>
                      <a:pPr algn="ctr"/>
                      <a:r>
                        <a:rPr lang="hr-HR" sz="3000" dirty="0">
                          <a:latin typeface="Open Sans Light" panose="020B0306030504020204" pitchFamily="34" charset="0"/>
                          <a:ea typeface="Open Sans Light" panose="020B0306030504020204" pitchFamily="34" charset="0"/>
                          <a:cs typeface="Open Sans Light" panose="020B0306030504020204" pitchFamily="34" charset="0"/>
                        </a:rPr>
                        <a:t>10 min</a:t>
                      </a:r>
                    </a:p>
                  </a:txBody>
                  <a:tcPr anchor="ct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hr-HR" sz="3000" b="0" i="0" u="none" strike="noStrike" cap="none"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Arial"/>
                        </a:rPr>
                        <a:t>Završne misli i evaluacija </a:t>
                      </a:r>
                      <a:r>
                        <a:rPr lang="hr-HR" sz="3000" b="0" i="0" u="none" strike="noStrike" cap="none" dirty="0" err="1">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Arial"/>
                        </a:rPr>
                        <a:t>webinara</a:t>
                      </a:r>
                      <a:endParaRPr lang="hr-HR" sz="3000" b="0" i="0" u="none" strike="noStrike" cap="none" dirty="0">
                        <a:solidFill>
                          <a:schemeClr val="dk1"/>
                        </a:solidFill>
                        <a:latin typeface="Open Sans Light" panose="020B0306030504020204" pitchFamily="34" charset="0"/>
                        <a:ea typeface="Open Sans Light" panose="020B0306030504020204" pitchFamily="34" charset="0"/>
                        <a:cs typeface="Open Sans Light" panose="020B0306030504020204" pitchFamily="34" charset="0"/>
                        <a:sym typeface="Arial"/>
                      </a:endParaRPr>
                    </a:p>
                  </a:txBody>
                  <a:tcPr anchor="ctr"/>
                </a:tc>
                <a:extLst>
                  <a:ext uri="{0D108BD9-81ED-4DB2-BD59-A6C34878D82A}">
                    <a16:rowId xmlns:a16="http://schemas.microsoft.com/office/drawing/2014/main" val="1270635283"/>
                  </a:ext>
                </a:extLst>
              </a:tr>
            </a:tbl>
          </a:graphicData>
        </a:graphic>
      </p:graphicFrame>
    </p:spTree>
    <p:extLst>
      <p:ext uri="{BB962C8B-B14F-4D97-AF65-F5344CB8AC3E}">
        <p14:creationId xmlns:p14="http://schemas.microsoft.com/office/powerpoint/2010/main" val="2474515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C6160D4-6CA8-4486-BC66-CEE31BCA5982}"/>
              </a:ext>
            </a:extLst>
          </p:cNvPr>
          <p:cNvSpPr>
            <a:spLocks noGrp="1"/>
          </p:cNvSpPr>
          <p:nvPr>
            <p:ph type="title"/>
          </p:nvPr>
        </p:nvSpPr>
        <p:spPr>
          <a:xfrm>
            <a:off x="788219" y="914400"/>
            <a:ext cx="3856351" cy="5029200"/>
          </a:xfrm>
        </p:spPr>
        <p:txBody>
          <a:bodyPr anchor="ctr"/>
          <a:lstStyle/>
          <a:p>
            <a:pPr>
              <a:lnSpc>
                <a:spcPct val="120000"/>
              </a:lnSpc>
            </a:pPr>
            <a:r>
              <a:rPr lang="hr-HR" sz="4800" b="1" dirty="0"/>
              <a:t>Vaša iskustva s</a:t>
            </a:r>
            <a:br>
              <a:rPr lang="hr-HR" sz="4800" b="1" dirty="0"/>
            </a:br>
            <a:r>
              <a:rPr lang="hr-HR" sz="4800" b="1" dirty="0"/>
              <a:t>e-tečajevima</a:t>
            </a:r>
          </a:p>
        </p:txBody>
      </p:sp>
      <p:sp>
        <p:nvSpPr>
          <p:cNvPr id="3" name="Rezervirano mjesto teksta 2">
            <a:extLst>
              <a:ext uri="{FF2B5EF4-FFF2-40B4-BE49-F238E27FC236}">
                <a16:creationId xmlns:a16="http://schemas.microsoft.com/office/drawing/2014/main" id="{7F2B4BCA-E4C9-453F-AC27-B1E9249EC007}"/>
              </a:ext>
            </a:extLst>
          </p:cNvPr>
          <p:cNvSpPr>
            <a:spLocks noGrp="1"/>
          </p:cNvSpPr>
          <p:nvPr>
            <p:ph sz="quarter" idx="10"/>
          </p:nvPr>
        </p:nvSpPr>
        <p:spPr>
          <a:xfrm>
            <a:off x="6966857" y="914400"/>
            <a:ext cx="4508864" cy="5166360"/>
          </a:xfrm>
        </p:spPr>
        <p:txBody>
          <a:bodyPr anchor="ctr">
            <a:normAutofit/>
          </a:bodyPr>
          <a:lstStyle/>
          <a:p>
            <a:pPr marL="50800" indent="0">
              <a:buNone/>
            </a:pPr>
            <a:r>
              <a:rPr lang="hr-HR" sz="4400" dirty="0">
                <a:hlinkClick r:id="rId3"/>
              </a:rPr>
              <a:t>MS </a:t>
            </a:r>
            <a:r>
              <a:rPr lang="hr-HR" sz="4400" dirty="0" err="1">
                <a:hlinkClick r:id="rId3"/>
              </a:rPr>
              <a:t>Forms</a:t>
            </a:r>
            <a:r>
              <a:rPr lang="hr-HR" sz="4400" dirty="0"/>
              <a:t> </a:t>
            </a:r>
          </a:p>
        </p:txBody>
      </p:sp>
    </p:spTree>
    <p:extLst>
      <p:ext uri="{BB962C8B-B14F-4D97-AF65-F5344CB8AC3E}">
        <p14:creationId xmlns:p14="http://schemas.microsoft.com/office/powerpoint/2010/main" val="1139774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slov 2">
            <a:extLst>
              <a:ext uri="{FF2B5EF4-FFF2-40B4-BE49-F238E27FC236}">
                <a16:creationId xmlns:a16="http://schemas.microsoft.com/office/drawing/2014/main" id="{30DD677F-76FB-4C71-9711-27CB209895B8}"/>
              </a:ext>
            </a:extLst>
          </p:cNvPr>
          <p:cNvSpPr>
            <a:spLocks noGrp="1"/>
          </p:cNvSpPr>
          <p:nvPr>
            <p:ph type="title"/>
          </p:nvPr>
        </p:nvSpPr>
        <p:spPr/>
        <p:txBody>
          <a:bodyPr/>
          <a:lstStyle/>
          <a:p>
            <a:pPr>
              <a:lnSpc>
                <a:spcPct val="120000"/>
              </a:lnSpc>
            </a:pPr>
            <a:r>
              <a:rPr lang="hr-HR" dirty="0"/>
              <a:t>Instrukcijski dizajn</a:t>
            </a:r>
          </a:p>
        </p:txBody>
      </p:sp>
    </p:spTree>
    <p:extLst>
      <p:ext uri="{BB962C8B-B14F-4D97-AF65-F5344CB8AC3E}">
        <p14:creationId xmlns:p14="http://schemas.microsoft.com/office/powerpoint/2010/main" val="1717992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C6160D4-6CA8-4486-BC66-CEE31BCA5982}"/>
              </a:ext>
            </a:extLst>
          </p:cNvPr>
          <p:cNvSpPr>
            <a:spLocks noGrp="1"/>
          </p:cNvSpPr>
          <p:nvPr>
            <p:ph type="title"/>
          </p:nvPr>
        </p:nvSpPr>
        <p:spPr>
          <a:xfrm>
            <a:off x="512647" y="1037968"/>
            <a:ext cx="3932237" cy="5029200"/>
          </a:xfrm>
        </p:spPr>
        <p:txBody>
          <a:bodyPr anchor="ctr"/>
          <a:lstStyle/>
          <a:p>
            <a:pPr>
              <a:lnSpc>
                <a:spcPct val="120000"/>
              </a:lnSpc>
            </a:pPr>
            <a:r>
              <a:rPr lang="hr-HR" sz="4800" b="1" dirty="0"/>
              <a:t>Što je instrukcijski dizajn?</a:t>
            </a:r>
          </a:p>
        </p:txBody>
      </p:sp>
      <p:sp>
        <p:nvSpPr>
          <p:cNvPr id="3" name="Rezervirano mjesto teksta 2">
            <a:extLst>
              <a:ext uri="{FF2B5EF4-FFF2-40B4-BE49-F238E27FC236}">
                <a16:creationId xmlns:a16="http://schemas.microsoft.com/office/drawing/2014/main" id="{7F2B4BCA-E4C9-453F-AC27-B1E9249EC007}"/>
              </a:ext>
            </a:extLst>
          </p:cNvPr>
          <p:cNvSpPr>
            <a:spLocks noGrp="1"/>
          </p:cNvSpPr>
          <p:nvPr>
            <p:ph sz="quarter" idx="10"/>
          </p:nvPr>
        </p:nvSpPr>
        <p:spPr>
          <a:xfrm>
            <a:off x="4876800" y="0"/>
            <a:ext cx="7315200" cy="6765925"/>
          </a:xfrm>
        </p:spPr>
        <p:txBody>
          <a:bodyPr anchor="ctr">
            <a:normAutofit/>
          </a:bodyPr>
          <a:lstStyle/>
          <a:p>
            <a:r>
              <a:rPr lang="hr-HR" sz="3200" dirty="0"/>
              <a:t>„</a:t>
            </a:r>
            <a:r>
              <a:rPr lang="hr-HR" sz="3200" i="1" dirty="0"/>
              <a:t>sustavni proces primjene načela učenja i poučavanja za kreiranje objekata učenja i implementacije strategija poučavanja u računalno okruženje za učenje</a:t>
            </a:r>
            <a:r>
              <a:rPr lang="hr-HR" sz="3200" dirty="0"/>
              <a:t>”</a:t>
            </a:r>
            <a:br>
              <a:rPr lang="hr-HR" sz="3200" dirty="0"/>
            </a:br>
            <a:r>
              <a:rPr lang="hr-HR" dirty="0"/>
              <a:t>(Robert M. </a:t>
            </a:r>
            <a:r>
              <a:rPr lang="hr-HR" dirty="0" err="1"/>
              <a:t>Branch</a:t>
            </a:r>
            <a:r>
              <a:rPr lang="hr-HR" dirty="0"/>
              <a:t>,</a:t>
            </a:r>
            <a:br>
              <a:rPr lang="hr-HR" dirty="0"/>
            </a:br>
            <a:r>
              <a:rPr lang="hr-HR" i="1" dirty="0" err="1"/>
              <a:t>Instructional</a:t>
            </a:r>
            <a:r>
              <a:rPr lang="hr-HR" i="1" dirty="0"/>
              <a:t> design: </a:t>
            </a:r>
            <a:r>
              <a:rPr lang="hr-HR" i="1" dirty="0" err="1"/>
              <a:t>The</a:t>
            </a:r>
            <a:r>
              <a:rPr lang="hr-HR" i="1" dirty="0"/>
              <a:t> ADDIE </a:t>
            </a:r>
            <a:r>
              <a:rPr lang="hr-HR" i="1" dirty="0" err="1"/>
              <a:t>Approach</a:t>
            </a:r>
            <a:r>
              <a:rPr lang="hr-HR" dirty="0"/>
              <a:t>)</a:t>
            </a:r>
          </a:p>
          <a:p>
            <a:r>
              <a:rPr lang="hr-HR" sz="3200" i="1" dirty="0"/>
              <a:t>“proces organizacije učenja kako bi ono bilo sigurno, pouzdano, iscrpno i brzo”</a:t>
            </a:r>
            <a:br>
              <a:rPr lang="hr-HR" sz="3200" i="1" dirty="0"/>
            </a:br>
            <a:r>
              <a:rPr lang="hr-HR" i="1" dirty="0"/>
              <a:t>(</a:t>
            </a:r>
            <a:r>
              <a:rPr lang="hr-HR" dirty="0"/>
              <a:t>Michael W. Allen,</a:t>
            </a:r>
            <a:br>
              <a:rPr lang="hr-HR" dirty="0"/>
            </a:br>
            <a:r>
              <a:rPr lang="hr-HR" dirty="0" err="1"/>
              <a:t>Designing</a:t>
            </a:r>
            <a:r>
              <a:rPr lang="hr-HR" dirty="0"/>
              <a:t> </a:t>
            </a:r>
            <a:r>
              <a:rPr lang="hr-HR" dirty="0" err="1"/>
              <a:t>Successful</a:t>
            </a:r>
            <a:r>
              <a:rPr lang="hr-HR" dirty="0"/>
              <a:t> e-</a:t>
            </a:r>
            <a:r>
              <a:rPr lang="hr-HR" dirty="0" err="1"/>
              <a:t>Learning</a:t>
            </a:r>
            <a:r>
              <a:rPr lang="hr-HR" dirty="0"/>
              <a:t>)</a:t>
            </a:r>
          </a:p>
        </p:txBody>
      </p:sp>
    </p:spTree>
    <p:extLst>
      <p:ext uri="{BB962C8B-B14F-4D97-AF65-F5344CB8AC3E}">
        <p14:creationId xmlns:p14="http://schemas.microsoft.com/office/powerpoint/2010/main" val="4046585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a:extLst>
              <a:ext uri="{FF2B5EF4-FFF2-40B4-BE49-F238E27FC236}">
                <a16:creationId xmlns:a16="http://schemas.microsoft.com/office/drawing/2014/main" id="{AD653A81-2477-99B2-2E15-D395963268D2}"/>
              </a:ext>
            </a:extLst>
          </p:cNvPr>
          <p:cNvSpPr txBox="1"/>
          <p:nvPr/>
        </p:nvSpPr>
        <p:spPr>
          <a:xfrm>
            <a:off x="0" y="287042"/>
            <a:ext cx="12192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r-HR" sz="4000" b="1" i="0" u="none" strike="noStrike" kern="1200" cap="none" spc="0" normalizeH="0" baseline="0" noProof="0" dirty="0">
                <a:ln>
                  <a:noFill/>
                </a:ln>
                <a:solidFill>
                  <a:srgbClr val="000000"/>
                </a:solidFill>
                <a:effectLst/>
                <a:uLnTx/>
                <a:uFillTx/>
                <a:latin typeface="Open Sans Light"/>
                <a:ea typeface="+mn-ea"/>
                <a:cs typeface="+mn-cs"/>
              </a:rPr>
              <a:t>Četiri temelja instrukcijskog dizajna</a:t>
            </a:r>
            <a:endParaRPr kumimoji="0" lang="en-US" sz="4000" b="1" i="0" u="none" strike="noStrike" kern="1200" cap="none" spc="0" normalizeH="0" baseline="0" noProof="0" dirty="0">
              <a:ln>
                <a:noFill/>
              </a:ln>
              <a:solidFill>
                <a:srgbClr val="000000"/>
              </a:solidFill>
              <a:effectLst/>
              <a:uLnTx/>
              <a:uFillTx/>
              <a:latin typeface="Open Sans Light"/>
              <a:ea typeface="+mn-ea"/>
              <a:cs typeface="+mn-cs"/>
            </a:endParaRPr>
          </a:p>
        </p:txBody>
      </p:sp>
      <p:grpSp>
        <p:nvGrpSpPr>
          <p:cNvPr id="63" name="Group 62">
            <a:extLst>
              <a:ext uri="{FF2B5EF4-FFF2-40B4-BE49-F238E27FC236}">
                <a16:creationId xmlns:a16="http://schemas.microsoft.com/office/drawing/2014/main" id="{CCC31329-5FD8-1540-3B3B-5668953F9FD8}"/>
              </a:ext>
            </a:extLst>
          </p:cNvPr>
          <p:cNvGrpSpPr/>
          <p:nvPr/>
        </p:nvGrpSpPr>
        <p:grpSpPr>
          <a:xfrm>
            <a:off x="630426" y="1676326"/>
            <a:ext cx="10758863" cy="4583002"/>
            <a:chOff x="1485489" y="1624835"/>
            <a:chExt cx="9780780" cy="4166365"/>
          </a:xfrm>
        </p:grpSpPr>
        <p:grpSp>
          <p:nvGrpSpPr>
            <p:cNvPr id="2" name="Group 1">
              <a:extLst>
                <a:ext uri="{FF2B5EF4-FFF2-40B4-BE49-F238E27FC236}">
                  <a16:creationId xmlns:a16="http://schemas.microsoft.com/office/drawing/2014/main" id="{B3F8C049-4CB2-D09D-FBA5-03DCC50CFC1E}"/>
                </a:ext>
              </a:extLst>
            </p:cNvPr>
            <p:cNvGrpSpPr/>
            <p:nvPr/>
          </p:nvGrpSpPr>
          <p:grpSpPr>
            <a:xfrm>
              <a:off x="4072345" y="1624835"/>
              <a:ext cx="4191000" cy="4166365"/>
              <a:chOff x="3998912" y="1624835"/>
              <a:chExt cx="4191000" cy="4166365"/>
            </a:xfrm>
          </p:grpSpPr>
          <p:sp>
            <p:nvSpPr>
              <p:cNvPr id="3" name="Freeform 31">
                <a:extLst>
                  <a:ext uri="{FF2B5EF4-FFF2-40B4-BE49-F238E27FC236}">
                    <a16:creationId xmlns:a16="http://schemas.microsoft.com/office/drawing/2014/main" id="{7AEA009B-B3E4-E139-73E5-951EA1C08437}"/>
                  </a:ext>
                </a:extLst>
              </p:cNvPr>
              <p:cNvSpPr>
                <a:spLocks/>
              </p:cNvSpPr>
              <p:nvPr/>
            </p:nvSpPr>
            <p:spPr bwMode="auto">
              <a:xfrm>
                <a:off x="6142235" y="2691424"/>
                <a:ext cx="2047677" cy="2023042"/>
              </a:xfrm>
              <a:custGeom>
                <a:avLst/>
                <a:gdLst>
                  <a:gd name="T0" fmla="*/ 1546 w 2826"/>
                  <a:gd name="T1" fmla="*/ 138 h 2792"/>
                  <a:gd name="T2" fmla="*/ 1872 w 2826"/>
                  <a:gd name="T3" fmla="*/ 489 h 2792"/>
                  <a:gd name="T4" fmla="*/ 2058 w 2826"/>
                  <a:gd name="T5" fmla="*/ 526 h 2792"/>
                  <a:gd name="T6" fmla="*/ 2123 w 2826"/>
                  <a:gd name="T7" fmla="*/ 371 h 2792"/>
                  <a:gd name="T8" fmla="*/ 2167 w 2826"/>
                  <a:gd name="T9" fmla="*/ 210 h 2792"/>
                  <a:gd name="T10" fmla="*/ 2404 w 2826"/>
                  <a:gd name="T11" fmla="*/ 44 h 2792"/>
                  <a:gd name="T12" fmla="*/ 2681 w 2826"/>
                  <a:gd name="T13" fmla="*/ 133 h 2792"/>
                  <a:gd name="T14" fmla="*/ 2772 w 2826"/>
                  <a:gd name="T15" fmla="*/ 414 h 2792"/>
                  <a:gd name="T16" fmla="*/ 2590 w 2826"/>
                  <a:gd name="T17" fmla="*/ 657 h 2792"/>
                  <a:gd name="T18" fmla="*/ 2383 w 2826"/>
                  <a:gd name="T19" fmla="*/ 710 h 2792"/>
                  <a:gd name="T20" fmla="*/ 2283 w 2826"/>
                  <a:gd name="T21" fmla="*/ 845 h 2792"/>
                  <a:gd name="T22" fmla="*/ 2481 w 2826"/>
                  <a:gd name="T23" fmla="*/ 1088 h 2792"/>
                  <a:gd name="T24" fmla="*/ 2779 w 2826"/>
                  <a:gd name="T25" fmla="*/ 1369 h 2792"/>
                  <a:gd name="T26" fmla="*/ 2390 w 2826"/>
                  <a:gd name="T27" fmla="*/ 1779 h 2792"/>
                  <a:gd name="T28" fmla="*/ 2265 w 2826"/>
                  <a:gd name="T29" fmla="*/ 1949 h 2792"/>
                  <a:gd name="T30" fmla="*/ 2426 w 2826"/>
                  <a:gd name="T31" fmla="*/ 2052 h 2792"/>
                  <a:gd name="T32" fmla="*/ 2642 w 2826"/>
                  <a:gd name="T33" fmla="*/ 2129 h 2792"/>
                  <a:gd name="T34" fmla="*/ 2768 w 2826"/>
                  <a:gd name="T35" fmla="*/ 2385 h 2792"/>
                  <a:gd name="T36" fmla="*/ 2632 w 2826"/>
                  <a:gd name="T37" fmla="*/ 2650 h 2792"/>
                  <a:gd name="T38" fmla="*/ 2386 w 2826"/>
                  <a:gd name="T39" fmla="*/ 2708 h 2792"/>
                  <a:gd name="T40" fmla="*/ 2146 w 2826"/>
                  <a:gd name="T41" fmla="*/ 2527 h 2792"/>
                  <a:gd name="T42" fmla="*/ 2093 w 2826"/>
                  <a:gd name="T43" fmla="*/ 2322 h 2792"/>
                  <a:gd name="T44" fmla="*/ 1965 w 2826"/>
                  <a:gd name="T45" fmla="*/ 2219 h 2792"/>
                  <a:gd name="T46" fmla="*/ 1732 w 2826"/>
                  <a:gd name="T47" fmla="*/ 2445 h 2792"/>
                  <a:gd name="T48" fmla="*/ 1469 w 2826"/>
                  <a:gd name="T49" fmla="*/ 2760 h 2792"/>
                  <a:gd name="T50" fmla="*/ 1278 w 2826"/>
                  <a:gd name="T51" fmla="*/ 2590 h 2792"/>
                  <a:gd name="T52" fmla="*/ 920 w 2826"/>
                  <a:gd name="T53" fmla="*/ 2192 h 2792"/>
                  <a:gd name="T54" fmla="*/ 885 w 2826"/>
                  <a:gd name="T55" fmla="*/ 2180 h 2792"/>
                  <a:gd name="T56" fmla="*/ 782 w 2826"/>
                  <a:gd name="T57" fmla="*/ 2261 h 2792"/>
                  <a:gd name="T58" fmla="*/ 738 w 2826"/>
                  <a:gd name="T59" fmla="*/ 2396 h 2792"/>
                  <a:gd name="T60" fmla="*/ 610 w 2826"/>
                  <a:gd name="T61" fmla="*/ 2629 h 2792"/>
                  <a:gd name="T62" fmla="*/ 319 w 2826"/>
                  <a:gd name="T63" fmla="*/ 2674 h 2792"/>
                  <a:gd name="T64" fmla="*/ 109 w 2826"/>
                  <a:gd name="T65" fmla="*/ 2462 h 2792"/>
                  <a:gd name="T66" fmla="*/ 154 w 2826"/>
                  <a:gd name="T67" fmla="*/ 2171 h 2792"/>
                  <a:gd name="T68" fmla="*/ 391 w 2826"/>
                  <a:gd name="T69" fmla="*/ 2035 h 2792"/>
                  <a:gd name="T70" fmla="*/ 542 w 2826"/>
                  <a:gd name="T71" fmla="*/ 1993 h 2792"/>
                  <a:gd name="T72" fmla="*/ 598 w 2826"/>
                  <a:gd name="T73" fmla="*/ 1905 h 2792"/>
                  <a:gd name="T74" fmla="*/ 559 w 2826"/>
                  <a:gd name="T75" fmla="*/ 1856 h 2792"/>
                  <a:gd name="T76" fmla="*/ 245 w 2826"/>
                  <a:gd name="T77" fmla="*/ 1584 h 2792"/>
                  <a:gd name="T78" fmla="*/ 0 w 2826"/>
                  <a:gd name="T79" fmla="*/ 1393 h 2792"/>
                  <a:gd name="T80" fmla="*/ 319 w 2826"/>
                  <a:gd name="T81" fmla="*/ 1136 h 2792"/>
                  <a:gd name="T82" fmla="*/ 587 w 2826"/>
                  <a:gd name="T83" fmla="*/ 904 h 2792"/>
                  <a:gd name="T84" fmla="*/ 571 w 2826"/>
                  <a:gd name="T85" fmla="*/ 792 h 2792"/>
                  <a:gd name="T86" fmla="*/ 421 w 2826"/>
                  <a:gd name="T87" fmla="*/ 733 h 2792"/>
                  <a:gd name="T88" fmla="*/ 245 w 2826"/>
                  <a:gd name="T89" fmla="*/ 666 h 2792"/>
                  <a:gd name="T90" fmla="*/ 88 w 2826"/>
                  <a:gd name="T91" fmla="*/ 438 h 2792"/>
                  <a:gd name="T92" fmla="*/ 182 w 2826"/>
                  <a:gd name="T93" fmla="*/ 156 h 2792"/>
                  <a:gd name="T94" fmla="*/ 459 w 2826"/>
                  <a:gd name="T95" fmla="*/ 65 h 2792"/>
                  <a:gd name="T96" fmla="*/ 706 w 2826"/>
                  <a:gd name="T97" fmla="*/ 247 h 2792"/>
                  <a:gd name="T98" fmla="*/ 750 w 2826"/>
                  <a:gd name="T99" fmla="*/ 426 h 2792"/>
                  <a:gd name="T100" fmla="*/ 889 w 2826"/>
                  <a:gd name="T101" fmla="*/ 557 h 2792"/>
                  <a:gd name="T102" fmla="*/ 1087 w 2826"/>
                  <a:gd name="T103" fmla="*/ 387 h 2792"/>
                  <a:gd name="T104" fmla="*/ 1366 w 2826"/>
                  <a:gd name="T105" fmla="*/ 63 h 2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26" h="2792">
                    <a:moveTo>
                      <a:pt x="1417" y="0"/>
                    </a:moveTo>
                    <a:lnTo>
                      <a:pt x="1434" y="19"/>
                    </a:lnTo>
                    <a:lnTo>
                      <a:pt x="1455" y="42"/>
                    </a:lnTo>
                    <a:lnTo>
                      <a:pt x="1481" y="70"/>
                    </a:lnTo>
                    <a:lnTo>
                      <a:pt x="1511" y="102"/>
                    </a:lnTo>
                    <a:lnTo>
                      <a:pt x="1546" y="138"/>
                    </a:lnTo>
                    <a:lnTo>
                      <a:pt x="1599" y="196"/>
                    </a:lnTo>
                    <a:lnTo>
                      <a:pt x="1659" y="259"/>
                    </a:lnTo>
                    <a:lnTo>
                      <a:pt x="1723" y="329"/>
                    </a:lnTo>
                    <a:lnTo>
                      <a:pt x="1794" y="405"/>
                    </a:lnTo>
                    <a:lnTo>
                      <a:pt x="1867" y="484"/>
                    </a:lnTo>
                    <a:lnTo>
                      <a:pt x="1872" y="489"/>
                    </a:lnTo>
                    <a:lnTo>
                      <a:pt x="1913" y="515"/>
                    </a:lnTo>
                    <a:lnTo>
                      <a:pt x="1950" y="533"/>
                    </a:lnTo>
                    <a:lnTo>
                      <a:pt x="1981" y="543"/>
                    </a:lnTo>
                    <a:lnTo>
                      <a:pt x="2009" y="545"/>
                    </a:lnTo>
                    <a:lnTo>
                      <a:pt x="2034" y="540"/>
                    </a:lnTo>
                    <a:lnTo>
                      <a:pt x="2058" y="526"/>
                    </a:lnTo>
                    <a:lnTo>
                      <a:pt x="2076" y="506"/>
                    </a:lnTo>
                    <a:lnTo>
                      <a:pt x="2090" y="482"/>
                    </a:lnTo>
                    <a:lnTo>
                      <a:pt x="2100" y="456"/>
                    </a:lnTo>
                    <a:lnTo>
                      <a:pt x="2109" y="428"/>
                    </a:lnTo>
                    <a:lnTo>
                      <a:pt x="2116" y="398"/>
                    </a:lnTo>
                    <a:lnTo>
                      <a:pt x="2123" y="371"/>
                    </a:lnTo>
                    <a:lnTo>
                      <a:pt x="2130" y="345"/>
                    </a:lnTo>
                    <a:lnTo>
                      <a:pt x="2134" y="338"/>
                    </a:lnTo>
                    <a:lnTo>
                      <a:pt x="2134" y="329"/>
                    </a:lnTo>
                    <a:lnTo>
                      <a:pt x="2139" y="287"/>
                    </a:lnTo>
                    <a:lnTo>
                      <a:pt x="2149" y="249"/>
                    </a:lnTo>
                    <a:lnTo>
                      <a:pt x="2167" y="210"/>
                    </a:lnTo>
                    <a:lnTo>
                      <a:pt x="2193" y="172"/>
                    </a:lnTo>
                    <a:lnTo>
                      <a:pt x="2225" y="137"/>
                    </a:lnTo>
                    <a:lnTo>
                      <a:pt x="2265" y="102"/>
                    </a:lnTo>
                    <a:lnTo>
                      <a:pt x="2307" y="75"/>
                    </a:lnTo>
                    <a:lnTo>
                      <a:pt x="2355" y="56"/>
                    </a:lnTo>
                    <a:lnTo>
                      <a:pt x="2404" y="44"/>
                    </a:lnTo>
                    <a:lnTo>
                      <a:pt x="2455" y="40"/>
                    </a:lnTo>
                    <a:lnTo>
                      <a:pt x="2505" y="44"/>
                    </a:lnTo>
                    <a:lnTo>
                      <a:pt x="2554" y="56"/>
                    </a:lnTo>
                    <a:lnTo>
                      <a:pt x="2600" y="75"/>
                    </a:lnTo>
                    <a:lnTo>
                      <a:pt x="2642" y="102"/>
                    </a:lnTo>
                    <a:lnTo>
                      <a:pt x="2681" y="133"/>
                    </a:lnTo>
                    <a:lnTo>
                      <a:pt x="2714" y="173"/>
                    </a:lnTo>
                    <a:lnTo>
                      <a:pt x="2740" y="215"/>
                    </a:lnTo>
                    <a:lnTo>
                      <a:pt x="2760" y="263"/>
                    </a:lnTo>
                    <a:lnTo>
                      <a:pt x="2772" y="312"/>
                    </a:lnTo>
                    <a:lnTo>
                      <a:pt x="2775" y="363"/>
                    </a:lnTo>
                    <a:lnTo>
                      <a:pt x="2772" y="414"/>
                    </a:lnTo>
                    <a:lnTo>
                      <a:pt x="2760" y="464"/>
                    </a:lnTo>
                    <a:lnTo>
                      <a:pt x="2740" y="510"/>
                    </a:lnTo>
                    <a:lnTo>
                      <a:pt x="2714" y="554"/>
                    </a:lnTo>
                    <a:lnTo>
                      <a:pt x="2681" y="592"/>
                    </a:lnTo>
                    <a:lnTo>
                      <a:pt x="2639" y="629"/>
                    </a:lnTo>
                    <a:lnTo>
                      <a:pt x="2590" y="657"/>
                    </a:lnTo>
                    <a:lnTo>
                      <a:pt x="2537" y="676"/>
                    </a:lnTo>
                    <a:lnTo>
                      <a:pt x="2483" y="685"/>
                    </a:lnTo>
                    <a:lnTo>
                      <a:pt x="2477" y="687"/>
                    </a:lnTo>
                    <a:lnTo>
                      <a:pt x="2472" y="689"/>
                    </a:lnTo>
                    <a:lnTo>
                      <a:pt x="2425" y="697"/>
                    </a:lnTo>
                    <a:lnTo>
                      <a:pt x="2383" y="710"/>
                    </a:lnTo>
                    <a:lnTo>
                      <a:pt x="2349" y="724"/>
                    </a:lnTo>
                    <a:lnTo>
                      <a:pt x="2321" y="743"/>
                    </a:lnTo>
                    <a:lnTo>
                      <a:pt x="2300" y="766"/>
                    </a:lnTo>
                    <a:lnTo>
                      <a:pt x="2286" y="792"/>
                    </a:lnTo>
                    <a:lnTo>
                      <a:pt x="2279" y="817"/>
                    </a:lnTo>
                    <a:lnTo>
                      <a:pt x="2283" y="845"/>
                    </a:lnTo>
                    <a:lnTo>
                      <a:pt x="2291" y="876"/>
                    </a:lnTo>
                    <a:lnTo>
                      <a:pt x="2311" y="913"/>
                    </a:lnTo>
                    <a:lnTo>
                      <a:pt x="2337" y="953"/>
                    </a:lnTo>
                    <a:lnTo>
                      <a:pt x="2341" y="957"/>
                    </a:lnTo>
                    <a:lnTo>
                      <a:pt x="2412" y="1023"/>
                    </a:lnTo>
                    <a:lnTo>
                      <a:pt x="2481" y="1088"/>
                    </a:lnTo>
                    <a:lnTo>
                      <a:pt x="2544" y="1148"/>
                    </a:lnTo>
                    <a:lnTo>
                      <a:pt x="2604" y="1202"/>
                    </a:lnTo>
                    <a:lnTo>
                      <a:pt x="2658" y="1255"/>
                    </a:lnTo>
                    <a:lnTo>
                      <a:pt x="2705" y="1300"/>
                    </a:lnTo>
                    <a:lnTo>
                      <a:pt x="2746" y="1337"/>
                    </a:lnTo>
                    <a:lnTo>
                      <a:pt x="2779" y="1369"/>
                    </a:lnTo>
                    <a:lnTo>
                      <a:pt x="2805" y="1393"/>
                    </a:lnTo>
                    <a:lnTo>
                      <a:pt x="2826" y="1413"/>
                    </a:lnTo>
                    <a:lnTo>
                      <a:pt x="2721" y="1497"/>
                    </a:lnTo>
                    <a:lnTo>
                      <a:pt x="2611" y="1586"/>
                    </a:lnTo>
                    <a:lnTo>
                      <a:pt x="2500" y="1681"/>
                    </a:lnTo>
                    <a:lnTo>
                      <a:pt x="2390" y="1779"/>
                    </a:lnTo>
                    <a:lnTo>
                      <a:pt x="2279" y="1880"/>
                    </a:lnTo>
                    <a:lnTo>
                      <a:pt x="2274" y="1887"/>
                    </a:lnTo>
                    <a:lnTo>
                      <a:pt x="2270" y="1894"/>
                    </a:lnTo>
                    <a:lnTo>
                      <a:pt x="2265" y="1914"/>
                    </a:lnTo>
                    <a:lnTo>
                      <a:pt x="2263" y="1931"/>
                    </a:lnTo>
                    <a:lnTo>
                      <a:pt x="2265" y="1949"/>
                    </a:lnTo>
                    <a:lnTo>
                      <a:pt x="2270" y="1966"/>
                    </a:lnTo>
                    <a:lnTo>
                      <a:pt x="2286" y="1993"/>
                    </a:lnTo>
                    <a:lnTo>
                      <a:pt x="2309" y="2014"/>
                    </a:lnTo>
                    <a:lnTo>
                      <a:pt x="2341" y="2031"/>
                    </a:lnTo>
                    <a:lnTo>
                      <a:pt x="2379" y="2043"/>
                    </a:lnTo>
                    <a:lnTo>
                      <a:pt x="2426" y="2052"/>
                    </a:lnTo>
                    <a:lnTo>
                      <a:pt x="2481" y="2057"/>
                    </a:lnTo>
                    <a:lnTo>
                      <a:pt x="2493" y="2061"/>
                    </a:lnTo>
                    <a:lnTo>
                      <a:pt x="2532" y="2075"/>
                    </a:lnTo>
                    <a:lnTo>
                      <a:pt x="2569" y="2089"/>
                    </a:lnTo>
                    <a:lnTo>
                      <a:pt x="2607" y="2108"/>
                    </a:lnTo>
                    <a:lnTo>
                      <a:pt x="2642" y="2129"/>
                    </a:lnTo>
                    <a:lnTo>
                      <a:pt x="2674" y="2157"/>
                    </a:lnTo>
                    <a:lnTo>
                      <a:pt x="2709" y="2198"/>
                    </a:lnTo>
                    <a:lnTo>
                      <a:pt x="2735" y="2241"/>
                    </a:lnTo>
                    <a:lnTo>
                      <a:pt x="2753" y="2287"/>
                    </a:lnTo>
                    <a:lnTo>
                      <a:pt x="2765" y="2336"/>
                    </a:lnTo>
                    <a:lnTo>
                      <a:pt x="2768" y="2385"/>
                    </a:lnTo>
                    <a:lnTo>
                      <a:pt x="2763" y="2436"/>
                    </a:lnTo>
                    <a:lnTo>
                      <a:pt x="2751" y="2483"/>
                    </a:lnTo>
                    <a:lnTo>
                      <a:pt x="2732" y="2531"/>
                    </a:lnTo>
                    <a:lnTo>
                      <a:pt x="2705" y="2576"/>
                    </a:lnTo>
                    <a:lnTo>
                      <a:pt x="2670" y="2617"/>
                    </a:lnTo>
                    <a:lnTo>
                      <a:pt x="2632" y="2650"/>
                    </a:lnTo>
                    <a:lnTo>
                      <a:pt x="2588" y="2676"/>
                    </a:lnTo>
                    <a:lnTo>
                      <a:pt x="2540" y="2695"/>
                    </a:lnTo>
                    <a:lnTo>
                      <a:pt x="2490" y="2708"/>
                    </a:lnTo>
                    <a:lnTo>
                      <a:pt x="2437" y="2711"/>
                    </a:lnTo>
                    <a:lnTo>
                      <a:pt x="2437" y="2711"/>
                    </a:lnTo>
                    <a:lnTo>
                      <a:pt x="2386" y="2708"/>
                    </a:lnTo>
                    <a:lnTo>
                      <a:pt x="2337" y="2695"/>
                    </a:lnTo>
                    <a:lnTo>
                      <a:pt x="2291" y="2678"/>
                    </a:lnTo>
                    <a:lnTo>
                      <a:pt x="2248" y="2652"/>
                    </a:lnTo>
                    <a:lnTo>
                      <a:pt x="2209" y="2618"/>
                    </a:lnTo>
                    <a:lnTo>
                      <a:pt x="2174" y="2576"/>
                    </a:lnTo>
                    <a:lnTo>
                      <a:pt x="2146" y="2527"/>
                    </a:lnTo>
                    <a:lnTo>
                      <a:pt x="2127" y="2475"/>
                    </a:lnTo>
                    <a:lnTo>
                      <a:pt x="2116" y="2420"/>
                    </a:lnTo>
                    <a:lnTo>
                      <a:pt x="2114" y="2415"/>
                    </a:lnTo>
                    <a:lnTo>
                      <a:pt x="2113" y="2411"/>
                    </a:lnTo>
                    <a:lnTo>
                      <a:pt x="2106" y="2362"/>
                    </a:lnTo>
                    <a:lnTo>
                      <a:pt x="2093" y="2322"/>
                    </a:lnTo>
                    <a:lnTo>
                      <a:pt x="2078" y="2287"/>
                    </a:lnTo>
                    <a:lnTo>
                      <a:pt x="2058" y="2261"/>
                    </a:lnTo>
                    <a:lnTo>
                      <a:pt x="2035" y="2240"/>
                    </a:lnTo>
                    <a:lnTo>
                      <a:pt x="2009" y="2224"/>
                    </a:lnTo>
                    <a:lnTo>
                      <a:pt x="1988" y="2219"/>
                    </a:lnTo>
                    <a:lnTo>
                      <a:pt x="1965" y="2219"/>
                    </a:lnTo>
                    <a:lnTo>
                      <a:pt x="1939" y="2226"/>
                    </a:lnTo>
                    <a:lnTo>
                      <a:pt x="1930" y="2229"/>
                    </a:lnTo>
                    <a:lnTo>
                      <a:pt x="1923" y="2234"/>
                    </a:lnTo>
                    <a:lnTo>
                      <a:pt x="1857" y="2308"/>
                    </a:lnTo>
                    <a:lnTo>
                      <a:pt x="1794" y="2378"/>
                    </a:lnTo>
                    <a:lnTo>
                      <a:pt x="1732" y="2445"/>
                    </a:lnTo>
                    <a:lnTo>
                      <a:pt x="1678" y="2510"/>
                    </a:lnTo>
                    <a:lnTo>
                      <a:pt x="1625" y="2569"/>
                    </a:lnTo>
                    <a:lnTo>
                      <a:pt x="1580" y="2625"/>
                    </a:lnTo>
                    <a:lnTo>
                      <a:pt x="1538" y="2676"/>
                    </a:lnTo>
                    <a:lnTo>
                      <a:pt x="1501" y="2720"/>
                    </a:lnTo>
                    <a:lnTo>
                      <a:pt x="1469" y="2760"/>
                    </a:lnTo>
                    <a:lnTo>
                      <a:pt x="1443" y="2792"/>
                    </a:lnTo>
                    <a:lnTo>
                      <a:pt x="1422" y="2764"/>
                    </a:lnTo>
                    <a:lnTo>
                      <a:pt x="1394" y="2730"/>
                    </a:lnTo>
                    <a:lnTo>
                      <a:pt x="1360" y="2690"/>
                    </a:lnTo>
                    <a:lnTo>
                      <a:pt x="1322" y="2643"/>
                    </a:lnTo>
                    <a:lnTo>
                      <a:pt x="1278" y="2590"/>
                    </a:lnTo>
                    <a:lnTo>
                      <a:pt x="1229" y="2532"/>
                    </a:lnTo>
                    <a:lnTo>
                      <a:pt x="1175" y="2471"/>
                    </a:lnTo>
                    <a:lnTo>
                      <a:pt x="1117" y="2406"/>
                    </a:lnTo>
                    <a:lnTo>
                      <a:pt x="1055" y="2338"/>
                    </a:lnTo>
                    <a:lnTo>
                      <a:pt x="991" y="2266"/>
                    </a:lnTo>
                    <a:lnTo>
                      <a:pt x="920" y="2192"/>
                    </a:lnTo>
                    <a:lnTo>
                      <a:pt x="915" y="2187"/>
                    </a:lnTo>
                    <a:lnTo>
                      <a:pt x="910" y="2184"/>
                    </a:lnTo>
                    <a:lnTo>
                      <a:pt x="903" y="2182"/>
                    </a:lnTo>
                    <a:lnTo>
                      <a:pt x="896" y="2182"/>
                    </a:lnTo>
                    <a:lnTo>
                      <a:pt x="887" y="2182"/>
                    </a:lnTo>
                    <a:lnTo>
                      <a:pt x="885" y="2180"/>
                    </a:lnTo>
                    <a:lnTo>
                      <a:pt x="863" y="2184"/>
                    </a:lnTo>
                    <a:lnTo>
                      <a:pt x="847" y="2189"/>
                    </a:lnTo>
                    <a:lnTo>
                      <a:pt x="824" y="2203"/>
                    </a:lnTo>
                    <a:lnTo>
                      <a:pt x="806" y="2219"/>
                    </a:lnTo>
                    <a:lnTo>
                      <a:pt x="794" y="2238"/>
                    </a:lnTo>
                    <a:lnTo>
                      <a:pt x="782" y="2261"/>
                    </a:lnTo>
                    <a:lnTo>
                      <a:pt x="773" y="2285"/>
                    </a:lnTo>
                    <a:lnTo>
                      <a:pt x="766" y="2312"/>
                    </a:lnTo>
                    <a:lnTo>
                      <a:pt x="756" y="2345"/>
                    </a:lnTo>
                    <a:lnTo>
                      <a:pt x="742" y="2380"/>
                    </a:lnTo>
                    <a:lnTo>
                      <a:pt x="740" y="2387"/>
                    </a:lnTo>
                    <a:lnTo>
                      <a:pt x="738" y="2396"/>
                    </a:lnTo>
                    <a:lnTo>
                      <a:pt x="735" y="2438"/>
                    </a:lnTo>
                    <a:lnTo>
                      <a:pt x="724" y="2480"/>
                    </a:lnTo>
                    <a:lnTo>
                      <a:pt x="705" y="2520"/>
                    </a:lnTo>
                    <a:lnTo>
                      <a:pt x="680" y="2559"/>
                    </a:lnTo>
                    <a:lnTo>
                      <a:pt x="649" y="2596"/>
                    </a:lnTo>
                    <a:lnTo>
                      <a:pt x="610" y="2629"/>
                    </a:lnTo>
                    <a:lnTo>
                      <a:pt x="566" y="2655"/>
                    </a:lnTo>
                    <a:lnTo>
                      <a:pt x="519" y="2674"/>
                    </a:lnTo>
                    <a:lnTo>
                      <a:pt x="470" y="2687"/>
                    </a:lnTo>
                    <a:lnTo>
                      <a:pt x="419" y="2690"/>
                    </a:lnTo>
                    <a:lnTo>
                      <a:pt x="368" y="2687"/>
                    </a:lnTo>
                    <a:lnTo>
                      <a:pt x="319" y="2674"/>
                    </a:lnTo>
                    <a:lnTo>
                      <a:pt x="272" y="2655"/>
                    </a:lnTo>
                    <a:lnTo>
                      <a:pt x="228" y="2629"/>
                    </a:lnTo>
                    <a:lnTo>
                      <a:pt x="189" y="2596"/>
                    </a:lnTo>
                    <a:lnTo>
                      <a:pt x="154" y="2553"/>
                    </a:lnTo>
                    <a:lnTo>
                      <a:pt x="128" y="2510"/>
                    </a:lnTo>
                    <a:lnTo>
                      <a:pt x="109" y="2462"/>
                    </a:lnTo>
                    <a:lnTo>
                      <a:pt x="96" y="2413"/>
                    </a:lnTo>
                    <a:lnTo>
                      <a:pt x="93" y="2362"/>
                    </a:lnTo>
                    <a:lnTo>
                      <a:pt x="96" y="2312"/>
                    </a:lnTo>
                    <a:lnTo>
                      <a:pt x="109" y="2263"/>
                    </a:lnTo>
                    <a:lnTo>
                      <a:pt x="128" y="2215"/>
                    </a:lnTo>
                    <a:lnTo>
                      <a:pt x="154" y="2171"/>
                    </a:lnTo>
                    <a:lnTo>
                      <a:pt x="189" y="2131"/>
                    </a:lnTo>
                    <a:lnTo>
                      <a:pt x="235" y="2089"/>
                    </a:lnTo>
                    <a:lnTo>
                      <a:pt x="282" y="2061"/>
                    </a:lnTo>
                    <a:lnTo>
                      <a:pt x="333" y="2043"/>
                    </a:lnTo>
                    <a:lnTo>
                      <a:pt x="384" y="2036"/>
                    </a:lnTo>
                    <a:lnTo>
                      <a:pt x="391" y="2035"/>
                    </a:lnTo>
                    <a:lnTo>
                      <a:pt x="398" y="2033"/>
                    </a:lnTo>
                    <a:lnTo>
                      <a:pt x="426" y="2024"/>
                    </a:lnTo>
                    <a:lnTo>
                      <a:pt x="456" y="2017"/>
                    </a:lnTo>
                    <a:lnTo>
                      <a:pt x="486" y="2010"/>
                    </a:lnTo>
                    <a:lnTo>
                      <a:pt x="514" y="2003"/>
                    </a:lnTo>
                    <a:lnTo>
                      <a:pt x="542" y="1993"/>
                    </a:lnTo>
                    <a:lnTo>
                      <a:pt x="564" y="1979"/>
                    </a:lnTo>
                    <a:lnTo>
                      <a:pt x="584" y="1961"/>
                    </a:lnTo>
                    <a:lnTo>
                      <a:pt x="598" y="1937"/>
                    </a:lnTo>
                    <a:lnTo>
                      <a:pt x="600" y="1928"/>
                    </a:lnTo>
                    <a:lnTo>
                      <a:pt x="601" y="1917"/>
                    </a:lnTo>
                    <a:lnTo>
                      <a:pt x="598" y="1905"/>
                    </a:lnTo>
                    <a:lnTo>
                      <a:pt x="587" y="1891"/>
                    </a:lnTo>
                    <a:lnTo>
                      <a:pt x="584" y="1884"/>
                    </a:lnTo>
                    <a:lnTo>
                      <a:pt x="578" y="1877"/>
                    </a:lnTo>
                    <a:lnTo>
                      <a:pt x="566" y="1865"/>
                    </a:lnTo>
                    <a:lnTo>
                      <a:pt x="563" y="1863"/>
                    </a:lnTo>
                    <a:lnTo>
                      <a:pt x="559" y="1856"/>
                    </a:lnTo>
                    <a:lnTo>
                      <a:pt x="493" y="1796"/>
                    </a:lnTo>
                    <a:lnTo>
                      <a:pt x="491" y="1796"/>
                    </a:lnTo>
                    <a:lnTo>
                      <a:pt x="426" y="1737"/>
                    </a:lnTo>
                    <a:lnTo>
                      <a:pt x="363" y="1682"/>
                    </a:lnTo>
                    <a:lnTo>
                      <a:pt x="301" y="1632"/>
                    </a:lnTo>
                    <a:lnTo>
                      <a:pt x="245" y="1584"/>
                    </a:lnTo>
                    <a:lnTo>
                      <a:pt x="193" y="1542"/>
                    </a:lnTo>
                    <a:lnTo>
                      <a:pt x="144" y="1502"/>
                    </a:lnTo>
                    <a:lnTo>
                      <a:pt x="100" y="1469"/>
                    </a:lnTo>
                    <a:lnTo>
                      <a:pt x="61" y="1439"/>
                    </a:lnTo>
                    <a:lnTo>
                      <a:pt x="28" y="1414"/>
                    </a:lnTo>
                    <a:lnTo>
                      <a:pt x="0" y="1393"/>
                    </a:lnTo>
                    <a:lnTo>
                      <a:pt x="42" y="1362"/>
                    </a:lnTo>
                    <a:lnTo>
                      <a:pt x="88" y="1325"/>
                    </a:lnTo>
                    <a:lnTo>
                      <a:pt x="140" y="1283"/>
                    </a:lnTo>
                    <a:lnTo>
                      <a:pt x="196" y="1236"/>
                    </a:lnTo>
                    <a:lnTo>
                      <a:pt x="258" y="1186"/>
                    </a:lnTo>
                    <a:lnTo>
                      <a:pt x="319" y="1136"/>
                    </a:lnTo>
                    <a:lnTo>
                      <a:pt x="382" y="1083"/>
                    </a:lnTo>
                    <a:lnTo>
                      <a:pt x="445" y="1032"/>
                    </a:lnTo>
                    <a:lnTo>
                      <a:pt x="507" y="980"/>
                    </a:lnTo>
                    <a:lnTo>
                      <a:pt x="566" y="929"/>
                    </a:lnTo>
                    <a:lnTo>
                      <a:pt x="570" y="925"/>
                    </a:lnTo>
                    <a:lnTo>
                      <a:pt x="587" y="904"/>
                    </a:lnTo>
                    <a:lnTo>
                      <a:pt x="594" y="881"/>
                    </a:lnTo>
                    <a:lnTo>
                      <a:pt x="596" y="862"/>
                    </a:lnTo>
                    <a:lnTo>
                      <a:pt x="594" y="843"/>
                    </a:lnTo>
                    <a:lnTo>
                      <a:pt x="587" y="825"/>
                    </a:lnTo>
                    <a:lnTo>
                      <a:pt x="582" y="810"/>
                    </a:lnTo>
                    <a:lnTo>
                      <a:pt x="571" y="792"/>
                    </a:lnTo>
                    <a:lnTo>
                      <a:pt x="557" y="775"/>
                    </a:lnTo>
                    <a:lnTo>
                      <a:pt x="536" y="759"/>
                    </a:lnTo>
                    <a:lnTo>
                      <a:pt x="512" y="748"/>
                    </a:lnTo>
                    <a:lnTo>
                      <a:pt x="486" y="741"/>
                    </a:lnTo>
                    <a:lnTo>
                      <a:pt x="459" y="738"/>
                    </a:lnTo>
                    <a:lnTo>
                      <a:pt x="421" y="733"/>
                    </a:lnTo>
                    <a:lnTo>
                      <a:pt x="380" y="720"/>
                    </a:lnTo>
                    <a:lnTo>
                      <a:pt x="375" y="718"/>
                    </a:lnTo>
                    <a:lnTo>
                      <a:pt x="356" y="711"/>
                    </a:lnTo>
                    <a:lnTo>
                      <a:pt x="319" y="699"/>
                    </a:lnTo>
                    <a:lnTo>
                      <a:pt x="282" y="683"/>
                    </a:lnTo>
                    <a:lnTo>
                      <a:pt x="245" y="666"/>
                    </a:lnTo>
                    <a:lnTo>
                      <a:pt x="210" y="645"/>
                    </a:lnTo>
                    <a:lnTo>
                      <a:pt x="179" y="619"/>
                    </a:lnTo>
                    <a:lnTo>
                      <a:pt x="144" y="578"/>
                    </a:lnTo>
                    <a:lnTo>
                      <a:pt x="117" y="534"/>
                    </a:lnTo>
                    <a:lnTo>
                      <a:pt x="100" y="487"/>
                    </a:lnTo>
                    <a:lnTo>
                      <a:pt x="88" y="438"/>
                    </a:lnTo>
                    <a:lnTo>
                      <a:pt x="84" y="389"/>
                    </a:lnTo>
                    <a:lnTo>
                      <a:pt x="89" y="338"/>
                    </a:lnTo>
                    <a:lnTo>
                      <a:pt x="102" y="289"/>
                    </a:lnTo>
                    <a:lnTo>
                      <a:pt x="121" y="242"/>
                    </a:lnTo>
                    <a:lnTo>
                      <a:pt x="147" y="196"/>
                    </a:lnTo>
                    <a:lnTo>
                      <a:pt x="182" y="156"/>
                    </a:lnTo>
                    <a:lnTo>
                      <a:pt x="223" y="123"/>
                    </a:lnTo>
                    <a:lnTo>
                      <a:pt x="265" y="96"/>
                    </a:lnTo>
                    <a:lnTo>
                      <a:pt x="312" y="77"/>
                    </a:lnTo>
                    <a:lnTo>
                      <a:pt x="361" y="65"/>
                    </a:lnTo>
                    <a:lnTo>
                      <a:pt x="412" y="61"/>
                    </a:lnTo>
                    <a:lnTo>
                      <a:pt x="459" y="65"/>
                    </a:lnTo>
                    <a:lnTo>
                      <a:pt x="507" y="75"/>
                    </a:lnTo>
                    <a:lnTo>
                      <a:pt x="556" y="95"/>
                    </a:lnTo>
                    <a:lnTo>
                      <a:pt x="601" y="121"/>
                    </a:lnTo>
                    <a:lnTo>
                      <a:pt x="642" y="156"/>
                    </a:lnTo>
                    <a:lnTo>
                      <a:pt x="678" y="200"/>
                    </a:lnTo>
                    <a:lnTo>
                      <a:pt x="706" y="247"/>
                    </a:lnTo>
                    <a:lnTo>
                      <a:pt x="726" y="300"/>
                    </a:lnTo>
                    <a:lnTo>
                      <a:pt x="736" y="354"/>
                    </a:lnTo>
                    <a:lnTo>
                      <a:pt x="736" y="359"/>
                    </a:lnTo>
                    <a:lnTo>
                      <a:pt x="738" y="364"/>
                    </a:lnTo>
                    <a:lnTo>
                      <a:pt x="740" y="371"/>
                    </a:lnTo>
                    <a:lnTo>
                      <a:pt x="750" y="426"/>
                    </a:lnTo>
                    <a:lnTo>
                      <a:pt x="766" y="471"/>
                    </a:lnTo>
                    <a:lnTo>
                      <a:pt x="787" y="506"/>
                    </a:lnTo>
                    <a:lnTo>
                      <a:pt x="812" y="534"/>
                    </a:lnTo>
                    <a:lnTo>
                      <a:pt x="841" y="552"/>
                    </a:lnTo>
                    <a:lnTo>
                      <a:pt x="864" y="557"/>
                    </a:lnTo>
                    <a:lnTo>
                      <a:pt x="889" y="557"/>
                    </a:lnTo>
                    <a:lnTo>
                      <a:pt x="917" y="550"/>
                    </a:lnTo>
                    <a:lnTo>
                      <a:pt x="947" y="538"/>
                    </a:lnTo>
                    <a:lnTo>
                      <a:pt x="952" y="534"/>
                    </a:lnTo>
                    <a:lnTo>
                      <a:pt x="955" y="531"/>
                    </a:lnTo>
                    <a:lnTo>
                      <a:pt x="1024" y="457"/>
                    </a:lnTo>
                    <a:lnTo>
                      <a:pt x="1087" y="387"/>
                    </a:lnTo>
                    <a:lnTo>
                      <a:pt x="1145" y="322"/>
                    </a:lnTo>
                    <a:lnTo>
                      <a:pt x="1199" y="259"/>
                    </a:lnTo>
                    <a:lnTo>
                      <a:pt x="1248" y="203"/>
                    </a:lnTo>
                    <a:lnTo>
                      <a:pt x="1294" y="151"/>
                    </a:lnTo>
                    <a:lnTo>
                      <a:pt x="1332" y="103"/>
                    </a:lnTo>
                    <a:lnTo>
                      <a:pt x="1366" y="63"/>
                    </a:lnTo>
                    <a:lnTo>
                      <a:pt x="1394" y="28"/>
                    </a:lnTo>
                    <a:lnTo>
                      <a:pt x="1417" y="0"/>
                    </a:lnTo>
                    <a:close/>
                  </a:path>
                </a:pathLst>
              </a:custGeom>
              <a:solidFill>
                <a:srgbClr val="E71A7A"/>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4" name="Freeform 32">
                <a:extLst>
                  <a:ext uri="{FF2B5EF4-FFF2-40B4-BE49-F238E27FC236}">
                    <a16:creationId xmlns:a16="http://schemas.microsoft.com/office/drawing/2014/main" id="{33564428-4C91-FA7C-0BB6-BBF04E688885}"/>
                  </a:ext>
                </a:extLst>
              </p:cNvPr>
              <p:cNvSpPr>
                <a:spLocks/>
              </p:cNvSpPr>
              <p:nvPr/>
            </p:nvSpPr>
            <p:spPr bwMode="auto">
              <a:xfrm>
                <a:off x="3998912" y="2678381"/>
                <a:ext cx="2062169" cy="2052025"/>
              </a:xfrm>
              <a:custGeom>
                <a:avLst/>
                <a:gdLst>
                  <a:gd name="T0" fmla="*/ 1582 w 2846"/>
                  <a:gd name="T1" fmla="*/ 174 h 2833"/>
                  <a:gd name="T2" fmla="*/ 1873 w 2846"/>
                  <a:gd name="T3" fmla="*/ 503 h 2833"/>
                  <a:gd name="T4" fmla="*/ 2011 w 2846"/>
                  <a:gd name="T5" fmla="*/ 563 h 2833"/>
                  <a:gd name="T6" fmla="*/ 2116 w 2846"/>
                  <a:gd name="T7" fmla="*/ 461 h 2833"/>
                  <a:gd name="T8" fmla="*/ 2148 w 2846"/>
                  <a:gd name="T9" fmla="*/ 318 h 2833"/>
                  <a:gd name="T10" fmla="*/ 2276 w 2846"/>
                  <a:gd name="T11" fmla="*/ 123 h 2833"/>
                  <a:gd name="T12" fmla="*/ 2525 w 2846"/>
                  <a:gd name="T13" fmla="*/ 63 h 2833"/>
                  <a:gd name="T14" fmla="*/ 2742 w 2846"/>
                  <a:gd name="T15" fmla="*/ 197 h 2833"/>
                  <a:gd name="T16" fmla="*/ 2797 w 2846"/>
                  <a:gd name="T17" fmla="*/ 439 h 2833"/>
                  <a:gd name="T18" fmla="*/ 2690 w 2846"/>
                  <a:gd name="T19" fmla="*/ 630 h 2833"/>
                  <a:gd name="T20" fmla="*/ 2491 w 2846"/>
                  <a:gd name="T21" fmla="*/ 707 h 2833"/>
                  <a:gd name="T22" fmla="*/ 2411 w 2846"/>
                  <a:gd name="T23" fmla="*/ 731 h 2833"/>
                  <a:gd name="T24" fmla="*/ 2292 w 2846"/>
                  <a:gd name="T25" fmla="*/ 812 h 2833"/>
                  <a:gd name="T26" fmla="*/ 2346 w 2846"/>
                  <a:gd name="T27" fmla="*/ 975 h 2833"/>
                  <a:gd name="T28" fmla="*/ 2618 w 2846"/>
                  <a:gd name="T29" fmla="*/ 1217 h 2833"/>
                  <a:gd name="T30" fmla="*/ 2846 w 2846"/>
                  <a:gd name="T31" fmla="*/ 1404 h 2833"/>
                  <a:gd name="T32" fmla="*/ 2655 w 2846"/>
                  <a:gd name="T33" fmla="*/ 1558 h 2833"/>
                  <a:gd name="T34" fmla="*/ 2342 w 2846"/>
                  <a:gd name="T35" fmla="*/ 1830 h 2833"/>
                  <a:gd name="T36" fmla="*/ 2258 w 2846"/>
                  <a:gd name="T37" fmla="*/ 1949 h 2833"/>
                  <a:gd name="T38" fmla="*/ 2321 w 2846"/>
                  <a:gd name="T39" fmla="*/ 2039 h 2833"/>
                  <a:gd name="T40" fmla="*/ 2467 w 2846"/>
                  <a:gd name="T41" fmla="*/ 2079 h 2833"/>
                  <a:gd name="T42" fmla="*/ 2674 w 2846"/>
                  <a:gd name="T43" fmla="*/ 2172 h 2833"/>
                  <a:gd name="T44" fmla="*/ 2770 w 2846"/>
                  <a:gd name="T45" fmla="*/ 2405 h 2833"/>
                  <a:gd name="T46" fmla="*/ 2674 w 2846"/>
                  <a:gd name="T47" fmla="*/ 2636 h 2833"/>
                  <a:gd name="T48" fmla="*/ 2430 w 2846"/>
                  <a:gd name="T49" fmla="*/ 2736 h 2833"/>
                  <a:gd name="T50" fmla="*/ 2202 w 2846"/>
                  <a:gd name="T51" fmla="*/ 2645 h 2833"/>
                  <a:gd name="T52" fmla="*/ 2108 w 2846"/>
                  <a:gd name="T53" fmla="*/ 2465 h 2833"/>
                  <a:gd name="T54" fmla="*/ 2083 w 2846"/>
                  <a:gd name="T55" fmla="*/ 2324 h 2833"/>
                  <a:gd name="T56" fmla="*/ 1990 w 2846"/>
                  <a:gd name="T57" fmla="*/ 2230 h 2833"/>
                  <a:gd name="T58" fmla="*/ 1862 w 2846"/>
                  <a:gd name="T59" fmla="*/ 2310 h 2833"/>
                  <a:gd name="T60" fmla="*/ 1597 w 2846"/>
                  <a:gd name="T61" fmla="*/ 2610 h 2833"/>
                  <a:gd name="T62" fmla="*/ 1436 w 2846"/>
                  <a:gd name="T63" fmla="*/ 2810 h 2833"/>
                  <a:gd name="T64" fmla="*/ 1285 w 2846"/>
                  <a:gd name="T65" fmla="*/ 2682 h 2833"/>
                  <a:gd name="T66" fmla="*/ 1017 w 2846"/>
                  <a:gd name="T67" fmla="*/ 2387 h 2833"/>
                  <a:gd name="T68" fmla="*/ 885 w 2846"/>
                  <a:gd name="T69" fmla="*/ 2288 h 2833"/>
                  <a:gd name="T70" fmla="*/ 782 w 2846"/>
                  <a:gd name="T71" fmla="*/ 2324 h 2833"/>
                  <a:gd name="T72" fmla="*/ 726 w 2846"/>
                  <a:gd name="T73" fmla="*/ 2480 h 2833"/>
                  <a:gd name="T74" fmla="*/ 658 w 2846"/>
                  <a:gd name="T75" fmla="*/ 2654 h 2833"/>
                  <a:gd name="T76" fmla="*/ 445 w 2846"/>
                  <a:gd name="T77" fmla="*/ 2784 h 2833"/>
                  <a:gd name="T78" fmla="*/ 195 w 2846"/>
                  <a:gd name="T79" fmla="*/ 2724 h 2833"/>
                  <a:gd name="T80" fmla="*/ 60 w 2846"/>
                  <a:gd name="T81" fmla="*/ 2503 h 2833"/>
                  <a:gd name="T82" fmla="*/ 116 w 2846"/>
                  <a:gd name="T83" fmla="*/ 2252 h 2833"/>
                  <a:gd name="T84" fmla="*/ 270 w 2846"/>
                  <a:gd name="T85" fmla="*/ 2123 h 2833"/>
                  <a:gd name="T86" fmla="*/ 409 w 2846"/>
                  <a:gd name="T87" fmla="*/ 2104 h 2833"/>
                  <a:gd name="T88" fmla="*/ 544 w 2846"/>
                  <a:gd name="T89" fmla="*/ 2044 h 2833"/>
                  <a:gd name="T90" fmla="*/ 537 w 2846"/>
                  <a:gd name="T91" fmla="*/ 1904 h 2833"/>
                  <a:gd name="T92" fmla="*/ 331 w 2846"/>
                  <a:gd name="T93" fmla="*/ 1716 h 2833"/>
                  <a:gd name="T94" fmla="*/ 68 w 2846"/>
                  <a:gd name="T95" fmla="*/ 1497 h 2833"/>
                  <a:gd name="T96" fmla="*/ 74 w 2846"/>
                  <a:gd name="T97" fmla="*/ 1350 h 2833"/>
                  <a:gd name="T98" fmla="*/ 295 w 2846"/>
                  <a:gd name="T99" fmla="*/ 1089 h 2833"/>
                  <a:gd name="T100" fmla="*/ 508 w 2846"/>
                  <a:gd name="T101" fmla="*/ 878 h 2833"/>
                  <a:gd name="T102" fmla="*/ 566 w 2846"/>
                  <a:gd name="T103" fmla="*/ 949 h 2833"/>
                  <a:gd name="T104" fmla="*/ 587 w 2846"/>
                  <a:gd name="T105" fmla="*/ 1075 h 2833"/>
                  <a:gd name="T106" fmla="*/ 696 w 2846"/>
                  <a:gd name="T107" fmla="*/ 1275 h 2833"/>
                  <a:gd name="T108" fmla="*/ 973 w 2846"/>
                  <a:gd name="T109" fmla="*/ 1388 h 2833"/>
                  <a:gd name="T110" fmla="*/ 1219 w 2846"/>
                  <a:gd name="T111" fmla="*/ 1306 h 2833"/>
                  <a:gd name="T112" fmla="*/ 1368 w 2846"/>
                  <a:gd name="T113" fmla="*/ 1054 h 2833"/>
                  <a:gd name="T114" fmla="*/ 1299 w 2846"/>
                  <a:gd name="T115" fmla="*/ 761 h 2833"/>
                  <a:gd name="T116" fmla="*/ 1077 w 2846"/>
                  <a:gd name="T117" fmla="*/ 610 h 2833"/>
                  <a:gd name="T118" fmla="*/ 905 w 2846"/>
                  <a:gd name="T119" fmla="*/ 566 h 2833"/>
                  <a:gd name="T120" fmla="*/ 880 w 2846"/>
                  <a:gd name="T121" fmla="*/ 484 h 2833"/>
                  <a:gd name="T122" fmla="*/ 1198 w 2846"/>
                  <a:gd name="T123" fmla="*/ 200 h 2833"/>
                  <a:gd name="T124" fmla="*/ 1411 w 2846"/>
                  <a:gd name="T125" fmla="*/ 20 h 2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46" h="2833">
                    <a:moveTo>
                      <a:pt x="1438" y="0"/>
                    </a:moveTo>
                    <a:lnTo>
                      <a:pt x="1464" y="34"/>
                    </a:lnTo>
                    <a:lnTo>
                      <a:pt x="1497" y="74"/>
                    </a:lnTo>
                    <a:lnTo>
                      <a:pt x="1536" y="121"/>
                    </a:lnTo>
                    <a:lnTo>
                      <a:pt x="1582" y="174"/>
                    </a:lnTo>
                    <a:lnTo>
                      <a:pt x="1631" y="232"/>
                    </a:lnTo>
                    <a:lnTo>
                      <a:pt x="1685" y="293"/>
                    </a:lnTo>
                    <a:lnTo>
                      <a:pt x="1743" y="360"/>
                    </a:lnTo>
                    <a:lnTo>
                      <a:pt x="1806" y="430"/>
                    </a:lnTo>
                    <a:lnTo>
                      <a:pt x="1873" y="503"/>
                    </a:lnTo>
                    <a:lnTo>
                      <a:pt x="1878" y="507"/>
                    </a:lnTo>
                    <a:lnTo>
                      <a:pt x="1916" y="533"/>
                    </a:lnTo>
                    <a:lnTo>
                      <a:pt x="1951" y="551"/>
                    </a:lnTo>
                    <a:lnTo>
                      <a:pt x="1983" y="561"/>
                    </a:lnTo>
                    <a:lnTo>
                      <a:pt x="2011" y="563"/>
                    </a:lnTo>
                    <a:lnTo>
                      <a:pt x="2036" y="558"/>
                    </a:lnTo>
                    <a:lnTo>
                      <a:pt x="2062" y="544"/>
                    </a:lnTo>
                    <a:lnTo>
                      <a:pt x="2083" y="523"/>
                    </a:lnTo>
                    <a:lnTo>
                      <a:pt x="2102" y="495"/>
                    </a:lnTo>
                    <a:lnTo>
                      <a:pt x="2116" y="461"/>
                    </a:lnTo>
                    <a:lnTo>
                      <a:pt x="2129" y="419"/>
                    </a:lnTo>
                    <a:lnTo>
                      <a:pt x="2137" y="372"/>
                    </a:lnTo>
                    <a:lnTo>
                      <a:pt x="2139" y="367"/>
                    </a:lnTo>
                    <a:lnTo>
                      <a:pt x="2139" y="361"/>
                    </a:lnTo>
                    <a:lnTo>
                      <a:pt x="2148" y="318"/>
                    </a:lnTo>
                    <a:lnTo>
                      <a:pt x="2160" y="272"/>
                    </a:lnTo>
                    <a:lnTo>
                      <a:pt x="2181" y="232"/>
                    </a:lnTo>
                    <a:lnTo>
                      <a:pt x="2206" y="193"/>
                    </a:lnTo>
                    <a:lnTo>
                      <a:pt x="2237" y="158"/>
                    </a:lnTo>
                    <a:lnTo>
                      <a:pt x="2276" y="123"/>
                    </a:lnTo>
                    <a:lnTo>
                      <a:pt x="2321" y="97"/>
                    </a:lnTo>
                    <a:lnTo>
                      <a:pt x="2369" y="76"/>
                    </a:lnTo>
                    <a:lnTo>
                      <a:pt x="2420" y="63"/>
                    </a:lnTo>
                    <a:lnTo>
                      <a:pt x="2472" y="60"/>
                    </a:lnTo>
                    <a:lnTo>
                      <a:pt x="2525" y="63"/>
                    </a:lnTo>
                    <a:lnTo>
                      <a:pt x="2576" y="76"/>
                    </a:lnTo>
                    <a:lnTo>
                      <a:pt x="2625" y="97"/>
                    </a:lnTo>
                    <a:lnTo>
                      <a:pt x="2669" y="123"/>
                    </a:lnTo>
                    <a:lnTo>
                      <a:pt x="2709" y="158"/>
                    </a:lnTo>
                    <a:lnTo>
                      <a:pt x="2742" y="197"/>
                    </a:lnTo>
                    <a:lnTo>
                      <a:pt x="2769" y="241"/>
                    </a:lnTo>
                    <a:lnTo>
                      <a:pt x="2788" y="288"/>
                    </a:lnTo>
                    <a:lnTo>
                      <a:pt x="2798" y="337"/>
                    </a:lnTo>
                    <a:lnTo>
                      <a:pt x="2802" y="388"/>
                    </a:lnTo>
                    <a:lnTo>
                      <a:pt x="2797" y="439"/>
                    </a:lnTo>
                    <a:lnTo>
                      <a:pt x="2784" y="488"/>
                    </a:lnTo>
                    <a:lnTo>
                      <a:pt x="2763" y="535"/>
                    </a:lnTo>
                    <a:lnTo>
                      <a:pt x="2735" y="579"/>
                    </a:lnTo>
                    <a:lnTo>
                      <a:pt x="2700" y="619"/>
                    </a:lnTo>
                    <a:lnTo>
                      <a:pt x="2690" y="630"/>
                    </a:lnTo>
                    <a:lnTo>
                      <a:pt x="2649" y="659"/>
                    </a:lnTo>
                    <a:lnTo>
                      <a:pt x="2605" y="684"/>
                    </a:lnTo>
                    <a:lnTo>
                      <a:pt x="2556" y="698"/>
                    </a:lnTo>
                    <a:lnTo>
                      <a:pt x="2504" y="707"/>
                    </a:lnTo>
                    <a:lnTo>
                      <a:pt x="2491" y="707"/>
                    </a:lnTo>
                    <a:lnTo>
                      <a:pt x="2486" y="708"/>
                    </a:lnTo>
                    <a:lnTo>
                      <a:pt x="2479" y="710"/>
                    </a:lnTo>
                    <a:lnTo>
                      <a:pt x="2444" y="721"/>
                    </a:lnTo>
                    <a:lnTo>
                      <a:pt x="2434" y="724"/>
                    </a:lnTo>
                    <a:lnTo>
                      <a:pt x="2411" y="731"/>
                    </a:lnTo>
                    <a:lnTo>
                      <a:pt x="2381" y="740"/>
                    </a:lnTo>
                    <a:lnTo>
                      <a:pt x="2351" y="752"/>
                    </a:lnTo>
                    <a:lnTo>
                      <a:pt x="2327" y="768"/>
                    </a:lnTo>
                    <a:lnTo>
                      <a:pt x="2306" y="787"/>
                    </a:lnTo>
                    <a:lnTo>
                      <a:pt x="2292" y="812"/>
                    </a:lnTo>
                    <a:lnTo>
                      <a:pt x="2286" y="836"/>
                    </a:lnTo>
                    <a:lnTo>
                      <a:pt x="2290" y="864"/>
                    </a:lnTo>
                    <a:lnTo>
                      <a:pt x="2300" y="898"/>
                    </a:lnTo>
                    <a:lnTo>
                      <a:pt x="2320" y="936"/>
                    </a:lnTo>
                    <a:lnTo>
                      <a:pt x="2346" y="975"/>
                    </a:lnTo>
                    <a:lnTo>
                      <a:pt x="2349" y="980"/>
                    </a:lnTo>
                    <a:lnTo>
                      <a:pt x="2421" y="1045"/>
                    </a:lnTo>
                    <a:lnTo>
                      <a:pt x="2490" y="1106"/>
                    </a:lnTo>
                    <a:lnTo>
                      <a:pt x="2556" y="1164"/>
                    </a:lnTo>
                    <a:lnTo>
                      <a:pt x="2618" y="1217"/>
                    </a:lnTo>
                    <a:lnTo>
                      <a:pt x="2676" y="1266"/>
                    </a:lnTo>
                    <a:lnTo>
                      <a:pt x="2726" y="1308"/>
                    </a:lnTo>
                    <a:lnTo>
                      <a:pt x="2772" y="1346"/>
                    </a:lnTo>
                    <a:lnTo>
                      <a:pt x="2812" y="1378"/>
                    </a:lnTo>
                    <a:lnTo>
                      <a:pt x="2846" y="1404"/>
                    </a:lnTo>
                    <a:lnTo>
                      <a:pt x="2819" y="1425"/>
                    </a:lnTo>
                    <a:lnTo>
                      <a:pt x="2788" y="1450"/>
                    </a:lnTo>
                    <a:lnTo>
                      <a:pt x="2749" y="1481"/>
                    </a:lnTo>
                    <a:lnTo>
                      <a:pt x="2704" y="1516"/>
                    </a:lnTo>
                    <a:lnTo>
                      <a:pt x="2655" y="1558"/>
                    </a:lnTo>
                    <a:lnTo>
                      <a:pt x="2600" y="1604"/>
                    </a:lnTo>
                    <a:lnTo>
                      <a:pt x="2541" y="1653"/>
                    </a:lnTo>
                    <a:lnTo>
                      <a:pt x="2477" y="1709"/>
                    </a:lnTo>
                    <a:lnTo>
                      <a:pt x="2411" y="1767"/>
                    </a:lnTo>
                    <a:lnTo>
                      <a:pt x="2342" y="1830"/>
                    </a:lnTo>
                    <a:lnTo>
                      <a:pt x="2271" y="1897"/>
                    </a:lnTo>
                    <a:lnTo>
                      <a:pt x="2265" y="1904"/>
                    </a:lnTo>
                    <a:lnTo>
                      <a:pt x="2262" y="1911"/>
                    </a:lnTo>
                    <a:lnTo>
                      <a:pt x="2257" y="1932"/>
                    </a:lnTo>
                    <a:lnTo>
                      <a:pt x="2258" y="1949"/>
                    </a:lnTo>
                    <a:lnTo>
                      <a:pt x="2262" y="1965"/>
                    </a:lnTo>
                    <a:lnTo>
                      <a:pt x="2265" y="1977"/>
                    </a:lnTo>
                    <a:lnTo>
                      <a:pt x="2279" y="2002"/>
                    </a:lnTo>
                    <a:lnTo>
                      <a:pt x="2299" y="2023"/>
                    </a:lnTo>
                    <a:lnTo>
                      <a:pt x="2321" y="2039"/>
                    </a:lnTo>
                    <a:lnTo>
                      <a:pt x="2348" y="2053"/>
                    </a:lnTo>
                    <a:lnTo>
                      <a:pt x="2378" y="2061"/>
                    </a:lnTo>
                    <a:lnTo>
                      <a:pt x="2407" y="2070"/>
                    </a:lnTo>
                    <a:lnTo>
                      <a:pt x="2437" y="2075"/>
                    </a:lnTo>
                    <a:lnTo>
                      <a:pt x="2467" y="2079"/>
                    </a:lnTo>
                    <a:lnTo>
                      <a:pt x="2476" y="2079"/>
                    </a:lnTo>
                    <a:lnTo>
                      <a:pt x="2530" y="2089"/>
                    </a:lnTo>
                    <a:lnTo>
                      <a:pt x="2583" y="2109"/>
                    </a:lnTo>
                    <a:lnTo>
                      <a:pt x="2630" y="2137"/>
                    </a:lnTo>
                    <a:lnTo>
                      <a:pt x="2674" y="2172"/>
                    </a:lnTo>
                    <a:lnTo>
                      <a:pt x="2707" y="2214"/>
                    </a:lnTo>
                    <a:lnTo>
                      <a:pt x="2735" y="2258"/>
                    </a:lnTo>
                    <a:lnTo>
                      <a:pt x="2754" y="2305"/>
                    </a:lnTo>
                    <a:lnTo>
                      <a:pt x="2765" y="2354"/>
                    </a:lnTo>
                    <a:lnTo>
                      <a:pt x="2770" y="2405"/>
                    </a:lnTo>
                    <a:lnTo>
                      <a:pt x="2767" y="2456"/>
                    </a:lnTo>
                    <a:lnTo>
                      <a:pt x="2754" y="2505"/>
                    </a:lnTo>
                    <a:lnTo>
                      <a:pt x="2735" y="2552"/>
                    </a:lnTo>
                    <a:lnTo>
                      <a:pt x="2709" y="2596"/>
                    </a:lnTo>
                    <a:lnTo>
                      <a:pt x="2674" y="2636"/>
                    </a:lnTo>
                    <a:lnTo>
                      <a:pt x="2634" y="2671"/>
                    </a:lnTo>
                    <a:lnTo>
                      <a:pt x="2588" y="2699"/>
                    </a:lnTo>
                    <a:lnTo>
                      <a:pt x="2537" y="2720"/>
                    </a:lnTo>
                    <a:lnTo>
                      <a:pt x="2484" y="2733"/>
                    </a:lnTo>
                    <a:lnTo>
                      <a:pt x="2430" y="2736"/>
                    </a:lnTo>
                    <a:lnTo>
                      <a:pt x="2379" y="2733"/>
                    </a:lnTo>
                    <a:lnTo>
                      <a:pt x="2330" y="2722"/>
                    </a:lnTo>
                    <a:lnTo>
                      <a:pt x="2283" y="2703"/>
                    </a:lnTo>
                    <a:lnTo>
                      <a:pt x="2241" y="2677"/>
                    </a:lnTo>
                    <a:lnTo>
                      <a:pt x="2202" y="2645"/>
                    </a:lnTo>
                    <a:lnTo>
                      <a:pt x="2176" y="2612"/>
                    </a:lnTo>
                    <a:lnTo>
                      <a:pt x="2153" y="2577"/>
                    </a:lnTo>
                    <a:lnTo>
                      <a:pt x="2136" y="2540"/>
                    </a:lnTo>
                    <a:lnTo>
                      <a:pt x="2120" y="2503"/>
                    </a:lnTo>
                    <a:lnTo>
                      <a:pt x="2108" y="2465"/>
                    </a:lnTo>
                    <a:lnTo>
                      <a:pt x="2100" y="2447"/>
                    </a:lnTo>
                    <a:lnTo>
                      <a:pt x="2099" y="2417"/>
                    </a:lnTo>
                    <a:lnTo>
                      <a:pt x="2095" y="2386"/>
                    </a:lnTo>
                    <a:lnTo>
                      <a:pt x="2090" y="2354"/>
                    </a:lnTo>
                    <a:lnTo>
                      <a:pt x="2083" y="2324"/>
                    </a:lnTo>
                    <a:lnTo>
                      <a:pt x="2071" y="2296"/>
                    </a:lnTo>
                    <a:lnTo>
                      <a:pt x="2055" y="2270"/>
                    </a:lnTo>
                    <a:lnTo>
                      <a:pt x="2034" y="2251"/>
                    </a:lnTo>
                    <a:lnTo>
                      <a:pt x="2009" y="2235"/>
                    </a:lnTo>
                    <a:lnTo>
                      <a:pt x="1990" y="2230"/>
                    </a:lnTo>
                    <a:lnTo>
                      <a:pt x="1965" y="2228"/>
                    </a:lnTo>
                    <a:lnTo>
                      <a:pt x="1937" y="2233"/>
                    </a:lnTo>
                    <a:lnTo>
                      <a:pt x="1930" y="2237"/>
                    </a:lnTo>
                    <a:lnTo>
                      <a:pt x="1923" y="2242"/>
                    </a:lnTo>
                    <a:lnTo>
                      <a:pt x="1862" y="2310"/>
                    </a:lnTo>
                    <a:lnTo>
                      <a:pt x="1802" y="2375"/>
                    </a:lnTo>
                    <a:lnTo>
                      <a:pt x="1745" y="2438"/>
                    </a:lnTo>
                    <a:lnTo>
                      <a:pt x="1692" y="2500"/>
                    </a:lnTo>
                    <a:lnTo>
                      <a:pt x="1643" y="2556"/>
                    </a:lnTo>
                    <a:lnTo>
                      <a:pt x="1597" y="2610"/>
                    </a:lnTo>
                    <a:lnTo>
                      <a:pt x="1557" y="2659"/>
                    </a:lnTo>
                    <a:lnTo>
                      <a:pt x="1520" y="2705"/>
                    </a:lnTo>
                    <a:lnTo>
                      <a:pt x="1487" y="2745"/>
                    </a:lnTo>
                    <a:lnTo>
                      <a:pt x="1459" y="2780"/>
                    </a:lnTo>
                    <a:lnTo>
                      <a:pt x="1436" y="2810"/>
                    </a:lnTo>
                    <a:lnTo>
                      <a:pt x="1418" y="2833"/>
                    </a:lnTo>
                    <a:lnTo>
                      <a:pt x="1394" y="2803"/>
                    </a:lnTo>
                    <a:lnTo>
                      <a:pt x="1362" y="2768"/>
                    </a:lnTo>
                    <a:lnTo>
                      <a:pt x="1327" y="2727"/>
                    </a:lnTo>
                    <a:lnTo>
                      <a:pt x="1285" y="2682"/>
                    </a:lnTo>
                    <a:lnTo>
                      <a:pt x="1240" y="2631"/>
                    </a:lnTo>
                    <a:lnTo>
                      <a:pt x="1191" y="2577"/>
                    </a:lnTo>
                    <a:lnTo>
                      <a:pt x="1136" y="2517"/>
                    </a:lnTo>
                    <a:lnTo>
                      <a:pt x="1078" y="2454"/>
                    </a:lnTo>
                    <a:lnTo>
                      <a:pt x="1017" y="2387"/>
                    </a:lnTo>
                    <a:lnTo>
                      <a:pt x="952" y="2317"/>
                    </a:lnTo>
                    <a:lnTo>
                      <a:pt x="950" y="2316"/>
                    </a:lnTo>
                    <a:lnTo>
                      <a:pt x="945" y="2312"/>
                    </a:lnTo>
                    <a:lnTo>
                      <a:pt x="913" y="2296"/>
                    </a:lnTo>
                    <a:lnTo>
                      <a:pt x="885" y="2288"/>
                    </a:lnTo>
                    <a:lnTo>
                      <a:pt x="859" y="2284"/>
                    </a:lnTo>
                    <a:lnTo>
                      <a:pt x="843" y="2286"/>
                    </a:lnTo>
                    <a:lnTo>
                      <a:pt x="829" y="2289"/>
                    </a:lnTo>
                    <a:lnTo>
                      <a:pt x="803" y="2303"/>
                    </a:lnTo>
                    <a:lnTo>
                      <a:pt x="782" y="2324"/>
                    </a:lnTo>
                    <a:lnTo>
                      <a:pt x="763" y="2352"/>
                    </a:lnTo>
                    <a:lnTo>
                      <a:pt x="747" y="2386"/>
                    </a:lnTo>
                    <a:lnTo>
                      <a:pt x="736" y="2428"/>
                    </a:lnTo>
                    <a:lnTo>
                      <a:pt x="728" y="2475"/>
                    </a:lnTo>
                    <a:lnTo>
                      <a:pt x="726" y="2480"/>
                    </a:lnTo>
                    <a:lnTo>
                      <a:pt x="724" y="2486"/>
                    </a:lnTo>
                    <a:lnTo>
                      <a:pt x="717" y="2531"/>
                    </a:lnTo>
                    <a:lnTo>
                      <a:pt x="703" y="2575"/>
                    </a:lnTo>
                    <a:lnTo>
                      <a:pt x="684" y="2615"/>
                    </a:lnTo>
                    <a:lnTo>
                      <a:pt x="658" y="2654"/>
                    </a:lnTo>
                    <a:lnTo>
                      <a:pt x="628" y="2689"/>
                    </a:lnTo>
                    <a:lnTo>
                      <a:pt x="587" y="2724"/>
                    </a:lnTo>
                    <a:lnTo>
                      <a:pt x="544" y="2750"/>
                    </a:lnTo>
                    <a:lnTo>
                      <a:pt x="496" y="2771"/>
                    </a:lnTo>
                    <a:lnTo>
                      <a:pt x="445" y="2784"/>
                    </a:lnTo>
                    <a:lnTo>
                      <a:pt x="393" y="2787"/>
                    </a:lnTo>
                    <a:lnTo>
                      <a:pt x="338" y="2784"/>
                    </a:lnTo>
                    <a:lnTo>
                      <a:pt x="288" y="2771"/>
                    </a:lnTo>
                    <a:lnTo>
                      <a:pt x="240" y="2750"/>
                    </a:lnTo>
                    <a:lnTo>
                      <a:pt x="195" y="2724"/>
                    </a:lnTo>
                    <a:lnTo>
                      <a:pt x="154" y="2689"/>
                    </a:lnTo>
                    <a:lnTo>
                      <a:pt x="121" y="2649"/>
                    </a:lnTo>
                    <a:lnTo>
                      <a:pt x="93" y="2603"/>
                    </a:lnTo>
                    <a:lnTo>
                      <a:pt x="72" y="2556"/>
                    </a:lnTo>
                    <a:lnTo>
                      <a:pt x="60" y="2503"/>
                    </a:lnTo>
                    <a:lnTo>
                      <a:pt x="54" y="2451"/>
                    </a:lnTo>
                    <a:lnTo>
                      <a:pt x="58" y="2396"/>
                    </a:lnTo>
                    <a:lnTo>
                      <a:pt x="68" y="2345"/>
                    </a:lnTo>
                    <a:lnTo>
                      <a:pt x="88" y="2296"/>
                    </a:lnTo>
                    <a:lnTo>
                      <a:pt x="116" y="2252"/>
                    </a:lnTo>
                    <a:lnTo>
                      <a:pt x="149" y="2212"/>
                    </a:lnTo>
                    <a:lnTo>
                      <a:pt x="179" y="2184"/>
                    </a:lnTo>
                    <a:lnTo>
                      <a:pt x="209" y="2160"/>
                    </a:lnTo>
                    <a:lnTo>
                      <a:pt x="238" y="2139"/>
                    </a:lnTo>
                    <a:lnTo>
                      <a:pt x="270" y="2123"/>
                    </a:lnTo>
                    <a:lnTo>
                      <a:pt x="305" y="2114"/>
                    </a:lnTo>
                    <a:lnTo>
                      <a:pt x="340" y="2109"/>
                    </a:lnTo>
                    <a:lnTo>
                      <a:pt x="347" y="2109"/>
                    </a:lnTo>
                    <a:lnTo>
                      <a:pt x="377" y="2107"/>
                    </a:lnTo>
                    <a:lnTo>
                      <a:pt x="409" y="2104"/>
                    </a:lnTo>
                    <a:lnTo>
                      <a:pt x="440" y="2098"/>
                    </a:lnTo>
                    <a:lnTo>
                      <a:pt x="470" y="2091"/>
                    </a:lnTo>
                    <a:lnTo>
                      <a:pt x="498" y="2079"/>
                    </a:lnTo>
                    <a:lnTo>
                      <a:pt x="522" y="2063"/>
                    </a:lnTo>
                    <a:lnTo>
                      <a:pt x="544" y="2044"/>
                    </a:lnTo>
                    <a:lnTo>
                      <a:pt x="558" y="2019"/>
                    </a:lnTo>
                    <a:lnTo>
                      <a:pt x="563" y="1995"/>
                    </a:lnTo>
                    <a:lnTo>
                      <a:pt x="563" y="1967"/>
                    </a:lnTo>
                    <a:lnTo>
                      <a:pt x="552" y="1937"/>
                    </a:lnTo>
                    <a:lnTo>
                      <a:pt x="537" y="1904"/>
                    </a:lnTo>
                    <a:lnTo>
                      <a:pt x="535" y="1898"/>
                    </a:lnTo>
                    <a:lnTo>
                      <a:pt x="531" y="1895"/>
                    </a:lnTo>
                    <a:lnTo>
                      <a:pt x="461" y="1832"/>
                    </a:lnTo>
                    <a:lnTo>
                      <a:pt x="395" y="1772"/>
                    </a:lnTo>
                    <a:lnTo>
                      <a:pt x="331" y="1716"/>
                    </a:lnTo>
                    <a:lnTo>
                      <a:pt x="270" y="1664"/>
                    </a:lnTo>
                    <a:lnTo>
                      <a:pt x="214" y="1615"/>
                    </a:lnTo>
                    <a:lnTo>
                      <a:pt x="160" y="1571"/>
                    </a:lnTo>
                    <a:lnTo>
                      <a:pt x="112" y="1530"/>
                    </a:lnTo>
                    <a:lnTo>
                      <a:pt x="68" y="1497"/>
                    </a:lnTo>
                    <a:lnTo>
                      <a:pt x="32" y="1466"/>
                    </a:lnTo>
                    <a:lnTo>
                      <a:pt x="0" y="1441"/>
                    </a:lnTo>
                    <a:lnTo>
                      <a:pt x="19" y="1418"/>
                    </a:lnTo>
                    <a:lnTo>
                      <a:pt x="44" y="1387"/>
                    </a:lnTo>
                    <a:lnTo>
                      <a:pt x="74" y="1350"/>
                    </a:lnTo>
                    <a:lnTo>
                      <a:pt x="109" y="1308"/>
                    </a:lnTo>
                    <a:lnTo>
                      <a:pt x="147" y="1261"/>
                    </a:lnTo>
                    <a:lnTo>
                      <a:pt x="193" y="1208"/>
                    </a:lnTo>
                    <a:lnTo>
                      <a:pt x="242" y="1150"/>
                    </a:lnTo>
                    <a:lnTo>
                      <a:pt x="295" y="1089"/>
                    </a:lnTo>
                    <a:lnTo>
                      <a:pt x="352" y="1026"/>
                    </a:lnTo>
                    <a:lnTo>
                      <a:pt x="412" y="957"/>
                    </a:lnTo>
                    <a:lnTo>
                      <a:pt x="477" y="889"/>
                    </a:lnTo>
                    <a:lnTo>
                      <a:pt x="494" y="882"/>
                    </a:lnTo>
                    <a:lnTo>
                      <a:pt x="508" y="878"/>
                    </a:lnTo>
                    <a:lnTo>
                      <a:pt x="517" y="878"/>
                    </a:lnTo>
                    <a:lnTo>
                      <a:pt x="524" y="880"/>
                    </a:lnTo>
                    <a:lnTo>
                      <a:pt x="542" y="892"/>
                    </a:lnTo>
                    <a:lnTo>
                      <a:pt x="556" y="915"/>
                    </a:lnTo>
                    <a:lnTo>
                      <a:pt x="566" y="949"/>
                    </a:lnTo>
                    <a:lnTo>
                      <a:pt x="573" y="991"/>
                    </a:lnTo>
                    <a:lnTo>
                      <a:pt x="577" y="1040"/>
                    </a:lnTo>
                    <a:lnTo>
                      <a:pt x="579" y="1047"/>
                    </a:lnTo>
                    <a:lnTo>
                      <a:pt x="580" y="1052"/>
                    </a:lnTo>
                    <a:lnTo>
                      <a:pt x="587" y="1075"/>
                    </a:lnTo>
                    <a:lnTo>
                      <a:pt x="601" y="1113"/>
                    </a:lnTo>
                    <a:lnTo>
                      <a:pt x="619" y="1155"/>
                    </a:lnTo>
                    <a:lnTo>
                      <a:pt x="640" y="1197"/>
                    </a:lnTo>
                    <a:lnTo>
                      <a:pt x="665" y="1238"/>
                    </a:lnTo>
                    <a:lnTo>
                      <a:pt x="696" y="1275"/>
                    </a:lnTo>
                    <a:lnTo>
                      <a:pt x="743" y="1315"/>
                    </a:lnTo>
                    <a:lnTo>
                      <a:pt x="794" y="1346"/>
                    </a:lnTo>
                    <a:lnTo>
                      <a:pt x="850" y="1369"/>
                    </a:lnTo>
                    <a:lnTo>
                      <a:pt x="910" y="1383"/>
                    </a:lnTo>
                    <a:lnTo>
                      <a:pt x="973" y="1388"/>
                    </a:lnTo>
                    <a:lnTo>
                      <a:pt x="1026" y="1385"/>
                    </a:lnTo>
                    <a:lnTo>
                      <a:pt x="1077" y="1374"/>
                    </a:lnTo>
                    <a:lnTo>
                      <a:pt x="1127" y="1357"/>
                    </a:lnTo>
                    <a:lnTo>
                      <a:pt x="1175" y="1334"/>
                    </a:lnTo>
                    <a:lnTo>
                      <a:pt x="1219" y="1306"/>
                    </a:lnTo>
                    <a:lnTo>
                      <a:pt x="1257" y="1271"/>
                    </a:lnTo>
                    <a:lnTo>
                      <a:pt x="1297" y="1224"/>
                    </a:lnTo>
                    <a:lnTo>
                      <a:pt x="1331" y="1171"/>
                    </a:lnTo>
                    <a:lnTo>
                      <a:pt x="1354" y="1113"/>
                    </a:lnTo>
                    <a:lnTo>
                      <a:pt x="1368" y="1054"/>
                    </a:lnTo>
                    <a:lnTo>
                      <a:pt x="1373" y="992"/>
                    </a:lnTo>
                    <a:lnTo>
                      <a:pt x="1369" y="929"/>
                    </a:lnTo>
                    <a:lnTo>
                      <a:pt x="1354" y="870"/>
                    </a:lnTo>
                    <a:lnTo>
                      <a:pt x="1331" y="814"/>
                    </a:lnTo>
                    <a:lnTo>
                      <a:pt x="1299" y="761"/>
                    </a:lnTo>
                    <a:lnTo>
                      <a:pt x="1259" y="714"/>
                    </a:lnTo>
                    <a:lnTo>
                      <a:pt x="1219" y="679"/>
                    </a:lnTo>
                    <a:lnTo>
                      <a:pt x="1175" y="649"/>
                    </a:lnTo>
                    <a:lnTo>
                      <a:pt x="1127" y="626"/>
                    </a:lnTo>
                    <a:lnTo>
                      <a:pt x="1077" y="610"/>
                    </a:lnTo>
                    <a:lnTo>
                      <a:pt x="1026" y="600"/>
                    </a:lnTo>
                    <a:lnTo>
                      <a:pt x="1017" y="598"/>
                    </a:lnTo>
                    <a:lnTo>
                      <a:pt x="971" y="591"/>
                    </a:lnTo>
                    <a:lnTo>
                      <a:pt x="935" y="581"/>
                    </a:lnTo>
                    <a:lnTo>
                      <a:pt x="905" y="566"/>
                    </a:lnTo>
                    <a:lnTo>
                      <a:pt x="882" y="551"/>
                    </a:lnTo>
                    <a:lnTo>
                      <a:pt x="870" y="531"/>
                    </a:lnTo>
                    <a:lnTo>
                      <a:pt x="870" y="521"/>
                    </a:lnTo>
                    <a:lnTo>
                      <a:pt x="871" y="505"/>
                    </a:lnTo>
                    <a:lnTo>
                      <a:pt x="880" y="484"/>
                    </a:lnTo>
                    <a:lnTo>
                      <a:pt x="949" y="421"/>
                    </a:lnTo>
                    <a:lnTo>
                      <a:pt x="1015" y="360"/>
                    </a:lnTo>
                    <a:lnTo>
                      <a:pt x="1080" y="302"/>
                    </a:lnTo>
                    <a:lnTo>
                      <a:pt x="1140" y="249"/>
                    </a:lnTo>
                    <a:lnTo>
                      <a:pt x="1198" y="200"/>
                    </a:lnTo>
                    <a:lnTo>
                      <a:pt x="1250" y="155"/>
                    </a:lnTo>
                    <a:lnTo>
                      <a:pt x="1297" y="114"/>
                    </a:lnTo>
                    <a:lnTo>
                      <a:pt x="1341" y="78"/>
                    </a:lnTo>
                    <a:lnTo>
                      <a:pt x="1380" y="46"/>
                    </a:lnTo>
                    <a:lnTo>
                      <a:pt x="1411" y="20"/>
                    </a:lnTo>
                    <a:lnTo>
                      <a:pt x="1438" y="0"/>
                    </a:lnTo>
                    <a:close/>
                  </a:path>
                </a:pathLst>
              </a:custGeom>
              <a:solidFill>
                <a:srgbClr val="84BC2E"/>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5" name="Freeform 33">
                <a:extLst>
                  <a:ext uri="{FF2B5EF4-FFF2-40B4-BE49-F238E27FC236}">
                    <a16:creationId xmlns:a16="http://schemas.microsoft.com/office/drawing/2014/main" id="{65561CAF-A186-C697-5575-1F4DBE772CD6}"/>
                  </a:ext>
                </a:extLst>
              </p:cNvPr>
              <p:cNvSpPr>
                <a:spLocks/>
              </p:cNvSpPr>
              <p:nvPr/>
            </p:nvSpPr>
            <p:spPr bwMode="auto">
              <a:xfrm>
                <a:off x="5065501" y="3731929"/>
                <a:ext cx="2089704" cy="2059271"/>
              </a:xfrm>
              <a:custGeom>
                <a:avLst/>
                <a:gdLst>
                  <a:gd name="T0" fmla="*/ 1471 w 2884"/>
                  <a:gd name="T1" fmla="*/ 34 h 2843"/>
                  <a:gd name="T2" fmla="*/ 1587 w 2884"/>
                  <a:gd name="T3" fmla="*/ 121 h 2843"/>
                  <a:gd name="T4" fmla="*/ 1745 w 2884"/>
                  <a:gd name="T5" fmla="*/ 249 h 2843"/>
                  <a:gd name="T6" fmla="*/ 1930 w 2884"/>
                  <a:gd name="T7" fmla="*/ 412 h 2843"/>
                  <a:gd name="T8" fmla="*/ 1995 w 2884"/>
                  <a:gd name="T9" fmla="*/ 495 h 2843"/>
                  <a:gd name="T10" fmla="*/ 1927 w 2884"/>
                  <a:gd name="T11" fmla="*/ 516 h 2843"/>
                  <a:gd name="T12" fmla="*/ 1811 w 2884"/>
                  <a:gd name="T13" fmla="*/ 538 h 2843"/>
                  <a:gd name="T14" fmla="*/ 1669 w 2884"/>
                  <a:gd name="T15" fmla="*/ 607 h 2843"/>
                  <a:gd name="T16" fmla="*/ 1555 w 2884"/>
                  <a:gd name="T17" fmla="*/ 740 h 2843"/>
                  <a:gd name="T18" fmla="*/ 1510 w 2884"/>
                  <a:gd name="T19" fmla="*/ 899 h 2843"/>
                  <a:gd name="T20" fmla="*/ 1532 w 2884"/>
                  <a:gd name="T21" fmla="*/ 1064 h 2843"/>
                  <a:gd name="T22" fmla="*/ 1625 w 2884"/>
                  <a:gd name="T23" fmla="*/ 1210 h 2843"/>
                  <a:gd name="T24" fmla="*/ 1781 w 2884"/>
                  <a:gd name="T25" fmla="*/ 1306 h 2843"/>
                  <a:gd name="T26" fmla="*/ 1967 w 2884"/>
                  <a:gd name="T27" fmla="*/ 1320 h 2843"/>
                  <a:gd name="T28" fmla="*/ 2137 w 2884"/>
                  <a:gd name="T29" fmla="*/ 1250 h 2843"/>
                  <a:gd name="T30" fmla="*/ 2253 w 2884"/>
                  <a:gd name="T31" fmla="*/ 1118 h 2843"/>
                  <a:gd name="T32" fmla="*/ 2295 w 2884"/>
                  <a:gd name="T33" fmla="*/ 966 h 2843"/>
                  <a:gd name="T34" fmla="*/ 2328 w 2884"/>
                  <a:gd name="T35" fmla="*/ 866 h 2843"/>
                  <a:gd name="T36" fmla="*/ 2360 w 2884"/>
                  <a:gd name="T37" fmla="*/ 819 h 2843"/>
                  <a:gd name="T38" fmla="*/ 2432 w 2884"/>
                  <a:gd name="T39" fmla="*/ 885 h 2843"/>
                  <a:gd name="T40" fmla="*/ 2606 w 2884"/>
                  <a:gd name="T41" fmla="*/ 1078 h 2843"/>
                  <a:gd name="T42" fmla="*/ 2746 w 2884"/>
                  <a:gd name="T43" fmla="*/ 1239 h 2843"/>
                  <a:gd name="T44" fmla="*/ 2844 w 2884"/>
                  <a:gd name="T45" fmla="*/ 1360 h 2843"/>
                  <a:gd name="T46" fmla="*/ 1420 w 2884"/>
                  <a:gd name="T47" fmla="*/ 2843 h 2843"/>
                  <a:gd name="T48" fmla="*/ 39 w 2884"/>
                  <a:gd name="T49" fmla="*/ 1374 h 2843"/>
                  <a:gd name="T50" fmla="*/ 133 w 2884"/>
                  <a:gd name="T51" fmla="*/ 1257 h 2843"/>
                  <a:gd name="T52" fmla="*/ 268 w 2884"/>
                  <a:gd name="T53" fmla="*/ 1099 h 2843"/>
                  <a:gd name="T54" fmla="*/ 435 w 2884"/>
                  <a:gd name="T55" fmla="*/ 912 h 2843"/>
                  <a:gd name="T56" fmla="*/ 507 w 2884"/>
                  <a:gd name="T57" fmla="*/ 845 h 2843"/>
                  <a:gd name="T58" fmla="*/ 526 w 2884"/>
                  <a:gd name="T59" fmla="*/ 857 h 2843"/>
                  <a:gd name="T60" fmla="*/ 549 w 2884"/>
                  <a:gd name="T61" fmla="*/ 903 h 2843"/>
                  <a:gd name="T62" fmla="*/ 561 w 2884"/>
                  <a:gd name="T63" fmla="*/ 1003 h 2843"/>
                  <a:gd name="T64" fmla="*/ 572 w 2884"/>
                  <a:gd name="T65" fmla="*/ 1036 h 2843"/>
                  <a:gd name="T66" fmla="*/ 622 w 2884"/>
                  <a:gd name="T67" fmla="*/ 1161 h 2843"/>
                  <a:gd name="T68" fmla="*/ 729 w 2884"/>
                  <a:gd name="T69" fmla="*/ 1280 h 2843"/>
                  <a:gd name="T70" fmla="*/ 896 w 2884"/>
                  <a:gd name="T71" fmla="*/ 1348 h 2843"/>
                  <a:gd name="T72" fmla="*/ 1066 w 2884"/>
                  <a:gd name="T73" fmla="*/ 1339 h 2843"/>
                  <a:gd name="T74" fmla="*/ 1212 w 2884"/>
                  <a:gd name="T75" fmla="*/ 1267 h 2843"/>
                  <a:gd name="T76" fmla="*/ 1320 w 2884"/>
                  <a:gd name="T77" fmla="*/ 1139 h 2843"/>
                  <a:gd name="T78" fmla="*/ 1368 w 2884"/>
                  <a:gd name="T79" fmla="*/ 980 h 2843"/>
                  <a:gd name="T80" fmla="*/ 1343 w 2884"/>
                  <a:gd name="T81" fmla="*/ 815 h 2843"/>
                  <a:gd name="T82" fmla="*/ 1252 w 2884"/>
                  <a:gd name="T83" fmla="*/ 672 h 2843"/>
                  <a:gd name="T84" fmla="*/ 1113 w 2884"/>
                  <a:gd name="T85" fmla="*/ 582 h 2843"/>
                  <a:gd name="T86" fmla="*/ 999 w 2884"/>
                  <a:gd name="T87" fmla="*/ 558 h 2843"/>
                  <a:gd name="T88" fmla="*/ 891 w 2884"/>
                  <a:gd name="T89" fmla="*/ 528 h 2843"/>
                  <a:gd name="T90" fmla="*/ 857 w 2884"/>
                  <a:gd name="T91" fmla="*/ 493 h 2843"/>
                  <a:gd name="T92" fmla="*/ 922 w 2884"/>
                  <a:gd name="T93" fmla="*/ 424 h 2843"/>
                  <a:gd name="T94" fmla="*/ 1110 w 2884"/>
                  <a:gd name="T95" fmla="*/ 258 h 2843"/>
                  <a:gd name="T96" fmla="*/ 1264 w 2884"/>
                  <a:gd name="T97" fmla="*/ 128 h 2843"/>
                  <a:gd name="T98" fmla="*/ 1378 w 2884"/>
                  <a:gd name="T99" fmla="*/ 35 h 2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84" h="2843">
                    <a:moveTo>
                      <a:pt x="1426" y="0"/>
                    </a:moveTo>
                    <a:lnTo>
                      <a:pt x="1445" y="14"/>
                    </a:lnTo>
                    <a:lnTo>
                      <a:pt x="1471" y="34"/>
                    </a:lnTo>
                    <a:lnTo>
                      <a:pt x="1504" y="58"/>
                    </a:lnTo>
                    <a:lnTo>
                      <a:pt x="1543" y="88"/>
                    </a:lnTo>
                    <a:lnTo>
                      <a:pt x="1587" y="121"/>
                    </a:lnTo>
                    <a:lnTo>
                      <a:pt x="1634" y="160"/>
                    </a:lnTo>
                    <a:lnTo>
                      <a:pt x="1687" y="202"/>
                    </a:lnTo>
                    <a:lnTo>
                      <a:pt x="1745" y="249"/>
                    </a:lnTo>
                    <a:lnTo>
                      <a:pt x="1804" y="300"/>
                    </a:lnTo>
                    <a:lnTo>
                      <a:pt x="1866" y="354"/>
                    </a:lnTo>
                    <a:lnTo>
                      <a:pt x="1930" y="412"/>
                    </a:lnTo>
                    <a:lnTo>
                      <a:pt x="1999" y="473"/>
                    </a:lnTo>
                    <a:lnTo>
                      <a:pt x="2011" y="486"/>
                    </a:lnTo>
                    <a:lnTo>
                      <a:pt x="1995" y="495"/>
                    </a:lnTo>
                    <a:lnTo>
                      <a:pt x="1976" y="503"/>
                    </a:lnTo>
                    <a:lnTo>
                      <a:pt x="1952" y="509"/>
                    </a:lnTo>
                    <a:lnTo>
                      <a:pt x="1927" y="516"/>
                    </a:lnTo>
                    <a:lnTo>
                      <a:pt x="1895" y="523"/>
                    </a:lnTo>
                    <a:lnTo>
                      <a:pt x="1862" y="533"/>
                    </a:lnTo>
                    <a:lnTo>
                      <a:pt x="1811" y="538"/>
                    </a:lnTo>
                    <a:lnTo>
                      <a:pt x="1762" y="554"/>
                    </a:lnTo>
                    <a:lnTo>
                      <a:pt x="1715" y="577"/>
                    </a:lnTo>
                    <a:lnTo>
                      <a:pt x="1669" y="607"/>
                    </a:lnTo>
                    <a:lnTo>
                      <a:pt x="1625" y="647"/>
                    </a:lnTo>
                    <a:lnTo>
                      <a:pt x="1587" y="691"/>
                    </a:lnTo>
                    <a:lnTo>
                      <a:pt x="1555" y="740"/>
                    </a:lnTo>
                    <a:lnTo>
                      <a:pt x="1532" y="791"/>
                    </a:lnTo>
                    <a:lnTo>
                      <a:pt x="1517" y="845"/>
                    </a:lnTo>
                    <a:lnTo>
                      <a:pt x="1510" y="899"/>
                    </a:lnTo>
                    <a:lnTo>
                      <a:pt x="1510" y="955"/>
                    </a:lnTo>
                    <a:lnTo>
                      <a:pt x="1517" y="1012"/>
                    </a:lnTo>
                    <a:lnTo>
                      <a:pt x="1532" y="1064"/>
                    </a:lnTo>
                    <a:lnTo>
                      <a:pt x="1555" y="1117"/>
                    </a:lnTo>
                    <a:lnTo>
                      <a:pt x="1587" y="1164"/>
                    </a:lnTo>
                    <a:lnTo>
                      <a:pt x="1625" y="1210"/>
                    </a:lnTo>
                    <a:lnTo>
                      <a:pt x="1673" y="1250"/>
                    </a:lnTo>
                    <a:lnTo>
                      <a:pt x="1725" y="1281"/>
                    </a:lnTo>
                    <a:lnTo>
                      <a:pt x="1781" y="1306"/>
                    </a:lnTo>
                    <a:lnTo>
                      <a:pt x="1843" y="1320"/>
                    </a:lnTo>
                    <a:lnTo>
                      <a:pt x="1904" y="1325"/>
                    </a:lnTo>
                    <a:lnTo>
                      <a:pt x="1967" y="1320"/>
                    </a:lnTo>
                    <a:lnTo>
                      <a:pt x="2027" y="1306"/>
                    </a:lnTo>
                    <a:lnTo>
                      <a:pt x="2085" y="1281"/>
                    </a:lnTo>
                    <a:lnTo>
                      <a:pt x="2137" y="1250"/>
                    </a:lnTo>
                    <a:lnTo>
                      <a:pt x="2185" y="1208"/>
                    </a:lnTo>
                    <a:lnTo>
                      <a:pt x="2223" y="1166"/>
                    </a:lnTo>
                    <a:lnTo>
                      <a:pt x="2253" y="1118"/>
                    </a:lnTo>
                    <a:lnTo>
                      <a:pt x="2274" y="1069"/>
                    </a:lnTo>
                    <a:lnTo>
                      <a:pt x="2288" y="1019"/>
                    </a:lnTo>
                    <a:lnTo>
                      <a:pt x="2295" y="966"/>
                    </a:lnTo>
                    <a:lnTo>
                      <a:pt x="2307" y="931"/>
                    </a:lnTo>
                    <a:lnTo>
                      <a:pt x="2318" y="896"/>
                    </a:lnTo>
                    <a:lnTo>
                      <a:pt x="2328" y="866"/>
                    </a:lnTo>
                    <a:lnTo>
                      <a:pt x="2337" y="843"/>
                    </a:lnTo>
                    <a:lnTo>
                      <a:pt x="2348" y="828"/>
                    </a:lnTo>
                    <a:lnTo>
                      <a:pt x="2360" y="819"/>
                    </a:lnTo>
                    <a:lnTo>
                      <a:pt x="2364" y="817"/>
                    </a:lnTo>
                    <a:lnTo>
                      <a:pt x="2367" y="817"/>
                    </a:lnTo>
                    <a:lnTo>
                      <a:pt x="2432" y="885"/>
                    </a:lnTo>
                    <a:lnTo>
                      <a:pt x="2493" y="952"/>
                    </a:lnTo>
                    <a:lnTo>
                      <a:pt x="2551" y="1017"/>
                    </a:lnTo>
                    <a:lnTo>
                      <a:pt x="2606" y="1078"/>
                    </a:lnTo>
                    <a:lnTo>
                      <a:pt x="2656" y="1136"/>
                    </a:lnTo>
                    <a:lnTo>
                      <a:pt x="2704" y="1190"/>
                    </a:lnTo>
                    <a:lnTo>
                      <a:pt x="2746" y="1239"/>
                    </a:lnTo>
                    <a:lnTo>
                      <a:pt x="2783" y="1285"/>
                    </a:lnTo>
                    <a:lnTo>
                      <a:pt x="2816" y="1325"/>
                    </a:lnTo>
                    <a:lnTo>
                      <a:pt x="2844" y="1360"/>
                    </a:lnTo>
                    <a:lnTo>
                      <a:pt x="2867" y="1388"/>
                    </a:lnTo>
                    <a:lnTo>
                      <a:pt x="2884" y="1409"/>
                    </a:lnTo>
                    <a:lnTo>
                      <a:pt x="1420" y="2843"/>
                    </a:lnTo>
                    <a:lnTo>
                      <a:pt x="0" y="1423"/>
                    </a:lnTo>
                    <a:lnTo>
                      <a:pt x="18" y="1402"/>
                    </a:lnTo>
                    <a:lnTo>
                      <a:pt x="39" y="1374"/>
                    </a:lnTo>
                    <a:lnTo>
                      <a:pt x="67" y="1341"/>
                    </a:lnTo>
                    <a:lnTo>
                      <a:pt x="98" y="1301"/>
                    </a:lnTo>
                    <a:lnTo>
                      <a:pt x="133" y="1257"/>
                    </a:lnTo>
                    <a:lnTo>
                      <a:pt x="175" y="1208"/>
                    </a:lnTo>
                    <a:lnTo>
                      <a:pt x="219" y="1155"/>
                    </a:lnTo>
                    <a:lnTo>
                      <a:pt x="268" y="1099"/>
                    </a:lnTo>
                    <a:lnTo>
                      <a:pt x="319" y="1040"/>
                    </a:lnTo>
                    <a:lnTo>
                      <a:pt x="375" y="976"/>
                    </a:lnTo>
                    <a:lnTo>
                      <a:pt x="435" y="912"/>
                    </a:lnTo>
                    <a:lnTo>
                      <a:pt x="496" y="843"/>
                    </a:lnTo>
                    <a:lnTo>
                      <a:pt x="502" y="843"/>
                    </a:lnTo>
                    <a:lnTo>
                      <a:pt x="507" y="845"/>
                    </a:lnTo>
                    <a:lnTo>
                      <a:pt x="512" y="847"/>
                    </a:lnTo>
                    <a:lnTo>
                      <a:pt x="519" y="850"/>
                    </a:lnTo>
                    <a:lnTo>
                      <a:pt x="526" y="857"/>
                    </a:lnTo>
                    <a:lnTo>
                      <a:pt x="533" y="868"/>
                    </a:lnTo>
                    <a:lnTo>
                      <a:pt x="542" y="882"/>
                    </a:lnTo>
                    <a:lnTo>
                      <a:pt x="549" y="903"/>
                    </a:lnTo>
                    <a:lnTo>
                      <a:pt x="554" y="929"/>
                    </a:lnTo>
                    <a:lnTo>
                      <a:pt x="559" y="962"/>
                    </a:lnTo>
                    <a:lnTo>
                      <a:pt x="561" y="1003"/>
                    </a:lnTo>
                    <a:lnTo>
                      <a:pt x="561" y="1010"/>
                    </a:lnTo>
                    <a:lnTo>
                      <a:pt x="565" y="1017"/>
                    </a:lnTo>
                    <a:lnTo>
                      <a:pt x="572" y="1036"/>
                    </a:lnTo>
                    <a:lnTo>
                      <a:pt x="586" y="1075"/>
                    </a:lnTo>
                    <a:lnTo>
                      <a:pt x="601" y="1118"/>
                    </a:lnTo>
                    <a:lnTo>
                      <a:pt x="622" y="1161"/>
                    </a:lnTo>
                    <a:lnTo>
                      <a:pt x="649" y="1203"/>
                    </a:lnTo>
                    <a:lnTo>
                      <a:pt x="682" y="1241"/>
                    </a:lnTo>
                    <a:lnTo>
                      <a:pt x="729" y="1280"/>
                    </a:lnTo>
                    <a:lnTo>
                      <a:pt x="780" y="1311"/>
                    </a:lnTo>
                    <a:lnTo>
                      <a:pt x="836" y="1334"/>
                    </a:lnTo>
                    <a:lnTo>
                      <a:pt x="896" y="1348"/>
                    </a:lnTo>
                    <a:lnTo>
                      <a:pt x="959" y="1353"/>
                    </a:lnTo>
                    <a:lnTo>
                      <a:pt x="1013" y="1350"/>
                    </a:lnTo>
                    <a:lnTo>
                      <a:pt x="1066" y="1339"/>
                    </a:lnTo>
                    <a:lnTo>
                      <a:pt x="1119" y="1322"/>
                    </a:lnTo>
                    <a:lnTo>
                      <a:pt x="1166" y="1297"/>
                    </a:lnTo>
                    <a:lnTo>
                      <a:pt x="1212" y="1267"/>
                    </a:lnTo>
                    <a:lnTo>
                      <a:pt x="1252" y="1232"/>
                    </a:lnTo>
                    <a:lnTo>
                      <a:pt x="1291" y="1189"/>
                    </a:lnTo>
                    <a:lnTo>
                      <a:pt x="1320" y="1139"/>
                    </a:lnTo>
                    <a:lnTo>
                      <a:pt x="1345" y="1089"/>
                    </a:lnTo>
                    <a:lnTo>
                      <a:pt x="1359" y="1034"/>
                    </a:lnTo>
                    <a:lnTo>
                      <a:pt x="1368" y="980"/>
                    </a:lnTo>
                    <a:lnTo>
                      <a:pt x="1368" y="924"/>
                    </a:lnTo>
                    <a:lnTo>
                      <a:pt x="1359" y="870"/>
                    </a:lnTo>
                    <a:lnTo>
                      <a:pt x="1343" y="815"/>
                    </a:lnTo>
                    <a:lnTo>
                      <a:pt x="1320" y="764"/>
                    </a:lnTo>
                    <a:lnTo>
                      <a:pt x="1291" y="715"/>
                    </a:lnTo>
                    <a:lnTo>
                      <a:pt x="1252" y="672"/>
                    </a:lnTo>
                    <a:lnTo>
                      <a:pt x="1210" y="635"/>
                    </a:lnTo>
                    <a:lnTo>
                      <a:pt x="1164" y="605"/>
                    </a:lnTo>
                    <a:lnTo>
                      <a:pt x="1113" y="582"/>
                    </a:lnTo>
                    <a:lnTo>
                      <a:pt x="1061" y="566"/>
                    </a:lnTo>
                    <a:lnTo>
                      <a:pt x="1005" y="558"/>
                    </a:lnTo>
                    <a:lnTo>
                      <a:pt x="999" y="558"/>
                    </a:lnTo>
                    <a:lnTo>
                      <a:pt x="954" y="549"/>
                    </a:lnTo>
                    <a:lnTo>
                      <a:pt x="919" y="540"/>
                    </a:lnTo>
                    <a:lnTo>
                      <a:pt x="891" y="528"/>
                    </a:lnTo>
                    <a:lnTo>
                      <a:pt x="870" y="514"/>
                    </a:lnTo>
                    <a:lnTo>
                      <a:pt x="859" y="498"/>
                    </a:lnTo>
                    <a:lnTo>
                      <a:pt x="857" y="493"/>
                    </a:lnTo>
                    <a:lnTo>
                      <a:pt x="856" y="489"/>
                    </a:lnTo>
                    <a:lnTo>
                      <a:pt x="856" y="486"/>
                    </a:lnTo>
                    <a:lnTo>
                      <a:pt x="922" y="424"/>
                    </a:lnTo>
                    <a:lnTo>
                      <a:pt x="987" y="365"/>
                    </a:lnTo>
                    <a:lnTo>
                      <a:pt x="1050" y="311"/>
                    </a:lnTo>
                    <a:lnTo>
                      <a:pt x="1110" y="258"/>
                    </a:lnTo>
                    <a:lnTo>
                      <a:pt x="1164" y="211"/>
                    </a:lnTo>
                    <a:lnTo>
                      <a:pt x="1217" y="167"/>
                    </a:lnTo>
                    <a:lnTo>
                      <a:pt x="1264" y="128"/>
                    </a:lnTo>
                    <a:lnTo>
                      <a:pt x="1308" y="93"/>
                    </a:lnTo>
                    <a:lnTo>
                      <a:pt x="1347" y="62"/>
                    </a:lnTo>
                    <a:lnTo>
                      <a:pt x="1378" y="35"/>
                    </a:lnTo>
                    <a:lnTo>
                      <a:pt x="1406" y="16"/>
                    </a:lnTo>
                    <a:lnTo>
                      <a:pt x="1426" y="0"/>
                    </a:lnTo>
                    <a:close/>
                  </a:path>
                </a:pathLst>
              </a:custGeom>
              <a:solidFill>
                <a:srgbClr val="009BEA"/>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6" name="Freeform 34">
                <a:extLst>
                  <a:ext uri="{FF2B5EF4-FFF2-40B4-BE49-F238E27FC236}">
                    <a16:creationId xmlns:a16="http://schemas.microsoft.com/office/drawing/2014/main" id="{4A1D6880-0219-4571-19D0-26067273D6D7}"/>
                  </a:ext>
                </a:extLst>
              </p:cNvPr>
              <p:cNvSpPr>
                <a:spLocks/>
              </p:cNvSpPr>
              <p:nvPr/>
            </p:nvSpPr>
            <p:spPr bwMode="auto">
              <a:xfrm>
                <a:off x="5068400" y="1624835"/>
                <a:ext cx="2065067" cy="2046228"/>
              </a:xfrm>
              <a:custGeom>
                <a:avLst/>
                <a:gdLst>
                  <a:gd name="T0" fmla="*/ 1541 w 2849"/>
                  <a:gd name="T1" fmla="*/ 161 h 2825"/>
                  <a:gd name="T2" fmla="*/ 1840 w 2849"/>
                  <a:gd name="T3" fmla="*/ 501 h 2825"/>
                  <a:gd name="T4" fmla="*/ 1980 w 2849"/>
                  <a:gd name="T5" fmla="*/ 569 h 2825"/>
                  <a:gd name="T6" fmla="*/ 2069 w 2849"/>
                  <a:gd name="T7" fmla="*/ 364 h 2825"/>
                  <a:gd name="T8" fmla="*/ 2169 w 2849"/>
                  <a:gd name="T9" fmla="*/ 166 h 2825"/>
                  <a:gd name="T10" fmla="*/ 2451 w 2849"/>
                  <a:gd name="T11" fmla="*/ 77 h 2825"/>
                  <a:gd name="T12" fmla="*/ 2697 w 2849"/>
                  <a:gd name="T13" fmla="*/ 254 h 2825"/>
                  <a:gd name="T14" fmla="*/ 2697 w 2849"/>
                  <a:gd name="T15" fmla="*/ 552 h 2825"/>
                  <a:gd name="T16" fmla="*/ 2480 w 2849"/>
                  <a:gd name="T17" fmla="*/ 724 h 2825"/>
                  <a:gd name="T18" fmla="*/ 2302 w 2849"/>
                  <a:gd name="T19" fmla="*/ 769 h 2825"/>
                  <a:gd name="T20" fmla="*/ 2238 w 2849"/>
                  <a:gd name="T21" fmla="*/ 901 h 2825"/>
                  <a:gd name="T22" fmla="*/ 2506 w 2849"/>
                  <a:gd name="T23" fmla="*/ 1148 h 2825"/>
                  <a:gd name="T24" fmla="*/ 2795 w 2849"/>
                  <a:gd name="T25" fmla="*/ 1381 h 2825"/>
                  <a:gd name="T26" fmla="*/ 2732 w 2849"/>
                  <a:gd name="T27" fmla="*/ 1567 h 2825"/>
                  <a:gd name="T28" fmla="*/ 2392 w 2849"/>
                  <a:gd name="T29" fmla="*/ 1950 h 2825"/>
                  <a:gd name="T30" fmla="*/ 2334 w 2849"/>
                  <a:gd name="T31" fmla="*/ 1949 h 2825"/>
                  <a:gd name="T32" fmla="*/ 2285 w 2849"/>
                  <a:gd name="T33" fmla="*/ 1810 h 2825"/>
                  <a:gd name="T34" fmla="*/ 2173 w 2849"/>
                  <a:gd name="T35" fmla="*/ 1579 h 2825"/>
                  <a:gd name="T36" fmla="*/ 1894 w 2849"/>
                  <a:gd name="T37" fmla="*/ 1463 h 2825"/>
                  <a:gd name="T38" fmla="*/ 1577 w 2849"/>
                  <a:gd name="T39" fmla="*/ 1624 h 2825"/>
                  <a:gd name="T40" fmla="*/ 1505 w 2849"/>
                  <a:gd name="T41" fmla="*/ 1943 h 2825"/>
                  <a:gd name="T42" fmla="*/ 1678 w 2849"/>
                  <a:gd name="T43" fmla="*/ 2190 h 2825"/>
                  <a:gd name="T44" fmla="*/ 1808 w 2849"/>
                  <a:gd name="T45" fmla="*/ 2250 h 2825"/>
                  <a:gd name="T46" fmla="*/ 1836 w 2849"/>
                  <a:gd name="T47" fmla="*/ 2257 h 2825"/>
                  <a:gd name="T48" fmla="*/ 1983 w 2849"/>
                  <a:gd name="T49" fmla="*/ 2290 h 2825"/>
                  <a:gd name="T50" fmla="*/ 2001 w 2849"/>
                  <a:gd name="T51" fmla="*/ 2346 h 2825"/>
                  <a:gd name="T52" fmla="*/ 1647 w 2849"/>
                  <a:gd name="T53" fmla="*/ 2646 h 2825"/>
                  <a:gd name="T54" fmla="*/ 1396 w 2849"/>
                  <a:gd name="T55" fmla="*/ 2804 h 2825"/>
                  <a:gd name="T56" fmla="*/ 1124 w 2849"/>
                  <a:gd name="T57" fmla="*/ 2576 h 2825"/>
                  <a:gd name="T58" fmla="*/ 1019 w 2849"/>
                  <a:gd name="T59" fmla="*/ 2485 h 2825"/>
                  <a:gd name="T60" fmla="*/ 951 w 2849"/>
                  <a:gd name="T61" fmla="*/ 2422 h 2825"/>
                  <a:gd name="T62" fmla="*/ 873 w 2849"/>
                  <a:gd name="T63" fmla="*/ 2311 h 2825"/>
                  <a:gd name="T64" fmla="*/ 898 w 2849"/>
                  <a:gd name="T65" fmla="*/ 2262 h 2825"/>
                  <a:gd name="T66" fmla="*/ 1026 w 2849"/>
                  <a:gd name="T67" fmla="*/ 2224 h 2825"/>
                  <a:gd name="T68" fmla="*/ 1066 w 2849"/>
                  <a:gd name="T69" fmla="*/ 2217 h 2825"/>
                  <a:gd name="T70" fmla="*/ 1115 w 2849"/>
                  <a:gd name="T71" fmla="*/ 2206 h 2825"/>
                  <a:gd name="T72" fmla="*/ 1161 w 2849"/>
                  <a:gd name="T73" fmla="*/ 2189 h 2825"/>
                  <a:gd name="T74" fmla="*/ 1203 w 2849"/>
                  <a:gd name="T75" fmla="*/ 2166 h 2825"/>
                  <a:gd name="T76" fmla="*/ 1242 w 2849"/>
                  <a:gd name="T77" fmla="*/ 2138 h 2825"/>
                  <a:gd name="T78" fmla="*/ 1364 w 2849"/>
                  <a:gd name="T79" fmla="*/ 1961 h 2825"/>
                  <a:gd name="T80" fmla="*/ 1340 w 2849"/>
                  <a:gd name="T81" fmla="*/ 1654 h 2825"/>
                  <a:gd name="T82" fmla="*/ 1059 w 2849"/>
                  <a:gd name="T83" fmla="*/ 1458 h 2825"/>
                  <a:gd name="T84" fmla="*/ 717 w 2849"/>
                  <a:gd name="T85" fmla="*/ 1568 h 2825"/>
                  <a:gd name="T86" fmla="*/ 603 w 2849"/>
                  <a:gd name="T87" fmla="*/ 1810 h 2825"/>
                  <a:gd name="T88" fmla="*/ 533 w 2849"/>
                  <a:gd name="T89" fmla="*/ 1957 h 2825"/>
                  <a:gd name="T90" fmla="*/ 439 w 2849"/>
                  <a:gd name="T91" fmla="*/ 1914 h 2825"/>
                  <a:gd name="T92" fmla="*/ 363 w 2849"/>
                  <a:gd name="T93" fmla="*/ 1829 h 2825"/>
                  <a:gd name="T94" fmla="*/ 269 w 2849"/>
                  <a:gd name="T95" fmla="*/ 1724 h 2825"/>
                  <a:gd name="T96" fmla="*/ 23 w 2849"/>
                  <a:gd name="T97" fmla="*/ 1435 h 2825"/>
                  <a:gd name="T98" fmla="*/ 118 w 2849"/>
                  <a:gd name="T99" fmla="*/ 1260 h 2825"/>
                  <a:gd name="T100" fmla="*/ 423 w 2849"/>
                  <a:gd name="T101" fmla="*/ 911 h 2825"/>
                  <a:gd name="T102" fmla="*/ 614 w 2849"/>
                  <a:gd name="T103" fmla="*/ 706 h 2825"/>
                  <a:gd name="T104" fmla="*/ 851 w 2849"/>
                  <a:gd name="T105" fmla="*/ 466 h 2825"/>
                  <a:gd name="T106" fmla="*/ 984 w 2849"/>
                  <a:gd name="T107" fmla="*/ 356 h 2825"/>
                  <a:gd name="T108" fmla="*/ 1317 w 2849"/>
                  <a:gd name="T109" fmla="*/ 72 h 2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849" h="2825">
                    <a:moveTo>
                      <a:pt x="1408" y="0"/>
                    </a:moveTo>
                    <a:lnTo>
                      <a:pt x="1426" y="21"/>
                    </a:lnTo>
                    <a:lnTo>
                      <a:pt x="1447" y="47"/>
                    </a:lnTo>
                    <a:lnTo>
                      <a:pt x="1473" y="80"/>
                    </a:lnTo>
                    <a:lnTo>
                      <a:pt x="1505" y="119"/>
                    </a:lnTo>
                    <a:lnTo>
                      <a:pt x="1541" y="161"/>
                    </a:lnTo>
                    <a:lnTo>
                      <a:pt x="1582" y="208"/>
                    </a:lnTo>
                    <a:lnTo>
                      <a:pt x="1626" y="261"/>
                    </a:lnTo>
                    <a:lnTo>
                      <a:pt x="1675" y="317"/>
                    </a:lnTo>
                    <a:lnTo>
                      <a:pt x="1726" y="375"/>
                    </a:lnTo>
                    <a:lnTo>
                      <a:pt x="1782" y="436"/>
                    </a:lnTo>
                    <a:lnTo>
                      <a:pt x="1840" y="501"/>
                    </a:lnTo>
                    <a:lnTo>
                      <a:pt x="1901" y="568"/>
                    </a:lnTo>
                    <a:lnTo>
                      <a:pt x="1908" y="573"/>
                    </a:lnTo>
                    <a:lnTo>
                      <a:pt x="1915" y="576"/>
                    </a:lnTo>
                    <a:lnTo>
                      <a:pt x="1938" y="578"/>
                    </a:lnTo>
                    <a:lnTo>
                      <a:pt x="1961" y="575"/>
                    </a:lnTo>
                    <a:lnTo>
                      <a:pt x="1980" y="569"/>
                    </a:lnTo>
                    <a:lnTo>
                      <a:pt x="2006" y="554"/>
                    </a:lnTo>
                    <a:lnTo>
                      <a:pt x="2027" y="531"/>
                    </a:lnTo>
                    <a:lnTo>
                      <a:pt x="2045" y="501"/>
                    </a:lnTo>
                    <a:lnTo>
                      <a:pt x="2057" y="462"/>
                    </a:lnTo>
                    <a:lnTo>
                      <a:pt x="2066" y="417"/>
                    </a:lnTo>
                    <a:lnTo>
                      <a:pt x="2069" y="364"/>
                    </a:lnTo>
                    <a:lnTo>
                      <a:pt x="2078" y="340"/>
                    </a:lnTo>
                    <a:lnTo>
                      <a:pt x="2090" y="305"/>
                    </a:lnTo>
                    <a:lnTo>
                      <a:pt x="2106" y="268"/>
                    </a:lnTo>
                    <a:lnTo>
                      <a:pt x="2122" y="231"/>
                    </a:lnTo>
                    <a:lnTo>
                      <a:pt x="2143" y="198"/>
                    </a:lnTo>
                    <a:lnTo>
                      <a:pt x="2169" y="166"/>
                    </a:lnTo>
                    <a:lnTo>
                      <a:pt x="2208" y="133"/>
                    </a:lnTo>
                    <a:lnTo>
                      <a:pt x="2250" y="107"/>
                    </a:lnTo>
                    <a:lnTo>
                      <a:pt x="2297" y="89"/>
                    </a:lnTo>
                    <a:lnTo>
                      <a:pt x="2346" y="77"/>
                    </a:lnTo>
                    <a:lnTo>
                      <a:pt x="2399" y="73"/>
                    </a:lnTo>
                    <a:lnTo>
                      <a:pt x="2451" y="77"/>
                    </a:lnTo>
                    <a:lnTo>
                      <a:pt x="2502" y="89"/>
                    </a:lnTo>
                    <a:lnTo>
                      <a:pt x="2551" y="108"/>
                    </a:lnTo>
                    <a:lnTo>
                      <a:pt x="2597" y="136"/>
                    </a:lnTo>
                    <a:lnTo>
                      <a:pt x="2637" y="172"/>
                    </a:lnTo>
                    <a:lnTo>
                      <a:pt x="2671" y="210"/>
                    </a:lnTo>
                    <a:lnTo>
                      <a:pt x="2697" y="254"/>
                    </a:lnTo>
                    <a:lnTo>
                      <a:pt x="2716" y="301"/>
                    </a:lnTo>
                    <a:lnTo>
                      <a:pt x="2728" y="352"/>
                    </a:lnTo>
                    <a:lnTo>
                      <a:pt x="2732" y="403"/>
                    </a:lnTo>
                    <a:lnTo>
                      <a:pt x="2728" y="455"/>
                    </a:lnTo>
                    <a:lnTo>
                      <a:pt x="2716" y="504"/>
                    </a:lnTo>
                    <a:lnTo>
                      <a:pt x="2697" y="552"/>
                    </a:lnTo>
                    <a:lnTo>
                      <a:pt x="2671" y="596"/>
                    </a:lnTo>
                    <a:lnTo>
                      <a:pt x="2637" y="636"/>
                    </a:lnTo>
                    <a:lnTo>
                      <a:pt x="2602" y="666"/>
                    </a:lnTo>
                    <a:lnTo>
                      <a:pt x="2564" y="690"/>
                    </a:lnTo>
                    <a:lnTo>
                      <a:pt x="2523" y="710"/>
                    </a:lnTo>
                    <a:lnTo>
                      <a:pt x="2480" y="724"/>
                    </a:lnTo>
                    <a:lnTo>
                      <a:pt x="2434" y="731"/>
                    </a:lnTo>
                    <a:lnTo>
                      <a:pt x="2429" y="731"/>
                    </a:lnTo>
                    <a:lnTo>
                      <a:pt x="2425" y="734"/>
                    </a:lnTo>
                    <a:lnTo>
                      <a:pt x="2378" y="741"/>
                    </a:lnTo>
                    <a:lnTo>
                      <a:pt x="2336" y="753"/>
                    </a:lnTo>
                    <a:lnTo>
                      <a:pt x="2302" y="769"/>
                    </a:lnTo>
                    <a:lnTo>
                      <a:pt x="2274" y="787"/>
                    </a:lnTo>
                    <a:lnTo>
                      <a:pt x="2253" y="809"/>
                    </a:lnTo>
                    <a:lnTo>
                      <a:pt x="2239" y="834"/>
                    </a:lnTo>
                    <a:lnTo>
                      <a:pt x="2234" y="855"/>
                    </a:lnTo>
                    <a:lnTo>
                      <a:pt x="2232" y="878"/>
                    </a:lnTo>
                    <a:lnTo>
                      <a:pt x="2238" y="901"/>
                    </a:lnTo>
                    <a:lnTo>
                      <a:pt x="2239" y="908"/>
                    </a:lnTo>
                    <a:lnTo>
                      <a:pt x="2245" y="913"/>
                    </a:lnTo>
                    <a:lnTo>
                      <a:pt x="2313" y="978"/>
                    </a:lnTo>
                    <a:lnTo>
                      <a:pt x="2380" y="1037"/>
                    </a:lnTo>
                    <a:lnTo>
                      <a:pt x="2444" y="1095"/>
                    </a:lnTo>
                    <a:lnTo>
                      <a:pt x="2506" y="1148"/>
                    </a:lnTo>
                    <a:lnTo>
                      <a:pt x="2565" y="1197"/>
                    </a:lnTo>
                    <a:lnTo>
                      <a:pt x="2620" y="1242"/>
                    </a:lnTo>
                    <a:lnTo>
                      <a:pt x="2671" y="1284"/>
                    </a:lnTo>
                    <a:lnTo>
                      <a:pt x="2718" y="1321"/>
                    </a:lnTo>
                    <a:lnTo>
                      <a:pt x="2760" y="1353"/>
                    </a:lnTo>
                    <a:lnTo>
                      <a:pt x="2795" y="1381"/>
                    </a:lnTo>
                    <a:lnTo>
                      <a:pt x="2827" y="1404"/>
                    </a:lnTo>
                    <a:lnTo>
                      <a:pt x="2849" y="1421"/>
                    </a:lnTo>
                    <a:lnTo>
                      <a:pt x="2830" y="1447"/>
                    </a:lnTo>
                    <a:lnTo>
                      <a:pt x="2802" y="1481"/>
                    </a:lnTo>
                    <a:lnTo>
                      <a:pt x="2771" y="1521"/>
                    </a:lnTo>
                    <a:lnTo>
                      <a:pt x="2732" y="1567"/>
                    </a:lnTo>
                    <a:lnTo>
                      <a:pt x="2688" y="1619"/>
                    </a:lnTo>
                    <a:lnTo>
                      <a:pt x="2639" y="1675"/>
                    </a:lnTo>
                    <a:lnTo>
                      <a:pt x="2585" y="1738"/>
                    </a:lnTo>
                    <a:lnTo>
                      <a:pt x="2525" y="1805"/>
                    </a:lnTo>
                    <a:lnTo>
                      <a:pt x="2460" y="1875"/>
                    </a:lnTo>
                    <a:lnTo>
                      <a:pt x="2392" y="1950"/>
                    </a:lnTo>
                    <a:lnTo>
                      <a:pt x="2376" y="1957"/>
                    </a:lnTo>
                    <a:lnTo>
                      <a:pt x="2364" y="1961"/>
                    </a:lnTo>
                    <a:lnTo>
                      <a:pt x="2357" y="1961"/>
                    </a:lnTo>
                    <a:lnTo>
                      <a:pt x="2352" y="1961"/>
                    </a:lnTo>
                    <a:lnTo>
                      <a:pt x="2350" y="1959"/>
                    </a:lnTo>
                    <a:lnTo>
                      <a:pt x="2334" y="1949"/>
                    </a:lnTo>
                    <a:lnTo>
                      <a:pt x="2320" y="1931"/>
                    </a:lnTo>
                    <a:lnTo>
                      <a:pt x="2308" y="1905"/>
                    </a:lnTo>
                    <a:lnTo>
                      <a:pt x="2297" y="1873"/>
                    </a:lnTo>
                    <a:lnTo>
                      <a:pt x="2290" y="1833"/>
                    </a:lnTo>
                    <a:lnTo>
                      <a:pt x="2288" y="1819"/>
                    </a:lnTo>
                    <a:lnTo>
                      <a:pt x="2285" y="1810"/>
                    </a:lnTo>
                    <a:lnTo>
                      <a:pt x="2280" y="1779"/>
                    </a:lnTo>
                    <a:lnTo>
                      <a:pt x="2271" y="1738"/>
                    </a:lnTo>
                    <a:lnTo>
                      <a:pt x="2257" y="1700"/>
                    </a:lnTo>
                    <a:lnTo>
                      <a:pt x="2236" y="1661"/>
                    </a:lnTo>
                    <a:lnTo>
                      <a:pt x="2208" y="1617"/>
                    </a:lnTo>
                    <a:lnTo>
                      <a:pt x="2173" y="1579"/>
                    </a:lnTo>
                    <a:lnTo>
                      <a:pt x="2136" y="1547"/>
                    </a:lnTo>
                    <a:lnTo>
                      <a:pt x="2096" y="1519"/>
                    </a:lnTo>
                    <a:lnTo>
                      <a:pt x="2053" y="1496"/>
                    </a:lnTo>
                    <a:lnTo>
                      <a:pt x="2008" y="1481"/>
                    </a:lnTo>
                    <a:lnTo>
                      <a:pt x="1952" y="1468"/>
                    </a:lnTo>
                    <a:lnTo>
                      <a:pt x="1894" y="1463"/>
                    </a:lnTo>
                    <a:lnTo>
                      <a:pt x="1833" y="1468"/>
                    </a:lnTo>
                    <a:lnTo>
                      <a:pt x="1773" y="1482"/>
                    </a:lnTo>
                    <a:lnTo>
                      <a:pt x="1715" y="1507"/>
                    </a:lnTo>
                    <a:lnTo>
                      <a:pt x="1662" y="1539"/>
                    </a:lnTo>
                    <a:lnTo>
                      <a:pt x="1615" y="1579"/>
                    </a:lnTo>
                    <a:lnTo>
                      <a:pt x="1577" y="1624"/>
                    </a:lnTo>
                    <a:lnTo>
                      <a:pt x="1547" y="1672"/>
                    </a:lnTo>
                    <a:lnTo>
                      <a:pt x="1522" y="1724"/>
                    </a:lnTo>
                    <a:lnTo>
                      <a:pt x="1506" y="1777"/>
                    </a:lnTo>
                    <a:lnTo>
                      <a:pt x="1499" y="1833"/>
                    </a:lnTo>
                    <a:lnTo>
                      <a:pt x="1498" y="1887"/>
                    </a:lnTo>
                    <a:lnTo>
                      <a:pt x="1505" y="1943"/>
                    </a:lnTo>
                    <a:lnTo>
                      <a:pt x="1520" y="1996"/>
                    </a:lnTo>
                    <a:lnTo>
                      <a:pt x="1543" y="2047"/>
                    </a:lnTo>
                    <a:lnTo>
                      <a:pt x="1573" y="2096"/>
                    </a:lnTo>
                    <a:lnTo>
                      <a:pt x="1612" y="2140"/>
                    </a:lnTo>
                    <a:lnTo>
                      <a:pt x="1643" y="2168"/>
                    </a:lnTo>
                    <a:lnTo>
                      <a:pt x="1678" y="2190"/>
                    </a:lnTo>
                    <a:lnTo>
                      <a:pt x="1715" y="2210"/>
                    </a:lnTo>
                    <a:lnTo>
                      <a:pt x="1750" y="2226"/>
                    </a:lnTo>
                    <a:lnTo>
                      <a:pt x="1787" y="2240"/>
                    </a:lnTo>
                    <a:lnTo>
                      <a:pt x="1792" y="2243"/>
                    </a:lnTo>
                    <a:lnTo>
                      <a:pt x="1799" y="2247"/>
                    </a:lnTo>
                    <a:lnTo>
                      <a:pt x="1808" y="2250"/>
                    </a:lnTo>
                    <a:lnTo>
                      <a:pt x="1808" y="2252"/>
                    </a:lnTo>
                    <a:lnTo>
                      <a:pt x="1810" y="2252"/>
                    </a:lnTo>
                    <a:lnTo>
                      <a:pt x="1813" y="2252"/>
                    </a:lnTo>
                    <a:lnTo>
                      <a:pt x="1817" y="2254"/>
                    </a:lnTo>
                    <a:lnTo>
                      <a:pt x="1826" y="2255"/>
                    </a:lnTo>
                    <a:lnTo>
                      <a:pt x="1836" y="2257"/>
                    </a:lnTo>
                    <a:lnTo>
                      <a:pt x="1871" y="2268"/>
                    </a:lnTo>
                    <a:lnTo>
                      <a:pt x="1903" y="2275"/>
                    </a:lnTo>
                    <a:lnTo>
                      <a:pt x="1931" y="2278"/>
                    </a:lnTo>
                    <a:lnTo>
                      <a:pt x="1959" y="2283"/>
                    </a:lnTo>
                    <a:lnTo>
                      <a:pt x="1980" y="2289"/>
                    </a:lnTo>
                    <a:lnTo>
                      <a:pt x="1983" y="2290"/>
                    </a:lnTo>
                    <a:lnTo>
                      <a:pt x="1989" y="2301"/>
                    </a:lnTo>
                    <a:lnTo>
                      <a:pt x="1996" y="2313"/>
                    </a:lnTo>
                    <a:lnTo>
                      <a:pt x="2001" y="2327"/>
                    </a:lnTo>
                    <a:lnTo>
                      <a:pt x="2003" y="2341"/>
                    </a:lnTo>
                    <a:lnTo>
                      <a:pt x="2003" y="2343"/>
                    </a:lnTo>
                    <a:lnTo>
                      <a:pt x="2001" y="2346"/>
                    </a:lnTo>
                    <a:lnTo>
                      <a:pt x="1999" y="2348"/>
                    </a:lnTo>
                    <a:lnTo>
                      <a:pt x="1936" y="2406"/>
                    </a:lnTo>
                    <a:lnTo>
                      <a:pt x="1855" y="2473"/>
                    </a:lnTo>
                    <a:lnTo>
                      <a:pt x="1780" y="2536"/>
                    </a:lnTo>
                    <a:lnTo>
                      <a:pt x="1710" y="2594"/>
                    </a:lnTo>
                    <a:lnTo>
                      <a:pt x="1647" y="2646"/>
                    </a:lnTo>
                    <a:lnTo>
                      <a:pt x="1589" y="2692"/>
                    </a:lnTo>
                    <a:lnTo>
                      <a:pt x="1538" y="2734"/>
                    </a:lnTo>
                    <a:lnTo>
                      <a:pt x="1492" y="2771"/>
                    </a:lnTo>
                    <a:lnTo>
                      <a:pt x="1454" y="2800"/>
                    </a:lnTo>
                    <a:lnTo>
                      <a:pt x="1422" y="2825"/>
                    </a:lnTo>
                    <a:lnTo>
                      <a:pt x="1396" y="2804"/>
                    </a:lnTo>
                    <a:lnTo>
                      <a:pt x="1364" y="2778"/>
                    </a:lnTo>
                    <a:lnTo>
                      <a:pt x="1326" y="2746"/>
                    </a:lnTo>
                    <a:lnTo>
                      <a:pt x="1282" y="2711"/>
                    </a:lnTo>
                    <a:lnTo>
                      <a:pt x="1235" y="2671"/>
                    </a:lnTo>
                    <a:lnTo>
                      <a:pt x="1180" y="2625"/>
                    </a:lnTo>
                    <a:lnTo>
                      <a:pt x="1124" y="2576"/>
                    </a:lnTo>
                    <a:lnTo>
                      <a:pt x="1063" y="2523"/>
                    </a:lnTo>
                    <a:lnTo>
                      <a:pt x="1063" y="2523"/>
                    </a:lnTo>
                    <a:lnTo>
                      <a:pt x="1045" y="2506"/>
                    </a:lnTo>
                    <a:lnTo>
                      <a:pt x="1042" y="2504"/>
                    </a:lnTo>
                    <a:lnTo>
                      <a:pt x="1024" y="2488"/>
                    </a:lnTo>
                    <a:lnTo>
                      <a:pt x="1019" y="2485"/>
                    </a:lnTo>
                    <a:lnTo>
                      <a:pt x="1003" y="2471"/>
                    </a:lnTo>
                    <a:lnTo>
                      <a:pt x="998" y="2464"/>
                    </a:lnTo>
                    <a:lnTo>
                      <a:pt x="982" y="2452"/>
                    </a:lnTo>
                    <a:lnTo>
                      <a:pt x="975" y="2445"/>
                    </a:lnTo>
                    <a:lnTo>
                      <a:pt x="961" y="2432"/>
                    </a:lnTo>
                    <a:lnTo>
                      <a:pt x="951" y="2422"/>
                    </a:lnTo>
                    <a:lnTo>
                      <a:pt x="938" y="2411"/>
                    </a:lnTo>
                    <a:lnTo>
                      <a:pt x="917" y="2392"/>
                    </a:lnTo>
                    <a:lnTo>
                      <a:pt x="900" y="2364"/>
                    </a:lnTo>
                    <a:lnTo>
                      <a:pt x="886" y="2343"/>
                    </a:lnTo>
                    <a:lnTo>
                      <a:pt x="879" y="2325"/>
                    </a:lnTo>
                    <a:lnTo>
                      <a:pt x="873" y="2311"/>
                    </a:lnTo>
                    <a:lnTo>
                      <a:pt x="872" y="2301"/>
                    </a:lnTo>
                    <a:lnTo>
                      <a:pt x="870" y="2294"/>
                    </a:lnTo>
                    <a:lnTo>
                      <a:pt x="870" y="2290"/>
                    </a:lnTo>
                    <a:lnTo>
                      <a:pt x="872" y="2289"/>
                    </a:lnTo>
                    <a:lnTo>
                      <a:pt x="882" y="2275"/>
                    </a:lnTo>
                    <a:lnTo>
                      <a:pt x="898" y="2262"/>
                    </a:lnTo>
                    <a:lnTo>
                      <a:pt x="921" y="2254"/>
                    </a:lnTo>
                    <a:lnTo>
                      <a:pt x="947" y="2245"/>
                    </a:lnTo>
                    <a:lnTo>
                      <a:pt x="973" y="2236"/>
                    </a:lnTo>
                    <a:lnTo>
                      <a:pt x="1019" y="2226"/>
                    </a:lnTo>
                    <a:lnTo>
                      <a:pt x="1023" y="2224"/>
                    </a:lnTo>
                    <a:lnTo>
                      <a:pt x="1026" y="2224"/>
                    </a:lnTo>
                    <a:lnTo>
                      <a:pt x="1030" y="2222"/>
                    </a:lnTo>
                    <a:lnTo>
                      <a:pt x="1035" y="2220"/>
                    </a:lnTo>
                    <a:lnTo>
                      <a:pt x="1042" y="2219"/>
                    </a:lnTo>
                    <a:lnTo>
                      <a:pt x="1051" y="2219"/>
                    </a:lnTo>
                    <a:lnTo>
                      <a:pt x="1059" y="2217"/>
                    </a:lnTo>
                    <a:lnTo>
                      <a:pt x="1066" y="2217"/>
                    </a:lnTo>
                    <a:lnTo>
                      <a:pt x="1075" y="2215"/>
                    </a:lnTo>
                    <a:lnTo>
                      <a:pt x="1084" y="2213"/>
                    </a:lnTo>
                    <a:lnTo>
                      <a:pt x="1093" y="2212"/>
                    </a:lnTo>
                    <a:lnTo>
                      <a:pt x="1100" y="2210"/>
                    </a:lnTo>
                    <a:lnTo>
                      <a:pt x="1108" y="2208"/>
                    </a:lnTo>
                    <a:lnTo>
                      <a:pt x="1115" y="2206"/>
                    </a:lnTo>
                    <a:lnTo>
                      <a:pt x="1124" y="2203"/>
                    </a:lnTo>
                    <a:lnTo>
                      <a:pt x="1131" y="2201"/>
                    </a:lnTo>
                    <a:lnTo>
                      <a:pt x="1140" y="2198"/>
                    </a:lnTo>
                    <a:lnTo>
                      <a:pt x="1145" y="2196"/>
                    </a:lnTo>
                    <a:lnTo>
                      <a:pt x="1154" y="2192"/>
                    </a:lnTo>
                    <a:lnTo>
                      <a:pt x="1161" y="2189"/>
                    </a:lnTo>
                    <a:lnTo>
                      <a:pt x="1170" y="2185"/>
                    </a:lnTo>
                    <a:lnTo>
                      <a:pt x="1175" y="2182"/>
                    </a:lnTo>
                    <a:lnTo>
                      <a:pt x="1184" y="2178"/>
                    </a:lnTo>
                    <a:lnTo>
                      <a:pt x="1189" y="2175"/>
                    </a:lnTo>
                    <a:lnTo>
                      <a:pt x="1198" y="2169"/>
                    </a:lnTo>
                    <a:lnTo>
                      <a:pt x="1203" y="2166"/>
                    </a:lnTo>
                    <a:lnTo>
                      <a:pt x="1212" y="2161"/>
                    </a:lnTo>
                    <a:lnTo>
                      <a:pt x="1217" y="2157"/>
                    </a:lnTo>
                    <a:lnTo>
                      <a:pt x="1224" y="2152"/>
                    </a:lnTo>
                    <a:lnTo>
                      <a:pt x="1229" y="2148"/>
                    </a:lnTo>
                    <a:lnTo>
                      <a:pt x="1236" y="2143"/>
                    </a:lnTo>
                    <a:lnTo>
                      <a:pt x="1242" y="2138"/>
                    </a:lnTo>
                    <a:lnTo>
                      <a:pt x="1250" y="2131"/>
                    </a:lnTo>
                    <a:lnTo>
                      <a:pt x="1254" y="2127"/>
                    </a:lnTo>
                    <a:lnTo>
                      <a:pt x="1266" y="2117"/>
                    </a:lnTo>
                    <a:lnTo>
                      <a:pt x="1307" y="2070"/>
                    </a:lnTo>
                    <a:lnTo>
                      <a:pt x="1340" y="2017"/>
                    </a:lnTo>
                    <a:lnTo>
                      <a:pt x="1364" y="1961"/>
                    </a:lnTo>
                    <a:lnTo>
                      <a:pt x="1380" y="1903"/>
                    </a:lnTo>
                    <a:lnTo>
                      <a:pt x="1385" y="1843"/>
                    </a:lnTo>
                    <a:lnTo>
                      <a:pt x="1385" y="1805"/>
                    </a:lnTo>
                    <a:lnTo>
                      <a:pt x="1377" y="1752"/>
                    </a:lnTo>
                    <a:lnTo>
                      <a:pt x="1363" y="1703"/>
                    </a:lnTo>
                    <a:lnTo>
                      <a:pt x="1340" y="1654"/>
                    </a:lnTo>
                    <a:lnTo>
                      <a:pt x="1312" y="1610"/>
                    </a:lnTo>
                    <a:lnTo>
                      <a:pt x="1275" y="1570"/>
                    </a:lnTo>
                    <a:lnTo>
                      <a:pt x="1228" y="1528"/>
                    </a:lnTo>
                    <a:lnTo>
                      <a:pt x="1175" y="1496"/>
                    </a:lnTo>
                    <a:lnTo>
                      <a:pt x="1119" y="1474"/>
                    </a:lnTo>
                    <a:lnTo>
                      <a:pt x="1059" y="1458"/>
                    </a:lnTo>
                    <a:lnTo>
                      <a:pt x="996" y="1454"/>
                    </a:lnTo>
                    <a:lnTo>
                      <a:pt x="933" y="1458"/>
                    </a:lnTo>
                    <a:lnTo>
                      <a:pt x="873" y="1474"/>
                    </a:lnTo>
                    <a:lnTo>
                      <a:pt x="817" y="1496"/>
                    </a:lnTo>
                    <a:lnTo>
                      <a:pt x="765" y="1528"/>
                    </a:lnTo>
                    <a:lnTo>
                      <a:pt x="717" y="1568"/>
                    </a:lnTo>
                    <a:lnTo>
                      <a:pt x="682" y="1609"/>
                    </a:lnTo>
                    <a:lnTo>
                      <a:pt x="654" y="1652"/>
                    </a:lnTo>
                    <a:lnTo>
                      <a:pt x="632" y="1700"/>
                    </a:lnTo>
                    <a:lnTo>
                      <a:pt x="614" y="1751"/>
                    </a:lnTo>
                    <a:lnTo>
                      <a:pt x="605" y="1801"/>
                    </a:lnTo>
                    <a:lnTo>
                      <a:pt x="603" y="1810"/>
                    </a:lnTo>
                    <a:lnTo>
                      <a:pt x="595" y="1854"/>
                    </a:lnTo>
                    <a:lnTo>
                      <a:pt x="584" y="1893"/>
                    </a:lnTo>
                    <a:lnTo>
                      <a:pt x="572" y="1922"/>
                    </a:lnTo>
                    <a:lnTo>
                      <a:pt x="556" y="1943"/>
                    </a:lnTo>
                    <a:lnTo>
                      <a:pt x="537" y="1956"/>
                    </a:lnTo>
                    <a:lnTo>
                      <a:pt x="533" y="1957"/>
                    </a:lnTo>
                    <a:lnTo>
                      <a:pt x="530" y="1957"/>
                    </a:lnTo>
                    <a:lnTo>
                      <a:pt x="521" y="1956"/>
                    </a:lnTo>
                    <a:lnTo>
                      <a:pt x="509" y="1952"/>
                    </a:lnTo>
                    <a:lnTo>
                      <a:pt x="491" y="1945"/>
                    </a:lnTo>
                    <a:lnTo>
                      <a:pt x="467" y="1933"/>
                    </a:lnTo>
                    <a:lnTo>
                      <a:pt x="439" y="1914"/>
                    </a:lnTo>
                    <a:lnTo>
                      <a:pt x="419" y="1893"/>
                    </a:lnTo>
                    <a:lnTo>
                      <a:pt x="404" y="1875"/>
                    </a:lnTo>
                    <a:lnTo>
                      <a:pt x="400" y="1870"/>
                    </a:lnTo>
                    <a:lnTo>
                      <a:pt x="383" y="1852"/>
                    </a:lnTo>
                    <a:lnTo>
                      <a:pt x="381" y="1849"/>
                    </a:lnTo>
                    <a:lnTo>
                      <a:pt x="363" y="1829"/>
                    </a:lnTo>
                    <a:lnTo>
                      <a:pt x="361" y="1829"/>
                    </a:lnTo>
                    <a:lnTo>
                      <a:pt x="344" y="1810"/>
                    </a:lnTo>
                    <a:lnTo>
                      <a:pt x="342" y="1808"/>
                    </a:lnTo>
                    <a:lnTo>
                      <a:pt x="325" y="1789"/>
                    </a:lnTo>
                    <a:lnTo>
                      <a:pt x="325" y="1789"/>
                    </a:lnTo>
                    <a:lnTo>
                      <a:pt x="269" y="1724"/>
                    </a:lnTo>
                    <a:lnTo>
                      <a:pt x="216" y="1665"/>
                    </a:lnTo>
                    <a:lnTo>
                      <a:pt x="169" y="1609"/>
                    </a:lnTo>
                    <a:lnTo>
                      <a:pt x="125" y="1558"/>
                    </a:lnTo>
                    <a:lnTo>
                      <a:pt x="86" y="1510"/>
                    </a:lnTo>
                    <a:lnTo>
                      <a:pt x="53" y="1470"/>
                    </a:lnTo>
                    <a:lnTo>
                      <a:pt x="23" y="1435"/>
                    </a:lnTo>
                    <a:lnTo>
                      <a:pt x="0" y="1405"/>
                    </a:lnTo>
                    <a:lnTo>
                      <a:pt x="0" y="1405"/>
                    </a:lnTo>
                    <a:lnTo>
                      <a:pt x="21" y="1377"/>
                    </a:lnTo>
                    <a:lnTo>
                      <a:pt x="49" y="1344"/>
                    </a:lnTo>
                    <a:lnTo>
                      <a:pt x="81" y="1304"/>
                    </a:lnTo>
                    <a:lnTo>
                      <a:pt x="118" y="1260"/>
                    </a:lnTo>
                    <a:lnTo>
                      <a:pt x="158" y="1211"/>
                    </a:lnTo>
                    <a:lnTo>
                      <a:pt x="204" y="1156"/>
                    </a:lnTo>
                    <a:lnTo>
                      <a:pt x="253" y="1100"/>
                    </a:lnTo>
                    <a:lnTo>
                      <a:pt x="305" y="1039"/>
                    </a:lnTo>
                    <a:lnTo>
                      <a:pt x="363" y="976"/>
                    </a:lnTo>
                    <a:lnTo>
                      <a:pt x="423" y="911"/>
                    </a:lnTo>
                    <a:lnTo>
                      <a:pt x="484" y="845"/>
                    </a:lnTo>
                    <a:lnTo>
                      <a:pt x="488" y="843"/>
                    </a:lnTo>
                    <a:lnTo>
                      <a:pt x="514" y="815"/>
                    </a:lnTo>
                    <a:lnTo>
                      <a:pt x="544" y="781"/>
                    </a:lnTo>
                    <a:lnTo>
                      <a:pt x="577" y="746"/>
                    </a:lnTo>
                    <a:lnTo>
                      <a:pt x="614" y="706"/>
                    </a:lnTo>
                    <a:lnTo>
                      <a:pt x="653" y="666"/>
                    </a:lnTo>
                    <a:lnTo>
                      <a:pt x="693" y="624"/>
                    </a:lnTo>
                    <a:lnTo>
                      <a:pt x="733" y="583"/>
                    </a:lnTo>
                    <a:lnTo>
                      <a:pt x="774" y="541"/>
                    </a:lnTo>
                    <a:lnTo>
                      <a:pt x="812" y="503"/>
                    </a:lnTo>
                    <a:lnTo>
                      <a:pt x="851" y="466"/>
                    </a:lnTo>
                    <a:lnTo>
                      <a:pt x="884" y="433"/>
                    </a:lnTo>
                    <a:lnTo>
                      <a:pt x="917" y="405"/>
                    </a:lnTo>
                    <a:lnTo>
                      <a:pt x="944" y="382"/>
                    </a:lnTo>
                    <a:lnTo>
                      <a:pt x="966" y="364"/>
                    </a:lnTo>
                    <a:lnTo>
                      <a:pt x="975" y="359"/>
                    </a:lnTo>
                    <a:lnTo>
                      <a:pt x="984" y="356"/>
                    </a:lnTo>
                    <a:lnTo>
                      <a:pt x="1051" y="296"/>
                    </a:lnTo>
                    <a:lnTo>
                      <a:pt x="1114" y="242"/>
                    </a:lnTo>
                    <a:lnTo>
                      <a:pt x="1172" y="193"/>
                    </a:lnTo>
                    <a:lnTo>
                      <a:pt x="1226" y="147"/>
                    </a:lnTo>
                    <a:lnTo>
                      <a:pt x="1275" y="107"/>
                    </a:lnTo>
                    <a:lnTo>
                      <a:pt x="1317" y="72"/>
                    </a:lnTo>
                    <a:lnTo>
                      <a:pt x="1356" y="42"/>
                    </a:lnTo>
                    <a:lnTo>
                      <a:pt x="1385" y="19"/>
                    </a:lnTo>
                    <a:lnTo>
                      <a:pt x="1408"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grpSp>
        <p:grpSp>
          <p:nvGrpSpPr>
            <p:cNvPr id="60" name="Group 59">
              <a:extLst>
                <a:ext uri="{FF2B5EF4-FFF2-40B4-BE49-F238E27FC236}">
                  <a16:creationId xmlns:a16="http://schemas.microsoft.com/office/drawing/2014/main" id="{1F776193-74A2-11DD-4EFF-E0A74C5AB17E}"/>
                </a:ext>
              </a:extLst>
            </p:cNvPr>
            <p:cNvGrpSpPr/>
            <p:nvPr/>
          </p:nvGrpSpPr>
          <p:grpSpPr>
            <a:xfrm>
              <a:off x="1485489" y="1859280"/>
              <a:ext cx="2823274" cy="3771619"/>
              <a:chOff x="1056063" y="2021120"/>
              <a:chExt cx="2823274" cy="3771619"/>
            </a:xfrm>
          </p:grpSpPr>
          <p:grpSp>
            <p:nvGrpSpPr>
              <p:cNvPr id="56" name="Group 55">
                <a:extLst>
                  <a:ext uri="{FF2B5EF4-FFF2-40B4-BE49-F238E27FC236}">
                    <a16:creationId xmlns:a16="http://schemas.microsoft.com/office/drawing/2014/main" id="{4C445748-079F-C2E5-4253-53F16E9FC8BA}"/>
                  </a:ext>
                </a:extLst>
              </p:cNvPr>
              <p:cNvGrpSpPr/>
              <p:nvPr/>
            </p:nvGrpSpPr>
            <p:grpSpPr>
              <a:xfrm>
                <a:off x="1056063" y="2021120"/>
                <a:ext cx="2823273" cy="1105197"/>
                <a:chOff x="1056063" y="2021120"/>
                <a:chExt cx="2823273" cy="1105197"/>
              </a:xfrm>
            </p:grpSpPr>
            <p:sp>
              <p:nvSpPr>
                <p:cNvPr id="40" name="TextBox 39">
                  <a:extLst>
                    <a:ext uri="{FF2B5EF4-FFF2-40B4-BE49-F238E27FC236}">
                      <a16:creationId xmlns:a16="http://schemas.microsoft.com/office/drawing/2014/main" id="{157251A1-B628-8E86-EA25-B2D5394EAE70}"/>
                    </a:ext>
                  </a:extLst>
                </p:cNvPr>
                <p:cNvSpPr txBox="1"/>
                <p:nvPr/>
              </p:nvSpPr>
              <p:spPr>
                <a:xfrm>
                  <a:off x="1342050" y="2021120"/>
                  <a:ext cx="2537286" cy="11051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hr-HR" sz="3600" b="1" kern="1200" dirty="0">
                      <a:ea typeface="+mn-ea"/>
                      <a:cs typeface="+mn-cs"/>
                    </a:rPr>
                    <a:t>Ciljevi</a:t>
                  </a:r>
                </a:p>
                <a:p>
                  <a:pPr marL="0" marR="0" lvl="0" indent="0" algn="l" defTabSz="914400" rtl="0" eaLnBrk="1" fontAlgn="auto" latinLnBrk="0" hangingPunct="1">
                    <a:lnSpc>
                      <a:spcPct val="100000"/>
                    </a:lnSpc>
                    <a:spcBef>
                      <a:spcPts val="600"/>
                    </a:spcBef>
                    <a:spcAft>
                      <a:spcPts val="0"/>
                    </a:spcAft>
                    <a:buClrTx/>
                    <a:buSzTx/>
                    <a:buFontTx/>
                    <a:buNone/>
                    <a:tabLst/>
                    <a:defRPr/>
                  </a:pPr>
                  <a:r>
                    <a:rPr lang="hr-HR" sz="3200" kern="1200" dirty="0">
                      <a:ea typeface="+mn-ea"/>
                      <a:cs typeface="+mn-cs"/>
                    </a:rPr>
                    <a:t>(</a:t>
                  </a:r>
                  <a:r>
                    <a:rPr lang="hr-HR" sz="3200" i="1" kern="1200" dirty="0" err="1">
                      <a:ea typeface="+mn-ea"/>
                      <a:cs typeface="+mn-cs"/>
                    </a:rPr>
                    <a:t>Objectives</a:t>
                  </a:r>
                  <a:r>
                    <a:rPr lang="hr-HR" sz="3200" kern="1200" dirty="0">
                      <a:ea typeface="+mn-ea"/>
                      <a:cs typeface="+mn-cs"/>
                    </a:rPr>
                    <a:t>)</a:t>
                  </a:r>
                  <a:endParaRPr lang="en-US" sz="3200" kern="1200" dirty="0">
                    <a:latin typeface="Open Sans Light"/>
                    <a:ea typeface="+mn-ea"/>
                    <a:cs typeface="+mn-cs"/>
                  </a:endParaRPr>
                </a:p>
              </p:txBody>
            </p:sp>
            <p:grpSp>
              <p:nvGrpSpPr>
                <p:cNvPr id="44" name="Group 43">
                  <a:extLst>
                    <a:ext uri="{FF2B5EF4-FFF2-40B4-BE49-F238E27FC236}">
                      <a16:creationId xmlns:a16="http://schemas.microsoft.com/office/drawing/2014/main" id="{B5B6A8A5-9C4C-4A79-B43B-A1F43DF1BF24}"/>
                    </a:ext>
                  </a:extLst>
                </p:cNvPr>
                <p:cNvGrpSpPr/>
                <p:nvPr/>
              </p:nvGrpSpPr>
              <p:grpSpPr>
                <a:xfrm>
                  <a:off x="1056063" y="2075934"/>
                  <a:ext cx="243481" cy="831992"/>
                  <a:chOff x="394878" y="-3951"/>
                  <a:chExt cx="243481" cy="831992"/>
                </a:xfrm>
                <a:solidFill>
                  <a:schemeClr val="accent6"/>
                </a:solidFill>
              </p:grpSpPr>
              <p:sp>
                <p:nvSpPr>
                  <p:cNvPr id="45" name="Rectangle 44">
                    <a:extLst>
                      <a:ext uri="{FF2B5EF4-FFF2-40B4-BE49-F238E27FC236}">
                        <a16:creationId xmlns:a16="http://schemas.microsoft.com/office/drawing/2014/main" id="{4C01AF82-552C-942B-7CE6-C822BF3A042C}"/>
                      </a:ext>
                    </a:extLst>
                  </p:cNvPr>
                  <p:cNvSpPr/>
                  <p:nvPr/>
                </p:nvSpPr>
                <p:spPr>
                  <a:xfrm>
                    <a:off x="394878" y="-3951"/>
                    <a:ext cx="101600" cy="831992"/>
                  </a:xfrm>
                  <a:prstGeom prst="rect">
                    <a:avLst/>
                  </a:prstGeom>
                  <a:solidFill>
                    <a:srgbClr val="84BC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6" name="Isosceles Triangle 45">
                    <a:extLst>
                      <a:ext uri="{FF2B5EF4-FFF2-40B4-BE49-F238E27FC236}">
                        <a16:creationId xmlns:a16="http://schemas.microsoft.com/office/drawing/2014/main" id="{E6318E4F-CB77-45F4-42CB-2CF4AD9C510D}"/>
                      </a:ext>
                    </a:extLst>
                  </p:cNvPr>
                  <p:cNvSpPr/>
                  <p:nvPr/>
                </p:nvSpPr>
                <p:spPr>
                  <a:xfrm rot="5400000">
                    <a:off x="417587" y="309836"/>
                    <a:ext cx="237126" cy="204418"/>
                  </a:xfrm>
                  <a:prstGeom prst="triangle">
                    <a:avLst/>
                  </a:prstGeom>
                  <a:solidFill>
                    <a:srgbClr val="84BC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grpSp>
          <p:grpSp>
            <p:nvGrpSpPr>
              <p:cNvPr id="57" name="Group 56">
                <a:extLst>
                  <a:ext uri="{FF2B5EF4-FFF2-40B4-BE49-F238E27FC236}">
                    <a16:creationId xmlns:a16="http://schemas.microsoft.com/office/drawing/2014/main" id="{B7FA35D3-B952-0541-722A-E6F1B731C245}"/>
                  </a:ext>
                </a:extLst>
              </p:cNvPr>
              <p:cNvGrpSpPr/>
              <p:nvPr/>
            </p:nvGrpSpPr>
            <p:grpSpPr>
              <a:xfrm>
                <a:off x="1056063" y="4687542"/>
                <a:ext cx="2823274" cy="1105197"/>
                <a:chOff x="1056063" y="4687542"/>
                <a:chExt cx="2823274" cy="1105197"/>
              </a:xfrm>
            </p:grpSpPr>
            <p:sp>
              <p:nvSpPr>
                <p:cNvPr id="41" name="TextBox 40">
                  <a:extLst>
                    <a:ext uri="{FF2B5EF4-FFF2-40B4-BE49-F238E27FC236}">
                      <a16:creationId xmlns:a16="http://schemas.microsoft.com/office/drawing/2014/main" id="{C5BBF174-1AE9-C756-7BE8-473925F8EAF9}"/>
                    </a:ext>
                  </a:extLst>
                </p:cNvPr>
                <p:cNvSpPr txBox="1"/>
                <p:nvPr/>
              </p:nvSpPr>
              <p:spPr>
                <a:xfrm>
                  <a:off x="1342051" y="4687542"/>
                  <a:ext cx="2537286" cy="11051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hr-HR" sz="3600" b="1" kern="1200" dirty="0">
                      <a:ea typeface="+mn-ea"/>
                      <a:cs typeface="+mn-cs"/>
                    </a:rPr>
                    <a:t>Sadržaj</a:t>
                  </a:r>
                </a:p>
                <a:p>
                  <a:pPr marL="0" marR="0" lvl="0" indent="0" algn="l" defTabSz="914400" rtl="0" eaLnBrk="1" fontAlgn="auto" latinLnBrk="0" hangingPunct="1">
                    <a:lnSpc>
                      <a:spcPct val="100000"/>
                    </a:lnSpc>
                    <a:spcBef>
                      <a:spcPts val="600"/>
                    </a:spcBef>
                    <a:spcAft>
                      <a:spcPts val="0"/>
                    </a:spcAft>
                    <a:buClrTx/>
                    <a:buSzTx/>
                    <a:buFontTx/>
                    <a:buNone/>
                    <a:tabLst/>
                    <a:defRPr/>
                  </a:pPr>
                  <a:r>
                    <a:rPr lang="hr-HR" sz="3200" kern="1200" dirty="0">
                      <a:ea typeface="+mn-ea"/>
                      <a:cs typeface="+mn-cs"/>
                    </a:rPr>
                    <a:t>(</a:t>
                  </a:r>
                  <a:r>
                    <a:rPr lang="hr-HR" sz="3200" i="1" kern="1200" dirty="0" err="1">
                      <a:ea typeface="+mn-ea"/>
                      <a:cs typeface="+mn-cs"/>
                    </a:rPr>
                    <a:t>Content</a:t>
                  </a:r>
                  <a:r>
                    <a:rPr lang="hr-HR" sz="3200" kern="1200" dirty="0">
                      <a:ea typeface="+mn-ea"/>
                      <a:cs typeface="+mn-cs"/>
                    </a:rPr>
                    <a:t>)</a:t>
                  </a:r>
                  <a:endParaRPr lang="en-US" sz="3200" kern="1200" dirty="0">
                    <a:ea typeface="+mn-ea"/>
                    <a:cs typeface="+mn-cs"/>
                  </a:endParaRPr>
                </a:p>
              </p:txBody>
            </p:sp>
            <p:grpSp>
              <p:nvGrpSpPr>
                <p:cNvPr id="47" name="Group 46">
                  <a:extLst>
                    <a:ext uri="{FF2B5EF4-FFF2-40B4-BE49-F238E27FC236}">
                      <a16:creationId xmlns:a16="http://schemas.microsoft.com/office/drawing/2014/main" id="{79F99D01-5091-CD3A-0EB2-01ACCD26D4C0}"/>
                    </a:ext>
                  </a:extLst>
                </p:cNvPr>
                <p:cNvGrpSpPr/>
                <p:nvPr/>
              </p:nvGrpSpPr>
              <p:grpSpPr>
                <a:xfrm>
                  <a:off x="1056063" y="4761564"/>
                  <a:ext cx="243481" cy="831992"/>
                  <a:chOff x="394878" y="-3951"/>
                  <a:chExt cx="243481" cy="831992"/>
                </a:xfrm>
                <a:solidFill>
                  <a:schemeClr val="accent5"/>
                </a:solidFill>
              </p:grpSpPr>
              <p:sp>
                <p:nvSpPr>
                  <p:cNvPr id="48" name="Rectangle 47">
                    <a:extLst>
                      <a:ext uri="{FF2B5EF4-FFF2-40B4-BE49-F238E27FC236}">
                        <a16:creationId xmlns:a16="http://schemas.microsoft.com/office/drawing/2014/main" id="{C412E69C-F867-EE79-DA05-24DCD4827F05}"/>
                      </a:ext>
                    </a:extLst>
                  </p:cNvPr>
                  <p:cNvSpPr/>
                  <p:nvPr/>
                </p:nvSpPr>
                <p:spPr>
                  <a:xfrm>
                    <a:off x="394878" y="-3951"/>
                    <a:ext cx="101600" cy="831992"/>
                  </a:xfrm>
                  <a:prstGeom prst="rect">
                    <a:avLst/>
                  </a:prstGeom>
                  <a:solidFill>
                    <a:srgbClr val="009B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9" name="Isosceles Triangle 48">
                    <a:extLst>
                      <a:ext uri="{FF2B5EF4-FFF2-40B4-BE49-F238E27FC236}">
                        <a16:creationId xmlns:a16="http://schemas.microsoft.com/office/drawing/2014/main" id="{EA161B52-D75F-E336-B8B0-78582CF48D25}"/>
                      </a:ext>
                    </a:extLst>
                  </p:cNvPr>
                  <p:cNvSpPr/>
                  <p:nvPr/>
                </p:nvSpPr>
                <p:spPr>
                  <a:xfrm rot="5400000">
                    <a:off x="417587" y="309836"/>
                    <a:ext cx="237126" cy="204418"/>
                  </a:xfrm>
                  <a:prstGeom prst="triangle">
                    <a:avLst/>
                  </a:prstGeom>
                  <a:solidFill>
                    <a:srgbClr val="009B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grpSp>
        </p:grpSp>
        <p:grpSp>
          <p:nvGrpSpPr>
            <p:cNvPr id="61" name="Group 60">
              <a:extLst>
                <a:ext uri="{FF2B5EF4-FFF2-40B4-BE49-F238E27FC236}">
                  <a16:creationId xmlns:a16="http://schemas.microsoft.com/office/drawing/2014/main" id="{E6F04245-7440-A4DD-500C-AE70DF884840}"/>
                </a:ext>
              </a:extLst>
            </p:cNvPr>
            <p:cNvGrpSpPr/>
            <p:nvPr/>
          </p:nvGrpSpPr>
          <p:grpSpPr>
            <a:xfrm>
              <a:off x="8025589" y="1863628"/>
              <a:ext cx="3240680" cy="3771620"/>
              <a:chOff x="8350362" y="2021120"/>
              <a:chExt cx="3240680" cy="3771620"/>
            </a:xfrm>
          </p:grpSpPr>
          <p:grpSp>
            <p:nvGrpSpPr>
              <p:cNvPr id="58" name="Group 57">
                <a:extLst>
                  <a:ext uri="{FF2B5EF4-FFF2-40B4-BE49-F238E27FC236}">
                    <a16:creationId xmlns:a16="http://schemas.microsoft.com/office/drawing/2014/main" id="{08C56893-7F89-596D-1BCE-55AEFCCE312B}"/>
                  </a:ext>
                </a:extLst>
              </p:cNvPr>
              <p:cNvGrpSpPr/>
              <p:nvPr/>
            </p:nvGrpSpPr>
            <p:grpSpPr>
              <a:xfrm>
                <a:off x="8350362" y="2021120"/>
                <a:ext cx="3240680" cy="2056507"/>
                <a:chOff x="8350362" y="2021120"/>
                <a:chExt cx="3240680" cy="2056507"/>
              </a:xfrm>
            </p:grpSpPr>
            <p:sp>
              <p:nvSpPr>
                <p:cNvPr id="42" name="TextBox 41">
                  <a:extLst>
                    <a:ext uri="{FF2B5EF4-FFF2-40B4-BE49-F238E27FC236}">
                      <a16:creationId xmlns:a16="http://schemas.microsoft.com/office/drawing/2014/main" id="{3C197B83-4ACB-5A54-4A9E-569DF6B9E68D}"/>
                    </a:ext>
                  </a:extLst>
                </p:cNvPr>
                <p:cNvSpPr txBox="1"/>
                <p:nvPr/>
              </p:nvSpPr>
              <p:spPr>
                <a:xfrm>
                  <a:off x="8350362" y="2021120"/>
                  <a:ext cx="2960268" cy="2056507"/>
                </a:xfrm>
                <a:prstGeom prst="rect">
                  <a:avLst/>
                </a:prstGeom>
                <a:noFill/>
              </p:spPr>
              <p:txBody>
                <a:bodyPr wrap="square" rtlCol="0">
                  <a:spAutoFit/>
                </a:bodyPr>
                <a:lstStyle/>
                <a:p>
                  <a:pPr algn="r">
                    <a:spcBef>
                      <a:spcPts val="600"/>
                    </a:spcBef>
                    <a:buClrTx/>
                    <a:defRPr/>
                  </a:pPr>
                  <a:r>
                    <a:rPr lang="hr-HR" sz="3600" b="1" kern="1200" dirty="0">
                      <a:ea typeface="+mn-ea"/>
                      <a:cs typeface="+mn-cs"/>
                    </a:rPr>
                    <a:t>Strategije poučavanja</a:t>
                  </a:r>
                </a:p>
                <a:p>
                  <a:pPr marL="0" marR="0" lvl="0" indent="0" algn="r" defTabSz="914400" rtl="0" eaLnBrk="1" fontAlgn="auto" latinLnBrk="0" hangingPunct="1">
                    <a:lnSpc>
                      <a:spcPct val="100000"/>
                    </a:lnSpc>
                    <a:spcBef>
                      <a:spcPts val="600"/>
                    </a:spcBef>
                    <a:spcAft>
                      <a:spcPts val="0"/>
                    </a:spcAft>
                    <a:buClrTx/>
                    <a:buSzTx/>
                    <a:buFontTx/>
                    <a:buNone/>
                    <a:tabLst/>
                    <a:defRPr/>
                  </a:pPr>
                  <a:r>
                    <a:rPr lang="hr-HR" sz="3200" kern="1200" dirty="0">
                      <a:ea typeface="+mn-ea"/>
                      <a:cs typeface="+mn-cs"/>
                    </a:rPr>
                    <a:t>(</a:t>
                  </a:r>
                  <a:r>
                    <a:rPr lang="hr-HR" sz="3200" i="1" kern="1200" dirty="0" err="1">
                      <a:ea typeface="+mn-ea"/>
                      <a:cs typeface="+mn-cs"/>
                    </a:rPr>
                    <a:t>Instructional</a:t>
                  </a:r>
                  <a:r>
                    <a:rPr lang="hr-HR" sz="3200" i="1" kern="1200" dirty="0">
                      <a:ea typeface="+mn-ea"/>
                      <a:cs typeface="+mn-cs"/>
                    </a:rPr>
                    <a:t> </a:t>
                  </a:r>
                  <a:r>
                    <a:rPr lang="hr-HR" sz="3200" i="1" kern="1200" dirty="0" err="1">
                      <a:ea typeface="+mn-ea"/>
                      <a:cs typeface="+mn-cs"/>
                    </a:rPr>
                    <a:t>Strategies</a:t>
                  </a:r>
                  <a:r>
                    <a:rPr lang="hr-HR" sz="3200" kern="1200" dirty="0">
                      <a:ea typeface="+mn-ea"/>
                      <a:cs typeface="+mn-cs"/>
                    </a:rPr>
                    <a:t>)</a:t>
                  </a:r>
                  <a:endParaRPr lang="en-US" sz="3200" kern="1200" dirty="0">
                    <a:ea typeface="+mn-ea"/>
                    <a:cs typeface="+mn-cs"/>
                  </a:endParaRPr>
                </a:p>
              </p:txBody>
            </p:sp>
            <p:grpSp>
              <p:nvGrpSpPr>
                <p:cNvPr id="50" name="Group 49">
                  <a:extLst>
                    <a:ext uri="{FF2B5EF4-FFF2-40B4-BE49-F238E27FC236}">
                      <a16:creationId xmlns:a16="http://schemas.microsoft.com/office/drawing/2014/main" id="{310105F9-B476-790C-6A67-6CA332F23A64}"/>
                    </a:ext>
                  </a:extLst>
                </p:cNvPr>
                <p:cNvGrpSpPr/>
                <p:nvPr/>
              </p:nvGrpSpPr>
              <p:grpSpPr>
                <a:xfrm flipH="1">
                  <a:off x="11347576" y="2075934"/>
                  <a:ext cx="243466" cy="831992"/>
                  <a:chOff x="-26766" y="-3951"/>
                  <a:chExt cx="243466" cy="831992"/>
                </a:xfrm>
                <a:solidFill>
                  <a:schemeClr val="accent2"/>
                </a:solidFill>
              </p:grpSpPr>
              <p:sp>
                <p:nvSpPr>
                  <p:cNvPr id="51" name="Rectangle 50">
                    <a:extLst>
                      <a:ext uri="{FF2B5EF4-FFF2-40B4-BE49-F238E27FC236}">
                        <a16:creationId xmlns:a16="http://schemas.microsoft.com/office/drawing/2014/main" id="{45D2AB99-5C0E-BD7C-A447-8EEB2EC57E0A}"/>
                      </a:ext>
                    </a:extLst>
                  </p:cNvPr>
                  <p:cNvSpPr/>
                  <p:nvPr/>
                </p:nvSpPr>
                <p:spPr>
                  <a:xfrm>
                    <a:off x="-26766" y="-3951"/>
                    <a:ext cx="101600" cy="8319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2" name="Isosceles Triangle 51">
                    <a:extLst>
                      <a:ext uri="{FF2B5EF4-FFF2-40B4-BE49-F238E27FC236}">
                        <a16:creationId xmlns:a16="http://schemas.microsoft.com/office/drawing/2014/main" id="{BB5A786C-361B-DB36-5E1B-FE03FEF5668D}"/>
                      </a:ext>
                    </a:extLst>
                  </p:cNvPr>
                  <p:cNvSpPr/>
                  <p:nvPr/>
                </p:nvSpPr>
                <p:spPr>
                  <a:xfrm rot="5400000">
                    <a:off x="-4072" y="309836"/>
                    <a:ext cx="237126" cy="20441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grpSp>
          <p:grpSp>
            <p:nvGrpSpPr>
              <p:cNvPr id="59" name="Group 58">
                <a:extLst>
                  <a:ext uri="{FF2B5EF4-FFF2-40B4-BE49-F238E27FC236}">
                    <a16:creationId xmlns:a16="http://schemas.microsoft.com/office/drawing/2014/main" id="{D4F0792A-09CE-AC37-B359-7BDF0A262D7D}"/>
                  </a:ext>
                </a:extLst>
              </p:cNvPr>
              <p:cNvGrpSpPr/>
              <p:nvPr/>
            </p:nvGrpSpPr>
            <p:grpSpPr>
              <a:xfrm>
                <a:off x="8640002" y="4687543"/>
                <a:ext cx="2951033" cy="1105197"/>
                <a:chOff x="8640002" y="4687543"/>
                <a:chExt cx="2951033" cy="1105197"/>
              </a:xfrm>
            </p:grpSpPr>
            <p:sp>
              <p:nvSpPr>
                <p:cNvPr id="43" name="TextBox 42">
                  <a:extLst>
                    <a:ext uri="{FF2B5EF4-FFF2-40B4-BE49-F238E27FC236}">
                      <a16:creationId xmlns:a16="http://schemas.microsoft.com/office/drawing/2014/main" id="{03E01204-BB54-57DE-0777-1B355E9A073A}"/>
                    </a:ext>
                  </a:extLst>
                </p:cNvPr>
                <p:cNvSpPr txBox="1"/>
                <p:nvPr/>
              </p:nvSpPr>
              <p:spPr>
                <a:xfrm>
                  <a:off x="8640002" y="4687543"/>
                  <a:ext cx="2670628" cy="1105197"/>
                </a:xfrm>
                <a:prstGeom prst="rect">
                  <a:avLst/>
                </a:prstGeom>
                <a:noFill/>
              </p:spPr>
              <p:txBody>
                <a:bodyPr wrap="square" rtlCol="0">
                  <a:spAutoFit/>
                </a:bodyPr>
                <a:lstStyle/>
                <a:p>
                  <a:pPr marL="0" marR="0" lvl="0" indent="0" algn="r" defTabSz="914400" rtl="0" eaLnBrk="1" fontAlgn="auto" latinLnBrk="0" hangingPunct="1">
                    <a:lnSpc>
                      <a:spcPct val="100000"/>
                    </a:lnSpc>
                    <a:spcBef>
                      <a:spcPts val="600"/>
                    </a:spcBef>
                    <a:spcAft>
                      <a:spcPts val="0"/>
                    </a:spcAft>
                    <a:buClrTx/>
                    <a:buSzTx/>
                    <a:buFontTx/>
                    <a:buNone/>
                    <a:tabLst/>
                    <a:defRPr/>
                  </a:pPr>
                  <a:r>
                    <a:rPr lang="hr-HR" sz="3600" b="1" kern="1200" dirty="0">
                      <a:ea typeface="+mn-ea"/>
                      <a:cs typeface="+mn-cs"/>
                    </a:rPr>
                    <a:t>Evaluacija</a:t>
                  </a:r>
                </a:p>
                <a:p>
                  <a:pPr marL="0" marR="0" lvl="0" indent="0" algn="r" defTabSz="914400" rtl="0" eaLnBrk="1" fontAlgn="auto" latinLnBrk="0" hangingPunct="1">
                    <a:lnSpc>
                      <a:spcPct val="100000"/>
                    </a:lnSpc>
                    <a:spcBef>
                      <a:spcPts val="600"/>
                    </a:spcBef>
                    <a:spcAft>
                      <a:spcPts val="0"/>
                    </a:spcAft>
                    <a:buClrTx/>
                    <a:buSzTx/>
                    <a:buFontTx/>
                    <a:buNone/>
                    <a:tabLst/>
                    <a:defRPr/>
                  </a:pPr>
                  <a:r>
                    <a:rPr lang="hr-HR" sz="3200" kern="1200" dirty="0">
                      <a:ea typeface="+mn-ea"/>
                      <a:cs typeface="+mn-cs"/>
                    </a:rPr>
                    <a:t>(</a:t>
                  </a:r>
                  <a:r>
                    <a:rPr lang="hr-HR" sz="3200" i="1" kern="1200" dirty="0" err="1">
                      <a:ea typeface="+mn-ea"/>
                      <a:cs typeface="+mn-cs"/>
                    </a:rPr>
                    <a:t>Assessment</a:t>
                  </a:r>
                  <a:r>
                    <a:rPr lang="hr-HR" sz="3200" kern="1200" dirty="0">
                      <a:ea typeface="+mn-ea"/>
                      <a:cs typeface="+mn-cs"/>
                    </a:rPr>
                    <a:t>)</a:t>
                  </a:r>
                  <a:endParaRPr lang="en-US" sz="3200" kern="1200" dirty="0">
                    <a:ea typeface="+mn-ea"/>
                    <a:cs typeface="+mn-cs"/>
                  </a:endParaRPr>
                </a:p>
              </p:txBody>
            </p:sp>
            <p:grpSp>
              <p:nvGrpSpPr>
                <p:cNvPr id="53" name="Group 52">
                  <a:extLst>
                    <a:ext uri="{FF2B5EF4-FFF2-40B4-BE49-F238E27FC236}">
                      <a16:creationId xmlns:a16="http://schemas.microsoft.com/office/drawing/2014/main" id="{6CA9CFB6-919B-A13A-7F23-3EAE469C578C}"/>
                    </a:ext>
                  </a:extLst>
                </p:cNvPr>
                <p:cNvGrpSpPr/>
                <p:nvPr/>
              </p:nvGrpSpPr>
              <p:grpSpPr>
                <a:xfrm flipH="1">
                  <a:off x="11347575" y="4761564"/>
                  <a:ext cx="243460" cy="831992"/>
                  <a:chOff x="-26759" y="-3951"/>
                  <a:chExt cx="243460" cy="831992"/>
                </a:xfrm>
                <a:solidFill>
                  <a:schemeClr val="accent3"/>
                </a:solidFill>
              </p:grpSpPr>
              <p:sp>
                <p:nvSpPr>
                  <p:cNvPr id="54" name="Rectangle 53">
                    <a:extLst>
                      <a:ext uri="{FF2B5EF4-FFF2-40B4-BE49-F238E27FC236}">
                        <a16:creationId xmlns:a16="http://schemas.microsoft.com/office/drawing/2014/main" id="{01FA6B58-5EA6-A443-83F6-2944E4BD8EA7}"/>
                      </a:ext>
                    </a:extLst>
                  </p:cNvPr>
                  <p:cNvSpPr/>
                  <p:nvPr/>
                </p:nvSpPr>
                <p:spPr>
                  <a:xfrm>
                    <a:off x="-26759" y="-3951"/>
                    <a:ext cx="101600" cy="831992"/>
                  </a:xfrm>
                  <a:prstGeom prst="rect">
                    <a:avLst/>
                  </a:prstGeom>
                  <a:solidFill>
                    <a:srgbClr val="E71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5" name="Isosceles Triangle 54">
                    <a:extLst>
                      <a:ext uri="{FF2B5EF4-FFF2-40B4-BE49-F238E27FC236}">
                        <a16:creationId xmlns:a16="http://schemas.microsoft.com/office/drawing/2014/main" id="{ACF492CF-7D6A-2DA8-00F2-86A54AD717AE}"/>
                      </a:ext>
                    </a:extLst>
                  </p:cNvPr>
                  <p:cNvSpPr/>
                  <p:nvPr/>
                </p:nvSpPr>
                <p:spPr>
                  <a:xfrm rot="5400000">
                    <a:off x="-4071" y="309836"/>
                    <a:ext cx="237126" cy="204418"/>
                  </a:xfrm>
                  <a:prstGeom prst="triangle">
                    <a:avLst/>
                  </a:prstGeom>
                  <a:solidFill>
                    <a:srgbClr val="E71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grpSp>
        </p:grpSp>
      </p:grpSp>
      <p:pic>
        <p:nvPicPr>
          <p:cNvPr id="64" name="Grafika 63" descr="Cilj">
            <a:extLst>
              <a:ext uri="{FF2B5EF4-FFF2-40B4-BE49-F238E27FC236}">
                <a16:creationId xmlns:a16="http://schemas.microsoft.com/office/drawing/2014/main" id="{DBD7F81F-E001-41B4-82B1-2ABF6E8C9FB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54094" y="3667890"/>
            <a:ext cx="734129" cy="734129"/>
          </a:xfrm>
          <a:prstGeom prst="rect">
            <a:avLst/>
          </a:prstGeom>
        </p:spPr>
      </p:pic>
      <p:pic>
        <p:nvPicPr>
          <p:cNvPr id="66" name="Grafika 65" descr="Učionica">
            <a:extLst>
              <a:ext uri="{FF2B5EF4-FFF2-40B4-BE49-F238E27FC236}">
                <a16:creationId xmlns:a16="http://schemas.microsoft.com/office/drawing/2014/main" id="{2BE59E37-C02B-41C5-91E2-628D463BC20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423570" y="2076807"/>
            <a:ext cx="641572" cy="641572"/>
          </a:xfrm>
          <a:prstGeom prst="rect">
            <a:avLst/>
          </a:prstGeom>
        </p:spPr>
      </p:pic>
      <p:pic>
        <p:nvPicPr>
          <p:cNvPr id="68" name="Grafika 67" descr="Kontrolni popis RTL-a">
            <a:extLst>
              <a:ext uri="{FF2B5EF4-FFF2-40B4-BE49-F238E27FC236}">
                <a16:creationId xmlns:a16="http://schemas.microsoft.com/office/drawing/2014/main" id="{F51E7BEE-2568-4071-9E9A-03E9121FB17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638268" y="3552195"/>
            <a:ext cx="749963" cy="749963"/>
          </a:xfrm>
          <a:prstGeom prst="rect">
            <a:avLst/>
          </a:prstGeom>
        </p:spPr>
      </p:pic>
      <p:pic>
        <p:nvPicPr>
          <p:cNvPr id="70" name="Grafika 69" descr="Knjige">
            <a:extLst>
              <a:ext uri="{FF2B5EF4-FFF2-40B4-BE49-F238E27FC236}">
                <a16:creationId xmlns:a16="http://schemas.microsoft.com/office/drawing/2014/main" id="{802AF60E-65C9-4A7A-980E-529314E3B87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451282" y="5061916"/>
            <a:ext cx="734129" cy="734129"/>
          </a:xfrm>
          <a:prstGeom prst="rect">
            <a:avLst/>
          </a:prstGeom>
        </p:spPr>
      </p:pic>
    </p:spTree>
    <p:extLst>
      <p:ext uri="{BB962C8B-B14F-4D97-AF65-F5344CB8AC3E}">
        <p14:creationId xmlns:p14="http://schemas.microsoft.com/office/powerpoint/2010/main" val="4177187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C6160D4-6CA8-4486-BC66-CEE31BCA5982}"/>
              </a:ext>
            </a:extLst>
          </p:cNvPr>
          <p:cNvSpPr>
            <a:spLocks noGrp="1"/>
          </p:cNvSpPr>
          <p:nvPr>
            <p:ph type="title"/>
          </p:nvPr>
        </p:nvSpPr>
        <p:spPr>
          <a:xfrm>
            <a:off x="512647" y="1037968"/>
            <a:ext cx="3932237" cy="5029200"/>
          </a:xfrm>
        </p:spPr>
        <p:txBody>
          <a:bodyPr anchor="ctr"/>
          <a:lstStyle/>
          <a:p>
            <a:pPr>
              <a:lnSpc>
                <a:spcPct val="120000"/>
              </a:lnSpc>
            </a:pPr>
            <a:r>
              <a:rPr lang="hr-HR" sz="4400" b="1" dirty="0"/>
              <a:t>ADDIE model instrukcijskog dizajna</a:t>
            </a:r>
          </a:p>
        </p:txBody>
      </p:sp>
      <p:graphicFrame>
        <p:nvGraphicFramePr>
          <p:cNvPr id="6" name="Rezervirano mjesto sadržaja 5">
            <a:extLst>
              <a:ext uri="{FF2B5EF4-FFF2-40B4-BE49-F238E27FC236}">
                <a16:creationId xmlns:a16="http://schemas.microsoft.com/office/drawing/2014/main" id="{903D202D-40CD-40A0-9530-4752A8D37DCF}"/>
              </a:ext>
            </a:extLst>
          </p:cNvPr>
          <p:cNvGraphicFramePr>
            <a:graphicFrameLocks noGrp="1"/>
          </p:cNvGraphicFramePr>
          <p:nvPr>
            <p:ph sz="quarter" idx="10"/>
            <p:extLst>
              <p:ext uri="{D42A27DB-BD31-4B8C-83A1-F6EECF244321}">
                <p14:modId xmlns:p14="http://schemas.microsoft.com/office/powerpoint/2010/main" val="1083273675"/>
              </p:ext>
            </p:extLst>
          </p:nvPr>
        </p:nvGraphicFramePr>
        <p:xfrm>
          <a:off x="5029200" y="190499"/>
          <a:ext cx="7023100" cy="64262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38257229"/>
      </p:ext>
    </p:extLst>
  </p:cSld>
  <p:clrMapOvr>
    <a:masterClrMapping/>
  </p:clrMapOvr>
</p:sld>
</file>

<file path=ppt/theme/theme1.xml><?xml version="1.0" encoding="utf-8"?>
<a:theme xmlns:a="http://schemas.openxmlformats.org/drawingml/2006/main" name="Tema1">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a1" id="{E4C877B6-5486-43BF-8C70-091C176BCAE7}" vid="{689ABB36-23F3-4E4F-89D2-2C8CD39263EC}"/>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770ACE3271B8A49834EA3AFDCD1EF01" ma:contentTypeVersion="18" ma:contentTypeDescription="Create a new document." ma:contentTypeScope="" ma:versionID="26a4ba5e2fda1495dab4b76b0da9251d">
  <xsd:schema xmlns:xsd="http://www.w3.org/2001/XMLSchema" xmlns:xs="http://www.w3.org/2001/XMLSchema" xmlns:p="http://schemas.microsoft.com/office/2006/metadata/properties" xmlns:ns2="400bdbef-feff-4491-8c53-303b15cf814c" xmlns:ns3="e9d7d946-bfd1-44bb-8b51-4f032229512d" targetNamespace="http://schemas.microsoft.com/office/2006/metadata/properties" ma:root="true" ma:fieldsID="0f3ed0c0074f7978d5dd08a4be10e25e" ns2:_="" ns3:_="">
    <xsd:import namespace="400bdbef-feff-4491-8c53-303b15cf814c"/>
    <xsd:import namespace="e9d7d946-bfd1-44bb-8b51-4f032229512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element ref="ns2:_Flow_SignoffStatus"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0bdbef-feff-4491-8c53-303b15cf814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6d986ede-ccc4-4a57-b6a6-e316a042c07d" ma:termSetId="09814cd3-568e-fe90-9814-8d621ff8fb84" ma:anchorId="fba54fb3-c3e1-fe81-a776-ca4b69148c4d" ma:open="true" ma:isKeyword="false">
      <xsd:complexType>
        <xsd:sequence>
          <xsd:element ref="pc:Terms" minOccurs="0" maxOccurs="1"/>
        </xsd:sequence>
      </xsd:complexType>
    </xsd:element>
    <xsd:element name="_Flow_SignoffStatus" ma:index="22" nillable="true" ma:displayName="Sign-off status" ma:internalName="Sign_x002d_off_x0020_status">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9d7d946-bfd1-44bb-8b51-4f032229512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c1a46b87-3b69-4508-b7de-0c6b541c72af}" ma:internalName="TaxCatchAll" ma:showField="CatchAllData" ma:web="e9d7d946-bfd1-44bb-8b51-4f032229512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Flow_SignoffStatus xmlns="400bdbef-feff-4491-8c53-303b15cf814c" xsi:nil="true"/>
    <TaxCatchAll xmlns="e9d7d946-bfd1-44bb-8b51-4f032229512d" xsi:nil="true"/>
    <lcf76f155ced4ddcb4097134ff3c332f xmlns="400bdbef-feff-4491-8c53-303b15cf814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675DD91-4229-486E-B6F2-3F4CA776819E}">
  <ds:schemaRefs>
    <ds:schemaRef ds:uri="http://schemas.microsoft.com/sharepoint/v3/contenttype/forms"/>
  </ds:schemaRefs>
</ds:datastoreItem>
</file>

<file path=customXml/itemProps2.xml><?xml version="1.0" encoding="utf-8"?>
<ds:datastoreItem xmlns:ds="http://schemas.openxmlformats.org/officeDocument/2006/customXml" ds:itemID="{8F2E3FA6-5883-48AF-9FB1-19D1BCE688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00bdbef-feff-4491-8c53-303b15cf814c"/>
    <ds:schemaRef ds:uri="e9d7d946-bfd1-44bb-8b51-4f032229512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DA90B7D-3AA8-424B-BAB9-FC34744C1CC2}">
  <ds:schemaRefs>
    <ds:schemaRef ds:uri="http://schemas.microsoft.com/office/2006/metadata/properties"/>
    <ds:schemaRef ds:uri="400bdbef-feff-4491-8c53-303b15cf814c"/>
    <ds:schemaRef ds:uri="http://schemas.microsoft.com/office/2006/documentManagement/types"/>
    <ds:schemaRef ds:uri="http://www.w3.org/XML/1998/namespace"/>
    <ds:schemaRef ds:uri="http://purl.org/dc/terms/"/>
    <ds:schemaRef ds:uri="http://purl.org/dc/elements/1.1/"/>
    <ds:schemaRef ds:uri="e9d7d946-bfd1-44bb-8b51-4f032229512d"/>
    <ds:schemaRef ds:uri="http://schemas.microsoft.com/office/infopath/2007/PartnerControl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Tema1</Template>
  <TotalTime>6169</TotalTime>
  <Words>4768</Words>
  <Application>Microsoft Office PowerPoint</Application>
  <PresentationFormat>Widescreen</PresentationFormat>
  <Paragraphs>391</Paragraphs>
  <Slides>38</Slides>
  <Notes>37</Notes>
  <HiddenSlides>11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38</vt:i4>
      </vt:variant>
    </vt:vector>
  </HeadingPairs>
  <TitlesOfParts>
    <vt:vector size="47" baseType="lpstr">
      <vt:lpstr>MS Mincho</vt:lpstr>
      <vt:lpstr>Aptos</vt:lpstr>
      <vt:lpstr>Arial</vt:lpstr>
      <vt:lpstr>Calibri</vt:lpstr>
      <vt:lpstr>Open Sans</vt:lpstr>
      <vt:lpstr>Open Sans ExtraBold</vt:lpstr>
      <vt:lpstr>Open Sans Light</vt:lpstr>
      <vt:lpstr>Wingdings</vt:lpstr>
      <vt:lpstr>Tema1</vt:lpstr>
      <vt:lpstr>Instrukcijski dizajn – preduvjet uspješnog tečaja u Moodleu</vt:lpstr>
      <vt:lpstr>Cilj webinara</vt:lpstr>
      <vt:lpstr>Ishodi učenja (I)</vt:lpstr>
      <vt:lpstr>Sadržaj webinara</vt:lpstr>
      <vt:lpstr>Vaša iskustva s e-tečajevima</vt:lpstr>
      <vt:lpstr>Instrukcijski dizajn</vt:lpstr>
      <vt:lpstr>Što je instrukcijski dizajn?</vt:lpstr>
      <vt:lpstr>PowerPoint Presentation</vt:lpstr>
      <vt:lpstr>ADDIE model instrukcijskog dizajna</vt:lpstr>
      <vt:lpstr>Analiza i dizajn Moodle e-tečaja</vt:lpstr>
      <vt:lpstr>Sučelje e-tečaja</vt:lpstr>
      <vt:lpstr>PowerPoint Presentation</vt:lpstr>
      <vt:lpstr>PowerPoint Presentation</vt:lpstr>
      <vt:lpstr>Odabir resursa za predstavljanje sadržaja</vt:lpstr>
      <vt:lpstr>Savjeti za prikaz sadržaja</vt:lpstr>
      <vt:lpstr>PowerPoint Presentation</vt:lpstr>
      <vt:lpstr>PowerPoint Presentation</vt:lpstr>
      <vt:lpstr>PowerPoint Presentation</vt:lpstr>
      <vt:lpstr>PowerPoint Presentation</vt:lpstr>
      <vt:lpstr>Promislite!</vt:lpstr>
      <vt:lpstr>Komunikacija, suradnja i grupiranje polaznika  e-tečaja</vt:lpstr>
      <vt:lpstr>PowerPoint Presentation</vt:lpstr>
      <vt:lpstr>PowerPoint Presentation</vt:lpstr>
      <vt:lpstr>PowerPoint Presentation</vt:lpstr>
      <vt:lpstr>Promislite!</vt:lpstr>
      <vt:lpstr>PowerPoint Presentation</vt:lpstr>
      <vt:lpstr>Praćenje i vrednovanje u e-tečaju</vt:lpstr>
      <vt:lpstr>PowerPoint Presentation</vt:lpstr>
      <vt:lpstr>PowerPoint Presentation</vt:lpstr>
      <vt:lpstr>PowerPoint Presentation</vt:lpstr>
      <vt:lpstr>PowerPoint Presentation</vt:lpstr>
      <vt:lpstr>PowerPoint Presentation</vt:lpstr>
      <vt:lpstr>Digitalna značka</vt:lpstr>
      <vt:lpstr>PowerPoint Presentation</vt:lpstr>
      <vt:lpstr>Za kraj…</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Sustav za upravljanje nastavom</dc:title>
  <dc:creator>Viktorija Vranešić</dc:creator>
  <cp:lastModifiedBy>Matea Ježić</cp:lastModifiedBy>
  <cp:revision>311</cp:revision>
  <dcterms:created xsi:type="dcterms:W3CDTF">2022-08-19T08:47:17Z</dcterms:created>
  <dcterms:modified xsi:type="dcterms:W3CDTF">2024-04-15T14:17:23Z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0x0101008770ACE3271B8A49834EA3AFDCD1EF01</vt:lpwstr>
  </property>
</Properties>
</file>