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comments/modernComment_160_6CDB123B.xml" ContentType="application/vnd.ms-powerpoint.comments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7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8" r:id="rId4"/>
  </p:sldMasterIdLst>
  <p:notesMasterIdLst>
    <p:notesMasterId r:id="rId43"/>
  </p:notesMasterIdLst>
  <p:sldIdLst>
    <p:sldId id="284" r:id="rId5"/>
    <p:sldId id="312" r:id="rId6"/>
    <p:sldId id="313" r:id="rId7"/>
    <p:sldId id="314" r:id="rId8"/>
    <p:sldId id="307" r:id="rId9"/>
    <p:sldId id="315" r:id="rId10"/>
    <p:sldId id="310" r:id="rId11"/>
    <p:sldId id="325" r:id="rId12"/>
    <p:sldId id="326" r:id="rId13"/>
    <p:sldId id="327" r:id="rId14"/>
    <p:sldId id="328" r:id="rId15"/>
    <p:sldId id="329" r:id="rId16"/>
    <p:sldId id="330" r:id="rId17"/>
    <p:sldId id="331" r:id="rId18"/>
    <p:sldId id="332" r:id="rId19"/>
    <p:sldId id="333" r:id="rId20"/>
    <p:sldId id="334" r:id="rId21"/>
    <p:sldId id="335" r:id="rId22"/>
    <p:sldId id="336" r:id="rId23"/>
    <p:sldId id="337" r:id="rId24"/>
    <p:sldId id="338" r:id="rId25"/>
    <p:sldId id="339" r:id="rId26"/>
    <p:sldId id="340" r:id="rId27"/>
    <p:sldId id="341" r:id="rId28"/>
    <p:sldId id="342" r:id="rId29"/>
    <p:sldId id="343" r:id="rId30"/>
    <p:sldId id="345" r:id="rId31"/>
    <p:sldId id="346" r:id="rId32"/>
    <p:sldId id="347" r:id="rId33"/>
    <p:sldId id="348" r:id="rId34"/>
    <p:sldId id="349" r:id="rId35"/>
    <p:sldId id="350" r:id="rId36"/>
    <p:sldId id="351" r:id="rId37"/>
    <p:sldId id="352" r:id="rId38"/>
    <p:sldId id="258" r:id="rId39"/>
    <p:sldId id="298" r:id="rId40"/>
    <p:sldId id="256" r:id="rId41"/>
    <p:sldId id="933" r:id="rId42"/>
  </p:sldIdLst>
  <p:sldSz cx="12192000" cy="6858000"/>
  <p:notesSz cx="6858000" cy="9144000"/>
  <p:embeddedFontLst>
    <p:embeddedFont>
      <p:font typeface="Open Sans" panose="020B0606030504020204" pitchFamily="34" charset="0"/>
      <p:regular r:id="rId44"/>
      <p:bold r:id="rId45"/>
      <p:italic r:id="rId46"/>
      <p:boldItalic r:id="rId47"/>
    </p:embeddedFont>
    <p:embeddedFont>
      <p:font typeface="Open Sans ExtraBold" panose="020B0906030804020204" pitchFamily="34" charset="0"/>
      <p:bold r:id="rId48"/>
    </p:embeddedFont>
    <p:embeddedFont>
      <p:font typeface="Open Sans Light" panose="020B0306030504020204" pitchFamily="34" charset="0"/>
      <p:regular r:id="rId49"/>
      <p:bold r:id="rId50"/>
      <p:italic r:id="rId51"/>
      <p:boldItalic r:id="rId5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57" roundtripDataSignature="AMtx7mjjHgFJaKmtdu0vV7F/duI/dRD5XQ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C41575C-F4A5-6CD7-A241-60AA78435CC9}" name="CARNET" initials="CARNET" userId="CARNET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ja Quien" initials="" lastIdx="7" clrIdx="0"/>
  <p:cmAuthor id="1" name="CARNET" initials="CARNET" lastIdx="1" clrIdx="1">
    <p:extLst>
      <p:ext uri="{19B8F6BF-5375-455C-9EA6-DF929625EA0E}">
        <p15:presenceInfo xmlns:p15="http://schemas.microsoft.com/office/powerpoint/2012/main" userId="CARNE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83FE87-B636-DDB1-CFE1-872BCB0F406D}" v="1" dt="2022-04-03T18:01:34.778"/>
    <p1510:client id="{7A3D8579-4ADD-4303-9AF7-BD62F83D76CC}" v="10" dt="2022-02-25T11:29:11.9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957" autoAdjust="0"/>
  </p:normalViewPr>
  <p:slideViewPr>
    <p:cSldViewPr snapToGrid="0">
      <p:cViewPr varScale="1">
        <p:scale>
          <a:sx n="99" d="100"/>
          <a:sy n="99" d="100"/>
        </p:scale>
        <p:origin x="99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font" Target="fonts/font4.fntdata"/><Relationship Id="rId50" Type="http://schemas.openxmlformats.org/officeDocument/2006/relationships/font" Target="fonts/font7.fntdata"/><Relationship Id="rId63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font" Target="fonts/font2.fntdata"/><Relationship Id="rId58" Type="http://schemas.openxmlformats.org/officeDocument/2006/relationships/commentAuthors" Target="commentAuthors.xml"/><Relationship Id="rId5" Type="http://schemas.openxmlformats.org/officeDocument/2006/relationships/slide" Target="slides/slide1.xml"/><Relationship Id="rId61" Type="http://schemas.openxmlformats.org/officeDocument/2006/relationships/theme" Target="theme/them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48" Type="http://schemas.openxmlformats.org/officeDocument/2006/relationships/font" Target="fonts/font5.fntdata"/><Relationship Id="rId64" Type="http://schemas.microsoft.com/office/2018/10/relationships/authors" Target="authors.xml"/><Relationship Id="rId8" Type="http://schemas.openxmlformats.org/officeDocument/2006/relationships/slide" Target="slides/slide4.xml"/><Relationship Id="rId51" Type="http://schemas.openxmlformats.org/officeDocument/2006/relationships/font" Target="fonts/font8.fntdata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font" Target="fonts/font3.fntdata"/><Relationship Id="rId59" Type="http://schemas.openxmlformats.org/officeDocument/2006/relationships/presProps" Target="pres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62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font" Target="fonts/font6.fntdata"/><Relationship Id="rId57" Type="http://customschemas.google.com/relationships/presentationmetadata" Target="metadata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font" Target="fonts/font1.fntdata"/><Relationship Id="rId52" Type="http://schemas.openxmlformats.org/officeDocument/2006/relationships/font" Target="fonts/font9.fntdata"/><Relationship Id="rId60" Type="http://schemas.openxmlformats.org/officeDocument/2006/relationships/viewProps" Target="viewProps.xml"/></Relationships>
</file>

<file path=ppt/comments/modernComment_160_6CDB123B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1828572F-E926-495B-867F-C8EC117795A9}" authorId="{7C41575C-F4A5-6CD7-A241-60AA78435CC9}" created="2022-02-25T10:25:28.62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826296379" sldId="352"/>
      <ac:spMk id="148" creationId="{00000000-0000-0000-0000-000000000000}"/>
      <ac:txMk cp="38" len="24">
        <ac:context len="162" hash="2119358197"/>
      </ac:txMk>
    </ac:txMkLst>
    <p188:pos x="6002956" y="2649583"/>
    <p188:txBody>
      <a:bodyPr/>
      <a:lstStyle/>
      <a:p>
        <a:r>
          <a:rPr lang="hr-HR"/>
          <a:t>Molimo pripremiti Padlet i zamijeniti poveznicu</a:t>
        </a:r>
      </a:p>
    </p188:txBody>
  </p188:cm>
</p188:cmLst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svg"/><Relationship Id="rId1" Type="http://schemas.openxmlformats.org/officeDocument/2006/relationships/image" Target="../media/image48.png"/><Relationship Id="rId4" Type="http://schemas.openxmlformats.org/officeDocument/2006/relationships/image" Target="../media/image51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svg"/><Relationship Id="rId1" Type="http://schemas.openxmlformats.org/officeDocument/2006/relationships/image" Target="../media/image48.png"/><Relationship Id="rId4" Type="http://schemas.openxmlformats.org/officeDocument/2006/relationships/image" Target="../media/image5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824DA9-8372-4C18-BA0F-5585A22BE4F9}" type="doc">
      <dgm:prSet loTypeId="urn:microsoft.com/office/officeart/2008/layout/VerticalCurvedList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651756FC-B773-44E0-98C9-8F0263859B6B}">
      <dgm:prSet phldrT="[Text]"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pPr algn="l"/>
          <a:r>
            <a:rPr lang="hr-HR" sz="3000" b="0" u="none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Evaluacija </a:t>
          </a:r>
          <a:r>
            <a:rPr lang="hr-HR" sz="3000" b="0" u="none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webinara</a:t>
          </a:r>
          <a:endParaRPr lang="hr-HR" sz="3000" b="0" i="0" dirty="0" err="1">
            <a:solidFill>
              <a:srgbClr val="00B0F0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algn="l"/>
          <a:r>
            <a:rPr lang="hr-HR" sz="3000" b="0" i="1" dirty="0">
              <a:solidFill>
                <a:srgbClr val="00B0F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Poveznica u Q&amp;A panelu ili skenirajte QR kod</a:t>
          </a:r>
          <a:endParaRPr lang="en-US" sz="3000" b="0" i="1" dirty="0">
            <a:solidFill>
              <a:srgbClr val="00B0F0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08541638-EDED-4ED2-AA88-12A9EA552968}" type="parTrans" cxnId="{8B604FB5-5E13-423B-AF08-488F1D40F17A}">
      <dgm:prSet/>
      <dgm:spPr/>
      <dgm:t>
        <a:bodyPr/>
        <a:lstStyle/>
        <a:p>
          <a:endParaRPr lang="en-US"/>
        </a:p>
      </dgm:t>
    </dgm:pt>
    <dgm:pt modelId="{296AE9D2-C086-4F55-BC8A-45D6ACA0AEC9}" type="sibTrans" cxnId="{8B604FB5-5E13-423B-AF08-488F1D40F17A}">
      <dgm:prSet/>
      <dgm:spPr>
        <a:ln>
          <a:solidFill>
            <a:srgbClr val="009FE3"/>
          </a:solidFill>
        </a:ln>
      </dgm:spPr>
      <dgm:t>
        <a:bodyPr/>
        <a:lstStyle/>
        <a:p>
          <a:endParaRPr lang="en-US"/>
        </a:p>
      </dgm:t>
    </dgm:pt>
    <dgm:pt modelId="{62E089FD-6B2A-42DD-B971-896E29993F17}">
      <dgm:prSet phldrT="[Text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pPr algn="l"/>
          <a:r>
            <a:rPr lang="hr-HR" sz="3200" b="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Potvrde o sudjelovanju u aplikaciji za prijavu (EMA) </a:t>
          </a:r>
          <a:endParaRPr lang="en-US" sz="3200" b="0" dirty="0">
            <a:solidFill>
              <a:schemeClr val="tx1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B4566B17-8D84-4561-B1A2-FA09F24AF4F5}" type="parTrans" cxnId="{53ACB707-0C45-4119-8C3A-53DF2AEE29D4}">
      <dgm:prSet/>
      <dgm:spPr/>
      <dgm:t>
        <a:bodyPr/>
        <a:lstStyle/>
        <a:p>
          <a:endParaRPr lang="en-US"/>
        </a:p>
      </dgm:t>
    </dgm:pt>
    <dgm:pt modelId="{61E9ECED-058C-415B-9D3B-C47D62699B02}" type="sibTrans" cxnId="{53ACB707-0C45-4119-8C3A-53DF2AEE29D4}">
      <dgm:prSet/>
      <dgm:spPr/>
      <dgm:t>
        <a:bodyPr/>
        <a:lstStyle/>
        <a:p>
          <a:endParaRPr lang="en-US"/>
        </a:p>
      </dgm:t>
    </dgm:pt>
    <dgm:pt modelId="{4B6A97D1-5CD6-4D2A-82DE-D4A11C1AE95E}" type="pres">
      <dgm:prSet presAssocID="{E9824DA9-8372-4C18-BA0F-5585A22BE4F9}" presName="Name0" presStyleCnt="0">
        <dgm:presLayoutVars>
          <dgm:chMax val="7"/>
          <dgm:chPref val="7"/>
          <dgm:dir/>
        </dgm:presLayoutVars>
      </dgm:prSet>
      <dgm:spPr/>
    </dgm:pt>
    <dgm:pt modelId="{11707157-DD75-4D62-A782-24EE0F81D65F}" type="pres">
      <dgm:prSet presAssocID="{E9824DA9-8372-4C18-BA0F-5585A22BE4F9}" presName="Name1" presStyleCnt="0"/>
      <dgm:spPr/>
    </dgm:pt>
    <dgm:pt modelId="{F940BA7C-536C-4876-A6D1-636ABE98DC97}" type="pres">
      <dgm:prSet presAssocID="{E9824DA9-8372-4C18-BA0F-5585A22BE4F9}" presName="cycle" presStyleCnt="0"/>
      <dgm:spPr/>
    </dgm:pt>
    <dgm:pt modelId="{EDDBF05C-C3A3-4A1A-BB9D-5D185430CF4B}" type="pres">
      <dgm:prSet presAssocID="{E9824DA9-8372-4C18-BA0F-5585A22BE4F9}" presName="srcNode" presStyleLbl="node1" presStyleIdx="0" presStyleCnt="2"/>
      <dgm:spPr/>
    </dgm:pt>
    <dgm:pt modelId="{10B0C364-4F94-4A35-B345-7371B59F3C5E}" type="pres">
      <dgm:prSet presAssocID="{E9824DA9-8372-4C18-BA0F-5585A22BE4F9}" presName="conn" presStyleLbl="parChTrans1D2" presStyleIdx="0" presStyleCnt="1"/>
      <dgm:spPr/>
    </dgm:pt>
    <dgm:pt modelId="{4BAD4543-2FEB-4CD1-BA0C-CC75529361E4}" type="pres">
      <dgm:prSet presAssocID="{E9824DA9-8372-4C18-BA0F-5585A22BE4F9}" presName="extraNode" presStyleLbl="node1" presStyleIdx="0" presStyleCnt="2"/>
      <dgm:spPr/>
    </dgm:pt>
    <dgm:pt modelId="{8C3CD92C-E16E-47FE-B162-8DDEE9064369}" type="pres">
      <dgm:prSet presAssocID="{E9824DA9-8372-4C18-BA0F-5585A22BE4F9}" presName="dstNode" presStyleLbl="node1" presStyleIdx="0" presStyleCnt="2"/>
      <dgm:spPr/>
    </dgm:pt>
    <dgm:pt modelId="{72E80988-EB20-414B-A52F-D5C76FAA3366}" type="pres">
      <dgm:prSet presAssocID="{651756FC-B773-44E0-98C9-8F0263859B6B}" presName="text_1" presStyleLbl="node1" presStyleIdx="0" presStyleCnt="2" custScaleY="106942">
        <dgm:presLayoutVars>
          <dgm:bulletEnabled val="1"/>
        </dgm:presLayoutVars>
      </dgm:prSet>
      <dgm:spPr/>
    </dgm:pt>
    <dgm:pt modelId="{4B843E40-9FD3-49C3-932E-BB14F29C18CD}" type="pres">
      <dgm:prSet presAssocID="{651756FC-B773-44E0-98C9-8F0263859B6B}" presName="accent_1" presStyleCnt="0"/>
      <dgm:spPr/>
    </dgm:pt>
    <dgm:pt modelId="{3CED45B6-66B0-4A64-A2D5-797E3AEAF9E9}" type="pres">
      <dgm:prSet presAssocID="{651756FC-B773-44E0-98C9-8F0263859B6B}" presName="accentRepeatNode" presStyleLbl="solidFgAcc1" presStyleIdx="0" presStyleCnt="2"/>
      <dgm:spPr>
        <a:blipFill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solidFill>
            <a:srgbClr val="E5097F"/>
          </a:solidFill>
        </a:ln>
      </dgm:spPr>
    </dgm:pt>
    <dgm:pt modelId="{9D203672-0841-46A5-B89B-16610ACBD3A5}" type="pres">
      <dgm:prSet presAssocID="{62E089FD-6B2A-42DD-B971-896E29993F17}" presName="text_2" presStyleLbl="node1" presStyleIdx="1" presStyleCnt="2">
        <dgm:presLayoutVars>
          <dgm:bulletEnabled val="1"/>
        </dgm:presLayoutVars>
      </dgm:prSet>
      <dgm:spPr/>
    </dgm:pt>
    <dgm:pt modelId="{BCC039A5-889B-4E7F-A144-359B0DC24FF9}" type="pres">
      <dgm:prSet presAssocID="{62E089FD-6B2A-42DD-B971-896E29993F17}" presName="accent_2" presStyleCnt="0"/>
      <dgm:spPr/>
    </dgm:pt>
    <dgm:pt modelId="{148E3564-C38E-48F8-A12D-EA34CB3F576F}" type="pres">
      <dgm:prSet presAssocID="{62E089FD-6B2A-42DD-B971-896E29993F17}" presName="accentRepeatNode" presStyleLbl="solidFgAcc1" presStyleIdx="1" presStyleCnt="2"/>
      <dgm:spPr>
        <a:blipFill rotWithShape="0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solidFill>
            <a:srgbClr val="95C12B"/>
          </a:solidFill>
        </a:ln>
      </dgm:spPr>
    </dgm:pt>
  </dgm:ptLst>
  <dgm:cxnLst>
    <dgm:cxn modelId="{53ACB707-0C45-4119-8C3A-53DF2AEE29D4}" srcId="{E9824DA9-8372-4C18-BA0F-5585A22BE4F9}" destId="{62E089FD-6B2A-42DD-B971-896E29993F17}" srcOrd="1" destOrd="0" parTransId="{B4566B17-8D84-4561-B1A2-FA09F24AF4F5}" sibTransId="{61E9ECED-058C-415B-9D3B-C47D62699B02}"/>
    <dgm:cxn modelId="{2C03B639-21C1-4177-9EBB-5B7057927BCD}" type="presOf" srcId="{651756FC-B773-44E0-98C9-8F0263859B6B}" destId="{72E80988-EB20-414B-A52F-D5C76FAA3366}" srcOrd="0" destOrd="0" presId="urn:microsoft.com/office/officeart/2008/layout/VerticalCurvedList"/>
    <dgm:cxn modelId="{8783C54B-A7AD-4EBC-82E2-C9312777FF3F}" type="presOf" srcId="{296AE9D2-C086-4F55-BC8A-45D6ACA0AEC9}" destId="{10B0C364-4F94-4A35-B345-7371B59F3C5E}" srcOrd="0" destOrd="0" presId="urn:microsoft.com/office/officeart/2008/layout/VerticalCurvedList"/>
    <dgm:cxn modelId="{ED497370-60B8-4A1C-95AF-0FDA6760F358}" type="presOf" srcId="{62E089FD-6B2A-42DD-B971-896E29993F17}" destId="{9D203672-0841-46A5-B89B-16610ACBD3A5}" srcOrd="0" destOrd="0" presId="urn:microsoft.com/office/officeart/2008/layout/VerticalCurvedList"/>
    <dgm:cxn modelId="{8B604FB5-5E13-423B-AF08-488F1D40F17A}" srcId="{E9824DA9-8372-4C18-BA0F-5585A22BE4F9}" destId="{651756FC-B773-44E0-98C9-8F0263859B6B}" srcOrd="0" destOrd="0" parTransId="{08541638-EDED-4ED2-AA88-12A9EA552968}" sibTransId="{296AE9D2-C086-4F55-BC8A-45D6ACA0AEC9}"/>
    <dgm:cxn modelId="{70F82AF9-F62E-4498-8C54-A7F66E89CFD4}" type="presOf" srcId="{E9824DA9-8372-4C18-BA0F-5585A22BE4F9}" destId="{4B6A97D1-5CD6-4D2A-82DE-D4A11C1AE95E}" srcOrd="0" destOrd="0" presId="urn:microsoft.com/office/officeart/2008/layout/VerticalCurvedList"/>
    <dgm:cxn modelId="{91D86D31-42EB-4B68-8E4B-3E5988115F7E}" type="presParOf" srcId="{4B6A97D1-5CD6-4D2A-82DE-D4A11C1AE95E}" destId="{11707157-DD75-4D62-A782-24EE0F81D65F}" srcOrd="0" destOrd="0" presId="urn:microsoft.com/office/officeart/2008/layout/VerticalCurvedList"/>
    <dgm:cxn modelId="{3C4DDA4F-9D9E-4300-8093-21CCE7030BBB}" type="presParOf" srcId="{11707157-DD75-4D62-A782-24EE0F81D65F}" destId="{F940BA7C-536C-4876-A6D1-636ABE98DC97}" srcOrd="0" destOrd="0" presId="urn:microsoft.com/office/officeart/2008/layout/VerticalCurvedList"/>
    <dgm:cxn modelId="{F372001A-A837-4064-B8F3-7C88BC7167A1}" type="presParOf" srcId="{F940BA7C-536C-4876-A6D1-636ABE98DC97}" destId="{EDDBF05C-C3A3-4A1A-BB9D-5D185430CF4B}" srcOrd="0" destOrd="0" presId="urn:microsoft.com/office/officeart/2008/layout/VerticalCurvedList"/>
    <dgm:cxn modelId="{8E37AF51-FBAA-46F3-80F4-687433631489}" type="presParOf" srcId="{F940BA7C-536C-4876-A6D1-636ABE98DC97}" destId="{10B0C364-4F94-4A35-B345-7371B59F3C5E}" srcOrd="1" destOrd="0" presId="urn:microsoft.com/office/officeart/2008/layout/VerticalCurvedList"/>
    <dgm:cxn modelId="{0B5A813C-D2DA-4519-96A5-572E78AC0371}" type="presParOf" srcId="{F940BA7C-536C-4876-A6D1-636ABE98DC97}" destId="{4BAD4543-2FEB-4CD1-BA0C-CC75529361E4}" srcOrd="2" destOrd="0" presId="urn:microsoft.com/office/officeart/2008/layout/VerticalCurvedList"/>
    <dgm:cxn modelId="{68E9F8A7-D350-4B5A-9278-A4F61AC3EB20}" type="presParOf" srcId="{F940BA7C-536C-4876-A6D1-636ABE98DC97}" destId="{8C3CD92C-E16E-47FE-B162-8DDEE9064369}" srcOrd="3" destOrd="0" presId="urn:microsoft.com/office/officeart/2008/layout/VerticalCurvedList"/>
    <dgm:cxn modelId="{F0BD2071-2605-4581-801B-7C0F5A97A1D9}" type="presParOf" srcId="{11707157-DD75-4D62-A782-24EE0F81D65F}" destId="{72E80988-EB20-414B-A52F-D5C76FAA3366}" srcOrd="1" destOrd="0" presId="urn:microsoft.com/office/officeart/2008/layout/VerticalCurvedList"/>
    <dgm:cxn modelId="{D25AC06D-7366-4202-8572-D30821303E1E}" type="presParOf" srcId="{11707157-DD75-4D62-A782-24EE0F81D65F}" destId="{4B843E40-9FD3-49C3-932E-BB14F29C18CD}" srcOrd="2" destOrd="0" presId="urn:microsoft.com/office/officeart/2008/layout/VerticalCurvedList"/>
    <dgm:cxn modelId="{7460ECBB-CE48-4FB0-91D9-5EA8E760F7D2}" type="presParOf" srcId="{4B843E40-9FD3-49C3-932E-BB14F29C18CD}" destId="{3CED45B6-66B0-4A64-A2D5-797E3AEAF9E9}" srcOrd="0" destOrd="0" presId="urn:microsoft.com/office/officeart/2008/layout/VerticalCurvedList"/>
    <dgm:cxn modelId="{FB2A0BC4-4023-45EC-896D-E912DEA4DAC6}" type="presParOf" srcId="{11707157-DD75-4D62-A782-24EE0F81D65F}" destId="{9D203672-0841-46A5-B89B-16610ACBD3A5}" srcOrd="3" destOrd="0" presId="urn:microsoft.com/office/officeart/2008/layout/VerticalCurvedList"/>
    <dgm:cxn modelId="{EDFB25FB-33C8-48A5-B702-2FF9E40F1D33}" type="presParOf" srcId="{11707157-DD75-4D62-A782-24EE0F81D65F}" destId="{BCC039A5-889B-4E7F-A144-359B0DC24FF9}" srcOrd="4" destOrd="0" presId="urn:microsoft.com/office/officeart/2008/layout/VerticalCurvedList"/>
    <dgm:cxn modelId="{4AC215AF-194F-432A-A076-6B60AAA245BC}" type="presParOf" srcId="{BCC039A5-889B-4E7F-A144-359B0DC24FF9}" destId="{148E3564-C38E-48F8-A12D-EA34CB3F576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B0C364-4F94-4A35-B345-7371B59F3C5E}">
      <dsp:nvSpPr>
        <dsp:cNvPr id="0" name=""/>
        <dsp:cNvSpPr/>
      </dsp:nvSpPr>
      <dsp:spPr>
        <a:xfrm>
          <a:off x="-6048141" y="-932677"/>
          <a:ext cx="7256506" cy="7256506"/>
        </a:xfrm>
        <a:prstGeom prst="blockArc">
          <a:avLst>
            <a:gd name="adj1" fmla="val 18900000"/>
            <a:gd name="adj2" fmla="val 2700000"/>
            <a:gd name="adj3" fmla="val 298"/>
          </a:avLst>
        </a:prstGeom>
        <a:noFill/>
        <a:ln w="25400" cap="flat" cmpd="sng" algn="ctr">
          <a:solidFill>
            <a:srgbClr val="009FE3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E80988-EB20-414B-A52F-D5C76FAA3366}">
      <dsp:nvSpPr>
        <dsp:cNvPr id="0" name=""/>
        <dsp:cNvSpPr/>
      </dsp:nvSpPr>
      <dsp:spPr>
        <a:xfrm>
          <a:off x="991028" y="716721"/>
          <a:ext cx="7172032" cy="1647060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2489" tIns="76200" rIns="76200" bIns="762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3000" b="0" u="none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Evaluacija </a:t>
          </a:r>
          <a:r>
            <a:rPr lang="hr-HR" sz="3000" b="0" u="none" kern="1200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webinara</a:t>
          </a:r>
          <a:endParaRPr lang="hr-HR" sz="3000" b="0" i="0" kern="1200" dirty="0" err="1">
            <a:solidFill>
              <a:srgbClr val="00B0F0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3000" b="0" i="1" kern="1200" dirty="0">
              <a:solidFill>
                <a:srgbClr val="00B0F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Poveznica u Q&amp;A panelu ili skenirajte QR kod</a:t>
          </a:r>
          <a:endParaRPr lang="en-US" sz="3000" b="0" i="1" kern="1200" dirty="0">
            <a:solidFill>
              <a:srgbClr val="00B0F0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991028" y="716721"/>
        <a:ext cx="7172032" cy="1647060"/>
      </dsp:txXfrm>
    </dsp:sp>
    <dsp:sp modelId="{3CED45B6-66B0-4A64-A2D5-797E3AEAF9E9}">
      <dsp:nvSpPr>
        <dsp:cNvPr id="0" name=""/>
        <dsp:cNvSpPr/>
      </dsp:nvSpPr>
      <dsp:spPr>
        <a:xfrm>
          <a:off x="28438" y="577661"/>
          <a:ext cx="1925180" cy="1925180"/>
        </a:xfrm>
        <a:prstGeom prst="ellipse">
          <a:avLst/>
        </a:prstGeom>
        <a:blipFill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rgbClr val="E5097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203672-0841-46A5-B89B-16610ACBD3A5}">
      <dsp:nvSpPr>
        <dsp:cNvPr id="0" name=""/>
        <dsp:cNvSpPr/>
      </dsp:nvSpPr>
      <dsp:spPr>
        <a:xfrm>
          <a:off x="991028" y="3080827"/>
          <a:ext cx="7172032" cy="1540144"/>
        </a:xfrm>
        <a:prstGeom prst="rect">
          <a:avLst/>
        </a:prstGeom>
        <a:solidFill>
          <a:schemeClr val="accent5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2489" tIns="81280" rIns="81280" bIns="8128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3200" b="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Potvrde o sudjelovanju u aplikaciji za prijavu (EMA) </a:t>
          </a:r>
          <a:endParaRPr lang="en-US" sz="3200" b="0" kern="1200" dirty="0">
            <a:solidFill>
              <a:schemeClr val="tx1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991028" y="3080827"/>
        <a:ext cx="7172032" cy="1540144"/>
      </dsp:txXfrm>
    </dsp:sp>
    <dsp:sp modelId="{148E3564-C38E-48F8-A12D-EA34CB3F576F}">
      <dsp:nvSpPr>
        <dsp:cNvPr id="0" name=""/>
        <dsp:cNvSpPr/>
      </dsp:nvSpPr>
      <dsp:spPr>
        <a:xfrm>
          <a:off x="28438" y="2888309"/>
          <a:ext cx="1925180" cy="1925180"/>
        </a:xfrm>
        <a:prstGeom prst="ellipse">
          <a:avLst/>
        </a:prstGeom>
        <a:blipFill rotWithShape="0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rgbClr val="95C12B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upitnik.carnet.hr/index.php/627228?lang=hr" TargetMode="External"/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upitnik.carnet.hr/index.php/252545?lang=hr" TargetMode="External"/></Relationships>
</file>

<file path=ppt/notesSlides/_rels/notesSlide37.xml.rels><?xml version="1.0" encoding="UTF-8" standalone="yes"?>
<Relationships xmlns="http://schemas.openxmlformats.org/package/2006/relationships"><Relationship Id="rId3" Type="http://schemas.openxmlformats.org/officeDocument/2006/relationships/hyperlink" Target="mailto:e-skole-edukacija@skole.hr?subject=E-&#353;kole%20upit" TargetMode="External"/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hr-HR" dirty="0"/>
              <a:t>Upute za predavače:</a:t>
            </a:r>
            <a:endParaRPr dirty="0"/>
          </a:p>
        </p:txBody>
      </p:sp>
      <p:sp>
        <p:nvSpPr>
          <p:cNvPr id="131" name="Google Shape;13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hr-HR" dirty="0"/>
              <a:t>Upute za predavače:</a:t>
            </a:r>
            <a:endParaRPr lang="en-US" dirty="0"/>
          </a:p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794050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/>
              <a:t>Dijeljenjem ekrana polaznicima pokazati izradu ankete koristeći Microsoft Forms.</a:t>
            </a:r>
          </a:p>
          <a:p>
            <a:r>
              <a:rPr lang="hr-HR" dirty="0"/>
              <a:t>Poveznice su ugrađene u ikone alata.</a:t>
            </a:r>
          </a:p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104218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d287a52856_0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d287a52856_0_241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hr-HR" dirty="0"/>
              <a:t>Upute za predavače:</a:t>
            </a:r>
            <a:endParaRPr lang="en-US" dirty="0"/>
          </a:p>
        </p:txBody>
      </p:sp>
      <p:sp>
        <p:nvSpPr>
          <p:cNvPr id="145" name="Google Shape;145;gd287a52856_0_24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626159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dirty="0"/>
              <a:t>Upute za predavače: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Život i rad u školi zahtijeva suradnju (kolaboraciju)  djelatnika, učenika i roditelja. bolje je: "suradnju (kolaboraciju)" . Kvalitetna suradnja pridonosi boljem školskom uspjehu učenika, poticanju roditelja na odgojno djelovanje i time bolje razumijevanje školskog rada, obrazovanju roditelja za odgojnu funkciju, razvijanju bolje komunikacije i interakcije između svih sudionika odgojno-obrazovnog procesa, a time i veću povezanost škole i šire društvene zajednice.</a:t>
            </a:r>
          </a:p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561902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hr-HR" dirty="0"/>
              <a:t>Upute za predavače:</a:t>
            </a:r>
          </a:p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824724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d287a52856_0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d287a52856_0_241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hr-HR" dirty="0"/>
              <a:t>Dijeljenjem ekrana polaznicima pokazati kako se koristi alat </a:t>
            </a:r>
            <a:r>
              <a:rPr lang="hr-HR" dirty="0" err="1"/>
              <a:t>Tricider</a:t>
            </a:r>
            <a:r>
              <a:rPr lang="hr-HR" dirty="0"/>
              <a:t>.</a:t>
            </a:r>
          </a:p>
        </p:txBody>
      </p:sp>
      <p:sp>
        <p:nvSpPr>
          <p:cNvPr id="145" name="Google Shape;145;gd287a52856_0_24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395367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d287a52856_0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d287a52856_0_241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hr-HR" dirty="0"/>
              <a:t>Upute za predavače:</a:t>
            </a:r>
            <a:endParaRPr lang="en-US" dirty="0"/>
          </a:p>
        </p:txBody>
      </p:sp>
      <p:sp>
        <p:nvSpPr>
          <p:cNvPr id="145" name="Google Shape;145;gd287a52856_0_24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467428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d287a52856_0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d287a52856_0_241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hr-HR" dirty="0"/>
              <a:t>Dijeljenjem ekrana polaznicima pokazati kako se koristi alat </a:t>
            </a:r>
            <a:r>
              <a:rPr lang="hr-HR" dirty="0" err="1"/>
              <a:t>Coggle</a:t>
            </a:r>
            <a:r>
              <a:rPr lang="hr-HR" dirty="0"/>
              <a:t>.</a:t>
            </a:r>
          </a:p>
        </p:txBody>
      </p:sp>
      <p:sp>
        <p:nvSpPr>
          <p:cNvPr id="145" name="Google Shape;145;gd287a52856_0_24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32863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d287a52856_0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d287a52856_0_241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gd287a52856_0_24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531887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/>
              <a:t>Upute za predavače: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Osim komunikacije u živo, u današnje digitalno doba djelatnici i učenici škole kao i roditelji ponekad koriste računalo, pametan telefon, tablet i dr. uređaj kako bi međusobno komunicirali.</a:t>
            </a:r>
            <a:r>
              <a:rPr lang="hr-HR" dirty="0">
                <a:effectLst/>
              </a:rPr>
              <a:t> </a:t>
            </a: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Mnoge škole umjesto papirnatih imaju e-Dnevnike kojima roditelji mogu pristupiti u svakom trenutku tijekom dana. Ukoliko učenik izostane s nastave, postoji mogućnost da roditelj dobije o tome obavijest automatskom e-mail porukom poslanom iz e-Dnevnika. I ispričnicu roditelj može razredniku poslati e-mailom. </a:t>
            </a:r>
          </a:p>
          <a:p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Učitelji međusobno razmjenjuju podatke, informacije, dokumente, ideje,…koristeći različite digitalne alate.</a:t>
            </a:r>
          </a:p>
          <a:p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Brojni su razlozi i načini digitalne komunikacije u suvremeno doba. Treba imati na umu važno pravilo digitalne komunikacije: Ono što ne možete reći uživo, nemojte niti napisati koristeći bilo koji alat za digitalnu komunikaciju!</a:t>
            </a:r>
            <a:r>
              <a:rPr lang="hr-HR" dirty="0">
                <a:effectLst/>
              </a:rPr>
              <a:t> </a:t>
            </a:r>
            <a:endParaRPr lang="hr-H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63962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>
                <a:latin typeface="Arial" panose="020B0604020202020204" pitchFamily="34" charset="0"/>
                <a:cs typeface="Arial" panose="020B0604020202020204" pitchFamily="34" charset="0"/>
              </a:rPr>
              <a:t>Učitelj nije više nije jedini izvor informacija svojim učenicima. </a:t>
            </a:r>
          </a:p>
          <a:p>
            <a:r>
              <a:rPr lang="hr-HR" dirty="0">
                <a:latin typeface="Arial" panose="020B0604020202020204" pitchFamily="34" charset="0"/>
                <a:cs typeface="Arial" panose="020B0604020202020204" pitchFamily="34" charset="0"/>
              </a:rPr>
              <a:t>Mnoštvo različitih informacija danas im je dostupno na zaslonima mobitela, tableta, računala s raznih strana.</a:t>
            </a:r>
          </a:p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047756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sz="1200" dirty="0">
                <a:solidFill>
                  <a:schemeClr val="tx1"/>
                </a:solidFill>
              </a:rPr>
              <a:t>Komunikacija s djelatnicima i učenicima škole i roditeljima može se odvijati putem e-maila, Facebooka, </a:t>
            </a:r>
            <a:r>
              <a:rPr lang="hr-HR" sz="1200" dirty="0" err="1">
                <a:solidFill>
                  <a:schemeClr val="tx1"/>
                </a:solidFill>
              </a:rPr>
              <a:t>Yammera</a:t>
            </a:r>
            <a:r>
              <a:rPr lang="hr-HR" sz="1200" dirty="0">
                <a:solidFill>
                  <a:schemeClr val="tx1"/>
                </a:solidFill>
              </a:rPr>
              <a:t>, </a:t>
            </a:r>
            <a:r>
              <a:rPr lang="hr-HR" sz="1200" dirty="0" err="1">
                <a:solidFill>
                  <a:schemeClr val="tx1"/>
                </a:solidFill>
              </a:rPr>
              <a:t>Edmoda</a:t>
            </a:r>
            <a:r>
              <a:rPr lang="hr-HR" sz="1200" dirty="0">
                <a:solidFill>
                  <a:schemeClr val="tx1"/>
                </a:solidFill>
              </a:rPr>
              <a:t>, Vibera, WhatsAppa, Teamsa i brojnih drugih alata.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1200" dirty="0">
                <a:solidFill>
                  <a:schemeClr val="tx1"/>
                </a:solidFill>
              </a:rPr>
              <a:t>informacije se razmjenjuju brzo i jednostavno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1200" dirty="0">
                <a:solidFill>
                  <a:schemeClr val="tx1"/>
                </a:solidFill>
              </a:rPr>
              <a:t>za korištenje nisu potrebne posebne instrukcije i upute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1200" dirty="0">
                <a:solidFill>
                  <a:schemeClr val="tx1"/>
                </a:solidFill>
              </a:rPr>
              <a:t>omogućuje povezivanje s različitim osobama iz svih dijelova svijeta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i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hr-HR" sz="1200" dirty="0">
                <a:solidFill>
                  <a:schemeClr val="tx1"/>
                </a:solidFill>
              </a:rPr>
              <a:t>dopisivanje</a:t>
            </a:r>
            <a:r>
              <a:rPr lang="en-US" sz="1200" dirty="0">
                <a:solidFill>
                  <a:schemeClr val="tx1"/>
                </a:solidFill>
              </a:rPr>
              <a:t>, r</a:t>
            </a:r>
            <a:r>
              <a:rPr lang="hr-HR" sz="1200" dirty="0" err="1">
                <a:solidFill>
                  <a:schemeClr val="tx1"/>
                </a:solidFill>
              </a:rPr>
              <a:t>azgovor</a:t>
            </a:r>
            <a:r>
              <a:rPr lang="hr-HR" sz="1200" dirty="0">
                <a:solidFill>
                  <a:schemeClr val="tx1"/>
                </a:solidFill>
              </a:rPr>
              <a:t>, video poziv</a:t>
            </a:r>
            <a:r>
              <a:rPr lang="en-US" sz="1200" dirty="0">
                <a:solidFill>
                  <a:schemeClr val="tx1"/>
                </a:solidFill>
              </a:rPr>
              <a:t>e</a:t>
            </a:r>
            <a:r>
              <a:rPr lang="hr-HR" sz="1200" dirty="0">
                <a:solidFill>
                  <a:schemeClr val="tx1"/>
                </a:solidFill>
              </a:rPr>
              <a:t>,...</a:t>
            </a:r>
          </a:p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5881689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Jedan od najjednostavnijih  načina digitalne komunikacije je e-mail. E-mail poruka šalje se primatelju na njegovu e-mail adresu. </a:t>
            </a:r>
          </a:p>
          <a:p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Danas je e-mail službeni oblik komuniciranja u poslovnom svijetu</a:t>
            </a:r>
          </a:p>
          <a:p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Poruka se može poslati jednom ili više primatelja odjednom što je vrlo učinkovit način komunikacije u skupini.</a:t>
            </a:r>
          </a:p>
          <a:p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Elektronička pošta koristi se za dogovore, slanje dopisa i raznih dokumenata, obavijesti, oglasa,…</a:t>
            </a:r>
          </a:p>
          <a:p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Osim teksta mogu se poslati i multimedijalni sadržaji, fotografije, zvuk, animacije, video zapisi,…</a:t>
            </a:r>
          </a:p>
          <a:p>
            <a:endParaRPr lang="hr-HR" dirty="0"/>
          </a:p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21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796217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d287a52856_0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d287a52856_0_241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Mnogi učitelji za komunikaciju i suradnju s roditeljima i/ili učenicima imaju Facebook grupe, grupe na Messengeru, Viberu, WhatsAppu,… pri čemu osobito treba voditi računa o sigurnosti.</a:t>
            </a:r>
          </a:p>
          <a:p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Treba biti svjestan da niti jedna komunikacija online nije anonimna ni sigurna. Svaka napisana riječ, objavljena fotografija, video, lajk,...ostaju tamo trajno zabilježeni. Stoga je potrebno prilikom online komunikacije voditi računa i o sigurnosnim postavkama društvenih mreža, ali i o tome što uopće na njima objavljujemo i koliko je to nužno.</a:t>
            </a:r>
          </a:p>
          <a:p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Grupe na Messengeru, Viberu, WhatsAppu i dr. su vrlo korisne za brzi protok informacija i obavijesti i dobivanje odgovora. Učenici i roditelji mogu od učitelja dobiti informacije ili objašnjenja oko nejasnih zadaća, promjene rasporeda, odlazaka na </a:t>
            </a:r>
            <a:r>
              <a:rPr lang="hr-H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izvanučioničku</a:t>
            </a: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nastavu i sl. Ali ponekad roditelji i učenici smatraju da ako su prijatelji s učiteljima na društvenim mrežama ili komuniciraju putem besplatnih alata za komunikaciju da je to tako i u stvarnom životu te postaju slobodniji i </a:t>
            </a:r>
            <a:r>
              <a:rPr lang="hr-H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neformalniji</a:t>
            </a: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 komunikaciji te poruke šalju u bilo koje doba dana (ili noći).</a:t>
            </a:r>
          </a:p>
        </p:txBody>
      </p:sp>
      <p:sp>
        <p:nvSpPr>
          <p:cNvPr id="145" name="Google Shape;145;gd287a52856_0_24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1778314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d287a52856_0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d287a52856_0_241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dirty="0" err="1">
                <a:solidFill>
                  <a:schemeClr val="tx1"/>
                </a:solidFill>
              </a:rPr>
              <a:t>Edmodo</a:t>
            </a:r>
            <a:r>
              <a:rPr lang="hr-HR" sz="1200" dirty="0">
                <a:solidFill>
                  <a:schemeClr val="tx1"/>
                </a:solidFill>
              </a:rPr>
              <a:t> je društvena mreža nastala s ciljem umrežavanja učitelja i učenika radi komunikacije, suradnje, dijeljenja materijala i ideja,... </a:t>
            </a:r>
          </a:p>
          <a:p>
            <a:endParaRPr lang="hr-H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>
                <a:latin typeface="Arial"/>
                <a:ea typeface="Arial"/>
                <a:cs typeface="Arial"/>
                <a:sym typeface="Arial"/>
              </a:rPr>
              <a:t>.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gd287a52856_0_24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9122112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d287a52856_0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d287a52856_0_241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dirty="0">
                <a:solidFill>
                  <a:schemeClr val="tx1"/>
                </a:solidFill>
              </a:rPr>
              <a:t>Slična Facebooku, ali je pristup svima koji ne pripadaju instituciji koja omogućava korištenje mreže zabranjen. Na taj su način učenici zaštićeni od nepoznatih osoba.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dirty="0">
                <a:solidFill>
                  <a:schemeClr val="tx1"/>
                </a:solidFill>
              </a:rPr>
              <a:t>Polaznicima dijeljenjem ekrana pokazati korištenje alata </a:t>
            </a:r>
            <a:r>
              <a:rPr lang="hr-HR" sz="1200" dirty="0" err="1">
                <a:solidFill>
                  <a:schemeClr val="tx1"/>
                </a:solidFill>
              </a:rPr>
              <a:t>Yammer</a:t>
            </a:r>
            <a:r>
              <a:rPr lang="hr-HR" sz="1200" dirty="0">
                <a:solidFill>
                  <a:schemeClr val="tx1"/>
                </a:solidFill>
              </a:rPr>
              <a:t>.</a:t>
            </a:r>
          </a:p>
          <a:p>
            <a:endParaRPr lang="hr-HR" dirty="0"/>
          </a:p>
        </p:txBody>
      </p:sp>
      <p:sp>
        <p:nvSpPr>
          <p:cNvPr id="145" name="Google Shape;145;gd287a52856_0_24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6347525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d287a52856_0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d287a52856_0_241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Prilikom samostalnog ili suradničkog rada na određenoj temi ili zadatku svi smo upućeni na pretraživanje interneta u potrazi za podacima i informacijama.</a:t>
            </a:r>
          </a:p>
          <a:p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 internetu je lako dostupno mnoštvo različitih, bitnih i nebitnih informacija.</a:t>
            </a:r>
          </a:p>
          <a:p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Kako prepoznati vjerodostojnost i pouzdanost izvora podataka?</a:t>
            </a:r>
          </a:p>
          <a:p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Prije svega ima li stranica autora i uredništvo, tko je izdavač (tko, koja organizacija je odgovorna za stranicu), postoje li informacije o autoru teksta (ime, prezime, institucija, e-mail,...), je li on stručnjak u tom području o čemu se u tekstu govori, koje su njegove kvalifikacije, navode li se rezultati stručnih i znanstvenih studija, jesu li činjenice potkrijepljene citiranom literaturom, je li web stranica datirana, kada je zadnji puta ažurirana,…</a:t>
            </a:r>
          </a:p>
          <a:p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Prije nego li preuzmemo podatke ili informacije s određene stranice ne smijemo zanemariti niti ima li tekst gramatičkih i pravopisnih pogrešaka, koja je svrha stranice i tko je sponzorira, kome je namijenjena te pruža li nam mogućnost kontakta s vlasnicima/autorima.</a:t>
            </a:r>
          </a:p>
          <a:p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Poveznice objavljene na stranici također su pokazatelji kvalitete stranice. Ako poveznice ne upućuju na neke kvalitetne stranice ili ako ne rade treba se zapitati o vjerodostojnosti sadržaja u tekstu.</a:t>
            </a:r>
          </a:p>
        </p:txBody>
      </p:sp>
      <p:sp>
        <p:nvSpPr>
          <p:cNvPr id="145" name="Google Shape;145;gd287a52856_0_24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0382345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/>
              <a:t>Upute za predavače:</a:t>
            </a:r>
          </a:p>
          <a:p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Suvremeni način poučavanja bi trebao razviti motivaciju kod učenika za cjeloživotnim učenjem i učenjem iz svih raspoloživih izvora znanja. Današnji učenik treba moći uspješno komunicirati, razviti osjećaj za timski rad i suradnju, analizirati, uspoređivati, zamišljati, procjenjivati sve što ga okružuje.</a:t>
            </a:r>
          </a:p>
          <a:p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Stoga je važno tijekom školovanja često koristiti različite digitalne alate za suradnju jer je timski rad i suradnja danas važna i vrijedna društvena vještina.</a:t>
            </a:r>
          </a:p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26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1276629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Kada ih koristiti?</a:t>
            </a:r>
          </a:p>
          <a:p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Učenici suradnički u paru ili manjoj skupini mogu izraditi prezentaciju na zadanu temu koristeći Power </a:t>
            </a:r>
            <a:r>
              <a:rPr lang="hr-H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Point</a:t>
            </a: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Online ili Google prezentaciju, prikazati svoj rad na projektu, obraditi neku nastavnu jedinicu i sl.</a:t>
            </a:r>
          </a:p>
          <a:p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Koristeći Word Online ili Google dokument učenici mogu zajednički stvoriti priču, urediti neki zadani dokument, popuniti tablicu određenim podacima, napraviti listić s pitanjima i zadacima za ponavljanje gradiva i sl.</a:t>
            </a:r>
          </a:p>
          <a:p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 isti način zajedničke dokumente i prezentacije suradnički mogu izrađivati i učitelji.</a:t>
            </a:r>
          </a:p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27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2214467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d287a52856_0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d287a52856_0_241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Ukratko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podsjetiti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polaznike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na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ishode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dirty="0" err="1">
                <a:latin typeface="Arial"/>
                <a:ea typeface="Arial"/>
                <a:cs typeface="Arial"/>
                <a:sym typeface="Arial"/>
              </a:rPr>
              <a:t>učenja</a:t>
            </a:r>
            <a:r>
              <a:rPr lang="hr-HR" dirty="0">
                <a:latin typeface="Arial"/>
                <a:ea typeface="Arial"/>
                <a:cs typeface="Arial"/>
                <a:sym typeface="Arial"/>
              </a:rPr>
              <a:t>. Nije potrebno detaljno čitati, samo okvirno.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gd287a52856_0_24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1630264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d287a52856_0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d287a52856_0_241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hr-HR" dirty="0"/>
              <a:t>Polaznicima dijeljenjem ekrana pokazati korištenje </a:t>
            </a:r>
            <a:r>
              <a:rPr lang="hr-HR" dirty="0" err="1"/>
              <a:t>Padleta</a:t>
            </a:r>
            <a:r>
              <a:rPr lang="hr-HR" dirty="0"/>
              <a:t>.</a:t>
            </a:r>
          </a:p>
        </p:txBody>
      </p:sp>
      <p:sp>
        <p:nvSpPr>
          <p:cNvPr id="145" name="Google Shape;145;gd287a52856_0_24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312222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hr-HR" dirty="0">
                <a:latin typeface="Arial" panose="020B0604020202020204" pitchFamily="34" charset="0"/>
                <a:cs typeface="Arial" panose="020B0604020202020204" pitchFamily="34" charset="0"/>
              </a:rPr>
              <a:t>Učenici su zbunjeni. Zadatak je učitelja poučiti učenike kako odabrati pouzdane izvore informacija, koje su aplikacije i alati sigurni za korištenje, pomoću čega najbrže riješiti probleme ili obaviti zadatak. A to može jedino ako je i sam digitalno pismen.</a:t>
            </a:r>
          </a:p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7771805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/>
              <a:t>Upute za predavače:</a:t>
            </a:r>
          </a:p>
          <a:p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Sve sadržaje  pripremljene za suradnički rad ili nastale suradničkim radom možemo  pohraniti kako bismo ih sačuvali, ali i omogućili drugima njihovo korištenje.</a:t>
            </a:r>
          </a:p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30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0589358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d287a52856_0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d287a52856_0_241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Osim naših računala sigurna su i  mjesta za pohranu na različitim mrežnim poslužiteljima koji se nazivaju oblaci (engl. cloud) jer se koriste resursi virtualnih računala čija točna lokacija nije uvijek poznata. </a:t>
            </a:r>
          </a:p>
          <a:p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Podaci, dokumenti i aplikacije korisnika spremljeni u oblacima sigurni su od gubitka uzrokovanih kvarovima na računalima ili virusima, a omogućuju pristup svim suradnicima svim materijalima </a:t>
            </a:r>
            <a:r>
              <a:rPr lang="hr-H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non</a:t>
            </a: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-stop (24/7) bez ograničenja s bilo kojeg uređaja i lokacije ukoliko postoji veza s internetom. 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Korištenje oblaka u školskom okruženju vrlo je korisno pri suradničkom radu. Ukoliko sudjelujemo u nekom projektu sve materijale koje pripremamo za rad, sve što prikupimo tijekom trajanja projekta, kao i sve što nastane tijekom rada na projektu možemo spremiti u jednu mapu na nekom od mjesta za pohranu. Ukoliko mapu podijelimo s drugim članovima tima, oni će imati pristup svemu, a moći će i sami u zajedničku mapu spremati svoje dokumente. </a:t>
            </a:r>
          </a:p>
        </p:txBody>
      </p:sp>
      <p:sp>
        <p:nvSpPr>
          <p:cNvPr id="145" name="Google Shape;145;gd287a52856_0_24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31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979562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OneDrive</a:t>
            </a: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je mjesto za pohranu podataka u paketu Office 365. Pohraniti možemo 1 T materijala.</a:t>
            </a:r>
          </a:p>
          <a:p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Moguće je korištenjem Office Online aplikacije izrađivati datoteke koje se automatski spremaju u </a:t>
            </a:r>
            <a:r>
              <a:rPr lang="hr-H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OneDrive</a:t>
            </a: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 moguće je i spremiti datoteke s našeg računala.</a:t>
            </a:r>
          </a:p>
          <a:p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Ukoliko preuzmemo aplikaciju na svoje računalo sve što spremimo u mapu </a:t>
            </a:r>
            <a:r>
              <a:rPr lang="hr-H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OneDrive</a:t>
            </a: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r-H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sinkonizirat</a:t>
            </a: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će se u naš oblak.</a:t>
            </a:r>
          </a:p>
          <a:p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Jednako tako koristimo i Google Disk i </a:t>
            </a:r>
            <a:r>
              <a:rPr lang="hr-H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Dropbox</a:t>
            </a: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Jedina je razlika u veličini pohrane materijala.</a:t>
            </a:r>
            <a:endParaRPr lang="hr-HR" dirty="0"/>
          </a:p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32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5415656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sz="1200" dirty="0">
                <a:solidFill>
                  <a:schemeClr val="tx1"/>
                </a:solidFill>
              </a:rPr>
              <a:t>U današnje vrijeme nije potrebno imati niti veliko znanje programiranja. </a:t>
            </a:r>
          </a:p>
          <a:p>
            <a:r>
              <a:rPr lang="hr-HR" sz="1200" dirty="0">
                <a:solidFill>
                  <a:schemeClr val="tx1"/>
                </a:solidFill>
              </a:rPr>
              <a:t>Alati su intuitivni i sve više rade sistemom povuci-ispusti.</a:t>
            </a:r>
          </a:p>
          <a:p>
            <a:endParaRPr lang="hr-HR" dirty="0"/>
          </a:p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33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3237174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d287a52856_0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d287a52856_0_241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gd287a52856_0_24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34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3055294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>
                <a:latin typeface="+mn-lt"/>
              </a:rPr>
              <a:t>Priručnici se nalaze na </a:t>
            </a:r>
            <a:r>
              <a:rPr lang="hr-HR" dirty="0" err="1">
                <a:latin typeface="+mn-lt"/>
              </a:rPr>
              <a:t>Edutoriju</a:t>
            </a:r>
            <a:r>
              <a:rPr lang="hr-HR" dirty="0">
                <a:latin typeface="+mn-lt"/>
              </a:rPr>
              <a:t> u kolekciji pod nazivom ˝</a:t>
            </a:r>
            <a:r>
              <a:rPr lang="pt-BR" b="0" i="0" dirty="0">
                <a:solidFill>
                  <a:srgbClr val="399EE2"/>
                </a:solidFill>
                <a:effectLst/>
                <a:latin typeface="+mn-lt"/>
              </a:rPr>
              <a:t>e-Škole program obrazovanja (2. faza)</a:t>
            </a:r>
            <a:r>
              <a:rPr lang="hr-HR" b="0" i="0" dirty="0">
                <a:solidFill>
                  <a:srgbClr val="399EE2"/>
                </a:solidFill>
                <a:effectLst/>
                <a:latin typeface="+mn-lt"/>
              </a:rPr>
              <a:t>˝.</a:t>
            </a:r>
          </a:p>
          <a:p>
            <a:endParaRPr lang="hr-HR" b="0" i="0" dirty="0">
              <a:solidFill>
                <a:srgbClr val="399EE2"/>
              </a:solidFill>
              <a:effectLst/>
              <a:latin typeface="+mn-lt"/>
            </a:endParaRPr>
          </a:p>
          <a:p>
            <a:r>
              <a:rPr lang="hr-HR" b="0" i="0" dirty="0">
                <a:solidFill>
                  <a:srgbClr val="399EE2"/>
                </a:solidFill>
                <a:effectLst/>
                <a:latin typeface="+mn-lt"/>
              </a:rPr>
              <a:t>Dodatne informacije za predavača koje objašnjava u slučaju upita: Kolekcijama na </a:t>
            </a:r>
            <a:r>
              <a:rPr lang="hr-HR" b="0" i="0" dirty="0" err="1">
                <a:solidFill>
                  <a:srgbClr val="399EE2"/>
                </a:solidFill>
                <a:effectLst/>
                <a:latin typeface="+mn-lt"/>
              </a:rPr>
              <a:t>Edutoriju</a:t>
            </a:r>
            <a:r>
              <a:rPr lang="hr-HR" b="0" i="0" dirty="0">
                <a:solidFill>
                  <a:srgbClr val="399EE2"/>
                </a:solidFill>
                <a:effectLst/>
                <a:latin typeface="+mn-lt"/>
              </a:rPr>
              <a:t> pristupa se uz prijavu preko </a:t>
            </a:r>
            <a:r>
              <a:rPr lang="hr-HR" b="0" i="0" dirty="0" err="1">
                <a:solidFill>
                  <a:srgbClr val="399EE2"/>
                </a:solidFill>
                <a:effectLst/>
                <a:latin typeface="+mn-lt"/>
              </a:rPr>
              <a:t>AAI@EduHr</a:t>
            </a:r>
            <a:r>
              <a:rPr lang="hr-HR" b="0" i="0" dirty="0">
                <a:solidFill>
                  <a:srgbClr val="399EE2"/>
                </a:solidFill>
                <a:effectLst/>
                <a:latin typeface="+mn-lt"/>
              </a:rPr>
              <a:t> elektroničkog identiteta.</a:t>
            </a:r>
          </a:p>
          <a:p>
            <a:r>
              <a:rPr lang="hr-HR" b="0" i="0" dirty="0">
                <a:solidFill>
                  <a:srgbClr val="399EE2"/>
                </a:solidFill>
                <a:effectLst/>
                <a:latin typeface="+mn-lt"/>
              </a:rPr>
              <a:t>Molimo polaznicima podijeliti direktnu poveznicu na </a:t>
            </a:r>
            <a:r>
              <a:rPr lang="hr-HR" dirty="0">
                <a:latin typeface="+mn-lt"/>
              </a:rPr>
              <a:t>kolekciju:</a:t>
            </a:r>
            <a:r>
              <a:rPr lang="hr-HR" b="0" i="0" dirty="0">
                <a:solidFill>
                  <a:srgbClr val="399EE2"/>
                </a:solidFill>
                <a:effectLst/>
                <a:latin typeface="+mn-lt"/>
              </a:rPr>
              <a:t> https://edutorij.e-skole.hr/share/page/site/e-skole-program-obrazovanja/dashboard 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35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8994935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r-HR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Upute za predavača:</a:t>
            </a:r>
            <a:endParaRPr lang="hr-H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r-HR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hr-H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dirty="0" err="1">
                <a:effectLst/>
              </a:rPr>
              <a:t>Zamoliti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polaznike</a:t>
            </a:r>
            <a:r>
              <a:rPr lang="en-US" dirty="0">
                <a:effectLst/>
              </a:rPr>
              <a:t> da </a:t>
            </a:r>
            <a:r>
              <a:rPr lang="en-US" dirty="0" err="1">
                <a:effectLst/>
              </a:rPr>
              <a:t>iskreno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ocijene</a:t>
            </a:r>
            <a:r>
              <a:rPr lang="en-US" dirty="0">
                <a:effectLst/>
              </a:rPr>
              <a:t> webinar </a:t>
            </a:r>
            <a:r>
              <a:rPr lang="en-US" dirty="0" err="1"/>
              <a:t>popunjavanjem</a:t>
            </a:r>
            <a:r>
              <a:rPr lang="en-US" dirty="0"/>
              <a:t> </a:t>
            </a:r>
            <a:r>
              <a:rPr lang="en-US" dirty="0" err="1"/>
              <a:t>upitnika</a:t>
            </a:r>
            <a:r>
              <a:rPr lang="en-US" dirty="0"/>
              <a:t> </a:t>
            </a:r>
            <a:r>
              <a:rPr lang="en-US" dirty="0" err="1"/>
              <a:t>zadovoljstva</a:t>
            </a:r>
            <a:r>
              <a:rPr lang="en-US" dirty="0"/>
              <a:t> za </a:t>
            </a:r>
            <a:r>
              <a:rPr lang="en-US" dirty="0" err="1"/>
              <a:t>polaznike</a:t>
            </a:r>
            <a:r>
              <a:rPr lang="en-US" dirty="0"/>
              <a:t> e-</a:t>
            </a:r>
            <a:r>
              <a:rPr lang="en-US" dirty="0" err="1"/>
              <a:t>Škole</a:t>
            </a:r>
            <a:r>
              <a:rPr lang="en-US" dirty="0"/>
              <a:t> </a:t>
            </a:r>
            <a:r>
              <a:rPr lang="en-US" dirty="0" err="1"/>
              <a:t>webinara</a:t>
            </a:r>
            <a:r>
              <a:rPr lang="en-US" dirty="0"/>
              <a:t>  </a:t>
            </a:r>
            <a:r>
              <a:rPr lang="en-US" dirty="0" err="1">
                <a:effectLst/>
              </a:rPr>
              <a:t>na</a:t>
            </a:r>
            <a:r>
              <a:rPr lang="en-US" dirty="0">
                <a:effectLst/>
              </a:rPr>
              <a:t> </a:t>
            </a:r>
            <a:r>
              <a:rPr lang="en-US" dirty="0" err="1"/>
              <a:t>poveznici</a:t>
            </a:r>
            <a:r>
              <a:rPr lang="en-US" dirty="0"/>
              <a:t> </a:t>
            </a:r>
            <a:r>
              <a:rPr lang="en-US" u="sng" dirty="0">
                <a:hlinkClick r:id="rId3"/>
              </a:rPr>
              <a:t>https://upitnik.carnet.hr/index.php/627228?lang=hr</a:t>
            </a:r>
            <a:r>
              <a:rPr lang="en-US" dirty="0"/>
              <a:t>. </a:t>
            </a:r>
            <a:r>
              <a:rPr lang="en-US" dirty="0" err="1"/>
              <a:t>Pozivnicu</a:t>
            </a:r>
            <a:r>
              <a:rPr lang="en-US" dirty="0"/>
              <a:t> je </a:t>
            </a:r>
            <a:r>
              <a:rPr lang="en-US" dirty="0" err="1"/>
              <a:t>potrebno</a:t>
            </a:r>
            <a:r>
              <a:rPr lang="en-US" dirty="0"/>
              <a:t> </a:t>
            </a:r>
            <a:r>
              <a:rPr lang="en-US" dirty="0" err="1"/>
              <a:t>objaviti</a:t>
            </a:r>
            <a:r>
              <a:rPr lang="en-US" dirty="0"/>
              <a:t> u MS Teams pod Q&amp;A</a:t>
            </a:r>
            <a:r>
              <a:rPr lang="hr-HR" dirty="0"/>
              <a:t> </a:t>
            </a:r>
            <a:r>
              <a:rPr lang="en-US" dirty="0"/>
              <a:t>announcement.</a:t>
            </a:r>
            <a:endParaRPr lang="hr-HR" dirty="0"/>
          </a:p>
          <a:p>
            <a:r>
              <a:rPr lang="en-US" dirty="0"/>
              <a:t>Molimo da </a:t>
            </a:r>
            <a:r>
              <a:rPr lang="en-US" dirty="0" err="1"/>
              <a:t>nakon</a:t>
            </a:r>
            <a:r>
              <a:rPr lang="en-US" dirty="0"/>
              <a:t> </a:t>
            </a:r>
            <a:r>
              <a:rPr lang="en-US" dirty="0" err="1"/>
              <a:t>svakog</a:t>
            </a:r>
            <a:r>
              <a:rPr lang="en-US" dirty="0"/>
              <a:t> </a:t>
            </a:r>
            <a:r>
              <a:rPr lang="en-US" dirty="0" err="1"/>
              <a:t>održavanja</a:t>
            </a:r>
            <a:r>
              <a:rPr lang="en-US" dirty="0"/>
              <a:t> </a:t>
            </a:r>
            <a:r>
              <a:rPr lang="en-US" dirty="0" err="1"/>
              <a:t>jedan</a:t>
            </a:r>
            <a:r>
              <a:rPr lang="en-US" dirty="0"/>
              <a:t> </a:t>
            </a:r>
            <a:r>
              <a:rPr lang="en-US" dirty="0" err="1"/>
              <a:t>predavač</a:t>
            </a:r>
            <a:r>
              <a:rPr lang="en-US" dirty="0"/>
              <a:t> </a:t>
            </a:r>
            <a:r>
              <a:rPr lang="en-US" dirty="0" err="1"/>
              <a:t>popuni</a:t>
            </a:r>
            <a:r>
              <a:rPr lang="en-US" dirty="0"/>
              <a:t> </a:t>
            </a:r>
            <a:r>
              <a:rPr lang="en-US" dirty="0" err="1"/>
              <a:t>izvještaj</a:t>
            </a:r>
            <a:r>
              <a:rPr lang="en-US" dirty="0"/>
              <a:t> </a:t>
            </a:r>
            <a:r>
              <a:rPr lang="en-US" dirty="0" err="1"/>
              <a:t>predavača</a:t>
            </a:r>
            <a:r>
              <a:rPr lang="en-US" dirty="0"/>
              <a:t> o </a:t>
            </a:r>
            <a:r>
              <a:rPr lang="en-US" dirty="0" err="1"/>
              <a:t>održanom</a:t>
            </a:r>
            <a:r>
              <a:rPr lang="en-US" dirty="0"/>
              <a:t> </a:t>
            </a:r>
            <a:r>
              <a:rPr lang="en-US" dirty="0" err="1"/>
              <a:t>webinaru</a:t>
            </a:r>
            <a:r>
              <a:rPr lang="en-US" dirty="0"/>
              <a:t> =  </a:t>
            </a:r>
            <a:r>
              <a:rPr lang="en-US" u="sng" dirty="0">
                <a:hlinkClick r:id="rId4"/>
              </a:rPr>
              <a:t>https://</a:t>
            </a:r>
            <a:r>
              <a:rPr lang="en-US" u="sng" dirty="0">
                <a:effectLst/>
                <a:hlinkClick r:id="rId4"/>
              </a:rPr>
              <a:t>upitnik.</a:t>
            </a:r>
            <a:r>
              <a:rPr lang="en-US" u="sng" dirty="0">
                <a:hlinkClick r:id="rId4"/>
              </a:rPr>
              <a:t>carnet.hr/index.php/252545?lang=hr</a:t>
            </a:r>
            <a:r>
              <a:rPr lang="en-US" dirty="0"/>
              <a:t>.</a:t>
            </a:r>
            <a:endParaRPr lang="hr-HR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hr-HR" sz="1200" dirty="0">
              <a:effectLst/>
              <a:latin typeface="Arial"/>
              <a:ea typeface="Calibri" panose="020F0502020204030204" pitchFamily="34" charset="0"/>
              <a:cs typeface="Arial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r-HR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hr-H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hr-HR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Potvrde o sudjelovanju polaznicima će biti dostupne u aplikaciji za prijavu (EMA).</a:t>
            </a:r>
            <a:endParaRPr lang="hr-H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lang="hr-HR"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4D0590-A684-44F5-9D58-68858B3AD177}" type="slidenum">
              <a:rPr lang="hr-HR" smtClean="0"/>
              <a:t>36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7631224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35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hr-HR" dirty="0"/>
              <a:t>Molimo uputiti</a:t>
            </a:r>
            <a:r>
              <a:rPr lang="hr-HR" baseline="0" dirty="0"/>
              <a:t> polaznike da sva pitanja o edukacijama upute na </a:t>
            </a:r>
            <a:r>
              <a:rPr lang="pl-PL" sz="1200" b="1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e-skole-edukacija@skole.hr</a:t>
            </a:r>
            <a:r>
              <a:rPr lang="hr-HR" sz="1200" b="0" dirty="0">
                <a:solidFill>
                  <a:schemeClr val="tx1"/>
                </a:solidFill>
              </a:rPr>
              <a:t>,</a:t>
            </a:r>
            <a:r>
              <a:rPr lang="hr-HR" sz="1200" b="0" baseline="0" dirty="0">
                <a:solidFill>
                  <a:schemeClr val="tx1"/>
                </a:solidFill>
              </a:rPr>
              <a:t> a sva pitanja o projektu na </a:t>
            </a:r>
            <a:r>
              <a:rPr lang="pl-PL" sz="1200" b="1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helpdesk@skole.hr</a:t>
            </a:r>
            <a:r>
              <a:rPr lang="pl-PL" sz="1200" b="1" dirty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en-US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33" name="Google Shape;333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d287a52856_0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d287a52856_0_241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hr-HR" dirty="0"/>
              <a:t>Upute za predavače:</a:t>
            </a:r>
          </a:p>
        </p:txBody>
      </p:sp>
      <p:sp>
        <p:nvSpPr>
          <p:cNvPr id="145" name="Google Shape;145;gd287a52856_0_24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217330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d287a52856_0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d287a52856_0_241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hr-HR" dirty="0"/>
              <a:t>Upute za predavače:</a:t>
            </a:r>
          </a:p>
        </p:txBody>
      </p:sp>
      <p:sp>
        <p:nvSpPr>
          <p:cNvPr id="145" name="Google Shape;145;gd287a52856_0_24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/>
              <a:t>Metode i tehnike poučavanja: metoda izravnog poučavanja te poučavanje vođenim otkrivanjem i raspravom</a:t>
            </a:r>
          </a:p>
          <a:p>
            <a:endParaRPr lang="hr-HR" dirty="0"/>
          </a:p>
          <a:p>
            <a:r>
              <a:rPr lang="hr-HR" dirty="0"/>
              <a:t>Upute za predavače:</a:t>
            </a:r>
          </a:p>
          <a:p>
            <a:endParaRPr lang="hr-HR" dirty="0"/>
          </a:p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400187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hr-HR" dirty="0"/>
              <a:t>Upute za predavače:</a:t>
            </a:r>
            <a:endParaRPr lang="en-US" dirty="0"/>
          </a:p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467853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/>
              <a:t>Upute za predavače: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Često smo u školi upućeni na prikupljanje različitih podataka i informacija od djelatnika, učenika, roditelja i drugih osoba koje su u interakciji sa školom. Na primjer: anketa za odlazak na izlet, davanje suglasnosti roditelja, odabir vremena sastanka – roditeljski, školske sjednice i odbori, prikupljanje dokumenata, kratke provjere znanja ili ankete za iskazivanje stavova/potreba/problema, odabir najboljeg dječjeg rada, obrasci za unos podataka na razrednim i učiteljskim vijećima te roditeljskim sastancima itd.</a:t>
            </a:r>
          </a:p>
          <a:p>
            <a:endParaRPr lang="en-US" dirty="0"/>
          </a:p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792814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d287a52856_0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d287a52856_0_241:notes"/>
          <p:cNvSpPr txBox="1">
            <a:spLocks noGrp="1"/>
          </p:cNvSpPr>
          <p:nvPr>
            <p:ph type="body" idx="1"/>
          </p:nvPr>
        </p:nvSpPr>
        <p:spPr>
          <a:xfrm>
            <a:off x="685800" y="1418811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Trebamo znati što želimo postići anketom, svrhu dobivenih odgovora, hoćemo li saznati što  nas zanima, znaju li ispitanici odgovore na naša pitanja (kojim znanjima i informacijama raspolažu ),… </a:t>
            </a:r>
          </a:p>
          <a:p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Sudionike je potrebno informirati je li ispunjavanje ankete anonimno te hoće li rezultati biti javno objavljeni. Nikako ne treba zaboraviti u anketi napisati tko provodi te staviti kontakt na koji se mogu obratiti za pitanja. </a:t>
            </a:r>
          </a:p>
        </p:txBody>
      </p:sp>
      <p:sp>
        <p:nvSpPr>
          <p:cNvPr id="145" name="Google Shape;145;gd287a52856_0_24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32557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Photo">
  <p:cSld name="Title and Photo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0"/>
          <p:cNvSpPr/>
          <p:nvPr/>
        </p:nvSpPr>
        <p:spPr>
          <a:xfrm>
            <a:off x="0" y="0"/>
            <a:ext cx="4876800" cy="6766559"/>
          </a:xfrm>
          <a:prstGeom prst="rect">
            <a:avLst/>
          </a:prstGeom>
          <a:solidFill>
            <a:srgbClr val="F5F3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22;p40"/>
          <p:cNvSpPr txBox="1">
            <a:spLocks noGrp="1"/>
          </p:cNvSpPr>
          <p:nvPr>
            <p:ph type="title"/>
          </p:nvPr>
        </p:nvSpPr>
        <p:spPr>
          <a:xfrm>
            <a:off x="576816" y="2582862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Font typeface="Open Sans Light"/>
              <a:buNone/>
              <a:defRPr sz="6000" b="0" i="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hr-HR"/>
              <a:t>Kliknite da biste uredili stil naslova matrice</a:t>
            </a:r>
            <a:endParaRPr/>
          </a:p>
        </p:txBody>
      </p:sp>
      <p:grpSp>
        <p:nvGrpSpPr>
          <p:cNvPr id="23" name="Google Shape;23;p40"/>
          <p:cNvGrpSpPr/>
          <p:nvPr/>
        </p:nvGrpSpPr>
        <p:grpSpPr>
          <a:xfrm rot="10800000" flipH="1">
            <a:off x="0" y="6766560"/>
            <a:ext cx="12192000" cy="137159"/>
            <a:chOff x="0" y="6612673"/>
            <a:chExt cx="10036100" cy="245327"/>
          </a:xfrm>
        </p:grpSpPr>
        <p:sp>
          <p:nvSpPr>
            <p:cNvPr id="24" name="Google Shape;24;p40"/>
            <p:cNvSpPr/>
            <p:nvPr/>
          </p:nvSpPr>
          <p:spPr>
            <a:xfrm>
              <a:off x="0" y="6612673"/>
              <a:ext cx="2007220" cy="245327"/>
            </a:xfrm>
            <a:prstGeom prst="rect">
              <a:avLst/>
            </a:prstGeom>
            <a:solidFill>
              <a:srgbClr val="009BE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25" name="Google Shape;25;p40"/>
            <p:cNvSpPr/>
            <p:nvPr/>
          </p:nvSpPr>
          <p:spPr>
            <a:xfrm>
              <a:off x="2007220" y="6612673"/>
              <a:ext cx="2007220" cy="245327"/>
            </a:xfrm>
            <a:prstGeom prst="rect">
              <a:avLst/>
            </a:prstGeom>
            <a:solidFill>
              <a:srgbClr val="29999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26" name="Google Shape;26;p40"/>
            <p:cNvSpPr/>
            <p:nvPr/>
          </p:nvSpPr>
          <p:spPr>
            <a:xfrm>
              <a:off x="4014440" y="6612673"/>
              <a:ext cx="2007220" cy="245327"/>
            </a:xfrm>
            <a:prstGeom prst="rect">
              <a:avLst/>
            </a:prstGeom>
            <a:solidFill>
              <a:srgbClr val="84BC2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27" name="Google Shape;27;p40"/>
            <p:cNvSpPr/>
            <p:nvPr/>
          </p:nvSpPr>
          <p:spPr>
            <a:xfrm>
              <a:off x="6021660" y="6612673"/>
              <a:ext cx="2007220" cy="245327"/>
            </a:xfrm>
            <a:prstGeom prst="rect">
              <a:avLst/>
            </a:prstGeom>
            <a:solidFill>
              <a:srgbClr val="F885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28" name="Google Shape;28;p40"/>
            <p:cNvSpPr/>
            <p:nvPr/>
          </p:nvSpPr>
          <p:spPr>
            <a:xfrm>
              <a:off x="8028880" y="6612673"/>
              <a:ext cx="2007220" cy="245327"/>
            </a:xfrm>
            <a:prstGeom prst="rect">
              <a:avLst/>
            </a:prstGeom>
            <a:solidFill>
              <a:srgbClr val="E71A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</p:grpSp>
      <p:sp>
        <p:nvSpPr>
          <p:cNvPr id="29" name="Google Shape;29;p40"/>
          <p:cNvSpPr>
            <a:spLocks noGrp="1"/>
          </p:cNvSpPr>
          <p:nvPr>
            <p:ph type="pic" idx="2"/>
          </p:nvPr>
        </p:nvSpPr>
        <p:spPr>
          <a:xfrm>
            <a:off x="4876800" y="0"/>
            <a:ext cx="7315200" cy="6765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hr-HR"/>
              <a:t>Kliknite ikonu da biste dodali  sliku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33587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">
  <p:cSld name="Photo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42"/>
          <p:cNvGrpSpPr/>
          <p:nvPr/>
        </p:nvGrpSpPr>
        <p:grpSpPr>
          <a:xfrm rot="10800000" flipH="1">
            <a:off x="0" y="6766560"/>
            <a:ext cx="12192000" cy="137159"/>
            <a:chOff x="0" y="6612673"/>
            <a:chExt cx="10036100" cy="245327"/>
          </a:xfrm>
        </p:grpSpPr>
        <p:sp>
          <p:nvSpPr>
            <p:cNvPr id="50" name="Google Shape;50;p42"/>
            <p:cNvSpPr/>
            <p:nvPr/>
          </p:nvSpPr>
          <p:spPr>
            <a:xfrm>
              <a:off x="0" y="6612673"/>
              <a:ext cx="2007220" cy="245327"/>
            </a:xfrm>
            <a:prstGeom prst="rect">
              <a:avLst/>
            </a:prstGeom>
            <a:solidFill>
              <a:srgbClr val="009BE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51" name="Google Shape;51;p42"/>
            <p:cNvSpPr/>
            <p:nvPr/>
          </p:nvSpPr>
          <p:spPr>
            <a:xfrm>
              <a:off x="2007220" y="6612673"/>
              <a:ext cx="2007220" cy="245327"/>
            </a:xfrm>
            <a:prstGeom prst="rect">
              <a:avLst/>
            </a:prstGeom>
            <a:solidFill>
              <a:srgbClr val="29999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52" name="Google Shape;52;p42"/>
            <p:cNvSpPr/>
            <p:nvPr/>
          </p:nvSpPr>
          <p:spPr>
            <a:xfrm>
              <a:off x="4014440" y="6612673"/>
              <a:ext cx="2007220" cy="245327"/>
            </a:xfrm>
            <a:prstGeom prst="rect">
              <a:avLst/>
            </a:prstGeom>
            <a:solidFill>
              <a:srgbClr val="84BC2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53" name="Google Shape;53;p42"/>
            <p:cNvSpPr/>
            <p:nvPr/>
          </p:nvSpPr>
          <p:spPr>
            <a:xfrm>
              <a:off x="6021660" y="6612673"/>
              <a:ext cx="2007220" cy="245327"/>
            </a:xfrm>
            <a:prstGeom prst="rect">
              <a:avLst/>
            </a:prstGeom>
            <a:solidFill>
              <a:srgbClr val="F885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54" name="Google Shape;54;p42"/>
            <p:cNvSpPr/>
            <p:nvPr/>
          </p:nvSpPr>
          <p:spPr>
            <a:xfrm>
              <a:off x="8028880" y="6612673"/>
              <a:ext cx="2007220" cy="245327"/>
            </a:xfrm>
            <a:prstGeom prst="rect">
              <a:avLst/>
            </a:prstGeom>
            <a:solidFill>
              <a:srgbClr val="E71A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</p:grpSp>
      <p:sp>
        <p:nvSpPr>
          <p:cNvPr id="55" name="Google Shape;55;p42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76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hr-HR"/>
              <a:t>Kliknite ikonu da biste dodali  sliku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48196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st page">
  <p:cSld name="Last page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4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009BEA"/>
              </a:gs>
              <a:gs pos="100000">
                <a:srgbClr val="2FD6E7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3361192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esentation title">
  <p:cSld name="Presentation 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009BEA"/>
              </a:gs>
              <a:gs pos="100000">
                <a:srgbClr val="2FD6E7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37"/>
          <p:cNvSpPr txBox="1">
            <a:spLocks noGrp="1"/>
          </p:cNvSpPr>
          <p:nvPr>
            <p:ph type="title"/>
          </p:nvPr>
        </p:nvSpPr>
        <p:spPr>
          <a:xfrm>
            <a:off x="5083036" y="3051729"/>
            <a:ext cx="5861589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Open Sans ExtraBold"/>
              <a:buNone/>
              <a:defRPr sz="5400" b="1" i="0">
                <a:solidFill>
                  <a:schemeClr val="lt1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hr-HR"/>
              <a:t>Kliknite da biste uredili stil naslova matrice</a:t>
            </a:r>
            <a:endParaRPr/>
          </a:p>
        </p:txBody>
      </p:sp>
      <p:sp>
        <p:nvSpPr>
          <p:cNvPr id="15" name="Google Shape;15;p37"/>
          <p:cNvSpPr txBox="1">
            <a:spLocks noGrp="1"/>
          </p:cNvSpPr>
          <p:nvPr>
            <p:ph type="body" idx="1"/>
          </p:nvPr>
        </p:nvSpPr>
        <p:spPr>
          <a:xfrm>
            <a:off x="5083036" y="4651929"/>
            <a:ext cx="5861589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 b="0" i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grpSp>
        <p:nvGrpSpPr>
          <p:cNvPr id="16" name="Google Shape;16;p37"/>
          <p:cNvGrpSpPr/>
          <p:nvPr/>
        </p:nvGrpSpPr>
        <p:grpSpPr>
          <a:xfrm>
            <a:off x="4751866" y="5627915"/>
            <a:ext cx="6523928" cy="816062"/>
            <a:chOff x="1308844" y="5417042"/>
            <a:chExt cx="9574307" cy="1197626"/>
          </a:xfrm>
        </p:grpSpPr>
        <p:pic>
          <p:nvPicPr>
            <p:cNvPr id="17" name="Google Shape;17;p37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1308844" y="5417042"/>
              <a:ext cx="7407289" cy="11976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Google Shape;18;p37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8791983" y="5755983"/>
              <a:ext cx="2091168" cy="51974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" name="Google Shape;19;p3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325736" y="900574"/>
            <a:ext cx="5246226" cy="52462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747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0:50">
  <p:cSld name="50:50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41"/>
          <p:cNvSpPr/>
          <p:nvPr/>
        </p:nvSpPr>
        <p:spPr>
          <a:xfrm>
            <a:off x="0" y="0"/>
            <a:ext cx="6089715" cy="6766559"/>
          </a:xfrm>
          <a:prstGeom prst="rect">
            <a:avLst/>
          </a:prstGeom>
          <a:solidFill>
            <a:srgbClr val="F5F3E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58;p41"/>
          <p:cNvSpPr txBox="1">
            <a:spLocks noGrp="1"/>
          </p:cNvSpPr>
          <p:nvPr>
            <p:ph type="title"/>
          </p:nvPr>
        </p:nvSpPr>
        <p:spPr>
          <a:xfrm>
            <a:off x="576816" y="184816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Font typeface="Open Sans Light"/>
              <a:buNone/>
              <a:defRPr sz="6000" b="0" i="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hr-HR"/>
              <a:t>Kliknite da biste uredili stil naslova matrice</a:t>
            </a:r>
            <a:endParaRPr/>
          </a:p>
        </p:txBody>
      </p:sp>
      <p:sp>
        <p:nvSpPr>
          <p:cNvPr id="59" name="Google Shape;59;p41"/>
          <p:cNvSpPr txBox="1">
            <a:spLocks noGrp="1"/>
          </p:cNvSpPr>
          <p:nvPr>
            <p:ph type="body" idx="1"/>
          </p:nvPr>
        </p:nvSpPr>
        <p:spPr>
          <a:xfrm>
            <a:off x="576816" y="344836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3600"/>
              <a:buNone/>
              <a:defRPr sz="3600" b="0" i="0"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60" name="Google Shape;60;p41"/>
          <p:cNvSpPr txBox="1">
            <a:spLocks noGrp="1"/>
          </p:cNvSpPr>
          <p:nvPr>
            <p:ph type="body" idx="2"/>
          </p:nvPr>
        </p:nvSpPr>
        <p:spPr>
          <a:xfrm>
            <a:off x="8050694" y="775252"/>
            <a:ext cx="3538331" cy="54242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Open Sans Light"/>
              <a:buNone/>
              <a:defRPr sz="1800" b="0" i="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Open Sans Light"/>
              <a:buNone/>
              <a:defRPr sz="1800" b="0" i="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Open Sans Light"/>
              <a:buNone/>
              <a:defRPr sz="1800" b="0" i="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Open Sans Light"/>
              <a:buNone/>
              <a:defRPr sz="1800" b="0" i="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Open Sans Light"/>
              <a:buNone/>
              <a:defRPr sz="1800" b="0" i="0">
                <a:latin typeface="Open Sans Light"/>
                <a:ea typeface="Open Sans Light"/>
                <a:cs typeface="Open Sans Light"/>
                <a:sym typeface="Open Sans Light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grpSp>
        <p:nvGrpSpPr>
          <p:cNvPr id="61" name="Google Shape;61;p41"/>
          <p:cNvGrpSpPr/>
          <p:nvPr/>
        </p:nvGrpSpPr>
        <p:grpSpPr>
          <a:xfrm rot="10800000" flipH="1">
            <a:off x="0" y="6766560"/>
            <a:ext cx="12192000" cy="137159"/>
            <a:chOff x="0" y="6612673"/>
            <a:chExt cx="10036100" cy="245327"/>
          </a:xfrm>
        </p:grpSpPr>
        <p:sp>
          <p:nvSpPr>
            <p:cNvPr id="62" name="Google Shape;62;p41"/>
            <p:cNvSpPr/>
            <p:nvPr/>
          </p:nvSpPr>
          <p:spPr>
            <a:xfrm>
              <a:off x="0" y="6612673"/>
              <a:ext cx="2007220" cy="245327"/>
            </a:xfrm>
            <a:prstGeom prst="rect">
              <a:avLst/>
            </a:prstGeom>
            <a:solidFill>
              <a:srgbClr val="009BE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63" name="Google Shape;63;p41"/>
            <p:cNvSpPr/>
            <p:nvPr/>
          </p:nvSpPr>
          <p:spPr>
            <a:xfrm>
              <a:off x="2007220" y="6612673"/>
              <a:ext cx="2007220" cy="245327"/>
            </a:xfrm>
            <a:prstGeom prst="rect">
              <a:avLst/>
            </a:prstGeom>
            <a:solidFill>
              <a:srgbClr val="29999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64" name="Google Shape;64;p41"/>
            <p:cNvSpPr/>
            <p:nvPr/>
          </p:nvSpPr>
          <p:spPr>
            <a:xfrm>
              <a:off x="4014440" y="6612673"/>
              <a:ext cx="2007220" cy="245327"/>
            </a:xfrm>
            <a:prstGeom prst="rect">
              <a:avLst/>
            </a:prstGeom>
            <a:solidFill>
              <a:srgbClr val="84BC2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65" name="Google Shape;65;p41"/>
            <p:cNvSpPr/>
            <p:nvPr/>
          </p:nvSpPr>
          <p:spPr>
            <a:xfrm>
              <a:off x="6021660" y="6612673"/>
              <a:ext cx="2007220" cy="245327"/>
            </a:xfrm>
            <a:prstGeom prst="rect">
              <a:avLst/>
            </a:prstGeom>
            <a:solidFill>
              <a:srgbClr val="F885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66" name="Google Shape;66;p41"/>
            <p:cNvSpPr/>
            <p:nvPr/>
          </p:nvSpPr>
          <p:spPr>
            <a:xfrm>
              <a:off x="8028880" y="6612673"/>
              <a:ext cx="2007220" cy="245327"/>
            </a:xfrm>
            <a:prstGeom prst="rect">
              <a:avLst/>
            </a:prstGeom>
            <a:solidFill>
              <a:srgbClr val="E71A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7748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39"/>
          <p:cNvGrpSpPr/>
          <p:nvPr/>
        </p:nvGrpSpPr>
        <p:grpSpPr>
          <a:xfrm rot="10800000" flipH="1">
            <a:off x="0" y="6766560"/>
            <a:ext cx="12192000" cy="137159"/>
            <a:chOff x="0" y="6612673"/>
            <a:chExt cx="10036100" cy="245327"/>
          </a:xfrm>
        </p:grpSpPr>
        <p:sp>
          <p:nvSpPr>
            <p:cNvPr id="43" name="Google Shape;43;p39"/>
            <p:cNvSpPr/>
            <p:nvPr/>
          </p:nvSpPr>
          <p:spPr>
            <a:xfrm>
              <a:off x="0" y="6612673"/>
              <a:ext cx="2007220" cy="245327"/>
            </a:xfrm>
            <a:prstGeom prst="rect">
              <a:avLst/>
            </a:prstGeom>
            <a:solidFill>
              <a:srgbClr val="009BE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44" name="Google Shape;44;p39"/>
            <p:cNvSpPr/>
            <p:nvPr/>
          </p:nvSpPr>
          <p:spPr>
            <a:xfrm>
              <a:off x="2007220" y="6612673"/>
              <a:ext cx="2007220" cy="245327"/>
            </a:xfrm>
            <a:prstGeom prst="rect">
              <a:avLst/>
            </a:prstGeom>
            <a:solidFill>
              <a:srgbClr val="29999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45" name="Google Shape;45;p39"/>
            <p:cNvSpPr/>
            <p:nvPr/>
          </p:nvSpPr>
          <p:spPr>
            <a:xfrm>
              <a:off x="4014440" y="6612673"/>
              <a:ext cx="2007220" cy="245327"/>
            </a:xfrm>
            <a:prstGeom prst="rect">
              <a:avLst/>
            </a:prstGeom>
            <a:solidFill>
              <a:srgbClr val="84BC2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46" name="Google Shape;46;p39"/>
            <p:cNvSpPr/>
            <p:nvPr/>
          </p:nvSpPr>
          <p:spPr>
            <a:xfrm>
              <a:off x="6021660" y="6612673"/>
              <a:ext cx="2007220" cy="245327"/>
            </a:xfrm>
            <a:prstGeom prst="rect">
              <a:avLst/>
            </a:prstGeom>
            <a:solidFill>
              <a:srgbClr val="F885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47" name="Google Shape;47;p39"/>
            <p:cNvSpPr/>
            <p:nvPr/>
          </p:nvSpPr>
          <p:spPr>
            <a:xfrm>
              <a:off x="8028880" y="6612673"/>
              <a:ext cx="2007220" cy="245327"/>
            </a:xfrm>
            <a:prstGeom prst="rect">
              <a:avLst/>
            </a:prstGeom>
            <a:solidFill>
              <a:srgbClr val="E71A7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8644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gd287a52856_0_2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59488" cy="6845999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gd287a52856_0_224"/>
          <p:cNvSpPr txBox="1">
            <a:spLocks noGrp="1"/>
          </p:cNvSpPr>
          <p:nvPr>
            <p:ph type="title"/>
          </p:nvPr>
        </p:nvSpPr>
        <p:spPr>
          <a:xfrm>
            <a:off x="621631" y="4864937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r>
              <a:rPr lang="hr-HR"/>
              <a:t>Kliknite da biste uredili stil naslova matrice</a:t>
            </a:r>
            <a:endParaRPr/>
          </a:p>
        </p:txBody>
      </p:sp>
      <p:pic>
        <p:nvPicPr>
          <p:cNvPr id="121" name="Google Shape;121;gd287a52856_0_2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00147" y="659541"/>
            <a:ext cx="1718080" cy="22468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90507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3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Open Sans Light"/>
              <a:buNone/>
              <a:defRPr sz="4400" b="0" i="0" u="none" strike="noStrike" cap="none">
                <a:solidFill>
                  <a:srgbClr val="000000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6165335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5" r:id="rId4"/>
    <p:sldLayoutId id="2147483696" r:id="rId5"/>
    <p:sldLayoutId id="2147483697" r:id="rId6"/>
    <p:sldLayoutId id="2147483698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s.office.com/Pages/DesignPage.aspx?origin=shel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hyperlink" Target="https://drive.google.com/drive/u/0/my-drive" TargetMode="Externa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ricider.com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coggle.it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bit.ly/2Kcb4Wa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dmondo.com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ammer.com/o365.skole.hr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en.linoit.com/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padlet.com/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0.png"/><Relationship Id="rId4" Type="http://schemas.openxmlformats.org/officeDocument/2006/relationships/image" Target="../media/image3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gi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png"/><Relationship Id="rId5" Type="http://schemas.openxmlformats.org/officeDocument/2006/relationships/image" Target="../media/image43.jpeg"/><Relationship Id="rId4" Type="http://schemas.openxmlformats.org/officeDocument/2006/relationships/image" Target="../media/image42.png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60_6CDB123B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bit.ly/2I8OQ76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7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Relationship Id="rId6" Type="http://schemas.openxmlformats.org/officeDocument/2006/relationships/hyperlink" Target="mailto:helpdesk@skole.hr" TargetMode="External"/><Relationship Id="rId5" Type="http://schemas.openxmlformats.org/officeDocument/2006/relationships/hyperlink" Target="mailto:e-skole-edukacija@skole.hr" TargetMode="External"/><Relationship Id="rId4" Type="http://schemas.openxmlformats.org/officeDocument/2006/relationships/image" Target="../media/image54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"/>
          <p:cNvSpPr txBox="1">
            <a:spLocks noGrp="1"/>
          </p:cNvSpPr>
          <p:nvPr>
            <p:ph type="title"/>
          </p:nvPr>
        </p:nvSpPr>
        <p:spPr>
          <a:xfrm>
            <a:off x="3245646" y="1104442"/>
            <a:ext cx="8946354" cy="3821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457200" lvl="0" indent="0" algn="ctr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r-HR" sz="6000" dirty="0">
                <a:latin typeface="Open Sans"/>
                <a:ea typeface="Open Sans"/>
                <a:cs typeface="Open Sans"/>
                <a:sym typeface="Open Sans"/>
              </a:rPr>
              <a:t>Digitalna tehnologija za suradnju s djelatnicima i učenicima škole i roditeljima</a:t>
            </a:r>
            <a:endParaRPr sz="6000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191227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9FBCB8-8AE4-48AD-B16E-A32BC0F1EDB5}"/>
              </a:ext>
            </a:extLst>
          </p:cNvPr>
          <p:cNvSpPr txBox="1">
            <a:spLocks/>
          </p:cNvSpPr>
          <p:nvPr/>
        </p:nvSpPr>
        <p:spPr>
          <a:xfrm>
            <a:off x="633871" y="818654"/>
            <a:ext cx="10515600" cy="528136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hr-HR" sz="6000" dirty="0">
                <a:solidFill>
                  <a:srgbClr val="00B0F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Alati za izradu anketa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AE9986-3E2A-4F8B-8DF8-7A1DD3B9E4BC}"/>
              </a:ext>
            </a:extLst>
          </p:cNvPr>
          <p:cNvSpPr txBox="1">
            <a:spLocks/>
          </p:cNvSpPr>
          <p:nvPr/>
        </p:nvSpPr>
        <p:spPr>
          <a:xfrm>
            <a:off x="750167" y="1974477"/>
            <a:ext cx="5765602" cy="4587985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hr-HR" sz="2700" dirty="0">
                <a:solidFill>
                  <a:schemeClr val="tx1"/>
                </a:solidFill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3000" dirty="0" err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KwikSurveys</a:t>
            </a:r>
            <a:endParaRPr lang="hr-HR" sz="3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3000" dirty="0" err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GoSoapBox</a:t>
            </a:r>
            <a:endParaRPr lang="hr-HR" sz="3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3000" dirty="0" err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Mentimeter</a:t>
            </a:r>
            <a:endParaRPr lang="hr-HR" sz="3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3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Forms iz paketa Office 365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3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Google obrasci</a:t>
            </a:r>
            <a:endParaRPr lang="en-US" sz="30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3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... </a:t>
            </a:r>
          </a:p>
        </p:txBody>
      </p:sp>
      <p:sp>
        <p:nvSpPr>
          <p:cNvPr id="4" name="Pravokutnik 3">
            <a:extLst>
              <a:ext uri="{FF2B5EF4-FFF2-40B4-BE49-F238E27FC236}">
                <a16:creationId xmlns:a16="http://schemas.microsoft.com/office/drawing/2014/main" id="{C348750B-7013-4322-868C-942D20FD2665}"/>
              </a:ext>
            </a:extLst>
          </p:cNvPr>
          <p:cNvSpPr/>
          <p:nvPr/>
        </p:nvSpPr>
        <p:spPr>
          <a:xfrm>
            <a:off x="6860508" y="2422221"/>
            <a:ext cx="5129876" cy="950026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Google obrasci </a:t>
            </a:r>
            <a:r>
              <a:rPr lang="hr-HR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(Google Disk)</a:t>
            </a:r>
          </a:p>
        </p:txBody>
      </p:sp>
      <p:sp>
        <p:nvSpPr>
          <p:cNvPr id="5" name="Pravokutnik 4">
            <a:extLst>
              <a:ext uri="{FF2B5EF4-FFF2-40B4-BE49-F238E27FC236}">
                <a16:creationId xmlns:a16="http://schemas.microsoft.com/office/drawing/2014/main" id="{96B30C08-4175-4E47-8EC2-08919B5DB11A}"/>
              </a:ext>
            </a:extLst>
          </p:cNvPr>
          <p:cNvSpPr/>
          <p:nvPr/>
        </p:nvSpPr>
        <p:spPr>
          <a:xfrm>
            <a:off x="6860508" y="4601486"/>
            <a:ext cx="5129876" cy="950026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Microsoft Forms</a:t>
            </a:r>
            <a:r>
              <a:rPr lang="hr-HR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(Office 365)</a:t>
            </a:r>
          </a:p>
        </p:txBody>
      </p:sp>
      <p:pic>
        <p:nvPicPr>
          <p:cNvPr id="6" name="Picture 2" descr="Povezana slika">
            <a:extLst>
              <a:ext uri="{FF2B5EF4-FFF2-40B4-BE49-F238E27FC236}">
                <a16:creationId xmlns:a16="http://schemas.microsoft.com/office/drawing/2014/main" id="{3FEEB789-4916-4F89-8810-657BF3AF1D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8912" y="2319124"/>
            <a:ext cx="1083708" cy="1083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Slikovni rezultat za forms">
            <a:extLst>
              <a:ext uri="{FF2B5EF4-FFF2-40B4-BE49-F238E27FC236}">
                <a16:creationId xmlns:a16="http://schemas.microsoft.com/office/drawing/2014/main" id="{D9FE7DB3-5493-4C2C-90EB-3042E5CB3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2277" y="4587941"/>
            <a:ext cx="996978" cy="996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69647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>
            <a:extLst>
              <a:ext uri="{FF2B5EF4-FFF2-40B4-BE49-F238E27FC236}">
                <a16:creationId xmlns:a16="http://schemas.microsoft.com/office/drawing/2014/main" id="{2D1A831A-2E37-4775-83FE-F578FAA6081C}"/>
              </a:ext>
            </a:extLst>
          </p:cNvPr>
          <p:cNvSpPr/>
          <p:nvPr/>
        </p:nvSpPr>
        <p:spPr>
          <a:xfrm>
            <a:off x="1447478" y="950517"/>
            <a:ext cx="5129876" cy="950026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Google obrasci </a:t>
            </a:r>
            <a:r>
              <a:rPr lang="hr-HR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(Google Disk)</a:t>
            </a:r>
          </a:p>
        </p:txBody>
      </p:sp>
      <p:sp>
        <p:nvSpPr>
          <p:cNvPr id="3" name="Pravokutnik 2">
            <a:extLst>
              <a:ext uri="{FF2B5EF4-FFF2-40B4-BE49-F238E27FC236}">
                <a16:creationId xmlns:a16="http://schemas.microsoft.com/office/drawing/2014/main" id="{D61021A3-CA11-416C-B731-37C43E96EE46}"/>
              </a:ext>
            </a:extLst>
          </p:cNvPr>
          <p:cNvSpPr/>
          <p:nvPr/>
        </p:nvSpPr>
        <p:spPr>
          <a:xfrm>
            <a:off x="2410584" y="2065295"/>
            <a:ext cx="7596248" cy="2495048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hr-HR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ankete, kvizovi, vježbe, provjere znanja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hr-HR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dvije/više vrsta pitanja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hr-HR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odgovori dostupni u realnom vremenu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hr-HR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analiza u grafičkoj formi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hr-HR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izvoz rezultata</a:t>
            </a:r>
          </a:p>
        </p:txBody>
      </p:sp>
      <p:sp>
        <p:nvSpPr>
          <p:cNvPr id="4" name="Pravokutnik 3">
            <a:extLst>
              <a:ext uri="{FF2B5EF4-FFF2-40B4-BE49-F238E27FC236}">
                <a16:creationId xmlns:a16="http://schemas.microsoft.com/office/drawing/2014/main" id="{43F55754-1BB6-4843-ABE6-F7180FED6812}"/>
              </a:ext>
            </a:extLst>
          </p:cNvPr>
          <p:cNvSpPr/>
          <p:nvPr/>
        </p:nvSpPr>
        <p:spPr>
          <a:xfrm>
            <a:off x="5577690" y="4809868"/>
            <a:ext cx="5129876" cy="950026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r-HR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Microsoft Forms</a:t>
            </a:r>
            <a:r>
              <a:rPr lang="hr-HR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(Office 365)</a:t>
            </a:r>
          </a:p>
        </p:txBody>
      </p:sp>
      <p:pic>
        <p:nvPicPr>
          <p:cNvPr id="5" name="Picture 4" descr="Slikovni rezultat za forms">
            <a:hlinkClick r:id="rId3"/>
            <a:extLst>
              <a:ext uri="{FF2B5EF4-FFF2-40B4-BE49-F238E27FC236}">
                <a16:creationId xmlns:a16="http://schemas.microsoft.com/office/drawing/2014/main" id="{D89649C7-8B0F-4595-8742-F37E0D6AD3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0734" y="4762916"/>
            <a:ext cx="996978" cy="996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Povezana slika">
            <a:hlinkClick r:id="rId5"/>
            <a:extLst>
              <a:ext uri="{FF2B5EF4-FFF2-40B4-BE49-F238E27FC236}">
                <a16:creationId xmlns:a16="http://schemas.microsoft.com/office/drawing/2014/main" id="{31200599-CDDF-4DD8-9840-E3FD923E2E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077" y="883676"/>
            <a:ext cx="1083708" cy="1083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91306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d287a52856_0_241"/>
          <p:cNvSpPr txBox="1">
            <a:spLocks noGrp="1"/>
          </p:cNvSpPr>
          <p:nvPr>
            <p:ph type="title"/>
          </p:nvPr>
        </p:nvSpPr>
        <p:spPr>
          <a:xfrm>
            <a:off x="1291047" y="2492828"/>
            <a:ext cx="3932237" cy="1600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>
                <a:solidFill>
                  <a:srgbClr val="00B0F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Vježba</a:t>
            </a:r>
            <a:endParaRPr dirty="0">
              <a:solidFill>
                <a:srgbClr val="00B0F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8" name="Google Shape;148;gd287a52856_0_241"/>
          <p:cNvSpPr txBox="1">
            <a:spLocks noGrp="1"/>
          </p:cNvSpPr>
          <p:nvPr>
            <p:ph type="body" idx="1"/>
          </p:nvPr>
        </p:nvSpPr>
        <p:spPr>
          <a:xfrm>
            <a:off x="6096000" y="-272143"/>
            <a:ext cx="5883000" cy="71301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Char char="●"/>
            </a:pPr>
            <a:r>
              <a:rPr lang="hr-HR" sz="3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Kreirajte anketu s nekoliko pitanja različitih vrsta koristeći Microsoft Forms</a:t>
            </a:r>
          </a:p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Char char="●"/>
            </a:pPr>
            <a:r>
              <a:rPr lang="hr-HR" sz="3000" dirty="0">
                <a:solidFill>
                  <a:schemeClr val="dk1"/>
                </a:solidFill>
              </a:rPr>
              <a:t>Podijelite anketu s kolegama (poveznicu stavite u chat)</a:t>
            </a:r>
          </a:p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Char char="●"/>
            </a:pPr>
            <a:r>
              <a:rPr lang="hr-HR" sz="3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Odgovorite na pitanja u anketama nekih sudionika</a:t>
            </a:r>
            <a:endParaRPr sz="30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7902452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1">
            <a:extLst>
              <a:ext uri="{FF2B5EF4-FFF2-40B4-BE49-F238E27FC236}">
                <a16:creationId xmlns:a16="http://schemas.microsoft.com/office/drawing/2014/main" id="{6006C341-3BAC-4670-84DF-305583B2F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347" y="4163210"/>
            <a:ext cx="10232699" cy="2055629"/>
          </a:xfrm>
        </p:spPr>
        <p:txBody>
          <a:bodyPr>
            <a:normAutofit/>
          </a:bodyPr>
          <a:lstStyle/>
          <a:p>
            <a:r>
              <a:rPr lang="hr-HR" sz="6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Suradnički rad u školskom okruženju</a:t>
            </a:r>
          </a:p>
        </p:txBody>
      </p:sp>
    </p:spTree>
    <p:extLst>
      <p:ext uri="{BB962C8B-B14F-4D97-AF65-F5344CB8AC3E}">
        <p14:creationId xmlns:p14="http://schemas.microsoft.com/office/powerpoint/2010/main" val="5659592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82E69D7-640A-4349-AF3E-B5B6B0288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153" y="1105882"/>
            <a:ext cx="5999181" cy="1600200"/>
          </a:xfrm>
        </p:spPr>
        <p:txBody>
          <a:bodyPr/>
          <a:lstStyle/>
          <a:p>
            <a:r>
              <a:rPr lang="hr-HR" dirty="0">
                <a:solidFill>
                  <a:srgbClr val="00B0F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Koje alate koristiti za suradnički rad?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96622E2C-AB28-44AE-AE45-DC9232C8D3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2844172"/>
            <a:ext cx="6096000" cy="3811588"/>
          </a:xfrm>
        </p:spPr>
        <p:txBody>
          <a:bodyPr>
            <a:normAutofit/>
          </a:bodyPr>
          <a:lstStyle/>
          <a:p>
            <a:pPr marL="800100" indent="-571500">
              <a:buFont typeface="Arial" panose="020B0604020202020204" pitchFamily="34" charset="0"/>
              <a:buChar char="•"/>
            </a:pPr>
            <a:r>
              <a:rPr lang="hr-HR" sz="3000" dirty="0"/>
              <a:t>alati za izradu anketa</a:t>
            </a:r>
          </a:p>
          <a:p>
            <a:pPr marL="800100" indent="-571500">
              <a:buFont typeface="Arial" panose="020B0604020202020204" pitchFamily="34" charset="0"/>
              <a:buChar char="•"/>
            </a:pPr>
            <a:r>
              <a:rPr lang="hr-HR" sz="3000" dirty="0"/>
              <a:t>društvene mreže</a:t>
            </a:r>
          </a:p>
          <a:p>
            <a:pPr marL="800100" indent="-571500">
              <a:buFont typeface="Arial" panose="020B0604020202020204" pitchFamily="34" charset="0"/>
              <a:buChar char="•"/>
            </a:pPr>
            <a:r>
              <a:rPr lang="hr-HR" sz="3000" dirty="0"/>
              <a:t>alati za izradu mentalnih mapa</a:t>
            </a:r>
          </a:p>
          <a:p>
            <a:pPr marL="800100" indent="-571500">
              <a:buFont typeface="Arial" panose="020B0604020202020204" pitchFamily="34" charset="0"/>
              <a:buChar char="•"/>
            </a:pPr>
            <a:r>
              <a:rPr lang="hr-HR" sz="3000" dirty="0"/>
              <a:t>Word i PowerPoint Online</a:t>
            </a:r>
          </a:p>
          <a:p>
            <a:pPr marL="800100" indent="-571500">
              <a:buFont typeface="Arial" panose="020B0604020202020204" pitchFamily="34" charset="0"/>
              <a:buChar char="•"/>
            </a:pPr>
            <a:r>
              <a:rPr lang="hr-HR" sz="3000" dirty="0"/>
              <a:t>Google dokumenti i prezentacije</a:t>
            </a:r>
          </a:p>
        </p:txBody>
      </p:sp>
      <p:pic>
        <p:nvPicPr>
          <p:cNvPr id="5" name="Picture 4" descr="Povezana slika">
            <a:extLst>
              <a:ext uri="{FF2B5EF4-FFF2-40B4-BE49-F238E27FC236}">
                <a16:creationId xmlns:a16="http://schemas.microsoft.com/office/drawing/2014/main" id="{B9591EF6-F4E0-4F05-AF00-F88BBBC8CD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E5E5E5"/>
              </a:clrFrom>
              <a:clrTo>
                <a:srgbClr val="E5E5E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3111" y="2058793"/>
            <a:ext cx="2025868" cy="151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Slikovni rezultat za word i powerpoint online">
            <a:extLst>
              <a:ext uri="{FF2B5EF4-FFF2-40B4-BE49-F238E27FC236}">
                <a16:creationId xmlns:a16="http://schemas.microsoft.com/office/drawing/2014/main" id="{A070CB5C-CEA6-43E0-B7AA-6939A4703B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185588" y="534239"/>
            <a:ext cx="1215390" cy="1224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Slikovni rezultat za word i powerpoint online">
            <a:extLst>
              <a:ext uri="{FF2B5EF4-FFF2-40B4-BE49-F238E27FC236}">
                <a16:creationId xmlns:a16="http://schemas.microsoft.com/office/drawing/2014/main" id="{D72B845E-2245-4944-ADA3-C5448FCF5C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340233" y="903356"/>
            <a:ext cx="1215390" cy="1224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Slikovni rezultat za coggle">
            <a:extLst>
              <a:ext uri="{FF2B5EF4-FFF2-40B4-BE49-F238E27FC236}">
                <a16:creationId xmlns:a16="http://schemas.microsoft.com/office/drawing/2014/main" id="{D46BA9C6-4A4A-4257-95DF-343F4095A7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3288" y="2397769"/>
            <a:ext cx="1923086" cy="1224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Slika 8">
            <a:extLst>
              <a:ext uri="{FF2B5EF4-FFF2-40B4-BE49-F238E27FC236}">
                <a16:creationId xmlns:a16="http://schemas.microsoft.com/office/drawing/2014/main" id="{0B3E9789-FBCF-43C3-8099-48DE2D7E044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13638" y="3920817"/>
            <a:ext cx="1476446" cy="649391"/>
          </a:xfrm>
          <a:prstGeom prst="rect">
            <a:avLst/>
          </a:prstGeom>
        </p:spPr>
      </p:pic>
      <p:pic>
        <p:nvPicPr>
          <p:cNvPr id="10" name="Picture 2" descr="Slikovni rezultat za mentimeter">
            <a:extLst>
              <a:ext uri="{FF2B5EF4-FFF2-40B4-BE49-F238E27FC236}">
                <a16:creationId xmlns:a16="http://schemas.microsoft.com/office/drawing/2014/main" id="{16B593E1-6AAA-4A84-879F-0D9DC94639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2570" y="5229353"/>
            <a:ext cx="1476447" cy="1022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Slika 10">
            <a:extLst>
              <a:ext uri="{FF2B5EF4-FFF2-40B4-BE49-F238E27FC236}">
                <a16:creationId xmlns:a16="http://schemas.microsoft.com/office/drawing/2014/main" id="{3D1D8E7D-6156-407F-9C4D-AD5FE0238D40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8919"/>
          <a:stretch/>
        </p:blipFill>
        <p:spPr>
          <a:xfrm>
            <a:off x="8185588" y="4837573"/>
            <a:ext cx="3661190" cy="1117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7223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d287a52856_0_241"/>
          <p:cNvSpPr txBox="1">
            <a:spLocks noGrp="1"/>
          </p:cNvSpPr>
          <p:nvPr>
            <p:ph type="title"/>
          </p:nvPr>
        </p:nvSpPr>
        <p:spPr>
          <a:xfrm>
            <a:off x="1291047" y="2492828"/>
            <a:ext cx="3932237" cy="1600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 err="1">
                <a:solidFill>
                  <a:srgbClr val="00B0F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Tricider</a:t>
            </a:r>
            <a:endParaRPr dirty="0">
              <a:solidFill>
                <a:srgbClr val="00B0F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8" name="Google Shape;148;gd287a52856_0_241"/>
          <p:cNvSpPr txBox="1">
            <a:spLocks noGrp="1"/>
          </p:cNvSpPr>
          <p:nvPr>
            <p:ph type="body" idx="1"/>
          </p:nvPr>
        </p:nvSpPr>
        <p:spPr>
          <a:xfrm>
            <a:off x="6096000" y="172122"/>
            <a:ext cx="5883000" cy="4776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Char char="●"/>
            </a:pPr>
            <a:r>
              <a:rPr lang="hr-HR" sz="3000" dirty="0">
                <a:solidFill>
                  <a:schemeClr val="dk1"/>
                </a:solidFill>
              </a:rPr>
              <a:t>o</a:t>
            </a:r>
            <a:r>
              <a:rPr lang="hr-HR" sz="3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dličan alat za prikupljanje ideja, poticanje diskusije i glasanje</a:t>
            </a:r>
          </a:p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Char char="●"/>
            </a:pPr>
            <a:r>
              <a:rPr lang="hr-HR" sz="3000" dirty="0">
                <a:solidFill>
                  <a:schemeClr val="dk1"/>
                </a:solidFill>
              </a:rPr>
              <a:t>besplatan je</a:t>
            </a:r>
          </a:p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Char char="●"/>
            </a:pPr>
            <a:r>
              <a:rPr lang="hr-HR" sz="3000" dirty="0">
                <a:solidFill>
                  <a:schemeClr val="dk1"/>
                </a:solidFill>
              </a:rPr>
              <a:t>m</a:t>
            </a:r>
            <a:r>
              <a:rPr lang="hr-HR" sz="3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oguće ga je koristiti bez registracije ili kao registrirani korisnik</a:t>
            </a:r>
          </a:p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Char char="●"/>
            </a:pPr>
            <a:r>
              <a:rPr lang="hr-HR" sz="3000" dirty="0">
                <a:solidFill>
                  <a:schemeClr val="dk1"/>
                </a:solidFill>
              </a:rPr>
              <a:t>poveznica: </a:t>
            </a:r>
            <a:r>
              <a:rPr lang="hr-HR" sz="3000" dirty="0">
                <a:solidFill>
                  <a:schemeClr val="dk1"/>
                </a:solidFill>
                <a:hlinkClick r:id="rId3"/>
              </a:rPr>
              <a:t>www.tricider.com</a:t>
            </a:r>
            <a:endParaRPr lang="hr-HR" sz="3000" dirty="0">
              <a:solidFill>
                <a:schemeClr val="dk1"/>
              </a:solidFill>
            </a:endParaRPr>
          </a:p>
          <a:p>
            <a:pPr marL="698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</a:pPr>
            <a:endParaRPr sz="30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" name="Picture 2" descr="Slikovni rezultat za tricider">
            <a:extLst>
              <a:ext uri="{FF2B5EF4-FFF2-40B4-BE49-F238E27FC236}">
                <a16:creationId xmlns:a16="http://schemas.microsoft.com/office/drawing/2014/main" id="{96BF07B5-37A2-4F07-B19E-FF4C6D5316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6410" y="4336047"/>
            <a:ext cx="4660736" cy="2062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28927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d287a52856_0_241"/>
          <p:cNvSpPr txBox="1">
            <a:spLocks noGrp="1"/>
          </p:cNvSpPr>
          <p:nvPr>
            <p:ph type="title"/>
          </p:nvPr>
        </p:nvSpPr>
        <p:spPr>
          <a:xfrm>
            <a:off x="430306" y="1201910"/>
            <a:ext cx="5432612" cy="2111445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>
                <a:solidFill>
                  <a:srgbClr val="00B0F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Alati za izradu mentalnih mapa</a:t>
            </a:r>
            <a:endParaRPr dirty="0">
              <a:solidFill>
                <a:srgbClr val="00B0F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8" name="Google Shape;148;gd287a52856_0_241"/>
          <p:cNvSpPr txBox="1">
            <a:spLocks noGrp="1"/>
          </p:cNvSpPr>
          <p:nvPr>
            <p:ph type="body" idx="1"/>
          </p:nvPr>
        </p:nvSpPr>
        <p:spPr>
          <a:xfrm>
            <a:off x="114748" y="3173506"/>
            <a:ext cx="5883000" cy="31627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52705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 panose="020B0604020202020204" pitchFamily="34" charset="0"/>
              <a:buChar char="•"/>
            </a:pPr>
            <a:r>
              <a:rPr lang="hr-HR" sz="3000" dirty="0">
                <a:solidFill>
                  <a:schemeClr val="dk1"/>
                </a:solidFill>
              </a:rPr>
              <a:t>k</a:t>
            </a:r>
            <a:r>
              <a:rPr lang="hr-HR" sz="3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orisne za prikupljanje i sistematizaciju ideja</a:t>
            </a:r>
          </a:p>
          <a:p>
            <a:pPr marL="52705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 panose="020B0604020202020204" pitchFamily="34" charset="0"/>
              <a:buChar char="•"/>
            </a:pPr>
            <a:r>
              <a:rPr lang="hr-HR" sz="3000" dirty="0">
                <a:solidFill>
                  <a:schemeClr val="dk1"/>
                </a:solidFill>
              </a:rPr>
              <a:t>ima ih više</a:t>
            </a:r>
            <a:endParaRPr sz="30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FF5AFF7F-AF84-43D7-829A-A9EBD5F4A7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8002" y="301809"/>
            <a:ext cx="1934812" cy="1292454"/>
          </a:xfrm>
          <a:prstGeom prst="rect">
            <a:avLst/>
          </a:prstGeom>
        </p:spPr>
      </p:pic>
      <p:pic>
        <p:nvPicPr>
          <p:cNvPr id="6" name="Slika 5">
            <a:extLst>
              <a:ext uri="{FF2B5EF4-FFF2-40B4-BE49-F238E27FC236}">
                <a16:creationId xmlns:a16="http://schemas.microsoft.com/office/drawing/2014/main" id="{D9A7CEF4-8BD5-46B5-9C5F-FE42F2210C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8693" y="2346492"/>
            <a:ext cx="2098716" cy="1016220"/>
          </a:xfrm>
          <a:prstGeom prst="rect">
            <a:avLst/>
          </a:prstGeom>
        </p:spPr>
      </p:pic>
      <p:pic>
        <p:nvPicPr>
          <p:cNvPr id="7" name="Slika 6">
            <a:extLst>
              <a:ext uri="{FF2B5EF4-FFF2-40B4-BE49-F238E27FC236}">
                <a16:creationId xmlns:a16="http://schemas.microsoft.com/office/drawing/2014/main" id="{0EDD63AF-F7B8-4559-926C-9A455103E8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98589" y="1416222"/>
            <a:ext cx="1933575" cy="1019175"/>
          </a:xfrm>
          <a:prstGeom prst="rect">
            <a:avLst/>
          </a:prstGeom>
        </p:spPr>
      </p:pic>
      <p:pic>
        <p:nvPicPr>
          <p:cNvPr id="8" name="Slika 7">
            <a:extLst>
              <a:ext uri="{FF2B5EF4-FFF2-40B4-BE49-F238E27FC236}">
                <a16:creationId xmlns:a16="http://schemas.microsoft.com/office/drawing/2014/main" id="{B9F6E65B-AD32-43EE-A9F9-C965163FBD6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29641" y="3799073"/>
            <a:ext cx="2276475" cy="981075"/>
          </a:xfrm>
          <a:prstGeom prst="rect">
            <a:avLst/>
          </a:prstGeom>
        </p:spPr>
      </p:pic>
      <p:pic>
        <p:nvPicPr>
          <p:cNvPr id="10" name="Slika 9">
            <a:extLst>
              <a:ext uri="{FF2B5EF4-FFF2-40B4-BE49-F238E27FC236}">
                <a16:creationId xmlns:a16="http://schemas.microsoft.com/office/drawing/2014/main" id="{D0B20EDA-1C59-4A94-ACFA-10151D86AA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79285" y="5532377"/>
            <a:ext cx="2181225" cy="1038225"/>
          </a:xfrm>
          <a:prstGeom prst="rect">
            <a:avLst/>
          </a:prstGeom>
        </p:spPr>
      </p:pic>
      <p:pic>
        <p:nvPicPr>
          <p:cNvPr id="11" name="Slika 10">
            <a:extLst>
              <a:ext uri="{FF2B5EF4-FFF2-40B4-BE49-F238E27FC236}">
                <a16:creationId xmlns:a16="http://schemas.microsoft.com/office/drawing/2014/main" id="{FFE3E57F-FCEB-4BAC-957A-AF0AE30E519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19774" y="5118039"/>
            <a:ext cx="2657475" cy="82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0691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d287a52856_0_241"/>
          <p:cNvSpPr txBox="1">
            <a:spLocks noGrp="1"/>
          </p:cNvSpPr>
          <p:nvPr>
            <p:ph type="title"/>
          </p:nvPr>
        </p:nvSpPr>
        <p:spPr>
          <a:xfrm>
            <a:off x="430306" y="1012049"/>
            <a:ext cx="5432612" cy="1113757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 err="1">
                <a:solidFill>
                  <a:srgbClr val="00B0F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Coggle</a:t>
            </a:r>
            <a:endParaRPr dirty="0">
              <a:solidFill>
                <a:srgbClr val="00B0F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8" name="Google Shape;148;gd287a52856_0_241"/>
          <p:cNvSpPr txBox="1">
            <a:spLocks noGrp="1"/>
          </p:cNvSpPr>
          <p:nvPr>
            <p:ph type="body" idx="1"/>
          </p:nvPr>
        </p:nvSpPr>
        <p:spPr>
          <a:xfrm>
            <a:off x="114748" y="2125806"/>
            <a:ext cx="5883000" cy="38942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52705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 panose="020B0604020202020204" pitchFamily="34" charset="0"/>
              <a:buChar char="•"/>
            </a:pPr>
            <a:r>
              <a:rPr lang="hr-HR" sz="3000" dirty="0">
                <a:solidFill>
                  <a:schemeClr val="dk1"/>
                </a:solidFill>
              </a:rPr>
              <a:t>a</a:t>
            </a:r>
            <a:r>
              <a:rPr lang="hr-HR" sz="3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lat za izradu mentalne mape</a:t>
            </a:r>
          </a:p>
          <a:p>
            <a:pPr marL="52705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 panose="020B0604020202020204" pitchFamily="34" charset="0"/>
              <a:buChar char="•"/>
            </a:pPr>
            <a:r>
              <a:rPr lang="hr-HR" sz="3000" dirty="0">
                <a:solidFill>
                  <a:schemeClr val="dk1"/>
                </a:solidFill>
              </a:rPr>
              <a:t>brz, jednostavan i pregledan</a:t>
            </a:r>
          </a:p>
          <a:p>
            <a:pPr marL="52705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 panose="020B0604020202020204" pitchFamily="34" charset="0"/>
              <a:buChar char="•"/>
            </a:pPr>
            <a:r>
              <a:rPr lang="hr-HR" sz="3000" dirty="0">
                <a:solidFill>
                  <a:schemeClr val="dk1"/>
                </a:solidFill>
              </a:rPr>
              <a:t>p</a:t>
            </a:r>
            <a:r>
              <a:rPr lang="hr-HR" sz="3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otreban Google korisnički račun</a:t>
            </a:r>
          </a:p>
          <a:p>
            <a:pPr marL="52705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 panose="020B0604020202020204" pitchFamily="34" charset="0"/>
              <a:buChar char="•"/>
            </a:pPr>
            <a:r>
              <a:rPr lang="hr-HR" sz="3000" dirty="0">
                <a:solidFill>
                  <a:schemeClr val="dk1"/>
                </a:solidFill>
              </a:rPr>
              <a:t>poveznica – </a:t>
            </a:r>
            <a:r>
              <a:rPr lang="hr-HR" sz="3000" dirty="0">
                <a:solidFill>
                  <a:schemeClr val="dk1"/>
                </a:solidFill>
                <a:hlinkClick r:id="rId3"/>
              </a:rPr>
              <a:t>https://coggle.it/</a:t>
            </a:r>
            <a:endParaRPr lang="hr-HR" sz="3000" dirty="0">
              <a:solidFill>
                <a:schemeClr val="dk1"/>
              </a:solidFill>
            </a:endParaRPr>
          </a:p>
        </p:txBody>
      </p:sp>
      <p:pic>
        <p:nvPicPr>
          <p:cNvPr id="12" name="Picture 6" descr="Slikovni rezultat za coggle">
            <a:extLst>
              <a:ext uri="{FF2B5EF4-FFF2-40B4-BE49-F238E27FC236}">
                <a16:creationId xmlns:a16="http://schemas.microsoft.com/office/drawing/2014/main" id="{2803EABD-C6EE-4533-8A2E-BE1A367236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507" y="2125806"/>
            <a:ext cx="4466604" cy="2843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8443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d287a52856_0_241"/>
          <p:cNvSpPr txBox="1">
            <a:spLocks noGrp="1"/>
          </p:cNvSpPr>
          <p:nvPr>
            <p:ph type="title"/>
          </p:nvPr>
        </p:nvSpPr>
        <p:spPr>
          <a:xfrm>
            <a:off x="1291047" y="2492828"/>
            <a:ext cx="3932237" cy="1600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>
                <a:solidFill>
                  <a:srgbClr val="00B0F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Vježba</a:t>
            </a:r>
            <a:endParaRPr dirty="0">
              <a:solidFill>
                <a:srgbClr val="00B0F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8" name="Google Shape;148;gd287a52856_0_241"/>
          <p:cNvSpPr txBox="1">
            <a:spLocks noGrp="1"/>
          </p:cNvSpPr>
          <p:nvPr>
            <p:ph type="body" idx="1"/>
          </p:nvPr>
        </p:nvSpPr>
        <p:spPr>
          <a:xfrm>
            <a:off x="6096000" y="-272143"/>
            <a:ext cx="5883000" cy="71301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Char char="●"/>
            </a:pPr>
            <a:r>
              <a:rPr lang="hr-HR" sz="3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Putem poveznice </a:t>
            </a:r>
            <a:r>
              <a:rPr lang="hr-HR" sz="3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https://bit.ly/2Kcb4Wa</a:t>
            </a:r>
            <a:r>
              <a:rPr lang="hr-HR" sz="3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otvoriti alat </a:t>
            </a:r>
            <a:r>
              <a:rPr lang="hr-HR" sz="300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Tricider</a:t>
            </a:r>
            <a:endParaRPr lang="hr-HR" sz="30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Char char="●"/>
            </a:pPr>
            <a:r>
              <a:rPr lang="hr-HR" sz="3000" dirty="0">
                <a:solidFill>
                  <a:schemeClr val="dk1"/>
                </a:solidFill>
              </a:rPr>
              <a:t>Upisati svoju ideju za projekt ili opis projekta koji se još uvijek provodi u školi/zajednici, a kojem sudionici žele dodati neku novu aktivnosti</a:t>
            </a:r>
          </a:p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Char char="●"/>
            </a:pPr>
            <a:r>
              <a:rPr lang="hr-HR" sz="3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Glasati za ideje kolega</a:t>
            </a:r>
          </a:p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Char char="●"/>
            </a:pPr>
            <a:r>
              <a:rPr lang="hr-HR" sz="3000" dirty="0">
                <a:solidFill>
                  <a:schemeClr val="dk1"/>
                </a:solidFill>
              </a:rPr>
              <a:t>Komentirati ideje kolega</a:t>
            </a:r>
            <a:endParaRPr sz="30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1092724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1">
            <a:extLst>
              <a:ext uri="{FF2B5EF4-FFF2-40B4-BE49-F238E27FC236}">
                <a16:creationId xmlns:a16="http://schemas.microsoft.com/office/drawing/2014/main" id="{6006C341-3BAC-4670-84DF-305583B2F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679" y="4077149"/>
            <a:ext cx="10555940" cy="2303055"/>
          </a:xfrm>
        </p:spPr>
        <p:txBody>
          <a:bodyPr>
            <a:noAutofit/>
          </a:bodyPr>
          <a:lstStyle/>
          <a:p>
            <a:r>
              <a:rPr lang="hr-HR" sz="6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Komunikacija između djelatnika i učenika škole i roditelja</a:t>
            </a:r>
          </a:p>
        </p:txBody>
      </p:sp>
    </p:spTree>
    <p:extLst>
      <p:ext uri="{BB962C8B-B14F-4D97-AF65-F5344CB8AC3E}">
        <p14:creationId xmlns:p14="http://schemas.microsoft.com/office/powerpoint/2010/main" val="2290409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47;gd287a52856_0_241">
            <a:extLst>
              <a:ext uri="{FF2B5EF4-FFF2-40B4-BE49-F238E27FC236}">
                <a16:creationId xmlns:a16="http://schemas.microsoft.com/office/drawing/2014/main" id="{D3E3B767-BE08-46BB-9916-0A730E1BFD8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82880" y="114300"/>
            <a:ext cx="11898630" cy="1908382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6000" dirty="0">
                <a:solidFill>
                  <a:srgbClr val="00B0F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Zašto je danas veoma važno biti digitalno pismen učitelj?</a:t>
            </a:r>
            <a:endParaRPr sz="6000" dirty="0">
              <a:solidFill>
                <a:srgbClr val="00B0F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" name="Picture 2" descr="Slikovni rezultat za digital teacher">
            <a:extLst>
              <a:ext uri="{FF2B5EF4-FFF2-40B4-BE49-F238E27FC236}">
                <a16:creationId xmlns:a16="http://schemas.microsoft.com/office/drawing/2014/main" id="{497BDA54-B93A-4885-B9D7-26314DA780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6559" y="2125552"/>
            <a:ext cx="6095999" cy="40355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  <a:reflection blurRad="6350" stA="50000" endA="275" endPos="40000" dist="101600" dir="5400000" sy="-100000" algn="bl" rotWithShape="0"/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ravokutnik 4">
            <a:extLst>
              <a:ext uri="{FF2B5EF4-FFF2-40B4-BE49-F238E27FC236}">
                <a16:creationId xmlns:a16="http://schemas.microsoft.com/office/drawing/2014/main" id="{E283D05A-5F66-46F4-8654-F4CB5A89BA7C}"/>
              </a:ext>
            </a:extLst>
          </p:cNvPr>
          <p:cNvSpPr/>
          <p:nvPr/>
        </p:nvSpPr>
        <p:spPr>
          <a:xfrm>
            <a:off x="3390899" y="5679525"/>
            <a:ext cx="6096000" cy="2539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hr-H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http://desventurasdeumacacheada.com.br/cristao-sem-mimimi (4.4.2018.)</a:t>
            </a:r>
          </a:p>
        </p:txBody>
      </p:sp>
    </p:spTree>
    <p:extLst>
      <p:ext uri="{BB962C8B-B14F-4D97-AF65-F5344CB8AC3E}">
        <p14:creationId xmlns:p14="http://schemas.microsoft.com/office/powerpoint/2010/main" val="15393478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>
            <a:extLst>
              <a:ext uri="{FF2B5EF4-FFF2-40B4-BE49-F238E27FC236}">
                <a16:creationId xmlns:a16="http://schemas.microsoft.com/office/drawing/2014/main" id="{4CD53F53-3CC0-41F7-9BC8-7A4050B5A2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214" y="176241"/>
            <a:ext cx="11446137" cy="6590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6892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F9B77FF-68C9-4F93-B33B-715BBDF170D1}"/>
              </a:ext>
            </a:extLst>
          </p:cNvPr>
          <p:cNvSpPr txBox="1">
            <a:spLocks/>
          </p:cNvSpPr>
          <p:nvPr/>
        </p:nvSpPr>
        <p:spPr>
          <a:xfrm>
            <a:off x="453614" y="355422"/>
            <a:ext cx="11284772" cy="1070839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 fontAlgn="base"/>
            <a:r>
              <a:rPr lang="hr-HR" sz="3000" dirty="0">
                <a:solidFill>
                  <a:srgbClr val="00B0F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E-pošta – službeni oblik komunikacije</a:t>
            </a:r>
            <a:br>
              <a:rPr lang="hr-HR" sz="3000" dirty="0">
                <a:solidFill>
                  <a:srgbClr val="00B0F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hr-HR" sz="3000" dirty="0">
                <a:solidFill>
                  <a:srgbClr val="00B0F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 poslovnom svijetu!</a:t>
            </a:r>
          </a:p>
        </p:txBody>
      </p:sp>
      <p:sp>
        <p:nvSpPr>
          <p:cNvPr id="3" name="TekstniOkvir 2">
            <a:extLst>
              <a:ext uri="{FF2B5EF4-FFF2-40B4-BE49-F238E27FC236}">
                <a16:creationId xmlns:a16="http://schemas.microsoft.com/office/drawing/2014/main" id="{2EDF52E8-D6B4-44C3-98A7-E0993FE18188}"/>
              </a:ext>
            </a:extLst>
          </p:cNvPr>
          <p:cNvSpPr txBox="1"/>
          <p:nvPr/>
        </p:nvSpPr>
        <p:spPr>
          <a:xfrm>
            <a:off x="212987" y="1792021"/>
            <a:ext cx="5771407" cy="4247317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fontAlgn="base"/>
            <a:r>
              <a:rPr lang="hr-HR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Prednosti   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hr-HR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jednostavna, privatna komunikacija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hr-HR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slanje različitih privitaka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hr-HR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daje dovoljno vremena za odgovor i razmišljanje 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hr-HR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poruke pohranjene na vlastitom računalu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hr-HR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lako pretraživanje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7BF36E93-0B3D-4E38-AF26-FCDDF97314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0481" y="2323450"/>
            <a:ext cx="935866" cy="860171"/>
          </a:xfrm>
          <a:prstGeom prst="rect">
            <a:avLst/>
          </a:prstGeom>
        </p:spPr>
      </p:pic>
      <p:sp>
        <p:nvSpPr>
          <p:cNvPr id="5" name="TekstniOkvir 4">
            <a:extLst>
              <a:ext uri="{FF2B5EF4-FFF2-40B4-BE49-F238E27FC236}">
                <a16:creationId xmlns:a16="http://schemas.microsoft.com/office/drawing/2014/main" id="{0DF217B7-D4B9-4EEF-AB18-7BD5320EF058}"/>
              </a:ext>
            </a:extLst>
          </p:cNvPr>
          <p:cNvSpPr txBox="1"/>
          <p:nvPr/>
        </p:nvSpPr>
        <p:spPr>
          <a:xfrm>
            <a:off x="6334061" y="1792020"/>
            <a:ext cx="5494846" cy="4247317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fontAlgn="base"/>
            <a:r>
              <a:rPr lang="hr-HR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Nedostaci  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hr-HR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ograničenje veličine privitka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hr-HR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ponekad poruke završe među neželjenima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hr-HR" sz="3000" i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junk</a:t>
            </a:r>
            <a:r>
              <a:rPr lang="hr-HR" sz="30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mail</a:t>
            </a:r>
            <a:r>
              <a:rPr lang="hr-HR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hr-HR" sz="3000" i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spam</a:t>
            </a:r>
            <a:r>
              <a:rPr lang="hr-HR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virusi (zaraženi privici)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hr-HR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nemogućnost neverbalne komunikacije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endParaRPr lang="hr-HR" sz="3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F7CFD7A1-1984-464D-ABCD-C1F1E8C3E5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17684" y="1606127"/>
            <a:ext cx="720702" cy="769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0965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d287a52856_0_241"/>
          <p:cNvSpPr txBox="1">
            <a:spLocks noGrp="1"/>
          </p:cNvSpPr>
          <p:nvPr>
            <p:ph type="body" idx="1"/>
          </p:nvPr>
        </p:nvSpPr>
        <p:spPr>
          <a:xfrm>
            <a:off x="6096000" y="-272143"/>
            <a:ext cx="5883000" cy="71301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Char char="●"/>
            </a:pPr>
            <a:r>
              <a:rPr lang="hr-HR" sz="3000" dirty="0">
                <a:solidFill>
                  <a:schemeClr val="dk1"/>
                </a:solidFill>
              </a:rPr>
              <a:t>k</a:t>
            </a:r>
            <a:r>
              <a:rPr lang="hr-HR" sz="3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omunikacija s učenicima i roditeljima te s kolegama</a:t>
            </a:r>
          </a:p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Char char="●"/>
            </a:pPr>
            <a:r>
              <a:rPr lang="hr-HR" sz="3000" dirty="0">
                <a:solidFill>
                  <a:schemeClr val="dk1"/>
                </a:solidFill>
              </a:rPr>
              <a:t>kontrolirana, zatvorena okolina</a:t>
            </a:r>
          </a:p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Char char="●"/>
            </a:pPr>
            <a:r>
              <a:rPr lang="hr-HR" sz="3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pristup omogućen samo određenim osobama</a:t>
            </a:r>
            <a:endParaRPr sz="30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6" name="picture">
            <a:extLst>
              <a:ext uri="{FF2B5EF4-FFF2-40B4-BE49-F238E27FC236}">
                <a16:creationId xmlns:a16="http://schemas.microsoft.com/office/drawing/2014/main" id="{1BC91F3C-014F-4331-A7D1-7D82A61372C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589" y="1141573"/>
            <a:ext cx="2780128" cy="1754588"/>
          </a:xfrm>
          <a:prstGeom prst="rect">
            <a:avLst/>
          </a:prstGeom>
        </p:spPr>
      </p:pic>
      <p:pic>
        <p:nvPicPr>
          <p:cNvPr id="7" name="picture">
            <a:extLst>
              <a:ext uri="{FF2B5EF4-FFF2-40B4-BE49-F238E27FC236}">
                <a16:creationId xmlns:a16="http://schemas.microsoft.com/office/drawing/2014/main" id="{0EBE1EF8-2B77-4F77-AF10-AFB2DF9B31E4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1119" y="3678073"/>
            <a:ext cx="3766054" cy="1135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7126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d287a52856_0_241"/>
          <p:cNvSpPr txBox="1">
            <a:spLocks noGrp="1"/>
          </p:cNvSpPr>
          <p:nvPr>
            <p:ph type="title"/>
          </p:nvPr>
        </p:nvSpPr>
        <p:spPr>
          <a:xfrm>
            <a:off x="1022106" y="1513882"/>
            <a:ext cx="3932237" cy="1600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 err="1">
                <a:solidFill>
                  <a:srgbClr val="00B0F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Edmondo</a:t>
            </a:r>
            <a:endParaRPr dirty="0">
              <a:solidFill>
                <a:srgbClr val="00B0F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8" name="Google Shape;148;gd287a52856_0_241"/>
          <p:cNvSpPr txBox="1">
            <a:spLocks noGrp="1"/>
          </p:cNvSpPr>
          <p:nvPr>
            <p:ph type="body" idx="1"/>
          </p:nvPr>
        </p:nvSpPr>
        <p:spPr>
          <a:xfrm>
            <a:off x="6096000" y="-272143"/>
            <a:ext cx="5883000" cy="71301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Char char="●"/>
            </a:pPr>
            <a:r>
              <a:rPr lang="hr-HR" sz="3000" dirty="0">
                <a:solidFill>
                  <a:schemeClr val="dk1"/>
                </a:solidFill>
              </a:rPr>
              <a:t>b</a:t>
            </a:r>
            <a:r>
              <a:rPr lang="hr-HR" sz="3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esplatan je i siguran</a:t>
            </a:r>
          </a:p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Char char="●"/>
            </a:pPr>
            <a:r>
              <a:rPr lang="hr-HR" sz="3000" dirty="0">
                <a:solidFill>
                  <a:schemeClr val="dk1"/>
                </a:solidFill>
              </a:rPr>
              <a:t>pristup je omogućen učiteljima, učenicima i roditeljima</a:t>
            </a:r>
          </a:p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Char char="●"/>
            </a:pPr>
            <a:r>
              <a:rPr lang="hr-HR" sz="3000" dirty="0">
                <a:solidFill>
                  <a:schemeClr val="dk1"/>
                </a:solidFill>
              </a:rPr>
              <a:t>p</a:t>
            </a:r>
            <a:r>
              <a:rPr lang="hr-HR" sz="3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ostoji i besplatna aplikacija za sve pametne telefone</a:t>
            </a:r>
          </a:p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Char char="●"/>
            </a:pPr>
            <a:r>
              <a:rPr lang="hr-HR" sz="3000" dirty="0">
                <a:solidFill>
                  <a:schemeClr val="dk1"/>
                </a:solidFill>
              </a:rPr>
              <a:t>poveznica: </a:t>
            </a:r>
            <a:r>
              <a:rPr lang="hr-HR" sz="3000" dirty="0">
                <a:solidFill>
                  <a:schemeClr val="dk1"/>
                </a:solidFill>
                <a:hlinkClick r:id="rId3"/>
              </a:rPr>
              <a:t>https://www.edmondo.com</a:t>
            </a:r>
            <a:endParaRPr lang="hr-HR" sz="3000" dirty="0">
              <a:solidFill>
                <a:schemeClr val="dk1"/>
              </a:solidFill>
            </a:endParaRPr>
          </a:p>
          <a:p>
            <a:pPr marL="698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</a:pPr>
            <a:endParaRPr sz="30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" name="picture">
            <a:extLst>
              <a:ext uri="{FF2B5EF4-FFF2-40B4-BE49-F238E27FC236}">
                <a16:creationId xmlns:a16="http://schemas.microsoft.com/office/drawing/2014/main" id="{7BD35674-8C45-4E9B-A6C7-8567A956C604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8068" y="3743919"/>
            <a:ext cx="2432050" cy="145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3499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d287a52856_0_241"/>
          <p:cNvSpPr txBox="1">
            <a:spLocks noGrp="1"/>
          </p:cNvSpPr>
          <p:nvPr>
            <p:ph type="title"/>
          </p:nvPr>
        </p:nvSpPr>
        <p:spPr>
          <a:xfrm>
            <a:off x="1108167" y="2492828"/>
            <a:ext cx="3932237" cy="1600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 err="1">
                <a:solidFill>
                  <a:srgbClr val="00B0F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Yammer</a:t>
            </a:r>
            <a:endParaRPr dirty="0">
              <a:solidFill>
                <a:srgbClr val="00B0F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8" name="Google Shape;148;gd287a52856_0_241"/>
          <p:cNvSpPr txBox="1">
            <a:spLocks noGrp="1"/>
          </p:cNvSpPr>
          <p:nvPr>
            <p:ph type="body" idx="1"/>
          </p:nvPr>
        </p:nvSpPr>
        <p:spPr>
          <a:xfrm>
            <a:off x="6096000" y="-272143"/>
            <a:ext cx="5883000" cy="71301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Char char="●"/>
            </a:pPr>
            <a:r>
              <a:rPr lang="hr-HR" sz="3000" dirty="0">
                <a:solidFill>
                  <a:schemeClr val="dk1"/>
                </a:solidFill>
              </a:rPr>
              <a:t>društvena mreža iz paketa Office 365</a:t>
            </a:r>
          </a:p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Char char="●"/>
            </a:pPr>
            <a:r>
              <a:rPr lang="hr-HR" sz="3000" dirty="0">
                <a:solidFill>
                  <a:schemeClr val="dk1"/>
                </a:solidFill>
              </a:rPr>
              <a:t>registrira se pomoći </a:t>
            </a:r>
            <a:r>
              <a:rPr lang="hr-HR" sz="3000" dirty="0" err="1">
                <a:solidFill>
                  <a:schemeClr val="dk1"/>
                </a:solidFill>
              </a:rPr>
              <a:t>AAI@EduHr</a:t>
            </a:r>
            <a:r>
              <a:rPr lang="hr-HR" sz="3000" dirty="0">
                <a:solidFill>
                  <a:schemeClr val="dk1"/>
                </a:solidFill>
              </a:rPr>
              <a:t> korisničkog računa</a:t>
            </a:r>
          </a:p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Char char="●"/>
            </a:pPr>
            <a:r>
              <a:rPr lang="hr-HR" sz="3000" dirty="0">
                <a:solidFill>
                  <a:schemeClr val="dk1"/>
                </a:solidFill>
              </a:rPr>
              <a:t>besplatna mobilna aplikacija za sve pametne telefone</a:t>
            </a:r>
          </a:p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Char char="●"/>
            </a:pPr>
            <a:r>
              <a:rPr lang="hr-HR" sz="3000" dirty="0">
                <a:solidFill>
                  <a:schemeClr val="dk1"/>
                </a:solidFill>
              </a:rPr>
              <a:t>poveznica: </a:t>
            </a:r>
            <a:r>
              <a:rPr lang="hr-HR" sz="3000" dirty="0">
                <a:solidFill>
                  <a:schemeClr val="dk1"/>
                </a:solidFill>
                <a:hlinkClick r:id="rId3"/>
              </a:rPr>
              <a:t>https://www.yammer.com/o365.skole.hr/</a:t>
            </a:r>
            <a:endParaRPr lang="hr-HR" sz="3000" dirty="0">
              <a:solidFill>
                <a:schemeClr val="dk1"/>
              </a:solidFill>
            </a:endParaRPr>
          </a:p>
          <a:p>
            <a:pPr marL="698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</a:pPr>
            <a:endParaRPr lang="hr-HR" sz="3000" dirty="0">
              <a:solidFill>
                <a:schemeClr val="dk1"/>
              </a:solidFill>
            </a:endParaRPr>
          </a:p>
          <a:p>
            <a:pPr marL="698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</a:pPr>
            <a:endParaRPr sz="30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" name="picture">
            <a:extLst>
              <a:ext uri="{FF2B5EF4-FFF2-40B4-BE49-F238E27FC236}">
                <a16:creationId xmlns:a16="http://schemas.microsoft.com/office/drawing/2014/main" id="{6935E7AF-CD2B-4C56-89C2-359BB5A7D084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6327" y="5535252"/>
            <a:ext cx="3522345" cy="89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809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d287a52856_0_241"/>
          <p:cNvSpPr txBox="1">
            <a:spLocks noGrp="1"/>
          </p:cNvSpPr>
          <p:nvPr>
            <p:ph type="title"/>
          </p:nvPr>
        </p:nvSpPr>
        <p:spPr>
          <a:xfrm>
            <a:off x="339942" y="392655"/>
            <a:ext cx="5432612" cy="1242508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3000" dirty="0">
                <a:solidFill>
                  <a:srgbClr val="00B0F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Vjerodostojnost i pouzdanost izvora podataka</a:t>
            </a:r>
            <a:endParaRPr sz="3000" dirty="0">
              <a:solidFill>
                <a:srgbClr val="00B0F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8" name="Google Shape;148;gd287a52856_0_241"/>
          <p:cNvSpPr txBox="1">
            <a:spLocks noGrp="1"/>
          </p:cNvSpPr>
          <p:nvPr>
            <p:ph type="body" idx="1"/>
          </p:nvPr>
        </p:nvSpPr>
        <p:spPr>
          <a:xfrm>
            <a:off x="114748" y="1893346"/>
            <a:ext cx="5883000" cy="44429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6985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</a:pPr>
            <a:r>
              <a:rPr lang="hr-HR" sz="3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Kako prepoznati pouzdane izvore podataka?</a:t>
            </a:r>
          </a:p>
          <a:p>
            <a:pPr marL="527050" lvl="0" indent="-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 panose="020B0604020202020204" pitchFamily="34" charset="0"/>
              <a:buChar char="•"/>
            </a:pPr>
            <a:r>
              <a:rPr lang="hr-HR" sz="3000" dirty="0">
                <a:solidFill>
                  <a:schemeClr val="dk1"/>
                </a:solidFill>
              </a:rPr>
              <a:t>ima li stranica autora i uredništvo</a:t>
            </a:r>
          </a:p>
          <a:p>
            <a:pPr marL="527050" lvl="0" indent="-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 panose="020B0604020202020204" pitchFamily="34" charset="0"/>
              <a:buChar char="•"/>
            </a:pPr>
            <a:r>
              <a:rPr lang="hr-HR" sz="3000" dirty="0">
                <a:solidFill>
                  <a:schemeClr val="dk1"/>
                </a:solidFill>
              </a:rPr>
              <a:t>t</a:t>
            </a:r>
            <a:r>
              <a:rPr lang="hr-HR" sz="3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ko je autor</a:t>
            </a:r>
          </a:p>
          <a:p>
            <a:pPr marL="527050" lvl="0" indent="-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 panose="020B0604020202020204" pitchFamily="34" charset="0"/>
              <a:buChar char="•"/>
            </a:pPr>
            <a:r>
              <a:rPr lang="hr-HR" sz="3000" dirty="0">
                <a:solidFill>
                  <a:schemeClr val="dk1"/>
                </a:solidFill>
              </a:rPr>
              <a:t>tko je izdavač</a:t>
            </a:r>
          </a:p>
          <a:p>
            <a:pPr marL="527050" lvl="0" indent="-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 panose="020B0604020202020204" pitchFamily="34" charset="0"/>
              <a:buChar char="•"/>
            </a:pPr>
            <a:r>
              <a:rPr lang="hr-HR" sz="3000" dirty="0">
                <a:solidFill>
                  <a:schemeClr val="dk1"/>
                </a:solidFill>
              </a:rPr>
              <a:t>z</a:t>
            </a:r>
            <a:r>
              <a:rPr lang="hr-HR" sz="3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adnje ažuriranje</a:t>
            </a:r>
          </a:p>
          <a:p>
            <a:pPr marL="527050" lvl="0" indent="-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 panose="020B0604020202020204" pitchFamily="34" charset="0"/>
              <a:buChar char="•"/>
            </a:pPr>
            <a:r>
              <a:rPr lang="hr-HR" sz="3000" dirty="0">
                <a:solidFill>
                  <a:schemeClr val="dk1"/>
                </a:solidFill>
              </a:rPr>
              <a:t>svrha i namjena stranice</a:t>
            </a:r>
          </a:p>
          <a:p>
            <a:pPr marL="527050" lvl="0" indent="-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 panose="020B0604020202020204" pitchFamily="34" charset="0"/>
              <a:buChar char="•"/>
            </a:pPr>
            <a:r>
              <a:rPr lang="hr-HR" sz="3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poveznice</a:t>
            </a:r>
            <a:endParaRPr sz="30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2" name="Picture 4" descr="Slikovni rezultat za edutorij">
            <a:extLst>
              <a:ext uri="{FF2B5EF4-FFF2-40B4-BE49-F238E27FC236}">
                <a16:creationId xmlns:a16="http://schemas.microsoft.com/office/drawing/2014/main" id="{5A8A65E6-EBD8-4374-A766-EEB2280157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6474" y="711199"/>
            <a:ext cx="2132333" cy="242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Slikovni rezultat za eduvizija">
            <a:extLst>
              <a:ext uri="{FF2B5EF4-FFF2-40B4-BE49-F238E27FC236}">
                <a16:creationId xmlns:a16="http://schemas.microsoft.com/office/drawing/2014/main" id="{22CA8614-EF85-4F17-9350-54B948E1A3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4528" y="2242643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Slikovni rezultat za skole.hr">
            <a:extLst>
              <a:ext uri="{FF2B5EF4-FFF2-40B4-BE49-F238E27FC236}">
                <a16:creationId xmlns:a16="http://schemas.microsoft.com/office/drawing/2014/main" id="{32C1716A-CEB7-4688-973E-F216F4313D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1476" y="4418664"/>
            <a:ext cx="4286250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80786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1">
            <a:extLst>
              <a:ext uri="{FF2B5EF4-FFF2-40B4-BE49-F238E27FC236}">
                <a16:creationId xmlns:a16="http://schemas.microsoft.com/office/drawing/2014/main" id="{6006C341-3BAC-4670-84DF-305583B2F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679" y="4077149"/>
            <a:ext cx="10555940" cy="2303055"/>
          </a:xfrm>
        </p:spPr>
        <p:txBody>
          <a:bodyPr>
            <a:noAutofit/>
          </a:bodyPr>
          <a:lstStyle/>
          <a:p>
            <a:r>
              <a:rPr lang="hr-HR" sz="6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Kako suradnički stvoriti dokument i dijeliti podatke i informacije?</a:t>
            </a:r>
          </a:p>
        </p:txBody>
      </p:sp>
    </p:spTree>
    <p:extLst>
      <p:ext uri="{BB962C8B-B14F-4D97-AF65-F5344CB8AC3E}">
        <p14:creationId xmlns:p14="http://schemas.microsoft.com/office/powerpoint/2010/main" val="26563012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791A677-8CC0-422D-8F3E-44288A89CF4A}"/>
              </a:ext>
            </a:extLst>
          </p:cNvPr>
          <p:cNvSpPr txBox="1">
            <a:spLocks/>
          </p:cNvSpPr>
          <p:nvPr/>
        </p:nvSpPr>
        <p:spPr>
          <a:xfrm>
            <a:off x="1" y="430307"/>
            <a:ext cx="12191999" cy="1968648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hr-HR" sz="5800" dirty="0">
                <a:solidFill>
                  <a:srgbClr val="00B0F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Kako suradnički stvoriti dokument </a:t>
            </a:r>
            <a:br>
              <a:rPr lang="hr-HR" sz="5800" dirty="0">
                <a:solidFill>
                  <a:srgbClr val="00B0F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hr-HR" sz="5800" dirty="0">
                <a:solidFill>
                  <a:srgbClr val="00B0F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 dijeliti informacije?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FCBEDF-A385-4B0F-B0DD-2BD0B6C91974}"/>
              </a:ext>
            </a:extLst>
          </p:cNvPr>
          <p:cNvSpPr txBox="1">
            <a:spLocks/>
          </p:cNvSpPr>
          <p:nvPr/>
        </p:nvSpPr>
        <p:spPr>
          <a:xfrm>
            <a:off x="461750" y="2581670"/>
            <a:ext cx="10515600" cy="3551146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/>
            <a:r>
              <a:rPr lang="hr-HR" sz="3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Najbolji alati za suradnički rad su u paketima Google i Office 365.</a:t>
            </a:r>
          </a:p>
          <a:p>
            <a:pPr algn="just"/>
            <a:r>
              <a:rPr lang="hr-HR" sz="3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su: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r-HR" sz="3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Word Online i PowerPoint Online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hr-HR" sz="3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Google dokument i Google prezentacija</a:t>
            </a:r>
          </a:p>
          <a:p>
            <a:pPr algn="just"/>
            <a:r>
              <a:rPr lang="hr-HR" sz="3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Omogućavaju zajednički rad u realnom vremenu.</a:t>
            </a:r>
          </a:p>
        </p:txBody>
      </p:sp>
      <p:pic>
        <p:nvPicPr>
          <p:cNvPr id="4" name="Picture 2" descr="Slikovni rezultat za office 365">
            <a:extLst>
              <a:ext uri="{FF2B5EF4-FFF2-40B4-BE49-F238E27FC236}">
                <a16:creationId xmlns:a16="http://schemas.microsoft.com/office/drawing/2014/main" id="{4FF6B0A7-EB4E-4ACC-8C0D-B14CC6B97C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50004">
            <a:off x="8408091" y="3748362"/>
            <a:ext cx="1964132" cy="1217762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Slikovni rezultat za google disk">
            <a:extLst>
              <a:ext uri="{FF2B5EF4-FFF2-40B4-BE49-F238E27FC236}">
                <a16:creationId xmlns:a16="http://schemas.microsoft.com/office/drawing/2014/main" id="{12B87E98-CCBA-4BFC-A721-BDC221780F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54882">
            <a:off x="10046964" y="3630708"/>
            <a:ext cx="1535213" cy="1224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74082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d287a52856_0_241"/>
          <p:cNvSpPr txBox="1">
            <a:spLocks noGrp="1"/>
          </p:cNvSpPr>
          <p:nvPr>
            <p:ph type="title"/>
          </p:nvPr>
        </p:nvSpPr>
        <p:spPr>
          <a:xfrm>
            <a:off x="699375" y="1126606"/>
            <a:ext cx="3932237" cy="1600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>
                <a:solidFill>
                  <a:srgbClr val="00B0F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Lino</a:t>
            </a:r>
            <a:endParaRPr dirty="0">
              <a:solidFill>
                <a:srgbClr val="00B0F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8" name="Google Shape;148;gd287a52856_0_241"/>
          <p:cNvSpPr txBox="1">
            <a:spLocks noGrp="1"/>
          </p:cNvSpPr>
          <p:nvPr>
            <p:ph type="body" idx="1"/>
          </p:nvPr>
        </p:nvSpPr>
        <p:spPr>
          <a:xfrm>
            <a:off x="6210748" y="1215614"/>
            <a:ext cx="5883000" cy="5366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Char char="●"/>
            </a:pPr>
            <a:r>
              <a:rPr lang="hr-HR" sz="3000" dirty="0">
                <a:solidFill>
                  <a:schemeClr val="dk1"/>
                </a:solidFill>
              </a:rPr>
              <a:t>alat sličan online oglasnoj ploči</a:t>
            </a:r>
          </a:p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Char char="●"/>
            </a:pPr>
            <a:r>
              <a:rPr lang="hr-HR" sz="3000" dirty="0">
                <a:solidFill>
                  <a:schemeClr val="dk1"/>
                </a:solidFill>
              </a:rPr>
              <a:t>dodaju se elementi zvani „</a:t>
            </a:r>
            <a:r>
              <a:rPr lang="hr-HR" sz="3000" dirty="0" err="1">
                <a:solidFill>
                  <a:schemeClr val="dk1"/>
                </a:solidFill>
              </a:rPr>
              <a:t>stickies</a:t>
            </a:r>
            <a:r>
              <a:rPr lang="hr-HR" sz="3000" dirty="0">
                <a:solidFill>
                  <a:schemeClr val="dk1"/>
                </a:solidFill>
              </a:rPr>
              <a:t>” – papirići, slike, video ili dokumenti</a:t>
            </a:r>
          </a:p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Char char="●"/>
            </a:pPr>
            <a:r>
              <a:rPr lang="hr-HR" sz="3000" dirty="0">
                <a:solidFill>
                  <a:schemeClr val="dk1"/>
                </a:solidFill>
              </a:rPr>
              <a:t>besplatan je za korištenje</a:t>
            </a:r>
          </a:p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Char char="●"/>
            </a:pPr>
            <a:r>
              <a:rPr lang="hr-HR" sz="3000" dirty="0">
                <a:solidFill>
                  <a:schemeClr val="dk1"/>
                </a:solidFill>
              </a:rPr>
              <a:t>poveznica: </a:t>
            </a:r>
            <a:r>
              <a:rPr lang="hr-HR" sz="3000" dirty="0">
                <a:solidFill>
                  <a:schemeClr val="dk1"/>
                </a:solidFill>
                <a:hlinkClick r:id="rId3"/>
              </a:rPr>
              <a:t>https://en.linoit.com/</a:t>
            </a:r>
            <a:endParaRPr lang="hr-HR" sz="3000" dirty="0">
              <a:solidFill>
                <a:schemeClr val="dk1"/>
              </a:solidFill>
            </a:endParaRPr>
          </a:p>
          <a:p>
            <a:pPr marL="698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</a:pPr>
            <a:endParaRPr lang="hr-HR" sz="3000" dirty="0">
              <a:solidFill>
                <a:schemeClr val="dk1"/>
              </a:solidFill>
            </a:endParaRPr>
          </a:p>
          <a:p>
            <a:pPr marL="698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</a:pPr>
            <a:endParaRPr sz="30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6" name="Picture 2" descr="Slikovni rezultat za linoit">
            <a:extLst>
              <a:ext uri="{FF2B5EF4-FFF2-40B4-BE49-F238E27FC236}">
                <a16:creationId xmlns:a16="http://schemas.microsoft.com/office/drawing/2014/main" id="{620BE533-4B18-4C5D-A299-329C58EC27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486" y="3250666"/>
            <a:ext cx="2217420" cy="2217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37513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d287a52856_0_241"/>
          <p:cNvSpPr txBox="1">
            <a:spLocks noGrp="1"/>
          </p:cNvSpPr>
          <p:nvPr>
            <p:ph type="title"/>
          </p:nvPr>
        </p:nvSpPr>
        <p:spPr>
          <a:xfrm>
            <a:off x="869866" y="1320244"/>
            <a:ext cx="3932237" cy="1600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 err="1">
                <a:solidFill>
                  <a:srgbClr val="00B0F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Padlet</a:t>
            </a:r>
            <a:endParaRPr dirty="0">
              <a:solidFill>
                <a:srgbClr val="00B0F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8" name="Google Shape;148;gd287a52856_0_241"/>
          <p:cNvSpPr txBox="1">
            <a:spLocks noGrp="1"/>
          </p:cNvSpPr>
          <p:nvPr>
            <p:ph type="body" idx="1"/>
          </p:nvPr>
        </p:nvSpPr>
        <p:spPr>
          <a:xfrm>
            <a:off x="6189232" y="1118795"/>
            <a:ext cx="5883000" cy="6000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sz="3000" dirty="0">
                <a:solidFill>
                  <a:schemeClr val="tx1"/>
                </a:solidFill>
              </a:rPr>
              <a:t>online zid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sz="3000" dirty="0">
                <a:solidFill>
                  <a:schemeClr val="tx1"/>
                </a:solidFill>
              </a:rPr>
              <a:t>može se dodavati: tekst, slike, video, poveznice, dokumenti…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sz="3000" dirty="0">
                <a:solidFill>
                  <a:schemeClr val="tx1"/>
                </a:solidFill>
              </a:rPr>
              <a:t>jednostavan za korištenje i dostupan na različitim uređajima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sz="3000" dirty="0">
                <a:solidFill>
                  <a:schemeClr val="tx1"/>
                </a:solidFill>
              </a:rPr>
              <a:t>besplatan za korištenje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sz="3000" dirty="0">
                <a:solidFill>
                  <a:schemeClr val="tx1"/>
                </a:solidFill>
              </a:rPr>
              <a:t>poveznica - </a:t>
            </a:r>
            <a:r>
              <a:rPr lang="hr-HR" sz="3000" dirty="0">
                <a:solidFill>
                  <a:schemeClr val="tx1"/>
                </a:solidFill>
                <a:hlinkClick r:id="rId3"/>
              </a:rPr>
              <a:t>https://padlet.com</a:t>
            </a:r>
            <a:endParaRPr lang="hr-HR" sz="3000" dirty="0">
              <a:solidFill>
                <a:schemeClr val="tx1"/>
              </a:solidFill>
            </a:endParaRPr>
          </a:p>
          <a:p>
            <a:pPr marL="698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</a:pPr>
            <a:endParaRPr lang="hr-HR" sz="3000" dirty="0">
              <a:solidFill>
                <a:schemeClr val="dk1"/>
              </a:solidFill>
            </a:endParaRPr>
          </a:p>
          <a:p>
            <a:pPr marL="698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</a:pPr>
            <a:endParaRPr lang="hr-HR" sz="3000" dirty="0">
              <a:solidFill>
                <a:schemeClr val="dk1"/>
              </a:solidFill>
            </a:endParaRPr>
          </a:p>
          <a:p>
            <a:pPr marL="698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</a:pPr>
            <a:endParaRPr sz="30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" name="picture">
            <a:extLst>
              <a:ext uri="{FF2B5EF4-FFF2-40B4-BE49-F238E27FC236}">
                <a16:creationId xmlns:a16="http://schemas.microsoft.com/office/drawing/2014/main" id="{EDB03689-8673-408A-A02A-AD8613D3B29E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5985" y="3310917"/>
            <a:ext cx="2049847" cy="1996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074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likovni rezultat za confused kids ">
            <a:extLst>
              <a:ext uri="{FF2B5EF4-FFF2-40B4-BE49-F238E27FC236}">
                <a16:creationId xmlns:a16="http://schemas.microsoft.com/office/drawing/2014/main" id="{EC56F423-E594-4C9B-B633-9802F796AB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99595" y="1364520"/>
            <a:ext cx="4554393" cy="5286966"/>
          </a:xfrm>
          <a:prstGeom prst="rect">
            <a:avLst/>
          </a:prstGeom>
          <a:noFill/>
          <a:scene3d>
            <a:camera prst="obliqueTop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ravokutnik 4">
            <a:extLst>
              <a:ext uri="{FF2B5EF4-FFF2-40B4-BE49-F238E27FC236}">
                <a16:creationId xmlns:a16="http://schemas.microsoft.com/office/drawing/2014/main" id="{F01076F6-D6C8-42A6-B4F3-83A10FEDC143}"/>
              </a:ext>
            </a:extLst>
          </p:cNvPr>
          <p:cNvSpPr/>
          <p:nvPr/>
        </p:nvSpPr>
        <p:spPr>
          <a:xfrm>
            <a:off x="4239134" y="6397570"/>
            <a:ext cx="436529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10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https://www.istockphoto.com/illustrations/confused-kid (4.4.2018.)</a:t>
            </a:r>
          </a:p>
        </p:txBody>
      </p:sp>
      <p:sp>
        <p:nvSpPr>
          <p:cNvPr id="6" name="Pravokutnik 5">
            <a:extLst>
              <a:ext uri="{FF2B5EF4-FFF2-40B4-BE49-F238E27FC236}">
                <a16:creationId xmlns:a16="http://schemas.microsoft.com/office/drawing/2014/main" id="{8B4382A4-07DB-4BF3-8294-73F6EA22FB3F}"/>
              </a:ext>
            </a:extLst>
          </p:cNvPr>
          <p:cNvSpPr/>
          <p:nvPr/>
        </p:nvSpPr>
        <p:spPr>
          <a:xfrm rot="21186130">
            <a:off x="442377" y="2915590"/>
            <a:ext cx="454273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r-HR" sz="4000" b="0" cap="none" spc="0" dirty="0">
                <a:ln w="0"/>
                <a:solidFill>
                  <a:srgbClr val="F3931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Što ću s njom?</a:t>
            </a:r>
          </a:p>
        </p:txBody>
      </p:sp>
      <p:sp>
        <p:nvSpPr>
          <p:cNvPr id="7" name="Pravokutnik 6">
            <a:extLst>
              <a:ext uri="{FF2B5EF4-FFF2-40B4-BE49-F238E27FC236}">
                <a16:creationId xmlns:a16="http://schemas.microsoft.com/office/drawing/2014/main" id="{60F0AF33-2E38-4E52-A82F-A9FD06C83E47}"/>
              </a:ext>
            </a:extLst>
          </p:cNvPr>
          <p:cNvSpPr/>
          <p:nvPr/>
        </p:nvSpPr>
        <p:spPr>
          <a:xfrm rot="1185065">
            <a:off x="-266322" y="951939"/>
            <a:ext cx="517497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r-HR" sz="4000" b="0" cap="none" spc="0" dirty="0">
                <a:ln w="0"/>
                <a:solidFill>
                  <a:srgbClr val="009FE3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Je li informacija istinita?</a:t>
            </a:r>
          </a:p>
        </p:txBody>
      </p:sp>
      <p:sp>
        <p:nvSpPr>
          <p:cNvPr id="8" name="Pravokutnik 7">
            <a:extLst>
              <a:ext uri="{FF2B5EF4-FFF2-40B4-BE49-F238E27FC236}">
                <a16:creationId xmlns:a16="http://schemas.microsoft.com/office/drawing/2014/main" id="{1BDBCBED-4450-4DF0-8AE3-966FECBCA563}"/>
              </a:ext>
            </a:extLst>
          </p:cNvPr>
          <p:cNvSpPr/>
          <p:nvPr/>
        </p:nvSpPr>
        <p:spPr>
          <a:xfrm rot="20941946">
            <a:off x="4134916" y="491693"/>
            <a:ext cx="566450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r-HR" sz="4000" dirty="0">
                <a:ln w="0"/>
                <a:solidFill>
                  <a:srgbClr val="F3931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Koji problem rješava?</a:t>
            </a:r>
          </a:p>
        </p:txBody>
      </p:sp>
      <p:sp>
        <p:nvSpPr>
          <p:cNvPr id="9" name="Pravokutnik 8">
            <a:extLst>
              <a:ext uri="{FF2B5EF4-FFF2-40B4-BE49-F238E27FC236}">
                <a16:creationId xmlns:a16="http://schemas.microsoft.com/office/drawing/2014/main" id="{C7257520-0E86-4122-82A0-92D299A8F4DA}"/>
              </a:ext>
            </a:extLst>
          </p:cNvPr>
          <p:cNvSpPr/>
          <p:nvPr/>
        </p:nvSpPr>
        <p:spPr>
          <a:xfrm>
            <a:off x="7418984" y="1330541"/>
            <a:ext cx="4102456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r-HR" sz="4000" b="0" cap="none" spc="0" dirty="0">
                <a:ln w="0"/>
                <a:solidFill>
                  <a:srgbClr val="009FE3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Je li informacija 				korisna?</a:t>
            </a:r>
          </a:p>
        </p:txBody>
      </p:sp>
      <p:sp>
        <p:nvSpPr>
          <p:cNvPr id="10" name="Pravokutnik 9">
            <a:extLst>
              <a:ext uri="{FF2B5EF4-FFF2-40B4-BE49-F238E27FC236}">
                <a16:creationId xmlns:a16="http://schemas.microsoft.com/office/drawing/2014/main" id="{C3FE11B5-27B7-453C-8EF8-C01332AAA337}"/>
              </a:ext>
            </a:extLst>
          </p:cNvPr>
          <p:cNvSpPr/>
          <p:nvPr/>
        </p:nvSpPr>
        <p:spPr>
          <a:xfrm rot="944091">
            <a:off x="7914625" y="3563980"/>
            <a:ext cx="4176173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hr-HR" sz="4000" dirty="0">
                <a:ln w="0"/>
                <a:solidFill>
                  <a:srgbClr val="F3931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Kako je i gdje  </a:t>
            </a:r>
          </a:p>
          <a:p>
            <a:r>
              <a:rPr lang="hr-HR" sz="4000" dirty="0">
                <a:ln w="0"/>
                <a:solidFill>
                  <a:srgbClr val="F3931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	iskoristiti?</a:t>
            </a:r>
          </a:p>
        </p:txBody>
      </p:sp>
    </p:spTree>
    <p:extLst>
      <p:ext uri="{BB962C8B-B14F-4D97-AF65-F5344CB8AC3E}">
        <p14:creationId xmlns:p14="http://schemas.microsoft.com/office/powerpoint/2010/main" val="228504273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1">
            <a:extLst>
              <a:ext uri="{FF2B5EF4-FFF2-40B4-BE49-F238E27FC236}">
                <a16:creationId xmlns:a16="http://schemas.microsoft.com/office/drawing/2014/main" id="{6006C341-3BAC-4670-84DF-305583B2F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679" y="4077149"/>
            <a:ext cx="10555940" cy="2303055"/>
          </a:xfrm>
        </p:spPr>
        <p:txBody>
          <a:bodyPr>
            <a:noAutofit/>
          </a:bodyPr>
          <a:lstStyle/>
          <a:p>
            <a:r>
              <a:rPr lang="hr-HR" sz="6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Alati za pohranu sadržaja i objavljivanje rezultata rada</a:t>
            </a:r>
          </a:p>
        </p:txBody>
      </p:sp>
    </p:spTree>
    <p:extLst>
      <p:ext uri="{BB962C8B-B14F-4D97-AF65-F5344CB8AC3E}">
        <p14:creationId xmlns:p14="http://schemas.microsoft.com/office/powerpoint/2010/main" val="4174209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d287a52856_0_241"/>
          <p:cNvSpPr txBox="1">
            <a:spLocks noGrp="1"/>
          </p:cNvSpPr>
          <p:nvPr>
            <p:ph type="title"/>
          </p:nvPr>
        </p:nvSpPr>
        <p:spPr>
          <a:xfrm>
            <a:off x="577327" y="1936377"/>
            <a:ext cx="5518673" cy="2798333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>
                <a:solidFill>
                  <a:srgbClr val="00B0F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Alati za pohranu materijala</a:t>
            </a:r>
            <a:endParaRPr dirty="0">
              <a:solidFill>
                <a:srgbClr val="00B0F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8" name="Google Shape;148;gd287a52856_0_241"/>
          <p:cNvSpPr txBox="1">
            <a:spLocks noGrp="1"/>
          </p:cNvSpPr>
          <p:nvPr>
            <p:ph type="body" idx="1"/>
          </p:nvPr>
        </p:nvSpPr>
        <p:spPr>
          <a:xfrm>
            <a:off x="6189232" y="1118795"/>
            <a:ext cx="5883000" cy="6000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hr-HR" sz="3000" dirty="0">
                <a:solidFill>
                  <a:schemeClr val="tx1"/>
                </a:solidFill>
              </a:rPr>
              <a:t>Sigurna mjesta za pohranu su oblaci (engl. </a:t>
            </a:r>
            <a:r>
              <a:rPr lang="hr-HR" sz="3000" i="1" dirty="0">
                <a:solidFill>
                  <a:schemeClr val="tx1"/>
                </a:solidFill>
              </a:rPr>
              <a:t>cloud</a:t>
            </a:r>
            <a:r>
              <a:rPr lang="hr-HR" sz="3000" dirty="0">
                <a:solidFill>
                  <a:schemeClr val="tx1"/>
                </a:solidFill>
              </a:rPr>
              <a:t>):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r-HR" sz="3000" dirty="0">
                <a:solidFill>
                  <a:schemeClr val="tx1"/>
                </a:solidFill>
              </a:rPr>
              <a:t>sigurni su od gubitka uzrokovanih kvarovima na računalima ili virusima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r-HR" sz="3000" dirty="0">
                <a:solidFill>
                  <a:schemeClr val="tx1"/>
                </a:solidFill>
              </a:rPr>
              <a:t>omogućuju pristup svim suradnicima svim materijalima </a:t>
            </a:r>
            <a:r>
              <a:rPr lang="hr-HR" sz="3000" dirty="0" err="1">
                <a:solidFill>
                  <a:schemeClr val="tx1"/>
                </a:solidFill>
              </a:rPr>
              <a:t>non</a:t>
            </a:r>
            <a:r>
              <a:rPr lang="hr-HR" sz="3000" dirty="0">
                <a:solidFill>
                  <a:schemeClr val="tx1"/>
                </a:solidFill>
              </a:rPr>
              <a:t>-stop (24/7) bez ograničenja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r-HR" sz="3000" dirty="0">
                <a:solidFill>
                  <a:schemeClr val="tx1"/>
                </a:solidFill>
              </a:rPr>
              <a:t>automatsko ažuriranje podataka</a:t>
            </a:r>
          </a:p>
          <a:p>
            <a:pPr marL="698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</a:pPr>
            <a:endParaRPr lang="hr-HR" sz="3000" dirty="0">
              <a:solidFill>
                <a:schemeClr val="dk1"/>
              </a:solidFill>
            </a:endParaRPr>
          </a:p>
          <a:p>
            <a:pPr marL="698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</a:pPr>
            <a:endParaRPr lang="hr-HR" sz="3000" dirty="0">
              <a:solidFill>
                <a:schemeClr val="dk1"/>
              </a:solidFill>
            </a:endParaRPr>
          </a:p>
          <a:p>
            <a:pPr marL="698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</a:pPr>
            <a:endParaRPr sz="30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6481142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ovezana slika">
            <a:extLst>
              <a:ext uri="{FF2B5EF4-FFF2-40B4-BE49-F238E27FC236}">
                <a16:creationId xmlns:a16="http://schemas.microsoft.com/office/drawing/2014/main" id="{D07FA4B6-A988-43E8-B855-1C040F1B78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088" y="804104"/>
            <a:ext cx="2272159" cy="1778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Slikovni rezultat za google disk">
            <a:extLst>
              <a:ext uri="{FF2B5EF4-FFF2-40B4-BE49-F238E27FC236}">
                <a16:creationId xmlns:a16="http://schemas.microsoft.com/office/drawing/2014/main" id="{0BF3EB76-6718-4395-86C7-2FAAFC5B32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9" t="6109" r="5058" b="5335"/>
          <a:stretch/>
        </p:blipFill>
        <p:spPr bwMode="auto">
          <a:xfrm>
            <a:off x="3790520" y="2763252"/>
            <a:ext cx="1684421" cy="1331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Slikovni rezultat za dropbox">
            <a:extLst>
              <a:ext uri="{FF2B5EF4-FFF2-40B4-BE49-F238E27FC236}">
                <a16:creationId xmlns:a16="http://schemas.microsoft.com/office/drawing/2014/main" id="{A469F484-75D5-48C9-9F57-051C56E1F1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854" y="4210549"/>
            <a:ext cx="1598276" cy="1598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zervirano mjesto teksta 2">
            <a:extLst>
              <a:ext uri="{FF2B5EF4-FFF2-40B4-BE49-F238E27FC236}">
                <a16:creationId xmlns:a16="http://schemas.microsoft.com/office/drawing/2014/main" id="{80821694-0067-4822-8BAB-D0E9F75BD86F}"/>
              </a:ext>
            </a:extLst>
          </p:cNvPr>
          <p:cNvSpPr txBox="1">
            <a:spLocks/>
          </p:cNvSpPr>
          <p:nvPr/>
        </p:nvSpPr>
        <p:spPr>
          <a:xfrm>
            <a:off x="3345247" y="1335300"/>
            <a:ext cx="3399607" cy="715820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hr-HR" sz="3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 TB prostora</a:t>
            </a:r>
          </a:p>
        </p:txBody>
      </p:sp>
      <p:sp>
        <p:nvSpPr>
          <p:cNvPr id="6" name="Rezervirano mjesto teksta 2">
            <a:extLst>
              <a:ext uri="{FF2B5EF4-FFF2-40B4-BE49-F238E27FC236}">
                <a16:creationId xmlns:a16="http://schemas.microsoft.com/office/drawing/2014/main" id="{28EB29A7-652E-495D-87E1-D510B74CEC7D}"/>
              </a:ext>
            </a:extLst>
          </p:cNvPr>
          <p:cNvSpPr txBox="1">
            <a:spLocks/>
          </p:cNvSpPr>
          <p:nvPr/>
        </p:nvSpPr>
        <p:spPr>
          <a:xfrm>
            <a:off x="5726656" y="3001048"/>
            <a:ext cx="3451793" cy="715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r-HR" sz="3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15 GB prostora</a:t>
            </a:r>
          </a:p>
        </p:txBody>
      </p:sp>
      <p:sp>
        <p:nvSpPr>
          <p:cNvPr id="7" name="Rezervirano mjesto teksta 2">
            <a:extLst>
              <a:ext uri="{FF2B5EF4-FFF2-40B4-BE49-F238E27FC236}">
                <a16:creationId xmlns:a16="http://schemas.microsoft.com/office/drawing/2014/main" id="{F8F1CE35-6743-48B9-A6CE-42985E5B7695}"/>
              </a:ext>
            </a:extLst>
          </p:cNvPr>
          <p:cNvSpPr txBox="1">
            <a:spLocks/>
          </p:cNvSpPr>
          <p:nvPr/>
        </p:nvSpPr>
        <p:spPr>
          <a:xfrm>
            <a:off x="8457430" y="4635735"/>
            <a:ext cx="3451793" cy="715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r-HR" sz="3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 GB prostora</a:t>
            </a:r>
          </a:p>
        </p:txBody>
      </p:sp>
    </p:spTree>
    <p:extLst>
      <p:ext uri="{BB962C8B-B14F-4D97-AF65-F5344CB8AC3E}">
        <p14:creationId xmlns:p14="http://schemas.microsoft.com/office/powerpoint/2010/main" val="160426045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3498B23-308D-4B70-A4D2-BF5E5296ACDF}"/>
              </a:ext>
            </a:extLst>
          </p:cNvPr>
          <p:cNvSpPr txBox="1">
            <a:spLocks/>
          </p:cNvSpPr>
          <p:nvPr/>
        </p:nvSpPr>
        <p:spPr>
          <a:xfrm>
            <a:off x="440234" y="475666"/>
            <a:ext cx="10515600" cy="528136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hr-HR" sz="6000" dirty="0">
                <a:solidFill>
                  <a:srgbClr val="00B0F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Objavljivanje rezultata rada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05A8BDA5-0AC7-4808-8853-983E70BC450B}"/>
              </a:ext>
            </a:extLst>
          </p:cNvPr>
          <p:cNvSpPr txBox="1">
            <a:spLocks/>
          </p:cNvSpPr>
          <p:nvPr/>
        </p:nvSpPr>
        <p:spPr>
          <a:xfrm>
            <a:off x="655387" y="2210260"/>
            <a:ext cx="10515600" cy="2733758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/>
            <a:r>
              <a:rPr lang="hr-HR" sz="3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Brojni besplatni alati omogućuju vrlo jednostavnu izradu web- stranica prema vlastitim željama i potrebama.</a:t>
            </a:r>
          </a:p>
          <a:p>
            <a:endParaRPr lang="hr-HR" sz="2700" dirty="0">
              <a:solidFill>
                <a:schemeClr val="tx1"/>
              </a:solidFill>
            </a:endParaRPr>
          </a:p>
        </p:txBody>
      </p:sp>
      <p:pic>
        <p:nvPicPr>
          <p:cNvPr id="4" name="Slika 27" descr="Slikovni rezultat za google site">
            <a:extLst>
              <a:ext uri="{FF2B5EF4-FFF2-40B4-BE49-F238E27FC236}">
                <a16:creationId xmlns:a16="http://schemas.microsoft.com/office/drawing/2014/main" id="{179F8EE8-7238-47A7-BF67-F5E38259D1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889" y="3370941"/>
            <a:ext cx="2971910" cy="1670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lika 26" descr="Slikovni rezultat za weebly">
            <a:extLst>
              <a:ext uri="{FF2B5EF4-FFF2-40B4-BE49-F238E27FC236}">
                <a16:creationId xmlns:a16="http://schemas.microsoft.com/office/drawing/2014/main" id="{53536783-E98D-40CA-97EB-49264A65DB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248" y="4523432"/>
            <a:ext cx="2517141" cy="134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Slika 25" descr="Slikovni rezultat za wix">
            <a:extLst>
              <a:ext uri="{FF2B5EF4-FFF2-40B4-BE49-F238E27FC236}">
                <a16:creationId xmlns:a16="http://schemas.microsoft.com/office/drawing/2014/main" id="{4D5D1305-EB09-4445-8558-BDA4451471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3187" y="3370941"/>
            <a:ext cx="1916379" cy="1072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Slikovni rezultat za wordpress">
            <a:extLst>
              <a:ext uri="{FF2B5EF4-FFF2-40B4-BE49-F238E27FC236}">
                <a16:creationId xmlns:a16="http://schemas.microsoft.com/office/drawing/2014/main" id="{FF9BB5F5-6B9F-442F-8D98-2811CC12EB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03895" y="4829175"/>
            <a:ext cx="3299594" cy="1036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Slika 28" descr="Slikovni rezultat za eTwinning">
            <a:extLst>
              <a:ext uri="{FF2B5EF4-FFF2-40B4-BE49-F238E27FC236}">
                <a16:creationId xmlns:a16="http://schemas.microsoft.com/office/drawing/2014/main" id="{C5494947-1C77-4110-95AC-068A72C9D7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0375" y="3072043"/>
            <a:ext cx="2194560" cy="1670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70799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d287a52856_0_241"/>
          <p:cNvSpPr txBox="1">
            <a:spLocks noGrp="1"/>
          </p:cNvSpPr>
          <p:nvPr>
            <p:ph type="title"/>
          </p:nvPr>
        </p:nvSpPr>
        <p:spPr>
          <a:xfrm>
            <a:off x="1301438" y="1745672"/>
            <a:ext cx="3932237" cy="3512127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hr-HR" dirty="0">
                <a:solidFill>
                  <a:srgbClr val="00B0F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hr-HR" dirty="0">
                <a:solidFill>
                  <a:srgbClr val="00B0F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hr-HR" dirty="0">
                <a:solidFill>
                  <a:srgbClr val="00B0F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hr-HR" dirty="0">
                <a:solidFill>
                  <a:srgbClr val="00B0F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hr-HR" dirty="0">
                <a:solidFill>
                  <a:srgbClr val="00B0F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Umjesto zaključka:</a:t>
            </a:r>
            <a:br>
              <a:rPr lang="hr-HR" dirty="0">
                <a:solidFill>
                  <a:srgbClr val="00B0F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hr-HR" dirty="0">
                <a:solidFill>
                  <a:srgbClr val="00B0F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hr-HR" dirty="0">
                <a:solidFill>
                  <a:srgbClr val="00B0F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vježba</a:t>
            </a:r>
            <a:endParaRPr dirty="0">
              <a:solidFill>
                <a:srgbClr val="00B0F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8" name="Google Shape;148;gd287a52856_0_241"/>
          <p:cNvSpPr txBox="1">
            <a:spLocks noGrp="1"/>
          </p:cNvSpPr>
          <p:nvPr>
            <p:ph type="body" idx="1"/>
          </p:nvPr>
        </p:nvSpPr>
        <p:spPr>
          <a:xfrm>
            <a:off x="6096000" y="-272143"/>
            <a:ext cx="5883000" cy="71301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69850" indent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500"/>
            </a:pPr>
            <a:r>
              <a:rPr lang="hr-HR" sz="3000" dirty="0">
                <a:solidFill>
                  <a:schemeClr val="tx1"/>
                </a:solidFill>
              </a:rPr>
              <a:t>Koristeći Padlet na zadanoj poveznici </a:t>
            </a:r>
            <a:r>
              <a:rPr lang="hr-HR" sz="3000" dirty="0">
                <a:solidFill>
                  <a:schemeClr val="tx1"/>
                </a:solidFill>
                <a:hlinkClick r:id="rId4"/>
              </a:rPr>
              <a:t>https://bit.ly/2I8OQ76  </a:t>
            </a:r>
            <a:r>
              <a:rPr lang="hr-HR" sz="3000" dirty="0">
                <a:solidFill>
                  <a:schemeClr val="tx1"/>
                </a:solidFill>
              </a:rPr>
              <a:t>napišite </a:t>
            </a:r>
            <a:r>
              <a:rPr lang="hr-HR" sz="3000" b="1" dirty="0">
                <a:solidFill>
                  <a:schemeClr val="tx1"/>
                </a:solidFill>
              </a:rPr>
              <a:t>naziv alata </a:t>
            </a:r>
            <a:r>
              <a:rPr lang="hr-HR" sz="3000" dirty="0">
                <a:solidFill>
                  <a:schemeClr val="tx1"/>
                </a:solidFill>
              </a:rPr>
              <a:t>koji koristite u svom radu i njegovu namjenu, a </a:t>
            </a:r>
            <a:r>
              <a:rPr lang="hr-HR" sz="3000" b="1" dirty="0">
                <a:solidFill>
                  <a:schemeClr val="tx1"/>
                </a:solidFill>
              </a:rPr>
              <a:t>preporučili biste </a:t>
            </a:r>
            <a:r>
              <a:rPr lang="hr-HR" sz="3000" b="1">
                <a:solidFill>
                  <a:schemeClr val="tx1"/>
                </a:solidFill>
              </a:rPr>
              <a:t>ga drugima</a:t>
            </a:r>
            <a:r>
              <a:rPr lang="hr-HR" sz="3000">
                <a:solidFill>
                  <a:schemeClr val="tx1"/>
                </a:solidFill>
              </a:rPr>
              <a:t>.</a:t>
            </a:r>
            <a:endParaRPr lang="hr-HR" sz="3000" dirty="0">
              <a:solidFill>
                <a:schemeClr val="tx1"/>
              </a:solidFill>
            </a:endParaRPr>
          </a:p>
          <a:p>
            <a:pPr marL="698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</a:pPr>
            <a:endParaRPr sz="30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826296379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12F5720-3073-4EF6-AAF6-8E2669F73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412" y="1686680"/>
            <a:ext cx="4536705" cy="3330653"/>
          </a:xfrm>
        </p:spPr>
        <p:txBody>
          <a:bodyPr/>
          <a:lstStyle/>
          <a:p>
            <a:r>
              <a:rPr lang="hr-H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Priručnik i prezentacija na </a:t>
            </a:r>
            <a:r>
              <a:rPr lang="hr-HR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Edutoriju</a:t>
            </a:r>
            <a:r>
              <a:rPr lang="hr-H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 kolekciji</a:t>
            </a:r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676D9BBE-64DE-4AA5-A29A-749FDED2A377}"/>
              </a:ext>
            </a:extLst>
          </p:cNvPr>
          <p:cNvSpPr txBox="1"/>
          <p:nvPr/>
        </p:nvSpPr>
        <p:spPr>
          <a:xfrm>
            <a:off x="4974020" y="671017"/>
            <a:ext cx="704981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6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edutorij.e-skole.hr</a:t>
            </a:r>
          </a:p>
        </p:txBody>
      </p:sp>
      <p:pic>
        <p:nvPicPr>
          <p:cNvPr id="12" name="Slika 11">
            <a:extLst>
              <a:ext uri="{FF2B5EF4-FFF2-40B4-BE49-F238E27FC236}">
                <a16:creationId xmlns:a16="http://schemas.microsoft.com/office/drawing/2014/main" id="{ADB70C5D-2B59-4F1C-BE64-D2145A70BF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7270" b="55992"/>
          <a:stretch/>
        </p:blipFill>
        <p:spPr>
          <a:xfrm>
            <a:off x="4876800" y="1870124"/>
            <a:ext cx="7315200" cy="1712759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14" name="Slika 13" descr="Slika na kojoj se prikazuje tekst&#10;&#10;Opis je automatski generiran">
            <a:extLst>
              <a:ext uri="{FF2B5EF4-FFF2-40B4-BE49-F238E27FC236}">
                <a16:creationId xmlns:a16="http://schemas.microsoft.com/office/drawing/2014/main" id="{1CC05ECB-323B-497E-A881-150BB427483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500" b="6839"/>
          <a:stretch/>
        </p:blipFill>
        <p:spPr>
          <a:xfrm>
            <a:off x="4876800" y="4142876"/>
            <a:ext cx="7315200" cy="1712759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softEdge rad="0"/>
          </a:effectLst>
        </p:spPr>
      </p:pic>
      <p:sp>
        <p:nvSpPr>
          <p:cNvPr id="18" name="Strelica: desno 17">
            <a:extLst>
              <a:ext uri="{FF2B5EF4-FFF2-40B4-BE49-F238E27FC236}">
                <a16:creationId xmlns:a16="http://schemas.microsoft.com/office/drawing/2014/main" id="{2AD12F43-AA56-4281-ADC5-CEED2BC7EC09}"/>
              </a:ext>
            </a:extLst>
          </p:cNvPr>
          <p:cNvSpPr/>
          <p:nvPr/>
        </p:nvSpPr>
        <p:spPr>
          <a:xfrm>
            <a:off x="6226797" y="2534072"/>
            <a:ext cx="651641" cy="211623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9" name="Strelica: desno 18">
            <a:extLst>
              <a:ext uri="{FF2B5EF4-FFF2-40B4-BE49-F238E27FC236}">
                <a16:creationId xmlns:a16="http://schemas.microsoft.com/office/drawing/2014/main" id="{C60BF9F4-3DD4-4E2B-93B4-0DBAA33BAF60}"/>
              </a:ext>
            </a:extLst>
          </p:cNvPr>
          <p:cNvSpPr/>
          <p:nvPr/>
        </p:nvSpPr>
        <p:spPr>
          <a:xfrm rot="2794412">
            <a:off x="9779875" y="4130567"/>
            <a:ext cx="651641" cy="211623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2244590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Diagram 1">
            <a:extLst>
              <a:ext uri="{FF2B5EF4-FFF2-40B4-BE49-F238E27FC236}">
                <a16:creationId xmlns:a16="http://schemas.microsoft.com/office/drawing/2014/main" id="{2EBFD261-54D0-4305-882C-1B6A5E229BE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33245607"/>
              </p:ext>
            </p:extLst>
          </p:nvPr>
        </p:nvGraphicFramePr>
        <p:xfrm>
          <a:off x="1302043" y="797695"/>
          <a:ext cx="8191499" cy="53911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92" name="Slika 192">
            <a:extLst>
              <a:ext uri="{FF2B5EF4-FFF2-40B4-BE49-F238E27FC236}">
                <a16:creationId xmlns:a16="http://schemas.microsoft.com/office/drawing/2014/main" id="{67DFF9C9-6104-4688-B354-96B4DAE408E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11720" y="1462509"/>
            <a:ext cx="1752798" cy="172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67473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5" name="Google Shape;335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22310" y="1614744"/>
            <a:ext cx="2311400" cy="3136900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Google Shape;336;p35"/>
          <p:cNvSpPr txBox="1"/>
          <p:nvPr/>
        </p:nvSpPr>
        <p:spPr>
          <a:xfrm>
            <a:off x="2448228" y="6100198"/>
            <a:ext cx="7059564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Kontakt: Hrvatska akademska i istraživačka mreža – CARNET | Josipa Marohnića 5, 10000 Zagreb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Tel.: +385 1 6661 616 | www.carnet.hr</a:t>
            </a:r>
            <a:endParaRPr sz="1200" b="0" i="0" u="none" strike="noStrike" cap="non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37" name="Google Shape;337;p35"/>
          <p:cNvCxnSpPr/>
          <p:nvPr/>
        </p:nvCxnSpPr>
        <p:spPr>
          <a:xfrm>
            <a:off x="2544215" y="6038269"/>
            <a:ext cx="6764594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38" name="Google Shape;338;p35"/>
          <p:cNvSpPr txBox="1"/>
          <p:nvPr/>
        </p:nvSpPr>
        <p:spPr>
          <a:xfrm>
            <a:off x="2372689" y="4989503"/>
            <a:ext cx="721064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Projekt</a:t>
            </a:r>
            <a:r>
              <a:rPr lang="en-US" sz="12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je </a:t>
            </a:r>
            <a:r>
              <a:rPr lang="en-US" sz="1200" b="0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sufinancirala</a:t>
            </a:r>
            <a:r>
              <a:rPr lang="en-US" sz="12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0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Europska</a:t>
            </a:r>
            <a:r>
              <a:rPr lang="en-US" sz="12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0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unija</a:t>
            </a:r>
            <a:r>
              <a:rPr lang="en-US" sz="12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0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iz</a:t>
            </a:r>
            <a:r>
              <a:rPr lang="en-US" sz="12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0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europskih</a:t>
            </a:r>
            <a:r>
              <a:rPr lang="en-US" sz="12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0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strukturnih</a:t>
            </a:r>
            <a:r>
              <a:rPr lang="en-US" sz="12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0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</a:t>
            </a:r>
            <a:r>
              <a:rPr lang="en-US" sz="12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0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investicijskih</a:t>
            </a:r>
            <a:r>
              <a:rPr lang="en-US" sz="12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0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fondova</a:t>
            </a:r>
            <a:r>
              <a:rPr lang="en-US" sz="12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Više</a:t>
            </a:r>
            <a:r>
              <a:rPr lang="en-US" sz="12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0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informacija</a:t>
            </a:r>
            <a:r>
              <a:rPr lang="en-US" sz="12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o EU </a:t>
            </a:r>
            <a:r>
              <a:rPr lang="en-US" sz="1200" b="0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fondovima</a:t>
            </a:r>
            <a:r>
              <a:rPr lang="en-US" sz="12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0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možete</a:t>
            </a:r>
            <a:r>
              <a:rPr lang="en-US" sz="12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0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naći</a:t>
            </a:r>
            <a:r>
              <a:rPr lang="en-US" sz="12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0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na</a:t>
            </a:r>
            <a:r>
              <a:rPr lang="en-US" sz="12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web </a:t>
            </a:r>
            <a:r>
              <a:rPr lang="en-US" sz="1200" b="0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stranicama</a:t>
            </a:r>
            <a:r>
              <a:rPr lang="en-US" sz="12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0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Ministarstva</a:t>
            </a:r>
            <a:r>
              <a:rPr lang="en-US" sz="12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0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regionalnoga</a:t>
            </a:r>
            <a:r>
              <a:rPr lang="en-US" sz="12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0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razvoja</a:t>
            </a:r>
            <a:r>
              <a:rPr lang="en-US" sz="12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0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</a:t>
            </a:r>
            <a:r>
              <a:rPr lang="en-US" sz="12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0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fondova</a:t>
            </a:r>
            <a:r>
              <a:rPr lang="en-US" sz="12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0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Europske</a:t>
            </a:r>
            <a:r>
              <a:rPr lang="en-US" sz="12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0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unije</a:t>
            </a:r>
            <a:r>
              <a:rPr lang="en-US" sz="12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: www.strukturnifondovi.hr</a:t>
            </a:r>
            <a:endParaRPr sz="1200" b="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39" name="Google Shape;339;p35"/>
          <p:cNvSpPr txBox="1"/>
          <p:nvPr/>
        </p:nvSpPr>
        <p:spPr>
          <a:xfrm>
            <a:off x="2054637" y="5602731"/>
            <a:ext cx="7846746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1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Sadržaj</a:t>
            </a:r>
            <a:r>
              <a:rPr lang="en-US" sz="1200" b="1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1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ovog</a:t>
            </a:r>
            <a:r>
              <a:rPr lang="en-US" sz="1200" b="1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1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materijala</a:t>
            </a:r>
            <a:r>
              <a:rPr lang="en-US" sz="1200" b="1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1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isključiva</a:t>
            </a:r>
            <a:r>
              <a:rPr lang="en-US" sz="1200" b="1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je </a:t>
            </a:r>
            <a:r>
              <a:rPr lang="en-US" sz="1200" b="1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odgovornost</a:t>
            </a:r>
            <a:r>
              <a:rPr lang="en-US" sz="1200" b="1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1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Hrvatske</a:t>
            </a:r>
            <a:r>
              <a:rPr lang="en-US" sz="1200" b="1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1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akademske</a:t>
            </a:r>
            <a:r>
              <a:rPr lang="en-US" sz="1200" b="1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1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</a:t>
            </a:r>
            <a:r>
              <a:rPr lang="en-US" sz="1200" b="1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1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istraživačke</a:t>
            </a:r>
            <a:r>
              <a:rPr lang="en-US" sz="1200" b="1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200" b="1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mreže</a:t>
            </a:r>
            <a:r>
              <a:rPr lang="en-US" sz="1200" b="1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- CARNET.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0" name="Google Shape;340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439707" y="594575"/>
            <a:ext cx="1313993" cy="461675"/>
          </a:xfrm>
          <a:prstGeom prst="rect">
            <a:avLst/>
          </a:prstGeom>
          <a:noFill/>
          <a:ln>
            <a:noFill/>
          </a:ln>
        </p:spPr>
      </p:pic>
      <p:sp>
        <p:nvSpPr>
          <p:cNvPr id="341" name="Google Shape;341;p35"/>
          <p:cNvSpPr txBox="1"/>
          <p:nvPr/>
        </p:nvSpPr>
        <p:spPr>
          <a:xfrm>
            <a:off x="7967500" y="1056250"/>
            <a:ext cx="4079100" cy="8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Ovo </a:t>
            </a:r>
            <a:r>
              <a:rPr lang="en-US" sz="1000" b="0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djelo</a:t>
            </a:r>
            <a:r>
              <a:rPr lang="en-US" sz="10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je </a:t>
            </a:r>
            <a:r>
              <a:rPr lang="en-US" sz="1000" b="0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dano</a:t>
            </a:r>
            <a:r>
              <a:rPr lang="en-US" sz="10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000" b="0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na</a:t>
            </a:r>
            <a:r>
              <a:rPr lang="en-US" sz="10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000" b="0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korištenje</a:t>
            </a:r>
            <a:r>
              <a:rPr lang="en-US" sz="10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pod </a:t>
            </a:r>
            <a:r>
              <a:rPr lang="en-US" sz="1000" b="0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licencom</a:t>
            </a:r>
            <a:r>
              <a:rPr lang="en-US" sz="10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Creative Commons </a:t>
            </a:r>
            <a:r>
              <a:rPr lang="en-US" sz="1000" b="0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Imenovanje-Nekomercijalno-Dijeli</a:t>
            </a:r>
            <a:r>
              <a:rPr lang="en-US" sz="10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pod </a:t>
            </a:r>
            <a:r>
              <a:rPr lang="en-US" sz="1000" b="0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istim</a:t>
            </a:r>
            <a:r>
              <a:rPr lang="en-US" sz="10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US" sz="1000" b="0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uvjetima</a:t>
            </a:r>
            <a:r>
              <a:rPr lang="en-US" sz="10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1000" b="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4.0 </a:t>
            </a:r>
            <a:r>
              <a:rPr lang="en-US" sz="1000" b="0" i="0" u="none" strike="noStrike" cap="none" dirty="0" err="1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međunarodna</a:t>
            </a:r>
            <a:r>
              <a:rPr lang="en-US" sz="1000" b="0" i="0" u="none" strike="noStrike" cap="none" dirty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sz="1000" b="0" i="0" u="none" strike="noStrike" cap="none" dirty="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" name="TekstniOkvir 9">
            <a:extLst>
              <a:ext uri="{FF2B5EF4-FFF2-40B4-BE49-F238E27FC236}">
                <a16:creationId xmlns:a16="http://schemas.microsoft.com/office/drawing/2014/main" id="{609F8281-3D7A-463E-80F0-415900B9D70D}"/>
              </a:ext>
            </a:extLst>
          </p:cNvPr>
          <p:cNvSpPr txBox="1"/>
          <p:nvPr/>
        </p:nvSpPr>
        <p:spPr>
          <a:xfrm>
            <a:off x="743210" y="594575"/>
            <a:ext cx="40791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r-HR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Kontakt edukacije u e-Škole projektu: </a:t>
            </a:r>
          </a:p>
          <a:p>
            <a:pPr algn="ctr"/>
            <a:r>
              <a:rPr lang="pl-PL" sz="16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e-skole-edukacija@skole.hr</a:t>
            </a:r>
            <a:r>
              <a:rPr lang="pl-PL" sz="16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algn="ctr"/>
            <a:endParaRPr lang="pl-PL" sz="1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hr-HR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CARNET-ova korisnička podrška:</a:t>
            </a:r>
          </a:p>
          <a:p>
            <a:pPr algn="ctr"/>
            <a:r>
              <a:rPr lang="pl-PL" sz="16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helpdesk@skole.hr</a:t>
            </a:r>
            <a:r>
              <a:rPr lang="pl-PL" sz="16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97281529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niOkvir 9">
            <a:extLst>
              <a:ext uri="{FF2B5EF4-FFF2-40B4-BE49-F238E27FC236}">
                <a16:creationId xmlns:a16="http://schemas.microsoft.com/office/drawing/2014/main" id="{9AE77182-EC0E-FFFC-97C2-5EF04015E4AF}"/>
              </a:ext>
            </a:extLst>
          </p:cNvPr>
          <p:cNvSpPr txBox="1"/>
          <p:nvPr/>
        </p:nvSpPr>
        <p:spPr>
          <a:xfrm>
            <a:off x="728695" y="857714"/>
            <a:ext cx="7139164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600" b="1" dirty="0">
                <a:solidFill>
                  <a:schemeClr val="bg1">
                    <a:lumMod val="9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IMPRESUM</a:t>
            </a:r>
          </a:p>
          <a:p>
            <a:endParaRPr lang="pl-PL" sz="1600" b="1" dirty="0">
              <a:solidFill>
                <a:schemeClr val="bg1">
                  <a:lumMod val="9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600" b="1" dirty="0">
                <a:solidFill>
                  <a:schemeClr val="bg1">
                    <a:lumMod val="9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Nakladnik: </a:t>
            </a:r>
            <a:r>
              <a:rPr lang="pl-PL" sz="1600" dirty="0">
                <a:solidFill>
                  <a:schemeClr val="bg1">
                    <a:lumMod val="9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Hrvatska akademska i istraživačka mreža – CARNET </a:t>
            </a:r>
          </a:p>
          <a:p>
            <a:r>
              <a:rPr lang="pl-PL" sz="1600" dirty="0">
                <a:solidFill>
                  <a:schemeClr val="bg1">
                    <a:lumMod val="9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Ova publikacija predstavlja drugo izdanje koji je za objavu pripremila Školska knjiga d.d. Prvo izdanje je pripremila Algebra.</a:t>
            </a:r>
          </a:p>
          <a:p>
            <a:r>
              <a:rPr lang="pl-PL" sz="1600" b="1" dirty="0">
                <a:solidFill>
                  <a:schemeClr val="bg1">
                    <a:lumMod val="9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Projekt: </a:t>
            </a:r>
            <a:r>
              <a:rPr lang="pl-PL" sz="1600" dirty="0">
                <a:solidFill>
                  <a:schemeClr val="bg1">
                    <a:lumMod val="9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„e-Škole: Uspostava sustava razvoja digitalno zrelih škola (pilot-projekt)“, „e-Škole: Razvoj sustava razvoja digitalno zrelih škola (II. faza)“ </a:t>
            </a:r>
          </a:p>
          <a:p>
            <a:r>
              <a:rPr lang="pl-PL" sz="1600" b="1" dirty="0">
                <a:solidFill>
                  <a:schemeClr val="bg1">
                    <a:lumMod val="9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Autori: </a:t>
            </a:r>
            <a:r>
              <a:rPr lang="pl-PL" sz="1600" dirty="0">
                <a:solidFill>
                  <a:schemeClr val="bg1">
                    <a:lumMod val="9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skupina autora</a:t>
            </a:r>
          </a:p>
          <a:p>
            <a:endParaRPr lang="pl-PL" sz="1600" b="1" dirty="0">
              <a:solidFill>
                <a:schemeClr val="bg1">
                  <a:lumMod val="9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600" b="1" dirty="0">
                <a:solidFill>
                  <a:schemeClr val="bg1">
                    <a:lumMod val="9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Sadržaj je recenziran i lektoriran.</a:t>
            </a:r>
          </a:p>
          <a:p>
            <a:endParaRPr lang="pl-PL" sz="1600" b="1" dirty="0">
              <a:solidFill>
                <a:schemeClr val="bg1">
                  <a:lumMod val="9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600" b="1" dirty="0">
                <a:solidFill>
                  <a:schemeClr val="bg1">
                    <a:lumMod val="9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Zagreb</a:t>
            </a:r>
            <a:r>
              <a:rPr lang="pl-PL" sz="1600" b="1">
                <a:solidFill>
                  <a:schemeClr val="bg1">
                    <a:lumMod val="9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2022. </a:t>
            </a:r>
            <a:endParaRPr lang="pl-PL" sz="1600" b="1" dirty="0">
              <a:solidFill>
                <a:schemeClr val="bg1">
                  <a:lumMod val="9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Google Shape;338;p35">
            <a:extLst>
              <a:ext uri="{FF2B5EF4-FFF2-40B4-BE49-F238E27FC236}">
                <a16:creationId xmlns:a16="http://schemas.microsoft.com/office/drawing/2014/main" id="{78E3D8C6-B88A-1F37-C15F-42F5B3486EDA}"/>
              </a:ext>
            </a:extLst>
          </p:cNvPr>
          <p:cNvSpPr txBox="1"/>
          <p:nvPr/>
        </p:nvSpPr>
        <p:spPr>
          <a:xfrm>
            <a:off x="2324609" y="4804229"/>
            <a:ext cx="7885159" cy="738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hr-HR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ptos" panose="020B0004020202020204" pitchFamily="34" charset="0"/>
              </a:rPr>
              <a:t>Napomena: Ispravnost poveznica i dostupnost digitalnih alata koji se navode u ovom sadržaju provjerena je u trenutku objave (vidi prethodni navod o mjesecu i godini) stoga je poželjno razmotriti ažurnost ovih informacija.</a:t>
            </a:r>
            <a:endParaRPr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" name="Google Shape;335;p35">
            <a:extLst>
              <a:ext uri="{FF2B5EF4-FFF2-40B4-BE49-F238E27FC236}">
                <a16:creationId xmlns:a16="http://schemas.microsoft.com/office/drawing/2014/main" id="{73593BAD-80E3-3F93-C18C-273BA6F073FC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552871" y="857714"/>
            <a:ext cx="2311400" cy="3136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59925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d287a52856_0_241"/>
          <p:cNvSpPr txBox="1">
            <a:spLocks noGrp="1"/>
          </p:cNvSpPr>
          <p:nvPr>
            <p:ph type="title"/>
          </p:nvPr>
        </p:nvSpPr>
        <p:spPr>
          <a:xfrm>
            <a:off x="936045" y="2492828"/>
            <a:ext cx="3932237" cy="1600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Ishodi</a:t>
            </a: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učenja</a:t>
            </a:r>
            <a:endParaRPr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8" name="Google Shape;148;gd287a52856_0_241"/>
          <p:cNvSpPr txBox="1">
            <a:spLocks noGrp="1"/>
          </p:cNvSpPr>
          <p:nvPr>
            <p:ph type="body" idx="1"/>
          </p:nvPr>
        </p:nvSpPr>
        <p:spPr>
          <a:xfrm>
            <a:off x="6096000" y="163629"/>
            <a:ext cx="5883000" cy="66943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Char char="●"/>
            </a:pPr>
            <a:r>
              <a:rPr lang="hr-HR" sz="3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Koristiti komunikacijske kanale i </a:t>
            </a:r>
            <a:r>
              <a:rPr lang="hr-HR" sz="30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alata za komunikaciju i suradnju </a:t>
            </a:r>
            <a:r>
              <a:rPr lang="hr-HR" sz="3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 djelatnicima i učenicima škole i roditeljima</a:t>
            </a:r>
          </a:p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Char char="●"/>
            </a:pPr>
            <a:r>
              <a:rPr lang="hr-HR" sz="3000" dirty="0">
                <a:solidFill>
                  <a:schemeClr val="dk1"/>
                </a:solidFill>
              </a:rPr>
              <a:t>Koristiti </a:t>
            </a:r>
            <a:r>
              <a:rPr lang="hr-HR" sz="3000" b="1" dirty="0">
                <a:solidFill>
                  <a:schemeClr val="dk1"/>
                </a:solidFill>
              </a:rPr>
              <a:t>digitalne tehnologije </a:t>
            </a:r>
            <a:r>
              <a:rPr lang="hr-HR" sz="3000" dirty="0">
                <a:solidFill>
                  <a:schemeClr val="dk1"/>
                </a:solidFill>
              </a:rPr>
              <a:t>u provođenju projektnih ideja na razini škole </a:t>
            </a:r>
          </a:p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Char char="●"/>
            </a:pPr>
            <a:r>
              <a:rPr lang="hr-HR" sz="3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Osmisliti </a:t>
            </a:r>
            <a:r>
              <a:rPr lang="hr-HR" sz="30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komunikaciju</a:t>
            </a:r>
            <a:r>
              <a:rPr lang="hr-HR" sz="3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u skladu s potrebama i karakteristikama auditorija </a:t>
            </a:r>
          </a:p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Char char="●"/>
            </a:pPr>
            <a:endParaRPr lang="hr-HR" sz="3000" dirty="0">
              <a:solidFill>
                <a:schemeClr val="dk1"/>
              </a:solidFill>
              <a:effectLst/>
            </a:endParaRPr>
          </a:p>
          <a:p>
            <a:pPr marL="698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</a:pPr>
            <a:r>
              <a:rPr lang="hr-HR" sz="18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</a:t>
            </a:r>
            <a:r>
              <a:rPr lang="en-US" sz="1800" dirty="0" err="1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očetna</a:t>
            </a:r>
            <a:r>
              <a:rPr lang="en-US" sz="18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razina</a:t>
            </a:r>
            <a:r>
              <a:rPr lang="en-US" sz="18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digitalnih</a:t>
            </a:r>
            <a:r>
              <a:rPr lang="en-US" sz="18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kompetencija</a:t>
            </a:r>
            <a:r>
              <a:rPr lang="en-US" sz="18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iz</a:t>
            </a:r>
            <a:r>
              <a:rPr lang="en-US" sz="18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područja</a:t>
            </a:r>
            <a:r>
              <a:rPr lang="en-US" sz="18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Profesionalni</a:t>
            </a:r>
            <a:r>
              <a:rPr lang="en-US" sz="18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angažman</a:t>
            </a:r>
            <a:endParaRPr sz="30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261773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d287a52856_0_241"/>
          <p:cNvSpPr txBox="1">
            <a:spLocks noGrp="1"/>
          </p:cNvSpPr>
          <p:nvPr>
            <p:ph type="title"/>
          </p:nvPr>
        </p:nvSpPr>
        <p:spPr>
          <a:xfrm>
            <a:off x="936045" y="2492828"/>
            <a:ext cx="3932237" cy="1600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Cilj webinara</a:t>
            </a:r>
            <a:endParaRPr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8" name="Google Shape;148;gd287a52856_0_241"/>
          <p:cNvSpPr txBox="1">
            <a:spLocks noGrp="1"/>
          </p:cNvSpPr>
          <p:nvPr>
            <p:ph type="body" idx="1"/>
          </p:nvPr>
        </p:nvSpPr>
        <p:spPr>
          <a:xfrm>
            <a:off x="6096000" y="-272143"/>
            <a:ext cx="5883000" cy="71301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Char char="●"/>
            </a:pPr>
            <a:r>
              <a:rPr lang="hr-HR" sz="30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Primjenjivati dobre prakse </a:t>
            </a:r>
            <a:r>
              <a:rPr lang="hr-HR" sz="3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vezane uz upravljanje informacijama, podacima i sadržajem u školskom okruženju</a:t>
            </a:r>
            <a:endParaRPr sz="30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873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Char char="●"/>
            </a:pPr>
            <a:r>
              <a:rPr lang="hr-HR" sz="30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Stvaranje digitalnog okruženja </a:t>
            </a:r>
            <a:r>
              <a:rPr lang="hr-HR" sz="3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za djelatnike, učenike i roditelje čime se osigurava njihova cjelovita i učinkovita komunikacija i suradnja</a:t>
            </a:r>
          </a:p>
          <a:p>
            <a:pPr marL="457200" lvl="0" indent="-3873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Char char="●"/>
            </a:pPr>
            <a:r>
              <a:rPr lang="hr-HR" sz="3000" b="1" dirty="0">
                <a:solidFill>
                  <a:schemeClr val="dk1"/>
                </a:solidFill>
              </a:rPr>
              <a:t>Unaprijediti/povećati</a:t>
            </a:r>
            <a:r>
              <a:rPr lang="hr-HR" sz="3000" dirty="0">
                <a:solidFill>
                  <a:schemeClr val="dk1"/>
                </a:solidFill>
              </a:rPr>
              <a:t> zajednički </a:t>
            </a:r>
            <a:r>
              <a:rPr lang="hr-HR" sz="3000" b="1" dirty="0">
                <a:solidFill>
                  <a:schemeClr val="dk1"/>
                </a:solidFill>
              </a:rPr>
              <a:t>angažman</a:t>
            </a:r>
            <a:r>
              <a:rPr lang="hr-HR" sz="3000" dirty="0">
                <a:solidFill>
                  <a:schemeClr val="dk1"/>
                </a:solidFill>
              </a:rPr>
              <a:t> unutar i izvan škole</a:t>
            </a:r>
            <a:endParaRPr sz="30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083390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ica 4">
            <a:extLst>
              <a:ext uri="{FF2B5EF4-FFF2-40B4-BE49-F238E27FC236}">
                <a16:creationId xmlns:a16="http://schemas.microsoft.com/office/drawing/2014/main" id="{4F7BD2E4-1086-464F-96A7-F2A8757D19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6706257"/>
              </p:ext>
            </p:extLst>
          </p:nvPr>
        </p:nvGraphicFramePr>
        <p:xfrm>
          <a:off x="143435" y="1022838"/>
          <a:ext cx="11911406" cy="589788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3481042">
                  <a:extLst>
                    <a:ext uri="{9D8B030D-6E8A-4147-A177-3AD203B41FA5}">
                      <a16:colId xmlns:a16="http://schemas.microsoft.com/office/drawing/2014/main" val="3330664765"/>
                    </a:ext>
                  </a:extLst>
                </a:gridCol>
                <a:gridCol w="8430364">
                  <a:extLst>
                    <a:ext uri="{9D8B030D-6E8A-4147-A177-3AD203B41FA5}">
                      <a16:colId xmlns:a16="http://schemas.microsoft.com/office/drawing/2014/main" val="3887523124"/>
                    </a:ext>
                  </a:extLst>
                </a:gridCol>
              </a:tblGrid>
              <a:tr h="484356">
                <a:tc>
                  <a:txBody>
                    <a:bodyPr/>
                    <a:lstStyle/>
                    <a:p>
                      <a:r>
                        <a:rPr lang="hr-HR" sz="27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trajanje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r-HR" sz="27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sadržaj, aktivnosti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4128490"/>
                  </a:ext>
                </a:extLst>
              </a:tr>
              <a:tr h="484356">
                <a:tc>
                  <a:txBody>
                    <a:bodyPr/>
                    <a:lstStyle/>
                    <a:p>
                      <a:r>
                        <a:rPr lang="hr-HR" sz="27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 min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r-HR" sz="2700" b="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Uvod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24604496"/>
                  </a:ext>
                </a:extLst>
              </a:tr>
              <a:tr h="880647">
                <a:tc>
                  <a:txBody>
                    <a:bodyPr/>
                    <a:lstStyle/>
                    <a:p>
                      <a:r>
                        <a:rPr lang="hr-HR" sz="27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 min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r-HR" sz="2700" b="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Kako prikupiti podatke i informacije?</a:t>
                      </a:r>
                    </a:p>
                    <a:p>
                      <a:r>
                        <a:rPr lang="hr-HR" sz="2700" b="0" i="0" dirty="0">
                          <a:solidFill>
                            <a:srgbClr val="00B0F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Vježba – izrada ankete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0297024"/>
                  </a:ext>
                </a:extLst>
              </a:tr>
              <a:tr h="880647">
                <a:tc>
                  <a:txBody>
                    <a:bodyPr/>
                    <a:lstStyle/>
                    <a:p>
                      <a:r>
                        <a:rPr lang="hr-HR" sz="27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40 min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r-HR" sz="2700" i="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Suradnički rad u školskom okruženju</a:t>
                      </a:r>
                    </a:p>
                    <a:p>
                      <a:r>
                        <a:rPr lang="hr-HR" sz="2700" i="0" dirty="0">
                          <a:solidFill>
                            <a:srgbClr val="00B0F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Vježba – rad s alatom </a:t>
                      </a:r>
                      <a:r>
                        <a:rPr lang="hr-HR" sz="2700" i="0" dirty="0" err="1">
                          <a:solidFill>
                            <a:srgbClr val="00B0F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Tricider</a:t>
                      </a:r>
                      <a:endParaRPr lang="hr-HR" sz="2700" i="0" dirty="0">
                        <a:solidFill>
                          <a:srgbClr val="00B0F0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hr-HR" sz="2700" b="0" i="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Alati za izradu mentalnih mapa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22035197"/>
                  </a:ext>
                </a:extLst>
              </a:tr>
              <a:tr h="484356">
                <a:tc>
                  <a:txBody>
                    <a:bodyPr/>
                    <a:lstStyle/>
                    <a:p>
                      <a:r>
                        <a:rPr lang="hr-HR" sz="27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35 min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hr-HR" sz="2700" i="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Komunikacija između djelatnika i učenika škole i roditelja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hr-HR" sz="2700" i="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Alati za komunikaciju, suradnički rad, pohranu i objavu materijala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05625546"/>
                  </a:ext>
                </a:extLst>
              </a:tr>
              <a:tr h="8806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hr-HR" sz="27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5 min</a:t>
                      </a:r>
                    </a:p>
                    <a:p>
                      <a:endParaRPr lang="hr-HR" sz="27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hr-HR" sz="2700" i="0" dirty="0">
                          <a:solidFill>
                            <a:srgbClr val="00B0F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Vježba – iznošenje vlastitog iskustva (Padlet)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hr-HR" sz="2700" i="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Završna rasprava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29565751"/>
                  </a:ext>
                </a:extLst>
              </a:tr>
            </a:tbl>
          </a:graphicData>
        </a:graphic>
      </p:graphicFrame>
      <p:sp>
        <p:nvSpPr>
          <p:cNvPr id="3" name="Google Shape;147;gd287a52856_0_241">
            <a:extLst>
              <a:ext uri="{FF2B5EF4-FFF2-40B4-BE49-F238E27FC236}">
                <a16:creationId xmlns:a16="http://schemas.microsoft.com/office/drawing/2014/main" id="{51D5D9CA-62B3-4086-9E61-8DFC0C9F0330}"/>
              </a:ext>
            </a:extLst>
          </p:cNvPr>
          <p:cNvSpPr txBox="1">
            <a:spLocks/>
          </p:cNvSpPr>
          <p:nvPr/>
        </p:nvSpPr>
        <p:spPr>
          <a:xfrm>
            <a:off x="137159" y="114798"/>
            <a:ext cx="11060665" cy="908039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hr-HR" sz="6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Sadržaj webinara</a:t>
            </a:r>
            <a:endParaRPr lang="en-US" sz="6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259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1">
            <a:extLst>
              <a:ext uri="{FF2B5EF4-FFF2-40B4-BE49-F238E27FC236}">
                <a16:creationId xmlns:a16="http://schemas.microsoft.com/office/drawing/2014/main" id="{6006C341-3BAC-4670-84DF-305583B2F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347" y="4163210"/>
            <a:ext cx="10232699" cy="2055629"/>
          </a:xfrm>
        </p:spPr>
        <p:txBody>
          <a:bodyPr>
            <a:normAutofit/>
          </a:bodyPr>
          <a:lstStyle/>
          <a:p>
            <a:r>
              <a:rPr lang="hr-HR" sz="6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Digitalni alati za prikupljanje podataka</a:t>
            </a:r>
          </a:p>
        </p:txBody>
      </p:sp>
    </p:spTree>
    <p:extLst>
      <p:ext uri="{BB962C8B-B14F-4D97-AF65-F5344CB8AC3E}">
        <p14:creationId xmlns:p14="http://schemas.microsoft.com/office/powerpoint/2010/main" val="11001504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F291252F-D1D3-4215-A1DC-11EBF27A10E6}"/>
              </a:ext>
            </a:extLst>
          </p:cNvPr>
          <p:cNvSpPr txBox="1">
            <a:spLocks/>
          </p:cNvSpPr>
          <p:nvPr/>
        </p:nvSpPr>
        <p:spPr>
          <a:xfrm>
            <a:off x="479804" y="379009"/>
            <a:ext cx="9825296" cy="110961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hr-HR" sz="6000" dirty="0">
                <a:solidFill>
                  <a:srgbClr val="00B0F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Anketa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55C612B1-709D-413A-BED2-A77B9B92D83E}"/>
              </a:ext>
            </a:extLst>
          </p:cNvPr>
          <p:cNvSpPr txBox="1">
            <a:spLocks/>
          </p:cNvSpPr>
          <p:nvPr/>
        </p:nvSpPr>
        <p:spPr>
          <a:xfrm>
            <a:off x="756678" y="1463471"/>
            <a:ext cx="8784314" cy="889543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hr-HR" sz="3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najefikasniji način prikupljanja podataka –</a:t>
            </a:r>
            <a:r>
              <a:rPr lang="en-US" sz="3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r-HR" sz="3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dobivanje mnogo odgovora u kratkom vremenu</a:t>
            </a:r>
          </a:p>
        </p:txBody>
      </p:sp>
      <p:pic>
        <p:nvPicPr>
          <p:cNvPr id="6" name="Picture 2" descr="Slikovni rezultat za forms">
            <a:extLst>
              <a:ext uri="{FF2B5EF4-FFF2-40B4-BE49-F238E27FC236}">
                <a16:creationId xmlns:a16="http://schemas.microsoft.com/office/drawing/2014/main" id="{B1435189-7FC9-43D7-825D-AC43A08C9D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5456" y="1355189"/>
            <a:ext cx="1887086" cy="1887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kstniOkvir 6">
            <a:extLst>
              <a:ext uri="{FF2B5EF4-FFF2-40B4-BE49-F238E27FC236}">
                <a16:creationId xmlns:a16="http://schemas.microsoft.com/office/drawing/2014/main" id="{56CAC3F5-9739-4911-917D-86997A37108E}"/>
              </a:ext>
            </a:extLst>
          </p:cNvPr>
          <p:cNvSpPr txBox="1"/>
          <p:nvPr/>
        </p:nvSpPr>
        <p:spPr>
          <a:xfrm>
            <a:off x="4260303" y="2693027"/>
            <a:ext cx="3291380" cy="553998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r-HR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Dobiveni podatci</a:t>
            </a:r>
          </a:p>
        </p:txBody>
      </p:sp>
      <p:cxnSp>
        <p:nvCxnSpPr>
          <p:cNvPr id="8" name="Ravni poveznik sa strelicom 7">
            <a:extLst>
              <a:ext uri="{FF2B5EF4-FFF2-40B4-BE49-F238E27FC236}">
                <a16:creationId xmlns:a16="http://schemas.microsoft.com/office/drawing/2014/main" id="{29220F29-5670-45DB-BE53-9E9A7B4BB2CD}"/>
              </a:ext>
            </a:extLst>
          </p:cNvPr>
          <p:cNvCxnSpPr>
            <a:cxnSpLocks/>
          </p:cNvCxnSpPr>
          <p:nvPr/>
        </p:nvCxnSpPr>
        <p:spPr>
          <a:xfrm flipH="1">
            <a:off x="4649696" y="3220534"/>
            <a:ext cx="370515" cy="64976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avni poveznik sa strelicom 8">
            <a:extLst>
              <a:ext uri="{FF2B5EF4-FFF2-40B4-BE49-F238E27FC236}">
                <a16:creationId xmlns:a16="http://schemas.microsoft.com/office/drawing/2014/main" id="{900D2AF5-CD58-4BFA-A253-2093A6BA4ACD}"/>
              </a:ext>
            </a:extLst>
          </p:cNvPr>
          <p:cNvCxnSpPr>
            <a:cxnSpLocks/>
          </p:cNvCxnSpPr>
          <p:nvPr/>
        </p:nvCxnSpPr>
        <p:spPr>
          <a:xfrm>
            <a:off x="6683515" y="3222599"/>
            <a:ext cx="450468" cy="43454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kstniOkvir 9">
            <a:extLst>
              <a:ext uri="{FF2B5EF4-FFF2-40B4-BE49-F238E27FC236}">
                <a16:creationId xmlns:a16="http://schemas.microsoft.com/office/drawing/2014/main" id="{C41D3937-26A1-495D-BC07-3FC1DDB79FE1}"/>
              </a:ext>
            </a:extLst>
          </p:cNvPr>
          <p:cNvSpPr txBox="1"/>
          <p:nvPr/>
        </p:nvSpPr>
        <p:spPr>
          <a:xfrm>
            <a:off x="898981" y="3870298"/>
            <a:ext cx="4846148" cy="1477328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hr-HR" sz="3000" b="1" dirty="0">
                <a:solidFill>
                  <a:srgbClr val="00A0E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Subjektivni</a:t>
            </a:r>
            <a:r>
              <a:rPr lang="hr-HR" sz="3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- stavovi, mišljenja, uvjerenja, osjećaji anketiranih 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DA4CC260-C06B-4B40-8884-D87E6466CE3B}"/>
              </a:ext>
            </a:extLst>
          </p:cNvPr>
          <p:cNvSpPr txBox="1"/>
          <p:nvPr/>
        </p:nvSpPr>
        <p:spPr>
          <a:xfrm>
            <a:off x="6096000" y="3696266"/>
            <a:ext cx="5177640" cy="1938992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hr-HR" sz="3000" b="1" dirty="0">
                <a:solidFill>
                  <a:srgbClr val="00A0E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Objektivni</a:t>
            </a:r>
            <a:r>
              <a:rPr lang="hr-HR" sz="30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- činjenice (broj učenika u odjelu, njihov uzrast, zanimanja roditelja, radni staž djelatnika,…) </a:t>
            </a:r>
          </a:p>
        </p:txBody>
      </p:sp>
    </p:spTree>
    <p:extLst>
      <p:ext uri="{BB962C8B-B14F-4D97-AF65-F5344CB8AC3E}">
        <p14:creationId xmlns:p14="http://schemas.microsoft.com/office/powerpoint/2010/main" val="3827335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d287a52856_0_241"/>
          <p:cNvSpPr txBox="1">
            <a:spLocks noGrp="1"/>
          </p:cNvSpPr>
          <p:nvPr>
            <p:ph type="title"/>
          </p:nvPr>
        </p:nvSpPr>
        <p:spPr>
          <a:xfrm>
            <a:off x="1183471" y="2628900"/>
            <a:ext cx="3932237" cy="1600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>
                <a:solidFill>
                  <a:srgbClr val="00B0F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Pitanja u anketi</a:t>
            </a:r>
            <a:endParaRPr dirty="0">
              <a:solidFill>
                <a:srgbClr val="00B0F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8" name="Google Shape;148;gd287a52856_0_241"/>
          <p:cNvSpPr txBox="1">
            <a:spLocks noGrp="1"/>
          </p:cNvSpPr>
          <p:nvPr>
            <p:ph type="body" idx="1"/>
          </p:nvPr>
        </p:nvSpPr>
        <p:spPr>
          <a:xfrm>
            <a:off x="6096000" y="108408"/>
            <a:ext cx="5984838" cy="3984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Char char="●"/>
            </a:pPr>
            <a:r>
              <a:rPr lang="hr-HR" sz="3000" dirty="0">
                <a:solidFill>
                  <a:schemeClr val="dk1"/>
                </a:solidFill>
              </a:rPr>
              <a:t>r</a:t>
            </a:r>
            <a:r>
              <a:rPr lang="hr-HR" sz="3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azumljiva, koncizna i jednoznačna, jasnog vokabulara</a:t>
            </a:r>
          </a:p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Char char="●"/>
            </a:pPr>
            <a:r>
              <a:rPr lang="hr-HR" sz="3000" dirty="0">
                <a:solidFill>
                  <a:schemeClr val="dk1"/>
                </a:solidFill>
              </a:rPr>
              <a:t>ne smiju biti predugačka</a:t>
            </a:r>
          </a:p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Char char="●"/>
            </a:pPr>
            <a:r>
              <a:rPr lang="hr-HR" sz="3000" dirty="0">
                <a:solidFill>
                  <a:schemeClr val="dk1"/>
                </a:solidFill>
              </a:rPr>
              <a:t>u</a:t>
            </a:r>
            <a:r>
              <a:rPr lang="hr-HR" sz="3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njima ne bi trebalo koristiti emocionalno nabijene izraze</a:t>
            </a:r>
          </a:p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pen Sans"/>
              <a:buChar char="●"/>
            </a:pPr>
            <a:r>
              <a:rPr lang="hr-HR" sz="3000" dirty="0">
                <a:solidFill>
                  <a:schemeClr val="dk1"/>
                </a:solidFill>
              </a:rPr>
              <a:t>ne smiju biti sugestivna i provocirati</a:t>
            </a:r>
            <a:endParaRPr sz="30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" name="Picture 2" descr="Slikovni rezultat za questions">
            <a:extLst>
              <a:ext uri="{FF2B5EF4-FFF2-40B4-BE49-F238E27FC236}">
                <a16:creationId xmlns:a16="http://schemas.microsoft.com/office/drawing/2014/main" id="{147F4CA1-B63F-4A34-9287-2159005ACB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169" y="4383542"/>
            <a:ext cx="3594182" cy="2012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3610908"/>
      </p:ext>
    </p:extLst>
  </p:cSld>
  <p:clrMapOvr>
    <a:masterClrMapping/>
  </p:clrMapOvr>
</p:sld>
</file>

<file path=ppt/theme/theme1.xml><?xml version="1.0" encoding="utf-8"?>
<a:theme xmlns:a="http://schemas.openxmlformats.org/drawingml/2006/main" name="Predložak - webinari CARNET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dložak - webinari CARNET" id="{77DD60B2-7B58-4761-9F56-8379D7B7F8DA}" vid="{3BF1FF25-8274-4DA8-80E0-73F31478881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9d7d946-bfd1-44bb-8b51-4f032229512d" xsi:nil="true"/>
    <lcf76f155ced4ddcb4097134ff3c332f xmlns="400bdbef-feff-4491-8c53-303b15cf814c">
      <Terms xmlns="http://schemas.microsoft.com/office/infopath/2007/PartnerControls"/>
    </lcf76f155ced4ddcb4097134ff3c332f>
    <_Flow_SignoffStatus xmlns="400bdbef-feff-4491-8c53-303b15cf814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70ACE3271B8A49834EA3AFDCD1EF01" ma:contentTypeVersion="18" ma:contentTypeDescription="Create a new document." ma:contentTypeScope="" ma:versionID="26a4ba5e2fda1495dab4b76b0da9251d">
  <xsd:schema xmlns:xsd="http://www.w3.org/2001/XMLSchema" xmlns:xs="http://www.w3.org/2001/XMLSchema" xmlns:p="http://schemas.microsoft.com/office/2006/metadata/properties" xmlns:ns2="400bdbef-feff-4491-8c53-303b15cf814c" xmlns:ns3="e9d7d946-bfd1-44bb-8b51-4f032229512d" targetNamespace="http://schemas.microsoft.com/office/2006/metadata/properties" ma:root="true" ma:fieldsID="0f3ed0c0074f7978d5dd08a4be10e25e" ns2:_="" ns3:_="">
    <xsd:import namespace="400bdbef-feff-4491-8c53-303b15cf814c"/>
    <xsd:import namespace="e9d7d946-bfd1-44bb-8b51-4f032229512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0bdbef-feff-4491-8c53-303b15cf814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6d986ede-ccc4-4a57-b6a6-e316a042c07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2" nillable="true" ma:displayName="Sign-off status" ma:internalName="Sign_x002d_off_x0020_status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d7d946-bfd1-44bb-8b51-4f032229512d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c1a46b87-3b69-4508-b7de-0c6b541c72af}" ma:internalName="TaxCatchAll" ma:showField="CatchAllData" ma:web="e9d7d946-bfd1-44bb-8b51-4f032229512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1220173-28C4-43DE-AD06-BD15FC71C0C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8FC48D2-7804-491A-9899-CAC240E25CF9}">
  <ds:schemaRefs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da799ee6-a4c3-4332-bc98-1fa30cd3a870"/>
    <ds:schemaRef ds:uri="82d987a9-e061-4989-a105-db9b9b047831"/>
    <ds:schemaRef ds:uri="http://www.w3.org/XML/1998/namespace"/>
    <ds:schemaRef ds:uri="http://purl.org/dc/dcmitype/"/>
    <ds:schemaRef ds:uri="e9d7d946-bfd1-44bb-8b51-4f032229512d"/>
    <ds:schemaRef ds:uri="400bdbef-feff-4491-8c53-303b15cf814c"/>
  </ds:schemaRefs>
</ds:datastoreItem>
</file>

<file path=customXml/itemProps3.xml><?xml version="1.0" encoding="utf-8"?>
<ds:datastoreItem xmlns:ds="http://schemas.openxmlformats.org/officeDocument/2006/customXml" ds:itemID="{9F10422C-075C-4E09-9925-4B1BDA6211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00bdbef-feff-4491-8c53-303b15cf814c"/>
    <ds:schemaRef ds:uri="e9d7d946-bfd1-44bb-8b51-4f032229512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Predložak - webinari CARNET</Template>
  <TotalTime>515</TotalTime>
  <Words>3049</Words>
  <Application>Microsoft Office PowerPoint</Application>
  <PresentationFormat>Widescreen</PresentationFormat>
  <Paragraphs>308</Paragraphs>
  <Slides>38</Slides>
  <Notes>37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6" baseType="lpstr">
      <vt:lpstr>Calibri</vt:lpstr>
      <vt:lpstr>Aptos</vt:lpstr>
      <vt:lpstr>Open Sans ExtraBold</vt:lpstr>
      <vt:lpstr>Wingdings</vt:lpstr>
      <vt:lpstr>Open Sans Light</vt:lpstr>
      <vt:lpstr>Arial</vt:lpstr>
      <vt:lpstr>Open Sans</vt:lpstr>
      <vt:lpstr>Predložak - webinari CARNET</vt:lpstr>
      <vt:lpstr>Digitalna tehnologija za suradnju s djelatnicima i učenicima škole i roditeljima</vt:lpstr>
      <vt:lpstr>Zašto je danas veoma važno biti digitalno pismen učitelj?</vt:lpstr>
      <vt:lpstr>PowerPoint Presentation</vt:lpstr>
      <vt:lpstr>Ishodi učenja</vt:lpstr>
      <vt:lpstr>Cilj webinara</vt:lpstr>
      <vt:lpstr>PowerPoint Presentation</vt:lpstr>
      <vt:lpstr>Digitalni alati za prikupljanje podataka</vt:lpstr>
      <vt:lpstr>PowerPoint Presentation</vt:lpstr>
      <vt:lpstr>Pitanja u anketi</vt:lpstr>
      <vt:lpstr>PowerPoint Presentation</vt:lpstr>
      <vt:lpstr>PowerPoint Presentation</vt:lpstr>
      <vt:lpstr>Vježba</vt:lpstr>
      <vt:lpstr>Suradnički rad u školskom okruženju</vt:lpstr>
      <vt:lpstr>Koje alate koristiti za suradnički rad?</vt:lpstr>
      <vt:lpstr>Tricider</vt:lpstr>
      <vt:lpstr>Alati za izradu mentalnih mapa</vt:lpstr>
      <vt:lpstr>Coggle</vt:lpstr>
      <vt:lpstr>Vježba</vt:lpstr>
      <vt:lpstr>Komunikacija između djelatnika i učenika škole i roditelja</vt:lpstr>
      <vt:lpstr>PowerPoint Presentation</vt:lpstr>
      <vt:lpstr>PowerPoint Presentation</vt:lpstr>
      <vt:lpstr>PowerPoint Presentation</vt:lpstr>
      <vt:lpstr>Edmondo</vt:lpstr>
      <vt:lpstr>Yammer</vt:lpstr>
      <vt:lpstr>Vjerodostojnost i pouzdanost izvora podataka</vt:lpstr>
      <vt:lpstr>Kako suradnički stvoriti dokument i dijeliti podatke i informacije?</vt:lpstr>
      <vt:lpstr>PowerPoint Presentation</vt:lpstr>
      <vt:lpstr>Lino</vt:lpstr>
      <vt:lpstr>Padlet</vt:lpstr>
      <vt:lpstr>Alati za pohranu sadržaja i objavljivanje rezultata rada</vt:lpstr>
      <vt:lpstr>Alati za pohranu materijala</vt:lpstr>
      <vt:lpstr>PowerPoint Presentation</vt:lpstr>
      <vt:lpstr>PowerPoint Presentation</vt:lpstr>
      <vt:lpstr>    Umjesto zaključka:  vježba</vt:lpstr>
      <vt:lpstr>Priručnik i prezentacija na Edutoriju u kolekciji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Sastojci i recept  za primjenu IKT-a  u nastavi  na početnoj razini</dc:title>
  <dc:creator>Microsoft Office User</dc:creator>
  <cp:lastModifiedBy>Matea Ježić</cp:lastModifiedBy>
  <cp:revision>16</cp:revision>
  <dcterms:created xsi:type="dcterms:W3CDTF">2019-05-09T07:42:08Z</dcterms:created>
  <dcterms:modified xsi:type="dcterms:W3CDTF">2024-04-15T09:32:09Z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0x0101008770ACE3271B8A49834EA3AFDCD1EF01</vt:lpwstr>
  </property>
  <property fmtid="{D5CDD505-2E9C-101B-9397-08002B2CF9AE}" pid="3" name="MediaServiceImageTags">
    <vt:lpwstr/>
  </property>
</Properties>
</file>