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1.jpeg" ContentType="image/jpeg"/>
  <Override PartName="/ppt/media/image4.jpeg" ContentType="image/jpeg"/>
  <Override PartName="/ppt/media/image2.png" ContentType="image/png"/>
  <Override PartName="/ppt/media/image3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12188825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8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premještanje slajda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r-HR" sz="2000" spc="-1" strike="noStrike">
                <a:latin typeface="Arial"/>
              </a:rPr>
              <a:t>Kliknite za uređivanje oblika bilješki</a:t>
            </a:r>
            <a:endParaRPr b="0" lang="hr-HR" sz="2000" spc="-1" strike="noStrike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hr-HR" sz="1400" spc="-1" strike="noStrike">
                <a:latin typeface="Times New Roman"/>
              </a:rPr>
              <a:t>&lt;zaglavlje&gt;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hr-HR" sz="1400" spc="-1" strike="noStrike">
                <a:latin typeface="Times New Roman"/>
              </a:rPr>
              <a:t>&lt;date/time&gt;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35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hr-HR" sz="1400" spc="-1" strike="noStrike">
                <a:latin typeface="Times New Roman"/>
              </a:rPr>
              <a:t>&lt;podložje&gt;</a:t>
            </a:r>
            <a:endParaRPr b="0" lang="hr-HR" sz="1400" spc="-1" strike="noStrike">
              <a:latin typeface="Times New Roman"/>
            </a:endParaRPr>
          </a:p>
        </p:txBody>
      </p:sp>
      <p:sp>
        <p:nvSpPr>
          <p:cNvPr id="35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A18DD93-27B1-44E6-A083-6402BFDB5FC7}" type="slidenum">
              <a:rPr b="0" lang="hr-HR" sz="1400" spc="-1" strike="noStrike">
                <a:latin typeface="Times New Roman"/>
              </a:rPr>
              <a:t>&lt;number&gt;</a:t>
            </a:fld>
            <a:endParaRPr b="0" lang="hr-H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39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395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4ED1607E-2D9F-4BAB-9D9D-431DF3804EBA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16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6ABDF579-4FF4-46F6-91B8-CF91BA704C2F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19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6E31A10-8B28-45A3-9749-4D60F1061DE1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22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CD5D968E-1826-4BB8-BDBE-B10629D1A3AE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398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BF4A3439-CA0D-455C-AD70-A9D445E564AC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01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7DE48019-AB67-49D9-BF40-29CFACBBCF87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04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F68FE459-445B-49F2-AE2C-CEBE3D74AA96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0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07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2A698B29-1557-42D9-825D-D241C26B7601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10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3D427B1F-19B4-4247-A2BB-E0FE2315EF41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sldImg"/>
          </p:nvPr>
        </p:nvSpPr>
        <p:spPr>
          <a:xfrm>
            <a:off x="382680" y="685800"/>
            <a:ext cx="6092280" cy="342828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hr-HR" sz="2000" spc="-1" strike="noStrike">
              <a:latin typeface="Arial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09B7C8C-2030-4D0E-9BC1-AC27435EB19B}" type="slidenum">
              <a:rPr b="0" lang="hr-H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hr-HR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9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5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6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7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4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5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1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2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subTitle"/>
          </p:nvPr>
        </p:nvSpPr>
        <p:spPr>
          <a:xfrm>
            <a:off x="1593360" y="224640"/>
            <a:ext cx="9781920" cy="530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6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1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4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5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6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7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8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 hidden="1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11579400" y="5638680"/>
            <a:ext cx="608760" cy="121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11274840" y="5638680"/>
            <a:ext cx="303840" cy="1218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121896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0" y="0"/>
            <a:ext cx="1218240" cy="685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0" y="5638680"/>
            <a:ext cx="12188160" cy="1218600"/>
          </a:xfrm>
          <a:prstGeom prst="rect">
            <a:avLst/>
          </a:prstGeom>
          <a:solidFill>
            <a:schemeClr val="accent1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Line 14"/>
          <p:cNvSpPr/>
          <p:nvPr/>
        </p:nvSpPr>
        <p:spPr>
          <a:xfrm>
            <a:off x="11573280" y="5638680"/>
            <a:ext cx="0" cy="121932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0" y="5643000"/>
            <a:ext cx="1215360" cy="121428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Line 16"/>
          <p:cNvSpPr/>
          <p:nvPr/>
        </p:nvSpPr>
        <p:spPr>
          <a:xfrm>
            <a:off x="121860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Line 17"/>
          <p:cNvSpPr/>
          <p:nvPr/>
        </p:nvSpPr>
        <p:spPr>
          <a:xfrm>
            <a:off x="0" y="5631120"/>
            <a:ext cx="18280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276480" y="6032520"/>
            <a:ext cx="592560" cy="518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PlaceHolder 19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hr-HR" sz="1800" spc="-1" strike="noStrike">
                <a:latin typeface="Arial"/>
              </a:rPr>
              <a:t>Kliknite za uređivanje oblika naslova teksta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19" name="PlaceHolder 20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2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3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4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7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PlaceHolder 9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hr-HR" sz="1800" spc="-1" strike="noStrike">
                <a:latin typeface="Arial"/>
              </a:rPr>
              <a:t>Kliknite za uređivanje oblika naslova teksta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65" name="PlaceHolder 10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2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3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4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7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PlaceHolder 9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11" name="PlaceHolder 10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3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4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7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PlaceHolder 9"/>
          <p:cNvSpPr>
            <a:spLocks noGrp="1"/>
          </p:cNvSpPr>
          <p:nvPr>
            <p:ph type="title"/>
          </p:nvPr>
        </p:nvSpPr>
        <p:spPr>
          <a:xfrm>
            <a:off x="1593360" y="224640"/>
            <a:ext cx="978192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hr-HR" sz="1800" spc="-1" strike="noStrike">
                <a:latin typeface="Arial"/>
              </a:rPr>
              <a:t>Kliknite za uređivanje oblika naslova teksta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157" name="PlaceHolder 10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4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Kliknite za uređivanje oblika teksta</a:t>
            </a:r>
            <a:endParaRPr b="0" lang="hr-H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Druga razina konture</a:t>
            </a:r>
            <a:endParaRPr b="0" lang="hr-H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Treća razina konture</a:t>
            </a:r>
            <a:endParaRPr b="0" lang="hr-H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Četvrta razina kontura</a:t>
            </a:r>
            <a:endParaRPr b="0" lang="hr-H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Peta razina kontura</a:t>
            </a:r>
            <a:endParaRPr b="0" lang="hr-H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Šesta razina kontura</a:t>
            </a:r>
            <a:endParaRPr b="0" lang="hr-H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Sedma razina konture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158" name="PlaceHolder 11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4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Kliknite za uređivanje oblika teksta</a:t>
            </a:r>
            <a:endParaRPr b="0" lang="hr-H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Druga razina konture</a:t>
            </a:r>
            <a:endParaRPr b="0" lang="hr-H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Treća razina konture</a:t>
            </a:r>
            <a:endParaRPr b="0" lang="hr-H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1800" spc="-1" strike="noStrike">
                <a:latin typeface="Arial"/>
              </a:rPr>
              <a:t>Četvrta razina kontura</a:t>
            </a:r>
            <a:endParaRPr b="0" lang="hr-H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Peta razina kontura</a:t>
            </a:r>
            <a:endParaRPr b="0" lang="hr-H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Šesta razina kontura</a:t>
            </a:r>
            <a:endParaRPr b="0" lang="hr-H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>
                <a:latin typeface="Arial"/>
              </a:rPr>
              <a:t>Sedma razina konture</a:t>
            </a:r>
            <a:endParaRPr b="0" lang="hr-HR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 hidden="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2" hidden="1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CustomShape 3" hidden="1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CustomShape 4" hidden="1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CustomShape 7" hidden="1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9"/>
          <p:cNvSpPr/>
          <p:nvPr/>
        </p:nvSpPr>
        <p:spPr>
          <a:xfrm>
            <a:off x="11579400" y="5638680"/>
            <a:ext cx="608760" cy="121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10"/>
          <p:cNvSpPr/>
          <p:nvPr/>
        </p:nvSpPr>
        <p:spPr>
          <a:xfrm>
            <a:off x="11274840" y="5638680"/>
            <a:ext cx="303840" cy="1218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11"/>
          <p:cNvSpPr/>
          <p:nvPr/>
        </p:nvSpPr>
        <p:spPr>
          <a:xfrm>
            <a:off x="1216080" y="5638680"/>
            <a:ext cx="608760" cy="121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ustomShape 12"/>
          <p:cNvSpPr/>
          <p:nvPr/>
        </p:nvSpPr>
        <p:spPr>
          <a:xfrm>
            <a:off x="0" y="5638680"/>
            <a:ext cx="12188160" cy="1218600"/>
          </a:xfrm>
          <a:prstGeom prst="rect">
            <a:avLst/>
          </a:prstGeom>
          <a:solidFill>
            <a:schemeClr val="accent1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Line 13"/>
          <p:cNvSpPr/>
          <p:nvPr/>
        </p:nvSpPr>
        <p:spPr>
          <a:xfrm>
            <a:off x="11573280" y="5638680"/>
            <a:ext cx="0" cy="121932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14"/>
          <p:cNvSpPr/>
          <p:nvPr/>
        </p:nvSpPr>
        <p:spPr>
          <a:xfrm>
            <a:off x="0" y="5643000"/>
            <a:ext cx="1215360" cy="121428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15"/>
          <p:cNvSpPr/>
          <p:nvPr/>
        </p:nvSpPr>
        <p:spPr>
          <a:xfrm>
            <a:off x="276480" y="6032520"/>
            <a:ext cx="592560" cy="518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Line 16"/>
          <p:cNvSpPr/>
          <p:nvPr/>
        </p:nvSpPr>
        <p:spPr>
          <a:xfrm>
            <a:off x="1216080" y="5638680"/>
            <a:ext cx="0" cy="121932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CustomShape 17"/>
          <p:cNvSpPr/>
          <p:nvPr/>
        </p:nvSpPr>
        <p:spPr>
          <a:xfrm>
            <a:off x="11579400" y="0"/>
            <a:ext cx="608760" cy="608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18"/>
          <p:cNvSpPr/>
          <p:nvPr/>
        </p:nvSpPr>
        <p:spPr>
          <a:xfrm>
            <a:off x="11274840" y="0"/>
            <a:ext cx="303840" cy="6087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19"/>
          <p:cNvSpPr/>
          <p:nvPr/>
        </p:nvSpPr>
        <p:spPr>
          <a:xfrm>
            <a:off x="1218960" y="0"/>
            <a:ext cx="608760" cy="608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20"/>
          <p:cNvSpPr/>
          <p:nvPr/>
        </p:nvSpPr>
        <p:spPr>
          <a:xfrm>
            <a:off x="0" y="0"/>
            <a:ext cx="1218240" cy="6087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21"/>
          <p:cNvSpPr/>
          <p:nvPr/>
        </p:nvSpPr>
        <p:spPr>
          <a:xfrm>
            <a:off x="0" y="0"/>
            <a:ext cx="12188160" cy="608760"/>
          </a:xfrm>
          <a:prstGeom prst="rect">
            <a:avLst/>
          </a:prstGeom>
          <a:solidFill>
            <a:schemeClr val="accent1">
              <a:lumMod val="7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Line 22"/>
          <p:cNvSpPr/>
          <p:nvPr/>
        </p:nvSpPr>
        <p:spPr>
          <a:xfrm>
            <a:off x="11573280" y="0"/>
            <a:ext cx="0" cy="60948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23"/>
          <p:cNvSpPr/>
          <p:nvPr/>
        </p:nvSpPr>
        <p:spPr>
          <a:xfrm>
            <a:off x="0" y="0"/>
            <a:ext cx="12153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Line 24"/>
          <p:cNvSpPr/>
          <p:nvPr/>
        </p:nvSpPr>
        <p:spPr>
          <a:xfrm>
            <a:off x="1218600" y="0"/>
            <a:ext cx="0" cy="60948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PlaceHolder 25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220" name="PlaceHolder 26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8" name="CustomShape 2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9" name="CustomShape 3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0" name="CustomShape 4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1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2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3" name="CustomShape 7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5" name="PlaceHolder 9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266" name="PlaceHolder 10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11883960" y="0"/>
            <a:ext cx="303840" cy="685728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4" name="CustomShape 2"/>
          <p:cNvSpPr/>
          <p:nvPr/>
        </p:nvSpPr>
        <p:spPr>
          <a:xfrm>
            <a:off x="617040" y="0"/>
            <a:ext cx="608760" cy="68572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5" name="CustomShape 3"/>
          <p:cNvSpPr/>
          <p:nvPr/>
        </p:nvSpPr>
        <p:spPr>
          <a:xfrm>
            <a:off x="0" y="0"/>
            <a:ext cx="608760" cy="6857280"/>
          </a:xfrm>
          <a:prstGeom prst="rect">
            <a:avLst/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6" name="CustomShape 4"/>
          <p:cNvSpPr/>
          <p:nvPr/>
        </p:nvSpPr>
        <p:spPr>
          <a:xfrm>
            <a:off x="617040" y="736200"/>
            <a:ext cx="608760" cy="608760"/>
          </a:xfrm>
          <a:prstGeom prst="rect">
            <a:avLst/>
          </a:prstGeom>
          <a:solidFill>
            <a:schemeClr val="accent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7" name="Line 5"/>
          <p:cNvSpPr/>
          <p:nvPr/>
        </p:nvSpPr>
        <p:spPr>
          <a:xfrm>
            <a:off x="617040" y="73620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8" name="Line 6"/>
          <p:cNvSpPr/>
          <p:nvPr/>
        </p:nvSpPr>
        <p:spPr>
          <a:xfrm>
            <a:off x="617040" y="1345680"/>
            <a:ext cx="609480" cy="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9" name="CustomShape 7"/>
          <p:cNvSpPr/>
          <p:nvPr/>
        </p:nvSpPr>
        <p:spPr>
          <a:xfrm>
            <a:off x="756000" y="898200"/>
            <a:ext cx="335160" cy="293400"/>
          </a:xfrm>
          <a:custGeom>
            <a:avLst/>
            <a:gdLst/>
            <a:ahLst/>
            <a:rect l="l" t="t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0" name="Line 8"/>
          <p:cNvSpPr/>
          <p:nvPr/>
        </p:nvSpPr>
        <p:spPr>
          <a:xfrm>
            <a:off x="617040" y="0"/>
            <a:ext cx="0" cy="6858000"/>
          </a:xfrm>
          <a:prstGeom prst="line">
            <a:avLst/>
          </a:prstGeom>
          <a:ln w="19080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1" name="PlaceHolder 9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12" name="PlaceHolder 10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0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61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www.qrcode-monkey.com/" TargetMode="Externa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4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hyperlink" Target="https://www.qrcode-monkey.com/" TargetMode="External"/><Relationship Id="rId3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view.joomag.com/e-zbornik-malih-istra%C5%BEiva%C4%8Dkih-radova-zbornikt-zavr%C5%A1na-verzija/0607902001528788535?short" TargetMode="External"/><Relationship Id="rId2" Type="http://schemas.openxmlformats.org/officeDocument/2006/relationships/hyperlink" Target="https://view.joomag.com/e-zbornik-malih-istra%C5%BEiva%C4%8Dkih-radova-zbornikt-zavr%C5%A1na-verzija/0607902001528788535?short" TargetMode="External"/><Relationship Id="rId3" Type="http://schemas.openxmlformats.org/officeDocument/2006/relationships/hyperlink" Target="https://view.joomag.com/e-zbornik-malih-istra%C5%BEiva%C4%8Dkih-radova-zbornikt-zavr%C5%A1na-verzija/0607902001528788535?short" TargetMode="External"/><Relationship Id="rId4" Type="http://schemas.openxmlformats.org/officeDocument/2006/relationships/hyperlink" Target="https://euractiv.jutarnji.hr/EiG/digitalnapolitika/eu-zeli-uvesti-porez-na-linkove-i-cenzuru-sadrzaja-un-upozorava-na-gusenje-sloboda/7586391/" TargetMode="External"/><Relationship Id="rId5" Type="http://schemas.openxmlformats.org/officeDocument/2006/relationships/hyperlink" Target="https://euractiv.jutarnji.hr/EiG/digitalnapolitika/eu-zeli-uvesti-porez-na-linkove-i-cenzuru-sadrzaja-un-upozorava-na-gusenje-sloboda/7586391/" TargetMode="External"/><Relationship Id="rId6" Type="http://schemas.openxmlformats.org/officeDocument/2006/relationships/hyperlink" Target="https://www.qrcode-monkey.com/" TargetMode="External"/><Relationship Id="rId7" Type="http://schemas.openxmlformats.org/officeDocument/2006/relationships/hyperlink" Target="https://www.qrcode-monkey.com/" TargetMode="External"/><Relationship Id="rId8" Type="http://schemas.openxmlformats.org/officeDocument/2006/relationships/hyperlink" Target="https://gdpr2018.eu/sto-donosi-gdpr/" TargetMode="External"/><Relationship Id="rId9" Type="http://schemas.openxmlformats.org/officeDocument/2006/relationships/hyperlink" Target="https://gdpr2018.eu/sto-donosi-gdpr/" TargetMode="External"/><Relationship Id="rId10" Type="http://schemas.openxmlformats.org/officeDocument/2006/relationships/hyperlink" Target="https://www.zakon.hr/z/106/Zakon-o-autorskom-pravu-i-srodnim-pravima" TargetMode="External"/><Relationship Id="rId11" Type="http://schemas.openxmlformats.org/officeDocument/2006/relationships/hyperlink" Target="https://www.zakon.hr/z/106/Zakon-o-autorskom-pravu-i-srodnim-pravima" TargetMode="External"/><Relationship Id="rId12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kahoot.com/" TargetMode="External"/><Relationship Id="rId2" Type="http://schemas.openxmlformats.org/officeDocument/2006/relationships/hyperlink" Target="https://kahoot.com/" TargetMode="External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2428560" y="1600200"/>
            <a:ext cx="8328240" cy="267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5400" spc="-1" strike="noStrike">
                <a:solidFill>
                  <a:srgbClr val="344049"/>
                </a:solidFill>
                <a:latin typeface="Cambria"/>
              </a:rPr>
              <a:t>Autor, to sam ja!</a:t>
            </a:r>
            <a:endParaRPr b="0" lang="hr-HR" sz="5400" spc="-1" strike="noStrike">
              <a:latin typeface="Arial"/>
            </a:endParaRPr>
          </a:p>
        </p:txBody>
      </p:sp>
      <p:sp>
        <p:nvSpPr>
          <p:cNvPr id="356" name="CustomShape 2"/>
          <p:cNvSpPr/>
          <p:nvPr/>
        </p:nvSpPr>
        <p:spPr>
          <a:xfrm>
            <a:off x="2428560" y="4344840"/>
            <a:ext cx="7515720" cy="111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90000"/>
              </a:lnSpc>
            </a:pPr>
            <a:r>
              <a:rPr b="0" lang="hr-HR" sz="1800" spc="-1" strike="noStrike">
                <a:solidFill>
                  <a:srgbClr val="465562"/>
                </a:solidFill>
                <a:latin typeface="Cambria"/>
              </a:rPr>
              <a:t>Tea Radić, mag.bibl.</a:t>
            </a:r>
            <a:endParaRPr b="0" lang="hr-HR" sz="1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hr-HR" sz="1800" spc="-1" strike="noStrike">
                <a:solidFill>
                  <a:srgbClr val="465562"/>
                </a:solidFill>
                <a:latin typeface="Cambria"/>
              </a:rPr>
              <a:t>stručni suradnik - mentor</a:t>
            </a:r>
            <a:endParaRPr b="0" lang="hr-HR" sz="1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hr-HR" sz="1800" spc="-1" strike="noStrike">
                <a:solidFill>
                  <a:srgbClr val="465562"/>
                </a:solidFill>
                <a:latin typeface="Cambria"/>
              </a:rPr>
              <a:t>OŠ „Slatine”, OŠ„Srinjine”</a:t>
            </a:r>
            <a:endParaRPr b="0" lang="hr-HR" sz="1800" spc="-1" strike="noStrike">
              <a:latin typeface="Arial"/>
            </a:endParaRPr>
          </a:p>
        </p:txBody>
      </p:sp>
      <p:pic>
        <p:nvPicPr>
          <p:cNvPr id="357" name="Picture 1" descr=""/>
          <p:cNvPicPr/>
          <p:nvPr/>
        </p:nvPicPr>
        <p:blipFill>
          <a:blip r:embed="rId1"/>
          <a:stretch/>
        </p:blipFill>
        <p:spPr>
          <a:xfrm>
            <a:off x="8110800" y="620640"/>
            <a:ext cx="3420720" cy="483480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4e3b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br/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6 šešira 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76" name="CustomShape 2"/>
          <p:cNvSpPr/>
          <p:nvPr/>
        </p:nvSpPr>
        <p:spPr>
          <a:xfrm>
            <a:off x="1486080" y="1628640"/>
            <a:ext cx="9792360" cy="466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Osobine:</a:t>
            </a:r>
            <a:endParaRPr b="0" lang="hr-H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hr-HR" sz="2000" spc="-1" strike="noStrike">
                <a:solidFill>
                  <a:srgbClr val="ffffff"/>
                </a:solidFill>
                <a:latin typeface="Cambria"/>
                <a:ea typeface="DejaVu Sans"/>
              </a:rPr>
              <a:t>Bijeli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zanimaju informacije te postavlja pitanja: „Što znamo?“, „Koje informacije su nam potrebne?“, „Što bismo trebali pitati?“. Njime se usmjerava na informacije koje postoje i koje nedostaju.</a:t>
            </a:r>
            <a:br/>
            <a:r>
              <a:rPr b="1" lang="hr-HR" sz="2000" spc="-1" strike="noStrike">
                <a:solidFill>
                  <a:srgbClr val="c00000"/>
                </a:solidFill>
                <a:latin typeface="Cambria"/>
                <a:ea typeface="DejaVu Sans"/>
              </a:rPr>
              <a:t>Crveni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povezan je s emocijama i intuicijom. Kada se upotrebljava, omogućuje nesmetano i slobodno iskazivanje osjećaja, doživljaja bez ikakvog objašnjenja i opravdanja.</a:t>
            </a:r>
            <a:br/>
            <a:r>
              <a:rPr b="1" lang="hr-HR" sz="2000" spc="-1" strike="noStrike">
                <a:solidFill>
                  <a:srgbClr val="000000"/>
                </a:solidFill>
                <a:latin typeface="Cambria"/>
                <a:ea typeface="DejaVu Sans"/>
              </a:rPr>
              <a:t>Crni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upozorava na moguće rizike i opasnosti, štetu i nedostatke nepromišljenih odluka. On sprječava upadanje u nevolje te kritizira.</a:t>
            </a:r>
            <a:br/>
            <a:r>
              <a:rPr b="1" lang="hr-HR" sz="2000" spc="-1" strike="noStrike">
                <a:solidFill>
                  <a:srgbClr val="a28048"/>
                </a:solidFill>
                <a:latin typeface="Cambria"/>
                <a:ea typeface="DejaVu Sans"/>
              </a:rPr>
              <a:t>Žuti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je izvor optimizma. Pod njim se pronalazi sve što je korisno, vrijedno i dobro.</a:t>
            </a:r>
            <a:br/>
            <a:r>
              <a:rPr b="1" lang="hr-HR" sz="2000" spc="-1" strike="noStrike">
                <a:solidFill>
                  <a:srgbClr val="008000"/>
                </a:solidFill>
                <a:latin typeface="Cambria"/>
                <a:ea typeface="DejaVu Sans"/>
              </a:rPr>
              <a:t>Zeleni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je kreativni, stvaralački šešir. Namijenjen je planiranju i stvaranju novih ideja, predlaganju promjena i iznošenje alternativnih predložaka iznesenim idejama.</a:t>
            </a:r>
            <a:br/>
            <a:r>
              <a:rPr b="1" lang="hr-HR" sz="2000" spc="-1" strike="noStrike">
                <a:solidFill>
                  <a:srgbClr val="3366cc"/>
                </a:solidFill>
                <a:latin typeface="Cambria"/>
                <a:ea typeface="DejaVu Sans"/>
              </a:rPr>
              <a:t>Plavi šešir</a:t>
            </a:r>
            <a:r>
              <a:rPr b="0" lang="hr-HR" sz="2000" spc="-1" strike="noStrike">
                <a:solidFill>
                  <a:srgbClr val="465562"/>
                </a:solidFill>
                <a:latin typeface="Cambria"/>
                <a:ea typeface="DejaVu Sans"/>
              </a:rPr>
              <a:t> razmatra cjelokupan proces mišljenja. Obično se koristi na početku ili na samom kraju procesa. Na početku pomaže u odlučivanju o tijeku rasprave i rasporedu korištenja šešira te o očekivanjima, a na kraju za razmatranje iznesenog mišljenja.</a:t>
            </a:r>
            <a:endParaRPr b="0" lang="hr-HR" sz="2000" spc="-1" strike="noStrike">
              <a:latin typeface="Arial"/>
            </a:endParaRPr>
          </a:p>
        </p:txBody>
      </p:sp>
      <p:pic>
        <p:nvPicPr>
          <p:cNvPr id="377" name="Rezervirano mjesto sadržaja 3" descr=""/>
          <p:cNvPicPr/>
          <p:nvPr/>
        </p:nvPicPr>
        <p:blipFill>
          <a:blip r:embed="rId1"/>
          <a:stretch/>
        </p:blipFill>
        <p:spPr>
          <a:xfrm>
            <a:off x="3502080" y="476640"/>
            <a:ext cx="2925000" cy="853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Zadatak: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79" name="CustomShape 2"/>
          <p:cNvSpPr/>
          <p:nvPr/>
        </p:nvSpPr>
        <p:spPr>
          <a:xfrm>
            <a:off x="1558080" y="1772640"/>
            <a:ext cx="4896000" cy="374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Radi se u grupama.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Pročitajte i proučite isječak iz Gongovog članka. Razmislite i zapiši na papir odgovor na postavljeno pitanje o zadanoj temi imajući na umu da razmišljate glavom osobe čiji šešir nosite!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Pitanje: Što mislite o Direktivi?</a:t>
            </a:r>
            <a:endParaRPr b="0" lang="hr-HR" sz="2400" spc="-1" strike="noStrike">
              <a:latin typeface="Arial"/>
            </a:endParaRPr>
          </a:p>
        </p:txBody>
      </p:sp>
      <p:pic>
        <p:nvPicPr>
          <p:cNvPr id="380" name="" descr=""/>
          <p:cNvPicPr/>
          <p:nvPr/>
        </p:nvPicPr>
        <p:blipFill>
          <a:blip r:embed="rId1"/>
          <a:stretch/>
        </p:blipFill>
        <p:spPr>
          <a:xfrm>
            <a:off x="6408000" y="77760"/>
            <a:ext cx="5256000" cy="6618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06" dur="indefinite" restart="never" nodeType="tmRoot">
          <p:childTnLst>
            <p:seq>
              <p:cTn id="107" dur="indefinite" nodeType="mainSeq">
                <p:childTnLst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1000" fill="hold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6" dur="1000" fill="hold"/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7" dur="1000" fill="hold"/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2" dur="1000" fill="hold"/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3" dur="1000" fill="hold"/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Zadatak: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82" name="CustomShape 2"/>
          <p:cNvSpPr/>
          <p:nvPr/>
        </p:nvSpPr>
        <p:spPr>
          <a:xfrm>
            <a:off x="1702080" y="1917000"/>
            <a:ext cx="936036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Izraditi kratku bilješku o autoru (3-4 rečenice o vama i vašim interesima) u obliku QR koda na web stranici :</a:t>
            </a:r>
            <a:endParaRPr b="0" lang="hr-HR" sz="2400" spc="-1" strike="noStrike">
              <a:latin typeface="Arial"/>
            </a:endParaRPr>
          </a:p>
        </p:txBody>
      </p:sp>
      <p:sp>
        <p:nvSpPr>
          <p:cNvPr id="383" name="CustomShape 3"/>
          <p:cNvSpPr/>
          <p:nvPr/>
        </p:nvSpPr>
        <p:spPr>
          <a:xfrm>
            <a:off x="1949760" y="3069000"/>
            <a:ext cx="544608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1"/>
              </a:rPr>
              <a:t>https://www.qrcode-monkey.com/#text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</p:txBody>
      </p:sp>
      <p:sp>
        <p:nvSpPr>
          <p:cNvPr id="384" name="CustomShape 4"/>
          <p:cNvSpPr/>
          <p:nvPr/>
        </p:nvSpPr>
        <p:spPr>
          <a:xfrm>
            <a:off x="1774080" y="4293000"/>
            <a:ext cx="806400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Izrađeni QR kod spremite na radnu površinu vašeg školskog računala u obliku PGN dokumenta.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</p:txBody>
      </p:sp>
      <p:pic>
        <p:nvPicPr>
          <p:cNvPr id="385" name="Picture 2" descr=""/>
          <p:cNvPicPr/>
          <p:nvPr/>
        </p:nvPicPr>
        <p:blipFill>
          <a:blip r:embed="rId2"/>
          <a:stretch/>
        </p:blipFill>
        <p:spPr>
          <a:xfrm>
            <a:off x="9550800" y="2565000"/>
            <a:ext cx="1547640" cy="154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24" dur="indefinite" restart="never" nodeType="tmRoot">
          <p:childTnLst>
            <p:seq>
              <p:cTn id="125" dur="indefinite" nodeType="mainSeq">
                <p:childTnLst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0" dur="1000" fill="hold"/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1" dur="1000" fill="hold"/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36" dur="1000"/>
                                        <p:tgtEl>
                                          <p:spTgt spid="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1" dur="1000" fill="hold"/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" dur="1000" fill="hold"/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Domaći rad: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87" name="CustomShape 2"/>
          <p:cNvSpPr/>
          <p:nvPr/>
        </p:nvSpPr>
        <p:spPr>
          <a:xfrm>
            <a:off x="1630080" y="4725000"/>
            <a:ext cx="914436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Izrađeni QR kod spremite na računalo u obliku PGN dokumenta te proslijedite knjižničarki u učionicu na Teamsu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.</a:t>
            </a:r>
            <a:endParaRPr b="0" lang="hr-HR" sz="2400" spc="-1" strike="noStrike">
              <a:latin typeface="Arial"/>
            </a:endParaRPr>
          </a:p>
        </p:txBody>
      </p:sp>
      <p:pic>
        <p:nvPicPr>
          <p:cNvPr id="388" name="Picture 2" descr=""/>
          <p:cNvPicPr/>
          <p:nvPr/>
        </p:nvPicPr>
        <p:blipFill>
          <a:blip r:embed="rId1"/>
          <a:stretch/>
        </p:blipFill>
        <p:spPr>
          <a:xfrm>
            <a:off x="9550800" y="2565000"/>
            <a:ext cx="1547640" cy="1547640"/>
          </a:xfrm>
          <a:prstGeom prst="rect">
            <a:avLst/>
          </a:prstGeom>
          <a:ln>
            <a:noFill/>
          </a:ln>
        </p:spPr>
      </p:pic>
      <p:sp>
        <p:nvSpPr>
          <p:cNvPr id="389" name="CustomShape 3"/>
          <p:cNvSpPr/>
          <p:nvPr/>
        </p:nvSpPr>
        <p:spPr>
          <a:xfrm>
            <a:off x="2309760" y="4005000"/>
            <a:ext cx="544608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2"/>
              </a:rPr>
              <a:t>https://www.qrcode-monkey.com/#text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</p:txBody>
      </p:sp>
      <p:sp>
        <p:nvSpPr>
          <p:cNvPr id="390" name="CustomShape 4"/>
          <p:cNvSpPr/>
          <p:nvPr/>
        </p:nvSpPr>
        <p:spPr>
          <a:xfrm>
            <a:off x="1630080" y="1628640"/>
            <a:ext cx="7560000" cy="228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Za domaći rad, povodom obilježavanja Svjetskog dana knjige i autorskih prava, na zadanu temu izradite jedan QR kod! QR kod može biti tekstualan (savjet, afirmacija, mišljenje,...) ili slikovan (vaš likovni rad/crtež/strip/karikatura na zadanu temu knjiga ili autorska prava).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43" dur="indefinite" restart="never" nodeType="tmRoot">
          <p:childTnLst>
            <p:seq>
              <p:cTn id="144" dur="indefinite" nodeType="mainSeq">
                <p:childTnLst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49" dur="1000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Izvori: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92" name="CustomShape 2"/>
          <p:cNvSpPr/>
          <p:nvPr/>
        </p:nvSpPr>
        <p:spPr>
          <a:xfrm>
            <a:off x="1558080" y="1628640"/>
            <a:ext cx="9432360" cy="558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E-zbornik malih istraživačkih radova učenika OŠ “Srinjine”. URL: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1"/>
              </a:rPr>
              <a:t>https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2"/>
              </a:rPr>
              <a:t>://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3"/>
              </a:rPr>
              <a:t>view.joomag.com/e-zbornik-malih-istra%C5%BEiva%C4%8Dkih-radova-zbornikt-zavr%C5%A1na-verzija/0607902001528788535?short</a:t>
            </a: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 (2019-02-02)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Fisher, Ivan. EU želi uvesti porez na linkove i cenzuru sadržaja, UN upozorava na gušenje sloboda. URL: 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4"/>
              </a:rPr>
              <a:t>https://euractiv.jutarnji.hr/EiG/digitalnapolitika/eu-zeli-uvesti-porez-na-linkove-i-cenzuru-sadrzaja-un-upozorava-na-gusenje-sloboda/7586391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5"/>
              </a:rPr>
              <a:t>/</a:t>
            </a: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 (2019-02-02)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QR CODE MONCKY. URL: 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6"/>
              </a:rPr>
              <a:t>https://www.qrcode-monkey.com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7"/>
              </a:rPr>
              <a:t>/</a:t>
            </a: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 (2019-02-02)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Što donosi GDPR?. URL: 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8"/>
              </a:rPr>
              <a:t>https://gdpr2018.eu/sto-donosi-gdpr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9"/>
              </a:rPr>
              <a:t>/</a:t>
            </a: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 (2019-02-02)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Zakon o autorskom pravu i srodnim pravima. URL: 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10"/>
              </a:rPr>
              <a:t>https://</a:t>
            </a:r>
            <a:r>
              <a:rPr b="0" lang="hr-HR" sz="1900" spc="-1" strike="noStrike" u="sng">
                <a:solidFill>
                  <a:srgbClr val="8fc48c"/>
                </a:solidFill>
                <a:uFillTx/>
                <a:latin typeface="Cambria"/>
                <a:ea typeface="DejaVu Sans"/>
                <a:hlinkClick r:id="rId11"/>
              </a:rPr>
              <a:t>www.zakon.hr/z/106/Zakon-o-autorskom-pravu-i-srodnim-pravima</a:t>
            </a:r>
            <a:r>
              <a:rPr b="0" lang="hr-HR" sz="1900" spc="-1" strike="noStrike">
                <a:solidFill>
                  <a:srgbClr val="465562"/>
                </a:solidFill>
                <a:latin typeface="Cambria"/>
                <a:ea typeface="DejaVu Sans"/>
              </a:rPr>
              <a:t> (2019-02-02)</a:t>
            </a: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19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Autor, to sam ja!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59" name="CustomShape 2"/>
          <p:cNvSpPr/>
          <p:nvPr/>
        </p:nvSpPr>
        <p:spPr>
          <a:xfrm>
            <a:off x="1702080" y="1917000"/>
            <a:ext cx="7560000" cy="39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5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Danas ćemo: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Autor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Zakon o autorskom pravu i srodnim pravima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GDPR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Svjetski dan knjige i autorskih prava (23. travnja)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Poticati kreativno i kritičko mišljenje</a:t>
            </a:r>
            <a:endParaRPr b="0" lang="hr-HR" sz="24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465562"/>
              </a:buClr>
              <a:buFont typeface="Arial"/>
              <a:buChar char="•"/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Savladati primjenu jedne tehnike i jednog web alata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CustomShape 1"/>
          <p:cNvSpPr/>
          <p:nvPr/>
        </p:nvSpPr>
        <p:spPr>
          <a:xfrm>
            <a:off x="2428560" y="1600200"/>
            <a:ext cx="8328240" cy="267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0" lang="hr-HR" sz="5400" spc="-1" strike="noStrike">
                <a:solidFill>
                  <a:srgbClr val="344049"/>
                </a:solidFill>
                <a:latin typeface="Cambria"/>
              </a:rPr>
              <a:t>Kviz znanja - ponavljanje</a:t>
            </a:r>
            <a:endParaRPr b="0" lang="hr-HR" sz="5400" spc="-1" strike="noStrike">
              <a:latin typeface="Arial"/>
            </a:endParaRPr>
          </a:p>
        </p:txBody>
      </p:sp>
      <p:sp>
        <p:nvSpPr>
          <p:cNvPr id="361" name="CustomShape 2"/>
          <p:cNvSpPr/>
          <p:nvPr/>
        </p:nvSpPr>
        <p:spPr>
          <a:xfrm>
            <a:off x="2428560" y="4344840"/>
            <a:ext cx="7515720" cy="111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</a:pPr>
            <a:r>
              <a:rPr b="0" lang="hr-HR" sz="2800" spc="-1" strike="noStrike" u="sng">
                <a:solidFill>
                  <a:srgbClr val="8fc48c"/>
                </a:solidFill>
                <a:uFillTx/>
                <a:latin typeface="Cambria"/>
                <a:hlinkClick r:id="rId1"/>
              </a:rPr>
              <a:t>https://kahoot.com</a:t>
            </a:r>
            <a:r>
              <a:rPr b="0" lang="hr-HR" sz="2800" spc="-1" strike="noStrike" u="sng">
                <a:solidFill>
                  <a:srgbClr val="8fc48c"/>
                </a:solidFill>
                <a:uFillTx/>
                <a:latin typeface="Cambria"/>
                <a:hlinkClick r:id="rId2"/>
              </a:rPr>
              <a:t>/</a:t>
            </a:r>
            <a:endParaRPr b="0" lang="hr-HR" sz="2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hr-HR" sz="2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Autor, to sam ja!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63" name="CustomShape 2"/>
          <p:cNvSpPr/>
          <p:nvPr/>
        </p:nvSpPr>
        <p:spPr>
          <a:xfrm>
            <a:off x="1656000" y="1770480"/>
            <a:ext cx="9144000" cy="374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Riječ </a:t>
            </a:r>
            <a:r>
              <a:rPr b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autor</a:t>
            </a:r>
            <a:r>
              <a:rPr b="0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 dolazi od latinske riječi </a:t>
            </a:r>
            <a:r>
              <a:rPr b="1" i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–auctor</a:t>
            </a:r>
            <a:r>
              <a:rPr b="0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, a znači stvaratelj, tvorac djela odnosno intelektualne tvorevine.</a:t>
            </a:r>
            <a:endParaRPr b="0" lang="hr-HR" sz="2400" spc="-1" strike="noStrike">
              <a:solidFill>
                <a:srgbClr val="355269"/>
              </a:solidFill>
              <a:latin typeface="Cambria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solidFill>
                <a:srgbClr val="355269"/>
              </a:solidFill>
              <a:latin typeface="Cambria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Autor samim činom stvaranja djela stječe prava koja pripadaju autoru. U Republici Hrvatskoj autorska prava su zaštićena </a:t>
            </a:r>
            <a:r>
              <a:rPr b="1" i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Zakonom o autorskim pravu i srodnim pravima</a:t>
            </a:r>
            <a:r>
              <a:rPr b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.</a:t>
            </a:r>
            <a:endParaRPr b="0" lang="hr-HR" sz="2400" spc="-1" strike="noStrike">
              <a:solidFill>
                <a:srgbClr val="355269"/>
              </a:solidFill>
              <a:latin typeface="Cambria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solidFill>
                <a:srgbClr val="355269"/>
              </a:solidFill>
              <a:latin typeface="Cambria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Svako vaše likovno i literalno djelo koje je plod vaše kreativnosti i inovativno je jer nije reprodukcija nečijeg drugog djela je</a:t>
            </a:r>
            <a:r>
              <a:rPr b="0" i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 vaše</a:t>
            </a:r>
            <a:r>
              <a:rPr b="1" i="1" lang="hr-HR" sz="2400" spc="-1" strike="noStrike">
                <a:solidFill>
                  <a:srgbClr val="355269"/>
                </a:solidFill>
                <a:latin typeface="Cambria"/>
                <a:ea typeface="DejaVu Sans"/>
              </a:rPr>
              <a:t> autorsko djelo!</a:t>
            </a:r>
            <a:endParaRPr b="0" lang="hr-HR" sz="2400" spc="-1" strike="noStrike">
              <a:solidFill>
                <a:srgbClr val="355269"/>
              </a:solidFill>
              <a:latin typeface="Cambria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Što je GDPR?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65" name="CustomShape 2"/>
          <p:cNvSpPr/>
          <p:nvPr/>
        </p:nvSpPr>
        <p:spPr>
          <a:xfrm>
            <a:off x="1846080" y="1772640"/>
            <a:ext cx="9000360" cy="411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GDPR</a:t>
            </a: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 je Opća uredba o zaštiti podataka koja se primjenjuje od 25. svibnja 2018. godine.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Zaštita osobnih podataka jedan je od osnovnih zadataka koje GDPR stavlja pred organizacije bilo da je riječ o osobnim podacima korisnika, klijenata ili zaposlenika. Organizacije u svakom trenutku moraju znati gdje su koji podaci te u koju svrhu se smiju koristiti. 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Osobni podaci koji se štite GDPR-om: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Ime, adresa, e-mail adresa, GPS lokacija, telefonski broj, fotografija, video snimke pojedinaca, OIB, biometrijski podaci, genetski podaci, podaci o obrazovanju i stručnoj spremi, podaci o plaći i sl.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0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1000" fill="hold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1486080" y="177840"/>
            <a:ext cx="988956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600" spc="-1" strike="noStrike">
                <a:solidFill>
                  <a:srgbClr val="344049"/>
                </a:solidFill>
                <a:latin typeface="Cambria"/>
              </a:rPr>
              <a:t>Zakon o autorskom pravu i srodnim pravima</a:t>
            </a:r>
            <a:endParaRPr b="0" lang="hr-HR" sz="3600" spc="-1" strike="noStrike">
              <a:latin typeface="Arial"/>
            </a:endParaRPr>
          </a:p>
        </p:txBody>
      </p:sp>
      <p:sp>
        <p:nvSpPr>
          <p:cNvPr id="367" name="CustomShape 2"/>
          <p:cNvSpPr/>
          <p:nvPr/>
        </p:nvSpPr>
        <p:spPr>
          <a:xfrm>
            <a:off x="1702080" y="1845000"/>
            <a:ext cx="9432360" cy="411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Čl. 9.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Autoru pripada autorsko pravo na njegovu autorskom djelu činom samog stvaranja autorskog djela.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Čl. 12.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Autorom se smatra osoba čije je ime, pseudonim, umjetnički znak ili kod na uobičajen način označen na primjercima autorskog djela ili pri objavi autorskog djela, dok se ne dokaže suprotno.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Čl. 15.</a:t>
            </a:r>
            <a:endParaRPr b="0" lang="hr-H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Autor ima pravo biti priznat i označen kao autor djela. Osoba koja javno koristi autorsko djelo dužna je pri svakom korištenju naznačiti autora, osim ako autor u pisanom obliku izjavi da ne želi biti naveden […].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0" fill="hold"/>
                                        <p:tgtEl>
                                          <p:spTgt spid="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1000" fill="hold"/>
                                        <p:tgtEl>
                                          <p:spTgt spid="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1000" fill="hold"/>
                                        <p:tgtEl>
                                          <p:spTgt spid="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1000" fill="hold"/>
                                        <p:tgtEl>
                                          <p:spTgt spid="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1000" fill="hold"/>
                                        <p:tgtEl>
                                          <p:spTgt spid="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1000" fill="hold"/>
                                        <p:tgtEl>
                                          <p:spTgt spid="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1000" fill="hold"/>
                                        <p:tgtEl>
                                          <p:spTgt spid="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" dur="1000" fill="hold"/>
                                        <p:tgtEl>
                                          <p:spTgt spid="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1000" fill="hold"/>
                                        <p:tgtEl>
                                          <p:spTgt spid="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1486080" y="1124640"/>
            <a:ext cx="9432360" cy="20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hr-HR" sz="4400" spc="-1" strike="noStrike">
                <a:solidFill>
                  <a:srgbClr val="344049"/>
                </a:solidFill>
                <a:latin typeface="Cambria"/>
              </a:rPr>
              <a:t>Zakon o autorskom pravu i srodnim pravima u digitalnom okruženju?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369" name="CustomShape 2"/>
          <p:cNvSpPr/>
          <p:nvPr/>
        </p:nvSpPr>
        <p:spPr>
          <a:xfrm>
            <a:off x="2998080" y="3573000"/>
            <a:ext cx="6092280" cy="11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hr-HR" sz="2400" spc="-1" strike="noStrike">
                <a:solidFill>
                  <a:srgbClr val="465562"/>
                </a:solidFill>
                <a:latin typeface="Cambria"/>
                <a:ea typeface="DejaVu Sans"/>
              </a:rPr>
              <a:t>Direktiva Europskog parlamenta i Vijeća o autorskim pravima na jedinstvenom digitalnom tržištu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83" dur="indefinite" restart="never" nodeType="tmRoot">
          <p:childTnLst>
            <p:seq>
              <p:cTn id="84" dur="indefinite" nodeType="mainSeq"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89" dur="1000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200" spc="-1" strike="noStrike">
                <a:solidFill>
                  <a:srgbClr val="344049"/>
                </a:solidFill>
                <a:latin typeface="Cambria"/>
              </a:rPr>
              <a:t>Važni dijelovi Direktive koji se odnose na obrazovanje i autorstvo: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371" name="CustomShape 2"/>
          <p:cNvSpPr/>
          <p:nvPr/>
        </p:nvSpPr>
        <p:spPr>
          <a:xfrm>
            <a:off x="1512000" y="1512000"/>
            <a:ext cx="9889920" cy="511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465562"/>
                </a:solidFill>
                <a:latin typeface="Cambria"/>
                <a:ea typeface="DejaVu Sans"/>
              </a:rPr>
              <a:t>4. MJERE ZA PRILAGODBU IZNIMAKA I OGRANIČENJA DIGITALNOM I PREKOGRANIČNOM OKRUŽENJU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465562"/>
                </a:solidFill>
                <a:latin typeface="Cambria"/>
                <a:ea typeface="DejaVu Sans"/>
              </a:rPr>
              <a:t>- za digitalno korištenje autorskih djela i drugih predmeta zaštite u digitalnoj i prekograničnoj nastavi isključivo u svrhu davanja primjera u nastavi u mjeri koja je opravdana nekomercijalnom svrhom koja se želi ostvariti, pod sljedećim uvjetima: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465562"/>
                </a:solidFill>
                <a:latin typeface="Cambria"/>
                <a:ea typeface="DejaVu Sans"/>
              </a:rPr>
              <a:t>a) da se takvo korištenje odvija u okviru nadležnosti obrazovne ustanove, u njezinim prostorijama ili u drugim objektima, ili putem sigurnog elektroničkog okružja kojem mogu pristupiti samo učenici ili studenti i nastavno osoblje te obrazovne ustanove te</a:t>
            </a:r>
            <a:endParaRPr b="0" lang="hr-HR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hr-HR" sz="2200" spc="-1" strike="noStrike">
                <a:solidFill>
                  <a:srgbClr val="465562"/>
                </a:solidFill>
                <a:latin typeface="Cambria"/>
                <a:ea typeface="DejaVu Sans"/>
              </a:rPr>
              <a:t>b) da je takvo korištenje popraćeno navođenjem izvora, uključujući imena autora, osim ako se to pokaže nemogućim[7] za umnožavanje djela ili drugih predmeta zaštite koji su trajni dio zbirki institucija kulturne baštine, i to u bilo kojem formatu ili na bilo kojem mediju u svrhu njihova očuvanja, i to samo u mjeri koja je nužna za njihovo očuvanje</a:t>
            </a:r>
            <a:endParaRPr b="0" lang="hr-HR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90" dur="indefinite" restart="never" nodeType="tmRoot">
          <p:childTnLst>
            <p:seq>
              <p:cTn id="91" dur="indefinite" nodeType="mainSeq">
                <p:childTnLst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10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1593360" y="177840"/>
            <a:ext cx="9781920" cy="1239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1" lang="hr-HR" sz="3200" spc="-1" strike="noStrike">
                <a:solidFill>
                  <a:srgbClr val="344049"/>
                </a:solidFill>
                <a:latin typeface="Cambria"/>
              </a:rPr>
              <a:t>Važni dijelovi Direktive koji se odnose na obrazovanje i autorstvo: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373" name="CustomShape 2"/>
          <p:cNvSpPr/>
          <p:nvPr/>
        </p:nvSpPr>
        <p:spPr>
          <a:xfrm>
            <a:off x="1512000" y="1512000"/>
            <a:ext cx="9889920" cy="511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TextShape 3"/>
          <p:cNvSpPr txBox="1"/>
          <p:nvPr/>
        </p:nvSpPr>
        <p:spPr>
          <a:xfrm>
            <a:off x="1584000" y="1512000"/>
            <a:ext cx="9936000" cy="532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hr-HR" sz="2200" spc="-1" strike="noStrike">
                <a:solidFill>
                  <a:srgbClr val="355269"/>
                </a:solidFill>
                <a:latin typeface="Cambria"/>
              </a:rPr>
              <a:t>6. MJERE ZA STVARANJE TRŽIŠTA ZA AUTORSKO PRAVO KOJE DOBRO FUNKCIONIRA</a:t>
            </a:r>
            <a:endParaRPr b="0" lang="hr-HR" sz="2200" spc="-1" strike="noStrike">
              <a:solidFill>
                <a:srgbClr val="81aca6"/>
              </a:solidFill>
              <a:latin typeface="Arial"/>
            </a:endParaRPr>
          </a:p>
          <a:p>
            <a:r>
              <a:rPr b="0" lang="hr-HR" sz="2200" spc="-1" strike="noStrike">
                <a:solidFill>
                  <a:srgbClr val="355269"/>
                </a:solidFill>
                <a:latin typeface="Cambria"/>
              </a:rPr>
              <a:t>[...] od zaštite zajamčene ovom Direktivom (EU) 2019/790, isključene su periodične publikacije koje se objavljuju u znanstvene ili akademske svrhe, ali i internetske stranice kao što su blogovi, koje pružaju informacije u sklopu aktivnosti koja se ne provodi na inicijativu, u okviru uredničke odgovornosti i pod kontrolom pružatelja usluga, kao što je izdavač novina[15].</a:t>
            </a:r>
            <a:endParaRPr b="0" lang="hr-HR" sz="2200" spc="-1" strike="noStrike">
              <a:solidFill>
                <a:srgbClr val="81aca6"/>
              </a:solidFill>
              <a:latin typeface="Arial"/>
            </a:endParaRPr>
          </a:p>
          <a:p>
            <a:r>
              <a:rPr b="0" lang="hr-HR" sz="2200" spc="-1" strike="noStrike">
                <a:solidFill>
                  <a:srgbClr val="355269"/>
                </a:solidFill>
                <a:latin typeface="Cambria"/>
              </a:rPr>
              <a:t>Kao što je već spomenuto, predmetne mjere ponajprije se odnose na velike internetske platforme i servise za prikupljanje vijesti ili usluge praćenja medija, kao što je Googleov servis Google News, a kojima se ovom Direktivom (EU) 2019/790 nameće obveza osiguravanja odgovarajuće naknade za nositelje autorskih i srodnih prava, čija se djela iskorištavaju u komercijalne svrhe. Naime, takve platforme i servisi funkcioniraju na poslovnom modelu prikupljanja i ponovnog korištenja informativnih publikacija, što im omogućava ostvarivanje znatnih prihoda.[...</a:t>
            </a:r>
            <a:r>
              <a:rPr b="0" lang="hr-HR" sz="2200" spc="-1" strike="noStrike">
                <a:solidFill>
                  <a:srgbClr val="2a6099"/>
                </a:solidFill>
                <a:latin typeface="Cambria"/>
              </a:rPr>
              <a:t>]</a:t>
            </a:r>
            <a:endParaRPr b="0" lang="hr-HR" sz="2200" spc="-1" strike="noStrike">
              <a:solidFill>
                <a:srgbClr val="81aca6"/>
              </a:solidFill>
              <a:latin typeface="Arial"/>
            </a:endParaRPr>
          </a:p>
          <a:p>
            <a:endParaRPr b="0" lang="hr-HR" sz="2200" spc="-1" strike="noStrike">
              <a:solidFill>
                <a:srgbClr val="81aca6"/>
              </a:solidFill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98" dur="indefinite" restart="never" nodeType="tmRoot">
          <p:childTnLst>
            <p:seq>
              <p:cTn id="99" dur="indefinite" nodeType="mainSeq">
                <p:childTnLst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1000" fill="hold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TF02787947</Template>
  <TotalTime>279</TotalTime>
  <Application>LibreOffice/6.2.8.2$Windows_X86_64 LibreOffice_project/f82ddfca21ebc1e222a662a32b25c0c9d20169ee</Application>
  <Words>594</Words>
  <Paragraphs>68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2019-02-04T09:23:56Z</dcterms:created>
  <dc:creator>Korisnik</dc:creator>
  <dc:description/>
  <dc:language>hr-HR</dc:language>
  <cp:lastModifiedBy/>
  <dcterms:modified xsi:type="dcterms:W3CDTF">2020-09-28T09:25:06Z</dcterms:modified>
  <cp:revision>29</cp:revision>
  <dc:subject/>
  <dc:title>Autor to sam ja!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ampaignTags">
    <vt:lpwstr/>
  </property>
  <property fmtid="{D5CDD505-2E9C-101B-9397-08002B2CF9AE}" pid="4" name="ContentTypeId">
    <vt:lpwstr>0x010100AA3F7D94069FF64A86F7DFF56D60E3BE</vt:lpwstr>
  </property>
  <property fmtid="{D5CDD505-2E9C-101B-9397-08002B2CF9AE}" pid="5" name="FeatureTags">
    <vt:lpwstr/>
  </property>
  <property fmtid="{D5CDD505-2E9C-101B-9397-08002B2CF9AE}" pid="6" name="HiddenSlides">
    <vt:i4>0</vt:i4>
  </property>
  <property fmtid="{D5CDD505-2E9C-101B-9397-08002B2CF9AE}" pid="7" name="HyperlinksChanged">
    <vt:bool>0</vt:bool>
  </property>
  <property fmtid="{D5CDD505-2E9C-101B-9397-08002B2CF9AE}" pid="8" name="InternalTags">
    <vt:lpwstr/>
  </property>
  <property fmtid="{D5CDD505-2E9C-101B-9397-08002B2CF9AE}" pid="9" name="LinksUpToDate">
    <vt:bool>0</vt:bool>
  </property>
  <property fmtid="{D5CDD505-2E9C-101B-9397-08002B2CF9AE}" pid="10" name="LocalizationTags">
    <vt:lpwstr/>
  </property>
  <property fmtid="{D5CDD505-2E9C-101B-9397-08002B2CF9AE}" pid="11" name="MMClips">
    <vt:i4>0</vt:i4>
  </property>
  <property fmtid="{D5CDD505-2E9C-101B-9397-08002B2CF9AE}" pid="12" name="Notes">
    <vt:i4>8</vt:i4>
  </property>
  <property fmtid="{D5CDD505-2E9C-101B-9397-08002B2CF9AE}" pid="13" name="PresentationFormat">
    <vt:lpwstr>Custom</vt:lpwstr>
  </property>
  <property fmtid="{D5CDD505-2E9C-101B-9397-08002B2CF9AE}" pid="14" name="ScaleCrop">
    <vt:bool>0</vt:bool>
  </property>
  <property fmtid="{D5CDD505-2E9C-101B-9397-08002B2CF9AE}" pid="15" name="ScenarioTags">
    <vt:lpwstr/>
  </property>
  <property fmtid="{D5CDD505-2E9C-101B-9397-08002B2CF9AE}" pid="16" name="ShareDoc">
    <vt:bool>0</vt:bool>
  </property>
  <property fmtid="{D5CDD505-2E9C-101B-9397-08002B2CF9AE}" pid="17" name="Slides">
    <vt:i4>12</vt:i4>
  </property>
</Properties>
</file>