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7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9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77C3D-7BB2-4D23-9D10-616807B37D36}" type="datetimeFigureOut">
              <a:rPr lang="sr-Latn-CS" smtClean="0"/>
              <a:t>22.9.2016.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03A18-1BE2-487D-92D8-585057AF460F}" type="slidenum">
              <a:rPr lang="hr-HR" smtClean="0"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>
            <a:normAutofit/>
          </a:bodyPr>
          <a:lstStyle/>
          <a:p>
            <a:r>
              <a:rPr lang="hr-HR" sz="8000" dirty="0" smtClean="0">
                <a:solidFill>
                  <a:srgbClr val="00B0F0"/>
                </a:solidFill>
              </a:rPr>
              <a:t>POR</a:t>
            </a:r>
            <a:r>
              <a:rPr lang="hr-HR" sz="8000" dirty="0" smtClean="0">
                <a:solidFill>
                  <a:schemeClr val="accent4">
                    <a:lumMod val="50000"/>
                  </a:schemeClr>
                </a:solidFill>
              </a:rPr>
              <a:t>EME</a:t>
            </a:r>
            <a:r>
              <a:rPr lang="hr-HR" sz="8000" dirty="0" smtClean="0">
                <a:solidFill>
                  <a:schemeClr val="accent6">
                    <a:lumMod val="75000"/>
                  </a:schemeClr>
                </a:solidFill>
              </a:rPr>
              <a:t>ĆAJI</a:t>
            </a:r>
            <a:r>
              <a:rPr lang="hr-HR" sz="8000" dirty="0" smtClean="0"/>
              <a:t> </a:t>
            </a:r>
            <a:r>
              <a:rPr lang="hr-HR" sz="8000" dirty="0" smtClean="0">
                <a:solidFill>
                  <a:srgbClr val="0070C0"/>
                </a:solidFill>
              </a:rPr>
              <a:t>KR</a:t>
            </a:r>
            <a:r>
              <a:rPr lang="hr-HR" sz="8000" dirty="0" smtClean="0">
                <a:solidFill>
                  <a:srgbClr val="7030A0"/>
                </a:solidFill>
              </a:rPr>
              <a:t>VI</a:t>
            </a:r>
            <a:endParaRPr lang="hr-HR" sz="8000" dirty="0">
              <a:solidFill>
                <a:srgbClr val="7030A0"/>
              </a:solidFill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611560" y="4412704"/>
            <a:ext cx="8064896" cy="1752600"/>
          </a:xfrm>
        </p:spPr>
        <p:txBody>
          <a:bodyPr>
            <a:noAutofit/>
          </a:bodyPr>
          <a:lstStyle/>
          <a:p>
            <a:r>
              <a:rPr lang="hr-HR" sz="6000" b="1" dirty="0" smtClean="0">
                <a:solidFill>
                  <a:srgbClr val="FFFF00"/>
                </a:solidFill>
              </a:rPr>
              <a:t>STVARANJE  KRVNIH STANICA</a:t>
            </a:r>
            <a:endParaRPr lang="hr-HR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7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b="1" u="sng" dirty="0"/>
              <a:t>POLICITEMIJA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/>
          <a:lstStyle/>
          <a:p>
            <a:pPr lvl="0"/>
            <a:r>
              <a:rPr lang="hr-HR" b="1" dirty="0"/>
              <a:t>porast koncentracije hemoglobina</a:t>
            </a:r>
            <a:r>
              <a:rPr lang="hr-HR" dirty="0"/>
              <a:t> u krvi </a:t>
            </a:r>
            <a:r>
              <a:rPr lang="hr-HR" dirty="0">
                <a:sym typeface="Wingdings"/>
              </a:rPr>
              <a:t></a:t>
            </a:r>
            <a:r>
              <a:rPr lang="hr-HR" dirty="0"/>
              <a:t> povećan broj eritrocita</a:t>
            </a:r>
          </a:p>
          <a:p>
            <a:pPr lvl="0"/>
            <a:r>
              <a:rPr lang="hr-HR" dirty="0"/>
              <a:t>uzrok: dehidracija ili tumor krvotvornog tkiva</a:t>
            </a:r>
          </a:p>
          <a:p>
            <a:pPr lvl="0"/>
            <a:r>
              <a:rPr lang="hr-HR" dirty="0"/>
              <a:t>krv je gušća </a:t>
            </a:r>
            <a:r>
              <a:rPr lang="hr-HR" dirty="0">
                <a:sym typeface="Wingdings"/>
              </a:rPr>
              <a:t></a:t>
            </a:r>
            <a:r>
              <a:rPr lang="hr-HR" dirty="0"/>
              <a:t> dodatni </a:t>
            </a:r>
            <a:r>
              <a:rPr lang="hr-HR" b="1" dirty="0"/>
              <a:t>napor za srce</a:t>
            </a:r>
            <a:endParaRPr lang="hr-HR" dirty="0"/>
          </a:p>
          <a:p>
            <a:endParaRPr lang="hr-H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888" y="3493343"/>
            <a:ext cx="42862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84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u="sng" dirty="0"/>
              <a:t>LEUKOPENIJA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dirty="0"/>
              <a:t>smanjen broj leukocita u krvi </a:t>
            </a:r>
          </a:p>
          <a:p>
            <a:pPr lvl="0"/>
            <a:r>
              <a:rPr lang="hr-HR" dirty="0"/>
              <a:t>opasnost od teških infekcija, smrt za 3 – 6 dana</a:t>
            </a:r>
          </a:p>
          <a:p>
            <a:endParaRPr lang="hr-H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96952"/>
            <a:ext cx="4674096" cy="350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217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r-HR" b="1" u="sng" dirty="0"/>
              <a:t>LEUKOCITOZA</a:t>
            </a:r>
            <a:r>
              <a:rPr lang="hr-HR" b="1" dirty="0"/>
              <a:t>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1600200"/>
            <a:ext cx="8229600" cy="4525963"/>
          </a:xfrm>
        </p:spPr>
        <p:txBody>
          <a:bodyPr/>
          <a:lstStyle/>
          <a:p>
            <a:r>
              <a:rPr lang="hr-HR" dirty="0" smtClean="0"/>
              <a:t>povećan </a:t>
            </a:r>
            <a:r>
              <a:rPr lang="hr-HR" dirty="0"/>
              <a:t>broj leukocita u </a:t>
            </a:r>
            <a:r>
              <a:rPr lang="hr-HR" dirty="0" smtClean="0"/>
              <a:t>krvi   </a:t>
            </a:r>
          </a:p>
          <a:p>
            <a:r>
              <a:rPr lang="hr-HR" dirty="0" smtClean="0"/>
              <a:t>uzrok </a:t>
            </a:r>
            <a:r>
              <a:rPr lang="hr-HR" dirty="0"/>
              <a:t>– infekcija ili</a:t>
            </a:r>
          </a:p>
          <a:p>
            <a:r>
              <a:rPr lang="hr-HR" b="1" dirty="0" smtClean="0"/>
              <a:t>LEUKEMIJA </a:t>
            </a:r>
            <a:r>
              <a:rPr lang="hr-HR" b="1" dirty="0" smtClean="0">
                <a:sym typeface="Wingdings" panose="05000000000000000000" pitchFamily="2" charset="2"/>
              </a:rPr>
              <a:t></a:t>
            </a:r>
          </a:p>
          <a:p>
            <a:pPr lvl="1"/>
            <a:r>
              <a:rPr lang="hr-HR" dirty="0"/>
              <a:t>rak bijelih krvnih stanica </a:t>
            </a:r>
          </a:p>
          <a:p>
            <a:pPr lvl="1"/>
            <a:r>
              <a:rPr lang="hr-HR" dirty="0"/>
              <a:t>smanjena otpornost na infekcije, čirevi u ustima, povećani limfni čvorovi i slezena, opća slabost</a:t>
            </a:r>
          </a:p>
          <a:p>
            <a:endParaRPr lang="hr-H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" t="2326" r="2385" b="15077"/>
          <a:stretch/>
        </p:blipFill>
        <p:spPr bwMode="auto">
          <a:xfrm>
            <a:off x="5652120" y="404664"/>
            <a:ext cx="3252069" cy="31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41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u="sng" dirty="0"/>
              <a:t>STVARANJE KRVNIH STANICA - HEMATOPOEZA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dirty="0"/>
              <a:t>neprestano obnavljanje krvnih stanica zbog kratkog životnog vijeka</a:t>
            </a:r>
          </a:p>
          <a:p>
            <a:pPr lvl="0"/>
            <a:r>
              <a:rPr lang="hr-HR" dirty="0"/>
              <a:t>glavna krvotvorna tkiva i organi - 5 % tjelesne mase </a:t>
            </a:r>
            <a:r>
              <a:rPr lang="hr-HR" dirty="0" smtClean="0"/>
              <a:t>čovjeka</a:t>
            </a:r>
            <a:endParaRPr lang="hr-HR" dirty="0"/>
          </a:p>
          <a:p>
            <a:endParaRPr lang="hr-H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01008"/>
            <a:ext cx="4248472" cy="283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57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"/>
          <a:stretch/>
        </p:blipFill>
        <p:spPr bwMode="auto">
          <a:xfrm>
            <a:off x="2123728" y="116632"/>
            <a:ext cx="5220505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03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b="1" dirty="0"/>
              <a:t>KOŠTANA MOŽDINA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hr-HR" dirty="0"/>
              <a:t>do spolne zrelosti aktivna u svim cjevastim i plosnatim </a:t>
            </a:r>
            <a:r>
              <a:rPr lang="hr-HR" dirty="0" smtClean="0"/>
              <a:t>kostima</a:t>
            </a:r>
          </a:p>
          <a:p>
            <a:r>
              <a:rPr lang="hr-HR" dirty="0" smtClean="0"/>
              <a:t>nakon </a:t>
            </a:r>
            <a:r>
              <a:rPr lang="hr-HR" dirty="0"/>
              <a:t>spolne zrelosti samo u </a:t>
            </a:r>
            <a:r>
              <a:rPr lang="hr-HR" dirty="0" smtClean="0"/>
              <a:t>plosnatim</a:t>
            </a:r>
          </a:p>
          <a:p>
            <a:r>
              <a:rPr lang="hr-HR" dirty="0" smtClean="0"/>
              <a:t>stvara </a:t>
            </a:r>
            <a:r>
              <a:rPr lang="hr-HR" b="1" dirty="0"/>
              <a:t>sve</a:t>
            </a:r>
            <a:r>
              <a:rPr lang="hr-HR" dirty="0"/>
              <a:t> krvne stanice </a:t>
            </a:r>
            <a:r>
              <a:rPr lang="hr-HR" b="1" dirty="0"/>
              <a:t>osim </a:t>
            </a:r>
            <a:r>
              <a:rPr lang="hr-HR" b="1" dirty="0" err="1"/>
              <a:t>limfocita</a:t>
            </a:r>
            <a:endParaRPr lang="hr-H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3313913" cy="2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18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b="1" dirty="0"/>
              <a:t>TIMUS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hr-HR" dirty="0"/>
              <a:t>stvaratelj </a:t>
            </a:r>
            <a:r>
              <a:rPr lang="hr-HR" dirty="0" err="1"/>
              <a:t>limfocita</a:t>
            </a:r>
            <a:r>
              <a:rPr lang="hr-HR" dirty="0"/>
              <a:t> (</a:t>
            </a:r>
            <a:r>
              <a:rPr lang="hr-HR" b="1" dirty="0" smtClean="0"/>
              <a:t>T-</a:t>
            </a:r>
            <a:r>
              <a:rPr lang="hr-HR" b="1" dirty="0" err="1" smtClean="0"/>
              <a:t>limfociti</a:t>
            </a:r>
            <a:r>
              <a:rPr lang="hr-HR" dirty="0" smtClean="0"/>
              <a:t>)</a:t>
            </a:r>
          </a:p>
          <a:p>
            <a:r>
              <a:rPr lang="hr-HR" dirty="0" smtClean="0"/>
              <a:t>aktivan </a:t>
            </a:r>
            <a:r>
              <a:rPr lang="hr-HR" dirty="0"/>
              <a:t>do spolne </a:t>
            </a:r>
            <a:r>
              <a:rPr lang="hr-HR" dirty="0" smtClean="0"/>
              <a:t>zrelosti</a:t>
            </a:r>
          </a:p>
          <a:p>
            <a:r>
              <a:rPr lang="hr-HR" dirty="0" smtClean="0"/>
              <a:t>nakon puberteta smanjenje </a:t>
            </a:r>
            <a:r>
              <a:rPr lang="hr-HR" dirty="0"/>
              <a:t>proizvodnje zbog utjecaja spolnih hormona </a:t>
            </a:r>
          </a:p>
          <a:p>
            <a:endParaRPr lang="hr-HR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456" y="3789039"/>
            <a:ext cx="2777479" cy="277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76625"/>
            <a:ext cx="2952328" cy="274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68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b="1" dirty="0"/>
              <a:t>SLEZENA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r>
              <a:rPr lang="hr-HR" dirty="0"/>
              <a:t>ispod lijevog svoda </a:t>
            </a:r>
            <a:r>
              <a:rPr lang="hr-HR" dirty="0" smtClean="0"/>
              <a:t>dijafragme </a:t>
            </a:r>
          </a:p>
          <a:p>
            <a:r>
              <a:rPr lang="hr-HR" dirty="0" err="1" smtClean="0"/>
              <a:t>crvenoljubičaste</a:t>
            </a:r>
            <a:r>
              <a:rPr lang="hr-HR" dirty="0" smtClean="0"/>
              <a:t> boje </a:t>
            </a:r>
          </a:p>
          <a:p>
            <a:r>
              <a:rPr lang="hr-HR" dirty="0" smtClean="0"/>
              <a:t>stvara </a:t>
            </a:r>
            <a:r>
              <a:rPr lang="hr-HR" b="1" dirty="0"/>
              <a:t>sve krvne stanice</a:t>
            </a:r>
            <a:endParaRPr lang="hr-H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29000"/>
            <a:ext cx="4381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61815"/>
            <a:ext cx="3082121" cy="213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81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b="1" dirty="0"/>
              <a:t>LIMFNI</a:t>
            </a:r>
            <a:r>
              <a:rPr lang="hr-HR" dirty="0"/>
              <a:t> </a:t>
            </a:r>
            <a:r>
              <a:rPr lang="hr-HR" b="1" dirty="0"/>
              <a:t>ČVOROVI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hr-HR" dirty="0"/>
              <a:t>smješteni po cijelom </a:t>
            </a:r>
            <a:r>
              <a:rPr lang="hr-HR" dirty="0" smtClean="0"/>
              <a:t>tijelu</a:t>
            </a:r>
          </a:p>
          <a:p>
            <a:r>
              <a:rPr lang="hr-HR" dirty="0" smtClean="0"/>
              <a:t>mnogo </a:t>
            </a:r>
            <a:r>
              <a:rPr lang="hr-HR" dirty="0"/>
              <a:t>na mjestima gdje je moguć prodor zaraznih klica (grlo, pluća, crijeva, površina </a:t>
            </a:r>
            <a:r>
              <a:rPr lang="hr-HR" dirty="0" smtClean="0"/>
              <a:t>kože)</a:t>
            </a:r>
          </a:p>
          <a:p>
            <a:r>
              <a:rPr lang="hr-HR" b="1" dirty="0" smtClean="0"/>
              <a:t>stvaraju </a:t>
            </a:r>
            <a:r>
              <a:rPr lang="hr-HR" b="1" dirty="0" err="1"/>
              <a:t>limfocite</a:t>
            </a:r>
            <a:endParaRPr lang="hr-H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152" y="3970080"/>
            <a:ext cx="6588224" cy="281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1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lvl="0"/>
            <a:r>
              <a:rPr lang="hr-HR" dirty="0"/>
              <a:t>prije postanka krvne stanice prolaze kroz niz dioba te morfološke i funkcionalne promjene</a:t>
            </a:r>
          </a:p>
          <a:p>
            <a:endParaRPr lang="hr-H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5"/>
            <a:ext cx="6408712" cy="4870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59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u="sng" dirty="0"/>
              <a:t>ANEMIJA (SLABOKRVNOST)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dirty="0"/>
              <a:t>smanjena količina hemoglobina </a:t>
            </a:r>
            <a:r>
              <a:rPr lang="hr-HR" dirty="0">
                <a:sym typeface="Wingdings"/>
              </a:rPr>
              <a:t></a:t>
            </a:r>
            <a:r>
              <a:rPr lang="hr-HR" dirty="0"/>
              <a:t> smanjena opskrba tijela kisikom</a:t>
            </a:r>
          </a:p>
          <a:p>
            <a:pPr lvl="0"/>
            <a:r>
              <a:rPr lang="hr-HR" u="sng" dirty="0"/>
              <a:t>simptomi</a:t>
            </a:r>
            <a:r>
              <a:rPr lang="hr-HR" dirty="0"/>
              <a:t>:  bljedoća, umor, slabost, nesvjestica, gubitak daha, lupanje srca</a:t>
            </a:r>
          </a:p>
          <a:p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2453760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6" r="8656" b="7592"/>
          <a:stretch/>
        </p:blipFill>
        <p:spPr bwMode="auto">
          <a:xfrm>
            <a:off x="683568" y="3861048"/>
            <a:ext cx="4720329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1331640" y="5829379"/>
            <a:ext cx="360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normalna krv                      anemija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224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/>
              <a:t>OSNOVNE MATIČNE KRVOTVORNE STANICE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/>
          </a:bodyPr>
          <a:lstStyle/>
          <a:p>
            <a:r>
              <a:rPr lang="hr-HR" dirty="0"/>
              <a:t>nalaze </a:t>
            </a:r>
            <a:r>
              <a:rPr lang="hr-HR" dirty="0" smtClean="0"/>
              <a:t>se u </a:t>
            </a:r>
            <a:r>
              <a:rPr lang="hr-HR" dirty="0"/>
              <a:t>koštanoj </a:t>
            </a:r>
            <a:r>
              <a:rPr lang="hr-HR" dirty="0" smtClean="0"/>
              <a:t>moždini</a:t>
            </a:r>
            <a:endParaRPr lang="hr-HR" b="1" dirty="0" smtClean="0"/>
          </a:p>
          <a:p>
            <a:r>
              <a:rPr lang="hr-HR" dirty="0" smtClean="0"/>
              <a:t>iz </a:t>
            </a:r>
            <a:r>
              <a:rPr lang="hr-HR" dirty="0"/>
              <a:t>njih </a:t>
            </a:r>
            <a:r>
              <a:rPr lang="hr-HR" dirty="0" smtClean="0"/>
              <a:t>nastaju </a:t>
            </a:r>
            <a:r>
              <a:rPr lang="hr-HR" dirty="0"/>
              <a:t>svi ostali tipovi </a:t>
            </a:r>
            <a:r>
              <a:rPr lang="hr-HR" dirty="0" smtClean="0"/>
              <a:t>stanica</a:t>
            </a:r>
          </a:p>
          <a:p>
            <a:r>
              <a:rPr lang="hr-HR" dirty="0" smtClean="0"/>
              <a:t>neograničene su reprodukcije</a:t>
            </a:r>
            <a:endParaRPr lang="hr-H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51026"/>
            <a:ext cx="38100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3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 lvl="0"/>
            <a:r>
              <a:rPr lang="hr-HR" b="1" u="sng" dirty="0" smtClean="0"/>
              <a:t>u</a:t>
            </a:r>
            <a:r>
              <a:rPr lang="hr-HR" u="sng" dirty="0" smtClean="0"/>
              <a:t> </a:t>
            </a:r>
            <a:r>
              <a:rPr lang="hr-HR" u="sng" dirty="0"/>
              <a:t>perifernoj </a:t>
            </a:r>
            <a:r>
              <a:rPr lang="hr-HR" b="1" u="sng" dirty="0"/>
              <a:t>krvi</a:t>
            </a:r>
            <a:r>
              <a:rPr lang="hr-HR" u="sng" dirty="0"/>
              <a:t> smiju biti prisutni </a:t>
            </a:r>
            <a:r>
              <a:rPr lang="hr-HR" b="1" u="sng" dirty="0"/>
              <a:t>samo ZRELI OBLICI krvnih </a:t>
            </a:r>
            <a:r>
              <a:rPr lang="hr-HR" b="1" u="sng" dirty="0" smtClean="0"/>
              <a:t>stanica</a:t>
            </a:r>
            <a:r>
              <a:rPr lang="hr-HR" dirty="0" smtClean="0"/>
              <a:t> </a:t>
            </a:r>
          </a:p>
          <a:p>
            <a:pPr lvl="0"/>
            <a:endParaRPr lang="hr-HR" dirty="0"/>
          </a:p>
          <a:p>
            <a:pPr lvl="0"/>
            <a:endParaRPr lang="hr-HR" dirty="0" smtClean="0"/>
          </a:p>
          <a:p>
            <a:pPr lvl="0"/>
            <a:endParaRPr lang="hr-HR" dirty="0"/>
          </a:p>
          <a:p>
            <a:pPr lvl="0"/>
            <a:endParaRPr lang="hr-HR" dirty="0" smtClean="0"/>
          </a:p>
          <a:p>
            <a:pPr lvl="0"/>
            <a:endParaRPr lang="hr-HR" dirty="0"/>
          </a:p>
          <a:p>
            <a:pPr lvl="0"/>
            <a:endParaRPr lang="hr-HR" dirty="0" smtClean="0"/>
          </a:p>
          <a:p>
            <a:pPr lvl="0"/>
            <a:endParaRPr lang="hr-HR" dirty="0" smtClean="0"/>
          </a:p>
          <a:p>
            <a:pPr lvl="0"/>
            <a:r>
              <a:rPr lang="hr-HR" dirty="0" smtClean="0"/>
              <a:t>razvojni </a:t>
            </a:r>
            <a:r>
              <a:rPr lang="hr-HR" dirty="0"/>
              <a:t>stadiji </a:t>
            </a:r>
            <a:r>
              <a:rPr lang="hr-HR" dirty="0" smtClean="0"/>
              <a:t>su u </a:t>
            </a:r>
            <a:r>
              <a:rPr lang="hr-HR" dirty="0"/>
              <a:t>krvotvornim </a:t>
            </a:r>
            <a:r>
              <a:rPr lang="hr-HR" dirty="0" smtClean="0"/>
              <a:t>organima </a:t>
            </a:r>
          </a:p>
          <a:p>
            <a:pPr lvl="0"/>
            <a:r>
              <a:rPr lang="hr-HR" dirty="0" smtClean="0"/>
              <a:t>kod </a:t>
            </a:r>
            <a:r>
              <a:rPr lang="hr-HR" dirty="0"/>
              <a:t>bolesti je </a:t>
            </a:r>
            <a:r>
              <a:rPr lang="hr-HR" dirty="0" smtClean="0"/>
              <a:t>drugačije</a:t>
            </a:r>
          </a:p>
          <a:p>
            <a:pPr marL="0" lvl="0" indent="0">
              <a:buNone/>
            </a:pPr>
            <a:endParaRPr lang="hr-HR" dirty="0" smtClean="0"/>
          </a:p>
          <a:p>
            <a:pPr marL="0" lvl="0" indent="0">
              <a:buNone/>
            </a:pPr>
            <a:endParaRPr lang="hr-H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" t="20614" r="4476" b="10133"/>
          <a:stretch/>
        </p:blipFill>
        <p:spPr bwMode="auto">
          <a:xfrm>
            <a:off x="827584" y="1580787"/>
            <a:ext cx="7104965" cy="3576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9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hr-HR" b="1" dirty="0" smtClean="0"/>
              <a:t>REGULACIJA </a:t>
            </a:r>
            <a:r>
              <a:rPr lang="hr-HR" dirty="0"/>
              <a:t>proizvodnje krvnih stanica - regulacijski sustavi i hormoni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4784"/>
            <a:ext cx="5377780" cy="512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3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u="sng" dirty="0"/>
              <a:t>SIDEROPENIČNA ANEMIJA </a:t>
            </a:r>
            <a:endParaRPr lang="hr-HR" b="1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uzrok  -  </a:t>
            </a:r>
            <a:r>
              <a:rPr lang="hr-HR" b="1" dirty="0"/>
              <a:t>nedostatak </a:t>
            </a:r>
            <a:r>
              <a:rPr lang="hr-HR" b="1" dirty="0" err="1"/>
              <a:t>Fe</a:t>
            </a:r>
            <a:r>
              <a:rPr lang="hr-HR" dirty="0"/>
              <a:t> u </a:t>
            </a:r>
            <a:r>
              <a:rPr lang="hr-HR" dirty="0" smtClean="0"/>
              <a:t>organizmu</a:t>
            </a:r>
          </a:p>
          <a:p>
            <a:r>
              <a:rPr lang="hr-HR" dirty="0" smtClean="0"/>
              <a:t>liječenje </a:t>
            </a:r>
            <a:r>
              <a:rPr lang="hr-HR" dirty="0"/>
              <a:t>– uzimanje željeza</a:t>
            </a:r>
          </a:p>
          <a:p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424" y="2924944"/>
            <a:ext cx="6281936" cy="353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7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hr-HR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PERNICIOZNA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39552" y="3212976"/>
            <a:ext cx="8229600" cy="3196952"/>
          </a:xfrm>
        </p:spPr>
        <p:txBody>
          <a:bodyPr/>
          <a:lstStyle/>
          <a:p>
            <a:r>
              <a:rPr lang="hr-HR" dirty="0"/>
              <a:t> </a:t>
            </a:r>
            <a:r>
              <a:rPr lang="hr-HR" dirty="0" smtClean="0"/>
              <a:t>uzrok</a:t>
            </a:r>
            <a:r>
              <a:rPr lang="hr-HR" dirty="0"/>
              <a:t>: </a:t>
            </a:r>
            <a:r>
              <a:rPr lang="hr-HR" b="1" dirty="0"/>
              <a:t>nedostatak vitamina B</a:t>
            </a:r>
            <a:r>
              <a:rPr lang="hr-HR" b="1" baseline="-25000" dirty="0"/>
              <a:t>12</a:t>
            </a:r>
            <a:r>
              <a:rPr lang="hr-HR" b="1" dirty="0"/>
              <a:t>, B</a:t>
            </a:r>
            <a:r>
              <a:rPr lang="hr-HR" b="1" baseline="-25000" dirty="0"/>
              <a:t>9</a:t>
            </a:r>
            <a:r>
              <a:rPr lang="hr-HR" b="1" dirty="0"/>
              <a:t> i/ili B</a:t>
            </a:r>
            <a:r>
              <a:rPr lang="hr-HR" b="1" baseline="-25000" dirty="0"/>
              <a:t>6</a:t>
            </a:r>
            <a:r>
              <a:rPr lang="hr-HR" dirty="0"/>
              <a:t> </a:t>
            </a:r>
            <a:endParaRPr lang="hr-HR" dirty="0" smtClean="0"/>
          </a:p>
          <a:p>
            <a:r>
              <a:rPr lang="hr-HR" dirty="0" smtClean="0"/>
              <a:t>premala </a:t>
            </a:r>
            <a:r>
              <a:rPr lang="hr-HR" dirty="0"/>
              <a:t>proizvodnja eritrocita ili defektni </a:t>
            </a:r>
            <a:r>
              <a:rPr lang="hr-HR" dirty="0" smtClean="0"/>
              <a:t>                  </a:t>
            </a:r>
            <a:r>
              <a:rPr lang="hr-HR" dirty="0"/>
              <a:t>eritrociti</a:t>
            </a:r>
          </a:p>
          <a:p>
            <a:r>
              <a:rPr lang="hr-HR" dirty="0" smtClean="0"/>
              <a:t>liječenje:  </a:t>
            </a:r>
            <a:r>
              <a:rPr lang="hr-HR" dirty="0"/>
              <a:t>uzimanje namirnica bogatih B vitaminima ili injekcijama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89" b="25845"/>
          <a:stretch/>
        </p:blipFill>
        <p:spPr bwMode="auto">
          <a:xfrm>
            <a:off x="3943905" y="486778"/>
            <a:ext cx="520009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avokutnik 4"/>
          <p:cNvSpPr/>
          <p:nvPr/>
        </p:nvSpPr>
        <p:spPr>
          <a:xfrm rot="552481">
            <a:off x="4637403" y="1701723"/>
            <a:ext cx="2842445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4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B12, B9, </a:t>
            </a:r>
            <a:r>
              <a:rPr lang="hr-HR" sz="45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B6</a:t>
            </a:r>
            <a:endParaRPr lang="hr-HR" sz="45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67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hr-HR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ANEMIJA SRPASTIH STANICA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91269"/>
            <a:ext cx="8229600" cy="4525963"/>
          </a:xfrm>
        </p:spPr>
        <p:txBody>
          <a:bodyPr/>
          <a:lstStyle/>
          <a:p>
            <a:r>
              <a:rPr lang="hr-HR" dirty="0" smtClean="0"/>
              <a:t>nasljedna </a:t>
            </a:r>
            <a:r>
              <a:rPr lang="hr-HR" dirty="0"/>
              <a:t>i neizlječiva </a:t>
            </a:r>
            <a:r>
              <a:rPr lang="hr-HR" dirty="0" smtClean="0"/>
              <a:t>bolest</a:t>
            </a:r>
          </a:p>
          <a:p>
            <a:r>
              <a:rPr lang="hr-HR" dirty="0" smtClean="0"/>
              <a:t>eritrociti </a:t>
            </a:r>
            <a:r>
              <a:rPr lang="hr-HR" dirty="0"/>
              <a:t>savijeni poput srpa</a:t>
            </a:r>
          </a:p>
          <a:p>
            <a:r>
              <a:rPr lang="hr-HR" b="1" dirty="0" smtClean="0"/>
              <a:t>sinteza </a:t>
            </a:r>
            <a:r>
              <a:rPr lang="hr-HR" b="1" dirty="0"/>
              <a:t>nenormalnog hemoglobina (</a:t>
            </a:r>
            <a:r>
              <a:rPr lang="hr-HR" b="1" dirty="0" err="1"/>
              <a:t>Hb</a:t>
            </a:r>
            <a:r>
              <a:rPr lang="hr-HR" b="1" dirty="0" smtClean="0"/>
              <a:t>)</a:t>
            </a:r>
          </a:p>
          <a:p>
            <a:r>
              <a:rPr lang="hr-HR" dirty="0" smtClean="0"/>
              <a:t>smanjena </a:t>
            </a:r>
            <a:r>
              <a:rPr lang="hr-HR" dirty="0"/>
              <a:t>sposobnost prijenosa kisika</a:t>
            </a:r>
          </a:p>
          <a:p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61431"/>
            <a:ext cx="49911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18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hr-HR" sz="4400" b="1" u="sng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HEMOLITIČKA ANEMIJA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brži </a:t>
            </a:r>
            <a:r>
              <a:rPr lang="hr-HR" b="1" dirty="0"/>
              <a:t>raspad eritrocita od stvaranja</a:t>
            </a:r>
            <a:endParaRPr lang="hr-HR" dirty="0"/>
          </a:p>
          <a:p>
            <a:r>
              <a:rPr lang="hr-HR" dirty="0" smtClean="0"/>
              <a:t>liječenje</a:t>
            </a:r>
            <a:r>
              <a:rPr lang="hr-HR" dirty="0"/>
              <a:t>: odlazak u planine (više nadmorske visine) </a:t>
            </a:r>
            <a:endParaRPr lang="hr-HR" dirty="0" smtClean="0"/>
          </a:p>
          <a:p>
            <a:r>
              <a:rPr lang="hr-HR" dirty="0" smtClean="0">
                <a:sym typeface="Wingdings"/>
              </a:rPr>
              <a:t></a:t>
            </a:r>
            <a:r>
              <a:rPr lang="hr-HR" dirty="0" smtClean="0"/>
              <a:t> </a:t>
            </a:r>
            <a:r>
              <a:rPr lang="hr-HR" dirty="0"/>
              <a:t>bubrezi </a:t>
            </a:r>
            <a:r>
              <a:rPr lang="hr-HR" dirty="0">
                <a:sym typeface="Wingdings"/>
              </a:rPr>
              <a:t></a:t>
            </a:r>
            <a:r>
              <a:rPr lang="hr-HR" dirty="0"/>
              <a:t> proizvodnja hormona  </a:t>
            </a:r>
            <a:r>
              <a:rPr lang="hr-HR" b="1" dirty="0" err="1" smtClean="0"/>
              <a:t>eritropoetina</a:t>
            </a:r>
            <a:r>
              <a:rPr lang="hr-HR" dirty="0" smtClean="0"/>
              <a:t> </a:t>
            </a:r>
            <a:r>
              <a:rPr lang="hr-HR" dirty="0">
                <a:sym typeface="Wingdings"/>
              </a:rPr>
              <a:t></a:t>
            </a:r>
            <a:r>
              <a:rPr lang="hr-HR" dirty="0"/>
              <a:t>   </a:t>
            </a:r>
            <a:endParaRPr lang="hr-HR" dirty="0" smtClean="0"/>
          </a:p>
          <a:p>
            <a:r>
              <a:rPr lang="hr-HR" dirty="0" smtClean="0"/>
              <a:t>stimulacija </a:t>
            </a:r>
            <a:r>
              <a:rPr lang="hr-HR" dirty="0"/>
              <a:t>koštanje srži na </a:t>
            </a:r>
            <a:r>
              <a:rPr lang="hr-HR" dirty="0" smtClean="0"/>
              <a:t>	        proizvodnju </a:t>
            </a:r>
            <a:r>
              <a:rPr lang="hr-HR" dirty="0"/>
              <a:t>eritrocita</a:t>
            </a:r>
          </a:p>
          <a:p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61048"/>
            <a:ext cx="28575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14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u="sng" dirty="0"/>
              <a:t>KRVARENJE (HEMORAGIJA)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poremećaj </a:t>
            </a:r>
            <a:r>
              <a:rPr lang="hr-HR" dirty="0"/>
              <a:t>u sposobnosti zgrušavanja krvi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7150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472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u="sng" dirty="0"/>
              <a:t>HEMOFILIJA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/>
          <a:lstStyle/>
          <a:p>
            <a:r>
              <a:rPr lang="hr-HR" b="1" dirty="0" smtClean="0"/>
              <a:t>nedostatak </a:t>
            </a:r>
            <a:r>
              <a:rPr lang="hr-HR" b="1" dirty="0" err="1"/>
              <a:t>antihemofilijskog</a:t>
            </a:r>
            <a:r>
              <a:rPr lang="hr-HR" b="1" dirty="0"/>
              <a:t> globulina - faktor VIII </a:t>
            </a:r>
            <a:endParaRPr lang="hr-HR" dirty="0"/>
          </a:p>
          <a:p>
            <a:r>
              <a:rPr lang="hr-HR" dirty="0" smtClean="0"/>
              <a:t>u </a:t>
            </a:r>
            <a:r>
              <a:rPr lang="hr-HR" dirty="0"/>
              <a:t>slučaju ozljede </a:t>
            </a:r>
            <a:r>
              <a:rPr lang="hr-HR" b="1" u="sng" dirty="0">
                <a:solidFill>
                  <a:srgbClr val="C00000"/>
                </a:solidFill>
              </a:rPr>
              <a:t>ne dolazi do zgrušavanja krvi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/>
              <a:t>pa u slučaju ne liječenja osoba iskrvari</a:t>
            </a:r>
          </a:p>
          <a:p>
            <a:r>
              <a:rPr lang="hr-HR" b="1" dirty="0" smtClean="0"/>
              <a:t>nasljedna </a:t>
            </a:r>
            <a:r>
              <a:rPr lang="hr-HR" b="1" dirty="0"/>
              <a:t>bolest</a:t>
            </a:r>
            <a:r>
              <a:rPr lang="hr-HR" dirty="0"/>
              <a:t> - uglavnom muškarci obolijevaju, prenose žene</a:t>
            </a:r>
          </a:p>
          <a:p>
            <a:r>
              <a:rPr lang="hr-HR" u="sng" dirty="0" smtClean="0"/>
              <a:t>liječenje</a:t>
            </a:r>
            <a:r>
              <a:rPr lang="hr-HR" dirty="0" smtClean="0"/>
              <a:t> </a:t>
            </a:r>
            <a:r>
              <a:rPr lang="hr-HR" dirty="0"/>
              <a:t>- transfuzija </a:t>
            </a:r>
            <a:r>
              <a:rPr lang="hr-HR" dirty="0" err="1"/>
              <a:t>antihemofilijskog</a:t>
            </a:r>
            <a:r>
              <a:rPr lang="hr-HR" dirty="0"/>
              <a:t> globulina </a:t>
            </a:r>
          </a:p>
          <a:p>
            <a:endParaRPr lang="hr-H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764809"/>
            <a:ext cx="2757686" cy="204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813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u="sng" dirty="0"/>
              <a:t>TROMBOCITOPENIJA</a:t>
            </a:r>
            <a:r>
              <a:rPr lang="hr-HR" dirty="0"/>
              <a:t> 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b="1" dirty="0" smtClean="0"/>
              <a:t>smanjen </a:t>
            </a:r>
            <a:r>
              <a:rPr lang="hr-HR" b="1" dirty="0"/>
              <a:t>broj trombocita</a:t>
            </a:r>
            <a:endParaRPr lang="hr-HR" dirty="0"/>
          </a:p>
          <a:p>
            <a:r>
              <a:rPr lang="hr-HR" u="sng" dirty="0" smtClean="0"/>
              <a:t>simptomi</a:t>
            </a:r>
            <a:r>
              <a:rPr lang="hr-HR" dirty="0" smtClean="0"/>
              <a:t> </a:t>
            </a:r>
            <a:r>
              <a:rPr lang="hr-HR" dirty="0"/>
              <a:t>- osip s </a:t>
            </a:r>
            <a:r>
              <a:rPr lang="hr-HR" b="1" dirty="0" err="1"/>
              <a:t>grimiznotočkastim</a:t>
            </a:r>
            <a:r>
              <a:rPr lang="hr-HR" b="1" dirty="0"/>
              <a:t> potkožnim krvarenjima</a:t>
            </a:r>
            <a:r>
              <a:rPr lang="hr-HR" dirty="0"/>
              <a:t>, </a:t>
            </a:r>
            <a:r>
              <a:rPr lang="hr-HR" dirty="0" err="1"/>
              <a:t>podljevi</a:t>
            </a:r>
            <a:endParaRPr lang="hr-HR" dirty="0"/>
          </a:p>
          <a:p>
            <a:r>
              <a:rPr lang="hr-HR" u="sng" dirty="0" smtClean="0"/>
              <a:t>liječenje</a:t>
            </a:r>
            <a:r>
              <a:rPr lang="hr-HR" dirty="0" smtClean="0"/>
              <a:t> </a:t>
            </a:r>
            <a:r>
              <a:rPr lang="hr-HR" dirty="0"/>
              <a:t>- transfuzija izoliranih trombocita</a:t>
            </a:r>
          </a:p>
          <a:p>
            <a:endParaRPr lang="hr-H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3388407" cy="2542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40005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66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431</Words>
  <Application>Microsoft Office PowerPoint</Application>
  <PresentationFormat>Prikaz na zaslonu (4:3)</PresentationFormat>
  <Paragraphs>83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23" baseType="lpstr">
      <vt:lpstr>Office tema</vt:lpstr>
      <vt:lpstr>POREMEĆAJI KRVI</vt:lpstr>
      <vt:lpstr>ANEMIJA (SLABOKRVNOST)</vt:lpstr>
      <vt:lpstr>SIDEROPENIČNA ANEMIJA </vt:lpstr>
      <vt:lpstr>PERNICIOZNA</vt:lpstr>
      <vt:lpstr>ANEMIJA SRPASTIH STANICA</vt:lpstr>
      <vt:lpstr>HEMOLITIČKA ANEMIJA</vt:lpstr>
      <vt:lpstr>KRVARENJE (HEMORAGIJA) </vt:lpstr>
      <vt:lpstr>HEMOFILIJA </vt:lpstr>
      <vt:lpstr>TROMBOCITOPENIJA </vt:lpstr>
      <vt:lpstr>POLICITEMIJA</vt:lpstr>
      <vt:lpstr>LEUKOPENIJA </vt:lpstr>
      <vt:lpstr>LEUKOCITOZA </vt:lpstr>
      <vt:lpstr>STVARANJE KRVNIH STANICA - HEMATOPOEZA</vt:lpstr>
      <vt:lpstr>PowerPointova prezentacija</vt:lpstr>
      <vt:lpstr>KOŠTANA MOŽDINA </vt:lpstr>
      <vt:lpstr>TIMUS </vt:lpstr>
      <vt:lpstr>SLEZENA </vt:lpstr>
      <vt:lpstr>LIMFNI ČVOROVI </vt:lpstr>
      <vt:lpstr>PowerPointova prezentacija</vt:lpstr>
      <vt:lpstr>OSNOVNE MATIČNE KRVOTVORNE STANICE</vt:lpstr>
      <vt:lpstr>PowerPointova prezentacija</vt:lpstr>
      <vt:lpstr>PowerPointova prezentacija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POREMEĆAJI KRVI</dc:title>
  <dc:creator>Nenad Koledić</dc:creator>
  <cp:lastModifiedBy>O</cp:lastModifiedBy>
  <cp:revision>20</cp:revision>
  <dcterms:created xsi:type="dcterms:W3CDTF">2015-09-21T14:27:52Z</dcterms:created>
  <dcterms:modified xsi:type="dcterms:W3CDTF">2016-09-22T05:16:51Z</dcterms:modified>
</cp:coreProperties>
</file>