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8" r:id="rId4"/>
  </p:sldMasterIdLst>
  <p:notesMasterIdLst>
    <p:notesMasterId r:id="rId48"/>
  </p:notesMasterIdLst>
  <p:sldIdLst>
    <p:sldId id="284" r:id="rId5"/>
    <p:sldId id="314" r:id="rId6"/>
    <p:sldId id="315" r:id="rId7"/>
    <p:sldId id="310" r:id="rId8"/>
    <p:sldId id="353" r:id="rId9"/>
    <p:sldId id="326" r:id="rId10"/>
    <p:sldId id="329" r:id="rId11"/>
    <p:sldId id="354" r:id="rId12"/>
    <p:sldId id="355" r:id="rId13"/>
    <p:sldId id="356" r:id="rId14"/>
    <p:sldId id="357" r:id="rId15"/>
    <p:sldId id="358" r:id="rId16"/>
    <p:sldId id="359" r:id="rId17"/>
    <p:sldId id="360" r:id="rId18"/>
    <p:sldId id="361" r:id="rId19"/>
    <p:sldId id="362" r:id="rId20"/>
    <p:sldId id="363" r:id="rId21"/>
    <p:sldId id="330" r:id="rId22"/>
    <p:sldId id="331" r:id="rId23"/>
    <p:sldId id="364" r:id="rId24"/>
    <p:sldId id="365" r:id="rId25"/>
    <p:sldId id="366" r:id="rId26"/>
    <p:sldId id="367" r:id="rId27"/>
    <p:sldId id="332" r:id="rId28"/>
    <p:sldId id="345" r:id="rId29"/>
    <p:sldId id="368" r:id="rId30"/>
    <p:sldId id="369" r:id="rId31"/>
    <p:sldId id="336" r:id="rId32"/>
    <p:sldId id="338" r:id="rId33"/>
    <p:sldId id="370" r:id="rId34"/>
    <p:sldId id="340" r:id="rId35"/>
    <p:sldId id="371" r:id="rId36"/>
    <p:sldId id="372" r:id="rId37"/>
    <p:sldId id="341" r:id="rId38"/>
    <p:sldId id="343" r:id="rId39"/>
    <p:sldId id="346" r:id="rId40"/>
    <p:sldId id="347" r:id="rId41"/>
    <p:sldId id="349" r:id="rId42"/>
    <p:sldId id="373" r:id="rId43"/>
    <p:sldId id="258" r:id="rId44"/>
    <p:sldId id="298" r:id="rId45"/>
    <p:sldId id="256" r:id="rId46"/>
    <p:sldId id="933" r:id="rId47"/>
  </p:sldIdLst>
  <p:sldSz cx="12192000" cy="6858000"/>
  <p:notesSz cx="6858000" cy="9144000"/>
  <p:embeddedFontLst>
    <p:embeddedFont>
      <p:font typeface="Open Sans" panose="020B0606030504020204" pitchFamily="34" charset="0"/>
      <p:regular r:id="rId49"/>
      <p:bold r:id="rId50"/>
      <p:italic r:id="rId51"/>
      <p:boldItalic r:id="rId52"/>
    </p:embeddedFont>
    <p:embeddedFont>
      <p:font typeface="Open Sans ExtraBold" panose="020B0906030804020204" pitchFamily="34" charset="0"/>
      <p:bold r:id="rId53"/>
      <p:boldItalic r:id="rId54"/>
    </p:embeddedFont>
    <p:embeddedFont>
      <p:font typeface="Open Sans Light" panose="020B0306030504020204" pitchFamily="34" charset="0"/>
      <p:regular r:id="rId55"/>
      <p:bold r:id="rId56"/>
      <p:italic r:id="rId57"/>
      <p:boldItalic r:id="rId5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62" roundtripDataSignature="AMtx7mjjHgFJaKmtdu0vV7F/duI/dRD5XQ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aja Quien" initials="" lastIdx="7" clrIdx="0"/>
  <p:cmAuthor id="1" name="CARNET" initials="CARNET" lastIdx="1" clrIdx="1">
    <p:extLst>
      <p:ext uri="{19B8F6BF-5375-455C-9EA6-DF929625EA0E}">
        <p15:presenceInfo xmlns:p15="http://schemas.microsoft.com/office/powerpoint/2012/main" userId="CARNET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91B5BF1-8F72-4EA1-8D5E-0DFBD44DEFCC}" v="2" dt="2022-02-25T11:49:16.765"/>
    <p1510:client id="{6DE45143-A94E-C670-0189-A6EB490151C4}" v="6" dt="2022-05-02T08:47:06.8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940" autoAdjust="0"/>
  </p:normalViewPr>
  <p:slideViewPr>
    <p:cSldViewPr snapToGrid="0">
      <p:cViewPr varScale="1">
        <p:scale>
          <a:sx n="100" d="100"/>
          <a:sy n="100" d="100"/>
        </p:scale>
        <p:origin x="95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font" Target="fonts/font2.fntdata"/><Relationship Id="rId55" Type="http://schemas.openxmlformats.org/officeDocument/2006/relationships/font" Target="fonts/font7.fntdata"/><Relationship Id="rId63" Type="http://schemas.openxmlformats.org/officeDocument/2006/relationships/commentAuthors" Target="commentAuthors.xml"/><Relationship Id="rId68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font" Target="fonts/font5.fntdata"/><Relationship Id="rId58" Type="http://schemas.openxmlformats.org/officeDocument/2006/relationships/font" Target="fonts/font10.fntdata"/><Relationship Id="rId66" Type="http://schemas.openxmlformats.org/officeDocument/2006/relationships/theme" Target="theme/theme1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notesMaster" Target="notesMasters/notesMaster1.xml"/><Relationship Id="rId56" Type="http://schemas.openxmlformats.org/officeDocument/2006/relationships/font" Target="fonts/font8.fntdata"/><Relationship Id="rId64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font" Target="fonts/font3.fntdata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67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font" Target="fonts/font6.fntdata"/><Relationship Id="rId62" Type="http://customschemas.google.com/relationships/presentationmetadata" Target="meta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font" Target="fonts/font1.fntdata"/><Relationship Id="rId57" Type="http://schemas.openxmlformats.org/officeDocument/2006/relationships/font" Target="fonts/font9.fntdata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font" Target="fonts/font4.fntdata"/><Relationship Id="rId65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svg"/><Relationship Id="rId1" Type="http://schemas.openxmlformats.org/officeDocument/2006/relationships/image" Target="../media/image33.png"/><Relationship Id="rId4" Type="http://schemas.openxmlformats.org/officeDocument/2006/relationships/image" Target="../media/image36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svg"/><Relationship Id="rId1" Type="http://schemas.openxmlformats.org/officeDocument/2006/relationships/image" Target="../media/image33.png"/><Relationship Id="rId4" Type="http://schemas.openxmlformats.org/officeDocument/2006/relationships/image" Target="../media/image36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9824DA9-8372-4C18-BA0F-5585A22BE4F9}" type="doc">
      <dgm:prSet loTypeId="urn:microsoft.com/office/officeart/2008/layout/VerticalCurvedList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en-US"/>
        </a:p>
      </dgm:t>
    </dgm:pt>
    <dgm:pt modelId="{651756FC-B773-44E0-98C9-8F0263859B6B}">
      <dgm:prSet phldrT="[Text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pPr algn="l"/>
          <a:r>
            <a:rPr lang="hr-HR" sz="3000" b="0" u="none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Evaluacija </a:t>
          </a:r>
          <a:r>
            <a:rPr lang="hr-HR" sz="3000" b="0" u="none" dirty="0" err="1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webinara</a:t>
          </a:r>
          <a:endParaRPr lang="hr-HR" sz="3000" b="0" i="0" dirty="0" err="1">
            <a:solidFill>
              <a:srgbClr val="00B0F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  <a:p>
          <a:pPr algn="l"/>
          <a:r>
            <a:rPr lang="hr-HR" sz="3000" b="0" i="1"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Poveznica u Q&amp;A panelu ili skenirajte QR kod</a:t>
          </a:r>
          <a:endParaRPr lang="en-US" sz="3000" b="0" i="1" dirty="0">
            <a:solidFill>
              <a:srgbClr val="00B0F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08541638-EDED-4ED2-AA88-12A9EA552968}" type="parTrans" cxnId="{8B604FB5-5E13-423B-AF08-488F1D40F17A}">
      <dgm:prSet/>
      <dgm:spPr/>
      <dgm:t>
        <a:bodyPr/>
        <a:lstStyle/>
        <a:p>
          <a:endParaRPr lang="en-US"/>
        </a:p>
      </dgm:t>
    </dgm:pt>
    <dgm:pt modelId="{296AE9D2-C086-4F55-BC8A-45D6ACA0AEC9}" type="sibTrans" cxnId="{8B604FB5-5E13-423B-AF08-488F1D40F17A}">
      <dgm:prSet/>
      <dgm:spPr>
        <a:ln>
          <a:solidFill>
            <a:srgbClr val="009FE3"/>
          </a:solidFill>
        </a:ln>
      </dgm:spPr>
      <dgm:t>
        <a:bodyPr/>
        <a:lstStyle/>
        <a:p>
          <a:endParaRPr lang="en-US"/>
        </a:p>
      </dgm:t>
    </dgm:pt>
    <dgm:pt modelId="{62E089FD-6B2A-42DD-B971-896E29993F17}">
      <dgm:prSet phldrT="[Text]"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pPr algn="l"/>
          <a:r>
            <a:rPr lang="hr-HR" sz="3200" b="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Potvrde o sudjelovanju u aplikaciji za prijavu (EMA) </a:t>
          </a:r>
          <a:endParaRPr lang="en-US" sz="3200" b="0" dirty="0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B4566B17-8D84-4561-B1A2-FA09F24AF4F5}" type="parTrans" cxnId="{53ACB707-0C45-4119-8C3A-53DF2AEE29D4}">
      <dgm:prSet/>
      <dgm:spPr/>
      <dgm:t>
        <a:bodyPr/>
        <a:lstStyle/>
        <a:p>
          <a:endParaRPr lang="en-US"/>
        </a:p>
      </dgm:t>
    </dgm:pt>
    <dgm:pt modelId="{61E9ECED-058C-415B-9D3B-C47D62699B02}" type="sibTrans" cxnId="{53ACB707-0C45-4119-8C3A-53DF2AEE29D4}">
      <dgm:prSet/>
      <dgm:spPr/>
      <dgm:t>
        <a:bodyPr/>
        <a:lstStyle/>
        <a:p>
          <a:endParaRPr lang="en-US"/>
        </a:p>
      </dgm:t>
    </dgm:pt>
    <dgm:pt modelId="{4B6A97D1-5CD6-4D2A-82DE-D4A11C1AE95E}" type="pres">
      <dgm:prSet presAssocID="{E9824DA9-8372-4C18-BA0F-5585A22BE4F9}" presName="Name0" presStyleCnt="0">
        <dgm:presLayoutVars>
          <dgm:chMax val="7"/>
          <dgm:chPref val="7"/>
          <dgm:dir/>
        </dgm:presLayoutVars>
      </dgm:prSet>
      <dgm:spPr/>
    </dgm:pt>
    <dgm:pt modelId="{11707157-DD75-4D62-A782-24EE0F81D65F}" type="pres">
      <dgm:prSet presAssocID="{E9824DA9-8372-4C18-BA0F-5585A22BE4F9}" presName="Name1" presStyleCnt="0"/>
      <dgm:spPr/>
    </dgm:pt>
    <dgm:pt modelId="{F940BA7C-536C-4876-A6D1-636ABE98DC97}" type="pres">
      <dgm:prSet presAssocID="{E9824DA9-8372-4C18-BA0F-5585A22BE4F9}" presName="cycle" presStyleCnt="0"/>
      <dgm:spPr/>
    </dgm:pt>
    <dgm:pt modelId="{EDDBF05C-C3A3-4A1A-BB9D-5D185430CF4B}" type="pres">
      <dgm:prSet presAssocID="{E9824DA9-8372-4C18-BA0F-5585A22BE4F9}" presName="srcNode" presStyleLbl="node1" presStyleIdx="0" presStyleCnt="2"/>
      <dgm:spPr/>
    </dgm:pt>
    <dgm:pt modelId="{10B0C364-4F94-4A35-B345-7371B59F3C5E}" type="pres">
      <dgm:prSet presAssocID="{E9824DA9-8372-4C18-BA0F-5585A22BE4F9}" presName="conn" presStyleLbl="parChTrans1D2" presStyleIdx="0" presStyleCnt="1"/>
      <dgm:spPr/>
    </dgm:pt>
    <dgm:pt modelId="{4BAD4543-2FEB-4CD1-BA0C-CC75529361E4}" type="pres">
      <dgm:prSet presAssocID="{E9824DA9-8372-4C18-BA0F-5585A22BE4F9}" presName="extraNode" presStyleLbl="node1" presStyleIdx="0" presStyleCnt="2"/>
      <dgm:spPr/>
    </dgm:pt>
    <dgm:pt modelId="{8C3CD92C-E16E-47FE-B162-8DDEE9064369}" type="pres">
      <dgm:prSet presAssocID="{E9824DA9-8372-4C18-BA0F-5585A22BE4F9}" presName="dstNode" presStyleLbl="node1" presStyleIdx="0" presStyleCnt="2"/>
      <dgm:spPr/>
    </dgm:pt>
    <dgm:pt modelId="{72E80988-EB20-414B-A52F-D5C76FAA3366}" type="pres">
      <dgm:prSet presAssocID="{651756FC-B773-44E0-98C9-8F0263859B6B}" presName="text_1" presStyleLbl="node1" presStyleIdx="0" presStyleCnt="2" custScaleY="106942">
        <dgm:presLayoutVars>
          <dgm:bulletEnabled val="1"/>
        </dgm:presLayoutVars>
      </dgm:prSet>
      <dgm:spPr/>
    </dgm:pt>
    <dgm:pt modelId="{4B843E40-9FD3-49C3-932E-BB14F29C18CD}" type="pres">
      <dgm:prSet presAssocID="{651756FC-B773-44E0-98C9-8F0263859B6B}" presName="accent_1" presStyleCnt="0"/>
      <dgm:spPr/>
    </dgm:pt>
    <dgm:pt modelId="{3CED45B6-66B0-4A64-A2D5-797E3AEAF9E9}" type="pres">
      <dgm:prSet presAssocID="{651756FC-B773-44E0-98C9-8F0263859B6B}" presName="accentRepeatNode" presStyleLbl="solidFgAcc1" presStyleIdx="0" presStyleCnt="2"/>
      <dgm:spPr>
        <a:blipFill rotWithShape="0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solidFill>
            <a:srgbClr val="E5097F"/>
          </a:solidFill>
        </a:ln>
      </dgm:spPr>
    </dgm:pt>
    <dgm:pt modelId="{9D203672-0841-46A5-B89B-16610ACBD3A5}" type="pres">
      <dgm:prSet presAssocID="{62E089FD-6B2A-42DD-B971-896E29993F17}" presName="text_2" presStyleLbl="node1" presStyleIdx="1" presStyleCnt="2">
        <dgm:presLayoutVars>
          <dgm:bulletEnabled val="1"/>
        </dgm:presLayoutVars>
      </dgm:prSet>
      <dgm:spPr/>
    </dgm:pt>
    <dgm:pt modelId="{BCC039A5-889B-4E7F-A144-359B0DC24FF9}" type="pres">
      <dgm:prSet presAssocID="{62E089FD-6B2A-42DD-B971-896E29993F17}" presName="accent_2" presStyleCnt="0"/>
      <dgm:spPr/>
    </dgm:pt>
    <dgm:pt modelId="{148E3564-C38E-48F8-A12D-EA34CB3F576F}" type="pres">
      <dgm:prSet presAssocID="{62E089FD-6B2A-42DD-B971-896E29993F17}" presName="accentRepeatNode" presStyleLbl="solidFgAcc1" presStyleIdx="1" presStyleCnt="2"/>
      <dgm:spPr>
        <a:blipFill rotWithShape="0"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>
          <a:solidFill>
            <a:srgbClr val="95C12B"/>
          </a:solidFill>
        </a:ln>
      </dgm:spPr>
    </dgm:pt>
  </dgm:ptLst>
  <dgm:cxnLst>
    <dgm:cxn modelId="{53ACB707-0C45-4119-8C3A-53DF2AEE29D4}" srcId="{E9824DA9-8372-4C18-BA0F-5585A22BE4F9}" destId="{62E089FD-6B2A-42DD-B971-896E29993F17}" srcOrd="1" destOrd="0" parTransId="{B4566B17-8D84-4561-B1A2-FA09F24AF4F5}" sibTransId="{61E9ECED-058C-415B-9D3B-C47D62699B02}"/>
    <dgm:cxn modelId="{2C03B639-21C1-4177-9EBB-5B7057927BCD}" type="presOf" srcId="{651756FC-B773-44E0-98C9-8F0263859B6B}" destId="{72E80988-EB20-414B-A52F-D5C76FAA3366}" srcOrd="0" destOrd="0" presId="urn:microsoft.com/office/officeart/2008/layout/VerticalCurvedList"/>
    <dgm:cxn modelId="{8783C54B-A7AD-4EBC-82E2-C9312777FF3F}" type="presOf" srcId="{296AE9D2-C086-4F55-BC8A-45D6ACA0AEC9}" destId="{10B0C364-4F94-4A35-B345-7371B59F3C5E}" srcOrd="0" destOrd="0" presId="urn:microsoft.com/office/officeart/2008/layout/VerticalCurvedList"/>
    <dgm:cxn modelId="{ED497370-60B8-4A1C-95AF-0FDA6760F358}" type="presOf" srcId="{62E089FD-6B2A-42DD-B971-896E29993F17}" destId="{9D203672-0841-46A5-B89B-16610ACBD3A5}" srcOrd="0" destOrd="0" presId="urn:microsoft.com/office/officeart/2008/layout/VerticalCurvedList"/>
    <dgm:cxn modelId="{8B604FB5-5E13-423B-AF08-488F1D40F17A}" srcId="{E9824DA9-8372-4C18-BA0F-5585A22BE4F9}" destId="{651756FC-B773-44E0-98C9-8F0263859B6B}" srcOrd="0" destOrd="0" parTransId="{08541638-EDED-4ED2-AA88-12A9EA552968}" sibTransId="{296AE9D2-C086-4F55-BC8A-45D6ACA0AEC9}"/>
    <dgm:cxn modelId="{70F82AF9-F62E-4498-8C54-A7F66E89CFD4}" type="presOf" srcId="{E9824DA9-8372-4C18-BA0F-5585A22BE4F9}" destId="{4B6A97D1-5CD6-4D2A-82DE-D4A11C1AE95E}" srcOrd="0" destOrd="0" presId="urn:microsoft.com/office/officeart/2008/layout/VerticalCurvedList"/>
    <dgm:cxn modelId="{91D86D31-42EB-4B68-8E4B-3E5988115F7E}" type="presParOf" srcId="{4B6A97D1-5CD6-4D2A-82DE-D4A11C1AE95E}" destId="{11707157-DD75-4D62-A782-24EE0F81D65F}" srcOrd="0" destOrd="0" presId="urn:microsoft.com/office/officeart/2008/layout/VerticalCurvedList"/>
    <dgm:cxn modelId="{3C4DDA4F-9D9E-4300-8093-21CCE7030BBB}" type="presParOf" srcId="{11707157-DD75-4D62-A782-24EE0F81D65F}" destId="{F940BA7C-536C-4876-A6D1-636ABE98DC97}" srcOrd="0" destOrd="0" presId="urn:microsoft.com/office/officeart/2008/layout/VerticalCurvedList"/>
    <dgm:cxn modelId="{F372001A-A837-4064-B8F3-7C88BC7167A1}" type="presParOf" srcId="{F940BA7C-536C-4876-A6D1-636ABE98DC97}" destId="{EDDBF05C-C3A3-4A1A-BB9D-5D185430CF4B}" srcOrd="0" destOrd="0" presId="urn:microsoft.com/office/officeart/2008/layout/VerticalCurvedList"/>
    <dgm:cxn modelId="{8E37AF51-FBAA-46F3-80F4-687433631489}" type="presParOf" srcId="{F940BA7C-536C-4876-A6D1-636ABE98DC97}" destId="{10B0C364-4F94-4A35-B345-7371B59F3C5E}" srcOrd="1" destOrd="0" presId="urn:microsoft.com/office/officeart/2008/layout/VerticalCurvedList"/>
    <dgm:cxn modelId="{0B5A813C-D2DA-4519-96A5-572E78AC0371}" type="presParOf" srcId="{F940BA7C-536C-4876-A6D1-636ABE98DC97}" destId="{4BAD4543-2FEB-4CD1-BA0C-CC75529361E4}" srcOrd="2" destOrd="0" presId="urn:microsoft.com/office/officeart/2008/layout/VerticalCurvedList"/>
    <dgm:cxn modelId="{68E9F8A7-D350-4B5A-9278-A4F61AC3EB20}" type="presParOf" srcId="{F940BA7C-536C-4876-A6D1-636ABE98DC97}" destId="{8C3CD92C-E16E-47FE-B162-8DDEE9064369}" srcOrd="3" destOrd="0" presId="urn:microsoft.com/office/officeart/2008/layout/VerticalCurvedList"/>
    <dgm:cxn modelId="{F0BD2071-2605-4581-801B-7C0F5A97A1D9}" type="presParOf" srcId="{11707157-DD75-4D62-A782-24EE0F81D65F}" destId="{72E80988-EB20-414B-A52F-D5C76FAA3366}" srcOrd="1" destOrd="0" presId="urn:microsoft.com/office/officeart/2008/layout/VerticalCurvedList"/>
    <dgm:cxn modelId="{D25AC06D-7366-4202-8572-D30821303E1E}" type="presParOf" srcId="{11707157-DD75-4D62-A782-24EE0F81D65F}" destId="{4B843E40-9FD3-49C3-932E-BB14F29C18CD}" srcOrd="2" destOrd="0" presId="urn:microsoft.com/office/officeart/2008/layout/VerticalCurvedList"/>
    <dgm:cxn modelId="{7460ECBB-CE48-4FB0-91D9-5EA8E760F7D2}" type="presParOf" srcId="{4B843E40-9FD3-49C3-932E-BB14F29C18CD}" destId="{3CED45B6-66B0-4A64-A2D5-797E3AEAF9E9}" srcOrd="0" destOrd="0" presId="urn:microsoft.com/office/officeart/2008/layout/VerticalCurvedList"/>
    <dgm:cxn modelId="{FB2A0BC4-4023-45EC-896D-E912DEA4DAC6}" type="presParOf" srcId="{11707157-DD75-4D62-A782-24EE0F81D65F}" destId="{9D203672-0841-46A5-B89B-16610ACBD3A5}" srcOrd="3" destOrd="0" presId="urn:microsoft.com/office/officeart/2008/layout/VerticalCurvedList"/>
    <dgm:cxn modelId="{EDFB25FB-33C8-48A5-B702-2FF9E40F1D33}" type="presParOf" srcId="{11707157-DD75-4D62-A782-24EE0F81D65F}" destId="{BCC039A5-889B-4E7F-A144-359B0DC24FF9}" srcOrd="4" destOrd="0" presId="urn:microsoft.com/office/officeart/2008/layout/VerticalCurvedList"/>
    <dgm:cxn modelId="{4AC215AF-194F-432A-A076-6B60AAA245BC}" type="presParOf" srcId="{BCC039A5-889B-4E7F-A144-359B0DC24FF9}" destId="{148E3564-C38E-48F8-A12D-EA34CB3F576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B0C364-4F94-4A35-B345-7371B59F3C5E}">
      <dsp:nvSpPr>
        <dsp:cNvPr id="0" name=""/>
        <dsp:cNvSpPr/>
      </dsp:nvSpPr>
      <dsp:spPr>
        <a:xfrm>
          <a:off x="-6048141" y="-932677"/>
          <a:ext cx="7256506" cy="7256506"/>
        </a:xfrm>
        <a:prstGeom prst="blockArc">
          <a:avLst>
            <a:gd name="adj1" fmla="val 18900000"/>
            <a:gd name="adj2" fmla="val 2700000"/>
            <a:gd name="adj3" fmla="val 298"/>
          </a:avLst>
        </a:prstGeom>
        <a:noFill/>
        <a:ln w="25400" cap="flat" cmpd="sng" algn="ctr">
          <a:solidFill>
            <a:srgbClr val="009FE3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E80988-EB20-414B-A52F-D5C76FAA3366}">
      <dsp:nvSpPr>
        <dsp:cNvPr id="0" name=""/>
        <dsp:cNvSpPr/>
      </dsp:nvSpPr>
      <dsp:spPr>
        <a:xfrm>
          <a:off x="991028" y="716721"/>
          <a:ext cx="7172032" cy="1647060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22489" tIns="76200" rIns="76200" bIns="762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3000" b="0" u="none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Evaluacija </a:t>
          </a:r>
          <a:r>
            <a:rPr lang="hr-HR" sz="3000" b="0" u="none" kern="1200" dirty="0" err="1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webinara</a:t>
          </a:r>
          <a:endParaRPr lang="hr-HR" sz="3000" b="0" i="0" kern="1200" dirty="0" err="1">
            <a:solidFill>
              <a:srgbClr val="00B0F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3000" b="0" i="1" kern="1200"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Poveznica u Q&amp;A panelu ili skenirajte QR kod</a:t>
          </a:r>
          <a:endParaRPr lang="en-US" sz="3000" b="0" i="1" kern="1200" dirty="0">
            <a:solidFill>
              <a:srgbClr val="00B0F0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991028" y="716721"/>
        <a:ext cx="7172032" cy="1647060"/>
      </dsp:txXfrm>
    </dsp:sp>
    <dsp:sp modelId="{3CED45B6-66B0-4A64-A2D5-797E3AEAF9E9}">
      <dsp:nvSpPr>
        <dsp:cNvPr id="0" name=""/>
        <dsp:cNvSpPr/>
      </dsp:nvSpPr>
      <dsp:spPr>
        <a:xfrm>
          <a:off x="28438" y="577661"/>
          <a:ext cx="1925180" cy="1925180"/>
        </a:xfrm>
        <a:prstGeom prst="ellipse">
          <a:avLst/>
        </a:prstGeom>
        <a:blipFill rotWithShape="0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rgbClr val="E5097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203672-0841-46A5-B89B-16610ACBD3A5}">
      <dsp:nvSpPr>
        <dsp:cNvPr id="0" name=""/>
        <dsp:cNvSpPr/>
      </dsp:nvSpPr>
      <dsp:spPr>
        <a:xfrm>
          <a:off x="991028" y="3080827"/>
          <a:ext cx="7172032" cy="1540144"/>
        </a:xfrm>
        <a:prstGeom prst="rect">
          <a:avLst/>
        </a:prstGeom>
        <a:solidFill>
          <a:schemeClr val="accent5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22489" tIns="81280" rIns="81280" bIns="8128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3200" b="0" kern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Potvrde o sudjelovanju u aplikaciji za prijavu (EMA) </a:t>
          </a:r>
          <a:endParaRPr lang="en-US" sz="3200" b="0" kern="1200" dirty="0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991028" y="3080827"/>
        <a:ext cx="7172032" cy="1540144"/>
      </dsp:txXfrm>
    </dsp:sp>
    <dsp:sp modelId="{148E3564-C38E-48F8-A12D-EA34CB3F576F}">
      <dsp:nvSpPr>
        <dsp:cNvPr id="0" name=""/>
        <dsp:cNvSpPr/>
      </dsp:nvSpPr>
      <dsp:spPr>
        <a:xfrm>
          <a:off x="28438" y="2888309"/>
          <a:ext cx="1925180" cy="1925180"/>
        </a:xfrm>
        <a:prstGeom prst="ellipse">
          <a:avLst/>
        </a:prstGeom>
        <a:blipFill rotWithShape="0"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rgbClr val="95C12B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upitnik.carnet.hr/index.php/627228?lang=hr" TargetMode="External"/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pitnik.carnet.hr/index.php/252545?lang=hr" TargetMode="External"/></Relationships>
</file>

<file path=ppt/notesSlides/_rels/notesSlide41.xml.rels><?xml version="1.0" encoding="UTF-8" standalone="yes"?>
<Relationships xmlns="http://schemas.openxmlformats.org/package/2006/relationships"><Relationship Id="rId3" Type="http://schemas.openxmlformats.org/officeDocument/2006/relationships/hyperlink" Target="mailto:e-skole-edukacija@skole.hr?subject=E-&#353;kole%20upit" TargetMode="External"/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hr-HR" dirty="0"/>
              <a:t>Upute za predavače:</a:t>
            </a:r>
          </a:p>
          <a:p>
            <a:endParaRPr lang="hr-HR" dirty="0"/>
          </a:p>
          <a:p>
            <a:r>
              <a:rPr lang="hr-HR" dirty="0"/>
              <a:t>Upisati svoje ime i prezime pod Predavač/-</a:t>
            </a:r>
            <a:r>
              <a:rPr lang="hr-HR" dirty="0" err="1"/>
              <a:t>ica</a:t>
            </a:r>
            <a:endParaRPr lang="en-US" dirty="0"/>
          </a:p>
        </p:txBody>
      </p:sp>
      <p:sp>
        <p:nvSpPr>
          <p:cNvPr id="131" name="Google Shape;13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d287a52856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d287a52856_0_24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Ukoliko se operacijski sustav na našem računalu ili tabletu ne može učitati i dobijemo poruku „</a:t>
            </a:r>
            <a:r>
              <a:rPr lang="hr-HR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Operating</a:t>
            </a: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system </a:t>
            </a:r>
            <a:r>
              <a:rPr lang="hr-HR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</a:t>
            </a: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hr-HR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found</a:t>
            </a: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“, 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moguća su dva razloga za to: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Naš disk nije ispravan ili je iz bilo kojeg razloga ostao bez napajanja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Promijenjen je redoslijed pronalaska operacijskog sustava (engl. </a:t>
            </a:r>
            <a:r>
              <a:rPr lang="hr-H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Boot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hr-H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order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u BIOS-u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hr-H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 obzirom na to da je teško simulirati kvar, demonstracija će ići u dva smjera: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AutoNum type="arabicPeriod"/>
              <a:tabLst/>
              <a:defRPr/>
            </a:pPr>
            <a:r>
              <a:rPr lang="hr-H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Defragmentacija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diska.  Objasniti da, ako se osjeti usporavanje računala, a isključen je problem nedostatne memorije,</a:t>
            </a:r>
            <a:r>
              <a:rPr lang="hr-HR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</a:t>
            </a:r>
            <a:r>
              <a:rPr lang="hr-HR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reba provjeriti je li disk defragmentiran. </a:t>
            </a: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Upravljačka ploča </a:t>
            </a: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 panose="05000000000000000000" pitchFamily="2" charset="2"/>
              </a:rPr>
              <a:t></a:t>
            </a: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Sistem i sigurnost </a:t>
            </a: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 panose="05000000000000000000" pitchFamily="2" charset="2"/>
              </a:rPr>
              <a:t></a:t>
            </a:r>
            <a:r>
              <a:rPr lang="hr-HR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Defragmentacija</a:t>
            </a: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optimizacija pogona.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hr-HR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hr-HR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Na virtualnom računalu ukloniti disk. Pokrenuti računalo. Javit će se poruka „</a:t>
            </a:r>
            <a:r>
              <a:rPr lang="hr-HR" sz="1200" b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Operating</a:t>
            </a:r>
            <a:r>
              <a:rPr lang="hr-HR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System </a:t>
            </a:r>
            <a:r>
              <a:rPr lang="hr-HR" sz="1200" b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</a:t>
            </a:r>
            <a:r>
              <a:rPr lang="hr-HR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hr-HR" sz="1200" b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found</a:t>
            </a:r>
            <a:r>
              <a:rPr lang="hr-HR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Press </a:t>
            </a:r>
            <a:r>
              <a:rPr lang="hr-HR" sz="1200" b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any</a:t>
            </a:r>
            <a:r>
              <a:rPr lang="hr-HR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hr-HR" sz="1200" b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key</a:t>
            </a:r>
            <a:r>
              <a:rPr lang="hr-HR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hr-HR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Objasniti da je na taj način disk „oštećen” jer ili ne radi sam disk ili nema napajanja</a:t>
            </a:r>
            <a:r>
              <a:rPr lang="hr-HR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te </a:t>
            </a:r>
            <a:r>
              <a:rPr lang="hr-HR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 se takvi problemi očituju u takvom ponašanju računala.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hr-H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145" name="Google Shape;145;gd287a52856_0_24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074896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d287a52856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d287a52856_0_24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Ulazno-izlazne naprave rijetko se kvare. Kod različitih vrsta bežičnih tipkovnica i miševa potrebno je provjeriti imaju li ispravnu bateriju </a:t>
            </a:r>
          </a:p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 ju po potrebi zamijeniti te jesu</a:t>
            </a:r>
            <a:r>
              <a:rPr lang="hr-HR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 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ispravno povezani s računalom. </a:t>
            </a:r>
          </a:p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Međutim, daleko češći problem koji možemo očekivati, pogotovo ako se radi o zvučnim karticama (nema zvuka, isprekidan je, ne može se pojačati) </a:t>
            </a:r>
          </a:p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ili grafičkim karticama (nemogućnost podešavanja rezolucije) je onaj koji se odnosi na upravljačke programe. </a:t>
            </a:r>
          </a:p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Naime za svaki od tih uređaja, operacijski sustav mora imati upravljački program (engl. </a:t>
            </a:r>
            <a:r>
              <a:rPr lang="hr-H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Device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Driver). </a:t>
            </a:r>
          </a:p>
          <a:p>
            <a:endParaRPr lang="hr-H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Ukazati na važnost upravljačkih programa.</a:t>
            </a:r>
          </a:p>
          <a:p>
            <a:endParaRPr lang="hr-HR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145" name="Google Shape;145;gd287a52856_0_24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256502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d287a52856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d287a52856_0_24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hr-HR" dirty="0"/>
              <a:t>Upute za predavače:</a:t>
            </a:r>
            <a:endParaRPr lang="en-US" dirty="0"/>
          </a:p>
        </p:txBody>
      </p:sp>
      <p:sp>
        <p:nvSpPr>
          <p:cNvPr id="145" name="Google Shape;145;gd287a52856_0_24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766230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d287a52856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d287a52856_0_24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hr-HR" dirty="0"/>
              <a:t>Objasniti važnost adekvatnih upravljačkih programa za funkcionalnost uređaja i stabilnost sustava.</a:t>
            </a:r>
          </a:p>
          <a:p>
            <a:r>
              <a:rPr lang="hr-H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Pokazati načine rješavanja problema s upravljačkim uređajima.</a:t>
            </a:r>
          </a:p>
          <a:p>
            <a:endParaRPr lang="hr-HR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baseline="0" dirty="0"/>
              <a:t>Za demonstraciju je potrebno Windows 10 računalo koje je </a:t>
            </a:r>
            <a:r>
              <a:rPr lang="hr-HR" baseline="0" dirty="0" err="1"/>
              <a:t>virtualizirano</a:t>
            </a:r>
            <a:r>
              <a:rPr lang="hr-HR" baseline="0" dirty="0"/>
              <a:t> na predavačkom računalu.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baseline="0" dirty="0"/>
              <a:t>Kroz demonstraciju cilj je pokazati Upravitelj uređaja.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baseline="0" dirty="0"/>
              <a:t>Pokazati sve hardverske komponente, grafičku karticu, mrežnu karticu i objasniti da ne smije upitnika (neprepoznat uređaj) i uskličnika (bez odgovarajućih upravljačkih programa).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baseline="0" dirty="0"/>
              <a:t>Kao preduvjet da računalo producira zvuk, kvalitetno prikazuje sliku…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r-HR" baseline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Upravljačka ploča </a:t>
            </a: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 panose="05000000000000000000" pitchFamily="2" charset="2"/>
              </a:rPr>
              <a:t></a:t>
            </a: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Sustav i sigurnost </a:t>
            </a: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 panose="05000000000000000000" pitchFamily="2" charset="2"/>
              </a:rPr>
              <a:t></a:t>
            </a: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Sistem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 panose="05000000000000000000" pitchFamily="2" charset="2"/>
              </a:rPr>
              <a:t> Upravitelj uređaja</a:t>
            </a:r>
            <a:endParaRPr lang="hr-HR" baseline="0" dirty="0"/>
          </a:p>
          <a:p>
            <a:endParaRPr lang="nn-NO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5" name="Google Shape;145;gd287a52856_0_24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486751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d287a52856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d287a52856_0_24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endParaRPr lang="hr-H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145" name="Google Shape;145;gd287a52856_0_24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087910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d287a52856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d287a52856_0_24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hr-H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Polaznici moraju biti svjesni razlika između nadogradnje i ažuriranja.</a:t>
            </a:r>
          </a:p>
          <a:p>
            <a:r>
              <a:rPr lang="hr-H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Napomenuti da ovaj način nadogradnje vrijedi samo za korisnike Windows 10 računala.</a:t>
            </a:r>
          </a:p>
          <a:p>
            <a:r>
              <a:rPr lang="hr-H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Ažuriranje je vrlo bitno za sve korisnike.</a:t>
            </a:r>
          </a:p>
          <a:p>
            <a:endParaRPr lang="hr-HR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hr-HR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baseline="0" dirty="0"/>
              <a:t>Za demonstraciju je potrebno Windows 10 računalo koje je </a:t>
            </a:r>
            <a:r>
              <a:rPr lang="hr-HR" baseline="0" dirty="0" err="1"/>
              <a:t>virtualizirano</a:t>
            </a:r>
            <a:r>
              <a:rPr lang="hr-HR" baseline="0" dirty="0"/>
              <a:t> na predavačkom računalu.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r-HR" baseline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baseline="0" dirty="0"/>
              <a:t>Pokazati pravilne postavke Windows ažuriranja</a:t>
            </a:r>
          </a:p>
          <a:p>
            <a:endParaRPr lang="hr-HR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Start </a:t>
            </a: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 panose="05000000000000000000" pitchFamily="2" charset="2"/>
              </a:rPr>
              <a:t></a:t>
            </a: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Postavke </a:t>
            </a: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 panose="05000000000000000000" pitchFamily="2" charset="2"/>
              </a:rPr>
              <a:t></a:t>
            </a: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Ažuriranje i sigurnost </a:t>
            </a: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 panose="05000000000000000000" pitchFamily="2" charset="2"/>
              </a:rPr>
              <a:t></a:t>
            </a: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Windows </a:t>
            </a:r>
            <a:r>
              <a:rPr lang="hr-HR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Update</a:t>
            </a: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 panose="05000000000000000000" pitchFamily="2" charset="2"/>
              </a:rPr>
              <a:t> Provjeri ima li ažuriranja</a:t>
            </a:r>
          </a:p>
          <a:p>
            <a:endParaRPr lang="hr-HR" sz="1200" b="1" i="0" u="none" strike="noStrike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  <a:sym typeface="Wingdings" panose="05000000000000000000" pitchFamily="2" charset="2"/>
            </a:endParaRPr>
          </a:p>
          <a:p>
            <a:r>
              <a:rPr lang="hr-HR" sz="12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 panose="05000000000000000000" pitchFamily="2" charset="2"/>
              </a:rPr>
              <a:t>Spomenuti se i važnosti ažuriranja ne samo operacijskog sustava nego i svih Microsoft proizvoda (MS Office).</a:t>
            </a:r>
            <a:endParaRPr lang="nn-NO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5" name="Google Shape;145;gd287a52856_0_24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479256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d287a52856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d287a52856_0_24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Bitno je napomenuti da ne zovu nikakve telefonske brojeve koji se mogu pojaviti na skočnim prozorima,</a:t>
            </a:r>
            <a:r>
              <a:rPr lang="hr-HR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još manje da se putem kreditnih kartica plaćaju različita „čišćenja od virusa“. </a:t>
            </a:r>
          </a:p>
          <a:p>
            <a:endParaRPr lang="nn-NO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hr-H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145" name="Google Shape;145;gd287a52856_0_24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112722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d287a52856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d287a52856_0_24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Bitno je napomenuti da ne zovu nikakve telefonske brojeve koji se mogu pojaviti na skočnim prozorima,</a:t>
            </a:r>
            <a:r>
              <a:rPr lang="hr-HR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još manje da se putem kreditnih kartica plaćaju različita „čišćenja od virusa“. </a:t>
            </a:r>
          </a:p>
          <a:p>
            <a:endParaRPr lang="nn-NO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5" name="Google Shape;145;gd287a52856_0_24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504669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18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561902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Objasniti polaznicima razlike između različitih vrsta </a:t>
            </a:r>
            <a:r>
              <a:rPr lang="hr-HR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malwarea</a:t>
            </a:r>
            <a:r>
              <a:rPr lang="hr-H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 načine širenja.</a:t>
            </a:r>
          </a:p>
          <a:p>
            <a:r>
              <a:rPr lang="hr-H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Najčešće metode širenja: elektroničke poruke, sigurnosne slabosti kod računala </a:t>
            </a:r>
            <a:r>
              <a:rPr lang="hr-H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Wingdings" panose="05000000000000000000" pitchFamily="2" charset="2"/>
              </a:rPr>
              <a:t> neažurirana računala</a:t>
            </a:r>
          </a:p>
          <a:p>
            <a:r>
              <a:rPr lang="hr-H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Wingdings" panose="05000000000000000000" pitchFamily="2" charset="2"/>
              </a:rPr>
              <a:t>Ukazati na opasnost otvaranja privitaka. </a:t>
            </a:r>
            <a:endParaRPr lang="hr-HR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19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824724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d287a52856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d287a52856_0_24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hr-HR" dirty="0"/>
              <a:t>Upute za predavače:</a:t>
            </a:r>
          </a:p>
        </p:txBody>
      </p:sp>
      <p:sp>
        <p:nvSpPr>
          <p:cNvPr id="145" name="Google Shape;145;gd287a52856_0_24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2173304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Objasniti polaznicima razlike između različitih vrsta </a:t>
            </a:r>
            <a:r>
              <a:rPr lang="hr-HR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malvera</a:t>
            </a:r>
            <a:r>
              <a:rPr lang="hr-H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kao i načine širenja.</a:t>
            </a:r>
          </a:p>
          <a:p>
            <a:r>
              <a:rPr lang="hr-H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Najčešće metode širenja: elektroničke poruke, sigurnosne slabosti kod računala </a:t>
            </a:r>
            <a:r>
              <a:rPr lang="hr-H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Wingdings" panose="05000000000000000000" pitchFamily="2" charset="2"/>
              </a:rPr>
              <a:t> ne ažurirana računala</a:t>
            </a:r>
          </a:p>
          <a:p>
            <a:r>
              <a:rPr lang="hr-H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Wingdings" panose="05000000000000000000" pitchFamily="2" charset="2"/>
              </a:rPr>
              <a:t>Ukazati na opasnost otvaranja privitaka. </a:t>
            </a:r>
            <a:endParaRPr lang="hr-HR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542455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Ukazati polaznicima na različite </a:t>
            </a:r>
            <a:r>
              <a:rPr lang="hr-HR" sz="1200" b="0" i="1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freeware</a:t>
            </a:r>
            <a:r>
              <a:rPr lang="hr-HR" sz="1200" b="0" i="1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hr-HR" sz="1200" b="0" i="1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shareware</a:t>
            </a:r>
            <a:r>
              <a:rPr lang="hr-HR" sz="1200" b="0" i="1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programe </a:t>
            </a:r>
            <a:r>
              <a:rPr lang="hr-H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kao potencijalne izvore špijunskog odnosno reklamnog koda</a:t>
            </a:r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21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4381145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Ukazati polaznicima na različite </a:t>
            </a:r>
            <a:r>
              <a:rPr lang="hr-HR" sz="1200" b="0" i="1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freeware</a:t>
            </a:r>
            <a:r>
              <a:rPr lang="hr-HR" sz="1200" b="0" i="1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hr-HR" sz="1200" b="0" i="1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shareware</a:t>
            </a:r>
            <a:r>
              <a:rPr lang="hr-HR" sz="1200" b="0" i="1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programe </a:t>
            </a:r>
            <a:r>
              <a:rPr lang="hr-H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kao potencijalne izvore špijunskog odnosno reklamnog koda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dirty="0"/>
              <a:t>:</a:t>
            </a:r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22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065532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Ukazati polaznicima na različite </a:t>
            </a:r>
            <a:r>
              <a:rPr lang="hr-HR" sz="1200" b="0" i="1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freeware</a:t>
            </a:r>
            <a:r>
              <a:rPr lang="hr-HR" sz="1200" b="0" i="1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hr-HR" sz="1200" b="0" i="1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shareware</a:t>
            </a:r>
            <a:r>
              <a:rPr lang="hr-HR" sz="1200" b="0" i="1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programe </a:t>
            </a:r>
            <a:r>
              <a:rPr lang="hr-H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kao potencijalne izvore špijunskog odnosno reklamnog koda</a:t>
            </a:r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23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4128848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d287a52856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d287a52856_0_24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hr-HR" sz="2600" b="1" dirty="0">
                <a:solidFill>
                  <a:schemeClr val="tx1"/>
                </a:solidFill>
              </a:rPr>
              <a:t>Ne koristiti administratorske ovlasti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hr-HR" sz="2600" b="1" dirty="0">
                <a:solidFill>
                  <a:schemeClr val="tx1"/>
                </a:solidFill>
              </a:rPr>
              <a:t>Za ovaj dio napomenuti da samo administratori imaju pravo zapisivanja u Windows direktorij i Windows registre kamo se svaka instalirana aplikacija (pa i zlonamjerna) mora registrirati/zapisati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endParaRPr lang="hr-HR" sz="2600" b="1" dirty="0">
              <a:solidFill>
                <a:schemeClr val="tx1"/>
              </a:solidFill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hr-HR" b="1" dirty="0">
                <a:solidFill>
                  <a:schemeClr val="tx1"/>
                </a:solidFill>
              </a:rPr>
              <a:t>Demonstracija: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hr-HR" b="1" dirty="0">
                <a:solidFill>
                  <a:schemeClr val="tx1"/>
                </a:solidFill>
              </a:rPr>
              <a:t>Prijaviti se na računalo, voditi računala da je potrebno unijeti korisničko ime i zaporku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hr-HR" b="1" dirty="0">
                <a:solidFill>
                  <a:schemeClr val="tx1"/>
                </a:solidFill>
              </a:rPr>
              <a:t>Pokazati pravile postavke </a:t>
            </a:r>
            <a:r>
              <a:rPr lang="hr-HR" b="1" dirty="0" err="1">
                <a:solidFill>
                  <a:schemeClr val="tx1"/>
                </a:solidFill>
              </a:rPr>
              <a:t>vatrozida</a:t>
            </a:r>
            <a:endParaRPr lang="hr-HR" b="1" dirty="0">
              <a:solidFill>
                <a:schemeClr val="tx1"/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hr-HR" b="1" dirty="0">
                <a:solidFill>
                  <a:schemeClr val="tx1"/>
                </a:solidFill>
              </a:rPr>
              <a:t>Pokazati opcije skeniranja računala s antivirusnim programom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hr-HR" b="1" dirty="0">
              <a:solidFill>
                <a:schemeClr val="tx1"/>
              </a:solidFill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hr-HR" b="1" dirty="0">
                <a:solidFill>
                  <a:schemeClr val="tx1"/>
                </a:solidFill>
              </a:rPr>
              <a:t>Pitati polaznike s kojim se antivirusnim programom koriste.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hr-HR" b="1" dirty="0">
                <a:solidFill>
                  <a:schemeClr val="tx1"/>
                </a:solidFill>
              </a:rPr>
              <a:t>Ukazati da Windows 10 dolaze s ugrađenim antivirusnim programom i da nije potrebno instalirati druge</a:t>
            </a:r>
            <a:endParaRPr lang="hr-HR" b="1" dirty="0"/>
          </a:p>
          <a:p>
            <a:endParaRPr lang="hr-HR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5" name="Google Shape;145;gd287a52856_0_24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24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3953678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Kratko objasniti važnost korisničkih računa kao i kompleksnost zaporke.</a:t>
            </a:r>
          </a:p>
          <a:p>
            <a:r>
              <a:rPr lang="hr-H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Objasniti proces autentifikacije  (dokaz da smo to mi i samo mi) i autorizacije (dokaz da smijemo negdje pristupiti).</a:t>
            </a:r>
          </a:p>
          <a:p>
            <a:endParaRPr lang="hr-HR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hr-H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Spomenuti se važnosti kompleksne zaporke</a:t>
            </a:r>
          </a:p>
          <a:p>
            <a:r>
              <a:rPr lang="hr-H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(A-Z, a-z, 0-9, „#$%&amp;/)</a:t>
            </a:r>
          </a:p>
          <a:p>
            <a:endParaRPr lang="hr-HR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baseline="0" dirty="0"/>
              <a:t>Za demonstraciju je potrebno Windows 10 računalo koje je </a:t>
            </a:r>
            <a:r>
              <a:rPr lang="hr-HR" baseline="0" dirty="0" err="1"/>
              <a:t>virtualizirano</a:t>
            </a:r>
            <a:r>
              <a:rPr lang="hr-HR" baseline="0" dirty="0"/>
              <a:t> na predavačkom računalu.</a:t>
            </a:r>
          </a:p>
          <a:p>
            <a:endParaRPr lang="hr-HR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hr-H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Objasniti važnost UAC-a. Ako nešto slučajno i pokrenemo, možda maliciozno, bit ćemo o tome dodatno obavješteni.</a:t>
            </a:r>
          </a:p>
          <a:p>
            <a:r>
              <a:rPr lang="hr-H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 demonstraciji ugasiti UAC, pokrenuti instalaciju aplikacije. Uključiti UAC, pokrenuti instalaciju aplikacije.</a:t>
            </a:r>
          </a:p>
          <a:p>
            <a:endParaRPr lang="hr-HR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Upravljačka ploča </a:t>
            </a: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 panose="05000000000000000000" pitchFamily="2" charset="2"/>
              </a:rPr>
              <a:t></a:t>
            </a: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Sustav i sigurnost </a:t>
            </a: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 panose="05000000000000000000" pitchFamily="2" charset="2"/>
              </a:rPr>
              <a:t></a:t>
            </a: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Sigurnost i održavanje</a:t>
            </a:r>
            <a:endParaRPr lang="hr-H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hr-HR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hr-HR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hr-HR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hr-HR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25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221446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Demonstracija: </a:t>
            </a:r>
          </a:p>
          <a:p>
            <a:endParaRPr lang="hr-HR" sz="1200" b="1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hr-HR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Pokazati konfiguriranje </a:t>
            </a:r>
            <a:r>
              <a:rPr lang="hr-HR" sz="1200" b="1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User</a:t>
            </a:r>
            <a:r>
              <a:rPr lang="hr-HR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hr-HR" sz="1200" b="1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Account</a:t>
            </a:r>
            <a:r>
              <a:rPr lang="hr-HR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hr-HR" sz="1200" b="1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Controla</a:t>
            </a:r>
            <a:endParaRPr lang="hr-HR" sz="1200" b="1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hr-HR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Pokrenuti instalaciju nekog programa (7zip, besplatan) i ukazati na kontrolu koja se pojavila u obliku skočnog prozora s kojom moramo potvrditi da instalaciju želimo napraviti s namjerom i svjesno</a:t>
            </a:r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26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4234578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d287a52856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d287a52856_0_24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 pokretanju programa operacijski sustav mora u spremnik istodobno smjestiti i instrukcije i podatke programa te započeti s njegovim izvođenjem. Od tog trenutka zapravo govorimo o 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procesu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koji se izvodi, a koji pritom zauzima određena sredstva računalnog sustava: spremnik, procesorsko vrijeme, radnu memoriju…</a:t>
            </a:r>
          </a:p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Operacijski sustav mora osigurati da se svi procesi nesmetano izvode (da jedan ne smeta drugome i obrnuto). Problemi koji se zbog toga pojavljuju jesu u pristupu sredstvima sustava, nama se to očituje u obliku nestabilnosti sustava, nemogućnosti pokretanja upravo instaliranog ili nekog drugog programa i sl.</a:t>
            </a:r>
          </a:p>
          <a:p>
            <a:endParaRPr lang="hr-H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baseline="0" dirty="0"/>
              <a:t>Za demonstraciju je potrebno Windows 10 računalo koje je </a:t>
            </a:r>
            <a:r>
              <a:rPr lang="hr-HR" baseline="0" dirty="0" err="1"/>
              <a:t>virtualizirano</a:t>
            </a:r>
            <a:r>
              <a:rPr lang="hr-HR" baseline="0" dirty="0"/>
              <a:t> na predavačkom računalu.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Deinstalaciju programa možemo napraviti na sljedeći način: </a:t>
            </a: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Upravljačka ploča </a:t>
            </a: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 panose="05000000000000000000" pitchFamily="2" charset="2"/>
              </a:rPr>
              <a:t></a:t>
            </a: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Programi.</a:t>
            </a:r>
            <a:endParaRPr lang="hr-H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hr-H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 obzirom na to da je teško izazvati nestabilnost određenim</a:t>
            </a:r>
            <a:r>
              <a:rPr lang="hr-HR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programom, pokazati samo deinstalaciju programa.</a:t>
            </a:r>
          </a:p>
          <a:p>
            <a:endParaRPr lang="hr-HR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hr-HR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Pokazati stvaranje </a:t>
            </a:r>
            <a:r>
              <a:rPr lang="hr-HR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Točke vraćanja, </a:t>
            </a:r>
            <a:r>
              <a:rPr lang="hr-HR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odnosno konfiguriranje mogućnosti oporavka Windowsa. Predefinirano nije uključeno na Windows 10</a:t>
            </a:r>
            <a:endParaRPr lang="hr-HR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145" name="Google Shape;145;gd287a52856_0_24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27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0237503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28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6396263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29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796217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Molimo navesti sadržaj (teme) te vođene i osobne aktivnosti polaznika. Pod bilješke navesti metode i tehnike poučavanja.</a:t>
            </a:r>
          </a:p>
          <a:p>
            <a:endParaRPr lang="hr-HR" dirty="0"/>
          </a:p>
          <a:p>
            <a:r>
              <a:rPr lang="hr-HR" dirty="0"/>
              <a:t>Upute za predavače:</a:t>
            </a:r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4001875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Ulogirati se na Office 365 za škole, https://office365.skole.hr/default/login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r-HR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Ideja instalacije u oblaku podrazumijeva da kompanije umjesto ulaganja u nove poslužitelje i računalnu opremu, mogu s postojećom ili slabijom opremom dobiti uslugu za koju je potrebna naprednija arhitektura. </a:t>
            </a:r>
            <a:endParaRPr lang="hr-H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r-HR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30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2286223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d287a52856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d287a52856_0_24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Ulogirati se na Office 365 za škole, https://office365.skole.hr/default/login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r-HR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Kreirati timsko</a:t>
            </a:r>
            <a:r>
              <a:rPr lang="hr-HR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web mjesto.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Imati pripremljen set dokumenata na računalu.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Pohraniti dokumente.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Pokazati uređivanje dokumenta u Word Online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Podijeliti dokumente s nasumično odabranim polaznicima.</a:t>
            </a:r>
            <a:endParaRPr lang="hr-HR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hr-H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gd287a52856_0_24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31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9122112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d287a52856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d287a52856_0_24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Ulogirati se na Office 365 za škole, https://office365.skole.hr/default/login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r-HR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 kreiranom timskom web mjestu kreirati </a:t>
            </a:r>
            <a:r>
              <a:rPr lang="hr-HR" sz="1200" b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wikipediju</a:t>
            </a:r>
            <a:r>
              <a:rPr lang="hr-HR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Iz pripremljenih dokumenata kreirati sadržaj.</a:t>
            </a:r>
            <a:endParaRPr lang="hr-HR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r-HR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hr-H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gd287a52856_0_24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32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3154623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d287a52856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d287a52856_0_24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Napomena: Postaviti pitanje, zbog ograničenog vremena pri kraju  webinara ne treba provoditi anketu.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Ali… ljudi često vrše sigurnosnu pohranu na svome mobitelu. Zašto to ne rade i na svome računalu?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Ulogirati se na Office 365 za škole, https://office365.skole.hr/default/login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r-HR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OneDrive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 još jedna od aplikacija u oblaku, odnosno u sklopu sustava </a:t>
            </a:r>
            <a:r>
              <a:rPr lang="hr-H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Ofice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365 za škole. Radi se o spremniku podataka (eng. </a:t>
            </a:r>
            <a:r>
              <a:rPr lang="hr-H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Storage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system) sa mogućnošću 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online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uređivanja te s alatima za suradnju za Microsoft Office dokumente. U sklopu sustava Office 365 za škole omogućen je pristup svim zaposlenicima obrazovnih institucija.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r-HR" sz="1200" b="0" i="0" u="none" strike="noStrike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Uz Office 365 z</a:t>
            </a:r>
            <a:r>
              <a:rPr lang="hr-HR" baseline="0" dirty="0"/>
              <a:t>a demonstraciju je potrebno Windows 10 računalo koje je </a:t>
            </a:r>
            <a:r>
              <a:rPr lang="hr-HR" baseline="0" dirty="0" err="1"/>
              <a:t>virtualizirano</a:t>
            </a:r>
            <a:r>
              <a:rPr lang="hr-HR" baseline="0" dirty="0"/>
              <a:t> na predavačkom računalu.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r-HR" baseline="0" dirty="0"/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hr-HR" baseline="0" dirty="0"/>
              <a:t>Konfigurirati </a:t>
            </a:r>
            <a:r>
              <a:rPr lang="hr-HR" baseline="0" dirty="0" err="1"/>
              <a:t>OneDrive</a:t>
            </a:r>
            <a:r>
              <a:rPr lang="hr-HR" baseline="0" dirty="0"/>
              <a:t> na računalu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hr-HR" baseline="0" dirty="0"/>
              <a:t>Pripremljeni set dokumenata </a:t>
            </a:r>
            <a:r>
              <a:rPr lang="hr-HR" i="1" baseline="0" dirty="0" err="1"/>
              <a:t>uploadati</a:t>
            </a:r>
            <a:r>
              <a:rPr lang="hr-HR" i="0" baseline="0" dirty="0"/>
              <a:t> kroz Internet preglednik na </a:t>
            </a:r>
            <a:r>
              <a:rPr lang="hr-HR" i="0" baseline="0" dirty="0" err="1"/>
              <a:t>OneDrive</a:t>
            </a:r>
            <a:endParaRPr lang="hr-HR" i="0" baseline="0" dirty="0"/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hr-HR" i="0" baseline="0" dirty="0"/>
              <a:t>Pokazati sinkronizaciju na računalo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hr-HR" i="0" baseline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i="0" baseline="0" dirty="0"/>
              <a:t>Objasniti važnost sigurnosne pohrane.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r-HR" baseline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r-HR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hr-H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dirty="0">
                <a:latin typeface="Arial"/>
                <a:ea typeface="Arial"/>
                <a:cs typeface="Arial"/>
                <a:sym typeface="Arial"/>
              </a:rPr>
              <a:t>.</a:t>
            </a: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gd287a52856_0_24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33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2848250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d287a52856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d287a52856_0_24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Za </a:t>
            </a:r>
            <a:r>
              <a:rPr lang="hr-HR" baseline="0" dirty="0"/>
              <a:t>demonstraciju je potrebno Windows 10 računalo koje je </a:t>
            </a:r>
            <a:r>
              <a:rPr lang="hr-HR" baseline="0" dirty="0" err="1"/>
              <a:t>virtualizirano</a:t>
            </a:r>
            <a:r>
              <a:rPr lang="hr-HR" baseline="0" dirty="0"/>
              <a:t> na predavačkom računalu.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r-HR" b="0" baseline="0" dirty="0"/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hr-HR" b="0" baseline="0" dirty="0"/>
              <a:t>Upravljačka ploča </a:t>
            </a:r>
            <a:r>
              <a:rPr lang="hr-HR" b="0" baseline="0" dirty="0">
                <a:sym typeface="Wingdings" panose="05000000000000000000" pitchFamily="2" charset="2"/>
              </a:rPr>
              <a:t> Sustav i sigurnost  Prethodne datoteke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hr-HR" b="0" baseline="0" dirty="0">
                <a:sym typeface="Wingdings" panose="05000000000000000000" pitchFamily="2" charset="2"/>
              </a:rPr>
              <a:t>Virtualno računalo mora imati kreiran drugi virtualni disk (za koji objasnite da se radi o npr. vanjskom USB disku)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hr-HR" b="0" baseline="0" dirty="0">
                <a:sym typeface="Wingdings" panose="05000000000000000000" pitchFamily="2" charset="2"/>
              </a:rPr>
              <a:t>Konfigurirajte i pokrenite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hr-HR" b="0" baseline="0" dirty="0">
              <a:sym typeface="Wingdings" panose="05000000000000000000" pitchFamily="2" charset="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hr-HR" b="0" baseline="0" dirty="0">
                <a:sym typeface="Wingdings" panose="05000000000000000000" pitchFamily="2" charset="2"/>
              </a:rPr>
              <a:t>Povući poveznicu s </a:t>
            </a:r>
            <a:r>
              <a:rPr lang="hr-HR" b="0" baseline="0" dirty="0" err="1">
                <a:sym typeface="Wingdings" panose="05000000000000000000" pitchFamily="2" charset="2"/>
              </a:rPr>
              <a:t>OneDriveom</a:t>
            </a:r>
            <a:r>
              <a:rPr lang="hr-HR" b="0" baseline="0" dirty="0">
                <a:sym typeface="Wingdings" panose="05000000000000000000" pitchFamily="2" charset="2"/>
              </a:rPr>
              <a:t>  Digitalni sadržaj je bez previše naše interakcije na „još jednoj lokaciji”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hr-HR" b="0" baseline="0" dirty="0">
                <a:sym typeface="Wingdings" panose="05000000000000000000" pitchFamily="2" charset="2"/>
              </a:rPr>
              <a:t>U slučaju kvara diska, krađe laptopa… naši dokumenti su na sigurnom.</a:t>
            </a:r>
            <a:endParaRPr lang="hr-HR" b="0" baseline="0" dirty="0"/>
          </a:p>
          <a:p>
            <a:endParaRPr lang="hr-HR" dirty="0"/>
          </a:p>
        </p:txBody>
      </p:sp>
      <p:sp>
        <p:nvSpPr>
          <p:cNvPr id="145" name="Google Shape;145;gd287a52856_0_24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34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6347525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35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1276629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d287a52856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d287a52856_0_24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Kratko objasniti podjelu mreža</a:t>
            </a:r>
          </a:p>
        </p:txBody>
      </p:sp>
      <p:sp>
        <p:nvSpPr>
          <p:cNvPr id="145" name="Google Shape;145;gd287a52856_0_24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36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1630264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d287a52856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d287a52856_0_24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endParaRPr lang="hr-HR" dirty="0"/>
          </a:p>
        </p:txBody>
      </p:sp>
      <p:sp>
        <p:nvSpPr>
          <p:cNvPr id="145" name="Google Shape;145;gd287a52856_0_24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37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3122229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d287a52856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d287a52856_0_24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endParaRPr lang="hr-H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145" name="Google Shape;145;gd287a52856_0_24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38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7979562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>
                <a:latin typeface="+mn-lt"/>
              </a:rPr>
              <a:t>Priručnici se nalaze na </a:t>
            </a:r>
            <a:r>
              <a:rPr lang="hr-HR" dirty="0" err="1">
                <a:latin typeface="+mn-lt"/>
              </a:rPr>
              <a:t>Edutoriju</a:t>
            </a:r>
            <a:r>
              <a:rPr lang="hr-HR" dirty="0">
                <a:latin typeface="+mn-lt"/>
              </a:rPr>
              <a:t> u kolekciji pod nazivom ˝</a:t>
            </a:r>
            <a:r>
              <a:rPr lang="pt-BR" b="0" i="0" dirty="0">
                <a:solidFill>
                  <a:srgbClr val="399EE2"/>
                </a:solidFill>
                <a:effectLst/>
                <a:latin typeface="+mn-lt"/>
              </a:rPr>
              <a:t>e-Škole program obrazovanja (2. faza)</a:t>
            </a:r>
            <a:r>
              <a:rPr lang="hr-HR" b="0" i="0" dirty="0">
                <a:solidFill>
                  <a:srgbClr val="399EE2"/>
                </a:solidFill>
                <a:effectLst/>
                <a:latin typeface="+mn-lt"/>
              </a:rPr>
              <a:t>˝.</a:t>
            </a:r>
          </a:p>
          <a:p>
            <a:endParaRPr lang="hr-HR" b="0" i="0" dirty="0">
              <a:solidFill>
                <a:srgbClr val="399EE2"/>
              </a:solidFill>
              <a:effectLst/>
              <a:latin typeface="+mn-lt"/>
            </a:endParaRPr>
          </a:p>
          <a:p>
            <a:r>
              <a:rPr lang="hr-HR" b="0" i="0" dirty="0">
                <a:solidFill>
                  <a:srgbClr val="399EE2"/>
                </a:solidFill>
                <a:effectLst/>
                <a:latin typeface="+mn-lt"/>
              </a:rPr>
              <a:t>Dodatne informacije za predavača koje objašnjava u slučaju upita: Kolekcijama na </a:t>
            </a:r>
            <a:r>
              <a:rPr lang="hr-HR" b="0" i="0" dirty="0" err="1">
                <a:solidFill>
                  <a:srgbClr val="399EE2"/>
                </a:solidFill>
                <a:effectLst/>
                <a:latin typeface="+mn-lt"/>
              </a:rPr>
              <a:t>Edutoriju</a:t>
            </a:r>
            <a:r>
              <a:rPr lang="hr-HR" b="0" i="0" dirty="0">
                <a:solidFill>
                  <a:srgbClr val="399EE2"/>
                </a:solidFill>
                <a:effectLst/>
                <a:latin typeface="+mn-lt"/>
              </a:rPr>
              <a:t> pristupa se uz prijavu preko </a:t>
            </a:r>
            <a:r>
              <a:rPr lang="hr-HR" b="0" i="0" dirty="0" err="1">
                <a:solidFill>
                  <a:srgbClr val="399EE2"/>
                </a:solidFill>
                <a:effectLst/>
                <a:latin typeface="+mn-lt"/>
              </a:rPr>
              <a:t>AAI@EduHr</a:t>
            </a:r>
            <a:r>
              <a:rPr lang="hr-HR" b="0" i="0" dirty="0">
                <a:solidFill>
                  <a:srgbClr val="399EE2"/>
                </a:solidFill>
                <a:effectLst/>
                <a:latin typeface="+mn-lt"/>
              </a:rPr>
              <a:t> elektroničkog identiteta.</a:t>
            </a:r>
          </a:p>
          <a:p>
            <a:r>
              <a:rPr lang="hr-HR" b="0" i="0" dirty="0">
                <a:solidFill>
                  <a:srgbClr val="399EE2"/>
                </a:solidFill>
                <a:effectLst/>
                <a:latin typeface="+mn-lt"/>
              </a:rPr>
              <a:t>Molimo polaznicima podijeliti direktnu poveznicu na </a:t>
            </a:r>
            <a:r>
              <a:rPr lang="hr-HR" dirty="0">
                <a:latin typeface="+mn-lt"/>
              </a:rPr>
              <a:t>kolekciju:</a:t>
            </a:r>
            <a:r>
              <a:rPr lang="hr-HR" b="0" i="0" dirty="0">
                <a:solidFill>
                  <a:srgbClr val="399EE2"/>
                </a:solidFill>
                <a:effectLst/>
                <a:latin typeface="+mn-lt"/>
              </a:rPr>
              <a:t> https://edutorij.e-skole.hr/share/page/site/e-skole-program-obrazovanja/dashboard </a:t>
            </a: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40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899493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dirty="0"/>
              <a:t>Upute za predavače:</a:t>
            </a:r>
            <a:endParaRPr lang="en-US" dirty="0"/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4678536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Upute za predavača:</a:t>
            </a:r>
            <a:endParaRPr lang="hr-HR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dirty="0" err="1">
                <a:effectLst/>
              </a:rPr>
              <a:t>Zamoliti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polaznike</a:t>
            </a:r>
            <a:r>
              <a:rPr lang="en-US" dirty="0">
                <a:effectLst/>
              </a:rPr>
              <a:t> da </a:t>
            </a:r>
            <a:r>
              <a:rPr lang="en-US" dirty="0" err="1">
                <a:effectLst/>
              </a:rPr>
              <a:t>iskreno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ocijene</a:t>
            </a:r>
            <a:r>
              <a:rPr lang="en-US" dirty="0">
                <a:effectLst/>
              </a:rPr>
              <a:t> webinar </a:t>
            </a:r>
            <a:r>
              <a:rPr lang="en-US" dirty="0" err="1"/>
              <a:t>popunjavanjem</a:t>
            </a:r>
            <a:r>
              <a:rPr lang="en-US" dirty="0"/>
              <a:t> </a:t>
            </a:r>
            <a:r>
              <a:rPr lang="en-US" dirty="0" err="1"/>
              <a:t>upitnika</a:t>
            </a:r>
            <a:r>
              <a:rPr lang="en-US" dirty="0"/>
              <a:t> </a:t>
            </a:r>
            <a:r>
              <a:rPr lang="en-US" dirty="0" err="1"/>
              <a:t>zadovoljstva</a:t>
            </a:r>
            <a:r>
              <a:rPr lang="en-US" dirty="0"/>
              <a:t> za </a:t>
            </a:r>
            <a:r>
              <a:rPr lang="en-US" dirty="0" err="1"/>
              <a:t>polaznike</a:t>
            </a:r>
            <a:r>
              <a:rPr lang="en-US" dirty="0"/>
              <a:t> e-</a:t>
            </a:r>
            <a:r>
              <a:rPr lang="en-US" dirty="0" err="1"/>
              <a:t>Škole</a:t>
            </a:r>
            <a:r>
              <a:rPr lang="en-US" dirty="0"/>
              <a:t> </a:t>
            </a:r>
            <a:r>
              <a:rPr lang="en-US" dirty="0" err="1"/>
              <a:t>webinara</a:t>
            </a:r>
            <a:r>
              <a:rPr lang="en-US" dirty="0"/>
              <a:t>  </a:t>
            </a:r>
            <a:r>
              <a:rPr lang="en-US" dirty="0" err="1">
                <a:effectLst/>
              </a:rPr>
              <a:t>na</a:t>
            </a:r>
            <a:r>
              <a:rPr lang="en-US" dirty="0">
                <a:effectLst/>
              </a:rPr>
              <a:t> </a:t>
            </a:r>
            <a:r>
              <a:rPr lang="en-US" dirty="0" err="1"/>
              <a:t>poveznici</a:t>
            </a:r>
            <a:r>
              <a:rPr lang="en-US" dirty="0"/>
              <a:t> </a:t>
            </a:r>
            <a:r>
              <a:rPr lang="en-US" u="sng" dirty="0">
                <a:hlinkClick r:id="rId3"/>
              </a:rPr>
              <a:t>https://upitnik.carnet.hr/index.php/627228?lang=hr</a:t>
            </a:r>
            <a:r>
              <a:rPr lang="en-US" dirty="0"/>
              <a:t>. </a:t>
            </a:r>
            <a:r>
              <a:rPr lang="en-US" dirty="0" err="1"/>
              <a:t>Pozivnicu</a:t>
            </a:r>
            <a:r>
              <a:rPr lang="en-US" dirty="0"/>
              <a:t> je </a:t>
            </a:r>
            <a:r>
              <a:rPr lang="en-US" dirty="0" err="1"/>
              <a:t>potrebno</a:t>
            </a:r>
            <a:r>
              <a:rPr lang="en-US" dirty="0"/>
              <a:t> </a:t>
            </a:r>
            <a:r>
              <a:rPr lang="en-US" dirty="0" err="1"/>
              <a:t>objaviti</a:t>
            </a:r>
            <a:r>
              <a:rPr lang="en-US" dirty="0"/>
              <a:t> u MS Teams pod Q&amp;A</a:t>
            </a:r>
            <a:r>
              <a:rPr lang="hr-HR" dirty="0"/>
              <a:t> </a:t>
            </a:r>
            <a:r>
              <a:rPr lang="en-US" dirty="0"/>
              <a:t>announcement.</a:t>
            </a:r>
            <a:endParaRPr lang="hr-HR" dirty="0"/>
          </a:p>
          <a:p>
            <a:r>
              <a:rPr lang="en-US" dirty="0"/>
              <a:t>Molimo da </a:t>
            </a:r>
            <a:r>
              <a:rPr lang="en-US" dirty="0" err="1"/>
              <a:t>nakon</a:t>
            </a:r>
            <a:r>
              <a:rPr lang="en-US" dirty="0"/>
              <a:t> </a:t>
            </a:r>
            <a:r>
              <a:rPr lang="en-US" dirty="0" err="1"/>
              <a:t>svakog</a:t>
            </a:r>
            <a:r>
              <a:rPr lang="en-US" dirty="0"/>
              <a:t> </a:t>
            </a:r>
            <a:r>
              <a:rPr lang="en-US" dirty="0" err="1"/>
              <a:t>održavanja</a:t>
            </a:r>
            <a:r>
              <a:rPr lang="en-US" dirty="0"/>
              <a:t> </a:t>
            </a:r>
            <a:r>
              <a:rPr lang="en-US" dirty="0" err="1"/>
              <a:t>jedan</a:t>
            </a:r>
            <a:r>
              <a:rPr lang="en-US" dirty="0"/>
              <a:t> </a:t>
            </a:r>
            <a:r>
              <a:rPr lang="en-US" dirty="0" err="1"/>
              <a:t>predavač</a:t>
            </a:r>
            <a:r>
              <a:rPr lang="en-US" dirty="0"/>
              <a:t> </a:t>
            </a:r>
            <a:r>
              <a:rPr lang="en-US" dirty="0" err="1"/>
              <a:t>popuni</a:t>
            </a:r>
            <a:r>
              <a:rPr lang="en-US" dirty="0"/>
              <a:t> </a:t>
            </a:r>
            <a:r>
              <a:rPr lang="en-US" dirty="0" err="1"/>
              <a:t>izvještaj</a:t>
            </a:r>
            <a:r>
              <a:rPr lang="en-US" dirty="0"/>
              <a:t> </a:t>
            </a:r>
            <a:r>
              <a:rPr lang="en-US" dirty="0" err="1"/>
              <a:t>predavača</a:t>
            </a:r>
            <a:r>
              <a:rPr lang="en-US" dirty="0"/>
              <a:t> o </a:t>
            </a:r>
            <a:r>
              <a:rPr lang="en-US" dirty="0" err="1"/>
              <a:t>održanom</a:t>
            </a:r>
            <a:r>
              <a:rPr lang="en-US" dirty="0"/>
              <a:t> </a:t>
            </a:r>
            <a:r>
              <a:rPr lang="en-US" dirty="0" err="1"/>
              <a:t>webinaru</a:t>
            </a:r>
            <a:r>
              <a:rPr lang="en-US" dirty="0"/>
              <a:t> =  </a:t>
            </a:r>
            <a:r>
              <a:rPr lang="en-US" u="sng" dirty="0">
                <a:hlinkClick r:id="rId4"/>
              </a:rPr>
              <a:t>https://</a:t>
            </a:r>
            <a:r>
              <a:rPr lang="en-US" u="sng" dirty="0">
                <a:effectLst/>
                <a:hlinkClick r:id="rId4"/>
              </a:rPr>
              <a:t>upitnik.</a:t>
            </a:r>
            <a:r>
              <a:rPr lang="en-US" u="sng" dirty="0">
                <a:hlinkClick r:id="rId4"/>
              </a:rPr>
              <a:t>carnet.hr/index.php/252545?lang=hr</a:t>
            </a:r>
            <a:r>
              <a:rPr lang="en-US" dirty="0"/>
              <a:t>.</a:t>
            </a:r>
            <a:endParaRPr lang="hr-HR" dirty="0"/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hr-HR" sz="1200" dirty="0">
              <a:effectLst/>
              <a:latin typeface="Arial"/>
              <a:ea typeface="Calibri" panose="020F0502020204030204" pitchFamily="34" charset="0"/>
              <a:cs typeface="Arial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Potvrde o sudjelovanju polaznicima će biti dostupne u aplikaciji za prijavu (EMA).</a:t>
            </a:r>
            <a:endParaRPr lang="hr-HR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lang="hr-HR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D0590-A684-44F5-9D58-68858B3AD177}" type="slidenum">
              <a:rPr lang="hr-HR" smtClean="0"/>
              <a:t>41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7631224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35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dirty="0"/>
              <a:t>Molimo uputiti</a:t>
            </a:r>
            <a:r>
              <a:rPr lang="hr-HR" baseline="0" dirty="0"/>
              <a:t> polaznike da sva pitanja o edukacijama upute na </a:t>
            </a:r>
            <a:r>
              <a:rPr lang="pl-PL" sz="1200" b="1" dirty="0">
                <a:solidFill>
                  <a:schemeClr val="accent1">
                    <a:lumMod val="50000"/>
                  </a:schemeClr>
                </a:solidFill>
                <a:hlinkClick r:id="rId3"/>
              </a:rPr>
              <a:t>e-skole-edukacija@skole.hr</a:t>
            </a:r>
            <a:r>
              <a:rPr lang="hr-HR" sz="1200" b="0" dirty="0">
                <a:solidFill>
                  <a:schemeClr val="tx1"/>
                </a:solidFill>
              </a:rPr>
              <a:t>,</a:t>
            </a:r>
            <a:r>
              <a:rPr lang="hr-HR" sz="1200" b="0" baseline="0" dirty="0">
                <a:solidFill>
                  <a:schemeClr val="tx1"/>
                </a:solidFill>
              </a:rPr>
              <a:t> a sva pitanja o projektu na </a:t>
            </a:r>
            <a:r>
              <a:rPr lang="pl-PL" sz="1200" b="1" dirty="0">
                <a:solidFill>
                  <a:schemeClr val="accent1">
                    <a:lumMod val="50000"/>
                  </a:schemeClr>
                </a:solidFill>
                <a:hlinkClick r:id="rId3"/>
              </a:rPr>
              <a:t>helpdesk@skole.hr</a:t>
            </a:r>
            <a:r>
              <a:rPr lang="pl-PL" sz="1200" b="1" dirty="0">
                <a:solidFill>
                  <a:schemeClr val="accent1">
                    <a:lumMod val="50000"/>
                  </a:schemeClr>
                </a:solidFill>
              </a:rPr>
              <a:t>.</a:t>
            </a:r>
            <a:endParaRPr lang="en-US" sz="1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33" name="Google Shape;333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Upute za predavače:</a:t>
            </a:r>
          </a:p>
          <a:p>
            <a:r>
              <a:rPr lang="hr-HR" dirty="0"/>
              <a:t>Iako su svi svjesni</a:t>
            </a:r>
            <a:r>
              <a:rPr lang="hr-HR" baseline="0" dirty="0"/>
              <a:t> važnosti operacijskog sustava, možda ne bi bilo loše to i objasniti.</a:t>
            </a:r>
          </a:p>
          <a:p>
            <a:r>
              <a:rPr lang="hr-HR" baseline="0" dirty="0"/>
              <a:t>Npr. Microsoft Word ne možemo instalirati na računalo bez operacijskog sustava, treba nam „platforma”.</a:t>
            </a:r>
          </a:p>
          <a:p>
            <a:endParaRPr lang="hr-HR" baseline="0" dirty="0"/>
          </a:p>
          <a:p>
            <a:r>
              <a:rPr lang="hr-HR" baseline="0" dirty="0"/>
              <a:t>Interakcija korisnika i programa preko ulazno-izlaznih uređaja </a:t>
            </a:r>
            <a:r>
              <a:rPr lang="hr-HR" baseline="0" dirty="0">
                <a:sym typeface="Wingdings" panose="05000000000000000000" pitchFamily="2" charset="2"/>
              </a:rPr>
              <a:t> Operacijski sustav</a:t>
            </a:r>
          </a:p>
          <a:p>
            <a:endParaRPr lang="hr-HR" baseline="0" dirty="0">
              <a:sym typeface="Wingdings" panose="05000000000000000000" pitchFamily="2" charset="2"/>
            </a:endParaRPr>
          </a:p>
          <a:p>
            <a:r>
              <a:rPr lang="hr-HR" baseline="0" dirty="0">
                <a:sym typeface="Wingdings" panose="05000000000000000000" pitchFamily="2" charset="2"/>
              </a:rPr>
              <a:t>Funkcionalan i stabilan operacijski sustav, osnova je rada bilo kojeg nastavnika.</a:t>
            </a:r>
            <a:endParaRPr lang="en-US" dirty="0"/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779328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d287a52856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d287a52856_0_24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hr-HR" dirty="0"/>
              <a:t>Ukratko objasniti važnost svake sastavnice te asocirati uz nju potencijalne kvarove na način kako je opisano u priručniku.</a:t>
            </a:r>
          </a:p>
          <a:p>
            <a:endParaRPr lang="hr-HR" dirty="0"/>
          </a:p>
          <a:p>
            <a:r>
              <a:rPr lang="hr-HR" dirty="0"/>
              <a:t>S obzirom na to da ne možemo demonstrirati kvarove sastavnica,</a:t>
            </a:r>
            <a:r>
              <a:rPr lang="hr-HR" baseline="0" dirty="0"/>
              <a:t> pokazati </a:t>
            </a:r>
            <a:r>
              <a:rPr lang="hr-HR" baseline="0" dirty="0" err="1"/>
              <a:t>defragmentaciju</a:t>
            </a:r>
            <a:r>
              <a:rPr lang="hr-HR" baseline="0" dirty="0"/>
              <a:t> diska kao poveznicu između njega i možebitnog usporavanja računala.</a:t>
            </a:r>
          </a:p>
          <a:p>
            <a:endParaRPr lang="hr-HR" baseline="0" dirty="0"/>
          </a:p>
          <a:p>
            <a:endParaRPr lang="hr-HR" baseline="0" dirty="0"/>
          </a:p>
          <a:p>
            <a:r>
              <a:rPr lang="hr-HR" baseline="0" dirty="0"/>
              <a:t>Za demonstraciju je potrebno Windows 10 računalo koje je </a:t>
            </a:r>
            <a:r>
              <a:rPr lang="hr-HR" baseline="0" dirty="0" err="1"/>
              <a:t>virtualizirano</a:t>
            </a:r>
            <a:r>
              <a:rPr lang="hr-HR" baseline="0" dirty="0"/>
              <a:t> na predavačkom računalu.</a:t>
            </a:r>
          </a:p>
          <a:p>
            <a:r>
              <a:rPr lang="hr-HR" baseline="0" dirty="0"/>
              <a:t>Za pokretanje konzole Computer Disk Management</a:t>
            </a:r>
          </a:p>
          <a:p>
            <a:endParaRPr lang="hr-HR" baseline="0" dirty="0"/>
          </a:p>
          <a:p>
            <a:endParaRPr lang="en-US" dirty="0"/>
          </a:p>
          <a:p>
            <a:endParaRPr lang="hr-H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145" name="Google Shape;145;gd287a52856_0_24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32557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d287a52856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d287a52856_0_24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hr-HR" dirty="0" err="1"/>
              <a:t>Pointerom</a:t>
            </a:r>
            <a:r>
              <a:rPr lang="hr-HR" dirty="0"/>
              <a:t> u PowerPointu pokazati: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utor za procesor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priključnice za memoriju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priključnice u koje se stavljaju uređaji izrađeni u obliku kartica (PCI, PCI-Express, AGP) te IDE/SATA priključnice za čvrsti disk i optičke uređaje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ulazno-izlazni panel koji uključuje USB ulaze (engl. 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Port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), zatim ulaze za miša i tipkovnicu, serijski i mrežni (engl. 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Ethernet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ulaz itd.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 čip s BIOS-om.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145" name="Google Shape;145;gd287a52856_0_24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626159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d287a52856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d287a52856_0_24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hr-HR" dirty="0"/>
              <a:t>Upute za predavače:</a:t>
            </a:r>
            <a:endParaRPr lang="en-US" dirty="0"/>
          </a:p>
        </p:txBody>
      </p:sp>
      <p:sp>
        <p:nvSpPr>
          <p:cNvPr id="145" name="Google Shape;145;gd287a52856_0_24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675045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d287a52856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d287a52856_0_24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Tipične vrijednosti radne memorije, za današnja računala se kreću od minimalno 2GB (2048 MB) kod tablet računala do 4, 8 ili 16 GB za prijenosna, odnosno stolna računala.</a:t>
            </a:r>
          </a:p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Manje vrijednosti radne memorije od 4GB mogu se očitovati usporenim radom računala.</a:t>
            </a:r>
          </a:p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 tablet računala minimalne vrijednosti su nešto manje i one se kreću od 1 do 2 GB.</a:t>
            </a:r>
          </a:p>
          <a:p>
            <a:endParaRPr lang="hr-H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145" name="Google Shape;145;gd287a52856_0_24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876828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Photo">
  <p:cSld name="Title and Photo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0"/>
          <p:cNvSpPr/>
          <p:nvPr/>
        </p:nvSpPr>
        <p:spPr>
          <a:xfrm>
            <a:off x="0" y="0"/>
            <a:ext cx="4876800" cy="6766559"/>
          </a:xfrm>
          <a:prstGeom prst="rect">
            <a:avLst/>
          </a:prstGeom>
          <a:solidFill>
            <a:srgbClr val="F5F3E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40"/>
          <p:cNvSpPr txBox="1">
            <a:spLocks noGrp="1"/>
          </p:cNvSpPr>
          <p:nvPr>
            <p:ph type="title"/>
          </p:nvPr>
        </p:nvSpPr>
        <p:spPr>
          <a:xfrm>
            <a:off x="576816" y="2582862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Font typeface="Open Sans Light"/>
              <a:buNone/>
              <a:defRPr sz="6000" b="0" i="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hr-HR"/>
              <a:t>Kliknite da biste uredili stil naslova matrice</a:t>
            </a:r>
            <a:endParaRPr/>
          </a:p>
        </p:txBody>
      </p:sp>
      <p:grpSp>
        <p:nvGrpSpPr>
          <p:cNvPr id="23" name="Google Shape;23;p40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24" name="Google Shape;24;p40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25" name="Google Shape;25;p40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26" name="Google Shape;26;p40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27" name="Google Shape;27;p40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28" name="Google Shape;28;p40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  <p:sp>
        <p:nvSpPr>
          <p:cNvPr id="29" name="Google Shape;29;p40"/>
          <p:cNvSpPr>
            <a:spLocks noGrp="1"/>
          </p:cNvSpPr>
          <p:nvPr>
            <p:ph type="pic" idx="2"/>
          </p:nvPr>
        </p:nvSpPr>
        <p:spPr>
          <a:xfrm>
            <a:off x="4876800" y="0"/>
            <a:ext cx="7315200" cy="6765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hr-HR"/>
              <a:t>Kliknite ikonu da biste dodali  sliku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533587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st page">
  <p:cSld name="Last page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4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9BEA"/>
              </a:gs>
              <a:gs pos="100000">
                <a:srgbClr val="2FD6E7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3361192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esentation title">
  <p:cSld name="Presentation titl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9BEA"/>
              </a:gs>
              <a:gs pos="100000">
                <a:srgbClr val="2FD6E7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37"/>
          <p:cNvSpPr txBox="1">
            <a:spLocks noGrp="1"/>
          </p:cNvSpPr>
          <p:nvPr>
            <p:ph type="title"/>
          </p:nvPr>
        </p:nvSpPr>
        <p:spPr>
          <a:xfrm>
            <a:off x="5083036" y="3051729"/>
            <a:ext cx="5861589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Open Sans ExtraBold"/>
              <a:buNone/>
              <a:defRPr sz="5400" b="1" i="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hr-HR"/>
              <a:t>Kliknite da biste uredili stil naslova matrice</a:t>
            </a:r>
            <a:endParaRPr/>
          </a:p>
        </p:txBody>
      </p:sp>
      <p:sp>
        <p:nvSpPr>
          <p:cNvPr id="15" name="Google Shape;15;p37"/>
          <p:cNvSpPr txBox="1">
            <a:spLocks noGrp="1"/>
          </p:cNvSpPr>
          <p:nvPr>
            <p:ph type="body" idx="1"/>
          </p:nvPr>
        </p:nvSpPr>
        <p:spPr>
          <a:xfrm>
            <a:off x="5083036" y="4651929"/>
            <a:ext cx="5861589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0" i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grpSp>
        <p:nvGrpSpPr>
          <p:cNvPr id="16" name="Google Shape;16;p37"/>
          <p:cNvGrpSpPr/>
          <p:nvPr/>
        </p:nvGrpSpPr>
        <p:grpSpPr>
          <a:xfrm>
            <a:off x="4751866" y="5627915"/>
            <a:ext cx="6523928" cy="816062"/>
            <a:chOff x="1308844" y="5417042"/>
            <a:chExt cx="9574307" cy="1197626"/>
          </a:xfrm>
        </p:grpSpPr>
        <p:pic>
          <p:nvPicPr>
            <p:cNvPr id="17" name="Google Shape;17;p37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1308844" y="5417042"/>
              <a:ext cx="7407289" cy="11976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" name="Google Shape;18;p3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791983" y="5755983"/>
              <a:ext cx="2091168" cy="51974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9" name="Google Shape;19;p3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1325736" y="900574"/>
            <a:ext cx="5246226" cy="52462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0747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0:50">
  <p:cSld name="50:50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41"/>
          <p:cNvSpPr/>
          <p:nvPr/>
        </p:nvSpPr>
        <p:spPr>
          <a:xfrm>
            <a:off x="0" y="0"/>
            <a:ext cx="6089715" cy="6766559"/>
          </a:xfrm>
          <a:prstGeom prst="rect">
            <a:avLst/>
          </a:prstGeom>
          <a:solidFill>
            <a:srgbClr val="F5F3E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Google Shape;58;p41"/>
          <p:cNvSpPr txBox="1">
            <a:spLocks noGrp="1"/>
          </p:cNvSpPr>
          <p:nvPr>
            <p:ph type="title"/>
          </p:nvPr>
        </p:nvSpPr>
        <p:spPr>
          <a:xfrm>
            <a:off x="576816" y="184816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Font typeface="Open Sans Light"/>
              <a:buNone/>
              <a:defRPr sz="6000" b="0" i="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hr-HR"/>
              <a:t>Kliknite da biste uredili stil naslova matrice</a:t>
            </a:r>
            <a:endParaRPr/>
          </a:p>
        </p:txBody>
      </p:sp>
      <p:sp>
        <p:nvSpPr>
          <p:cNvPr id="59" name="Google Shape;59;p41"/>
          <p:cNvSpPr txBox="1">
            <a:spLocks noGrp="1"/>
          </p:cNvSpPr>
          <p:nvPr>
            <p:ph type="body" idx="1"/>
          </p:nvPr>
        </p:nvSpPr>
        <p:spPr>
          <a:xfrm>
            <a:off x="576816" y="344836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600"/>
              <a:buNone/>
              <a:defRPr sz="3600" b="0" i="0"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60" name="Google Shape;60;p41"/>
          <p:cNvSpPr txBox="1">
            <a:spLocks noGrp="1"/>
          </p:cNvSpPr>
          <p:nvPr>
            <p:ph type="body" idx="2"/>
          </p:nvPr>
        </p:nvSpPr>
        <p:spPr>
          <a:xfrm>
            <a:off x="8050694" y="775252"/>
            <a:ext cx="3538331" cy="54242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Open Sans Light"/>
              <a:buNone/>
              <a:defRPr sz="1800" b="0" i="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Open Sans Light"/>
              <a:buNone/>
              <a:defRPr sz="1800" b="0" i="0"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Open Sans Light"/>
              <a:buNone/>
              <a:defRPr sz="1800" b="0" i="0"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Open Sans Light"/>
              <a:buNone/>
              <a:defRPr sz="1800" b="0" i="0"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Open Sans Light"/>
              <a:buNone/>
              <a:defRPr sz="1800" b="0" i="0"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grpSp>
        <p:nvGrpSpPr>
          <p:cNvPr id="61" name="Google Shape;61;p41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62" name="Google Shape;62;p41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63" name="Google Shape;63;p41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64" name="Google Shape;64;p41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65" name="Google Shape;65;p41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66" name="Google Shape;66;p41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77484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oogle Shape;42;p39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43" name="Google Shape;43;p39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44" name="Google Shape;44;p39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45" name="Google Shape;45;p39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46" name="Google Shape;46;p39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47" name="Google Shape;47;p39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386447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Google Shape;119;gd287a52856_0_2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59488" cy="6845999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gd287a52856_0_224"/>
          <p:cNvSpPr txBox="1">
            <a:spLocks noGrp="1"/>
          </p:cNvSpPr>
          <p:nvPr>
            <p:ph type="title"/>
          </p:nvPr>
        </p:nvSpPr>
        <p:spPr>
          <a:xfrm>
            <a:off x="621631" y="4864937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 sz="3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r>
              <a:rPr lang="hr-HR"/>
              <a:t>Kliknite da biste uredili stil naslova matrice</a:t>
            </a:r>
            <a:endParaRPr/>
          </a:p>
        </p:txBody>
      </p:sp>
      <p:pic>
        <p:nvPicPr>
          <p:cNvPr id="121" name="Google Shape;121;gd287a52856_0_2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00147" y="659541"/>
            <a:ext cx="1718080" cy="22468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0507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" name="Google Shape;11;p3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Open Sans Light"/>
              <a:buNone/>
              <a:defRPr sz="4400" b="0" i="0" u="none" strike="noStrike" cap="none">
                <a:solidFill>
                  <a:srgbClr val="000000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6165335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9" r:id="rId1"/>
    <p:sldLayoutId id="2147483691" r:id="rId2"/>
    <p:sldLayoutId id="2147483695" r:id="rId3"/>
    <p:sldLayoutId id="2147483696" r:id="rId4"/>
    <p:sldLayoutId id="2147483697" r:id="rId5"/>
    <p:sldLayoutId id="2147483698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iki/File:Kingston_DDR_Memory_Module.jpg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superuser.com/questions/288652/dual-internal-hard-disk-on-1-cpu" TargetMode="External"/><Relationship Id="rId5" Type="http://schemas.openxmlformats.org/officeDocument/2006/relationships/image" Target="../media/image11.jpeg"/><Relationship Id="rId4" Type="http://schemas.openxmlformats.org/officeDocument/2006/relationships/hyperlink" Target="https://creativecommons.org/licenses/by-sa/3.0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creativecommons.org/licenses/by-nc-sa/3.0/" TargetMode="External"/><Relationship Id="rId4" Type="http://schemas.openxmlformats.org/officeDocument/2006/relationships/hyperlink" Target="https://lakemontcomputerlab.wikispaces.com/First+Grade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creativecommons.org/licenses/by-nc/4.0/" TargetMode="External"/><Relationship Id="rId4" Type="http://schemas.openxmlformats.org/officeDocument/2006/relationships/hyperlink" Target="https://bibliotecadeinvestigaciones.wordpress.com/informatica/software-los-programas-de-computadora/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creativecommons.org/licenses/by-nc-sa/2.0/" TargetMode="External"/><Relationship Id="rId4" Type="http://schemas.openxmlformats.org/officeDocument/2006/relationships/hyperlink" Target="http://flickr.com/photos/greyframe/14153897232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creativecommons.org/licenses/by-nc-sa/3.0/" TargetMode="External"/><Relationship Id="rId4" Type="http://schemas.openxmlformats.org/officeDocument/2006/relationships/hyperlink" Target="http://swling.com/blog/2011/09/emergency-preparedness-part-2-all-of-the-basics-for-disasters/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creativecommons.org/licenses/by-nc-sa/3.0/" TargetMode="External"/><Relationship Id="rId4" Type="http://schemas.openxmlformats.org/officeDocument/2006/relationships/hyperlink" Target="http://www.slashgeek.net/2013/02/23/never-had-a-virus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en.wikipedia.org/wiki/Computer_worm#/media/File:Virus_Blaster.jpg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creativecommons.org/licenses/by-nc-nd/4.0/" TargetMode="External"/><Relationship Id="rId4" Type="http://schemas.openxmlformats.org/officeDocument/2006/relationships/hyperlink" Target="http://askleo.com/can_i_run_more_than_one_antimalware_program_or_firewall/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creativecommons.org/licenses/by-nc-sa/4.0/" TargetMode="External"/><Relationship Id="rId4" Type="http://schemas.openxmlformats.org/officeDocument/2006/relationships/hyperlink" Target="http://www.digitalcitizen.life/how-use-bitdefender-adware-removal-tool-pc-get-rid-adware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creativecommons.org/licenses/by-sa/2.5/" TargetMode="External"/><Relationship Id="rId4" Type="http://schemas.openxmlformats.org/officeDocument/2006/relationships/hyperlink" Target="https://way2h.blogspot.com/2016/02/locky-crypto-ransomware-can-hack-your.html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creativecommons.org/licenses/by-sa/3.0/" TargetMode="External"/><Relationship Id="rId4" Type="http://schemas.openxmlformats.org/officeDocument/2006/relationships/hyperlink" Target="https://es.wikibooks.org/wiki/Archivo:System-users.svg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creativecommons.org/licenses/by/3.0/" TargetMode="External"/><Relationship Id="rId4" Type="http://schemas.openxmlformats.org/officeDocument/2006/relationships/hyperlink" Target="http://absurdwordpreferred.deviantart.com/art/Old-Book-png-177585636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creativecommons.org/licenses/by/3.0/" TargetMode="External"/><Relationship Id="rId4" Type="http://schemas.openxmlformats.org/officeDocument/2006/relationships/hyperlink" Target="http://aiartificialintelligence.tumblr.com/post/52319035496/cloud-computing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creativecommons.org/licenses/by-sa/3.0/" TargetMode="External"/><Relationship Id="rId4" Type="http://schemas.openxmlformats.org/officeDocument/2006/relationships/hyperlink" Target="http://commons.wikimedia.org/wiki/File:Wikipedia_logo_red.png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creativecommons.org/licenses/by-nc-nd/4.0/" TargetMode="External"/><Relationship Id="rId4" Type="http://schemas.openxmlformats.org/officeDocument/2006/relationships/hyperlink" Target="http://www.techstagram.com/2016/02/24/cloud-backup-vendors/" TargetMode="Externa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creativecommons.org/licenses/by-nc-sa/3.0/" TargetMode="External"/><Relationship Id="rId4" Type="http://schemas.openxmlformats.org/officeDocument/2006/relationships/hyperlink" Target="https://www.podfeet.com/blog/2014/10/unprotected-wifi-fun/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creativecommons.org/licenses/by-nc-sa/3.0/" TargetMode="External"/><Relationship Id="rId4" Type="http://schemas.openxmlformats.org/officeDocument/2006/relationships/hyperlink" Target="https://www.podfeet.com/blog/2014/10/unprotected-wifi-fun/" TargetMode="Externa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helpdesk@skole.hr" TargetMode="External"/><Relationship Id="rId5" Type="http://schemas.openxmlformats.org/officeDocument/2006/relationships/hyperlink" Target="mailto:e-skole-edukacija@skole.hr" TargetMode="External"/><Relationship Id="rId4" Type="http://schemas.openxmlformats.org/officeDocument/2006/relationships/image" Target="../media/image3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creativecommons.org/licenses/by-nc/4.0/" TargetMode="External"/><Relationship Id="rId4" Type="http://schemas.openxmlformats.org/officeDocument/2006/relationships/hyperlink" Target="http://bibliotecadeinvestigaciones.wordpress.com/2013/03/03/hardware-parte-fisica-y-dispositivos-electronicos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creativecommons.org/licenses/by-sa/3.0/" TargetMode="External"/><Relationship Id="rId4" Type="http://schemas.openxmlformats.org/officeDocument/2006/relationships/hyperlink" Target="http://en.wikipedia.org/wiki/File:MicroATX_Motherboard_with_AMD_Athlon_Processor_2_Digon3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user2.net/the-importance-of-cooling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creativecommons.org/licenses/by-sa/3.0/" TargetMode="External"/><Relationship Id="rId4" Type="http://schemas.openxmlformats.org/officeDocument/2006/relationships/hyperlink" Target="http://commons.wikimedia.org/wiki/File:Kingston_DDR_Memory_Module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"/>
          <p:cNvSpPr txBox="1">
            <a:spLocks noGrp="1"/>
          </p:cNvSpPr>
          <p:nvPr>
            <p:ph type="title"/>
          </p:nvPr>
        </p:nvSpPr>
        <p:spPr>
          <a:xfrm>
            <a:off x="3452766" y="859893"/>
            <a:ext cx="8537214" cy="42925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457200">
              <a:lnSpc>
                <a:spcPct val="80000"/>
              </a:lnSpc>
              <a:spcBef>
                <a:spcPts val="1200"/>
              </a:spcBef>
              <a:buClr>
                <a:schemeClr val="dk1"/>
              </a:buClr>
              <a:buSzPts val="1100"/>
            </a:pPr>
            <a:r>
              <a:rPr lang="hr-HR" sz="6000" dirty="0">
                <a:latin typeface="Open Sans"/>
                <a:ea typeface="Open Sans"/>
                <a:cs typeface="Open Sans"/>
                <a:sym typeface="Open Sans"/>
              </a:rPr>
              <a:t>Rješavanje problema prilikom korištenja </a:t>
            </a:r>
            <a:br>
              <a:rPr lang="hr-HR" sz="6000" dirty="0">
                <a:latin typeface="Open Sans"/>
                <a:ea typeface="Open Sans"/>
                <a:cs typeface="Open Sans"/>
                <a:sym typeface="Open Sans"/>
              </a:rPr>
            </a:br>
            <a:r>
              <a:rPr lang="hr-HR" sz="6000">
                <a:latin typeface="Open Sans"/>
                <a:ea typeface="Open Sans"/>
                <a:cs typeface="Open Sans"/>
                <a:sym typeface="Open Sans"/>
              </a:rPr>
              <a:t>i </a:t>
            </a:r>
            <a:r>
              <a:rPr lang="hr-HR" sz="6000" dirty="0">
                <a:latin typeface="Open Sans"/>
                <a:ea typeface="Open Sans"/>
                <a:cs typeface="Open Sans"/>
                <a:sym typeface="Open Sans"/>
              </a:rPr>
              <a:t>korištenjem digitalne tehnologije</a:t>
            </a:r>
            <a:endParaRPr sz="6000" dirty="0">
              <a:latin typeface="Open Sans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21912279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d287a52856_0_241"/>
          <p:cNvSpPr txBox="1">
            <a:spLocks noGrp="1"/>
          </p:cNvSpPr>
          <p:nvPr>
            <p:ph type="title"/>
          </p:nvPr>
        </p:nvSpPr>
        <p:spPr>
          <a:xfrm>
            <a:off x="450063" y="611240"/>
            <a:ext cx="4578125" cy="1600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Hardverske sastavnice</a:t>
            </a:r>
            <a:endParaRPr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8" name="Google Shape;148;gd287a52856_0_241"/>
          <p:cNvSpPr txBox="1">
            <a:spLocks noGrp="1"/>
          </p:cNvSpPr>
          <p:nvPr>
            <p:ph type="body" idx="1"/>
          </p:nvPr>
        </p:nvSpPr>
        <p:spPr>
          <a:xfrm>
            <a:off x="276446" y="1987782"/>
            <a:ext cx="5992870" cy="4695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Čvrsti disk</a:t>
            </a:r>
            <a:endParaRPr lang="hr-HR" sz="100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lvl="1" indent="-3873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</a:rPr>
              <a:t>„</a:t>
            </a:r>
            <a:r>
              <a:rPr lang="hr-HR" sz="3000" dirty="0" err="1">
                <a:solidFill>
                  <a:schemeClr val="dk1"/>
                </a:solidFill>
              </a:rPr>
              <a:t>Operating</a:t>
            </a:r>
            <a:r>
              <a:rPr lang="hr-HR" sz="3000" dirty="0">
                <a:solidFill>
                  <a:schemeClr val="dk1"/>
                </a:solidFill>
              </a:rPr>
              <a:t> System </a:t>
            </a:r>
            <a:r>
              <a:rPr lang="hr-HR" sz="3000" dirty="0" err="1">
                <a:solidFill>
                  <a:schemeClr val="dk1"/>
                </a:solidFill>
              </a:rPr>
              <a:t>not</a:t>
            </a:r>
            <a:r>
              <a:rPr lang="hr-HR" sz="3000" dirty="0">
                <a:solidFill>
                  <a:schemeClr val="dk1"/>
                </a:solidFill>
              </a:rPr>
              <a:t> </a:t>
            </a:r>
            <a:r>
              <a:rPr lang="hr-HR" sz="3000" dirty="0" err="1">
                <a:solidFill>
                  <a:schemeClr val="dk1"/>
                </a:solidFill>
              </a:rPr>
              <a:t>found</a:t>
            </a:r>
            <a:r>
              <a:rPr lang="hr-HR" sz="3000" dirty="0">
                <a:solidFill>
                  <a:schemeClr val="dk1"/>
                </a:solidFill>
              </a:rPr>
              <a:t>”</a:t>
            </a:r>
          </a:p>
          <a:p>
            <a:pPr lvl="1" indent="-3873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Nemogućnost čitanja ranije spremljenog sadržaja</a:t>
            </a:r>
          </a:p>
          <a:p>
            <a:pPr lvl="1" indent="-3873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 err="1">
                <a:solidFill>
                  <a:schemeClr val="dk1"/>
                </a:solidFill>
              </a:rPr>
              <a:t>Defragmentacija</a:t>
            </a:r>
            <a:endParaRPr lang="hr-HR" sz="3000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5FE3FA87-06A2-4346-85C6-8D55CE613646}"/>
              </a:ext>
            </a:extLst>
          </p:cNvPr>
          <p:cNvSpPr txBox="1"/>
          <p:nvPr/>
        </p:nvSpPr>
        <p:spPr>
          <a:xfrm>
            <a:off x="7655442" y="4713186"/>
            <a:ext cx="39891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 tooltip="http://commons.wikimedia.org/wiki/File:Kingston_DDR_Memory_Module.jpg"/>
              </a:rPr>
              <a:t>This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 tooltip="http://commons.wikimedia.org/wiki/File:Kingston_DDR_Memory_Module.jpg"/>
              </a:rPr>
              <a:t> Photo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by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Unknown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Author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licensed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under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tooltip="https://creativecommons.org/licenses/by-sa/3.0/"/>
              </a:rPr>
              <a:t>CC BY-SA</a:t>
            </a:r>
            <a:endParaRPr lang="hr-H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6" name="Picture 7">
            <a:extLst>
              <a:ext uri="{FF2B5EF4-FFF2-40B4-BE49-F238E27FC236}">
                <a16:creationId xmlns:a16="http://schemas.microsoft.com/office/drawing/2014/main" id="{E5105D47-3901-4885-AD94-6AC953C2AC9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6250099" y="834897"/>
            <a:ext cx="5705361" cy="4232665"/>
          </a:xfrm>
          <a:prstGeom prst="rect">
            <a:avLst/>
          </a:prstGeom>
        </p:spPr>
      </p:pic>
      <p:sp>
        <p:nvSpPr>
          <p:cNvPr id="7" name="TextBox 8">
            <a:extLst>
              <a:ext uri="{FF2B5EF4-FFF2-40B4-BE49-F238E27FC236}">
                <a16:creationId xmlns:a16="http://schemas.microsoft.com/office/drawing/2014/main" id="{28370A7A-AD50-410D-B45F-F9FC031CCB16}"/>
              </a:ext>
            </a:extLst>
          </p:cNvPr>
          <p:cNvSpPr txBox="1"/>
          <p:nvPr/>
        </p:nvSpPr>
        <p:spPr>
          <a:xfrm>
            <a:off x="7120271" y="5253311"/>
            <a:ext cx="358767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900">
                <a:hlinkClick r:id="rId6" tooltip="http://superuser.com/questions/288652/dual-internal-hard-disk-on-1-cpu"/>
              </a:rPr>
              <a:t>This Photo</a:t>
            </a:r>
            <a:r>
              <a:rPr lang="hr-HR" sz="900"/>
              <a:t> by Unknown Author is licensed under </a:t>
            </a:r>
            <a:r>
              <a:rPr lang="hr-HR" sz="900">
                <a:hlinkClick r:id="rId4" tooltip="https://creativecommons.org/licenses/by-sa/3.0/"/>
              </a:rPr>
              <a:t>CC BY-SA</a:t>
            </a:r>
            <a:endParaRPr lang="hr-HR" sz="900"/>
          </a:p>
        </p:txBody>
      </p:sp>
    </p:spTree>
    <p:extLst>
      <p:ext uri="{BB962C8B-B14F-4D97-AF65-F5344CB8AC3E}">
        <p14:creationId xmlns:p14="http://schemas.microsoft.com/office/powerpoint/2010/main" val="7909695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d287a52856_0_241"/>
          <p:cNvSpPr txBox="1">
            <a:spLocks noGrp="1"/>
          </p:cNvSpPr>
          <p:nvPr>
            <p:ph type="title"/>
          </p:nvPr>
        </p:nvSpPr>
        <p:spPr>
          <a:xfrm>
            <a:off x="515378" y="554159"/>
            <a:ext cx="4578125" cy="1600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Hardverske sastavnice</a:t>
            </a:r>
            <a:endParaRPr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8" name="Google Shape;148;gd287a52856_0_241"/>
          <p:cNvSpPr txBox="1">
            <a:spLocks noGrp="1"/>
          </p:cNvSpPr>
          <p:nvPr>
            <p:ph type="body" idx="1"/>
          </p:nvPr>
        </p:nvSpPr>
        <p:spPr>
          <a:xfrm>
            <a:off x="211132" y="1987782"/>
            <a:ext cx="5992870" cy="4695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Ulazne jedinice</a:t>
            </a:r>
          </a:p>
          <a:p>
            <a:pPr lvl="1" indent="-3873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</a:rPr>
              <a:t>Monitori osjetljivi na dodir</a:t>
            </a:r>
          </a:p>
          <a:p>
            <a:pPr lvl="1" indent="-3873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</a:rPr>
              <a:t>Miševi i tipkovnice</a:t>
            </a:r>
          </a:p>
          <a:p>
            <a:pPr indent="-3873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</a:rPr>
              <a:t>Izlazne jedinice</a:t>
            </a:r>
          </a:p>
          <a:p>
            <a:pPr lvl="1" indent="-3873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Monitori</a:t>
            </a:r>
          </a:p>
          <a:p>
            <a:pPr lvl="1" indent="-3873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</a:rPr>
              <a:t>Projektori</a:t>
            </a:r>
          </a:p>
          <a:p>
            <a:pPr lvl="1" indent="-3873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Printeri</a:t>
            </a:r>
          </a:p>
        </p:txBody>
      </p:sp>
      <p:pic>
        <p:nvPicPr>
          <p:cNvPr id="8" name="Picture 4">
            <a:extLst>
              <a:ext uri="{FF2B5EF4-FFF2-40B4-BE49-F238E27FC236}">
                <a16:creationId xmlns:a16="http://schemas.microsoft.com/office/drawing/2014/main" id="{AFF9EBCE-E29F-46AB-965C-2BBB928FE5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108372" y="1987782"/>
            <a:ext cx="3997301" cy="2606488"/>
          </a:xfrm>
          <a:prstGeom prst="rect">
            <a:avLst/>
          </a:prstGeom>
        </p:spPr>
      </p:pic>
      <p:sp>
        <p:nvSpPr>
          <p:cNvPr id="10" name="TextBox 5">
            <a:extLst>
              <a:ext uri="{FF2B5EF4-FFF2-40B4-BE49-F238E27FC236}">
                <a16:creationId xmlns:a16="http://schemas.microsoft.com/office/drawing/2014/main" id="{3EBD4428-E57A-4CD2-B85D-E15855E820DF}"/>
              </a:ext>
            </a:extLst>
          </p:cNvPr>
          <p:cNvSpPr txBox="1"/>
          <p:nvPr/>
        </p:nvSpPr>
        <p:spPr>
          <a:xfrm>
            <a:off x="7409973" y="5077322"/>
            <a:ext cx="3695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tooltip="https://lakemontcomputerlab.wikispaces.com/First+Grade"/>
              </a:rPr>
              <a:t>This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tooltip="https://lakemontcomputerlab.wikispaces.com/First+Grade"/>
              </a:rPr>
              <a:t> Photo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by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Unknown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Author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licensed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under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 tooltip="https://creativecommons.org/licenses/by-nc-sa/3.0/"/>
              </a:rPr>
              <a:t>CC BY-NC-SA</a:t>
            </a:r>
            <a:endParaRPr lang="hr-H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24142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d287a52856_0_241"/>
          <p:cNvSpPr txBox="1">
            <a:spLocks noGrp="1"/>
          </p:cNvSpPr>
          <p:nvPr>
            <p:ph type="title"/>
          </p:nvPr>
        </p:nvSpPr>
        <p:spPr>
          <a:xfrm>
            <a:off x="108068" y="793643"/>
            <a:ext cx="5868189" cy="1912595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Spajanje računala na projektore</a:t>
            </a:r>
            <a:endParaRPr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8" name="Google Shape;148;gd287a52856_0_241"/>
          <p:cNvSpPr txBox="1">
            <a:spLocks noGrp="1"/>
          </p:cNvSpPr>
          <p:nvPr>
            <p:ph type="body" idx="1"/>
          </p:nvPr>
        </p:nvSpPr>
        <p:spPr>
          <a:xfrm>
            <a:off x="108068" y="2347011"/>
            <a:ext cx="5992870" cy="4695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Važnost odgovarajućeg kabla/priključka</a:t>
            </a:r>
          </a:p>
          <a:p>
            <a:pPr lvl="1" indent="-3873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</a:rPr>
              <a:t>VGA, HDMI</a:t>
            </a:r>
          </a:p>
          <a:p>
            <a:pPr indent="-3873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Windows tipka </a:t>
            </a:r>
          </a:p>
          <a:p>
            <a:pPr lvl="1" indent="-3873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Samo ekran računala</a:t>
            </a:r>
          </a:p>
          <a:p>
            <a:pPr lvl="1" indent="-3873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</a:rPr>
              <a:t>Proširi ekran</a:t>
            </a:r>
          </a:p>
          <a:p>
            <a:pPr lvl="1" indent="-3873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Samo drugi ekran</a:t>
            </a:r>
          </a:p>
          <a:p>
            <a:pPr lvl="1" indent="-3873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</a:rPr>
              <a:t>Dupliciraj</a:t>
            </a:r>
            <a:endParaRPr lang="hr-HR" sz="3000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6" name="Picture 27">
            <a:extLst>
              <a:ext uri="{FF2B5EF4-FFF2-40B4-BE49-F238E27FC236}">
                <a16:creationId xmlns:a16="http://schemas.microsoft.com/office/drawing/2014/main" id="{46FB19F1-B3BA-45B6-955E-41C9A2AC4534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3425240" y="4280245"/>
            <a:ext cx="501066" cy="534152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28C8C6BC-7AFE-4A3F-BC66-08BC6012BA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578" y="363377"/>
            <a:ext cx="4661364" cy="5888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1428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d287a52856_0_241"/>
          <p:cNvSpPr txBox="1">
            <a:spLocks noGrp="1"/>
          </p:cNvSpPr>
          <p:nvPr>
            <p:ph type="title"/>
          </p:nvPr>
        </p:nvSpPr>
        <p:spPr>
          <a:xfrm>
            <a:off x="515378" y="554159"/>
            <a:ext cx="4578125" cy="1600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Upravljački programi</a:t>
            </a:r>
            <a:endParaRPr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8" name="Google Shape;148;gd287a52856_0_241"/>
          <p:cNvSpPr txBox="1">
            <a:spLocks noGrp="1"/>
          </p:cNvSpPr>
          <p:nvPr>
            <p:ph type="body" idx="1"/>
          </p:nvPr>
        </p:nvSpPr>
        <p:spPr>
          <a:xfrm>
            <a:off x="211132" y="1987782"/>
            <a:ext cx="5992870" cy="4695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Sučelje za komunikaciju s uređajem</a:t>
            </a:r>
          </a:p>
          <a:p>
            <a:pPr marL="45720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</a:rPr>
              <a:t>„Poveznica” između uređaja i operacijskog sustava</a:t>
            </a:r>
          </a:p>
          <a:p>
            <a:pPr lvl="1" indent="-3873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Upravitelj uređaja</a:t>
            </a:r>
          </a:p>
          <a:p>
            <a:pPr lvl="1" indent="-3873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500"/>
              <a:buFont typeface="Open Sans"/>
              <a:buChar char="●"/>
            </a:pPr>
            <a:endParaRPr lang="hr-HR" sz="3000" dirty="0">
              <a:solidFill>
                <a:schemeClr val="dk1"/>
              </a:solidFill>
            </a:endParaRPr>
          </a:p>
          <a:p>
            <a:pPr lvl="1" indent="-3873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500"/>
              <a:buFont typeface="Open Sans"/>
              <a:buChar char="●"/>
            </a:pPr>
            <a:endParaRPr lang="hr-HR" sz="3000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527050" lvl="1" indent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500"/>
            </a:pPr>
            <a:r>
              <a:rPr lang="hr-HR" sz="3000" dirty="0">
                <a:solidFill>
                  <a:schemeClr val="dk1"/>
                </a:solidFill>
              </a:rPr>
              <a:t>Demonstracija</a:t>
            </a:r>
            <a:endParaRPr lang="hr-HR" sz="3000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D20F2667-F63E-479A-AB8D-9C230F0693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240771" y="959704"/>
            <a:ext cx="4285834" cy="4285834"/>
          </a:xfrm>
          <a:prstGeom prst="rect">
            <a:avLst/>
          </a:prstGeom>
        </p:spPr>
      </p:pic>
      <p:sp>
        <p:nvSpPr>
          <p:cNvPr id="7" name="TextBox 5">
            <a:extLst>
              <a:ext uri="{FF2B5EF4-FFF2-40B4-BE49-F238E27FC236}">
                <a16:creationId xmlns:a16="http://schemas.microsoft.com/office/drawing/2014/main" id="{9214DAFA-F48E-4490-BC8D-1C40460EA997}"/>
              </a:ext>
            </a:extLst>
          </p:cNvPr>
          <p:cNvSpPr txBox="1"/>
          <p:nvPr/>
        </p:nvSpPr>
        <p:spPr>
          <a:xfrm>
            <a:off x="6490928" y="5459960"/>
            <a:ext cx="538300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tooltip="https://bibliotecadeinvestigaciones.wordpress.com/informatica/software-los-programas-de-computadora/"/>
              </a:rPr>
              <a:t>This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tooltip="https://bibliotecadeinvestigaciones.wordpress.com/informatica/software-los-programas-de-computadora/"/>
              </a:rPr>
              <a:t> Photo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by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Unknown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Author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licensed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under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 tooltip="https://creativecommons.org/licenses/by-nc/4.0/"/>
              </a:rPr>
              <a:t>CC BY-NC</a:t>
            </a:r>
            <a:endParaRPr lang="hr-H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8961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d287a52856_0_241"/>
          <p:cNvSpPr txBox="1">
            <a:spLocks noGrp="1"/>
          </p:cNvSpPr>
          <p:nvPr>
            <p:ph type="title"/>
          </p:nvPr>
        </p:nvSpPr>
        <p:spPr>
          <a:xfrm>
            <a:off x="1183471" y="2211572"/>
            <a:ext cx="4706966" cy="2017528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BIOS</a:t>
            </a:r>
            <a:endParaRPr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8" name="Google Shape;148;gd287a52856_0_241"/>
          <p:cNvSpPr txBox="1">
            <a:spLocks noGrp="1"/>
          </p:cNvSpPr>
          <p:nvPr>
            <p:ph type="body" idx="1"/>
          </p:nvPr>
        </p:nvSpPr>
        <p:spPr>
          <a:xfrm>
            <a:off x="6207162" y="1228026"/>
            <a:ext cx="5984838" cy="3984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698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</a:pPr>
            <a:r>
              <a:rPr lang="hr-HR" sz="3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BIOS</a:t>
            </a:r>
          </a:p>
          <a:p>
            <a:pPr marL="52705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 panose="020B0604020202020204" pitchFamily="34" charset="0"/>
              <a:buChar char="•"/>
            </a:pPr>
            <a:r>
              <a:rPr lang="hr-HR" sz="3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Skup programa namijenjenih osnovnoj komunikaciji s</a:t>
            </a:r>
            <a:r>
              <a:rPr lang="hr-HR" sz="3000" dirty="0">
                <a:solidFill>
                  <a:schemeClr val="dk1"/>
                </a:solidFill>
              </a:rPr>
              <a:t>a sastavnicama računala pri njegovom pokretanju</a:t>
            </a:r>
          </a:p>
          <a:p>
            <a:pPr marL="52705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 panose="020B0604020202020204" pitchFamily="34" charset="0"/>
              <a:buChar char="•"/>
            </a:pPr>
            <a:endParaRPr lang="hr-HR" sz="3000" dirty="0">
              <a:solidFill>
                <a:schemeClr val="dk1"/>
              </a:solidFill>
            </a:endParaRPr>
          </a:p>
          <a:p>
            <a:pPr marL="52705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 panose="020B0604020202020204" pitchFamily="34" charset="0"/>
              <a:buChar char="•"/>
            </a:pPr>
            <a:r>
              <a:rPr lang="hr-HR" sz="3000" dirty="0">
                <a:solidFill>
                  <a:schemeClr val="dk1"/>
                </a:solidFill>
              </a:rPr>
              <a:t>Podešavanje BIOS-a -&gt; „Hit &lt;DEL&gt; </a:t>
            </a:r>
            <a:r>
              <a:rPr lang="hr-HR" sz="3000" dirty="0" err="1">
                <a:solidFill>
                  <a:schemeClr val="dk1"/>
                </a:solidFill>
              </a:rPr>
              <a:t>if</a:t>
            </a:r>
            <a:r>
              <a:rPr lang="hr-HR" sz="3000" dirty="0">
                <a:solidFill>
                  <a:schemeClr val="dk1"/>
                </a:solidFill>
              </a:rPr>
              <a:t> </a:t>
            </a:r>
            <a:r>
              <a:rPr lang="hr-HR" sz="3000" dirty="0" err="1">
                <a:solidFill>
                  <a:schemeClr val="dk1"/>
                </a:solidFill>
              </a:rPr>
              <a:t>you</a:t>
            </a:r>
            <a:r>
              <a:rPr lang="hr-HR" sz="3000" dirty="0">
                <a:solidFill>
                  <a:schemeClr val="dk1"/>
                </a:solidFill>
              </a:rPr>
              <a:t> </a:t>
            </a:r>
            <a:r>
              <a:rPr lang="hr-HR" sz="3000" dirty="0" err="1">
                <a:solidFill>
                  <a:schemeClr val="dk1"/>
                </a:solidFill>
              </a:rPr>
              <a:t>want</a:t>
            </a:r>
            <a:r>
              <a:rPr lang="hr-HR" sz="3000" dirty="0">
                <a:solidFill>
                  <a:schemeClr val="dk1"/>
                </a:solidFill>
              </a:rPr>
              <a:t> to </a:t>
            </a:r>
            <a:r>
              <a:rPr lang="hr-HR" sz="3000" dirty="0" err="1">
                <a:solidFill>
                  <a:schemeClr val="dk1"/>
                </a:solidFill>
              </a:rPr>
              <a:t>run</a:t>
            </a:r>
            <a:r>
              <a:rPr lang="hr-HR" sz="3000" dirty="0">
                <a:solidFill>
                  <a:schemeClr val="dk1"/>
                </a:solidFill>
              </a:rPr>
              <a:t> SETUP”</a:t>
            </a:r>
          </a:p>
        </p:txBody>
      </p:sp>
    </p:spTree>
    <p:extLst>
      <p:ext uri="{BB962C8B-B14F-4D97-AF65-F5344CB8AC3E}">
        <p14:creationId xmlns:p14="http://schemas.microsoft.com/office/powerpoint/2010/main" val="37734634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d287a52856_0_241"/>
          <p:cNvSpPr txBox="1">
            <a:spLocks noGrp="1"/>
          </p:cNvSpPr>
          <p:nvPr>
            <p:ph type="title"/>
          </p:nvPr>
        </p:nvSpPr>
        <p:spPr>
          <a:xfrm>
            <a:off x="51565" y="1181480"/>
            <a:ext cx="6096000" cy="1600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Nadogradnja operacijskog sustava</a:t>
            </a:r>
            <a:endParaRPr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8" name="Google Shape;148;gd287a52856_0_241"/>
          <p:cNvSpPr txBox="1">
            <a:spLocks noGrp="1"/>
          </p:cNvSpPr>
          <p:nvPr>
            <p:ph type="body" idx="1"/>
          </p:nvPr>
        </p:nvSpPr>
        <p:spPr>
          <a:xfrm>
            <a:off x="103130" y="2355998"/>
            <a:ext cx="5992870" cy="4695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Koja je razlika između nadogradnje operacijskog sustava i ažuriranja?</a:t>
            </a:r>
          </a:p>
          <a:p>
            <a:pPr marL="45720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</a:rPr>
              <a:t>Sa strane sigurnosti? -&gt; Vrlo je bitno da je računalo ažurirano</a:t>
            </a:r>
          </a:p>
          <a:p>
            <a:pPr lvl="1" indent="-3873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500"/>
              <a:buFont typeface="Open Sans"/>
              <a:buChar char="●"/>
            </a:pPr>
            <a:endParaRPr lang="hr-HR" sz="3000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527050" lvl="1" indent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500"/>
            </a:pPr>
            <a:r>
              <a:rPr lang="hr-HR" sz="3000" dirty="0">
                <a:solidFill>
                  <a:schemeClr val="dk1"/>
                </a:solidFill>
              </a:rPr>
              <a:t>Demonstracija</a:t>
            </a:r>
            <a:endParaRPr lang="hr-HR" sz="3000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30187E7-1057-4BF7-96D3-64D8EDCE5E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333885" y="1796902"/>
            <a:ext cx="5546203" cy="415965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D20A2BF-33EC-4894-932C-4FE9274AE66F}"/>
              </a:ext>
            </a:extLst>
          </p:cNvPr>
          <p:cNvSpPr txBox="1"/>
          <p:nvPr/>
        </p:nvSpPr>
        <p:spPr>
          <a:xfrm>
            <a:off x="8133907" y="6051820"/>
            <a:ext cx="424591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tooltip="http://flickr.com/photos/greyframe/14153897232"/>
              </a:rPr>
              <a:t>This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tooltip="http://flickr.com/photos/greyframe/14153897232"/>
              </a:rPr>
              <a:t> Photo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by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Unknown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Author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licensed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under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 tooltip="https://creativecommons.org/licenses/by-nc-sa/2.0/"/>
              </a:rPr>
              <a:t>CC BY-NC-SA</a:t>
            </a:r>
            <a:endParaRPr lang="hr-H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50904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d287a52856_0_241"/>
          <p:cNvSpPr txBox="1">
            <a:spLocks noGrp="1"/>
          </p:cNvSpPr>
          <p:nvPr>
            <p:ph type="title"/>
          </p:nvPr>
        </p:nvSpPr>
        <p:spPr>
          <a:xfrm>
            <a:off x="414670" y="2211572"/>
            <a:ext cx="5475767" cy="3508744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Problemi u radu uzrokovani štetnim softverom</a:t>
            </a:r>
            <a:endParaRPr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8" name="Google Shape;148;gd287a52856_0_241"/>
          <p:cNvSpPr txBox="1">
            <a:spLocks noGrp="1"/>
          </p:cNvSpPr>
          <p:nvPr>
            <p:ph type="body" idx="1"/>
          </p:nvPr>
        </p:nvSpPr>
        <p:spPr>
          <a:xfrm>
            <a:off x="6207162" y="1228026"/>
            <a:ext cx="5984838" cy="3984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52705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 panose="020B0604020202020204" pitchFamily="34" charset="0"/>
              <a:buChar char="•"/>
            </a:pPr>
            <a:r>
              <a:rPr lang="hr-HR" sz="3000" dirty="0">
                <a:solidFill>
                  <a:schemeClr val="dk1"/>
                </a:solidFill>
              </a:rPr>
              <a:t>Računalo je iznenada postalo sporo</a:t>
            </a:r>
          </a:p>
          <a:p>
            <a:pPr marL="52705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 panose="020B0604020202020204" pitchFamily="34" charset="0"/>
              <a:buChar char="•"/>
            </a:pPr>
            <a:r>
              <a:rPr lang="hr-HR" sz="3000" dirty="0">
                <a:solidFill>
                  <a:schemeClr val="dk1"/>
                </a:solidFill>
              </a:rPr>
              <a:t>Skočni prozor s različitim reklamama i sl. neželjenim sadržajem</a:t>
            </a:r>
          </a:p>
          <a:p>
            <a:pPr marL="52705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 panose="020B0604020202020204" pitchFamily="34" charset="0"/>
              <a:buChar char="•"/>
            </a:pPr>
            <a:r>
              <a:rPr lang="hr-HR" sz="3000" dirty="0">
                <a:solidFill>
                  <a:schemeClr val="dk1"/>
                </a:solidFill>
              </a:rPr>
              <a:t>Promijenjena pozadina na našoj radnoj površini</a:t>
            </a:r>
          </a:p>
          <a:p>
            <a:pPr marL="52705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 panose="020B0604020202020204" pitchFamily="34" charset="0"/>
              <a:buChar char="•"/>
            </a:pPr>
            <a:r>
              <a:rPr lang="hr-HR" sz="3000" dirty="0">
                <a:solidFill>
                  <a:schemeClr val="dk1"/>
                </a:solidFill>
              </a:rPr>
              <a:t>Otežano povezivanje s Internetom</a:t>
            </a:r>
          </a:p>
          <a:p>
            <a:pPr marL="52705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 panose="020B0604020202020204" pitchFamily="34" charset="0"/>
              <a:buChar char="•"/>
            </a:pPr>
            <a:r>
              <a:rPr lang="hr-HR" sz="3000" dirty="0">
                <a:solidFill>
                  <a:schemeClr val="dk1"/>
                </a:solidFill>
              </a:rPr>
              <a:t>Pojavljivanje sadržaja kojemu sigurno nismo vlasnici</a:t>
            </a:r>
          </a:p>
          <a:p>
            <a:pPr marL="52705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 panose="020B0604020202020204" pitchFamily="34" charset="0"/>
              <a:buChar char="•"/>
            </a:pPr>
            <a:r>
              <a:rPr lang="hr-HR" sz="3000" dirty="0">
                <a:solidFill>
                  <a:schemeClr val="dk1"/>
                </a:solidFill>
              </a:rPr>
              <a:t>Nestajanje digitalnog sadržaja</a:t>
            </a:r>
          </a:p>
        </p:txBody>
      </p:sp>
    </p:spTree>
    <p:extLst>
      <p:ext uri="{BB962C8B-B14F-4D97-AF65-F5344CB8AC3E}">
        <p14:creationId xmlns:p14="http://schemas.microsoft.com/office/powerpoint/2010/main" val="26815022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d287a52856_0_241"/>
          <p:cNvSpPr txBox="1">
            <a:spLocks noGrp="1"/>
          </p:cNvSpPr>
          <p:nvPr>
            <p:ph type="title"/>
          </p:nvPr>
        </p:nvSpPr>
        <p:spPr>
          <a:xfrm>
            <a:off x="472848" y="481238"/>
            <a:ext cx="5183673" cy="1194655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Štetni softver</a:t>
            </a:r>
            <a:endParaRPr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8" name="Google Shape;148;gd287a52856_0_241"/>
          <p:cNvSpPr txBox="1">
            <a:spLocks noGrp="1"/>
          </p:cNvSpPr>
          <p:nvPr>
            <p:ph type="body" idx="1"/>
          </p:nvPr>
        </p:nvSpPr>
        <p:spPr>
          <a:xfrm>
            <a:off x="211132" y="1987782"/>
            <a:ext cx="5992870" cy="4695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Prva pomoć:</a:t>
            </a:r>
          </a:p>
          <a:p>
            <a:pPr lvl="1" indent="-3873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</a:rPr>
              <a:t>Obavijestiti administratora</a:t>
            </a:r>
          </a:p>
          <a:p>
            <a:pPr lvl="1" indent="-3873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 err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Odspojiti</a:t>
            </a:r>
            <a:r>
              <a:rPr lang="hr-HR" sz="3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računalo s lokalne mreže</a:t>
            </a:r>
          </a:p>
          <a:p>
            <a:pPr lvl="1" indent="-3873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</a:rPr>
              <a:t>Provjeriti postavke </a:t>
            </a:r>
            <a:r>
              <a:rPr lang="hr-HR" sz="3000" dirty="0" err="1">
                <a:solidFill>
                  <a:schemeClr val="dk1"/>
                </a:solidFill>
              </a:rPr>
              <a:t>vatrozida</a:t>
            </a:r>
            <a:endParaRPr lang="hr-HR" sz="3000" dirty="0">
              <a:solidFill>
                <a:schemeClr val="dk1"/>
              </a:solidFill>
            </a:endParaRPr>
          </a:p>
          <a:p>
            <a:pPr lvl="1" indent="-3873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Pokrenuti antivirusni program</a:t>
            </a:r>
          </a:p>
        </p:txBody>
      </p:sp>
      <p:pic>
        <p:nvPicPr>
          <p:cNvPr id="8" name="Picture 4">
            <a:extLst>
              <a:ext uri="{FF2B5EF4-FFF2-40B4-BE49-F238E27FC236}">
                <a16:creationId xmlns:a16="http://schemas.microsoft.com/office/drawing/2014/main" id="{B7876976-4FDD-4A2D-B6C6-324346E2A6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795391" y="1488559"/>
            <a:ext cx="4611642" cy="3951120"/>
          </a:xfrm>
          <a:prstGeom prst="rect">
            <a:avLst/>
          </a:prstGeom>
        </p:spPr>
      </p:pic>
      <p:sp>
        <p:nvSpPr>
          <p:cNvPr id="9" name="TextBox 5">
            <a:extLst>
              <a:ext uri="{FF2B5EF4-FFF2-40B4-BE49-F238E27FC236}">
                <a16:creationId xmlns:a16="http://schemas.microsoft.com/office/drawing/2014/main" id="{A0CE67B0-7034-4501-99B8-1ADB915EE6C7}"/>
              </a:ext>
            </a:extLst>
          </p:cNvPr>
          <p:cNvSpPr txBox="1"/>
          <p:nvPr/>
        </p:nvSpPr>
        <p:spPr>
          <a:xfrm>
            <a:off x="7017488" y="5379468"/>
            <a:ext cx="438954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tooltip="http://swling.com/blog/2011/09/emergency-preparedness-part-2-all-of-the-basics-for-disasters/"/>
              </a:rPr>
              <a:t>This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tooltip="http://swling.com/blog/2011/09/emergency-preparedness-part-2-all-of-the-basics-for-disasters/"/>
              </a:rPr>
              <a:t> Photo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by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Unknown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Author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licensed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under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 tooltip="https://creativecommons.org/licenses/by-nc-sa/3.0/"/>
              </a:rPr>
              <a:t>CC BY-NC-SA</a:t>
            </a:r>
            <a:endParaRPr lang="hr-H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71164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1">
            <a:extLst>
              <a:ext uri="{FF2B5EF4-FFF2-40B4-BE49-F238E27FC236}">
                <a16:creationId xmlns:a16="http://schemas.microsoft.com/office/drawing/2014/main" id="{6006C341-3BAC-4670-84DF-305583B2FD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0347" y="4163210"/>
            <a:ext cx="10232699" cy="2055629"/>
          </a:xfrm>
        </p:spPr>
        <p:txBody>
          <a:bodyPr>
            <a:normAutofit/>
          </a:bodyPr>
          <a:lstStyle/>
          <a:p>
            <a:r>
              <a:rPr lang="hr-HR" sz="6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Rješavanje tehničkih problema</a:t>
            </a:r>
          </a:p>
        </p:txBody>
      </p:sp>
    </p:spTree>
    <p:extLst>
      <p:ext uri="{BB962C8B-B14F-4D97-AF65-F5344CB8AC3E}">
        <p14:creationId xmlns:p14="http://schemas.microsoft.com/office/powerpoint/2010/main" val="5659592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82E69D7-640A-4349-AF3E-B5B6B02880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105882"/>
            <a:ext cx="5999181" cy="1600200"/>
          </a:xfrm>
        </p:spPr>
        <p:txBody>
          <a:bodyPr/>
          <a:lstStyle/>
          <a:p>
            <a:r>
              <a:rPr lang="hr-HR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Zlonamjerni programi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96622E2C-AB28-44AE-AE45-DC9232C8D3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0" y="2844172"/>
            <a:ext cx="6096000" cy="3811588"/>
          </a:xfrm>
        </p:spPr>
        <p:txBody>
          <a:bodyPr>
            <a:normAutofit/>
          </a:bodyPr>
          <a:lstStyle/>
          <a:p>
            <a:pPr marL="228600" indent="0"/>
            <a:r>
              <a:rPr lang="hr-HR" sz="3000" dirty="0"/>
              <a:t>Virusi</a:t>
            </a:r>
          </a:p>
          <a:p>
            <a:pPr marL="685800" indent="-457200">
              <a:buFont typeface="Arial" panose="020B0604020202020204" pitchFamily="34" charset="0"/>
              <a:buChar char="•"/>
            </a:pPr>
            <a:r>
              <a:rPr lang="hr-HR" sz="3000" dirty="0"/>
              <a:t>Virus je zlonamjeran kod koji se pri izvršavanju pokušava umnožiti (engl. </a:t>
            </a:r>
            <a:r>
              <a:rPr lang="hr-HR" sz="3000" dirty="0" err="1"/>
              <a:t>replication</a:t>
            </a:r>
            <a:r>
              <a:rPr lang="hr-HR" sz="3000" dirty="0"/>
              <a:t>), kopirati samog sebe unutar drugog izvršnog koda</a:t>
            </a:r>
          </a:p>
          <a:p>
            <a:pPr marL="228600" indent="0"/>
            <a:r>
              <a:rPr lang="hr-HR" sz="3000" dirty="0"/>
              <a:t>-&gt; Aplikacije</a:t>
            </a:r>
          </a:p>
        </p:txBody>
      </p:sp>
      <p:pic>
        <p:nvPicPr>
          <p:cNvPr id="12" name="Picture 6">
            <a:extLst>
              <a:ext uri="{FF2B5EF4-FFF2-40B4-BE49-F238E27FC236}">
                <a16:creationId xmlns:a16="http://schemas.microsoft.com/office/drawing/2014/main" id="{F62445B7-7048-4D94-8C8A-DFD6DE23C7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528391" y="1381966"/>
            <a:ext cx="5280391" cy="3168235"/>
          </a:xfrm>
          <a:prstGeom prst="rect">
            <a:avLst/>
          </a:prstGeom>
        </p:spPr>
      </p:pic>
      <p:sp>
        <p:nvSpPr>
          <p:cNvPr id="13" name="TextBox 7">
            <a:extLst>
              <a:ext uri="{FF2B5EF4-FFF2-40B4-BE49-F238E27FC236}">
                <a16:creationId xmlns:a16="http://schemas.microsoft.com/office/drawing/2014/main" id="{B53543FF-BA87-4B4F-9037-8860730D5E1D}"/>
              </a:ext>
            </a:extLst>
          </p:cNvPr>
          <p:cNvSpPr txBox="1"/>
          <p:nvPr/>
        </p:nvSpPr>
        <p:spPr>
          <a:xfrm>
            <a:off x="6528391" y="4635152"/>
            <a:ext cx="528039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tooltip="http://www.slashgeek.net/2013/02/23/never-had-a-virus/"/>
              </a:rPr>
              <a:t>This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tooltip="http://www.slashgeek.net/2013/02/23/never-had-a-virus/"/>
              </a:rPr>
              <a:t> Photo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by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Unknown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Author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licensed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under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 tooltip="https://creativecommons.org/licenses/by-nc-sa/3.0/"/>
              </a:rPr>
              <a:t>CC BY-NC-SA</a:t>
            </a:r>
            <a:endParaRPr lang="hr-H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67223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d287a52856_0_241"/>
          <p:cNvSpPr txBox="1">
            <a:spLocks noGrp="1"/>
          </p:cNvSpPr>
          <p:nvPr>
            <p:ph type="title"/>
          </p:nvPr>
        </p:nvSpPr>
        <p:spPr>
          <a:xfrm>
            <a:off x="936045" y="2492828"/>
            <a:ext cx="3932237" cy="1600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Ishodi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učenja</a:t>
            </a:r>
            <a:endParaRPr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8" name="Google Shape;148;gd287a52856_0_241"/>
          <p:cNvSpPr txBox="1">
            <a:spLocks noGrp="1"/>
          </p:cNvSpPr>
          <p:nvPr>
            <p:ph type="body" idx="1"/>
          </p:nvPr>
        </p:nvSpPr>
        <p:spPr>
          <a:xfrm>
            <a:off x="6096000" y="0"/>
            <a:ext cx="6096000" cy="6753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sz="2550" dirty="0">
                <a:solidFill>
                  <a:prstClr val="black"/>
                </a:solidFill>
              </a:rPr>
              <a:t>Prepoznati tehničke probleme prilikom korištenja digitalne tehnologije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sz="2550" dirty="0">
                <a:solidFill>
                  <a:prstClr val="black"/>
                </a:solidFill>
              </a:rPr>
              <a:t>Identificirati odgovarajuće postupke zaštite računala i moguće načine rješavanja tehničkih problema </a:t>
            </a:r>
          </a:p>
          <a:p>
            <a:pPr marL="0" indent="0"/>
            <a:r>
              <a:rPr lang="hr-HR" sz="1800" dirty="0">
                <a:latin typeface="Arial" panose="020B0604020202020204" pitchFamily="34" charset="0"/>
                <a:ea typeface="Times New Roman" panose="02020603050405020304" pitchFamily="18" charset="0"/>
              </a:rPr>
              <a:t>P</a:t>
            </a:r>
            <a:r>
              <a:rPr lang="en-US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očetna</a:t>
            </a: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razina</a:t>
            </a: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digitalnih</a:t>
            </a: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kompetencija</a:t>
            </a: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iz</a:t>
            </a: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područja</a:t>
            </a: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Omogućavanje</a:t>
            </a: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razvoja</a:t>
            </a: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</a:t>
            </a: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usmjeravanje</a:t>
            </a: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digitalnih</a:t>
            </a: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kompetencija</a:t>
            </a: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učenika</a:t>
            </a:r>
            <a:endParaRPr lang="hr-HR" sz="2550" dirty="0">
              <a:solidFill>
                <a:prstClr val="black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sz="2550" dirty="0">
                <a:solidFill>
                  <a:prstClr val="black"/>
                </a:solidFill>
              </a:rPr>
              <a:t>Identificirati digitalne alate i tehnologije kojima se može kreirati znanje, unaprijediti procese i rješavati konceptualni problemi i problemske situacije</a:t>
            </a:r>
          </a:p>
          <a:p>
            <a:pPr marL="0" indent="0"/>
            <a:r>
              <a:rPr lang="hr-HR" sz="1800" dirty="0">
                <a:latin typeface="Arial" panose="020B0604020202020204" pitchFamily="34" charset="0"/>
                <a:ea typeface="Times New Roman" panose="02020603050405020304" pitchFamily="18" charset="0"/>
              </a:rPr>
              <a:t>P</a:t>
            </a:r>
            <a:r>
              <a:rPr lang="en-US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očetna</a:t>
            </a: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razina</a:t>
            </a: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digitalnih</a:t>
            </a: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kompetencija</a:t>
            </a: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iz</a:t>
            </a: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područja</a:t>
            </a: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Učenje</a:t>
            </a: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</a:t>
            </a: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poučavanje</a:t>
            </a:r>
            <a:endParaRPr lang="hr-HR" sz="255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17733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82E69D7-640A-4349-AF3E-B5B6B02880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105882"/>
            <a:ext cx="5999181" cy="1600200"/>
          </a:xfrm>
        </p:spPr>
        <p:txBody>
          <a:bodyPr/>
          <a:lstStyle/>
          <a:p>
            <a:r>
              <a:rPr lang="hr-HR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Zlonamjerni programi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96622E2C-AB28-44AE-AE45-DC9232C8D3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3218" y="3231874"/>
            <a:ext cx="4766930" cy="2636653"/>
          </a:xfrm>
        </p:spPr>
        <p:txBody>
          <a:bodyPr>
            <a:normAutofit/>
          </a:bodyPr>
          <a:lstStyle/>
          <a:p>
            <a:pPr marL="685800" indent="-457200">
              <a:buFont typeface="Arial" panose="020B0604020202020204" pitchFamily="34" charset="0"/>
              <a:buChar char="•"/>
            </a:pPr>
            <a:r>
              <a:rPr lang="hr-HR" sz="3000" dirty="0"/>
              <a:t>Crvi</a:t>
            </a: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D3674F72-1549-40FA-8CE9-6704925D8B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0960" y="1579163"/>
            <a:ext cx="5334000" cy="3187700"/>
          </a:xfrm>
          <a:prstGeom prst="rect">
            <a:avLst/>
          </a:prstGeom>
        </p:spPr>
      </p:pic>
      <p:sp>
        <p:nvSpPr>
          <p:cNvPr id="7" name="TextBox 3">
            <a:extLst>
              <a:ext uri="{FF2B5EF4-FFF2-40B4-BE49-F238E27FC236}">
                <a16:creationId xmlns:a16="http://schemas.microsoft.com/office/drawing/2014/main" id="{A69D2EE6-04F1-4ADE-905F-C28DF0BD1EC2}"/>
              </a:ext>
            </a:extLst>
          </p:cNvPr>
          <p:cNvSpPr txBox="1"/>
          <p:nvPr/>
        </p:nvSpPr>
        <p:spPr>
          <a:xfrm>
            <a:off x="6490960" y="4887825"/>
            <a:ext cx="536076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/>
              </a:rPr>
              <a:t>https://en.wikipedia.org/wiki/Computer_worm#/media/File:Virus_Blaster.jpg</a:t>
            </a:r>
            <a:r>
              <a:rPr lang="en-US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u="sn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(2.5.2018.)</a:t>
            </a:r>
            <a:endParaRPr lang="hr-H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38738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82E69D7-640A-4349-AF3E-B5B6B02880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105882"/>
            <a:ext cx="5999181" cy="1600200"/>
          </a:xfrm>
        </p:spPr>
        <p:txBody>
          <a:bodyPr/>
          <a:lstStyle/>
          <a:p>
            <a:r>
              <a:rPr lang="hr-HR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Zlonamjerni programi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96622E2C-AB28-44AE-AE45-DC9232C8D3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3218" y="3231874"/>
            <a:ext cx="4766930" cy="2636653"/>
          </a:xfrm>
        </p:spPr>
        <p:txBody>
          <a:bodyPr>
            <a:normAutofit/>
          </a:bodyPr>
          <a:lstStyle/>
          <a:p>
            <a:pPr marL="228600" indent="0"/>
            <a:r>
              <a:rPr lang="hr-HR" sz="3000" dirty="0"/>
              <a:t>Špijunski kod</a:t>
            </a:r>
          </a:p>
          <a:p>
            <a:pPr marL="685800" indent="-457200">
              <a:buFont typeface="Arial" panose="020B0604020202020204" pitchFamily="34" charset="0"/>
              <a:buChar char="•"/>
            </a:pPr>
            <a:r>
              <a:rPr lang="hr-HR" sz="3000" dirty="0"/>
              <a:t>Prati aktivnosti korisnika</a:t>
            </a:r>
          </a:p>
          <a:p>
            <a:pPr marL="685800" indent="-457200">
              <a:buFont typeface="Arial" panose="020B0604020202020204" pitchFamily="34" charset="0"/>
              <a:buChar char="•"/>
            </a:pPr>
            <a:r>
              <a:rPr lang="hr-HR" sz="3000" dirty="0"/>
              <a:t>Bilježi korake na tipkovnici</a:t>
            </a:r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00B2DA62-7699-4848-8F61-45A212BC8A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303958" y="1190847"/>
            <a:ext cx="5648533" cy="3880500"/>
          </a:xfrm>
          <a:prstGeom prst="rect">
            <a:avLst/>
          </a:prstGeom>
        </p:spPr>
      </p:pic>
      <p:sp>
        <p:nvSpPr>
          <p:cNvPr id="9" name="TextBox 7">
            <a:extLst>
              <a:ext uri="{FF2B5EF4-FFF2-40B4-BE49-F238E27FC236}">
                <a16:creationId xmlns:a16="http://schemas.microsoft.com/office/drawing/2014/main" id="{68EB9915-B489-47D4-994A-8509713347B2}"/>
              </a:ext>
            </a:extLst>
          </p:cNvPr>
          <p:cNvSpPr txBox="1"/>
          <p:nvPr/>
        </p:nvSpPr>
        <p:spPr>
          <a:xfrm>
            <a:off x="6779582" y="5071347"/>
            <a:ext cx="5029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tooltip="http://askleo.com/can_i_run_more_than_one_antimalware_program_or_firewall/"/>
              </a:rPr>
              <a:t>This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tooltip="http://askleo.com/can_i_run_more_than_one_antimalware_program_or_firewall/"/>
              </a:rPr>
              <a:t> Photo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by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Unknown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Author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licensed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under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 tooltip="https://creativecommons.org/licenses/by-nc-nd/4.0/"/>
              </a:rPr>
              <a:t>CC BY-NC-ND</a:t>
            </a:r>
            <a:endParaRPr lang="hr-H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78622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82E69D7-640A-4349-AF3E-B5B6B02880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105882"/>
            <a:ext cx="5999181" cy="1600200"/>
          </a:xfrm>
        </p:spPr>
        <p:txBody>
          <a:bodyPr/>
          <a:lstStyle/>
          <a:p>
            <a:r>
              <a:rPr lang="hr-HR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Zlonamjerni programi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96622E2C-AB28-44AE-AE45-DC9232C8D3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3218" y="3231874"/>
            <a:ext cx="4766930" cy="2636653"/>
          </a:xfrm>
        </p:spPr>
        <p:txBody>
          <a:bodyPr>
            <a:normAutofit/>
          </a:bodyPr>
          <a:lstStyle/>
          <a:p>
            <a:pPr marL="228600" indent="0"/>
            <a:r>
              <a:rPr lang="hr-HR" sz="3000" dirty="0"/>
              <a:t>Reklamni kod</a:t>
            </a:r>
          </a:p>
          <a:p>
            <a:pPr marL="685800" indent="-457200">
              <a:buFont typeface="Arial" panose="020B0604020202020204" pitchFamily="34" charset="0"/>
              <a:buChar char="•"/>
            </a:pPr>
            <a:r>
              <a:rPr lang="hr-HR" sz="3000" dirty="0"/>
              <a:t>„Ništa besplatno nije besplatno”</a:t>
            </a:r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DC3EFE56-5879-455C-AB22-4522AB287D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214334" y="808074"/>
            <a:ext cx="5956023" cy="4370961"/>
          </a:xfrm>
          <a:prstGeom prst="rect">
            <a:avLst/>
          </a:prstGeom>
        </p:spPr>
      </p:pic>
      <p:sp>
        <p:nvSpPr>
          <p:cNvPr id="7" name="TextBox 7">
            <a:extLst>
              <a:ext uri="{FF2B5EF4-FFF2-40B4-BE49-F238E27FC236}">
                <a16:creationId xmlns:a16="http://schemas.microsoft.com/office/drawing/2014/main" id="{8914CF5F-40CE-476E-96EC-76AAA9B0B7AD}"/>
              </a:ext>
            </a:extLst>
          </p:cNvPr>
          <p:cNvSpPr txBox="1"/>
          <p:nvPr/>
        </p:nvSpPr>
        <p:spPr>
          <a:xfrm>
            <a:off x="7934919" y="5280232"/>
            <a:ext cx="42354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tooltip="http://www.digitalcitizen.life/how-use-bitdefender-adware-removal-tool-pc-get-rid-adware"/>
              </a:rPr>
              <a:t>This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tooltip="http://www.digitalcitizen.life/how-use-bitdefender-adware-removal-tool-pc-get-rid-adware"/>
              </a:rPr>
              <a:t> Photo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by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Unknown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Author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licensed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under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 tooltip="https://creativecommons.org/licenses/by-nc-sa/4.0/"/>
              </a:rPr>
              <a:t>CC BY-NC-SA</a:t>
            </a:r>
            <a:endParaRPr lang="hr-H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85114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82E69D7-640A-4349-AF3E-B5B6B02880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105882"/>
            <a:ext cx="5999181" cy="1600200"/>
          </a:xfrm>
        </p:spPr>
        <p:txBody>
          <a:bodyPr/>
          <a:lstStyle/>
          <a:p>
            <a:r>
              <a:rPr lang="hr-HR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Ucjenjivački programi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96622E2C-AB28-44AE-AE45-DC9232C8D3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3218" y="3231874"/>
            <a:ext cx="4766930" cy="2636653"/>
          </a:xfrm>
        </p:spPr>
        <p:txBody>
          <a:bodyPr>
            <a:normAutofit/>
          </a:bodyPr>
          <a:lstStyle/>
          <a:p>
            <a:pPr marL="228600" indent="0"/>
            <a:r>
              <a:rPr lang="hr-HR" sz="3000" dirty="0" err="1"/>
              <a:t>Ransomware</a:t>
            </a:r>
            <a:endParaRPr lang="hr-HR" sz="3000" dirty="0"/>
          </a:p>
          <a:p>
            <a:pPr marL="685800" indent="-457200">
              <a:buFont typeface="Arial" panose="020B0604020202020204" pitchFamily="34" charset="0"/>
              <a:buChar char="•"/>
            </a:pPr>
            <a:r>
              <a:rPr lang="hr-HR" sz="3000" dirty="0"/>
              <a:t>Šifriranje dokumenata</a:t>
            </a:r>
          </a:p>
          <a:p>
            <a:pPr marL="685800" indent="-457200">
              <a:buFont typeface="Arial" panose="020B0604020202020204" pitchFamily="34" charset="0"/>
              <a:buChar char="•"/>
            </a:pPr>
            <a:r>
              <a:rPr lang="hr-HR" sz="3000" dirty="0"/>
              <a:t>Otkupnina</a:t>
            </a:r>
          </a:p>
        </p:txBody>
      </p:sp>
      <p:pic>
        <p:nvPicPr>
          <p:cNvPr id="8" name="Picture 4">
            <a:extLst>
              <a:ext uri="{FF2B5EF4-FFF2-40B4-BE49-F238E27FC236}">
                <a16:creationId xmlns:a16="http://schemas.microsoft.com/office/drawing/2014/main" id="{0473C564-B347-4D25-8B0A-7927F7F735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096000" y="871041"/>
            <a:ext cx="6096000" cy="4997486"/>
          </a:xfrm>
          <a:prstGeom prst="rect">
            <a:avLst/>
          </a:prstGeom>
        </p:spPr>
      </p:pic>
      <p:sp>
        <p:nvSpPr>
          <p:cNvPr id="9" name="TextBox 5">
            <a:extLst>
              <a:ext uri="{FF2B5EF4-FFF2-40B4-BE49-F238E27FC236}">
                <a16:creationId xmlns:a16="http://schemas.microsoft.com/office/drawing/2014/main" id="{0EFD87BD-8950-431D-8011-62438223D858}"/>
              </a:ext>
            </a:extLst>
          </p:cNvPr>
          <p:cNvSpPr txBox="1"/>
          <p:nvPr/>
        </p:nvSpPr>
        <p:spPr>
          <a:xfrm>
            <a:off x="6096000" y="5868527"/>
            <a:ext cx="6096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tooltip="https://way2h.blogspot.com/2016/02/locky-crypto-ransomware-can-hack-your.html"/>
              </a:rPr>
              <a:t>This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tooltip="https://way2h.blogspot.com/2016/02/locky-crypto-ransomware-can-hack-your.html"/>
              </a:rPr>
              <a:t> Photo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by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Unknown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Author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licensed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under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 tooltip="https://creativecommons.org/licenses/by-sa/2.5/"/>
              </a:rPr>
              <a:t>CC BY-SA</a:t>
            </a:r>
            <a:endParaRPr lang="hr-H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95696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d287a52856_0_241"/>
          <p:cNvSpPr txBox="1">
            <a:spLocks noGrp="1"/>
          </p:cNvSpPr>
          <p:nvPr>
            <p:ph type="title"/>
          </p:nvPr>
        </p:nvSpPr>
        <p:spPr>
          <a:xfrm>
            <a:off x="355382" y="3109516"/>
            <a:ext cx="5535055" cy="1600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Pravovremena zaštita računala</a:t>
            </a:r>
            <a:endParaRPr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8" name="Google Shape;148;gd287a52856_0_241"/>
          <p:cNvSpPr txBox="1">
            <a:spLocks noGrp="1"/>
          </p:cNvSpPr>
          <p:nvPr>
            <p:ph type="body" idx="1"/>
          </p:nvPr>
        </p:nvSpPr>
        <p:spPr>
          <a:xfrm>
            <a:off x="6096000" y="1040802"/>
            <a:ext cx="5883000" cy="4776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</a:rPr>
              <a:t>Prijava na računalo mora biti s lozinkom</a:t>
            </a:r>
          </a:p>
          <a:p>
            <a:pPr marL="45720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</a:rPr>
              <a:t>Ne koristiti administratorske ovlasti</a:t>
            </a:r>
          </a:p>
          <a:p>
            <a:pPr marL="45720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</a:rPr>
              <a:t>Instalirati samo neophodne aplikacije</a:t>
            </a:r>
          </a:p>
          <a:p>
            <a:pPr marL="45720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</a:rPr>
              <a:t>Paziti odakle se skidaju programi</a:t>
            </a:r>
          </a:p>
          <a:p>
            <a:pPr marL="45720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</a:rPr>
              <a:t>Uključiti </a:t>
            </a:r>
            <a:r>
              <a:rPr lang="hr-HR" sz="3000" dirty="0" err="1">
                <a:solidFill>
                  <a:schemeClr val="dk1"/>
                </a:solidFill>
              </a:rPr>
              <a:t>vatrozid</a:t>
            </a:r>
            <a:endParaRPr lang="hr-HR" sz="3000" dirty="0">
              <a:solidFill>
                <a:schemeClr val="dk1"/>
              </a:solidFill>
            </a:endParaRPr>
          </a:p>
          <a:p>
            <a:pPr marL="45720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</a:rPr>
              <a:t>Primijeniti sigurnosna ažuriranja</a:t>
            </a:r>
          </a:p>
          <a:p>
            <a:pPr marL="45720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</a:rPr>
              <a:t>Koristiti se antivirusnim programima</a:t>
            </a:r>
          </a:p>
          <a:p>
            <a:pPr marL="698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</a:pPr>
            <a:endParaRPr sz="3000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39528927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791A677-8CC0-422D-8F3E-44288A89CF4A}"/>
              </a:ext>
            </a:extLst>
          </p:cNvPr>
          <p:cNvSpPr txBox="1">
            <a:spLocks/>
          </p:cNvSpPr>
          <p:nvPr/>
        </p:nvSpPr>
        <p:spPr>
          <a:xfrm>
            <a:off x="233917" y="451573"/>
            <a:ext cx="12191999" cy="1968648"/>
          </a:xfrm>
          <a:prstGeom prst="rect">
            <a:avLst/>
          </a:prstGeom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hr-HR" sz="5800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Korisnički računi i kontrola korisničkih računa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6820BF06-2F41-413A-A68B-7A7A809DC798}"/>
              </a:ext>
            </a:extLst>
          </p:cNvPr>
          <p:cNvSpPr txBox="1">
            <a:spLocks/>
          </p:cNvSpPr>
          <p:nvPr/>
        </p:nvSpPr>
        <p:spPr>
          <a:xfrm>
            <a:off x="655387" y="2624930"/>
            <a:ext cx="10515600" cy="3324266"/>
          </a:xfrm>
          <a:prstGeom prst="rect">
            <a:avLst/>
          </a:prstGeom>
        </p:spPr>
        <p:txBody>
          <a:bodyPr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hr-HR" sz="3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Korisnički račun: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hr-HR" sz="3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Autentifikacija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hr-HR" sz="3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Autorizacija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endParaRPr lang="hr-HR" sz="30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hr-HR" sz="3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Kontrola korisničkih računa (UAC)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hr-HR" sz="30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1"/>
            <a:r>
              <a:rPr lang="hr-HR" sz="3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Demonstracija: podešavanje kontrole korisničkog računa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hr-HR" sz="30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id="{A6264E80-5FB7-45C7-8012-049BE1E47B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886925" y="1134063"/>
            <a:ext cx="3922303" cy="3922303"/>
          </a:xfrm>
          <a:prstGeom prst="rect">
            <a:avLst/>
          </a:prstGeom>
        </p:spPr>
      </p:pic>
      <p:sp>
        <p:nvSpPr>
          <p:cNvPr id="8" name="TextBox 5">
            <a:extLst>
              <a:ext uri="{FF2B5EF4-FFF2-40B4-BE49-F238E27FC236}">
                <a16:creationId xmlns:a16="http://schemas.microsoft.com/office/drawing/2014/main" id="{3417F9D3-0430-4BA1-8A0E-18ED1A6DDE25}"/>
              </a:ext>
            </a:extLst>
          </p:cNvPr>
          <p:cNvSpPr txBox="1"/>
          <p:nvPr/>
        </p:nvSpPr>
        <p:spPr>
          <a:xfrm>
            <a:off x="7886925" y="4825534"/>
            <a:ext cx="37368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tooltip="https://es.wikibooks.org/wiki/Archivo:System-users.svg"/>
              </a:rPr>
              <a:t>This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tooltip="https://es.wikibooks.org/wiki/Archivo:System-users.svg"/>
              </a:rPr>
              <a:t> Photo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by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Unknown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Author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licensed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under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 tooltip="https://creativecommons.org/licenses/by-sa/3.0/"/>
              </a:rPr>
              <a:t>CC BY-SA</a:t>
            </a:r>
            <a:endParaRPr lang="hr-H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74082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791A677-8CC0-422D-8F3E-44288A89CF4A}"/>
              </a:ext>
            </a:extLst>
          </p:cNvPr>
          <p:cNvSpPr txBox="1">
            <a:spLocks/>
          </p:cNvSpPr>
          <p:nvPr/>
        </p:nvSpPr>
        <p:spPr>
          <a:xfrm>
            <a:off x="233917" y="451573"/>
            <a:ext cx="12191999" cy="1968648"/>
          </a:xfrm>
          <a:prstGeom prst="rect">
            <a:avLst/>
          </a:prstGeom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hr-HR" sz="5800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Korištenje kontrole korisničkih računa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6820BF06-2F41-413A-A68B-7A7A809DC798}"/>
              </a:ext>
            </a:extLst>
          </p:cNvPr>
          <p:cNvSpPr txBox="1">
            <a:spLocks/>
          </p:cNvSpPr>
          <p:nvPr/>
        </p:nvSpPr>
        <p:spPr>
          <a:xfrm>
            <a:off x="0" y="2788358"/>
            <a:ext cx="7308399" cy="4097537"/>
          </a:xfrm>
          <a:prstGeom prst="rect">
            <a:avLst/>
          </a:prstGeom>
        </p:spPr>
        <p:txBody>
          <a:bodyPr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hr-HR" sz="3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Korisnički račun: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hr-HR" sz="3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Jedinstveni identifikator prijave na informacijski sustav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hr-HR" sz="3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Mora imati kompleksnu zaporku (A-Z, a-z, 0-9, !”#$, minimalno 8 znakova)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hr-HR" sz="3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(UAC)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hr-HR" sz="30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hr-HR" sz="30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Picture 6">
            <a:extLst>
              <a:ext uri="{FF2B5EF4-FFF2-40B4-BE49-F238E27FC236}">
                <a16:creationId xmlns:a16="http://schemas.microsoft.com/office/drawing/2014/main" id="{F2D143F0-B650-4554-8091-53BA3095F0B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4366" y="2254102"/>
            <a:ext cx="4046507" cy="3873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9098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d287a52856_0_241"/>
          <p:cNvSpPr txBox="1">
            <a:spLocks noGrp="1"/>
          </p:cNvSpPr>
          <p:nvPr>
            <p:ph type="title"/>
          </p:nvPr>
        </p:nvSpPr>
        <p:spPr>
          <a:xfrm>
            <a:off x="387279" y="3662409"/>
            <a:ext cx="5535055" cy="1600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Deinstalacija programa i oporavak Windowsa</a:t>
            </a:r>
            <a:endParaRPr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8" name="Google Shape;148;gd287a52856_0_241"/>
          <p:cNvSpPr txBox="1">
            <a:spLocks noGrp="1"/>
          </p:cNvSpPr>
          <p:nvPr>
            <p:ph type="body" idx="1"/>
          </p:nvPr>
        </p:nvSpPr>
        <p:spPr>
          <a:xfrm>
            <a:off x="6096000" y="1040802"/>
            <a:ext cx="5883000" cy="4776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</a:rPr>
              <a:t>Dva načina rješavanja problema s nestabilnošću operacijskog sustava</a:t>
            </a:r>
          </a:p>
          <a:p>
            <a:pPr lvl="1" indent="-3873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</a:rPr>
              <a:t>Aplikacija -&gt; „kreiranje procesa” -&gt; „loša aplikacija, loš proces” -&gt; nestabilno računalo</a:t>
            </a:r>
          </a:p>
          <a:p>
            <a:pPr marL="698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</a:pPr>
            <a:endParaRPr sz="3000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25615535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1">
            <a:extLst>
              <a:ext uri="{FF2B5EF4-FFF2-40B4-BE49-F238E27FC236}">
                <a16:creationId xmlns:a16="http://schemas.microsoft.com/office/drawing/2014/main" id="{6006C341-3BAC-4670-84DF-305583B2FD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679" y="4077149"/>
            <a:ext cx="10555940" cy="2303055"/>
          </a:xfrm>
        </p:spPr>
        <p:txBody>
          <a:bodyPr>
            <a:noAutofit/>
          </a:bodyPr>
          <a:lstStyle/>
          <a:p>
            <a:r>
              <a:rPr lang="hr-HR" sz="6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Stvaranje baze znanja i unaprjeđenje procesa</a:t>
            </a:r>
          </a:p>
        </p:txBody>
      </p:sp>
    </p:spTree>
    <p:extLst>
      <p:ext uri="{BB962C8B-B14F-4D97-AF65-F5344CB8AC3E}">
        <p14:creationId xmlns:p14="http://schemas.microsoft.com/office/powerpoint/2010/main" val="229040983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F9B77FF-68C9-4F93-B33B-715BBDF170D1}"/>
              </a:ext>
            </a:extLst>
          </p:cNvPr>
          <p:cNvSpPr txBox="1">
            <a:spLocks/>
          </p:cNvSpPr>
          <p:nvPr/>
        </p:nvSpPr>
        <p:spPr>
          <a:xfrm>
            <a:off x="453614" y="355422"/>
            <a:ext cx="11284772" cy="1070839"/>
          </a:xfrm>
          <a:prstGeom prst="rect">
            <a:avLst/>
          </a:prstGeom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 fontAlgn="base"/>
            <a:r>
              <a:rPr lang="hr-HR" sz="6000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Važnost baze znanja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494AA6C-B90A-447A-88D8-FA2212378E31}"/>
              </a:ext>
            </a:extLst>
          </p:cNvPr>
          <p:cNvSpPr txBox="1">
            <a:spLocks/>
          </p:cNvSpPr>
          <p:nvPr/>
        </p:nvSpPr>
        <p:spPr>
          <a:xfrm>
            <a:off x="655387" y="2210260"/>
            <a:ext cx="10515600" cy="2733758"/>
          </a:xfrm>
          <a:prstGeom prst="rect">
            <a:avLst/>
          </a:prstGeom>
        </p:spPr>
        <p:txBody>
          <a:bodyPr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hr-HR" sz="3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Problem s razmjenom informacija…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hr-HR" sz="3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Wingdings" panose="05000000000000000000" pitchFamily="2" charset="2"/>
              </a:rPr>
              <a:t> Baza znanja</a:t>
            </a:r>
            <a:endParaRPr lang="hr-HR" sz="30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8" name="Picture 4">
            <a:extLst>
              <a:ext uri="{FF2B5EF4-FFF2-40B4-BE49-F238E27FC236}">
                <a16:creationId xmlns:a16="http://schemas.microsoft.com/office/drawing/2014/main" id="{A1DA9EE2-917D-4E12-B5CC-7DE18A51F2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814349" y="2210260"/>
            <a:ext cx="4924037" cy="3692098"/>
          </a:xfrm>
          <a:prstGeom prst="rect">
            <a:avLst/>
          </a:prstGeom>
        </p:spPr>
      </p:pic>
      <p:sp>
        <p:nvSpPr>
          <p:cNvPr id="9" name="TextBox 5">
            <a:extLst>
              <a:ext uri="{FF2B5EF4-FFF2-40B4-BE49-F238E27FC236}">
                <a16:creationId xmlns:a16="http://schemas.microsoft.com/office/drawing/2014/main" id="{301E4D7E-AA21-448B-A1DC-0429D9FE5961}"/>
              </a:ext>
            </a:extLst>
          </p:cNvPr>
          <p:cNvSpPr txBox="1"/>
          <p:nvPr/>
        </p:nvSpPr>
        <p:spPr>
          <a:xfrm>
            <a:off x="7314427" y="5902358"/>
            <a:ext cx="442395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tooltip="http://absurdwordpreferred.deviantart.com/art/Old-Book-png-177585636"/>
              </a:rPr>
              <a:t>This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tooltip="http://absurdwordpreferred.deviantart.com/art/Old-Book-png-177585636"/>
              </a:rPr>
              <a:t> Photo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by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Unknown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Author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licensed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under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 tooltip="https://creativecommons.org/licenses/by/3.0/"/>
              </a:rPr>
              <a:t>CC BY</a:t>
            </a:r>
            <a:endParaRPr lang="hr-H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90965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ica 4">
            <a:extLst>
              <a:ext uri="{FF2B5EF4-FFF2-40B4-BE49-F238E27FC236}">
                <a16:creationId xmlns:a16="http://schemas.microsoft.com/office/drawing/2014/main" id="{4F7BD2E4-1086-464F-96A7-F2A8757D19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5860217"/>
              </p:ext>
            </p:extLst>
          </p:nvPr>
        </p:nvGraphicFramePr>
        <p:xfrm>
          <a:off x="140297" y="1522567"/>
          <a:ext cx="11911406" cy="4416054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2036239">
                  <a:extLst>
                    <a:ext uri="{9D8B030D-6E8A-4147-A177-3AD203B41FA5}">
                      <a16:colId xmlns:a16="http://schemas.microsoft.com/office/drawing/2014/main" val="3330664765"/>
                    </a:ext>
                  </a:extLst>
                </a:gridCol>
                <a:gridCol w="9875167">
                  <a:extLst>
                    <a:ext uri="{9D8B030D-6E8A-4147-A177-3AD203B41FA5}">
                      <a16:colId xmlns:a16="http://schemas.microsoft.com/office/drawing/2014/main" val="3887523124"/>
                    </a:ext>
                  </a:extLst>
                </a:gridCol>
              </a:tblGrid>
              <a:tr h="510073">
                <a:tc>
                  <a:txBody>
                    <a:bodyPr/>
                    <a:lstStyle/>
                    <a:p>
                      <a:r>
                        <a:rPr lang="hr-HR" sz="300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trajanje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300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sadržaj, aktivnosti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4128490"/>
                  </a:ext>
                </a:extLst>
              </a:tr>
              <a:tr h="510073">
                <a:tc>
                  <a:txBody>
                    <a:bodyPr/>
                    <a:lstStyle/>
                    <a:p>
                      <a:r>
                        <a:rPr lang="hr-HR" sz="3000" dirty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10 min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3000" b="0" dirty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Predstavljanje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hr-HR" sz="3000" b="0" dirty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Uvod, ishodi i ciljevi edukacije</a:t>
                      </a:r>
                      <a:endParaRPr lang="hr-HR" sz="3000" b="0" i="0" dirty="0">
                        <a:solidFill>
                          <a:schemeClr val="tx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24604496"/>
                  </a:ext>
                </a:extLst>
              </a:tr>
              <a:tr h="604524">
                <a:tc>
                  <a:txBody>
                    <a:bodyPr/>
                    <a:lstStyle/>
                    <a:p>
                      <a:r>
                        <a:rPr lang="hr-HR" sz="3000" dirty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20 min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3000" i="0" dirty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Usporavanje računala i nestabilnost u radu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10297024"/>
                  </a:ext>
                </a:extLst>
              </a:tr>
              <a:tr h="574158">
                <a:tc>
                  <a:txBody>
                    <a:bodyPr/>
                    <a:lstStyle/>
                    <a:p>
                      <a:r>
                        <a:rPr lang="hr-HR" sz="3000" dirty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20 min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3000" b="0" i="0" dirty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Rješavanje tehničkih problema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22035197"/>
                  </a:ext>
                </a:extLst>
              </a:tr>
              <a:tr h="510073">
                <a:tc>
                  <a:txBody>
                    <a:bodyPr/>
                    <a:lstStyle/>
                    <a:p>
                      <a:r>
                        <a:rPr lang="hr-HR" sz="3000" dirty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20 min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3000" i="0" dirty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Stvaranje baze znanja i unaprjeđenje procesa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5625546"/>
                  </a:ext>
                </a:extLst>
              </a:tr>
              <a:tr h="585612">
                <a:tc>
                  <a:txBody>
                    <a:bodyPr/>
                    <a:lstStyle/>
                    <a:p>
                      <a:r>
                        <a:rPr lang="hr-HR" sz="3000" dirty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10 min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3000" i="0" dirty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Spajanje na mrežu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29565751"/>
                  </a:ext>
                </a:extLst>
              </a:tr>
              <a:tr h="510073">
                <a:tc>
                  <a:txBody>
                    <a:bodyPr/>
                    <a:lstStyle/>
                    <a:p>
                      <a:r>
                        <a:rPr lang="hr-HR" sz="3000" dirty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10 min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hr-HR" sz="3000" i="0" dirty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Završna rasprava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7632273"/>
                  </a:ext>
                </a:extLst>
              </a:tr>
            </a:tbl>
          </a:graphicData>
        </a:graphic>
      </p:graphicFrame>
      <p:sp>
        <p:nvSpPr>
          <p:cNvPr id="3" name="Google Shape;147;gd287a52856_0_241">
            <a:extLst>
              <a:ext uri="{FF2B5EF4-FFF2-40B4-BE49-F238E27FC236}">
                <a16:creationId xmlns:a16="http://schemas.microsoft.com/office/drawing/2014/main" id="{51D5D9CA-62B3-4086-9E61-8DFC0C9F0330}"/>
              </a:ext>
            </a:extLst>
          </p:cNvPr>
          <p:cNvSpPr txBox="1">
            <a:spLocks/>
          </p:cNvSpPr>
          <p:nvPr/>
        </p:nvSpPr>
        <p:spPr>
          <a:xfrm>
            <a:off x="140297" y="284919"/>
            <a:ext cx="11060665" cy="908039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hr-HR" sz="6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Sadržaj webinara</a:t>
            </a:r>
            <a:endParaRPr lang="en-US" sz="6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22593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82E69D7-640A-4349-AF3E-B5B6B02880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105882"/>
            <a:ext cx="5999181" cy="1600200"/>
          </a:xfrm>
        </p:spPr>
        <p:txBody>
          <a:bodyPr/>
          <a:lstStyle/>
          <a:p>
            <a:r>
              <a:rPr lang="hr-HR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Aplikacije u oblaku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96622E2C-AB28-44AE-AE45-DC9232C8D3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3218" y="3231874"/>
            <a:ext cx="4766930" cy="2636653"/>
          </a:xfrm>
        </p:spPr>
        <p:txBody>
          <a:bodyPr>
            <a:normAutofit/>
          </a:bodyPr>
          <a:lstStyle/>
          <a:p>
            <a:pPr marL="685800" indent="-457200">
              <a:buFont typeface="Arial" panose="020B0604020202020204" pitchFamily="34" charset="0"/>
              <a:buChar char="•"/>
            </a:pPr>
            <a:r>
              <a:rPr lang="hr-HR" sz="3000" dirty="0"/>
              <a:t>Office 365</a:t>
            </a:r>
          </a:p>
          <a:p>
            <a:pPr marL="1143000" lvl="1" indent="-457200">
              <a:buFont typeface="Arial" panose="020B0604020202020204" pitchFamily="34" charset="0"/>
              <a:buChar char="•"/>
            </a:pPr>
            <a:r>
              <a:rPr lang="hr-HR" sz="3000" dirty="0"/>
              <a:t>Exchange Online</a:t>
            </a:r>
          </a:p>
          <a:p>
            <a:pPr marL="1143000" lvl="1" indent="-457200">
              <a:buFont typeface="Arial" panose="020B0604020202020204" pitchFamily="34" charset="0"/>
              <a:buChar char="•"/>
            </a:pPr>
            <a:r>
              <a:rPr lang="hr-HR" sz="3000" dirty="0"/>
              <a:t>SharePoint Online</a:t>
            </a:r>
          </a:p>
          <a:p>
            <a:pPr marL="1143000" lvl="1" indent="-457200">
              <a:buFont typeface="Arial" panose="020B0604020202020204" pitchFamily="34" charset="0"/>
              <a:buChar char="•"/>
            </a:pPr>
            <a:r>
              <a:rPr lang="hr-HR" sz="3000" dirty="0" err="1"/>
              <a:t>OneDrive</a:t>
            </a:r>
            <a:r>
              <a:rPr lang="hr-HR" sz="3000" dirty="0"/>
              <a:t>…</a:t>
            </a: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7BA67EF1-08F1-489B-84D6-1C3DCEB022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613234" y="809458"/>
            <a:ext cx="4844832" cy="4844832"/>
          </a:xfrm>
          <a:prstGeom prst="rect">
            <a:avLst/>
          </a:prstGeom>
        </p:spPr>
      </p:pic>
      <p:sp>
        <p:nvSpPr>
          <p:cNvPr id="7" name="TextBox 5">
            <a:extLst>
              <a:ext uri="{FF2B5EF4-FFF2-40B4-BE49-F238E27FC236}">
                <a16:creationId xmlns:a16="http://schemas.microsoft.com/office/drawing/2014/main" id="{2318754C-7534-4EB6-A70A-56EC05A126F8}"/>
              </a:ext>
            </a:extLst>
          </p:cNvPr>
          <p:cNvSpPr txBox="1"/>
          <p:nvPr/>
        </p:nvSpPr>
        <p:spPr>
          <a:xfrm>
            <a:off x="7648066" y="5747596"/>
            <a:ext cx="381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tooltip="http://aiartificialintelligence.tumblr.com/post/52319035496/cloud-computing"/>
              </a:rPr>
              <a:t>This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tooltip="http://aiartificialintelligence.tumblr.com/post/52319035496/cloud-computing"/>
              </a:rPr>
              <a:t> Photo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by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Unknown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Author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licensed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under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 tooltip="https://creativecommons.org/licenses/by/3.0/"/>
              </a:rPr>
              <a:t>CC BY</a:t>
            </a:r>
            <a:endParaRPr lang="hr-H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171519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d287a52856_0_241"/>
          <p:cNvSpPr txBox="1">
            <a:spLocks noGrp="1"/>
          </p:cNvSpPr>
          <p:nvPr>
            <p:ph type="title"/>
          </p:nvPr>
        </p:nvSpPr>
        <p:spPr>
          <a:xfrm>
            <a:off x="1064637" y="2492828"/>
            <a:ext cx="4145316" cy="1600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SharePoint</a:t>
            </a:r>
            <a:endParaRPr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8" name="Google Shape;148;gd287a52856_0_241"/>
          <p:cNvSpPr txBox="1">
            <a:spLocks noGrp="1"/>
          </p:cNvSpPr>
          <p:nvPr>
            <p:ph type="body" idx="1"/>
          </p:nvPr>
        </p:nvSpPr>
        <p:spPr>
          <a:xfrm>
            <a:off x="6096000" y="-272143"/>
            <a:ext cx="5883000" cy="71301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</a:rPr>
              <a:t>Office 365</a:t>
            </a:r>
          </a:p>
          <a:p>
            <a:pPr lvl="1" indent="-3873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</a:rPr>
              <a:t>Web aplikacija koja je dobro integrirana s MS Office paketom 2013, 2016</a:t>
            </a:r>
          </a:p>
          <a:p>
            <a:pPr lvl="1" indent="-3873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</a:rPr>
              <a:t>Upravljanje dokumentima (DMS), upravljanje sadržajem (CMS)</a:t>
            </a:r>
          </a:p>
          <a:p>
            <a:pPr lvl="1" indent="-3873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500"/>
              <a:buFont typeface="Open Sans"/>
              <a:buChar char="●"/>
            </a:pPr>
            <a:endParaRPr lang="hr-HR" sz="3000" dirty="0">
              <a:solidFill>
                <a:schemeClr val="dk1"/>
              </a:solidFill>
            </a:endParaRPr>
          </a:p>
          <a:p>
            <a:pPr marL="527050" lvl="1" indent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500"/>
            </a:pPr>
            <a:r>
              <a:rPr lang="hr-HR" sz="3000" dirty="0">
                <a:solidFill>
                  <a:schemeClr val="dk1"/>
                </a:solidFill>
              </a:rPr>
              <a:t>Demonstracija: Kreiranje timskog web mjesta</a:t>
            </a:r>
          </a:p>
          <a:p>
            <a:pPr marL="698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</a:pPr>
            <a:endParaRPr sz="3000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64234999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d287a52856_0_241"/>
          <p:cNvSpPr txBox="1">
            <a:spLocks noGrp="1"/>
          </p:cNvSpPr>
          <p:nvPr>
            <p:ph type="title"/>
          </p:nvPr>
        </p:nvSpPr>
        <p:spPr>
          <a:xfrm>
            <a:off x="330989" y="180753"/>
            <a:ext cx="4145316" cy="201487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SharePoint</a:t>
            </a:r>
            <a:br>
              <a:rPr lang="hr-HR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hr-HR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Wikipedija</a:t>
            </a:r>
            <a:endParaRPr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8" name="Google Shape;148;gd287a52856_0_241"/>
          <p:cNvSpPr txBox="1">
            <a:spLocks noGrp="1"/>
          </p:cNvSpPr>
          <p:nvPr>
            <p:ph type="body" idx="1"/>
          </p:nvPr>
        </p:nvSpPr>
        <p:spPr>
          <a:xfrm>
            <a:off x="77972" y="2588016"/>
            <a:ext cx="5883000" cy="40892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</a:rPr>
              <a:t>Na webu zasnovana enciklopedija</a:t>
            </a:r>
          </a:p>
          <a:p>
            <a:pPr lvl="1" indent="-3873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</a:rPr>
              <a:t>Iste funkcionalnosti u sklopu SharePointa</a:t>
            </a:r>
          </a:p>
          <a:p>
            <a:pPr lvl="1" indent="-3873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</a:rPr>
              <a:t>Idealno za stvaranje baze znanja razreda, škole</a:t>
            </a:r>
          </a:p>
          <a:p>
            <a:pPr lvl="1" indent="-3873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500"/>
              <a:buFont typeface="Open Sans"/>
              <a:buChar char="●"/>
            </a:pPr>
            <a:endParaRPr lang="hr-HR" sz="3000" dirty="0">
              <a:solidFill>
                <a:schemeClr val="dk1"/>
              </a:solidFill>
            </a:endParaRPr>
          </a:p>
          <a:p>
            <a:pPr marL="527050" lvl="1" indent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500"/>
            </a:pPr>
            <a:r>
              <a:rPr lang="hr-HR" sz="3000" dirty="0">
                <a:solidFill>
                  <a:schemeClr val="dk1"/>
                </a:solidFill>
              </a:rPr>
              <a:t>Demonstracija: Kreiranje </a:t>
            </a:r>
            <a:r>
              <a:rPr lang="hr-HR" sz="3000" dirty="0" err="1">
                <a:solidFill>
                  <a:schemeClr val="dk1"/>
                </a:solidFill>
              </a:rPr>
              <a:t>wikipedije</a:t>
            </a:r>
            <a:endParaRPr lang="hr-HR" sz="3000" dirty="0">
              <a:solidFill>
                <a:schemeClr val="dk1"/>
              </a:solidFill>
            </a:endParaRPr>
          </a:p>
          <a:p>
            <a:pPr marL="698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</a:pPr>
            <a:endParaRPr sz="3000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773F3DD6-26F8-40AA-8696-7FC7234E74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045846" y="897221"/>
            <a:ext cx="4476303" cy="4476303"/>
          </a:xfrm>
          <a:prstGeom prst="rect">
            <a:avLst/>
          </a:prstGeom>
        </p:spPr>
      </p:pic>
      <p:sp>
        <p:nvSpPr>
          <p:cNvPr id="5" name="TextBox 5">
            <a:extLst>
              <a:ext uri="{FF2B5EF4-FFF2-40B4-BE49-F238E27FC236}">
                <a16:creationId xmlns:a16="http://schemas.microsoft.com/office/drawing/2014/main" id="{C8DD785E-3C37-4C53-B06C-B26D056129D1}"/>
              </a:ext>
            </a:extLst>
          </p:cNvPr>
          <p:cNvSpPr txBox="1"/>
          <p:nvPr/>
        </p:nvSpPr>
        <p:spPr>
          <a:xfrm>
            <a:off x="7203332" y="5529464"/>
            <a:ext cx="41867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tooltip="http://commons.wikimedia.org/wiki/File:Wikipedia_logo_red.png"/>
              </a:rPr>
              <a:t>This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tooltip="http://commons.wikimedia.org/wiki/File:Wikipedia_logo_red.png"/>
              </a:rPr>
              <a:t> Photo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by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Unknown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Author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licensed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under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 tooltip="https://creativecommons.org/licenses/by-sa/3.0/"/>
              </a:rPr>
              <a:t>CC BY-SA</a:t>
            </a:r>
            <a:endParaRPr lang="hr-H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89440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d287a52856_0_241"/>
          <p:cNvSpPr txBox="1">
            <a:spLocks noGrp="1"/>
          </p:cNvSpPr>
          <p:nvPr>
            <p:ph type="title"/>
          </p:nvPr>
        </p:nvSpPr>
        <p:spPr>
          <a:xfrm>
            <a:off x="253409" y="715767"/>
            <a:ext cx="6556744" cy="201487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Sigurnosna pohrana podataka</a:t>
            </a:r>
            <a:endParaRPr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8" name="Google Shape;148;gd287a52856_0_241"/>
          <p:cNvSpPr txBox="1">
            <a:spLocks noGrp="1"/>
          </p:cNvSpPr>
          <p:nvPr>
            <p:ph type="body" idx="1"/>
          </p:nvPr>
        </p:nvSpPr>
        <p:spPr>
          <a:xfrm>
            <a:off x="77972" y="2906992"/>
            <a:ext cx="6907619" cy="40892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</a:rPr>
              <a:t>Office 365</a:t>
            </a:r>
          </a:p>
          <a:p>
            <a:pPr lvl="1" indent="-3873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</a:rPr>
              <a:t>-&gt; </a:t>
            </a:r>
            <a:r>
              <a:rPr lang="hr-HR" sz="3000" dirty="0" err="1">
                <a:solidFill>
                  <a:schemeClr val="dk1"/>
                </a:solidFill>
              </a:rPr>
              <a:t>OneDrive</a:t>
            </a:r>
            <a:endParaRPr lang="hr-HR" sz="3000" dirty="0">
              <a:solidFill>
                <a:schemeClr val="dk1"/>
              </a:solidFill>
            </a:endParaRPr>
          </a:p>
          <a:p>
            <a:pPr lvl="1" indent="-3873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</a:rPr>
              <a:t>Razmjena dokumenata</a:t>
            </a:r>
          </a:p>
          <a:p>
            <a:pPr lvl="1" indent="-3873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500"/>
              <a:buFont typeface="Open Sans"/>
              <a:buChar char="●"/>
            </a:pPr>
            <a:endParaRPr lang="hr-HR" sz="3000" dirty="0">
              <a:solidFill>
                <a:schemeClr val="dk1"/>
              </a:solidFill>
            </a:endParaRPr>
          </a:p>
          <a:p>
            <a:pPr lvl="1" indent="-3873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</a:rPr>
              <a:t>Sigurnosna pohrana podataka</a:t>
            </a:r>
          </a:p>
          <a:p>
            <a:pPr lvl="1" indent="-3873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500"/>
              <a:buFont typeface="Open Sans"/>
              <a:buChar char="●"/>
            </a:pPr>
            <a:endParaRPr lang="hr-HR" sz="3000" dirty="0">
              <a:solidFill>
                <a:schemeClr val="dk1"/>
              </a:solidFill>
            </a:endParaRPr>
          </a:p>
          <a:p>
            <a:pPr marL="527050" lvl="1" indent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500"/>
            </a:pPr>
            <a:r>
              <a:rPr lang="hr-HR" sz="3000" dirty="0">
                <a:solidFill>
                  <a:schemeClr val="dk1"/>
                </a:solidFill>
              </a:rPr>
              <a:t>Demonstracija: konfiguriranje </a:t>
            </a:r>
            <a:r>
              <a:rPr lang="hr-HR" sz="3000" dirty="0" err="1">
                <a:solidFill>
                  <a:schemeClr val="dk1"/>
                </a:solidFill>
              </a:rPr>
              <a:t>OneDrivea</a:t>
            </a:r>
            <a:endParaRPr lang="hr-HR" sz="3000" dirty="0">
              <a:solidFill>
                <a:schemeClr val="dk1"/>
              </a:solidFill>
            </a:endParaRPr>
          </a:p>
          <a:p>
            <a:pPr marL="698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</a:pPr>
            <a:endParaRPr sz="3000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6D587467-59BC-4EDE-9B69-47ECD6E814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422065" y="1723202"/>
            <a:ext cx="5391163" cy="3411595"/>
          </a:xfrm>
          <a:prstGeom prst="rect">
            <a:avLst/>
          </a:prstGeom>
        </p:spPr>
      </p:pic>
      <p:sp>
        <p:nvSpPr>
          <p:cNvPr id="7" name="TextBox 5">
            <a:extLst>
              <a:ext uri="{FF2B5EF4-FFF2-40B4-BE49-F238E27FC236}">
                <a16:creationId xmlns:a16="http://schemas.microsoft.com/office/drawing/2014/main" id="{8096FB0C-691D-4D9C-9A9F-77511E8D2B2D}"/>
              </a:ext>
            </a:extLst>
          </p:cNvPr>
          <p:cNvSpPr txBox="1"/>
          <p:nvPr/>
        </p:nvSpPr>
        <p:spPr>
          <a:xfrm>
            <a:off x="7927983" y="5544145"/>
            <a:ext cx="38852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tooltip="http://www.techstagram.com/2016/02/24/cloud-backup-vendors/"/>
              </a:rPr>
              <a:t>This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tooltip="http://www.techstagram.com/2016/02/24/cloud-backup-vendors/"/>
              </a:rPr>
              <a:t> Photo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by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Unknown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Author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licensed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under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 tooltip="https://creativecommons.org/licenses/by-nc-nd/4.0/"/>
              </a:rPr>
              <a:t>CC BY-NC-ND</a:t>
            </a:r>
            <a:endParaRPr lang="hr-H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179012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d287a52856_0_241"/>
          <p:cNvSpPr txBox="1">
            <a:spLocks noGrp="1"/>
          </p:cNvSpPr>
          <p:nvPr>
            <p:ph type="title"/>
          </p:nvPr>
        </p:nvSpPr>
        <p:spPr>
          <a:xfrm>
            <a:off x="842353" y="3045721"/>
            <a:ext cx="4686577" cy="1600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Sigurnosna pohrana podataka</a:t>
            </a:r>
            <a:endParaRPr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8" name="Google Shape;148;gd287a52856_0_241"/>
          <p:cNvSpPr txBox="1">
            <a:spLocks noGrp="1"/>
          </p:cNvSpPr>
          <p:nvPr>
            <p:ph type="body" idx="1"/>
          </p:nvPr>
        </p:nvSpPr>
        <p:spPr>
          <a:xfrm>
            <a:off x="6212958" y="1397169"/>
            <a:ext cx="5883000" cy="44613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</a:rPr>
              <a:t>„Prethodne datoteke”</a:t>
            </a:r>
          </a:p>
          <a:p>
            <a:pPr lvl="1" indent="-3873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</a:rPr>
              <a:t>mogućnost spremanja kopija naših datoteka na drugi čvrsti disk, USB disk ili mrežnu lokaciju.</a:t>
            </a:r>
          </a:p>
          <a:p>
            <a:pPr lvl="1" indent="-3873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500"/>
              <a:buFont typeface="Open Sans"/>
              <a:buChar char="●"/>
            </a:pPr>
            <a:endParaRPr lang="hr-HR" sz="3000" dirty="0">
              <a:solidFill>
                <a:schemeClr val="dk1"/>
              </a:solidFill>
            </a:endParaRPr>
          </a:p>
          <a:p>
            <a:pPr lvl="1" indent="-3873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500"/>
              <a:buFont typeface="Open Sans"/>
              <a:buChar char="●"/>
            </a:pPr>
            <a:endParaRPr lang="hr-HR" sz="3000" dirty="0">
              <a:solidFill>
                <a:schemeClr val="dk1"/>
              </a:solidFill>
            </a:endParaRPr>
          </a:p>
          <a:p>
            <a:pPr marL="527050" lvl="1" indent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500"/>
            </a:pPr>
            <a:r>
              <a:rPr lang="hr-HR" sz="3000" dirty="0">
                <a:solidFill>
                  <a:schemeClr val="dk1"/>
                </a:solidFill>
              </a:rPr>
              <a:t>Demonstracija: konfiguriranje Prethodnih podataka</a:t>
            </a:r>
          </a:p>
          <a:p>
            <a:pPr marL="698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</a:pPr>
            <a:endParaRPr lang="hr-HR" sz="3000" dirty="0">
              <a:solidFill>
                <a:schemeClr val="dk1"/>
              </a:solidFill>
            </a:endParaRPr>
          </a:p>
          <a:p>
            <a:pPr marL="698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</a:pPr>
            <a:endParaRPr sz="3000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21368096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1">
            <a:extLst>
              <a:ext uri="{FF2B5EF4-FFF2-40B4-BE49-F238E27FC236}">
                <a16:creationId xmlns:a16="http://schemas.microsoft.com/office/drawing/2014/main" id="{6006C341-3BAC-4670-84DF-305583B2FD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679" y="4077149"/>
            <a:ext cx="10555940" cy="2303055"/>
          </a:xfrm>
        </p:spPr>
        <p:txBody>
          <a:bodyPr>
            <a:noAutofit/>
          </a:bodyPr>
          <a:lstStyle/>
          <a:p>
            <a:r>
              <a:rPr lang="hr-HR" sz="6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Spajanje na mrežu</a:t>
            </a:r>
          </a:p>
        </p:txBody>
      </p:sp>
    </p:spTree>
    <p:extLst>
      <p:ext uri="{BB962C8B-B14F-4D97-AF65-F5344CB8AC3E}">
        <p14:creationId xmlns:p14="http://schemas.microsoft.com/office/powerpoint/2010/main" val="265630128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d287a52856_0_241"/>
          <p:cNvSpPr txBox="1">
            <a:spLocks noGrp="1"/>
          </p:cNvSpPr>
          <p:nvPr>
            <p:ph type="title"/>
          </p:nvPr>
        </p:nvSpPr>
        <p:spPr>
          <a:xfrm>
            <a:off x="699375" y="1126606"/>
            <a:ext cx="3932237" cy="1600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Računalne mreže</a:t>
            </a:r>
            <a:endParaRPr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8" name="Google Shape;148;gd287a52856_0_241"/>
          <p:cNvSpPr txBox="1">
            <a:spLocks noGrp="1"/>
          </p:cNvSpPr>
          <p:nvPr>
            <p:ph type="body" idx="1"/>
          </p:nvPr>
        </p:nvSpPr>
        <p:spPr>
          <a:xfrm>
            <a:off x="6732840" y="967118"/>
            <a:ext cx="4347382" cy="54551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</a:rPr>
              <a:t>LAN mreža</a:t>
            </a:r>
          </a:p>
          <a:p>
            <a:pPr lvl="1" indent="-3873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</a:rPr>
              <a:t>Bežična mreža</a:t>
            </a:r>
          </a:p>
          <a:p>
            <a:pPr lvl="1" indent="-3873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</a:rPr>
              <a:t>Žičana mreža</a:t>
            </a:r>
          </a:p>
          <a:p>
            <a:pPr marL="45720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</a:rPr>
              <a:t>WAN mreža</a:t>
            </a:r>
          </a:p>
          <a:p>
            <a:pPr marL="698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</a:pPr>
            <a:endParaRPr lang="hr-HR" sz="3000" dirty="0">
              <a:solidFill>
                <a:schemeClr val="dk1"/>
              </a:solidFill>
            </a:endParaRPr>
          </a:p>
          <a:p>
            <a:pPr marL="698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</a:pPr>
            <a:endParaRPr sz="3000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6BE288F-CFF6-4B5F-A317-730B93D28F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020692" y="2459231"/>
            <a:ext cx="3343928" cy="3343928"/>
          </a:xfrm>
          <a:prstGeom prst="rect">
            <a:avLst/>
          </a:prstGeom>
        </p:spPr>
      </p:pic>
      <p:sp>
        <p:nvSpPr>
          <p:cNvPr id="7" name="TextBox 5">
            <a:extLst>
              <a:ext uri="{FF2B5EF4-FFF2-40B4-BE49-F238E27FC236}">
                <a16:creationId xmlns:a16="http://schemas.microsoft.com/office/drawing/2014/main" id="{8CED2D73-95CA-4227-93C8-7CB90F04F9DD}"/>
              </a:ext>
            </a:extLst>
          </p:cNvPr>
          <p:cNvSpPr txBox="1"/>
          <p:nvPr/>
        </p:nvSpPr>
        <p:spPr>
          <a:xfrm>
            <a:off x="2020692" y="5831610"/>
            <a:ext cx="407530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tooltip="https://www.podfeet.com/blog/2014/10/unprotected-wifi-fun/"/>
              </a:rPr>
              <a:t>This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tooltip="https://www.podfeet.com/blog/2014/10/unprotected-wifi-fun/"/>
              </a:rPr>
              <a:t> Photo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by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Unknown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Author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licensed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under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 tooltip="https://creativecommons.org/licenses/by-nc-sa/3.0/"/>
              </a:rPr>
              <a:t>CC BY-NC-SA</a:t>
            </a:r>
            <a:endParaRPr lang="hr-H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375135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d287a52856_0_241"/>
          <p:cNvSpPr txBox="1">
            <a:spLocks noGrp="1"/>
          </p:cNvSpPr>
          <p:nvPr>
            <p:ph type="title"/>
          </p:nvPr>
        </p:nvSpPr>
        <p:spPr>
          <a:xfrm>
            <a:off x="869866" y="1320244"/>
            <a:ext cx="3932237" cy="1600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Računalne mreže</a:t>
            </a:r>
            <a:endParaRPr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8" name="Google Shape;148;gd287a52856_0_241"/>
          <p:cNvSpPr txBox="1">
            <a:spLocks noGrp="1"/>
          </p:cNvSpPr>
          <p:nvPr>
            <p:ph type="body" idx="1"/>
          </p:nvPr>
        </p:nvSpPr>
        <p:spPr>
          <a:xfrm>
            <a:off x="6189232" y="1118795"/>
            <a:ext cx="5883000" cy="6000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sz="3000" dirty="0">
                <a:solidFill>
                  <a:schemeClr val="tx1"/>
                </a:solidFill>
              </a:rPr>
              <a:t>Prednosti </a:t>
            </a:r>
          </a:p>
          <a:p>
            <a:pPr lvl="1" indent="-457200">
              <a:buFont typeface="Arial" panose="020B0604020202020204" pitchFamily="34" charset="0"/>
              <a:buChar char="•"/>
            </a:pPr>
            <a:r>
              <a:rPr lang="hr-HR" sz="3000" dirty="0">
                <a:solidFill>
                  <a:schemeClr val="tx1"/>
                </a:solidFill>
              </a:rPr>
              <a:t>Razmjena podataka</a:t>
            </a:r>
          </a:p>
          <a:p>
            <a:pPr lvl="1" indent="-457200">
              <a:buFont typeface="Arial" panose="020B0604020202020204" pitchFamily="34" charset="0"/>
              <a:buChar char="•"/>
            </a:pPr>
            <a:r>
              <a:rPr lang="hr-HR" sz="3000" dirty="0">
                <a:solidFill>
                  <a:schemeClr val="tx1"/>
                </a:solidFill>
              </a:rPr>
              <a:t>Dijeljenje datoteka</a:t>
            </a:r>
          </a:p>
          <a:p>
            <a:pPr lvl="1" indent="-457200">
              <a:buFont typeface="Arial" panose="020B0604020202020204" pitchFamily="34" charset="0"/>
              <a:buChar char="•"/>
            </a:pPr>
            <a:r>
              <a:rPr lang="hr-HR" sz="3000" dirty="0">
                <a:solidFill>
                  <a:schemeClr val="tx1"/>
                </a:solidFill>
              </a:rPr>
              <a:t>Dijeljenje resursa</a:t>
            </a:r>
          </a:p>
          <a:p>
            <a:pPr lvl="1" indent="-457200">
              <a:buFont typeface="Arial" panose="020B0604020202020204" pitchFamily="34" charset="0"/>
              <a:buChar char="•"/>
            </a:pPr>
            <a:r>
              <a:rPr lang="hr-HR" sz="3000" dirty="0">
                <a:solidFill>
                  <a:schemeClr val="tx1"/>
                </a:solidFill>
              </a:rPr>
              <a:t>Pristup Internetu</a:t>
            </a:r>
          </a:p>
          <a:p>
            <a:pPr marL="698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</a:pPr>
            <a:endParaRPr lang="hr-HR" sz="3000" dirty="0">
              <a:solidFill>
                <a:schemeClr val="dk1"/>
              </a:solidFill>
            </a:endParaRPr>
          </a:p>
          <a:p>
            <a:pPr marL="698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</a:pPr>
            <a:endParaRPr lang="hr-HR" sz="3000" dirty="0">
              <a:solidFill>
                <a:schemeClr val="dk1"/>
              </a:solidFill>
            </a:endParaRPr>
          </a:p>
          <a:p>
            <a:pPr marL="698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</a:pPr>
            <a:endParaRPr sz="3000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6" name="Picture 26">
            <a:extLst>
              <a:ext uri="{FF2B5EF4-FFF2-40B4-BE49-F238E27FC236}">
                <a16:creationId xmlns:a16="http://schemas.microsoft.com/office/drawing/2014/main" id="{31BA9780-070E-4F33-A091-2D40B370D83F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01624" y="3199177"/>
            <a:ext cx="5445911" cy="1840080"/>
          </a:xfrm>
          <a:prstGeom prst="rect">
            <a:avLst/>
          </a:prstGeom>
        </p:spPr>
      </p:pic>
      <p:sp>
        <p:nvSpPr>
          <p:cNvPr id="7" name="TextBox 4">
            <a:extLst>
              <a:ext uri="{FF2B5EF4-FFF2-40B4-BE49-F238E27FC236}">
                <a16:creationId xmlns:a16="http://schemas.microsoft.com/office/drawing/2014/main" id="{783EDFE6-773F-4F3D-8477-7C5D8F8367D4}"/>
              </a:ext>
            </a:extLst>
          </p:cNvPr>
          <p:cNvSpPr txBox="1"/>
          <p:nvPr/>
        </p:nvSpPr>
        <p:spPr>
          <a:xfrm>
            <a:off x="1807535" y="5202574"/>
            <a:ext cx="404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tooltip="https://www.podfeet.com/blog/2014/10/unprotected-wifi-fun/"/>
              </a:rPr>
              <a:t>This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tooltip="https://www.podfeet.com/blog/2014/10/unprotected-wifi-fun/"/>
              </a:rPr>
              <a:t> Photo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by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Unknown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Author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licensed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under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 tooltip="https://creativecommons.org/licenses/by-nc-sa/3.0/"/>
              </a:rPr>
              <a:t>CC BY-NC-SA</a:t>
            </a:r>
            <a:endParaRPr lang="hr-H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207472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d287a52856_0_241"/>
          <p:cNvSpPr txBox="1">
            <a:spLocks noGrp="1"/>
          </p:cNvSpPr>
          <p:nvPr>
            <p:ph type="title"/>
          </p:nvPr>
        </p:nvSpPr>
        <p:spPr>
          <a:xfrm>
            <a:off x="300880" y="2029833"/>
            <a:ext cx="5518673" cy="2798333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Zaštita bežične mreže</a:t>
            </a:r>
            <a:endParaRPr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8" name="Google Shape;148;gd287a52856_0_241"/>
          <p:cNvSpPr txBox="1">
            <a:spLocks noGrp="1"/>
          </p:cNvSpPr>
          <p:nvPr>
            <p:ph type="body" idx="1"/>
          </p:nvPr>
        </p:nvSpPr>
        <p:spPr>
          <a:xfrm>
            <a:off x="6189232" y="1118795"/>
            <a:ext cx="5883000" cy="6000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hr-HR" sz="3200" dirty="0">
                <a:solidFill>
                  <a:schemeClr val="tx1"/>
                </a:solidFill>
              </a:rPr>
              <a:t>Servise Set </a:t>
            </a:r>
            <a:r>
              <a:rPr lang="hr-HR" sz="3200" dirty="0" err="1">
                <a:solidFill>
                  <a:schemeClr val="tx1"/>
                </a:solidFill>
              </a:rPr>
              <a:t>Identifier</a:t>
            </a:r>
            <a:r>
              <a:rPr lang="hr-HR" sz="3200" dirty="0">
                <a:solidFill>
                  <a:schemeClr val="tx1"/>
                </a:solidFill>
              </a:rPr>
              <a:t> (SSID)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r-HR" sz="3200" dirty="0">
                <a:solidFill>
                  <a:schemeClr val="tx1"/>
                </a:solidFill>
              </a:rPr>
              <a:t>Media Access </a:t>
            </a:r>
            <a:r>
              <a:rPr lang="hr-HR" sz="3200" dirty="0" err="1">
                <a:solidFill>
                  <a:schemeClr val="tx1"/>
                </a:solidFill>
              </a:rPr>
              <a:t>Control</a:t>
            </a:r>
            <a:r>
              <a:rPr lang="hr-HR" sz="3200" dirty="0">
                <a:solidFill>
                  <a:schemeClr val="tx1"/>
                </a:solidFill>
              </a:rPr>
              <a:t> (MAC)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r-HR" sz="3200" dirty="0">
                <a:solidFill>
                  <a:schemeClr val="tx1"/>
                </a:solidFill>
              </a:rPr>
              <a:t>Važnost autentifikacije na mreži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r-HR" sz="3200" dirty="0">
                <a:solidFill>
                  <a:schemeClr val="tx1"/>
                </a:solidFill>
              </a:rPr>
              <a:t>Opasnosti nezaštićenih mreža</a:t>
            </a:r>
            <a:endParaRPr lang="hr-HR" sz="3000" dirty="0">
              <a:solidFill>
                <a:schemeClr val="dk1"/>
              </a:solidFill>
            </a:endParaRPr>
          </a:p>
          <a:p>
            <a:pPr marL="698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</a:pPr>
            <a:endParaRPr lang="hr-HR" sz="3000" dirty="0">
              <a:solidFill>
                <a:schemeClr val="dk1"/>
              </a:solidFill>
            </a:endParaRPr>
          </a:p>
          <a:p>
            <a:pPr marL="698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</a:pPr>
            <a:endParaRPr sz="3000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164811421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4BCD9FE-7A6E-4E38-808F-CC140D8AF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2974" y="2257735"/>
            <a:ext cx="3932237" cy="1885640"/>
          </a:xfrm>
        </p:spPr>
        <p:txBody>
          <a:bodyPr/>
          <a:lstStyle/>
          <a:p>
            <a:r>
              <a:rPr lang="hr-H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Umjesto zaključka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CA76D4F-A86E-4370-BE13-1FBA6FE1AAA7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6096000" y="775252"/>
            <a:ext cx="6096000" cy="5424246"/>
          </a:xfrm>
        </p:spPr>
        <p:txBody>
          <a:bodyPr>
            <a:normAutofit/>
          </a:bodyPr>
          <a:lstStyle/>
          <a:p>
            <a:r>
              <a:rPr lang="hr-HR" sz="3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 želji pitanja upišite u Q&amp;A</a:t>
            </a:r>
          </a:p>
        </p:txBody>
      </p:sp>
    </p:spTree>
    <p:extLst>
      <p:ext uri="{BB962C8B-B14F-4D97-AF65-F5344CB8AC3E}">
        <p14:creationId xmlns:p14="http://schemas.microsoft.com/office/powerpoint/2010/main" val="32796458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1">
            <a:extLst>
              <a:ext uri="{FF2B5EF4-FFF2-40B4-BE49-F238E27FC236}">
                <a16:creationId xmlns:a16="http://schemas.microsoft.com/office/drawing/2014/main" id="{6006C341-3BAC-4670-84DF-305583B2FD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0347" y="4163210"/>
            <a:ext cx="10232699" cy="2055629"/>
          </a:xfrm>
        </p:spPr>
        <p:txBody>
          <a:bodyPr>
            <a:normAutofit/>
          </a:bodyPr>
          <a:lstStyle/>
          <a:p>
            <a:r>
              <a:rPr lang="hr-HR" sz="6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Usporavanje računala i </a:t>
            </a:r>
            <a:r>
              <a:rPr lang="hr-HR" sz="6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nestablinost</a:t>
            </a:r>
            <a:r>
              <a:rPr lang="hr-HR" sz="6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u radu</a:t>
            </a:r>
          </a:p>
        </p:txBody>
      </p:sp>
    </p:spTree>
    <p:extLst>
      <p:ext uri="{BB962C8B-B14F-4D97-AF65-F5344CB8AC3E}">
        <p14:creationId xmlns:p14="http://schemas.microsoft.com/office/powerpoint/2010/main" val="110015043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12F5720-3073-4EF6-AAF6-8E2669F73B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412" y="1686680"/>
            <a:ext cx="4536705" cy="3330653"/>
          </a:xfrm>
        </p:spPr>
        <p:txBody>
          <a:bodyPr/>
          <a:lstStyle/>
          <a:p>
            <a:r>
              <a:rPr lang="hr-H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Priručnik i prezentacija na </a:t>
            </a:r>
            <a:r>
              <a:rPr lang="hr-HR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Edutoriju</a:t>
            </a:r>
            <a:r>
              <a:rPr lang="hr-H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u kolekciji</a:t>
            </a:r>
          </a:p>
        </p:txBody>
      </p:sp>
      <p:sp>
        <p:nvSpPr>
          <p:cNvPr id="5" name="TekstniOkvir 4">
            <a:extLst>
              <a:ext uri="{FF2B5EF4-FFF2-40B4-BE49-F238E27FC236}">
                <a16:creationId xmlns:a16="http://schemas.microsoft.com/office/drawing/2014/main" id="{676D9BBE-64DE-4AA5-A29A-749FDED2A377}"/>
              </a:ext>
            </a:extLst>
          </p:cNvPr>
          <p:cNvSpPr txBox="1"/>
          <p:nvPr/>
        </p:nvSpPr>
        <p:spPr>
          <a:xfrm>
            <a:off x="4974020" y="671017"/>
            <a:ext cx="704981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 sz="6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edutorij.e-skole.hr</a:t>
            </a:r>
          </a:p>
        </p:txBody>
      </p:sp>
      <p:pic>
        <p:nvPicPr>
          <p:cNvPr id="12" name="Slika 11">
            <a:extLst>
              <a:ext uri="{FF2B5EF4-FFF2-40B4-BE49-F238E27FC236}">
                <a16:creationId xmlns:a16="http://schemas.microsoft.com/office/drawing/2014/main" id="{ADB70C5D-2B59-4F1C-BE64-D2145A70BFA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7270" b="55992"/>
          <a:stretch/>
        </p:blipFill>
        <p:spPr>
          <a:xfrm>
            <a:off x="4876800" y="1870124"/>
            <a:ext cx="7315200" cy="1712759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14" name="Slika 13" descr="Slika na kojoj se prikazuje tekst&#10;&#10;Opis je automatski generiran">
            <a:extLst>
              <a:ext uri="{FF2B5EF4-FFF2-40B4-BE49-F238E27FC236}">
                <a16:creationId xmlns:a16="http://schemas.microsoft.com/office/drawing/2014/main" id="{1CC05ECB-323B-497E-A881-150BB427483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500" b="6839"/>
          <a:stretch/>
        </p:blipFill>
        <p:spPr>
          <a:xfrm>
            <a:off x="4876800" y="4142876"/>
            <a:ext cx="7315200" cy="1712759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softEdge rad="0"/>
          </a:effectLst>
        </p:spPr>
      </p:pic>
      <p:sp>
        <p:nvSpPr>
          <p:cNvPr id="18" name="Strelica: desno 17">
            <a:extLst>
              <a:ext uri="{FF2B5EF4-FFF2-40B4-BE49-F238E27FC236}">
                <a16:creationId xmlns:a16="http://schemas.microsoft.com/office/drawing/2014/main" id="{2AD12F43-AA56-4281-ADC5-CEED2BC7EC09}"/>
              </a:ext>
            </a:extLst>
          </p:cNvPr>
          <p:cNvSpPr/>
          <p:nvPr/>
        </p:nvSpPr>
        <p:spPr>
          <a:xfrm>
            <a:off x="6226797" y="2534072"/>
            <a:ext cx="651641" cy="211623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9" name="Strelica: desno 18">
            <a:extLst>
              <a:ext uri="{FF2B5EF4-FFF2-40B4-BE49-F238E27FC236}">
                <a16:creationId xmlns:a16="http://schemas.microsoft.com/office/drawing/2014/main" id="{C60BF9F4-3DD4-4E2B-93B4-0DBAA33BAF60}"/>
              </a:ext>
            </a:extLst>
          </p:cNvPr>
          <p:cNvSpPr/>
          <p:nvPr/>
        </p:nvSpPr>
        <p:spPr>
          <a:xfrm rot="2794412">
            <a:off x="9779875" y="4130567"/>
            <a:ext cx="651641" cy="211623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2244590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Diagram 1">
            <a:extLst>
              <a:ext uri="{FF2B5EF4-FFF2-40B4-BE49-F238E27FC236}">
                <a16:creationId xmlns:a16="http://schemas.microsoft.com/office/drawing/2014/main" id="{2EBFD261-54D0-4305-882C-1B6A5E229BE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33245607"/>
              </p:ext>
            </p:extLst>
          </p:nvPr>
        </p:nvGraphicFramePr>
        <p:xfrm>
          <a:off x="1302043" y="797695"/>
          <a:ext cx="8191499" cy="53911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92" name="Slika 192">
            <a:extLst>
              <a:ext uri="{FF2B5EF4-FFF2-40B4-BE49-F238E27FC236}">
                <a16:creationId xmlns:a16="http://schemas.microsoft.com/office/drawing/2014/main" id="{67DFF9C9-6104-4688-B354-96B4DAE408E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11720" y="1462509"/>
            <a:ext cx="1752798" cy="1722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67473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" name="Google Shape;335;p3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22310" y="1614744"/>
            <a:ext cx="2311400" cy="3136900"/>
          </a:xfrm>
          <a:prstGeom prst="rect">
            <a:avLst/>
          </a:prstGeom>
          <a:noFill/>
          <a:ln>
            <a:noFill/>
          </a:ln>
        </p:spPr>
      </p:pic>
      <p:sp>
        <p:nvSpPr>
          <p:cNvPr id="336" name="Google Shape;336;p35"/>
          <p:cNvSpPr txBox="1"/>
          <p:nvPr/>
        </p:nvSpPr>
        <p:spPr>
          <a:xfrm>
            <a:off x="2448228" y="6100198"/>
            <a:ext cx="7059564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Kontakt: Hrvatska akademska i istraživačka mreža – CARNET | Josipa Marohnića 5, 10000 Zagreb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Tel.: +385 1 6661 616 | www.carnet.hr</a:t>
            </a:r>
            <a:endParaRPr sz="1200" b="0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337" name="Google Shape;337;p35"/>
          <p:cNvCxnSpPr/>
          <p:nvPr/>
        </p:nvCxnSpPr>
        <p:spPr>
          <a:xfrm>
            <a:off x="2544215" y="6038269"/>
            <a:ext cx="6764594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38" name="Google Shape;338;p35"/>
          <p:cNvSpPr txBox="1"/>
          <p:nvPr/>
        </p:nvSpPr>
        <p:spPr>
          <a:xfrm>
            <a:off x="2372689" y="4989503"/>
            <a:ext cx="721064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Projekt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je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sufinancirala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Europska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unija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iz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europskih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strukturnih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i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investicijskih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fondova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Više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informacija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o EU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fondovima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možete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naći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na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web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stranicama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Ministarstva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regionalnoga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razvoja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i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fondova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Europske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unije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: www.strukturnifondovi.hr</a:t>
            </a:r>
            <a:endParaRPr sz="1200" b="0" i="0" u="none" strike="noStrike" cap="none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39" name="Google Shape;339;p35"/>
          <p:cNvSpPr txBox="1"/>
          <p:nvPr/>
        </p:nvSpPr>
        <p:spPr>
          <a:xfrm>
            <a:off x="2054637" y="5602731"/>
            <a:ext cx="7846746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1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Sadržaj</a:t>
            </a:r>
            <a:r>
              <a:rPr lang="en-US" sz="1200" b="1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1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ovog</a:t>
            </a:r>
            <a:r>
              <a:rPr lang="en-US" sz="1200" b="1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1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materijala</a:t>
            </a:r>
            <a:r>
              <a:rPr lang="en-US" sz="1200" b="1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1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isključiva</a:t>
            </a:r>
            <a:r>
              <a:rPr lang="en-US" sz="1200" b="1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je </a:t>
            </a:r>
            <a:r>
              <a:rPr lang="en-US" sz="1200" b="1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odgovornost</a:t>
            </a:r>
            <a:r>
              <a:rPr lang="en-US" sz="1200" b="1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1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Hrvatske</a:t>
            </a:r>
            <a:r>
              <a:rPr lang="en-US" sz="1200" b="1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1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akademske</a:t>
            </a:r>
            <a:r>
              <a:rPr lang="en-US" sz="1200" b="1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1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i</a:t>
            </a:r>
            <a:r>
              <a:rPr lang="en-US" sz="1200" b="1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1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istraživačke</a:t>
            </a:r>
            <a:r>
              <a:rPr lang="en-US" sz="1200" b="1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1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mreže</a:t>
            </a:r>
            <a:r>
              <a:rPr lang="en-US" sz="1200" b="1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- CARNET.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0" name="Google Shape;340;p3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439707" y="594575"/>
            <a:ext cx="1313993" cy="461675"/>
          </a:xfrm>
          <a:prstGeom prst="rect">
            <a:avLst/>
          </a:prstGeom>
          <a:noFill/>
          <a:ln>
            <a:noFill/>
          </a:ln>
        </p:spPr>
      </p:pic>
      <p:sp>
        <p:nvSpPr>
          <p:cNvPr id="341" name="Google Shape;341;p35"/>
          <p:cNvSpPr txBox="1"/>
          <p:nvPr/>
        </p:nvSpPr>
        <p:spPr>
          <a:xfrm>
            <a:off x="7967500" y="1056250"/>
            <a:ext cx="4079100" cy="80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Ovo </a:t>
            </a:r>
            <a:r>
              <a:rPr lang="en-US" sz="10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djelo</a:t>
            </a:r>
            <a:r>
              <a:rPr lang="en-US" sz="10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je </a:t>
            </a:r>
            <a:r>
              <a:rPr lang="en-US" sz="10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dano</a:t>
            </a:r>
            <a:r>
              <a:rPr lang="en-US" sz="10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0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na</a:t>
            </a:r>
            <a:r>
              <a:rPr lang="en-US" sz="10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0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korištenje</a:t>
            </a:r>
            <a:r>
              <a:rPr lang="en-US" sz="10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pod </a:t>
            </a:r>
            <a:r>
              <a:rPr lang="en-US" sz="10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licencom</a:t>
            </a:r>
            <a:r>
              <a:rPr lang="en-US" sz="10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Creative Commons </a:t>
            </a:r>
            <a:r>
              <a:rPr lang="en-US" sz="10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Imenovanje-Nekomercijalno-Dijeli</a:t>
            </a:r>
            <a:r>
              <a:rPr lang="en-US" sz="10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pod </a:t>
            </a:r>
            <a:r>
              <a:rPr lang="en-US" sz="10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istim</a:t>
            </a:r>
            <a:r>
              <a:rPr lang="en-US" sz="10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0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uvjetima</a:t>
            </a:r>
            <a:r>
              <a:rPr lang="en-US" sz="10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sz="1000" b="0" i="0" u="none" strike="noStrike" cap="none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4.0 </a:t>
            </a:r>
            <a:r>
              <a:rPr lang="en-US" sz="10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međunarodna</a:t>
            </a:r>
            <a:r>
              <a:rPr lang="en-US" sz="10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  <a:endParaRPr sz="1000" b="0" i="0" u="none" strike="noStrike" cap="none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609F8281-3D7A-463E-80F0-415900B9D70D}"/>
              </a:ext>
            </a:extLst>
          </p:cNvPr>
          <p:cNvSpPr txBox="1"/>
          <p:nvPr/>
        </p:nvSpPr>
        <p:spPr>
          <a:xfrm>
            <a:off x="743210" y="594575"/>
            <a:ext cx="40791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r-HR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Kontakt edukacije u e-Škole projektu: </a:t>
            </a:r>
          </a:p>
          <a:p>
            <a:pPr algn="ctr"/>
            <a:r>
              <a:rPr lang="pl-PL" sz="1600" b="1" dirty="0">
                <a:solidFill>
                  <a:schemeClr val="accent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e-skole-edukacija@skole.hr</a:t>
            </a:r>
            <a:r>
              <a:rPr lang="pl-PL" sz="1600" b="1" dirty="0">
                <a:solidFill>
                  <a:schemeClr val="accent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 algn="ctr"/>
            <a:endParaRPr lang="pl-PL" sz="16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hr-HR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CARNET-ova korisnička podrška:</a:t>
            </a:r>
          </a:p>
          <a:p>
            <a:pPr algn="ctr"/>
            <a:r>
              <a:rPr lang="pl-PL" sz="1600" b="1" dirty="0">
                <a:solidFill>
                  <a:schemeClr val="accent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helpdesk@skole.hr</a:t>
            </a:r>
            <a:r>
              <a:rPr lang="pl-PL" sz="1600" b="1" dirty="0">
                <a:solidFill>
                  <a:schemeClr val="accent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97281529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niOkvir 9">
            <a:extLst>
              <a:ext uri="{FF2B5EF4-FFF2-40B4-BE49-F238E27FC236}">
                <a16:creationId xmlns:a16="http://schemas.microsoft.com/office/drawing/2014/main" id="{9AE77182-EC0E-FFFC-97C2-5EF04015E4AF}"/>
              </a:ext>
            </a:extLst>
          </p:cNvPr>
          <p:cNvSpPr txBox="1"/>
          <p:nvPr/>
        </p:nvSpPr>
        <p:spPr>
          <a:xfrm>
            <a:off x="728695" y="857714"/>
            <a:ext cx="7139164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600" b="1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IMPRESUM</a:t>
            </a:r>
          </a:p>
          <a:p>
            <a:endParaRPr lang="pl-PL" sz="1600" b="1" dirty="0">
              <a:solidFill>
                <a:schemeClr val="bg1">
                  <a:lumMod val="9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pl-PL" sz="1600" b="1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Nakladnik: </a:t>
            </a:r>
            <a:r>
              <a:rPr lang="pl-PL" sz="16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Hrvatska akademska i istraživačka mreža – CARNET </a:t>
            </a:r>
          </a:p>
          <a:p>
            <a:r>
              <a:rPr lang="pl-PL" sz="16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Ova publikacija predstavlja drugo izdanje koji je za objavu pripremila Školska knjiga d.d. Prvo izdanje je pripremila Algebra.</a:t>
            </a:r>
          </a:p>
          <a:p>
            <a:r>
              <a:rPr lang="pl-PL" sz="1600" b="1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Projekt: </a:t>
            </a:r>
            <a:r>
              <a:rPr lang="pl-PL" sz="16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„e-Škole: Uspostava sustava razvoja digitalno zrelih škola (pilot-projekt)“, „e-Škole: Razvoj sustava razvoja digitalno zrelih škola (II. faza)“ </a:t>
            </a:r>
          </a:p>
          <a:p>
            <a:r>
              <a:rPr lang="pl-PL" sz="1600" b="1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Autori: </a:t>
            </a:r>
            <a:r>
              <a:rPr lang="pl-PL" sz="16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skupina autora</a:t>
            </a:r>
          </a:p>
          <a:p>
            <a:endParaRPr lang="pl-PL" sz="1600" b="1" dirty="0">
              <a:solidFill>
                <a:schemeClr val="bg1">
                  <a:lumMod val="9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pl-PL" sz="1600" b="1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Sadržaj je recenziran i lektoriran.</a:t>
            </a:r>
          </a:p>
          <a:p>
            <a:endParaRPr lang="pl-PL" sz="1600" b="1" dirty="0">
              <a:solidFill>
                <a:schemeClr val="bg1">
                  <a:lumMod val="9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pl-PL" sz="1600" b="1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Zagreb, 2022. </a:t>
            </a:r>
          </a:p>
        </p:txBody>
      </p:sp>
      <p:sp>
        <p:nvSpPr>
          <p:cNvPr id="3" name="Google Shape;338;p35">
            <a:extLst>
              <a:ext uri="{FF2B5EF4-FFF2-40B4-BE49-F238E27FC236}">
                <a16:creationId xmlns:a16="http://schemas.microsoft.com/office/drawing/2014/main" id="{78E3D8C6-B88A-1F37-C15F-42F5B3486EDA}"/>
              </a:ext>
            </a:extLst>
          </p:cNvPr>
          <p:cNvSpPr txBox="1"/>
          <p:nvPr/>
        </p:nvSpPr>
        <p:spPr>
          <a:xfrm>
            <a:off x="2324609" y="4804229"/>
            <a:ext cx="7885159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hr-HR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ptos" panose="020B0004020202020204" pitchFamily="34" charset="0"/>
              </a:rPr>
              <a:t>Napomena: Ispravnost poveznica i dostupnost digitalnih alata koji se navode u ovom sadržaju provjerena je u trenutku objave (vidi prethodni navod o mjesecu i godini) stoga je poželjno razmotriti ažurnost ovih informacija.</a:t>
            </a:r>
            <a:endParaRPr b="0" i="0" u="none" strike="noStrike" cap="none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4" name="Google Shape;335;p35">
            <a:extLst>
              <a:ext uri="{FF2B5EF4-FFF2-40B4-BE49-F238E27FC236}">
                <a16:creationId xmlns:a16="http://schemas.microsoft.com/office/drawing/2014/main" id="{73593BAD-80E3-3F93-C18C-273BA6F073FC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552871" y="857714"/>
            <a:ext cx="2311400" cy="31369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599255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8EC04F0-50E6-426E-A7D3-0ADEB531FD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169" y="423397"/>
            <a:ext cx="4622505" cy="1600200"/>
          </a:xfrm>
        </p:spPr>
        <p:txBody>
          <a:bodyPr/>
          <a:lstStyle/>
          <a:p>
            <a:r>
              <a:rPr lang="hr-HR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Operacijski sustav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189FBD06-CE27-41A1-B1EF-009B66C057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0" y="428713"/>
            <a:ext cx="5877146" cy="6567511"/>
          </a:xfrm>
        </p:spPr>
        <p:txBody>
          <a:bodyPr/>
          <a:lstStyle/>
          <a:p>
            <a:r>
              <a:rPr lang="hr-H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Operacijski sustav, ostvarenje osnovnih funkcija računala:</a:t>
            </a:r>
          </a:p>
          <a:p>
            <a:pPr marL="800100" indent="-571500">
              <a:buFont typeface="Arial" panose="020B0604020202020204" pitchFamily="34" charset="0"/>
              <a:buChar char="•"/>
            </a:pPr>
            <a:r>
              <a:rPr lang="hr-H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Ulaz podataka, memoriranje, obrada, izlaz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0CCB6312-81E9-4C71-8040-9525AEF396E4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231681" y="1945758"/>
            <a:ext cx="5706679" cy="4731488"/>
          </a:xfrm>
        </p:spPr>
        <p:txBody>
          <a:bodyPr>
            <a:normAutofit/>
          </a:bodyPr>
          <a:lstStyle/>
          <a:p>
            <a:r>
              <a:rPr lang="hr-HR" sz="3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 bi programi mogli raditi, potrebni su mehanizmi:</a:t>
            </a:r>
          </a:p>
          <a:p>
            <a:pPr marL="685800" indent="-457200">
              <a:buFont typeface="Arial" panose="020B0604020202020204" pitchFamily="34" charset="0"/>
              <a:buChar char="•"/>
            </a:pPr>
            <a:r>
              <a:rPr lang="hr-HR" sz="3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Rezervacija spremničkog prostora</a:t>
            </a:r>
          </a:p>
          <a:p>
            <a:pPr marL="685800" indent="-457200">
              <a:buFont typeface="Arial" panose="020B0604020202020204" pitchFamily="34" charset="0"/>
              <a:buChar char="•"/>
            </a:pPr>
            <a:r>
              <a:rPr lang="hr-HR" sz="3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Učitavanje programa</a:t>
            </a:r>
          </a:p>
          <a:p>
            <a:pPr marL="685800" indent="-457200">
              <a:buFont typeface="Arial" panose="020B0604020202020204" pitchFamily="34" charset="0"/>
              <a:buChar char="•"/>
            </a:pPr>
            <a:r>
              <a:rPr lang="hr-HR" sz="3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Pokretanje</a:t>
            </a:r>
          </a:p>
          <a:p>
            <a:pPr marL="685800" indent="-457200">
              <a:buFont typeface="Arial" panose="020B0604020202020204" pitchFamily="34" charset="0"/>
              <a:buChar char="•"/>
            </a:pPr>
            <a:r>
              <a:rPr lang="hr-HR" sz="3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Omogućavanje interakcije s korisnikom.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3EB735A-8B59-42F3-9BDA-A41B8EF64B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8830" y="3712469"/>
            <a:ext cx="4436741" cy="21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4185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d287a52856_0_241"/>
          <p:cNvSpPr txBox="1">
            <a:spLocks noGrp="1"/>
          </p:cNvSpPr>
          <p:nvPr>
            <p:ph type="title"/>
          </p:nvPr>
        </p:nvSpPr>
        <p:spPr>
          <a:xfrm>
            <a:off x="821964" y="2420236"/>
            <a:ext cx="4706966" cy="2017528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Hardverske sastavnice</a:t>
            </a:r>
            <a:endParaRPr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8" name="Google Shape;148;gd287a52856_0_241"/>
          <p:cNvSpPr txBox="1">
            <a:spLocks noGrp="1"/>
          </p:cNvSpPr>
          <p:nvPr>
            <p:ph type="body" idx="1"/>
          </p:nvPr>
        </p:nvSpPr>
        <p:spPr>
          <a:xfrm>
            <a:off x="6096000" y="145035"/>
            <a:ext cx="5984838" cy="3984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Matična ploča</a:t>
            </a:r>
          </a:p>
          <a:p>
            <a:pPr marL="45720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</a:rPr>
              <a:t>Središnja jedinica za obradu</a:t>
            </a:r>
          </a:p>
          <a:p>
            <a:pPr marL="45720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Memorija</a:t>
            </a:r>
          </a:p>
          <a:p>
            <a:pPr marL="45720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</a:rPr>
              <a:t>Čvrsti disk</a:t>
            </a:r>
          </a:p>
          <a:p>
            <a:pPr marL="45720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Ulazno izlazni uređaj</a:t>
            </a:r>
            <a:r>
              <a:rPr lang="hr-HR" sz="3000" dirty="0">
                <a:solidFill>
                  <a:schemeClr val="dk1"/>
                </a:solidFill>
              </a:rPr>
              <a:t>i</a:t>
            </a:r>
          </a:p>
          <a:p>
            <a:pPr marL="45720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Open Sans"/>
              <a:buChar char="●"/>
            </a:pPr>
            <a:endParaRPr lang="hr-HR" sz="3000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698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</a:pPr>
            <a:r>
              <a:rPr lang="hr-HR" sz="3000" dirty="0">
                <a:solidFill>
                  <a:schemeClr val="dk1"/>
                </a:solidFill>
              </a:rPr>
              <a:t>Demonstracija</a:t>
            </a:r>
            <a:endParaRPr sz="3000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3955DAA-9BD3-4201-AF91-07DFB16A33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8722619" y="3644293"/>
            <a:ext cx="3377232" cy="282245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F77E80A-515C-4DAE-97A0-AEDA943C798C}"/>
              </a:ext>
            </a:extLst>
          </p:cNvPr>
          <p:cNvSpPr txBox="1"/>
          <p:nvPr/>
        </p:nvSpPr>
        <p:spPr>
          <a:xfrm>
            <a:off x="8148461" y="6466744"/>
            <a:ext cx="37919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tooltip="http://bibliotecadeinvestigaciones.wordpress.com/2013/03/03/hardware-parte-fisica-y-dispositivos-electronicos/"/>
              </a:rPr>
              <a:t>This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tooltip="http://bibliotecadeinvestigaciones.wordpress.com/2013/03/03/hardware-parte-fisica-y-dispositivos-electronicos/"/>
              </a:rPr>
              <a:t> Photo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by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Unknown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Author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licensed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under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 tooltip="https://creativecommons.org/licenses/by-nc/4.0/"/>
              </a:rPr>
              <a:t>CC BY-NC</a:t>
            </a:r>
            <a:endParaRPr lang="hr-H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6109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d287a52856_0_241"/>
          <p:cNvSpPr txBox="1">
            <a:spLocks noGrp="1"/>
          </p:cNvSpPr>
          <p:nvPr>
            <p:ph type="title"/>
          </p:nvPr>
        </p:nvSpPr>
        <p:spPr>
          <a:xfrm>
            <a:off x="514871" y="834149"/>
            <a:ext cx="4578125" cy="1600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Hardverske sastavnice</a:t>
            </a:r>
            <a:endParaRPr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8" name="Google Shape;148;gd287a52856_0_241"/>
          <p:cNvSpPr txBox="1">
            <a:spLocks noGrp="1"/>
          </p:cNvSpPr>
          <p:nvPr>
            <p:ph type="body" idx="1"/>
          </p:nvPr>
        </p:nvSpPr>
        <p:spPr>
          <a:xfrm>
            <a:off x="276446" y="1732601"/>
            <a:ext cx="5992870" cy="4695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Matična ploča</a:t>
            </a:r>
          </a:p>
          <a:p>
            <a:pPr marL="45720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</a:rPr>
              <a:t>Problemi s matičnom pločom su rijetki i uglavnom zahtijevaju posjetu servisu</a:t>
            </a:r>
            <a:endParaRPr sz="3000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9F4F677E-FE94-4C84-AF73-C181A254B0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269316" y="430112"/>
            <a:ext cx="5426090" cy="5004343"/>
          </a:xfrm>
          <a:prstGeom prst="rect">
            <a:avLst/>
          </a:prstGeom>
        </p:spPr>
      </p:pic>
      <p:sp>
        <p:nvSpPr>
          <p:cNvPr id="5" name="TextBox 7">
            <a:extLst>
              <a:ext uri="{FF2B5EF4-FFF2-40B4-BE49-F238E27FC236}">
                <a16:creationId xmlns:a16="http://schemas.microsoft.com/office/drawing/2014/main" id="{44D2EACE-F087-41AC-8267-5E212C3EFD38}"/>
              </a:ext>
            </a:extLst>
          </p:cNvPr>
          <p:cNvSpPr txBox="1"/>
          <p:nvPr/>
        </p:nvSpPr>
        <p:spPr>
          <a:xfrm>
            <a:off x="7904270" y="5496848"/>
            <a:ext cx="37911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tooltip="http://en.wikipedia.org/wiki/File:MicroATX_Motherboard_with_AMD_Athlon_Processor_2_Digon3.jpg"/>
              </a:rPr>
              <a:t>This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tooltip="http://en.wikipedia.org/wiki/File:MicroATX_Motherboard_with_AMD_Athlon_Processor_2_Digon3.jpg"/>
              </a:rPr>
              <a:t> Photo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by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Unknown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Author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licensed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under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 tooltip="https://creativecommons.org/licenses/by-sa/3.0/"/>
              </a:rPr>
              <a:t>CC BY-SA</a:t>
            </a:r>
            <a:endParaRPr lang="hr-H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02452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d287a52856_0_241"/>
          <p:cNvSpPr txBox="1">
            <a:spLocks noGrp="1"/>
          </p:cNvSpPr>
          <p:nvPr>
            <p:ph type="title"/>
          </p:nvPr>
        </p:nvSpPr>
        <p:spPr>
          <a:xfrm>
            <a:off x="514871" y="834149"/>
            <a:ext cx="4578125" cy="1600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Hardverske sastavnice</a:t>
            </a:r>
            <a:endParaRPr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8" name="Google Shape;148;gd287a52856_0_241"/>
          <p:cNvSpPr txBox="1">
            <a:spLocks noGrp="1"/>
          </p:cNvSpPr>
          <p:nvPr>
            <p:ph type="body" idx="1"/>
          </p:nvPr>
        </p:nvSpPr>
        <p:spPr>
          <a:xfrm>
            <a:off x="276446" y="1987782"/>
            <a:ext cx="5992870" cy="4695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Središnja jedinica za obradu</a:t>
            </a:r>
          </a:p>
          <a:p>
            <a:pPr marL="45720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</a:rPr>
              <a:t>Problemi koji se očituju u ponovnom pokretanju računala i/ili gašenju uglavnom su povezani s nedovoljnim hlađenjem procesora</a:t>
            </a:r>
            <a:endParaRPr sz="3000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6" name="Picture 7">
            <a:extLst>
              <a:ext uri="{FF2B5EF4-FFF2-40B4-BE49-F238E27FC236}">
                <a16:creationId xmlns:a16="http://schemas.microsoft.com/office/drawing/2014/main" id="{860F38BC-9CE3-4B82-AA13-3068F78A51B9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6783572" y="1371600"/>
            <a:ext cx="4578125" cy="3636335"/>
          </a:xfrm>
          <a:prstGeom prst="rect">
            <a:avLst/>
          </a:prstGeom>
        </p:spPr>
      </p:pic>
      <p:sp>
        <p:nvSpPr>
          <p:cNvPr id="7" name="TextBox 4">
            <a:extLst>
              <a:ext uri="{FF2B5EF4-FFF2-40B4-BE49-F238E27FC236}">
                <a16:creationId xmlns:a16="http://schemas.microsoft.com/office/drawing/2014/main" id="{DA131AED-C94B-4082-803B-2855CF8E9634}"/>
              </a:ext>
            </a:extLst>
          </p:cNvPr>
          <p:cNvSpPr txBox="1"/>
          <p:nvPr/>
        </p:nvSpPr>
        <p:spPr>
          <a:xfrm>
            <a:off x="7659699" y="5160044"/>
            <a:ext cx="38202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1000" u="sn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/>
              </a:rPr>
              <a:t>https://www.user2.net/the-importance-of-cooling/</a:t>
            </a:r>
            <a:r>
              <a:rPr lang="hr-HR" sz="1000" u="sn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(2.5.2018.)</a:t>
            </a:r>
            <a:endParaRPr lang="hr-H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06396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d287a52856_0_241"/>
          <p:cNvSpPr txBox="1">
            <a:spLocks noGrp="1"/>
          </p:cNvSpPr>
          <p:nvPr>
            <p:ph type="title"/>
          </p:nvPr>
        </p:nvSpPr>
        <p:spPr>
          <a:xfrm>
            <a:off x="493606" y="249359"/>
            <a:ext cx="4578125" cy="1600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Hardverske sastavnice</a:t>
            </a:r>
            <a:endParaRPr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8" name="Google Shape;148;gd287a52856_0_241"/>
          <p:cNvSpPr txBox="1">
            <a:spLocks noGrp="1"/>
          </p:cNvSpPr>
          <p:nvPr>
            <p:ph type="body" idx="1"/>
          </p:nvPr>
        </p:nvSpPr>
        <p:spPr>
          <a:xfrm>
            <a:off x="276446" y="1987782"/>
            <a:ext cx="5992870" cy="4695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Memorija</a:t>
            </a:r>
          </a:p>
          <a:p>
            <a:pPr marL="45720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</a:rPr>
              <a:t>Problemi s memorijom su vrlo rijetki, mogući su kod nadogradnje računala kada se odabere nekompatibilna memorija</a:t>
            </a:r>
          </a:p>
          <a:p>
            <a:pPr marL="45720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hr-HR" sz="3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Nedostatak, nedovoljna količina radne memorije dovodi do usporavanja računala</a:t>
            </a:r>
            <a:endParaRPr sz="3000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8" name="Picture 8">
            <a:extLst>
              <a:ext uri="{FF2B5EF4-FFF2-40B4-BE49-F238E27FC236}">
                <a16:creationId xmlns:a16="http://schemas.microsoft.com/office/drawing/2014/main" id="{653F38D5-991B-4CBA-8178-51F9C6B4BE76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6929156" y="1573620"/>
            <a:ext cx="4578125" cy="2572538"/>
          </a:xfrm>
          <a:prstGeom prst="rect">
            <a:avLst/>
          </a:prstGeom>
        </p:spPr>
      </p:pic>
      <p:sp>
        <p:nvSpPr>
          <p:cNvPr id="9" name="TextBox 7">
            <a:extLst>
              <a:ext uri="{FF2B5EF4-FFF2-40B4-BE49-F238E27FC236}">
                <a16:creationId xmlns:a16="http://schemas.microsoft.com/office/drawing/2014/main" id="{5FE3FA87-06A2-4346-85C6-8D55CE613646}"/>
              </a:ext>
            </a:extLst>
          </p:cNvPr>
          <p:cNvSpPr txBox="1"/>
          <p:nvPr/>
        </p:nvSpPr>
        <p:spPr>
          <a:xfrm>
            <a:off x="7655442" y="4713186"/>
            <a:ext cx="39891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tooltip="http://commons.wikimedia.org/wiki/File:Kingston_DDR_Memory_Module.jpg"/>
              </a:rPr>
              <a:t>This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tooltip="http://commons.wikimedia.org/wiki/File:Kingston_DDR_Memory_Module.jpg"/>
              </a:rPr>
              <a:t> Photo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by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Unknown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Author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licensed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under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 tooltip="https://creativecommons.org/licenses/by-sa/3.0/"/>
              </a:rPr>
              <a:t>CC BY-SA</a:t>
            </a:r>
            <a:endParaRPr lang="hr-HR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6300841"/>
      </p:ext>
    </p:extLst>
  </p:cSld>
  <p:clrMapOvr>
    <a:masterClrMapping/>
  </p:clrMapOvr>
</p:sld>
</file>

<file path=ppt/theme/theme1.xml><?xml version="1.0" encoding="utf-8"?>
<a:theme xmlns:a="http://schemas.openxmlformats.org/drawingml/2006/main" name="Predložak - webinari CARNET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dložak - webinari CARNET" id="{77DD60B2-7B58-4761-9F56-8379D7B7F8DA}" vid="{3BF1FF25-8274-4DA8-80E0-73F31478881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770ACE3271B8A49834EA3AFDCD1EF01" ma:contentTypeVersion="18" ma:contentTypeDescription="Create a new document." ma:contentTypeScope="" ma:versionID="26a4ba5e2fda1495dab4b76b0da9251d">
  <xsd:schema xmlns:xsd="http://www.w3.org/2001/XMLSchema" xmlns:xs="http://www.w3.org/2001/XMLSchema" xmlns:p="http://schemas.microsoft.com/office/2006/metadata/properties" xmlns:ns2="400bdbef-feff-4491-8c53-303b15cf814c" xmlns:ns3="e9d7d946-bfd1-44bb-8b51-4f032229512d" targetNamespace="http://schemas.microsoft.com/office/2006/metadata/properties" ma:root="true" ma:fieldsID="0f3ed0c0074f7978d5dd08a4be10e25e" ns2:_="" ns3:_="">
    <xsd:import namespace="400bdbef-feff-4491-8c53-303b15cf814c"/>
    <xsd:import namespace="e9d7d946-bfd1-44bb-8b51-4f032229512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_Flow_SignoffStatus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0bdbef-feff-4491-8c53-303b15cf814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6d986ede-ccc4-4a57-b6a6-e316a042c07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_Flow_SignoffStatus" ma:index="22" nillable="true" ma:displayName="Sign-off status" ma:internalName="Sign_x002d_off_x0020_status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d7d946-bfd1-44bb-8b51-4f032229512d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c1a46b87-3b69-4508-b7de-0c6b541c72af}" ma:internalName="TaxCatchAll" ma:showField="CatchAllData" ma:web="e9d7d946-bfd1-44bb-8b51-4f032229512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9d7d946-bfd1-44bb-8b51-4f032229512d" xsi:nil="true"/>
    <lcf76f155ced4ddcb4097134ff3c332f xmlns="400bdbef-feff-4491-8c53-303b15cf814c">
      <Terms xmlns="http://schemas.microsoft.com/office/infopath/2007/PartnerControls"/>
    </lcf76f155ced4ddcb4097134ff3c332f>
    <_Flow_SignoffStatus xmlns="400bdbef-feff-4491-8c53-303b15cf814c" xsi:nil="true"/>
  </documentManagement>
</p:properties>
</file>

<file path=customXml/itemProps1.xml><?xml version="1.0" encoding="utf-8"?>
<ds:datastoreItem xmlns:ds="http://schemas.openxmlformats.org/officeDocument/2006/customXml" ds:itemID="{E1220173-28C4-43DE-AD06-BD15FC71C0C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5C4286C-E3C0-4273-B957-3D99C2C6307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00bdbef-feff-4491-8c53-303b15cf814c"/>
    <ds:schemaRef ds:uri="e9d7d946-bfd1-44bb-8b51-4f032229512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8FC48D2-7804-491A-9899-CAC240E25CF9}">
  <ds:schemaRefs>
    <ds:schemaRef ds:uri="http://purl.org/dc/terms/"/>
    <ds:schemaRef ds:uri="http://www.w3.org/XML/1998/namespace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82d987a9-e061-4989-a105-db9b9b047831"/>
    <ds:schemaRef ds:uri="da799ee6-a4c3-4332-bc98-1fa30cd3a870"/>
    <ds:schemaRef ds:uri="http://purl.org/dc/dcmitype/"/>
    <ds:schemaRef ds:uri="e9d7d946-bfd1-44bb-8b51-4f032229512d"/>
    <ds:schemaRef ds:uri="400bdbef-feff-4491-8c53-303b15cf814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Predložak - webinari CARNET</Template>
  <TotalTime>518</TotalTime>
  <Words>3219</Words>
  <Application>Microsoft Office PowerPoint</Application>
  <PresentationFormat>Widescreen</PresentationFormat>
  <Paragraphs>465</Paragraphs>
  <Slides>43</Slides>
  <Notes>41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51" baseType="lpstr">
      <vt:lpstr>Calibri</vt:lpstr>
      <vt:lpstr>Aptos</vt:lpstr>
      <vt:lpstr>Open Sans ExtraBold</vt:lpstr>
      <vt:lpstr>Wingdings</vt:lpstr>
      <vt:lpstr>Open Sans Light</vt:lpstr>
      <vt:lpstr>Arial</vt:lpstr>
      <vt:lpstr>Open Sans</vt:lpstr>
      <vt:lpstr>Predložak - webinari CARNET</vt:lpstr>
      <vt:lpstr>Rješavanje problema prilikom korištenja  i korištenjem digitalne tehnologije</vt:lpstr>
      <vt:lpstr>Ishodi učenja</vt:lpstr>
      <vt:lpstr>PowerPoint Presentation</vt:lpstr>
      <vt:lpstr>Usporavanje računala i nestablinost u radu</vt:lpstr>
      <vt:lpstr>Operacijski sustav</vt:lpstr>
      <vt:lpstr>Hardverske sastavnice</vt:lpstr>
      <vt:lpstr>Hardverske sastavnice</vt:lpstr>
      <vt:lpstr>Hardverske sastavnice</vt:lpstr>
      <vt:lpstr>Hardverske sastavnice</vt:lpstr>
      <vt:lpstr>Hardverske sastavnice</vt:lpstr>
      <vt:lpstr>Hardverske sastavnice</vt:lpstr>
      <vt:lpstr>Spajanje računala na projektore</vt:lpstr>
      <vt:lpstr>Upravljački programi</vt:lpstr>
      <vt:lpstr>BIOS</vt:lpstr>
      <vt:lpstr>Nadogradnja operacijskog sustava</vt:lpstr>
      <vt:lpstr>Problemi u radu uzrokovani štetnim softverom</vt:lpstr>
      <vt:lpstr>Štetni softver</vt:lpstr>
      <vt:lpstr>Rješavanje tehničkih problema</vt:lpstr>
      <vt:lpstr>Zlonamjerni programi</vt:lpstr>
      <vt:lpstr>Zlonamjerni programi</vt:lpstr>
      <vt:lpstr>Zlonamjerni programi</vt:lpstr>
      <vt:lpstr>Zlonamjerni programi</vt:lpstr>
      <vt:lpstr>Ucjenjivački programi</vt:lpstr>
      <vt:lpstr>Pravovremena zaštita računala</vt:lpstr>
      <vt:lpstr>PowerPoint Presentation</vt:lpstr>
      <vt:lpstr>PowerPoint Presentation</vt:lpstr>
      <vt:lpstr>Deinstalacija programa i oporavak Windowsa</vt:lpstr>
      <vt:lpstr>Stvaranje baze znanja i unaprjeđenje procesa</vt:lpstr>
      <vt:lpstr>PowerPoint Presentation</vt:lpstr>
      <vt:lpstr>Aplikacije u oblaku</vt:lpstr>
      <vt:lpstr>SharePoint</vt:lpstr>
      <vt:lpstr>SharePoint Wikipedija</vt:lpstr>
      <vt:lpstr>Sigurnosna pohrana podataka</vt:lpstr>
      <vt:lpstr>Sigurnosna pohrana podataka</vt:lpstr>
      <vt:lpstr>Spajanje na mrežu</vt:lpstr>
      <vt:lpstr>Računalne mreže</vt:lpstr>
      <vt:lpstr>Računalne mreže</vt:lpstr>
      <vt:lpstr>Zaštita bežične mreže</vt:lpstr>
      <vt:lpstr>Umjesto zaključka</vt:lpstr>
      <vt:lpstr>Priručnik i prezentacija na Edutoriju u kolekciji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Sastojci i recept  za primjenu IKT-a  u nastavi  na početnoj razini</dc:title>
  <dc:creator>Microsoft Office User</dc:creator>
  <cp:lastModifiedBy>Matea Ježić</cp:lastModifiedBy>
  <cp:revision>18</cp:revision>
  <dcterms:created xsi:type="dcterms:W3CDTF">2019-05-09T07:42:08Z</dcterms:created>
  <dcterms:modified xsi:type="dcterms:W3CDTF">2024-04-15T09:36:08Z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0x0101008770ACE3271B8A49834EA3AFDCD1EF01</vt:lpwstr>
  </property>
  <property fmtid="{D5CDD505-2E9C-101B-9397-08002B2CF9AE}" pid="3" name="MediaServiceImageTags">
    <vt:lpwstr/>
  </property>
</Properties>
</file>