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9"/>
  </p:notesMasterIdLst>
  <p:sldIdLst>
    <p:sldId id="257" r:id="rId5"/>
    <p:sldId id="260" r:id="rId6"/>
    <p:sldId id="261" r:id="rId7"/>
    <p:sldId id="301" r:id="rId8"/>
    <p:sldId id="337" r:id="rId9"/>
    <p:sldId id="339" r:id="rId10"/>
    <p:sldId id="341" r:id="rId11"/>
    <p:sldId id="342" r:id="rId12"/>
    <p:sldId id="343" r:id="rId13"/>
    <p:sldId id="340" r:id="rId14"/>
    <p:sldId id="338" r:id="rId15"/>
    <p:sldId id="344" r:id="rId16"/>
    <p:sldId id="345" r:id="rId17"/>
    <p:sldId id="346" r:id="rId18"/>
    <p:sldId id="347" r:id="rId19"/>
    <p:sldId id="348" r:id="rId20"/>
    <p:sldId id="349" r:id="rId21"/>
    <p:sldId id="350" r:id="rId22"/>
    <p:sldId id="351" r:id="rId23"/>
    <p:sldId id="306" r:id="rId24"/>
    <p:sldId id="352" r:id="rId25"/>
    <p:sldId id="353" r:id="rId26"/>
    <p:sldId id="256" r:id="rId27"/>
    <p:sldId id="933" r:id="rId28"/>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Zadana sekcija" id="{0DC2C7FD-E284-452C-BD2C-4B3144E60109}">
          <p14:sldIdLst>
            <p14:sldId id="257"/>
            <p14:sldId id="260"/>
            <p14:sldId id="261"/>
            <p14:sldId id="301"/>
            <p14:sldId id="337"/>
            <p14:sldId id="339"/>
            <p14:sldId id="341"/>
            <p14:sldId id="342"/>
            <p14:sldId id="343"/>
            <p14:sldId id="340"/>
            <p14:sldId id="338"/>
            <p14:sldId id="344"/>
            <p14:sldId id="345"/>
            <p14:sldId id="346"/>
            <p14:sldId id="347"/>
            <p14:sldId id="348"/>
            <p14:sldId id="349"/>
            <p14:sldId id="350"/>
            <p14:sldId id="351"/>
            <p14:sldId id="306"/>
            <p14:sldId id="352"/>
            <p14:sldId id="353"/>
            <p14:sldId id="256"/>
            <p14:sldId id="933"/>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tilda Bulić" initials="MB" lastIdx="12" clrIdx="0">
    <p:extLst>
      <p:ext uri="{19B8F6BF-5375-455C-9EA6-DF929625EA0E}">
        <p15:presenceInfo xmlns:p15="http://schemas.microsoft.com/office/powerpoint/2012/main" userId="S-1-5-21-780141861-2136358078-620655208-412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F66FF"/>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071BDA0-12AE-940F-FE60-94724A179F44}" v="11" dt="2023-04-03T10:10:41.833"/>
  </p1510:revLst>
</p1510:revInfo>
</file>

<file path=ppt/tableStyles.xml><?xml version="1.0" encoding="utf-8"?>
<a:tblStyleLst xmlns:a="http://schemas.openxmlformats.org/drawingml/2006/main" def="{5C22544A-7EE6-4342-B048-85BDC9FD1C3A}">
  <a:tblStyle styleId="{5C22544A-7EE6-4342-B048-85BDC9FD1C3A}" styleName="Srednji stil 2 - Isticanj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rednji stil 2 - Isticanje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Srednji stil 3 - Isticanje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173" autoAdjust="0"/>
    <p:restoredTop sz="95652" autoAdjust="0"/>
  </p:normalViewPr>
  <p:slideViewPr>
    <p:cSldViewPr snapToGrid="0">
      <p:cViewPr varScale="1">
        <p:scale>
          <a:sx n="109" d="100"/>
          <a:sy n="109" d="100"/>
        </p:scale>
        <p:origin x="83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commentAuthors" Target="commentAuthors.xml"/><Relationship Id="rId35" Type="http://schemas.microsoft.com/office/2015/10/relationships/revisionInfo" Target="revisionInfo.xml"/><Relationship Id="rId8" Type="http://schemas.openxmlformats.org/officeDocument/2006/relationships/slide" Target="slides/slide4.xml"/></Relationships>
</file>

<file path=ppt/diagrams/_rels/data2.xml.rels><?xml version="1.0" encoding="UTF-8" standalone="yes"?>
<Relationships xmlns="http://schemas.openxmlformats.org/package/2006/relationships"><Relationship Id="rId3" Type="http://schemas.openxmlformats.org/officeDocument/2006/relationships/slide" Target="../slides/slide16.xml"/><Relationship Id="rId2" Type="http://schemas.openxmlformats.org/officeDocument/2006/relationships/slide" Target="../slides/slide14.xml"/><Relationship Id="rId1" Type="http://schemas.openxmlformats.org/officeDocument/2006/relationships/slide" Target="../slides/slide13.xml"/></Relationships>
</file>

<file path=ppt/diagrams/_rels/data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svg"/><Relationship Id="rId1" Type="http://schemas.openxmlformats.org/officeDocument/2006/relationships/image" Target="../media/image30.png"/><Relationship Id="rId4" Type="http://schemas.openxmlformats.org/officeDocument/2006/relationships/image" Target="../media/image33.svg"/></Relationships>
</file>

<file path=ppt/diagrams/_rels/drawing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svg"/><Relationship Id="rId1" Type="http://schemas.openxmlformats.org/officeDocument/2006/relationships/image" Target="../media/image30.png"/><Relationship Id="rId4" Type="http://schemas.openxmlformats.org/officeDocument/2006/relationships/image" Target="../media/image33.sv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CCE6632-AC78-4570-8AB9-B81541B8D4B4}" type="doc">
      <dgm:prSet loTypeId="urn:microsoft.com/office/officeart/2005/8/layout/chevron1" loCatId="process" qsTypeId="urn:microsoft.com/office/officeart/2005/8/quickstyle/3d6" qsCatId="3D" csTypeId="urn:microsoft.com/office/officeart/2005/8/colors/colorful4" csCatId="colorful" phldr="1"/>
      <dgm:spPr/>
    </dgm:pt>
    <dgm:pt modelId="{37329083-7E39-4562-BE08-438AD46630AF}">
      <dgm:prSet phldrT="[Tekst]"/>
      <dgm:spPr/>
      <dgm:t>
        <a:bodyPr/>
        <a:lstStyle/>
        <a:p>
          <a:r>
            <a:rPr lang="hr-HR" dirty="0"/>
            <a:t>ANI</a:t>
          </a:r>
        </a:p>
      </dgm:t>
    </dgm:pt>
    <dgm:pt modelId="{C02985E5-75C2-40B5-9BA4-C3CB86093256}" type="parTrans" cxnId="{FFE9FDE3-4CD2-4722-8039-7D7F04FF589B}">
      <dgm:prSet/>
      <dgm:spPr/>
      <dgm:t>
        <a:bodyPr/>
        <a:lstStyle/>
        <a:p>
          <a:endParaRPr lang="hr-HR"/>
        </a:p>
      </dgm:t>
    </dgm:pt>
    <dgm:pt modelId="{1074788C-645D-42B2-9937-A5F22D479C7A}" type="sibTrans" cxnId="{FFE9FDE3-4CD2-4722-8039-7D7F04FF589B}">
      <dgm:prSet/>
      <dgm:spPr/>
      <dgm:t>
        <a:bodyPr/>
        <a:lstStyle/>
        <a:p>
          <a:endParaRPr lang="hr-HR"/>
        </a:p>
      </dgm:t>
    </dgm:pt>
    <dgm:pt modelId="{EBC27AEC-7E7A-4506-90D8-B84D19E5E0E1}">
      <dgm:prSet phldrT="[Tekst]"/>
      <dgm:spPr/>
      <dgm:t>
        <a:bodyPr/>
        <a:lstStyle/>
        <a:p>
          <a:r>
            <a:rPr lang="hr-HR" dirty="0"/>
            <a:t>AGI</a:t>
          </a:r>
        </a:p>
      </dgm:t>
    </dgm:pt>
    <dgm:pt modelId="{658BE05A-D7D6-41A1-AB25-999EA8001860}" type="parTrans" cxnId="{8AF1A114-AE39-4AD0-B0C6-F7586E547569}">
      <dgm:prSet/>
      <dgm:spPr/>
      <dgm:t>
        <a:bodyPr/>
        <a:lstStyle/>
        <a:p>
          <a:endParaRPr lang="hr-HR"/>
        </a:p>
      </dgm:t>
    </dgm:pt>
    <dgm:pt modelId="{679D8C0B-CBBD-4384-AB13-4EB558E16BF5}" type="sibTrans" cxnId="{8AF1A114-AE39-4AD0-B0C6-F7586E547569}">
      <dgm:prSet/>
      <dgm:spPr/>
      <dgm:t>
        <a:bodyPr/>
        <a:lstStyle/>
        <a:p>
          <a:endParaRPr lang="hr-HR"/>
        </a:p>
      </dgm:t>
    </dgm:pt>
    <dgm:pt modelId="{65AB8D91-E611-4026-9983-FEBEEC9F1817}">
      <dgm:prSet phldrT="[Tekst]"/>
      <dgm:spPr/>
      <dgm:t>
        <a:bodyPr/>
        <a:lstStyle/>
        <a:p>
          <a:r>
            <a:rPr lang="hr-HR" dirty="0"/>
            <a:t>ASI</a:t>
          </a:r>
        </a:p>
      </dgm:t>
    </dgm:pt>
    <dgm:pt modelId="{E3F5C226-856E-41D6-8D3D-D5DC0B81DC98}" type="parTrans" cxnId="{5F19FF96-E8AB-48DA-ABAC-5DB1F7F3FA55}">
      <dgm:prSet/>
      <dgm:spPr/>
      <dgm:t>
        <a:bodyPr/>
        <a:lstStyle/>
        <a:p>
          <a:endParaRPr lang="hr-HR"/>
        </a:p>
      </dgm:t>
    </dgm:pt>
    <dgm:pt modelId="{7393DB2F-6FFE-4DEF-8134-92B04D0D2D1F}" type="sibTrans" cxnId="{5F19FF96-E8AB-48DA-ABAC-5DB1F7F3FA55}">
      <dgm:prSet/>
      <dgm:spPr/>
      <dgm:t>
        <a:bodyPr/>
        <a:lstStyle/>
        <a:p>
          <a:endParaRPr lang="hr-HR"/>
        </a:p>
      </dgm:t>
    </dgm:pt>
    <dgm:pt modelId="{550C2470-67B8-4709-AD40-ECB4E8CD08DC}" type="pres">
      <dgm:prSet presAssocID="{1CCE6632-AC78-4570-8AB9-B81541B8D4B4}" presName="Name0" presStyleCnt="0">
        <dgm:presLayoutVars>
          <dgm:dir/>
          <dgm:animLvl val="lvl"/>
          <dgm:resizeHandles val="exact"/>
        </dgm:presLayoutVars>
      </dgm:prSet>
      <dgm:spPr/>
    </dgm:pt>
    <dgm:pt modelId="{9B29FED8-745D-48D6-8AF8-4F63DF42A665}" type="pres">
      <dgm:prSet presAssocID="{37329083-7E39-4562-BE08-438AD46630AF}" presName="parTxOnly" presStyleLbl="node1" presStyleIdx="0" presStyleCnt="3">
        <dgm:presLayoutVars>
          <dgm:chMax val="0"/>
          <dgm:chPref val="0"/>
          <dgm:bulletEnabled val="1"/>
        </dgm:presLayoutVars>
      </dgm:prSet>
      <dgm:spPr/>
    </dgm:pt>
    <dgm:pt modelId="{E99C7F6C-AC60-4D69-9203-3C2F99A30E3F}" type="pres">
      <dgm:prSet presAssocID="{1074788C-645D-42B2-9937-A5F22D479C7A}" presName="parTxOnlySpace" presStyleCnt="0"/>
      <dgm:spPr/>
    </dgm:pt>
    <dgm:pt modelId="{677F6C16-5E6A-4120-B570-181C2FDBC910}" type="pres">
      <dgm:prSet presAssocID="{EBC27AEC-7E7A-4506-90D8-B84D19E5E0E1}" presName="parTxOnly" presStyleLbl="node1" presStyleIdx="1" presStyleCnt="3">
        <dgm:presLayoutVars>
          <dgm:chMax val="0"/>
          <dgm:chPref val="0"/>
          <dgm:bulletEnabled val="1"/>
        </dgm:presLayoutVars>
      </dgm:prSet>
      <dgm:spPr/>
    </dgm:pt>
    <dgm:pt modelId="{2816FBB6-55FB-4EB8-B94B-E84D8DC69B7F}" type="pres">
      <dgm:prSet presAssocID="{679D8C0B-CBBD-4384-AB13-4EB558E16BF5}" presName="parTxOnlySpace" presStyleCnt="0"/>
      <dgm:spPr/>
    </dgm:pt>
    <dgm:pt modelId="{250569CE-5B74-4698-A7C2-AEAF1C969F3D}" type="pres">
      <dgm:prSet presAssocID="{65AB8D91-E611-4026-9983-FEBEEC9F1817}" presName="parTxOnly" presStyleLbl="node1" presStyleIdx="2" presStyleCnt="3">
        <dgm:presLayoutVars>
          <dgm:chMax val="0"/>
          <dgm:chPref val="0"/>
          <dgm:bulletEnabled val="1"/>
        </dgm:presLayoutVars>
      </dgm:prSet>
      <dgm:spPr/>
    </dgm:pt>
  </dgm:ptLst>
  <dgm:cxnLst>
    <dgm:cxn modelId="{8AF1A114-AE39-4AD0-B0C6-F7586E547569}" srcId="{1CCE6632-AC78-4570-8AB9-B81541B8D4B4}" destId="{EBC27AEC-7E7A-4506-90D8-B84D19E5E0E1}" srcOrd="1" destOrd="0" parTransId="{658BE05A-D7D6-41A1-AB25-999EA8001860}" sibTransId="{679D8C0B-CBBD-4384-AB13-4EB558E16BF5}"/>
    <dgm:cxn modelId="{526E3731-52BC-42E0-805F-A7D883D9E59F}" type="presOf" srcId="{37329083-7E39-4562-BE08-438AD46630AF}" destId="{9B29FED8-745D-48D6-8AF8-4F63DF42A665}" srcOrd="0" destOrd="0" presId="urn:microsoft.com/office/officeart/2005/8/layout/chevron1"/>
    <dgm:cxn modelId="{8B100D55-1C89-41D9-B584-E54142549A74}" type="presOf" srcId="{1CCE6632-AC78-4570-8AB9-B81541B8D4B4}" destId="{550C2470-67B8-4709-AD40-ECB4E8CD08DC}" srcOrd="0" destOrd="0" presId="urn:microsoft.com/office/officeart/2005/8/layout/chevron1"/>
    <dgm:cxn modelId="{8B1D9A92-DAEC-4705-A8BF-74B3B9997E38}" type="presOf" srcId="{65AB8D91-E611-4026-9983-FEBEEC9F1817}" destId="{250569CE-5B74-4698-A7C2-AEAF1C969F3D}" srcOrd="0" destOrd="0" presId="urn:microsoft.com/office/officeart/2005/8/layout/chevron1"/>
    <dgm:cxn modelId="{5F19FF96-E8AB-48DA-ABAC-5DB1F7F3FA55}" srcId="{1CCE6632-AC78-4570-8AB9-B81541B8D4B4}" destId="{65AB8D91-E611-4026-9983-FEBEEC9F1817}" srcOrd="2" destOrd="0" parTransId="{E3F5C226-856E-41D6-8D3D-D5DC0B81DC98}" sibTransId="{7393DB2F-6FFE-4DEF-8134-92B04D0D2D1F}"/>
    <dgm:cxn modelId="{420EFEB7-9D8F-4495-8470-22E743C93D06}" type="presOf" srcId="{EBC27AEC-7E7A-4506-90D8-B84D19E5E0E1}" destId="{677F6C16-5E6A-4120-B570-181C2FDBC910}" srcOrd="0" destOrd="0" presId="urn:microsoft.com/office/officeart/2005/8/layout/chevron1"/>
    <dgm:cxn modelId="{FFE9FDE3-4CD2-4722-8039-7D7F04FF589B}" srcId="{1CCE6632-AC78-4570-8AB9-B81541B8D4B4}" destId="{37329083-7E39-4562-BE08-438AD46630AF}" srcOrd="0" destOrd="0" parTransId="{C02985E5-75C2-40B5-9BA4-C3CB86093256}" sibTransId="{1074788C-645D-42B2-9937-A5F22D479C7A}"/>
    <dgm:cxn modelId="{89D7E186-EDB7-4238-B7A3-2379F6B2CC65}" type="presParOf" srcId="{550C2470-67B8-4709-AD40-ECB4E8CD08DC}" destId="{9B29FED8-745D-48D6-8AF8-4F63DF42A665}" srcOrd="0" destOrd="0" presId="urn:microsoft.com/office/officeart/2005/8/layout/chevron1"/>
    <dgm:cxn modelId="{93DFF550-C311-4563-AF3F-98F4056794AB}" type="presParOf" srcId="{550C2470-67B8-4709-AD40-ECB4E8CD08DC}" destId="{E99C7F6C-AC60-4D69-9203-3C2F99A30E3F}" srcOrd="1" destOrd="0" presId="urn:microsoft.com/office/officeart/2005/8/layout/chevron1"/>
    <dgm:cxn modelId="{BC0A040C-2177-417E-B384-CFCF7B62A732}" type="presParOf" srcId="{550C2470-67B8-4709-AD40-ECB4E8CD08DC}" destId="{677F6C16-5E6A-4120-B570-181C2FDBC910}" srcOrd="2" destOrd="0" presId="urn:microsoft.com/office/officeart/2005/8/layout/chevron1"/>
    <dgm:cxn modelId="{8EE89456-021E-4804-8B21-68E597E04C86}" type="presParOf" srcId="{550C2470-67B8-4709-AD40-ECB4E8CD08DC}" destId="{2816FBB6-55FB-4EB8-B94B-E84D8DC69B7F}" srcOrd="3" destOrd="0" presId="urn:microsoft.com/office/officeart/2005/8/layout/chevron1"/>
    <dgm:cxn modelId="{2E7D7720-2206-458C-BBBE-0B7DBA2B53D1}" type="presParOf" srcId="{550C2470-67B8-4709-AD40-ECB4E8CD08DC}" destId="{250569CE-5B74-4698-A7C2-AEAF1C969F3D}" srcOrd="4" destOrd="0" presId="urn:microsoft.com/office/officeart/2005/8/layout/chevron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880B743-2013-4324-A63E-818384FA6EF9}" type="doc">
      <dgm:prSet loTypeId="urn:microsoft.com/office/officeart/2005/8/layout/radial1" loCatId="cycle" qsTypeId="urn:microsoft.com/office/officeart/2005/8/quickstyle/simple1" qsCatId="simple" csTypeId="urn:microsoft.com/office/officeart/2005/8/colors/colorful5" csCatId="colorful" phldr="1"/>
      <dgm:spPr/>
      <dgm:t>
        <a:bodyPr/>
        <a:lstStyle/>
        <a:p>
          <a:endParaRPr lang="hr-HR"/>
        </a:p>
      </dgm:t>
    </dgm:pt>
    <dgm:pt modelId="{EEAEEB9A-D59A-468E-A81F-9C571D4CE0BE}">
      <dgm:prSet phldrT="[Tekst]"/>
      <dgm:spPr/>
      <dgm:t>
        <a:bodyPr/>
        <a:lstStyle/>
        <a:p>
          <a:r>
            <a:rPr lang="hr-HR" dirty="0"/>
            <a:t>Umjetna Inteligencija</a:t>
          </a:r>
        </a:p>
        <a:p>
          <a:r>
            <a:rPr lang="hr-HR" dirty="0"/>
            <a:t>UI</a:t>
          </a:r>
        </a:p>
      </dgm:t>
    </dgm:pt>
    <dgm:pt modelId="{81706F7F-96BB-4CC3-B3DB-B514B4895160}" type="parTrans" cxnId="{08BDEAF9-10B1-4294-9FE1-AEA863BC4906}">
      <dgm:prSet/>
      <dgm:spPr/>
      <dgm:t>
        <a:bodyPr/>
        <a:lstStyle/>
        <a:p>
          <a:endParaRPr lang="hr-HR"/>
        </a:p>
      </dgm:t>
    </dgm:pt>
    <dgm:pt modelId="{B18ADFC6-E91D-49ED-9286-F3E12FF7492C}" type="sibTrans" cxnId="{08BDEAF9-10B1-4294-9FE1-AEA863BC4906}">
      <dgm:prSet/>
      <dgm:spPr/>
      <dgm:t>
        <a:bodyPr/>
        <a:lstStyle/>
        <a:p>
          <a:endParaRPr lang="hr-HR"/>
        </a:p>
      </dgm:t>
    </dgm:pt>
    <dgm:pt modelId="{AE6FEEF5-9893-4F35-90AC-C7F1D2991853}">
      <dgm:prSet phldrT="[Tekst]" custT="1"/>
      <dgm:spPr/>
      <dgm:t>
        <a:bodyPr/>
        <a:lstStyle/>
        <a:p>
          <a:r>
            <a:rPr lang="hr-HR" sz="1800" dirty="0"/>
            <a:t>Rješavanje problema</a:t>
          </a:r>
        </a:p>
      </dgm:t>
    </dgm:pt>
    <dgm:pt modelId="{9C206879-2135-4623-8F67-E612C8B73406}" type="parTrans" cxnId="{F9A03B8E-6F4F-4889-A918-797F33A8DB18}">
      <dgm:prSet/>
      <dgm:spPr/>
      <dgm:t>
        <a:bodyPr/>
        <a:lstStyle/>
        <a:p>
          <a:endParaRPr lang="hr-HR"/>
        </a:p>
      </dgm:t>
    </dgm:pt>
    <dgm:pt modelId="{C052771A-3AE9-4036-A626-8903CCB319A1}" type="sibTrans" cxnId="{F9A03B8E-6F4F-4889-A918-797F33A8DB18}">
      <dgm:prSet/>
      <dgm:spPr/>
      <dgm:t>
        <a:bodyPr/>
        <a:lstStyle/>
        <a:p>
          <a:endParaRPr lang="hr-HR"/>
        </a:p>
      </dgm:t>
    </dgm:pt>
    <dgm:pt modelId="{5F78DDB9-11A8-480F-B631-D0B9ED2E8E97}">
      <dgm:prSet phldrT="[Tekst]" custT="1"/>
      <dgm:spPr/>
      <dgm:t>
        <a:bodyPr/>
        <a:lstStyle/>
        <a:p>
          <a:r>
            <a:rPr lang="hr-HR" sz="1700" dirty="0"/>
            <a:t>Reprezentacija znanja</a:t>
          </a:r>
        </a:p>
      </dgm:t>
    </dgm:pt>
    <dgm:pt modelId="{378D3428-59B6-4F6C-A1C0-454A2D208DD2}" type="parTrans" cxnId="{B1736BE4-6522-44EF-950F-CF55F4DDE839}">
      <dgm:prSet/>
      <dgm:spPr/>
      <dgm:t>
        <a:bodyPr/>
        <a:lstStyle/>
        <a:p>
          <a:endParaRPr lang="hr-HR"/>
        </a:p>
      </dgm:t>
    </dgm:pt>
    <dgm:pt modelId="{2BB27DF2-23B5-42CE-9F0C-0F99FF835F1A}" type="sibTrans" cxnId="{B1736BE4-6522-44EF-950F-CF55F4DDE839}">
      <dgm:prSet/>
      <dgm:spPr/>
      <dgm:t>
        <a:bodyPr/>
        <a:lstStyle/>
        <a:p>
          <a:endParaRPr lang="hr-HR"/>
        </a:p>
      </dgm:t>
    </dgm:pt>
    <dgm:pt modelId="{52E7E065-D6AA-470D-A631-EC640CD053DB}">
      <dgm:prSet phldrT="[Tekst]" custT="1"/>
      <dgm:spPr/>
      <dgm:t>
        <a:bodyPr/>
        <a:lstStyle/>
        <a:p>
          <a:r>
            <a:rPr lang="hr-HR" sz="1800" dirty="0"/>
            <a:t>Automatsko rasuđivanje</a:t>
          </a:r>
        </a:p>
      </dgm:t>
    </dgm:pt>
    <dgm:pt modelId="{E411528A-3764-48E9-9D79-3BBEDBEFAD8D}" type="parTrans" cxnId="{98880516-6A8E-45D9-A3A6-4052408A8063}">
      <dgm:prSet/>
      <dgm:spPr/>
      <dgm:t>
        <a:bodyPr/>
        <a:lstStyle/>
        <a:p>
          <a:endParaRPr lang="hr-HR"/>
        </a:p>
      </dgm:t>
    </dgm:pt>
    <dgm:pt modelId="{2C907743-75C5-4727-85B8-7624E0310894}" type="sibTrans" cxnId="{98880516-6A8E-45D9-A3A6-4052408A8063}">
      <dgm:prSet/>
      <dgm:spPr/>
      <dgm:t>
        <a:bodyPr/>
        <a:lstStyle/>
        <a:p>
          <a:endParaRPr lang="hr-HR"/>
        </a:p>
      </dgm:t>
    </dgm:pt>
    <dgm:pt modelId="{CDDC9B50-A263-4762-8FE9-B5CA5F60AE17}">
      <dgm:prSet phldrT="[Tekst]" custT="1"/>
      <dgm:spPr/>
      <dgm:t>
        <a:bodyPr/>
        <a:lstStyle/>
        <a:p>
          <a:r>
            <a:rPr lang="hr-HR" sz="1800" dirty="0"/>
            <a:t>Planiranje i djelovanje</a:t>
          </a:r>
        </a:p>
      </dgm:t>
    </dgm:pt>
    <dgm:pt modelId="{8C91EFD8-6568-429B-95D5-AF2F4693EDED}" type="parTrans" cxnId="{E9E860C8-3D89-4882-8779-123C50701D52}">
      <dgm:prSet/>
      <dgm:spPr/>
      <dgm:t>
        <a:bodyPr/>
        <a:lstStyle/>
        <a:p>
          <a:endParaRPr lang="hr-HR"/>
        </a:p>
      </dgm:t>
    </dgm:pt>
    <dgm:pt modelId="{06F8E0D6-EAD0-4AF3-88AB-6846A4FF8016}" type="sibTrans" cxnId="{E9E860C8-3D89-4882-8779-123C50701D52}">
      <dgm:prSet/>
      <dgm:spPr/>
      <dgm:t>
        <a:bodyPr/>
        <a:lstStyle/>
        <a:p>
          <a:endParaRPr lang="hr-HR"/>
        </a:p>
      </dgm:t>
    </dgm:pt>
    <dgm:pt modelId="{B6FF225B-93D9-4937-BFB8-84F65C358818}">
      <dgm:prSet/>
      <dgm:spPr/>
      <dgm:t>
        <a:bodyPr/>
        <a:lstStyle/>
        <a:p>
          <a:r>
            <a:rPr lang="hr-HR" dirty="0"/>
            <a:t>Rasuđivanje u neodređenim uvjetima</a:t>
          </a:r>
        </a:p>
      </dgm:t>
    </dgm:pt>
    <dgm:pt modelId="{78835960-71DB-4402-8DDA-0C62CDC59D12}" type="parTrans" cxnId="{88940B2F-B90B-43A4-A137-AE1A9CF816C6}">
      <dgm:prSet/>
      <dgm:spPr/>
      <dgm:t>
        <a:bodyPr/>
        <a:lstStyle/>
        <a:p>
          <a:endParaRPr lang="hr-HR"/>
        </a:p>
      </dgm:t>
    </dgm:pt>
    <dgm:pt modelId="{B6ABC9B9-EB8F-489E-B67A-981A5E2A9C12}" type="sibTrans" cxnId="{88940B2F-B90B-43A4-A137-AE1A9CF816C6}">
      <dgm:prSet/>
      <dgm:spPr/>
      <dgm:t>
        <a:bodyPr/>
        <a:lstStyle/>
        <a:p>
          <a:endParaRPr lang="hr-HR"/>
        </a:p>
      </dgm:t>
    </dgm:pt>
    <dgm:pt modelId="{A76C6947-96C6-409B-B543-138BA10B007C}">
      <dgm:prSet custT="1"/>
      <dgm:spPr/>
      <dgm:t>
        <a:bodyPr/>
        <a:lstStyle/>
        <a:p>
          <a:r>
            <a:rPr lang="hr-HR" sz="1800" dirty="0"/>
            <a:t>Strojno učenje</a:t>
          </a:r>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0A965638-30E4-46E5-A34F-70475821B955}" type="parTrans" cxnId="{24910C27-8380-46AB-A098-3E74368E8605}">
      <dgm:prSet/>
      <dgm:spPr/>
      <dgm:t>
        <a:bodyPr/>
        <a:lstStyle/>
        <a:p>
          <a:endParaRPr lang="hr-HR"/>
        </a:p>
      </dgm:t>
    </dgm:pt>
    <dgm:pt modelId="{1D74AAC9-013C-481A-ADDA-0297A72A9C56}" type="sibTrans" cxnId="{24910C27-8380-46AB-A098-3E74368E8605}">
      <dgm:prSet/>
      <dgm:spPr/>
      <dgm:t>
        <a:bodyPr/>
        <a:lstStyle/>
        <a:p>
          <a:endParaRPr lang="hr-HR"/>
        </a:p>
      </dgm:t>
    </dgm:pt>
    <dgm:pt modelId="{C44DD129-EB30-41C1-86C8-1FC85B4679A7}">
      <dgm:prSet custT="1"/>
      <dgm:spPr/>
      <dgm:t>
        <a:bodyPr/>
        <a:lstStyle/>
        <a:p>
          <a:r>
            <a:rPr lang="hr-HR" sz="1800" dirty="0"/>
            <a:t>Duboko učenje</a:t>
          </a:r>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5E8D06BA-E1BB-4C9E-A8F2-4FF372685014}" type="parTrans" cxnId="{FB8387B5-D5B1-420E-9E51-CE9078CAE3C8}">
      <dgm:prSet/>
      <dgm:spPr/>
      <dgm:t>
        <a:bodyPr/>
        <a:lstStyle/>
        <a:p>
          <a:endParaRPr lang="hr-HR"/>
        </a:p>
      </dgm:t>
    </dgm:pt>
    <dgm:pt modelId="{770C9EA8-838F-4E66-AB79-4B2E8D732868}" type="sibTrans" cxnId="{FB8387B5-D5B1-420E-9E51-CE9078CAE3C8}">
      <dgm:prSet/>
      <dgm:spPr/>
      <dgm:t>
        <a:bodyPr/>
        <a:lstStyle/>
        <a:p>
          <a:endParaRPr lang="hr-HR"/>
        </a:p>
      </dgm:t>
    </dgm:pt>
    <dgm:pt modelId="{36FC9351-3FC1-451E-B89C-BE74CE3C7ECA}">
      <dgm:prSet custT="1"/>
      <dgm:spPr/>
      <dgm:t>
        <a:bodyPr/>
        <a:lstStyle/>
        <a:p>
          <a:r>
            <a:rPr lang="hr-HR" sz="2000" dirty="0"/>
            <a:t>Računalni</a:t>
          </a:r>
          <a:r>
            <a:rPr lang="hr-HR" sz="1800" dirty="0"/>
            <a:t> vid</a:t>
          </a:r>
        </a:p>
      </dgm:t>
    </dgm:pt>
    <dgm:pt modelId="{D28360EA-417E-4436-8207-8483B288FA2A}" type="parTrans" cxnId="{FC52B372-D568-4700-BF1A-04DE9F69C089}">
      <dgm:prSet/>
      <dgm:spPr/>
      <dgm:t>
        <a:bodyPr/>
        <a:lstStyle/>
        <a:p>
          <a:endParaRPr lang="hr-HR"/>
        </a:p>
      </dgm:t>
    </dgm:pt>
    <dgm:pt modelId="{C9EC12BB-4EF7-489D-BADF-732D0B961A99}" type="sibTrans" cxnId="{FC52B372-D568-4700-BF1A-04DE9F69C089}">
      <dgm:prSet/>
      <dgm:spPr/>
      <dgm:t>
        <a:bodyPr/>
        <a:lstStyle/>
        <a:p>
          <a:endParaRPr lang="hr-HR"/>
        </a:p>
      </dgm:t>
    </dgm:pt>
    <dgm:pt modelId="{9ECE8CF3-49B3-40F9-A9E4-D8123106C524}">
      <dgm:prSet custT="1"/>
      <dgm:spPr/>
      <dgm:t>
        <a:bodyPr/>
        <a:lstStyle/>
        <a:p>
          <a:r>
            <a:rPr lang="hr-HR" sz="2000" dirty="0"/>
            <a:t>Robotika</a:t>
          </a:r>
          <a:endParaRPr lang="hr-HR" sz="1400" dirty="0"/>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CCCFEB0B-A524-4564-82EF-D6743A352EBD}" type="parTrans" cxnId="{48743F9C-C525-43D3-A088-35FFDF396838}">
      <dgm:prSet/>
      <dgm:spPr/>
      <dgm:t>
        <a:bodyPr/>
        <a:lstStyle/>
        <a:p>
          <a:endParaRPr lang="hr-HR"/>
        </a:p>
      </dgm:t>
    </dgm:pt>
    <dgm:pt modelId="{5B520D57-6E2F-4472-A311-9F2BA69E098E}" type="sibTrans" cxnId="{48743F9C-C525-43D3-A088-35FFDF396838}">
      <dgm:prSet/>
      <dgm:spPr/>
      <dgm:t>
        <a:bodyPr/>
        <a:lstStyle/>
        <a:p>
          <a:endParaRPr lang="hr-HR"/>
        </a:p>
      </dgm:t>
    </dgm:pt>
    <dgm:pt modelId="{80D2F373-F38D-4B99-AAA7-B71F3419B20F}">
      <dgm:prSet custT="1"/>
      <dgm:spPr/>
      <dgm:t>
        <a:bodyPr/>
        <a:lstStyle/>
        <a:p>
          <a:r>
            <a:rPr lang="hr-HR" sz="1800" dirty="0"/>
            <a:t>Znanost o</a:t>
          </a:r>
        </a:p>
        <a:p>
          <a:r>
            <a:rPr lang="hr-HR" sz="1800" dirty="0"/>
            <a:t>podatcima</a:t>
          </a:r>
        </a:p>
      </dgm:t>
    </dgm:pt>
    <dgm:pt modelId="{E2390B87-D98E-4056-9043-D813D4D2205E}" type="parTrans" cxnId="{B8F866B2-FDBB-469F-A462-5868841E124B}">
      <dgm:prSet/>
      <dgm:spPr/>
      <dgm:t>
        <a:bodyPr/>
        <a:lstStyle/>
        <a:p>
          <a:endParaRPr lang="hr-HR"/>
        </a:p>
      </dgm:t>
    </dgm:pt>
    <dgm:pt modelId="{60302C1B-3F82-4C8A-BD8C-46B8B98C5241}" type="sibTrans" cxnId="{B8F866B2-FDBB-469F-A462-5868841E124B}">
      <dgm:prSet/>
      <dgm:spPr/>
      <dgm:t>
        <a:bodyPr/>
        <a:lstStyle/>
        <a:p>
          <a:endParaRPr lang="hr-HR"/>
        </a:p>
      </dgm:t>
    </dgm:pt>
    <dgm:pt modelId="{B134E947-C501-4427-9572-BBE16976B344}">
      <dgm:prSet custT="1"/>
      <dgm:spPr/>
      <dgm:t>
        <a:bodyPr/>
        <a:lstStyle/>
        <a:p>
          <a:r>
            <a:rPr lang="hr-HR" sz="1800" dirty="0"/>
            <a:t>Procesiranje prirodnoga jezika</a:t>
          </a:r>
        </a:p>
      </dgm:t>
    </dgm:pt>
    <dgm:pt modelId="{4B4F5733-158E-403F-9398-4C621D66A8CE}" type="parTrans" cxnId="{1F3F5D42-2D33-420E-8E09-BC3C9B51C3F4}">
      <dgm:prSet/>
      <dgm:spPr/>
      <dgm:t>
        <a:bodyPr/>
        <a:lstStyle/>
        <a:p>
          <a:endParaRPr lang="hr-HR"/>
        </a:p>
      </dgm:t>
    </dgm:pt>
    <dgm:pt modelId="{0097A288-CD69-4F3E-9D28-FADF7B5F3A75}" type="sibTrans" cxnId="{1F3F5D42-2D33-420E-8E09-BC3C9B51C3F4}">
      <dgm:prSet/>
      <dgm:spPr/>
      <dgm:t>
        <a:bodyPr/>
        <a:lstStyle/>
        <a:p>
          <a:endParaRPr lang="hr-HR"/>
        </a:p>
      </dgm:t>
    </dgm:pt>
    <dgm:pt modelId="{3C3B59EF-8E31-4715-AB0F-FEE0EA248121}" type="pres">
      <dgm:prSet presAssocID="{1880B743-2013-4324-A63E-818384FA6EF9}" presName="cycle" presStyleCnt="0">
        <dgm:presLayoutVars>
          <dgm:chMax val="1"/>
          <dgm:dir/>
          <dgm:animLvl val="ctr"/>
          <dgm:resizeHandles val="exact"/>
        </dgm:presLayoutVars>
      </dgm:prSet>
      <dgm:spPr/>
    </dgm:pt>
    <dgm:pt modelId="{24ECB924-E067-4C46-939F-AE81C3948A66}" type="pres">
      <dgm:prSet presAssocID="{EEAEEB9A-D59A-468E-A81F-9C571D4CE0BE}" presName="centerShape" presStyleLbl="node0" presStyleIdx="0" presStyleCnt="1" custScaleX="210425" custScaleY="153199" custLinFactNeighborX="-4772"/>
      <dgm:spPr/>
    </dgm:pt>
    <dgm:pt modelId="{690CB8EB-6891-487A-976D-828C2041EF99}" type="pres">
      <dgm:prSet presAssocID="{9C206879-2135-4623-8F67-E612C8B73406}" presName="Name9" presStyleLbl="parChTrans1D2" presStyleIdx="0" presStyleCnt="11"/>
      <dgm:spPr/>
    </dgm:pt>
    <dgm:pt modelId="{9EC0BB76-9C67-4390-8BF2-193593C59EC9}" type="pres">
      <dgm:prSet presAssocID="{9C206879-2135-4623-8F67-E612C8B73406}" presName="connTx" presStyleLbl="parChTrans1D2" presStyleIdx="0" presStyleCnt="11"/>
      <dgm:spPr/>
    </dgm:pt>
    <dgm:pt modelId="{3B087342-9B24-428C-9443-05A4B896F7C2}" type="pres">
      <dgm:prSet presAssocID="{AE6FEEF5-9893-4F35-90AC-C7F1D2991853}" presName="node" presStyleLbl="node1" presStyleIdx="0" presStyleCnt="11" custScaleX="190424" custScaleY="92680" custRadScaleRad="90448" custRadScaleInc="70426">
        <dgm:presLayoutVars>
          <dgm:bulletEnabled val="1"/>
        </dgm:presLayoutVars>
      </dgm:prSet>
      <dgm:spPr/>
    </dgm:pt>
    <dgm:pt modelId="{70047C59-F641-4676-BECA-870FC646D57D}" type="pres">
      <dgm:prSet presAssocID="{378D3428-59B6-4F6C-A1C0-454A2D208DD2}" presName="Name9" presStyleLbl="parChTrans1D2" presStyleIdx="1" presStyleCnt="11"/>
      <dgm:spPr/>
    </dgm:pt>
    <dgm:pt modelId="{376168F4-ED9E-46BD-8C9C-BF016C0A8EDA}" type="pres">
      <dgm:prSet presAssocID="{378D3428-59B6-4F6C-A1C0-454A2D208DD2}" presName="connTx" presStyleLbl="parChTrans1D2" presStyleIdx="1" presStyleCnt="11"/>
      <dgm:spPr/>
    </dgm:pt>
    <dgm:pt modelId="{D6F77D1E-2FB3-4091-8DE2-ABC3A1D3F234}" type="pres">
      <dgm:prSet presAssocID="{5F78DDB9-11A8-480F-B631-D0B9ED2E8E97}" presName="node" presStyleLbl="node1" presStyleIdx="1" presStyleCnt="11" custScaleX="201377" custScaleY="81504" custRadScaleRad="94082" custRadScaleInc="117983">
        <dgm:presLayoutVars>
          <dgm:bulletEnabled val="1"/>
        </dgm:presLayoutVars>
      </dgm:prSet>
      <dgm:spPr/>
    </dgm:pt>
    <dgm:pt modelId="{F06E518B-15E0-4FCC-B110-30E601B9767C}" type="pres">
      <dgm:prSet presAssocID="{E411528A-3764-48E9-9D79-3BBEDBEFAD8D}" presName="Name9" presStyleLbl="parChTrans1D2" presStyleIdx="2" presStyleCnt="11"/>
      <dgm:spPr/>
    </dgm:pt>
    <dgm:pt modelId="{32E46399-645F-4DCC-8E47-C6B17E09E257}" type="pres">
      <dgm:prSet presAssocID="{E411528A-3764-48E9-9D79-3BBEDBEFAD8D}" presName="connTx" presStyleLbl="parChTrans1D2" presStyleIdx="2" presStyleCnt="11"/>
      <dgm:spPr/>
    </dgm:pt>
    <dgm:pt modelId="{5D08672B-07C1-4085-A92A-76B644E75050}" type="pres">
      <dgm:prSet presAssocID="{52E7E065-D6AA-470D-A631-EC640CD053DB}" presName="node" presStyleLbl="node1" presStyleIdx="2" presStyleCnt="11" custScaleX="201249" custScaleY="96649" custRadScaleRad="86739" custRadScaleInc="86901">
        <dgm:presLayoutVars>
          <dgm:bulletEnabled val="1"/>
        </dgm:presLayoutVars>
      </dgm:prSet>
      <dgm:spPr/>
    </dgm:pt>
    <dgm:pt modelId="{25BF0E89-A09A-45FD-BA9B-B3CF41D5938A}" type="pres">
      <dgm:prSet presAssocID="{8C91EFD8-6568-429B-95D5-AF2F4693EDED}" presName="Name9" presStyleLbl="parChTrans1D2" presStyleIdx="3" presStyleCnt="11"/>
      <dgm:spPr/>
    </dgm:pt>
    <dgm:pt modelId="{4B35B8B7-6E84-4402-B071-F231DC0DAF03}" type="pres">
      <dgm:prSet presAssocID="{8C91EFD8-6568-429B-95D5-AF2F4693EDED}" presName="connTx" presStyleLbl="parChTrans1D2" presStyleIdx="3" presStyleCnt="11"/>
      <dgm:spPr/>
    </dgm:pt>
    <dgm:pt modelId="{951A7847-C844-4655-8163-EFB072974836}" type="pres">
      <dgm:prSet presAssocID="{CDDC9B50-A263-4762-8FE9-B5CA5F60AE17}" presName="node" presStyleLbl="node1" presStyleIdx="3" presStyleCnt="11" custScaleX="160538" custScaleY="93823" custRadScaleRad="118055" custRadScaleInc="35262">
        <dgm:presLayoutVars>
          <dgm:bulletEnabled val="1"/>
        </dgm:presLayoutVars>
      </dgm:prSet>
      <dgm:spPr/>
    </dgm:pt>
    <dgm:pt modelId="{C72B8E7A-60B3-40B4-842C-468DF58EB112}" type="pres">
      <dgm:prSet presAssocID="{78835960-71DB-4402-8DDA-0C62CDC59D12}" presName="Name9" presStyleLbl="parChTrans1D2" presStyleIdx="4" presStyleCnt="11"/>
      <dgm:spPr/>
    </dgm:pt>
    <dgm:pt modelId="{81A45E9B-B2CC-4EA8-BC1F-CB8E112AD76C}" type="pres">
      <dgm:prSet presAssocID="{78835960-71DB-4402-8DDA-0C62CDC59D12}" presName="connTx" presStyleLbl="parChTrans1D2" presStyleIdx="4" presStyleCnt="11"/>
      <dgm:spPr/>
    </dgm:pt>
    <dgm:pt modelId="{778CB188-E212-4799-BB1B-B26C3AFB6082}" type="pres">
      <dgm:prSet presAssocID="{B6FF225B-93D9-4937-BFB8-84F65C358818}" presName="node" presStyleLbl="node1" presStyleIdx="4" presStyleCnt="11" custScaleX="196077" custScaleY="110934" custRadScaleRad="74160" custRadScaleInc="52605">
        <dgm:presLayoutVars>
          <dgm:bulletEnabled val="1"/>
        </dgm:presLayoutVars>
      </dgm:prSet>
      <dgm:spPr/>
    </dgm:pt>
    <dgm:pt modelId="{CCAED01E-9259-42A8-BC04-8B44CBD5D6AC}" type="pres">
      <dgm:prSet presAssocID="{0A965638-30E4-46E5-A34F-70475821B955}" presName="Name9" presStyleLbl="parChTrans1D2" presStyleIdx="5" presStyleCnt="11"/>
      <dgm:spPr/>
    </dgm:pt>
    <dgm:pt modelId="{706F9395-4149-47EC-9D6E-DE607CFF36B9}" type="pres">
      <dgm:prSet presAssocID="{0A965638-30E4-46E5-A34F-70475821B955}" presName="connTx" presStyleLbl="parChTrans1D2" presStyleIdx="5" presStyleCnt="11"/>
      <dgm:spPr/>
    </dgm:pt>
    <dgm:pt modelId="{9E6D0F97-A82A-48C3-86A8-5DFC1836CED7}" type="pres">
      <dgm:prSet presAssocID="{A76C6947-96C6-409B-B543-138BA10B007C}" presName="node" presStyleLbl="node1" presStyleIdx="5" presStyleCnt="11" custScaleX="126240" custScaleY="92516" custRadScaleRad="80332" custRadScaleInc="163282">
        <dgm:presLayoutVars>
          <dgm:bulletEnabled val="1"/>
        </dgm:presLayoutVars>
      </dgm:prSet>
      <dgm:spPr/>
    </dgm:pt>
    <dgm:pt modelId="{A913317F-F541-41DC-8F08-F4279D41CC19}" type="pres">
      <dgm:prSet presAssocID="{5E8D06BA-E1BB-4C9E-A8F2-4FF372685014}" presName="Name9" presStyleLbl="parChTrans1D2" presStyleIdx="6" presStyleCnt="11"/>
      <dgm:spPr/>
    </dgm:pt>
    <dgm:pt modelId="{DEC21F15-D893-4C48-BA17-AE40991C0327}" type="pres">
      <dgm:prSet presAssocID="{5E8D06BA-E1BB-4C9E-A8F2-4FF372685014}" presName="connTx" presStyleLbl="parChTrans1D2" presStyleIdx="6" presStyleCnt="11"/>
      <dgm:spPr/>
    </dgm:pt>
    <dgm:pt modelId="{BD2287D1-6FDF-4855-847A-97887F41531C}" type="pres">
      <dgm:prSet presAssocID="{C44DD129-EB30-41C1-86C8-1FC85B4679A7}" presName="node" presStyleLbl="node1" presStyleIdx="6" presStyleCnt="11" custScaleX="136479" custScaleY="83504" custRadScaleRad="103390" custRadScaleInc="192659">
        <dgm:presLayoutVars>
          <dgm:bulletEnabled val="1"/>
        </dgm:presLayoutVars>
      </dgm:prSet>
      <dgm:spPr/>
    </dgm:pt>
    <dgm:pt modelId="{68739BF9-A112-42EA-B59C-9B688EBB4AFC}" type="pres">
      <dgm:prSet presAssocID="{D28360EA-417E-4436-8207-8483B288FA2A}" presName="Name9" presStyleLbl="parChTrans1D2" presStyleIdx="7" presStyleCnt="11"/>
      <dgm:spPr/>
    </dgm:pt>
    <dgm:pt modelId="{83744E3E-B95A-4098-8181-4732EB12EDDB}" type="pres">
      <dgm:prSet presAssocID="{D28360EA-417E-4436-8207-8483B288FA2A}" presName="connTx" presStyleLbl="parChTrans1D2" presStyleIdx="7" presStyleCnt="11"/>
      <dgm:spPr/>
    </dgm:pt>
    <dgm:pt modelId="{B83F2C87-A080-4D32-9549-E34BF60600D1}" type="pres">
      <dgm:prSet presAssocID="{36FC9351-3FC1-451E-B89C-BE74CE3C7ECA}" presName="node" presStyleLbl="node1" presStyleIdx="7" presStyleCnt="11" custScaleX="175544" custScaleY="90738" custRadScaleRad="117996" custRadScaleInc="360241">
        <dgm:presLayoutVars>
          <dgm:bulletEnabled val="1"/>
        </dgm:presLayoutVars>
      </dgm:prSet>
      <dgm:spPr/>
    </dgm:pt>
    <dgm:pt modelId="{F4E19F98-22B0-44D4-B8A6-B47F7BC3FC48}" type="pres">
      <dgm:prSet presAssocID="{CCCFEB0B-A524-4564-82EF-D6743A352EBD}" presName="Name9" presStyleLbl="parChTrans1D2" presStyleIdx="8" presStyleCnt="11"/>
      <dgm:spPr/>
    </dgm:pt>
    <dgm:pt modelId="{2CF65435-8524-47D2-B1D0-309B78F5A181}" type="pres">
      <dgm:prSet presAssocID="{CCCFEB0B-A524-4564-82EF-D6743A352EBD}" presName="connTx" presStyleLbl="parChTrans1D2" presStyleIdx="8" presStyleCnt="11"/>
      <dgm:spPr/>
    </dgm:pt>
    <dgm:pt modelId="{56F6768D-B237-4931-91F0-824CB0FCADC1}" type="pres">
      <dgm:prSet presAssocID="{9ECE8CF3-49B3-40F9-A9E4-D8123106C524}" presName="node" presStyleLbl="node1" presStyleIdx="8" presStyleCnt="11" custScaleX="153323" custScaleY="55586" custRadScaleRad="97172" custRadScaleInc="-76857">
        <dgm:presLayoutVars>
          <dgm:bulletEnabled val="1"/>
        </dgm:presLayoutVars>
      </dgm:prSet>
      <dgm:spPr/>
    </dgm:pt>
    <dgm:pt modelId="{36F76D79-1D77-44B8-972B-A6363BC10282}" type="pres">
      <dgm:prSet presAssocID="{E2390B87-D98E-4056-9043-D813D4D2205E}" presName="Name9" presStyleLbl="parChTrans1D2" presStyleIdx="9" presStyleCnt="11"/>
      <dgm:spPr/>
    </dgm:pt>
    <dgm:pt modelId="{9A95CA46-2A00-456B-B18F-61F7BAF68659}" type="pres">
      <dgm:prSet presAssocID="{E2390B87-D98E-4056-9043-D813D4D2205E}" presName="connTx" presStyleLbl="parChTrans1D2" presStyleIdx="9" presStyleCnt="11"/>
      <dgm:spPr/>
    </dgm:pt>
    <dgm:pt modelId="{8DB60F9F-53D5-4593-AE6C-A4E604BC3911}" type="pres">
      <dgm:prSet presAssocID="{80D2F373-F38D-4B99-AAA7-B71F3419B20F}" presName="node" presStyleLbl="node1" presStyleIdx="9" presStyleCnt="11" custScaleX="156427" custScaleY="77362" custRadScaleRad="130020" custRadScaleInc="-157673">
        <dgm:presLayoutVars>
          <dgm:bulletEnabled val="1"/>
        </dgm:presLayoutVars>
      </dgm:prSet>
      <dgm:spPr/>
    </dgm:pt>
    <dgm:pt modelId="{0DAA9DBC-904B-4630-B6E1-D830A9A06483}" type="pres">
      <dgm:prSet presAssocID="{4B4F5733-158E-403F-9398-4C621D66A8CE}" presName="Name9" presStyleLbl="parChTrans1D2" presStyleIdx="10" presStyleCnt="11"/>
      <dgm:spPr/>
    </dgm:pt>
    <dgm:pt modelId="{32699DA1-60BB-4D71-9F69-C5C8B68E3D58}" type="pres">
      <dgm:prSet presAssocID="{4B4F5733-158E-403F-9398-4C621D66A8CE}" presName="connTx" presStyleLbl="parChTrans1D2" presStyleIdx="10" presStyleCnt="11"/>
      <dgm:spPr/>
    </dgm:pt>
    <dgm:pt modelId="{FC039DEC-A2AC-4FA2-AA4D-241D6FAFA96B}" type="pres">
      <dgm:prSet presAssocID="{B134E947-C501-4427-9572-BBE16976B344}" presName="node" presStyleLbl="node1" presStyleIdx="10" presStyleCnt="11" custScaleX="199253" custRadScaleRad="91883" custRadScaleInc="-41555">
        <dgm:presLayoutVars>
          <dgm:bulletEnabled val="1"/>
        </dgm:presLayoutVars>
      </dgm:prSet>
      <dgm:spPr/>
    </dgm:pt>
  </dgm:ptLst>
  <dgm:cxnLst>
    <dgm:cxn modelId="{98880516-6A8E-45D9-A3A6-4052408A8063}" srcId="{EEAEEB9A-D59A-468E-A81F-9C571D4CE0BE}" destId="{52E7E065-D6AA-470D-A631-EC640CD053DB}" srcOrd="2" destOrd="0" parTransId="{E411528A-3764-48E9-9D79-3BBEDBEFAD8D}" sibTransId="{2C907743-75C5-4727-85B8-7624E0310894}"/>
    <dgm:cxn modelId="{C3C0B216-731E-40B8-A775-BC307E3C179A}" type="presOf" srcId="{CCCFEB0B-A524-4564-82EF-D6743A352EBD}" destId="{F4E19F98-22B0-44D4-B8A6-B47F7BC3FC48}" srcOrd="0" destOrd="0" presId="urn:microsoft.com/office/officeart/2005/8/layout/radial1"/>
    <dgm:cxn modelId="{8DBD011A-A457-4E86-8E7E-0FB31E7ED02D}" type="presOf" srcId="{9ECE8CF3-49B3-40F9-A9E4-D8123106C524}" destId="{56F6768D-B237-4931-91F0-824CB0FCADC1}" srcOrd="0" destOrd="0" presId="urn:microsoft.com/office/officeart/2005/8/layout/radial1"/>
    <dgm:cxn modelId="{FF79C31D-72D5-4323-A63B-D539D6490D6F}" type="presOf" srcId="{C44DD129-EB30-41C1-86C8-1FC85B4679A7}" destId="{BD2287D1-6FDF-4855-847A-97887F41531C}" srcOrd="0" destOrd="0" presId="urn:microsoft.com/office/officeart/2005/8/layout/radial1"/>
    <dgm:cxn modelId="{DFB8C41D-BEBB-4830-BF7D-E1BBEFC9FBF6}" type="presOf" srcId="{AE6FEEF5-9893-4F35-90AC-C7F1D2991853}" destId="{3B087342-9B24-428C-9443-05A4B896F7C2}" srcOrd="0" destOrd="0" presId="urn:microsoft.com/office/officeart/2005/8/layout/radial1"/>
    <dgm:cxn modelId="{24910C27-8380-46AB-A098-3E74368E8605}" srcId="{EEAEEB9A-D59A-468E-A81F-9C571D4CE0BE}" destId="{A76C6947-96C6-409B-B543-138BA10B007C}" srcOrd="5" destOrd="0" parTransId="{0A965638-30E4-46E5-A34F-70475821B955}" sibTransId="{1D74AAC9-013C-481A-ADDA-0297A72A9C56}"/>
    <dgm:cxn modelId="{899FB92C-7BB8-4F44-9D20-3FB7236AF42C}" type="presOf" srcId="{78835960-71DB-4402-8DDA-0C62CDC59D12}" destId="{C72B8E7A-60B3-40B4-842C-468DF58EB112}" srcOrd="0" destOrd="0" presId="urn:microsoft.com/office/officeart/2005/8/layout/radial1"/>
    <dgm:cxn modelId="{88940B2F-B90B-43A4-A137-AE1A9CF816C6}" srcId="{EEAEEB9A-D59A-468E-A81F-9C571D4CE0BE}" destId="{B6FF225B-93D9-4937-BFB8-84F65C358818}" srcOrd="4" destOrd="0" parTransId="{78835960-71DB-4402-8DDA-0C62CDC59D12}" sibTransId="{B6ABC9B9-EB8F-489E-B67A-981A5E2A9C12}"/>
    <dgm:cxn modelId="{8EEE3530-2DD9-4D4B-A7C4-5499D6BED666}" type="presOf" srcId="{80D2F373-F38D-4B99-AAA7-B71F3419B20F}" destId="{8DB60F9F-53D5-4593-AE6C-A4E604BC3911}" srcOrd="0" destOrd="0" presId="urn:microsoft.com/office/officeart/2005/8/layout/radial1"/>
    <dgm:cxn modelId="{E87F3C32-5AFF-4CEC-BE8E-1E785564BF06}" type="presOf" srcId="{B6FF225B-93D9-4937-BFB8-84F65C358818}" destId="{778CB188-E212-4799-BB1B-B26C3AFB6082}" srcOrd="0" destOrd="0" presId="urn:microsoft.com/office/officeart/2005/8/layout/radial1"/>
    <dgm:cxn modelId="{0D57A733-3B00-4785-AC01-6878D6A86987}" type="presOf" srcId="{378D3428-59B6-4F6C-A1C0-454A2D208DD2}" destId="{376168F4-ED9E-46BD-8C9C-BF016C0A8EDA}" srcOrd="1" destOrd="0" presId="urn:microsoft.com/office/officeart/2005/8/layout/radial1"/>
    <dgm:cxn modelId="{78CD0A37-8415-496E-8FAA-D720AD931A07}" type="presOf" srcId="{CDDC9B50-A263-4762-8FE9-B5CA5F60AE17}" destId="{951A7847-C844-4655-8163-EFB072974836}" srcOrd="0" destOrd="0" presId="urn:microsoft.com/office/officeart/2005/8/layout/radial1"/>
    <dgm:cxn modelId="{8770503A-ACBB-40EF-995D-9E50A0EF2BF6}" type="presOf" srcId="{D28360EA-417E-4436-8207-8483B288FA2A}" destId="{83744E3E-B95A-4098-8181-4732EB12EDDB}" srcOrd="1" destOrd="0" presId="urn:microsoft.com/office/officeart/2005/8/layout/radial1"/>
    <dgm:cxn modelId="{0082D540-DCB1-4991-B7A4-4ACF64CC2960}" type="presOf" srcId="{E2390B87-D98E-4056-9043-D813D4D2205E}" destId="{36F76D79-1D77-44B8-972B-A6363BC10282}" srcOrd="0" destOrd="0" presId="urn:microsoft.com/office/officeart/2005/8/layout/radial1"/>
    <dgm:cxn modelId="{1F3F5D42-2D33-420E-8E09-BC3C9B51C3F4}" srcId="{EEAEEB9A-D59A-468E-A81F-9C571D4CE0BE}" destId="{B134E947-C501-4427-9572-BBE16976B344}" srcOrd="10" destOrd="0" parTransId="{4B4F5733-158E-403F-9398-4C621D66A8CE}" sibTransId="{0097A288-CD69-4F3E-9D28-FADF7B5F3A75}"/>
    <dgm:cxn modelId="{DF283A4B-9E94-4D22-AACE-A4F2A8250922}" type="presOf" srcId="{78835960-71DB-4402-8DDA-0C62CDC59D12}" destId="{81A45E9B-B2CC-4EA8-BC1F-CB8E112AD76C}" srcOrd="1" destOrd="0" presId="urn:microsoft.com/office/officeart/2005/8/layout/radial1"/>
    <dgm:cxn modelId="{FC52B372-D568-4700-BF1A-04DE9F69C089}" srcId="{EEAEEB9A-D59A-468E-A81F-9C571D4CE0BE}" destId="{36FC9351-3FC1-451E-B89C-BE74CE3C7ECA}" srcOrd="7" destOrd="0" parTransId="{D28360EA-417E-4436-8207-8483B288FA2A}" sibTransId="{C9EC12BB-4EF7-489D-BADF-732D0B961A99}"/>
    <dgm:cxn modelId="{E9BBA256-AA3E-4CB1-9DA3-A4728AB4E07A}" type="presOf" srcId="{9C206879-2135-4623-8F67-E612C8B73406}" destId="{9EC0BB76-9C67-4390-8BF2-193593C59EC9}" srcOrd="1" destOrd="0" presId="urn:microsoft.com/office/officeart/2005/8/layout/radial1"/>
    <dgm:cxn modelId="{BA48D276-FAD2-4A3D-AA10-4B656D6EFE5A}" type="presOf" srcId="{4B4F5733-158E-403F-9398-4C621D66A8CE}" destId="{32699DA1-60BB-4D71-9F69-C5C8B68E3D58}" srcOrd="1" destOrd="0" presId="urn:microsoft.com/office/officeart/2005/8/layout/radial1"/>
    <dgm:cxn modelId="{5C309A77-76FE-4075-BDF0-945582E995EF}" type="presOf" srcId="{0A965638-30E4-46E5-A34F-70475821B955}" destId="{CCAED01E-9259-42A8-BC04-8B44CBD5D6AC}" srcOrd="0" destOrd="0" presId="urn:microsoft.com/office/officeart/2005/8/layout/radial1"/>
    <dgm:cxn modelId="{928CFC78-1CF4-451D-8AC0-71A52CC7EED9}" type="presOf" srcId="{5F78DDB9-11A8-480F-B631-D0B9ED2E8E97}" destId="{D6F77D1E-2FB3-4091-8DE2-ABC3A1D3F234}" srcOrd="0" destOrd="0" presId="urn:microsoft.com/office/officeart/2005/8/layout/radial1"/>
    <dgm:cxn modelId="{A21A255A-CAFE-4360-8A08-3912874BFE33}" type="presOf" srcId="{E2390B87-D98E-4056-9043-D813D4D2205E}" destId="{9A95CA46-2A00-456B-B18F-61F7BAF68659}" srcOrd="1" destOrd="0" presId="urn:microsoft.com/office/officeart/2005/8/layout/radial1"/>
    <dgm:cxn modelId="{11106D8B-621C-4BBC-A0C5-3139FE4E0FB4}" type="presOf" srcId="{5E8D06BA-E1BB-4C9E-A8F2-4FF372685014}" destId="{A913317F-F541-41DC-8F08-F4279D41CC19}" srcOrd="0" destOrd="0" presId="urn:microsoft.com/office/officeart/2005/8/layout/radial1"/>
    <dgm:cxn modelId="{3DDF718C-8D15-47FA-98B9-5CC3C606B467}" type="presOf" srcId="{CCCFEB0B-A524-4564-82EF-D6743A352EBD}" destId="{2CF65435-8524-47D2-B1D0-309B78F5A181}" srcOrd="1" destOrd="0" presId="urn:microsoft.com/office/officeart/2005/8/layout/radial1"/>
    <dgm:cxn modelId="{8071A88C-DD0B-4D61-B2BB-69713030B283}" type="presOf" srcId="{378D3428-59B6-4F6C-A1C0-454A2D208DD2}" destId="{70047C59-F641-4676-BECA-870FC646D57D}" srcOrd="0" destOrd="0" presId="urn:microsoft.com/office/officeart/2005/8/layout/radial1"/>
    <dgm:cxn modelId="{F9A03B8E-6F4F-4889-A918-797F33A8DB18}" srcId="{EEAEEB9A-D59A-468E-A81F-9C571D4CE0BE}" destId="{AE6FEEF5-9893-4F35-90AC-C7F1D2991853}" srcOrd="0" destOrd="0" parTransId="{9C206879-2135-4623-8F67-E612C8B73406}" sibTransId="{C052771A-3AE9-4036-A626-8903CCB319A1}"/>
    <dgm:cxn modelId="{13B31F91-2D02-49CB-8C2E-CDCE4395C3F2}" type="presOf" srcId="{1880B743-2013-4324-A63E-818384FA6EF9}" destId="{3C3B59EF-8E31-4715-AB0F-FEE0EA248121}" srcOrd="0" destOrd="0" presId="urn:microsoft.com/office/officeart/2005/8/layout/radial1"/>
    <dgm:cxn modelId="{2B9A7C98-A4A5-4A48-AA5A-5C942E695CFA}" type="presOf" srcId="{9C206879-2135-4623-8F67-E612C8B73406}" destId="{690CB8EB-6891-487A-976D-828C2041EF99}" srcOrd="0" destOrd="0" presId="urn:microsoft.com/office/officeart/2005/8/layout/radial1"/>
    <dgm:cxn modelId="{48743F9C-C525-43D3-A088-35FFDF396838}" srcId="{EEAEEB9A-D59A-468E-A81F-9C571D4CE0BE}" destId="{9ECE8CF3-49B3-40F9-A9E4-D8123106C524}" srcOrd="8" destOrd="0" parTransId="{CCCFEB0B-A524-4564-82EF-D6743A352EBD}" sibTransId="{5B520D57-6E2F-4472-A311-9F2BA69E098E}"/>
    <dgm:cxn modelId="{B8F866B2-FDBB-469F-A462-5868841E124B}" srcId="{EEAEEB9A-D59A-468E-A81F-9C571D4CE0BE}" destId="{80D2F373-F38D-4B99-AAA7-B71F3419B20F}" srcOrd="9" destOrd="0" parTransId="{E2390B87-D98E-4056-9043-D813D4D2205E}" sibTransId="{60302C1B-3F82-4C8A-BD8C-46B8B98C5241}"/>
    <dgm:cxn modelId="{FB8387B5-D5B1-420E-9E51-CE9078CAE3C8}" srcId="{EEAEEB9A-D59A-468E-A81F-9C571D4CE0BE}" destId="{C44DD129-EB30-41C1-86C8-1FC85B4679A7}" srcOrd="6" destOrd="0" parTransId="{5E8D06BA-E1BB-4C9E-A8F2-4FF372685014}" sibTransId="{770C9EA8-838F-4E66-AB79-4B2E8D732868}"/>
    <dgm:cxn modelId="{2D466BBA-DEFD-4DBD-B96C-B155CD9888B0}" type="presOf" srcId="{D28360EA-417E-4436-8207-8483B288FA2A}" destId="{68739BF9-A112-42EA-B59C-9B688EBB4AFC}" srcOrd="0" destOrd="0" presId="urn:microsoft.com/office/officeart/2005/8/layout/radial1"/>
    <dgm:cxn modelId="{2627A3C1-4484-40B3-9DB1-B052963940E6}" type="presOf" srcId="{52E7E065-D6AA-470D-A631-EC640CD053DB}" destId="{5D08672B-07C1-4085-A92A-76B644E75050}" srcOrd="0" destOrd="0" presId="urn:microsoft.com/office/officeart/2005/8/layout/radial1"/>
    <dgm:cxn modelId="{2418A2C6-B906-4C18-A9AF-C5E3E352BEB7}" type="presOf" srcId="{8C91EFD8-6568-429B-95D5-AF2F4693EDED}" destId="{25BF0E89-A09A-45FD-BA9B-B3CF41D5938A}" srcOrd="0" destOrd="0" presId="urn:microsoft.com/office/officeart/2005/8/layout/radial1"/>
    <dgm:cxn modelId="{60DA09C8-7CFB-4478-AE17-B40821D54D40}" type="presOf" srcId="{EEAEEB9A-D59A-468E-A81F-9C571D4CE0BE}" destId="{24ECB924-E067-4C46-939F-AE81C3948A66}" srcOrd="0" destOrd="0" presId="urn:microsoft.com/office/officeart/2005/8/layout/radial1"/>
    <dgm:cxn modelId="{E9E860C8-3D89-4882-8779-123C50701D52}" srcId="{EEAEEB9A-D59A-468E-A81F-9C571D4CE0BE}" destId="{CDDC9B50-A263-4762-8FE9-B5CA5F60AE17}" srcOrd="3" destOrd="0" parTransId="{8C91EFD8-6568-429B-95D5-AF2F4693EDED}" sibTransId="{06F8E0D6-EAD0-4AF3-88AB-6846A4FF8016}"/>
    <dgm:cxn modelId="{02D590CC-B35A-42B4-BA2D-79F6238FC565}" type="presOf" srcId="{8C91EFD8-6568-429B-95D5-AF2F4693EDED}" destId="{4B35B8B7-6E84-4402-B071-F231DC0DAF03}" srcOrd="1" destOrd="0" presId="urn:microsoft.com/office/officeart/2005/8/layout/radial1"/>
    <dgm:cxn modelId="{570333D4-4502-458D-B481-7D0DBADC37A0}" type="presOf" srcId="{B134E947-C501-4427-9572-BBE16976B344}" destId="{FC039DEC-A2AC-4FA2-AA4D-241D6FAFA96B}" srcOrd="0" destOrd="0" presId="urn:microsoft.com/office/officeart/2005/8/layout/radial1"/>
    <dgm:cxn modelId="{AA161EDA-A0D1-481D-9DF2-3D966F92309A}" type="presOf" srcId="{36FC9351-3FC1-451E-B89C-BE74CE3C7ECA}" destId="{B83F2C87-A080-4D32-9549-E34BF60600D1}" srcOrd="0" destOrd="0" presId="urn:microsoft.com/office/officeart/2005/8/layout/radial1"/>
    <dgm:cxn modelId="{644E13DF-1E35-4523-AEB5-7C45DA52156C}" type="presOf" srcId="{5E8D06BA-E1BB-4C9E-A8F2-4FF372685014}" destId="{DEC21F15-D893-4C48-BA17-AE40991C0327}" srcOrd="1" destOrd="0" presId="urn:microsoft.com/office/officeart/2005/8/layout/radial1"/>
    <dgm:cxn modelId="{130FA4E3-D35A-41F6-A912-2AA4BE991E7D}" type="presOf" srcId="{4B4F5733-158E-403F-9398-4C621D66A8CE}" destId="{0DAA9DBC-904B-4630-B6E1-D830A9A06483}" srcOrd="0" destOrd="0" presId="urn:microsoft.com/office/officeart/2005/8/layout/radial1"/>
    <dgm:cxn modelId="{B1736BE4-6522-44EF-950F-CF55F4DDE839}" srcId="{EEAEEB9A-D59A-468E-A81F-9C571D4CE0BE}" destId="{5F78DDB9-11A8-480F-B631-D0B9ED2E8E97}" srcOrd="1" destOrd="0" parTransId="{378D3428-59B6-4F6C-A1C0-454A2D208DD2}" sibTransId="{2BB27DF2-23B5-42CE-9F0C-0F99FF835F1A}"/>
    <dgm:cxn modelId="{46C0C7E9-7DB6-4D39-A090-6E7E096A6499}" type="presOf" srcId="{0A965638-30E4-46E5-A34F-70475821B955}" destId="{706F9395-4149-47EC-9D6E-DE607CFF36B9}" srcOrd="1" destOrd="0" presId="urn:microsoft.com/office/officeart/2005/8/layout/radial1"/>
    <dgm:cxn modelId="{A87FE8F1-0426-4F27-B599-B7F95319FF18}" type="presOf" srcId="{E411528A-3764-48E9-9D79-3BBEDBEFAD8D}" destId="{32E46399-645F-4DCC-8E47-C6B17E09E257}" srcOrd="1" destOrd="0" presId="urn:microsoft.com/office/officeart/2005/8/layout/radial1"/>
    <dgm:cxn modelId="{396A15F4-8592-443F-BA5C-C33142BAA24A}" type="presOf" srcId="{A76C6947-96C6-409B-B543-138BA10B007C}" destId="{9E6D0F97-A82A-48C3-86A8-5DFC1836CED7}" srcOrd="0" destOrd="0" presId="urn:microsoft.com/office/officeart/2005/8/layout/radial1"/>
    <dgm:cxn modelId="{08BDEAF9-10B1-4294-9FE1-AEA863BC4906}" srcId="{1880B743-2013-4324-A63E-818384FA6EF9}" destId="{EEAEEB9A-D59A-468E-A81F-9C571D4CE0BE}" srcOrd="0" destOrd="0" parTransId="{81706F7F-96BB-4CC3-B3DB-B514B4895160}" sibTransId="{B18ADFC6-E91D-49ED-9286-F3E12FF7492C}"/>
    <dgm:cxn modelId="{D0DA67FA-5607-46ED-93FE-CE7374A5ECCA}" type="presOf" srcId="{E411528A-3764-48E9-9D79-3BBEDBEFAD8D}" destId="{F06E518B-15E0-4FCC-B110-30E601B9767C}" srcOrd="0" destOrd="0" presId="urn:microsoft.com/office/officeart/2005/8/layout/radial1"/>
    <dgm:cxn modelId="{E81AC1A4-78FF-4420-A848-1C90C38931CD}" type="presParOf" srcId="{3C3B59EF-8E31-4715-AB0F-FEE0EA248121}" destId="{24ECB924-E067-4C46-939F-AE81C3948A66}" srcOrd="0" destOrd="0" presId="urn:microsoft.com/office/officeart/2005/8/layout/radial1"/>
    <dgm:cxn modelId="{09D3926C-9539-4F53-9762-EFF089B0186C}" type="presParOf" srcId="{3C3B59EF-8E31-4715-AB0F-FEE0EA248121}" destId="{690CB8EB-6891-487A-976D-828C2041EF99}" srcOrd="1" destOrd="0" presId="urn:microsoft.com/office/officeart/2005/8/layout/radial1"/>
    <dgm:cxn modelId="{6793B4E9-6B9B-4F1E-B07B-51AB2276EE30}" type="presParOf" srcId="{690CB8EB-6891-487A-976D-828C2041EF99}" destId="{9EC0BB76-9C67-4390-8BF2-193593C59EC9}" srcOrd="0" destOrd="0" presId="urn:microsoft.com/office/officeart/2005/8/layout/radial1"/>
    <dgm:cxn modelId="{A95D6761-2316-4780-A388-22062AB45774}" type="presParOf" srcId="{3C3B59EF-8E31-4715-AB0F-FEE0EA248121}" destId="{3B087342-9B24-428C-9443-05A4B896F7C2}" srcOrd="2" destOrd="0" presId="urn:microsoft.com/office/officeart/2005/8/layout/radial1"/>
    <dgm:cxn modelId="{CCE845A7-34C3-481E-96FC-328D8FACCBFD}" type="presParOf" srcId="{3C3B59EF-8E31-4715-AB0F-FEE0EA248121}" destId="{70047C59-F641-4676-BECA-870FC646D57D}" srcOrd="3" destOrd="0" presId="urn:microsoft.com/office/officeart/2005/8/layout/radial1"/>
    <dgm:cxn modelId="{7B8FD3D0-5457-41DB-8064-9E15A38C9F34}" type="presParOf" srcId="{70047C59-F641-4676-BECA-870FC646D57D}" destId="{376168F4-ED9E-46BD-8C9C-BF016C0A8EDA}" srcOrd="0" destOrd="0" presId="urn:microsoft.com/office/officeart/2005/8/layout/radial1"/>
    <dgm:cxn modelId="{A7F70F8B-5DF0-40D4-9C77-229E874F8033}" type="presParOf" srcId="{3C3B59EF-8E31-4715-AB0F-FEE0EA248121}" destId="{D6F77D1E-2FB3-4091-8DE2-ABC3A1D3F234}" srcOrd="4" destOrd="0" presId="urn:microsoft.com/office/officeart/2005/8/layout/radial1"/>
    <dgm:cxn modelId="{F76D7109-A436-4BEC-AC0D-511BBA81255F}" type="presParOf" srcId="{3C3B59EF-8E31-4715-AB0F-FEE0EA248121}" destId="{F06E518B-15E0-4FCC-B110-30E601B9767C}" srcOrd="5" destOrd="0" presId="urn:microsoft.com/office/officeart/2005/8/layout/radial1"/>
    <dgm:cxn modelId="{2C87C57E-7533-4572-BAC6-BE095A99DABF}" type="presParOf" srcId="{F06E518B-15E0-4FCC-B110-30E601B9767C}" destId="{32E46399-645F-4DCC-8E47-C6B17E09E257}" srcOrd="0" destOrd="0" presId="urn:microsoft.com/office/officeart/2005/8/layout/radial1"/>
    <dgm:cxn modelId="{A93A5962-3D85-4386-97AD-415C802403AA}" type="presParOf" srcId="{3C3B59EF-8E31-4715-AB0F-FEE0EA248121}" destId="{5D08672B-07C1-4085-A92A-76B644E75050}" srcOrd="6" destOrd="0" presId="urn:microsoft.com/office/officeart/2005/8/layout/radial1"/>
    <dgm:cxn modelId="{257EB786-5323-4502-8416-BCD5AF1FB282}" type="presParOf" srcId="{3C3B59EF-8E31-4715-AB0F-FEE0EA248121}" destId="{25BF0E89-A09A-45FD-BA9B-B3CF41D5938A}" srcOrd="7" destOrd="0" presId="urn:microsoft.com/office/officeart/2005/8/layout/radial1"/>
    <dgm:cxn modelId="{59EEE9E0-01C1-49D1-A5F5-2FBC82C1969A}" type="presParOf" srcId="{25BF0E89-A09A-45FD-BA9B-B3CF41D5938A}" destId="{4B35B8B7-6E84-4402-B071-F231DC0DAF03}" srcOrd="0" destOrd="0" presId="urn:microsoft.com/office/officeart/2005/8/layout/radial1"/>
    <dgm:cxn modelId="{626BA9CE-2490-4B57-A8D5-F0C52525B2B9}" type="presParOf" srcId="{3C3B59EF-8E31-4715-AB0F-FEE0EA248121}" destId="{951A7847-C844-4655-8163-EFB072974836}" srcOrd="8" destOrd="0" presId="urn:microsoft.com/office/officeart/2005/8/layout/radial1"/>
    <dgm:cxn modelId="{F064C553-4C5C-40BD-AE68-ED0D401A4488}" type="presParOf" srcId="{3C3B59EF-8E31-4715-AB0F-FEE0EA248121}" destId="{C72B8E7A-60B3-40B4-842C-468DF58EB112}" srcOrd="9" destOrd="0" presId="urn:microsoft.com/office/officeart/2005/8/layout/radial1"/>
    <dgm:cxn modelId="{54056F9B-8130-4A5A-934A-11C096B4064C}" type="presParOf" srcId="{C72B8E7A-60B3-40B4-842C-468DF58EB112}" destId="{81A45E9B-B2CC-4EA8-BC1F-CB8E112AD76C}" srcOrd="0" destOrd="0" presId="urn:microsoft.com/office/officeart/2005/8/layout/radial1"/>
    <dgm:cxn modelId="{69B14D33-4641-4015-9D66-D54926868C7C}" type="presParOf" srcId="{3C3B59EF-8E31-4715-AB0F-FEE0EA248121}" destId="{778CB188-E212-4799-BB1B-B26C3AFB6082}" srcOrd="10" destOrd="0" presId="urn:microsoft.com/office/officeart/2005/8/layout/radial1"/>
    <dgm:cxn modelId="{C3E96A56-DD8E-41DC-B13D-05781931CE3D}" type="presParOf" srcId="{3C3B59EF-8E31-4715-AB0F-FEE0EA248121}" destId="{CCAED01E-9259-42A8-BC04-8B44CBD5D6AC}" srcOrd="11" destOrd="0" presId="urn:microsoft.com/office/officeart/2005/8/layout/radial1"/>
    <dgm:cxn modelId="{609304BE-A74F-42D1-A3B5-32CCECD4A6DC}" type="presParOf" srcId="{CCAED01E-9259-42A8-BC04-8B44CBD5D6AC}" destId="{706F9395-4149-47EC-9D6E-DE607CFF36B9}" srcOrd="0" destOrd="0" presId="urn:microsoft.com/office/officeart/2005/8/layout/radial1"/>
    <dgm:cxn modelId="{E725DD1B-C89B-469B-9D8F-F147809AFF62}" type="presParOf" srcId="{3C3B59EF-8E31-4715-AB0F-FEE0EA248121}" destId="{9E6D0F97-A82A-48C3-86A8-5DFC1836CED7}" srcOrd="12" destOrd="0" presId="urn:microsoft.com/office/officeart/2005/8/layout/radial1"/>
    <dgm:cxn modelId="{FBE15F4E-AA8C-4284-9A7D-DA8312A1653D}" type="presParOf" srcId="{3C3B59EF-8E31-4715-AB0F-FEE0EA248121}" destId="{A913317F-F541-41DC-8F08-F4279D41CC19}" srcOrd="13" destOrd="0" presId="urn:microsoft.com/office/officeart/2005/8/layout/radial1"/>
    <dgm:cxn modelId="{CD03DE46-811E-401A-B391-F733FB8836A2}" type="presParOf" srcId="{A913317F-F541-41DC-8F08-F4279D41CC19}" destId="{DEC21F15-D893-4C48-BA17-AE40991C0327}" srcOrd="0" destOrd="0" presId="urn:microsoft.com/office/officeart/2005/8/layout/radial1"/>
    <dgm:cxn modelId="{35049935-2D6E-466D-95D2-B5DFAF48EFFE}" type="presParOf" srcId="{3C3B59EF-8E31-4715-AB0F-FEE0EA248121}" destId="{BD2287D1-6FDF-4855-847A-97887F41531C}" srcOrd="14" destOrd="0" presId="urn:microsoft.com/office/officeart/2005/8/layout/radial1"/>
    <dgm:cxn modelId="{21C55494-C995-414F-96DA-67DDDE83FF83}" type="presParOf" srcId="{3C3B59EF-8E31-4715-AB0F-FEE0EA248121}" destId="{68739BF9-A112-42EA-B59C-9B688EBB4AFC}" srcOrd="15" destOrd="0" presId="urn:microsoft.com/office/officeart/2005/8/layout/radial1"/>
    <dgm:cxn modelId="{09BDFFBD-4DC1-43D3-BC01-AD5C9CF2283B}" type="presParOf" srcId="{68739BF9-A112-42EA-B59C-9B688EBB4AFC}" destId="{83744E3E-B95A-4098-8181-4732EB12EDDB}" srcOrd="0" destOrd="0" presId="urn:microsoft.com/office/officeart/2005/8/layout/radial1"/>
    <dgm:cxn modelId="{5AD59DE9-F5EE-4A27-B96B-6100DBEC1F7A}" type="presParOf" srcId="{3C3B59EF-8E31-4715-AB0F-FEE0EA248121}" destId="{B83F2C87-A080-4D32-9549-E34BF60600D1}" srcOrd="16" destOrd="0" presId="urn:microsoft.com/office/officeart/2005/8/layout/radial1"/>
    <dgm:cxn modelId="{940B2A2A-160E-4769-A8AF-E52D7FCEC9A0}" type="presParOf" srcId="{3C3B59EF-8E31-4715-AB0F-FEE0EA248121}" destId="{F4E19F98-22B0-44D4-B8A6-B47F7BC3FC48}" srcOrd="17" destOrd="0" presId="urn:microsoft.com/office/officeart/2005/8/layout/radial1"/>
    <dgm:cxn modelId="{31200BF2-9150-430A-A84D-7E5A77371C90}" type="presParOf" srcId="{F4E19F98-22B0-44D4-B8A6-B47F7BC3FC48}" destId="{2CF65435-8524-47D2-B1D0-309B78F5A181}" srcOrd="0" destOrd="0" presId="urn:microsoft.com/office/officeart/2005/8/layout/radial1"/>
    <dgm:cxn modelId="{64157662-12A2-4251-9D7E-F1BBE19F651C}" type="presParOf" srcId="{3C3B59EF-8E31-4715-AB0F-FEE0EA248121}" destId="{56F6768D-B237-4931-91F0-824CB0FCADC1}" srcOrd="18" destOrd="0" presId="urn:microsoft.com/office/officeart/2005/8/layout/radial1"/>
    <dgm:cxn modelId="{6507D944-F3E9-44A5-9006-0CE4004D75D9}" type="presParOf" srcId="{3C3B59EF-8E31-4715-AB0F-FEE0EA248121}" destId="{36F76D79-1D77-44B8-972B-A6363BC10282}" srcOrd="19" destOrd="0" presId="urn:microsoft.com/office/officeart/2005/8/layout/radial1"/>
    <dgm:cxn modelId="{00C458BB-6F23-42A9-926E-BF07ACA85B27}" type="presParOf" srcId="{36F76D79-1D77-44B8-972B-A6363BC10282}" destId="{9A95CA46-2A00-456B-B18F-61F7BAF68659}" srcOrd="0" destOrd="0" presId="urn:microsoft.com/office/officeart/2005/8/layout/radial1"/>
    <dgm:cxn modelId="{AA24DA1E-061A-4356-A549-28CE02A71447}" type="presParOf" srcId="{3C3B59EF-8E31-4715-AB0F-FEE0EA248121}" destId="{8DB60F9F-53D5-4593-AE6C-A4E604BC3911}" srcOrd="20" destOrd="0" presId="urn:microsoft.com/office/officeart/2005/8/layout/radial1"/>
    <dgm:cxn modelId="{851375BF-F350-444F-AA78-58BB7AB83BDE}" type="presParOf" srcId="{3C3B59EF-8E31-4715-AB0F-FEE0EA248121}" destId="{0DAA9DBC-904B-4630-B6E1-D830A9A06483}" srcOrd="21" destOrd="0" presId="urn:microsoft.com/office/officeart/2005/8/layout/radial1"/>
    <dgm:cxn modelId="{C9AE7F2D-AE36-4736-A9E6-DA8659CECC80}" type="presParOf" srcId="{0DAA9DBC-904B-4630-B6E1-D830A9A06483}" destId="{32699DA1-60BB-4D71-9F69-C5C8B68E3D58}" srcOrd="0" destOrd="0" presId="urn:microsoft.com/office/officeart/2005/8/layout/radial1"/>
    <dgm:cxn modelId="{1C30C674-80D7-4D98-8BF3-819FE2EBA61D}" type="presParOf" srcId="{3C3B59EF-8E31-4715-AB0F-FEE0EA248121}" destId="{FC039DEC-A2AC-4FA2-AA4D-241D6FAFA96B}" srcOrd="22"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9824DA9-8372-4C18-BA0F-5585A22BE4F9}" type="doc">
      <dgm:prSet loTypeId="urn:microsoft.com/office/officeart/2008/layout/VerticalCurvedList" loCatId="list" qsTypeId="urn:microsoft.com/office/officeart/2005/8/quickstyle/simple1" qsCatId="simple" csTypeId="urn:microsoft.com/office/officeart/2005/8/colors/accent4_2" csCatId="accent4" phldr="1"/>
      <dgm:spPr/>
      <dgm:t>
        <a:bodyPr/>
        <a:lstStyle/>
        <a:p>
          <a:endParaRPr lang="en-US"/>
        </a:p>
      </dgm:t>
    </dgm:pt>
    <dgm:pt modelId="{651756FC-B773-44E0-98C9-8F0263859B6B}">
      <dgm:prSet phldrT="[Text]" custT="1"/>
      <dgm:spPr>
        <a:solidFill>
          <a:schemeClr val="accent5">
            <a:lumMod val="20000"/>
            <a:lumOff val="80000"/>
          </a:schemeClr>
        </a:solidFill>
      </dgm:spPr>
      <dgm:t>
        <a:bodyPr/>
        <a:lstStyle/>
        <a:p>
          <a:pPr algn="l"/>
          <a:r>
            <a:rPr lang="hr-HR" sz="3000" b="0" u="none" dirty="0">
              <a:solidFill>
                <a:schemeClr val="tx1"/>
              </a:solidFill>
              <a:latin typeface="Open Sans" panose="020B0606030504020204" pitchFamily="34" charset="0"/>
              <a:ea typeface="Open Sans" panose="020B0606030504020204" pitchFamily="34" charset="0"/>
              <a:cs typeface="Open Sans" panose="020B0606030504020204" pitchFamily="34" charset="0"/>
            </a:rPr>
            <a:t>Evaluacija </a:t>
          </a:r>
          <a:r>
            <a:rPr lang="hr-HR" sz="3000" b="0" u="none" dirty="0" err="1">
              <a:solidFill>
                <a:schemeClr val="tx1"/>
              </a:solidFill>
              <a:latin typeface="Open Sans" panose="020B0606030504020204" pitchFamily="34" charset="0"/>
              <a:ea typeface="Open Sans" panose="020B0606030504020204" pitchFamily="34" charset="0"/>
              <a:cs typeface="Open Sans" panose="020B0606030504020204" pitchFamily="34" charset="0"/>
            </a:rPr>
            <a:t>webinara</a:t>
          </a:r>
          <a:endParaRPr lang="hr-HR" sz="3000" b="0" i="0" dirty="0" err="1">
            <a:solidFill>
              <a:srgbClr val="00B0F0"/>
            </a:solidFill>
            <a:latin typeface="Open Sans" panose="020B0606030504020204" pitchFamily="34" charset="0"/>
            <a:ea typeface="Open Sans" panose="020B0606030504020204" pitchFamily="34" charset="0"/>
            <a:cs typeface="Open Sans" panose="020B0606030504020204" pitchFamily="34" charset="0"/>
          </a:endParaRPr>
        </a:p>
        <a:p>
          <a:pPr algn="l"/>
          <a:r>
            <a:rPr lang="hr-HR" sz="3000" b="0" i="1" dirty="0">
              <a:solidFill>
                <a:srgbClr val="00B0F0"/>
              </a:solidFill>
              <a:latin typeface="Open Sans" panose="020B0606030504020204" pitchFamily="34" charset="0"/>
              <a:ea typeface="Open Sans" panose="020B0606030504020204" pitchFamily="34" charset="0"/>
              <a:cs typeface="Open Sans" panose="020B0606030504020204" pitchFamily="34" charset="0"/>
            </a:rPr>
            <a:t>Poveznica u Q&amp;A panelu ili skenirajte QR kod</a:t>
          </a:r>
          <a:endParaRPr lang="en-US" sz="3000" b="0" i="1" dirty="0">
            <a:solidFill>
              <a:srgbClr val="00B0F0"/>
            </a:solidFill>
            <a:latin typeface="Open Sans" panose="020B0606030504020204" pitchFamily="34" charset="0"/>
            <a:ea typeface="Open Sans" panose="020B0606030504020204" pitchFamily="34" charset="0"/>
            <a:cs typeface="Open Sans" panose="020B0606030504020204" pitchFamily="34" charset="0"/>
          </a:endParaRPr>
        </a:p>
      </dgm:t>
    </dgm:pt>
    <dgm:pt modelId="{08541638-EDED-4ED2-AA88-12A9EA552968}" type="parTrans" cxnId="{8B604FB5-5E13-423B-AF08-488F1D40F17A}">
      <dgm:prSet/>
      <dgm:spPr/>
      <dgm:t>
        <a:bodyPr/>
        <a:lstStyle/>
        <a:p>
          <a:endParaRPr lang="en-US"/>
        </a:p>
      </dgm:t>
    </dgm:pt>
    <dgm:pt modelId="{296AE9D2-C086-4F55-BC8A-45D6ACA0AEC9}" type="sibTrans" cxnId="{8B604FB5-5E13-423B-AF08-488F1D40F17A}">
      <dgm:prSet/>
      <dgm:spPr>
        <a:ln>
          <a:solidFill>
            <a:srgbClr val="009FE3"/>
          </a:solidFill>
        </a:ln>
      </dgm:spPr>
      <dgm:t>
        <a:bodyPr/>
        <a:lstStyle/>
        <a:p>
          <a:endParaRPr lang="en-US"/>
        </a:p>
      </dgm:t>
    </dgm:pt>
    <dgm:pt modelId="{62E089FD-6B2A-42DD-B971-896E29993F17}">
      <dgm:prSet phldrT="[Text]" custT="1"/>
      <dgm:spPr>
        <a:solidFill>
          <a:schemeClr val="accent5">
            <a:lumMod val="40000"/>
            <a:lumOff val="60000"/>
          </a:schemeClr>
        </a:solidFill>
      </dgm:spPr>
      <dgm:t>
        <a:bodyPr/>
        <a:lstStyle/>
        <a:p>
          <a:pPr algn="l"/>
          <a:r>
            <a:rPr lang="hr-HR" sz="3200" b="0" dirty="0">
              <a:solidFill>
                <a:schemeClr val="tx1"/>
              </a:solidFill>
              <a:latin typeface="Open Sans" panose="020B0606030504020204" pitchFamily="34" charset="0"/>
              <a:ea typeface="Open Sans" panose="020B0606030504020204" pitchFamily="34" charset="0"/>
              <a:cs typeface="Open Sans" panose="020B0606030504020204" pitchFamily="34" charset="0"/>
            </a:rPr>
            <a:t>Potvrde o sudjelovanju u aplikaciji za prijavu (EMA) </a:t>
          </a:r>
          <a:endParaRPr lang="en-US" sz="3200" b="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dgm:t>
    </dgm:pt>
    <dgm:pt modelId="{B4566B17-8D84-4561-B1A2-FA09F24AF4F5}" type="parTrans" cxnId="{53ACB707-0C45-4119-8C3A-53DF2AEE29D4}">
      <dgm:prSet/>
      <dgm:spPr/>
      <dgm:t>
        <a:bodyPr/>
        <a:lstStyle/>
        <a:p>
          <a:endParaRPr lang="en-US"/>
        </a:p>
      </dgm:t>
    </dgm:pt>
    <dgm:pt modelId="{61E9ECED-058C-415B-9D3B-C47D62699B02}" type="sibTrans" cxnId="{53ACB707-0C45-4119-8C3A-53DF2AEE29D4}">
      <dgm:prSet/>
      <dgm:spPr/>
      <dgm:t>
        <a:bodyPr/>
        <a:lstStyle/>
        <a:p>
          <a:endParaRPr lang="en-US"/>
        </a:p>
      </dgm:t>
    </dgm:pt>
    <dgm:pt modelId="{4B6A97D1-5CD6-4D2A-82DE-D4A11C1AE95E}" type="pres">
      <dgm:prSet presAssocID="{E9824DA9-8372-4C18-BA0F-5585A22BE4F9}" presName="Name0" presStyleCnt="0">
        <dgm:presLayoutVars>
          <dgm:chMax val="7"/>
          <dgm:chPref val="7"/>
          <dgm:dir/>
        </dgm:presLayoutVars>
      </dgm:prSet>
      <dgm:spPr/>
    </dgm:pt>
    <dgm:pt modelId="{11707157-DD75-4D62-A782-24EE0F81D65F}" type="pres">
      <dgm:prSet presAssocID="{E9824DA9-8372-4C18-BA0F-5585A22BE4F9}" presName="Name1" presStyleCnt="0"/>
      <dgm:spPr/>
    </dgm:pt>
    <dgm:pt modelId="{F940BA7C-536C-4876-A6D1-636ABE98DC97}" type="pres">
      <dgm:prSet presAssocID="{E9824DA9-8372-4C18-BA0F-5585A22BE4F9}" presName="cycle" presStyleCnt="0"/>
      <dgm:spPr/>
    </dgm:pt>
    <dgm:pt modelId="{EDDBF05C-C3A3-4A1A-BB9D-5D185430CF4B}" type="pres">
      <dgm:prSet presAssocID="{E9824DA9-8372-4C18-BA0F-5585A22BE4F9}" presName="srcNode" presStyleLbl="node1" presStyleIdx="0" presStyleCnt="2"/>
      <dgm:spPr/>
    </dgm:pt>
    <dgm:pt modelId="{10B0C364-4F94-4A35-B345-7371B59F3C5E}" type="pres">
      <dgm:prSet presAssocID="{E9824DA9-8372-4C18-BA0F-5585A22BE4F9}" presName="conn" presStyleLbl="parChTrans1D2" presStyleIdx="0" presStyleCnt="1"/>
      <dgm:spPr/>
    </dgm:pt>
    <dgm:pt modelId="{4BAD4543-2FEB-4CD1-BA0C-CC75529361E4}" type="pres">
      <dgm:prSet presAssocID="{E9824DA9-8372-4C18-BA0F-5585A22BE4F9}" presName="extraNode" presStyleLbl="node1" presStyleIdx="0" presStyleCnt="2"/>
      <dgm:spPr/>
    </dgm:pt>
    <dgm:pt modelId="{8C3CD92C-E16E-47FE-B162-8DDEE9064369}" type="pres">
      <dgm:prSet presAssocID="{E9824DA9-8372-4C18-BA0F-5585A22BE4F9}" presName="dstNode" presStyleLbl="node1" presStyleIdx="0" presStyleCnt="2"/>
      <dgm:spPr/>
    </dgm:pt>
    <dgm:pt modelId="{72E80988-EB20-414B-A52F-D5C76FAA3366}" type="pres">
      <dgm:prSet presAssocID="{651756FC-B773-44E0-98C9-8F0263859B6B}" presName="text_1" presStyleLbl="node1" presStyleIdx="0" presStyleCnt="2" custScaleY="106942">
        <dgm:presLayoutVars>
          <dgm:bulletEnabled val="1"/>
        </dgm:presLayoutVars>
      </dgm:prSet>
      <dgm:spPr/>
    </dgm:pt>
    <dgm:pt modelId="{4B843E40-9FD3-49C3-932E-BB14F29C18CD}" type="pres">
      <dgm:prSet presAssocID="{651756FC-B773-44E0-98C9-8F0263859B6B}" presName="accent_1" presStyleCnt="0"/>
      <dgm:spPr/>
    </dgm:pt>
    <dgm:pt modelId="{3CED45B6-66B0-4A64-A2D5-797E3AEAF9E9}" type="pres">
      <dgm:prSet presAssocID="{651756FC-B773-44E0-98C9-8F0263859B6B}" presName="accentRepeatNode" presStyleLbl="solidFgAcc1" presStyleIdx="0" presStyleCnt="2"/>
      <dgm:spPr>
        <a:blipFill rotWithShape="0">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solidFill>
            <a:srgbClr val="E5097F"/>
          </a:solidFill>
        </a:ln>
      </dgm:spPr>
    </dgm:pt>
    <dgm:pt modelId="{9D203672-0841-46A5-B89B-16610ACBD3A5}" type="pres">
      <dgm:prSet presAssocID="{62E089FD-6B2A-42DD-B971-896E29993F17}" presName="text_2" presStyleLbl="node1" presStyleIdx="1" presStyleCnt="2">
        <dgm:presLayoutVars>
          <dgm:bulletEnabled val="1"/>
        </dgm:presLayoutVars>
      </dgm:prSet>
      <dgm:spPr/>
    </dgm:pt>
    <dgm:pt modelId="{BCC039A5-889B-4E7F-A144-359B0DC24FF9}" type="pres">
      <dgm:prSet presAssocID="{62E089FD-6B2A-42DD-B971-896E29993F17}" presName="accent_2" presStyleCnt="0"/>
      <dgm:spPr/>
    </dgm:pt>
    <dgm:pt modelId="{148E3564-C38E-48F8-A12D-EA34CB3F576F}" type="pres">
      <dgm:prSet presAssocID="{62E089FD-6B2A-42DD-B971-896E29993F17}" presName="accentRepeatNode" presStyleLbl="solidFgAcc1" presStyleIdx="1" presStyleCnt="2"/>
      <dgm:spPr>
        <a:blipFill rotWithShape="0">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solidFill>
            <a:srgbClr val="95C12B"/>
          </a:solidFill>
        </a:ln>
      </dgm:spPr>
    </dgm:pt>
  </dgm:ptLst>
  <dgm:cxnLst>
    <dgm:cxn modelId="{53ACB707-0C45-4119-8C3A-53DF2AEE29D4}" srcId="{E9824DA9-8372-4C18-BA0F-5585A22BE4F9}" destId="{62E089FD-6B2A-42DD-B971-896E29993F17}" srcOrd="1" destOrd="0" parTransId="{B4566B17-8D84-4561-B1A2-FA09F24AF4F5}" sibTransId="{61E9ECED-058C-415B-9D3B-C47D62699B02}"/>
    <dgm:cxn modelId="{2C03B639-21C1-4177-9EBB-5B7057927BCD}" type="presOf" srcId="{651756FC-B773-44E0-98C9-8F0263859B6B}" destId="{72E80988-EB20-414B-A52F-D5C76FAA3366}" srcOrd="0" destOrd="0" presId="urn:microsoft.com/office/officeart/2008/layout/VerticalCurvedList"/>
    <dgm:cxn modelId="{8783C54B-A7AD-4EBC-82E2-C9312777FF3F}" type="presOf" srcId="{296AE9D2-C086-4F55-BC8A-45D6ACA0AEC9}" destId="{10B0C364-4F94-4A35-B345-7371B59F3C5E}" srcOrd="0" destOrd="0" presId="urn:microsoft.com/office/officeart/2008/layout/VerticalCurvedList"/>
    <dgm:cxn modelId="{ED497370-60B8-4A1C-95AF-0FDA6760F358}" type="presOf" srcId="{62E089FD-6B2A-42DD-B971-896E29993F17}" destId="{9D203672-0841-46A5-B89B-16610ACBD3A5}" srcOrd="0" destOrd="0" presId="urn:microsoft.com/office/officeart/2008/layout/VerticalCurvedList"/>
    <dgm:cxn modelId="{8B604FB5-5E13-423B-AF08-488F1D40F17A}" srcId="{E9824DA9-8372-4C18-BA0F-5585A22BE4F9}" destId="{651756FC-B773-44E0-98C9-8F0263859B6B}" srcOrd="0" destOrd="0" parTransId="{08541638-EDED-4ED2-AA88-12A9EA552968}" sibTransId="{296AE9D2-C086-4F55-BC8A-45D6ACA0AEC9}"/>
    <dgm:cxn modelId="{70F82AF9-F62E-4498-8C54-A7F66E89CFD4}" type="presOf" srcId="{E9824DA9-8372-4C18-BA0F-5585A22BE4F9}" destId="{4B6A97D1-5CD6-4D2A-82DE-D4A11C1AE95E}" srcOrd="0" destOrd="0" presId="urn:microsoft.com/office/officeart/2008/layout/VerticalCurvedList"/>
    <dgm:cxn modelId="{91D86D31-42EB-4B68-8E4B-3E5988115F7E}" type="presParOf" srcId="{4B6A97D1-5CD6-4D2A-82DE-D4A11C1AE95E}" destId="{11707157-DD75-4D62-A782-24EE0F81D65F}" srcOrd="0" destOrd="0" presId="urn:microsoft.com/office/officeart/2008/layout/VerticalCurvedList"/>
    <dgm:cxn modelId="{3C4DDA4F-9D9E-4300-8093-21CCE7030BBB}" type="presParOf" srcId="{11707157-DD75-4D62-A782-24EE0F81D65F}" destId="{F940BA7C-536C-4876-A6D1-636ABE98DC97}" srcOrd="0" destOrd="0" presId="urn:microsoft.com/office/officeart/2008/layout/VerticalCurvedList"/>
    <dgm:cxn modelId="{F372001A-A837-4064-B8F3-7C88BC7167A1}" type="presParOf" srcId="{F940BA7C-536C-4876-A6D1-636ABE98DC97}" destId="{EDDBF05C-C3A3-4A1A-BB9D-5D185430CF4B}" srcOrd="0" destOrd="0" presId="urn:microsoft.com/office/officeart/2008/layout/VerticalCurvedList"/>
    <dgm:cxn modelId="{8E37AF51-FBAA-46F3-80F4-687433631489}" type="presParOf" srcId="{F940BA7C-536C-4876-A6D1-636ABE98DC97}" destId="{10B0C364-4F94-4A35-B345-7371B59F3C5E}" srcOrd="1" destOrd="0" presId="urn:microsoft.com/office/officeart/2008/layout/VerticalCurvedList"/>
    <dgm:cxn modelId="{0B5A813C-D2DA-4519-96A5-572E78AC0371}" type="presParOf" srcId="{F940BA7C-536C-4876-A6D1-636ABE98DC97}" destId="{4BAD4543-2FEB-4CD1-BA0C-CC75529361E4}" srcOrd="2" destOrd="0" presId="urn:microsoft.com/office/officeart/2008/layout/VerticalCurvedList"/>
    <dgm:cxn modelId="{68E9F8A7-D350-4B5A-9278-A4F61AC3EB20}" type="presParOf" srcId="{F940BA7C-536C-4876-A6D1-636ABE98DC97}" destId="{8C3CD92C-E16E-47FE-B162-8DDEE9064369}" srcOrd="3" destOrd="0" presId="urn:microsoft.com/office/officeart/2008/layout/VerticalCurvedList"/>
    <dgm:cxn modelId="{F0BD2071-2605-4581-801B-7C0F5A97A1D9}" type="presParOf" srcId="{11707157-DD75-4D62-A782-24EE0F81D65F}" destId="{72E80988-EB20-414B-A52F-D5C76FAA3366}" srcOrd="1" destOrd="0" presId="urn:microsoft.com/office/officeart/2008/layout/VerticalCurvedList"/>
    <dgm:cxn modelId="{D25AC06D-7366-4202-8572-D30821303E1E}" type="presParOf" srcId="{11707157-DD75-4D62-A782-24EE0F81D65F}" destId="{4B843E40-9FD3-49C3-932E-BB14F29C18CD}" srcOrd="2" destOrd="0" presId="urn:microsoft.com/office/officeart/2008/layout/VerticalCurvedList"/>
    <dgm:cxn modelId="{7460ECBB-CE48-4FB0-91D9-5EA8E760F7D2}" type="presParOf" srcId="{4B843E40-9FD3-49C3-932E-BB14F29C18CD}" destId="{3CED45B6-66B0-4A64-A2D5-797E3AEAF9E9}" srcOrd="0" destOrd="0" presId="urn:microsoft.com/office/officeart/2008/layout/VerticalCurvedList"/>
    <dgm:cxn modelId="{FB2A0BC4-4023-45EC-896D-E912DEA4DAC6}" type="presParOf" srcId="{11707157-DD75-4D62-A782-24EE0F81D65F}" destId="{9D203672-0841-46A5-B89B-16610ACBD3A5}" srcOrd="3" destOrd="0" presId="urn:microsoft.com/office/officeart/2008/layout/VerticalCurvedList"/>
    <dgm:cxn modelId="{EDFB25FB-33C8-48A5-B702-2FF9E40F1D33}" type="presParOf" srcId="{11707157-DD75-4D62-A782-24EE0F81D65F}" destId="{BCC039A5-889B-4E7F-A144-359B0DC24FF9}" srcOrd="4" destOrd="0" presId="urn:microsoft.com/office/officeart/2008/layout/VerticalCurvedList"/>
    <dgm:cxn modelId="{4AC215AF-194F-432A-A076-6B60AAA245BC}" type="presParOf" srcId="{BCC039A5-889B-4E7F-A144-359B0DC24FF9}" destId="{148E3564-C38E-48F8-A12D-EA34CB3F576F}"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29FED8-745D-48D6-8AF8-4F63DF42A665}">
      <dsp:nvSpPr>
        <dsp:cNvPr id="0" name=""/>
        <dsp:cNvSpPr/>
      </dsp:nvSpPr>
      <dsp:spPr>
        <a:xfrm>
          <a:off x="2728" y="1141732"/>
          <a:ext cx="3324366" cy="1329746"/>
        </a:xfrm>
        <a:prstGeom prst="chevron">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260033" tIns="86678" rIns="86678" bIns="86678" numCol="1" spcCol="1270" anchor="ctr" anchorCtr="0">
          <a:noAutofit/>
        </a:bodyPr>
        <a:lstStyle/>
        <a:p>
          <a:pPr marL="0" lvl="0" indent="0" algn="ctr" defTabSz="2889250">
            <a:lnSpc>
              <a:spcPct val="90000"/>
            </a:lnSpc>
            <a:spcBef>
              <a:spcPct val="0"/>
            </a:spcBef>
            <a:spcAft>
              <a:spcPct val="35000"/>
            </a:spcAft>
            <a:buNone/>
          </a:pPr>
          <a:r>
            <a:rPr lang="hr-HR" sz="6500" kern="1200" dirty="0"/>
            <a:t>ANI</a:t>
          </a:r>
        </a:p>
      </dsp:txBody>
      <dsp:txXfrm>
        <a:off x="667601" y="1141732"/>
        <a:ext cx="1994620" cy="1329746"/>
      </dsp:txXfrm>
    </dsp:sp>
    <dsp:sp modelId="{677F6C16-5E6A-4120-B570-181C2FDBC910}">
      <dsp:nvSpPr>
        <dsp:cNvPr id="0" name=""/>
        <dsp:cNvSpPr/>
      </dsp:nvSpPr>
      <dsp:spPr>
        <a:xfrm>
          <a:off x="2994658" y="1141732"/>
          <a:ext cx="3324366" cy="1329746"/>
        </a:xfrm>
        <a:prstGeom prst="chevron">
          <a:avLst/>
        </a:prstGeom>
        <a:solidFill>
          <a:schemeClr val="accent4">
            <a:hueOff val="4900445"/>
            <a:satOff val="-20388"/>
            <a:lumOff val="4804"/>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260033" tIns="86678" rIns="86678" bIns="86678" numCol="1" spcCol="1270" anchor="ctr" anchorCtr="0">
          <a:noAutofit/>
        </a:bodyPr>
        <a:lstStyle/>
        <a:p>
          <a:pPr marL="0" lvl="0" indent="0" algn="ctr" defTabSz="2889250">
            <a:lnSpc>
              <a:spcPct val="90000"/>
            </a:lnSpc>
            <a:spcBef>
              <a:spcPct val="0"/>
            </a:spcBef>
            <a:spcAft>
              <a:spcPct val="35000"/>
            </a:spcAft>
            <a:buNone/>
          </a:pPr>
          <a:r>
            <a:rPr lang="hr-HR" sz="6500" kern="1200" dirty="0"/>
            <a:t>AGI</a:t>
          </a:r>
        </a:p>
      </dsp:txBody>
      <dsp:txXfrm>
        <a:off x="3659531" y="1141732"/>
        <a:ext cx="1994620" cy="1329746"/>
      </dsp:txXfrm>
    </dsp:sp>
    <dsp:sp modelId="{250569CE-5B74-4698-A7C2-AEAF1C969F3D}">
      <dsp:nvSpPr>
        <dsp:cNvPr id="0" name=""/>
        <dsp:cNvSpPr/>
      </dsp:nvSpPr>
      <dsp:spPr>
        <a:xfrm>
          <a:off x="5986588" y="1141732"/>
          <a:ext cx="3324366" cy="1329746"/>
        </a:xfrm>
        <a:prstGeom prst="chevron">
          <a:avLst/>
        </a:prstGeom>
        <a:solidFill>
          <a:schemeClr val="accent4">
            <a:hueOff val="9800891"/>
            <a:satOff val="-40777"/>
            <a:lumOff val="9608"/>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260033" tIns="86678" rIns="86678" bIns="86678" numCol="1" spcCol="1270" anchor="ctr" anchorCtr="0">
          <a:noAutofit/>
        </a:bodyPr>
        <a:lstStyle/>
        <a:p>
          <a:pPr marL="0" lvl="0" indent="0" algn="ctr" defTabSz="2889250">
            <a:lnSpc>
              <a:spcPct val="90000"/>
            </a:lnSpc>
            <a:spcBef>
              <a:spcPct val="0"/>
            </a:spcBef>
            <a:spcAft>
              <a:spcPct val="35000"/>
            </a:spcAft>
            <a:buNone/>
          </a:pPr>
          <a:r>
            <a:rPr lang="hr-HR" sz="6500" kern="1200" dirty="0"/>
            <a:t>ASI</a:t>
          </a:r>
        </a:p>
      </dsp:txBody>
      <dsp:txXfrm>
        <a:off x="6651461" y="1141732"/>
        <a:ext cx="1994620" cy="132974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ECB924-E067-4C46-939F-AE81C3948A66}">
      <dsp:nvSpPr>
        <dsp:cNvPr id="0" name=""/>
        <dsp:cNvSpPr/>
      </dsp:nvSpPr>
      <dsp:spPr>
        <a:xfrm>
          <a:off x="4502140" y="2422706"/>
          <a:ext cx="2466308" cy="1795585"/>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hr-HR" sz="2400" kern="1200" dirty="0"/>
            <a:t>Umjetna Inteligencija</a:t>
          </a:r>
        </a:p>
        <a:p>
          <a:pPr marL="0" lvl="0" indent="0" algn="ctr" defTabSz="1066800">
            <a:lnSpc>
              <a:spcPct val="90000"/>
            </a:lnSpc>
            <a:spcBef>
              <a:spcPct val="0"/>
            </a:spcBef>
            <a:spcAft>
              <a:spcPct val="35000"/>
            </a:spcAft>
            <a:buNone/>
          </a:pPr>
          <a:r>
            <a:rPr lang="hr-HR" sz="2400" kern="1200" dirty="0"/>
            <a:t>UI</a:t>
          </a:r>
        </a:p>
      </dsp:txBody>
      <dsp:txXfrm>
        <a:off x="4863322" y="2685663"/>
        <a:ext cx="1743944" cy="1269671"/>
      </dsp:txXfrm>
    </dsp:sp>
    <dsp:sp modelId="{690CB8EB-6891-487A-976D-828C2041EF99}">
      <dsp:nvSpPr>
        <dsp:cNvPr id="0" name=""/>
        <dsp:cNvSpPr/>
      </dsp:nvSpPr>
      <dsp:spPr>
        <a:xfrm rot="17238370">
          <a:off x="5644782" y="1942448"/>
          <a:ext cx="1034326" cy="17506"/>
        </a:xfrm>
        <a:custGeom>
          <a:avLst/>
          <a:gdLst/>
          <a:ahLst/>
          <a:cxnLst/>
          <a:rect l="0" t="0" r="0" b="0"/>
          <a:pathLst>
            <a:path>
              <a:moveTo>
                <a:pt x="0" y="8753"/>
              </a:moveTo>
              <a:lnTo>
                <a:pt x="1034326" y="8753"/>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hr-HR" sz="500" kern="1200"/>
        </a:p>
      </dsp:txBody>
      <dsp:txXfrm>
        <a:off x="6136087" y="1925343"/>
        <a:ext cx="51716" cy="51716"/>
      </dsp:txXfrm>
    </dsp:sp>
    <dsp:sp modelId="{3B087342-9B24-428C-9443-05A4B896F7C2}">
      <dsp:nvSpPr>
        <dsp:cNvPr id="0" name=""/>
        <dsp:cNvSpPr/>
      </dsp:nvSpPr>
      <dsp:spPr>
        <a:xfrm>
          <a:off x="5367166" y="377324"/>
          <a:ext cx="2231884" cy="1086265"/>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hr-HR" sz="1800" kern="1200" dirty="0"/>
            <a:t>Rješavanje problema</a:t>
          </a:r>
        </a:p>
      </dsp:txBody>
      <dsp:txXfrm>
        <a:off x="5694018" y="536404"/>
        <a:ext cx="1578180" cy="768105"/>
      </dsp:txXfrm>
    </dsp:sp>
    <dsp:sp modelId="{70047C59-F641-4676-BECA-870FC646D57D}">
      <dsp:nvSpPr>
        <dsp:cNvPr id="0" name=""/>
        <dsp:cNvSpPr/>
      </dsp:nvSpPr>
      <dsp:spPr>
        <a:xfrm rot="19520449">
          <a:off x="6545713" y="2425019"/>
          <a:ext cx="944259" cy="17506"/>
        </a:xfrm>
        <a:custGeom>
          <a:avLst/>
          <a:gdLst/>
          <a:ahLst/>
          <a:cxnLst/>
          <a:rect l="0" t="0" r="0" b="0"/>
          <a:pathLst>
            <a:path>
              <a:moveTo>
                <a:pt x="0" y="8753"/>
              </a:moveTo>
              <a:lnTo>
                <a:pt x="944259" y="8753"/>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hr-HR" sz="500" kern="1200"/>
        </a:p>
      </dsp:txBody>
      <dsp:txXfrm>
        <a:off x="6994236" y="2410166"/>
        <a:ext cx="47212" cy="47212"/>
      </dsp:txXfrm>
    </dsp:sp>
    <dsp:sp modelId="{D6F77D1E-2FB3-4091-8DE2-ABC3A1D3F234}">
      <dsp:nvSpPr>
        <dsp:cNvPr id="0" name=""/>
        <dsp:cNvSpPr/>
      </dsp:nvSpPr>
      <dsp:spPr>
        <a:xfrm>
          <a:off x="6822265" y="1275434"/>
          <a:ext cx="2360260" cy="955276"/>
        </a:xfrm>
        <a:prstGeom prst="ellipse">
          <a:avLst/>
        </a:prstGeom>
        <a:solidFill>
          <a:schemeClr val="accent5">
            <a:hueOff val="-675854"/>
            <a:satOff val="-1742"/>
            <a:lumOff val="-11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hr-HR" sz="1700" kern="1200" dirty="0"/>
            <a:t>Reprezentacija znanja</a:t>
          </a:r>
        </a:p>
      </dsp:txBody>
      <dsp:txXfrm>
        <a:off x="7167917" y="1415331"/>
        <a:ext cx="1668956" cy="675482"/>
      </dsp:txXfrm>
    </dsp:sp>
    <dsp:sp modelId="{F06E518B-15E0-4FCC-B110-30E601B9767C}">
      <dsp:nvSpPr>
        <dsp:cNvPr id="0" name=""/>
        <dsp:cNvSpPr/>
      </dsp:nvSpPr>
      <dsp:spPr>
        <a:xfrm rot="21041652">
          <a:off x="6936686" y="3094118"/>
          <a:ext cx="253481" cy="17506"/>
        </a:xfrm>
        <a:custGeom>
          <a:avLst/>
          <a:gdLst/>
          <a:ahLst/>
          <a:cxnLst/>
          <a:rect l="0" t="0" r="0" b="0"/>
          <a:pathLst>
            <a:path>
              <a:moveTo>
                <a:pt x="0" y="8753"/>
              </a:moveTo>
              <a:lnTo>
                <a:pt x="253481" y="8753"/>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hr-HR" sz="500" kern="1200"/>
        </a:p>
      </dsp:txBody>
      <dsp:txXfrm>
        <a:off x="7057090" y="3096534"/>
        <a:ext cx="12674" cy="12674"/>
      </dsp:txXfrm>
    </dsp:sp>
    <dsp:sp modelId="{5D08672B-07C1-4085-A92A-76B644E75050}">
      <dsp:nvSpPr>
        <dsp:cNvPr id="0" name=""/>
        <dsp:cNvSpPr/>
      </dsp:nvSpPr>
      <dsp:spPr>
        <a:xfrm>
          <a:off x="7125315" y="2333084"/>
          <a:ext cx="2358760" cy="1132784"/>
        </a:xfrm>
        <a:prstGeom prst="ellipse">
          <a:avLst/>
        </a:prstGeom>
        <a:solidFill>
          <a:schemeClr val="accent5">
            <a:hueOff val="-1351709"/>
            <a:satOff val="-3484"/>
            <a:lumOff val="-235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hr-HR" sz="1800" kern="1200" dirty="0"/>
            <a:t>Automatsko rasuđivanje</a:t>
          </a:r>
        </a:p>
      </dsp:txBody>
      <dsp:txXfrm>
        <a:off x="7470747" y="2498976"/>
        <a:ext cx="1667896" cy="801000"/>
      </dsp:txXfrm>
    </dsp:sp>
    <dsp:sp modelId="{25BF0E89-A09A-45FD-BA9B-B3CF41D5938A}">
      <dsp:nvSpPr>
        <dsp:cNvPr id="0" name=""/>
        <dsp:cNvSpPr/>
      </dsp:nvSpPr>
      <dsp:spPr>
        <a:xfrm rot="774991">
          <a:off x="6894482" y="3731609"/>
          <a:ext cx="1343209" cy="17506"/>
        </a:xfrm>
        <a:custGeom>
          <a:avLst/>
          <a:gdLst/>
          <a:ahLst/>
          <a:cxnLst/>
          <a:rect l="0" t="0" r="0" b="0"/>
          <a:pathLst>
            <a:path>
              <a:moveTo>
                <a:pt x="0" y="8753"/>
              </a:moveTo>
              <a:lnTo>
                <a:pt x="1343209" y="8753"/>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hr-HR" sz="500" kern="1200"/>
        </a:p>
      </dsp:txBody>
      <dsp:txXfrm>
        <a:off x="7532507" y="3706782"/>
        <a:ext cx="67160" cy="67160"/>
      </dsp:txXfrm>
    </dsp:sp>
    <dsp:sp modelId="{951A7847-C844-4655-8163-EFB072974836}">
      <dsp:nvSpPr>
        <dsp:cNvPr id="0" name=""/>
        <dsp:cNvSpPr/>
      </dsp:nvSpPr>
      <dsp:spPr>
        <a:xfrm>
          <a:off x="8155683" y="3541503"/>
          <a:ext cx="1881602" cy="1099662"/>
        </a:xfrm>
        <a:prstGeom prst="ellipse">
          <a:avLst/>
        </a:prstGeom>
        <a:solidFill>
          <a:schemeClr val="accent5">
            <a:hueOff val="-2027563"/>
            <a:satOff val="-5226"/>
            <a:lumOff val="-35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hr-HR" sz="1800" kern="1200" dirty="0"/>
            <a:t>Planiranje i djelovanje</a:t>
          </a:r>
        </a:p>
      </dsp:txBody>
      <dsp:txXfrm>
        <a:off x="8431237" y="3702545"/>
        <a:ext cx="1330494" cy="777578"/>
      </dsp:txXfrm>
    </dsp:sp>
    <dsp:sp modelId="{C72B8E7A-60B3-40B4-842C-468DF58EB112}">
      <dsp:nvSpPr>
        <dsp:cNvPr id="0" name=""/>
        <dsp:cNvSpPr/>
      </dsp:nvSpPr>
      <dsp:spPr>
        <a:xfrm rot="2661314">
          <a:off x="6421891" y="4154212"/>
          <a:ext cx="350093" cy="17506"/>
        </a:xfrm>
        <a:custGeom>
          <a:avLst/>
          <a:gdLst/>
          <a:ahLst/>
          <a:cxnLst/>
          <a:rect l="0" t="0" r="0" b="0"/>
          <a:pathLst>
            <a:path>
              <a:moveTo>
                <a:pt x="0" y="8753"/>
              </a:moveTo>
              <a:lnTo>
                <a:pt x="350093" y="8753"/>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hr-HR" sz="500" kern="1200"/>
        </a:p>
      </dsp:txBody>
      <dsp:txXfrm>
        <a:off x="6588186" y="4154213"/>
        <a:ext cx="17504" cy="17504"/>
      </dsp:txXfrm>
    </dsp:sp>
    <dsp:sp modelId="{778CB188-E212-4799-BB1B-B26C3AFB6082}">
      <dsp:nvSpPr>
        <dsp:cNvPr id="0" name=""/>
        <dsp:cNvSpPr/>
      </dsp:nvSpPr>
      <dsp:spPr>
        <a:xfrm>
          <a:off x="6148531" y="4197927"/>
          <a:ext cx="2298141" cy="1300213"/>
        </a:xfrm>
        <a:prstGeom prst="ellipse">
          <a:avLst/>
        </a:prstGeom>
        <a:solidFill>
          <a:schemeClr val="accent5">
            <a:hueOff val="-2703417"/>
            <a:satOff val="-6968"/>
            <a:lumOff val="-470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hr-HR" sz="1900" kern="1200" dirty="0"/>
            <a:t>Rasuđivanje u neodređenim uvjetima</a:t>
          </a:r>
        </a:p>
      </dsp:txBody>
      <dsp:txXfrm>
        <a:off x="6485086" y="4388339"/>
        <a:ext cx="1625031" cy="919389"/>
      </dsp:txXfrm>
    </dsp:sp>
    <dsp:sp modelId="{CCAED01E-9259-42A8-BC04-8B44CBD5D6AC}">
      <dsp:nvSpPr>
        <dsp:cNvPr id="0" name=""/>
        <dsp:cNvSpPr/>
      </dsp:nvSpPr>
      <dsp:spPr>
        <a:xfrm rot="5612706">
          <a:off x="5306555" y="4559398"/>
          <a:ext cx="702887" cy="17506"/>
        </a:xfrm>
        <a:custGeom>
          <a:avLst/>
          <a:gdLst/>
          <a:ahLst/>
          <a:cxnLst/>
          <a:rect l="0" t="0" r="0" b="0"/>
          <a:pathLst>
            <a:path>
              <a:moveTo>
                <a:pt x="0" y="8753"/>
              </a:moveTo>
              <a:lnTo>
                <a:pt x="702887" y="8753"/>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hr-HR" sz="500" kern="1200"/>
        </a:p>
      </dsp:txBody>
      <dsp:txXfrm rot="10800000">
        <a:off x="5640427" y="4550579"/>
        <a:ext cx="35144" cy="35144"/>
      </dsp:txXfrm>
    </dsp:sp>
    <dsp:sp modelId="{9E6D0F97-A82A-48C3-86A8-5DFC1836CED7}">
      <dsp:nvSpPr>
        <dsp:cNvPr id="0" name=""/>
        <dsp:cNvSpPr/>
      </dsp:nvSpPr>
      <dsp:spPr>
        <a:xfrm>
          <a:off x="4862909" y="4918365"/>
          <a:ext cx="1479609" cy="1084343"/>
        </a:xfrm>
        <a:prstGeom prst="ellipse">
          <a:avLst/>
        </a:prstGeom>
        <a:solidFill>
          <a:schemeClr val="accent5">
            <a:hueOff val="-3379271"/>
            <a:satOff val="-8710"/>
            <a:lumOff val="-588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hr-HR" sz="1800" kern="1200" dirty="0"/>
            <a:t>Strojno učenje</a:t>
          </a:r>
        </a:p>
      </dsp:txBody>
      <dsp:txXfrm>
        <a:off x="5079593" y="5077163"/>
        <a:ext cx="1046241" cy="766747"/>
      </dsp:txXfrm>
    </dsp:sp>
    <dsp:sp modelId="{A913317F-F541-41DC-8F08-F4279D41CC19}">
      <dsp:nvSpPr>
        <dsp:cNvPr id="0" name=""/>
        <dsp:cNvSpPr/>
      </dsp:nvSpPr>
      <dsp:spPr>
        <a:xfrm rot="8045275">
          <a:off x="4171331" y="4406857"/>
          <a:ext cx="1006350" cy="17506"/>
        </a:xfrm>
        <a:custGeom>
          <a:avLst/>
          <a:gdLst/>
          <a:ahLst/>
          <a:cxnLst/>
          <a:rect l="0" t="0" r="0" b="0"/>
          <a:pathLst>
            <a:path>
              <a:moveTo>
                <a:pt x="0" y="8753"/>
              </a:moveTo>
              <a:lnTo>
                <a:pt x="1006350" y="8753"/>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hr-HR" sz="500" kern="1200"/>
        </a:p>
      </dsp:txBody>
      <dsp:txXfrm rot="10800000">
        <a:off x="4649347" y="4390452"/>
        <a:ext cx="50317" cy="50317"/>
      </dsp:txXfrm>
    </dsp:sp>
    <dsp:sp modelId="{BD2287D1-6FDF-4855-847A-97887F41531C}">
      <dsp:nvSpPr>
        <dsp:cNvPr id="0" name=""/>
        <dsp:cNvSpPr/>
      </dsp:nvSpPr>
      <dsp:spPr>
        <a:xfrm>
          <a:off x="3116825" y="4708646"/>
          <a:ext cx="1599616" cy="978717"/>
        </a:xfrm>
        <a:prstGeom prst="ellipse">
          <a:avLst/>
        </a:prstGeom>
        <a:solidFill>
          <a:schemeClr val="accent5">
            <a:hueOff val="-4055126"/>
            <a:satOff val="-10451"/>
            <a:lumOff val="-705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hr-HR" sz="1800" kern="1200" dirty="0"/>
            <a:t>Duboko učenje</a:t>
          </a:r>
        </a:p>
      </dsp:txBody>
      <dsp:txXfrm>
        <a:off x="3351083" y="4851976"/>
        <a:ext cx="1131100" cy="692057"/>
      </dsp:txXfrm>
    </dsp:sp>
    <dsp:sp modelId="{68739BF9-A112-42EA-B59C-9B688EBB4AFC}">
      <dsp:nvSpPr>
        <dsp:cNvPr id="0" name=""/>
        <dsp:cNvSpPr/>
      </dsp:nvSpPr>
      <dsp:spPr>
        <a:xfrm rot="11975624">
          <a:off x="3777304" y="2770602"/>
          <a:ext cx="875508" cy="17506"/>
        </a:xfrm>
        <a:custGeom>
          <a:avLst/>
          <a:gdLst/>
          <a:ahLst/>
          <a:cxnLst/>
          <a:rect l="0" t="0" r="0" b="0"/>
          <a:pathLst>
            <a:path>
              <a:moveTo>
                <a:pt x="0" y="8753"/>
              </a:moveTo>
              <a:lnTo>
                <a:pt x="875508" y="8753"/>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hr-HR" sz="500" kern="1200"/>
        </a:p>
      </dsp:txBody>
      <dsp:txXfrm rot="10800000">
        <a:off x="4193171" y="2757467"/>
        <a:ext cx="43775" cy="43775"/>
      </dsp:txXfrm>
    </dsp:sp>
    <dsp:sp modelId="{B83F2C87-A080-4D32-9549-E34BF60600D1}">
      <dsp:nvSpPr>
        <dsp:cNvPr id="0" name=""/>
        <dsp:cNvSpPr/>
      </dsp:nvSpPr>
      <dsp:spPr>
        <a:xfrm>
          <a:off x="1926642" y="1799207"/>
          <a:ext cx="2057482" cy="1063504"/>
        </a:xfrm>
        <a:prstGeom prst="ellipse">
          <a:avLst/>
        </a:prstGeom>
        <a:solidFill>
          <a:schemeClr val="accent5">
            <a:hueOff val="-4730980"/>
            <a:satOff val="-12193"/>
            <a:lumOff val="-823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hr-HR" sz="2000" kern="1200" dirty="0"/>
            <a:t>Računalni</a:t>
          </a:r>
          <a:r>
            <a:rPr lang="hr-HR" sz="1800" kern="1200" dirty="0"/>
            <a:t> vid</a:t>
          </a:r>
        </a:p>
      </dsp:txBody>
      <dsp:txXfrm>
        <a:off x="2227953" y="1954954"/>
        <a:ext cx="1454860" cy="752010"/>
      </dsp:txXfrm>
    </dsp:sp>
    <dsp:sp modelId="{F4E19F98-22B0-44D4-B8A6-B47F7BC3FC48}">
      <dsp:nvSpPr>
        <dsp:cNvPr id="0" name=""/>
        <dsp:cNvSpPr/>
      </dsp:nvSpPr>
      <dsp:spPr>
        <a:xfrm rot="9422785">
          <a:off x="4093646" y="3880074"/>
          <a:ext cx="599461" cy="17506"/>
        </a:xfrm>
        <a:custGeom>
          <a:avLst/>
          <a:gdLst/>
          <a:ahLst/>
          <a:cxnLst/>
          <a:rect l="0" t="0" r="0" b="0"/>
          <a:pathLst>
            <a:path>
              <a:moveTo>
                <a:pt x="0" y="8753"/>
              </a:moveTo>
              <a:lnTo>
                <a:pt x="599461" y="8753"/>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hr-HR" sz="500" kern="1200"/>
        </a:p>
      </dsp:txBody>
      <dsp:txXfrm rot="10800000">
        <a:off x="4378390" y="3873840"/>
        <a:ext cx="29973" cy="29973"/>
      </dsp:txXfrm>
    </dsp:sp>
    <dsp:sp modelId="{56F6768D-B237-4931-91F0-824CB0FCADC1}">
      <dsp:nvSpPr>
        <dsp:cNvPr id="0" name=""/>
        <dsp:cNvSpPr/>
      </dsp:nvSpPr>
      <dsp:spPr>
        <a:xfrm>
          <a:off x="2634551" y="3927432"/>
          <a:ext cx="1797038" cy="651501"/>
        </a:xfrm>
        <a:prstGeom prst="ellipse">
          <a:avLst/>
        </a:prstGeom>
        <a:solidFill>
          <a:schemeClr val="accent5">
            <a:hueOff val="-5406834"/>
            <a:satOff val="-13935"/>
            <a:lumOff val="-941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hr-HR" sz="2000" kern="1200" dirty="0"/>
            <a:t>Robotika</a:t>
          </a:r>
          <a:endParaRPr lang="hr-HR" sz="1400" kern="1200" dirty="0"/>
        </a:p>
      </dsp:txBody>
      <dsp:txXfrm>
        <a:off x="2897721" y="4022842"/>
        <a:ext cx="1270698" cy="460681"/>
      </dsp:txXfrm>
    </dsp:sp>
    <dsp:sp modelId="{36F76D79-1D77-44B8-972B-A6363BC10282}">
      <dsp:nvSpPr>
        <dsp:cNvPr id="0" name=""/>
        <dsp:cNvSpPr/>
      </dsp:nvSpPr>
      <dsp:spPr>
        <a:xfrm rot="10718698">
          <a:off x="3389036" y="3354071"/>
          <a:ext cx="1113909" cy="17506"/>
        </a:xfrm>
        <a:custGeom>
          <a:avLst/>
          <a:gdLst/>
          <a:ahLst/>
          <a:cxnLst/>
          <a:rect l="0" t="0" r="0" b="0"/>
          <a:pathLst>
            <a:path>
              <a:moveTo>
                <a:pt x="0" y="8753"/>
              </a:moveTo>
              <a:lnTo>
                <a:pt x="1113909" y="8753"/>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hr-HR" sz="500" kern="1200"/>
        </a:p>
      </dsp:txBody>
      <dsp:txXfrm rot="10800000">
        <a:off x="3918144" y="3334976"/>
        <a:ext cx="55695" cy="55695"/>
      </dsp:txXfrm>
    </dsp:sp>
    <dsp:sp modelId="{8DB60F9F-53D5-4593-AE6C-A4E604BC3911}">
      <dsp:nvSpPr>
        <dsp:cNvPr id="0" name=""/>
        <dsp:cNvSpPr/>
      </dsp:nvSpPr>
      <dsp:spPr>
        <a:xfrm>
          <a:off x="1556820" y="2944289"/>
          <a:ext cx="1833419" cy="906729"/>
        </a:xfrm>
        <a:prstGeom prst="ellipse">
          <a:avLst/>
        </a:prstGeom>
        <a:solidFill>
          <a:schemeClr val="accent5">
            <a:hueOff val="-6082688"/>
            <a:satOff val="-15677"/>
            <a:lumOff val="-1058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hr-HR" sz="1800" kern="1200" dirty="0"/>
            <a:t>Znanost o</a:t>
          </a:r>
        </a:p>
        <a:p>
          <a:pPr marL="0" lvl="0" indent="0" algn="ctr" defTabSz="800100">
            <a:lnSpc>
              <a:spcPct val="90000"/>
            </a:lnSpc>
            <a:spcBef>
              <a:spcPct val="0"/>
            </a:spcBef>
            <a:spcAft>
              <a:spcPct val="35000"/>
            </a:spcAft>
            <a:buNone/>
          </a:pPr>
          <a:r>
            <a:rPr lang="hr-HR" sz="1800" kern="1200" dirty="0"/>
            <a:t>podatcima</a:t>
          </a:r>
        </a:p>
      </dsp:txBody>
      <dsp:txXfrm>
        <a:off x="1825318" y="3077076"/>
        <a:ext cx="1296423" cy="641155"/>
      </dsp:txXfrm>
    </dsp:sp>
    <dsp:sp modelId="{0DAA9DBC-904B-4630-B6E1-D830A9A06483}">
      <dsp:nvSpPr>
        <dsp:cNvPr id="0" name=""/>
        <dsp:cNvSpPr/>
      </dsp:nvSpPr>
      <dsp:spPr>
        <a:xfrm rot="14122572">
          <a:off x="4644611" y="2227902"/>
          <a:ext cx="684649" cy="17506"/>
        </a:xfrm>
        <a:custGeom>
          <a:avLst/>
          <a:gdLst/>
          <a:ahLst/>
          <a:cxnLst/>
          <a:rect l="0" t="0" r="0" b="0"/>
          <a:pathLst>
            <a:path>
              <a:moveTo>
                <a:pt x="0" y="8753"/>
              </a:moveTo>
              <a:lnTo>
                <a:pt x="684649" y="8753"/>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hr-HR" sz="500" kern="1200"/>
        </a:p>
      </dsp:txBody>
      <dsp:txXfrm rot="10800000">
        <a:off x="4969820" y="2219539"/>
        <a:ext cx="34232" cy="34232"/>
      </dsp:txXfrm>
    </dsp:sp>
    <dsp:sp modelId="{FC039DEC-A2AC-4FA2-AA4D-241D6FAFA96B}">
      <dsp:nvSpPr>
        <dsp:cNvPr id="0" name=""/>
        <dsp:cNvSpPr/>
      </dsp:nvSpPr>
      <dsp:spPr>
        <a:xfrm>
          <a:off x="3242419" y="815199"/>
          <a:ext cx="2335365" cy="1172060"/>
        </a:xfrm>
        <a:prstGeom prst="ellipse">
          <a:avLst/>
        </a:prstGeom>
        <a:solidFill>
          <a:schemeClr val="accent5">
            <a:hueOff val="-6758543"/>
            <a:satOff val="-17419"/>
            <a:lumOff val="-1176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hr-HR" sz="1800" kern="1200" dirty="0"/>
            <a:t>Procesiranje prirodnoga jezika</a:t>
          </a:r>
        </a:p>
      </dsp:txBody>
      <dsp:txXfrm>
        <a:off x="3584425" y="986843"/>
        <a:ext cx="1651353" cy="82877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B0C364-4F94-4A35-B345-7371B59F3C5E}">
      <dsp:nvSpPr>
        <dsp:cNvPr id="0" name=""/>
        <dsp:cNvSpPr/>
      </dsp:nvSpPr>
      <dsp:spPr>
        <a:xfrm>
          <a:off x="-6048141" y="-932677"/>
          <a:ext cx="7256506" cy="7256506"/>
        </a:xfrm>
        <a:prstGeom prst="blockArc">
          <a:avLst>
            <a:gd name="adj1" fmla="val 18900000"/>
            <a:gd name="adj2" fmla="val 2700000"/>
            <a:gd name="adj3" fmla="val 298"/>
          </a:avLst>
        </a:prstGeom>
        <a:noFill/>
        <a:ln w="25400" cap="flat" cmpd="sng" algn="ctr">
          <a:solidFill>
            <a:srgbClr val="009FE3"/>
          </a:solidFill>
          <a:prstDash val="solid"/>
        </a:ln>
        <a:effectLst/>
      </dsp:spPr>
      <dsp:style>
        <a:lnRef idx="2">
          <a:scrgbClr r="0" g="0" b="0"/>
        </a:lnRef>
        <a:fillRef idx="0">
          <a:scrgbClr r="0" g="0" b="0"/>
        </a:fillRef>
        <a:effectRef idx="0">
          <a:scrgbClr r="0" g="0" b="0"/>
        </a:effectRef>
        <a:fontRef idx="minor"/>
      </dsp:style>
    </dsp:sp>
    <dsp:sp modelId="{72E80988-EB20-414B-A52F-D5C76FAA3366}">
      <dsp:nvSpPr>
        <dsp:cNvPr id="0" name=""/>
        <dsp:cNvSpPr/>
      </dsp:nvSpPr>
      <dsp:spPr>
        <a:xfrm>
          <a:off x="991028" y="716721"/>
          <a:ext cx="7172032" cy="1647060"/>
        </a:xfrm>
        <a:prstGeom prst="rect">
          <a:avLst/>
        </a:prstGeom>
        <a:solidFill>
          <a:schemeClr val="accent5">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22489" tIns="76200" rIns="76200" bIns="76200" numCol="1" spcCol="1270" anchor="ctr" anchorCtr="0">
          <a:noAutofit/>
        </a:bodyPr>
        <a:lstStyle/>
        <a:p>
          <a:pPr marL="0" lvl="0" indent="0" algn="l" defTabSz="1333500">
            <a:lnSpc>
              <a:spcPct val="90000"/>
            </a:lnSpc>
            <a:spcBef>
              <a:spcPct val="0"/>
            </a:spcBef>
            <a:spcAft>
              <a:spcPct val="35000"/>
            </a:spcAft>
            <a:buNone/>
          </a:pPr>
          <a:r>
            <a:rPr lang="hr-HR" sz="3000" b="0" u="none"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Evaluacija </a:t>
          </a:r>
          <a:r>
            <a:rPr lang="hr-HR" sz="3000" b="0" u="none" kern="12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webinara</a:t>
          </a:r>
          <a:endParaRPr lang="hr-HR" sz="3000" b="0" i="0" kern="1200" dirty="0" err="1">
            <a:solidFill>
              <a:srgbClr val="00B0F0"/>
            </a:solidFill>
            <a:latin typeface="Open Sans" panose="020B0606030504020204" pitchFamily="34" charset="0"/>
            <a:ea typeface="Open Sans" panose="020B0606030504020204" pitchFamily="34" charset="0"/>
            <a:cs typeface="Open Sans" panose="020B0606030504020204" pitchFamily="34" charset="0"/>
          </a:endParaRPr>
        </a:p>
        <a:p>
          <a:pPr marL="0" lvl="0" indent="0" algn="l" defTabSz="1333500">
            <a:lnSpc>
              <a:spcPct val="90000"/>
            </a:lnSpc>
            <a:spcBef>
              <a:spcPct val="0"/>
            </a:spcBef>
            <a:spcAft>
              <a:spcPct val="35000"/>
            </a:spcAft>
            <a:buNone/>
          </a:pPr>
          <a:r>
            <a:rPr lang="hr-HR" sz="3000" b="0" i="1" kern="1200" dirty="0">
              <a:solidFill>
                <a:srgbClr val="00B0F0"/>
              </a:solidFill>
              <a:latin typeface="Open Sans" panose="020B0606030504020204" pitchFamily="34" charset="0"/>
              <a:ea typeface="Open Sans" panose="020B0606030504020204" pitchFamily="34" charset="0"/>
              <a:cs typeface="Open Sans" panose="020B0606030504020204" pitchFamily="34" charset="0"/>
            </a:rPr>
            <a:t>Poveznica u Q&amp;A panelu ili skenirajte QR kod</a:t>
          </a:r>
          <a:endParaRPr lang="en-US" sz="3000" b="0" i="1" kern="1200" dirty="0">
            <a:solidFill>
              <a:srgbClr val="00B0F0"/>
            </a:solidFill>
            <a:latin typeface="Open Sans" panose="020B0606030504020204" pitchFamily="34" charset="0"/>
            <a:ea typeface="Open Sans" panose="020B0606030504020204" pitchFamily="34" charset="0"/>
            <a:cs typeface="Open Sans" panose="020B0606030504020204" pitchFamily="34" charset="0"/>
          </a:endParaRPr>
        </a:p>
      </dsp:txBody>
      <dsp:txXfrm>
        <a:off x="991028" y="716721"/>
        <a:ext cx="7172032" cy="1647060"/>
      </dsp:txXfrm>
    </dsp:sp>
    <dsp:sp modelId="{3CED45B6-66B0-4A64-A2D5-797E3AEAF9E9}">
      <dsp:nvSpPr>
        <dsp:cNvPr id="0" name=""/>
        <dsp:cNvSpPr/>
      </dsp:nvSpPr>
      <dsp:spPr>
        <a:xfrm>
          <a:off x="28438" y="577661"/>
          <a:ext cx="1925180" cy="1925180"/>
        </a:xfrm>
        <a:prstGeom prst="ellipse">
          <a:avLst/>
        </a:prstGeom>
        <a:blipFill rotWithShape="0">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25400" cap="flat" cmpd="sng" algn="ctr">
          <a:solidFill>
            <a:srgbClr val="E5097F"/>
          </a:solidFill>
          <a:prstDash val="solid"/>
        </a:ln>
        <a:effectLst/>
      </dsp:spPr>
      <dsp:style>
        <a:lnRef idx="2">
          <a:scrgbClr r="0" g="0" b="0"/>
        </a:lnRef>
        <a:fillRef idx="1">
          <a:scrgbClr r="0" g="0" b="0"/>
        </a:fillRef>
        <a:effectRef idx="0">
          <a:scrgbClr r="0" g="0" b="0"/>
        </a:effectRef>
        <a:fontRef idx="minor"/>
      </dsp:style>
    </dsp:sp>
    <dsp:sp modelId="{9D203672-0841-46A5-B89B-16610ACBD3A5}">
      <dsp:nvSpPr>
        <dsp:cNvPr id="0" name=""/>
        <dsp:cNvSpPr/>
      </dsp:nvSpPr>
      <dsp:spPr>
        <a:xfrm>
          <a:off x="991028" y="3080827"/>
          <a:ext cx="7172032" cy="1540144"/>
        </a:xfrm>
        <a:prstGeom prst="rect">
          <a:avLst/>
        </a:prstGeom>
        <a:solidFill>
          <a:schemeClr val="accent5">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22489" tIns="81280" rIns="81280" bIns="81280" numCol="1" spcCol="1270" anchor="ctr" anchorCtr="0">
          <a:noAutofit/>
        </a:bodyPr>
        <a:lstStyle/>
        <a:p>
          <a:pPr marL="0" lvl="0" indent="0" algn="l" defTabSz="1422400">
            <a:lnSpc>
              <a:spcPct val="90000"/>
            </a:lnSpc>
            <a:spcBef>
              <a:spcPct val="0"/>
            </a:spcBef>
            <a:spcAft>
              <a:spcPct val="35000"/>
            </a:spcAft>
            <a:buNone/>
          </a:pPr>
          <a:r>
            <a:rPr lang="hr-HR" sz="3200" b="0"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Potvrde o sudjelovanju u aplikaciji za prijavu (EMA) </a:t>
          </a:r>
          <a:endParaRPr lang="en-US" sz="3200" b="0" kern="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dsp:txBody>
      <dsp:txXfrm>
        <a:off x="991028" y="3080827"/>
        <a:ext cx="7172032" cy="1540144"/>
      </dsp:txXfrm>
    </dsp:sp>
    <dsp:sp modelId="{148E3564-C38E-48F8-A12D-EA34CB3F576F}">
      <dsp:nvSpPr>
        <dsp:cNvPr id="0" name=""/>
        <dsp:cNvSpPr/>
      </dsp:nvSpPr>
      <dsp:spPr>
        <a:xfrm>
          <a:off x="28438" y="2888309"/>
          <a:ext cx="1925180" cy="1925180"/>
        </a:xfrm>
        <a:prstGeom prst="ellipse">
          <a:avLst/>
        </a:prstGeom>
        <a:blipFill rotWithShape="0">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25400" cap="flat" cmpd="sng" algn="ctr">
          <a:solidFill>
            <a:srgbClr val="95C12B"/>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3A49DB-1B36-4BB0-9815-68EA57299ABC}" type="datetimeFigureOut">
              <a:rPr lang="hr-HR" smtClean="0"/>
              <a:t>15.4.2024.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a:t>Kliknite da biste uredili matrice</a:t>
            </a:r>
          </a:p>
          <a:p>
            <a:pPr lvl="1"/>
            <a:r>
              <a:rPr lang="hr-HR"/>
              <a:t>Druga razina</a:t>
            </a:r>
          </a:p>
          <a:p>
            <a:pPr lvl="2"/>
            <a:r>
              <a:rPr lang="hr-HR"/>
              <a:t>Treća razina</a:t>
            </a:r>
          </a:p>
          <a:p>
            <a:pPr lvl="3"/>
            <a:r>
              <a:rPr lang="hr-HR"/>
              <a:t>Četvrta razina</a:t>
            </a:r>
          </a:p>
          <a:p>
            <a:pPr lvl="4"/>
            <a:r>
              <a:rPr lang="hr-HR"/>
              <a:t>Peta razina stilove teksta</a:t>
            </a: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4D0590-A684-44F5-9D58-68858B3AD177}" type="slidenum">
              <a:rPr lang="hr-HR" smtClean="0"/>
              <a:t>‹#›</a:t>
            </a:fld>
            <a:endParaRPr lang="hr-HR"/>
          </a:p>
        </p:txBody>
      </p:sp>
    </p:spTree>
    <p:extLst>
      <p:ext uri="{BB962C8B-B14F-4D97-AF65-F5344CB8AC3E}">
        <p14:creationId xmlns:p14="http://schemas.microsoft.com/office/powerpoint/2010/main" val="22734835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remove.bg/"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app.quillionz.com/Quiz/Index?id=L6x0jv"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youtu.be/cDjRBEQbSmo"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bit.ly/zbirka-um-int"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upitnik.carnet.hr/index.php/627228?lang=hr" TargetMode="External"/><Relationship Id="rId2" Type="http://schemas.openxmlformats.org/officeDocument/2006/relationships/slide" Target="../slides/slide22.xml"/><Relationship Id="rId1" Type="http://schemas.openxmlformats.org/officeDocument/2006/relationships/notesMaster" Target="../notesMasters/notesMaster1.xml"/><Relationship Id="rId4" Type="http://schemas.openxmlformats.org/officeDocument/2006/relationships/hyperlink" Target="https://upitnik.carnet.hr/index.php/252545?lang=hr" TargetMode="External"/></Relationships>
</file>

<file path=ppt/notesSlides/_rels/notesSlide22.xml.rels><?xml version="1.0" encoding="UTF-8" standalone="yes"?>
<Relationships xmlns="http://schemas.openxmlformats.org/package/2006/relationships"><Relationship Id="rId3" Type="http://schemas.openxmlformats.org/officeDocument/2006/relationships/hyperlink" Target="mailto:e-skole-edukacija@skole.hr?subject=E-&#353;kole%20upit"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e-laboratorij.carnet.hr/mentimeter-postavite-pitanje-i-prikupite-povratne-informacije-u-realnom-vremenu/"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lvl="0" indent="0" algn="l" rtl="0">
              <a:spcBef>
                <a:spcPts val="0"/>
              </a:spcBef>
              <a:spcAft>
                <a:spcPts val="0"/>
              </a:spcAft>
              <a:buClr>
                <a:schemeClr val="dk1"/>
              </a:buClr>
              <a:buSzPts val="1400"/>
              <a:buFont typeface="Calibri"/>
              <a:buNone/>
            </a:pPr>
            <a:r>
              <a:rPr lang="hr-HR" sz="1200" b="0" i="0" u="none" strike="noStrike" cap="none" dirty="0">
                <a:solidFill>
                  <a:schemeClr val="dk1"/>
                </a:solidFill>
                <a:latin typeface="Calibri"/>
                <a:ea typeface="Calibri"/>
                <a:cs typeface="Calibri"/>
                <a:sym typeface="Calibri"/>
              </a:rPr>
              <a:t>UPUTE ZA PREDAVAČE</a:t>
            </a:r>
          </a:p>
          <a:p>
            <a:pPr marL="0" marR="0" lvl="0" indent="0" algn="l" rtl="0">
              <a:spcBef>
                <a:spcPts val="0"/>
              </a:spcBef>
              <a:spcAft>
                <a:spcPts val="0"/>
              </a:spcAft>
              <a:buClr>
                <a:schemeClr val="dk1"/>
              </a:buClr>
              <a:buSzPts val="1400"/>
              <a:buFont typeface="Calibri"/>
              <a:buNone/>
            </a:pPr>
            <a:endParaRPr lang="hr-HR" sz="1200" b="0" i="0" u="none" strike="noStrike" cap="none" dirty="0">
              <a:solidFill>
                <a:schemeClr val="dk1"/>
              </a:solidFill>
              <a:latin typeface="Calibri"/>
              <a:ea typeface="Calibri"/>
              <a:cs typeface="Calibri"/>
              <a:sym typeface="Calibri"/>
            </a:endParaRPr>
          </a:p>
          <a:p>
            <a:pPr marL="0" marR="0" lvl="0" indent="0" algn="l" rtl="0">
              <a:spcBef>
                <a:spcPts val="0"/>
              </a:spcBef>
              <a:spcAft>
                <a:spcPts val="0"/>
              </a:spcAft>
              <a:buClr>
                <a:schemeClr val="dk1"/>
              </a:buClr>
              <a:buSzPts val="1400"/>
              <a:buFont typeface="Calibri"/>
              <a:buNone/>
            </a:pPr>
            <a:r>
              <a:rPr lang="hr-HR" sz="1200" b="0" i="0" u="none" strike="noStrike" cap="none" dirty="0">
                <a:solidFill>
                  <a:schemeClr val="dk1"/>
                </a:solidFill>
                <a:latin typeface="Calibri"/>
                <a:ea typeface="Calibri"/>
                <a:cs typeface="Calibri"/>
                <a:sym typeface="Calibri"/>
              </a:rPr>
              <a:t>Upisati svoje ime i prezime pod Predavač/</a:t>
            </a:r>
            <a:r>
              <a:rPr lang="hr-HR" sz="1200" b="0" i="0" u="none" strike="noStrike" cap="none" dirty="0" err="1">
                <a:solidFill>
                  <a:schemeClr val="dk1"/>
                </a:solidFill>
                <a:latin typeface="Calibri"/>
                <a:ea typeface="Calibri"/>
                <a:cs typeface="Calibri"/>
                <a:sym typeface="Calibri"/>
              </a:rPr>
              <a:t>ica</a:t>
            </a:r>
            <a:r>
              <a:rPr lang="hr-HR" sz="1200" b="0" i="0" u="none" strike="noStrike" cap="none" dirty="0">
                <a:solidFill>
                  <a:schemeClr val="dk1"/>
                </a:solidFill>
                <a:latin typeface="Calibri"/>
                <a:ea typeface="Calibri"/>
                <a:cs typeface="Calibri"/>
                <a:sym typeface="Calibri"/>
              </a:rPr>
              <a:t>.</a:t>
            </a:r>
          </a:p>
          <a:p>
            <a:pPr marL="0" marR="0" lvl="0" indent="0" algn="l" rtl="0">
              <a:spcBef>
                <a:spcPts val="0"/>
              </a:spcBef>
              <a:spcAft>
                <a:spcPts val="0"/>
              </a:spcAft>
              <a:buClr>
                <a:schemeClr val="dk1"/>
              </a:buClr>
              <a:buSzPts val="1400"/>
              <a:buFont typeface="Calibri"/>
              <a:buNone/>
            </a:pPr>
            <a:r>
              <a:rPr lang="hr-HR" sz="1200" b="0" i="0" u="none" strike="noStrike" cap="none" dirty="0">
                <a:solidFill>
                  <a:schemeClr val="dk1"/>
                </a:solidFill>
                <a:latin typeface="Calibri"/>
                <a:ea typeface="Calibri"/>
                <a:cs typeface="Calibri"/>
                <a:sym typeface="Calibri"/>
              </a:rPr>
              <a:t>Predstaviti ukratko predavače i njihovu ulogu u webinaru.</a:t>
            </a:r>
          </a:p>
          <a:p>
            <a:endParaRPr lang="hr-HR" dirty="0"/>
          </a:p>
        </p:txBody>
      </p:sp>
      <p:sp>
        <p:nvSpPr>
          <p:cNvPr id="4" name="Rezervirano mjesto broja slajda 3"/>
          <p:cNvSpPr>
            <a:spLocks noGrp="1"/>
          </p:cNvSpPr>
          <p:nvPr>
            <p:ph type="sldNum" sz="quarter" idx="5"/>
          </p:nvPr>
        </p:nvSpPr>
        <p:spPr/>
        <p:txBody>
          <a:bodyPr/>
          <a:lstStyle/>
          <a:p>
            <a:fld id="{CE4D0590-A684-44F5-9D58-68858B3AD177}" type="slidenum">
              <a:rPr lang="hr-HR" smtClean="0"/>
              <a:t>1</a:t>
            </a:fld>
            <a:endParaRPr lang="hr-HR"/>
          </a:p>
        </p:txBody>
      </p:sp>
    </p:spTree>
    <p:extLst>
      <p:ext uri="{BB962C8B-B14F-4D97-AF65-F5344CB8AC3E}">
        <p14:creationId xmlns:p14="http://schemas.microsoft.com/office/powerpoint/2010/main" val="36551898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CE4D0590-A684-44F5-9D58-68858B3AD177}" type="slidenum">
              <a:rPr lang="hr-HR" smtClean="0"/>
              <a:t>10</a:t>
            </a:fld>
            <a:endParaRPr lang="hr-HR"/>
          </a:p>
        </p:txBody>
      </p:sp>
    </p:spTree>
    <p:extLst>
      <p:ext uri="{BB962C8B-B14F-4D97-AF65-F5344CB8AC3E}">
        <p14:creationId xmlns:p14="http://schemas.microsoft.com/office/powerpoint/2010/main" val="3667199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dirty="0"/>
              <a:t>Remove </a:t>
            </a:r>
            <a:r>
              <a:rPr lang="hr-HR" dirty="0" err="1"/>
              <a:t>Image</a:t>
            </a:r>
            <a:r>
              <a:rPr lang="hr-HR" dirty="0"/>
              <a:t> </a:t>
            </a:r>
            <a:r>
              <a:rPr lang="hr-HR" dirty="0" err="1"/>
              <a:t>Background</a:t>
            </a:r>
            <a:r>
              <a:rPr lang="hr-HR" dirty="0"/>
              <a:t> (</a:t>
            </a:r>
            <a:r>
              <a:rPr lang="hr-HR" sz="1800" u="sng" dirty="0">
                <a:solidFill>
                  <a:srgbClr val="0563C1"/>
                </a:solidFill>
                <a:effectLst/>
                <a:latin typeface="Arial" panose="020B0604020202020204" pitchFamily="34" charset="0"/>
                <a:ea typeface="Times New Roman" panose="02020603050405020304" pitchFamily="18" charset="0"/>
                <a:hlinkClick r:id="rId3"/>
              </a:rPr>
              <a:t>https://www.remove.bg/</a:t>
            </a:r>
            <a:r>
              <a:rPr lang="hr-HR" sz="1800" u="sng" dirty="0">
                <a:solidFill>
                  <a:srgbClr val="0563C1"/>
                </a:solidFill>
                <a:effectLst/>
                <a:latin typeface="Arial" panose="020B0604020202020204" pitchFamily="34" charset="0"/>
                <a:ea typeface="Times New Roman" panose="02020603050405020304" pitchFamily="18" charset="0"/>
              </a:rPr>
              <a:t>)</a:t>
            </a:r>
            <a:r>
              <a:rPr lang="hr-HR" sz="1800" u="none" dirty="0">
                <a:solidFill>
                  <a:srgbClr val="0563C1"/>
                </a:solidFill>
                <a:effectLst/>
                <a:latin typeface="Arial" panose="020B0604020202020204" pitchFamily="34" charset="0"/>
                <a:ea typeface="Times New Roman" panose="02020603050405020304" pitchFamily="18" charset="0"/>
              </a:rPr>
              <a:t> </a:t>
            </a:r>
            <a:r>
              <a:rPr lang="hr-HR" dirty="0"/>
              <a:t>besplatan je web alat koji koristi umjetnu inteligenciju za uklanjanje pozadine na fotografijama. </a:t>
            </a:r>
          </a:p>
          <a:p>
            <a:r>
              <a:rPr lang="hr-HR" sz="12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Moguće ga je koristiti samo u nekomercijalne svrhe, prijenos fotografija zaštićen je SSL/TLS protokolom, fotografije se ne dijele trećim stranama, a učitane fotografije se ne objavljuju niti se koriste u bilo kakve druge svrhe. Također, važno je naglasiti da se učitana fotografija i rezultat uklanjanja pozadine brišu sa poslužitelja najkasnije sat vremena nakon učitavanja.</a:t>
            </a:r>
          </a:p>
          <a:p>
            <a:r>
              <a:rPr lang="hr-HR" sz="12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Pokazati primjer korištenja platforme i objasniti polaznicima:</a:t>
            </a:r>
          </a:p>
          <a:p>
            <a:r>
              <a:rPr lang="hr-HR" sz="1200" dirty="0">
                <a:solidFill>
                  <a:srgbClr val="222222"/>
                </a:solidFill>
                <a:effectLst/>
                <a:latin typeface="Verdana" panose="020B0604030504040204" pitchFamily="34" charset="0"/>
                <a:ea typeface="Calibri" panose="020F0502020204030204" pitchFamily="34" charset="0"/>
                <a:cs typeface="Times New Roman" panose="02020603050405020304" pitchFamily="18" charset="0"/>
              </a:rPr>
              <a:t>Fotografiju je potrebno učitati, a poslužitelj (učitavanjem potvrđujemo da smo vlasnici autorskih prava), a zatim pokrećemo postupak brisanja pozadine. Rezultat je moguće besplatno preuzeti samo u </a:t>
            </a:r>
            <a:r>
              <a:rPr lang="hr-HR" sz="1200" i="1" dirty="0" err="1">
                <a:solidFill>
                  <a:srgbClr val="222222"/>
                </a:solidFill>
                <a:effectLst/>
                <a:latin typeface="Verdana" panose="020B0604030504040204" pitchFamily="34" charset="0"/>
                <a:ea typeface="Calibri" panose="020F0502020204030204" pitchFamily="34" charset="0"/>
                <a:cs typeface="Times New Roman" panose="02020603050405020304" pitchFamily="18" charset="0"/>
              </a:rPr>
              <a:t>Preview</a:t>
            </a:r>
            <a:r>
              <a:rPr lang="hr-HR" sz="1200" i="1" dirty="0">
                <a:solidFill>
                  <a:srgbClr val="222222"/>
                </a:solidFill>
                <a:effectLst/>
                <a:latin typeface="Verdana" panose="020B0604030504040204" pitchFamily="34" charset="0"/>
                <a:ea typeface="Calibri" panose="020F0502020204030204" pitchFamily="34" charset="0"/>
                <a:cs typeface="Times New Roman" panose="02020603050405020304" pitchFamily="18" charset="0"/>
              </a:rPr>
              <a:t> </a:t>
            </a:r>
            <a:r>
              <a:rPr lang="hr-HR" sz="1200" i="1" dirty="0" err="1">
                <a:solidFill>
                  <a:srgbClr val="222222"/>
                </a:solidFill>
                <a:effectLst/>
                <a:latin typeface="Verdana" panose="020B0604030504040204" pitchFamily="34" charset="0"/>
                <a:ea typeface="Calibri" panose="020F0502020204030204" pitchFamily="34" charset="0"/>
                <a:cs typeface="Times New Roman" panose="02020603050405020304" pitchFamily="18" charset="0"/>
              </a:rPr>
              <a:t>Image</a:t>
            </a:r>
            <a:r>
              <a:rPr lang="hr-HR" sz="1200" i="1" dirty="0">
                <a:solidFill>
                  <a:srgbClr val="222222"/>
                </a:solidFill>
                <a:effectLst/>
                <a:latin typeface="Verdana" panose="020B0604030504040204" pitchFamily="34" charset="0"/>
                <a:ea typeface="Calibri" panose="020F0502020204030204" pitchFamily="34" charset="0"/>
                <a:cs typeface="Times New Roman" panose="02020603050405020304" pitchFamily="18" charset="0"/>
              </a:rPr>
              <a:t> </a:t>
            </a:r>
            <a:r>
              <a:rPr lang="hr-HR" sz="1200" dirty="0">
                <a:solidFill>
                  <a:srgbClr val="222222"/>
                </a:solidFill>
                <a:effectLst/>
                <a:latin typeface="Verdana" panose="020B0604030504040204" pitchFamily="34" charset="0"/>
                <a:ea typeface="Calibri" panose="020F0502020204030204" pitchFamily="34" charset="0"/>
                <a:cs typeface="Times New Roman" panose="02020603050405020304" pitchFamily="18" charset="0"/>
              </a:rPr>
              <a:t>veličini </a:t>
            </a:r>
            <a:r>
              <a:rPr lang="hr-HR" sz="1200" i="0" dirty="0">
                <a:solidFill>
                  <a:srgbClr val="222222"/>
                </a:solidFill>
                <a:effectLst/>
                <a:latin typeface="Verdana" panose="020B0604030504040204" pitchFamily="34" charset="0"/>
                <a:ea typeface="Calibri" panose="020F0502020204030204" pitchFamily="34" charset="0"/>
                <a:cs typeface="Times New Roman" panose="02020603050405020304" pitchFamily="18" charset="0"/>
              </a:rPr>
              <a:t>(manja razlučivost)</a:t>
            </a:r>
            <a:r>
              <a:rPr lang="hr-HR" sz="1200" dirty="0">
                <a:solidFill>
                  <a:srgbClr val="222222"/>
                </a:solidFill>
                <a:effectLst/>
                <a:latin typeface="Verdana" panose="020B0604030504040204" pitchFamily="34" charset="0"/>
                <a:ea typeface="Calibri" panose="020F0502020204030204" pitchFamily="34" charset="0"/>
                <a:cs typeface="Times New Roman" panose="02020603050405020304" pitchFamily="18" charset="0"/>
              </a:rPr>
              <a:t>, dok se </a:t>
            </a:r>
            <a:r>
              <a:rPr lang="hr-HR" sz="1200" i="1" dirty="0" err="1">
                <a:solidFill>
                  <a:srgbClr val="222222"/>
                </a:solidFill>
                <a:effectLst/>
                <a:latin typeface="Verdana" panose="020B0604030504040204" pitchFamily="34" charset="0"/>
                <a:ea typeface="Calibri" panose="020F0502020204030204" pitchFamily="34" charset="0"/>
                <a:cs typeface="Times New Roman" panose="02020603050405020304" pitchFamily="18" charset="0"/>
              </a:rPr>
              <a:t>Full</a:t>
            </a:r>
            <a:r>
              <a:rPr lang="hr-HR" sz="1200" i="1" dirty="0">
                <a:solidFill>
                  <a:srgbClr val="222222"/>
                </a:solidFill>
                <a:effectLst/>
                <a:latin typeface="Verdana" panose="020B0604030504040204" pitchFamily="34" charset="0"/>
                <a:ea typeface="Calibri" panose="020F0502020204030204" pitchFamily="34" charset="0"/>
                <a:cs typeface="Times New Roman" panose="02020603050405020304" pitchFamily="18" charset="0"/>
              </a:rPr>
              <a:t> </a:t>
            </a:r>
            <a:r>
              <a:rPr lang="hr-HR" sz="1200" i="1" dirty="0" err="1">
                <a:solidFill>
                  <a:srgbClr val="222222"/>
                </a:solidFill>
                <a:effectLst/>
                <a:latin typeface="Verdana" panose="020B0604030504040204" pitchFamily="34" charset="0"/>
                <a:ea typeface="Calibri" panose="020F0502020204030204" pitchFamily="34" charset="0"/>
                <a:cs typeface="Times New Roman" panose="02020603050405020304" pitchFamily="18" charset="0"/>
              </a:rPr>
              <a:t>Image</a:t>
            </a:r>
            <a:r>
              <a:rPr lang="hr-HR" sz="1200" dirty="0">
                <a:solidFill>
                  <a:srgbClr val="222222"/>
                </a:solidFill>
                <a:effectLst/>
                <a:latin typeface="Verdana" panose="020B0604030504040204" pitchFamily="34" charset="0"/>
                <a:ea typeface="Calibri" panose="020F0502020204030204" pitchFamily="34" charset="0"/>
                <a:cs typeface="Times New Roman" panose="02020603050405020304" pitchFamily="18" charset="0"/>
              </a:rPr>
              <a:t> (HD) naplaćuje. </a:t>
            </a:r>
          </a:p>
          <a:p>
            <a:r>
              <a:rPr lang="hr-HR" sz="1200" dirty="0">
                <a:solidFill>
                  <a:srgbClr val="222222"/>
                </a:solidFill>
                <a:effectLst/>
                <a:latin typeface="Verdana" panose="020B0604030504040204" pitchFamily="34" charset="0"/>
                <a:ea typeface="Calibri" panose="020F0502020204030204" pitchFamily="34" charset="0"/>
                <a:cs typeface="Times New Roman" panose="02020603050405020304" pitchFamily="18" charset="0"/>
              </a:rPr>
              <a:t>Nakon brisanja pozadine na fotografiji, istu možemo kreativno urediti dodavanjem nove pozadine na platformi </a:t>
            </a:r>
            <a:r>
              <a:rPr lang="hr-HR" sz="1200" i="1" dirty="0" err="1">
                <a:solidFill>
                  <a:srgbClr val="222222"/>
                </a:solidFill>
                <a:effectLst/>
                <a:latin typeface="Verdana" panose="020B0604030504040204" pitchFamily="34" charset="0"/>
                <a:ea typeface="Calibri" panose="020F0502020204030204" pitchFamily="34" charset="0"/>
                <a:cs typeface="Times New Roman" panose="02020603050405020304" pitchFamily="18" charset="0"/>
              </a:rPr>
              <a:t>Designify</a:t>
            </a:r>
            <a:r>
              <a:rPr lang="hr-HR" sz="1200" dirty="0">
                <a:solidFill>
                  <a:srgbClr val="222222"/>
                </a:solidFill>
                <a:effectLst/>
                <a:latin typeface="Verdana" panose="020B0604030504040204" pitchFamily="34" charset="0"/>
                <a:ea typeface="Calibri" panose="020F0502020204030204" pitchFamily="34" charset="0"/>
                <a:cs typeface="Times New Roman" panose="02020603050405020304" pitchFamily="18" charset="0"/>
              </a:rPr>
              <a:t> (pokazati na primjeru), čiji su uvjeti korištenja i privatnost isti kao i </a:t>
            </a:r>
            <a:r>
              <a:rPr lang="hr-HR" sz="1200" i="1" dirty="0">
                <a:solidFill>
                  <a:srgbClr val="222222"/>
                </a:solidFill>
                <a:effectLst/>
                <a:latin typeface="Verdana" panose="020B0604030504040204" pitchFamily="34" charset="0"/>
                <a:ea typeface="Calibri" panose="020F0502020204030204" pitchFamily="34" charset="0"/>
                <a:cs typeface="Times New Roman" panose="02020603050405020304" pitchFamily="18" charset="0"/>
              </a:rPr>
              <a:t>Remove </a:t>
            </a:r>
            <a:r>
              <a:rPr lang="hr-HR" sz="1200" i="1" dirty="0" err="1">
                <a:solidFill>
                  <a:srgbClr val="222222"/>
                </a:solidFill>
                <a:effectLst/>
                <a:latin typeface="Verdana" panose="020B0604030504040204" pitchFamily="34" charset="0"/>
                <a:ea typeface="Calibri" panose="020F0502020204030204" pitchFamily="34" charset="0"/>
                <a:cs typeface="Times New Roman" panose="02020603050405020304" pitchFamily="18" charset="0"/>
              </a:rPr>
              <a:t>Image</a:t>
            </a:r>
            <a:r>
              <a:rPr lang="hr-HR" sz="1200" i="1" dirty="0">
                <a:solidFill>
                  <a:srgbClr val="222222"/>
                </a:solidFill>
                <a:effectLst/>
                <a:latin typeface="Verdana" panose="020B0604030504040204" pitchFamily="34" charset="0"/>
                <a:ea typeface="Calibri" panose="020F0502020204030204" pitchFamily="34" charset="0"/>
                <a:cs typeface="Times New Roman" panose="02020603050405020304" pitchFamily="18" charset="0"/>
              </a:rPr>
              <a:t> </a:t>
            </a:r>
            <a:r>
              <a:rPr lang="hr-HR" sz="1200" i="1" dirty="0" err="1">
                <a:solidFill>
                  <a:srgbClr val="222222"/>
                </a:solidFill>
                <a:effectLst/>
                <a:latin typeface="Verdana" panose="020B0604030504040204" pitchFamily="34" charset="0"/>
                <a:ea typeface="Calibri" panose="020F0502020204030204" pitchFamily="34" charset="0"/>
                <a:cs typeface="Times New Roman" panose="02020603050405020304" pitchFamily="18" charset="0"/>
              </a:rPr>
              <a:t>Background</a:t>
            </a:r>
            <a:r>
              <a:rPr lang="hr-HR" sz="1200" i="1" dirty="0">
                <a:solidFill>
                  <a:srgbClr val="222222"/>
                </a:solidFill>
                <a:effectLst/>
                <a:latin typeface="Verdana" panose="020B0604030504040204" pitchFamily="34" charset="0"/>
                <a:ea typeface="Calibri" panose="020F0502020204030204" pitchFamily="34" charset="0"/>
                <a:cs typeface="Times New Roman" panose="02020603050405020304" pitchFamily="18" charset="0"/>
              </a:rPr>
              <a:t> </a:t>
            </a:r>
            <a:r>
              <a:rPr lang="hr-HR" sz="1200" dirty="0">
                <a:solidFill>
                  <a:srgbClr val="222222"/>
                </a:solidFill>
                <a:effectLst/>
                <a:latin typeface="Verdana" panose="020B0604030504040204" pitchFamily="34" charset="0"/>
                <a:ea typeface="Calibri" panose="020F0502020204030204" pitchFamily="34" charset="0"/>
                <a:cs typeface="Times New Roman" panose="02020603050405020304" pitchFamily="18" charset="0"/>
              </a:rPr>
              <a:t>platforme, osim što se učitani sadržaji s poslužitelja brišu najkasnije 3 dana nakon učitavanja.</a:t>
            </a:r>
            <a:endParaRPr lang="hr-HR"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Rezervirano mjesto broja slajda 3"/>
          <p:cNvSpPr>
            <a:spLocks noGrp="1"/>
          </p:cNvSpPr>
          <p:nvPr>
            <p:ph type="sldNum" sz="quarter" idx="5"/>
          </p:nvPr>
        </p:nvSpPr>
        <p:spPr/>
        <p:txBody>
          <a:bodyPr/>
          <a:lstStyle/>
          <a:p>
            <a:fld id="{CE4D0590-A684-44F5-9D58-68858B3AD177}" type="slidenum">
              <a:rPr lang="hr-HR" smtClean="0"/>
              <a:t>11</a:t>
            </a:fld>
            <a:endParaRPr lang="hr-HR"/>
          </a:p>
        </p:txBody>
      </p:sp>
    </p:spTree>
    <p:extLst>
      <p:ext uri="{BB962C8B-B14F-4D97-AF65-F5344CB8AC3E}">
        <p14:creationId xmlns:p14="http://schemas.microsoft.com/office/powerpoint/2010/main" val="17180737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dirty="0"/>
              <a:t>Objasniti polaznicima da je </a:t>
            </a:r>
            <a:r>
              <a:rPr lang="hr-HR" i="1" dirty="0" err="1"/>
              <a:t>Quillionz</a:t>
            </a:r>
            <a:r>
              <a:rPr lang="hr-HR" dirty="0"/>
              <a:t> besplatni web UI alat, uz opciju komercijalne nadogradnje s više dostupnih mogućnosti, a koji na temelju unesenog teksta izrađuje pitanja (tekstualna ili interaktivna inačica).</a:t>
            </a:r>
          </a:p>
          <a:p>
            <a:pPr marL="0" marR="0" lvl="0" indent="0" algn="l" defTabSz="914400" rtl="0" eaLnBrk="1" fontAlgn="auto" latinLnBrk="0" hangingPunct="1">
              <a:lnSpc>
                <a:spcPct val="100000"/>
              </a:lnSpc>
              <a:spcBef>
                <a:spcPts val="0"/>
              </a:spcBef>
              <a:spcAft>
                <a:spcPts val="0"/>
              </a:spcAft>
              <a:buClrTx/>
              <a:buSzTx/>
              <a:buFontTx/>
              <a:buNone/>
              <a:tabLst/>
              <a:defRPr/>
            </a:pPr>
            <a:r>
              <a:rPr lang="hr-HR" dirty="0"/>
              <a:t>Predavač pokreće gotovi interaktivni primjer (</a:t>
            </a:r>
            <a:r>
              <a:rPr lang="hr-HR" sz="1200" dirty="0">
                <a:hlinkClick r:id="rId3"/>
              </a:rPr>
              <a:t>https://app.quillionz.com/Quiz/Index?id=L6x0jv</a:t>
            </a:r>
            <a:r>
              <a:rPr lang="hr-HR" sz="1200" dirty="0"/>
              <a:t>) </a:t>
            </a:r>
            <a:r>
              <a:rPr lang="hr-HR" dirty="0"/>
              <a:t>s nekoliko pitanja (polaznici skeniraju QR kod ili otvaraju kviz putem poveznice podijeljene u Q&amp;A). Predavač aktivira polaznike da odgovore na postavljena pitanja upisuju u chat i tako sudjeluju u kvizu. </a:t>
            </a:r>
          </a:p>
          <a:p>
            <a:endParaRPr lang="hr-HR" dirty="0"/>
          </a:p>
        </p:txBody>
      </p:sp>
      <p:sp>
        <p:nvSpPr>
          <p:cNvPr id="4" name="Rezervirano mjesto broja slajda 3"/>
          <p:cNvSpPr>
            <a:spLocks noGrp="1"/>
          </p:cNvSpPr>
          <p:nvPr>
            <p:ph type="sldNum" sz="quarter" idx="5"/>
          </p:nvPr>
        </p:nvSpPr>
        <p:spPr/>
        <p:txBody>
          <a:bodyPr/>
          <a:lstStyle/>
          <a:p>
            <a:fld id="{CE4D0590-A684-44F5-9D58-68858B3AD177}" type="slidenum">
              <a:rPr lang="hr-HR" smtClean="0"/>
              <a:t>12</a:t>
            </a:fld>
            <a:endParaRPr lang="hr-HR"/>
          </a:p>
        </p:txBody>
      </p:sp>
    </p:spTree>
    <p:extLst>
      <p:ext uri="{BB962C8B-B14F-4D97-AF65-F5344CB8AC3E}">
        <p14:creationId xmlns:p14="http://schemas.microsoft.com/office/powerpoint/2010/main" val="26425527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dirty="0"/>
              <a:t>Nakon demonstracije gotovog primjera kviza, predavač polaznike </a:t>
            </a:r>
            <a:r>
              <a:rPr lang="hr-HR" b="1" dirty="0"/>
              <a:t>s pomoću snimaka zaslona </a:t>
            </a:r>
            <a:r>
              <a:rPr lang="hr-HR" dirty="0"/>
              <a:t>vodi kroz postupak izrade sadržaja – svaki klik mišem prikazat će novu snimku zaslona:</a:t>
            </a:r>
          </a:p>
          <a:p>
            <a:r>
              <a:rPr lang="hr-HR" dirty="0"/>
              <a:t>1. Slika – Potrebno je registrirati korisnički račun, a sadržaj se izrađuje unosom naslova, odabirom kategorije te umetanjem teksta (između 300 i 3000 riječi) za generiranje pitanja. Moguće je unijeti i tekst na hrvatskome jeziku, pa čak i YouTube video s titlovima.</a:t>
            </a:r>
          </a:p>
          <a:p>
            <a:r>
              <a:rPr lang="hr-HR" dirty="0"/>
              <a:t>2. Slika – obrada sadržaja – sustav umjetne inteligencije generira ključne riječi iz unesenog teksta</a:t>
            </a:r>
          </a:p>
          <a:p>
            <a:r>
              <a:rPr lang="hr-HR" dirty="0"/>
              <a:t>3. Slika – korisnik može odabrati ili ukloniti prikazane ključne riječi na temelju kojih će se generirati pitanja</a:t>
            </a:r>
          </a:p>
          <a:p>
            <a:r>
              <a:rPr lang="hr-HR" dirty="0"/>
              <a:t>4. Slika – informacija o kvaliteti sadržaja i eventualno potrebnoj korekciji prije generiranja pitanja (mjerač spremnosti sadržaja trebao bi biti veći od 90%) – problematične su duge rečenice, zamjenice u rečenicama, subjektivne ili nepotpune rečenice. </a:t>
            </a:r>
            <a:r>
              <a:rPr lang="hr-HR" i="1" dirty="0" err="1"/>
              <a:t>Quillionz</a:t>
            </a:r>
            <a:r>
              <a:rPr lang="hr-HR" dirty="0"/>
              <a:t> s desne strane sučelja prikazuje broj rečenica koje trebaju reviziju te ih označava bojom u samome tekstu.</a:t>
            </a:r>
          </a:p>
          <a:p>
            <a:r>
              <a:rPr lang="hr-HR" dirty="0"/>
              <a:t>5. Slika – tijek obrade sadržaja s pomoću umjetne inteligencije</a:t>
            </a:r>
          </a:p>
          <a:p>
            <a:r>
              <a:rPr lang="hr-HR" dirty="0"/>
              <a:t>6. Slika – prikaz svih generiranih pitanja; svako je pitanje moguće dodatno urediti, a višak pitanja se jednostavno obriše. Korisnik može ocijeniti generirana pitanja kako bi sustav učio iz povratne informacije u cilju poboljšanja performansi.</a:t>
            </a:r>
          </a:p>
          <a:p>
            <a:r>
              <a:rPr lang="hr-HR" dirty="0"/>
              <a:t>7. Slika – Prikaz izvoza pitanja u tekstualnom (.</a:t>
            </a:r>
            <a:r>
              <a:rPr lang="hr-HR" dirty="0" err="1"/>
              <a:t>txt</a:t>
            </a:r>
            <a:r>
              <a:rPr lang="hr-HR" dirty="0"/>
              <a:t>) formatu, jedina dostupna mogućnost u besplatnoj inačici, dok su opcije izvoza u .pdf, .</a:t>
            </a:r>
            <a:r>
              <a:rPr lang="hr-HR" dirty="0" err="1"/>
              <a:t>docx</a:t>
            </a:r>
            <a:r>
              <a:rPr lang="hr-HR" dirty="0"/>
              <a:t> ili QTI formatu za predstavljanje sadržaja ocjenjivanja i rezultata (standardni format koji </a:t>
            </a:r>
            <a:r>
              <a:rPr lang="hr-HR" b="0" i="0" dirty="0">
                <a:solidFill>
                  <a:srgbClr val="202124"/>
                </a:solidFill>
                <a:effectLst/>
                <a:latin typeface="arial" panose="020B0604020202020204" pitchFamily="34" charset="0"/>
              </a:rPr>
              <a:t>podržava razmjenu ovog materijala između sustava za izradu i isporuku, repozitorija i drugih sustava za upravljanje učenjem) dostupne samo u nadogradnji.</a:t>
            </a:r>
          </a:p>
          <a:p>
            <a:r>
              <a:rPr lang="hr-HR" b="0" i="0" dirty="0">
                <a:solidFill>
                  <a:srgbClr val="202124"/>
                </a:solidFill>
                <a:effectLst/>
                <a:latin typeface="arial" panose="020B0604020202020204" pitchFamily="34" charset="0"/>
              </a:rPr>
              <a:t>8. Slika – prikaz izvezenih pitanja u .</a:t>
            </a:r>
            <a:r>
              <a:rPr lang="hr-HR" b="0" i="0" dirty="0" err="1">
                <a:solidFill>
                  <a:srgbClr val="202124"/>
                </a:solidFill>
                <a:effectLst/>
                <a:latin typeface="arial" panose="020B0604020202020204" pitchFamily="34" charset="0"/>
              </a:rPr>
              <a:t>txt</a:t>
            </a:r>
            <a:r>
              <a:rPr lang="hr-HR" b="0" i="0" dirty="0">
                <a:solidFill>
                  <a:srgbClr val="202124"/>
                </a:solidFill>
                <a:effectLst/>
                <a:latin typeface="arial" panose="020B0604020202020204" pitchFamily="34" charset="0"/>
              </a:rPr>
              <a:t> formatu</a:t>
            </a:r>
          </a:p>
          <a:p>
            <a:r>
              <a:rPr lang="hr-HR" b="0" i="0" dirty="0">
                <a:solidFill>
                  <a:srgbClr val="202124"/>
                </a:solidFill>
                <a:effectLst/>
                <a:latin typeface="arial" panose="020B0604020202020204" pitchFamily="34" charset="0"/>
              </a:rPr>
              <a:t>9. Slika – izrada i prikaz kviza (</a:t>
            </a:r>
            <a:r>
              <a:rPr lang="hr-HR" b="0" i="1" dirty="0" err="1">
                <a:solidFill>
                  <a:srgbClr val="202124"/>
                </a:solidFill>
                <a:effectLst/>
                <a:latin typeface="arial" panose="020B0604020202020204" pitchFamily="34" charset="0"/>
              </a:rPr>
              <a:t>QuilliQuiz</a:t>
            </a:r>
            <a:r>
              <a:rPr lang="hr-HR" b="0" i="0" dirty="0">
                <a:solidFill>
                  <a:srgbClr val="202124"/>
                </a:solidFill>
                <a:effectLst/>
                <a:latin typeface="arial" panose="020B0604020202020204" pitchFamily="34" charset="0"/>
              </a:rPr>
              <a:t>) dostupnog u web pregledniku</a:t>
            </a:r>
          </a:p>
          <a:p>
            <a:endParaRPr lang="hr-HR" b="0" i="0" dirty="0">
              <a:solidFill>
                <a:srgbClr val="202124"/>
              </a:solidFill>
              <a:effectLst/>
              <a:latin typeface="arial" panose="020B0604020202020204" pitchFamily="34" charset="0"/>
            </a:endParaRPr>
          </a:p>
          <a:p>
            <a:r>
              <a:rPr lang="hr-HR" b="0" i="0" dirty="0" err="1">
                <a:solidFill>
                  <a:srgbClr val="202124"/>
                </a:solidFill>
                <a:effectLst/>
                <a:latin typeface="arial" panose="020B0604020202020204" pitchFamily="34" charset="0"/>
              </a:rPr>
              <a:t>Quillionz</a:t>
            </a:r>
            <a:r>
              <a:rPr lang="hr-HR" b="0" i="0" dirty="0">
                <a:solidFill>
                  <a:srgbClr val="202124"/>
                </a:solidFill>
                <a:effectLst/>
                <a:latin typeface="arial" panose="020B0604020202020204" pitchFamily="34" charset="0"/>
              </a:rPr>
              <a:t> nudi i izradu interaktivnog kviza baziranog na igri s pomoću </a:t>
            </a:r>
            <a:r>
              <a:rPr lang="hr-HR" b="0" i="1" dirty="0" err="1">
                <a:solidFill>
                  <a:srgbClr val="202124"/>
                </a:solidFill>
                <a:effectLst/>
                <a:latin typeface="arial" panose="020B0604020202020204" pitchFamily="34" charset="0"/>
              </a:rPr>
              <a:t>Raptivity</a:t>
            </a:r>
            <a:r>
              <a:rPr lang="hr-HR" b="0" i="0" dirty="0">
                <a:solidFill>
                  <a:srgbClr val="202124"/>
                </a:solidFill>
                <a:effectLst/>
                <a:latin typeface="arial" panose="020B0604020202020204" pitchFamily="34" charset="0"/>
              </a:rPr>
              <a:t> platforme – besplatno 14 dana.</a:t>
            </a:r>
            <a:endParaRPr lang="hr-HR" dirty="0"/>
          </a:p>
          <a:p>
            <a:endParaRPr lang="hr-HR" dirty="0"/>
          </a:p>
        </p:txBody>
      </p:sp>
      <p:sp>
        <p:nvSpPr>
          <p:cNvPr id="4" name="Rezervirano mjesto broja slajda 3"/>
          <p:cNvSpPr>
            <a:spLocks noGrp="1"/>
          </p:cNvSpPr>
          <p:nvPr>
            <p:ph type="sldNum" sz="quarter" idx="5"/>
          </p:nvPr>
        </p:nvSpPr>
        <p:spPr/>
        <p:txBody>
          <a:bodyPr/>
          <a:lstStyle/>
          <a:p>
            <a:fld id="{CE4D0590-A684-44F5-9D58-68858B3AD177}" type="slidenum">
              <a:rPr lang="hr-HR" smtClean="0"/>
              <a:t>13</a:t>
            </a:fld>
            <a:endParaRPr lang="hr-HR"/>
          </a:p>
        </p:txBody>
      </p:sp>
    </p:spTree>
    <p:extLst>
      <p:ext uri="{BB962C8B-B14F-4D97-AF65-F5344CB8AC3E}">
        <p14:creationId xmlns:p14="http://schemas.microsoft.com/office/powerpoint/2010/main" val="16121011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l"/>
            <a:r>
              <a:rPr lang="hr-HR" b="1" i="0" dirty="0" err="1">
                <a:solidFill>
                  <a:srgbClr val="202122"/>
                </a:solidFill>
                <a:effectLst/>
                <a:latin typeface="Arial" panose="020B0604020202020204" pitchFamily="34" charset="0"/>
              </a:rPr>
              <a:t>ChatGPT</a:t>
            </a:r>
            <a:r>
              <a:rPr lang="hr-HR" b="0" i="0" dirty="0">
                <a:solidFill>
                  <a:srgbClr val="202122"/>
                </a:solidFill>
                <a:effectLst/>
                <a:latin typeface="Arial" panose="020B0604020202020204" pitchFamily="34" charset="0"/>
              </a:rPr>
              <a:t> je sustav umjetne inteligencije slobodno dostupan putem interneta nakon registracije korisničkog računa. Omogućuje sporazumijevanje s korisnikom na prirodnom jeziku, između ostalog i na hrvatskom.</a:t>
            </a:r>
          </a:p>
          <a:p>
            <a:pPr algn="l"/>
            <a:r>
              <a:rPr lang="hr-HR" b="0" i="0" dirty="0">
                <a:solidFill>
                  <a:srgbClr val="202122"/>
                </a:solidFill>
                <a:effectLst/>
                <a:latin typeface="Arial" panose="020B0604020202020204" pitchFamily="34" charset="0"/>
              </a:rPr>
              <a:t>Postao je dostupan široj javnosti kao prototip krajem 2022. godine i brzo je privukao pažnju zbog detaljnih, realističnih i kreativnih odgovora na pitanja iz brojnih područja.</a:t>
            </a:r>
          </a:p>
          <a:p>
            <a:pPr algn="l"/>
            <a:r>
              <a:rPr lang="hr-HR" b="0" i="0" dirty="0">
                <a:solidFill>
                  <a:srgbClr val="202122"/>
                </a:solidFill>
                <a:effectLst/>
                <a:latin typeface="Arial" panose="020B0604020202020204" pitchFamily="34" charset="0"/>
              </a:rPr>
              <a:t>Za poučavanje ovog UI modela koristi se metoda pojačanog učenja iz ljudske povratne informacije, što možemo usporediti s davanjem kolačića psu kada ga želimo nagraditi ako izvrši neki zadatak, npr. sjedne ili da šapu. U ovome slučaju, svaki puta kada koristimo </a:t>
            </a:r>
            <a:r>
              <a:rPr lang="hr-HR" b="0" i="0" dirty="0" err="1">
                <a:solidFill>
                  <a:srgbClr val="202122"/>
                </a:solidFill>
                <a:effectLst/>
                <a:latin typeface="Arial" panose="020B0604020202020204" pitchFamily="34" charset="0"/>
              </a:rPr>
              <a:t>ChatGPT</a:t>
            </a:r>
            <a:r>
              <a:rPr lang="hr-HR" b="0" i="0" dirty="0">
                <a:solidFill>
                  <a:srgbClr val="202122"/>
                </a:solidFill>
                <a:effectLst/>
                <a:latin typeface="Arial" panose="020B0604020202020204" pitchFamily="34" charset="0"/>
              </a:rPr>
              <a:t>, imamo mogućnost sustavu dati povratnu informaciju o njegovom odgovoru, a on na temelju toga popravlja svoje „ponašanje”, tj. odgovore. Svaki pozitivno ocijenjeni odgovor sustav promatra kao nagradu za dobro obavljen zadatak.</a:t>
            </a:r>
          </a:p>
          <a:p>
            <a:pPr algn="l"/>
            <a:r>
              <a:rPr lang="hr-HR" b="0" i="0" dirty="0">
                <a:solidFill>
                  <a:srgbClr val="202122"/>
                </a:solidFill>
                <a:effectLst/>
                <a:latin typeface="Arial" panose="020B0604020202020204" pitchFamily="34" charset="0"/>
              </a:rPr>
              <a:t>To je jedan od najnaprednijih sustava za obradu prirodnog jezika koji su trenutno dostupni. Model se može koristiti u raznim područjima, kao što su </a:t>
            </a:r>
            <a:r>
              <a:rPr lang="hr-HR" b="0" i="0" dirty="0" err="1">
                <a:solidFill>
                  <a:srgbClr val="202122"/>
                </a:solidFill>
                <a:effectLst/>
                <a:latin typeface="Arial" panose="020B0604020202020204" pitchFamily="34" charset="0"/>
              </a:rPr>
              <a:t>chatbotovi</a:t>
            </a:r>
            <a:r>
              <a:rPr lang="hr-HR" b="0" i="0" dirty="0">
                <a:solidFill>
                  <a:srgbClr val="202122"/>
                </a:solidFill>
                <a:effectLst/>
                <a:latin typeface="Arial" panose="020B0604020202020204" pitchFamily="34" charset="0"/>
              </a:rPr>
              <a:t>, pretraživači ili automatsko pisanje teksta. </a:t>
            </a:r>
          </a:p>
          <a:p>
            <a:pPr algn="l"/>
            <a:r>
              <a:rPr lang="hr-HR" b="0" i="0" dirty="0">
                <a:solidFill>
                  <a:srgbClr val="202122"/>
                </a:solidFill>
                <a:effectLst/>
                <a:latin typeface="Arial" panose="020B0604020202020204" pitchFamily="34" charset="0"/>
              </a:rPr>
              <a:t>Korištenje </a:t>
            </a:r>
            <a:r>
              <a:rPr lang="hr-HR" b="0" i="0" dirty="0" err="1">
                <a:solidFill>
                  <a:srgbClr val="202122"/>
                </a:solidFill>
                <a:effectLst/>
                <a:latin typeface="Arial" panose="020B0604020202020204" pitchFamily="34" charset="0"/>
              </a:rPr>
              <a:t>ChatGPT</a:t>
            </a:r>
            <a:r>
              <a:rPr lang="hr-HR" b="0" i="0" dirty="0">
                <a:solidFill>
                  <a:srgbClr val="202122"/>
                </a:solidFill>
                <a:effectLst/>
                <a:latin typeface="Arial" panose="020B0604020202020204" pitchFamily="34" charset="0"/>
              </a:rPr>
              <a:t>-a je jednostavno i intuitivno, što ga čini popularnim među korisnicima koji žele brze i precizne odgovore na svoja pitanja.</a:t>
            </a:r>
          </a:p>
          <a:p>
            <a:pPr algn="l"/>
            <a:r>
              <a:rPr lang="hr-HR" b="0" i="0" dirty="0">
                <a:solidFill>
                  <a:srgbClr val="202122"/>
                </a:solidFill>
                <a:effectLst/>
                <a:latin typeface="Arial" panose="020B0604020202020204" pitchFamily="34" charset="0"/>
              </a:rPr>
              <a:t>Naposljetku, to je važan alat u području obrade prirodnog jezika i umjetne inteligencije, razvijen kako bi olakšao komunikaciju između ljudi i računala. S obzirom na njegov uspjeh u istraživanju i implementaciji, očekuje se da će </a:t>
            </a:r>
            <a:r>
              <a:rPr lang="hr-HR" b="0" i="0" dirty="0" err="1">
                <a:solidFill>
                  <a:srgbClr val="202122"/>
                </a:solidFill>
                <a:effectLst/>
                <a:latin typeface="Arial" panose="020B0604020202020204" pitchFamily="34" charset="0"/>
              </a:rPr>
              <a:t>ChatGPT</a:t>
            </a:r>
            <a:r>
              <a:rPr lang="hr-HR" b="0" i="0" dirty="0">
                <a:solidFill>
                  <a:srgbClr val="202122"/>
                </a:solidFill>
                <a:effectLst/>
                <a:latin typeface="Arial" panose="020B0604020202020204" pitchFamily="34" charset="0"/>
              </a:rPr>
              <a:t> nastaviti poboljšavati način na koji ljudi komuniciraju s računalima u budućnosti.</a:t>
            </a:r>
          </a:p>
          <a:p>
            <a:pPr algn="l"/>
            <a:endParaRPr lang="hr-HR" b="0" i="0" dirty="0">
              <a:solidFill>
                <a:srgbClr val="202122"/>
              </a:solidFill>
              <a:effectLst/>
              <a:latin typeface="Arial" panose="020B0604020202020204" pitchFamily="34" charset="0"/>
            </a:endParaRPr>
          </a:p>
          <a:p>
            <a:pPr algn="l"/>
            <a:r>
              <a:rPr lang="hr-HR" b="0" i="0" dirty="0" err="1">
                <a:solidFill>
                  <a:srgbClr val="040C28"/>
                </a:solidFill>
                <a:effectLst/>
                <a:latin typeface="Google Sans"/>
              </a:rPr>
              <a:t>ChatGPT</a:t>
            </a:r>
            <a:r>
              <a:rPr lang="hr-HR" b="0" i="0" dirty="0">
                <a:solidFill>
                  <a:srgbClr val="040C28"/>
                </a:solidFill>
                <a:effectLst/>
                <a:latin typeface="Google Sans"/>
              </a:rPr>
              <a:t> nema mogućnost pretraživanja informacija na internetu</a:t>
            </a:r>
            <a:r>
              <a:rPr lang="hr-HR" b="0" i="0" dirty="0">
                <a:solidFill>
                  <a:srgbClr val="202124"/>
                </a:solidFill>
                <a:effectLst/>
                <a:latin typeface="Google Sans"/>
              </a:rPr>
              <a:t>, već koristi informacije iz podataka prikupljenih u obuci za generiranje odgovora, što ostavlja prostora za pogreške.</a:t>
            </a:r>
            <a:endParaRPr lang="hr-HR" b="0" i="0" dirty="0">
              <a:solidFill>
                <a:srgbClr val="202122"/>
              </a:solidFill>
              <a:effectLst/>
              <a:latin typeface="Arial" panose="020B0604020202020204" pitchFamily="34" charset="0"/>
            </a:endParaRPr>
          </a:p>
          <a:p>
            <a:pPr algn="l"/>
            <a:endParaRPr lang="hr-HR" b="0" i="0" dirty="0">
              <a:solidFill>
                <a:srgbClr val="202122"/>
              </a:solidFill>
              <a:effectLst/>
              <a:latin typeface="Arial" panose="020B0604020202020204" pitchFamily="34" charset="0"/>
            </a:endParaRPr>
          </a:p>
          <a:p>
            <a:pPr algn="l"/>
            <a:r>
              <a:rPr lang="hr-HR" b="1" i="0" dirty="0" err="1">
                <a:solidFill>
                  <a:srgbClr val="000000"/>
                </a:solidFill>
                <a:effectLst/>
                <a:latin typeface="var(--sans)"/>
              </a:rPr>
              <a:t>ChatGPT</a:t>
            </a:r>
            <a:r>
              <a:rPr lang="hr-HR" b="1" i="0" dirty="0">
                <a:solidFill>
                  <a:srgbClr val="000000"/>
                </a:solidFill>
                <a:effectLst/>
                <a:latin typeface="var(--sans)"/>
              </a:rPr>
              <a:t> ograničenja </a:t>
            </a:r>
          </a:p>
          <a:p>
            <a:pPr algn="l"/>
            <a:r>
              <a:rPr lang="hr-HR" b="1" i="0" dirty="0">
                <a:solidFill>
                  <a:srgbClr val="000000"/>
                </a:solidFill>
                <a:effectLst/>
                <a:latin typeface="var(--sans)"/>
              </a:rPr>
              <a:t>- </a:t>
            </a:r>
            <a:r>
              <a:rPr lang="hr-HR" b="0" i="0" dirty="0">
                <a:solidFill>
                  <a:srgbClr val="000000"/>
                </a:solidFill>
                <a:effectLst/>
                <a:latin typeface="var(--sans)"/>
              </a:rPr>
              <a:t>ponekad sustav piše odgovore koji zvuče uvjerljivo, ali su netočni ili besmisleni</a:t>
            </a:r>
          </a:p>
          <a:p>
            <a:pPr marL="171450" indent="-171450" algn="l">
              <a:buFontTx/>
              <a:buChar char="-"/>
            </a:pPr>
            <a:r>
              <a:rPr lang="hr-HR" b="0" i="0" dirty="0">
                <a:solidFill>
                  <a:srgbClr val="000000"/>
                </a:solidFill>
                <a:effectLst/>
                <a:latin typeface="var(--sans)"/>
              </a:rPr>
              <a:t>na isto pitanje, ovisno o tome kako je formulirano, ponekad može dati točan odgovor ili može tvrditi da ne zna odgovor na postavljeno pitanje</a:t>
            </a:r>
          </a:p>
          <a:p>
            <a:pPr marL="171450" indent="-171450" algn="l">
              <a:buFontTx/>
              <a:buChar char="-"/>
            </a:pPr>
            <a:r>
              <a:rPr lang="hr-HR" b="0" i="0" dirty="0">
                <a:solidFill>
                  <a:srgbClr val="000000"/>
                </a:solidFill>
                <a:effectLst/>
                <a:latin typeface="var(--sans)"/>
              </a:rPr>
              <a:t>često pretjerano opširan i pretjerano upotrebljava određene fraze, kao što je ponavljanje. Ti problemi proizlaze iz pristranosti u podacima o obuci (treneri preferiraju duže odgovore koji izgledaju sveobuhvatnije) i dobro poznatih problema s pretjeranom optimizacijom.</a:t>
            </a:r>
          </a:p>
          <a:p>
            <a:pPr marL="171450" indent="-171450" algn="l">
              <a:buFontTx/>
              <a:buChar char="-"/>
            </a:pPr>
            <a:r>
              <a:rPr lang="hr-HR" b="0" i="0" dirty="0">
                <a:solidFill>
                  <a:srgbClr val="000000"/>
                </a:solidFill>
                <a:effectLst/>
                <a:latin typeface="var(--sans)"/>
              </a:rPr>
              <a:t>model bi, u idealnom slučaju, trebao postavljati razjašnjavajuća pitanja kada bi korisnik postavio dvosmislen upit, no trenutno pogađa namjeru korisnika</a:t>
            </a:r>
          </a:p>
          <a:p>
            <a:pPr marL="171450" indent="-171450" algn="l">
              <a:buFontTx/>
              <a:buChar char="-"/>
            </a:pPr>
            <a:r>
              <a:rPr lang="hr-HR" b="0" i="0" dirty="0">
                <a:solidFill>
                  <a:srgbClr val="000000"/>
                </a:solidFill>
                <a:effectLst/>
                <a:latin typeface="var(--sans)"/>
              </a:rPr>
              <a:t>nadalje, model je obučen da odbije neprikladne zahtjeve, ali ponekad će ipak odgovoriti na štetne upite ili pokazati pristrano ponašanje, što se pokušava riješiti prikupljanjem povratnih informacija korisnika radi poboljšanja ovog sustava.</a:t>
            </a:r>
            <a:br>
              <a:rPr lang="hr-HR" b="0" i="0" dirty="0">
                <a:solidFill>
                  <a:srgbClr val="000000"/>
                </a:solidFill>
                <a:effectLst/>
                <a:latin typeface="var(--sans)"/>
              </a:rPr>
            </a:br>
            <a:endParaRPr lang="hr-HR" b="0" i="0" dirty="0">
              <a:solidFill>
                <a:srgbClr val="000000"/>
              </a:solidFill>
              <a:effectLst/>
              <a:latin typeface="var(--sans)"/>
            </a:endParaRPr>
          </a:p>
          <a:p>
            <a:pPr algn="l"/>
            <a:r>
              <a:rPr lang="hr-HR" b="0" i="0" dirty="0">
                <a:solidFill>
                  <a:srgbClr val="202122"/>
                </a:solidFill>
                <a:effectLst/>
                <a:latin typeface="Arial" panose="020B0604020202020204" pitchFamily="34" charset="0"/>
              </a:rPr>
              <a:t>Izvor: https://openai.com/blog/chatgpt</a:t>
            </a:r>
          </a:p>
          <a:p>
            <a:pPr algn="l"/>
            <a:endParaRPr lang="hr-HR" b="0" i="0" dirty="0">
              <a:solidFill>
                <a:srgbClr val="202122"/>
              </a:solidFill>
              <a:effectLst/>
              <a:latin typeface="Arial" panose="020B0604020202020204" pitchFamily="34" charset="0"/>
            </a:endParaRPr>
          </a:p>
          <a:p>
            <a:pPr algn="l"/>
            <a:r>
              <a:rPr lang="hr-HR" b="0" i="0" dirty="0">
                <a:solidFill>
                  <a:srgbClr val="202122"/>
                </a:solidFill>
                <a:effectLst/>
                <a:latin typeface="Arial" panose="020B0604020202020204" pitchFamily="34" charset="0"/>
              </a:rPr>
              <a:t>Pokazati polaznicima način funkcioniranja </a:t>
            </a:r>
            <a:r>
              <a:rPr lang="hr-HR" b="0" i="0" dirty="0" err="1">
                <a:solidFill>
                  <a:srgbClr val="202122"/>
                </a:solidFill>
                <a:effectLst/>
                <a:latin typeface="Arial" panose="020B0604020202020204" pitchFamily="34" charset="0"/>
              </a:rPr>
              <a:t>ChatGPT</a:t>
            </a:r>
            <a:r>
              <a:rPr lang="hr-HR" b="0" i="0" dirty="0">
                <a:solidFill>
                  <a:srgbClr val="202122"/>
                </a:solidFill>
                <a:effectLst/>
                <a:latin typeface="Arial" panose="020B0604020202020204" pitchFamily="34" charset="0"/>
              </a:rPr>
              <a:t>-ja: izrada korisničkog računa, pokazati par primjera (npr. zatražiti model da napiše program u nekom programskom jeziku, osmisli kreativni naslov, postaviti mu neko pitanje, zatražiti da napiše stručni tekst i sl.)</a:t>
            </a:r>
            <a:endParaRPr lang="hr-HR" dirty="0"/>
          </a:p>
        </p:txBody>
      </p:sp>
      <p:sp>
        <p:nvSpPr>
          <p:cNvPr id="4" name="Rezervirano mjesto broja slajda 3"/>
          <p:cNvSpPr>
            <a:spLocks noGrp="1"/>
          </p:cNvSpPr>
          <p:nvPr>
            <p:ph type="sldNum" sz="quarter" idx="5"/>
          </p:nvPr>
        </p:nvSpPr>
        <p:spPr/>
        <p:txBody>
          <a:bodyPr/>
          <a:lstStyle/>
          <a:p>
            <a:fld id="{CE4D0590-A684-44F5-9D58-68858B3AD177}" type="slidenum">
              <a:rPr lang="hr-HR" smtClean="0"/>
              <a:t>14</a:t>
            </a:fld>
            <a:endParaRPr lang="hr-HR"/>
          </a:p>
        </p:txBody>
      </p:sp>
    </p:spTree>
    <p:extLst>
      <p:ext uri="{BB962C8B-B14F-4D97-AF65-F5344CB8AC3E}">
        <p14:creationId xmlns:p14="http://schemas.microsoft.com/office/powerpoint/2010/main" val="30351583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i="1" dirty="0"/>
              <a:t>SnatchBot</a:t>
            </a:r>
            <a:r>
              <a:rPr lang="hr-HR" dirty="0"/>
              <a:t> je </a:t>
            </a:r>
            <a:r>
              <a:rPr lang="hr-HR" sz="1200" dirty="0">
                <a:effectLst/>
                <a:latin typeface="Times New Roman" panose="02020603050405020304" pitchFamily="18" charset="0"/>
                <a:ea typeface="SimSun" panose="02010600030101010101" pitchFamily="2" charset="-122"/>
              </a:rPr>
              <a:t>jedan od besplatnih alata za izradu </a:t>
            </a:r>
            <a:r>
              <a:rPr lang="hr-HR" sz="1200" i="1" dirty="0" err="1">
                <a:effectLst/>
                <a:latin typeface="Times New Roman" panose="02020603050405020304" pitchFamily="18" charset="0"/>
                <a:ea typeface="SimSun" panose="02010600030101010101" pitchFamily="2" charset="-122"/>
              </a:rPr>
              <a:t>chatbotova</a:t>
            </a:r>
            <a:r>
              <a:rPr lang="hr-HR" sz="1200" dirty="0">
                <a:effectLst/>
                <a:latin typeface="Times New Roman" panose="02020603050405020304" pitchFamily="18" charset="0"/>
                <a:ea typeface="SimSun" panose="02010600030101010101" pitchFamily="2" charset="-122"/>
              </a:rPr>
              <a:t> -  računalnih programa koji automatiziraju određene zadatke, poput razgovora s korisnikom putem konverzacijskog sučelja. </a:t>
            </a:r>
          </a:p>
          <a:p>
            <a:r>
              <a:rPr lang="hr-HR" sz="1200" dirty="0">
                <a:effectLst/>
                <a:latin typeface="Times New Roman" panose="02020603050405020304" pitchFamily="18" charset="0"/>
                <a:ea typeface="SimSun" panose="02010600030101010101" pitchFamily="2" charset="-122"/>
              </a:rPr>
              <a:t>Polaznici zajedno s predavačem isprobavaju primjer </a:t>
            </a:r>
            <a:r>
              <a:rPr lang="hr-HR" sz="1200" dirty="0" err="1">
                <a:effectLst/>
                <a:latin typeface="Times New Roman" panose="02020603050405020304" pitchFamily="18" charset="0"/>
                <a:ea typeface="SimSun" panose="02010600030101010101" pitchFamily="2" charset="-122"/>
              </a:rPr>
              <a:t>chatbota</a:t>
            </a:r>
            <a:r>
              <a:rPr lang="hr-HR" sz="1200" dirty="0">
                <a:effectLst/>
                <a:latin typeface="Times New Roman" panose="02020603050405020304" pitchFamily="18" charset="0"/>
                <a:ea typeface="SimSun" panose="02010600030101010101" pitchFamily="2" charset="-122"/>
              </a:rPr>
              <a:t> (edukacijski </a:t>
            </a:r>
            <a:r>
              <a:rPr lang="hr-HR" sz="1200" dirty="0" err="1">
                <a:effectLst/>
                <a:latin typeface="Times New Roman" panose="02020603050405020304" pitchFamily="18" charset="0"/>
                <a:ea typeface="SimSun" panose="02010600030101010101" pitchFamily="2" charset="-122"/>
              </a:rPr>
              <a:t>chatbot</a:t>
            </a:r>
            <a:r>
              <a:rPr lang="hr-HR" sz="1200" dirty="0">
                <a:effectLst/>
                <a:latin typeface="Times New Roman" panose="02020603050405020304" pitchFamily="18" charset="0"/>
                <a:ea typeface="SimSun" panose="02010600030101010101" pitchFamily="2" charset="-122"/>
              </a:rPr>
              <a:t> sa kvizom za formativno vrednovanje); predavač otvara </a:t>
            </a:r>
            <a:r>
              <a:rPr lang="hr-HR" sz="1200" dirty="0" err="1">
                <a:effectLst/>
                <a:latin typeface="Times New Roman" panose="02020603050405020304" pitchFamily="18" charset="0"/>
                <a:ea typeface="SimSun" panose="02010600030101010101" pitchFamily="2" charset="-122"/>
              </a:rPr>
              <a:t>chatbot</a:t>
            </a:r>
            <a:r>
              <a:rPr lang="hr-HR" sz="1200" dirty="0">
                <a:effectLst/>
                <a:latin typeface="Times New Roman" panose="02020603050405020304" pitchFamily="18" charset="0"/>
                <a:ea typeface="SimSun" panose="02010600030101010101" pitchFamily="2" charset="-122"/>
              </a:rPr>
              <a:t> (poveznica na slajdu) u </a:t>
            </a:r>
            <a:r>
              <a:rPr lang="hr-HR" sz="1200" i="1" dirty="0" err="1">
                <a:effectLst/>
                <a:latin typeface="Times New Roman" panose="02020603050405020304" pitchFamily="18" charset="0"/>
                <a:ea typeface="SimSun" panose="02010600030101010101" pitchFamily="2" charset="-122"/>
              </a:rPr>
              <a:t>Snatchbot</a:t>
            </a:r>
            <a:r>
              <a:rPr lang="hr-HR" sz="1200" dirty="0">
                <a:effectLst/>
                <a:latin typeface="Times New Roman" panose="02020603050405020304" pitchFamily="18" charset="0"/>
                <a:ea typeface="SimSun" panose="02010600030101010101" pitchFamily="2" charset="-122"/>
              </a:rPr>
              <a:t> sučelju te na gotovom primjeru pokazuje način izrade i korištene elemente (razgovorna interakcija s korisnikom, umetanje multimedijskih elemenata (poveznica, video, gumb, animacija, slika); kviz za formativno vrednovanje – brojač bodova i povratna informacija). </a:t>
            </a:r>
          </a:p>
          <a:p>
            <a:r>
              <a:rPr lang="hr-HR" sz="1800" dirty="0">
                <a:solidFill>
                  <a:srgbClr val="000000"/>
                </a:solidFill>
                <a:effectLst/>
                <a:latin typeface="Arial" panose="020B0604020202020204" pitchFamily="34" charset="0"/>
                <a:ea typeface="Times New Roman" panose="02020603050405020304" pitchFamily="18" charset="0"/>
              </a:rPr>
              <a:t>Naglasiti da je izrada </a:t>
            </a:r>
            <a:r>
              <a:rPr lang="hr-HR" sz="1800" dirty="0" err="1">
                <a:solidFill>
                  <a:srgbClr val="000000"/>
                </a:solidFill>
                <a:effectLst/>
                <a:latin typeface="Arial" panose="020B0604020202020204" pitchFamily="34" charset="0"/>
                <a:ea typeface="Times New Roman" panose="02020603050405020304" pitchFamily="18" charset="0"/>
              </a:rPr>
              <a:t>chatbota</a:t>
            </a:r>
            <a:r>
              <a:rPr lang="hr-HR" sz="1800" dirty="0">
                <a:solidFill>
                  <a:srgbClr val="000000"/>
                </a:solidFill>
                <a:effectLst/>
                <a:latin typeface="Arial" panose="020B0604020202020204" pitchFamily="34" charset="0"/>
                <a:ea typeface="Times New Roman" panose="02020603050405020304" pitchFamily="18" charset="0"/>
              </a:rPr>
              <a:t> dugotrajniji i kompleksniji postupak za koji na </a:t>
            </a:r>
            <a:r>
              <a:rPr lang="hr-HR" sz="1800" dirty="0" err="1">
                <a:solidFill>
                  <a:srgbClr val="000000"/>
                </a:solidFill>
                <a:effectLst/>
                <a:latin typeface="Arial" panose="020B0604020202020204" pitchFamily="34" charset="0"/>
                <a:ea typeface="Times New Roman" panose="02020603050405020304" pitchFamily="18" charset="0"/>
              </a:rPr>
              <a:t>webinaru</a:t>
            </a:r>
            <a:r>
              <a:rPr lang="hr-HR" sz="1800" dirty="0">
                <a:solidFill>
                  <a:srgbClr val="000000"/>
                </a:solidFill>
                <a:effectLst/>
                <a:latin typeface="Arial" panose="020B0604020202020204" pitchFamily="34" charset="0"/>
                <a:ea typeface="Times New Roman" panose="02020603050405020304" pitchFamily="18" charset="0"/>
              </a:rPr>
              <a:t> nema dovoljno vremena, te s pomoću snimke zaslona na sljedećem slajdu prikazati izgled sučelja za izradu u </a:t>
            </a:r>
            <a:r>
              <a:rPr lang="hr-HR" sz="1800" i="1" dirty="0">
                <a:solidFill>
                  <a:srgbClr val="000000"/>
                </a:solidFill>
                <a:effectLst/>
                <a:latin typeface="Arial" panose="020B0604020202020204" pitchFamily="34" charset="0"/>
                <a:ea typeface="Times New Roman" panose="02020603050405020304" pitchFamily="18" charset="0"/>
              </a:rPr>
              <a:t>SnatchBot</a:t>
            </a:r>
            <a:r>
              <a:rPr lang="hr-HR" sz="1800" dirty="0">
                <a:solidFill>
                  <a:srgbClr val="000000"/>
                </a:solidFill>
                <a:effectLst/>
                <a:latin typeface="Arial" panose="020B0604020202020204" pitchFamily="34" charset="0"/>
                <a:ea typeface="Times New Roman" panose="02020603050405020304" pitchFamily="18" charset="0"/>
              </a:rPr>
              <a:t> platformi, a polaznike koji žele znati više uputiti na samostalno istraživanje rada na ovoj platformi uz video </a:t>
            </a:r>
            <a:r>
              <a:rPr lang="hr-HR" sz="1800" dirty="0" err="1">
                <a:solidFill>
                  <a:srgbClr val="000000"/>
                </a:solidFill>
                <a:effectLst/>
                <a:latin typeface="Arial" panose="020B0604020202020204" pitchFamily="34" charset="0"/>
                <a:ea typeface="Times New Roman" panose="02020603050405020304" pitchFamily="18" charset="0"/>
              </a:rPr>
              <a:t>tutorijal</a:t>
            </a:r>
            <a:r>
              <a:rPr lang="hr-HR" sz="1800" dirty="0">
                <a:solidFill>
                  <a:srgbClr val="000000"/>
                </a:solidFill>
                <a:effectLst/>
                <a:latin typeface="Arial" panose="020B0604020202020204" pitchFamily="34" charset="0"/>
                <a:ea typeface="Times New Roman" panose="02020603050405020304" pitchFamily="18" charset="0"/>
              </a:rPr>
              <a:t> </a:t>
            </a:r>
            <a:r>
              <a:rPr lang="hr-HR" sz="1800" u="sng" dirty="0">
                <a:solidFill>
                  <a:srgbClr val="0563C1"/>
                </a:solidFill>
                <a:effectLst/>
                <a:latin typeface="Arial" panose="020B0604020202020204" pitchFamily="34" charset="0"/>
                <a:ea typeface="Times New Roman" panose="02020603050405020304" pitchFamily="18" charset="0"/>
                <a:hlinkClick r:id="rId3"/>
              </a:rPr>
              <a:t>https://youtu.be/cDjRBEQbSmo</a:t>
            </a:r>
            <a:r>
              <a:rPr lang="hr-HR" sz="1800" dirty="0">
                <a:solidFill>
                  <a:srgbClr val="000000"/>
                </a:solidFill>
                <a:effectLst/>
                <a:latin typeface="Arial" panose="020B0604020202020204" pitchFamily="34" charset="0"/>
                <a:ea typeface="Times New Roman" panose="02020603050405020304" pitchFamily="18" charset="0"/>
              </a:rPr>
              <a:t>.</a:t>
            </a:r>
            <a:endParaRPr lang="hr-HR" dirty="0"/>
          </a:p>
          <a:p>
            <a:endParaRPr lang="hr-HR" dirty="0"/>
          </a:p>
        </p:txBody>
      </p:sp>
      <p:sp>
        <p:nvSpPr>
          <p:cNvPr id="4" name="Rezervirano mjesto broja slajda 3"/>
          <p:cNvSpPr>
            <a:spLocks noGrp="1"/>
          </p:cNvSpPr>
          <p:nvPr>
            <p:ph type="sldNum" sz="quarter" idx="5"/>
          </p:nvPr>
        </p:nvSpPr>
        <p:spPr/>
        <p:txBody>
          <a:bodyPr/>
          <a:lstStyle/>
          <a:p>
            <a:fld id="{CE4D0590-A684-44F5-9D58-68858B3AD177}" type="slidenum">
              <a:rPr lang="hr-HR" smtClean="0"/>
              <a:t>15</a:t>
            </a:fld>
            <a:endParaRPr lang="hr-HR"/>
          </a:p>
        </p:txBody>
      </p:sp>
    </p:spTree>
    <p:extLst>
      <p:ext uri="{BB962C8B-B14F-4D97-AF65-F5344CB8AC3E}">
        <p14:creationId xmlns:p14="http://schemas.microsoft.com/office/powerpoint/2010/main" val="33508390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dirty="0"/>
              <a:t>Prikaz sučelja SnatchBot te kreiranog </a:t>
            </a:r>
            <a:r>
              <a:rPr lang="hr-HR" dirty="0" err="1"/>
              <a:t>chatbota</a:t>
            </a:r>
            <a:r>
              <a:rPr lang="hr-HR" dirty="0"/>
              <a:t> (lijevo); </a:t>
            </a:r>
            <a:r>
              <a:rPr lang="hr-HR" dirty="0" err="1"/>
              <a:t>chatbot</a:t>
            </a:r>
            <a:r>
              <a:rPr lang="hr-HR" dirty="0"/>
              <a:t> simulator (desno</a:t>
            </a:r>
          </a:p>
        </p:txBody>
      </p:sp>
      <p:sp>
        <p:nvSpPr>
          <p:cNvPr id="4" name="Rezervirano mjesto broja slajda 3"/>
          <p:cNvSpPr>
            <a:spLocks noGrp="1"/>
          </p:cNvSpPr>
          <p:nvPr>
            <p:ph type="sldNum" sz="quarter" idx="5"/>
          </p:nvPr>
        </p:nvSpPr>
        <p:spPr/>
        <p:txBody>
          <a:bodyPr/>
          <a:lstStyle/>
          <a:p>
            <a:fld id="{CE4D0590-A684-44F5-9D58-68858B3AD177}" type="slidenum">
              <a:rPr lang="hr-HR" smtClean="0"/>
              <a:t>16</a:t>
            </a:fld>
            <a:endParaRPr lang="hr-HR"/>
          </a:p>
        </p:txBody>
      </p:sp>
    </p:spTree>
    <p:extLst>
      <p:ext uri="{BB962C8B-B14F-4D97-AF65-F5344CB8AC3E}">
        <p14:creationId xmlns:p14="http://schemas.microsoft.com/office/powerpoint/2010/main" val="29340935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i="0" dirty="0"/>
              <a:t>Predavač pokreće anketu u </a:t>
            </a:r>
            <a:r>
              <a:rPr lang="hr-HR" i="0" dirty="0" err="1"/>
              <a:t>Mentimetru</a:t>
            </a:r>
            <a:r>
              <a:rPr lang="hr-HR" i="0" dirty="0"/>
              <a:t> (uputa za izradu nalazi se na slajdu 3), a u kojemu polaznici trebaju poredati na </a:t>
            </a:r>
            <a:r>
              <a:rPr lang="hr-HR" i="0" dirty="0" err="1"/>
              <a:t>webinaru</a:t>
            </a:r>
            <a:r>
              <a:rPr lang="hr-HR" i="0" dirty="0"/>
              <a:t> prikazane alate prema stupnju korisnosti za svoju nastavu. Rezultate odabira predavač prikazuje uživo te ih kratko prokomentira.</a:t>
            </a:r>
          </a:p>
          <a:p>
            <a:pPr marL="0" marR="0" lvl="0" indent="0" algn="l" defTabSz="914400" rtl="0" eaLnBrk="1" fontAlgn="auto" latinLnBrk="0" hangingPunct="1">
              <a:lnSpc>
                <a:spcPct val="100000"/>
              </a:lnSpc>
              <a:spcBef>
                <a:spcPts val="0"/>
              </a:spcBef>
              <a:spcAft>
                <a:spcPts val="0"/>
              </a:spcAft>
              <a:buClrTx/>
              <a:buSzTx/>
              <a:buFontTx/>
              <a:buNone/>
              <a:tabLst/>
              <a:defRPr/>
            </a:pPr>
            <a:r>
              <a:rPr lang="hr-HR" sz="1200" i="0" dirty="0">
                <a:effectLst/>
                <a:latin typeface="Calibri" panose="020F0502020204030204" pitchFamily="34" charset="0"/>
                <a:ea typeface="Calibri" panose="020F0502020204030204" pitchFamily="34" charset="0"/>
                <a:cs typeface="Times New Roman" panose="02020603050405020304" pitchFamily="18" charset="0"/>
              </a:rPr>
              <a:t>Pitanje u 2. anketi je tipa </a:t>
            </a:r>
            <a:r>
              <a:rPr lang="hr-HR" sz="1200" i="1" dirty="0" err="1">
                <a:effectLst/>
                <a:latin typeface="Calibri" panose="020F0502020204030204" pitchFamily="34" charset="0"/>
                <a:ea typeface="Calibri" panose="020F0502020204030204" pitchFamily="34" charset="0"/>
                <a:cs typeface="Times New Roman" panose="02020603050405020304" pitchFamily="18" charset="0"/>
              </a:rPr>
              <a:t>Ranking</a:t>
            </a:r>
            <a:r>
              <a:rPr lang="hr-HR" sz="1200" i="0" dirty="0">
                <a:effectLst/>
                <a:latin typeface="Calibri" panose="020F0502020204030204" pitchFamily="34" charset="0"/>
                <a:ea typeface="Calibri" panose="020F0502020204030204" pitchFamily="34" charset="0"/>
                <a:cs typeface="Times New Roman" panose="02020603050405020304" pitchFamily="18" charset="0"/>
              </a:rPr>
              <a:t> i glasi: </a:t>
            </a:r>
            <a:r>
              <a:rPr lang="hr-HR" sz="1200" i="1" dirty="0">
                <a:effectLst/>
                <a:latin typeface="Calibri" panose="020F0502020204030204" pitchFamily="34" charset="0"/>
                <a:ea typeface="Calibri" panose="020F0502020204030204" pitchFamily="34" charset="0"/>
                <a:cs typeface="Times New Roman" panose="02020603050405020304" pitchFamily="18" charset="0"/>
              </a:rPr>
              <a:t>Poredajte aplikacije UI prema korisnosti u nastavnom procesu. </a:t>
            </a:r>
            <a:r>
              <a:rPr lang="hr-HR" sz="1200" i="0" dirty="0">
                <a:effectLst/>
                <a:latin typeface="Calibri" panose="020F0502020204030204" pitchFamily="34" charset="0"/>
                <a:ea typeface="Calibri" panose="020F0502020204030204" pitchFamily="34" charset="0"/>
                <a:cs typeface="Times New Roman" panose="02020603050405020304" pitchFamily="18" charset="0"/>
              </a:rPr>
              <a:t>U opciju </a:t>
            </a:r>
            <a:r>
              <a:rPr lang="hr-HR" sz="1200" i="1" dirty="0" err="1">
                <a:effectLst/>
                <a:latin typeface="Calibri" panose="020F0502020204030204" pitchFamily="34" charset="0"/>
                <a:ea typeface="Calibri" panose="020F0502020204030204" pitchFamily="34" charset="0"/>
                <a:cs typeface="Times New Roman" panose="02020603050405020304" pitchFamily="18" charset="0"/>
              </a:rPr>
              <a:t>Items</a:t>
            </a:r>
            <a:r>
              <a:rPr lang="hr-HR" sz="1200" i="1" dirty="0">
                <a:effectLst/>
                <a:latin typeface="Calibri" panose="020F0502020204030204" pitchFamily="34" charset="0"/>
                <a:ea typeface="Calibri" panose="020F0502020204030204" pitchFamily="34" charset="0"/>
                <a:cs typeface="Times New Roman" panose="02020603050405020304" pitchFamily="18" charset="0"/>
              </a:rPr>
              <a:t> </a:t>
            </a:r>
            <a:r>
              <a:rPr lang="hr-HR" sz="1200" i="0" dirty="0">
                <a:effectLst/>
                <a:latin typeface="Calibri" panose="020F0502020204030204" pitchFamily="34" charset="0"/>
                <a:ea typeface="Calibri" panose="020F0502020204030204" pitchFamily="34" charset="0"/>
                <a:cs typeface="Times New Roman" panose="02020603050405020304" pitchFamily="18" charset="0"/>
              </a:rPr>
              <a:t>unijeti sve predstavljene alate na </a:t>
            </a:r>
            <a:r>
              <a:rPr lang="hr-HR" sz="1200" i="0" dirty="0" err="1">
                <a:effectLst/>
                <a:latin typeface="Calibri" panose="020F0502020204030204" pitchFamily="34" charset="0"/>
                <a:ea typeface="Calibri" panose="020F0502020204030204" pitchFamily="34" charset="0"/>
                <a:cs typeface="Times New Roman" panose="02020603050405020304" pitchFamily="18" charset="0"/>
              </a:rPr>
              <a:t>webinaru</a:t>
            </a:r>
            <a:r>
              <a:rPr lang="hr-HR" sz="1200" i="0" dirty="0">
                <a:effectLst/>
                <a:latin typeface="Calibri" panose="020F0502020204030204" pitchFamily="34" charset="0"/>
                <a:ea typeface="Calibri" panose="020F0502020204030204" pitchFamily="34" charset="0"/>
                <a:cs typeface="Times New Roman" panose="02020603050405020304" pitchFamily="18" charset="0"/>
              </a:rPr>
              <a:t>: </a:t>
            </a:r>
            <a:r>
              <a:rPr lang="hr-HR" sz="1200" i="1" dirty="0" err="1">
                <a:effectLst/>
                <a:latin typeface="Calibri" panose="020F0502020204030204" pitchFamily="34" charset="0"/>
                <a:ea typeface="Calibri" panose="020F0502020204030204" pitchFamily="34" charset="0"/>
                <a:cs typeface="Times New Roman" panose="02020603050405020304" pitchFamily="18" charset="0"/>
              </a:rPr>
              <a:t>SnatchBot</a:t>
            </a:r>
            <a:r>
              <a:rPr lang="hr-HR" sz="1200" i="1" dirty="0">
                <a:effectLst/>
                <a:latin typeface="Calibri" panose="020F0502020204030204" pitchFamily="34" charset="0"/>
                <a:ea typeface="Calibri" panose="020F0502020204030204" pitchFamily="34" charset="0"/>
                <a:cs typeface="Times New Roman" panose="02020603050405020304" pitchFamily="18" charset="0"/>
              </a:rPr>
              <a:t>, </a:t>
            </a:r>
            <a:r>
              <a:rPr lang="hr-HR" sz="1200" i="1" dirty="0" err="1">
                <a:effectLst/>
                <a:latin typeface="Calibri" panose="020F0502020204030204" pitchFamily="34" charset="0"/>
                <a:ea typeface="Calibri" panose="020F0502020204030204" pitchFamily="34" charset="0"/>
                <a:cs typeface="Times New Roman" panose="02020603050405020304" pitchFamily="18" charset="0"/>
              </a:rPr>
              <a:t>ChatGPT</a:t>
            </a:r>
            <a:r>
              <a:rPr lang="hr-HR" sz="1200" i="1" dirty="0">
                <a:effectLst/>
                <a:latin typeface="Calibri" panose="020F0502020204030204" pitchFamily="34" charset="0"/>
                <a:ea typeface="Calibri" panose="020F0502020204030204" pitchFamily="34" charset="0"/>
                <a:cs typeface="Times New Roman" panose="02020603050405020304" pitchFamily="18" charset="0"/>
              </a:rPr>
              <a:t>, </a:t>
            </a:r>
            <a:r>
              <a:rPr lang="hr-HR" sz="1200" i="1" dirty="0" err="1">
                <a:effectLst/>
                <a:latin typeface="Calibri" panose="020F0502020204030204" pitchFamily="34" charset="0"/>
                <a:ea typeface="Calibri" panose="020F0502020204030204" pitchFamily="34" charset="0"/>
                <a:cs typeface="Times New Roman" panose="02020603050405020304" pitchFamily="18" charset="0"/>
              </a:rPr>
              <a:t>Quillionz</a:t>
            </a:r>
            <a:r>
              <a:rPr lang="hr-HR" sz="1200" i="1" dirty="0">
                <a:effectLst/>
                <a:latin typeface="Calibri" panose="020F0502020204030204" pitchFamily="34" charset="0"/>
                <a:ea typeface="Calibri" panose="020F0502020204030204" pitchFamily="34" charset="0"/>
                <a:cs typeface="Times New Roman" panose="02020603050405020304" pitchFamily="18" charset="0"/>
              </a:rPr>
              <a:t>, Remove </a:t>
            </a:r>
            <a:r>
              <a:rPr lang="hr-HR" sz="1200" i="1" dirty="0" err="1">
                <a:effectLst/>
                <a:latin typeface="Calibri" panose="020F0502020204030204" pitchFamily="34" charset="0"/>
                <a:ea typeface="Calibri" panose="020F0502020204030204" pitchFamily="34" charset="0"/>
                <a:cs typeface="Times New Roman" panose="02020603050405020304" pitchFamily="18" charset="0"/>
              </a:rPr>
              <a:t>Image</a:t>
            </a:r>
            <a:r>
              <a:rPr lang="hr-HR" sz="1200" i="1" dirty="0">
                <a:effectLst/>
                <a:latin typeface="Calibri" panose="020F0502020204030204" pitchFamily="34" charset="0"/>
                <a:ea typeface="Calibri" panose="020F0502020204030204" pitchFamily="34" charset="0"/>
                <a:cs typeface="Times New Roman" panose="02020603050405020304" pitchFamily="18" charset="0"/>
              </a:rPr>
              <a:t> </a:t>
            </a:r>
            <a:r>
              <a:rPr lang="hr-HR" sz="1200" i="1" dirty="0" err="1">
                <a:effectLst/>
                <a:latin typeface="Calibri" panose="020F0502020204030204" pitchFamily="34" charset="0"/>
                <a:ea typeface="Calibri" panose="020F0502020204030204" pitchFamily="34" charset="0"/>
                <a:cs typeface="Times New Roman" panose="02020603050405020304" pitchFamily="18" charset="0"/>
              </a:rPr>
              <a:t>Background</a:t>
            </a:r>
            <a:r>
              <a:rPr lang="hr-HR" sz="1200" i="0" dirty="0">
                <a:effectLst/>
                <a:latin typeface="Calibri" panose="020F0502020204030204" pitchFamily="34" charset="0"/>
                <a:ea typeface="Calibri" panose="020F0502020204030204" pitchFamily="34" charset="0"/>
                <a:cs typeface="Times New Roman" panose="02020603050405020304" pitchFamily="18" charset="0"/>
              </a:rPr>
              <a:t>.</a:t>
            </a:r>
            <a:endParaRPr lang="hr-HR" i="0" dirty="0"/>
          </a:p>
          <a:p>
            <a:endParaRPr lang="hr-HR" dirty="0"/>
          </a:p>
        </p:txBody>
      </p:sp>
      <p:sp>
        <p:nvSpPr>
          <p:cNvPr id="4" name="Rezervirano mjesto broja slajda 3"/>
          <p:cNvSpPr>
            <a:spLocks noGrp="1"/>
          </p:cNvSpPr>
          <p:nvPr>
            <p:ph type="sldNum" sz="quarter" idx="5"/>
          </p:nvPr>
        </p:nvSpPr>
        <p:spPr/>
        <p:txBody>
          <a:bodyPr/>
          <a:lstStyle/>
          <a:p>
            <a:fld id="{CE4D0590-A684-44F5-9D58-68858B3AD177}" type="slidenum">
              <a:rPr lang="hr-HR" smtClean="0"/>
              <a:t>17</a:t>
            </a:fld>
            <a:endParaRPr lang="hr-HR"/>
          </a:p>
        </p:txBody>
      </p:sp>
    </p:spTree>
    <p:extLst>
      <p:ext uri="{BB962C8B-B14F-4D97-AF65-F5344CB8AC3E}">
        <p14:creationId xmlns:p14="http://schemas.microsoft.com/office/powerpoint/2010/main" val="31658498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CE4D0590-A684-44F5-9D58-68858B3AD177}" type="slidenum">
              <a:rPr lang="hr-HR" smtClean="0"/>
              <a:t>18</a:t>
            </a:fld>
            <a:endParaRPr lang="hr-HR"/>
          </a:p>
        </p:txBody>
      </p:sp>
    </p:spTree>
    <p:extLst>
      <p:ext uri="{BB962C8B-B14F-4D97-AF65-F5344CB8AC3E}">
        <p14:creationId xmlns:p14="http://schemas.microsoft.com/office/powerpoint/2010/main" val="4926256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buAutoNum type="arabicPeriod"/>
            </a:pPr>
            <a:r>
              <a:rPr lang="hr-HR" b="1" dirty="0"/>
              <a:t> Pristranost </a:t>
            </a:r>
            <a:r>
              <a:rPr lang="hr-HR" dirty="0"/>
              <a:t>– fenomen koji iskrivljuje rezultat algoritma u korist ili protiv neke ideje, što je posebno izraženo u strojnom učenju - s obzirom da setove podataka za strojno učenje sustava umjetne inteligencije priprema čovjek, podatci mogu biti nepotpuni ili pristrani, npr. kada sustav za prepoznavanje lica uči na temelju fotografija osoba bijele rase pa ne prepoznaje nijednu drugu ili računalni model za prepoznavanje spola koji uči isključivo ili većinom na primjerima fotografija muškaraca postaje nesposoban prepoznati ženski spol.</a:t>
            </a:r>
          </a:p>
          <a:p>
            <a:pPr>
              <a:buAutoNum type="arabicPeriod"/>
            </a:pPr>
            <a:r>
              <a:rPr lang="hr-HR" b="1" dirty="0"/>
              <a:t> Filter mjehurići </a:t>
            </a:r>
            <a:r>
              <a:rPr lang="hr-HR" dirty="0"/>
              <a:t>– pojam skovao internetski aktivist Eli </a:t>
            </a:r>
            <a:r>
              <a:rPr lang="hr-HR" dirty="0" err="1"/>
              <a:t>Pariser</a:t>
            </a:r>
            <a:r>
              <a:rPr lang="hr-HR" dirty="0"/>
              <a:t> 2010.; odnosi se na rezultate algoritama umjetne inteligencije koji određuju informacije koje vidimo na mreži dovodeći nas tako u stanje intelektualne izolacije. Algoritmi previđaju i nude nam sadržaje na temelju naših korisničkih podataka poput lokacije, povijesti pregledavanja sadržaja na mreži i sl. </a:t>
            </a:r>
          </a:p>
          <a:p>
            <a:pPr>
              <a:buAutoNum type="arabicPeriod"/>
            </a:pPr>
            <a:r>
              <a:rPr lang="hr-HR" b="1" dirty="0"/>
              <a:t> Komore jeke </a:t>
            </a:r>
            <a:r>
              <a:rPr lang="hr-HR" dirty="0"/>
              <a:t>– fenomen usko povezan uz filter mjehuriće, a odnosi se na izoliranost osoba na društvenim mrežama, odnosno izloženost sadržajima koji eliminiraju suprotna gledišta te odražavaju i pojačavaju njihova vlastita mišljenja.</a:t>
            </a:r>
          </a:p>
          <a:p>
            <a:pPr>
              <a:buAutoNum type="arabicPeriod"/>
            </a:pPr>
            <a:r>
              <a:rPr lang="hr-HR" b="1" dirty="0"/>
              <a:t> Lažne vijesti, </a:t>
            </a:r>
            <a:r>
              <a:rPr lang="hr-HR" b="1" i="1" dirty="0" err="1"/>
              <a:t>deepfake</a:t>
            </a:r>
            <a:r>
              <a:rPr lang="hr-HR" b="1" i="1" dirty="0"/>
              <a:t> </a:t>
            </a:r>
            <a:r>
              <a:rPr lang="hr-HR" i="0" dirty="0"/>
              <a:t>– umjetne neuronske mreže i duboko učenje mogu se koristiti za stvaranje sintetičkih medija (lažnih fotografija, tekstova, </a:t>
            </a:r>
            <a:r>
              <a:rPr lang="hr-HR" i="0" dirty="0" err="1"/>
              <a:t>videzapisa</a:t>
            </a:r>
            <a:r>
              <a:rPr lang="hr-HR" i="0" dirty="0"/>
              <a:t>, zvuka i glazbe), a koji se mogu zloupotrebljavati najčešće za manipulaciju javnosti, posebice u političke svrhe.</a:t>
            </a:r>
          </a:p>
          <a:p>
            <a:pPr>
              <a:buAutoNum type="arabicPeriod"/>
            </a:pPr>
            <a:r>
              <a:rPr lang="hr-HR" b="1" dirty="0"/>
              <a:t> UI terorizam </a:t>
            </a:r>
            <a:r>
              <a:rPr lang="hr-HR" dirty="0"/>
              <a:t>– fizički napadi bespilotnim letjelicama ili vozilima, kibernetički napadi i sl.</a:t>
            </a:r>
          </a:p>
          <a:p>
            <a:pPr>
              <a:buAutoNum type="arabicPeriod"/>
            </a:pPr>
            <a:r>
              <a:rPr lang="hr-HR" b="1" dirty="0"/>
              <a:t> Privatnost </a:t>
            </a:r>
            <a:r>
              <a:rPr lang="hr-HR" dirty="0"/>
              <a:t>– mnoštvo algoritama UI u vlasništvu tvrtki za praćenje korisnika interneta prikuplja naše osobne podatke i prodaje ih trećim osobama bez našeg znanja i pristanka. Tu su i alati za prepoznavanje lica koji također narušavaju privatnost, a učestalim korištenjem digitalnih asistenata podložni smo trajnom nadzoru njihovih matičnih tvrtki.</a:t>
            </a:r>
          </a:p>
          <a:p>
            <a:pPr>
              <a:buAutoNum type="arabicPeriod"/>
            </a:pPr>
            <a:r>
              <a:rPr lang="hr-HR" b="1" dirty="0"/>
              <a:t> Nejasna pravna odgovornost </a:t>
            </a:r>
            <a:r>
              <a:rPr lang="hr-HR" dirty="0"/>
              <a:t>– tko je odgovoran za nastalu štetu, npr. nesreću koju izazove autonomno vozilo? Sustavi umjetne inteligencije strelovito se brzo razvijaju i implementiraju, što je potrebno regulirati i zakonski te stvoriti dobre smjernice i mehanizme koji će osigurati njihovo provođenje i nadzor, a da ne uguše daljnji razvoj umjetne inteligencije.</a:t>
            </a:r>
          </a:p>
          <a:p>
            <a:endParaRPr lang="hr-HR" dirty="0"/>
          </a:p>
        </p:txBody>
      </p:sp>
      <p:sp>
        <p:nvSpPr>
          <p:cNvPr id="4" name="Rezervirano mjesto broja slajda 3"/>
          <p:cNvSpPr>
            <a:spLocks noGrp="1"/>
          </p:cNvSpPr>
          <p:nvPr>
            <p:ph type="sldNum" sz="quarter" idx="5"/>
          </p:nvPr>
        </p:nvSpPr>
        <p:spPr/>
        <p:txBody>
          <a:bodyPr/>
          <a:lstStyle/>
          <a:p>
            <a:fld id="{CE4D0590-A684-44F5-9D58-68858B3AD177}" type="slidenum">
              <a:rPr lang="hr-HR" smtClean="0"/>
              <a:t>19</a:t>
            </a:fld>
            <a:endParaRPr lang="hr-HR"/>
          </a:p>
        </p:txBody>
      </p:sp>
    </p:spTree>
    <p:extLst>
      <p:ext uri="{BB962C8B-B14F-4D97-AF65-F5344CB8AC3E}">
        <p14:creationId xmlns:p14="http://schemas.microsoft.com/office/powerpoint/2010/main" val="36806447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dirty="0"/>
              <a:t>Molimo navesti sadržaj (teme) te vođene i osobne aktivnosti polaznika. Pod bilješke navesti metode i tehnike poučavanja.</a:t>
            </a:r>
          </a:p>
          <a:p>
            <a:endParaRPr lang="hr-HR" dirty="0"/>
          </a:p>
          <a:p>
            <a:r>
              <a:rPr lang="hr-HR" dirty="0"/>
              <a:t>Upute za predavače: </a:t>
            </a:r>
          </a:p>
          <a:p>
            <a:pPr marL="0" marR="0" lvl="0" indent="0" algn="just" defTabSz="914400" rtl="0" eaLnBrk="1" fontAlgn="base" latinLnBrk="0" hangingPunct="1">
              <a:lnSpc>
                <a:spcPct val="100000"/>
              </a:lnSpc>
              <a:spcBef>
                <a:spcPts val="0"/>
              </a:spcBef>
              <a:spcAft>
                <a:spcPts val="0"/>
              </a:spcAft>
              <a:buClrTx/>
              <a:buSzTx/>
              <a:buFontTx/>
              <a:buNone/>
              <a:tabLst/>
              <a:defRPr/>
            </a:pPr>
            <a:r>
              <a:rPr lang="hr-HR" sz="1800" i="1" dirty="0">
                <a:solidFill>
                  <a:schemeClr val="tx1"/>
                </a:solidFill>
                <a:latin typeface="Open Sans" panose="020B0606030504020204" pitchFamily="34" charset="0"/>
                <a:ea typeface="Open Sans" panose="020B0606030504020204" pitchFamily="34" charset="0"/>
                <a:cs typeface="Open Sans" panose="020B0606030504020204" pitchFamily="34" charset="0"/>
              </a:rPr>
              <a:t>Temeljni koncepti i primjena umjetne inteligencije</a:t>
            </a:r>
            <a:r>
              <a:rPr lang="hr-HR"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  - </a:t>
            </a:r>
            <a:r>
              <a:rPr lang="hr-HR" sz="1800" dirty="0">
                <a:solidFill>
                  <a:srgbClr val="000000"/>
                </a:solidFill>
                <a:effectLst/>
                <a:latin typeface="Arial" panose="020B0604020202020204" pitchFamily="34" charset="0"/>
                <a:ea typeface="Times New Roman" panose="02020603050405020304" pitchFamily="18" charset="0"/>
              </a:rPr>
              <a:t>u</a:t>
            </a:r>
            <a:r>
              <a:rPr lang="hr-HR" sz="1800" dirty="0">
                <a:effectLst/>
                <a:latin typeface="Arial" panose="020B0604020202020204" pitchFamily="34" charset="0"/>
                <a:ea typeface="Times New Roman" panose="02020603050405020304" pitchFamily="18" charset="0"/>
              </a:rPr>
              <a:t>poznati polaznike s pojmom </a:t>
            </a:r>
            <a:r>
              <a:rPr lang="hr-HR" sz="1800" i="1" dirty="0">
                <a:effectLst/>
                <a:latin typeface="Arial" panose="020B0604020202020204" pitchFamily="34" charset="0"/>
                <a:ea typeface="Times New Roman" panose="02020603050405020304" pitchFamily="18" charset="0"/>
              </a:rPr>
              <a:t>umjetna inteligencija</a:t>
            </a:r>
            <a:r>
              <a:rPr lang="hr-HR" sz="1800" dirty="0">
                <a:effectLst/>
                <a:latin typeface="Arial" panose="020B0604020202020204" pitchFamily="34" charset="0"/>
                <a:ea typeface="Times New Roman" panose="02020603050405020304" pitchFamily="18" charset="0"/>
              </a:rPr>
              <a:t>:</a:t>
            </a:r>
            <a:endParaRPr lang="hr-HR" sz="1800" dirty="0">
              <a:effectLst/>
              <a:latin typeface="Times New Roman" panose="02020603050405020304" pitchFamily="18" charset="0"/>
              <a:ea typeface="Times New Roman" panose="02020603050405020304" pitchFamily="18" charset="0"/>
            </a:endParaRPr>
          </a:p>
          <a:p>
            <a:pPr marL="342900" lvl="0" indent="-342900" algn="just">
              <a:buFont typeface="Symbol" panose="05050102010706020507" pitchFamily="18" charset="2"/>
              <a:buChar char=""/>
            </a:pPr>
            <a:r>
              <a:rPr lang="hr-HR" sz="1800" dirty="0">
                <a:solidFill>
                  <a:srgbClr val="000000"/>
                </a:solidFill>
                <a:effectLst/>
                <a:latin typeface="Arial" panose="020B0604020202020204" pitchFamily="34" charset="0"/>
                <a:ea typeface="Times New Roman" panose="02020603050405020304" pitchFamily="18" charset="0"/>
              </a:rPr>
              <a:t>što je umjetna inteligencija, vrste umjetne inteligencije</a:t>
            </a:r>
            <a:endParaRPr lang="hr-HR" sz="1800" dirty="0">
              <a:effectLst/>
              <a:latin typeface="Times New Roman" panose="02020603050405020304" pitchFamily="18" charset="0"/>
              <a:ea typeface="Times New Roman" panose="02020603050405020304" pitchFamily="18" charset="0"/>
            </a:endParaRPr>
          </a:p>
          <a:p>
            <a:pPr marL="342900" lvl="0" indent="-342900" algn="just">
              <a:buFont typeface="Symbol" panose="05050102010706020507" pitchFamily="18" charset="2"/>
              <a:buChar char=""/>
            </a:pPr>
            <a:r>
              <a:rPr lang="hr-HR" sz="1800" dirty="0">
                <a:solidFill>
                  <a:srgbClr val="000000"/>
                </a:solidFill>
                <a:effectLst/>
                <a:latin typeface="Arial" panose="020B0604020202020204" pitchFamily="34" charset="0"/>
                <a:ea typeface="Times New Roman" panose="02020603050405020304" pitchFamily="18" charset="0"/>
              </a:rPr>
              <a:t>grane, područja i tehnike umjetne inteligencije (UI): znanost o podatcima, računalni vid, procesiranje prirodnog jezika, rješavanje problema, reprezentacija znanja, automatsko rasuđivanje, planiranje i djelovanje, rasuđivanje u neodređenim uvjetima,  strojno učenjem duboko učenje, robotika</a:t>
            </a:r>
            <a:r>
              <a:rPr lang="hr-HR" sz="1800" dirty="0">
                <a:solidFill>
                  <a:schemeClr val="tx1"/>
                </a:solidFill>
                <a:effectLst/>
                <a:latin typeface="Times New Roman" panose="02020603050405020304" pitchFamily="18" charset="0"/>
                <a:ea typeface="Times New Roman" panose="02020603050405020304" pitchFamily="18" charset="0"/>
              </a:rPr>
              <a:t>, </a:t>
            </a:r>
            <a:r>
              <a:rPr lang="hr-HR" sz="1800" dirty="0">
                <a:solidFill>
                  <a:srgbClr val="000000"/>
                </a:solidFill>
                <a:effectLst/>
                <a:latin typeface="Arial" panose="020B0604020202020204" pitchFamily="34" charset="0"/>
                <a:ea typeface="Times New Roman" panose="02020603050405020304" pitchFamily="18" charset="0"/>
              </a:rPr>
              <a:t>primjena umjetne inteligencije (UI)</a:t>
            </a:r>
          </a:p>
          <a:p>
            <a:pPr marL="0" lvl="0" indent="0" algn="just">
              <a:buFont typeface="Symbol" panose="05050102010706020507" pitchFamily="18" charset="2"/>
              <a:buNone/>
            </a:pPr>
            <a:r>
              <a:rPr lang="hr-HR" sz="1800" i="1" dirty="0">
                <a:solidFill>
                  <a:srgbClr val="000000"/>
                </a:solidFill>
                <a:effectLst/>
                <a:latin typeface="Arial" panose="020B0604020202020204" pitchFamily="34" charset="0"/>
              </a:rPr>
              <a:t>Alati umjetne inteligencije za primjenu u nastavnom procesu</a:t>
            </a:r>
            <a:r>
              <a:rPr lang="hr-HR" sz="1800" i="0" dirty="0">
                <a:solidFill>
                  <a:srgbClr val="000000"/>
                </a:solidFill>
                <a:effectLst/>
                <a:latin typeface="Arial" panose="020B0604020202020204" pitchFamily="34" charset="0"/>
              </a:rPr>
              <a:t> – demonstracija nekolicine UI alata, njihove prednosti i nedostatci</a:t>
            </a:r>
            <a:endParaRPr lang="hr-HR" sz="1800" i="1" dirty="0">
              <a:solidFill>
                <a:srgbClr val="000000"/>
              </a:solidFill>
              <a:effectLst/>
              <a:latin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 typeface="Symbol" panose="05050102010706020507" pitchFamily="18" charset="2"/>
              <a:buNone/>
              <a:tabLst/>
              <a:defRPr/>
            </a:pPr>
            <a:r>
              <a:rPr lang="hr-HR" sz="1800" i="1" dirty="0">
                <a:solidFill>
                  <a:schemeClr val="tx1"/>
                </a:solidFill>
                <a:latin typeface="Open Sans" panose="020B0606030504020204" pitchFamily="34" charset="0"/>
                <a:ea typeface="Open Sans" panose="020B0606030504020204" pitchFamily="34" charset="0"/>
                <a:cs typeface="Open Sans" panose="020B0606030504020204" pitchFamily="34" charset="0"/>
              </a:rPr>
              <a:t>Nedostatci umjetne inteligencije i etička pitanja </a:t>
            </a:r>
            <a:r>
              <a:rPr lang="hr-HR"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hr-HR" sz="1800" dirty="0">
                <a:solidFill>
                  <a:schemeClr val="tx1"/>
                </a:solidFill>
                <a:effectLst/>
                <a:latin typeface="Arial" panose="020B0604020202020204" pitchFamily="34" charset="0"/>
                <a:ea typeface="Open Sans" panose="020B0606030504020204" pitchFamily="34" charset="0"/>
                <a:cs typeface="Open Sans" panose="020B0606030504020204" pitchFamily="34" charset="0"/>
              </a:rPr>
              <a:t>u</a:t>
            </a:r>
            <a:r>
              <a:rPr lang="hr-HR" sz="1800" dirty="0">
                <a:effectLst/>
                <a:latin typeface="Arial" panose="020B0604020202020204" pitchFamily="34" charset="0"/>
                <a:ea typeface="Times New Roman" panose="02020603050405020304" pitchFamily="18" charset="0"/>
              </a:rPr>
              <a:t>poznati polaznike s nedostatcima umjetne inteligencije te etičkim pitanjima koja se njezinim razvojem i napretkom postavljaju - pristranost, filter mjehurići, komore jeke, lažne vijesti, UI terorizam, privatnost, nejasna pravna odgovornost</a:t>
            </a:r>
            <a:endParaRPr lang="hr-HR" sz="1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0" lvl="0" indent="0" algn="just">
              <a:buFont typeface="Symbol" panose="05050102010706020507" pitchFamily="18" charset="2"/>
              <a:buNone/>
            </a:pPr>
            <a:r>
              <a:rPr lang="hr-HR" sz="1800" i="1" dirty="0">
                <a:solidFill>
                  <a:srgbClr val="000000"/>
                </a:solidFill>
                <a:effectLst/>
                <a:latin typeface="Arial" panose="020B0604020202020204" pitchFamily="34" charset="0"/>
              </a:rPr>
              <a:t>Završna rasprava i evaluacija</a:t>
            </a:r>
          </a:p>
        </p:txBody>
      </p:sp>
      <p:sp>
        <p:nvSpPr>
          <p:cNvPr id="4" name="Rezervirano mjesto broja slajda 3"/>
          <p:cNvSpPr>
            <a:spLocks noGrp="1"/>
          </p:cNvSpPr>
          <p:nvPr>
            <p:ph type="sldNum" sz="quarter" idx="5"/>
          </p:nvPr>
        </p:nvSpPr>
        <p:spPr/>
        <p:txBody>
          <a:bodyPr/>
          <a:lstStyle/>
          <a:p>
            <a:fld id="{CE4D0590-A684-44F5-9D58-68858B3AD177}" type="slidenum">
              <a:rPr lang="hr-HR" smtClean="0"/>
              <a:t>2</a:t>
            </a:fld>
            <a:endParaRPr lang="hr-HR"/>
          </a:p>
        </p:txBody>
      </p:sp>
    </p:spTree>
    <p:extLst>
      <p:ext uri="{BB962C8B-B14F-4D97-AF65-F5344CB8AC3E}">
        <p14:creationId xmlns:p14="http://schemas.microsoft.com/office/powerpoint/2010/main" val="13502797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sz="1200" dirty="0">
                <a:effectLst/>
                <a:latin typeface="Arial" panose="020B0604020202020204" pitchFamily="34" charset="0"/>
                <a:ea typeface="Arial" panose="020B0604020202020204" pitchFamily="34" charset="0"/>
              </a:rPr>
              <a:t>Uputiti polaznike da dodatne  informacije o spomenutim alatima, kao i mnoge druge primjere UI aplikacija, alata i izvora zajedno s opisima i poveznicama na njih potraže u digitalnoj </a:t>
            </a:r>
            <a:r>
              <a:rPr lang="hr-HR" sz="1200" dirty="0" err="1">
                <a:effectLst/>
                <a:latin typeface="Arial" panose="020B0604020202020204" pitchFamily="34" charset="0"/>
                <a:ea typeface="Arial" panose="020B0604020202020204" pitchFamily="34" charset="0"/>
              </a:rPr>
              <a:t>Wakelet</a:t>
            </a:r>
            <a:r>
              <a:rPr lang="hr-HR" sz="1200" dirty="0">
                <a:effectLst/>
                <a:latin typeface="Arial" panose="020B0604020202020204" pitchFamily="34" charset="0"/>
                <a:ea typeface="Arial" panose="020B0604020202020204" pitchFamily="34" charset="0"/>
              </a:rPr>
              <a:t> zbirci dostupnoj na poveznici </a:t>
            </a:r>
            <a:r>
              <a:rPr lang="hr-HR" sz="1200" dirty="0">
                <a:hlinkClick r:id="rId3"/>
              </a:rPr>
              <a:t>bit.ly/zbirka-um-</a:t>
            </a:r>
            <a:r>
              <a:rPr lang="hr-HR" sz="1200" dirty="0" err="1">
                <a:hlinkClick r:id="rId3"/>
              </a:rPr>
              <a:t>int</a:t>
            </a:r>
            <a:r>
              <a:rPr lang="hr-HR" sz="1200"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hr-HR" sz="1200" dirty="0">
                <a:effectLst/>
                <a:latin typeface="Arial" panose="020B0604020202020204" pitchFamily="34" charset="0"/>
                <a:ea typeface="Arial" panose="020B0604020202020204" pitchFamily="34" charset="0"/>
              </a:rPr>
              <a:t> ili putem QR koda.</a:t>
            </a:r>
            <a:endParaRPr lang="hr-HR" dirty="0"/>
          </a:p>
          <a:p>
            <a:endParaRPr lang="hr-HR" dirty="0"/>
          </a:p>
        </p:txBody>
      </p:sp>
      <p:sp>
        <p:nvSpPr>
          <p:cNvPr id="4" name="Rezervirano mjesto broja slajda 3"/>
          <p:cNvSpPr>
            <a:spLocks noGrp="1"/>
          </p:cNvSpPr>
          <p:nvPr>
            <p:ph type="sldNum" sz="quarter" idx="5"/>
          </p:nvPr>
        </p:nvSpPr>
        <p:spPr/>
        <p:txBody>
          <a:bodyPr/>
          <a:lstStyle/>
          <a:p>
            <a:fld id="{CE4D0590-A684-44F5-9D58-68858B3AD177}" type="slidenum">
              <a:rPr lang="hr-HR" smtClean="0"/>
              <a:t>21</a:t>
            </a:fld>
            <a:endParaRPr lang="hr-HR"/>
          </a:p>
        </p:txBody>
      </p:sp>
    </p:spTree>
    <p:extLst>
      <p:ext uri="{BB962C8B-B14F-4D97-AF65-F5344CB8AC3E}">
        <p14:creationId xmlns:p14="http://schemas.microsoft.com/office/powerpoint/2010/main" val="18958062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nSpc>
                <a:spcPct val="107000"/>
              </a:lnSpc>
              <a:spcAft>
                <a:spcPts val="800"/>
              </a:spcAft>
            </a:pPr>
            <a:r>
              <a:rPr lang="hr-HR" sz="12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Upute za predavača:</a:t>
            </a:r>
            <a:endParaRPr lang="hr-HR"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hr-HR" sz="12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hr-HR" sz="1200" dirty="0">
              <a:effectLst/>
              <a:latin typeface="Calibri" panose="020F0502020204030204" pitchFamily="34" charset="0"/>
              <a:ea typeface="Calibri" panose="020F0502020204030204" pitchFamily="34" charset="0"/>
              <a:cs typeface="Times New Roman" panose="02020603050405020304" pitchFamily="18" charset="0"/>
            </a:endParaRPr>
          </a:p>
          <a:p>
            <a:r>
              <a:rPr lang="en-US" dirty="0" err="1">
                <a:effectLst/>
              </a:rPr>
              <a:t>Zamoliti</a:t>
            </a:r>
            <a:r>
              <a:rPr lang="en-US" dirty="0">
                <a:effectLst/>
              </a:rPr>
              <a:t> </a:t>
            </a:r>
            <a:r>
              <a:rPr lang="en-US" dirty="0" err="1">
                <a:effectLst/>
              </a:rPr>
              <a:t>polaznike</a:t>
            </a:r>
            <a:r>
              <a:rPr lang="en-US" dirty="0">
                <a:effectLst/>
              </a:rPr>
              <a:t> da </a:t>
            </a:r>
            <a:r>
              <a:rPr lang="en-US" dirty="0" err="1">
                <a:effectLst/>
              </a:rPr>
              <a:t>iskreno</a:t>
            </a:r>
            <a:r>
              <a:rPr lang="en-US" dirty="0">
                <a:effectLst/>
              </a:rPr>
              <a:t> </a:t>
            </a:r>
            <a:r>
              <a:rPr lang="en-US" dirty="0" err="1">
                <a:effectLst/>
              </a:rPr>
              <a:t>ocijene</a:t>
            </a:r>
            <a:r>
              <a:rPr lang="en-US" dirty="0">
                <a:effectLst/>
              </a:rPr>
              <a:t> webinar </a:t>
            </a:r>
            <a:r>
              <a:rPr lang="en-US" dirty="0" err="1"/>
              <a:t>popunjavanjem</a:t>
            </a:r>
            <a:r>
              <a:rPr lang="en-US" dirty="0"/>
              <a:t> </a:t>
            </a:r>
            <a:r>
              <a:rPr lang="en-US" dirty="0" err="1"/>
              <a:t>upitnika</a:t>
            </a:r>
            <a:r>
              <a:rPr lang="en-US" dirty="0"/>
              <a:t> </a:t>
            </a:r>
            <a:r>
              <a:rPr lang="en-US" dirty="0" err="1"/>
              <a:t>zadovoljstva</a:t>
            </a:r>
            <a:r>
              <a:rPr lang="en-US" dirty="0"/>
              <a:t> za </a:t>
            </a:r>
            <a:r>
              <a:rPr lang="en-US" dirty="0" err="1"/>
              <a:t>polaznike</a:t>
            </a:r>
            <a:r>
              <a:rPr lang="en-US" dirty="0"/>
              <a:t> e-</a:t>
            </a:r>
            <a:r>
              <a:rPr lang="en-US" dirty="0" err="1"/>
              <a:t>Škole</a:t>
            </a:r>
            <a:r>
              <a:rPr lang="en-US" dirty="0"/>
              <a:t> </a:t>
            </a:r>
            <a:r>
              <a:rPr lang="en-US" dirty="0" err="1"/>
              <a:t>webinara</a:t>
            </a:r>
            <a:r>
              <a:rPr lang="en-US" dirty="0"/>
              <a:t>  </a:t>
            </a:r>
            <a:r>
              <a:rPr lang="en-US" dirty="0" err="1">
                <a:effectLst/>
              </a:rPr>
              <a:t>na</a:t>
            </a:r>
            <a:r>
              <a:rPr lang="en-US" dirty="0">
                <a:effectLst/>
              </a:rPr>
              <a:t> </a:t>
            </a:r>
            <a:r>
              <a:rPr lang="en-US" dirty="0" err="1"/>
              <a:t>poveznici</a:t>
            </a:r>
            <a:r>
              <a:rPr lang="en-US" dirty="0"/>
              <a:t> </a:t>
            </a:r>
            <a:r>
              <a:rPr lang="en-US" u="sng" dirty="0">
                <a:hlinkClick r:id="rId3"/>
              </a:rPr>
              <a:t>https://upitnik.carnet.hr/index.php/627228?lang=hr</a:t>
            </a:r>
            <a:r>
              <a:rPr lang="en-US" dirty="0"/>
              <a:t>. </a:t>
            </a:r>
            <a:r>
              <a:rPr lang="en-US" dirty="0" err="1"/>
              <a:t>Pozivnicu</a:t>
            </a:r>
            <a:r>
              <a:rPr lang="en-US" dirty="0"/>
              <a:t> je </a:t>
            </a:r>
            <a:r>
              <a:rPr lang="en-US" dirty="0" err="1"/>
              <a:t>potrebno</a:t>
            </a:r>
            <a:r>
              <a:rPr lang="en-US" dirty="0"/>
              <a:t> </a:t>
            </a:r>
            <a:r>
              <a:rPr lang="en-US" dirty="0" err="1"/>
              <a:t>objaviti</a:t>
            </a:r>
            <a:r>
              <a:rPr lang="en-US" dirty="0"/>
              <a:t> u MS Teams pod Q&amp;A</a:t>
            </a:r>
            <a:r>
              <a:rPr lang="hr-HR" dirty="0"/>
              <a:t> </a:t>
            </a:r>
            <a:r>
              <a:rPr lang="en-US" dirty="0"/>
              <a:t>announcement.</a:t>
            </a:r>
            <a:endParaRPr lang="hr-HR" dirty="0"/>
          </a:p>
          <a:p>
            <a:r>
              <a:rPr lang="en-US" dirty="0"/>
              <a:t>Molimo da </a:t>
            </a:r>
            <a:r>
              <a:rPr lang="en-US" dirty="0" err="1"/>
              <a:t>nakon</a:t>
            </a:r>
            <a:r>
              <a:rPr lang="en-US" dirty="0"/>
              <a:t> </a:t>
            </a:r>
            <a:r>
              <a:rPr lang="en-US" dirty="0" err="1"/>
              <a:t>svakog</a:t>
            </a:r>
            <a:r>
              <a:rPr lang="en-US" dirty="0"/>
              <a:t> </a:t>
            </a:r>
            <a:r>
              <a:rPr lang="en-US" dirty="0" err="1"/>
              <a:t>održavanja</a:t>
            </a:r>
            <a:r>
              <a:rPr lang="en-US" dirty="0"/>
              <a:t> </a:t>
            </a:r>
            <a:r>
              <a:rPr lang="en-US" dirty="0" err="1"/>
              <a:t>jedan</a:t>
            </a:r>
            <a:r>
              <a:rPr lang="en-US" dirty="0"/>
              <a:t> </a:t>
            </a:r>
            <a:r>
              <a:rPr lang="en-US" dirty="0" err="1"/>
              <a:t>predavač</a:t>
            </a:r>
            <a:r>
              <a:rPr lang="en-US" dirty="0"/>
              <a:t> </a:t>
            </a:r>
            <a:r>
              <a:rPr lang="en-US" dirty="0" err="1"/>
              <a:t>popuni</a:t>
            </a:r>
            <a:r>
              <a:rPr lang="en-US" dirty="0"/>
              <a:t> </a:t>
            </a:r>
            <a:r>
              <a:rPr lang="en-US" dirty="0" err="1"/>
              <a:t>izvještaj</a:t>
            </a:r>
            <a:r>
              <a:rPr lang="en-US" dirty="0"/>
              <a:t> </a:t>
            </a:r>
            <a:r>
              <a:rPr lang="en-US" dirty="0" err="1"/>
              <a:t>predavača</a:t>
            </a:r>
            <a:r>
              <a:rPr lang="en-US" dirty="0"/>
              <a:t> o </a:t>
            </a:r>
            <a:r>
              <a:rPr lang="en-US" dirty="0" err="1"/>
              <a:t>održanom</a:t>
            </a:r>
            <a:r>
              <a:rPr lang="en-US" dirty="0"/>
              <a:t> </a:t>
            </a:r>
            <a:r>
              <a:rPr lang="en-US" dirty="0" err="1"/>
              <a:t>webinaru</a:t>
            </a:r>
            <a:r>
              <a:rPr lang="en-US" dirty="0"/>
              <a:t> =  </a:t>
            </a:r>
            <a:r>
              <a:rPr lang="en-US" u="sng" dirty="0">
                <a:hlinkClick r:id="rId4"/>
              </a:rPr>
              <a:t>https://</a:t>
            </a:r>
            <a:r>
              <a:rPr lang="en-US" u="sng" dirty="0">
                <a:effectLst/>
                <a:hlinkClick r:id="rId4"/>
              </a:rPr>
              <a:t>upitnik.</a:t>
            </a:r>
            <a:r>
              <a:rPr lang="en-US" u="sng" dirty="0">
                <a:hlinkClick r:id="rId4"/>
              </a:rPr>
              <a:t>carnet.hr/index.php/252545?lang=hr</a:t>
            </a:r>
            <a:r>
              <a:rPr lang="en-US" dirty="0"/>
              <a:t>.</a:t>
            </a:r>
            <a:endParaRPr lang="hr-HR" dirty="0"/>
          </a:p>
          <a:p>
            <a:pPr>
              <a:lnSpc>
                <a:spcPct val="107000"/>
              </a:lnSpc>
              <a:spcAft>
                <a:spcPts val="800"/>
              </a:spcAft>
            </a:pPr>
            <a:endParaRPr lang="hr-HR" sz="1200" dirty="0">
              <a:effectLst/>
              <a:latin typeface="Arial"/>
              <a:ea typeface="Calibri" panose="020F0502020204030204" pitchFamily="34" charset="0"/>
              <a:cs typeface="Arial"/>
            </a:endParaRPr>
          </a:p>
          <a:p>
            <a:pPr>
              <a:lnSpc>
                <a:spcPct val="107000"/>
              </a:lnSpc>
              <a:spcAft>
                <a:spcPts val="800"/>
              </a:spcAft>
            </a:pPr>
            <a:r>
              <a:rPr lang="hr-HR" sz="12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hr-HR"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hr-HR" sz="12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Potvrde o sudjelovanju polaznicima će biti dostupne u aplikaciji za prijavu (EMA).</a:t>
            </a:r>
            <a:endParaRPr lang="hr-HR" sz="12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rtl="0">
              <a:lnSpc>
                <a:spcPct val="100000"/>
              </a:lnSpc>
              <a:spcBef>
                <a:spcPts val="0"/>
              </a:spcBef>
              <a:spcAft>
                <a:spcPts val="0"/>
              </a:spcAft>
              <a:buClr>
                <a:schemeClr val="dk1"/>
              </a:buClr>
              <a:buSzPts val="1200"/>
              <a:buFont typeface="Calibri"/>
              <a:buNone/>
            </a:pPr>
            <a:endParaRPr lang="hr-HR" sz="1200" b="0" i="0" u="none" strike="noStrike" cap="none" dirty="0">
              <a:solidFill>
                <a:schemeClr val="dk1"/>
              </a:solidFill>
              <a:latin typeface="Calibri"/>
              <a:ea typeface="Calibri"/>
              <a:cs typeface="Calibri"/>
              <a:sym typeface="Calibri"/>
            </a:endParaRPr>
          </a:p>
          <a:p>
            <a:endParaRPr lang="hr-HR" dirty="0"/>
          </a:p>
        </p:txBody>
      </p:sp>
      <p:sp>
        <p:nvSpPr>
          <p:cNvPr id="4" name="Rezervirano mjesto broja slajda 3"/>
          <p:cNvSpPr>
            <a:spLocks noGrp="1"/>
          </p:cNvSpPr>
          <p:nvPr>
            <p:ph type="sldNum" sz="quarter" idx="5"/>
          </p:nvPr>
        </p:nvSpPr>
        <p:spPr/>
        <p:txBody>
          <a:bodyPr/>
          <a:lstStyle/>
          <a:p>
            <a:fld id="{CE4D0590-A684-44F5-9D58-68858B3AD177}" type="slidenum">
              <a:rPr lang="hr-HR" smtClean="0"/>
              <a:t>22</a:t>
            </a:fld>
            <a:endParaRPr lang="hr-HR"/>
          </a:p>
        </p:txBody>
      </p:sp>
    </p:spTree>
    <p:extLst>
      <p:ext uri="{BB962C8B-B14F-4D97-AF65-F5344CB8AC3E}">
        <p14:creationId xmlns:p14="http://schemas.microsoft.com/office/powerpoint/2010/main" val="8763122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p35:notes"/>
          <p:cNvSpPr txBox="1">
            <a:spLocks noGrp="1"/>
          </p:cNvSpPr>
          <p:nvPr>
            <p:ph type="body" idx="1"/>
          </p:nvPr>
        </p:nvSpPr>
        <p:spPr>
          <a:xfrm>
            <a:off x="685800" y="1418811"/>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hr-HR" dirty="0"/>
              <a:t>Molimo uputiti</a:t>
            </a:r>
            <a:r>
              <a:rPr lang="hr-HR" baseline="0" dirty="0"/>
              <a:t> polaznike da sva pitanja o edukacijama upute na </a:t>
            </a:r>
            <a:r>
              <a:rPr lang="pl-PL" sz="1200" b="1" dirty="0">
                <a:solidFill>
                  <a:schemeClr val="accent1">
                    <a:lumMod val="50000"/>
                  </a:schemeClr>
                </a:solidFill>
                <a:hlinkClick r:id="rId3"/>
              </a:rPr>
              <a:t>e-skole-edukacija@skole.hr</a:t>
            </a:r>
            <a:r>
              <a:rPr lang="hr-HR" sz="1200" b="0" dirty="0">
                <a:solidFill>
                  <a:schemeClr val="tx1"/>
                </a:solidFill>
              </a:rPr>
              <a:t>,</a:t>
            </a:r>
            <a:r>
              <a:rPr lang="hr-HR" sz="1200" b="0" baseline="0" dirty="0">
                <a:solidFill>
                  <a:schemeClr val="tx1"/>
                </a:solidFill>
              </a:rPr>
              <a:t> a sva pitanja o projektu na </a:t>
            </a:r>
            <a:r>
              <a:rPr lang="pl-PL" sz="1200" b="1" dirty="0">
                <a:solidFill>
                  <a:schemeClr val="accent1">
                    <a:lumMod val="50000"/>
                  </a:schemeClr>
                </a:solidFill>
                <a:hlinkClick r:id="rId3"/>
              </a:rPr>
              <a:t>helpdesk@skole.hr</a:t>
            </a:r>
            <a:r>
              <a:rPr lang="pl-PL" sz="1200" b="1" dirty="0">
                <a:solidFill>
                  <a:schemeClr val="accent1">
                    <a:lumMod val="50000"/>
                  </a:schemeClr>
                </a:solidFill>
              </a:rPr>
              <a:t>.</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pl-PL" sz="1200" b="1" dirty="0">
              <a:solidFill>
                <a:schemeClr val="accent1">
                  <a:lumMod val="50000"/>
                </a:schemeClr>
              </a:solidFill>
            </a:endParaRPr>
          </a:p>
        </p:txBody>
      </p:sp>
      <p:sp>
        <p:nvSpPr>
          <p:cNvPr id="333" name="Google Shape;333;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sz="1200" i="0" dirty="0">
                <a:effectLst/>
                <a:latin typeface="Calibri" panose="020F0502020204030204" pitchFamily="34" charset="0"/>
                <a:ea typeface="Calibri" panose="020F0502020204030204" pitchFamily="34" charset="0"/>
                <a:cs typeface="Times New Roman" panose="02020603050405020304" pitchFamily="18" charset="0"/>
              </a:rPr>
              <a:t>Izraditi anketu u alatu </a:t>
            </a:r>
            <a:r>
              <a:rPr lang="hr-HR" sz="1200" i="0" dirty="0" err="1">
                <a:effectLst/>
                <a:latin typeface="Calibri" panose="020F0502020204030204" pitchFamily="34" charset="0"/>
                <a:ea typeface="Calibri" panose="020F0502020204030204" pitchFamily="34" charset="0"/>
                <a:cs typeface="Times New Roman" panose="02020603050405020304" pitchFamily="18" charset="0"/>
              </a:rPr>
              <a:t>Mentimeter</a:t>
            </a:r>
            <a:r>
              <a:rPr lang="hr-HR" sz="1200" i="0" dirty="0">
                <a:effectLst/>
                <a:latin typeface="Calibri" panose="020F0502020204030204" pitchFamily="34" charset="0"/>
                <a:ea typeface="Calibri" panose="020F0502020204030204" pitchFamily="34" charset="0"/>
                <a:cs typeface="Times New Roman" panose="02020603050405020304" pitchFamily="18" charset="0"/>
              </a:rPr>
              <a:t> (vidi upute na </a:t>
            </a:r>
            <a:r>
              <a:rPr lang="hr-HR" sz="1800" u="sng" dirty="0">
                <a:solidFill>
                  <a:srgbClr val="006621"/>
                </a:solidFill>
                <a:effectLst/>
                <a:latin typeface="Arial" panose="020B0604020202020204" pitchFamily="34" charset="0"/>
                <a:ea typeface="Calibri" panose="020F0502020204030204" pitchFamily="34" charset="0"/>
                <a:cs typeface="Times New Roman" panose="02020603050405020304" pitchFamily="18" charset="0"/>
                <a:hlinkClick r:id="rId3"/>
              </a:rPr>
              <a:t>https://e-laboratorij.carnet.hr/mentimeter-postavite-pitanje-i-prikupite-povratne-informacije-u-realnom-vremenu/</a:t>
            </a:r>
            <a:r>
              <a:rPr lang="hr-HR" sz="1800" u="none" dirty="0">
                <a:solidFill>
                  <a:srgbClr val="006621"/>
                </a:solidFill>
                <a:effectLst/>
                <a:latin typeface="Arial" panose="020B0604020202020204" pitchFamily="34" charset="0"/>
                <a:ea typeface="Calibri" panose="020F0502020204030204" pitchFamily="34" charset="0"/>
                <a:cs typeface="Times New Roman" panose="02020603050405020304" pitchFamily="18" charset="0"/>
              </a:rPr>
              <a:t>. </a:t>
            </a:r>
            <a:r>
              <a:rPr lang="hr-HR" sz="1800" dirty="0">
                <a:solidFill>
                  <a:srgbClr val="006621"/>
                </a:solidFill>
                <a:effectLst/>
                <a:latin typeface="Arial" panose="020B0604020202020204" pitchFamily="34" charset="0"/>
                <a:ea typeface="Calibri" panose="020F0502020204030204" pitchFamily="34" charset="0"/>
                <a:cs typeface="Times New Roman" panose="02020603050405020304" pitchFamily="18" charset="0"/>
              </a:rPr>
              <a:t> </a:t>
            </a:r>
            <a:r>
              <a:rPr lang="hr-HR" sz="1200" i="0" dirty="0">
                <a:effectLst/>
                <a:latin typeface="Calibri" panose="020F0502020204030204" pitchFamily="34" charset="0"/>
                <a:ea typeface="Calibri" panose="020F0502020204030204" pitchFamily="34" charset="0"/>
                <a:cs typeface="Times New Roman" panose="02020603050405020304" pitchFamily="18" charset="0"/>
              </a:rPr>
              <a:t>Anketa sadrži pitanje tipa </a:t>
            </a:r>
            <a:r>
              <a:rPr lang="hr-HR" sz="1200" i="1" dirty="0">
                <a:effectLst/>
                <a:latin typeface="Calibri" panose="020F0502020204030204" pitchFamily="34" charset="0"/>
                <a:ea typeface="Calibri" panose="020F0502020204030204" pitchFamily="34" charset="0"/>
                <a:cs typeface="Times New Roman" panose="02020603050405020304" pitchFamily="18" charset="0"/>
              </a:rPr>
              <a:t>Word Cloud </a:t>
            </a:r>
            <a:r>
              <a:rPr lang="hr-HR" sz="1200" i="0" dirty="0">
                <a:effectLst/>
                <a:latin typeface="Calibri" panose="020F0502020204030204" pitchFamily="34" charset="0"/>
                <a:ea typeface="Calibri" panose="020F0502020204030204" pitchFamily="34" charset="0"/>
                <a:cs typeface="Times New Roman" panose="02020603050405020304" pitchFamily="18" charset="0"/>
              </a:rPr>
              <a:t>i glasi: </a:t>
            </a:r>
            <a:r>
              <a:rPr lang="hr-HR" sz="1200" i="1" dirty="0">
                <a:effectLst/>
                <a:latin typeface="Calibri" panose="020F0502020204030204" pitchFamily="34" charset="0"/>
                <a:ea typeface="Calibri" panose="020F0502020204030204" pitchFamily="34" charset="0"/>
                <a:cs typeface="Times New Roman" panose="02020603050405020304" pitchFamily="18" charset="0"/>
              </a:rPr>
              <a:t>Što za vas predstavlja umjetna inteligencija? Upišite tri pojma. </a:t>
            </a:r>
            <a:r>
              <a:rPr lang="hr-HR" sz="1200" i="0" dirty="0">
                <a:effectLst/>
                <a:latin typeface="Calibri" panose="020F0502020204030204" pitchFamily="34" charset="0"/>
                <a:ea typeface="Calibri" panose="020F0502020204030204" pitchFamily="34" charset="0"/>
                <a:cs typeface="Times New Roman" panose="02020603050405020304" pitchFamily="18" charset="0"/>
              </a:rPr>
              <a:t>– ukoliko već nije postavljeno, ograničiti u postavkama slajda broj unosa na 3 po korisniku. Svaki će korisnik tako moći unijeti maksimalno 3 odgovora. Opcionalno predavač može sakriti rezultate odabirom kartice </a:t>
            </a:r>
            <a:r>
              <a:rPr lang="hr-HR" sz="1200" i="1" dirty="0" err="1">
                <a:effectLst/>
                <a:latin typeface="Calibri" panose="020F0502020204030204" pitchFamily="34" charset="0"/>
                <a:ea typeface="Calibri" panose="020F0502020204030204" pitchFamily="34" charset="0"/>
                <a:cs typeface="Times New Roman" panose="02020603050405020304" pitchFamily="18" charset="0"/>
              </a:rPr>
              <a:t>Customize</a:t>
            </a:r>
            <a:r>
              <a:rPr lang="hr-HR" sz="1200" i="0" dirty="0">
                <a:effectLst/>
                <a:latin typeface="Calibri" panose="020F0502020204030204" pitchFamily="34" charset="0"/>
                <a:ea typeface="Calibri" panose="020F0502020204030204" pitchFamily="34" charset="0"/>
                <a:cs typeface="Times New Roman" panose="02020603050405020304" pitchFamily="18" charset="0"/>
              </a:rPr>
              <a:t>, a zatim uključiti opciju </a:t>
            </a:r>
            <a:r>
              <a:rPr lang="hr-HR" sz="1200" i="1" dirty="0" err="1">
                <a:effectLst/>
                <a:latin typeface="Calibri" panose="020F0502020204030204" pitchFamily="34" charset="0"/>
                <a:ea typeface="Calibri" panose="020F0502020204030204" pitchFamily="34" charset="0"/>
                <a:cs typeface="Times New Roman" panose="02020603050405020304" pitchFamily="18" charset="0"/>
              </a:rPr>
              <a:t>Hide</a:t>
            </a:r>
            <a:r>
              <a:rPr lang="hr-HR" sz="1200" i="1" dirty="0">
                <a:effectLst/>
                <a:latin typeface="Calibri" panose="020F0502020204030204" pitchFamily="34" charset="0"/>
                <a:ea typeface="Calibri" panose="020F0502020204030204" pitchFamily="34" charset="0"/>
                <a:cs typeface="Times New Roman" panose="02020603050405020304" pitchFamily="18" charset="0"/>
              </a:rPr>
              <a:t> </a:t>
            </a:r>
            <a:r>
              <a:rPr lang="hr-HR" sz="1200" i="1" dirty="0" err="1">
                <a:effectLst/>
                <a:latin typeface="Calibri" panose="020F0502020204030204" pitchFamily="34" charset="0"/>
                <a:ea typeface="Calibri" panose="020F0502020204030204" pitchFamily="34" charset="0"/>
                <a:cs typeface="Times New Roman" panose="02020603050405020304" pitchFamily="18" charset="0"/>
              </a:rPr>
              <a:t>results</a:t>
            </a:r>
            <a:r>
              <a:rPr lang="hr-HR" sz="1200" i="1" dirty="0">
                <a:effectLst/>
                <a:latin typeface="Calibri" panose="020F0502020204030204" pitchFamily="34" charset="0"/>
                <a:ea typeface="Calibri" panose="020F0502020204030204" pitchFamily="34" charset="0"/>
                <a:cs typeface="Times New Roman" panose="02020603050405020304" pitchFamily="18" charset="0"/>
              </a:rPr>
              <a:t> </a:t>
            </a:r>
            <a:r>
              <a:rPr lang="hr-HR" sz="1200" i="0" dirty="0">
                <a:effectLst/>
                <a:latin typeface="Calibri" panose="020F0502020204030204" pitchFamily="34" charset="0"/>
                <a:ea typeface="Calibri" panose="020F0502020204030204" pitchFamily="34" charset="0"/>
                <a:cs typeface="Times New Roman" panose="02020603050405020304" pitchFamily="18" charset="0"/>
              </a:rPr>
              <a:t>(za trajanja ankete u svakom trenutku predavač može prikazati rezultat pritiskom na slovo H na tipkovnici).</a:t>
            </a:r>
          </a:p>
          <a:p>
            <a:pPr marL="0" marR="0" lvl="0" indent="0" algn="l" defTabSz="914400" rtl="0" eaLnBrk="1" fontAlgn="auto" latinLnBrk="0" hangingPunct="1">
              <a:lnSpc>
                <a:spcPct val="100000"/>
              </a:lnSpc>
              <a:spcBef>
                <a:spcPts val="0"/>
              </a:spcBef>
              <a:spcAft>
                <a:spcPts val="0"/>
              </a:spcAft>
              <a:buClrTx/>
              <a:buSzTx/>
              <a:buFontTx/>
              <a:buNone/>
              <a:tabLst/>
              <a:defRPr/>
            </a:pPr>
            <a:r>
              <a:rPr lang="hr-HR" sz="1200" i="0" dirty="0">
                <a:effectLst/>
                <a:latin typeface="Calibri" panose="020F0502020204030204" pitchFamily="34" charset="0"/>
                <a:ea typeface="Calibri" panose="020F0502020204030204" pitchFamily="34" charset="0"/>
                <a:cs typeface="Times New Roman" panose="02020603050405020304" pitchFamily="18" charset="0"/>
              </a:rPr>
              <a:t>Postaviti QR kod ankete na slajd u prezentaciju i podijeliti poveznicu na anketu s polaznicima u Q&amp;A. Tijekom rješavanja 1. ankete, reći polaznicima:</a:t>
            </a:r>
          </a:p>
          <a:p>
            <a:pPr marL="0" marR="0" lvl="0" indent="0" algn="l" defTabSz="914400" rtl="0" eaLnBrk="1" fontAlgn="auto" latinLnBrk="0" hangingPunct="1">
              <a:lnSpc>
                <a:spcPct val="100000"/>
              </a:lnSpc>
              <a:spcBef>
                <a:spcPts val="0"/>
              </a:spcBef>
              <a:spcAft>
                <a:spcPts val="0"/>
              </a:spcAft>
              <a:buClrTx/>
              <a:buSzTx/>
              <a:buFontTx/>
              <a:buNone/>
              <a:tabLst/>
              <a:defRPr/>
            </a:pPr>
            <a:r>
              <a:rPr lang="hr-HR" sz="1200" i="1" dirty="0">
                <a:effectLst/>
                <a:latin typeface="Calibri" panose="020F0502020204030204" pitchFamily="34" charset="0"/>
                <a:ea typeface="Calibri" panose="020F0502020204030204" pitchFamily="34" charset="0"/>
                <a:cs typeface="Times New Roman" panose="02020603050405020304" pitchFamily="18" charset="0"/>
              </a:rPr>
              <a:t>Umjetna inteligencija danas je aktualna tema koja polako, ali sigurno prožima sve pore ljudskog života i rada. Ljudi različito tumače pojam umjetne inteligencije, pa tako za neke umjetna inteligencija podrazumijeva umjetne oblike života koji mogu nadmašiti ljudsku inteligenciju, a drugi pak smatraju da se umjetnom inteligencijom može nazvati gotovo svaka vrsta tehnologije za obradu podataka.</a:t>
            </a:r>
            <a:endParaRPr lang="hr-HR"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hr-HR" dirty="0"/>
          </a:p>
        </p:txBody>
      </p:sp>
      <p:sp>
        <p:nvSpPr>
          <p:cNvPr id="4" name="Rezervirano mjesto broja slajda 3"/>
          <p:cNvSpPr>
            <a:spLocks noGrp="1"/>
          </p:cNvSpPr>
          <p:nvPr>
            <p:ph type="sldNum" sz="quarter" idx="5"/>
          </p:nvPr>
        </p:nvSpPr>
        <p:spPr/>
        <p:txBody>
          <a:bodyPr/>
          <a:lstStyle/>
          <a:p>
            <a:fld id="{CE4D0590-A684-44F5-9D58-68858B3AD177}" type="slidenum">
              <a:rPr lang="hr-HR" smtClean="0"/>
              <a:t>3</a:t>
            </a:fld>
            <a:endParaRPr lang="hr-HR"/>
          </a:p>
        </p:txBody>
      </p:sp>
    </p:spTree>
    <p:extLst>
      <p:ext uri="{BB962C8B-B14F-4D97-AF65-F5344CB8AC3E}">
        <p14:creationId xmlns:p14="http://schemas.microsoft.com/office/powerpoint/2010/main" val="6048583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CE4D0590-A684-44F5-9D58-68858B3AD177}" type="slidenum">
              <a:rPr lang="hr-HR" smtClean="0"/>
              <a:t>4</a:t>
            </a:fld>
            <a:endParaRPr lang="hr-HR"/>
          </a:p>
        </p:txBody>
      </p:sp>
    </p:spTree>
    <p:extLst>
      <p:ext uri="{BB962C8B-B14F-4D97-AF65-F5344CB8AC3E}">
        <p14:creationId xmlns:p14="http://schemas.microsoft.com/office/powerpoint/2010/main" val="24266471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dirty="0">
                <a:effectLst/>
                <a:latin typeface="Calibri" panose="020F0502020204030204" pitchFamily="34" charset="0"/>
                <a:ea typeface="Calibri" panose="020F0502020204030204" pitchFamily="34" charset="0"/>
                <a:cs typeface="Times New Roman" panose="02020603050405020304" pitchFamily="18" charset="0"/>
              </a:rPr>
              <a:t>Zapravo je teško dati odgovor na pitanje što jest, a što nije umjetna inteligencija. Umjetnom inteligencijom danas nazivamo mnogo toga, no nema službeno dogovorene definicije. </a:t>
            </a:r>
          </a:p>
          <a:p>
            <a:r>
              <a:rPr lang="hr-HR" sz="1200" dirty="0">
                <a:effectLst/>
                <a:latin typeface="Calibri" panose="020F0502020204030204" pitchFamily="34" charset="0"/>
                <a:ea typeface="Calibri" panose="020F0502020204030204" pitchFamily="34" charset="0"/>
                <a:cs typeface="Times New Roman" panose="02020603050405020304" pitchFamily="18" charset="0"/>
              </a:rPr>
              <a:t>Mogli bismo reći da je umjetna inteligencija područje računalne znanosti koje se bavi razvojem inteligentnih alata (strojeva, aparata, aplikacija) koji reagiraju i uče kao ljudi. No, definicija se neprestano mijenja, jer se određene teme prestaju svrstavati u područje umjetne inteligencije, dok se druge teme u tom području pojavljuju.</a:t>
            </a:r>
          </a:p>
          <a:p>
            <a:endParaRPr lang="hr-HR" dirty="0"/>
          </a:p>
        </p:txBody>
      </p:sp>
      <p:sp>
        <p:nvSpPr>
          <p:cNvPr id="4" name="Rezervirano mjesto broja slajda 3"/>
          <p:cNvSpPr>
            <a:spLocks noGrp="1"/>
          </p:cNvSpPr>
          <p:nvPr>
            <p:ph type="sldNum" sz="quarter" idx="5"/>
          </p:nvPr>
        </p:nvSpPr>
        <p:spPr/>
        <p:txBody>
          <a:bodyPr/>
          <a:lstStyle/>
          <a:p>
            <a:fld id="{CE4D0590-A684-44F5-9D58-68858B3AD177}" type="slidenum">
              <a:rPr lang="hr-HR" smtClean="0"/>
              <a:t>5</a:t>
            </a:fld>
            <a:endParaRPr lang="hr-HR"/>
          </a:p>
        </p:txBody>
      </p:sp>
    </p:spTree>
    <p:extLst>
      <p:ext uri="{BB962C8B-B14F-4D97-AF65-F5344CB8AC3E}">
        <p14:creationId xmlns:p14="http://schemas.microsoft.com/office/powerpoint/2010/main" val="34432047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sz="1200" dirty="0">
                <a:effectLst/>
                <a:latin typeface="Calibri" panose="020F0502020204030204" pitchFamily="34" charset="0"/>
                <a:ea typeface="Calibri" panose="020F0502020204030204" pitchFamily="34" charset="0"/>
                <a:cs typeface="Times New Roman" panose="02020603050405020304" pitchFamily="18" charset="0"/>
              </a:rPr>
              <a:t>Umjetna inteligencija (eng. </a:t>
            </a:r>
            <a:r>
              <a:rPr lang="hr-HR" sz="1200" i="1" dirty="0" err="1">
                <a:effectLst/>
                <a:latin typeface="Calibri" panose="020F0502020204030204" pitchFamily="34" charset="0"/>
                <a:ea typeface="Calibri" panose="020F0502020204030204" pitchFamily="34" charset="0"/>
                <a:cs typeface="Times New Roman" panose="02020603050405020304" pitchFamily="18" charset="0"/>
              </a:rPr>
              <a:t>Artificial</a:t>
            </a:r>
            <a:r>
              <a:rPr lang="hr-HR" sz="1200" i="1" dirty="0">
                <a:effectLst/>
                <a:latin typeface="Calibri" panose="020F0502020204030204" pitchFamily="34" charset="0"/>
                <a:ea typeface="Calibri" panose="020F0502020204030204" pitchFamily="34" charset="0"/>
                <a:cs typeface="Times New Roman" panose="02020603050405020304" pitchFamily="18" charset="0"/>
              </a:rPr>
              <a:t> </a:t>
            </a:r>
            <a:r>
              <a:rPr lang="hr-HR" sz="1200" i="1" dirty="0" err="1">
                <a:effectLst/>
                <a:latin typeface="Calibri" panose="020F0502020204030204" pitchFamily="34" charset="0"/>
                <a:ea typeface="Calibri" panose="020F0502020204030204" pitchFamily="34" charset="0"/>
                <a:cs typeface="Times New Roman" panose="02020603050405020304" pitchFamily="18" charset="0"/>
              </a:rPr>
              <a:t>Intelligence</a:t>
            </a:r>
            <a:r>
              <a:rPr lang="hr-HR" sz="1200" i="1" dirty="0">
                <a:effectLst/>
                <a:latin typeface="Calibri" panose="020F0502020204030204" pitchFamily="34" charset="0"/>
                <a:ea typeface="Calibri" panose="020F0502020204030204" pitchFamily="34" charset="0"/>
                <a:cs typeface="Times New Roman" panose="02020603050405020304" pitchFamily="18" charset="0"/>
              </a:rPr>
              <a:t> </a:t>
            </a:r>
            <a:r>
              <a:rPr lang="hr-HR" sz="1200" dirty="0">
                <a:effectLst/>
                <a:latin typeface="Calibri" panose="020F0502020204030204" pitchFamily="34" charset="0"/>
                <a:ea typeface="Calibri" panose="020F0502020204030204" pitchFamily="34" charset="0"/>
                <a:cs typeface="Times New Roman" panose="02020603050405020304" pitchFamily="18" charset="0"/>
              </a:rPr>
              <a:t>– AI) je dio  informatičke, odnosno računalne znanosti. Strojno učenje (eng. </a:t>
            </a:r>
            <a:r>
              <a:rPr lang="hr-HR" sz="1200" i="1" dirty="0" err="1">
                <a:effectLst/>
                <a:latin typeface="Calibri" panose="020F0502020204030204" pitchFamily="34" charset="0"/>
                <a:ea typeface="Calibri" panose="020F0502020204030204" pitchFamily="34" charset="0"/>
                <a:cs typeface="Times New Roman" panose="02020603050405020304" pitchFamily="18" charset="0"/>
              </a:rPr>
              <a:t>Machine</a:t>
            </a:r>
            <a:r>
              <a:rPr lang="hr-HR" sz="1200" i="1" dirty="0">
                <a:effectLst/>
                <a:latin typeface="Calibri" panose="020F0502020204030204" pitchFamily="34" charset="0"/>
                <a:ea typeface="Calibri" panose="020F0502020204030204" pitchFamily="34" charset="0"/>
                <a:cs typeface="Times New Roman" panose="02020603050405020304" pitchFamily="18" charset="0"/>
              </a:rPr>
              <a:t> </a:t>
            </a:r>
            <a:r>
              <a:rPr lang="hr-HR" sz="1200" i="1" dirty="0" err="1">
                <a:effectLst/>
                <a:latin typeface="Calibri" panose="020F0502020204030204" pitchFamily="34" charset="0"/>
                <a:ea typeface="Calibri" panose="020F0502020204030204" pitchFamily="34" charset="0"/>
                <a:cs typeface="Times New Roman" panose="02020603050405020304" pitchFamily="18" charset="0"/>
              </a:rPr>
              <a:t>Learning</a:t>
            </a:r>
            <a:r>
              <a:rPr lang="hr-HR" sz="1200" i="1" dirty="0">
                <a:effectLst/>
                <a:latin typeface="Calibri" panose="020F0502020204030204" pitchFamily="34" charset="0"/>
                <a:ea typeface="Calibri" panose="020F0502020204030204" pitchFamily="34" charset="0"/>
                <a:cs typeface="Times New Roman" panose="02020603050405020304" pitchFamily="18" charset="0"/>
              </a:rPr>
              <a:t> </a:t>
            </a:r>
            <a:r>
              <a:rPr lang="hr-HR" sz="1200" dirty="0">
                <a:effectLst/>
                <a:latin typeface="Calibri" panose="020F0502020204030204" pitchFamily="34" charset="0"/>
                <a:ea typeface="Calibri" panose="020F0502020204030204" pitchFamily="34" charset="0"/>
                <a:cs typeface="Times New Roman" panose="02020603050405020304" pitchFamily="18" charset="0"/>
              </a:rPr>
              <a:t>– ML) podvrsta je umjetne inteligencije, duboko učenje (eng. </a:t>
            </a:r>
            <a:r>
              <a:rPr lang="hr-HR" sz="1200" i="1" dirty="0" err="1">
                <a:effectLst/>
                <a:latin typeface="Calibri" panose="020F0502020204030204" pitchFamily="34" charset="0"/>
                <a:ea typeface="Calibri" panose="020F0502020204030204" pitchFamily="34" charset="0"/>
                <a:cs typeface="Times New Roman" panose="02020603050405020304" pitchFamily="18" charset="0"/>
              </a:rPr>
              <a:t>Deep</a:t>
            </a:r>
            <a:r>
              <a:rPr lang="hr-HR" sz="1200" i="1" dirty="0">
                <a:effectLst/>
                <a:latin typeface="Calibri" panose="020F0502020204030204" pitchFamily="34" charset="0"/>
                <a:ea typeface="Calibri" panose="020F0502020204030204" pitchFamily="34" charset="0"/>
                <a:cs typeface="Times New Roman" panose="02020603050405020304" pitchFamily="18" charset="0"/>
              </a:rPr>
              <a:t> </a:t>
            </a:r>
            <a:r>
              <a:rPr lang="hr-HR" sz="1200" i="1" dirty="0" err="1">
                <a:effectLst/>
                <a:latin typeface="Calibri" panose="020F0502020204030204" pitchFamily="34" charset="0"/>
                <a:ea typeface="Calibri" panose="020F0502020204030204" pitchFamily="34" charset="0"/>
                <a:cs typeface="Times New Roman" panose="02020603050405020304" pitchFamily="18" charset="0"/>
              </a:rPr>
              <a:t>Learning</a:t>
            </a:r>
            <a:r>
              <a:rPr lang="hr-HR" sz="1200" i="1" dirty="0">
                <a:effectLst/>
                <a:latin typeface="Calibri" panose="020F0502020204030204" pitchFamily="34" charset="0"/>
                <a:ea typeface="Calibri" panose="020F0502020204030204" pitchFamily="34" charset="0"/>
                <a:cs typeface="Times New Roman" panose="02020603050405020304" pitchFamily="18" charset="0"/>
              </a:rPr>
              <a:t> </a:t>
            </a:r>
            <a:r>
              <a:rPr lang="hr-HR" sz="1200" dirty="0">
                <a:effectLst/>
                <a:latin typeface="Calibri" panose="020F0502020204030204" pitchFamily="34" charset="0"/>
                <a:ea typeface="Calibri" panose="020F0502020204030204" pitchFamily="34" charset="0"/>
                <a:cs typeface="Times New Roman" panose="02020603050405020304" pitchFamily="18" charset="0"/>
              </a:rPr>
              <a:t>- DL) podvrsta je strojnog učenja, a zajedničke dodirne točke imaju s tehnologijom prikupljanja i klasificiranja velikih količina podataka, odnosno sa znanosti o podacima, koja se samo oslanja na računarstvo i UI i nije njezin dio.</a:t>
            </a:r>
          </a:p>
          <a:p>
            <a:endParaRPr lang="hr-HR" dirty="0"/>
          </a:p>
        </p:txBody>
      </p:sp>
      <p:sp>
        <p:nvSpPr>
          <p:cNvPr id="4" name="Rezervirano mjesto broja slajda 3"/>
          <p:cNvSpPr>
            <a:spLocks noGrp="1"/>
          </p:cNvSpPr>
          <p:nvPr>
            <p:ph type="sldNum" sz="quarter" idx="5"/>
          </p:nvPr>
        </p:nvSpPr>
        <p:spPr/>
        <p:txBody>
          <a:bodyPr/>
          <a:lstStyle/>
          <a:p>
            <a:fld id="{CE4D0590-A684-44F5-9D58-68858B3AD177}" type="slidenum">
              <a:rPr lang="hr-HR" smtClean="0"/>
              <a:t>6</a:t>
            </a:fld>
            <a:endParaRPr lang="hr-HR"/>
          </a:p>
        </p:txBody>
      </p:sp>
    </p:spTree>
    <p:extLst>
      <p:ext uri="{BB962C8B-B14F-4D97-AF65-F5344CB8AC3E}">
        <p14:creationId xmlns:p14="http://schemas.microsoft.com/office/powerpoint/2010/main" val="17335217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nSpc>
                <a:spcPct val="107000"/>
              </a:lnSpc>
              <a:spcAft>
                <a:spcPts val="800"/>
              </a:spcAft>
            </a:pPr>
            <a:r>
              <a:rPr lang="hr-HR" sz="1200" dirty="0">
                <a:effectLst/>
                <a:latin typeface="Calibri" panose="020F0502020204030204" pitchFamily="34" charset="0"/>
                <a:ea typeface="Calibri" panose="020F0502020204030204" pitchFamily="34" charset="0"/>
                <a:cs typeface="Times New Roman" panose="02020603050405020304" pitchFamily="18" charset="0"/>
              </a:rPr>
              <a:t>Kada govorimo o vrsti umjetne inteligencije, tada navodimo tri oblika.</a:t>
            </a:r>
          </a:p>
          <a:p>
            <a:pPr>
              <a:lnSpc>
                <a:spcPct val="107000"/>
              </a:lnSpc>
              <a:spcAft>
                <a:spcPts val="800"/>
              </a:spcAft>
            </a:pPr>
            <a:r>
              <a:rPr lang="hr-HR" sz="1200" b="1" dirty="0">
                <a:effectLst/>
                <a:latin typeface="Calibri" panose="020F0502020204030204" pitchFamily="34" charset="0"/>
                <a:ea typeface="Calibri" panose="020F0502020204030204" pitchFamily="34" charset="0"/>
                <a:cs typeface="Times New Roman" panose="02020603050405020304" pitchFamily="18" charset="0"/>
              </a:rPr>
              <a:t>klik </a:t>
            </a:r>
            <a:r>
              <a:rPr lang="hr-HR" sz="1200" dirty="0">
                <a:effectLst/>
                <a:latin typeface="Calibri" panose="020F0502020204030204" pitchFamily="34" charset="0"/>
                <a:ea typeface="Calibri" panose="020F0502020204030204" pitchFamily="34" charset="0"/>
                <a:cs typeface="Times New Roman" panose="02020603050405020304" pitchFamily="18" charset="0"/>
              </a:rPr>
              <a:t>Specijalizirana UI fokusirana je na obavljanje specifičnog zadatka, naziva se još i usko usmjerena umjetna inteligencija - </a:t>
            </a:r>
            <a:r>
              <a:rPr lang="hr-HR" sz="1200" dirty="0" err="1">
                <a:effectLst/>
                <a:latin typeface="Calibri" panose="020F0502020204030204" pitchFamily="34" charset="0"/>
                <a:ea typeface="Calibri" panose="020F0502020204030204" pitchFamily="34" charset="0"/>
                <a:cs typeface="Times New Roman" panose="02020603050405020304" pitchFamily="18" charset="0"/>
              </a:rPr>
              <a:t>Artificial</a:t>
            </a:r>
            <a:r>
              <a:rPr lang="hr-HR" sz="1200" dirty="0">
                <a:effectLst/>
                <a:latin typeface="Calibri" panose="020F0502020204030204" pitchFamily="34" charset="0"/>
                <a:ea typeface="Calibri" panose="020F0502020204030204" pitchFamily="34" charset="0"/>
                <a:cs typeface="Times New Roman" panose="02020603050405020304" pitchFamily="18" charset="0"/>
              </a:rPr>
              <a:t> </a:t>
            </a:r>
            <a:r>
              <a:rPr lang="hr-HR" sz="1200" dirty="0" err="1">
                <a:effectLst/>
                <a:latin typeface="Calibri" panose="020F0502020204030204" pitchFamily="34" charset="0"/>
                <a:ea typeface="Calibri" panose="020F0502020204030204" pitchFamily="34" charset="0"/>
                <a:cs typeface="Times New Roman" panose="02020603050405020304" pitchFamily="18" charset="0"/>
              </a:rPr>
              <a:t>Narrow</a:t>
            </a:r>
            <a:r>
              <a:rPr lang="hr-HR" sz="1200" dirty="0">
                <a:effectLst/>
                <a:latin typeface="Calibri" panose="020F0502020204030204" pitchFamily="34" charset="0"/>
                <a:ea typeface="Calibri" panose="020F0502020204030204" pitchFamily="34" charset="0"/>
                <a:cs typeface="Times New Roman" panose="02020603050405020304" pitchFamily="18" charset="0"/>
              </a:rPr>
              <a:t> </a:t>
            </a:r>
            <a:r>
              <a:rPr lang="hr-HR" sz="1200" dirty="0" err="1">
                <a:effectLst/>
                <a:latin typeface="Calibri" panose="020F0502020204030204" pitchFamily="34" charset="0"/>
                <a:ea typeface="Calibri" panose="020F0502020204030204" pitchFamily="34" charset="0"/>
                <a:cs typeface="Times New Roman" panose="02020603050405020304" pitchFamily="18" charset="0"/>
              </a:rPr>
              <a:t>Intelligence</a:t>
            </a:r>
            <a:r>
              <a:rPr lang="hr-HR" sz="1200" dirty="0">
                <a:effectLst/>
                <a:latin typeface="Calibri" panose="020F0502020204030204" pitchFamily="34" charset="0"/>
                <a:ea typeface="Calibri" panose="020F0502020204030204" pitchFamily="34" charset="0"/>
                <a:cs typeface="Times New Roman" panose="02020603050405020304" pitchFamily="18" charset="0"/>
              </a:rPr>
              <a:t> – ANI. </a:t>
            </a:r>
          </a:p>
          <a:p>
            <a:pPr>
              <a:lnSpc>
                <a:spcPct val="107000"/>
              </a:lnSpc>
              <a:spcAft>
                <a:spcPts val="800"/>
              </a:spcAft>
            </a:pPr>
            <a:r>
              <a:rPr lang="hr-HR" sz="1200" dirty="0">
                <a:effectLst/>
                <a:latin typeface="Calibri" panose="020F0502020204030204" pitchFamily="34" charset="0"/>
                <a:ea typeface="Calibri" panose="020F0502020204030204" pitchFamily="34" charset="0"/>
                <a:cs typeface="Times New Roman" panose="02020603050405020304" pitchFamily="18" charset="0"/>
              </a:rPr>
              <a:t>Kao primjer možemo navesti digitalnog asistenta, koji može prepoznati ljudski glas, ali ne može skuhati kavu.</a:t>
            </a:r>
          </a:p>
          <a:p>
            <a:pPr>
              <a:lnSpc>
                <a:spcPct val="107000"/>
              </a:lnSpc>
              <a:spcAft>
                <a:spcPts val="800"/>
              </a:spcAft>
            </a:pPr>
            <a:r>
              <a:rPr lang="hr-HR" sz="1200" b="1" dirty="0">
                <a:effectLst/>
                <a:latin typeface="Calibri" panose="020F0502020204030204" pitchFamily="34" charset="0"/>
                <a:ea typeface="Calibri" panose="020F0502020204030204" pitchFamily="34" charset="0"/>
                <a:cs typeface="Times New Roman" panose="02020603050405020304" pitchFamily="18" charset="0"/>
              </a:rPr>
              <a:t>klik </a:t>
            </a:r>
            <a:r>
              <a:rPr lang="hr-HR" sz="1200" dirty="0">
                <a:effectLst/>
                <a:latin typeface="Calibri" panose="020F0502020204030204" pitchFamily="34" charset="0"/>
                <a:ea typeface="Calibri" panose="020F0502020204030204" pitchFamily="34" charset="0"/>
                <a:cs typeface="Times New Roman" panose="02020603050405020304" pitchFamily="18" charset="0"/>
              </a:rPr>
              <a:t>Opća UI  - </a:t>
            </a:r>
            <a:r>
              <a:rPr lang="hr-HR" sz="1200" dirty="0" err="1">
                <a:effectLst/>
                <a:latin typeface="Calibri" panose="020F0502020204030204" pitchFamily="34" charset="0"/>
                <a:ea typeface="Calibri" panose="020F0502020204030204" pitchFamily="34" charset="0"/>
                <a:cs typeface="Times New Roman" panose="02020603050405020304" pitchFamily="18" charset="0"/>
              </a:rPr>
              <a:t>Artificial</a:t>
            </a:r>
            <a:r>
              <a:rPr lang="hr-HR" sz="1200" dirty="0">
                <a:effectLst/>
                <a:latin typeface="Calibri" panose="020F0502020204030204" pitchFamily="34" charset="0"/>
                <a:ea typeface="Calibri" panose="020F0502020204030204" pitchFamily="34" charset="0"/>
                <a:cs typeface="Times New Roman" panose="02020603050405020304" pitchFamily="18" charset="0"/>
              </a:rPr>
              <a:t> General </a:t>
            </a:r>
            <a:r>
              <a:rPr lang="hr-HR" sz="1200" dirty="0" err="1">
                <a:effectLst/>
                <a:latin typeface="Calibri" panose="020F0502020204030204" pitchFamily="34" charset="0"/>
                <a:ea typeface="Calibri" panose="020F0502020204030204" pitchFamily="34" charset="0"/>
                <a:cs typeface="Times New Roman" panose="02020603050405020304" pitchFamily="18" charset="0"/>
              </a:rPr>
              <a:t>Intelligence</a:t>
            </a:r>
            <a:r>
              <a:rPr lang="hr-HR" sz="1200" dirty="0">
                <a:effectLst/>
                <a:latin typeface="Calibri" panose="020F0502020204030204" pitchFamily="34" charset="0"/>
                <a:ea typeface="Calibri" panose="020F0502020204030204" pitchFamily="34" charset="0"/>
                <a:cs typeface="Times New Roman" panose="02020603050405020304" pitchFamily="18" charset="0"/>
              </a:rPr>
              <a:t> – AGI - opća umjetna inteligencija, podrazumijeva sustav s većom autonomijom i sposobnošću rješavanja problema i zadataka izvan svog zadanog područja. </a:t>
            </a:r>
          </a:p>
          <a:p>
            <a:pPr>
              <a:lnSpc>
                <a:spcPct val="107000"/>
              </a:lnSpc>
              <a:spcAft>
                <a:spcPts val="800"/>
              </a:spcAft>
            </a:pPr>
            <a:r>
              <a:rPr lang="hr-HR" sz="1200" dirty="0">
                <a:effectLst/>
                <a:latin typeface="Calibri" panose="020F0502020204030204" pitchFamily="34" charset="0"/>
                <a:ea typeface="Calibri" panose="020F0502020204030204" pitchFamily="34" charset="0"/>
                <a:cs typeface="Times New Roman" panose="02020603050405020304" pitchFamily="18" charset="0"/>
              </a:rPr>
              <a:t>Digitalni asistent postaje humanoidni robot i u ovom slučaju može obavljati razne zadaće jednako dobro kao što to čini i čovjek.</a:t>
            </a:r>
          </a:p>
          <a:p>
            <a:pPr>
              <a:lnSpc>
                <a:spcPct val="107000"/>
              </a:lnSpc>
              <a:spcAft>
                <a:spcPts val="800"/>
              </a:spcAft>
            </a:pPr>
            <a:r>
              <a:rPr lang="hr-HR" sz="1200" b="1" dirty="0">
                <a:effectLst/>
                <a:latin typeface="Calibri" panose="020F0502020204030204" pitchFamily="34" charset="0"/>
                <a:ea typeface="Calibri" panose="020F0502020204030204" pitchFamily="34" charset="0"/>
                <a:cs typeface="Times New Roman" panose="02020603050405020304" pitchFamily="18" charset="0"/>
              </a:rPr>
              <a:t>klik </a:t>
            </a:r>
            <a:r>
              <a:rPr lang="hr-HR" sz="1200" dirty="0">
                <a:effectLst/>
                <a:latin typeface="Calibri" panose="020F0502020204030204" pitchFamily="34" charset="0"/>
                <a:ea typeface="Calibri" panose="020F0502020204030204" pitchFamily="34" charset="0"/>
                <a:cs typeface="Times New Roman" panose="02020603050405020304" pitchFamily="18" charset="0"/>
              </a:rPr>
              <a:t>Treći oblik UI je tzv. super umjetna inteligencija - </a:t>
            </a:r>
            <a:r>
              <a:rPr lang="hr-HR" sz="1200" dirty="0" err="1">
                <a:effectLst/>
                <a:latin typeface="Calibri" panose="020F0502020204030204" pitchFamily="34" charset="0"/>
                <a:ea typeface="Calibri" panose="020F0502020204030204" pitchFamily="34" charset="0"/>
                <a:cs typeface="Times New Roman" panose="02020603050405020304" pitchFamily="18" charset="0"/>
              </a:rPr>
              <a:t>Artificial</a:t>
            </a:r>
            <a:r>
              <a:rPr lang="hr-HR" sz="1200" dirty="0">
                <a:effectLst/>
                <a:latin typeface="Calibri" panose="020F0502020204030204" pitchFamily="34" charset="0"/>
                <a:ea typeface="Calibri" panose="020F0502020204030204" pitchFamily="34" charset="0"/>
                <a:cs typeface="Times New Roman" panose="02020603050405020304" pitchFamily="18" charset="0"/>
              </a:rPr>
              <a:t> Super </a:t>
            </a:r>
            <a:r>
              <a:rPr lang="hr-HR" sz="1200" dirty="0" err="1">
                <a:effectLst/>
                <a:latin typeface="Calibri" panose="020F0502020204030204" pitchFamily="34" charset="0"/>
                <a:ea typeface="Calibri" panose="020F0502020204030204" pitchFamily="34" charset="0"/>
                <a:cs typeface="Times New Roman" panose="02020603050405020304" pitchFamily="18" charset="0"/>
              </a:rPr>
              <a:t>Intelligence</a:t>
            </a:r>
            <a:r>
              <a:rPr lang="hr-HR" sz="1200" dirty="0">
                <a:effectLst/>
                <a:latin typeface="Calibri" panose="020F0502020204030204" pitchFamily="34" charset="0"/>
                <a:ea typeface="Calibri" panose="020F0502020204030204" pitchFamily="34" charset="0"/>
                <a:cs typeface="Times New Roman" panose="02020603050405020304" pitchFamily="18" charset="0"/>
              </a:rPr>
              <a:t> – ASI, a podrazumijeva potpuno samosvjesni sustav umjetne inteligencije koji bi na svojevrstan način ljude učinio suvišnim. Takav bi sustav bio u mogućnosti rješavati znanstvene teoreme, posjedovao bi socijalne vještine i mudrost, bio bi kreativan što bi ga učinilo istinskom umjetnom inteligencijom.</a:t>
            </a:r>
          </a:p>
          <a:p>
            <a:pPr>
              <a:lnSpc>
                <a:spcPct val="107000"/>
              </a:lnSpc>
              <a:spcAft>
                <a:spcPts val="800"/>
              </a:spcAft>
            </a:pPr>
            <a:r>
              <a:rPr lang="hr-HR" sz="1200" dirty="0">
                <a:effectLst/>
                <a:latin typeface="Calibri" panose="020F0502020204030204" pitchFamily="34" charset="0"/>
                <a:ea typeface="Calibri" panose="020F0502020204030204" pitchFamily="34" charset="0"/>
                <a:cs typeface="Times New Roman" panose="02020603050405020304" pitchFamily="18" charset="0"/>
              </a:rPr>
              <a:t>U ovom bi slučaju digitalni asistent bi trebao nadmašiti čovjeka u svim poljima djelovanja.</a:t>
            </a:r>
          </a:p>
          <a:p>
            <a:pPr>
              <a:lnSpc>
                <a:spcPct val="107000"/>
              </a:lnSpc>
              <a:spcAft>
                <a:spcPts val="800"/>
              </a:spcAft>
            </a:pPr>
            <a:r>
              <a:rPr lang="hr-HR" sz="1200" b="1" dirty="0">
                <a:effectLst/>
                <a:latin typeface="Calibri" panose="020F0502020204030204" pitchFamily="34" charset="0"/>
                <a:ea typeface="Calibri" panose="020F0502020204030204" pitchFamily="34" charset="0"/>
                <a:cs typeface="Times New Roman" panose="02020603050405020304" pitchFamily="18" charset="0"/>
              </a:rPr>
              <a:t>klik za marker</a:t>
            </a:r>
            <a:endParaRPr lang="hr-HR"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hr-HR" sz="1200" dirty="0">
                <a:effectLst/>
                <a:latin typeface="Calibri" panose="020F0502020204030204" pitchFamily="34" charset="0"/>
                <a:ea typeface="Calibri" panose="020F0502020204030204" pitchFamily="34" charset="0"/>
                <a:cs typeface="Times New Roman" panose="02020603050405020304" pitchFamily="18" charset="0"/>
              </a:rPr>
              <a:t>Trenutno se nalazimo u području specijalizirane umjetne inteligencije. Mišljenja stručnjaka o tome hoće li se UI dalje razvijati prema općoj inteligenciji su podijeljena, no oni koji predviđaju tzv. singularnost, smatraju da će se to dogoditi do kraja 21. stoljeća. Singularnost je teorijski trenutak u vremenu kada razvoj tehnologije dostigne točku kada ljudsku vrstu čini suvišnom.</a:t>
            </a:r>
          </a:p>
          <a:p>
            <a:endParaRPr lang="hr-HR" dirty="0"/>
          </a:p>
        </p:txBody>
      </p:sp>
      <p:sp>
        <p:nvSpPr>
          <p:cNvPr id="4" name="Rezervirano mjesto broja slajda 3"/>
          <p:cNvSpPr>
            <a:spLocks noGrp="1"/>
          </p:cNvSpPr>
          <p:nvPr>
            <p:ph type="sldNum" sz="quarter" idx="5"/>
          </p:nvPr>
        </p:nvSpPr>
        <p:spPr/>
        <p:txBody>
          <a:bodyPr/>
          <a:lstStyle/>
          <a:p>
            <a:fld id="{CE4D0590-A684-44F5-9D58-68858B3AD177}" type="slidenum">
              <a:rPr lang="hr-HR" smtClean="0"/>
              <a:t>7</a:t>
            </a:fld>
            <a:endParaRPr lang="hr-HR"/>
          </a:p>
        </p:txBody>
      </p:sp>
    </p:spTree>
    <p:extLst>
      <p:ext uri="{BB962C8B-B14F-4D97-AF65-F5344CB8AC3E}">
        <p14:creationId xmlns:p14="http://schemas.microsoft.com/office/powerpoint/2010/main" val="39868790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nSpc>
                <a:spcPct val="107000"/>
              </a:lnSpc>
              <a:spcAft>
                <a:spcPts val="800"/>
              </a:spcAft>
            </a:pPr>
            <a:r>
              <a:rPr lang="hr-HR" sz="1200" dirty="0">
                <a:effectLst/>
                <a:latin typeface="Calibri" panose="020F0502020204030204" pitchFamily="34" charset="0"/>
                <a:ea typeface="Calibri" panose="020F0502020204030204" pitchFamily="34" charset="0"/>
                <a:cs typeface="Times New Roman" panose="02020603050405020304" pitchFamily="18" charset="0"/>
              </a:rPr>
              <a:t>S umjetnom inteligencijom povezano je nekoliko područja.</a:t>
            </a:r>
          </a:p>
          <a:p>
            <a:pPr>
              <a:lnSpc>
                <a:spcPct val="107000"/>
              </a:lnSpc>
              <a:spcAft>
                <a:spcPts val="800"/>
              </a:spcAft>
            </a:pPr>
            <a:r>
              <a:rPr lang="hr-HR" sz="1200" b="1" dirty="0">
                <a:effectLst/>
                <a:latin typeface="Calibri" panose="020F0502020204030204" pitchFamily="34" charset="0"/>
                <a:ea typeface="Calibri" panose="020F0502020204030204" pitchFamily="34" charset="0"/>
                <a:cs typeface="Times New Roman" panose="02020603050405020304" pitchFamily="18" charset="0"/>
              </a:rPr>
              <a:t>Znanost o podacima </a:t>
            </a:r>
            <a:r>
              <a:rPr lang="hr-HR" sz="1200" dirty="0">
                <a:effectLst/>
                <a:latin typeface="Calibri" panose="020F0502020204030204" pitchFamily="34" charset="0"/>
                <a:ea typeface="Calibri" panose="020F0502020204030204" pitchFamily="34" charset="0"/>
                <a:cs typeface="Times New Roman" panose="02020603050405020304" pitchFamily="18" charset="0"/>
              </a:rPr>
              <a:t>obuhvaća više </a:t>
            </a:r>
            <a:r>
              <a:rPr lang="hr-HR" sz="1200" dirty="0" err="1">
                <a:effectLst/>
                <a:latin typeface="Calibri" panose="020F0502020204030204" pitchFamily="34" charset="0"/>
                <a:ea typeface="Calibri" panose="020F0502020204030204" pitchFamily="34" charset="0"/>
                <a:cs typeface="Times New Roman" panose="02020603050405020304" pitchFamily="18" charset="0"/>
              </a:rPr>
              <a:t>poddisciplina</a:t>
            </a:r>
            <a:r>
              <a:rPr lang="hr-HR" sz="1200" dirty="0">
                <a:effectLst/>
                <a:latin typeface="Calibri" panose="020F0502020204030204" pitchFamily="34" charset="0"/>
                <a:ea typeface="Calibri" panose="020F0502020204030204" pitchFamily="34" charset="0"/>
                <a:cs typeface="Times New Roman" panose="02020603050405020304" pitchFamily="18" charset="0"/>
              </a:rPr>
              <a:t>, a odnosi se na strojno učenje i statistiku te određene aspekte računarstva, uključujući algoritme, pohranu podataka i izradu internetskih aplikacija. Znanost o podatcima često uključuje neki oblik umjetne inteligencije.</a:t>
            </a:r>
          </a:p>
          <a:p>
            <a:pPr>
              <a:lnSpc>
                <a:spcPct val="107000"/>
              </a:lnSpc>
              <a:spcAft>
                <a:spcPts val="800"/>
              </a:spcAft>
            </a:pPr>
            <a:r>
              <a:rPr lang="hr-HR" sz="1200" b="1" dirty="0">
                <a:effectLst/>
                <a:latin typeface="Calibri" panose="020F0502020204030204" pitchFamily="34" charset="0"/>
                <a:ea typeface="Calibri" panose="020F0502020204030204" pitchFamily="34" charset="0"/>
                <a:cs typeface="Times New Roman" panose="02020603050405020304" pitchFamily="18" charset="0"/>
              </a:rPr>
              <a:t>Računalni vid</a:t>
            </a:r>
            <a:r>
              <a:rPr lang="hr-HR" sz="1200" dirty="0">
                <a:effectLst/>
                <a:latin typeface="Calibri" panose="020F0502020204030204" pitchFamily="34" charset="0"/>
                <a:ea typeface="Calibri" panose="020F0502020204030204" pitchFamily="34" charset="0"/>
                <a:cs typeface="Times New Roman" panose="02020603050405020304" pitchFamily="18" charset="0"/>
              </a:rPr>
              <a:t> se bavi problemima vidne percepcije. Stroj bi trebao moći reprezentirati i prepoznati scenu koju „vidi“ kamerom, na način da razlikuje objekte od pozadine i jedne od drugih te odrediti njihovu lokaciju u prostoru.</a:t>
            </a:r>
          </a:p>
          <a:p>
            <a:pPr>
              <a:lnSpc>
                <a:spcPct val="107000"/>
              </a:lnSpc>
              <a:spcAft>
                <a:spcPts val="800"/>
              </a:spcAft>
            </a:pPr>
            <a:r>
              <a:rPr lang="hr-HR" sz="1200" b="1" dirty="0">
                <a:effectLst/>
                <a:latin typeface="Calibri" panose="020F0502020204030204" pitchFamily="34" charset="0"/>
                <a:ea typeface="Calibri" panose="020F0502020204030204" pitchFamily="34" charset="0"/>
                <a:cs typeface="Times New Roman" panose="02020603050405020304" pitchFamily="18" charset="0"/>
              </a:rPr>
              <a:t>Procesiranje prirodnoga jezika</a:t>
            </a:r>
            <a:r>
              <a:rPr lang="hr-HR" sz="1200" dirty="0">
                <a:effectLst/>
                <a:latin typeface="Calibri" panose="020F0502020204030204" pitchFamily="34" charset="0"/>
                <a:ea typeface="Calibri" panose="020F0502020204030204" pitchFamily="34" charset="0"/>
                <a:cs typeface="Times New Roman" panose="02020603050405020304" pitchFamily="18" charset="0"/>
              </a:rPr>
              <a:t> omogućuje komunikaciju sa strojevima. </a:t>
            </a:r>
          </a:p>
          <a:p>
            <a:pPr>
              <a:lnSpc>
                <a:spcPct val="107000"/>
              </a:lnSpc>
              <a:spcAft>
                <a:spcPts val="800"/>
              </a:spcAft>
            </a:pPr>
            <a:r>
              <a:rPr lang="hr-HR" sz="1200" b="1" dirty="0">
                <a:effectLst/>
                <a:latin typeface="Calibri" panose="020F0502020204030204" pitchFamily="34" charset="0"/>
                <a:ea typeface="Calibri" panose="020F0502020204030204" pitchFamily="34" charset="0"/>
                <a:cs typeface="Times New Roman" panose="02020603050405020304" pitchFamily="18" charset="0"/>
              </a:rPr>
              <a:t>Rješavanje problema</a:t>
            </a:r>
            <a:r>
              <a:rPr lang="hr-HR" sz="1200" dirty="0">
                <a:effectLst/>
                <a:latin typeface="Calibri" panose="020F0502020204030204" pitchFamily="34" charset="0"/>
                <a:ea typeface="Calibri" panose="020F0502020204030204" pitchFamily="34" charset="0"/>
                <a:cs typeface="Times New Roman" panose="02020603050405020304" pitchFamily="18" charset="0"/>
              </a:rPr>
              <a:t> uključuje razvoj algoritama s pomoću kojih se rješavaju razni problemi, poput igranja šaha ili, u novije vrijeme i raznih strateških igara u realnom vremenu.</a:t>
            </a:r>
          </a:p>
          <a:p>
            <a:pPr>
              <a:lnSpc>
                <a:spcPct val="107000"/>
              </a:lnSpc>
              <a:spcAft>
                <a:spcPts val="800"/>
              </a:spcAft>
            </a:pPr>
            <a:r>
              <a:rPr lang="hr-HR" sz="1200" b="1" dirty="0">
                <a:effectLst/>
                <a:latin typeface="Calibri" panose="020F0502020204030204" pitchFamily="34" charset="0"/>
                <a:ea typeface="Calibri" panose="020F0502020204030204" pitchFamily="34" charset="0"/>
                <a:cs typeface="Times New Roman" panose="02020603050405020304" pitchFamily="18" charset="0"/>
              </a:rPr>
              <a:t>Reprezentacija znanja</a:t>
            </a:r>
            <a:r>
              <a:rPr lang="hr-HR" sz="1200" dirty="0">
                <a:effectLst/>
                <a:latin typeface="Calibri" panose="020F0502020204030204" pitchFamily="34" charset="0"/>
                <a:ea typeface="Calibri" panose="020F0502020204030204" pitchFamily="34" charset="0"/>
                <a:cs typeface="Times New Roman" panose="02020603050405020304" pitchFamily="18" charset="0"/>
              </a:rPr>
              <a:t> se bavi problemima predstavljanja i pohranjivanja korisnih informacija, izgradnje baze znanja i povezivanjem tog znanja s drugim znanjem na iskoristiv način. </a:t>
            </a:r>
          </a:p>
          <a:p>
            <a:pPr>
              <a:lnSpc>
                <a:spcPct val="107000"/>
              </a:lnSpc>
              <a:spcAft>
                <a:spcPts val="800"/>
              </a:spcAft>
            </a:pPr>
            <a:r>
              <a:rPr lang="hr-HR" sz="1200" b="1" dirty="0">
                <a:effectLst/>
                <a:latin typeface="Calibri" panose="020F0502020204030204" pitchFamily="34" charset="0"/>
                <a:ea typeface="Calibri" panose="020F0502020204030204" pitchFamily="34" charset="0"/>
                <a:cs typeface="Times New Roman" panose="02020603050405020304" pitchFamily="18" charset="0"/>
              </a:rPr>
              <a:t>Automatsko rasuđivanje</a:t>
            </a:r>
            <a:r>
              <a:rPr lang="hr-HR" sz="1200" dirty="0">
                <a:effectLst/>
                <a:latin typeface="Calibri" panose="020F0502020204030204" pitchFamily="34" charset="0"/>
                <a:ea typeface="Calibri" panose="020F0502020204030204" pitchFamily="34" charset="0"/>
                <a:cs typeface="Times New Roman" panose="02020603050405020304" pitchFamily="18" charset="0"/>
              </a:rPr>
              <a:t> uključuje razvoj programa koji se temelje na logičkim zakonitostima.</a:t>
            </a:r>
          </a:p>
          <a:p>
            <a:pPr>
              <a:lnSpc>
                <a:spcPct val="107000"/>
              </a:lnSpc>
              <a:spcAft>
                <a:spcPts val="800"/>
              </a:spcAft>
            </a:pPr>
            <a:r>
              <a:rPr lang="hr-HR" sz="1200" b="1" dirty="0">
                <a:effectLst/>
                <a:latin typeface="Calibri" panose="020F0502020204030204" pitchFamily="34" charset="0"/>
                <a:ea typeface="Calibri" panose="020F0502020204030204" pitchFamily="34" charset="0"/>
                <a:cs typeface="Times New Roman" panose="02020603050405020304" pitchFamily="18" charset="0"/>
              </a:rPr>
              <a:t>Planiranje i djelovanje</a:t>
            </a:r>
            <a:r>
              <a:rPr lang="hr-HR" sz="1200" dirty="0">
                <a:effectLst/>
                <a:latin typeface="Calibri" panose="020F0502020204030204" pitchFamily="34" charset="0"/>
                <a:ea typeface="Calibri" panose="020F0502020204030204" pitchFamily="34" charset="0"/>
                <a:cs typeface="Times New Roman" panose="02020603050405020304" pitchFamily="18" charset="0"/>
              </a:rPr>
              <a:t> obilježava sposobnost sustava za odabir prikladnih ciljeva te pravilno djelovanje u skladu s planom. </a:t>
            </a:r>
          </a:p>
          <a:p>
            <a:pPr>
              <a:lnSpc>
                <a:spcPct val="107000"/>
              </a:lnSpc>
              <a:spcAft>
                <a:spcPts val="800"/>
              </a:spcAft>
            </a:pPr>
            <a:r>
              <a:rPr lang="hr-HR" sz="1200" b="1" dirty="0">
                <a:effectLst/>
                <a:latin typeface="Calibri" panose="020F0502020204030204" pitchFamily="34" charset="0"/>
                <a:ea typeface="Calibri" panose="020F0502020204030204" pitchFamily="34" charset="0"/>
                <a:cs typeface="Times New Roman" panose="02020603050405020304" pitchFamily="18" charset="0"/>
              </a:rPr>
              <a:t>Rasuđivanje u neodređenim uvjetima</a:t>
            </a:r>
            <a:r>
              <a:rPr lang="hr-HR" sz="1200" dirty="0">
                <a:effectLst/>
                <a:latin typeface="Calibri" panose="020F0502020204030204" pitchFamily="34" charset="0"/>
                <a:ea typeface="Calibri" panose="020F0502020204030204" pitchFamily="34" charset="0"/>
                <a:cs typeface="Times New Roman" panose="02020603050405020304" pitchFamily="18" charset="0"/>
              </a:rPr>
              <a:t> je posebna kategorija problema kod koje se javljaju poteškoće i kod reprezentacije neodređenoga znanja i kod odabira ispravnih algoritama za izvođenje optimalnih odluka. </a:t>
            </a:r>
          </a:p>
          <a:p>
            <a:pPr>
              <a:lnSpc>
                <a:spcPct val="107000"/>
              </a:lnSpc>
              <a:spcAft>
                <a:spcPts val="800"/>
              </a:spcAft>
            </a:pPr>
            <a:r>
              <a:rPr lang="hr-HR" sz="1200" b="1" dirty="0">
                <a:effectLst/>
                <a:latin typeface="Calibri" panose="020F0502020204030204" pitchFamily="34" charset="0"/>
                <a:ea typeface="Calibri" panose="020F0502020204030204" pitchFamily="34" charset="0"/>
                <a:cs typeface="Times New Roman" panose="02020603050405020304" pitchFamily="18" charset="0"/>
              </a:rPr>
              <a:t>Strojno učenje </a:t>
            </a:r>
            <a:r>
              <a:rPr lang="hr-HR" sz="1200" dirty="0">
                <a:effectLst/>
                <a:latin typeface="Calibri" panose="020F0502020204030204" pitchFamily="34" charset="0"/>
                <a:ea typeface="Calibri" panose="020F0502020204030204" pitchFamily="34" charset="0"/>
                <a:cs typeface="Times New Roman" panose="02020603050405020304" pitchFamily="18" charset="0"/>
              </a:rPr>
              <a:t>odnosi se na oblikovanje sustava koji svoju učinkovitost u obavljanju određene zadaće poboljšavaju na temelju iskustva ili sve veće količine podataka. Podatke na kojima će sustav učiti priprema i odabire čovjek – klasificira i označava podatke te izdvaja bitne značajke. Za što uspješnije učenje, potrebne su veće količine podataka.</a:t>
            </a:r>
          </a:p>
          <a:p>
            <a:pPr>
              <a:lnSpc>
                <a:spcPct val="107000"/>
              </a:lnSpc>
              <a:spcAft>
                <a:spcPts val="800"/>
              </a:spcAft>
            </a:pPr>
            <a:r>
              <a:rPr lang="hr-HR" sz="1200" b="1" dirty="0">
                <a:effectLst/>
                <a:latin typeface="Calibri" panose="020F0502020204030204" pitchFamily="34" charset="0"/>
                <a:ea typeface="Calibri" panose="020F0502020204030204" pitchFamily="34" charset="0"/>
                <a:cs typeface="Times New Roman" panose="02020603050405020304" pitchFamily="18" charset="0"/>
              </a:rPr>
              <a:t>Duboko učenje </a:t>
            </a:r>
            <a:r>
              <a:rPr lang="hr-HR" sz="1200" dirty="0">
                <a:effectLst/>
                <a:latin typeface="Calibri" panose="020F0502020204030204" pitchFamily="34" charset="0"/>
                <a:ea typeface="Calibri" panose="020F0502020204030204" pitchFamily="34" charset="0"/>
                <a:cs typeface="Times New Roman" panose="02020603050405020304" pitchFamily="18" charset="0"/>
              </a:rPr>
              <a:t>podskup je strojnog učenja, no razlikuje se u tome što sustav samostalno na neodređenom i neoznačenom skupu podataka uočava i izdvaja neke značajke te daje nekakav rezultat kao izlaznu vrijednost (npr. generiranje lažnih fotografija). Naziv duboko učenje dolazi od slojevitosti procesa izdvajanja obilježja nekog objekta, a omogućuje računalnom sustavu da nauči složenije strukture bez potrebe za nerealno velikim količinama podataka. To zapravo znači da sustav uči prepoznavati određene objekte na temelju njihovih obilježja.</a:t>
            </a:r>
          </a:p>
          <a:p>
            <a:pPr>
              <a:lnSpc>
                <a:spcPct val="107000"/>
              </a:lnSpc>
              <a:spcAft>
                <a:spcPts val="800"/>
              </a:spcAft>
            </a:pPr>
            <a:r>
              <a:rPr lang="hr-HR" sz="1200" b="1" dirty="0">
                <a:effectLst/>
                <a:latin typeface="Calibri" panose="020F0502020204030204" pitchFamily="34" charset="0"/>
                <a:ea typeface="Calibri" panose="020F0502020204030204" pitchFamily="34" charset="0"/>
                <a:cs typeface="Times New Roman" panose="02020603050405020304" pitchFamily="18" charset="0"/>
              </a:rPr>
              <a:t>Robotika </a:t>
            </a:r>
            <a:r>
              <a:rPr lang="hr-HR" sz="1200" dirty="0">
                <a:effectLst/>
                <a:latin typeface="Calibri" panose="020F0502020204030204" pitchFamily="34" charset="0"/>
                <a:ea typeface="Calibri" panose="020F0502020204030204" pitchFamily="34" charset="0"/>
                <a:cs typeface="Times New Roman" panose="02020603050405020304" pitchFamily="18" charset="0"/>
              </a:rPr>
              <a:t>se odnosi na izradu i programiranje robota s ciljem da oni obavljaju neke zadatke u složenim situacijama iz stvarnog svijeta. Ovo područje je najveći izazov u području umjetne inteligencije jer zahtijeva kombinaciju gotovo svih njezinih </a:t>
            </a:r>
            <a:r>
              <a:rPr lang="hr-HR" sz="1200" dirty="0" err="1">
                <a:effectLst/>
                <a:latin typeface="Calibri" panose="020F0502020204030204" pitchFamily="34" charset="0"/>
                <a:ea typeface="Calibri" panose="020F0502020204030204" pitchFamily="34" charset="0"/>
                <a:cs typeface="Times New Roman" panose="02020603050405020304" pitchFamily="18" charset="0"/>
              </a:rPr>
              <a:t>potpodručja</a:t>
            </a:r>
            <a:r>
              <a:rPr lang="hr-HR" sz="1200" dirty="0">
                <a:effectLst/>
                <a:latin typeface="Calibri" panose="020F0502020204030204" pitchFamily="34" charset="0"/>
                <a:ea typeface="Calibri" panose="020F0502020204030204" pitchFamily="34" charset="0"/>
                <a:cs typeface="Times New Roman" panose="02020603050405020304" pitchFamily="18" charset="0"/>
              </a:rPr>
              <a:t>, kao što su računalni vid i prepoznavanje govora potrebnih za snalaženje u okruženju, zatim uključuje i obradu prirodnog jezika, dohvat informacija i donošenje odluka u neizvjesnim okolnostima, a kako bi robot mogao obraditi zadane upute i predvidjeti posljedice svojih mogućih radnji. Tu je i kognitivno modeliranje i afektivno računarstvo, odnosno sustavi koji reagiraju na izražaje ljudskih osjećaja ili oponašaju osjećaje, a upotrebljavaju se pri interakciji i radu s ljudima.</a:t>
            </a:r>
          </a:p>
          <a:p>
            <a:endParaRPr lang="hr-HR" dirty="0"/>
          </a:p>
        </p:txBody>
      </p:sp>
      <p:sp>
        <p:nvSpPr>
          <p:cNvPr id="4" name="Rezervirano mjesto broja slajda 3"/>
          <p:cNvSpPr>
            <a:spLocks noGrp="1"/>
          </p:cNvSpPr>
          <p:nvPr>
            <p:ph type="sldNum" sz="quarter" idx="5"/>
          </p:nvPr>
        </p:nvSpPr>
        <p:spPr/>
        <p:txBody>
          <a:bodyPr/>
          <a:lstStyle/>
          <a:p>
            <a:fld id="{CE4D0590-A684-44F5-9D58-68858B3AD177}" type="slidenum">
              <a:rPr lang="hr-HR" smtClean="0"/>
              <a:t>8</a:t>
            </a:fld>
            <a:endParaRPr lang="hr-HR"/>
          </a:p>
        </p:txBody>
      </p:sp>
    </p:spTree>
    <p:extLst>
      <p:ext uri="{BB962C8B-B14F-4D97-AF65-F5344CB8AC3E}">
        <p14:creationId xmlns:p14="http://schemas.microsoft.com/office/powerpoint/2010/main" val="8106642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lnSpc>
                <a:spcPct val="107000"/>
              </a:lnSpc>
              <a:spcAft>
                <a:spcPts val="800"/>
              </a:spcAft>
            </a:pPr>
            <a:r>
              <a:rPr lang="hr-HR" sz="1800" dirty="0">
                <a:effectLst/>
                <a:latin typeface="Cambria" panose="02040503050406030204" pitchFamily="18" charset="0"/>
                <a:ea typeface="Cambria" panose="02040503050406030204" pitchFamily="18" charset="0"/>
                <a:cs typeface="Cambria" panose="02040503050406030204" pitchFamily="18" charset="0"/>
              </a:rPr>
              <a:t>Sustavi temeljeni na umjetnoj inteligenciji (razni računalni programi i aplikacije kao i razni roboti) pomažu ljudima na mnogo načina:</a:t>
            </a:r>
            <a:endParaRPr lang="hr-HR" sz="1800" dirty="0">
              <a:effectLst/>
              <a:latin typeface="Cambria" panose="02040503050406030204" pitchFamily="18" charset="0"/>
              <a:ea typeface="Cambria" panose="02040503050406030204" pitchFamily="18" charset="0"/>
              <a:cs typeface="Times New Roman" panose="02020603050405020304" pitchFamily="18" charset="0"/>
            </a:endParaRPr>
          </a:p>
          <a:p>
            <a:pPr marL="800100" lvl="1" indent="-342900" algn="just">
              <a:lnSpc>
                <a:spcPct val="107000"/>
              </a:lnSpc>
              <a:buFont typeface="Symbol" panose="05050102010706020507" pitchFamily="18" charset="2"/>
              <a:buChar char=""/>
            </a:pPr>
            <a:r>
              <a:rPr lang="hr-HR" sz="1800" dirty="0">
                <a:effectLst/>
                <a:latin typeface="Cambria" panose="02040503050406030204" pitchFamily="18" charset="0"/>
                <a:ea typeface="Calibri" panose="020F0502020204030204" pitchFamily="34" charset="0"/>
                <a:cs typeface="Cambria" panose="02040503050406030204" pitchFamily="18" charset="0"/>
              </a:rPr>
              <a:t>brže i lakše obavljaju određene zadatke, posebice one zamorne i ponavljajuće</a:t>
            </a:r>
            <a:endParaRPr lang="hr-HR" sz="1800" dirty="0">
              <a:effectLst/>
              <a:latin typeface="Calibri" panose="020F0502020204030204" pitchFamily="34" charset="0"/>
              <a:ea typeface="Calibri" panose="020F0502020204030204" pitchFamily="34" charset="0"/>
            </a:endParaRPr>
          </a:p>
          <a:p>
            <a:pPr marL="800100" lvl="1" indent="-342900" algn="just">
              <a:lnSpc>
                <a:spcPct val="107000"/>
              </a:lnSpc>
              <a:buFont typeface="Symbol" panose="05050102010706020507" pitchFamily="18" charset="2"/>
              <a:buChar char=""/>
            </a:pPr>
            <a:r>
              <a:rPr lang="hr-HR" sz="1800" dirty="0">
                <a:effectLst/>
                <a:latin typeface="Cambria" panose="02040503050406030204" pitchFamily="18" charset="0"/>
                <a:ea typeface="Calibri" panose="020F0502020204030204" pitchFamily="34" charset="0"/>
                <a:cs typeface="Cambria" panose="02040503050406030204" pitchFamily="18" charset="0"/>
              </a:rPr>
              <a:t>ne griješe</a:t>
            </a:r>
            <a:endParaRPr lang="hr-HR" sz="1800" dirty="0">
              <a:effectLst/>
              <a:latin typeface="Calibri" panose="020F0502020204030204" pitchFamily="34" charset="0"/>
              <a:ea typeface="Calibri" panose="020F0502020204030204" pitchFamily="34" charset="0"/>
            </a:endParaRPr>
          </a:p>
          <a:p>
            <a:pPr marL="800100" lvl="1" indent="-342900" algn="just">
              <a:lnSpc>
                <a:spcPct val="107000"/>
              </a:lnSpc>
              <a:buFont typeface="Symbol" panose="05050102010706020507" pitchFamily="18" charset="2"/>
              <a:buChar char=""/>
            </a:pPr>
            <a:r>
              <a:rPr lang="hr-HR" sz="1800" dirty="0">
                <a:effectLst/>
                <a:latin typeface="Cambria" panose="02040503050406030204" pitchFamily="18" charset="0"/>
                <a:ea typeface="Calibri" panose="020F0502020204030204" pitchFamily="34" charset="0"/>
                <a:cs typeface="Cambria" panose="02040503050406030204" pitchFamily="18" charset="0"/>
              </a:rPr>
              <a:t>dostupni su 24 sata dnevno</a:t>
            </a:r>
            <a:endParaRPr lang="hr-HR" sz="1800" dirty="0">
              <a:effectLst/>
              <a:latin typeface="Calibri" panose="020F0502020204030204" pitchFamily="34" charset="0"/>
              <a:ea typeface="Calibri" panose="020F0502020204030204" pitchFamily="34" charset="0"/>
            </a:endParaRPr>
          </a:p>
          <a:p>
            <a:pPr marL="800100" lvl="1" indent="-342900" algn="just">
              <a:lnSpc>
                <a:spcPct val="107000"/>
              </a:lnSpc>
              <a:spcAft>
                <a:spcPts val="800"/>
              </a:spcAft>
              <a:buFont typeface="Symbol" panose="05050102010706020507" pitchFamily="18" charset="2"/>
              <a:buChar char=""/>
            </a:pPr>
            <a:r>
              <a:rPr lang="hr-HR" sz="1800" dirty="0">
                <a:effectLst/>
                <a:latin typeface="Cambria" panose="02040503050406030204" pitchFamily="18" charset="0"/>
                <a:ea typeface="Calibri" panose="020F0502020204030204" pitchFamily="34" charset="0"/>
                <a:cs typeface="Cambria" panose="02040503050406030204" pitchFamily="18" charset="0"/>
              </a:rPr>
              <a:t>može ih se koristiti za rad u opasnim okruženjima ili ljudima teško dostupnim mjestima.</a:t>
            </a:r>
          </a:p>
          <a:p>
            <a:pPr marL="0" lvl="0" indent="0" algn="just">
              <a:lnSpc>
                <a:spcPct val="107000"/>
              </a:lnSpc>
              <a:spcAft>
                <a:spcPts val="800"/>
              </a:spcAft>
              <a:buFont typeface="Symbol" panose="05050102010706020507" pitchFamily="18" charset="2"/>
              <a:buNone/>
            </a:pPr>
            <a:r>
              <a:rPr lang="hr-HR" sz="1800" dirty="0">
                <a:effectLst/>
                <a:latin typeface="Cambria" panose="02040503050406030204" pitchFamily="18" charset="0"/>
                <a:ea typeface="Calibri" panose="020F0502020204030204" pitchFamily="34" charset="0"/>
                <a:cs typeface="Cambria" panose="02040503050406030204" pitchFamily="18" charset="0"/>
              </a:rPr>
              <a:t>Neke od primjena UI:</a:t>
            </a:r>
          </a:p>
          <a:p>
            <a:r>
              <a:rPr lang="hr-HR" i="1" dirty="0"/>
              <a:t>1. Autonomna vozila </a:t>
            </a:r>
            <a:r>
              <a:rPr lang="hr-HR" dirty="0"/>
              <a:t>– automobili, industrijska vozila, dronovi; olakšani prijevoz putnika i dobara, uporaba u industrijskim postrojenjima i skladištima, istraživanje teško dostupnih mjesta (polarni krajevi, podmorje, svemir)</a:t>
            </a:r>
          </a:p>
          <a:p>
            <a:r>
              <a:rPr lang="hr-HR" i="1" dirty="0"/>
              <a:t>2. Personalizirano učenje </a:t>
            </a:r>
            <a:r>
              <a:rPr lang="hr-HR" dirty="0"/>
              <a:t>– inteligentni sustavi za učenje, inteligentni tutori, inteligentni alati za učenje</a:t>
            </a:r>
          </a:p>
          <a:p>
            <a:r>
              <a:rPr lang="hr-HR" i="1" dirty="0"/>
              <a:t>3. Filtriranje preporuka i sadržaja </a:t>
            </a:r>
            <a:r>
              <a:rPr lang="hr-HR" i="0" dirty="0"/>
              <a:t>– algoritmi umjetne inteligencije koji prate koje sadržaje korisnik pregledava te na temelju njegovih prethodnih preferencija prikazuju nove; filtriranje poruka neželjene pošte</a:t>
            </a:r>
          </a:p>
          <a:p>
            <a:r>
              <a:rPr lang="hr-HR" i="1" dirty="0"/>
              <a:t>4. Glasovni asistenti  - </a:t>
            </a:r>
            <a:r>
              <a:rPr lang="hr-HR" i="0" dirty="0"/>
              <a:t>OK Google, Siri, </a:t>
            </a:r>
            <a:r>
              <a:rPr lang="hr-HR" i="0" dirty="0" err="1"/>
              <a:t>Alexa</a:t>
            </a:r>
            <a:r>
              <a:rPr lang="hr-HR" i="0" dirty="0"/>
              <a:t>, </a:t>
            </a:r>
            <a:r>
              <a:rPr lang="hr-HR" i="0" dirty="0" err="1"/>
              <a:t>Cortana</a:t>
            </a:r>
            <a:r>
              <a:rPr lang="hr-HR" i="0" dirty="0"/>
              <a:t>…</a:t>
            </a:r>
            <a:endParaRPr lang="hr-HR" i="1" dirty="0"/>
          </a:p>
          <a:p>
            <a:r>
              <a:rPr lang="hr-HR" i="1" dirty="0"/>
              <a:t>5. Navigacija </a:t>
            </a:r>
            <a:r>
              <a:rPr lang="hr-HR" i="0" dirty="0"/>
              <a:t>– Google karte i sl.; prate aktualno stanje u prometu putem satelita, izračunavaju i preporučuju najbolju rutu</a:t>
            </a:r>
          </a:p>
          <a:p>
            <a:r>
              <a:rPr lang="hr-HR" i="1" dirty="0"/>
              <a:t>6. Medicinska dijagnostika </a:t>
            </a:r>
            <a:r>
              <a:rPr lang="hr-HR" i="0" dirty="0"/>
              <a:t>– detekcija i prepoznavanje bolesti, aplikacije za praćenje stanja pacijenata, upotreba u otkrivanju lijekova</a:t>
            </a:r>
            <a:endParaRPr lang="hr-HR" i="1" dirty="0"/>
          </a:p>
          <a:p>
            <a:r>
              <a:rPr lang="hr-HR" i="1" dirty="0"/>
              <a:t>7. </a:t>
            </a:r>
            <a:r>
              <a:rPr lang="hr-HR" i="1" dirty="0" err="1"/>
              <a:t>Chatbotovi</a:t>
            </a:r>
            <a:r>
              <a:rPr lang="hr-HR" i="1" dirty="0"/>
              <a:t> </a:t>
            </a:r>
            <a:r>
              <a:rPr lang="hr-HR" i="0" dirty="0"/>
              <a:t>– najveća primjena u tvrtkama – dostupnost klijentima od 0-24, ušteda vremena i ljudskih resursa</a:t>
            </a:r>
            <a:endParaRPr lang="hr-HR" i="1" dirty="0"/>
          </a:p>
          <a:p>
            <a:r>
              <a:rPr lang="hr-HR" i="1" dirty="0"/>
              <a:t>8. Stvaranje vizualnog sadržaja – </a:t>
            </a:r>
            <a:r>
              <a:rPr lang="hr-HR" i="0" dirty="0"/>
              <a:t>UI u industriji videoigara, filmova, pa čak i umjetnosti (aukcijska kuća </a:t>
            </a:r>
            <a:r>
              <a:rPr lang="hr-HR" i="0" dirty="0" err="1"/>
              <a:t>Christie’s</a:t>
            </a:r>
            <a:r>
              <a:rPr lang="hr-HR" i="0" dirty="0"/>
              <a:t> prodala je 2018. portret koji je naslikala UI za 435 i pol tisuća $)</a:t>
            </a:r>
            <a:endParaRPr lang="hr-HR" i="1" dirty="0"/>
          </a:p>
          <a:p>
            <a:r>
              <a:rPr lang="hr-HR" i="1" dirty="0"/>
              <a:t>9. Sprječavanje prijevara – </a:t>
            </a:r>
            <a:r>
              <a:rPr lang="hr-HR" i="0" dirty="0"/>
              <a:t>algoritmi UI koji detektiraju plagijate u znanstvenim i stručnim radovima ili se koriste za sprječavanje financijskog kriminala i prijevara u e-trgovini </a:t>
            </a:r>
          </a:p>
          <a:p>
            <a:r>
              <a:rPr lang="hr-HR" i="1" dirty="0"/>
              <a:t>10. Digitalni prevoditelji </a:t>
            </a:r>
            <a:r>
              <a:rPr lang="hr-HR" i="0" dirty="0"/>
              <a:t>– prijevod teksta i govora (i u realnom vremenu)</a:t>
            </a:r>
          </a:p>
          <a:p>
            <a:r>
              <a:rPr lang="hr-HR" i="1" dirty="0"/>
              <a:t>11. Pametni roboti </a:t>
            </a:r>
            <a:r>
              <a:rPr lang="hr-HR" i="0" dirty="0"/>
              <a:t>– npr. robotski usisavači, kosilice i sl.</a:t>
            </a:r>
          </a:p>
          <a:p>
            <a:r>
              <a:rPr lang="hr-HR" i="1" dirty="0"/>
              <a:t>12. Personalizirana kupnja </a:t>
            </a:r>
            <a:r>
              <a:rPr lang="hr-HR" i="0" dirty="0"/>
              <a:t>– preporuke sadržaja u aplikacijama za kupovinu koje preporučuju artikle prema našim preferencijama</a:t>
            </a:r>
            <a:endParaRPr lang="hr-HR" i="1" dirty="0"/>
          </a:p>
        </p:txBody>
      </p:sp>
      <p:sp>
        <p:nvSpPr>
          <p:cNvPr id="4" name="Rezervirano mjesto broja slajda 3"/>
          <p:cNvSpPr>
            <a:spLocks noGrp="1"/>
          </p:cNvSpPr>
          <p:nvPr>
            <p:ph type="sldNum" sz="quarter" idx="5"/>
          </p:nvPr>
        </p:nvSpPr>
        <p:spPr/>
        <p:txBody>
          <a:bodyPr/>
          <a:lstStyle/>
          <a:p>
            <a:fld id="{CE4D0590-A684-44F5-9D58-68858B3AD177}" type="slidenum">
              <a:rPr lang="hr-HR" smtClean="0"/>
              <a:t>9</a:t>
            </a:fld>
            <a:endParaRPr lang="hr-HR"/>
          </a:p>
        </p:txBody>
      </p:sp>
    </p:spTree>
    <p:extLst>
      <p:ext uri="{BB962C8B-B14F-4D97-AF65-F5344CB8AC3E}">
        <p14:creationId xmlns:p14="http://schemas.microsoft.com/office/powerpoint/2010/main" val="5159227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Photo">
  <p:cSld name="Title and Photo">
    <p:spTree>
      <p:nvGrpSpPr>
        <p:cNvPr id="1" name="Shape 20"/>
        <p:cNvGrpSpPr/>
        <p:nvPr/>
      </p:nvGrpSpPr>
      <p:grpSpPr>
        <a:xfrm>
          <a:off x="0" y="0"/>
          <a:ext cx="0" cy="0"/>
          <a:chOff x="0" y="0"/>
          <a:chExt cx="0" cy="0"/>
        </a:xfrm>
      </p:grpSpPr>
      <p:sp>
        <p:nvSpPr>
          <p:cNvPr id="21" name="Google Shape;21;p40"/>
          <p:cNvSpPr/>
          <p:nvPr/>
        </p:nvSpPr>
        <p:spPr>
          <a:xfrm>
            <a:off x="0" y="0"/>
            <a:ext cx="4876800" cy="6766559"/>
          </a:xfrm>
          <a:prstGeom prst="rect">
            <a:avLst/>
          </a:prstGeom>
          <a:solidFill>
            <a:srgbClr val="F5F3E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2" name="Google Shape;22;p40"/>
          <p:cNvSpPr txBox="1">
            <a:spLocks noGrp="1"/>
          </p:cNvSpPr>
          <p:nvPr>
            <p:ph type="title"/>
          </p:nvPr>
        </p:nvSpPr>
        <p:spPr>
          <a:xfrm>
            <a:off x="576816" y="2582862"/>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SzPts val="6000"/>
              <a:buFont typeface="Open Sans Light"/>
              <a:buNone/>
              <a:defRPr sz="6000" b="0" i="0">
                <a:latin typeface="Open Sans Light"/>
                <a:ea typeface="Open Sans Light"/>
                <a:cs typeface="Open Sans Light"/>
                <a:sym typeface="Open Sans Light"/>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hr-HR"/>
              <a:t>Kliknite da biste uredili stil naslova matrice</a:t>
            </a:r>
            <a:endParaRPr/>
          </a:p>
        </p:txBody>
      </p:sp>
      <p:grpSp>
        <p:nvGrpSpPr>
          <p:cNvPr id="23" name="Google Shape;23;p40"/>
          <p:cNvGrpSpPr/>
          <p:nvPr/>
        </p:nvGrpSpPr>
        <p:grpSpPr>
          <a:xfrm rot="10800000" flipH="1">
            <a:off x="0" y="6766560"/>
            <a:ext cx="12192000" cy="137159"/>
            <a:chOff x="0" y="6612673"/>
            <a:chExt cx="10036100" cy="245327"/>
          </a:xfrm>
        </p:grpSpPr>
        <p:sp>
          <p:nvSpPr>
            <p:cNvPr id="24" name="Google Shape;24;p40"/>
            <p:cNvSpPr/>
            <p:nvPr/>
          </p:nvSpPr>
          <p:spPr>
            <a:xfrm>
              <a:off x="0" y="6612673"/>
              <a:ext cx="2007220" cy="245327"/>
            </a:xfrm>
            <a:prstGeom prst="rect">
              <a:avLst/>
            </a:prstGeom>
            <a:solidFill>
              <a:srgbClr val="009BE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25" name="Google Shape;25;p40"/>
            <p:cNvSpPr/>
            <p:nvPr/>
          </p:nvSpPr>
          <p:spPr>
            <a:xfrm>
              <a:off x="2007220" y="6612673"/>
              <a:ext cx="2007220" cy="245327"/>
            </a:xfrm>
            <a:prstGeom prst="rect">
              <a:avLst/>
            </a:prstGeom>
            <a:solidFill>
              <a:srgbClr val="29999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26" name="Google Shape;26;p40"/>
            <p:cNvSpPr/>
            <p:nvPr/>
          </p:nvSpPr>
          <p:spPr>
            <a:xfrm>
              <a:off x="4014440" y="6612673"/>
              <a:ext cx="2007220" cy="245327"/>
            </a:xfrm>
            <a:prstGeom prst="rect">
              <a:avLst/>
            </a:prstGeom>
            <a:solidFill>
              <a:srgbClr val="84BC2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27" name="Google Shape;27;p40"/>
            <p:cNvSpPr/>
            <p:nvPr/>
          </p:nvSpPr>
          <p:spPr>
            <a:xfrm>
              <a:off x="6021660" y="6612673"/>
              <a:ext cx="2007220" cy="245327"/>
            </a:xfrm>
            <a:prstGeom prst="rect">
              <a:avLst/>
            </a:prstGeom>
            <a:solidFill>
              <a:srgbClr val="F8851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28" name="Google Shape;28;p40"/>
            <p:cNvSpPr/>
            <p:nvPr/>
          </p:nvSpPr>
          <p:spPr>
            <a:xfrm>
              <a:off x="8028880" y="6612673"/>
              <a:ext cx="2007220" cy="245327"/>
            </a:xfrm>
            <a:prstGeom prst="rect">
              <a:avLst/>
            </a:prstGeom>
            <a:solidFill>
              <a:srgbClr val="E71A7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grpSp>
      <p:sp>
        <p:nvSpPr>
          <p:cNvPr id="29" name="Google Shape;29;p40"/>
          <p:cNvSpPr>
            <a:spLocks noGrp="1"/>
          </p:cNvSpPr>
          <p:nvPr>
            <p:ph type="pic" idx="2"/>
          </p:nvPr>
        </p:nvSpPr>
        <p:spPr>
          <a:xfrm>
            <a:off x="4876800" y="0"/>
            <a:ext cx="7315200" cy="67659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Open Sans"/>
                <a:ea typeface="Open Sans"/>
                <a:cs typeface="Open Sans"/>
                <a:sym typeface="Open Sans"/>
              </a:defRPr>
            </a:lvl1pPr>
            <a:lvl2pPr marR="0" lvl="1" algn="l" rtl="0">
              <a:lnSpc>
                <a:spcPct val="90000"/>
              </a:lnSpc>
              <a:spcBef>
                <a:spcPts val="500"/>
              </a:spcBef>
              <a:spcAft>
                <a:spcPts val="0"/>
              </a:spcAft>
              <a:buClr>
                <a:srgbClr val="7F7F7F"/>
              </a:buClr>
              <a:buSzPts val="2400"/>
              <a:buFont typeface="Arial"/>
              <a:buChar char="•"/>
              <a:defRPr sz="2400" b="0" i="0" u="none" strike="noStrike" cap="none">
                <a:solidFill>
                  <a:srgbClr val="7F7F7F"/>
                </a:solidFill>
                <a:latin typeface="Open Sans"/>
                <a:ea typeface="Open Sans"/>
                <a:cs typeface="Open Sans"/>
                <a:sym typeface="Open Sans"/>
              </a:defRPr>
            </a:lvl2pPr>
            <a:lvl3pPr marR="0" lvl="2" algn="l" rtl="0">
              <a:lnSpc>
                <a:spcPct val="90000"/>
              </a:lnSpc>
              <a:spcBef>
                <a:spcPts val="500"/>
              </a:spcBef>
              <a:spcAft>
                <a:spcPts val="0"/>
              </a:spcAft>
              <a:buClr>
                <a:srgbClr val="7F7F7F"/>
              </a:buClr>
              <a:buSzPts val="2000"/>
              <a:buFont typeface="Arial"/>
              <a:buChar char="•"/>
              <a:defRPr sz="2000" b="0" i="0" u="none" strike="noStrike" cap="none">
                <a:solidFill>
                  <a:srgbClr val="7F7F7F"/>
                </a:solidFill>
                <a:latin typeface="Open Sans"/>
                <a:ea typeface="Open Sans"/>
                <a:cs typeface="Open Sans"/>
                <a:sym typeface="Open Sans"/>
              </a:defRPr>
            </a:lvl3pPr>
            <a:lvl4pPr marR="0" lvl="3" algn="l" rtl="0">
              <a:lnSpc>
                <a:spcPct val="90000"/>
              </a:lnSpc>
              <a:spcBef>
                <a:spcPts val="500"/>
              </a:spcBef>
              <a:spcAft>
                <a:spcPts val="0"/>
              </a:spcAft>
              <a:buClr>
                <a:srgbClr val="7F7F7F"/>
              </a:buClr>
              <a:buSzPts val="1800"/>
              <a:buFont typeface="Arial"/>
              <a:buChar char="•"/>
              <a:defRPr sz="1800" b="0" i="0" u="none" strike="noStrike" cap="none">
                <a:solidFill>
                  <a:srgbClr val="7F7F7F"/>
                </a:solidFill>
                <a:latin typeface="Open Sans"/>
                <a:ea typeface="Open Sans"/>
                <a:cs typeface="Open Sans"/>
                <a:sym typeface="Open Sans"/>
              </a:defRPr>
            </a:lvl4pPr>
            <a:lvl5pPr marR="0" lvl="4" algn="l" rtl="0">
              <a:lnSpc>
                <a:spcPct val="90000"/>
              </a:lnSpc>
              <a:spcBef>
                <a:spcPts val="500"/>
              </a:spcBef>
              <a:spcAft>
                <a:spcPts val="0"/>
              </a:spcAft>
              <a:buClr>
                <a:srgbClr val="7F7F7F"/>
              </a:buClr>
              <a:buSzPts val="1800"/>
              <a:buFont typeface="Arial"/>
              <a:buChar char="•"/>
              <a:defRPr sz="1800" b="0" i="0" u="none" strike="noStrike" cap="none">
                <a:solidFill>
                  <a:srgbClr val="7F7F7F"/>
                </a:solidFill>
                <a:latin typeface="Open Sans"/>
                <a:ea typeface="Open Sans"/>
                <a:cs typeface="Open Sans"/>
                <a:sym typeface="Open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hr-HR"/>
              <a:t>Kliknite ikonu da biste dodali  sliku</a:t>
            </a:r>
            <a:endParaRPr/>
          </a:p>
        </p:txBody>
      </p:sp>
    </p:spTree>
    <p:extLst>
      <p:ext uri="{BB962C8B-B14F-4D97-AF65-F5344CB8AC3E}">
        <p14:creationId xmlns:p14="http://schemas.microsoft.com/office/powerpoint/2010/main" val="128986524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Last page">
  <p:cSld name="Last page">
    <p:spTree>
      <p:nvGrpSpPr>
        <p:cNvPr id="1" name="Shape 67"/>
        <p:cNvGrpSpPr/>
        <p:nvPr/>
      </p:nvGrpSpPr>
      <p:grpSpPr>
        <a:xfrm>
          <a:off x="0" y="0"/>
          <a:ext cx="0" cy="0"/>
          <a:chOff x="0" y="0"/>
          <a:chExt cx="0" cy="0"/>
        </a:xfrm>
      </p:grpSpPr>
      <p:sp>
        <p:nvSpPr>
          <p:cNvPr id="68" name="Google Shape;68;p46"/>
          <p:cNvSpPr/>
          <p:nvPr/>
        </p:nvSpPr>
        <p:spPr>
          <a:xfrm>
            <a:off x="0" y="0"/>
            <a:ext cx="12192000" cy="6858000"/>
          </a:xfrm>
          <a:prstGeom prst="rect">
            <a:avLst/>
          </a:prstGeom>
          <a:gradFill>
            <a:gsLst>
              <a:gs pos="0">
                <a:srgbClr val="009BEA"/>
              </a:gs>
              <a:gs pos="100000">
                <a:srgbClr val="2FD6E7"/>
              </a:gs>
            </a:gsLst>
            <a:lin ang="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Tree>
    <p:extLst>
      <p:ext uri="{BB962C8B-B14F-4D97-AF65-F5344CB8AC3E}">
        <p14:creationId xmlns:p14="http://schemas.microsoft.com/office/powerpoint/2010/main" val="139561224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118"/>
        <p:cNvGrpSpPr/>
        <p:nvPr/>
      </p:nvGrpSpPr>
      <p:grpSpPr>
        <a:xfrm>
          <a:off x="0" y="0"/>
          <a:ext cx="0" cy="0"/>
          <a:chOff x="0" y="0"/>
          <a:chExt cx="0" cy="0"/>
        </a:xfrm>
      </p:grpSpPr>
      <p:pic>
        <p:nvPicPr>
          <p:cNvPr id="119" name="Google Shape;119;gd287a52856_0_224"/>
          <p:cNvPicPr preferRelativeResize="0"/>
          <p:nvPr/>
        </p:nvPicPr>
        <p:blipFill rotWithShape="1">
          <a:blip r:embed="rId2">
            <a:alphaModFix/>
          </a:blip>
          <a:srcRect/>
          <a:stretch/>
        </p:blipFill>
        <p:spPr>
          <a:xfrm>
            <a:off x="0" y="0"/>
            <a:ext cx="12159488" cy="6845999"/>
          </a:xfrm>
          <a:prstGeom prst="rect">
            <a:avLst/>
          </a:prstGeom>
          <a:noFill/>
          <a:ln>
            <a:noFill/>
          </a:ln>
        </p:spPr>
      </p:pic>
      <p:sp>
        <p:nvSpPr>
          <p:cNvPr id="120" name="Google Shape;120;gd287a52856_0_224"/>
          <p:cNvSpPr txBox="1">
            <a:spLocks noGrp="1"/>
          </p:cNvSpPr>
          <p:nvPr>
            <p:ph type="title"/>
          </p:nvPr>
        </p:nvSpPr>
        <p:spPr>
          <a:xfrm>
            <a:off x="621631" y="4864937"/>
            <a:ext cx="10515600" cy="1325700"/>
          </a:xfrm>
          <a:prstGeom prst="rect">
            <a:avLst/>
          </a:prstGeom>
          <a:noFill/>
          <a:ln>
            <a:noFill/>
          </a:ln>
        </p:spPr>
        <p:txBody>
          <a:bodyPr spcFirstLastPara="1" wrap="square" lIns="91425" tIns="45700" rIns="91425" bIns="45700" anchor="ctr" anchorCtr="0">
            <a:normAutofit/>
          </a:bodyPr>
          <a:lstStyle>
            <a:lvl1pPr marL="0" marR="0" lvl="0" indent="0" algn="l" rtl="0">
              <a:lnSpc>
                <a:spcPct val="90000"/>
              </a:lnSpc>
              <a:spcBef>
                <a:spcPts val="0"/>
              </a:spcBef>
              <a:spcAft>
                <a:spcPts val="0"/>
              </a:spcAft>
              <a:buClr>
                <a:schemeClr val="lt1"/>
              </a:buClr>
              <a:buSzPts val="4400"/>
              <a:buFont typeface="Arial"/>
              <a:buNone/>
              <a:defRPr sz="3200" b="0" i="0" u="none" strike="noStrike" cap="none">
                <a:solidFill>
                  <a:schemeClr val="lt1"/>
                </a:solidFill>
                <a:latin typeface="Arial"/>
                <a:ea typeface="Arial"/>
                <a:cs typeface="Arial"/>
                <a:sym typeface="Arial"/>
              </a:defRPr>
            </a:lvl1pPr>
            <a:lvl2pPr lvl="1" indent="0" rtl="0">
              <a:spcBef>
                <a:spcPts val="0"/>
              </a:spcBef>
              <a:spcAft>
                <a:spcPts val="0"/>
              </a:spcAft>
              <a:buSzPts val="1400"/>
              <a:buNone/>
              <a:defRPr sz="1800"/>
            </a:lvl2pPr>
            <a:lvl3pPr lvl="2" indent="0" rtl="0">
              <a:spcBef>
                <a:spcPts val="0"/>
              </a:spcBef>
              <a:spcAft>
                <a:spcPts val="0"/>
              </a:spcAft>
              <a:buSzPts val="1400"/>
              <a:buNone/>
              <a:defRPr sz="1800"/>
            </a:lvl3pPr>
            <a:lvl4pPr lvl="3" indent="0" rtl="0">
              <a:spcBef>
                <a:spcPts val="0"/>
              </a:spcBef>
              <a:spcAft>
                <a:spcPts val="0"/>
              </a:spcAft>
              <a:buSzPts val="1400"/>
              <a:buNone/>
              <a:defRPr sz="1800"/>
            </a:lvl4pPr>
            <a:lvl5pPr lvl="4" indent="0" rtl="0">
              <a:spcBef>
                <a:spcPts val="0"/>
              </a:spcBef>
              <a:spcAft>
                <a:spcPts val="0"/>
              </a:spcAft>
              <a:buSzPts val="1400"/>
              <a:buNone/>
              <a:defRPr sz="1800"/>
            </a:lvl5pPr>
            <a:lvl6pPr lvl="5" indent="0" rtl="0">
              <a:spcBef>
                <a:spcPts val="0"/>
              </a:spcBef>
              <a:spcAft>
                <a:spcPts val="0"/>
              </a:spcAft>
              <a:buSzPts val="1400"/>
              <a:buNone/>
              <a:defRPr sz="1800"/>
            </a:lvl6pPr>
            <a:lvl7pPr lvl="6" indent="0" rtl="0">
              <a:spcBef>
                <a:spcPts val="0"/>
              </a:spcBef>
              <a:spcAft>
                <a:spcPts val="0"/>
              </a:spcAft>
              <a:buSzPts val="1400"/>
              <a:buNone/>
              <a:defRPr sz="1800"/>
            </a:lvl7pPr>
            <a:lvl8pPr lvl="7" indent="0" rtl="0">
              <a:spcBef>
                <a:spcPts val="0"/>
              </a:spcBef>
              <a:spcAft>
                <a:spcPts val="0"/>
              </a:spcAft>
              <a:buSzPts val="1400"/>
              <a:buNone/>
              <a:defRPr sz="1800"/>
            </a:lvl8pPr>
            <a:lvl9pPr lvl="8" indent="0" rtl="0">
              <a:spcBef>
                <a:spcPts val="0"/>
              </a:spcBef>
              <a:spcAft>
                <a:spcPts val="0"/>
              </a:spcAft>
              <a:buSzPts val="1400"/>
              <a:buNone/>
              <a:defRPr sz="1800"/>
            </a:lvl9pPr>
          </a:lstStyle>
          <a:p>
            <a:r>
              <a:rPr lang="hr-HR"/>
              <a:t>Kliknite da biste uredili stil naslova matrice</a:t>
            </a:r>
            <a:endParaRPr/>
          </a:p>
        </p:txBody>
      </p:sp>
      <p:pic>
        <p:nvPicPr>
          <p:cNvPr id="121" name="Google Shape;121;gd287a52856_0_224"/>
          <p:cNvPicPr preferRelativeResize="0"/>
          <p:nvPr/>
        </p:nvPicPr>
        <p:blipFill rotWithShape="1">
          <a:blip r:embed="rId3">
            <a:alphaModFix/>
          </a:blip>
          <a:srcRect/>
          <a:stretch/>
        </p:blipFill>
        <p:spPr>
          <a:xfrm>
            <a:off x="9200147" y="659541"/>
            <a:ext cx="1718080" cy="2246824"/>
          </a:xfrm>
          <a:prstGeom prst="rect">
            <a:avLst/>
          </a:prstGeom>
          <a:noFill/>
          <a:ln>
            <a:noFill/>
          </a:ln>
        </p:spPr>
      </p:pic>
    </p:spTree>
    <p:extLst>
      <p:ext uri="{BB962C8B-B14F-4D97-AF65-F5344CB8AC3E}">
        <p14:creationId xmlns:p14="http://schemas.microsoft.com/office/powerpoint/2010/main" val="305883217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Presentation title">
  <p:cSld name="Presentation title">
    <p:spTree>
      <p:nvGrpSpPr>
        <p:cNvPr id="1" name="Shape 12"/>
        <p:cNvGrpSpPr/>
        <p:nvPr/>
      </p:nvGrpSpPr>
      <p:grpSpPr>
        <a:xfrm>
          <a:off x="0" y="0"/>
          <a:ext cx="0" cy="0"/>
          <a:chOff x="0" y="0"/>
          <a:chExt cx="0" cy="0"/>
        </a:xfrm>
      </p:grpSpPr>
      <p:sp>
        <p:nvSpPr>
          <p:cNvPr id="13" name="Google Shape;13;p37"/>
          <p:cNvSpPr/>
          <p:nvPr/>
        </p:nvSpPr>
        <p:spPr>
          <a:xfrm>
            <a:off x="0" y="0"/>
            <a:ext cx="12192000" cy="6858000"/>
          </a:xfrm>
          <a:prstGeom prst="rect">
            <a:avLst/>
          </a:prstGeom>
          <a:gradFill>
            <a:gsLst>
              <a:gs pos="0">
                <a:srgbClr val="009BEA"/>
              </a:gs>
              <a:gs pos="100000">
                <a:srgbClr val="2FD6E7"/>
              </a:gs>
            </a:gsLst>
            <a:lin ang="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4" name="Google Shape;14;p37"/>
          <p:cNvSpPr txBox="1">
            <a:spLocks noGrp="1"/>
          </p:cNvSpPr>
          <p:nvPr>
            <p:ph type="title"/>
          </p:nvPr>
        </p:nvSpPr>
        <p:spPr>
          <a:xfrm>
            <a:off x="5083036" y="3051729"/>
            <a:ext cx="5861589" cy="1600200"/>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lt1"/>
              </a:buClr>
              <a:buSzPts val="5400"/>
              <a:buFont typeface="Open Sans ExtraBold"/>
              <a:buNone/>
              <a:defRPr sz="5400" b="1" i="0">
                <a:solidFill>
                  <a:schemeClr val="lt1"/>
                </a:solidFill>
                <a:latin typeface="Open Sans ExtraBold"/>
                <a:ea typeface="Open Sans ExtraBold"/>
                <a:cs typeface="Open Sans ExtraBold"/>
                <a:sym typeface="Open Sans ExtraBold"/>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hr-HR"/>
              <a:t>Kliknite da biste uredili stil naslova matrice</a:t>
            </a:r>
            <a:endParaRPr/>
          </a:p>
        </p:txBody>
      </p:sp>
      <p:sp>
        <p:nvSpPr>
          <p:cNvPr id="15" name="Google Shape;15;p37"/>
          <p:cNvSpPr txBox="1">
            <a:spLocks noGrp="1"/>
          </p:cNvSpPr>
          <p:nvPr>
            <p:ph type="body" idx="1"/>
          </p:nvPr>
        </p:nvSpPr>
        <p:spPr>
          <a:xfrm>
            <a:off x="5083036" y="4651929"/>
            <a:ext cx="5861589" cy="3811588"/>
          </a:xfrm>
          <a:prstGeom prst="rect">
            <a:avLst/>
          </a:prstGeom>
          <a:noFill/>
          <a:ln>
            <a:noFill/>
          </a:ln>
        </p:spPr>
        <p:txBody>
          <a:bodyPr spcFirstLastPara="1" wrap="square" lIns="91425" tIns="45700" rIns="91425" bIns="45700" anchor="t" anchorCtr="0">
            <a:normAutofit/>
          </a:bodyPr>
          <a:lstStyle>
            <a:lvl1pPr marL="457200" lvl="0" indent="-228600" algn="ctr">
              <a:lnSpc>
                <a:spcPct val="90000"/>
              </a:lnSpc>
              <a:spcBef>
                <a:spcPts val="1000"/>
              </a:spcBef>
              <a:spcAft>
                <a:spcPts val="0"/>
              </a:spcAft>
              <a:buClr>
                <a:schemeClr val="lt1"/>
              </a:buClr>
              <a:buSzPts val="1200"/>
              <a:buNone/>
              <a:defRPr sz="1200" b="0" i="0">
                <a:solidFill>
                  <a:schemeClr val="lt1"/>
                </a:solidFill>
                <a:latin typeface="Open Sans"/>
                <a:ea typeface="Open Sans"/>
                <a:cs typeface="Open Sans"/>
                <a:sym typeface="Open Sans"/>
              </a:defRPr>
            </a:lvl1pPr>
            <a:lvl2pPr marL="914400" lvl="1" indent="-228600" algn="l">
              <a:lnSpc>
                <a:spcPct val="90000"/>
              </a:lnSpc>
              <a:spcBef>
                <a:spcPts val="500"/>
              </a:spcBef>
              <a:spcAft>
                <a:spcPts val="0"/>
              </a:spcAft>
              <a:buClr>
                <a:srgbClr val="7F7F7F"/>
              </a:buClr>
              <a:buSzPts val="1400"/>
              <a:buNone/>
              <a:defRPr sz="1400"/>
            </a:lvl2pPr>
            <a:lvl3pPr marL="1371600" lvl="2" indent="-228600" algn="l">
              <a:lnSpc>
                <a:spcPct val="90000"/>
              </a:lnSpc>
              <a:spcBef>
                <a:spcPts val="500"/>
              </a:spcBef>
              <a:spcAft>
                <a:spcPts val="0"/>
              </a:spcAft>
              <a:buClr>
                <a:srgbClr val="7F7F7F"/>
              </a:buClr>
              <a:buSzPts val="1200"/>
              <a:buNone/>
              <a:defRPr sz="1200"/>
            </a:lvl3pPr>
            <a:lvl4pPr marL="1828800" lvl="3" indent="-228600" algn="l">
              <a:lnSpc>
                <a:spcPct val="90000"/>
              </a:lnSpc>
              <a:spcBef>
                <a:spcPts val="500"/>
              </a:spcBef>
              <a:spcAft>
                <a:spcPts val="0"/>
              </a:spcAft>
              <a:buClr>
                <a:srgbClr val="7F7F7F"/>
              </a:buClr>
              <a:buSzPts val="1000"/>
              <a:buNone/>
              <a:defRPr sz="1000"/>
            </a:lvl4pPr>
            <a:lvl5pPr marL="2286000" lvl="4" indent="-228600" algn="l">
              <a:lnSpc>
                <a:spcPct val="90000"/>
              </a:lnSpc>
              <a:spcBef>
                <a:spcPts val="500"/>
              </a:spcBef>
              <a:spcAft>
                <a:spcPts val="0"/>
              </a:spcAft>
              <a:buClr>
                <a:srgbClr val="7F7F7F"/>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pPr lvl="0"/>
            <a:r>
              <a:rPr lang="hr-HR"/>
              <a:t>Kliknite da biste uredili matrice</a:t>
            </a:r>
          </a:p>
        </p:txBody>
      </p:sp>
      <p:grpSp>
        <p:nvGrpSpPr>
          <p:cNvPr id="16" name="Google Shape;16;p37"/>
          <p:cNvGrpSpPr/>
          <p:nvPr/>
        </p:nvGrpSpPr>
        <p:grpSpPr>
          <a:xfrm>
            <a:off x="4751866" y="5627915"/>
            <a:ext cx="6523928" cy="816062"/>
            <a:chOff x="1308844" y="5417042"/>
            <a:chExt cx="9574307" cy="1197626"/>
          </a:xfrm>
        </p:grpSpPr>
        <p:pic>
          <p:nvPicPr>
            <p:cNvPr id="17" name="Google Shape;17;p37"/>
            <p:cNvPicPr preferRelativeResize="0"/>
            <p:nvPr/>
          </p:nvPicPr>
          <p:blipFill rotWithShape="1">
            <a:blip r:embed="rId2">
              <a:alphaModFix/>
            </a:blip>
            <a:srcRect/>
            <a:stretch/>
          </p:blipFill>
          <p:spPr>
            <a:xfrm>
              <a:off x="1308844" y="5417042"/>
              <a:ext cx="7407289" cy="1197626"/>
            </a:xfrm>
            <a:prstGeom prst="rect">
              <a:avLst/>
            </a:prstGeom>
            <a:noFill/>
            <a:ln>
              <a:noFill/>
            </a:ln>
          </p:spPr>
        </p:pic>
        <p:pic>
          <p:nvPicPr>
            <p:cNvPr id="18" name="Google Shape;18;p37"/>
            <p:cNvPicPr preferRelativeResize="0"/>
            <p:nvPr/>
          </p:nvPicPr>
          <p:blipFill rotWithShape="1">
            <a:blip r:embed="rId3">
              <a:alphaModFix/>
            </a:blip>
            <a:srcRect/>
            <a:stretch/>
          </p:blipFill>
          <p:spPr>
            <a:xfrm>
              <a:off x="8791983" y="5755983"/>
              <a:ext cx="2091168" cy="519744"/>
            </a:xfrm>
            <a:prstGeom prst="rect">
              <a:avLst/>
            </a:prstGeom>
            <a:noFill/>
            <a:ln>
              <a:noFill/>
            </a:ln>
          </p:spPr>
        </p:pic>
      </p:grpSp>
      <p:pic>
        <p:nvPicPr>
          <p:cNvPr id="19" name="Google Shape;19;p37"/>
          <p:cNvPicPr preferRelativeResize="0"/>
          <p:nvPr/>
        </p:nvPicPr>
        <p:blipFill rotWithShape="1">
          <a:blip r:embed="rId4">
            <a:alphaModFix/>
          </a:blip>
          <a:srcRect/>
          <a:stretch/>
        </p:blipFill>
        <p:spPr>
          <a:xfrm>
            <a:off x="-1325736" y="900574"/>
            <a:ext cx="5246226" cy="5246226"/>
          </a:xfrm>
          <a:prstGeom prst="rect">
            <a:avLst/>
          </a:prstGeom>
          <a:noFill/>
          <a:ln>
            <a:noFill/>
          </a:ln>
        </p:spPr>
      </p:pic>
    </p:spTree>
    <p:extLst>
      <p:ext uri="{BB962C8B-B14F-4D97-AF65-F5344CB8AC3E}">
        <p14:creationId xmlns:p14="http://schemas.microsoft.com/office/powerpoint/2010/main" val="129335259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50:50">
  <p:cSld name="50:50">
    <p:spTree>
      <p:nvGrpSpPr>
        <p:cNvPr id="1" name="Shape 56"/>
        <p:cNvGrpSpPr/>
        <p:nvPr/>
      </p:nvGrpSpPr>
      <p:grpSpPr>
        <a:xfrm>
          <a:off x="0" y="0"/>
          <a:ext cx="0" cy="0"/>
          <a:chOff x="0" y="0"/>
          <a:chExt cx="0" cy="0"/>
        </a:xfrm>
      </p:grpSpPr>
      <p:sp>
        <p:nvSpPr>
          <p:cNvPr id="57" name="Google Shape;57;p41"/>
          <p:cNvSpPr/>
          <p:nvPr/>
        </p:nvSpPr>
        <p:spPr>
          <a:xfrm>
            <a:off x="0" y="0"/>
            <a:ext cx="6089715" cy="6766559"/>
          </a:xfrm>
          <a:prstGeom prst="rect">
            <a:avLst/>
          </a:prstGeom>
          <a:solidFill>
            <a:srgbClr val="F5F3E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8" name="Google Shape;58;p41"/>
          <p:cNvSpPr txBox="1">
            <a:spLocks noGrp="1"/>
          </p:cNvSpPr>
          <p:nvPr>
            <p:ph type="title"/>
          </p:nvPr>
        </p:nvSpPr>
        <p:spPr>
          <a:xfrm>
            <a:off x="576816" y="184816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SzPts val="6000"/>
              <a:buFont typeface="Open Sans Light"/>
              <a:buNone/>
              <a:defRPr sz="6000" b="0" i="0">
                <a:latin typeface="Open Sans Light"/>
                <a:ea typeface="Open Sans Light"/>
                <a:cs typeface="Open Sans Light"/>
                <a:sym typeface="Open Sans Light"/>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hr-HR"/>
              <a:t>Kliknite da biste uredili stil naslova matrice</a:t>
            </a:r>
            <a:endParaRPr/>
          </a:p>
        </p:txBody>
      </p:sp>
      <p:sp>
        <p:nvSpPr>
          <p:cNvPr id="59" name="Google Shape;59;p41"/>
          <p:cNvSpPr txBox="1">
            <a:spLocks noGrp="1"/>
          </p:cNvSpPr>
          <p:nvPr>
            <p:ph type="body" idx="1"/>
          </p:nvPr>
        </p:nvSpPr>
        <p:spPr>
          <a:xfrm>
            <a:off x="576816" y="344836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3600"/>
              <a:buNone/>
              <a:defRPr sz="3600" b="0" i="0">
                <a:latin typeface="Open Sans"/>
                <a:ea typeface="Open Sans"/>
                <a:cs typeface="Open Sans"/>
                <a:sym typeface="Open Sans"/>
              </a:defRPr>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200"/>
              <a:buNone/>
              <a:defRPr sz="1200"/>
            </a:lvl3pPr>
            <a:lvl4pPr marL="1828800" lvl="3" indent="-228600" algn="l">
              <a:lnSpc>
                <a:spcPct val="90000"/>
              </a:lnSpc>
              <a:spcBef>
                <a:spcPts val="500"/>
              </a:spcBef>
              <a:spcAft>
                <a:spcPts val="0"/>
              </a:spcAft>
              <a:buSzPts val="1000"/>
              <a:buNone/>
              <a:defRPr sz="1000"/>
            </a:lvl4pPr>
            <a:lvl5pPr marL="2286000" lvl="4" indent="-228600" algn="l">
              <a:lnSpc>
                <a:spcPct val="90000"/>
              </a:lnSpc>
              <a:spcBef>
                <a:spcPts val="500"/>
              </a:spcBef>
              <a:spcAft>
                <a:spcPts val="0"/>
              </a:spcAft>
              <a:buSzPts val="1000"/>
              <a:buNone/>
              <a:defRPr sz="1000"/>
            </a:lvl5pPr>
            <a:lvl6pPr marL="2743200" lvl="5" indent="-228600" algn="l">
              <a:lnSpc>
                <a:spcPct val="90000"/>
              </a:lnSpc>
              <a:spcBef>
                <a:spcPts val="500"/>
              </a:spcBef>
              <a:spcAft>
                <a:spcPts val="0"/>
              </a:spcAft>
              <a:buSzPts val="1000"/>
              <a:buNone/>
              <a:defRPr sz="1000"/>
            </a:lvl6pPr>
            <a:lvl7pPr marL="3200400" lvl="6" indent="-228600" algn="l">
              <a:lnSpc>
                <a:spcPct val="90000"/>
              </a:lnSpc>
              <a:spcBef>
                <a:spcPts val="500"/>
              </a:spcBef>
              <a:spcAft>
                <a:spcPts val="0"/>
              </a:spcAft>
              <a:buSzPts val="1000"/>
              <a:buNone/>
              <a:defRPr sz="1000"/>
            </a:lvl7pPr>
            <a:lvl8pPr marL="3657600" lvl="7" indent="-228600" algn="l">
              <a:lnSpc>
                <a:spcPct val="90000"/>
              </a:lnSpc>
              <a:spcBef>
                <a:spcPts val="500"/>
              </a:spcBef>
              <a:spcAft>
                <a:spcPts val="0"/>
              </a:spcAft>
              <a:buSzPts val="1000"/>
              <a:buNone/>
              <a:defRPr sz="1000"/>
            </a:lvl8pPr>
            <a:lvl9pPr marL="4114800" lvl="8" indent="-228600" algn="l">
              <a:lnSpc>
                <a:spcPct val="90000"/>
              </a:lnSpc>
              <a:spcBef>
                <a:spcPts val="500"/>
              </a:spcBef>
              <a:spcAft>
                <a:spcPts val="0"/>
              </a:spcAft>
              <a:buSzPts val="1000"/>
              <a:buNone/>
              <a:defRPr sz="1000"/>
            </a:lvl9pPr>
          </a:lstStyle>
          <a:p>
            <a:pPr lvl="0"/>
            <a:r>
              <a:rPr lang="hr-HR"/>
              <a:t>Kliknite da biste uredili matrice</a:t>
            </a:r>
          </a:p>
        </p:txBody>
      </p:sp>
      <p:sp>
        <p:nvSpPr>
          <p:cNvPr id="60" name="Google Shape;60;p41"/>
          <p:cNvSpPr txBox="1">
            <a:spLocks noGrp="1"/>
          </p:cNvSpPr>
          <p:nvPr>
            <p:ph type="body" idx="2"/>
          </p:nvPr>
        </p:nvSpPr>
        <p:spPr>
          <a:xfrm>
            <a:off x="8050694" y="775252"/>
            <a:ext cx="3538331" cy="5424246"/>
          </a:xfrm>
          <a:prstGeom prst="rect">
            <a:avLst/>
          </a:prstGeom>
          <a:noFill/>
          <a:ln>
            <a:noFill/>
          </a:ln>
        </p:spPr>
        <p:txBody>
          <a:bodyPr spcFirstLastPara="1" wrap="square" lIns="91425" tIns="45700" rIns="91425" bIns="45700" anchor="ctr" anchorCtr="0">
            <a:normAutofit/>
          </a:bodyPr>
          <a:lstStyle>
            <a:lvl1pPr marL="457200" lvl="0" indent="-228600" algn="l">
              <a:lnSpc>
                <a:spcPct val="90000"/>
              </a:lnSpc>
              <a:spcBef>
                <a:spcPts val="1000"/>
              </a:spcBef>
              <a:spcAft>
                <a:spcPts val="0"/>
              </a:spcAft>
              <a:buSzPts val="1800"/>
              <a:buFont typeface="Open Sans Light"/>
              <a:buNone/>
              <a:defRPr sz="1800" b="0" i="0">
                <a:latin typeface="Open Sans Light"/>
                <a:ea typeface="Open Sans Light"/>
                <a:cs typeface="Open Sans Light"/>
                <a:sym typeface="Open Sans Light"/>
              </a:defRPr>
            </a:lvl1pPr>
            <a:lvl2pPr marL="914400" lvl="1" indent="-228600" algn="l">
              <a:lnSpc>
                <a:spcPct val="90000"/>
              </a:lnSpc>
              <a:spcBef>
                <a:spcPts val="500"/>
              </a:spcBef>
              <a:spcAft>
                <a:spcPts val="0"/>
              </a:spcAft>
              <a:buSzPts val="1800"/>
              <a:buFont typeface="Open Sans Light"/>
              <a:buNone/>
              <a:defRPr sz="1800" b="0" i="0">
                <a:latin typeface="Open Sans Light"/>
                <a:ea typeface="Open Sans Light"/>
                <a:cs typeface="Open Sans Light"/>
                <a:sym typeface="Open Sans Light"/>
              </a:defRPr>
            </a:lvl2pPr>
            <a:lvl3pPr marL="1371600" lvl="2" indent="-228600" algn="l">
              <a:lnSpc>
                <a:spcPct val="90000"/>
              </a:lnSpc>
              <a:spcBef>
                <a:spcPts val="500"/>
              </a:spcBef>
              <a:spcAft>
                <a:spcPts val="0"/>
              </a:spcAft>
              <a:buSzPts val="1800"/>
              <a:buFont typeface="Open Sans Light"/>
              <a:buNone/>
              <a:defRPr sz="1800" b="0" i="0">
                <a:latin typeface="Open Sans Light"/>
                <a:ea typeface="Open Sans Light"/>
                <a:cs typeface="Open Sans Light"/>
                <a:sym typeface="Open Sans Light"/>
              </a:defRPr>
            </a:lvl3pPr>
            <a:lvl4pPr marL="1828800" lvl="3" indent="-228600" algn="l">
              <a:lnSpc>
                <a:spcPct val="90000"/>
              </a:lnSpc>
              <a:spcBef>
                <a:spcPts val="500"/>
              </a:spcBef>
              <a:spcAft>
                <a:spcPts val="0"/>
              </a:spcAft>
              <a:buSzPts val="1800"/>
              <a:buFont typeface="Open Sans Light"/>
              <a:buNone/>
              <a:defRPr sz="1800" b="0" i="0">
                <a:latin typeface="Open Sans Light"/>
                <a:ea typeface="Open Sans Light"/>
                <a:cs typeface="Open Sans Light"/>
                <a:sym typeface="Open Sans Light"/>
              </a:defRPr>
            </a:lvl4pPr>
            <a:lvl5pPr marL="2286000" lvl="4" indent="-228600" algn="l">
              <a:lnSpc>
                <a:spcPct val="90000"/>
              </a:lnSpc>
              <a:spcBef>
                <a:spcPts val="500"/>
              </a:spcBef>
              <a:spcAft>
                <a:spcPts val="0"/>
              </a:spcAft>
              <a:buSzPts val="1800"/>
              <a:buFont typeface="Open Sans Light"/>
              <a:buNone/>
              <a:defRPr sz="1800" b="0" i="0">
                <a:latin typeface="Open Sans Light"/>
                <a:ea typeface="Open Sans Light"/>
                <a:cs typeface="Open Sans Light"/>
                <a:sym typeface="Open Sans Light"/>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pPr lvl="0"/>
            <a:r>
              <a:rPr lang="hr-HR"/>
              <a:t>Kliknite da biste uredili matrice</a:t>
            </a:r>
          </a:p>
        </p:txBody>
      </p:sp>
      <p:grpSp>
        <p:nvGrpSpPr>
          <p:cNvPr id="61" name="Google Shape;61;p41"/>
          <p:cNvGrpSpPr/>
          <p:nvPr/>
        </p:nvGrpSpPr>
        <p:grpSpPr>
          <a:xfrm rot="10800000" flipH="1">
            <a:off x="0" y="6766560"/>
            <a:ext cx="12192000" cy="137159"/>
            <a:chOff x="0" y="6612673"/>
            <a:chExt cx="10036100" cy="245327"/>
          </a:xfrm>
        </p:grpSpPr>
        <p:sp>
          <p:nvSpPr>
            <p:cNvPr id="62" name="Google Shape;62;p41"/>
            <p:cNvSpPr/>
            <p:nvPr/>
          </p:nvSpPr>
          <p:spPr>
            <a:xfrm>
              <a:off x="0" y="6612673"/>
              <a:ext cx="2007220" cy="245327"/>
            </a:xfrm>
            <a:prstGeom prst="rect">
              <a:avLst/>
            </a:prstGeom>
            <a:solidFill>
              <a:srgbClr val="009BE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63" name="Google Shape;63;p41"/>
            <p:cNvSpPr/>
            <p:nvPr/>
          </p:nvSpPr>
          <p:spPr>
            <a:xfrm>
              <a:off x="2007220" y="6612673"/>
              <a:ext cx="2007220" cy="245327"/>
            </a:xfrm>
            <a:prstGeom prst="rect">
              <a:avLst/>
            </a:prstGeom>
            <a:solidFill>
              <a:srgbClr val="29999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64" name="Google Shape;64;p41"/>
            <p:cNvSpPr/>
            <p:nvPr/>
          </p:nvSpPr>
          <p:spPr>
            <a:xfrm>
              <a:off x="4014440" y="6612673"/>
              <a:ext cx="2007220" cy="245327"/>
            </a:xfrm>
            <a:prstGeom prst="rect">
              <a:avLst/>
            </a:prstGeom>
            <a:solidFill>
              <a:srgbClr val="84BC2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65" name="Google Shape;65;p41"/>
            <p:cNvSpPr/>
            <p:nvPr/>
          </p:nvSpPr>
          <p:spPr>
            <a:xfrm>
              <a:off x="6021660" y="6612673"/>
              <a:ext cx="2007220" cy="245327"/>
            </a:xfrm>
            <a:prstGeom prst="rect">
              <a:avLst/>
            </a:prstGeom>
            <a:solidFill>
              <a:srgbClr val="F8851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66" name="Google Shape;66;p41"/>
            <p:cNvSpPr/>
            <p:nvPr/>
          </p:nvSpPr>
          <p:spPr>
            <a:xfrm>
              <a:off x="8028880" y="6612673"/>
              <a:ext cx="2007220" cy="245327"/>
            </a:xfrm>
            <a:prstGeom prst="rect">
              <a:avLst/>
            </a:prstGeom>
            <a:solidFill>
              <a:srgbClr val="E71A7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grpSp>
    </p:spTree>
    <p:extLst>
      <p:ext uri="{BB962C8B-B14F-4D97-AF65-F5344CB8AC3E}">
        <p14:creationId xmlns:p14="http://schemas.microsoft.com/office/powerpoint/2010/main" val="99016966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1"/>
        <p:cNvGrpSpPr/>
        <p:nvPr/>
      </p:nvGrpSpPr>
      <p:grpSpPr>
        <a:xfrm>
          <a:off x="0" y="0"/>
          <a:ext cx="0" cy="0"/>
          <a:chOff x="0" y="0"/>
          <a:chExt cx="0" cy="0"/>
        </a:xfrm>
      </p:grpSpPr>
      <p:grpSp>
        <p:nvGrpSpPr>
          <p:cNvPr id="42" name="Google Shape;42;p39"/>
          <p:cNvGrpSpPr/>
          <p:nvPr/>
        </p:nvGrpSpPr>
        <p:grpSpPr>
          <a:xfrm rot="10800000" flipH="1">
            <a:off x="0" y="6766560"/>
            <a:ext cx="12192000" cy="137159"/>
            <a:chOff x="0" y="6612673"/>
            <a:chExt cx="10036100" cy="245327"/>
          </a:xfrm>
        </p:grpSpPr>
        <p:sp>
          <p:nvSpPr>
            <p:cNvPr id="43" name="Google Shape;43;p39"/>
            <p:cNvSpPr/>
            <p:nvPr/>
          </p:nvSpPr>
          <p:spPr>
            <a:xfrm>
              <a:off x="0" y="6612673"/>
              <a:ext cx="2007220" cy="245327"/>
            </a:xfrm>
            <a:prstGeom prst="rect">
              <a:avLst/>
            </a:prstGeom>
            <a:solidFill>
              <a:srgbClr val="009BE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44" name="Google Shape;44;p39"/>
            <p:cNvSpPr/>
            <p:nvPr/>
          </p:nvSpPr>
          <p:spPr>
            <a:xfrm>
              <a:off x="2007220" y="6612673"/>
              <a:ext cx="2007220" cy="245327"/>
            </a:xfrm>
            <a:prstGeom prst="rect">
              <a:avLst/>
            </a:prstGeom>
            <a:solidFill>
              <a:srgbClr val="29999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45" name="Google Shape;45;p39"/>
            <p:cNvSpPr/>
            <p:nvPr/>
          </p:nvSpPr>
          <p:spPr>
            <a:xfrm>
              <a:off x="4014440" y="6612673"/>
              <a:ext cx="2007220" cy="245327"/>
            </a:xfrm>
            <a:prstGeom prst="rect">
              <a:avLst/>
            </a:prstGeom>
            <a:solidFill>
              <a:srgbClr val="84BC2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46" name="Google Shape;46;p39"/>
            <p:cNvSpPr/>
            <p:nvPr/>
          </p:nvSpPr>
          <p:spPr>
            <a:xfrm>
              <a:off x="6021660" y="6612673"/>
              <a:ext cx="2007220" cy="245327"/>
            </a:xfrm>
            <a:prstGeom prst="rect">
              <a:avLst/>
            </a:prstGeom>
            <a:solidFill>
              <a:srgbClr val="F8851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47" name="Google Shape;47;p39"/>
            <p:cNvSpPr/>
            <p:nvPr/>
          </p:nvSpPr>
          <p:spPr>
            <a:xfrm>
              <a:off x="8028880" y="6612673"/>
              <a:ext cx="2007220" cy="245327"/>
            </a:xfrm>
            <a:prstGeom prst="rect">
              <a:avLst/>
            </a:prstGeom>
            <a:solidFill>
              <a:srgbClr val="E71A7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grpSp>
    </p:spTree>
    <p:extLst>
      <p:ext uri="{BB962C8B-B14F-4D97-AF65-F5344CB8AC3E}">
        <p14:creationId xmlns:p14="http://schemas.microsoft.com/office/powerpoint/2010/main" val="119639116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Open Sans"/>
                <a:ea typeface="Open Sans"/>
                <a:cs typeface="Open Sans"/>
                <a:sym typeface="Open Sans"/>
              </a:defRPr>
            </a:lvl1pPr>
            <a:lvl2pPr marL="914400" marR="0" lvl="1" indent="-381000" algn="l" rtl="0">
              <a:lnSpc>
                <a:spcPct val="90000"/>
              </a:lnSpc>
              <a:spcBef>
                <a:spcPts val="500"/>
              </a:spcBef>
              <a:spcAft>
                <a:spcPts val="0"/>
              </a:spcAft>
              <a:buClr>
                <a:srgbClr val="000000"/>
              </a:buClr>
              <a:buSzPts val="2400"/>
              <a:buFont typeface="Arial"/>
              <a:buChar char="•"/>
              <a:defRPr sz="2400" b="0" i="0" u="none" strike="noStrike" cap="none">
                <a:solidFill>
                  <a:srgbClr val="000000"/>
                </a:solidFill>
                <a:latin typeface="Open Sans"/>
                <a:ea typeface="Open Sans"/>
                <a:cs typeface="Open Sans"/>
                <a:sym typeface="Open Sans"/>
              </a:defRPr>
            </a:lvl2pPr>
            <a:lvl3pPr marL="1371600" marR="0" lvl="2" indent="-355600" algn="l" rtl="0">
              <a:lnSpc>
                <a:spcPct val="90000"/>
              </a:lnSpc>
              <a:spcBef>
                <a:spcPts val="500"/>
              </a:spcBef>
              <a:spcAft>
                <a:spcPts val="0"/>
              </a:spcAft>
              <a:buClr>
                <a:srgbClr val="000000"/>
              </a:buClr>
              <a:buSzPts val="2000"/>
              <a:buFont typeface="Arial"/>
              <a:buChar char="•"/>
              <a:defRPr sz="2000" b="0" i="0" u="none" strike="noStrike" cap="none">
                <a:solidFill>
                  <a:srgbClr val="000000"/>
                </a:solidFill>
                <a:latin typeface="Open Sans"/>
                <a:ea typeface="Open Sans"/>
                <a:cs typeface="Open Sans"/>
                <a:sym typeface="Open Sans"/>
              </a:defRPr>
            </a:lvl3pPr>
            <a:lvl4pPr marL="1828800" marR="0" lvl="3" indent="-342900" algn="l" rtl="0">
              <a:lnSpc>
                <a:spcPct val="90000"/>
              </a:lnSpc>
              <a:spcBef>
                <a:spcPts val="500"/>
              </a:spcBef>
              <a:spcAft>
                <a:spcPts val="0"/>
              </a:spcAft>
              <a:buClr>
                <a:srgbClr val="000000"/>
              </a:buClr>
              <a:buSzPts val="1800"/>
              <a:buFont typeface="Arial"/>
              <a:buChar char="•"/>
              <a:defRPr sz="1800" b="0" i="0" u="none" strike="noStrike" cap="none">
                <a:solidFill>
                  <a:srgbClr val="000000"/>
                </a:solidFill>
                <a:latin typeface="Open Sans"/>
                <a:ea typeface="Open Sans"/>
                <a:cs typeface="Open Sans"/>
                <a:sym typeface="Open Sans"/>
              </a:defRPr>
            </a:lvl4pPr>
            <a:lvl5pPr marL="2286000" marR="0" lvl="4" indent="-342900" algn="l" rtl="0">
              <a:lnSpc>
                <a:spcPct val="90000"/>
              </a:lnSpc>
              <a:spcBef>
                <a:spcPts val="500"/>
              </a:spcBef>
              <a:spcAft>
                <a:spcPts val="0"/>
              </a:spcAft>
              <a:buClr>
                <a:srgbClr val="000000"/>
              </a:buClr>
              <a:buSzPts val="1800"/>
              <a:buFont typeface="Arial"/>
              <a:buChar char="•"/>
              <a:defRPr sz="1800" b="0" i="0" u="none" strike="noStrike" cap="none">
                <a:solidFill>
                  <a:srgbClr val="000000"/>
                </a:solidFill>
                <a:latin typeface="Open Sans"/>
                <a:ea typeface="Open Sans"/>
                <a:cs typeface="Open Sans"/>
                <a:sym typeface="Open Sans"/>
              </a:defRPr>
            </a:lvl5pPr>
            <a:lvl6pPr marL="2743200" marR="0" lvl="5" indent="-342900" algn="l" rtl="0">
              <a:lnSpc>
                <a:spcPct val="90000"/>
              </a:lnSpc>
              <a:spcBef>
                <a:spcPts val="500"/>
              </a:spcBef>
              <a:spcAft>
                <a:spcPts val="0"/>
              </a:spcAft>
              <a:buClr>
                <a:srgbClr val="000000"/>
              </a:buClr>
              <a:buSzPts val="1800"/>
              <a:buFont typeface="Arial"/>
              <a:buChar char="•"/>
              <a:defRPr sz="1800" b="0" i="0" u="none" strike="noStrike" cap="none">
                <a:solidFill>
                  <a:srgbClr val="000000"/>
                </a:solidFill>
                <a:latin typeface="Calibri"/>
                <a:ea typeface="Calibri"/>
                <a:cs typeface="Calibri"/>
                <a:sym typeface="Calibri"/>
              </a:defRPr>
            </a:lvl6pPr>
            <a:lvl7pPr marL="3200400" marR="0" lvl="6" indent="-342900" algn="l" rtl="0">
              <a:lnSpc>
                <a:spcPct val="90000"/>
              </a:lnSpc>
              <a:spcBef>
                <a:spcPts val="500"/>
              </a:spcBef>
              <a:spcAft>
                <a:spcPts val="0"/>
              </a:spcAft>
              <a:buClr>
                <a:srgbClr val="000000"/>
              </a:buClr>
              <a:buSzPts val="1800"/>
              <a:buFont typeface="Arial"/>
              <a:buChar char="•"/>
              <a:defRPr sz="1800" b="0" i="0" u="none" strike="noStrike" cap="none">
                <a:solidFill>
                  <a:srgbClr val="000000"/>
                </a:solidFill>
                <a:latin typeface="Calibri"/>
                <a:ea typeface="Calibri"/>
                <a:cs typeface="Calibri"/>
                <a:sym typeface="Calibri"/>
              </a:defRPr>
            </a:lvl7pPr>
            <a:lvl8pPr marL="3657600" marR="0" lvl="7" indent="-342900" algn="l" rtl="0">
              <a:lnSpc>
                <a:spcPct val="90000"/>
              </a:lnSpc>
              <a:spcBef>
                <a:spcPts val="500"/>
              </a:spcBef>
              <a:spcAft>
                <a:spcPts val="0"/>
              </a:spcAft>
              <a:buClr>
                <a:srgbClr val="000000"/>
              </a:buClr>
              <a:buSzPts val="1800"/>
              <a:buFont typeface="Arial"/>
              <a:buChar char="•"/>
              <a:defRPr sz="1800" b="0" i="0" u="none" strike="noStrike" cap="none">
                <a:solidFill>
                  <a:srgbClr val="000000"/>
                </a:solidFill>
                <a:latin typeface="Calibri"/>
                <a:ea typeface="Calibri"/>
                <a:cs typeface="Calibri"/>
                <a:sym typeface="Calibri"/>
              </a:defRPr>
            </a:lvl8pPr>
            <a:lvl9pPr marL="4114800" marR="0" lvl="8" indent="-342900" algn="l" rtl="0">
              <a:lnSpc>
                <a:spcPct val="90000"/>
              </a:lnSpc>
              <a:spcBef>
                <a:spcPts val="500"/>
              </a:spcBef>
              <a:spcAft>
                <a:spcPts val="0"/>
              </a:spcAft>
              <a:buClr>
                <a:srgbClr val="000000"/>
              </a:buClr>
              <a:buSzPts val="1800"/>
              <a:buFont typeface="Arial"/>
              <a:buChar char="•"/>
              <a:defRPr sz="1800" b="0" i="0" u="none" strike="noStrike" cap="none">
                <a:solidFill>
                  <a:srgbClr val="000000"/>
                </a:solidFill>
                <a:latin typeface="Calibri"/>
                <a:ea typeface="Calibri"/>
                <a:cs typeface="Calibri"/>
                <a:sym typeface="Calibri"/>
              </a:defRPr>
            </a:lvl9pPr>
          </a:lstStyle>
          <a:p>
            <a:endParaRPr/>
          </a:p>
        </p:txBody>
      </p:sp>
      <p:sp>
        <p:nvSpPr>
          <p:cNvPr id="11" name="Google Shape;11;p3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b" anchorCtr="0">
            <a:normAutofit/>
          </a:bodyPr>
          <a:lstStyle>
            <a:lvl1pPr marR="0" lvl="0" algn="l" rtl="0">
              <a:lnSpc>
                <a:spcPct val="90000"/>
              </a:lnSpc>
              <a:spcBef>
                <a:spcPts val="0"/>
              </a:spcBef>
              <a:spcAft>
                <a:spcPts val="0"/>
              </a:spcAft>
              <a:buClr>
                <a:srgbClr val="000000"/>
              </a:buClr>
              <a:buSzPts val="4400"/>
              <a:buFont typeface="Open Sans Light"/>
              <a:buNone/>
              <a:defRPr sz="4400" b="0" i="0" u="none" strike="noStrike" cap="none">
                <a:solidFill>
                  <a:srgbClr val="000000"/>
                </a:solidFill>
                <a:latin typeface="Open Sans Light"/>
                <a:ea typeface="Open Sans Light"/>
                <a:cs typeface="Open Sans Light"/>
                <a:sym typeface="Open Sans Ligh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extLst>
      <p:ext uri="{BB962C8B-B14F-4D97-AF65-F5344CB8AC3E}">
        <p14:creationId xmlns:p14="http://schemas.microsoft.com/office/powerpoint/2010/main" val="1797756868"/>
      </p:ext>
    </p:extLst>
  </p:cSld>
  <p:clrMap bg1="lt1" tx1="dk1" bg2="dk2" tx2="lt2" accent1="accent1" accent2="accent2" accent3="accent3" accent4="accent4" accent5="accent5" accent6="accent6" hlink="hlink" folHlink="folHlink"/>
  <p:sldLayoutIdLst>
    <p:sldLayoutId id="2147483661" r:id="rId1"/>
    <p:sldLayoutId id="2147483663" r:id="rId2"/>
    <p:sldLayoutId id="2147483666" r:id="rId3"/>
    <p:sldLayoutId id="2147483667" r:id="rId4"/>
    <p:sldLayoutId id="2147483668" r:id="rId5"/>
    <p:sldLayoutId id="2147483669" r:id="rId6"/>
  </p:sldLayoutIdLst>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s://www.remove.bg/"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hyperlink" Target="https://bit.ly/QUkviz" TargetMode="External"/><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hyperlink" Target="https://chat.openai.com/chat" TargetMode="External"/><Relationship Id="rId7" Type="http://schemas.openxmlformats.org/officeDocument/2006/relationships/hyperlink" Target="https://creativecommons.org/licenses/by/3.0/" TargetMode="External"/><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hyperlink" Target="https://www.inteldig.com/2020/09/chatbots-que-brindan-psicoterapia-ayudan-a-disminuir-el-uso-de-drogas/" TargetMode="External"/><Relationship Id="rId5" Type="http://schemas.openxmlformats.org/officeDocument/2006/relationships/image" Target="../media/image24.png"/><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hyperlink" Target="https://bit.ly/AIEduBot" TargetMode="External"/><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image" Target="../media/image9.sv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hyperlink" Target="https://bit.ly/zbirka-um-int" TargetMode="External"/><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1.xml"/><Relationship Id="rId1" Type="http://schemas.openxmlformats.org/officeDocument/2006/relationships/slideLayout" Target="../slideLayouts/slideLayout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hyperlink" Target="mailto:helpdesk@skole.hr" TargetMode="External"/><Relationship Id="rId5" Type="http://schemas.openxmlformats.org/officeDocument/2006/relationships/hyperlink" Target="mailto:e-skole-edukacija@skole.hr" TargetMode="External"/><Relationship Id="rId4" Type="http://schemas.openxmlformats.org/officeDocument/2006/relationships/image" Target="../media/image36.png"/></Relationships>
</file>

<file path=ppt/slides/_rels/slide2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9.sv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11.svg"/></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8DEEDA0D-503D-4EC2-9C2F-AD8C116E253B}"/>
              </a:ext>
            </a:extLst>
          </p:cNvPr>
          <p:cNvSpPr>
            <a:spLocks noGrp="1"/>
          </p:cNvSpPr>
          <p:nvPr>
            <p:ph type="title"/>
          </p:nvPr>
        </p:nvSpPr>
        <p:spPr>
          <a:xfrm>
            <a:off x="2925639" y="92627"/>
            <a:ext cx="9610725" cy="3248025"/>
          </a:xfrm>
        </p:spPr>
        <p:txBody>
          <a:bodyPr/>
          <a:lstStyle/>
          <a:p>
            <a:r>
              <a:rPr lang="es-ES" dirty="0">
                <a:latin typeface="Open Sans"/>
                <a:ea typeface="Open Sans"/>
                <a:cs typeface="Open Sans"/>
              </a:rPr>
              <a:t>Umjetna </a:t>
            </a:r>
            <a:r>
              <a:rPr lang="es-ES" dirty="0" err="1">
                <a:latin typeface="Open Sans"/>
                <a:ea typeface="Open Sans"/>
                <a:cs typeface="Open Sans"/>
              </a:rPr>
              <a:t>inteligencija</a:t>
            </a:r>
            <a:r>
              <a:rPr lang="es-ES" dirty="0">
                <a:latin typeface="Open Sans"/>
                <a:ea typeface="Open Sans"/>
                <a:cs typeface="Open Sans"/>
              </a:rPr>
              <a:t> – </a:t>
            </a:r>
            <a:r>
              <a:rPr lang="es-ES" dirty="0" err="1">
                <a:latin typeface="Open Sans"/>
                <a:ea typeface="Open Sans"/>
                <a:cs typeface="Open Sans"/>
              </a:rPr>
              <a:t>primjena</a:t>
            </a:r>
            <a:r>
              <a:rPr lang="es-ES" dirty="0">
                <a:latin typeface="Open Sans"/>
                <a:ea typeface="Open Sans"/>
                <a:cs typeface="Open Sans"/>
              </a:rPr>
              <a:t> u </a:t>
            </a:r>
            <a:r>
              <a:rPr lang="es-ES" dirty="0" err="1">
                <a:latin typeface="Open Sans"/>
                <a:ea typeface="Open Sans"/>
                <a:cs typeface="Open Sans"/>
              </a:rPr>
              <a:t>obrazovanju</a:t>
            </a:r>
            <a:r>
              <a:rPr lang="es-ES" dirty="0">
                <a:latin typeface="Open Sans"/>
                <a:ea typeface="Open Sans"/>
                <a:cs typeface="Open Sans"/>
              </a:rPr>
              <a:t> (</a:t>
            </a:r>
            <a:r>
              <a:rPr lang="es-ES" dirty="0" err="1">
                <a:latin typeface="Open Sans"/>
                <a:ea typeface="Open Sans"/>
                <a:cs typeface="Open Sans"/>
              </a:rPr>
              <a:t>za</a:t>
            </a:r>
            <a:r>
              <a:rPr lang="es-ES" dirty="0">
                <a:latin typeface="Open Sans"/>
                <a:ea typeface="Open Sans"/>
                <a:cs typeface="Open Sans"/>
              </a:rPr>
              <a:t> </a:t>
            </a:r>
            <a:r>
              <a:rPr lang="es-ES" dirty="0" err="1">
                <a:latin typeface="Open Sans"/>
                <a:ea typeface="Open Sans"/>
                <a:cs typeface="Open Sans"/>
              </a:rPr>
              <a:t>početnike</a:t>
            </a:r>
            <a:r>
              <a:rPr lang="es-ES" dirty="0">
                <a:latin typeface="Open Sans"/>
                <a:ea typeface="Open Sans"/>
                <a:cs typeface="Open Sans"/>
              </a:rPr>
              <a:t>)</a:t>
            </a:r>
            <a:endParaRPr lang="hr-HR"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64923569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DB107901-463D-4C91-859B-62D295156471}"/>
              </a:ext>
            </a:extLst>
          </p:cNvPr>
          <p:cNvSpPr>
            <a:spLocks noGrp="1"/>
          </p:cNvSpPr>
          <p:nvPr>
            <p:ph type="title"/>
          </p:nvPr>
        </p:nvSpPr>
        <p:spPr>
          <a:xfrm>
            <a:off x="470454" y="4363466"/>
            <a:ext cx="10956960" cy="1755797"/>
          </a:xfrm>
        </p:spPr>
        <p:txBody>
          <a:bodyPr>
            <a:noAutofit/>
          </a:bodyPr>
          <a:lstStyle/>
          <a:p>
            <a:r>
              <a:rPr lang="pl-PL" sz="6000" dirty="0">
                <a:latin typeface="Open Sans" panose="020B0606030504020204" pitchFamily="34" charset="0"/>
                <a:ea typeface="Open Sans" panose="020B0606030504020204" pitchFamily="34" charset="0"/>
                <a:cs typeface="Open Sans" panose="020B0606030504020204" pitchFamily="34" charset="0"/>
              </a:rPr>
              <a:t>Alati umjetne inteligencije za primjenu u nastavnom procesu</a:t>
            </a:r>
            <a:endParaRPr lang="hr-HR" sz="60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9397825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slov 2">
            <a:extLst>
              <a:ext uri="{FF2B5EF4-FFF2-40B4-BE49-F238E27FC236}">
                <a16:creationId xmlns:a16="http://schemas.microsoft.com/office/drawing/2014/main" id="{D0971555-337E-460F-A0E6-FFAB045A3A9E}"/>
              </a:ext>
            </a:extLst>
          </p:cNvPr>
          <p:cNvSpPr>
            <a:spLocks noGrp="1"/>
          </p:cNvSpPr>
          <p:nvPr>
            <p:ph type="title"/>
          </p:nvPr>
        </p:nvSpPr>
        <p:spPr>
          <a:xfrm>
            <a:off x="218470" y="1495317"/>
            <a:ext cx="4297880" cy="3867365"/>
          </a:xfrm>
        </p:spPr>
        <p:txBody>
          <a:bodyPr/>
          <a:lstStyle/>
          <a:p>
            <a:r>
              <a:rPr lang="hr-HR" dirty="0"/>
              <a:t>Remove </a:t>
            </a:r>
            <a:r>
              <a:rPr lang="hr-HR" dirty="0" err="1"/>
              <a:t>Image</a:t>
            </a:r>
            <a:r>
              <a:rPr lang="hr-HR" dirty="0"/>
              <a:t> </a:t>
            </a:r>
            <a:r>
              <a:rPr lang="hr-HR" dirty="0" err="1"/>
              <a:t>Background</a:t>
            </a:r>
            <a:br>
              <a:rPr lang="hr-HR" dirty="0"/>
            </a:br>
            <a:r>
              <a:rPr lang="hr-HR" sz="4000" dirty="0"/>
              <a:t>-alat za uklanjanje pozadine na fotografijama</a:t>
            </a:r>
            <a:endParaRPr lang="hr-HR" dirty="0"/>
          </a:p>
        </p:txBody>
      </p:sp>
      <p:pic>
        <p:nvPicPr>
          <p:cNvPr id="5" name="Slika 4" descr="Slika na kojoj se prikazuje tekst&#10;&#10;Opis je automatski generiran">
            <a:hlinkClick r:id="rId3"/>
            <a:extLst>
              <a:ext uri="{FF2B5EF4-FFF2-40B4-BE49-F238E27FC236}">
                <a16:creationId xmlns:a16="http://schemas.microsoft.com/office/drawing/2014/main" id="{7332A919-9E37-4F34-ABB9-B12744927A48}"/>
              </a:ext>
            </a:extLst>
          </p:cNvPr>
          <p:cNvPicPr>
            <a:picLocks noChangeAspect="1"/>
          </p:cNvPicPr>
          <p:nvPr/>
        </p:nvPicPr>
        <p:blipFill>
          <a:blip r:embed="rId4"/>
          <a:stretch>
            <a:fillRect/>
          </a:stretch>
        </p:blipFill>
        <p:spPr>
          <a:xfrm>
            <a:off x="4874696" y="1119757"/>
            <a:ext cx="7317304" cy="338182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7164428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kstniOkvir 7">
            <a:extLst>
              <a:ext uri="{FF2B5EF4-FFF2-40B4-BE49-F238E27FC236}">
                <a16:creationId xmlns:a16="http://schemas.microsoft.com/office/drawing/2014/main" id="{D62A367B-CF05-4A29-BF4F-E923AA703421}"/>
              </a:ext>
            </a:extLst>
          </p:cNvPr>
          <p:cNvSpPr txBox="1"/>
          <p:nvPr/>
        </p:nvSpPr>
        <p:spPr>
          <a:xfrm>
            <a:off x="482600" y="0"/>
            <a:ext cx="12192000" cy="1538883"/>
          </a:xfrm>
          <a:prstGeom prst="rect">
            <a:avLst/>
          </a:prstGeom>
          <a:noFill/>
        </p:spPr>
        <p:txBody>
          <a:bodyPr wrap="square">
            <a:spAutoFit/>
          </a:bodyPr>
          <a:lstStyle/>
          <a:p>
            <a:r>
              <a:rPr lang="hr-HR" sz="5400" dirty="0">
                <a:latin typeface="Open Sans" panose="020B0606030504020204" pitchFamily="34" charset="0"/>
                <a:ea typeface="Open Sans" panose="020B0606030504020204" pitchFamily="34" charset="0"/>
                <a:cs typeface="Open Sans" panose="020B0606030504020204" pitchFamily="34" charset="0"/>
              </a:rPr>
              <a:t>Isprobajmo </a:t>
            </a:r>
            <a:r>
              <a:rPr lang="hr-HR" sz="5400" dirty="0" err="1">
                <a:latin typeface="Open Sans" panose="020B0606030504020204" pitchFamily="34" charset="0"/>
                <a:ea typeface="Open Sans" panose="020B0606030504020204" pitchFamily="34" charset="0"/>
                <a:cs typeface="Open Sans" panose="020B0606030504020204" pitchFamily="34" charset="0"/>
              </a:rPr>
              <a:t>Quillionz</a:t>
            </a:r>
            <a:r>
              <a:rPr lang="hr-HR" sz="5400" dirty="0">
                <a:latin typeface="Open Sans" panose="020B0606030504020204" pitchFamily="34" charset="0"/>
                <a:ea typeface="Open Sans" panose="020B0606030504020204" pitchFamily="34" charset="0"/>
                <a:cs typeface="Open Sans" panose="020B0606030504020204" pitchFamily="34" charset="0"/>
              </a:rPr>
              <a:t> </a:t>
            </a:r>
            <a:r>
              <a:rPr lang="hr-HR" sz="4000" dirty="0">
                <a:latin typeface="Open Sans" panose="020B0606030504020204" pitchFamily="34" charset="0"/>
                <a:ea typeface="Open Sans" panose="020B0606030504020204" pitchFamily="34" charset="0"/>
                <a:cs typeface="Open Sans" panose="020B0606030504020204" pitchFamily="34" charset="0"/>
              </a:rPr>
              <a:t>– alat za izradu pitanja na temelju unesenog teksta</a:t>
            </a:r>
            <a:endParaRPr lang="hr-HR" sz="5400" dirty="0">
              <a:latin typeface="Open Sans" panose="020B0606030504020204" pitchFamily="34" charset="0"/>
              <a:ea typeface="Open Sans" panose="020B0606030504020204" pitchFamily="34" charset="0"/>
              <a:cs typeface="Open Sans" panose="020B0606030504020204" pitchFamily="34" charset="0"/>
            </a:endParaRPr>
          </a:p>
        </p:txBody>
      </p:sp>
      <p:sp>
        <p:nvSpPr>
          <p:cNvPr id="6" name="TekstniOkvir 5">
            <a:extLst>
              <a:ext uri="{FF2B5EF4-FFF2-40B4-BE49-F238E27FC236}">
                <a16:creationId xmlns:a16="http://schemas.microsoft.com/office/drawing/2014/main" id="{8EA66DC2-3E8D-49EE-9F71-48BEE1041532}"/>
              </a:ext>
            </a:extLst>
          </p:cNvPr>
          <p:cNvSpPr txBox="1"/>
          <p:nvPr/>
        </p:nvSpPr>
        <p:spPr>
          <a:xfrm>
            <a:off x="845107" y="3172327"/>
            <a:ext cx="4577125" cy="830997"/>
          </a:xfrm>
          <a:prstGeom prst="rect">
            <a:avLst/>
          </a:prstGeom>
          <a:noFill/>
        </p:spPr>
        <p:txBody>
          <a:bodyPr wrap="square">
            <a:spAutoFit/>
          </a:bodyPr>
          <a:lstStyle/>
          <a:p>
            <a:r>
              <a:rPr lang="hr-HR" sz="4800" dirty="0">
                <a:hlinkClick r:id="rId3"/>
              </a:rPr>
              <a:t>bit.ly/QUkviz</a:t>
            </a:r>
            <a:r>
              <a:rPr lang="hr-HR" sz="4800" dirty="0"/>
              <a:t> </a:t>
            </a:r>
          </a:p>
        </p:txBody>
      </p:sp>
      <p:pic>
        <p:nvPicPr>
          <p:cNvPr id="5" name="Slika 4">
            <a:extLst>
              <a:ext uri="{FF2B5EF4-FFF2-40B4-BE49-F238E27FC236}">
                <a16:creationId xmlns:a16="http://schemas.microsoft.com/office/drawing/2014/main" id="{BDE82A3C-73F4-4B73-82F1-5FFD538FDE1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76850" y="1754326"/>
            <a:ext cx="5006140" cy="5006140"/>
          </a:xfrm>
          <a:prstGeom prst="rect">
            <a:avLst/>
          </a:prstGeom>
        </p:spPr>
      </p:pic>
    </p:spTree>
    <p:extLst>
      <p:ext uri="{BB962C8B-B14F-4D97-AF65-F5344CB8AC3E}">
        <p14:creationId xmlns:p14="http://schemas.microsoft.com/office/powerpoint/2010/main" val="36741345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kstniOkvir 7">
            <a:extLst>
              <a:ext uri="{FF2B5EF4-FFF2-40B4-BE49-F238E27FC236}">
                <a16:creationId xmlns:a16="http://schemas.microsoft.com/office/drawing/2014/main" id="{D62A367B-CF05-4A29-BF4F-E923AA703421}"/>
              </a:ext>
            </a:extLst>
          </p:cNvPr>
          <p:cNvSpPr txBox="1"/>
          <p:nvPr/>
        </p:nvSpPr>
        <p:spPr>
          <a:xfrm>
            <a:off x="482600" y="0"/>
            <a:ext cx="12192000" cy="923330"/>
          </a:xfrm>
          <a:prstGeom prst="rect">
            <a:avLst/>
          </a:prstGeom>
          <a:noFill/>
        </p:spPr>
        <p:txBody>
          <a:bodyPr wrap="square">
            <a:spAutoFit/>
          </a:bodyPr>
          <a:lstStyle/>
          <a:p>
            <a:r>
              <a:rPr lang="hr-HR" sz="5400" dirty="0" err="1">
                <a:latin typeface="Open Sans" panose="020B0606030504020204" pitchFamily="34" charset="0"/>
                <a:ea typeface="Open Sans" panose="020B0606030504020204" pitchFamily="34" charset="0"/>
                <a:cs typeface="Open Sans" panose="020B0606030504020204" pitchFamily="34" charset="0"/>
              </a:rPr>
              <a:t>Quillionz</a:t>
            </a:r>
            <a:endParaRPr lang="hr-HR" sz="5400" dirty="0">
              <a:latin typeface="Open Sans" panose="020B0606030504020204" pitchFamily="34" charset="0"/>
              <a:ea typeface="Open Sans" panose="020B0606030504020204" pitchFamily="34" charset="0"/>
              <a:cs typeface="Open Sans" panose="020B0606030504020204" pitchFamily="34" charset="0"/>
            </a:endParaRPr>
          </a:p>
        </p:txBody>
      </p:sp>
      <p:pic>
        <p:nvPicPr>
          <p:cNvPr id="21" name="Slika 20" descr="Slika na kojoj se prikazuje tekst&#10;&#10;Opis je automatski generiran">
            <a:extLst>
              <a:ext uri="{FF2B5EF4-FFF2-40B4-BE49-F238E27FC236}">
                <a16:creationId xmlns:a16="http://schemas.microsoft.com/office/drawing/2014/main" id="{594B4422-A46C-4ACB-98E2-2A8429FE15A6}"/>
              </a:ext>
            </a:extLst>
          </p:cNvPr>
          <p:cNvPicPr>
            <a:picLocks noChangeAspect="1"/>
          </p:cNvPicPr>
          <p:nvPr/>
        </p:nvPicPr>
        <p:blipFill>
          <a:blip r:embed="rId3"/>
          <a:stretch>
            <a:fillRect/>
          </a:stretch>
        </p:blipFill>
        <p:spPr>
          <a:xfrm>
            <a:off x="800511" y="1435941"/>
            <a:ext cx="10590978" cy="4394491"/>
          </a:xfrm>
          <a:prstGeom prst="rect">
            <a:avLst/>
          </a:prstGeom>
        </p:spPr>
      </p:pic>
      <p:pic>
        <p:nvPicPr>
          <p:cNvPr id="22" name="Slika 21" descr="Slika na kojoj se prikazuje tekst&#10;&#10;Opis je automatski generiran">
            <a:extLst>
              <a:ext uri="{FF2B5EF4-FFF2-40B4-BE49-F238E27FC236}">
                <a16:creationId xmlns:a16="http://schemas.microsoft.com/office/drawing/2014/main" id="{63EAF363-C860-4067-8517-01C8943A1AC2}"/>
              </a:ext>
            </a:extLst>
          </p:cNvPr>
          <p:cNvPicPr>
            <a:picLocks noChangeAspect="1"/>
          </p:cNvPicPr>
          <p:nvPr/>
        </p:nvPicPr>
        <p:blipFill>
          <a:blip r:embed="rId4"/>
          <a:stretch>
            <a:fillRect/>
          </a:stretch>
        </p:blipFill>
        <p:spPr>
          <a:xfrm>
            <a:off x="800511" y="1435941"/>
            <a:ext cx="10753579" cy="4461958"/>
          </a:xfrm>
          <a:prstGeom prst="rect">
            <a:avLst/>
          </a:prstGeom>
        </p:spPr>
      </p:pic>
      <p:pic>
        <p:nvPicPr>
          <p:cNvPr id="23" name="Slika 22" descr="Slika na kojoj se prikazuje tekst&#10;&#10;Opis je automatski generiran">
            <a:extLst>
              <a:ext uri="{FF2B5EF4-FFF2-40B4-BE49-F238E27FC236}">
                <a16:creationId xmlns:a16="http://schemas.microsoft.com/office/drawing/2014/main" id="{F31BA98E-0D56-4E8A-A375-D09CE6A4DBD2}"/>
              </a:ext>
            </a:extLst>
          </p:cNvPr>
          <p:cNvPicPr>
            <a:picLocks noChangeAspect="1"/>
          </p:cNvPicPr>
          <p:nvPr/>
        </p:nvPicPr>
        <p:blipFill>
          <a:blip r:embed="rId5"/>
          <a:stretch>
            <a:fillRect/>
          </a:stretch>
        </p:blipFill>
        <p:spPr>
          <a:xfrm>
            <a:off x="800511" y="1435941"/>
            <a:ext cx="10753579" cy="4448811"/>
          </a:xfrm>
          <a:prstGeom prst="rect">
            <a:avLst/>
          </a:prstGeom>
        </p:spPr>
      </p:pic>
      <p:pic>
        <p:nvPicPr>
          <p:cNvPr id="24" name="Slika 23">
            <a:extLst>
              <a:ext uri="{FF2B5EF4-FFF2-40B4-BE49-F238E27FC236}">
                <a16:creationId xmlns:a16="http://schemas.microsoft.com/office/drawing/2014/main" id="{52DAE49A-212B-4B55-AABA-68F732ECE592}"/>
              </a:ext>
            </a:extLst>
          </p:cNvPr>
          <p:cNvPicPr>
            <a:picLocks noChangeAspect="1"/>
          </p:cNvPicPr>
          <p:nvPr/>
        </p:nvPicPr>
        <p:blipFill>
          <a:blip r:embed="rId6"/>
          <a:stretch>
            <a:fillRect/>
          </a:stretch>
        </p:blipFill>
        <p:spPr>
          <a:xfrm>
            <a:off x="800511" y="1402207"/>
            <a:ext cx="10753579" cy="4495692"/>
          </a:xfrm>
          <a:prstGeom prst="rect">
            <a:avLst/>
          </a:prstGeom>
        </p:spPr>
      </p:pic>
      <p:pic>
        <p:nvPicPr>
          <p:cNvPr id="25" name="Slika 24">
            <a:extLst>
              <a:ext uri="{FF2B5EF4-FFF2-40B4-BE49-F238E27FC236}">
                <a16:creationId xmlns:a16="http://schemas.microsoft.com/office/drawing/2014/main" id="{11C357F0-94F6-4E0B-941E-F74E11BEFD6E}"/>
              </a:ext>
            </a:extLst>
          </p:cNvPr>
          <p:cNvPicPr>
            <a:picLocks noChangeAspect="1"/>
          </p:cNvPicPr>
          <p:nvPr/>
        </p:nvPicPr>
        <p:blipFill>
          <a:blip r:embed="rId7"/>
          <a:stretch>
            <a:fillRect/>
          </a:stretch>
        </p:blipFill>
        <p:spPr>
          <a:xfrm>
            <a:off x="800510" y="1333873"/>
            <a:ext cx="10753579" cy="4557452"/>
          </a:xfrm>
          <a:prstGeom prst="rect">
            <a:avLst/>
          </a:prstGeom>
        </p:spPr>
      </p:pic>
      <p:pic>
        <p:nvPicPr>
          <p:cNvPr id="26" name="Slika 25" descr="Slika na kojoj se prikazuje tekst&#10;&#10;Opis je automatski generiran">
            <a:extLst>
              <a:ext uri="{FF2B5EF4-FFF2-40B4-BE49-F238E27FC236}">
                <a16:creationId xmlns:a16="http://schemas.microsoft.com/office/drawing/2014/main" id="{AE12581A-D251-4D23-A5E0-2982EE68B12A}"/>
              </a:ext>
            </a:extLst>
          </p:cNvPr>
          <p:cNvPicPr>
            <a:picLocks noChangeAspect="1"/>
          </p:cNvPicPr>
          <p:nvPr/>
        </p:nvPicPr>
        <p:blipFill>
          <a:blip r:embed="rId8"/>
          <a:stretch>
            <a:fillRect/>
          </a:stretch>
        </p:blipFill>
        <p:spPr>
          <a:xfrm>
            <a:off x="800509" y="1300139"/>
            <a:ext cx="10762145" cy="4591186"/>
          </a:xfrm>
          <a:prstGeom prst="rect">
            <a:avLst/>
          </a:prstGeom>
        </p:spPr>
      </p:pic>
      <p:pic>
        <p:nvPicPr>
          <p:cNvPr id="27" name="Slika 26" descr="Slika na kojoj se prikazuje tekst&#10;&#10;Opis je automatski generiran">
            <a:extLst>
              <a:ext uri="{FF2B5EF4-FFF2-40B4-BE49-F238E27FC236}">
                <a16:creationId xmlns:a16="http://schemas.microsoft.com/office/drawing/2014/main" id="{E1912468-48F3-4A72-A547-C4399C48E299}"/>
              </a:ext>
            </a:extLst>
          </p:cNvPr>
          <p:cNvPicPr>
            <a:picLocks noChangeAspect="1"/>
          </p:cNvPicPr>
          <p:nvPr/>
        </p:nvPicPr>
        <p:blipFill>
          <a:blip r:embed="rId9"/>
          <a:stretch>
            <a:fillRect/>
          </a:stretch>
        </p:blipFill>
        <p:spPr>
          <a:xfrm>
            <a:off x="791945" y="1278240"/>
            <a:ext cx="11010848" cy="4634984"/>
          </a:xfrm>
          <a:prstGeom prst="rect">
            <a:avLst/>
          </a:prstGeom>
        </p:spPr>
      </p:pic>
      <p:pic>
        <p:nvPicPr>
          <p:cNvPr id="28" name="Slika 27" descr="Slika na kojoj se prikazuje tekst&#10;&#10;Opis je automatski generiran">
            <a:extLst>
              <a:ext uri="{FF2B5EF4-FFF2-40B4-BE49-F238E27FC236}">
                <a16:creationId xmlns:a16="http://schemas.microsoft.com/office/drawing/2014/main" id="{641037AD-71B2-4C56-9134-4DA581D13BED}"/>
              </a:ext>
            </a:extLst>
          </p:cNvPr>
          <p:cNvPicPr>
            <a:picLocks noChangeAspect="1"/>
          </p:cNvPicPr>
          <p:nvPr/>
        </p:nvPicPr>
        <p:blipFill>
          <a:blip r:embed="rId10"/>
          <a:stretch>
            <a:fillRect/>
          </a:stretch>
        </p:blipFill>
        <p:spPr>
          <a:xfrm>
            <a:off x="2583115" y="1232498"/>
            <a:ext cx="7428507" cy="4658827"/>
          </a:xfrm>
          <a:prstGeom prst="rect">
            <a:avLst/>
          </a:prstGeom>
        </p:spPr>
      </p:pic>
      <p:pic>
        <p:nvPicPr>
          <p:cNvPr id="29" name="Slika 28" descr="Slika na kojoj se prikazuje tekst&#10;&#10;Opis je automatski generiran">
            <a:extLst>
              <a:ext uri="{FF2B5EF4-FFF2-40B4-BE49-F238E27FC236}">
                <a16:creationId xmlns:a16="http://schemas.microsoft.com/office/drawing/2014/main" id="{A831E897-6215-46F5-98AA-266A4452B998}"/>
              </a:ext>
            </a:extLst>
          </p:cNvPr>
          <p:cNvPicPr>
            <a:picLocks noChangeAspect="1"/>
          </p:cNvPicPr>
          <p:nvPr/>
        </p:nvPicPr>
        <p:blipFill>
          <a:blip r:embed="rId11"/>
          <a:stretch>
            <a:fillRect/>
          </a:stretch>
        </p:blipFill>
        <p:spPr>
          <a:xfrm>
            <a:off x="709351" y="1243473"/>
            <a:ext cx="11093442" cy="4669751"/>
          </a:xfrm>
          <a:prstGeom prst="rect">
            <a:avLst/>
          </a:prstGeom>
        </p:spPr>
      </p:pic>
    </p:spTree>
    <p:extLst>
      <p:ext uri="{BB962C8B-B14F-4D97-AF65-F5344CB8AC3E}">
        <p14:creationId xmlns:p14="http://schemas.microsoft.com/office/powerpoint/2010/main" val="20166187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1000"/>
                                        <p:tgtEl>
                                          <p:spTgt spid="22"/>
                                        </p:tgtEl>
                                      </p:cBhvr>
                                    </p:animEffect>
                                    <p:anim calcmode="lin" valueType="num">
                                      <p:cBhvr>
                                        <p:cTn id="15" dur="1000" fill="hold"/>
                                        <p:tgtEl>
                                          <p:spTgt spid="22"/>
                                        </p:tgtEl>
                                        <p:attrNameLst>
                                          <p:attrName>ppt_x</p:attrName>
                                        </p:attrNameLst>
                                      </p:cBhvr>
                                      <p:tavLst>
                                        <p:tav tm="0">
                                          <p:val>
                                            <p:strVal val="#ppt_x"/>
                                          </p:val>
                                        </p:tav>
                                        <p:tav tm="100000">
                                          <p:val>
                                            <p:strVal val="#ppt_x"/>
                                          </p:val>
                                        </p:tav>
                                      </p:tavLst>
                                    </p:anim>
                                    <p:anim calcmode="lin" valueType="num">
                                      <p:cBhvr>
                                        <p:cTn id="16"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1000"/>
                                        <p:tgtEl>
                                          <p:spTgt spid="23"/>
                                        </p:tgtEl>
                                      </p:cBhvr>
                                    </p:animEffect>
                                    <p:anim calcmode="lin" valueType="num">
                                      <p:cBhvr>
                                        <p:cTn id="22" dur="1000" fill="hold"/>
                                        <p:tgtEl>
                                          <p:spTgt spid="23"/>
                                        </p:tgtEl>
                                        <p:attrNameLst>
                                          <p:attrName>ppt_x</p:attrName>
                                        </p:attrNameLst>
                                      </p:cBhvr>
                                      <p:tavLst>
                                        <p:tav tm="0">
                                          <p:val>
                                            <p:strVal val="#ppt_x"/>
                                          </p:val>
                                        </p:tav>
                                        <p:tav tm="100000">
                                          <p:val>
                                            <p:strVal val="#ppt_x"/>
                                          </p:val>
                                        </p:tav>
                                      </p:tavLst>
                                    </p:anim>
                                    <p:anim calcmode="lin" valueType="num">
                                      <p:cBhvr>
                                        <p:cTn id="23"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1000"/>
                                        <p:tgtEl>
                                          <p:spTgt spid="24"/>
                                        </p:tgtEl>
                                      </p:cBhvr>
                                    </p:animEffect>
                                    <p:anim calcmode="lin" valueType="num">
                                      <p:cBhvr>
                                        <p:cTn id="29" dur="1000" fill="hold"/>
                                        <p:tgtEl>
                                          <p:spTgt spid="24"/>
                                        </p:tgtEl>
                                        <p:attrNameLst>
                                          <p:attrName>ppt_x</p:attrName>
                                        </p:attrNameLst>
                                      </p:cBhvr>
                                      <p:tavLst>
                                        <p:tav tm="0">
                                          <p:val>
                                            <p:strVal val="#ppt_x"/>
                                          </p:val>
                                        </p:tav>
                                        <p:tav tm="100000">
                                          <p:val>
                                            <p:strVal val="#ppt_x"/>
                                          </p:val>
                                        </p:tav>
                                      </p:tavLst>
                                    </p:anim>
                                    <p:anim calcmode="lin" valueType="num">
                                      <p:cBhvr>
                                        <p:cTn id="30"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1000"/>
                                        <p:tgtEl>
                                          <p:spTgt spid="25"/>
                                        </p:tgtEl>
                                      </p:cBhvr>
                                    </p:animEffect>
                                    <p:anim calcmode="lin" valueType="num">
                                      <p:cBhvr>
                                        <p:cTn id="36" dur="1000" fill="hold"/>
                                        <p:tgtEl>
                                          <p:spTgt spid="25"/>
                                        </p:tgtEl>
                                        <p:attrNameLst>
                                          <p:attrName>ppt_x</p:attrName>
                                        </p:attrNameLst>
                                      </p:cBhvr>
                                      <p:tavLst>
                                        <p:tav tm="0">
                                          <p:val>
                                            <p:strVal val="#ppt_x"/>
                                          </p:val>
                                        </p:tav>
                                        <p:tav tm="100000">
                                          <p:val>
                                            <p:strVal val="#ppt_x"/>
                                          </p:val>
                                        </p:tav>
                                      </p:tavLst>
                                    </p:anim>
                                    <p:anim calcmode="lin" valueType="num">
                                      <p:cBhvr>
                                        <p:cTn id="37"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1000"/>
                                        <p:tgtEl>
                                          <p:spTgt spid="26"/>
                                        </p:tgtEl>
                                      </p:cBhvr>
                                    </p:animEffect>
                                    <p:anim calcmode="lin" valueType="num">
                                      <p:cBhvr>
                                        <p:cTn id="43" dur="1000" fill="hold"/>
                                        <p:tgtEl>
                                          <p:spTgt spid="26"/>
                                        </p:tgtEl>
                                        <p:attrNameLst>
                                          <p:attrName>ppt_x</p:attrName>
                                        </p:attrNameLst>
                                      </p:cBhvr>
                                      <p:tavLst>
                                        <p:tav tm="0">
                                          <p:val>
                                            <p:strVal val="#ppt_x"/>
                                          </p:val>
                                        </p:tav>
                                        <p:tav tm="100000">
                                          <p:val>
                                            <p:strVal val="#ppt_x"/>
                                          </p:val>
                                        </p:tav>
                                      </p:tavLst>
                                    </p:anim>
                                    <p:anim calcmode="lin" valueType="num">
                                      <p:cBhvr>
                                        <p:cTn id="44"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fade">
                                      <p:cBhvr>
                                        <p:cTn id="49" dur="1000"/>
                                        <p:tgtEl>
                                          <p:spTgt spid="27"/>
                                        </p:tgtEl>
                                      </p:cBhvr>
                                    </p:animEffect>
                                    <p:anim calcmode="lin" valueType="num">
                                      <p:cBhvr>
                                        <p:cTn id="50" dur="1000" fill="hold"/>
                                        <p:tgtEl>
                                          <p:spTgt spid="27"/>
                                        </p:tgtEl>
                                        <p:attrNameLst>
                                          <p:attrName>ppt_x</p:attrName>
                                        </p:attrNameLst>
                                      </p:cBhvr>
                                      <p:tavLst>
                                        <p:tav tm="0">
                                          <p:val>
                                            <p:strVal val="#ppt_x"/>
                                          </p:val>
                                        </p:tav>
                                        <p:tav tm="100000">
                                          <p:val>
                                            <p:strVal val="#ppt_x"/>
                                          </p:val>
                                        </p:tav>
                                      </p:tavLst>
                                    </p:anim>
                                    <p:anim calcmode="lin" valueType="num">
                                      <p:cBhvr>
                                        <p:cTn id="51"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1000"/>
                                        <p:tgtEl>
                                          <p:spTgt spid="28"/>
                                        </p:tgtEl>
                                      </p:cBhvr>
                                    </p:animEffect>
                                    <p:anim calcmode="lin" valueType="num">
                                      <p:cBhvr>
                                        <p:cTn id="57" dur="1000" fill="hold"/>
                                        <p:tgtEl>
                                          <p:spTgt spid="28"/>
                                        </p:tgtEl>
                                        <p:attrNameLst>
                                          <p:attrName>ppt_x</p:attrName>
                                        </p:attrNameLst>
                                      </p:cBhvr>
                                      <p:tavLst>
                                        <p:tav tm="0">
                                          <p:val>
                                            <p:strVal val="#ppt_x"/>
                                          </p:val>
                                        </p:tav>
                                        <p:tav tm="100000">
                                          <p:val>
                                            <p:strVal val="#ppt_x"/>
                                          </p:val>
                                        </p:tav>
                                      </p:tavLst>
                                    </p:anim>
                                    <p:anim calcmode="lin" valueType="num">
                                      <p:cBhvr>
                                        <p:cTn id="58"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fade">
                                      <p:cBhvr>
                                        <p:cTn id="63" dur="1000"/>
                                        <p:tgtEl>
                                          <p:spTgt spid="29"/>
                                        </p:tgtEl>
                                      </p:cBhvr>
                                    </p:animEffect>
                                    <p:anim calcmode="lin" valueType="num">
                                      <p:cBhvr>
                                        <p:cTn id="64" dur="1000" fill="hold"/>
                                        <p:tgtEl>
                                          <p:spTgt spid="29"/>
                                        </p:tgtEl>
                                        <p:attrNameLst>
                                          <p:attrName>ppt_x</p:attrName>
                                        </p:attrNameLst>
                                      </p:cBhvr>
                                      <p:tavLst>
                                        <p:tav tm="0">
                                          <p:val>
                                            <p:strVal val="#ppt_x"/>
                                          </p:val>
                                        </p:tav>
                                        <p:tav tm="100000">
                                          <p:val>
                                            <p:strVal val="#ppt_x"/>
                                          </p:val>
                                        </p:tav>
                                      </p:tavLst>
                                    </p:anim>
                                    <p:anim calcmode="lin" valueType="num">
                                      <p:cBhvr>
                                        <p:cTn id="65"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kstniOkvir 7">
            <a:extLst>
              <a:ext uri="{FF2B5EF4-FFF2-40B4-BE49-F238E27FC236}">
                <a16:creationId xmlns:a16="http://schemas.microsoft.com/office/drawing/2014/main" id="{D62A367B-CF05-4A29-BF4F-E923AA703421}"/>
              </a:ext>
            </a:extLst>
          </p:cNvPr>
          <p:cNvSpPr txBox="1"/>
          <p:nvPr/>
        </p:nvSpPr>
        <p:spPr>
          <a:xfrm>
            <a:off x="147320" y="121920"/>
            <a:ext cx="12192000" cy="923330"/>
          </a:xfrm>
          <a:prstGeom prst="rect">
            <a:avLst/>
          </a:prstGeom>
          <a:noFill/>
        </p:spPr>
        <p:txBody>
          <a:bodyPr wrap="square">
            <a:spAutoFit/>
          </a:bodyPr>
          <a:lstStyle/>
          <a:p>
            <a:r>
              <a:rPr lang="hr-HR" sz="5400" dirty="0" err="1">
                <a:latin typeface="Open Sans" panose="020B0606030504020204" pitchFamily="34" charset="0"/>
                <a:ea typeface="Open Sans" panose="020B0606030504020204" pitchFamily="34" charset="0"/>
                <a:cs typeface="Open Sans" panose="020B0606030504020204" pitchFamily="34" charset="0"/>
              </a:rPr>
              <a:t>ChatGPT</a:t>
            </a:r>
            <a:r>
              <a:rPr lang="hr-HR" sz="5400" dirty="0">
                <a:latin typeface="Open Sans" panose="020B0606030504020204" pitchFamily="34" charset="0"/>
                <a:ea typeface="Open Sans" panose="020B0606030504020204" pitchFamily="34" charset="0"/>
                <a:cs typeface="Open Sans" panose="020B0606030504020204" pitchFamily="34" charset="0"/>
              </a:rPr>
              <a:t> </a:t>
            </a:r>
          </a:p>
        </p:txBody>
      </p:sp>
      <p:pic>
        <p:nvPicPr>
          <p:cNvPr id="3" name="Slika 2">
            <a:hlinkClick r:id="rId3"/>
            <a:extLst>
              <a:ext uri="{FF2B5EF4-FFF2-40B4-BE49-F238E27FC236}">
                <a16:creationId xmlns:a16="http://schemas.microsoft.com/office/drawing/2014/main" id="{BB070E05-A5DF-43CA-BA05-59B475EC752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80080" y="369193"/>
            <a:ext cx="8864600" cy="6119613"/>
          </a:xfrm>
          <a:prstGeom prst="rect">
            <a:avLst/>
          </a:prstGeom>
        </p:spPr>
      </p:pic>
      <p:pic>
        <p:nvPicPr>
          <p:cNvPr id="5" name="Slika 4">
            <a:extLst>
              <a:ext uri="{FF2B5EF4-FFF2-40B4-BE49-F238E27FC236}">
                <a16:creationId xmlns:a16="http://schemas.microsoft.com/office/drawing/2014/main" id="{74D890E9-0136-49DE-88DE-6E98C7EC8053}"/>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1127760" y="736570"/>
            <a:ext cx="5852160" cy="4587971"/>
          </a:xfrm>
          <a:prstGeom prst="rect">
            <a:avLst/>
          </a:prstGeom>
        </p:spPr>
      </p:pic>
      <p:sp>
        <p:nvSpPr>
          <p:cNvPr id="6" name="TekstniOkvir 5">
            <a:extLst>
              <a:ext uri="{FF2B5EF4-FFF2-40B4-BE49-F238E27FC236}">
                <a16:creationId xmlns:a16="http://schemas.microsoft.com/office/drawing/2014/main" id="{FB7AAFD6-BB07-4046-A135-92E0CBEBBA48}"/>
              </a:ext>
            </a:extLst>
          </p:cNvPr>
          <p:cNvSpPr txBox="1"/>
          <p:nvPr/>
        </p:nvSpPr>
        <p:spPr>
          <a:xfrm>
            <a:off x="0" y="6505247"/>
            <a:ext cx="4237767" cy="230832"/>
          </a:xfrm>
          <a:prstGeom prst="rect">
            <a:avLst/>
          </a:prstGeom>
          <a:noFill/>
        </p:spPr>
        <p:txBody>
          <a:bodyPr wrap="square" rtlCol="0">
            <a:spAutoFit/>
          </a:bodyPr>
          <a:lstStyle/>
          <a:p>
            <a:r>
              <a:rPr lang="hr-HR" sz="900" dirty="0">
                <a:hlinkClick r:id="rId6" tooltip="https://www.inteldig.com/2020/09/chatbots-que-brindan-psicoterapia-ayudan-a-disminuir-el-uso-de-drogas/"/>
              </a:rPr>
              <a:t>Ta fotografija</a:t>
            </a:r>
            <a:r>
              <a:rPr lang="hr-HR" sz="900" dirty="0"/>
              <a:t> korisnika Nepoznat autor: licenca </a:t>
            </a:r>
            <a:r>
              <a:rPr lang="hr-HR" sz="900" dirty="0">
                <a:hlinkClick r:id="rId7" tooltip="https://creativecommons.org/licenses/by/3.0/"/>
              </a:rPr>
              <a:t>CC BY</a:t>
            </a:r>
            <a:endParaRPr lang="hr-HR" sz="900" dirty="0"/>
          </a:p>
        </p:txBody>
      </p:sp>
    </p:spTree>
    <p:extLst>
      <p:ext uri="{BB962C8B-B14F-4D97-AF65-F5344CB8AC3E}">
        <p14:creationId xmlns:p14="http://schemas.microsoft.com/office/powerpoint/2010/main" val="412437991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kstniOkvir 7">
            <a:extLst>
              <a:ext uri="{FF2B5EF4-FFF2-40B4-BE49-F238E27FC236}">
                <a16:creationId xmlns:a16="http://schemas.microsoft.com/office/drawing/2014/main" id="{D62A367B-CF05-4A29-BF4F-E923AA703421}"/>
              </a:ext>
            </a:extLst>
          </p:cNvPr>
          <p:cNvSpPr txBox="1"/>
          <p:nvPr/>
        </p:nvSpPr>
        <p:spPr>
          <a:xfrm>
            <a:off x="482600" y="0"/>
            <a:ext cx="12192000" cy="1661993"/>
          </a:xfrm>
          <a:prstGeom prst="rect">
            <a:avLst/>
          </a:prstGeom>
          <a:noFill/>
        </p:spPr>
        <p:txBody>
          <a:bodyPr wrap="square">
            <a:spAutoFit/>
          </a:bodyPr>
          <a:lstStyle/>
          <a:p>
            <a:r>
              <a:rPr lang="hr-HR" sz="5400" dirty="0">
                <a:latin typeface="Open Sans" panose="020B0606030504020204" pitchFamily="34" charset="0"/>
                <a:ea typeface="Open Sans" panose="020B0606030504020204" pitchFamily="34" charset="0"/>
                <a:cs typeface="Open Sans" panose="020B0606030504020204" pitchFamily="34" charset="0"/>
              </a:rPr>
              <a:t>SnatchBot – </a:t>
            </a:r>
            <a:r>
              <a:rPr lang="hr-HR" sz="4400" dirty="0">
                <a:latin typeface="Open Sans" panose="020B0606030504020204" pitchFamily="34" charset="0"/>
                <a:ea typeface="Open Sans" panose="020B0606030504020204" pitchFamily="34" charset="0"/>
                <a:cs typeface="Open Sans" panose="020B0606030504020204" pitchFamily="34" charset="0"/>
              </a:rPr>
              <a:t>platforma za izradu </a:t>
            </a:r>
            <a:r>
              <a:rPr lang="hr-HR" sz="4400" dirty="0" err="1">
                <a:latin typeface="Open Sans" panose="020B0606030504020204" pitchFamily="34" charset="0"/>
                <a:ea typeface="Open Sans" panose="020B0606030504020204" pitchFamily="34" charset="0"/>
                <a:cs typeface="Open Sans" panose="020B0606030504020204" pitchFamily="34" charset="0"/>
              </a:rPr>
              <a:t>chatbotova</a:t>
            </a:r>
            <a:endParaRPr lang="hr-HR" sz="5400" dirty="0">
              <a:latin typeface="Open Sans" panose="020B0606030504020204" pitchFamily="34" charset="0"/>
              <a:ea typeface="Open Sans" panose="020B0606030504020204" pitchFamily="34" charset="0"/>
              <a:cs typeface="Open Sans" panose="020B0606030504020204" pitchFamily="34" charset="0"/>
            </a:endParaRPr>
          </a:p>
        </p:txBody>
      </p:sp>
      <p:sp>
        <p:nvSpPr>
          <p:cNvPr id="9" name="TekstniOkvir 8">
            <a:extLst>
              <a:ext uri="{FF2B5EF4-FFF2-40B4-BE49-F238E27FC236}">
                <a16:creationId xmlns:a16="http://schemas.microsoft.com/office/drawing/2014/main" id="{FE627A80-F444-4A32-9EE4-5CFC662BED26}"/>
              </a:ext>
            </a:extLst>
          </p:cNvPr>
          <p:cNvSpPr txBox="1"/>
          <p:nvPr/>
        </p:nvSpPr>
        <p:spPr>
          <a:xfrm>
            <a:off x="482600" y="3429000"/>
            <a:ext cx="6336630" cy="707886"/>
          </a:xfrm>
          <a:prstGeom prst="rect">
            <a:avLst/>
          </a:prstGeom>
          <a:noFill/>
        </p:spPr>
        <p:txBody>
          <a:bodyPr wrap="square">
            <a:spAutoFit/>
          </a:bodyPr>
          <a:lstStyle/>
          <a:p>
            <a:r>
              <a:rPr lang="hr-HR" sz="4000" dirty="0"/>
              <a:t> </a:t>
            </a:r>
            <a:r>
              <a:rPr lang="hr-HR" sz="4000" dirty="0">
                <a:hlinkClick r:id="rId3"/>
              </a:rPr>
              <a:t>bit.ly/AIEduBot</a:t>
            </a:r>
            <a:r>
              <a:rPr lang="hr-HR" sz="4000" dirty="0"/>
              <a:t>  </a:t>
            </a:r>
          </a:p>
        </p:txBody>
      </p:sp>
      <p:pic>
        <p:nvPicPr>
          <p:cNvPr id="12" name="Slika 11">
            <a:extLst>
              <a:ext uri="{FF2B5EF4-FFF2-40B4-BE49-F238E27FC236}">
                <a16:creationId xmlns:a16="http://schemas.microsoft.com/office/drawing/2014/main" id="{80924531-12B9-4DFA-9FAB-4241B61AA92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06239" y="900643"/>
            <a:ext cx="5695950" cy="5695950"/>
          </a:xfrm>
          <a:prstGeom prst="rect">
            <a:avLst/>
          </a:prstGeom>
        </p:spPr>
      </p:pic>
    </p:spTree>
    <p:extLst>
      <p:ext uri="{BB962C8B-B14F-4D97-AF65-F5344CB8AC3E}">
        <p14:creationId xmlns:p14="http://schemas.microsoft.com/office/powerpoint/2010/main" val="305908767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kstniOkvir 7">
            <a:extLst>
              <a:ext uri="{FF2B5EF4-FFF2-40B4-BE49-F238E27FC236}">
                <a16:creationId xmlns:a16="http://schemas.microsoft.com/office/drawing/2014/main" id="{D62A367B-CF05-4A29-BF4F-E923AA703421}"/>
              </a:ext>
            </a:extLst>
          </p:cNvPr>
          <p:cNvSpPr txBox="1"/>
          <p:nvPr/>
        </p:nvSpPr>
        <p:spPr>
          <a:xfrm>
            <a:off x="482600" y="0"/>
            <a:ext cx="12192000" cy="923330"/>
          </a:xfrm>
          <a:prstGeom prst="rect">
            <a:avLst/>
          </a:prstGeom>
          <a:noFill/>
        </p:spPr>
        <p:txBody>
          <a:bodyPr wrap="square">
            <a:spAutoFit/>
          </a:bodyPr>
          <a:lstStyle/>
          <a:p>
            <a:r>
              <a:rPr lang="hr-HR" sz="5400" dirty="0">
                <a:latin typeface="Open Sans" panose="020B0606030504020204" pitchFamily="34" charset="0"/>
                <a:ea typeface="Open Sans" panose="020B0606030504020204" pitchFamily="34" charset="0"/>
                <a:cs typeface="Open Sans" panose="020B0606030504020204" pitchFamily="34" charset="0"/>
              </a:rPr>
              <a:t>SnatchBot sučelje i simulator</a:t>
            </a:r>
          </a:p>
        </p:txBody>
      </p:sp>
      <p:pic>
        <p:nvPicPr>
          <p:cNvPr id="5" name="Slika 4" descr="Slika na kojoj se prikazuje tekst&#10;&#10;Opis je automatski generiran">
            <a:extLst>
              <a:ext uri="{FF2B5EF4-FFF2-40B4-BE49-F238E27FC236}">
                <a16:creationId xmlns:a16="http://schemas.microsoft.com/office/drawing/2014/main" id="{88D68DBD-ACB8-4ADB-8BF5-A8A1FB125B91}"/>
              </a:ext>
            </a:extLst>
          </p:cNvPr>
          <p:cNvPicPr>
            <a:picLocks noChangeAspect="1"/>
          </p:cNvPicPr>
          <p:nvPr/>
        </p:nvPicPr>
        <p:blipFill>
          <a:blip r:embed="rId3"/>
          <a:stretch>
            <a:fillRect/>
          </a:stretch>
        </p:blipFill>
        <p:spPr>
          <a:xfrm>
            <a:off x="154545" y="1470639"/>
            <a:ext cx="7679217" cy="4320562"/>
          </a:xfrm>
          <a:prstGeom prst="rect">
            <a:avLst/>
          </a:prstGeom>
        </p:spPr>
      </p:pic>
      <p:pic>
        <p:nvPicPr>
          <p:cNvPr id="6" name="Slika 5" descr="Slika na kojoj se prikazuje tekst&#10;&#10;Opis je automatski generiran">
            <a:extLst>
              <a:ext uri="{FF2B5EF4-FFF2-40B4-BE49-F238E27FC236}">
                <a16:creationId xmlns:a16="http://schemas.microsoft.com/office/drawing/2014/main" id="{70511132-5D27-4676-9A13-B3A6AD27C702}"/>
              </a:ext>
            </a:extLst>
          </p:cNvPr>
          <p:cNvPicPr>
            <a:picLocks noChangeAspect="1"/>
          </p:cNvPicPr>
          <p:nvPr/>
        </p:nvPicPr>
        <p:blipFill>
          <a:blip r:embed="rId4"/>
          <a:stretch>
            <a:fillRect/>
          </a:stretch>
        </p:blipFill>
        <p:spPr>
          <a:xfrm>
            <a:off x="8340477" y="1845733"/>
            <a:ext cx="3526394" cy="3570374"/>
          </a:xfrm>
          <a:prstGeom prst="rect">
            <a:avLst/>
          </a:prstGeom>
        </p:spPr>
      </p:pic>
    </p:spTree>
    <p:extLst>
      <p:ext uri="{BB962C8B-B14F-4D97-AF65-F5344CB8AC3E}">
        <p14:creationId xmlns:p14="http://schemas.microsoft.com/office/powerpoint/2010/main" val="24708975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Slika 2">
            <a:extLst>
              <a:ext uri="{FF2B5EF4-FFF2-40B4-BE49-F238E27FC236}">
                <a16:creationId xmlns:a16="http://schemas.microsoft.com/office/drawing/2014/main" id="{8AA28DD3-CAA6-408B-9DC9-313E9C9C56CB}"/>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135922" y="2285999"/>
            <a:ext cx="4730262" cy="4730262"/>
          </a:xfrm>
          <a:prstGeom prst="rect">
            <a:avLst/>
          </a:prstGeom>
        </p:spPr>
      </p:pic>
      <p:sp>
        <p:nvSpPr>
          <p:cNvPr id="8" name="TekstniOkvir 7">
            <a:extLst>
              <a:ext uri="{FF2B5EF4-FFF2-40B4-BE49-F238E27FC236}">
                <a16:creationId xmlns:a16="http://schemas.microsoft.com/office/drawing/2014/main" id="{D62A367B-CF05-4A29-BF4F-E923AA703421}"/>
              </a:ext>
            </a:extLst>
          </p:cNvPr>
          <p:cNvSpPr txBox="1"/>
          <p:nvPr/>
        </p:nvSpPr>
        <p:spPr>
          <a:xfrm>
            <a:off x="-319505" y="128337"/>
            <a:ext cx="12270874" cy="2585323"/>
          </a:xfrm>
          <a:prstGeom prst="rect">
            <a:avLst/>
          </a:prstGeom>
          <a:noFill/>
        </p:spPr>
        <p:txBody>
          <a:bodyPr wrap="square">
            <a:spAutoFit/>
          </a:bodyPr>
          <a:lstStyle/>
          <a:p>
            <a:pPr algn="ctr"/>
            <a:r>
              <a:rPr lang="pl-PL" sz="5400" dirty="0">
                <a:latin typeface="Open Sans" panose="020B0606030504020204" pitchFamily="34" charset="0"/>
                <a:ea typeface="Open Sans" panose="020B0606030504020204" pitchFamily="34" charset="0"/>
                <a:cs typeface="Open Sans" panose="020B0606030504020204" pitchFamily="34" charset="0"/>
              </a:rPr>
              <a:t>Koji od prezentiranih UI alata smatrate najkorisnijim</a:t>
            </a:r>
            <a:br>
              <a:rPr lang="pl-PL" sz="5400" dirty="0">
                <a:latin typeface="Open Sans" panose="020B0606030504020204" pitchFamily="34" charset="0"/>
                <a:ea typeface="Open Sans" panose="020B0606030504020204" pitchFamily="34" charset="0"/>
                <a:cs typeface="Open Sans" panose="020B0606030504020204" pitchFamily="34" charset="0"/>
              </a:rPr>
            </a:br>
            <a:r>
              <a:rPr lang="pl-PL" sz="5400" dirty="0">
                <a:latin typeface="Open Sans" panose="020B0606030504020204" pitchFamily="34" charset="0"/>
                <a:ea typeface="Open Sans" panose="020B0606030504020204" pitchFamily="34" charset="0"/>
                <a:cs typeface="Open Sans" panose="020B0606030504020204" pitchFamily="34" charset="0"/>
              </a:rPr>
              <a:t>za primjenu u svojoj nastavi?</a:t>
            </a:r>
            <a:endParaRPr lang="hr-HR" sz="5400" dirty="0">
              <a:latin typeface="Open Sans" panose="020B0606030504020204" pitchFamily="34" charset="0"/>
              <a:ea typeface="Open Sans" panose="020B0606030504020204" pitchFamily="34" charset="0"/>
              <a:cs typeface="Open Sans" panose="020B0606030504020204" pitchFamily="34" charset="0"/>
            </a:endParaRPr>
          </a:p>
        </p:txBody>
      </p:sp>
      <p:pic>
        <p:nvPicPr>
          <p:cNvPr id="6" name="Picture 6" descr="Slikovni rezultat za mentimeter logo">
            <a:extLst>
              <a:ext uri="{FF2B5EF4-FFF2-40B4-BE49-F238E27FC236}">
                <a16:creationId xmlns:a16="http://schemas.microsoft.com/office/drawing/2014/main" id="{3181F9DE-C4F1-4F2A-A164-B8FAA68E858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46978" y="5944761"/>
            <a:ext cx="3782927" cy="4636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694792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DB107901-463D-4C91-859B-62D295156471}"/>
              </a:ext>
            </a:extLst>
          </p:cNvPr>
          <p:cNvSpPr>
            <a:spLocks noGrp="1"/>
          </p:cNvSpPr>
          <p:nvPr>
            <p:ph type="title"/>
          </p:nvPr>
        </p:nvSpPr>
        <p:spPr>
          <a:xfrm>
            <a:off x="470454" y="4363466"/>
            <a:ext cx="10956960" cy="1755797"/>
          </a:xfrm>
        </p:spPr>
        <p:txBody>
          <a:bodyPr>
            <a:noAutofit/>
          </a:bodyPr>
          <a:lstStyle/>
          <a:p>
            <a:r>
              <a:rPr lang="pl-PL" sz="6000" dirty="0">
                <a:latin typeface="Open Sans" panose="020B0606030504020204" pitchFamily="34" charset="0"/>
                <a:ea typeface="Open Sans" panose="020B0606030504020204" pitchFamily="34" charset="0"/>
                <a:cs typeface="Open Sans" panose="020B0606030504020204" pitchFamily="34" charset="0"/>
              </a:rPr>
              <a:t>Nedostatci umjetne inteligencije i etička pitanja</a:t>
            </a:r>
            <a:endParaRPr lang="hr-HR" sz="60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78924679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slov 2">
            <a:extLst>
              <a:ext uri="{FF2B5EF4-FFF2-40B4-BE49-F238E27FC236}">
                <a16:creationId xmlns:a16="http://schemas.microsoft.com/office/drawing/2014/main" id="{5D93578A-0916-417E-905F-38B748A4DE2D}"/>
              </a:ext>
            </a:extLst>
          </p:cNvPr>
          <p:cNvSpPr>
            <a:spLocks noGrp="1"/>
          </p:cNvSpPr>
          <p:nvPr>
            <p:ph type="title"/>
          </p:nvPr>
        </p:nvSpPr>
        <p:spPr>
          <a:xfrm>
            <a:off x="576816" y="1848160"/>
            <a:ext cx="4680984" cy="1600200"/>
          </a:xfrm>
        </p:spPr>
        <p:txBody>
          <a:bodyPr/>
          <a:lstStyle/>
          <a:p>
            <a:r>
              <a:rPr lang="pl-PL" dirty="0"/>
              <a:t>Nedostatci UI i etička pitanja</a:t>
            </a:r>
            <a:endParaRPr lang="hr-HR" dirty="0"/>
          </a:p>
        </p:txBody>
      </p:sp>
      <p:sp>
        <p:nvSpPr>
          <p:cNvPr id="5" name="Rezervirano mjesto teksta 4">
            <a:extLst>
              <a:ext uri="{FF2B5EF4-FFF2-40B4-BE49-F238E27FC236}">
                <a16:creationId xmlns:a16="http://schemas.microsoft.com/office/drawing/2014/main" id="{2867004A-17F6-477B-A079-AEBA8D640CD5}"/>
              </a:ext>
            </a:extLst>
          </p:cNvPr>
          <p:cNvSpPr>
            <a:spLocks noGrp="1"/>
          </p:cNvSpPr>
          <p:nvPr>
            <p:ph type="body" idx="2"/>
          </p:nvPr>
        </p:nvSpPr>
        <p:spPr>
          <a:xfrm>
            <a:off x="6096000" y="266700"/>
            <a:ext cx="5854700" cy="6375400"/>
          </a:xfrm>
        </p:spPr>
        <p:txBody>
          <a:bodyPr>
            <a:normAutofit/>
          </a:bodyPr>
          <a:lstStyle/>
          <a:p>
            <a:pPr marL="685800" indent="-457200">
              <a:buFont typeface="Arial" panose="020B0604020202020204" pitchFamily="34" charset="0"/>
              <a:buChar char="•"/>
            </a:pPr>
            <a:r>
              <a:rPr lang="hr-HR" sz="3000" dirty="0"/>
              <a:t>Pristranost</a:t>
            </a:r>
          </a:p>
          <a:p>
            <a:pPr marL="685800" indent="-457200">
              <a:buFont typeface="Arial" panose="020B0604020202020204" pitchFamily="34" charset="0"/>
              <a:buChar char="•"/>
            </a:pPr>
            <a:r>
              <a:rPr lang="hr-HR" sz="3000" dirty="0"/>
              <a:t>Filter mjehurići</a:t>
            </a:r>
          </a:p>
          <a:p>
            <a:pPr marL="685800" indent="-457200">
              <a:buFont typeface="Arial" panose="020B0604020202020204" pitchFamily="34" charset="0"/>
              <a:buChar char="•"/>
            </a:pPr>
            <a:r>
              <a:rPr lang="hr-HR" sz="3000" dirty="0"/>
              <a:t>Komore jeke</a:t>
            </a:r>
          </a:p>
          <a:p>
            <a:pPr marL="685800" indent="-457200">
              <a:buFont typeface="Arial" panose="020B0604020202020204" pitchFamily="34" charset="0"/>
              <a:buChar char="•"/>
            </a:pPr>
            <a:r>
              <a:rPr lang="hr-HR" sz="3000" dirty="0"/>
              <a:t>Lažne vijesti, odnosno lažni medijski sadržaji – engl. </a:t>
            </a:r>
            <a:r>
              <a:rPr lang="hr-HR" sz="3000" i="1" dirty="0" err="1"/>
              <a:t>deepfake</a:t>
            </a:r>
            <a:endParaRPr lang="hr-HR" sz="3000" i="1" dirty="0"/>
          </a:p>
          <a:p>
            <a:pPr marL="685800" indent="-457200">
              <a:buFont typeface="Arial" panose="020B0604020202020204" pitchFamily="34" charset="0"/>
              <a:buChar char="•"/>
            </a:pPr>
            <a:r>
              <a:rPr lang="hr-HR" sz="3000" dirty="0"/>
              <a:t>UI terorizam</a:t>
            </a:r>
          </a:p>
          <a:p>
            <a:pPr marL="685800" indent="-457200">
              <a:buFont typeface="Arial" panose="020B0604020202020204" pitchFamily="34" charset="0"/>
              <a:buChar char="•"/>
            </a:pPr>
            <a:r>
              <a:rPr lang="hr-HR" sz="3000" dirty="0"/>
              <a:t>Privatnost</a:t>
            </a:r>
          </a:p>
          <a:p>
            <a:pPr marL="685800" indent="-457200">
              <a:buFont typeface="Arial" panose="020B0604020202020204" pitchFamily="34" charset="0"/>
              <a:buChar char="•"/>
            </a:pPr>
            <a:r>
              <a:rPr lang="hr-HR" sz="3000" dirty="0"/>
              <a:t>Nejasna pravna odgovornost</a:t>
            </a:r>
          </a:p>
          <a:p>
            <a:endParaRPr lang="hr-HR" dirty="0"/>
          </a:p>
        </p:txBody>
      </p:sp>
      <p:pic>
        <p:nvPicPr>
          <p:cNvPr id="6" name="Grafika 5" descr="Artificial Intelligence outline">
            <a:extLst>
              <a:ext uri="{FF2B5EF4-FFF2-40B4-BE49-F238E27FC236}">
                <a16:creationId xmlns:a16="http://schemas.microsoft.com/office/drawing/2014/main" id="{3AB7A3BA-80F0-4177-977D-5D550B610B5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305300" y="2514600"/>
            <a:ext cx="914400" cy="914400"/>
          </a:xfrm>
          <a:prstGeom prst="rect">
            <a:avLst/>
          </a:prstGeom>
        </p:spPr>
      </p:pic>
    </p:spTree>
    <p:extLst>
      <p:ext uri="{BB962C8B-B14F-4D97-AF65-F5344CB8AC3E}">
        <p14:creationId xmlns:p14="http://schemas.microsoft.com/office/powerpoint/2010/main" val="53653990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9C9AA84C-89B4-4C78-9F1A-63DCAC294F20}"/>
              </a:ext>
            </a:extLst>
          </p:cNvPr>
          <p:cNvSpPr>
            <a:spLocks noGrp="1"/>
          </p:cNvSpPr>
          <p:nvPr>
            <p:ph type="title"/>
          </p:nvPr>
        </p:nvSpPr>
        <p:spPr>
          <a:xfrm>
            <a:off x="539404" y="2289485"/>
            <a:ext cx="3932237" cy="2755914"/>
          </a:xfrm>
        </p:spPr>
        <p:txBody>
          <a:bodyPr/>
          <a:lstStyle/>
          <a:p>
            <a:r>
              <a:rPr lang="hr-HR" sz="6000" dirty="0">
                <a:latin typeface="Open Sans" panose="020B0606030504020204" pitchFamily="34" charset="0"/>
                <a:ea typeface="Open Sans" panose="020B0606030504020204" pitchFamily="34" charset="0"/>
                <a:cs typeface="Open Sans" panose="020B0606030504020204" pitchFamily="34" charset="0"/>
              </a:rPr>
              <a:t>Sadržaj</a:t>
            </a:r>
            <a:br>
              <a:rPr lang="hr-HR" sz="6000" dirty="0">
                <a:latin typeface="Open Sans" panose="020B0606030504020204" pitchFamily="34" charset="0"/>
                <a:ea typeface="Open Sans" panose="020B0606030504020204" pitchFamily="34" charset="0"/>
                <a:cs typeface="Open Sans" panose="020B0606030504020204" pitchFamily="34" charset="0"/>
              </a:rPr>
            </a:br>
            <a:r>
              <a:rPr lang="hr-HR" sz="6000" dirty="0">
                <a:latin typeface="Open Sans" panose="020B0606030504020204" pitchFamily="34" charset="0"/>
                <a:ea typeface="Open Sans" panose="020B0606030504020204" pitchFamily="34" charset="0"/>
                <a:cs typeface="Open Sans" panose="020B0606030504020204" pitchFamily="34" charset="0"/>
              </a:rPr>
              <a:t>webinara</a:t>
            </a:r>
            <a:br>
              <a:rPr lang="hr-HR" sz="6000" dirty="0"/>
            </a:br>
            <a:endParaRPr lang="hr-HR" dirty="0"/>
          </a:p>
        </p:txBody>
      </p:sp>
      <p:graphicFrame>
        <p:nvGraphicFramePr>
          <p:cNvPr id="5" name="Table 3">
            <a:extLst>
              <a:ext uri="{FF2B5EF4-FFF2-40B4-BE49-F238E27FC236}">
                <a16:creationId xmlns:a16="http://schemas.microsoft.com/office/drawing/2014/main" id="{2C20F9A2-4FF4-48A0-9CD7-3138E6005D1F}"/>
              </a:ext>
            </a:extLst>
          </p:cNvPr>
          <p:cNvGraphicFramePr>
            <a:graphicFrameLocks noGrp="1"/>
          </p:cNvGraphicFramePr>
          <p:nvPr>
            <p:extLst>
              <p:ext uri="{D42A27DB-BD31-4B8C-83A1-F6EECF244321}">
                <p14:modId xmlns:p14="http://schemas.microsoft.com/office/powerpoint/2010/main" val="122564174"/>
              </p:ext>
            </p:extLst>
          </p:nvPr>
        </p:nvGraphicFramePr>
        <p:xfrm>
          <a:off x="4905375" y="-1"/>
          <a:ext cx="7286624" cy="6184172"/>
        </p:xfrm>
        <a:graphic>
          <a:graphicData uri="http://schemas.openxmlformats.org/drawingml/2006/table">
            <a:tbl>
              <a:tblPr firstRow="1" bandRow="1">
                <a:tableStyleId>{91EBBBCC-DAD2-459C-BE2E-F6DE35CF9A28}</a:tableStyleId>
              </a:tblPr>
              <a:tblGrid>
                <a:gridCol w="1733550">
                  <a:extLst>
                    <a:ext uri="{9D8B030D-6E8A-4147-A177-3AD203B41FA5}">
                      <a16:colId xmlns:a16="http://schemas.microsoft.com/office/drawing/2014/main" val="20000"/>
                    </a:ext>
                  </a:extLst>
                </a:gridCol>
                <a:gridCol w="5553074">
                  <a:extLst>
                    <a:ext uri="{9D8B030D-6E8A-4147-A177-3AD203B41FA5}">
                      <a16:colId xmlns:a16="http://schemas.microsoft.com/office/drawing/2014/main" val="20001"/>
                    </a:ext>
                  </a:extLst>
                </a:gridCol>
              </a:tblGrid>
              <a:tr h="1162585">
                <a:tc>
                  <a:txBody>
                    <a:bodyPr/>
                    <a:lstStyle/>
                    <a:p>
                      <a:r>
                        <a:rPr lang="hr-HR" sz="3000" dirty="0">
                          <a:latin typeface="Open Sans" panose="020B0606030504020204" pitchFamily="34" charset="0"/>
                          <a:ea typeface="Open Sans" panose="020B0606030504020204" pitchFamily="34" charset="0"/>
                          <a:cs typeface="Open Sans" panose="020B0606030504020204" pitchFamily="34" charset="0"/>
                        </a:rPr>
                        <a:t>trajanje</a:t>
                      </a:r>
                      <a:endParaRPr lang="hr-HR" sz="30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txBody>
                  <a:tcPr>
                    <a:lnR w="3175" cap="flat" cmpd="sng" algn="ctr">
                      <a:solidFill>
                        <a:schemeClr val="tx1"/>
                      </a:solidFill>
                      <a:prstDash val="solid"/>
                      <a:round/>
                      <a:headEnd type="none" w="med" len="med"/>
                      <a:tailEnd type="none" w="med" len="med"/>
                    </a:lnR>
                    <a:solidFill>
                      <a:srgbClr val="009FE3"/>
                    </a:solidFill>
                  </a:tcPr>
                </a:tc>
                <a:tc>
                  <a:txBody>
                    <a:bodyPr/>
                    <a:lstStyle/>
                    <a:p>
                      <a:r>
                        <a:rPr lang="hr-HR" sz="3000" dirty="0">
                          <a:latin typeface="Open Sans" panose="020B0606030504020204" pitchFamily="34" charset="0"/>
                          <a:ea typeface="Open Sans" panose="020B0606030504020204" pitchFamily="34" charset="0"/>
                          <a:cs typeface="Open Sans" panose="020B0606030504020204" pitchFamily="34" charset="0"/>
                        </a:rPr>
                        <a:t>sadržaj, aktivnosti</a:t>
                      </a:r>
                      <a:endParaRPr lang="hr-HR" sz="30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txBody>
                  <a:tcPr>
                    <a:lnL w="3175" cap="flat" cmpd="sng" algn="ctr">
                      <a:solidFill>
                        <a:schemeClr val="tx1"/>
                      </a:solidFill>
                      <a:prstDash val="solid"/>
                      <a:round/>
                      <a:headEnd type="none" w="med" len="med"/>
                      <a:tailEnd type="none" w="med" len="med"/>
                    </a:lnL>
                    <a:solidFill>
                      <a:srgbClr val="009FE3"/>
                    </a:solidFill>
                  </a:tcPr>
                </a:tc>
                <a:extLst>
                  <a:ext uri="{0D108BD9-81ED-4DB2-BD59-A6C34878D82A}">
                    <a16:rowId xmlns:a16="http://schemas.microsoft.com/office/drawing/2014/main" val="10000"/>
                  </a:ext>
                </a:extLst>
              </a:tr>
              <a:tr h="637546">
                <a:tc>
                  <a:txBody>
                    <a:bodyPr/>
                    <a:lstStyle/>
                    <a:p>
                      <a:r>
                        <a:rPr lang="hr-HR" sz="3000" dirty="0">
                          <a:solidFill>
                            <a:schemeClr val="tx1"/>
                          </a:solidFill>
                          <a:latin typeface="Open Sans" panose="020B0606030504020204" pitchFamily="34" charset="0"/>
                          <a:ea typeface="Open Sans" panose="020B0606030504020204" pitchFamily="34" charset="0"/>
                          <a:cs typeface="Open Sans" panose="020B0606030504020204" pitchFamily="34" charset="0"/>
                        </a:rPr>
                        <a:t>5 min</a:t>
                      </a:r>
                    </a:p>
                  </a:txBody>
                  <a:tcPr>
                    <a:lnR w="3175" cap="flat" cmpd="sng" algn="ctr">
                      <a:solidFill>
                        <a:schemeClr val="tx1"/>
                      </a:solidFill>
                      <a:prstDash val="solid"/>
                      <a:round/>
                      <a:headEnd type="none" w="med" len="med"/>
                      <a:tailEnd type="none" w="med" len="med"/>
                    </a:lnR>
                  </a:tcPr>
                </a:tc>
                <a:tc>
                  <a:txBody>
                    <a:bodyPr/>
                    <a:lstStyle/>
                    <a:p>
                      <a:r>
                        <a:rPr lang="hr-HR" sz="3000" dirty="0">
                          <a:solidFill>
                            <a:schemeClr val="tx1"/>
                          </a:solidFill>
                          <a:latin typeface="Open Sans" panose="020B0606030504020204" pitchFamily="34" charset="0"/>
                          <a:ea typeface="Open Sans" panose="020B0606030504020204" pitchFamily="34" charset="0"/>
                          <a:cs typeface="Open Sans" panose="020B0606030504020204" pitchFamily="34" charset="0"/>
                        </a:rPr>
                        <a:t>Uvod</a:t>
                      </a:r>
                    </a:p>
                  </a:txBody>
                  <a:tcPr>
                    <a:lnL w="3175"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1"/>
                  </a:ext>
                </a:extLst>
              </a:tr>
              <a:tr h="1120870">
                <a:tc>
                  <a:txBody>
                    <a:bodyPr/>
                    <a:lstStyle/>
                    <a:p>
                      <a:r>
                        <a:rPr lang="hr-HR" sz="3000" dirty="0">
                          <a:solidFill>
                            <a:schemeClr val="tx1"/>
                          </a:solidFill>
                          <a:latin typeface="Open Sans" panose="020B0606030504020204" pitchFamily="34" charset="0"/>
                          <a:ea typeface="Open Sans" panose="020B0606030504020204" pitchFamily="34" charset="0"/>
                          <a:cs typeface="Open Sans" panose="020B0606030504020204" pitchFamily="34" charset="0"/>
                        </a:rPr>
                        <a:t>20 min</a:t>
                      </a:r>
                    </a:p>
                  </a:txBody>
                  <a:tcPr>
                    <a:lnR w="3175" cap="flat" cmpd="sng" algn="ctr">
                      <a:solidFill>
                        <a:schemeClr val="tx1"/>
                      </a:solidFill>
                      <a:prstDash val="solid"/>
                      <a:round/>
                      <a:headEnd type="none" w="med" len="med"/>
                      <a:tailEnd type="none" w="med" len="med"/>
                    </a:lnR>
                  </a:tcPr>
                </a:tc>
                <a:tc>
                  <a:txBody>
                    <a:bodyPr/>
                    <a:lstStyle/>
                    <a:p>
                      <a:r>
                        <a:rPr lang="hr-HR" sz="3000" dirty="0">
                          <a:solidFill>
                            <a:schemeClr val="tx1"/>
                          </a:solidFill>
                          <a:latin typeface="Open Sans" panose="020B0606030504020204" pitchFamily="34" charset="0"/>
                          <a:ea typeface="Open Sans" panose="020B0606030504020204" pitchFamily="34" charset="0"/>
                          <a:cs typeface="Open Sans" panose="020B0606030504020204" pitchFamily="34" charset="0"/>
                        </a:rPr>
                        <a:t>Temeljni koncepti i primjena umjetne inteligencije </a:t>
                      </a:r>
                    </a:p>
                  </a:txBody>
                  <a:tcPr>
                    <a:lnL w="3175"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2"/>
                  </a:ext>
                </a:extLst>
              </a:tr>
              <a:tr h="1446292">
                <a:tc>
                  <a:txBody>
                    <a:bodyPr/>
                    <a:lstStyle/>
                    <a:p>
                      <a:r>
                        <a:rPr lang="hr-HR" sz="3000" dirty="0">
                          <a:solidFill>
                            <a:schemeClr val="tx1"/>
                          </a:solidFill>
                          <a:latin typeface="Open Sans" panose="020B0606030504020204" pitchFamily="34" charset="0"/>
                          <a:ea typeface="Open Sans" panose="020B0606030504020204" pitchFamily="34" charset="0"/>
                          <a:cs typeface="Open Sans" panose="020B0606030504020204" pitchFamily="34" charset="0"/>
                        </a:rPr>
                        <a:t>50 min</a:t>
                      </a:r>
                    </a:p>
                  </a:txBody>
                  <a:tcPr>
                    <a:lnR w="3175" cap="flat" cmpd="sng" algn="ctr">
                      <a:solidFill>
                        <a:schemeClr val="tx1"/>
                      </a:solidFill>
                      <a:prstDash val="solid"/>
                      <a:round/>
                      <a:headEnd type="none" w="med" len="med"/>
                      <a:tailEnd type="none" w="med" len="med"/>
                    </a:lnR>
                  </a:tcPr>
                </a:tc>
                <a:tc>
                  <a:txBody>
                    <a:bodyPr/>
                    <a:lstStyle/>
                    <a:p>
                      <a:r>
                        <a:rPr lang="pl-PL" sz="3000" dirty="0">
                          <a:solidFill>
                            <a:schemeClr val="tx1"/>
                          </a:solidFill>
                          <a:latin typeface="Open Sans" panose="020B0606030504020204" pitchFamily="34" charset="0"/>
                          <a:ea typeface="Open Sans" panose="020B0606030504020204" pitchFamily="34" charset="0"/>
                          <a:cs typeface="Open Sans" panose="020B0606030504020204" pitchFamily="34" charset="0"/>
                        </a:rPr>
                        <a:t>Alati umjetne inteligencije za primjenu u nastavnom procesu </a:t>
                      </a:r>
                      <a:endParaRPr lang="hr-HR" sz="30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txBody>
                  <a:tcPr>
                    <a:lnL w="3175"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3"/>
                  </a:ext>
                </a:extLst>
              </a:tr>
              <a:tr h="1162585">
                <a:tc>
                  <a:txBody>
                    <a:bodyPr/>
                    <a:lstStyle/>
                    <a:p>
                      <a:r>
                        <a:rPr lang="hr-HR" sz="3000" dirty="0">
                          <a:solidFill>
                            <a:schemeClr val="tx1"/>
                          </a:solidFill>
                          <a:latin typeface="Open Sans" panose="020B0606030504020204" pitchFamily="34" charset="0"/>
                          <a:ea typeface="Open Sans" panose="020B0606030504020204" pitchFamily="34" charset="0"/>
                          <a:cs typeface="Open Sans" panose="020B0606030504020204" pitchFamily="34" charset="0"/>
                        </a:rPr>
                        <a:t>10 min</a:t>
                      </a:r>
                    </a:p>
                  </a:txBody>
                  <a:tcPr>
                    <a:lnR w="3175" cap="flat" cmpd="sng" algn="ctr">
                      <a:solidFill>
                        <a:schemeClr val="tx1"/>
                      </a:solidFill>
                      <a:prstDash val="solid"/>
                      <a:round/>
                      <a:headEnd type="none" w="med" len="med"/>
                      <a:tailEnd type="none" w="med" len="med"/>
                    </a:lnR>
                  </a:tcPr>
                </a:tc>
                <a:tc>
                  <a:txBody>
                    <a:bodyPr/>
                    <a:lstStyle/>
                    <a:p>
                      <a:r>
                        <a:rPr lang="hr-HR" sz="3000" dirty="0">
                          <a:solidFill>
                            <a:schemeClr val="tx1"/>
                          </a:solidFill>
                          <a:latin typeface="Open Sans" panose="020B0606030504020204" pitchFamily="34" charset="0"/>
                          <a:ea typeface="Open Sans" panose="020B0606030504020204" pitchFamily="34" charset="0"/>
                          <a:cs typeface="Open Sans" panose="020B0606030504020204" pitchFamily="34" charset="0"/>
                        </a:rPr>
                        <a:t>Nedostatci umjetne inteligencije i etička pitanja </a:t>
                      </a:r>
                    </a:p>
                  </a:txBody>
                  <a:tcPr>
                    <a:lnL w="3175"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317366815"/>
                  </a:ext>
                </a:extLst>
              </a:tr>
              <a:tr h="637546">
                <a:tc>
                  <a:txBody>
                    <a:bodyPr/>
                    <a:lstStyle/>
                    <a:p>
                      <a:r>
                        <a:rPr lang="hr-HR" sz="3000" dirty="0">
                          <a:solidFill>
                            <a:schemeClr val="tx1"/>
                          </a:solidFill>
                          <a:latin typeface="Open Sans" panose="020B0606030504020204" pitchFamily="34" charset="0"/>
                          <a:ea typeface="Open Sans" panose="020B0606030504020204" pitchFamily="34" charset="0"/>
                          <a:cs typeface="Open Sans" panose="020B0606030504020204" pitchFamily="34" charset="0"/>
                        </a:rPr>
                        <a:t>5 min</a:t>
                      </a:r>
                    </a:p>
                  </a:txBody>
                  <a:tcPr>
                    <a:lnR w="3175" cap="flat" cmpd="sng" algn="ctr">
                      <a:solidFill>
                        <a:schemeClr val="tx1"/>
                      </a:solidFill>
                      <a:prstDash val="solid"/>
                      <a:round/>
                      <a:headEnd type="none" w="med" len="med"/>
                      <a:tailEnd type="none" w="med" len="med"/>
                    </a:lnR>
                  </a:tcPr>
                </a:tc>
                <a:tc>
                  <a:txBody>
                    <a:bodyPr/>
                    <a:lstStyle/>
                    <a:p>
                      <a:r>
                        <a:rPr lang="hr-HR" sz="3000" dirty="0">
                          <a:solidFill>
                            <a:schemeClr val="tx1"/>
                          </a:solidFill>
                          <a:latin typeface="Open Sans" panose="020B0606030504020204" pitchFamily="34" charset="0"/>
                          <a:ea typeface="Open Sans" panose="020B0606030504020204" pitchFamily="34" charset="0"/>
                          <a:cs typeface="Open Sans" panose="020B0606030504020204" pitchFamily="34" charset="0"/>
                        </a:rPr>
                        <a:t>Završna rasprava i evaluacija</a:t>
                      </a:r>
                    </a:p>
                  </a:txBody>
                  <a:tcPr>
                    <a:lnL w="3175"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4166211548"/>
                  </a:ext>
                </a:extLst>
              </a:tr>
            </a:tbl>
          </a:graphicData>
        </a:graphic>
      </p:graphicFrame>
    </p:spTree>
    <p:extLst>
      <p:ext uri="{BB962C8B-B14F-4D97-AF65-F5344CB8AC3E}">
        <p14:creationId xmlns:p14="http://schemas.microsoft.com/office/powerpoint/2010/main" val="333615357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83731D33-B97E-4DBF-A1D3-5BFE2CD7A030}"/>
              </a:ext>
            </a:extLst>
          </p:cNvPr>
          <p:cNvSpPr>
            <a:spLocks noGrp="1"/>
          </p:cNvSpPr>
          <p:nvPr>
            <p:ph type="title"/>
          </p:nvPr>
        </p:nvSpPr>
        <p:spPr>
          <a:xfrm>
            <a:off x="507331" y="4362017"/>
            <a:ext cx="10515600" cy="1325700"/>
          </a:xfrm>
        </p:spPr>
        <p:txBody>
          <a:bodyPr>
            <a:normAutofit/>
          </a:bodyPr>
          <a:lstStyle/>
          <a:p>
            <a:r>
              <a:rPr lang="hr-HR" sz="6000" dirty="0">
                <a:latin typeface="Open Sans" panose="020B0606030504020204" pitchFamily="34" charset="0"/>
                <a:ea typeface="Open Sans" panose="020B0606030504020204" pitchFamily="34" charset="0"/>
                <a:cs typeface="Open Sans" panose="020B0606030504020204" pitchFamily="34" charset="0"/>
              </a:rPr>
              <a:t>Zaključak i rasprava</a:t>
            </a:r>
          </a:p>
        </p:txBody>
      </p:sp>
    </p:spTree>
    <p:extLst>
      <p:ext uri="{BB962C8B-B14F-4D97-AF65-F5344CB8AC3E}">
        <p14:creationId xmlns:p14="http://schemas.microsoft.com/office/powerpoint/2010/main" val="51362941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kstniOkvir 7">
            <a:extLst>
              <a:ext uri="{FF2B5EF4-FFF2-40B4-BE49-F238E27FC236}">
                <a16:creationId xmlns:a16="http://schemas.microsoft.com/office/drawing/2014/main" id="{D62A367B-CF05-4A29-BF4F-E923AA703421}"/>
              </a:ext>
            </a:extLst>
          </p:cNvPr>
          <p:cNvSpPr txBox="1"/>
          <p:nvPr/>
        </p:nvSpPr>
        <p:spPr>
          <a:xfrm>
            <a:off x="482600" y="0"/>
            <a:ext cx="12192000" cy="1754326"/>
          </a:xfrm>
          <a:prstGeom prst="rect">
            <a:avLst/>
          </a:prstGeom>
          <a:noFill/>
        </p:spPr>
        <p:txBody>
          <a:bodyPr wrap="square">
            <a:spAutoFit/>
          </a:bodyPr>
          <a:lstStyle/>
          <a:p>
            <a:r>
              <a:rPr lang="pl-PL" sz="5400" dirty="0">
                <a:latin typeface="Open Sans" panose="020B0606030504020204" pitchFamily="34" charset="0"/>
                <a:ea typeface="Open Sans" panose="020B0606030504020204" pitchFamily="34" charset="0"/>
                <a:cs typeface="Open Sans" panose="020B0606030504020204" pitchFamily="34" charset="0"/>
              </a:rPr>
              <a:t>Zbirka UI alata, aplikacija i drugih izvora</a:t>
            </a:r>
            <a:endParaRPr lang="hr-HR" sz="5400" dirty="0">
              <a:latin typeface="Open Sans" panose="020B0606030504020204" pitchFamily="34" charset="0"/>
              <a:ea typeface="Open Sans" panose="020B0606030504020204" pitchFamily="34" charset="0"/>
              <a:cs typeface="Open Sans" panose="020B0606030504020204" pitchFamily="34" charset="0"/>
            </a:endParaRPr>
          </a:p>
        </p:txBody>
      </p:sp>
      <p:sp>
        <p:nvSpPr>
          <p:cNvPr id="9" name="TekstniOkvir 8">
            <a:extLst>
              <a:ext uri="{FF2B5EF4-FFF2-40B4-BE49-F238E27FC236}">
                <a16:creationId xmlns:a16="http://schemas.microsoft.com/office/drawing/2014/main" id="{FE627A80-F444-4A32-9EE4-5CFC662BED26}"/>
              </a:ext>
            </a:extLst>
          </p:cNvPr>
          <p:cNvSpPr txBox="1"/>
          <p:nvPr/>
        </p:nvSpPr>
        <p:spPr>
          <a:xfrm>
            <a:off x="482600" y="3429000"/>
            <a:ext cx="6336630" cy="707886"/>
          </a:xfrm>
          <a:prstGeom prst="rect">
            <a:avLst/>
          </a:prstGeom>
          <a:noFill/>
        </p:spPr>
        <p:txBody>
          <a:bodyPr wrap="square">
            <a:spAutoFit/>
          </a:bodyPr>
          <a:lstStyle/>
          <a:p>
            <a:r>
              <a:rPr lang="hr-HR" sz="4000" dirty="0">
                <a:hlinkClick r:id="rId3"/>
              </a:rPr>
              <a:t>bit.ly/zbirka-um-</a:t>
            </a:r>
            <a:r>
              <a:rPr lang="hr-HR" sz="4000" dirty="0" err="1">
                <a:hlinkClick r:id="rId3"/>
              </a:rPr>
              <a:t>int</a:t>
            </a:r>
            <a:r>
              <a:rPr lang="hr-HR" sz="4000" dirty="0"/>
              <a:t> </a:t>
            </a:r>
          </a:p>
        </p:txBody>
      </p:sp>
      <p:pic>
        <p:nvPicPr>
          <p:cNvPr id="3" name="Slika 2">
            <a:extLst>
              <a:ext uri="{FF2B5EF4-FFF2-40B4-BE49-F238E27FC236}">
                <a16:creationId xmlns:a16="http://schemas.microsoft.com/office/drawing/2014/main" id="{99425795-7975-462D-87E1-02FC1A1B8A3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10269" y="960853"/>
            <a:ext cx="5678573" cy="5678573"/>
          </a:xfrm>
          <a:prstGeom prst="rect">
            <a:avLst/>
          </a:prstGeom>
        </p:spPr>
      </p:pic>
    </p:spTree>
    <p:extLst>
      <p:ext uri="{BB962C8B-B14F-4D97-AF65-F5344CB8AC3E}">
        <p14:creationId xmlns:p14="http://schemas.microsoft.com/office/powerpoint/2010/main" val="419147027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 name="Diagram 1">
            <a:extLst>
              <a:ext uri="{FF2B5EF4-FFF2-40B4-BE49-F238E27FC236}">
                <a16:creationId xmlns:a16="http://schemas.microsoft.com/office/drawing/2014/main" id="{2EBFD261-54D0-4305-882C-1B6A5E229BEA}"/>
              </a:ext>
            </a:extLst>
          </p:cNvPr>
          <p:cNvGraphicFramePr/>
          <p:nvPr/>
        </p:nvGraphicFramePr>
        <p:xfrm>
          <a:off x="1302043" y="797695"/>
          <a:ext cx="8191499" cy="53911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92" name="Slika 192">
            <a:extLst>
              <a:ext uri="{FF2B5EF4-FFF2-40B4-BE49-F238E27FC236}">
                <a16:creationId xmlns:a16="http://schemas.microsoft.com/office/drawing/2014/main" id="{67DFF9C9-6104-4688-B354-96B4DAE408E5}"/>
              </a:ext>
            </a:extLst>
          </p:cNvPr>
          <p:cNvPicPr>
            <a:picLocks noChangeAspect="1"/>
          </p:cNvPicPr>
          <p:nvPr/>
        </p:nvPicPr>
        <p:blipFill>
          <a:blip r:embed="rId8"/>
          <a:stretch>
            <a:fillRect/>
          </a:stretch>
        </p:blipFill>
        <p:spPr>
          <a:xfrm>
            <a:off x="9711720" y="1462509"/>
            <a:ext cx="1752798" cy="1722480"/>
          </a:xfrm>
          <a:prstGeom prst="rect">
            <a:avLst/>
          </a:prstGeom>
        </p:spPr>
      </p:pic>
    </p:spTree>
    <p:extLst>
      <p:ext uri="{BB962C8B-B14F-4D97-AF65-F5344CB8AC3E}">
        <p14:creationId xmlns:p14="http://schemas.microsoft.com/office/powerpoint/2010/main" val="48085892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pic>
        <p:nvPicPr>
          <p:cNvPr id="335" name="Google Shape;335;p35"/>
          <p:cNvPicPr preferRelativeResize="0"/>
          <p:nvPr/>
        </p:nvPicPr>
        <p:blipFill rotWithShape="1">
          <a:blip r:embed="rId3">
            <a:alphaModFix/>
          </a:blip>
          <a:srcRect/>
          <a:stretch/>
        </p:blipFill>
        <p:spPr>
          <a:xfrm>
            <a:off x="4822310" y="1614744"/>
            <a:ext cx="2311400" cy="3136900"/>
          </a:xfrm>
          <a:prstGeom prst="rect">
            <a:avLst/>
          </a:prstGeom>
          <a:noFill/>
          <a:ln>
            <a:noFill/>
          </a:ln>
        </p:spPr>
      </p:pic>
      <p:sp>
        <p:nvSpPr>
          <p:cNvPr id="336" name="Google Shape;336;p35"/>
          <p:cNvSpPr txBox="1"/>
          <p:nvPr/>
        </p:nvSpPr>
        <p:spPr>
          <a:xfrm>
            <a:off x="2448228" y="6100198"/>
            <a:ext cx="7059564" cy="46166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b="0" i="0" u="none" strike="noStrike" cap="none">
                <a:solidFill>
                  <a:schemeClr val="lt1"/>
                </a:solidFill>
                <a:latin typeface="Open Sans"/>
                <a:ea typeface="Open Sans"/>
                <a:cs typeface="Open Sans"/>
                <a:sym typeface="Open Sans"/>
              </a:rPr>
              <a:t>Kontakt: Hrvatska akademska i istraživačka mreža – CARNET | Josipa Marohnića 5, 10000 Zagreb</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r>
              <a:rPr lang="en-US" sz="1200" b="0" i="0" u="none" strike="noStrike" cap="none">
                <a:solidFill>
                  <a:schemeClr val="lt1"/>
                </a:solidFill>
                <a:latin typeface="Open Sans"/>
                <a:ea typeface="Open Sans"/>
                <a:cs typeface="Open Sans"/>
                <a:sym typeface="Open Sans"/>
              </a:rPr>
              <a:t>Tel.: +385 1 6661 616 | www.carnet.hr</a:t>
            </a:r>
            <a:endParaRPr sz="1200" b="0" i="0" u="none" strike="noStrike" cap="none">
              <a:solidFill>
                <a:schemeClr val="lt1"/>
              </a:solidFill>
              <a:latin typeface="Open Sans"/>
              <a:ea typeface="Open Sans"/>
              <a:cs typeface="Open Sans"/>
              <a:sym typeface="Open Sans"/>
            </a:endParaRPr>
          </a:p>
        </p:txBody>
      </p:sp>
      <p:cxnSp>
        <p:nvCxnSpPr>
          <p:cNvPr id="337" name="Google Shape;337;p35"/>
          <p:cNvCxnSpPr/>
          <p:nvPr/>
        </p:nvCxnSpPr>
        <p:spPr>
          <a:xfrm>
            <a:off x="2544215" y="6038269"/>
            <a:ext cx="6764594" cy="0"/>
          </a:xfrm>
          <a:prstGeom prst="straightConnector1">
            <a:avLst/>
          </a:prstGeom>
          <a:noFill/>
          <a:ln w="9525" cap="flat" cmpd="sng">
            <a:solidFill>
              <a:schemeClr val="lt1"/>
            </a:solidFill>
            <a:prstDash val="solid"/>
            <a:miter lim="800000"/>
            <a:headEnd type="none" w="sm" len="sm"/>
            <a:tailEnd type="none" w="sm" len="sm"/>
          </a:ln>
        </p:spPr>
      </p:cxnSp>
      <p:sp>
        <p:nvSpPr>
          <p:cNvPr id="338" name="Google Shape;338;p35"/>
          <p:cNvSpPr txBox="1"/>
          <p:nvPr/>
        </p:nvSpPr>
        <p:spPr>
          <a:xfrm>
            <a:off x="2372689" y="4989503"/>
            <a:ext cx="7210641" cy="64633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b="0" i="0" u="none" strike="noStrike" cap="none" dirty="0" err="1">
                <a:solidFill>
                  <a:schemeClr val="lt1"/>
                </a:solidFill>
                <a:latin typeface="Open Sans"/>
                <a:ea typeface="Open Sans"/>
                <a:cs typeface="Open Sans"/>
                <a:sym typeface="Open Sans"/>
              </a:rPr>
              <a:t>Projekt</a:t>
            </a:r>
            <a:r>
              <a:rPr lang="en-US" sz="1200" b="0" i="0" u="none" strike="noStrike" cap="none" dirty="0">
                <a:solidFill>
                  <a:schemeClr val="lt1"/>
                </a:solidFill>
                <a:latin typeface="Open Sans"/>
                <a:ea typeface="Open Sans"/>
                <a:cs typeface="Open Sans"/>
                <a:sym typeface="Open Sans"/>
              </a:rPr>
              <a:t> je </a:t>
            </a:r>
            <a:r>
              <a:rPr lang="en-US" sz="1200" b="0" i="0" u="none" strike="noStrike" cap="none" dirty="0" err="1">
                <a:solidFill>
                  <a:schemeClr val="lt1"/>
                </a:solidFill>
                <a:latin typeface="Open Sans"/>
                <a:ea typeface="Open Sans"/>
                <a:cs typeface="Open Sans"/>
                <a:sym typeface="Open Sans"/>
              </a:rPr>
              <a:t>sufinancirala</a:t>
            </a:r>
            <a:r>
              <a:rPr lang="en-US" sz="1200" b="0" i="0" u="none" strike="noStrike" cap="none" dirty="0">
                <a:solidFill>
                  <a:schemeClr val="lt1"/>
                </a:solidFill>
                <a:latin typeface="Open Sans"/>
                <a:ea typeface="Open Sans"/>
                <a:cs typeface="Open Sans"/>
                <a:sym typeface="Open Sans"/>
              </a:rPr>
              <a:t> </a:t>
            </a:r>
            <a:r>
              <a:rPr lang="en-US" sz="1200" b="0" i="0" u="none" strike="noStrike" cap="none" dirty="0" err="1">
                <a:solidFill>
                  <a:schemeClr val="lt1"/>
                </a:solidFill>
                <a:latin typeface="Open Sans"/>
                <a:ea typeface="Open Sans"/>
                <a:cs typeface="Open Sans"/>
                <a:sym typeface="Open Sans"/>
              </a:rPr>
              <a:t>Europska</a:t>
            </a:r>
            <a:r>
              <a:rPr lang="en-US" sz="1200" b="0" i="0" u="none" strike="noStrike" cap="none" dirty="0">
                <a:solidFill>
                  <a:schemeClr val="lt1"/>
                </a:solidFill>
                <a:latin typeface="Open Sans"/>
                <a:ea typeface="Open Sans"/>
                <a:cs typeface="Open Sans"/>
                <a:sym typeface="Open Sans"/>
              </a:rPr>
              <a:t> </a:t>
            </a:r>
            <a:r>
              <a:rPr lang="en-US" sz="1200" b="0" i="0" u="none" strike="noStrike" cap="none" dirty="0" err="1">
                <a:solidFill>
                  <a:schemeClr val="lt1"/>
                </a:solidFill>
                <a:latin typeface="Open Sans"/>
                <a:ea typeface="Open Sans"/>
                <a:cs typeface="Open Sans"/>
                <a:sym typeface="Open Sans"/>
              </a:rPr>
              <a:t>unija</a:t>
            </a:r>
            <a:r>
              <a:rPr lang="en-US" sz="1200" b="0" i="0" u="none" strike="noStrike" cap="none" dirty="0">
                <a:solidFill>
                  <a:schemeClr val="lt1"/>
                </a:solidFill>
                <a:latin typeface="Open Sans"/>
                <a:ea typeface="Open Sans"/>
                <a:cs typeface="Open Sans"/>
                <a:sym typeface="Open Sans"/>
              </a:rPr>
              <a:t> </a:t>
            </a:r>
            <a:r>
              <a:rPr lang="en-US" sz="1200" b="0" i="0" u="none" strike="noStrike" cap="none" dirty="0" err="1">
                <a:solidFill>
                  <a:schemeClr val="lt1"/>
                </a:solidFill>
                <a:latin typeface="Open Sans"/>
                <a:ea typeface="Open Sans"/>
                <a:cs typeface="Open Sans"/>
                <a:sym typeface="Open Sans"/>
              </a:rPr>
              <a:t>iz</a:t>
            </a:r>
            <a:r>
              <a:rPr lang="en-US" sz="1200" b="0" i="0" u="none" strike="noStrike" cap="none" dirty="0">
                <a:solidFill>
                  <a:schemeClr val="lt1"/>
                </a:solidFill>
                <a:latin typeface="Open Sans"/>
                <a:ea typeface="Open Sans"/>
                <a:cs typeface="Open Sans"/>
                <a:sym typeface="Open Sans"/>
              </a:rPr>
              <a:t> </a:t>
            </a:r>
            <a:r>
              <a:rPr lang="en-US" sz="1200" b="0" i="0" u="none" strike="noStrike" cap="none" dirty="0" err="1">
                <a:solidFill>
                  <a:schemeClr val="lt1"/>
                </a:solidFill>
                <a:latin typeface="Open Sans"/>
                <a:ea typeface="Open Sans"/>
                <a:cs typeface="Open Sans"/>
                <a:sym typeface="Open Sans"/>
              </a:rPr>
              <a:t>europskih</a:t>
            </a:r>
            <a:r>
              <a:rPr lang="en-US" sz="1200" b="0" i="0" u="none" strike="noStrike" cap="none" dirty="0">
                <a:solidFill>
                  <a:schemeClr val="lt1"/>
                </a:solidFill>
                <a:latin typeface="Open Sans"/>
                <a:ea typeface="Open Sans"/>
                <a:cs typeface="Open Sans"/>
                <a:sym typeface="Open Sans"/>
              </a:rPr>
              <a:t> </a:t>
            </a:r>
            <a:r>
              <a:rPr lang="en-US" sz="1200" b="0" i="0" u="none" strike="noStrike" cap="none" dirty="0" err="1">
                <a:solidFill>
                  <a:schemeClr val="lt1"/>
                </a:solidFill>
                <a:latin typeface="Open Sans"/>
                <a:ea typeface="Open Sans"/>
                <a:cs typeface="Open Sans"/>
                <a:sym typeface="Open Sans"/>
              </a:rPr>
              <a:t>strukturnih</a:t>
            </a:r>
            <a:r>
              <a:rPr lang="en-US" sz="1200" b="0" i="0" u="none" strike="noStrike" cap="none" dirty="0">
                <a:solidFill>
                  <a:schemeClr val="lt1"/>
                </a:solidFill>
                <a:latin typeface="Open Sans"/>
                <a:ea typeface="Open Sans"/>
                <a:cs typeface="Open Sans"/>
                <a:sym typeface="Open Sans"/>
              </a:rPr>
              <a:t> </a:t>
            </a:r>
            <a:r>
              <a:rPr lang="en-US" sz="1200" b="0" i="0" u="none" strike="noStrike" cap="none" dirty="0" err="1">
                <a:solidFill>
                  <a:schemeClr val="lt1"/>
                </a:solidFill>
                <a:latin typeface="Open Sans"/>
                <a:ea typeface="Open Sans"/>
                <a:cs typeface="Open Sans"/>
                <a:sym typeface="Open Sans"/>
              </a:rPr>
              <a:t>i</a:t>
            </a:r>
            <a:r>
              <a:rPr lang="en-US" sz="1200" b="0" i="0" u="none" strike="noStrike" cap="none" dirty="0">
                <a:solidFill>
                  <a:schemeClr val="lt1"/>
                </a:solidFill>
                <a:latin typeface="Open Sans"/>
                <a:ea typeface="Open Sans"/>
                <a:cs typeface="Open Sans"/>
                <a:sym typeface="Open Sans"/>
              </a:rPr>
              <a:t> </a:t>
            </a:r>
            <a:r>
              <a:rPr lang="en-US" sz="1200" b="0" i="0" u="none" strike="noStrike" cap="none" dirty="0" err="1">
                <a:solidFill>
                  <a:schemeClr val="lt1"/>
                </a:solidFill>
                <a:latin typeface="Open Sans"/>
                <a:ea typeface="Open Sans"/>
                <a:cs typeface="Open Sans"/>
                <a:sym typeface="Open Sans"/>
              </a:rPr>
              <a:t>investicijskih</a:t>
            </a:r>
            <a:r>
              <a:rPr lang="en-US" sz="1200" b="0" i="0" u="none" strike="noStrike" cap="none" dirty="0">
                <a:solidFill>
                  <a:schemeClr val="lt1"/>
                </a:solidFill>
                <a:latin typeface="Open Sans"/>
                <a:ea typeface="Open Sans"/>
                <a:cs typeface="Open Sans"/>
                <a:sym typeface="Open Sans"/>
              </a:rPr>
              <a:t> </a:t>
            </a:r>
            <a:r>
              <a:rPr lang="en-US" sz="1200" b="0" i="0" u="none" strike="noStrike" cap="none" dirty="0" err="1">
                <a:solidFill>
                  <a:schemeClr val="lt1"/>
                </a:solidFill>
                <a:latin typeface="Open Sans"/>
                <a:ea typeface="Open Sans"/>
                <a:cs typeface="Open Sans"/>
                <a:sym typeface="Open Sans"/>
              </a:rPr>
              <a:t>fondova</a:t>
            </a:r>
            <a:r>
              <a:rPr lang="en-US" sz="1200" b="0" i="0" u="none" strike="noStrike" cap="none" dirty="0">
                <a:solidFill>
                  <a:schemeClr val="lt1"/>
                </a:solidFill>
                <a:latin typeface="Open Sans"/>
                <a:ea typeface="Open Sans"/>
                <a:cs typeface="Open Sans"/>
                <a:sym typeface="Open Sans"/>
              </a:rPr>
              <a:t>.</a:t>
            </a: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r>
              <a:rPr lang="en-US" sz="1200" b="0" i="0" u="none" strike="noStrike" cap="none" dirty="0" err="1">
                <a:solidFill>
                  <a:schemeClr val="lt1"/>
                </a:solidFill>
                <a:latin typeface="Open Sans"/>
                <a:ea typeface="Open Sans"/>
                <a:cs typeface="Open Sans"/>
                <a:sym typeface="Open Sans"/>
              </a:rPr>
              <a:t>Više</a:t>
            </a:r>
            <a:r>
              <a:rPr lang="en-US" sz="1200" b="0" i="0" u="none" strike="noStrike" cap="none" dirty="0">
                <a:solidFill>
                  <a:schemeClr val="lt1"/>
                </a:solidFill>
                <a:latin typeface="Open Sans"/>
                <a:ea typeface="Open Sans"/>
                <a:cs typeface="Open Sans"/>
                <a:sym typeface="Open Sans"/>
              </a:rPr>
              <a:t> </a:t>
            </a:r>
            <a:r>
              <a:rPr lang="en-US" sz="1200" b="0" i="0" u="none" strike="noStrike" cap="none" dirty="0" err="1">
                <a:solidFill>
                  <a:schemeClr val="lt1"/>
                </a:solidFill>
                <a:latin typeface="Open Sans"/>
                <a:ea typeface="Open Sans"/>
                <a:cs typeface="Open Sans"/>
                <a:sym typeface="Open Sans"/>
              </a:rPr>
              <a:t>informacija</a:t>
            </a:r>
            <a:r>
              <a:rPr lang="en-US" sz="1200" b="0" i="0" u="none" strike="noStrike" cap="none" dirty="0">
                <a:solidFill>
                  <a:schemeClr val="lt1"/>
                </a:solidFill>
                <a:latin typeface="Open Sans"/>
                <a:ea typeface="Open Sans"/>
                <a:cs typeface="Open Sans"/>
                <a:sym typeface="Open Sans"/>
              </a:rPr>
              <a:t> o EU </a:t>
            </a:r>
            <a:r>
              <a:rPr lang="en-US" sz="1200" b="0" i="0" u="none" strike="noStrike" cap="none" dirty="0" err="1">
                <a:solidFill>
                  <a:schemeClr val="lt1"/>
                </a:solidFill>
                <a:latin typeface="Open Sans"/>
                <a:ea typeface="Open Sans"/>
                <a:cs typeface="Open Sans"/>
                <a:sym typeface="Open Sans"/>
              </a:rPr>
              <a:t>fondovima</a:t>
            </a:r>
            <a:r>
              <a:rPr lang="en-US" sz="1200" b="0" i="0" u="none" strike="noStrike" cap="none" dirty="0">
                <a:solidFill>
                  <a:schemeClr val="lt1"/>
                </a:solidFill>
                <a:latin typeface="Open Sans"/>
                <a:ea typeface="Open Sans"/>
                <a:cs typeface="Open Sans"/>
                <a:sym typeface="Open Sans"/>
              </a:rPr>
              <a:t> </a:t>
            </a:r>
            <a:r>
              <a:rPr lang="en-US" sz="1200" b="0" i="0" u="none" strike="noStrike" cap="none" dirty="0" err="1">
                <a:solidFill>
                  <a:schemeClr val="lt1"/>
                </a:solidFill>
                <a:latin typeface="Open Sans"/>
                <a:ea typeface="Open Sans"/>
                <a:cs typeface="Open Sans"/>
                <a:sym typeface="Open Sans"/>
              </a:rPr>
              <a:t>možete</a:t>
            </a:r>
            <a:r>
              <a:rPr lang="en-US" sz="1200" b="0" i="0" u="none" strike="noStrike" cap="none" dirty="0">
                <a:solidFill>
                  <a:schemeClr val="lt1"/>
                </a:solidFill>
                <a:latin typeface="Open Sans"/>
                <a:ea typeface="Open Sans"/>
                <a:cs typeface="Open Sans"/>
                <a:sym typeface="Open Sans"/>
              </a:rPr>
              <a:t> </a:t>
            </a:r>
            <a:r>
              <a:rPr lang="en-US" sz="1200" b="0" i="0" u="none" strike="noStrike" cap="none" dirty="0" err="1">
                <a:solidFill>
                  <a:schemeClr val="lt1"/>
                </a:solidFill>
                <a:latin typeface="Open Sans"/>
                <a:ea typeface="Open Sans"/>
                <a:cs typeface="Open Sans"/>
                <a:sym typeface="Open Sans"/>
              </a:rPr>
              <a:t>naći</a:t>
            </a:r>
            <a:r>
              <a:rPr lang="en-US" sz="1200" b="0" i="0" u="none" strike="noStrike" cap="none" dirty="0">
                <a:solidFill>
                  <a:schemeClr val="lt1"/>
                </a:solidFill>
                <a:latin typeface="Open Sans"/>
                <a:ea typeface="Open Sans"/>
                <a:cs typeface="Open Sans"/>
                <a:sym typeface="Open Sans"/>
              </a:rPr>
              <a:t> </a:t>
            </a:r>
            <a:r>
              <a:rPr lang="en-US" sz="1200" b="0" i="0" u="none" strike="noStrike" cap="none" dirty="0" err="1">
                <a:solidFill>
                  <a:schemeClr val="lt1"/>
                </a:solidFill>
                <a:latin typeface="Open Sans"/>
                <a:ea typeface="Open Sans"/>
                <a:cs typeface="Open Sans"/>
                <a:sym typeface="Open Sans"/>
              </a:rPr>
              <a:t>na</a:t>
            </a:r>
            <a:r>
              <a:rPr lang="en-US" sz="1200" b="0" i="0" u="none" strike="noStrike" cap="none" dirty="0">
                <a:solidFill>
                  <a:schemeClr val="lt1"/>
                </a:solidFill>
                <a:latin typeface="Open Sans"/>
                <a:ea typeface="Open Sans"/>
                <a:cs typeface="Open Sans"/>
                <a:sym typeface="Open Sans"/>
              </a:rPr>
              <a:t> web </a:t>
            </a:r>
            <a:r>
              <a:rPr lang="en-US" sz="1200" b="0" i="0" u="none" strike="noStrike" cap="none" dirty="0" err="1">
                <a:solidFill>
                  <a:schemeClr val="lt1"/>
                </a:solidFill>
                <a:latin typeface="Open Sans"/>
                <a:ea typeface="Open Sans"/>
                <a:cs typeface="Open Sans"/>
                <a:sym typeface="Open Sans"/>
              </a:rPr>
              <a:t>stranicama</a:t>
            </a:r>
            <a:r>
              <a:rPr lang="en-US" sz="1200" b="0" i="0" u="none" strike="noStrike" cap="none" dirty="0">
                <a:solidFill>
                  <a:schemeClr val="lt1"/>
                </a:solidFill>
                <a:latin typeface="Open Sans"/>
                <a:ea typeface="Open Sans"/>
                <a:cs typeface="Open Sans"/>
                <a:sym typeface="Open Sans"/>
              </a:rPr>
              <a:t> </a:t>
            </a:r>
            <a:r>
              <a:rPr lang="en-US" sz="1200" b="0" i="0" u="none" strike="noStrike" cap="none" dirty="0" err="1">
                <a:solidFill>
                  <a:schemeClr val="lt1"/>
                </a:solidFill>
                <a:latin typeface="Open Sans"/>
                <a:ea typeface="Open Sans"/>
                <a:cs typeface="Open Sans"/>
                <a:sym typeface="Open Sans"/>
              </a:rPr>
              <a:t>Ministarstva</a:t>
            </a:r>
            <a:r>
              <a:rPr lang="en-US" sz="1200" b="0" i="0" u="none" strike="noStrike" cap="none" dirty="0">
                <a:solidFill>
                  <a:schemeClr val="lt1"/>
                </a:solidFill>
                <a:latin typeface="Open Sans"/>
                <a:ea typeface="Open Sans"/>
                <a:cs typeface="Open Sans"/>
                <a:sym typeface="Open Sans"/>
              </a:rPr>
              <a:t> </a:t>
            </a:r>
            <a:r>
              <a:rPr lang="en-US" sz="1200" b="0" i="0" u="none" strike="noStrike" cap="none" dirty="0" err="1">
                <a:solidFill>
                  <a:schemeClr val="lt1"/>
                </a:solidFill>
                <a:latin typeface="Open Sans"/>
                <a:ea typeface="Open Sans"/>
                <a:cs typeface="Open Sans"/>
                <a:sym typeface="Open Sans"/>
              </a:rPr>
              <a:t>regionalnoga</a:t>
            </a:r>
            <a:r>
              <a:rPr lang="en-US" sz="1200" b="0" i="0" u="none" strike="noStrike" cap="none" dirty="0">
                <a:solidFill>
                  <a:schemeClr val="lt1"/>
                </a:solidFill>
                <a:latin typeface="Open Sans"/>
                <a:ea typeface="Open Sans"/>
                <a:cs typeface="Open Sans"/>
                <a:sym typeface="Open Sans"/>
              </a:rPr>
              <a:t> </a:t>
            </a:r>
            <a:r>
              <a:rPr lang="en-US" sz="1200" b="0" i="0" u="none" strike="noStrike" cap="none" dirty="0" err="1">
                <a:solidFill>
                  <a:schemeClr val="lt1"/>
                </a:solidFill>
                <a:latin typeface="Open Sans"/>
                <a:ea typeface="Open Sans"/>
                <a:cs typeface="Open Sans"/>
                <a:sym typeface="Open Sans"/>
              </a:rPr>
              <a:t>razvoja</a:t>
            </a:r>
            <a:r>
              <a:rPr lang="en-US" sz="1200" b="0" i="0" u="none" strike="noStrike" cap="none" dirty="0">
                <a:solidFill>
                  <a:schemeClr val="lt1"/>
                </a:solidFill>
                <a:latin typeface="Open Sans"/>
                <a:ea typeface="Open Sans"/>
                <a:cs typeface="Open Sans"/>
                <a:sym typeface="Open Sans"/>
              </a:rPr>
              <a:t> </a:t>
            </a:r>
            <a:r>
              <a:rPr lang="en-US" sz="1200" b="0" i="0" u="none" strike="noStrike" cap="none" dirty="0" err="1">
                <a:solidFill>
                  <a:schemeClr val="lt1"/>
                </a:solidFill>
                <a:latin typeface="Open Sans"/>
                <a:ea typeface="Open Sans"/>
                <a:cs typeface="Open Sans"/>
                <a:sym typeface="Open Sans"/>
              </a:rPr>
              <a:t>i</a:t>
            </a:r>
            <a:r>
              <a:rPr lang="en-US" sz="1200" b="0" i="0" u="none" strike="noStrike" cap="none" dirty="0">
                <a:solidFill>
                  <a:schemeClr val="lt1"/>
                </a:solidFill>
                <a:latin typeface="Open Sans"/>
                <a:ea typeface="Open Sans"/>
                <a:cs typeface="Open Sans"/>
                <a:sym typeface="Open Sans"/>
              </a:rPr>
              <a:t> </a:t>
            </a:r>
            <a:r>
              <a:rPr lang="en-US" sz="1200" b="0" i="0" u="none" strike="noStrike" cap="none" dirty="0" err="1">
                <a:solidFill>
                  <a:schemeClr val="lt1"/>
                </a:solidFill>
                <a:latin typeface="Open Sans"/>
                <a:ea typeface="Open Sans"/>
                <a:cs typeface="Open Sans"/>
                <a:sym typeface="Open Sans"/>
              </a:rPr>
              <a:t>fondova</a:t>
            </a:r>
            <a:r>
              <a:rPr lang="en-US" sz="1200" b="0" i="0" u="none" strike="noStrike" cap="none" dirty="0">
                <a:solidFill>
                  <a:schemeClr val="lt1"/>
                </a:solidFill>
                <a:latin typeface="Open Sans"/>
                <a:ea typeface="Open Sans"/>
                <a:cs typeface="Open Sans"/>
                <a:sym typeface="Open Sans"/>
              </a:rPr>
              <a:t> </a:t>
            </a:r>
            <a:r>
              <a:rPr lang="en-US" sz="1200" b="0" i="0" u="none" strike="noStrike" cap="none" dirty="0" err="1">
                <a:solidFill>
                  <a:schemeClr val="lt1"/>
                </a:solidFill>
                <a:latin typeface="Open Sans"/>
                <a:ea typeface="Open Sans"/>
                <a:cs typeface="Open Sans"/>
                <a:sym typeface="Open Sans"/>
              </a:rPr>
              <a:t>Europske</a:t>
            </a:r>
            <a:r>
              <a:rPr lang="en-US" sz="1200" b="0" i="0" u="none" strike="noStrike" cap="none" dirty="0">
                <a:solidFill>
                  <a:schemeClr val="lt1"/>
                </a:solidFill>
                <a:latin typeface="Open Sans"/>
                <a:ea typeface="Open Sans"/>
                <a:cs typeface="Open Sans"/>
                <a:sym typeface="Open Sans"/>
              </a:rPr>
              <a:t> </a:t>
            </a:r>
            <a:r>
              <a:rPr lang="en-US" sz="1200" b="0" i="0" u="none" strike="noStrike" cap="none" dirty="0" err="1">
                <a:solidFill>
                  <a:schemeClr val="lt1"/>
                </a:solidFill>
                <a:latin typeface="Open Sans"/>
                <a:ea typeface="Open Sans"/>
                <a:cs typeface="Open Sans"/>
                <a:sym typeface="Open Sans"/>
              </a:rPr>
              <a:t>unije</a:t>
            </a:r>
            <a:r>
              <a:rPr lang="en-US" sz="1200" b="0" i="0" u="none" strike="noStrike" cap="none" dirty="0">
                <a:solidFill>
                  <a:schemeClr val="lt1"/>
                </a:solidFill>
                <a:latin typeface="Open Sans"/>
                <a:ea typeface="Open Sans"/>
                <a:cs typeface="Open Sans"/>
                <a:sym typeface="Open Sans"/>
              </a:rPr>
              <a:t>: www.strukturnifondovi.hr</a:t>
            </a:r>
            <a:endParaRPr sz="1200" b="0" i="0" u="none" strike="noStrike" cap="none" dirty="0">
              <a:solidFill>
                <a:schemeClr val="lt1"/>
              </a:solidFill>
              <a:latin typeface="Open Sans"/>
              <a:ea typeface="Open Sans"/>
              <a:cs typeface="Open Sans"/>
              <a:sym typeface="Open Sans"/>
            </a:endParaRPr>
          </a:p>
        </p:txBody>
      </p:sp>
      <p:sp>
        <p:nvSpPr>
          <p:cNvPr id="339" name="Google Shape;339;p35"/>
          <p:cNvSpPr txBox="1"/>
          <p:nvPr/>
        </p:nvSpPr>
        <p:spPr>
          <a:xfrm>
            <a:off x="2054637" y="5602731"/>
            <a:ext cx="7846746" cy="27699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chemeClr val="lt1"/>
                </a:solidFill>
                <a:latin typeface="Open Sans"/>
                <a:ea typeface="Open Sans"/>
                <a:cs typeface="Open Sans"/>
                <a:sym typeface="Open Sans"/>
              </a:rPr>
              <a:t>Sadržaj ovog materijala isključiva je odgovornost Hrvatske akademske i istraživačke mreže - CARNET.</a:t>
            </a:r>
            <a:endParaRPr sz="1400" b="0" i="0" u="none" strike="noStrike" cap="none">
              <a:solidFill>
                <a:srgbClr val="000000"/>
              </a:solidFill>
              <a:latin typeface="Arial"/>
              <a:ea typeface="Arial"/>
              <a:cs typeface="Arial"/>
              <a:sym typeface="Arial"/>
            </a:endParaRPr>
          </a:p>
        </p:txBody>
      </p:sp>
      <p:pic>
        <p:nvPicPr>
          <p:cNvPr id="340" name="Google Shape;340;p35"/>
          <p:cNvPicPr preferRelativeResize="0"/>
          <p:nvPr/>
        </p:nvPicPr>
        <p:blipFill rotWithShape="1">
          <a:blip r:embed="rId4">
            <a:alphaModFix/>
          </a:blip>
          <a:srcRect/>
          <a:stretch/>
        </p:blipFill>
        <p:spPr>
          <a:xfrm>
            <a:off x="9439707" y="594575"/>
            <a:ext cx="1313993" cy="461675"/>
          </a:xfrm>
          <a:prstGeom prst="rect">
            <a:avLst/>
          </a:prstGeom>
          <a:noFill/>
          <a:ln>
            <a:noFill/>
          </a:ln>
        </p:spPr>
      </p:pic>
      <p:sp>
        <p:nvSpPr>
          <p:cNvPr id="341" name="Google Shape;341;p35"/>
          <p:cNvSpPr txBox="1"/>
          <p:nvPr/>
        </p:nvSpPr>
        <p:spPr>
          <a:xfrm>
            <a:off x="7967500" y="1056250"/>
            <a:ext cx="4079100" cy="802800"/>
          </a:xfrm>
          <a:prstGeom prst="rect">
            <a:avLst/>
          </a:prstGeom>
          <a:noFill/>
          <a:ln>
            <a:noFill/>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rgbClr val="000000"/>
              </a:buClr>
              <a:buSzPts val="1000"/>
              <a:buFont typeface="Arial"/>
              <a:buNone/>
            </a:pPr>
            <a:r>
              <a:rPr lang="en-US" sz="1000" b="0" i="0" u="none" strike="noStrike" cap="none" dirty="0">
                <a:solidFill>
                  <a:schemeClr val="lt1"/>
                </a:solidFill>
                <a:latin typeface="Open Sans"/>
                <a:ea typeface="Open Sans"/>
                <a:cs typeface="Open Sans"/>
                <a:sym typeface="Open Sans"/>
              </a:rPr>
              <a:t>Ovo </a:t>
            </a:r>
            <a:r>
              <a:rPr lang="en-US" sz="1000" b="0" i="0" u="none" strike="noStrike" cap="none" dirty="0" err="1">
                <a:solidFill>
                  <a:schemeClr val="lt1"/>
                </a:solidFill>
                <a:latin typeface="Open Sans"/>
                <a:ea typeface="Open Sans"/>
                <a:cs typeface="Open Sans"/>
                <a:sym typeface="Open Sans"/>
              </a:rPr>
              <a:t>djelo</a:t>
            </a:r>
            <a:r>
              <a:rPr lang="en-US" sz="1000" b="0" i="0" u="none" strike="noStrike" cap="none" dirty="0">
                <a:solidFill>
                  <a:schemeClr val="lt1"/>
                </a:solidFill>
                <a:latin typeface="Open Sans"/>
                <a:ea typeface="Open Sans"/>
                <a:cs typeface="Open Sans"/>
                <a:sym typeface="Open Sans"/>
              </a:rPr>
              <a:t> je </a:t>
            </a:r>
            <a:r>
              <a:rPr lang="en-US" sz="1000" b="0" i="0" u="none" strike="noStrike" cap="none" dirty="0" err="1">
                <a:solidFill>
                  <a:schemeClr val="lt1"/>
                </a:solidFill>
                <a:latin typeface="Open Sans"/>
                <a:ea typeface="Open Sans"/>
                <a:cs typeface="Open Sans"/>
                <a:sym typeface="Open Sans"/>
              </a:rPr>
              <a:t>dano</a:t>
            </a:r>
            <a:r>
              <a:rPr lang="en-US" sz="1000" b="0" i="0" u="none" strike="noStrike" cap="none" dirty="0">
                <a:solidFill>
                  <a:schemeClr val="lt1"/>
                </a:solidFill>
                <a:latin typeface="Open Sans"/>
                <a:ea typeface="Open Sans"/>
                <a:cs typeface="Open Sans"/>
                <a:sym typeface="Open Sans"/>
              </a:rPr>
              <a:t> </a:t>
            </a:r>
            <a:r>
              <a:rPr lang="en-US" sz="1000" b="0" i="0" u="none" strike="noStrike" cap="none" dirty="0" err="1">
                <a:solidFill>
                  <a:schemeClr val="lt1"/>
                </a:solidFill>
                <a:latin typeface="Open Sans"/>
                <a:ea typeface="Open Sans"/>
                <a:cs typeface="Open Sans"/>
                <a:sym typeface="Open Sans"/>
              </a:rPr>
              <a:t>na</a:t>
            </a:r>
            <a:r>
              <a:rPr lang="en-US" sz="1000" b="0" i="0" u="none" strike="noStrike" cap="none" dirty="0">
                <a:solidFill>
                  <a:schemeClr val="lt1"/>
                </a:solidFill>
                <a:latin typeface="Open Sans"/>
                <a:ea typeface="Open Sans"/>
                <a:cs typeface="Open Sans"/>
                <a:sym typeface="Open Sans"/>
              </a:rPr>
              <a:t> </a:t>
            </a:r>
            <a:r>
              <a:rPr lang="en-US" sz="1000" b="0" i="0" u="none" strike="noStrike" cap="none" dirty="0" err="1">
                <a:solidFill>
                  <a:schemeClr val="lt1"/>
                </a:solidFill>
                <a:latin typeface="Open Sans"/>
                <a:ea typeface="Open Sans"/>
                <a:cs typeface="Open Sans"/>
                <a:sym typeface="Open Sans"/>
              </a:rPr>
              <a:t>korištenje</a:t>
            </a:r>
            <a:r>
              <a:rPr lang="en-US" sz="1000" b="0" i="0" u="none" strike="noStrike" cap="none" dirty="0">
                <a:solidFill>
                  <a:schemeClr val="lt1"/>
                </a:solidFill>
                <a:latin typeface="Open Sans"/>
                <a:ea typeface="Open Sans"/>
                <a:cs typeface="Open Sans"/>
                <a:sym typeface="Open Sans"/>
              </a:rPr>
              <a:t> pod </a:t>
            </a:r>
            <a:r>
              <a:rPr lang="en-US" sz="1000" b="0" i="0" u="none" strike="noStrike" cap="none" dirty="0" err="1">
                <a:solidFill>
                  <a:schemeClr val="lt1"/>
                </a:solidFill>
                <a:latin typeface="Open Sans"/>
                <a:ea typeface="Open Sans"/>
                <a:cs typeface="Open Sans"/>
                <a:sym typeface="Open Sans"/>
              </a:rPr>
              <a:t>licencom</a:t>
            </a:r>
            <a:r>
              <a:rPr lang="en-US" sz="1000" b="0" i="0" u="none" strike="noStrike" cap="none" dirty="0">
                <a:solidFill>
                  <a:schemeClr val="lt1"/>
                </a:solidFill>
                <a:latin typeface="Open Sans"/>
                <a:ea typeface="Open Sans"/>
                <a:cs typeface="Open Sans"/>
                <a:sym typeface="Open Sans"/>
              </a:rPr>
              <a:t> Creative Commons </a:t>
            </a:r>
            <a:r>
              <a:rPr lang="en-US" sz="1000" b="0" i="0" u="none" strike="noStrike" cap="none" dirty="0" err="1">
                <a:solidFill>
                  <a:schemeClr val="lt1"/>
                </a:solidFill>
                <a:latin typeface="Open Sans"/>
                <a:ea typeface="Open Sans"/>
                <a:cs typeface="Open Sans"/>
                <a:sym typeface="Open Sans"/>
              </a:rPr>
              <a:t>Imenovanje-Nekomercijalno-Dijeli</a:t>
            </a:r>
            <a:r>
              <a:rPr lang="en-US" sz="1000" b="0" i="0" u="none" strike="noStrike" cap="none" dirty="0">
                <a:solidFill>
                  <a:schemeClr val="lt1"/>
                </a:solidFill>
                <a:latin typeface="Open Sans"/>
                <a:ea typeface="Open Sans"/>
                <a:cs typeface="Open Sans"/>
                <a:sym typeface="Open Sans"/>
              </a:rPr>
              <a:t> pod </a:t>
            </a:r>
            <a:r>
              <a:rPr lang="en-US" sz="1000" b="0" i="0" u="none" strike="noStrike" cap="none" dirty="0" err="1">
                <a:solidFill>
                  <a:schemeClr val="lt1"/>
                </a:solidFill>
                <a:latin typeface="Open Sans"/>
                <a:ea typeface="Open Sans"/>
                <a:cs typeface="Open Sans"/>
                <a:sym typeface="Open Sans"/>
              </a:rPr>
              <a:t>istim</a:t>
            </a:r>
            <a:r>
              <a:rPr lang="en-US" sz="1000" b="0" i="0" u="none" strike="noStrike" cap="none" dirty="0">
                <a:solidFill>
                  <a:schemeClr val="lt1"/>
                </a:solidFill>
                <a:latin typeface="Open Sans"/>
                <a:ea typeface="Open Sans"/>
                <a:cs typeface="Open Sans"/>
                <a:sym typeface="Open Sans"/>
              </a:rPr>
              <a:t> </a:t>
            </a:r>
            <a:r>
              <a:rPr lang="en-US" sz="1000" b="0" i="0" u="none" strike="noStrike" cap="none" dirty="0" err="1">
                <a:solidFill>
                  <a:schemeClr val="lt1"/>
                </a:solidFill>
                <a:latin typeface="Open Sans"/>
                <a:ea typeface="Open Sans"/>
                <a:cs typeface="Open Sans"/>
                <a:sym typeface="Open Sans"/>
              </a:rPr>
              <a:t>uvjetima</a:t>
            </a:r>
            <a:r>
              <a:rPr lang="en-US" sz="1000" b="0" i="0" u="none" strike="noStrike" cap="none" dirty="0">
                <a:solidFill>
                  <a:schemeClr val="lt1"/>
                </a:solidFill>
                <a:latin typeface="Open Sans"/>
                <a:ea typeface="Open Sans"/>
                <a:cs typeface="Open Sans"/>
                <a:sym typeface="Open Sans"/>
              </a:rPr>
              <a:t> </a:t>
            </a:r>
            <a:endParaRPr sz="1000" b="0" i="0" u="none" strike="noStrike" cap="none" dirty="0">
              <a:solidFill>
                <a:schemeClr val="lt1"/>
              </a:solidFill>
              <a:latin typeface="Open Sans"/>
              <a:ea typeface="Open Sans"/>
              <a:cs typeface="Open Sans"/>
              <a:sym typeface="Open Sans"/>
            </a:endParaRPr>
          </a:p>
          <a:p>
            <a:pPr marL="0" marR="0" lvl="0" indent="0" algn="ctr" rtl="0">
              <a:lnSpc>
                <a:spcPct val="115000"/>
              </a:lnSpc>
              <a:spcBef>
                <a:spcPts val="0"/>
              </a:spcBef>
              <a:spcAft>
                <a:spcPts val="0"/>
              </a:spcAft>
              <a:buClr>
                <a:srgbClr val="000000"/>
              </a:buClr>
              <a:buSzPts val="1000"/>
              <a:buFont typeface="Arial"/>
              <a:buNone/>
            </a:pPr>
            <a:r>
              <a:rPr lang="en-US" sz="1000" b="0" i="0" u="none" strike="noStrike" cap="none" dirty="0">
                <a:solidFill>
                  <a:schemeClr val="lt1"/>
                </a:solidFill>
                <a:latin typeface="Open Sans"/>
                <a:ea typeface="Open Sans"/>
                <a:cs typeface="Open Sans"/>
                <a:sym typeface="Open Sans"/>
              </a:rPr>
              <a:t>4.0 </a:t>
            </a:r>
            <a:r>
              <a:rPr lang="en-US" sz="1000" b="0" i="0" u="none" strike="noStrike" cap="none" dirty="0" err="1">
                <a:solidFill>
                  <a:schemeClr val="lt1"/>
                </a:solidFill>
                <a:latin typeface="Open Sans"/>
                <a:ea typeface="Open Sans"/>
                <a:cs typeface="Open Sans"/>
                <a:sym typeface="Open Sans"/>
              </a:rPr>
              <a:t>međunarodna</a:t>
            </a:r>
            <a:r>
              <a:rPr lang="en-US" sz="1000" b="0" i="0" u="none" strike="noStrike" cap="none" dirty="0">
                <a:solidFill>
                  <a:schemeClr val="lt1"/>
                </a:solidFill>
                <a:latin typeface="Open Sans"/>
                <a:ea typeface="Open Sans"/>
                <a:cs typeface="Open Sans"/>
                <a:sym typeface="Open Sans"/>
              </a:rPr>
              <a:t>.</a:t>
            </a:r>
            <a:endParaRPr sz="1000" b="0" i="0" u="none" strike="noStrike" cap="none" dirty="0">
              <a:solidFill>
                <a:schemeClr val="lt1"/>
              </a:solidFill>
              <a:latin typeface="Open Sans"/>
              <a:ea typeface="Open Sans"/>
              <a:cs typeface="Open Sans"/>
              <a:sym typeface="Open Sans"/>
            </a:endParaRPr>
          </a:p>
        </p:txBody>
      </p:sp>
      <p:sp>
        <p:nvSpPr>
          <p:cNvPr id="10" name="TekstniOkvir 9">
            <a:extLst>
              <a:ext uri="{FF2B5EF4-FFF2-40B4-BE49-F238E27FC236}">
                <a16:creationId xmlns:a16="http://schemas.microsoft.com/office/drawing/2014/main" id="{609F8281-3D7A-463E-80F0-415900B9D70D}"/>
              </a:ext>
            </a:extLst>
          </p:cNvPr>
          <p:cNvSpPr txBox="1"/>
          <p:nvPr/>
        </p:nvSpPr>
        <p:spPr>
          <a:xfrm>
            <a:off x="743210" y="594575"/>
            <a:ext cx="4079100" cy="1323439"/>
          </a:xfrm>
          <a:prstGeom prst="rect">
            <a:avLst/>
          </a:prstGeom>
          <a:noFill/>
        </p:spPr>
        <p:txBody>
          <a:bodyPr wrap="square">
            <a:spAutoFit/>
          </a:bodyPr>
          <a:lstStyle/>
          <a:p>
            <a:pPr algn="ctr"/>
            <a:r>
              <a:rPr lang="hr-HR"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Kontakt edukacije u e-Škole projektu: </a:t>
            </a:r>
          </a:p>
          <a:p>
            <a:pPr algn="ctr"/>
            <a:r>
              <a:rPr lang="pl-PL" sz="1600" b="1"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hlinkClick r:id="rId5">
                  <a:extLst>
                    <a:ext uri="{A12FA001-AC4F-418D-AE19-62706E023703}">
                      <ahyp:hlinkClr xmlns:ahyp="http://schemas.microsoft.com/office/drawing/2018/hyperlinkcolor" val="tx"/>
                    </a:ext>
                  </a:extLst>
                </a:hlinkClick>
              </a:rPr>
              <a:t>e-skole-edukacija@skole.hr</a:t>
            </a:r>
            <a:r>
              <a:rPr lang="pl-PL" sz="1600" b="1"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rPr>
              <a:t> </a:t>
            </a:r>
          </a:p>
          <a:p>
            <a:pPr algn="ctr"/>
            <a:endParaRPr lang="pl-PL" sz="16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gn="ctr"/>
            <a:r>
              <a:rPr lang="hr-HR"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CARNET-ova korisnička podrška:</a:t>
            </a:r>
          </a:p>
          <a:p>
            <a:pPr algn="ctr"/>
            <a:r>
              <a:rPr lang="pl-PL" sz="1600" b="1"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hlinkClick r:id="rId6">
                  <a:extLst>
                    <a:ext uri="{A12FA001-AC4F-418D-AE19-62706E023703}">
                      <ahyp:hlinkClr xmlns:ahyp="http://schemas.microsoft.com/office/drawing/2018/hyperlinkcolor" val="tx"/>
                    </a:ext>
                  </a:extLst>
                </a:hlinkClick>
              </a:rPr>
              <a:t>helpdesk@skole.hr</a:t>
            </a:r>
            <a:r>
              <a:rPr lang="pl-PL" sz="1600" b="1"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rPr>
              <a:t> </a:t>
            </a:r>
          </a:p>
        </p:txBody>
      </p:sp>
    </p:spTree>
    <p:extLst>
      <p:ext uri="{BB962C8B-B14F-4D97-AF65-F5344CB8AC3E}">
        <p14:creationId xmlns:p14="http://schemas.microsoft.com/office/powerpoint/2010/main" val="297281529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niOkvir 9">
            <a:extLst>
              <a:ext uri="{FF2B5EF4-FFF2-40B4-BE49-F238E27FC236}">
                <a16:creationId xmlns:a16="http://schemas.microsoft.com/office/drawing/2014/main" id="{9AE77182-EC0E-FFFC-97C2-5EF04015E4AF}"/>
              </a:ext>
            </a:extLst>
          </p:cNvPr>
          <p:cNvSpPr txBox="1"/>
          <p:nvPr/>
        </p:nvSpPr>
        <p:spPr>
          <a:xfrm>
            <a:off x="728693" y="857714"/>
            <a:ext cx="7131630" cy="2308324"/>
          </a:xfrm>
          <a:prstGeom prst="rect">
            <a:avLst/>
          </a:prstGeom>
          <a:noFill/>
        </p:spPr>
        <p:txBody>
          <a:bodyPr wrap="square">
            <a:spAutoFit/>
          </a:bodyPr>
          <a:lstStyle/>
          <a:p>
            <a:r>
              <a:rPr lang="pl-PL" sz="1600" b="1" dirty="0">
                <a:solidFill>
                  <a:schemeClr val="bg1">
                    <a:lumMod val="95000"/>
                  </a:schemeClr>
                </a:solidFill>
                <a:latin typeface="+mn-lt"/>
                <a:ea typeface="Open Sans" panose="020B0606030504020204" pitchFamily="34" charset="0"/>
                <a:cs typeface="Open Sans" panose="020B0606030504020204" pitchFamily="34" charset="0"/>
              </a:rPr>
              <a:t>IMPRESUM</a:t>
            </a:r>
          </a:p>
          <a:p>
            <a:endParaRPr lang="pl-PL" sz="1600" b="1" dirty="0">
              <a:solidFill>
                <a:schemeClr val="bg1">
                  <a:lumMod val="95000"/>
                </a:schemeClr>
              </a:solidFill>
              <a:latin typeface="+mn-lt"/>
              <a:ea typeface="Open Sans" panose="020B0606030504020204" pitchFamily="34" charset="0"/>
              <a:cs typeface="Open Sans" panose="020B0606030504020204" pitchFamily="34" charset="0"/>
            </a:endParaRPr>
          </a:p>
          <a:p>
            <a:r>
              <a:rPr lang="pl-PL" sz="1600" b="1" dirty="0">
                <a:solidFill>
                  <a:schemeClr val="bg1">
                    <a:lumMod val="95000"/>
                  </a:schemeClr>
                </a:solidFill>
                <a:latin typeface="+mn-lt"/>
                <a:ea typeface="Open Sans" panose="020B0606030504020204" pitchFamily="34" charset="0"/>
                <a:cs typeface="Open Sans" panose="020B0606030504020204" pitchFamily="34" charset="0"/>
              </a:rPr>
              <a:t>Nakladnik: </a:t>
            </a:r>
            <a:r>
              <a:rPr lang="pl-PL" sz="1600" dirty="0">
                <a:solidFill>
                  <a:schemeClr val="bg1">
                    <a:lumMod val="95000"/>
                  </a:schemeClr>
                </a:solidFill>
                <a:latin typeface="+mn-lt"/>
                <a:ea typeface="Open Sans" panose="020B0606030504020204" pitchFamily="34" charset="0"/>
                <a:cs typeface="Open Sans" panose="020B0606030504020204" pitchFamily="34" charset="0"/>
              </a:rPr>
              <a:t>Hrvatska akademska i istraživačka mreža – CARNET </a:t>
            </a:r>
          </a:p>
          <a:p>
            <a:r>
              <a:rPr lang="pl-PL" sz="1600" dirty="0">
                <a:solidFill>
                  <a:schemeClr val="bg1">
                    <a:lumMod val="95000"/>
                  </a:schemeClr>
                </a:solidFill>
                <a:latin typeface="+mn-lt"/>
                <a:ea typeface="Open Sans" panose="020B0606030504020204" pitchFamily="34" charset="0"/>
                <a:cs typeface="Open Sans" panose="020B0606030504020204" pitchFamily="34" charset="0"/>
              </a:rPr>
              <a:t>Publikaciju je za objavu pripremila Školska knjiga d.d.</a:t>
            </a:r>
          </a:p>
          <a:p>
            <a:r>
              <a:rPr lang="pl-PL" sz="1600" b="1" dirty="0">
                <a:solidFill>
                  <a:schemeClr val="bg1">
                    <a:lumMod val="95000"/>
                  </a:schemeClr>
                </a:solidFill>
                <a:latin typeface="+mn-lt"/>
                <a:ea typeface="Open Sans" panose="020B0606030504020204" pitchFamily="34" charset="0"/>
                <a:cs typeface="Open Sans" panose="020B0606030504020204" pitchFamily="34" charset="0"/>
              </a:rPr>
              <a:t>Projekt: </a:t>
            </a:r>
            <a:r>
              <a:rPr lang="pl-PL" sz="1600" dirty="0">
                <a:solidFill>
                  <a:schemeClr val="bg1">
                    <a:lumMod val="95000"/>
                  </a:schemeClr>
                </a:solidFill>
                <a:latin typeface="+mn-lt"/>
                <a:ea typeface="Open Sans" panose="020B0606030504020204" pitchFamily="34" charset="0"/>
                <a:cs typeface="Open Sans" panose="020B0606030504020204" pitchFamily="34" charset="0"/>
              </a:rPr>
              <a:t>„e-Škole: Razvoj sustava razvoja digitalno zrelih škola (II. faza)“ </a:t>
            </a:r>
          </a:p>
          <a:p>
            <a:r>
              <a:rPr lang="pl-PL" sz="1600" b="1" dirty="0">
                <a:solidFill>
                  <a:schemeClr val="bg1">
                    <a:lumMod val="95000"/>
                  </a:schemeClr>
                </a:solidFill>
                <a:latin typeface="+mn-lt"/>
                <a:ea typeface="Open Sans" panose="020B0606030504020204" pitchFamily="34" charset="0"/>
                <a:cs typeface="Open Sans" panose="020B0606030504020204" pitchFamily="34" charset="0"/>
              </a:rPr>
              <a:t>Autori: </a:t>
            </a:r>
            <a:r>
              <a:rPr lang="pl-PL" sz="1600" dirty="0">
                <a:solidFill>
                  <a:schemeClr val="bg1">
                    <a:lumMod val="95000"/>
                  </a:schemeClr>
                </a:solidFill>
                <a:latin typeface="+mn-lt"/>
                <a:ea typeface="Open Sans" panose="020B0606030504020204" pitchFamily="34" charset="0"/>
                <a:cs typeface="Open Sans" panose="020B0606030504020204" pitchFamily="34" charset="0"/>
              </a:rPr>
              <a:t>skupina autora</a:t>
            </a:r>
          </a:p>
          <a:p>
            <a:r>
              <a:rPr lang="pl-PL" sz="1600" b="1" dirty="0">
                <a:solidFill>
                  <a:schemeClr val="bg1">
                    <a:lumMod val="95000"/>
                  </a:schemeClr>
                </a:solidFill>
                <a:latin typeface="+mn-lt"/>
                <a:ea typeface="Open Sans" panose="020B0606030504020204" pitchFamily="34" charset="0"/>
                <a:cs typeface="Open Sans" panose="020B0606030504020204" pitchFamily="34" charset="0"/>
              </a:rPr>
              <a:t>Sadržaj je recenziran i lektoriran.</a:t>
            </a:r>
          </a:p>
          <a:p>
            <a:endParaRPr lang="pl-PL" sz="1600" b="1" dirty="0">
              <a:solidFill>
                <a:schemeClr val="bg1">
                  <a:lumMod val="95000"/>
                </a:schemeClr>
              </a:solidFill>
              <a:latin typeface="+mn-lt"/>
              <a:ea typeface="Open Sans" panose="020B0606030504020204" pitchFamily="34" charset="0"/>
              <a:cs typeface="Open Sans" panose="020B0606030504020204" pitchFamily="34" charset="0"/>
            </a:endParaRPr>
          </a:p>
          <a:p>
            <a:r>
              <a:rPr lang="pl-PL" sz="1600" b="1" dirty="0">
                <a:solidFill>
                  <a:schemeClr val="bg1">
                    <a:lumMod val="95000"/>
                  </a:schemeClr>
                </a:solidFill>
                <a:latin typeface="+mn-lt"/>
                <a:ea typeface="Open Sans" panose="020B0606030504020204" pitchFamily="34" charset="0"/>
                <a:cs typeface="Open Sans" panose="020B0606030504020204" pitchFamily="34" charset="0"/>
              </a:rPr>
              <a:t>Zagreb, 2022. </a:t>
            </a:r>
          </a:p>
        </p:txBody>
      </p:sp>
      <p:sp>
        <p:nvSpPr>
          <p:cNvPr id="3" name="Google Shape;338;p35">
            <a:extLst>
              <a:ext uri="{FF2B5EF4-FFF2-40B4-BE49-F238E27FC236}">
                <a16:creationId xmlns:a16="http://schemas.microsoft.com/office/drawing/2014/main" id="{78E3D8C6-B88A-1F37-C15F-42F5B3486EDA}"/>
              </a:ext>
            </a:extLst>
          </p:cNvPr>
          <p:cNvSpPr txBox="1"/>
          <p:nvPr/>
        </p:nvSpPr>
        <p:spPr>
          <a:xfrm>
            <a:off x="2324609" y="4804229"/>
            <a:ext cx="7885159" cy="738623"/>
          </a:xfrm>
          <a:prstGeom prst="rect">
            <a:avLst/>
          </a:prstGeom>
          <a:noFill/>
          <a:ln>
            <a:noFill/>
          </a:ln>
        </p:spPr>
        <p:txBody>
          <a:bodyPr spcFirstLastPara="1" wrap="square" lIns="91425" tIns="45700" rIns="91425" bIns="45700" anchor="t" anchorCtr="0">
            <a:spAutoFit/>
          </a:bodyPr>
          <a:lstStyle/>
          <a:p>
            <a:pPr marL="0" marR="0" lvl="0" indent="0" rtl="0">
              <a:lnSpc>
                <a:spcPct val="100000"/>
              </a:lnSpc>
              <a:spcBef>
                <a:spcPts val="0"/>
              </a:spcBef>
              <a:spcAft>
                <a:spcPts val="0"/>
              </a:spcAft>
              <a:buClr>
                <a:srgbClr val="000000"/>
              </a:buClr>
              <a:buSzPts val="1200"/>
              <a:buFont typeface="Arial"/>
              <a:buNone/>
            </a:pPr>
            <a:r>
              <a:rPr lang="hr-HR" b="0" i="0" dirty="0">
                <a:solidFill>
                  <a:schemeClr val="tx1">
                    <a:lumMod val="75000"/>
                    <a:lumOff val="25000"/>
                  </a:schemeClr>
                </a:solidFill>
                <a:effectLst/>
                <a:latin typeface="Aptos" panose="020B0004020202020204" pitchFamily="34" charset="0"/>
              </a:rPr>
              <a:t>Napomena: Ispravnost poveznica i dostupnost digitalnih alata koji se navode u ovom sadržaju provjerena je u trenutku objave (vidi prethodni navod o mjesecu i godini) stoga je poželjno razmotriti ažurnost ovih informacija.</a:t>
            </a:r>
            <a:endParaRPr b="0" i="0" u="none" strike="noStrike" cap="none" dirty="0">
              <a:solidFill>
                <a:schemeClr val="tx1">
                  <a:lumMod val="75000"/>
                  <a:lumOff val="25000"/>
                </a:schemeClr>
              </a:solidFill>
              <a:latin typeface="Open Sans"/>
              <a:ea typeface="Open Sans"/>
              <a:cs typeface="Open Sans"/>
              <a:sym typeface="Open Sans"/>
            </a:endParaRPr>
          </a:p>
        </p:txBody>
      </p:sp>
      <p:pic>
        <p:nvPicPr>
          <p:cNvPr id="4" name="Google Shape;335;p35">
            <a:extLst>
              <a:ext uri="{FF2B5EF4-FFF2-40B4-BE49-F238E27FC236}">
                <a16:creationId xmlns:a16="http://schemas.microsoft.com/office/drawing/2014/main" id="{73593BAD-80E3-3F93-C18C-273BA6F073FC}"/>
              </a:ext>
            </a:extLst>
          </p:cNvPr>
          <p:cNvPicPr preferRelativeResize="0"/>
          <p:nvPr/>
        </p:nvPicPr>
        <p:blipFill rotWithShape="1">
          <a:blip r:embed="rId2">
            <a:alphaModFix/>
          </a:blip>
          <a:srcRect/>
          <a:stretch/>
        </p:blipFill>
        <p:spPr>
          <a:xfrm>
            <a:off x="7552871" y="857714"/>
            <a:ext cx="2311400" cy="3136900"/>
          </a:xfrm>
          <a:prstGeom prst="rect">
            <a:avLst/>
          </a:prstGeom>
          <a:noFill/>
          <a:ln>
            <a:noFill/>
          </a:ln>
        </p:spPr>
      </p:pic>
    </p:spTree>
    <p:extLst>
      <p:ext uri="{BB962C8B-B14F-4D97-AF65-F5344CB8AC3E}">
        <p14:creationId xmlns:p14="http://schemas.microsoft.com/office/powerpoint/2010/main" val="155992558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739BA35D-DC17-4DB1-A033-4EDD66DC8002}"/>
              </a:ext>
            </a:extLst>
          </p:cNvPr>
          <p:cNvSpPr>
            <a:spLocks noGrp="1"/>
          </p:cNvSpPr>
          <p:nvPr>
            <p:ph type="title"/>
          </p:nvPr>
        </p:nvSpPr>
        <p:spPr>
          <a:xfrm>
            <a:off x="899242" y="2190749"/>
            <a:ext cx="3158408" cy="1835387"/>
          </a:xfrm>
        </p:spPr>
        <p:txBody>
          <a:bodyPr/>
          <a:lstStyle/>
          <a:p>
            <a:r>
              <a:rPr lang="hr-HR" dirty="0">
                <a:latin typeface="Open Sans" panose="020B0606030504020204" pitchFamily="34" charset="0"/>
                <a:ea typeface="Open Sans" panose="020B0606030504020204" pitchFamily="34" charset="0"/>
                <a:cs typeface="Open Sans" panose="020B0606030504020204" pitchFamily="34" charset="0"/>
              </a:rPr>
              <a:t>Anketa</a:t>
            </a:r>
          </a:p>
        </p:txBody>
      </p:sp>
      <p:pic>
        <p:nvPicPr>
          <p:cNvPr id="4" name="Slika 3">
            <a:extLst>
              <a:ext uri="{FF2B5EF4-FFF2-40B4-BE49-F238E27FC236}">
                <a16:creationId xmlns:a16="http://schemas.microsoft.com/office/drawing/2014/main" id="{04CF5D96-0F5D-483F-9AE6-1BCED9F027A0}"/>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443708" y="1534160"/>
            <a:ext cx="4637808" cy="4637808"/>
          </a:xfrm>
          <a:prstGeom prst="rect">
            <a:avLst/>
          </a:prstGeom>
        </p:spPr>
      </p:pic>
      <p:sp>
        <p:nvSpPr>
          <p:cNvPr id="8" name="Naslov 1">
            <a:extLst>
              <a:ext uri="{FF2B5EF4-FFF2-40B4-BE49-F238E27FC236}">
                <a16:creationId xmlns:a16="http://schemas.microsoft.com/office/drawing/2014/main" id="{12619735-E4F6-4D95-82FD-88642790FB11}"/>
              </a:ext>
            </a:extLst>
          </p:cNvPr>
          <p:cNvSpPr txBox="1">
            <a:spLocks/>
          </p:cNvSpPr>
          <p:nvPr/>
        </p:nvSpPr>
        <p:spPr>
          <a:xfrm>
            <a:off x="5084924" y="1352304"/>
            <a:ext cx="7107076" cy="528000"/>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l" rtl="0" eaLnBrk="1" hangingPunct="1">
              <a:lnSpc>
                <a:spcPct val="90000"/>
              </a:lnSpc>
              <a:spcBef>
                <a:spcPts val="0"/>
              </a:spcBef>
              <a:spcAft>
                <a:spcPts val="0"/>
              </a:spcAft>
              <a:buClr>
                <a:srgbClr val="000000"/>
              </a:buClr>
              <a:buSzPts val="6000"/>
              <a:buFont typeface="Open Sans Light"/>
              <a:buNone/>
              <a:defRPr sz="6000" b="0" i="0" u="none" strike="noStrike" cap="none">
                <a:solidFill>
                  <a:srgbClr val="000000"/>
                </a:solidFill>
                <a:latin typeface="Open Sans Light"/>
                <a:ea typeface="Open Sans Light"/>
                <a:cs typeface="Open Sans Light"/>
                <a:sym typeface="Open Sans Light"/>
              </a:defRPr>
            </a:lvl1pPr>
            <a:lvl2pPr marR="0" lvl="1"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ctr"/>
            <a:r>
              <a:rPr lang="hr-HR" sz="4800" dirty="0"/>
              <a:t>Što za vas predstavlja </a:t>
            </a:r>
            <a:r>
              <a:rPr lang="hr-HR" sz="4800" i="1" dirty="0"/>
              <a:t>umjetna inteligencija</a:t>
            </a:r>
            <a:r>
              <a:rPr lang="hr-HR" sz="4800" dirty="0"/>
              <a:t>?</a:t>
            </a:r>
          </a:p>
        </p:txBody>
      </p:sp>
      <p:pic>
        <p:nvPicPr>
          <p:cNvPr id="5" name="Picture 6" descr="Slikovni rezultat za mentimeter logo">
            <a:extLst>
              <a:ext uri="{FF2B5EF4-FFF2-40B4-BE49-F238E27FC236}">
                <a16:creationId xmlns:a16="http://schemas.microsoft.com/office/drawing/2014/main" id="{7159D711-86ED-4158-B956-2E29428937A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58701" y="6083857"/>
            <a:ext cx="3782927" cy="4636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837828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DB107901-463D-4C91-859B-62D295156471}"/>
              </a:ext>
            </a:extLst>
          </p:cNvPr>
          <p:cNvSpPr>
            <a:spLocks noGrp="1"/>
          </p:cNvSpPr>
          <p:nvPr>
            <p:ph type="title"/>
          </p:nvPr>
        </p:nvSpPr>
        <p:spPr>
          <a:xfrm>
            <a:off x="470454" y="4363466"/>
            <a:ext cx="10956960" cy="1755797"/>
          </a:xfrm>
        </p:spPr>
        <p:txBody>
          <a:bodyPr>
            <a:noAutofit/>
          </a:bodyPr>
          <a:lstStyle/>
          <a:p>
            <a:r>
              <a:rPr lang="hr-HR" sz="6000" dirty="0">
                <a:latin typeface="Open Sans" panose="020B0606030504020204" pitchFamily="34" charset="0"/>
                <a:ea typeface="Open Sans" panose="020B0606030504020204" pitchFamily="34" charset="0"/>
                <a:cs typeface="Open Sans" panose="020B0606030504020204" pitchFamily="34" charset="0"/>
              </a:rPr>
              <a:t>Temeljni koncepti i primjena umjetne inteligencije</a:t>
            </a:r>
          </a:p>
        </p:txBody>
      </p:sp>
    </p:spTree>
    <p:extLst>
      <p:ext uri="{BB962C8B-B14F-4D97-AF65-F5344CB8AC3E}">
        <p14:creationId xmlns:p14="http://schemas.microsoft.com/office/powerpoint/2010/main" val="176143882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slov 2">
            <a:extLst>
              <a:ext uri="{FF2B5EF4-FFF2-40B4-BE49-F238E27FC236}">
                <a16:creationId xmlns:a16="http://schemas.microsoft.com/office/drawing/2014/main" id="{5D93578A-0916-417E-905F-38B748A4DE2D}"/>
              </a:ext>
            </a:extLst>
          </p:cNvPr>
          <p:cNvSpPr>
            <a:spLocks noGrp="1"/>
          </p:cNvSpPr>
          <p:nvPr>
            <p:ph type="title"/>
          </p:nvPr>
        </p:nvSpPr>
        <p:spPr>
          <a:xfrm>
            <a:off x="576816" y="1848160"/>
            <a:ext cx="4680984" cy="1600200"/>
          </a:xfrm>
        </p:spPr>
        <p:txBody>
          <a:bodyPr/>
          <a:lstStyle/>
          <a:p>
            <a:r>
              <a:rPr lang="hr-HR" dirty="0"/>
              <a:t>Što je umjetna inteligencija?</a:t>
            </a:r>
          </a:p>
        </p:txBody>
      </p:sp>
      <p:sp>
        <p:nvSpPr>
          <p:cNvPr id="5" name="Rezervirano mjesto teksta 4">
            <a:extLst>
              <a:ext uri="{FF2B5EF4-FFF2-40B4-BE49-F238E27FC236}">
                <a16:creationId xmlns:a16="http://schemas.microsoft.com/office/drawing/2014/main" id="{2867004A-17F6-477B-A079-AEBA8D640CD5}"/>
              </a:ext>
            </a:extLst>
          </p:cNvPr>
          <p:cNvSpPr>
            <a:spLocks noGrp="1"/>
          </p:cNvSpPr>
          <p:nvPr>
            <p:ph type="body" idx="2"/>
          </p:nvPr>
        </p:nvSpPr>
        <p:spPr>
          <a:xfrm>
            <a:off x="6096000" y="266700"/>
            <a:ext cx="5854700" cy="6375400"/>
          </a:xfrm>
        </p:spPr>
        <p:txBody>
          <a:bodyPr>
            <a:normAutofit/>
          </a:bodyPr>
          <a:lstStyle/>
          <a:p>
            <a:pPr marL="685800" indent="-457200">
              <a:buFont typeface="Arial" panose="020B0604020202020204" pitchFamily="34" charset="0"/>
              <a:buChar char="•"/>
            </a:pPr>
            <a:r>
              <a:rPr lang="hr-HR" sz="3000" dirty="0"/>
              <a:t>nema službeno dogovorene definicije</a:t>
            </a:r>
          </a:p>
          <a:p>
            <a:pPr marL="685800" indent="-457200">
              <a:buFont typeface="Arial" panose="020B0604020202020204" pitchFamily="34" charset="0"/>
              <a:buChar char="•"/>
            </a:pPr>
            <a:r>
              <a:rPr lang="hr-HR" sz="3000" dirty="0"/>
              <a:t>područje računalne znanosti koje se bavi razvojem inteligentnih alata (strojeva, aparata, aplikacija) koji reagiraju i uče kao ljudi</a:t>
            </a:r>
          </a:p>
          <a:p>
            <a:pPr marL="685800" indent="-457200">
              <a:buFont typeface="Arial" panose="020B0604020202020204" pitchFamily="34" charset="0"/>
              <a:buChar char="•"/>
            </a:pPr>
            <a:r>
              <a:rPr lang="hr-HR" sz="3000" dirty="0"/>
              <a:t>uključuje razumijevanje i analizu jezika, govora i slike, prema čemu računalni sustav uči kako reagirati, planirati, rješavati određene zadatke i donositi odluke</a:t>
            </a:r>
          </a:p>
          <a:p>
            <a:endParaRPr lang="hr-HR" dirty="0"/>
          </a:p>
        </p:txBody>
      </p:sp>
      <p:pic>
        <p:nvPicPr>
          <p:cNvPr id="6" name="Grafika 5" descr="Artificial Intelligence outline">
            <a:extLst>
              <a:ext uri="{FF2B5EF4-FFF2-40B4-BE49-F238E27FC236}">
                <a16:creationId xmlns:a16="http://schemas.microsoft.com/office/drawing/2014/main" id="{3AB7A3BA-80F0-4177-977D-5D550B610B5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305300" y="768660"/>
            <a:ext cx="914400" cy="914400"/>
          </a:xfrm>
          <a:prstGeom prst="rect">
            <a:avLst/>
          </a:prstGeom>
        </p:spPr>
      </p:pic>
    </p:spTree>
    <p:extLst>
      <p:ext uri="{BB962C8B-B14F-4D97-AF65-F5344CB8AC3E}">
        <p14:creationId xmlns:p14="http://schemas.microsoft.com/office/powerpoint/2010/main" val="310319367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kstniOkvir 7">
            <a:extLst>
              <a:ext uri="{FF2B5EF4-FFF2-40B4-BE49-F238E27FC236}">
                <a16:creationId xmlns:a16="http://schemas.microsoft.com/office/drawing/2014/main" id="{D62A367B-CF05-4A29-BF4F-E923AA703421}"/>
              </a:ext>
            </a:extLst>
          </p:cNvPr>
          <p:cNvSpPr txBox="1"/>
          <p:nvPr/>
        </p:nvSpPr>
        <p:spPr>
          <a:xfrm>
            <a:off x="482600" y="0"/>
            <a:ext cx="12192000" cy="923330"/>
          </a:xfrm>
          <a:prstGeom prst="rect">
            <a:avLst/>
          </a:prstGeom>
          <a:noFill/>
        </p:spPr>
        <p:txBody>
          <a:bodyPr wrap="square">
            <a:spAutoFit/>
          </a:bodyPr>
          <a:lstStyle/>
          <a:p>
            <a:r>
              <a:rPr lang="hr-HR" sz="5400" dirty="0">
                <a:latin typeface="Open Sans" panose="020B0606030504020204" pitchFamily="34" charset="0"/>
                <a:ea typeface="Open Sans" panose="020B0606030504020204" pitchFamily="34" charset="0"/>
                <a:cs typeface="Open Sans" panose="020B0606030504020204" pitchFamily="34" charset="0"/>
              </a:rPr>
              <a:t>Taksonomija umjetne inteligencije</a:t>
            </a:r>
          </a:p>
        </p:txBody>
      </p:sp>
      <p:sp>
        <p:nvSpPr>
          <p:cNvPr id="17" name="Elipsa 16">
            <a:extLst>
              <a:ext uri="{FF2B5EF4-FFF2-40B4-BE49-F238E27FC236}">
                <a16:creationId xmlns:a16="http://schemas.microsoft.com/office/drawing/2014/main" id="{EACEB4F4-1D24-440A-B596-1C6556557110}"/>
              </a:ext>
            </a:extLst>
          </p:cNvPr>
          <p:cNvSpPr/>
          <p:nvPr/>
        </p:nvSpPr>
        <p:spPr>
          <a:xfrm>
            <a:off x="2943497" y="1331006"/>
            <a:ext cx="5738949" cy="5431407"/>
          </a:xfrm>
          <a:prstGeom prst="ellipse">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dirty="0"/>
          </a:p>
        </p:txBody>
      </p:sp>
      <p:sp>
        <p:nvSpPr>
          <p:cNvPr id="18" name="Elipsa 17">
            <a:extLst>
              <a:ext uri="{FF2B5EF4-FFF2-40B4-BE49-F238E27FC236}">
                <a16:creationId xmlns:a16="http://schemas.microsoft.com/office/drawing/2014/main" id="{03CB2C98-ED17-4E4C-8D5C-A74B7B1473B0}"/>
              </a:ext>
            </a:extLst>
          </p:cNvPr>
          <p:cNvSpPr/>
          <p:nvPr/>
        </p:nvSpPr>
        <p:spPr>
          <a:xfrm>
            <a:off x="4153989" y="1933818"/>
            <a:ext cx="4528457" cy="4285783"/>
          </a:xfrm>
          <a:prstGeom prst="ellipse">
            <a:avLst/>
          </a:prstGeom>
          <a:solidFill>
            <a:schemeClr val="accent2">
              <a:lumMod val="75000"/>
              <a:alpha val="44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dirty="0"/>
          </a:p>
        </p:txBody>
      </p:sp>
      <p:sp>
        <p:nvSpPr>
          <p:cNvPr id="19" name="TekstniOkvir 18">
            <a:extLst>
              <a:ext uri="{FF2B5EF4-FFF2-40B4-BE49-F238E27FC236}">
                <a16:creationId xmlns:a16="http://schemas.microsoft.com/office/drawing/2014/main" id="{3204ACAB-5A05-44CA-94E1-35007206933A}"/>
              </a:ext>
            </a:extLst>
          </p:cNvPr>
          <p:cNvSpPr txBox="1"/>
          <p:nvPr/>
        </p:nvSpPr>
        <p:spPr>
          <a:xfrm>
            <a:off x="2926578" y="3824895"/>
            <a:ext cx="1375954" cy="523220"/>
          </a:xfrm>
          <a:prstGeom prst="rect">
            <a:avLst/>
          </a:prstGeom>
          <a:noFill/>
        </p:spPr>
        <p:txBody>
          <a:bodyPr wrap="square" rtlCol="0">
            <a:spAutoFit/>
          </a:bodyPr>
          <a:lstStyle/>
          <a:p>
            <a:r>
              <a:rPr lang="hr-HR"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RAČUNALNA</a:t>
            </a:r>
          </a:p>
          <a:p>
            <a:r>
              <a:rPr lang="hr-HR"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ZNANOST</a:t>
            </a:r>
          </a:p>
        </p:txBody>
      </p:sp>
      <p:sp>
        <p:nvSpPr>
          <p:cNvPr id="20" name="TekstniOkvir 19">
            <a:extLst>
              <a:ext uri="{FF2B5EF4-FFF2-40B4-BE49-F238E27FC236}">
                <a16:creationId xmlns:a16="http://schemas.microsoft.com/office/drawing/2014/main" id="{8FB48EF2-45B8-49C6-BC02-F8D6ED072B27}"/>
              </a:ext>
            </a:extLst>
          </p:cNvPr>
          <p:cNvSpPr txBox="1"/>
          <p:nvPr/>
        </p:nvSpPr>
        <p:spPr>
          <a:xfrm>
            <a:off x="4142139" y="3815099"/>
            <a:ext cx="1454331" cy="523220"/>
          </a:xfrm>
          <a:prstGeom prst="rect">
            <a:avLst/>
          </a:prstGeom>
          <a:noFill/>
        </p:spPr>
        <p:txBody>
          <a:bodyPr wrap="square" rtlCol="0">
            <a:spAutoFit/>
          </a:bodyPr>
          <a:lstStyle/>
          <a:p>
            <a:r>
              <a:rPr lang="hr-HR"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UMJETNA</a:t>
            </a:r>
          </a:p>
          <a:p>
            <a:r>
              <a:rPr lang="hr-HR"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INTELIGENCIJA</a:t>
            </a:r>
          </a:p>
        </p:txBody>
      </p:sp>
      <p:sp>
        <p:nvSpPr>
          <p:cNvPr id="21" name="Elipsa 20">
            <a:extLst>
              <a:ext uri="{FF2B5EF4-FFF2-40B4-BE49-F238E27FC236}">
                <a16:creationId xmlns:a16="http://schemas.microsoft.com/office/drawing/2014/main" id="{2041529D-6425-41B4-8F61-C0ED139E8675}"/>
              </a:ext>
            </a:extLst>
          </p:cNvPr>
          <p:cNvSpPr/>
          <p:nvPr/>
        </p:nvSpPr>
        <p:spPr>
          <a:xfrm>
            <a:off x="5448423" y="2499858"/>
            <a:ext cx="3245873" cy="3071931"/>
          </a:xfrm>
          <a:prstGeom prst="ellipse">
            <a:avLst/>
          </a:prstGeom>
          <a:solidFill>
            <a:schemeClr val="accent3">
              <a:lumMod val="60000"/>
              <a:lumOff val="40000"/>
              <a:alpha val="4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dirty="0"/>
          </a:p>
        </p:txBody>
      </p:sp>
      <p:sp>
        <p:nvSpPr>
          <p:cNvPr id="22" name="TekstniOkvir 21">
            <a:extLst>
              <a:ext uri="{FF2B5EF4-FFF2-40B4-BE49-F238E27FC236}">
                <a16:creationId xmlns:a16="http://schemas.microsoft.com/office/drawing/2014/main" id="{6B092657-93C6-44A1-88B2-4B1EAAF02683}"/>
              </a:ext>
            </a:extLst>
          </p:cNvPr>
          <p:cNvSpPr txBox="1"/>
          <p:nvPr/>
        </p:nvSpPr>
        <p:spPr>
          <a:xfrm>
            <a:off x="5546644" y="3873176"/>
            <a:ext cx="1454331" cy="523220"/>
          </a:xfrm>
          <a:prstGeom prst="rect">
            <a:avLst/>
          </a:prstGeom>
          <a:noFill/>
        </p:spPr>
        <p:txBody>
          <a:bodyPr wrap="square" rtlCol="0">
            <a:spAutoFit/>
          </a:bodyPr>
          <a:lstStyle/>
          <a:p>
            <a:r>
              <a:rPr lang="hr-HR"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STROJNO</a:t>
            </a:r>
          </a:p>
          <a:p>
            <a:r>
              <a:rPr lang="hr-HR"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UČENJE</a:t>
            </a:r>
          </a:p>
        </p:txBody>
      </p:sp>
      <p:sp>
        <p:nvSpPr>
          <p:cNvPr id="23" name="Elipsa 22">
            <a:extLst>
              <a:ext uri="{FF2B5EF4-FFF2-40B4-BE49-F238E27FC236}">
                <a16:creationId xmlns:a16="http://schemas.microsoft.com/office/drawing/2014/main" id="{28BA1945-BB61-45A3-A2D1-A27B12FB7BFD}"/>
              </a:ext>
            </a:extLst>
          </p:cNvPr>
          <p:cNvSpPr/>
          <p:nvPr/>
        </p:nvSpPr>
        <p:spPr>
          <a:xfrm>
            <a:off x="6444343" y="2975333"/>
            <a:ext cx="2238103" cy="2118166"/>
          </a:xfrm>
          <a:prstGeom prst="ellipse">
            <a:avLst/>
          </a:prstGeom>
          <a:solidFill>
            <a:srgbClr val="E1CCF8">
              <a:alpha val="45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dirty="0"/>
          </a:p>
        </p:txBody>
      </p:sp>
      <p:sp>
        <p:nvSpPr>
          <p:cNvPr id="24" name="TekstniOkvir 23">
            <a:extLst>
              <a:ext uri="{FF2B5EF4-FFF2-40B4-BE49-F238E27FC236}">
                <a16:creationId xmlns:a16="http://schemas.microsoft.com/office/drawing/2014/main" id="{1EE3CAD9-0777-452B-BDAE-C07BF4526B34}"/>
              </a:ext>
            </a:extLst>
          </p:cNvPr>
          <p:cNvSpPr txBox="1"/>
          <p:nvPr/>
        </p:nvSpPr>
        <p:spPr>
          <a:xfrm>
            <a:off x="6804180" y="3848572"/>
            <a:ext cx="1454331" cy="523220"/>
          </a:xfrm>
          <a:prstGeom prst="rect">
            <a:avLst/>
          </a:prstGeom>
          <a:noFill/>
        </p:spPr>
        <p:txBody>
          <a:bodyPr wrap="square" rtlCol="0">
            <a:spAutoFit/>
          </a:bodyPr>
          <a:lstStyle/>
          <a:p>
            <a:r>
              <a:rPr lang="hr-HR"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DUBOKO</a:t>
            </a:r>
          </a:p>
          <a:p>
            <a:r>
              <a:rPr lang="hr-HR"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UČENJE</a:t>
            </a:r>
          </a:p>
        </p:txBody>
      </p:sp>
      <p:sp>
        <p:nvSpPr>
          <p:cNvPr id="25" name="Elipsa 24">
            <a:extLst>
              <a:ext uri="{FF2B5EF4-FFF2-40B4-BE49-F238E27FC236}">
                <a16:creationId xmlns:a16="http://schemas.microsoft.com/office/drawing/2014/main" id="{EA56AD91-AC51-4E73-86E8-9F161303D794}"/>
              </a:ext>
            </a:extLst>
          </p:cNvPr>
          <p:cNvSpPr/>
          <p:nvPr/>
        </p:nvSpPr>
        <p:spPr>
          <a:xfrm>
            <a:off x="8113245" y="3076285"/>
            <a:ext cx="1875485" cy="1879607"/>
          </a:xfrm>
          <a:prstGeom prst="ellipse">
            <a:avLst/>
          </a:prstGeom>
          <a:solidFill>
            <a:schemeClr val="accent6">
              <a:lumMod val="40000"/>
              <a:lumOff val="60000"/>
              <a:alpha val="46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dirty="0"/>
          </a:p>
        </p:txBody>
      </p:sp>
      <p:sp>
        <p:nvSpPr>
          <p:cNvPr id="26" name="TekstniOkvir 25">
            <a:extLst>
              <a:ext uri="{FF2B5EF4-FFF2-40B4-BE49-F238E27FC236}">
                <a16:creationId xmlns:a16="http://schemas.microsoft.com/office/drawing/2014/main" id="{18C0E65C-96BB-4456-9C34-EF58CDC271FE}"/>
              </a:ext>
            </a:extLst>
          </p:cNvPr>
          <p:cNvSpPr txBox="1"/>
          <p:nvPr/>
        </p:nvSpPr>
        <p:spPr>
          <a:xfrm>
            <a:off x="8682446" y="3765859"/>
            <a:ext cx="1454331" cy="523220"/>
          </a:xfrm>
          <a:prstGeom prst="rect">
            <a:avLst/>
          </a:prstGeom>
          <a:noFill/>
        </p:spPr>
        <p:txBody>
          <a:bodyPr wrap="square" rtlCol="0">
            <a:spAutoFit/>
          </a:bodyPr>
          <a:lstStyle/>
          <a:p>
            <a:r>
              <a:rPr lang="hr-HR"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ZNANOST</a:t>
            </a:r>
          </a:p>
          <a:p>
            <a:r>
              <a:rPr lang="hr-HR"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O PODATCIMA</a:t>
            </a:r>
          </a:p>
        </p:txBody>
      </p:sp>
    </p:spTree>
    <p:extLst>
      <p:ext uri="{BB962C8B-B14F-4D97-AF65-F5344CB8AC3E}">
        <p14:creationId xmlns:p14="http://schemas.microsoft.com/office/powerpoint/2010/main" val="162379036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1000"/>
                                        <p:tgtEl>
                                          <p:spTgt spid="18"/>
                                        </p:tgtEl>
                                      </p:cBhvr>
                                    </p:animEffect>
                                    <p:anim calcmode="lin" valueType="num">
                                      <p:cBhvr>
                                        <p:cTn id="20" dur="1000" fill="hold"/>
                                        <p:tgtEl>
                                          <p:spTgt spid="18"/>
                                        </p:tgtEl>
                                        <p:attrNameLst>
                                          <p:attrName>ppt_x</p:attrName>
                                        </p:attrNameLst>
                                      </p:cBhvr>
                                      <p:tavLst>
                                        <p:tav tm="0">
                                          <p:val>
                                            <p:strVal val="#ppt_x"/>
                                          </p:val>
                                        </p:tav>
                                        <p:tav tm="100000">
                                          <p:val>
                                            <p:strVal val="#ppt_x"/>
                                          </p:val>
                                        </p:tav>
                                      </p:tavLst>
                                    </p:anim>
                                    <p:anim calcmode="lin" valueType="num">
                                      <p:cBhvr>
                                        <p:cTn id="21" dur="1000" fill="hold"/>
                                        <p:tgtEl>
                                          <p:spTgt spid="18"/>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1000"/>
                                        <p:tgtEl>
                                          <p:spTgt spid="20"/>
                                        </p:tgtEl>
                                      </p:cBhvr>
                                    </p:animEffect>
                                    <p:anim calcmode="lin" valueType="num">
                                      <p:cBhvr>
                                        <p:cTn id="25" dur="1000" fill="hold"/>
                                        <p:tgtEl>
                                          <p:spTgt spid="20"/>
                                        </p:tgtEl>
                                        <p:attrNameLst>
                                          <p:attrName>ppt_x</p:attrName>
                                        </p:attrNameLst>
                                      </p:cBhvr>
                                      <p:tavLst>
                                        <p:tav tm="0">
                                          <p:val>
                                            <p:strVal val="#ppt_x"/>
                                          </p:val>
                                        </p:tav>
                                        <p:tav tm="100000">
                                          <p:val>
                                            <p:strVal val="#ppt_x"/>
                                          </p:val>
                                        </p:tav>
                                      </p:tavLst>
                                    </p:anim>
                                    <p:anim calcmode="lin" valueType="num">
                                      <p:cBhvr>
                                        <p:cTn id="26"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1000"/>
                                        <p:tgtEl>
                                          <p:spTgt spid="21"/>
                                        </p:tgtEl>
                                      </p:cBhvr>
                                    </p:animEffect>
                                    <p:anim calcmode="lin" valueType="num">
                                      <p:cBhvr>
                                        <p:cTn id="32" dur="1000" fill="hold"/>
                                        <p:tgtEl>
                                          <p:spTgt spid="21"/>
                                        </p:tgtEl>
                                        <p:attrNameLst>
                                          <p:attrName>ppt_x</p:attrName>
                                        </p:attrNameLst>
                                      </p:cBhvr>
                                      <p:tavLst>
                                        <p:tav tm="0">
                                          <p:val>
                                            <p:strVal val="#ppt_x"/>
                                          </p:val>
                                        </p:tav>
                                        <p:tav tm="100000">
                                          <p:val>
                                            <p:strVal val="#ppt_x"/>
                                          </p:val>
                                        </p:tav>
                                      </p:tavLst>
                                    </p:anim>
                                    <p:anim calcmode="lin" valueType="num">
                                      <p:cBhvr>
                                        <p:cTn id="33" dur="1000" fill="hold"/>
                                        <p:tgtEl>
                                          <p:spTgt spid="21"/>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1000"/>
                                        <p:tgtEl>
                                          <p:spTgt spid="22"/>
                                        </p:tgtEl>
                                      </p:cBhvr>
                                    </p:animEffect>
                                    <p:anim calcmode="lin" valueType="num">
                                      <p:cBhvr>
                                        <p:cTn id="37" dur="1000" fill="hold"/>
                                        <p:tgtEl>
                                          <p:spTgt spid="22"/>
                                        </p:tgtEl>
                                        <p:attrNameLst>
                                          <p:attrName>ppt_x</p:attrName>
                                        </p:attrNameLst>
                                      </p:cBhvr>
                                      <p:tavLst>
                                        <p:tav tm="0">
                                          <p:val>
                                            <p:strVal val="#ppt_x"/>
                                          </p:val>
                                        </p:tav>
                                        <p:tav tm="100000">
                                          <p:val>
                                            <p:strVal val="#ppt_x"/>
                                          </p:val>
                                        </p:tav>
                                      </p:tavLst>
                                    </p:anim>
                                    <p:anim calcmode="lin" valueType="num">
                                      <p:cBhvr>
                                        <p:cTn id="38"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1000"/>
                                        <p:tgtEl>
                                          <p:spTgt spid="23"/>
                                        </p:tgtEl>
                                      </p:cBhvr>
                                    </p:animEffect>
                                    <p:anim calcmode="lin" valueType="num">
                                      <p:cBhvr>
                                        <p:cTn id="44" dur="1000" fill="hold"/>
                                        <p:tgtEl>
                                          <p:spTgt spid="23"/>
                                        </p:tgtEl>
                                        <p:attrNameLst>
                                          <p:attrName>ppt_x</p:attrName>
                                        </p:attrNameLst>
                                      </p:cBhvr>
                                      <p:tavLst>
                                        <p:tav tm="0">
                                          <p:val>
                                            <p:strVal val="#ppt_x"/>
                                          </p:val>
                                        </p:tav>
                                        <p:tav tm="100000">
                                          <p:val>
                                            <p:strVal val="#ppt_x"/>
                                          </p:val>
                                        </p:tav>
                                      </p:tavLst>
                                    </p:anim>
                                    <p:anim calcmode="lin" valueType="num">
                                      <p:cBhvr>
                                        <p:cTn id="45" dur="1000" fill="hold"/>
                                        <p:tgtEl>
                                          <p:spTgt spid="23"/>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1000"/>
                                        <p:tgtEl>
                                          <p:spTgt spid="24"/>
                                        </p:tgtEl>
                                      </p:cBhvr>
                                    </p:animEffect>
                                    <p:anim calcmode="lin" valueType="num">
                                      <p:cBhvr>
                                        <p:cTn id="49" dur="1000" fill="hold"/>
                                        <p:tgtEl>
                                          <p:spTgt spid="24"/>
                                        </p:tgtEl>
                                        <p:attrNameLst>
                                          <p:attrName>ppt_x</p:attrName>
                                        </p:attrNameLst>
                                      </p:cBhvr>
                                      <p:tavLst>
                                        <p:tav tm="0">
                                          <p:val>
                                            <p:strVal val="#ppt_x"/>
                                          </p:val>
                                        </p:tav>
                                        <p:tav tm="100000">
                                          <p:val>
                                            <p:strVal val="#ppt_x"/>
                                          </p:val>
                                        </p:tav>
                                      </p:tavLst>
                                    </p:anim>
                                    <p:anim calcmode="lin" valueType="num">
                                      <p:cBhvr>
                                        <p:cTn id="50"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fade">
                                      <p:cBhvr>
                                        <p:cTn id="55" dur="1000"/>
                                        <p:tgtEl>
                                          <p:spTgt spid="25"/>
                                        </p:tgtEl>
                                      </p:cBhvr>
                                    </p:animEffect>
                                    <p:anim calcmode="lin" valueType="num">
                                      <p:cBhvr>
                                        <p:cTn id="56" dur="1000" fill="hold"/>
                                        <p:tgtEl>
                                          <p:spTgt spid="25"/>
                                        </p:tgtEl>
                                        <p:attrNameLst>
                                          <p:attrName>ppt_x</p:attrName>
                                        </p:attrNameLst>
                                      </p:cBhvr>
                                      <p:tavLst>
                                        <p:tav tm="0">
                                          <p:val>
                                            <p:strVal val="#ppt_x"/>
                                          </p:val>
                                        </p:tav>
                                        <p:tav tm="100000">
                                          <p:val>
                                            <p:strVal val="#ppt_x"/>
                                          </p:val>
                                        </p:tav>
                                      </p:tavLst>
                                    </p:anim>
                                    <p:anim calcmode="lin" valueType="num">
                                      <p:cBhvr>
                                        <p:cTn id="57" dur="1000" fill="hold"/>
                                        <p:tgtEl>
                                          <p:spTgt spid="25"/>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fade">
                                      <p:cBhvr>
                                        <p:cTn id="60" dur="1000"/>
                                        <p:tgtEl>
                                          <p:spTgt spid="26"/>
                                        </p:tgtEl>
                                      </p:cBhvr>
                                    </p:animEffect>
                                    <p:anim calcmode="lin" valueType="num">
                                      <p:cBhvr>
                                        <p:cTn id="61" dur="1000" fill="hold"/>
                                        <p:tgtEl>
                                          <p:spTgt spid="26"/>
                                        </p:tgtEl>
                                        <p:attrNameLst>
                                          <p:attrName>ppt_x</p:attrName>
                                        </p:attrNameLst>
                                      </p:cBhvr>
                                      <p:tavLst>
                                        <p:tav tm="0">
                                          <p:val>
                                            <p:strVal val="#ppt_x"/>
                                          </p:val>
                                        </p:tav>
                                        <p:tav tm="100000">
                                          <p:val>
                                            <p:strVal val="#ppt_x"/>
                                          </p:val>
                                        </p:tav>
                                      </p:tavLst>
                                    </p:anim>
                                    <p:anim calcmode="lin" valueType="num">
                                      <p:cBhvr>
                                        <p:cTn id="62"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p:bldP spid="20" grpId="0"/>
      <p:bldP spid="21" grpId="0" animBg="1"/>
      <p:bldP spid="22" grpId="0"/>
      <p:bldP spid="23" grpId="0" animBg="1"/>
      <p:bldP spid="24" grpId="0"/>
      <p:bldP spid="25" grpId="0" animBg="1"/>
      <p:bldP spid="2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kstniOkvir 7">
            <a:extLst>
              <a:ext uri="{FF2B5EF4-FFF2-40B4-BE49-F238E27FC236}">
                <a16:creationId xmlns:a16="http://schemas.microsoft.com/office/drawing/2014/main" id="{D62A367B-CF05-4A29-BF4F-E923AA703421}"/>
              </a:ext>
            </a:extLst>
          </p:cNvPr>
          <p:cNvSpPr txBox="1"/>
          <p:nvPr/>
        </p:nvSpPr>
        <p:spPr>
          <a:xfrm>
            <a:off x="482600" y="0"/>
            <a:ext cx="12192000" cy="923330"/>
          </a:xfrm>
          <a:prstGeom prst="rect">
            <a:avLst/>
          </a:prstGeom>
          <a:noFill/>
        </p:spPr>
        <p:txBody>
          <a:bodyPr wrap="square">
            <a:spAutoFit/>
          </a:bodyPr>
          <a:lstStyle/>
          <a:p>
            <a:r>
              <a:rPr lang="hr-HR" sz="5400" dirty="0">
                <a:latin typeface="Open Sans" panose="020B0606030504020204" pitchFamily="34" charset="0"/>
                <a:ea typeface="Open Sans" panose="020B0606030504020204" pitchFamily="34" charset="0"/>
                <a:cs typeface="Open Sans" panose="020B0606030504020204" pitchFamily="34" charset="0"/>
              </a:rPr>
              <a:t>Vrste umjetne inteligencije</a:t>
            </a:r>
          </a:p>
        </p:txBody>
      </p:sp>
      <p:graphicFrame>
        <p:nvGraphicFramePr>
          <p:cNvPr id="13" name="Dijagram 12">
            <a:extLst>
              <a:ext uri="{FF2B5EF4-FFF2-40B4-BE49-F238E27FC236}">
                <a16:creationId xmlns:a16="http://schemas.microsoft.com/office/drawing/2014/main" id="{425CFFF2-5D83-45E6-86F9-1F8AE6468E12}"/>
              </a:ext>
            </a:extLst>
          </p:cNvPr>
          <p:cNvGraphicFramePr/>
          <p:nvPr>
            <p:extLst>
              <p:ext uri="{D42A27DB-BD31-4B8C-83A1-F6EECF244321}">
                <p14:modId xmlns:p14="http://schemas.microsoft.com/office/powerpoint/2010/main" val="1167286820"/>
              </p:ext>
            </p:extLst>
          </p:nvPr>
        </p:nvGraphicFramePr>
        <p:xfrm>
          <a:off x="1125716" y="1371600"/>
          <a:ext cx="9313684" cy="36132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4" name="Grafika 13" descr="Marker with solid fill">
            <a:extLst>
              <a:ext uri="{FF2B5EF4-FFF2-40B4-BE49-F238E27FC236}">
                <a16:creationId xmlns:a16="http://schemas.microsoft.com/office/drawing/2014/main" id="{448BF797-3462-4620-AE95-EC3A8B591CD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159749" y="1263952"/>
            <a:ext cx="1828462" cy="1828462"/>
          </a:xfrm>
          <a:prstGeom prst="rect">
            <a:avLst/>
          </a:prstGeom>
          <a:scene3d>
            <a:camera prst="orthographicFront"/>
            <a:lightRig rig="threePt" dir="t"/>
          </a:scene3d>
          <a:sp3d>
            <a:bevelT/>
          </a:sp3d>
        </p:spPr>
      </p:pic>
      <p:cxnSp>
        <p:nvCxnSpPr>
          <p:cNvPr id="15" name="Ravni poveznik sa strelicom 14">
            <a:extLst>
              <a:ext uri="{FF2B5EF4-FFF2-40B4-BE49-F238E27FC236}">
                <a16:creationId xmlns:a16="http://schemas.microsoft.com/office/drawing/2014/main" id="{699E1E91-8CBD-4E6E-8485-2E167DC345AC}"/>
              </a:ext>
            </a:extLst>
          </p:cNvPr>
          <p:cNvCxnSpPr>
            <a:cxnSpLocks/>
          </p:cNvCxnSpPr>
          <p:nvPr/>
        </p:nvCxnSpPr>
        <p:spPr>
          <a:xfrm flipH="1">
            <a:off x="2664217" y="3718560"/>
            <a:ext cx="580025" cy="86585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6" name="TekstniOkvir 15">
            <a:extLst>
              <a:ext uri="{FF2B5EF4-FFF2-40B4-BE49-F238E27FC236}">
                <a16:creationId xmlns:a16="http://schemas.microsoft.com/office/drawing/2014/main" id="{5317C2B1-F20B-4600-88DD-542C1B7991E6}"/>
              </a:ext>
            </a:extLst>
          </p:cNvPr>
          <p:cNvSpPr txBox="1"/>
          <p:nvPr/>
        </p:nvSpPr>
        <p:spPr>
          <a:xfrm>
            <a:off x="572466" y="4565766"/>
            <a:ext cx="3059939" cy="1477328"/>
          </a:xfrm>
          <a:prstGeom prst="rect">
            <a:avLst/>
          </a:prstGeom>
          <a:noFill/>
        </p:spPr>
        <p:txBody>
          <a:bodyPr wrap="square" rtlCol="0">
            <a:spAutoFit/>
          </a:bodyPr>
          <a:lstStyle/>
          <a:p>
            <a:r>
              <a:rPr lang="hr-HR" sz="1800" dirty="0"/>
              <a:t>eng. </a:t>
            </a:r>
            <a:r>
              <a:rPr lang="hr-HR" sz="1800" b="1" dirty="0"/>
              <a:t>A</a:t>
            </a:r>
            <a:r>
              <a:rPr lang="hr-HR" sz="1800" dirty="0"/>
              <a:t>rtificial </a:t>
            </a:r>
            <a:r>
              <a:rPr lang="hr-HR" sz="1800" b="1" dirty="0" err="1"/>
              <a:t>N</a:t>
            </a:r>
            <a:r>
              <a:rPr lang="hr-HR" sz="1800" dirty="0" err="1"/>
              <a:t>arrow</a:t>
            </a:r>
            <a:r>
              <a:rPr lang="hr-HR" sz="1800" dirty="0"/>
              <a:t> </a:t>
            </a:r>
            <a:r>
              <a:rPr lang="hr-HR" sz="1800" b="1" dirty="0"/>
              <a:t>I</a:t>
            </a:r>
            <a:r>
              <a:rPr lang="hr-HR" sz="1800" dirty="0"/>
              <a:t>ntelligence</a:t>
            </a:r>
          </a:p>
          <a:p>
            <a:r>
              <a:rPr lang="hr-HR" sz="1800" b="1" dirty="0"/>
              <a:t>SPECIJALIZIRANA UI</a:t>
            </a:r>
            <a:endParaRPr lang="hr-HR" sz="1800" dirty="0"/>
          </a:p>
          <a:p>
            <a:r>
              <a:rPr lang="hr-HR" sz="1800" dirty="0"/>
              <a:t>- obavljanje nekog specifičnog zadatka</a:t>
            </a:r>
          </a:p>
        </p:txBody>
      </p:sp>
      <p:cxnSp>
        <p:nvCxnSpPr>
          <p:cNvPr id="27" name="Ravni poveznik sa strelicom 26">
            <a:extLst>
              <a:ext uri="{FF2B5EF4-FFF2-40B4-BE49-F238E27FC236}">
                <a16:creationId xmlns:a16="http://schemas.microsoft.com/office/drawing/2014/main" id="{DD3BBC67-C144-4176-AE50-5C6A5125F4C9}"/>
              </a:ext>
            </a:extLst>
          </p:cNvPr>
          <p:cNvCxnSpPr>
            <a:cxnSpLocks/>
          </p:cNvCxnSpPr>
          <p:nvPr/>
        </p:nvCxnSpPr>
        <p:spPr>
          <a:xfrm>
            <a:off x="5667938" y="3718560"/>
            <a:ext cx="0" cy="79813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8" name="Ravni poveznik sa strelicom 27">
            <a:extLst>
              <a:ext uri="{FF2B5EF4-FFF2-40B4-BE49-F238E27FC236}">
                <a16:creationId xmlns:a16="http://schemas.microsoft.com/office/drawing/2014/main" id="{2450FF89-2F01-42A7-97F7-4D125E20FD5B}"/>
              </a:ext>
            </a:extLst>
          </p:cNvPr>
          <p:cNvCxnSpPr>
            <a:cxnSpLocks/>
          </p:cNvCxnSpPr>
          <p:nvPr/>
        </p:nvCxnSpPr>
        <p:spPr>
          <a:xfrm>
            <a:off x="8093676" y="3718560"/>
            <a:ext cx="597478" cy="73152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9" name="TekstniOkvir 28">
            <a:extLst>
              <a:ext uri="{FF2B5EF4-FFF2-40B4-BE49-F238E27FC236}">
                <a16:creationId xmlns:a16="http://schemas.microsoft.com/office/drawing/2014/main" id="{01801AF7-259E-442F-B51E-0EFA3C412F96}"/>
              </a:ext>
            </a:extLst>
          </p:cNvPr>
          <p:cNvSpPr txBox="1"/>
          <p:nvPr/>
        </p:nvSpPr>
        <p:spPr>
          <a:xfrm>
            <a:off x="4185655" y="4499189"/>
            <a:ext cx="2821136" cy="1754326"/>
          </a:xfrm>
          <a:prstGeom prst="rect">
            <a:avLst/>
          </a:prstGeom>
          <a:noFill/>
        </p:spPr>
        <p:txBody>
          <a:bodyPr wrap="square" rtlCol="0">
            <a:spAutoFit/>
          </a:bodyPr>
          <a:lstStyle/>
          <a:p>
            <a:r>
              <a:rPr lang="hr-HR" sz="1800" dirty="0"/>
              <a:t>eng. </a:t>
            </a:r>
            <a:r>
              <a:rPr lang="hr-HR" sz="1800" b="1" dirty="0"/>
              <a:t>A</a:t>
            </a:r>
            <a:r>
              <a:rPr lang="hr-HR" sz="1800" dirty="0"/>
              <a:t>rtificial </a:t>
            </a:r>
            <a:r>
              <a:rPr lang="hr-HR" sz="1800" b="1" dirty="0"/>
              <a:t>G</a:t>
            </a:r>
            <a:r>
              <a:rPr lang="hr-HR" sz="1800" dirty="0"/>
              <a:t>eneral </a:t>
            </a:r>
            <a:r>
              <a:rPr lang="hr-HR" sz="1800" b="1" dirty="0"/>
              <a:t>I</a:t>
            </a:r>
            <a:r>
              <a:rPr lang="hr-HR" sz="1800" dirty="0"/>
              <a:t>ntelligence</a:t>
            </a:r>
          </a:p>
          <a:p>
            <a:r>
              <a:rPr lang="hr-HR" sz="1800" b="1" dirty="0"/>
              <a:t>OPĆA UI</a:t>
            </a:r>
          </a:p>
          <a:p>
            <a:r>
              <a:rPr lang="hr-HR" sz="1800" dirty="0"/>
              <a:t>- veća autonomija i rješavanje problema izvan zadanog područja</a:t>
            </a:r>
          </a:p>
        </p:txBody>
      </p:sp>
      <p:sp>
        <p:nvSpPr>
          <p:cNvPr id="30" name="TekstniOkvir 29">
            <a:extLst>
              <a:ext uri="{FF2B5EF4-FFF2-40B4-BE49-F238E27FC236}">
                <a16:creationId xmlns:a16="http://schemas.microsoft.com/office/drawing/2014/main" id="{F46155FE-0068-42E3-BC39-F0D43153962D}"/>
              </a:ext>
            </a:extLst>
          </p:cNvPr>
          <p:cNvSpPr txBox="1"/>
          <p:nvPr/>
        </p:nvSpPr>
        <p:spPr>
          <a:xfrm>
            <a:off x="7742412" y="4499189"/>
            <a:ext cx="2696988" cy="1754326"/>
          </a:xfrm>
          <a:prstGeom prst="rect">
            <a:avLst/>
          </a:prstGeom>
          <a:noFill/>
        </p:spPr>
        <p:txBody>
          <a:bodyPr wrap="square" rtlCol="0">
            <a:spAutoFit/>
          </a:bodyPr>
          <a:lstStyle/>
          <a:p>
            <a:r>
              <a:rPr lang="hr-HR" sz="1800" dirty="0"/>
              <a:t>eng. </a:t>
            </a:r>
            <a:r>
              <a:rPr lang="hr-HR" sz="1800" b="1" dirty="0"/>
              <a:t>A</a:t>
            </a:r>
            <a:r>
              <a:rPr lang="hr-HR" sz="1800" dirty="0"/>
              <a:t>rtificial </a:t>
            </a:r>
            <a:r>
              <a:rPr lang="hr-HR" sz="1800" b="1" dirty="0"/>
              <a:t>S</a:t>
            </a:r>
            <a:r>
              <a:rPr lang="hr-HR" sz="1800" dirty="0"/>
              <a:t>uper </a:t>
            </a:r>
            <a:r>
              <a:rPr lang="hr-HR" sz="1800" b="1" dirty="0"/>
              <a:t>I</a:t>
            </a:r>
            <a:r>
              <a:rPr lang="hr-HR" sz="1800" dirty="0"/>
              <a:t>ntelligence </a:t>
            </a:r>
          </a:p>
          <a:p>
            <a:r>
              <a:rPr lang="hr-HR" sz="1800" b="1" dirty="0"/>
              <a:t>SUPER UI</a:t>
            </a:r>
          </a:p>
          <a:p>
            <a:r>
              <a:rPr lang="hr-HR" sz="1800" dirty="0"/>
              <a:t>- potpuno samosvjestan sustav koji čini ljude suvišnima</a:t>
            </a:r>
          </a:p>
        </p:txBody>
      </p:sp>
    </p:spTree>
    <p:extLst>
      <p:ext uri="{BB962C8B-B14F-4D97-AF65-F5344CB8AC3E}">
        <p14:creationId xmlns:p14="http://schemas.microsoft.com/office/powerpoint/2010/main" val="331963802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fade">
                                      <p:cBhvr>
                                        <p:cTn id="14" dur="1000"/>
                                        <p:tgtEl>
                                          <p:spTgt spid="15"/>
                                        </p:tgtEl>
                                      </p:cBhvr>
                                    </p:animEffect>
                                    <p:anim calcmode="lin" valueType="num">
                                      <p:cBhvr>
                                        <p:cTn id="15" dur="1000" fill="hold"/>
                                        <p:tgtEl>
                                          <p:spTgt spid="15"/>
                                        </p:tgtEl>
                                        <p:attrNameLst>
                                          <p:attrName>ppt_x</p:attrName>
                                        </p:attrNameLst>
                                      </p:cBhvr>
                                      <p:tavLst>
                                        <p:tav tm="0">
                                          <p:val>
                                            <p:strVal val="#ppt_x"/>
                                          </p:val>
                                        </p:tav>
                                        <p:tav tm="100000">
                                          <p:val>
                                            <p:strVal val="#ppt_x"/>
                                          </p:val>
                                        </p:tav>
                                      </p:tavLst>
                                    </p:anim>
                                    <p:anim calcmode="lin" valueType="num">
                                      <p:cBhvr>
                                        <p:cTn id="16" dur="1000" fill="hold"/>
                                        <p:tgtEl>
                                          <p:spTgt spid="15"/>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1000"/>
                                        <p:tgtEl>
                                          <p:spTgt spid="16"/>
                                        </p:tgtEl>
                                      </p:cBhvr>
                                    </p:animEffect>
                                    <p:anim calcmode="lin" valueType="num">
                                      <p:cBhvr>
                                        <p:cTn id="21" dur="1000" fill="hold"/>
                                        <p:tgtEl>
                                          <p:spTgt spid="16"/>
                                        </p:tgtEl>
                                        <p:attrNameLst>
                                          <p:attrName>ppt_x</p:attrName>
                                        </p:attrNameLst>
                                      </p:cBhvr>
                                      <p:tavLst>
                                        <p:tav tm="0">
                                          <p:val>
                                            <p:strVal val="#ppt_x"/>
                                          </p:val>
                                        </p:tav>
                                        <p:tav tm="100000">
                                          <p:val>
                                            <p:strVal val="#ppt_x"/>
                                          </p:val>
                                        </p:tav>
                                      </p:tavLst>
                                    </p:anim>
                                    <p:anim calcmode="lin" valueType="num">
                                      <p:cBhvr>
                                        <p:cTn id="22"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1000"/>
                                        <p:tgtEl>
                                          <p:spTgt spid="27"/>
                                        </p:tgtEl>
                                      </p:cBhvr>
                                    </p:animEffect>
                                    <p:anim calcmode="lin" valueType="num">
                                      <p:cBhvr>
                                        <p:cTn id="28" dur="1000" fill="hold"/>
                                        <p:tgtEl>
                                          <p:spTgt spid="27"/>
                                        </p:tgtEl>
                                        <p:attrNameLst>
                                          <p:attrName>ppt_x</p:attrName>
                                        </p:attrNameLst>
                                      </p:cBhvr>
                                      <p:tavLst>
                                        <p:tav tm="0">
                                          <p:val>
                                            <p:strVal val="#ppt_x"/>
                                          </p:val>
                                        </p:tav>
                                        <p:tav tm="100000">
                                          <p:val>
                                            <p:strVal val="#ppt_x"/>
                                          </p:val>
                                        </p:tav>
                                      </p:tavLst>
                                    </p:anim>
                                    <p:anim calcmode="lin" valueType="num">
                                      <p:cBhvr>
                                        <p:cTn id="29" dur="1000" fill="hold"/>
                                        <p:tgtEl>
                                          <p:spTgt spid="27"/>
                                        </p:tgtEl>
                                        <p:attrNameLst>
                                          <p:attrName>ppt_y</p:attrName>
                                        </p:attrNameLst>
                                      </p:cBhvr>
                                      <p:tavLst>
                                        <p:tav tm="0">
                                          <p:val>
                                            <p:strVal val="#ppt_y+.1"/>
                                          </p:val>
                                        </p:tav>
                                        <p:tav tm="100000">
                                          <p:val>
                                            <p:strVal val="#ppt_y"/>
                                          </p:val>
                                        </p:tav>
                                      </p:tavLst>
                                    </p:anim>
                                  </p:childTnLst>
                                </p:cTn>
                              </p:par>
                            </p:childTnLst>
                          </p:cTn>
                        </p:par>
                        <p:par>
                          <p:cTn id="30" fill="hold">
                            <p:stCondLst>
                              <p:cond delay="1000"/>
                            </p:stCondLst>
                            <p:childTnLst>
                              <p:par>
                                <p:cTn id="31" presetID="42" presetClass="entr" presetSubtype="0"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1000"/>
                                        <p:tgtEl>
                                          <p:spTgt spid="29"/>
                                        </p:tgtEl>
                                      </p:cBhvr>
                                    </p:animEffect>
                                    <p:anim calcmode="lin" valueType="num">
                                      <p:cBhvr>
                                        <p:cTn id="34" dur="1000" fill="hold"/>
                                        <p:tgtEl>
                                          <p:spTgt spid="29"/>
                                        </p:tgtEl>
                                        <p:attrNameLst>
                                          <p:attrName>ppt_x</p:attrName>
                                        </p:attrNameLst>
                                      </p:cBhvr>
                                      <p:tavLst>
                                        <p:tav tm="0">
                                          <p:val>
                                            <p:strVal val="#ppt_x"/>
                                          </p:val>
                                        </p:tav>
                                        <p:tav tm="100000">
                                          <p:val>
                                            <p:strVal val="#ppt_x"/>
                                          </p:val>
                                        </p:tav>
                                      </p:tavLst>
                                    </p:anim>
                                    <p:anim calcmode="lin" valueType="num">
                                      <p:cBhvr>
                                        <p:cTn id="35"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fade">
                                      <p:cBhvr>
                                        <p:cTn id="40" dur="1000"/>
                                        <p:tgtEl>
                                          <p:spTgt spid="28"/>
                                        </p:tgtEl>
                                      </p:cBhvr>
                                    </p:animEffect>
                                    <p:anim calcmode="lin" valueType="num">
                                      <p:cBhvr>
                                        <p:cTn id="41" dur="1000" fill="hold"/>
                                        <p:tgtEl>
                                          <p:spTgt spid="28"/>
                                        </p:tgtEl>
                                        <p:attrNameLst>
                                          <p:attrName>ppt_x</p:attrName>
                                        </p:attrNameLst>
                                      </p:cBhvr>
                                      <p:tavLst>
                                        <p:tav tm="0">
                                          <p:val>
                                            <p:strVal val="#ppt_x"/>
                                          </p:val>
                                        </p:tav>
                                        <p:tav tm="100000">
                                          <p:val>
                                            <p:strVal val="#ppt_x"/>
                                          </p:val>
                                        </p:tav>
                                      </p:tavLst>
                                    </p:anim>
                                    <p:anim calcmode="lin" valueType="num">
                                      <p:cBhvr>
                                        <p:cTn id="42" dur="1000" fill="hold"/>
                                        <p:tgtEl>
                                          <p:spTgt spid="28"/>
                                        </p:tgtEl>
                                        <p:attrNameLst>
                                          <p:attrName>ppt_y</p:attrName>
                                        </p:attrNameLst>
                                      </p:cBhvr>
                                      <p:tavLst>
                                        <p:tav tm="0">
                                          <p:val>
                                            <p:strVal val="#ppt_y+.1"/>
                                          </p:val>
                                        </p:tav>
                                        <p:tav tm="100000">
                                          <p:val>
                                            <p:strVal val="#ppt_y"/>
                                          </p:val>
                                        </p:tav>
                                      </p:tavLst>
                                    </p:anim>
                                  </p:childTnLst>
                                </p:cTn>
                              </p:par>
                            </p:childTnLst>
                          </p:cTn>
                        </p:par>
                        <p:par>
                          <p:cTn id="43" fill="hold">
                            <p:stCondLst>
                              <p:cond delay="1000"/>
                            </p:stCondLst>
                            <p:childTnLst>
                              <p:par>
                                <p:cTn id="44" presetID="42" presetClass="entr" presetSubtype="0" fill="hold" grpId="0" nodeType="after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fade">
                                      <p:cBhvr>
                                        <p:cTn id="46" dur="1000"/>
                                        <p:tgtEl>
                                          <p:spTgt spid="30"/>
                                        </p:tgtEl>
                                      </p:cBhvr>
                                    </p:animEffect>
                                    <p:anim calcmode="lin" valueType="num">
                                      <p:cBhvr>
                                        <p:cTn id="47" dur="1000" fill="hold"/>
                                        <p:tgtEl>
                                          <p:spTgt spid="30"/>
                                        </p:tgtEl>
                                        <p:attrNameLst>
                                          <p:attrName>ppt_x</p:attrName>
                                        </p:attrNameLst>
                                      </p:cBhvr>
                                      <p:tavLst>
                                        <p:tav tm="0">
                                          <p:val>
                                            <p:strVal val="#ppt_x"/>
                                          </p:val>
                                        </p:tav>
                                        <p:tav tm="100000">
                                          <p:val>
                                            <p:strVal val="#ppt_x"/>
                                          </p:val>
                                        </p:tav>
                                      </p:tavLst>
                                    </p:anim>
                                    <p:anim calcmode="lin" valueType="num">
                                      <p:cBhvr>
                                        <p:cTn id="48"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6" presetClass="entr" presetSubtype="0" fill="hold" nodeType="click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down)">
                                      <p:cBhvr>
                                        <p:cTn id="53" dur="580">
                                          <p:stCondLst>
                                            <p:cond delay="0"/>
                                          </p:stCondLst>
                                        </p:cTn>
                                        <p:tgtEl>
                                          <p:spTgt spid="14"/>
                                        </p:tgtEl>
                                      </p:cBhvr>
                                    </p:animEffect>
                                    <p:anim calcmode="lin" valueType="num">
                                      <p:cBhvr>
                                        <p:cTn id="54"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55"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56"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57"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58"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59" dur="26">
                                          <p:stCondLst>
                                            <p:cond delay="650"/>
                                          </p:stCondLst>
                                        </p:cTn>
                                        <p:tgtEl>
                                          <p:spTgt spid="14"/>
                                        </p:tgtEl>
                                      </p:cBhvr>
                                      <p:to x="100000" y="60000"/>
                                    </p:animScale>
                                    <p:animScale>
                                      <p:cBhvr>
                                        <p:cTn id="60" dur="166" decel="50000">
                                          <p:stCondLst>
                                            <p:cond delay="676"/>
                                          </p:stCondLst>
                                        </p:cTn>
                                        <p:tgtEl>
                                          <p:spTgt spid="14"/>
                                        </p:tgtEl>
                                      </p:cBhvr>
                                      <p:to x="100000" y="100000"/>
                                    </p:animScale>
                                    <p:animScale>
                                      <p:cBhvr>
                                        <p:cTn id="61" dur="26">
                                          <p:stCondLst>
                                            <p:cond delay="1312"/>
                                          </p:stCondLst>
                                        </p:cTn>
                                        <p:tgtEl>
                                          <p:spTgt spid="14"/>
                                        </p:tgtEl>
                                      </p:cBhvr>
                                      <p:to x="100000" y="80000"/>
                                    </p:animScale>
                                    <p:animScale>
                                      <p:cBhvr>
                                        <p:cTn id="62" dur="166" decel="50000">
                                          <p:stCondLst>
                                            <p:cond delay="1338"/>
                                          </p:stCondLst>
                                        </p:cTn>
                                        <p:tgtEl>
                                          <p:spTgt spid="14"/>
                                        </p:tgtEl>
                                      </p:cBhvr>
                                      <p:to x="100000" y="100000"/>
                                    </p:animScale>
                                    <p:animScale>
                                      <p:cBhvr>
                                        <p:cTn id="63" dur="26">
                                          <p:stCondLst>
                                            <p:cond delay="1642"/>
                                          </p:stCondLst>
                                        </p:cTn>
                                        <p:tgtEl>
                                          <p:spTgt spid="14"/>
                                        </p:tgtEl>
                                      </p:cBhvr>
                                      <p:to x="100000" y="90000"/>
                                    </p:animScale>
                                    <p:animScale>
                                      <p:cBhvr>
                                        <p:cTn id="64" dur="166" decel="50000">
                                          <p:stCondLst>
                                            <p:cond delay="1668"/>
                                          </p:stCondLst>
                                        </p:cTn>
                                        <p:tgtEl>
                                          <p:spTgt spid="14"/>
                                        </p:tgtEl>
                                      </p:cBhvr>
                                      <p:to x="100000" y="100000"/>
                                    </p:animScale>
                                    <p:animScale>
                                      <p:cBhvr>
                                        <p:cTn id="65" dur="26">
                                          <p:stCondLst>
                                            <p:cond delay="1808"/>
                                          </p:stCondLst>
                                        </p:cTn>
                                        <p:tgtEl>
                                          <p:spTgt spid="14"/>
                                        </p:tgtEl>
                                      </p:cBhvr>
                                      <p:to x="100000" y="95000"/>
                                    </p:animScale>
                                    <p:animScale>
                                      <p:cBhvr>
                                        <p:cTn id="66" dur="166" decel="50000">
                                          <p:stCondLst>
                                            <p:cond delay="1834"/>
                                          </p:stCondLst>
                                        </p:cTn>
                                        <p:tgtEl>
                                          <p:spTgt spid="1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3" grpId="0">
        <p:bldAsOne/>
      </p:bldGraphic>
      <p:bldP spid="16" grpId="0"/>
      <p:bldP spid="29" grpId="0"/>
      <p:bldP spid="3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kstniOkvir 7">
            <a:extLst>
              <a:ext uri="{FF2B5EF4-FFF2-40B4-BE49-F238E27FC236}">
                <a16:creationId xmlns:a16="http://schemas.microsoft.com/office/drawing/2014/main" id="{D62A367B-CF05-4A29-BF4F-E923AA703421}"/>
              </a:ext>
            </a:extLst>
          </p:cNvPr>
          <p:cNvSpPr txBox="1"/>
          <p:nvPr/>
        </p:nvSpPr>
        <p:spPr>
          <a:xfrm>
            <a:off x="482600" y="0"/>
            <a:ext cx="12192000" cy="1754326"/>
          </a:xfrm>
          <a:prstGeom prst="rect">
            <a:avLst/>
          </a:prstGeom>
          <a:noFill/>
        </p:spPr>
        <p:txBody>
          <a:bodyPr wrap="square">
            <a:spAutoFit/>
          </a:bodyPr>
          <a:lstStyle/>
          <a:p>
            <a:r>
              <a:rPr lang="hr-HR" sz="5400" dirty="0">
                <a:latin typeface="Open Sans" panose="020B0606030504020204" pitchFamily="34" charset="0"/>
                <a:ea typeface="Open Sans" panose="020B0606030504020204" pitchFamily="34" charset="0"/>
                <a:cs typeface="Open Sans" panose="020B0606030504020204" pitchFamily="34" charset="0"/>
              </a:rPr>
              <a:t>Grane, područja i tehnike umjetne inteligencije</a:t>
            </a:r>
          </a:p>
        </p:txBody>
      </p:sp>
      <p:graphicFrame>
        <p:nvGraphicFramePr>
          <p:cNvPr id="11" name="Rezervirano mjesto sadržaja 1">
            <a:extLst>
              <a:ext uri="{FF2B5EF4-FFF2-40B4-BE49-F238E27FC236}">
                <a16:creationId xmlns:a16="http://schemas.microsoft.com/office/drawing/2014/main" id="{685D9177-9A52-45A0-87FA-4DF34A53AD86}"/>
              </a:ext>
            </a:extLst>
          </p:cNvPr>
          <p:cNvGraphicFramePr>
            <a:graphicFrameLocks/>
          </p:cNvGraphicFramePr>
          <p:nvPr>
            <p:extLst>
              <p:ext uri="{D42A27DB-BD31-4B8C-83A1-F6EECF244321}">
                <p14:modId xmlns:p14="http://schemas.microsoft.com/office/powerpoint/2010/main" val="1223364023"/>
              </p:ext>
            </p:extLst>
          </p:nvPr>
        </p:nvGraphicFramePr>
        <p:xfrm>
          <a:off x="1144088" y="520700"/>
          <a:ext cx="12051212" cy="65303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6834222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3" fill="hold" grpId="0" nodeType="after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wheel(3)">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kstniOkvir 7">
            <a:extLst>
              <a:ext uri="{FF2B5EF4-FFF2-40B4-BE49-F238E27FC236}">
                <a16:creationId xmlns:a16="http://schemas.microsoft.com/office/drawing/2014/main" id="{D62A367B-CF05-4A29-BF4F-E923AA703421}"/>
              </a:ext>
            </a:extLst>
          </p:cNvPr>
          <p:cNvSpPr txBox="1"/>
          <p:nvPr/>
        </p:nvSpPr>
        <p:spPr>
          <a:xfrm>
            <a:off x="482600" y="0"/>
            <a:ext cx="12192000" cy="923330"/>
          </a:xfrm>
          <a:prstGeom prst="rect">
            <a:avLst/>
          </a:prstGeom>
          <a:noFill/>
        </p:spPr>
        <p:txBody>
          <a:bodyPr wrap="square">
            <a:spAutoFit/>
          </a:bodyPr>
          <a:lstStyle/>
          <a:p>
            <a:r>
              <a:rPr lang="hr-HR" sz="5400" dirty="0">
                <a:latin typeface="Open Sans" panose="020B0606030504020204" pitchFamily="34" charset="0"/>
                <a:ea typeface="Open Sans" panose="020B0606030504020204" pitchFamily="34" charset="0"/>
                <a:cs typeface="Open Sans" panose="020B0606030504020204" pitchFamily="34" charset="0"/>
              </a:rPr>
              <a:t>Primjena umjetne inteligencije</a:t>
            </a:r>
          </a:p>
        </p:txBody>
      </p:sp>
      <p:sp>
        <p:nvSpPr>
          <p:cNvPr id="4" name="Rezervirano mjesto teksta 2">
            <a:extLst>
              <a:ext uri="{FF2B5EF4-FFF2-40B4-BE49-F238E27FC236}">
                <a16:creationId xmlns:a16="http://schemas.microsoft.com/office/drawing/2014/main" id="{D239DF67-934F-44F3-9FF2-02D17A96EE43}"/>
              </a:ext>
            </a:extLst>
          </p:cNvPr>
          <p:cNvSpPr txBox="1">
            <a:spLocks/>
          </p:cNvSpPr>
          <p:nvPr/>
        </p:nvSpPr>
        <p:spPr>
          <a:xfrm>
            <a:off x="184862" y="1717261"/>
            <a:ext cx="2676289" cy="1085201"/>
          </a:xfrm>
          <a:prstGeom prst="rect">
            <a:avLst/>
          </a:prstGeom>
        </p:spPr>
        <p:style>
          <a:lnRef idx="0">
            <a:schemeClr val="accent1"/>
          </a:lnRef>
          <a:fillRef idx="3">
            <a:schemeClr val="accent1"/>
          </a:fillRef>
          <a:effectRef idx="3">
            <a:schemeClr val="accent1"/>
          </a:effectRef>
          <a:fontRef idx="minor">
            <a:schemeClr val="lt1"/>
          </a:fontRef>
        </p:style>
        <p:txBody>
          <a:bodyPr>
            <a:norm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r>
              <a:rPr lang="hr-HR" sz="3000" dirty="0">
                <a:solidFill>
                  <a:schemeClr val="tx1"/>
                </a:solidFill>
                <a:latin typeface="Open Sans" panose="020B0606030504020204" pitchFamily="34" charset="0"/>
                <a:ea typeface="Open Sans" panose="020B0606030504020204" pitchFamily="34" charset="0"/>
                <a:cs typeface="Open Sans" panose="020B0606030504020204" pitchFamily="34" charset="0"/>
              </a:rPr>
              <a:t>Autonomna</a:t>
            </a:r>
          </a:p>
          <a:p>
            <a:pPr algn="ctr"/>
            <a:r>
              <a:rPr lang="hr-HR" sz="3000" dirty="0">
                <a:solidFill>
                  <a:schemeClr val="tx1"/>
                </a:solidFill>
                <a:latin typeface="Open Sans" panose="020B0606030504020204" pitchFamily="34" charset="0"/>
                <a:ea typeface="Open Sans" panose="020B0606030504020204" pitchFamily="34" charset="0"/>
                <a:cs typeface="Open Sans" panose="020B0606030504020204" pitchFamily="34" charset="0"/>
              </a:rPr>
              <a:t>vozila</a:t>
            </a:r>
          </a:p>
        </p:txBody>
      </p:sp>
      <p:sp>
        <p:nvSpPr>
          <p:cNvPr id="5" name="Rezervirano mjesto teksta 2">
            <a:extLst>
              <a:ext uri="{FF2B5EF4-FFF2-40B4-BE49-F238E27FC236}">
                <a16:creationId xmlns:a16="http://schemas.microsoft.com/office/drawing/2014/main" id="{2C5CD8C3-C2D8-4D29-A915-B93F429B9D90}"/>
              </a:ext>
            </a:extLst>
          </p:cNvPr>
          <p:cNvSpPr txBox="1">
            <a:spLocks/>
          </p:cNvSpPr>
          <p:nvPr/>
        </p:nvSpPr>
        <p:spPr>
          <a:xfrm>
            <a:off x="6806308" y="3547084"/>
            <a:ext cx="2513860" cy="851321"/>
          </a:xfrm>
          <a:prstGeom prst="rect">
            <a:avLst/>
          </a:prstGeom>
        </p:spPr>
        <p:style>
          <a:lnRef idx="0">
            <a:schemeClr val="accent1"/>
          </a:lnRef>
          <a:fillRef idx="3">
            <a:schemeClr val="accent1"/>
          </a:fillRef>
          <a:effectRef idx="3">
            <a:schemeClr val="accent1"/>
          </a:effectRef>
          <a:fontRef idx="minor">
            <a:schemeClr val="lt1"/>
          </a:fontRef>
        </p:style>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228600" algn="l" rtl="0" eaLnBrk="1" hangingPunct="1">
              <a:lnSpc>
                <a:spcPct val="90000"/>
              </a:lnSpc>
              <a:spcBef>
                <a:spcPts val="1000"/>
              </a:spcBef>
              <a:spcAft>
                <a:spcPts val="0"/>
              </a:spcAft>
              <a:buClr>
                <a:srgbClr val="888888"/>
              </a:buClr>
              <a:buSzPts val="2800"/>
              <a:buFont typeface="Arial"/>
              <a:buNone/>
              <a:defRPr sz="2000" b="0" i="0" u="none" strike="noStrike" cap="none">
                <a:solidFill>
                  <a:srgbClr val="888888"/>
                </a:solidFill>
                <a:latin typeface="Arial"/>
                <a:ea typeface="Arial"/>
                <a:cs typeface="Arial"/>
                <a:sym typeface="Arial"/>
              </a:defRPr>
            </a:lvl1pPr>
            <a:lvl2pPr marL="914400" marR="0" lvl="1" indent="-228600" algn="l" rtl="0" eaLnBrk="1" hangingPunct="1">
              <a:lnSpc>
                <a:spcPct val="90000"/>
              </a:lnSpc>
              <a:spcBef>
                <a:spcPts val="500"/>
              </a:spcBef>
              <a:spcAft>
                <a:spcPts val="0"/>
              </a:spcAft>
              <a:buClr>
                <a:srgbClr val="888888"/>
              </a:buClr>
              <a:buSzPts val="2400"/>
              <a:buFont typeface="Arial"/>
              <a:buNone/>
              <a:defRPr sz="2000" b="0" i="0" u="none" strike="noStrike" cap="none">
                <a:solidFill>
                  <a:srgbClr val="888888"/>
                </a:solidFill>
                <a:latin typeface="Calibri"/>
                <a:ea typeface="Calibri"/>
                <a:cs typeface="Calibri"/>
                <a:sym typeface="Calibri"/>
              </a:defRPr>
            </a:lvl2pPr>
            <a:lvl3pPr marL="1371600" marR="0" lvl="2" indent="-228600" algn="l" rtl="0" eaLnBrk="1" hangingPunct="1">
              <a:lnSpc>
                <a:spcPct val="90000"/>
              </a:lnSpc>
              <a:spcBef>
                <a:spcPts val="500"/>
              </a:spcBef>
              <a:spcAft>
                <a:spcPts val="0"/>
              </a:spcAft>
              <a:buClr>
                <a:srgbClr val="888888"/>
              </a:buClr>
              <a:buSzPts val="2000"/>
              <a:buFont typeface="Arial"/>
              <a:buNone/>
              <a:defRPr sz="1800" b="0" i="0" u="none" strike="noStrike" cap="none">
                <a:solidFill>
                  <a:srgbClr val="888888"/>
                </a:solidFill>
                <a:latin typeface="Calibri"/>
                <a:ea typeface="Calibri"/>
                <a:cs typeface="Calibri"/>
                <a:sym typeface="Calibri"/>
              </a:defRPr>
            </a:lvl3pPr>
            <a:lvl4pPr marL="1828800" marR="0" lvl="3"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4pPr>
            <a:lvl5pPr marL="2286000" marR="0" lvl="4"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5pPr>
            <a:lvl6pPr marL="2743200" marR="0" lvl="5"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6pPr>
            <a:lvl7pPr marL="3200400" marR="0" lvl="6"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7pPr>
            <a:lvl8pPr marL="3657600" marR="0" lvl="7"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8pPr>
            <a:lvl9pPr marL="4114800" marR="0" lvl="8"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9pPr>
          </a:lstStyle>
          <a:p>
            <a:pPr algn="ctr"/>
            <a:r>
              <a:rPr lang="hr-HR" sz="30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Chatbotovi</a:t>
            </a:r>
            <a:endParaRPr lang="hr-HR" sz="30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zervirano mjesto teksta 2">
            <a:extLst>
              <a:ext uri="{FF2B5EF4-FFF2-40B4-BE49-F238E27FC236}">
                <a16:creationId xmlns:a16="http://schemas.microsoft.com/office/drawing/2014/main" id="{03B379D6-8A67-4736-8255-C63719EB58E4}"/>
              </a:ext>
            </a:extLst>
          </p:cNvPr>
          <p:cNvSpPr txBox="1">
            <a:spLocks/>
          </p:cNvSpPr>
          <p:nvPr/>
        </p:nvSpPr>
        <p:spPr>
          <a:xfrm>
            <a:off x="6755929" y="1674013"/>
            <a:ext cx="2538976" cy="1455533"/>
          </a:xfrm>
          <a:prstGeom prst="rect">
            <a:avLst/>
          </a:prstGeom>
        </p:spPr>
        <p:style>
          <a:lnRef idx="0">
            <a:schemeClr val="accent1"/>
          </a:lnRef>
          <a:fillRef idx="3">
            <a:schemeClr val="accent1"/>
          </a:fillRef>
          <a:effectRef idx="3">
            <a:schemeClr val="accent1"/>
          </a:effectRef>
          <a:fontRef idx="minor">
            <a:schemeClr val="lt1"/>
          </a:fontRef>
        </p:style>
        <p:txBody>
          <a:bodyPr spcFirstLastPara="1" wrap="square" lIns="91425" tIns="45700" rIns="91425" bIns="45700" anchor="t" anchorCtr="0">
            <a:normAutofit fontScale="92500" lnSpcReduction="20000"/>
          </a:bodyPr>
          <a:lstStyle>
            <a:defPPr marR="0" lvl="0" algn="l" rtl="0">
              <a:lnSpc>
                <a:spcPct val="100000"/>
              </a:lnSpc>
              <a:spcBef>
                <a:spcPts val="0"/>
              </a:spcBef>
              <a:spcAft>
                <a:spcPts val="0"/>
              </a:spcAft>
            </a:defPPr>
            <a:lvl1pPr marL="457200" marR="0" lvl="0" indent="-228600" algn="l" rtl="0" eaLnBrk="1" hangingPunct="1">
              <a:lnSpc>
                <a:spcPct val="90000"/>
              </a:lnSpc>
              <a:spcBef>
                <a:spcPts val="1000"/>
              </a:spcBef>
              <a:spcAft>
                <a:spcPts val="0"/>
              </a:spcAft>
              <a:buClr>
                <a:srgbClr val="888888"/>
              </a:buClr>
              <a:buSzPts val="2800"/>
              <a:buFont typeface="Arial"/>
              <a:buNone/>
              <a:defRPr sz="2000" b="0" i="0" u="none" strike="noStrike" cap="none">
                <a:solidFill>
                  <a:srgbClr val="888888"/>
                </a:solidFill>
                <a:latin typeface="Arial"/>
                <a:ea typeface="Arial"/>
                <a:cs typeface="Arial"/>
                <a:sym typeface="Arial"/>
              </a:defRPr>
            </a:lvl1pPr>
            <a:lvl2pPr marL="914400" marR="0" lvl="1" indent="-228600" algn="l" rtl="0" eaLnBrk="1" hangingPunct="1">
              <a:lnSpc>
                <a:spcPct val="90000"/>
              </a:lnSpc>
              <a:spcBef>
                <a:spcPts val="500"/>
              </a:spcBef>
              <a:spcAft>
                <a:spcPts val="0"/>
              </a:spcAft>
              <a:buClr>
                <a:srgbClr val="888888"/>
              </a:buClr>
              <a:buSzPts val="2400"/>
              <a:buFont typeface="Arial"/>
              <a:buNone/>
              <a:defRPr sz="2000" b="0" i="0" u="none" strike="noStrike" cap="none">
                <a:solidFill>
                  <a:srgbClr val="888888"/>
                </a:solidFill>
                <a:latin typeface="Calibri"/>
                <a:ea typeface="Calibri"/>
                <a:cs typeface="Calibri"/>
                <a:sym typeface="Calibri"/>
              </a:defRPr>
            </a:lvl2pPr>
            <a:lvl3pPr marL="1371600" marR="0" lvl="2" indent="-228600" algn="l" rtl="0" eaLnBrk="1" hangingPunct="1">
              <a:lnSpc>
                <a:spcPct val="90000"/>
              </a:lnSpc>
              <a:spcBef>
                <a:spcPts val="500"/>
              </a:spcBef>
              <a:spcAft>
                <a:spcPts val="0"/>
              </a:spcAft>
              <a:buClr>
                <a:srgbClr val="888888"/>
              </a:buClr>
              <a:buSzPts val="2000"/>
              <a:buFont typeface="Arial"/>
              <a:buNone/>
              <a:defRPr sz="1800" b="0" i="0" u="none" strike="noStrike" cap="none">
                <a:solidFill>
                  <a:srgbClr val="888888"/>
                </a:solidFill>
                <a:latin typeface="Calibri"/>
                <a:ea typeface="Calibri"/>
                <a:cs typeface="Calibri"/>
                <a:sym typeface="Calibri"/>
              </a:defRPr>
            </a:lvl3pPr>
            <a:lvl4pPr marL="1828800" marR="0" lvl="3"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4pPr>
            <a:lvl5pPr marL="2286000" marR="0" lvl="4"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5pPr>
            <a:lvl6pPr marL="2743200" marR="0" lvl="5"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6pPr>
            <a:lvl7pPr marL="3200400" marR="0" lvl="6"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7pPr>
            <a:lvl8pPr marL="3657600" marR="0" lvl="7"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8pPr>
            <a:lvl9pPr marL="4114800" marR="0" lvl="8"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9pPr>
          </a:lstStyle>
          <a:p>
            <a:pPr algn="ctr"/>
            <a:r>
              <a:rPr lang="hr-HR" sz="3000" dirty="0">
                <a:solidFill>
                  <a:schemeClr val="tx1"/>
                </a:solidFill>
                <a:latin typeface="Open Sans" panose="020B0606030504020204" pitchFamily="34" charset="0"/>
                <a:ea typeface="Open Sans" panose="020B0606030504020204" pitchFamily="34" charset="0"/>
                <a:cs typeface="Open Sans" panose="020B0606030504020204" pitchFamily="34" charset="0"/>
              </a:rPr>
              <a:t>Filtriranje i</a:t>
            </a:r>
          </a:p>
          <a:p>
            <a:pPr algn="ctr"/>
            <a:r>
              <a:rPr lang="hr-HR" sz="3000" dirty="0">
                <a:solidFill>
                  <a:schemeClr val="tx1"/>
                </a:solidFill>
                <a:latin typeface="Open Sans" panose="020B0606030504020204" pitchFamily="34" charset="0"/>
                <a:ea typeface="Open Sans" panose="020B0606030504020204" pitchFamily="34" charset="0"/>
                <a:cs typeface="Open Sans" panose="020B0606030504020204" pitchFamily="34" charset="0"/>
              </a:rPr>
              <a:t>preporuka</a:t>
            </a:r>
          </a:p>
          <a:p>
            <a:pPr algn="ctr"/>
            <a:r>
              <a:rPr lang="hr-HR" sz="3000" dirty="0">
                <a:solidFill>
                  <a:schemeClr val="tx1"/>
                </a:solidFill>
                <a:latin typeface="Open Sans" panose="020B0606030504020204" pitchFamily="34" charset="0"/>
                <a:ea typeface="Open Sans" panose="020B0606030504020204" pitchFamily="34" charset="0"/>
                <a:cs typeface="Open Sans" panose="020B0606030504020204" pitchFamily="34" charset="0"/>
              </a:rPr>
              <a:t>sadržaja</a:t>
            </a:r>
          </a:p>
        </p:txBody>
      </p:sp>
      <p:sp>
        <p:nvSpPr>
          <p:cNvPr id="7" name="Rezervirano mjesto teksta 2">
            <a:extLst>
              <a:ext uri="{FF2B5EF4-FFF2-40B4-BE49-F238E27FC236}">
                <a16:creationId xmlns:a16="http://schemas.microsoft.com/office/drawing/2014/main" id="{557FE482-D7BD-4FEB-9C27-CD4A435C0F6D}"/>
              </a:ext>
            </a:extLst>
          </p:cNvPr>
          <p:cNvSpPr txBox="1">
            <a:spLocks/>
          </p:cNvSpPr>
          <p:nvPr/>
        </p:nvSpPr>
        <p:spPr>
          <a:xfrm>
            <a:off x="9531557" y="1773391"/>
            <a:ext cx="2332257" cy="1085201"/>
          </a:xfrm>
          <a:prstGeom prst="rect">
            <a:avLst/>
          </a:prstGeom>
        </p:spPr>
        <p:style>
          <a:lnRef idx="0">
            <a:schemeClr val="accent1"/>
          </a:lnRef>
          <a:fillRef idx="3">
            <a:schemeClr val="accent1"/>
          </a:fillRef>
          <a:effectRef idx="3">
            <a:schemeClr val="accent1"/>
          </a:effectRef>
          <a:fontRef idx="minor">
            <a:schemeClr val="lt1"/>
          </a:fontRef>
        </p:style>
        <p:txBody>
          <a:bodyPr spcFirstLastPara="1" wrap="square" lIns="91425" tIns="45700" rIns="91425" bIns="45700" anchor="t" anchorCtr="0">
            <a:normAutofit fontScale="92500" lnSpcReduction="10000"/>
          </a:bodyPr>
          <a:lstStyle>
            <a:defPPr marR="0" lvl="0" algn="l" rtl="0">
              <a:lnSpc>
                <a:spcPct val="100000"/>
              </a:lnSpc>
              <a:spcBef>
                <a:spcPts val="0"/>
              </a:spcBef>
              <a:spcAft>
                <a:spcPts val="0"/>
              </a:spcAft>
            </a:defPPr>
            <a:lvl1pPr marL="457200" marR="0" lvl="0" indent="-228600" algn="l" rtl="0" eaLnBrk="1" hangingPunct="1">
              <a:lnSpc>
                <a:spcPct val="90000"/>
              </a:lnSpc>
              <a:spcBef>
                <a:spcPts val="1000"/>
              </a:spcBef>
              <a:spcAft>
                <a:spcPts val="0"/>
              </a:spcAft>
              <a:buClr>
                <a:srgbClr val="888888"/>
              </a:buClr>
              <a:buSzPts val="2800"/>
              <a:buFont typeface="Arial"/>
              <a:buNone/>
              <a:defRPr sz="2000" b="0" i="0" u="none" strike="noStrike" cap="none">
                <a:solidFill>
                  <a:srgbClr val="888888"/>
                </a:solidFill>
                <a:latin typeface="Arial"/>
                <a:ea typeface="Arial"/>
                <a:cs typeface="Arial"/>
                <a:sym typeface="Arial"/>
              </a:defRPr>
            </a:lvl1pPr>
            <a:lvl2pPr marL="914400" marR="0" lvl="1" indent="-228600" algn="l" rtl="0" eaLnBrk="1" hangingPunct="1">
              <a:lnSpc>
                <a:spcPct val="90000"/>
              </a:lnSpc>
              <a:spcBef>
                <a:spcPts val="500"/>
              </a:spcBef>
              <a:spcAft>
                <a:spcPts val="0"/>
              </a:spcAft>
              <a:buClr>
                <a:srgbClr val="888888"/>
              </a:buClr>
              <a:buSzPts val="2400"/>
              <a:buFont typeface="Arial"/>
              <a:buNone/>
              <a:defRPr sz="2000" b="0" i="0" u="none" strike="noStrike" cap="none">
                <a:solidFill>
                  <a:srgbClr val="888888"/>
                </a:solidFill>
                <a:latin typeface="Calibri"/>
                <a:ea typeface="Calibri"/>
                <a:cs typeface="Calibri"/>
                <a:sym typeface="Calibri"/>
              </a:defRPr>
            </a:lvl2pPr>
            <a:lvl3pPr marL="1371600" marR="0" lvl="2" indent="-228600" algn="l" rtl="0" eaLnBrk="1" hangingPunct="1">
              <a:lnSpc>
                <a:spcPct val="90000"/>
              </a:lnSpc>
              <a:spcBef>
                <a:spcPts val="500"/>
              </a:spcBef>
              <a:spcAft>
                <a:spcPts val="0"/>
              </a:spcAft>
              <a:buClr>
                <a:srgbClr val="888888"/>
              </a:buClr>
              <a:buSzPts val="2000"/>
              <a:buFont typeface="Arial"/>
              <a:buNone/>
              <a:defRPr sz="1800" b="0" i="0" u="none" strike="noStrike" cap="none">
                <a:solidFill>
                  <a:srgbClr val="888888"/>
                </a:solidFill>
                <a:latin typeface="Calibri"/>
                <a:ea typeface="Calibri"/>
                <a:cs typeface="Calibri"/>
                <a:sym typeface="Calibri"/>
              </a:defRPr>
            </a:lvl3pPr>
            <a:lvl4pPr marL="1828800" marR="0" lvl="3"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4pPr>
            <a:lvl5pPr marL="2286000" marR="0" lvl="4"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5pPr>
            <a:lvl6pPr marL="2743200" marR="0" lvl="5"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6pPr>
            <a:lvl7pPr marL="3200400" marR="0" lvl="6"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7pPr>
            <a:lvl8pPr marL="3657600" marR="0" lvl="7"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8pPr>
            <a:lvl9pPr marL="4114800" marR="0" lvl="8"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9pPr>
          </a:lstStyle>
          <a:p>
            <a:pPr algn="ctr"/>
            <a:r>
              <a:rPr lang="hr-HR" sz="3000" dirty="0">
                <a:solidFill>
                  <a:schemeClr val="tx1"/>
                </a:solidFill>
                <a:latin typeface="Open Sans" panose="020B0606030504020204" pitchFamily="34" charset="0"/>
                <a:ea typeface="Open Sans" panose="020B0606030504020204" pitchFamily="34" charset="0"/>
                <a:cs typeface="Open Sans" panose="020B0606030504020204" pitchFamily="34" charset="0"/>
              </a:rPr>
              <a:t>Glasovni</a:t>
            </a:r>
          </a:p>
          <a:p>
            <a:pPr algn="ctr"/>
            <a:r>
              <a:rPr lang="hr-HR" sz="3000" dirty="0">
                <a:solidFill>
                  <a:schemeClr val="tx1"/>
                </a:solidFill>
                <a:latin typeface="Open Sans" panose="020B0606030504020204" pitchFamily="34" charset="0"/>
                <a:ea typeface="Open Sans" panose="020B0606030504020204" pitchFamily="34" charset="0"/>
                <a:cs typeface="Open Sans" panose="020B0606030504020204" pitchFamily="34" charset="0"/>
              </a:rPr>
              <a:t>asistenti</a:t>
            </a:r>
          </a:p>
        </p:txBody>
      </p:sp>
      <p:sp>
        <p:nvSpPr>
          <p:cNvPr id="9" name="Rezervirano mjesto teksta 2">
            <a:extLst>
              <a:ext uri="{FF2B5EF4-FFF2-40B4-BE49-F238E27FC236}">
                <a16:creationId xmlns:a16="http://schemas.microsoft.com/office/drawing/2014/main" id="{74DCC4AE-DE90-4DF4-ABA4-72ADAE764854}"/>
              </a:ext>
            </a:extLst>
          </p:cNvPr>
          <p:cNvSpPr txBox="1">
            <a:spLocks/>
          </p:cNvSpPr>
          <p:nvPr/>
        </p:nvSpPr>
        <p:spPr>
          <a:xfrm>
            <a:off x="730896" y="3223359"/>
            <a:ext cx="2578559" cy="849811"/>
          </a:xfrm>
          <a:prstGeom prst="rect">
            <a:avLst/>
          </a:prstGeom>
        </p:spPr>
        <p:style>
          <a:lnRef idx="0">
            <a:schemeClr val="accent1"/>
          </a:lnRef>
          <a:fillRef idx="3">
            <a:schemeClr val="accent1"/>
          </a:fillRef>
          <a:effectRef idx="3">
            <a:schemeClr val="accent1"/>
          </a:effectRef>
          <a:fontRef idx="minor">
            <a:schemeClr val="lt1"/>
          </a:fontRef>
        </p:style>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228600" algn="l" rtl="0" eaLnBrk="1" hangingPunct="1">
              <a:lnSpc>
                <a:spcPct val="90000"/>
              </a:lnSpc>
              <a:spcBef>
                <a:spcPts val="1000"/>
              </a:spcBef>
              <a:spcAft>
                <a:spcPts val="0"/>
              </a:spcAft>
              <a:buClr>
                <a:srgbClr val="888888"/>
              </a:buClr>
              <a:buSzPts val="2800"/>
              <a:buFont typeface="Arial"/>
              <a:buNone/>
              <a:defRPr sz="2000" b="0" i="0" u="none" strike="noStrike" cap="none">
                <a:solidFill>
                  <a:srgbClr val="888888"/>
                </a:solidFill>
                <a:latin typeface="Arial"/>
                <a:ea typeface="Arial"/>
                <a:cs typeface="Arial"/>
                <a:sym typeface="Arial"/>
              </a:defRPr>
            </a:lvl1pPr>
            <a:lvl2pPr marL="914400" marR="0" lvl="1" indent="-228600" algn="l" rtl="0" eaLnBrk="1" hangingPunct="1">
              <a:lnSpc>
                <a:spcPct val="90000"/>
              </a:lnSpc>
              <a:spcBef>
                <a:spcPts val="500"/>
              </a:spcBef>
              <a:spcAft>
                <a:spcPts val="0"/>
              </a:spcAft>
              <a:buClr>
                <a:srgbClr val="888888"/>
              </a:buClr>
              <a:buSzPts val="2400"/>
              <a:buFont typeface="Arial"/>
              <a:buNone/>
              <a:defRPr sz="2000" b="0" i="0" u="none" strike="noStrike" cap="none">
                <a:solidFill>
                  <a:srgbClr val="888888"/>
                </a:solidFill>
                <a:latin typeface="Calibri"/>
                <a:ea typeface="Calibri"/>
                <a:cs typeface="Calibri"/>
                <a:sym typeface="Calibri"/>
              </a:defRPr>
            </a:lvl2pPr>
            <a:lvl3pPr marL="1371600" marR="0" lvl="2" indent="-228600" algn="l" rtl="0" eaLnBrk="1" hangingPunct="1">
              <a:lnSpc>
                <a:spcPct val="90000"/>
              </a:lnSpc>
              <a:spcBef>
                <a:spcPts val="500"/>
              </a:spcBef>
              <a:spcAft>
                <a:spcPts val="0"/>
              </a:spcAft>
              <a:buClr>
                <a:srgbClr val="888888"/>
              </a:buClr>
              <a:buSzPts val="2000"/>
              <a:buFont typeface="Arial"/>
              <a:buNone/>
              <a:defRPr sz="1800" b="0" i="0" u="none" strike="noStrike" cap="none">
                <a:solidFill>
                  <a:srgbClr val="888888"/>
                </a:solidFill>
                <a:latin typeface="Calibri"/>
                <a:ea typeface="Calibri"/>
                <a:cs typeface="Calibri"/>
                <a:sym typeface="Calibri"/>
              </a:defRPr>
            </a:lvl3pPr>
            <a:lvl4pPr marL="1828800" marR="0" lvl="3"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4pPr>
            <a:lvl5pPr marL="2286000" marR="0" lvl="4"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5pPr>
            <a:lvl6pPr marL="2743200" marR="0" lvl="5"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6pPr>
            <a:lvl7pPr marL="3200400" marR="0" lvl="6"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7pPr>
            <a:lvl8pPr marL="3657600" marR="0" lvl="7"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8pPr>
            <a:lvl9pPr marL="4114800" marR="0" lvl="8"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9pPr>
          </a:lstStyle>
          <a:p>
            <a:pPr algn="ctr"/>
            <a:r>
              <a:rPr lang="hr-HR" sz="3000" dirty="0">
                <a:solidFill>
                  <a:schemeClr val="tx1"/>
                </a:solidFill>
                <a:latin typeface="Open Sans" panose="020B0606030504020204" pitchFamily="34" charset="0"/>
                <a:ea typeface="Open Sans" panose="020B0606030504020204" pitchFamily="34" charset="0"/>
                <a:cs typeface="Open Sans" panose="020B0606030504020204" pitchFamily="34" charset="0"/>
              </a:rPr>
              <a:t>Navigacija</a:t>
            </a:r>
          </a:p>
        </p:txBody>
      </p:sp>
      <p:sp>
        <p:nvSpPr>
          <p:cNvPr id="10" name="Rezervirano mjesto teksta 2">
            <a:extLst>
              <a:ext uri="{FF2B5EF4-FFF2-40B4-BE49-F238E27FC236}">
                <a16:creationId xmlns:a16="http://schemas.microsoft.com/office/drawing/2014/main" id="{D94AFB75-8063-49AC-9D4D-373AF2844976}"/>
              </a:ext>
            </a:extLst>
          </p:cNvPr>
          <p:cNvSpPr txBox="1">
            <a:spLocks/>
          </p:cNvSpPr>
          <p:nvPr/>
        </p:nvSpPr>
        <p:spPr>
          <a:xfrm>
            <a:off x="3614361" y="3147908"/>
            <a:ext cx="2889814" cy="1170508"/>
          </a:xfrm>
          <a:prstGeom prst="rect">
            <a:avLst/>
          </a:prstGeom>
        </p:spPr>
        <p:style>
          <a:lnRef idx="0">
            <a:schemeClr val="accent1"/>
          </a:lnRef>
          <a:fillRef idx="3">
            <a:schemeClr val="accent1"/>
          </a:fillRef>
          <a:effectRef idx="3">
            <a:schemeClr val="accent1"/>
          </a:effectRef>
          <a:fontRef idx="minor">
            <a:schemeClr val="lt1"/>
          </a:fontRef>
        </p:style>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228600" algn="l" rtl="0" eaLnBrk="1" hangingPunct="1">
              <a:lnSpc>
                <a:spcPct val="90000"/>
              </a:lnSpc>
              <a:spcBef>
                <a:spcPts val="1000"/>
              </a:spcBef>
              <a:spcAft>
                <a:spcPts val="0"/>
              </a:spcAft>
              <a:buClr>
                <a:srgbClr val="888888"/>
              </a:buClr>
              <a:buSzPts val="2800"/>
              <a:buFont typeface="Arial"/>
              <a:buNone/>
              <a:defRPr sz="2000" b="0" i="0" u="none" strike="noStrike" cap="none">
                <a:solidFill>
                  <a:srgbClr val="888888"/>
                </a:solidFill>
                <a:latin typeface="Arial"/>
                <a:ea typeface="Arial"/>
                <a:cs typeface="Arial"/>
                <a:sym typeface="Arial"/>
              </a:defRPr>
            </a:lvl1pPr>
            <a:lvl2pPr marL="914400" marR="0" lvl="1" indent="-228600" algn="l" rtl="0" eaLnBrk="1" hangingPunct="1">
              <a:lnSpc>
                <a:spcPct val="90000"/>
              </a:lnSpc>
              <a:spcBef>
                <a:spcPts val="500"/>
              </a:spcBef>
              <a:spcAft>
                <a:spcPts val="0"/>
              </a:spcAft>
              <a:buClr>
                <a:srgbClr val="888888"/>
              </a:buClr>
              <a:buSzPts val="2400"/>
              <a:buFont typeface="Arial"/>
              <a:buNone/>
              <a:defRPr sz="2000" b="0" i="0" u="none" strike="noStrike" cap="none">
                <a:solidFill>
                  <a:srgbClr val="888888"/>
                </a:solidFill>
                <a:latin typeface="Calibri"/>
                <a:ea typeface="Calibri"/>
                <a:cs typeface="Calibri"/>
                <a:sym typeface="Calibri"/>
              </a:defRPr>
            </a:lvl2pPr>
            <a:lvl3pPr marL="1371600" marR="0" lvl="2" indent="-228600" algn="l" rtl="0" eaLnBrk="1" hangingPunct="1">
              <a:lnSpc>
                <a:spcPct val="90000"/>
              </a:lnSpc>
              <a:spcBef>
                <a:spcPts val="500"/>
              </a:spcBef>
              <a:spcAft>
                <a:spcPts val="0"/>
              </a:spcAft>
              <a:buClr>
                <a:srgbClr val="888888"/>
              </a:buClr>
              <a:buSzPts val="2000"/>
              <a:buFont typeface="Arial"/>
              <a:buNone/>
              <a:defRPr sz="1800" b="0" i="0" u="none" strike="noStrike" cap="none">
                <a:solidFill>
                  <a:srgbClr val="888888"/>
                </a:solidFill>
                <a:latin typeface="Calibri"/>
                <a:ea typeface="Calibri"/>
                <a:cs typeface="Calibri"/>
                <a:sym typeface="Calibri"/>
              </a:defRPr>
            </a:lvl3pPr>
            <a:lvl4pPr marL="1828800" marR="0" lvl="3"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4pPr>
            <a:lvl5pPr marL="2286000" marR="0" lvl="4"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5pPr>
            <a:lvl6pPr marL="2743200" marR="0" lvl="5"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6pPr>
            <a:lvl7pPr marL="3200400" marR="0" lvl="6"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7pPr>
            <a:lvl8pPr marL="3657600" marR="0" lvl="7"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8pPr>
            <a:lvl9pPr marL="4114800" marR="0" lvl="8"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9pPr>
          </a:lstStyle>
          <a:p>
            <a:pPr algn="ctr"/>
            <a:r>
              <a:rPr lang="hr-HR" sz="3000" dirty="0">
                <a:solidFill>
                  <a:schemeClr val="tx1"/>
                </a:solidFill>
                <a:latin typeface="Open Sans" panose="020B0606030504020204" pitchFamily="34" charset="0"/>
                <a:ea typeface="Open Sans" panose="020B0606030504020204" pitchFamily="34" charset="0"/>
                <a:cs typeface="Open Sans" panose="020B0606030504020204" pitchFamily="34" charset="0"/>
              </a:rPr>
              <a:t>Medicinska dijagnostika</a:t>
            </a:r>
          </a:p>
        </p:txBody>
      </p:sp>
      <p:sp>
        <p:nvSpPr>
          <p:cNvPr id="12" name="Rezervirano mjesto teksta 2">
            <a:extLst>
              <a:ext uri="{FF2B5EF4-FFF2-40B4-BE49-F238E27FC236}">
                <a16:creationId xmlns:a16="http://schemas.microsoft.com/office/drawing/2014/main" id="{628FB01F-2ABA-4310-8294-9C55F6C16563}"/>
              </a:ext>
            </a:extLst>
          </p:cNvPr>
          <p:cNvSpPr txBox="1">
            <a:spLocks/>
          </p:cNvSpPr>
          <p:nvPr/>
        </p:nvSpPr>
        <p:spPr>
          <a:xfrm>
            <a:off x="9565330" y="3458356"/>
            <a:ext cx="2411611" cy="1410333"/>
          </a:xfrm>
          <a:prstGeom prst="rect">
            <a:avLst/>
          </a:prstGeom>
        </p:spPr>
        <p:style>
          <a:lnRef idx="0">
            <a:schemeClr val="accent1"/>
          </a:lnRef>
          <a:fillRef idx="3">
            <a:schemeClr val="accent1"/>
          </a:fillRef>
          <a:effectRef idx="3">
            <a:schemeClr val="accent1"/>
          </a:effectRef>
          <a:fontRef idx="minor">
            <a:schemeClr val="lt1"/>
          </a:fontRef>
        </p:style>
        <p:txBody>
          <a:bodyPr spcFirstLastPara="1" wrap="square" lIns="91425" tIns="45700" rIns="91425" bIns="45700" anchor="t" anchorCtr="0">
            <a:normAutofit lnSpcReduction="10000"/>
          </a:bodyPr>
          <a:lstStyle>
            <a:defPPr marR="0" lvl="0" algn="l" rtl="0">
              <a:lnSpc>
                <a:spcPct val="100000"/>
              </a:lnSpc>
              <a:spcBef>
                <a:spcPts val="0"/>
              </a:spcBef>
              <a:spcAft>
                <a:spcPts val="0"/>
              </a:spcAft>
            </a:defPPr>
            <a:lvl1pPr marL="457200" marR="0" lvl="0" indent="-228600" algn="l" rtl="0" eaLnBrk="1" hangingPunct="1">
              <a:lnSpc>
                <a:spcPct val="90000"/>
              </a:lnSpc>
              <a:spcBef>
                <a:spcPts val="1000"/>
              </a:spcBef>
              <a:spcAft>
                <a:spcPts val="0"/>
              </a:spcAft>
              <a:buClr>
                <a:srgbClr val="888888"/>
              </a:buClr>
              <a:buSzPts val="2800"/>
              <a:buFont typeface="Arial"/>
              <a:buNone/>
              <a:defRPr sz="2000" b="0" i="0" u="none" strike="noStrike" cap="none">
                <a:solidFill>
                  <a:srgbClr val="888888"/>
                </a:solidFill>
                <a:latin typeface="Arial"/>
                <a:ea typeface="Arial"/>
                <a:cs typeface="Arial"/>
                <a:sym typeface="Arial"/>
              </a:defRPr>
            </a:lvl1pPr>
            <a:lvl2pPr marL="914400" marR="0" lvl="1" indent="-228600" algn="l" rtl="0" eaLnBrk="1" hangingPunct="1">
              <a:lnSpc>
                <a:spcPct val="90000"/>
              </a:lnSpc>
              <a:spcBef>
                <a:spcPts val="500"/>
              </a:spcBef>
              <a:spcAft>
                <a:spcPts val="0"/>
              </a:spcAft>
              <a:buClr>
                <a:srgbClr val="888888"/>
              </a:buClr>
              <a:buSzPts val="2400"/>
              <a:buFont typeface="Arial"/>
              <a:buNone/>
              <a:defRPr sz="2000" b="0" i="0" u="none" strike="noStrike" cap="none">
                <a:solidFill>
                  <a:srgbClr val="888888"/>
                </a:solidFill>
                <a:latin typeface="Calibri"/>
                <a:ea typeface="Calibri"/>
                <a:cs typeface="Calibri"/>
                <a:sym typeface="Calibri"/>
              </a:defRPr>
            </a:lvl2pPr>
            <a:lvl3pPr marL="1371600" marR="0" lvl="2" indent="-228600" algn="l" rtl="0" eaLnBrk="1" hangingPunct="1">
              <a:lnSpc>
                <a:spcPct val="90000"/>
              </a:lnSpc>
              <a:spcBef>
                <a:spcPts val="500"/>
              </a:spcBef>
              <a:spcAft>
                <a:spcPts val="0"/>
              </a:spcAft>
              <a:buClr>
                <a:srgbClr val="888888"/>
              </a:buClr>
              <a:buSzPts val="2000"/>
              <a:buFont typeface="Arial"/>
              <a:buNone/>
              <a:defRPr sz="1800" b="0" i="0" u="none" strike="noStrike" cap="none">
                <a:solidFill>
                  <a:srgbClr val="888888"/>
                </a:solidFill>
                <a:latin typeface="Calibri"/>
                <a:ea typeface="Calibri"/>
                <a:cs typeface="Calibri"/>
                <a:sym typeface="Calibri"/>
              </a:defRPr>
            </a:lvl3pPr>
            <a:lvl4pPr marL="1828800" marR="0" lvl="3"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4pPr>
            <a:lvl5pPr marL="2286000" marR="0" lvl="4"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5pPr>
            <a:lvl6pPr marL="2743200" marR="0" lvl="5"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6pPr>
            <a:lvl7pPr marL="3200400" marR="0" lvl="6"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7pPr>
            <a:lvl8pPr marL="3657600" marR="0" lvl="7"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8pPr>
            <a:lvl9pPr marL="4114800" marR="0" lvl="8"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9pPr>
          </a:lstStyle>
          <a:p>
            <a:pPr algn="ctr"/>
            <a:r>
              <a:rPr lang="hr-HR" sz="3000" dirty="0">
                <a:solidFill>
                  <a:schemeClr val="tx1"/>
                </a:solidFill>
                <a:latin typeface="Open Sans" panose="020B0606030504020204" pitchFamily="34" charset="0"/>
                <a:ea typeface="Open Sans" panose="020B0606030504020204" pitchFamily="34" charset="0"/>
                <a:cs typeface="Open Sans" panose="020B0606030504020204" pitchFamily="34" charset="0"/>
              </a:rPr>
              <a:t>Stvaranje vizualnog sadržaja</a:t>
            </a:r>
          </a:p>
        </p:txBody>
      </p:sp>
      <p:sp>
        <p:nvSpPr>
          <p:cNvPr id="13" name="Rezervirano mjesto teksta 2">
            <a:extLst>
              <a:ext uri="{FF2B5EF4-FFF2-40B4-BE49-F238E27FC236}">
                <a16:creationId xmlns:a16="http://schemas.microsoft.com/office/drawing/2014/main" id="{DE582FDA-1CF5-4168-B940-B82FE45AB19C}"/>
              </a:ext>
            </a:extLst>
          </p:cNvPr>
          <p:cNvSpPr txBox="1">
            <a:spLocks/>
          </p:cNvSpPr>
          <p:nvPr/>
        </p:nvSpPr>
        <p:spPr>
          <a:xfrm>
            <a:off x="3306021" y="4873612"/>
            <a:ext cx="2676289" cy="1085201"/>
          </a:xfrm>
          <a:prstGeom prst="rect">
            <a:avLst/>
          </a:prstGeom>
        </p:spPr>
        <p:style>
          <a:lnRef idx="0">
            <a:schemeClr val="accent1"/>
          </a:lnRef>
          <a:fillRef idx="3">
            <a:schemeClr val="accent1"/>
          </a:fillRef>
          <a:effectRef idx="3">
            <a:schemeClr val="accent1"/>
          </a:effectRef>
          <a:fontRef idx="minor">
            <a:schemeClr val="lt1"/>
          </a:fontRef>
        </p:style>
        <p:txBody>
          <a:bodyPr spcFirstLastPara="1" wrap="square" lIns="91425" tIns="45700" rIns="91425" bIns="45700" anchor="t" anchorCtr="0">
            <a:normAutofit fontScale="92500" lnSpcReduction="10000"/>
          </a:bodyPr>
          <a:lstStyle>
            <a:defPPr marR="0" lvl="0" algn="l" rtl="0">
              <a:lnSpc>
                <a:spcPct val="100000"/>
              </a:lnSpc>
              <a:spcBef>
                <a:spcPts val="0"/>
              </a:spcBef>
              <a:spcAft>
                <a:spcPts val="0"/>
              </a:spcAft>
            </a:defPPr>
            <a:lvl1pPr marL="457200" marR="0" lvl="0" indent="-228600" algn="l" rtl="0" eaLnBrk="1" hangingPunct="1">
              <a:lnSpc>
                <a:spcPct val="90000"/>
              </a:lnSpc>
              <a:spcBef>
                <a:spcPts val="1000"/>
              </a:spcBef>
              <a:spcAft>
                <a:spcPts val="0"/>
              </a:spcAft>
              <a:buClr>
                <a:srgbClr val="888888"/>
              </a:buClr>
              <a:buSzPts val="2800"/>
              <a:buFont typeface="Arial"/>
              <a:buNone/>
              <a:defRPr sz="2000" b="0" i="0" u="none" strike="noStrike" cap="none">
                <a:solidFill>
                  <a:srgbClr val="888888"/>
                </a:solidFill>
                <a:latin typeface="Arial"/>
                <a:ea typeface="Arial"/>
                <a:cs typeface="Arial"/>
                <a:sym typeface="Arial"/>
              </a:defRPr>
            </a:lvl1pPr>
            <a:lvl2pPr marL="914400" marR="0" lvl="1" indent="-228600" algn="l" rtl="0" eaLnBrk="1" hangingPunct="1">
              <a:lnSpc>
                <a:spcPct val="90000"/>
              </a:lnSpc>
              <a:spcBef>
                <a:spcPts val="500"/>
              </a:spcBef>
              <a:spcAft>
                <a:spcPts val="0"/>
              </a:spcAft>
              <a:buClr>
                <a:srgbClr val="888888"/>
              </a:buClr>
              <a:buSzPts val="2400"/>
              <a:buFont typeface="Arial"/>
              <a:buNone/>
              <a:defRPr sz="2000" b="0" i="0" u="none" strike="noStrike" cap="none">
                <a:solidFill>
                  <a:srgbClr val="888888"/>
                </a:solidFill>
                <a:latin typeface="Calibri"/>
                <a:ea typeface="Calibri"/>
                <a:cs typeface="Calibri"/>
                <a:sym typeface="Calibri"/>
              </a:defRPr>
            </a:lvl2pPr>
            <a:lvl3pPr marL="1371600" marR="0" lvl="2" indent="-228600" algn="l" rtl="0" eaLnBrk="1" hangingPunct="1">
              <a:lnSpc>
                <a:spcPct val="90000"/>
              </a:lnSpc>
              <a:spcBef>
                <a:spcPts val="500"/>
              </a:spcBef>
              <a:spcAft>
                <a:spcPts val="0"/>
              </a:spcAft>
              <a:buClr>
                <a:srgbClr val="888888"/>
              </a:buClr>
              <a:buSzPts val="2000"/>
              <a:buFont typeface="Arial"/>
              <a:buNone/>
              <a:defRPr sz="1800" b="0" i="0" u="none" strike="noStrike" cap="none">
                <a:solidFill>
                  <a:srgbClr val="888888"/>
                </a:solidFill>
                <a:latin typeface="Calibri"/>
                <a:ea typeface="Calibri"/>
                <a:cs typeface="Calibri"/>
                <a:sym typeface="Calibri"/>
              </a:defRPr>
            </a:lvl3pPr>
            <a:lvl4pPr marL="1828800" marR="0" lvl="3"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4pPr>
            <a:lvl5pPr marL="2286000" marR="0" lvl="4"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5pPr>
            <a:lvl6pPr marL="2743200" marR="0" lvl="5"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6pPr>
            <a:lvl7pPr marL="3200400" marR="0" lvl="6"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7pPr>
            <a:lvl8pPr marL="3657600" marR="0" lvl="7"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8pPr>
            <a:lvl9pPr marL="4114800" marR="0" lvl="8"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9pPr>
          </a:lstStyle>
          <a:p>
            <a:pPr algn="ctr"/>
            <a:r>
              <a:rPr lang="hr-HR" sz="3000" dirty="0">
                <a:solidFill>
                  <a:schemeClr val="tx1"/>
                </a:solidFill>
                <a:latin typeface="Open Sans" panose="020B0606030504020204" pitchFamily="34" charset="0"/>
                <a:ea typeface="Open Sans" panose="020B0606030504020204" pitchFamily="34" charset="0"/>
                <a:cs typeface="Open Sans" panose="020B0606030504020204" pitchFamily="34" charset="0"/>
              </a:rPr>
              <a:t>Digitalni</a:t>
            </a:r>
          </a:p>
          <a:p>
            <a:pPr algn="ctr"/>
            <a:r>
              <a:rPr lang="hr-HR" sz="3000" dirty="0">
                <a:solidFill>
                  <a:schemeClr val="tx1"/>
                </a:solidFill>
                <a:latin typeface="Open Sans" panose="020B0606030504020204" pitchFamily="34" charset="0"/>
                <a:ea typeface="Open Sans" panose="020B0606030504020204" pitchFamily="34" charset="0"/>
                <a:cs typeface="Open Sans" panose="020B0606030504020204" pitchFamily="34" charset="0"/>
              </a:rPr>
              <a:t>prevoditelji</a:t>
            </a:r>
          </a:p>
        </p:txBody>
      </p:sp>
      <p:sp>
        <p:nvSpPr>
          <p:cNvPr id="14" name="Rezervirano mjesto teksta 2">
            <a:extLst>
              <a:ext uri="{FF2B5EF4-FFF2-40B4-BE49-F238E27FC236}">
                <a16:creationId xmlns:a16="http://schemas.microsoft.com/office/drawing/2014/main" id="{4C994737-91FC-4055-906E-9EE7057A2BCB}"/>
              </a:ext>
            </a:extLst>
          </p:cNvPr>
          <p:cNvSpPr txBox="1">
            <a:spLocks/>
          </p:cNvSpPr>
          <p:nvPr/>
        </p:nvSpPr>
        <p:spPr>
          <a:xfrm>
            <a:off x="6246638" y="4826144"/>
            <a:ext cx="2265425" cy="1085201"/>
          </a:xfrm>
          <a:prstGeom prst="rect">
            <a:avLst/>
          </a:prstGeom>
        </p:spPr>
        <p:style>
          <a:lnRef idx="0">
            <a:schemeClr val="accent1"/>
          </a:lnRef>
          <a:fillRef idx="3">
            <a:schemeClr val="accent1"/>
          </a:fillRef>
          <a:effectRef idx="3">
            <a:schemeClr val="accent1"/>
          </a:effectRef>
          <a:fontRef idx="minor">
            <a:schemeClr val="lt1"/>
          </a:fontRef>
        </p:style>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228600" algn="l" rtl="0" eaLnBrk="1" hangingPunct="1">
              <a:lnSpc>
                <a:spcPct val="90000"/>
              </a:lnSpc>
              <a:spcBef>
                <a:spcPts val="1000"/>
              </a:spcBef>
              <a:spcAft>
                <a:spcPts val="0"/>
              </a:spcAft>
              <a:buClr>
                <a:srgbClr val="888888"/>
              </a:buClr>
              <a:buSzPts val="2800"/>
              <a:buFont typeface="Arial"/>
              <a:buNone/>
              <a:defRPr sz="2000" b="0" i="0" u="none" strike="noStrike" cap="none">
                <a:solidFill>
                  <a:srgbClr val="888888"/>
                </a:solidFill>
                <a:latin typeface="Arial"/>
                <a:ea typeface="Arial"/>
                <a:cs typeface="Arial"/>
                <a:sym typeface="Arial"/>
              </a:defRPr>
            </a:lvl1pPr>
            <a:lvl2pPr marL="914400" marR="0" lvl="1" indent="-228600" algn="l" rtl="0" eaLnBrk="1" hangingPunct="1">
              <a:lnSpc>
                <a:spcPct val="90000"/>
              </a:lnSpc>
              <a:spcBef>
                <a:spcPts val="500"/>
              </a:spcBef>
              <a:spcAft>
                <a:spcPts val="0"/>
              </a:spcAft>
              <a:buClr>
                <a:srgbClr val="888888"/>
              </a:buClr>
              <a:buSzPts val="2400"/>
              <a:buFont typeface="Arial"/>
              <a:buNone/>
              <a:defRPr sz="2000" b="0" i="0" u="none" strike="noStrike" cap="none">
                <a:solidFill>
                  <a:srgbClr val="888888"/>
                </a:solidFill>
                <a:latin typeface="Calibri"/>
                <a:ea typeface="Calibri"/>
                <a:cs typeface="Calibri"/>
                <a:sym typeface="Calibri"/>
              </a:defRPr>
            </a:lvl2pPr>
            <a:lvl3pPr marL="1371600" marR="0" lvl="2" indent="-228600" algn="l" rtl="0" eaLnBrk="1" hangingPunct="1">
              <a:lnSpc>
                <a:spcPct val="90000"/>
              </a:lnSpc>
              <a:spcBef>
                <a:spcPts val="500"/>
              </a:spcBef>
              <a:spcAft>
                <a:spcPts val="0"/>
              </a:spcAft>
              <a:buClr>
                <a:srgbClr val="888888"/>
              </a:buClr>
              <a:buSzPts val="2000"/>
              <a:buFont typeface="Arial"/>
              <a:buNone/>
              <a:defRPr sz="1800" b="0" i="0" u="none" strike="noStrike" cap="none">
                <a:solidFill>
                  <a:srgbClr val="888888"/>
                </a:solidFill>
                <a:latin typeface="Calibri"/>
                <a:ea typeface="Calibri"/>
                <a:cs typeface="Calibri"/>
                <a:sym typeface="Calibri"/>
              </a:defRPr>
            </a:lvl3pPr>
            <a:lvl4pPr marL="1828800" marR="0" lvl="3"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4pPr>
            <a:lvl5pPr marL="2286000" marR="0" lvl="4"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5pPr>
            <a:lvl6pPr marL="2743200" marR="0" lvl="5"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6pPr>
            <a:lvl7pPr marL="3200400" marR="0" lvl="6"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7pPr>
            <a:lvl8pPr marL="3657600" marR="0" lvl="7"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8pPr>
            <a:lvl9pPr marL="4114800" marR="0" lvl="8"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9pPr>
          </a:lstStyle>
          <a:p>
            <a:pPr algn="ctr"/>
            <a:r>
              <a:rPr lang="hr-HR" sz="3000" dirty="0">
                <a:solidFill>
                  <a:schemeClr val="tx1"/>
                </a:solidFill>
                <a:latin typeface="Open Sans" panose="020B0606030504020204" pitchFamily="34" charset="0"/>
                <a:ea typeface="Open Sans" panose="020B0606030504020204" pitchFamily="34" charset="0"/>
                <a:cs typeface="Open Sans" panose="020B0606030504020204" pitchFamily="34" charset="0"/>
              </a:rPr>
              <a:t>Pametni roboti</a:t>
            </a:r>
          </a:p>
        </p:txBody>
      </p:sp>
      <p:sp>
        <p:nvSpPr>
          <p:cNvPr id="15" name="Rezervirano mjesto teksta 2">
            <a:extLst>
              <a:ext uri="{FF2B5EF4-FFF2-40B4-BE49-F238E27FC236}">
                <a16:creationId xmlns:a16="http://schemas.microsoft.com/office/drawing/2014/main" id="{61432E8D-7197-4FAD-80FB-BEF523B2A025}"/>
              </a:ext>
            </a:extLst>
          </p:cNvPr>
          <p:cNvSpPr txBox="1">
            <a:spLocks/>
          </p:cNvSpPr>
          <p:nvPr/>
        </p:nvSpPr>
        <p:spPr>
          <a:xfrm>
            <a:off x="8901874" y="5115415"/>
            <a:ext cx="3035614" cy="1085201"/>
          </a:xfrm>
          <a:prstGeom prst="rect">
            <a:avLst/>
          </a:prstGeom>
        </p:spPr>
        <p:style>
          <a:lnRef idx="0">
            <a:schemeClr val="accent1"/>
          </a:lnRef>
          <a:fillRef idx="3">
            <a:schemeClr val="accent1"/>
          </a:fillRef>
          <a:effectRef idx="3">
            <a:schemeClr val="accent1"/>
          </a:effectRef>
          <a:fontRef idx="minor">
            <a:schemeClr val="lt1"/>
          </a:fontRef>
        </p:style>
        <p:txBody>
          <a:bodyPr spcFirstLastPara="1" wrap="square" lIns="91425" tIns="45700" rIns="91425" bIns="45700" anchor="t" anchorCtr="0">
            <a:normAutofit fontScale="92500" lnSpcReduction="10000"/>
          </a:bodyPr>
          <a:lstStyle>
            <a:defPPr marR="0" lvl="0" algn="l" rtl="0">
              <a:lnSpc>
                <a:spcPct val="100000"/>
              </a:lnSpc>
              <a:spcBef>
                <a:spcPts val="0"/>
              </a:spcBef>
              <a:spcAft>
                <a:spcPts val="0"/>
              </a:spcAft>
            </a:defPPr>
            <a:lvl1pPr marL="457200" marR="0" lvl="0" indent="-228600" algn="l" rtl="0" eaLnBrk="1" hangingPunct="1">
              <a:lnSpc>
                <a:spcPct val="90000"/>
              </a:lnSpc>
              <a:spcBef>
                <a:spcPts val="1000"/>
              </a:spcBef>
              <a:spcAft>
                <a:spcPts val="0"/>
              </a:spcAft>
              <a:buClr>
                <a:srgbClr val="888888"/>
              </a:buClr>
              <a:buSzPts val="2800"/>
              <a:buFont typeface="Arial"/>
              <a:buNone/>
              <a:defRPr sz="2000" b="0" i="0" u="none" strike="noStrike" cap="none">
                <a:solidFill>
                  <a:srgbClr val="888888"/>
                </a:solidFill>
                <a:latin typeface="Arial"/>
                <a:ea typeface="Arial"/>
                <a:cs typeface="Arial"/>
                <a:sym typeface="Arial"/>
              </a:defRPr>
            </a:lvl1pPr>
            <a:lvl2pPr marL="914400" marR="0" lvl="1" indent="-228600" algn="l" rtl="0" eaLnBrk="1" hangingPunct="1">
              <a:lnSpc>
                <a:spcPct val="90000"/>
              </a:lnSpc>
              <a:spcBef>
                <a:spcPts val="500"/>
              </a:spcBef>
              <a:spcAft>
                <a:spcPts val="0"/>
              </a:spcAft>
              <a:buClr>
                <a:srgbClr val="888888"/>
              </a:buClr>
              <a:buSzPts val="2400"/>
              <a:buFont typeface="Arial"/>
              <a:buNone/>
              <a:defRPr sz="2000" b="0" i="0" u="none" strike="noStrike" cap="none">
                <a:solidFill>
                  <a:srgbClr val="888888"/>
                </a:solidFill>
                <a:latin typeface="Calibri"/>
                <a:ea typeface="Calibri"/>
                <a:cs typeface="Calibri"/>
                <a:sym typeface="Calibri"/>
              </a:defRPr>
            </a:lvl2pPr>
            <a:lvl3pPr marL="1371600" marR="0" lvl="2" indent="-228600" algn="l" rtl="0" eaLnBrk="1" hangingPunct="1">
              <a:lnSpc>
                <a:spcPct val="90000"/>
              </a:lnSpc>
              <a:spcBef>
                <a:spcPts val="500"/>
              </a:spcBef>
              <a:spcAft>
                <a:spcPts val="0"/>
              </a:spcAft>
              <a:buClr>
                <a:srgbClr val="888888"/>
              </a:buClr>
              <a:buSzPts val="2000"/>
              <a:buFont typeface="Arial"/>
              <a:buNone/>
              <a:defRPr sz="1800" b="0" i="0" u="none" strike="noStrike" cap="none">
                <a:solidFill>
                  <a:srgbClr val="888888"/>
                </a:solidFill>
                <a:latin typeface="Calibri"/>
                <a:ea typeface="Calibri"/>
                <a:cs typeface="Calibri"/>
                <a:sym typeface="Calibri"/>
              </a:defRPr>
            </a:lvl3pPr>
            <a:lvl4pPr marL="1828800" marR="0" lvl="3"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4pPr>
            <a:lvl5pPr marL="2286000" marR="0" lvl="4"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5pPr>
            <a:lvl6pPr marL="2743200" marR="0" lvl="5"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6pPr>
            <a:lvl7pPr marL="3200400" marR="0" lvl="6"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7pPr>
            <a:lvl8pPr marL="3657600" marR="0" lvl="7"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8pPr>
            <a:lvl9pPr marL="4114800" marR="0" lvl="8"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9pPr>
          </a:lstStyle>
          <a:p>
            <a:pPr algn="ctr"/>
            <a:r>
              <a:rPr lang="hr-HR" sz="3000" dirty="0">
                <a:solidFill>
                  <a:schemeClr val="tx1"/>
                </a:solidFill>
                <a:latin typeface="Open Sans" panose="020B0606030504020204" pitchFamily="34" charset="0"/>
                <a:ea typeface="Open Sans" panose="020B0606030504020204" pitchFamily="34" charset="0"/>
                <a:cs typeface="Open Sans" panose="020B0606030504020204" pitchFamily="34" charset="0"/>
              </a:rPr>
              <a:t>Personalizirana</a:t>
            </a:r>
          </a:p>
          <a:p>
            <a:pPr algn="ctr"/>
            <a:r>
              <a:rPr lang="hr-HR" sz="3000" dirty="0">
                <a:solidFill>
                  <a:schemeClr val="tx1"/>
                </a:solidFill>
                <a:latin typeface="Open Sans" panose="020B0606030504020204" pitchFamily="34" charset="0"/>
                <a:ea typeface="Open Sans" panose="020B0606030504020204" pitchFamily="34" charset="0"/>
                <a:cs typeface="Open Sans" panose="020B0606030504020204" pitchFamily="34" charset="0"/>
              </a:rPr>
              <a:t>kupnja</a:t>
            </a:r>
          </a:p>
        </p:txBody>
      </p:sp>
      <p:sp>
        <p:nvSpPr>
          <p:cNvPr id="16" name="Rezervirano mjesto teksta 2">
            <a:extLst>
              <a:ext uri="{FF2B5EF4-FFF2-40B4-BE49-F238E27FC236}">
                <a16:creationId xmlns:a16="http://schemas.microsoft.com/office/drawing/2014/main" id="{66527BD0-6652-4198-BBE8-5A2F654DF2D6}"/>
              </a:ext>
            </a:extLst>
          </p:cNvPr>
          <p:cNvSpPr txBox="1">
            <a:spLocks/>
          </p:cNvSpPr>
          <p:nvPr/>
        </p:nvSpPr>
        <p:spPr>
          <a:xfrm>
            <a:off x="3171233" y="1618997"/>
            <a:ext cx="3243467" cy="1085201"/>
          </a:xfrm>
          <a:prstGeom prst="rect">
            <a:avLst/>
          </a:prstGeom>
        </p:spPr>
        <p:style>
          <a:lnRef idx="0">
            <a:schemeClr val="accent1"/>
          </a:lnRef>
          <a:fillRef idx="3">
            <a:schemeClr val="accent1"/>
          </a:fillRef>
          <a:effectRef idx="3">
            <a:schemeClr val="accent1"/>
          </a:effectRef>
          <a:fontRef idx="minor">
            <a:schemeClr val="lt1"/>
          </a:fontRef>
        </p:style>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228600" algn="l" rtl="0" eaLnBrk="1" hangingPunct="1">
              <a:lnSpc>
                <a:spcPct val="90000"/>
              </a:lnSpc>
              <a:spcBef>
                <a:spcPts val="1000"/>
              </a:spcBef>
              <a:spcAft>
                <a:spcPts val="0"/>
              </a:spcAft>
              <a:buClr>
                <a:srgbClr val="888888"/>
              </a:buClr>
              <a:buSzPts val="2800"/>
              <a:buFont typeface="Arial"/>
              <a:buNone/>
              <a:defRPr sz="2000" b="0" i="0" u="none" strike="noStrike" cap="none">
                <a:solidFill>
                  <a:srgbClr val="888888"/>
                </a:solidFill>
                <a:latin typeface="Arial"/>
                <a:ea typeface="Arial"/>
                <a:cs typeface="Arial"/>
                <a:sym typeface="Arial"/>
              </a:defRPr>
            </a:lvl1pPr>
            <a:lvl2pPr marL="914400" marR="0" lvl="1" indent="-228600" algn="l" rtl="0" eaLnBrk="1" hangingPunct="1">
              <a:lnSpc>
                <a:spcPct val="90000"/>
              </a:lnSpc>
              <a:spcBef>
                <a:spcPts val="500"/>
              </a:spcBef>
              <a:spcAft>
                <a:spcPts val="0"/>
              </a:spcAft>
              <a:buClr>
                <a:srgbClr val="888888"/>
              </a:buClr>
              <a:buSzPts val="2400"/>
              <a:buFont typeface="Arial"/>
              <a:buNone/>
              <a:defRPr sz="2000" b="0" i="0" u="none" strike="noStrike" cap="none">
                <a:solidFill>
                  <a:srgbClr val="888888"/>
                </a:solidFill>
                <a:latin typeface="Calibri"/>
                <a:ea typeface="Calibri"/>
                <a:cs typeface="Calibri"/>
                <a:sym typeface="Calibri"/>
              </a:defRPr>
            </a:lvl2pPr>
            <a:lvl3pPr marL="1371600" marR="0" lvl="2" indent="-228600" algn="l" rtl="0" eaLnBrk="1" hangingPunct="1">
              <a:lnSpc>
                <a:spcPct val="90000"/>
              </a:lnSpc>
              <a:spcBef>
                <a:spcPts val="500"/>
              </a:spcBef>
              <a:spcAft>
                <a:spcPts val="0"/>
              </a:spcAft>
              <a:buClr>
                <a:srgbClr val="888888"/>
              </a:buClr>
              <a:buSzPts val="2000"/>
              <a:buFont typeface="Arial"/>
              <a:buNone/>
              <a:defRPr sz="1800" b="0" i="0" u="none" strike="noStrike" cap="none">
                <a:solidFill>
                  <a:srgbClr val="888888"/>
                </a:solidFill>
                <a:latin typeface="Calibri"/>
                <a:ea typeface="Calibri"/>
                <a:cs typeface="Calibri"/>
                <a:sym typeface="Calibri"/>
              </a:defRPr>
            </a:lvl3pPr>
            <a:lvl4pPr marL="1828800" marR="0" lvl="3"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4pPr>
            <a:lvl5pPr marL="2286000" marR="0" lvl="4"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5pPr>
            <a:lvl6pPr marL="2743200" marR="0" lvl="5"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6pPr>
            <a:lvl7pPr marL="3200400" marR="0" lvl="6"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7pPr>
            <a:lvl8pPr marL="3657600" marR="0" lvl="7"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8pPr>
            <a:lvl9pPr marL="4114800" marR="0" lvl="8"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9pPr>
          </a:lstStyle>
          <a:p>
            <a:pPr algn="ctr"/>
            <a:r>
              <a:rPr lang="hr-HR" sz="3000" dirty="0">
                <a:solidFill>
                  <a:schemeClr val="tx1"/>
                </a:solidFill>
                <a:latin typeface="Open Sans" panose="020B0606030504020204" pitchFamily="34" charset="0"/>
                <a:ea typeface="Open Sans" panose="020B0606030504020204" pitchFamily="34" charset="0"/>
                <a:cs typeface="Open Sans" panose="020B0606030504020204" pitchFamily="34" charset="0"/>
              </a:rPr>
              <a:t>Personalizirano učenje</a:t>
            </a:r>
          </a:p>
        </p:txBody>
      </p:sp>
      <p:sp>
        <p:nvSpPr>
          <p:cNvPr id="17" name="Rezervirano mjesto teksta 2">
            <a:extLst>
              <a:ext uri="{FF2B5EF4-FFF2-40B4-BE49-F238E27FC236}">
                <a16:creationId xmlns:a16="http://schemas.microsoft.com/office/drawing/2014/main" id="{E499FF71-6F53-467C-BACB-13916357B7D5}"/>
              </a:ext>
            </a:extLst>
          </p:cNvPr>
          <p:cNvSpPr txBox="1">
            <a:spLocks/>
          </p:cNvSpPr>
          <p:nvPr/>
        </p:nvSpPr>
        <p:spPr>
          <a:xfrm>
            <a:off x="285197" y="4399395"/>
            <a:ext cx="2804591" cy="1323549"/>
          </a:xfrm>
          <a:prstGeom prst="rect">
            <a:avLst/>
          </a:prstGeom>
        </p:spPr>
        <p:style>
          <a:lnRef idx="0">
            <a:schemeClr val="accent1"/>
          </a:lnRef>
          <a:fillRef idx="3">
            <a:schemeClr val="accent1"/>
          </a:fillRef>
          <a:effectRef idx="3">
            <a:schemeClr val="accent1"/>
          </a:effectRef>
          <a:fontRef idx="minor">
            <a:schemeClr val="lt1"/>
          </a:fontRef>
        </p:style>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228600" algn="l" rtl="0" eaLnBrk="1" hangingPunct="1">
              <a:lnSpc>
                <a:spcPct val="90000"/>
              </a:lnSpc>
              <a:spcBef>
                <a:spcPts val="1000"/>
              </a:spcBef>
              <a:spcAft>
                <a:spcPts val="0"/>
              </a:spcAft>
              <a:buClr>
                <a:srgbClr val="888888"/>
              </a:buClr>
              <a:buSzPts val="2800"/>
              <a:buFont typeface="Arial"/>
              <a:buNone/>
              <a:defRPr sz="2000" b="0" i="0" u="none" strike="noStrike" cap="none">
                <a:solidFill>
                  <a:srgbClr val="888888"/>
                </a:solidFill>
                <a:latin typeface="Arial"/>
                <a:ea typeface="Arial"/>
                <a:cs typeface="Arial"/>
                <a:sym typeface="Arial"/>
              </a:defRPr>
            </a:lvl1pPr>
            <a:lvl2pPr marL="914400" marR="0" lvl="1" indent="-228600" algn="l" rtl="0" eaLnBrk="1" hangingPunct="1">
              <a:lnSpc>
                <a:spcPct val="90000"/>
              </a:lnSpc>
              <a:spcBef>
                <a:spcPts val="500"/>
              </a:spcBef>
              <a:spcAft>
                <a:spcPts val="0"/>
              </a:spcAft>
              <a:buClr>
                <a:srgbClr val="888888"/>
              </a:buClr>
              <a:buSzPts val="2400"/>
              <a:buFont typeface="Arial"/>
              <a:buNone/>
              <a:defRPr sz="2000" b="0" i="0" u="none" strike="noStrike" cap="none">
                <a:solidFill>
                  <a:srgbClr val="888888"/>
                </a:solidFill>
                <a:latin typeface="Calibri"/>
                <a:ea typeface="Calibri"/>
                <a:cs typeface="Calibri"/>
                <a:sym typeface="Calibri"/>
              </a:defRPr>
            </a:lvl2pPr>
            <a:lvl3pPr marL="1371600" marR="0" lvl="2" indent="-228600" algn="l" rtl="0" eaLnBrk="1" hangingPunct="1">
              <a:lnSpc>
                <a:spcPct val="90000"/>
              </a:lnSpc>
              <a:spcBef>
                <a:spcPts val="500"/>
              </a:spcBef>
              <a:spcAft>
                <a:spcPts val="0"/>
              </a:spcAft>
              <a:buClr>
                <a:srgbClr val="888888"/>
              </a:buClr>
              <a:buSzPts val="2000"/>
              <a:buFont typeface="Arial"/>
              <a:buNone/>
              <a:defRPr sz="1800" b="0" i="0" u="none" strike="noStrike" cap="none">
                <a:solidFill>
                  <a:srgbClr val="888888"/>
                </a:solidFill>
                <a:latin typeface="Calibri"/>
                <a:ea typeface="Calibri"/>
                <a:cs typeface="Calibri"/>
                <a:sym typeface="Calibri"/>
              </a:defRPr>
            </a:lvl3pPr>
            <a:lvl4pPr marL="1828800" marR="0" lvl="3"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4pPr>
            <a:lvl5pPr marL="2286000" marR="0" lvl="4"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5pPr>
            <a:lvl6pPr marL="2743200" marR="0" lvl="5"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6pPr>
            <a:lvl7pPr marL="3200400" marR="0" lvl="6"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7pPr>
            <a:lvl8pPr marL="3657600" marR="0" lvl="7"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8pPr>
            <a:lvl9pPr marL="4114800" marR="0" lvl="8" indent="-228600" algn="l" rtl="0" eaLnBrk="1" hangingPunct="1">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9pPr>
          </a:lstStyle>
          <a:p>
            <a:pPr algn="ctr"/>
            <a:r>
              <a:rPr lang="hr-HR" sz="3000" dirty="0">
                <a:solidFill>
                  <a:schemeClr val="tx1"/>
                </a:solidFill>
                <a:latin typeface="Open Sans" panose="020B0606030504020204" pitchFamily="34" charset="0"/>
                <a:ea typeface="Open Sans" panose="020B0606030504020204" pitchFamily="34" charset="0"/>
                <a:cs typeface="Open Sans" panose="020B0606030504020204" pitchFamily="34" charset="0"/>
              </a:rPr>
              <a:t>Sprječavanje</a:t>
            </a:r>
          </a:p>
          <a:p>
            <a:pPr algn="ctr"/>
            <a:r>
              <a:rPr lang="hr-HR" sz="3000" dirty="0">
                <a:solidFill>
                  <a:schemeClr val="tx1"/>
                </a:solidFill>
                <a:latin typeface="Open Sans" panose="020B0606030504020204" pitchFamily="34" charset="0"/>
                <a:ea typeface="Open Sans" panose="020B0606030504020204" pitchFamily="34" charset="0"/>
                <a:cs typeface="Open Sans" panose="020B0606030504020204" pitchFamily="34" charset="0"/>
              </a:rPr>
              <a:t>prijevara</a:t>
            </a:r>
          </a:p>
        </p:txBody>
      </p:sp>
    </p:spTree>
    <p:extLst>
      <p:ext uri="{BB962C8B-B14F-4D97-AF65-F5344CB8AC3E}">
        <p14:creationId xmlns:p14="http://schemas.microsoft.com/office/powerpoint/2010/main" val="344131670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1000"/>
                                        <p:tgtEl>
                                          <p:spTgt spid="4">
                                            <p:bg/>
                                          </p:spTgt>
                                        </p:tgtEl>
                                      </p:cBhvr>
                                    </p:animEffect>
                                    <p:anim calcmode="lin" valueType="num">
                                      <p:cBhvr>
                                        <p:cTn id="8" dur="1000" fill="hold"/>
                                        <p:tgtEl>
                                          <p:spTgt spid="4">
                                            <p:bg/>
                                          </p:spTgt>
                                        </p:tgtEl>
                                        <p:attrNameLst>
                                          <p:attrName>ppt_x</p:attrName>
                                        </p:attrNameLst>
                                      </p:cBhvr>
                                      <p:tavLst>
                                        <p:tav tm="0">
                                          <p:val>
                                            <p:strVal val="#ppt_x"/>
                                          </p:val>
                                        </p:tav>
                                        <p:tav tm="100000">
                                          <p:val>
                                            <p:strVal val="#ppt_x"/>
                                          </p:val>
                                        </p:tav>
                                      </p:tavLst>
                                    </p:anim>
                                    <p:anim calcmode="lin" valueType="num">
                                      <p:cBhvr>
                                        <p:cTn id="9" dur="10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1000"/>
                                        <p:tgtEl>
                                          <p:spTgt spid="4">
                                            <p:txEl>
                                              <p:pRg st="0" end="0"/>
                                            </p:txEl>
                                          </p:spTgt>
                                        </p:tgtEl>
                                      </p:cBhvr>
                                    </p:animEffect>
                                    <p:anim calcmode="lin" valueType="num">
                                      <p:cBhvr>
                                        <p:cTn id="13"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1000"/>
                                        <p:tgtEl>
                                          <p:spTgt spid="4">
                                            <p:txEl>
                                              <p:pRg st="1" end="1"/>
                                            </p:txEl>
                                          </p:spTgt>
                                        </p:tgtEl>
                                      </p:cBhvr>
                                    </p:animEffect>
                                    <p:anim calcmode="lin" valueType="num">
                                      <p:cBhvr>
                                        <p:cTn id="18"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1000"/>
                                        <p:tgtEl>
                                          <p:spTgt spid="16"/>
                                        </p:tgtEl>
                                      </p:cBhvr>
                                    </p:animEffect>
                                    <p:anim calcmode="lin" valueType="num">
                                      <p:cBhvr>
                                        <p:cTn id="25" dur="1000" fill="hold"/>
                                        <p:tgtEl>
                                          <p:spTgt spid="16"/>
                                        </p:tgtEl>
                                        <p:attrNameLst>
                                          <p:attrName>ppt_x</p:attrName>
                                        </p:attrNameLst>
                                      </p:cBhvr>
                                      <p:tavLst>
                                        <p:tav tm="0">
                                          <p:val>
                                            <p:strVal val="#ppt_x"/>
                                          </p:val>
                                        </p:tav>
                                        <p:tav tm="100000">
                                          <p:val>
                                            <p:strVal val="#ppt_x"/>
                                          </p:val>
                                        </p:tav>
                                      </p:tavLst>
                                    </p:anim>
                                    <p:anim calcmode="lin" valueType="num">
                                      <p:cBhvr>
                                        <p:cTn id="2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anim calcmode="lin" valueType="num">
                                      <p:cBhvr>
                                        <p:cTn id="32" dur="1000" fill="hold"/>
                                        <p:tgtEl>
                                          <p:spTgt spid="6"/>
                                        </p:tgtEl>
                                        <p:attrNameLst>
                                          <p:attrName>ppt_x</p:attrName>
                                        </p:attrNameLst>
                                      </p:cBhvr>
                                      <p:tavLst>
                                        <p:tav tm="0">
                                          <p:val>
                                            <p:strVal val="#ppt_x"/>
                                          </p:val>
                                        </p:tav>
                                        <p:tav tm="100000">
                                          <p:val>
                                            <p:strVal val="#ppt_x"/>
                                          </p:val>
                                        </p:tav>
                                      </p:tavLst>
                                    </p:anim>
                                    <p:anim calcmode="lin" valueType="num">
                                      <p:cBhvr>
                                        <p:cTn id="3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1000"/>
                                        <p:tgtEl>
                                          <p:spTgt spid="7"/>
                                        </p:tgtEl>
                                      </p:cBhvr>
                                    </p:animEffect>
                                    <p:anim calcmode="lin" valueType="num">
                                      <p:cBhvr>
                                        <p:cTn id="39" dur="1000" fill="hold"/>
                                        <p:tgtEl>
                                          <p:spTgt spid="7"/>
                                        </p:tgtEl>
                                        <p:attrNameLst>
                                          <p:attrName>ppt_x</p:attrName>
                                        </p:attrNameLst>
                                      </p:cBhvr>
                                      <p:tavLst>
                                        <p:tav tm="0">
                                          <p:val>
                                            <p:strVal val="#ppt_x"/>
                                          </p:val>
                                        </p:tav>
                                        <p:tav tm="100000">
                                          <p:val>
                                            <p:strVal val="#ppt_x"/>
                                          </p:val>
                                        </p:tav>
                                      </p:tavLst>
                                    </p:anim>
                                    <p:anim calcmode="lin" valueType="num">
                                      <p:cBhvr>
                                        <p:cTn id="4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fade">
                                      <p:cBhvr>
                                        <p:cTn id="45" dur="1000"/>
                                        <p:tgtEl>
                                          <p:spTgt spid="9"/>
                                        </p:tgtEl>
                                      </p:cBhvr>
                                    </p:animEffect>
                                    <p:anim calcmode="lin" valueType="num">
                                      <p:cBhvr>
                                        <p:cTn id="46" dur="1000" fill="hold"/>
                                        <p:tgtEl>
                                          <p:spTgt spid="9"/>
                                        </p:tgtEl>
                                        <p:attrNameLst>
                                          <p:attrName>ppt_x</p:attrName>
                                        </p:attrNameLst>
                                      </p:cBhvr>
                                      <p:tavLst>
                                        <p:tav tm="0">
                                          <p:val>
                                            <p:strVal val="#ppt_x"/>
                                          </p:val>
                                        </p:tav>
                                        <p:tav tm="100000">
                                          <p:val>
                                            <p:strVal val="#ppt_x"/>
                                          </p:val>
                                        </p:tav>
                                      </p:tavLst>
                                    </p:anim>
                                    <p:anim calcmode="lin" valueType="num">
                                      <p:cBhvr>
                                        <p:cTn id="4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fade">
                                      <p:cBhvr>
                                        <p:cTn id="52" dur="1000"/>
                                        <p:tgtEl>
                                          <p:spTgt spid="10"/>
                                        </p:tgtEl>
                                      </p:cBhvr>
                                    </p:animEffect>
                                    <p:anim calcmode="lin" valueType="num">
                                      <p:cBhvr>
                                        <p:cTn id="53" dur="1000" fill="hold"/>
                                        <p:tgtEl>
                                          <p:spTgt spid="10"/>
                                        </p:tgtEl>
                                        <p:attrNameLst>
                                          <p:attrName>ppt_x</p:attrName>
                                        </p:attrNameLst>
                                      </p:cBhvr>
                                      <p:tavLst>
                                        <p:tav tm="0">
                                          <p:val>
                                            <p:strVal val="#ppt_x"/>
                                          </p:val>
                                        </p:tav>
                                        <p:tav tm="100000">
                                          <p:val>
                                            <p:strVal val="#ppt_x"/>
                                          </p:val>
                                        </p:tav>
                                      </p:tavLst>
                                    </p:anim>
                                    <p:anim calcmode="lin" valueType="num">
                                      <p:cBhvr>
                                        <p:cTn id="5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5"/>
                                        </p:tgtEl>
                                        <p:attrNameLst>
                                          <p:attrName>style.visibility</p:attrName>
                                        </p:attrNameLst>
                                      </p:cBhvr>
                                      <p:to>
                                        <p:strVal val="visible"/>
                                      </p:to>
                                    </p:set>
                                    <p:animEffect transition="in" filter="fade">
                                      <p:cBhvr>
                                        <p:cTn id="59" dur="1000"/>
                                        <p:tgtEl>
                                          <p:spTgt spid="5"/>
                                        </p:tgtEl>
                                      </p:cBhvr>
                                    </p:animEffect>
                                    <p:anim calcmode="lin" valueType="num">
                                      <p:cBhvr>
                                        <p:cTn id="60" dur="1000" fill="hold"/>
                                        <p:tgtEl>
                                          <p:spTgt spid="5"/>
                                        </p:tgtEl>
                                        <p:attrNameLst>
                                          <p:attrName>ppt_x</p:attrName>
                                        </p:attrNameLst>
                                      </p:cBhvr>
                                      <p:tavLst>
                                        <p:tav tm="0">
                                          <p:val>
                                            <p:strVal val="#ppt_x"/>
                                          </p:val>
                                        </p:tav>
                                        <p:tav tm="100000">
                                          <p:val>
                                            <p:strVal val="#ppt_x"/>
                                          </p:val>
                                        </p:tav>
                                      </p:tavLst>
                                    </p:anim>
                                    <p:anim calcmode="lin" valueType="num">
                                      <p:cBhvr>
                                        <p:cTn id="6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fade">
                                      <p:cBhvr>
                                        <p:cTn id="66" dur="1000"/>
                                        <p:tgtEl>
                                          <p:spTgt spid="12"/>
                                        </p:tgtEl>
                                      </p:cBhvr>
                                    </p:animEffect>
                                    <p:anim calcmode="lin" valueType="num">
                                      <p:cBhvr>
                                        <p:cTn id="67" dur="1000" fill="hold"/>
                                        <p:tgtEl>
                                          <p:spTgt spid="12"/>
                                        </p:tgtEl>
                                        <p:attrNameLst>
                                          <p:attrName>ppt_x</p:attrName>
                                        </p:attrNameLst>
                                      </p:cBhvr>
                                      <p:tavLst>
                                        <p:tav tm="0">
                                          <p:val>
                                            <p:strVal val="#ppt_x"/>
                                          </p:val>
                                        </p:tav>
                                        <p:tav tm="100000">
                                          <p:val>
                                            <p:strVal val="#ppt_x"/>
                                          </p:val>
                                        </p:tav>
                                      </p:tavLst>
                                    </p:anim>
                                    <p:anim calcmode="lin" valueType="num">
                                      <p:cBhvr>
                                        <p:cTn id="6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2" presetClass="entr" presetSubtype="0" fill="hold" grpId="0" nodeType="click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1000"/>
                                        <p:tgtEl>
                                          <p:spTgt spid="17"/>
                                        </p:tgtEl>
                                      </p:cBhvr>
                                    </p:animEffect>
                                    <p:anim calcmode="lin" valueType="num">
                                      <p:cBhvr>
                                        <p:cTn id="74" dur="1000" fill="hold"/>
                                        <p:tgtEl>
                                          <p:spTgt spid="17"/>
                                        </p:tgtEl>
                                        <p:attrNameLst>
                                          <p:attrName>ppt_x</p:attrName>
                                        </p:attrNameLst>
                                      </p:cBhvr>
                                      <p:tavLst>
                                        <p:tav tm="0">
                                          <p:val>
                                            <p:strVal val="#ppt_x"/>
                                          </p:val>
                                        </p:tav>
                                        <p:tav tm="100000">
                                          <p:val>
                                            <p:strVal val="#ppt_x"/>
                                          </p:val>
                                        </p:tav>
                                      </p:tavLst>
                                    </p:anim>
                                    <p:anim calcmode="lin" valueType="num">
                                      <p:cBhvr>
                                        <p:cTn id="75"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42" presetClass="entr" presetSubtype="0" fill="hold" grpId="0" nodeType="clickEffect">
                                  <p:stCondLst>
                                    <p:cond delay="0"/>
                                  </p:stCondLst>
                                  <p:childTnLst>
                                    <p:set>
                                      <p:cBhvr>
                                        <p:cTn id="79" dur="1" fill="hold">
                                          <p:stCondLst>
                                            <p:cond delay="0"/>
                                          </p:stCondLst>
                                        </p:cTn>
                                        <p:tgtEl>
                                          <p:spTgt spid="13"/>
                                        </p:tgtEl>
                                        <p:attrNameLst>
                                          <p:attrName>style.visibility</p:attrName>
                                        </p:attrNameLst>
                                      </p:cBhvr>
                                      <p:to>
                                        <p:strVal val="visible"/>
                                      </p:to>
                                    </p:set>
                                    <p:animEffect transition="in" filter="fade">
                                      <p:cBhvr>
                                        <p:cTn id="80" dur="1000"/>
                                        <p:tgtEl>
                                          <p:spTgt spid="13"/>
                                        </p:tgtEl>
                                      </p:cBhvr>
                                    </p:animEffect>
                                    <p:anim calcmode="lin" valueType="num">
                                      <p:cBhvr>
                                        <p:cTn id="81" dur="1000" fill="hold"/>
                                        <p:tgtEl>
                                          <p:spTgt spid="13"/>
                                        </p:tgtEl>
                                        <p:attrNameLst>
                                          <p:attrName>ppt_x</p:attrName>
                                        </p:attrNameLst>
                                      </p:cBhvr>
                                      <p:tavLst>
                                        <p:tav tm="0">
                                          <p:val>
                                            <p:strVal val="#ppt_x"/>
                                          </p:val>
                                        </p:tav>
                                        <p:tav tm="100000">
                                          <p:val>
                                            <p:strVal val="#ppt_x"/>
                                          </p:val>
                                        </p:tav>
                                      </p:tavLst>
                                    </p:anim>
                                    <p:anim calcmode="lin" valueType="num">
                                      <p:cBhvr>
                                        <p:cTn id="82"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42" presetClass="entr" presetSubtype="0" fill="hold" grpId="0" nodeType="clickEffect">
                                  <p:stCondLst>
                                    <p:cond delay="0"/>
                                  </p:stCondLst>
                                  <p:childTnLst>
                                    <p:set>
                                      <p:cBhvr>
                                        <p:cTn id="86" dur="1" fill="hold">
                                          <p:stCondLst>
                                            <p:cond delay="0"/>
                                          </p:stCondLst>
                                        </p:cTn>
                                        <p:tgtEl>
                                          <p:spTgt spid="14"/>
                                        </p:tgtEl>
                                        <p:attrNameLst>
                                          <p:attrName>style.visibility</p:attrName>
                                        </p:attrNameLst>
                                      </p:cBhvr>
                                      <p:to>
                                        <p:strVal val="visible"/>
                                      </p:to>
                                    </p:set>
                                    <p:animEffect transition="in" filter="fade">
                                      <p:cBhvr>
                                        <p:cTn id="87" dur="1000"/>
                                        <p:tgtEl>
                                          <p:spTgt spid="14"/>
                                        </p:tgtEl>
                                      </p:cBhvr>
                                    </p:animEffect>
                                    <p:anim calcmode="lin" valueType="num">
                                      <p:cBhvr>
                                        <p:cTn id="88" dur="1000" fill="hold"/>
                                        <p:tgtEl>
                                          <p:spTgt spid="14"/>
                                        </p:tgtEl>
                                        <p:attrNameLst>
                                          <p:attrName>ppt_x</p:attrName>
                                        </p:attrNameLst>
                                      </p:cBhvr>
                                      <p:tavLst>
                                        <p:tav tm="0">
                                          <p:val>
                                            <p:strVal val="#ppt_x"/>
                                          </p:val>
                                        </p:tav>
                                        <p:tav tm="100000">
                                          <p:val>
                                            <p:strVal val="#ppt_x"/>
                                          </p:val>
                                        </p:tav>
                                      </p:tavLst>
                                    </p:anim>
                                    <p:anim calcmode="lin" valueType="num">
                                      <p:cBhvr>
                                        <p:cTn id="8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42" presetClass="entr" presetSubtype="0" fill="hold" grpId="0" nodeType="clickEffect">
                                  <p:stCondLst>
                                    <p:cond delay="0"/>
                                  </p:stCondLst>
                                  <p:childTnLst>
                                    <p:set>
                                      <p:cBhvr>
                                        <p:cTn id="93" dur="1" fill="hold">
                                          <p:stCondLst>
                                            <p:cond delay="0"/>
                                          </p:stCondLst>
                                        </p:cTn>
                                        <p:tgtEl>
                                          <p:spTgt spid="15"/>
                                        </p:tgtEl>
                                        <p:attrNameLst>
                                          <p:attrName>style.visibility</p:attrName>
                                        </p:attrNameLst>
                                      </p:cBhvr>
                                      <p:to>
                                        <p:strVal val="visible"/>
                                      </p:to>
                                    </p:set>
                                    <p:animEffect transition="in" filter="fade">
                                      <p:cBhvr>
                                        <p:cTn id="94" dur="1000"/>
                                        <p:tgtEl>
                                          <p:spTgt spid="15"/>
                                        </p:tgtEl>
                                      </p:cBhvr>
                                    </p:animEffect>
                                    <p:anim calcmode="lin" valueType="num">
                                      <p:cBhvr>
                                        <p:cTn id="95" dur="1000" fill="hold"/>
                                        <p:tgtEl>
                                          <p:spTgt spid="15"/>
                                        </p:tgtEl>
                                        <p:attrNameLst>
                                          <p:attrName>ppt_x</p:attrName>
                                        </p:attrNameLst>
                                      </p:cBhvr>
                                      <p:tavLst>
                                        <p:tav tm="0">
                                          <p:val>
                                            <p:strVal val="#ppt_x"/>
                                          </p:val>
                                        </p:tav>
                                        <p:tav tm="100000">
                                          <p:val>
                                            <p:strVal val="#ppt_x"/>
                                          </p:val>
                                        </p:tav>
                                      </p:tavLst>
                                    </p:anim>
                                    <p:anim calcmode="lin" valueType="num">
                                      <p:cBhvr>
                                        <p:cTn id="9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animBg="1"/>
      <p:bldP spid="5" grpId="0" animBg="1"/>
      <p:bldP spid="6" grpId="0" animBg="1"/>
      <p:bldP spid="7" grpId="0" animBg="1"/>
      <p:bldP spid="9" grpId="0" animBg="1"/>
      <p:bldP spid="10" grpId="0" animBg="1"/>
      <p:bldP spid="12" grpId="0" animBg="1"/>
      <p:bldP spid="13" grpId="0" animBg="1"/>
      <p:bldP spid="14" grpId="0" animBg="1"/>
      <p:bldP spid="15" grpId="0" animBg="1"/>
      <p:bldP spid="16" grpId="0" animBg="1"/>
      <p:bldP spid="17" grpId="0" animBg="1"/>
    </p:bldLst>
  </p:timing>
</p:sld>
</file>

<file path=ppt/theme/theme1.xml><?xml version="1.0" encoding="utf-8"?>
<a:theme xmlns:a="http://schemas.openxmlformats.org/drawingml/2006/main" name="Tema Carnet webinari">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ema Carnet webinari" id="{ADC450D7-F2B8-43CD-BBA6-1D0048F45685}" vid="{05400016-5B9F-42A9-A6E1-01714E81122F}"/>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770ACE3271B8A49834EA3AFDCD1EF01" ma:contentTypeVersion="18" ma:contentTypeDescription="Create a new document." ma:contentTypeScope="" ma:versionID="26a4ba5e2fda1495dab4b76b0da9251d">
  <xsd:schema xmlns:xsd="http://www.w3.org/2001/XMLSchema" xmlns:xs="http://www.w3.org/2001/XMLSchema" xmlns:p="http://schemas.microsoft.com/office/2006/metadata/properties" xmlns:ns2="400bdbef-feff-4491-8c53-303b15cf814c" xmlns:ns3="e9d7d946-bfd1-44bb-8b51-4f032229512d" targetNamespace="http://schemas.microsoft.com/office/2006/metadata/properties" ma:root="true" ma:fieldsID="0f3ed0c0074f7978d5dd08a4be10e25e" ns2:_="" ns3:_="">
    <xsd:import namespace="400bdbef-feff-4491-8c53-303b15cf814c"/>
    <xsd:import namespace="e9d7d946-bfd1-44bb-8b51-4f032229512d"/>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GenerationTime" minOccurs="0"/>
                <xsd:element ref="ns2:MediaServiceEventHashCode" minOccurs="0"/>
                <xsd:element ref="ns2:MediaServiceOCR" minOccurs="0"/>
                <xsd:element ref="ns3:SharedWithUsers" minOccurs="0"/>
                <xsd:element ref="ns3:SharedWithDetails" minOccurs="0"/>
                <xsd:element ref="ns2:MediaServiceAutoKeyPoints" minOccurs="0"/>
                <xsd:element ref="ns2:MediaServiceKeyPoints" minOccurs="0"/>
                <xsd:element ref="ns2:lcf76f155ced4ddcb4097134ff3c332f" minOccurs="0"/>
                <xsd:element ref="ns3:TaxCatchAll" minOccurs="0"/>
                <xsd:element ref="ns2:_Flow_SignoffStatus"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00bdbef-feff-4491-8c53-303b15cf814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6d986ede-ccc4-4a57-b6a6-e316a042c07d" ma:termSetId="09814cd3-568e-fe90-9814-8d621ff8fb84" ma:anchorId="fba54fb3-c3e1-fe81-a776-ca4b69148c4d" ma:open="true" ma:isKeyword="false">
      <xsd:complexType>
        <xsd:sequence>
          <xsd:element ref="pc:Terms" minOccurs="0" maxOccurs="1"/>
        </xsd:sequence>
      </xsd:complexType>
    </xsd:element>
    <xsd:element name="_Flow_SignoffStatus" ma:index="22" nillable="true" ma:displayName="Sign-off status" ma:internalName="Sign_x002d_off_x0020_status">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9d7d946-bfd1-44bb-8b51-4f032229512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c1a46b87-3b69-4508-b7de-0c6b541c72af}" ma:internalName="TaxCatchAll" ma:showField="CatchAllData" ma:web="e9d7d946-bfd1-44bb-8b51-4f032229512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Flow_SignoffStatus xmlns="400bdbef-feff-4491-8c53-303b15cf814c" xsi:nil="true"/>
    <TaxCatchAll xmlns="e9d7d946-bfd1-44bb-8b51-4f032229512d" xsi:nil="true"/>
    <lcf76f155ced4ddcb4097134ff3c332f xmlns="400bdbef-feff-4491-8c53-303b15cf814c">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5D57D14-8436-4101-956D-755D170786F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00bdbef-feff-4491-8c53-303b15cf814c"/>
    <ds:schemaRef ds:uri="e9d7d946-bfd1-44bb-8b51-4f032229512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6E88607-64AD-49F3-9AAB-D1450BB3C7EA}">
  <ds:schemaRefs>
    <ds:schemaRef ds:uri="http://schemas.microsoft.com/office/2006/documentManagement/types"/>
    <ds:schemaRef ds:uri="http://purl.org/dc/terms/"/>
    <ds:schemaRef ds:uri="http://schemas.openxmlformats.org/package/2006/metadata/core-properties"/>
    <ds:schemaRef ds:uri="http://purl.org/dc/elements/1.1/"/>
    <ds:schemaRef ds:uri="400bdbef-feff-4491-8c53-303b15cf814c"/>
    <ds:schemaRef ds:uri="e9d7d946-bfd1-44bb-8b51-4f032229512d"/>
    <ds:schemaRef ds:uri="http://schemas.microsoft.com/office/2006/metadata/properties"/>
    <ds:schemaRef ds:uri="http://www.w3.org/XML/1998/namespace"/>
    <ds:schemaRef ds:uri="http://schemas.microsoft.com/office/infopath/2007/PartnerControls"/>
    <ds:schemaRef ds:uri="http://purl.org/dc/dcmitype/"/>
  </ds:schemaRefs>
</ds:datastoreItem>
</file>

<file path=customXml/itemProps3.xml><?xml version="1.0" encoding="utf-8"?>
<ds:datastoreItem xmlns:ds="http://schemas.openxmlformats.org/officeDocument/2006/customXml" ds:itemID="{19725E23-3D30-454A-9849-C9F261257F6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Tema Carnet webinari</Template>
  <TotalTime>473</TotalTime>
  <Words>4057</Words>
  <Application>Microsoft Office PowerPoint</Application>
  <PresentationFormat>Widescreen</PresentationFormat>
  <Paragraphs>267</Paragraphs>
  <Slides>24</Slides>
  <Notes>22</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24</vt:i4>
      </vt:variant>
    </vt:vector>
  </HeadingPairs>
  <TitlesOfParts>
    <vt:vector size="38" baseType="lpstr">
      <vt:lpstr>Aptos</vt:lpstr>
      <vt:lpstr>Arial</vt:lpstr>
      <vt:lpstr>Arial</vt:lpstr>
      <vt:lpstr>Calibri</vt:lpstr>
      <vt:lpstr>Cambria</vt:lpstr>
      <vt:lpstr>Google Sans</vt:lpstr>
      <vt:lpstr>Open Sans</vt:lpstr>
      <vt:lpstr>Open Sans ExtraBold</vt:lpstr>
      <vt:lpstr>Open Sans Light</vt:lpstr>
      <vt:lpstr>Symbol</vt:lpstr>
      <vt:lpstr>Times New Roman</vt:lpstr>
      <vt:lpstr>var(--sans)</vt:lpstr>
      <vt:lpstr>Verdana</vt:lpstr>
      <vt:lpstr>Tema Carnet webinari</vt:lpstr>
      <vt:lpstr>Umjetna inteligencija – primjena u obrazovanju (za početnike)</vt:lpstr>
      <vt:lpstr>Sadržaj webinara </vt:lpstr>
      <vt:lpstr>Anketa</vt:lpstr>
      <vt:lpstr>Temeljni koncepti i primjena umjetne inteligencije</vt:lpstr>
      <vt:lpstr>Što je umjetna inteligencija?</vt:lpstr>
      <vt:lpstr>PowerPoint Presentation</vt:lpstr>
      <vt:lpstr>PowerPoint Presentation</vt:lpstr>
      <vt:lpstr>PowerPoint Presentation</vt:lpstr>
      <vt:lpstr>PowerPoint Presentation</vt:lpstr>
      <vt:lpstr>Alati umjetne inteligencije za primjenu u nastavnom procesu</vt:lpstr>
      <vt:lpstr>Remove Image Background -alat za uklanjanje pozadine na fotografijama</vt:lpstr>
      <vt:lpstr>PowerPoint Presentation</vt:lpstr>
      <vt:lpstr>PowerPoint Presentation</vt:lpstr>
      <vt:lpstr>PowerPoint Presentation</vt:lpstr>
      <vt:lpstr>PowerPoint Presentation</vt:lpstr>
      <vt:lpstr>PowerPoint Presentation</vt:lpstr>
      <vt:lpstr>PowerPoint Presentation</vt:lpstr>
      <vt:lpstr>Nedostatci umjetne inteligencije i etička pitanja</vt:lpstr>
      <vt:lpstr>Nedostatci UI i etička pitanja</vt:lpstr>
      <vt:lpstr>Zaključak i rasprava</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prezentacija</dc:title>
  <dc:creator>Viktorija Stanković</dc:creator>
  <cp:lastModifiedBy>Matea Ježić</cp:lastModifiedBy>
  <cp:revision>176</cp:revision>
  <dcterms:created xsi:type="dcterms:W3CDTF">2021-11-26T12:28:49Z</dcterms:created>
  <dcterms:modified xsi:type="dcterms:W3CDTF">2024-04-15T14:14:14Z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0x0101008770ACE3271B8A49834EA3AFDCD1EF01</vt:lpwstr>
  </property>
  <property fmtid="{D5CDD505-2E9C-101B-9397-08002B2CF9AE}" pid="3" name="MediaServiceImageTags">
    <vt:lpwstr/>
  </property>
</Properties>
</file>