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6.jpeg" ContentType="image/jpeg"/>
  <Override PartName="/ppt/media/image4.png" ContentType="image/png"/>
  <Override PartName="/ppt/media/image5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x="10077450" cy="75628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57012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6362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5036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57012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6362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3640" y="301680"/>
            <a:ext cx="9069120" cy="5853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012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62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36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012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62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503640" y="301680"/>
            <a:ext cx="9069120" cy="5853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57012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6362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5036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57012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66362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subTitle"/>
          </p:nvPr>
        </p:nvSpPr>
        <p:spPr>
          <a:xfrm>
            <a:off x="503640" y="301680"/>
            <a:ext cx="9069120" cy="5853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357012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66362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5036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7" name="PlaceHolder 6"/>
          <p:cNvSpPr>
            <a:spLocks noGrp="1"/>
          </p:cNvSpPr>
          <p:nvPr>
            <p:ph type="body"/>
          </p:nvPr>
        </p:nvSpPr>
        <p:spPr>
          <a:xfrm>
            <a:off x="357012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8" name="PlaceHolder 7"/>
          <p:cNvSpPr>
            <a:spLocks noGrp="1"/>
          </p:cNvSpPr>
          <p:nvPr>
            <p:ph type="body"/>
          </p:nvPr>
        </p:nvSpPr>
        <p:spPr>
          <a:xfrm>
            <a:off x="66362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subTitle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subTitle"/>
          </p:nvPr>
        </p:nvSpPr>
        <p:spPr>
          <a:xfrm>
            <a:off x="503640" y="301680"/>
            <a:ext cx="9069120" cy="5853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3640" y="301680"/>
            <a:ext cx="9069120" cy="58536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357012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 type="body"/>
          </p:nvPr>
        </p:nvSpPr>
        <p:spPr>
          <a:xfrm>
            <a:off x="6636240" y="176940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6" name="PlaceHolder 5"/>
          <p:cNvSpPr>
            <a:spLocks noGrp="1"/>
          </p:cNvSpPr>
          <p:nvPr>
            <p:ph type="body"/>
          </p:nvPr>
        </p:nvSpPr>
        <p:spPr>
          <a:xfrm>
            <a:off x="5036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7" name="PlaceHolder 6"/>
          <p:cNvSpPr>
            <a:spLocks noGrp="1"/>
          </p:cNvSpPr>
          <p:nvPr>
            <p:ph type="body"/>
          </p:nvPr>
        </p:nvSpPr>
        <p:spPr>
          <a:xfrm>
            <a:off x="357012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8" name="PlaceHolder 7"/>
          <p:cNvSpPr>
            <a:spLocks noGrp="1"/>
          </p:cNvSpPr>
          <p:nvPr>
            <p:ph type="body"/>
          </p:nvPr>
        </p:nvSpPr>
        <p:spPr>
          <a:xfrm>
            <a:off x="6636240" y="4060440"/>
            <a:ext cx="291996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0880" y="406044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hr-HR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364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0880" y="1769400"/>
            <a:ext cx="442548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3640" y="4060440"/>
            <a:ext cx="9069120" cy="2091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hr-H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10074600" cy="5668560"/>
          </a:xfrm>
          <a:custGeom>
            <a:avLst/>
            <a:gdLst/>
            <a:ahLst/>
            <a:rect l="l" t="t" r="r" b="b"/>
            <a:pathLst>
              <a:path w="27992" h="15753">
                <a:moveTo>
                  <a:pt x="0" y="15752"/>
                </a:moveTo>
                <a:lnTo>
                  <a:pt x="0" y="0"/>
                </a:lnTo>
                <a:lnTo>
                  <a:pt x="27991" y="0"/>
                </a:lnTo>
                <a:lnTo>
                  <a:pt x="27991" y="10417"/>
                </a:lnTo>
                <a:lnTo>
                  <a:pt x="0" y="15752"/>
                </a:lnTo>
              </a:path>
            </a:pathLst>
          </a:custGeom>
          <a:solidFill>
            <a:srgbClr val="e0e0e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1096920" y="5853600"/>
            <a:ext cx="8977680" cy="1706040"/>
          </a:xfrm>
          <a:custGeom>
            <a:avLst/>
            <a:gdLst/>
            <a:ahLst/>
            <a:rect l="l" t="t" r="r" b="b"/>
            <a:pathLst>
              <a:path w="24945" h="4746">
                <a:moveTo>
                  <a:pt x="0" y="4745"/>
                </a:moveTo>
                <a:lnTo>
                  <a:pt x="24943" y="4744"/>
                </a:lnTo>
                <a:lnTo>
                  <a:pt x="24944" y="0"/>
                </a:lnTo>
                <a:lnTo>
                  <a:pt x="0" y="4745"/>
                </a:lnTo>
              </a:path>
            </a:pathLst>
          </a:custGeom>
          <a:solidFill>
            <a:srgbClr val="e0e0e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2"/>
          <p:cNvSpPr/>
          <p:nvPr/>
        </p:nvSpPr>
        <p:spPr>
          <a:xfrm>
            <a:off x="0" y="0"/>
            <a:ext cx="10074600" cy="2010600"/>
          </a:xfrm>
          <a:custGeom>
            <a:avLst/>
            <a:gdLst/>
            <a:ahLst/>
            <a:rect l="l" t="t" r="r" b="b"/>
            <a:pathLst>
              <a:path w="27992" h="5592">
                <a:moveTo>
                  <a:pt x="0" y="5591"/>
                </a:moveTo>
                <a:lnTo>
                  <a:pt x="0" y="0"/>
                </a:lnTo>
                <a:lnTo>
                  <a:pt x="27991" y="0"/>
                </a:lnTo>
                <a:lnTo>
                  <a:pt x="27991" y="255"/>
                </a:lnTo>
                <a:lnTo>
                  <a:pt x="0" y="5591"/>
                </a:lnTo>
              </a:path>
            </a:pathLst>
          </a:custGeom>
          <a:solidFill>
            <a:srgbClr val="e0e0e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PlaceHolder 3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1096920" y="5853600"/>
            <a:ext cx="8977680" cy="1706040"/>
          </a:xfrm>
          <a:custGeom>
            <a:avLst/>
            <a:gdLst/>
            <a:ahLst/>
            <a:rect l="l" t="t" r="r" b="b"/>
            <a:pathLst>
              <a:path w="24945" h="4746">
                <a:moveTo>
                  <a:pt x="0" y="4745"/>
                </a:moveTo>
                <a:lnTo>
                  <a:pt x="24943" y="4744"/>
                </a:lnTo>
                <a:lnTo>
                  <a:pt x="24944" y="0"/>
                </a:lnTo>
                <a:lnTo>
                  <a:pt x="0" y="4745"/>
                </a:lnTo>
              </a:path>
            </a:pathLst>
          </a:custGeom>
          <a:solidFill>
            <a:srgbClr val="e0e0e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0" name="CustomShape 2"/>
          <p:cNvSpPr/>
          <p:nvPr/>
        </p:nvSpPr>
        <p:spPr>
          <a:xfrm>
            <a:off x="0" y="0"/>
            <a:ext cx="10074600" cy="2010600"/>
          </a:xfrm>
          <a:custGeom>
            <a:avLst/>
            <a:gdLst/>
            <a:ahLst/>
            <a:rect l="l" t="t" r="r" b="b"/>
            <a:pathLst>
              <a:path w="27992" h="5592">
                <a:moveTo>
                  <a:pt x="0" y="5591"/>
                </a:moveTo>
                <a:lnTo>
                  <a:pt x="0" y="0"/>
                </a:lnTo>
                <a:lnTo>
                  <a:pt x="27991" y="0"/>
                </a:lnTo>
                <a:lnTo>
                  <a:pt x="27991" y="255"/>
                </a:lnTo>
                <a:lnTo>
                  <a:pt x="0" y="5591"/>
                </a:lnTo>
              </a:path>
            </a:pathLst>
          </a:custGeom>
          <a:solidFill>
            <a:srgbClr val="e0e0e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PlaceHolder 3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1096920" y="5853600"/>
            <a:ext cx="8977680" cy="1706040"/>
          </a:xfrm>
          <a:custGeom>
            <a:avLst/>
            <a:gdLst/>
            <a:ahLst/>
            <a:rect l="l" t="t" r="r" b="b"/>
            <a:pathLst>
              <a:path w="24945" h="4746">
                <a:moveTo>
                  <a:pt x="0" y="4745"/>
                </a:moveTo>
                <a:lnTo>
                  <a:pt x="24943" y="4744"/>
                </a:lnTo>
                <a:lnTo>
                  <a:pt x="24944" y="0"/>
                </a:lnTo>
                <a:lnTo>
                  <a:pt x="0" y="4745"/>
                </a:lnTo>
              </a:path>
            </a:pathLst>
          </a:custGeom>
          <a:solidFill>
            <a:srgbClr val="e0e0e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2"/>
          <p:cNvSpPr/>
          <p:nvPr/>
        </p:nvSpPr>
        <p:spPr>
          <a:xfrm>
            <a:off x="0" y="0"/>
            <a:ext cx="10074600" cy="2010600"/>
          </a:xfrm>
          <a:custGeom>
            <a:avLst/>
            <a:gdLst/>
            <a:ahLst/>
            <a:rect l="l" t="t" r="r" b="b"/>
            <a:pathLst>
              <a:path w="27992" h="5592">
                <a:moveTo>
                  <a:pt x="0" y="5591"/>
                </a:moveTo>
                <a:lnTo>
                  <a:pt x="0" y="0"/>
                </a:lnTo>
                <a:lnTo>
                  <a:pt x="27991" y="0"/>
                </a:lnTo>
                <a:lnTo>
                  <a:pt x="27991" y="255"/>
                </a:lnTo>
                <a:lnTo>
                  <a:pt x="0" y="5591"/>
                </a:lnTo>
              </a:path>
            </a:pathLst>
          </a:custGeom>
          <a:solidFill>
            <a:srgbClr val="e0e0e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1" name="PlaceHolder 3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1096920" y="5853600"/>
            <a:ext cx="8977680" cy="1706040"/>
          </a:xfrm>
          <a:custGeom>
            <a:avLst/>
            <a:gdLst/>
            <a:ahLst/>
            <a:rect l="l" t="t" r="r" b="b"/>
            <a:pathLst>
              <a:path w="24945" h="4746">
                <a:moveTo>
                  <a:pt x="0" y="4745"/>
                </a:moveTo>
                <a:lnTo>
                  <a:pt x="24943" y="4744"/>
                </a:lnTo>
                <a:lnTo>
                  <a:pt x="24944" y="0"/>
                </a:lnTo>
                <a:lnTo>
                  <a:pt x="0" y="4745"/>
                </a:lnTo>
              </a:path>
            </a:pathLst>
          </a:custGeom>
          <a:solidFill>
            <a:srgbClr val="e0e0e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CustomShape 2"/>
          <p:cNvSpPr/>
          <p:nvPr/>
        </p:nvSpPr>
        <p:spPr>
          <a:xfrm>
            <a:off x="0" y="0"/>
            <a:ext cx="10074600" cy="2010600"/>
          </a:xfrm>
          <a:custGeom>
            <a:avLst/>
            <a:gdLst/>
            <a:ahLst/>
            <a:rect l="l" t="t" r="r" b="b"/>
            <a:pathLst>
              <a:path w="27992" h="5592">
                <a:moveTo>
                  <a:pt x="0" y="5591"/>
                </a:moveTo>
                <a:lnTo>
                  <a:pt x="0" y="0"/>
                </a:lnTo>
                <a:lnTo>
                  <a:pt x="27991" y="0"/>
                </a:lnTo>
                <a:lnTo>
                  <a:pt x="27991" y="255"/>
                </a:lnTo>
                <a:lnTo>
                  <a:pt x="0" y="5591"/>
                </a:lnTo>
              </a:path>
            </a:pathLst>
          </a:custGeom>
          <a:solidFill>
            <a:srgbClr val="e0e0e0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PlaceHolder 3"/>
          <p:cNvSpPr>
            <a:spLocks noGrp="1"/>
          </p:cNvSpPr>
          <p:nvPr>
            <p:ph type="title"/>
          </p:nvPr>
        </p:nvSpPr>
        <p:spPr>
          <a:xfrm>
            <a:off x="503640" y="301680"/>
            <a:ext cx="9069120" cy="1262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hr-HR" sz="4400" spc="-1" strike="noStrike">
                <a:latin typeface="Arial"/>
              </a:rPr>
              <a:t>Kliknite za uređivanje oblika naslova teksta</a:t>
            </a:r>
            <a:endParaRPr b="0" lang="hr-HR" sz="4400" spc="-1" strike="noStrike"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503640" y="1769400"/>
            <a:ext cx="9069120" cy="4385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3200" spc="-1" strike="noStrike">
                <a:latin typeface="Arial"/>
              </a:rPr>
              <a:t>Kliknite za uređivanje oblika teksta</a:t>
            </a:r>
            <a:endParaRPr b="0" lang="hr-H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800" spc="-1" strike="noStrike">
                <a:latin typeface="Arial"/>
              </a:rPr>
              <a:t>Druga razina konture</a:t>
            </a:r>
            <a:endParaRPr b="0" lang="hr-H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400" spc="-1" strike="noStrike">
                <a:latin typeface="Arial"/>
              </a:rPr>
              <a:t>Treća razina konture</a:t>
            </a:r>
            <a:endParaRPr b="0" lang="hr-H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hr-HR" sz="2000" spc="-1" strike="noStrike">
                <a:latin typeface="Arial"/>
              </a:rPr>
              <a:t>Četvrta razina kontura</a:t>
            </a:r>
            <a:endParaRPr b="0" lang="hr-H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Peta razina kontura</a:t>
            </a:r>
            <a:endParaRPr b="0" lang="hr-H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Šesta razina kontura</a:t>
            </a:r>
            <a:endParaRPr b="0" lang="hr-H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000" spc="-1" strike="noStrike">
                <a:latin typeface="Arial"/>
              </a:rPr>
              <a:t>Sedma razina konture</a:t>
            </a:r>
            <a:endParaRPr b="0" lang="hr-H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37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3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hyperlink" Target="https://www.youtube.com/watch?v=_r0VX-aU_T8" TargetMode="External"/><Relationship Id="rId2" Type="http://schemas.openxmlformats.org/officeDocument/2006/relationships/hyperlink" Target="https://www.youtube.com/watch?v=0V5BwTrQOCs" TargetMode="External"/><Relationship Id="rId3" Type="http://schemas.openxmlformats.org/officeDocument/2006/relationships/hyperlink" Target="https://www.youtube.com/watch?v=Z4gAugRGpeY" TargetMode="External"/><Relationship Id="rId4" Type="http://schemas.openxmlformats.org/officeDocument/2006/relationships/hyperlink" Target="https://www.youtube.com/watch?v=nyt4YvXRRGA" TargetMode="External"/><Relationship Id="rId5" Type="http://schemas.openxmlformats.org/officeDocument/2006/relationships/slideLayout" Target="../slideLayouts/slideLayout3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hyperlink" Target="http://ignitetech.org/design-thinking-2/" TargetMode="External"/><Relationship Id="rId2" Type="http://schemas.openxmlformats.org/officeDocument/2006/relationships/hyperlink" Target="https://www.slideshare.net/zaana/a-speed-date-with-design-thinking-11491017/20-diverge_converge_are_focus_Hassno" TargetMode="External"/><Relationship Id="rId3" Type="http://schemas.openxmlformats.org/officeDocument/2006/relationships/hyperlink" Target="https://uxdesign.cc/the-dreaded-democratization-of-design-thinking-79111b624cb3" TargetMode="External"/><Relationship Id="rId4" Type="http://schemas.openxmlformats.org/officeDocument/2006/relationships/hyperlink" Target="https://dissolve.com/stock-photo/Boy-reaching-book-library-royalty-free-image/101-D145-209-770" TargetMode="External"/><Relationship Id="rId5" Type="http://schemas.openxmlformats.org/officeDocument/2006/relationships/hyperlink" Target="https://medium.com/@demianborba/design-thinking-a-manual-for-innovation-e0576b34eff6" TargetMode="External"/><Relationship Id="rId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 rot="20955000">
            <a:off x="650160" y="3410280"/>
            <a:ext cx="9066600" cy="22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algn="ctr">
              <a:lnSpc>
                <a:spcPct val="100000"/>
              </a:lnSpc>
            </a:pPr>
            <a:r>
              <a:rPr b="1" lang="hr-HR" sz="7500" spc="-1" strike="noStrike">
                <a:solidFill>
                  <a:srgbClr val="000000"/>
                </a:solidFill>
                <a:latin typeface="Arial"/>
                <a:ea typeface="DejaVu Sans"/>
              </a:rPr>
              <a:t>Design thinking radionice</a:t>
            </a:r>
            <a:endParaRPr b="0" lang="hr-HR" sz="7500" spc="-1" strike="noStrike">
              <a:latin typeface="Arial"/>
            </a:endParaRPr>
          </a:p>
        </p:txBody>
      </p:sp>
      <p:sp>
        <p:nvSpPr>
          <p:cNvPr id="200" name="CustomShape 2"/>
          <p:cNvSpPr/>
          <p:nvPr/>
        </p:nvSpPr>
        <p:spPr>
          <a:xfrm rot="20959200">
            <a:off x="635400" y="4939560"/>
            <a:ext cx="8865000" cy="48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 marL="216000" indent="-21384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fld id="{B2FB59F2-1C80-4140-9E6C-296B5B03CC30}" type="author">
              <a:rPr b="0" lang="hr-HR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fld>
            <a:endParaRPr b="0" lang="hr-HR" sz="3200" spc="-1" strike="noStrike">
              <a:latin typeface="Arial"/>
            </a:endParaRPr>
          </a:p>
        </p:txBody>
      </p:sp>
      <p:sp>
        <p:nvSpPr>
          <p:cNvPr id="201" name="CustomShape 3"/>
          <p:cNvSpPr/>
          <p:nvPr/>
        </p:nvSpPr>
        <p:spPr>
          <a:xfrm>
            <a:off x="5542920" y="6552000"/>
            <a:ext cx="4246560" cy="57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i="1" lang="hr-HR" sz="1600" spc="-1" strike="noStrike">
                <a:solidFill>
                  <a:srgbClr val="999999"/>
                </a:solidFill>
                <a:latin typeface="Arial"/>
                <a:ea typeface="DejaVu Sans"/>
              </a:rPr>
              <a:t>Tea Radić, OŠ „Srinjine”/OŠ „Slatine”</a:t>
            </a:r>
            <a:endParaRPr b="0" lang="hr-HR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hr-HR" sz="1600" spc="-1" strike="noStrike">
                <a:solidFill>
                  <a:srgbClr val="999999"/>
                </a:solidFill>
                <a:latin typeface="Arial"/>
                <a:ea typeface="DejaVu Sans"/>
              </a:rPr>
              <a:t>Daniela Kuić, OŠ “Žnjan-Pazdigrad”</a:t>
            </a:r>
            <a:endParaRPr b="0" lang="hr-HR" sz="1600" spc="-1" strike="noStrike">
              <a:latin typeface="Arial"/>
            </a:endParaRPr>
          </a:p>
        </p:txBody>
      </p:sp>
      <p:sp>
        <p:nvSpPr>
          <p:cNvPr id="202" name="CustomShape 4"/>
          <p:cNvSpPr/>
          <p:nvPr/>
        </p:nvSpPr>
        <p:spPr>
          <a:xfrm>
            <a:off x="-144000" y="576000"/>
            <a:ext cx="10293480" cy="1725480"/>
          </a:xfrm>
          <a:prstGeom prst="rect">
            <a:avLst/>
          </a:prstGeom>
          <a:solidFill>
            <a:srgbClr val="ffff00"/>
          </a:solidFill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CustomShape 5"/>
          <p:cNvSpPr/>
          <p:nvPr/>
        </p:nvSpPr>
        <p:spPr>
          <a:xfrm>
            <a:off x="1150200" y="829080"/>
            <a:ext cx="770148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2400" spc="-1" strike="noStrike">
                <a:solidFill>
                  <a:srgbClr val="1c1c1c"/>
                </a:solidFill>
                <a:latin typeface="Arial"/>
                <a:ea typeface="DejaVu Sans"/>
              </a:rPr>
              <a:t>Međunarodni eTwinning projekt </a:t>
            </a:r>
            <a:endParaRPr b="0" lang="hr-H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2400" spc="-1" strike="noStrike">
                <a:solidFill>
                  <a:srgbClr val="1c1c1c"/>
                </a:solidFill>
                <a:latin typeface="Arial"/>
                <a:ea typeface="DejaVu Sans"/>
              </a:rPr>
              <a:t>Amusing Design Thinking</a:t>
            </a:r>
            <a:endParaRPr b="0" lang="hr-HR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2400" spc="-1" strike="noStrike">
                <a:solidFill>
                  <a:srgbClr val="1c1c1c"/>
                </a:solidFill>
                <a:latin typeface="Arial"/>
                <a:ea typeface="DejaVu Sans"/>
              </a:rPr>
              <a:t>šk.god. 2020./2021.</a:t>
            </a:r>
            <a:endParaRPr b="0" lang="hr-H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459360" y="1782000"/>
            <a:ext cx="886464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ctr">
              <a:lnSpc>
                <a:spcPct val="100000"/>
              </a:lnSpc>
              <a:spcBef>
                <a:spcPts val="2835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4800" spc="-1" strike="noStrike">
                <a:solidFill>
                  <a:srgbClr val="ffbf00"/>
                </a:solidFill>
                <a:latin typeface="Arial"/>
                <a:ea typeface="DejaVu Sans"/>
              </a:rPr>
              <a:t>B E B U</a:t>
            </a:r>
            <a:endParaRPr b="0" lang="hr-HR" sz="4800" spc="-1" strike="noStrike">
              <a:latin typeface="Arial"/>
            </a:endParaRPr>
          </a:p>
          <a:p>
            <a:pPr marL="432000" indent="-321480" algn="ctr">
              <a:lnSpc>
                <a:spcPct val="100000"/>
              </a:lnSpc>
              <a:spcBef>
                <a:spcPts val="2835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4800" spc="-1" strike="noStrike">
                <a:solidFill>
                  <a:srgbClr val="ff4000"/>
                </a:solidFill>
                <a:latin typeface="Arial"/>
                <a:ea typeface="DejaVu Sans"/>
              </a:rPr>
              <a:t>V R A T A</a:t>
            </a:r>
            <a:endParaRPr b="0" lang="hr-HR" sz="4800" spc="-1" strike="noStrike">
              <a:latin typeface="Arial"/>
            </a:endParaRPr>
          </a:p>
          <a:p>
            <a:pPr marL="432000" indent="-321480" algn="ctr">
              <a:lnSpc>
                <a:spcPct val="100000"/>
              </a:lnSpc>
              <a:spcBef>
                <a:spcPts val="2835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4800" spc="-1" strike="noStrike">
                <a:solidFill>
                  <a:srgbClr val="5983b0"/>
                </a:solidFill>
                <a:latin typeface="Arial"/>
                <a:ea typeface="DejaVu Sans"/>
              </a:rPr>
              <a:t>K U Ć U</a:t>
            </a:r>
            <a:endParaRPr b="0" lang="hr-HR" sz="4800" spc="-1" strike="noStrike">
              <a:latin typeface="Arial"/>
            </a:endParaRPr>
          </a:p>
          <a:p>
            <a:pPr marL="432000" indent="-321480" algn="ctr">
              <a:lnSpc>
                <a:spcPct val="100000"/>
              </a:lnSpc>
              <a:spcBef>
                <a:spcPts val="2835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4800" spc="-1" strike="noStrike">
                <a:solidFill>
                  <a:srgbClr val="3faf46"/>
                </a:solidFill>
                <a:latin typeface="Arial"/>
                <a:ea typeface="DejaVu Sans"/>
              </a:rPr>
              <a:t>I N O V A C I J U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 rot="20951400">
            <a:off x="49788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Skicirajte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66" dur="indefinite" restart="never" nodeType="tmRoot">
          <p:childTnLst>
            <p:seq>
              <p:cTn id="67" dur="indefinite" nodeType="mainSeq">
                <p:childTnLst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72" dur="2000"/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77" dur="2000"/>
                                        <p:tgtEl>
                                          <p:spTgt spid="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82" dur="2000"/>
                                        <p:tgtEl>
                                          <p:spTgt spid="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87" dur="2000"/>
                                        <p:tgtEl>
                                          <p:spTgt spid="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Slika 239" descr=""/>
          <p:cNvPicPr/>
          <p:nvPr/>
        </p:nvPicPr>
        <p:blipFill>
          <a:blip r:embed="rId1"/>
          <a:stretch/>
        </p:blipFill>
        <p:spPr>
          <a:xfrm>
            <a:off x="2232000" y="3269880"/>
            <a:ext cx="5853960" cy="3495600"/>
          </a:xfrm>
          <a:prstGeom prst="rect">
            <a:avLst/>
          </a:prstGeom>
          <a:ln>
            <a:noFill/>
          </a:ln>
        </p:spPr>
      </p:pic>
      <p:sp>
        <p:nvSpPr>
          <p:cNvPr id="231" name="CustomShape 1"/>
          <p:cNvSpPr/>
          <p:nvPr/>
        </p:nvSpPr>
        <p:spPr>
          <a:xfrm>
            <a:off x="1222200" y="2232000"/>
            <a:ext cx="7919280" cy="279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ctr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2800" spc="-1" strike="noStrike">
                <a:solidFill>
                  <a:srgbClr val="000000"/>
                </a:solidFill>
                <a:latin typeface="Arial"/>
                <a:ea typeface="DejaVu Sans"/>
              </a:rPr>
              <a:t>Na listu papira, samostalno, dizajnirajte bolju pernicu!</a:t>
            </a:r>
            <a:endParaRPr b="0" lang="hr-HR" sz="2800" spc="-1" strike="noStrike">
              <a:latin typeface="Arial"/>
            </a:endParaRPr>
          </a:p>
          <a:p>
            <a:pPr marL="432000" indent="-321480" algn="ctr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800" spc="-1" strike="noStrike">
                <a:solidFill>
                  <a:srgbClr val="000000"/>
                </a:solidFill>
                <a:latin typeface="Arial"/>
                <a:ea typeface="DejaVu Sans"/>
              </a:rPr>
              <a:t>(4 min)</a:t>
            </a:r>
            <a:endParaRPr b="0" lang="hr-HR" sz="2800" spc="-1" strike="noStrike">
              <a:latin typeface="Arial"/>
            </a:endParaRPr>
          </a:p>
        </p:txBody>
      </p:sp>
      <p:sp>
        <p:nvSpPr>
          <p:cNvPr id="232" name="CustomShape 2"/>
          <p:cNvSpPr/>
          <p:nvPr/>
        </p:nvSpPr>
        <p:spPr>
          <a:xfrm rot="20951400">
            <a:off x="49824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Zadatak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88" dur="indefinite" restart="never" nodeType="tmRoot">
          <p:childTnLst>
            <p:seq>
              <p:cTn id="89" dur="indefinite" nodeType="mainSeq">
                <p:childTnLst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94" dur="2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ustomShape 1"/>
          <p:cNvSpPr/>
          <p:nvPr/>
        </p:nvSpPr>
        <p:spPr>
          <a:xfrm>
            <a:off x="503280" y="2021040"/>
            <a:ext cx="8864640" cy="4601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1" lang="hr-HR" sz="2600" spc="-1" strike="noStrike">
                <a:solidFill>
                  <a:srgbClr val="069a2e"/>
                </a:solidFill>
                <a:latin typeface="Arial"/>
                <a:ea typeface="DejaVu Sans"/>
              </a:rPr>
              <a:t>1. FAZA EMPATIJE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Suosjećanje s drugim.</a:t>
            </a:r>
            <a:r>
              <a:rPr b="0" i="1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 - Obući tuđe cipele.</a:t>
            </a: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Kako dizajneri pristupaju fazi empatije: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bez osude</a:t>
            </a:r>
            <a:endParaRPr b="0" lang="hr-HR" sz="22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okom početnika</a:t>
            </a:r>
            <a:endParaRPr b="0" lang="hr-HR" sz="22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znatiželjom</a:t>
            </a:r>
            <a:endParaRPr b="0" lang="hr-HR" sz="22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optimistično</a:t>
            </a:r>
            <a:endParaRPr b="0" lang="hr-HR" sz="22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s poštovanjem</a:t>
            </a:r>
            <a:endParaRPr b="0" lang="hr-HR" sz="2200" spc="-1" strike="noStrike">
              <a:latin typeface="Arial"/>
            </a:endParaRPr>
          </a:p>
        </p:txBody>
      </p:sp>
      <p:sp>
        <p:nvSpPr>
          <p:cNvPr id="234" name="CustomShape 2"/>
          <p:cNvSpPr/>
          <p:nvPr/>
        </p:nvSpPr>
        <p:spPr>
          <a:xfrm rot="20951400">
            <a:off x="49860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503280" y="2021040"/>
            <a:ext cx="886464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Dizajnirati pernicu za člana svog para!</a:t>
            </a: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1" lang="hr-HR" sz="2600" spc="-1" strike="noStrike">
                <a:solidFill>
                  <a:srgbClr val="3faf46"/>
                </a:solidFill>
                <a:latin typeface="Arial"/>
                <a:ea typeface="DejaVu Sans"/>
              </a:rPr>
              <a:t>FAZA EMPATIJE: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0" lang="hr-HR" sz="2600" spc="-1" strike="noStrike">
                <a:solidFill>
                  <a:srgbClr val="3faf46"/>
                </a:solidFill>
                <a:latin typeface="Arial"/>
                <a:ea typeface="DejaVu Sans"/>
              </a:rPr>
              <a:t>1. korak: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Intervjuirat člana svog para o njegovoj pernici.</a:t>
            </a:r>
            <a:endParaRPr b="0" lang="hr-HR" sz="26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Izvaditi pernicu. Objasnite ispitivaču prednosti i nedostatke svoje pernice.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Ispitivač: sluša pažljivo, zapisuje</a:t>
            </a: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</p:txBody>
      </p:sp>
      <p:sp>
        <p:nvSpPr>
          <p:cNvPr id="236" name="CustomShape 2"/>
          <p:cNvSpPr/>
          <p:nvPr/>
        </p:nvSpPr>
        <p:spPr>
          <a:xfrm rot="20951400">
            <a:off x="49860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Zadatak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37" name="CustomShape 3"/>
          <p:cNvSpPr/>
          <p:nvPr/>
        </p:nvSpPr>
        <p:spPr>
          <a:xfrm>
            <a:off x="7200000" y="5472000"/>
            <a:ext cx="1366200" cy="13662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3 min</a:t>
            </a:r>
            <a:endParaRPr b="0" lang="hr-HR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95" dur="indefinite" restart="never" nodeType="tmRoot">
          <p:childTnLst>
            <p:seq>
              <p:cTn id="96" dur="indefinite" nodeType="mainSeq">
                <p:childTnLst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01"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503280" y="1950840"/>
            <a:ext cx="886464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just">
              <a:lnSpc>
                <a:spcPct val="100000"/>
              </a:lnSpc>
              <a:spcBef>
                <a:spcPts val="2835"/>
              </a:spcBef>
              <a:spcAft>
                <a:spcPts val="1134"/>
              </a:spcAft>
            </a:pPr>
            <a:r>
              <a:rPr b="1" lang="hr-HR" sz="2600" spc="-1" strike="noStrike">
                <a:solidFill>
                  <a:srgbClr val="3faf46"/>
                </a:solidFill>
                <a:latin typeface="Arial"/>
                <a:ea typeface="DejaVu Sans"/>
              </a:rPr>
              <a:t>FAZA EMPATIJE: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Bef>
                <a:spcPts val="2835"/>
              </a:spcBef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Zamjena uloga!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Bef>
                <a:spcPts val="2835"/>
              </a:spcBef>
              <a:spcAft>
                <a:spcPts val="1134"/>
              </a:spcAft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2. korak: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Ponovno intervjuiraj svog partnera.</a:t>
            </a:r>
            <a:endParaRPr b="0" lang="hr-HR" sz="2600" spc="-1" strike="noStrike">
              <a:latin typeface="Arial"/>
            </a:endParaRPr>
          </a:p>
          <a:p>
            <a:pPr marL="432000" indent="-321480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Saznaj detalje o njemu. Zašto nosi to što nosi u pernici? Saznaj emotivne, duboke implicitne razloge!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Stalno postavljaj pitanje</a:t>
            </a:r>
            <a:r>
              <a:rPr b="0" lang="hr-HR" sz="2600" spc="-1" strike="noStrike">
                <a:solidFill>
                  <a:srgbClr val="3faf46"/>
                </a:solidFill>
                <a:latin typeface="Arial"/>
                <a:ea typeface="DejaVu Sans"/>
              </a:rPr>
              <a:t> </a:t>
            </a:r>
            <a:r>
              <a:rPr b="1" lang="hr-HR" sz="2600" spc="-1" strike="noStrike">
                <a:solidFill>
                  <a:srgbClr val="3faf46"/>
                </a:solidFill>
                <a:latin typeface="Arial"/>
                <a:ea typeface="DejaVu Sans"/>
              </a:rPr>
              <a:t>ZAŠTO</a:t>
            </a:r>
            <a:r>
              <a:rPr b="1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!</a:t>
            </a: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</p:txBody>
      </p:sp>
      <p:sp>
        <p:nvSpPr>
          <p:cNvPr id="239" name="CustomShape 2"/>
          <p:cNvSpPr/>
          <p:nvPr/>
        </p:nvSpPr>
        <p:spPr>
          <a:xfrm rot="20951400">
            <a:off x="49860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Zadatak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40" name="CustomShape 3"/>
          <p:cNvSpPr/>
          <p:nvPr/>
        </p:nvSpPr>
        <p:spPr>
          <a:xfrm>
            <a:off x="6264000" y="5760000"/>
            <a:ext cx="1366200" cy="13662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3 min</a:t>
            </a:r>
            <a:endParaRPr b="0" lang="hr-HR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02" dur="indefinite" restart="never" nodeType="tmRoot">
          <p:childTnLst>
            <p:seq>
              <p:cTn id="103" dur="indefinite" nodeType="mainSeq">
                <p:childTnLst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8" dur="1000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9" dur="1000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2" dur="1000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3" dur="1000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6" dur="1000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7" dur="1000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0" dur="1000" fill="hold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1" dur="1000" fill="hold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26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360000" y="2160000"/>
            <a:ext cx="4822200" cy="424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1" lang="hr-HR" sz="2600" spc="-1" strike="noStrike">
                <a:solidFill>
                  <a:srgbClr val="5983b0"/>
                </a:solidFill>
                <a:latin typeface="Arial"/>
                <a:ea typeface="DejaVu Sans"/>
              </a:rPr>
              <a:t>2. FAZA DEFINIRANJA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Što dječaku treba?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Koja je njegova potreba?</a:t>
            </a: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Definirajte njegovu potrebu: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IMENICAMA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2a6099"/>
                </a:solidFill>
                <a:latin typeface="Arial"/>
                <a:ea typeface="DejaVu Sans"/>
              </a:rPr>
              <a:t>GLAGOLIMA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2 min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42" name="CustomShape 2"/>
          <p:cNvSpPr/>
          <p:nvPr/>
        </p:nvSpPr>
        <p:spPr>
          <a:xfrm rot="20951400">
            <a:off x="49896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  <p:pic>
        <p:nvPicPr>
          <p:cNvPr id="243" name="Slika 252" descr=""/>
          <p:cNvPicPr/>
          <p:nvPr/>
        </p:nvPicPr>
        <p:blipFill>
          <a:blip r:embed="rId1"/>
          <a:stretch/>
        </p:blipFill>
        <p:spPr>
          <a:xfrm>
            <a:off x="5036040" y="0"/>
            <a:ext cx="503820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936000" y="2016000"/>
            <a:ext cx="843192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1" lang="hr-HR" sz="2600" spc="-1" strike="noStrike">
                <a:solidFill>
                  <a:srgbClr val="2a6099"/>
                </a:solidFill>
                <a:latin typeface="Arial"/>
                <a:ea typeface="DejaVu Sans"/>
              </a:rPr>
              <a:t>POTREBE</a:t>
            </a:r>
            <a:r>
              <a:rPr b="0" lang="hr-HR" sz="2600" spc="-1" strike="noStrike">
                <a:solidFill>
                  <a:srgbClr val="2a6099"/>
                </a:solidFill>
                <a:latin typeface="Arial"/>
                <a:ea typeface="DejaVu Sans"/>
              </a:rPr>
              <a:t> su: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ljudske fizičke i psihičke nužnosti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obuhvaćaju ciljeve i motivaciju onih 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kojima dizajnirate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one su glagoli ne imenice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i="1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one su mogućnosti, a ne rješenja</a:t>
            </a: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1" lang="hr-HR" sz="2600" spc="-1" strike="noStrike">
                <a:solidFill>
                  <a:srgbClr val="2a6099"/>
                </a:solidFill>
                <a:latin typeface="Arial"/>
                <a:ea typeface="DejaVu Sans"/>
              </a:rPr>
              <a:t>UNUTARNJI RAZLOZI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45" name="CustomShape 2"/>
          <p:cNvSpPr/>
          <p:nvPr/>
        </p:nvSpPr>
        <p:spPr>
          <a:xfrm rot="20951400">
            <a:off x="49932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Slika 255" descr=""/>
          <p:cNvPicPr/>
          <p:nvPr/>
        </p:nvPicPr>
        <p:blipFill>
          <a:blip r:embed="rId1"/>
          <a:stretch/>
        </p:blipFill>
        <p:spPr>
          <a:xfrm>
            <a:off x="3600000" y="2088000"/>
            <a:ext cx="2733480" cy="3137040"/>
          </a:xfrm>
          <a:prstGeom prst="rect">
            <a:avLst/>
          </a:prstGeom>
          <a:ln>
            <a:noFill/>
          </a:ln>
        </p:spPr>
      </p:pic>
      <p:sp>
        <p:nvSpPr>
          <p:cNvPr id="247" name="Line 1"/>
          <p:cNvSpPr/>
          <p:nvPr/>
        </p:nvSpPr>
        <p:spPr>
          <a:xfrm>
            <a:off x="6408000" y="3888000"/>
            <a:ext cx="3168000" cy="0"/>
          </a:xfrm>
          <a:prstGeom prst="line">
            <a:avLst/>
          </a:prstGeom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8" name="Line 2"/>
          <p:cNvSpPr/>
          <p:nvPr/>
        </p:nvSpPr>
        <p:spPr>
          <a:xfrm flipH="1">
            <a:off x="556920" y="3854160"/>
            <a:ext cx="2952000" cy="0"/>
          </a:xfrm>
          <a:prstGeom prst="line">
            <a:avLst/>
          </a:prstGeom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9" name="Line 3"/>
          <p:cNvSpPr/>
          <p:nvPr/>
        </p:nvSpPr>
        <p:spPr>
          <a:xfrm flipV="1">
            <a:off x="4968000" y="144000"/>
            <a:ext cx="0" cy="1872000"/>
          </a:xfrm>
          <a:prstGeom prst="line">
            <a:avLst/>
          </a:prstGeom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0" name="Line 4"/>
          <p:cNvSpPr/>
          <p:nvPr/>
        </p:nvSpPr>
        <p:spPr>
          <a:xfrm>
            <a:off x="5040000" y="5328000"/>
            <a:ext cx="0" cy="2088000"/>
          </a:xfrm>
          <a:prstGeom prst="line">
            <a:avLst/>
          </a:prstGeom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1" name="CustomShape 5"/>
          <p:cNvSpPr/>
          <p:nvPr/>
        </p:nvSpPr>
        <p:spPr>
          <a:xfrm>
            <a:off x="1080000" y="3340800"/>
            <a:ext cx="20854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  <a:ea typeface="DejaVu Sans"/>
              </a:rPr>
              <a:t>KAŽE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252" name="CustomShape 6"/>
          <p:cNvSpPr/>
          <p:nvPr/>
        </p:nvSpPr>
        <p:spPr>
          <a:xfrm>
            <a:off x="6840000" y="3384000"/>
            <a:ext cx="20854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  <a:ea typeface="DejaVu Sans"/>
              </a:rPr>
              <a:t>MISLI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253" name="CustomShape 7"/>
          <p:cNvSpPr/>
          <p:nvPr/>
        </p:nvSpPr>
        <p:spPr>
          <a:xfrm>
            <a:off x="1080000" y="4045680"/>
            <a:ext cx="20854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  <a:ea typeface="DejaVu Sans"/>
              </a:rPr>
              <a:t>RADI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254" name="CustomShape 8"/>
          <p:cNvSpPr/>
          <p:nvPr/>
        </p:nvSpPr>
        <p:spPr>
          <a:xfrm>
            <a:off x="6840000" y="4117680"/>
            <a:ext cx="208548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  <a:ea typeface="DejaVu Sans"/>
              </a:rPr>
              <a:t>OSJEĆA</a:t>
            </a:r>
            <a:endParaRPr b="0" lang="hr-HR" sz="1800" spc="-1" strike="noStrike">
              <a:latin typeface="Arial"/>
            </a:endParaRPr>
          </a:p>
        </p:txBody>
      </p:sp>
      <p:sp>
        <p:nvSpPr>
          <p:cNvPr id="255" name="CustomShape 9"/>
          <p:cNvSpPr/>
          <p:nvPr/>
        </p:nvSpPr>
        <p:spPr>
          <a:xfrm>
            <a:off x="3960000" y="3093840"/>
            <a:ext cx="20854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1400" spc="-1" strike="noStrike">
                <a:solidFill>
                  <a:srgbClr val="000000"/>
                </a:solidFill>
                <a:latin typeface="Arial"/>
                <a:ea typeface="DejaVu Sans"/>
              </a:rPr>
              <a:t>OPIS:</a:t>
            </a:r>
            <a:endParaRPr b="0" lang="hr-HR" sz="1400" spc="-1" strike="noStrike">
              <a:latin typeface="Arial"/>
            </a:endParaRPr>
          </a:p>
        </p:txBody>
      </p:sp>
      <p:sp>
        <p:nvSpPr>
          <p:cNvPr id="256" name="CustomShape 10"/>
          <p:cNvSpPr/>
          <p:nvPr/>
        </p:nvSpPr>
        <p:spPr>
          <a:xfrm>
            <a:off x="792000" y="576000"/>
            <a:ext cx="2733840" cy="194184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KORISTI </a:t>
            </a:r>
            <a:endParaRPr b="0" lang="hr-H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GLAGOLE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57" name="CustomShape 11"/>
          <p:cNvSpPr/>
          <p:nvPr/>
        </p:nvSpPr>
        <p:spPr>
          <a:xfrm>
            <a:off x="6696000" y="648000"/>
            <a:ext cx="2589840" cy="186984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OPIŠI </a:t>
            </a:r>
            <a:endParaRPr b="0" lang="hr-H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POTREBE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58" name="CustomShape 12"/>
          <p:cNvSpPr/>
          <p:nvPr/>
        </p:nvSpPr>
        <p:spPr>
          <a:xfrm>
            <a:off x="5904000" y="5256000"/>
            <a:ext cx="1797840" cy="1581840"/>
          </a:xfrm>
          <a:prstGeom prst="ellipse">
            <a:avLst/>
          </a:prstGeom>
          <a:solidFill>
            <a:srgbClr val="ff8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4 MIN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59" name="CustomShape 13"/>
          <p:cNvSpPr/>
          <p:nvPr/>
        </p:nvSpPr>
        <p:spPr>
          <a:xfrm>
            <a:off x="792000" y="4968000"/>
            <a:ext cx="2950200" cy="194184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RAZMIŠLJAJ </a:t>
            </a:r>
            <a:endParaRPr b="0" lang="hr-H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IZVAN KUTIJE</a:t>
            </a:r>
            <a:endParaRPr b="0" lang="hr-HR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27" dur="indefinite" restart="never" nodeType="tmRoot">
          <p:childTnLst>
            <p:seq>
              <p:cTn id="128" dur="indefinite" nodeType="mainSeq">
                <p:childTnLst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33" dur="2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38" dur="2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43" dur="2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48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503280" y="2021040"/>
            <a:ext cx="886464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1" name="CustomShape 2"/>
          <p:cNvSpPr/>
          <p:nvPr/>
        </p:nvSpPr>
        <p:spPr>
          <a:xfrm rot="20951400">
            <a:off x="49968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  <p:pic>
        <p:nvPicPr>
          <p:cNvPr id="262" name="Slika 271" descr=""/>
          <p:cNvPicPr/>
          <p:nvPr/>
        </p:nvPicPr>
        <p:blipFill>
          <a:blip r:embed="rId1"/>
          <a:stretch/>
        </p:blipFill>
        <p:spPr>
          <a:xfrm>
            <a:off x="-2520" y="9360"/>
            <a:ext cx="7560360" cy="7560360"/>
          </a:xfrm>
          <a:prstGeom prst="rect">
            <a:avLst/>
          </a:prstGeom>
          <a:ln>
            <a:noFill/>
          </a:ln>
        </p:spPr>
      </p:pic>
      <p:pic>
        <p:nvPicPr>
          <p:cNvPr id="263" name="Slika 272" descr=""/>
          <p:cNvPicPr/>
          <p:nvPr/>
        </p:nvPicPr>
        <p:blipFill>
          <a:blip r:embed="rId2"/>
          <a:stretch/>
        </p:blipFill>
        <p:spPr>
          <a:xfrm>
            <a:off x="2568240" y="0"/>
            <a:ext cx="7569720" cy="7569720"/>
          </a:xfrm>
          <a:prstGeom prst="rect">
            <a:avLst/>
          </a:prstGeom>
          <a:ln>
            <a:noFill/>
          </a:ln>
        </p:spPr>
      </p:pic>
      <p:sp>
        <p:nvSpPr>
          <p:cNvPr id="264" name="CustomShape 3"/>
          <p:cNvSpPr/>
          <p:nvPr/>
        </p:nvSpPr>
        <p:spPr>
          <a:xfrm>
            <a:off x="7344000" y="936000"/>
            <a:ext cx="230184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  <a:ea typeface="DejaVu Sans"/>
              </a:rPr>
              <a:t>OXO Good Grips </a:t>
            </a:r>
            <a:endParaRPr b="0" lang="hr-H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hr-HR" sz="1800" spc="-1" strike="noStrike">
                <a:solidFill>
                  <a:srgbClr val="000000"/>
                </a:solidFill>
                <a:latin typeface="Arial"/>
                <a:ea typeface="DejaVu Sans"/>
              </a:rPr>
              <a:t>naprava za guljenje krumpira</a:t>
            </a:r>
            <a:endParaRPr b="0" lang="hr-H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49" dur="indefinite" restart="never" nodeType="tmRoot">
          <p:childTnLst>
            <p:seq>
              <p:cTn id="150" dur="indefinite" nodeType="mainSeq">
                <p:childTnLst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nodeType="clickEffect" fill="hold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5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6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63" dur="2000"/>
                                        <p:tgtEl>
                                          <p:spTgt spid="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CustomShape 1"/>
          <p:cNvSpPr/>
          <p:nvPr/>
        </p:nvSpPr>
        <p:spPr>
          <a:xfrm rot="20951400">
            <a:off x="49932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66" name="CustomShape 2"/>
          <p:cNvSpPr/>
          <p:nvPr/>
        </p:nvSpPr>
        <p:spPr>
          <a:xfrm>
            <a:off x="648000" y="2016000"/>
            <a:ext cx="886464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67" name="Slika 276" descr=""/>
          <p:cNvPicPr/>
          <p:nvPr/>
        </p:nvPicPr>
        <p:blipFill>
          <a:blip r:embed="rId1"/>
          <a:stretch/>
        </p:blipFill>
        <p:spPr>
          <a:xfrm>
            <a:off x="28800" y="458280"/>
            <a:ext cx="10074960" cy="6662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 rot="20951400">
            <a:off x="359280" y="59760"/>
            <a:ext cx="884520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Početne upute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05" name="CustomShape 2"/>
          <p:cNvSpPr/>
          <p:nvPr/>
        </p:nvSpPr>
        <p:spPr>
          <a:xfrm>
            <a:off x="503280" y="2377800"/>
            <a:ext cx="8864640" cy="395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Za jednim stolom sijedi 1 par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Radionica ------ rad u paru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Za radionicu će vam biti potrebno: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više listova papira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markeri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materijal za izradu prototipa</a:t>
            </a:r>
            <a:endParaRPr b="0" lang="hr-HR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CustomShape 1"/>
          <p:cNvSpPr/>
          <p:nvPr/>
        </p:nvSpPr>
        <p:spPr>
          <a:xfrm>
            <a:off x="720000" y="2016000"/>
            <a:ext cx="8850960" cy="453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97000"/>
          </a:bodyPr>
          <a:p>
            <a:pPr marL="432000" indent="-322200">
              <a:lnSpc>
                <a:spcPct val="100000"/>
              </a:lnSpc>
              <a:spcBef>
                <a:spcPts val="1417"/>
              </a:spcBef>
            </a:pPr>
            <a:r>
              <a:rPr b="1" lang="hr-HR" sz="2600" spc="-1" strike="noStrike">
                <a:solidFill>
                  <a:srgbClr val="ffbf00"/>
                </a:solidFill>
                <a:latin typeface="Arial"/>
                <a:ea typeface="DejaVu Sans"/>
              </a:rPr>
              <a:t>PROBLEMSKA IZJAVA/PROBLEM STATMENT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Komponente izjave: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 u="sng">
                <a:solidFill>
                  <a:srgbClr val="ffbf00"/>
                </a:solidFill>
                <a:uFillTx/>
                <a:latin typeface="Arial"/>
                <a:ea typeface="DejaVu Sans"/>
              </a:rPr>
              <a:t>korisnik/osoba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tinejđer</a:t>
            </a:r>
            <a:endParaRPr b="0" lang="hr-HR" sz="2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 u="sng">
                <a:solidFill>
                  <a:srgbClr val="ffbf00"/>
                </a:solidFill>
                <a:uFillTx/>
                <a:latin typeface="Arial"/>
                <a:ea typeface="DejaVu Sans"/>
              </a:rPr>
              <a:t>potreba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jesti zdravu hranu</a:t>
            </a:r>
            <a:endParaRPr b="0" lang="hr-HR" sz="2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 u="sng">
                <a:solidFill>
                  <a:srgbClr val="ffbf00"/>
                </a:solidFill>
                <a:uFillTx/>
                <a:latin typeface="Arial"/>
                <a:ea typeface="DejaVu Sans"/>
              </a:rPr>
              <a:t>dubinski pogled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određeni nutrijenti su neophodni za fizičko i </a:t>
            </a:r>
            <a:endParaRPr b="0" lang="hr-HR" sz="2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kongitivno zdravlje i razvoj </a:t>
            </a:r>
            <a:endParaRPr b="0" lang="hr-HR" sz="2200" spc="-1" strike="noStrike">
              <a:latin typeface="Arial"/>
            </a:endParaRPr>
          </a:p>
        </p:txBody>
      </p:sp>
      <p:sp>
        <p:nvSpPr>
          <p:cNvPr id="269" name="CustomShape 2"/>
          <p:cNvSpPr/>
          <p:nvPr/>
        </p:nvSpPr>
        <p:spPr>
          <a:xfrm rot="20951400">
            <a:off x="49896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70" name="CustomShape 3"/>
          <p:cNvSpPr/>
          <p:nvPr/>
        </p:nvSpPr>
        <p:spPr>
          <a:xfrm rot="20951400">
            <a:off x="49896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  <p:pic>
        <p:nvPicPr>
          <p:cNvPr id="271" name="Slika 280" descr=""/>
          <p:cNvPicPr/>
          <p:nvPr/>
        </p:nvPicPr>
        <p:blipFill>
          <a:blip r:embed="rId1"/>
          <a:stretch/>
        </p:blipFill>
        <p:spPr>
          <a:xfrm>
            <a:off x="5232240" y="2880000"/>
            <a:ext cx="4125960" cy="2463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64" dur="indefinite" restart="never" nodeType="tmRoot">
          <p:childTnLst>
            <p:seq>
              <p:cTn id="165" dur="indefinite" nodeType="mainSeq">
                <p:childTnLst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0" dur="1000" fill="hold"/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1" dur="1000" fill="hold"/>
                                        <p:tgtEl>
                                          <p:spTgt spid="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4" dur="1000" fill="hold"/>
                                        <p:tgtEl>
                                          <p:spTgt spid="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5" dur="1000" fill="hold"/>
                                        <p:tgtEl>
                                          <p:spTgt spid="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8" dur="1000" fill="hold"/>
                                        <p:tgtEl>
                                          <p:spTgt spid="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9" dur="1000" fill="hold"/>
                                        <p:tgtEl>
                                          <p:spTgt spid="26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2" dur="1000" fill="hold"/>
                                        <p:tgtEl>
                                          <p:spTgt spid="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3" dur="1000" fill="hold"/>
                                        <p:tgtEl>
                                          <p:spTgt spid="26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188" dur="2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720000" y="2016000"/>
            <a:ext cx="8850960" cy="453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200">
              <a:lnSpc>
                <a:spcPct val="100000"/>
              </a:lnSpc>
              <a:spcBef>
                <a:spcPts val="1417"/>
              </a:spcBef>
            </a:pPr>
            <a:r>
              <a:rPr b="1" lang="hr-HR" sz="2600" spc="-1" strike="noStrike">
                <a:solidFill>
                  <a:srgbClr val="ffbf00"/>
                </a:solidFill>
                <a:latin typeface="Arial"/>
                <a:ea typeface="DejaVu Sans"/>
              </a:rPr>
              <a:t>PROBLEMSKA IZJAVA/PROBLEM STATMENT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Komponente izjave: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 u="sng">
                <a:solidFill>
                  <a:srgbClr val="ffbf00"/>
                </a:solidFill>
                <a:uFillTx/>
                <a:latin typeface="Arial"/>
                <a:ea typeface="DejaVu Sans"/>
              </a:rPr>
              <a:t>korisnik/osoba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tineijđerica 2. razreda srednje škole u novoj školi</a:t>
            </a:r>
            <a:endParaRPr b="0" lang="hr-HR" sz="2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 u="sng">
                <a:solidFill>
                  <a:srgbClr val="ffbf00"/>
                </a:solidFill>
                <a:uFillTx/>
                <a:latin typeface="Arial"/>
                <a:ea typeface="DejaVu Sans"/>
              </a:rPr>
              <a:t>potreba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biti prihvaćena u društvu dok jede zdravu hranu</a:t>
            </a:r>
            <a:endParaRPr b="0" lang="hr-HR" sz="2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 u="sng">
                <a:solidFill>
                  <a:srgbClr val="ffbf00"/>
                </a:solidFill>
                <a:uFillTx/>
                <a:latin typeface="Arial"/>
                <a:ea typeface="DejaVu Sans"/>
              </a:rPr>
              <a:t>dubinski pogled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>
                <a:solidFill>
                  <a:srgbClr val="000000"/>
                </a:solidFill>
                <a:latin typeface="Arial"/>
                <a:ea typeface="DejaVu Sans"/>
              </a:rPr>
              <a:t>u njenom okruženju strah od društvenog prihvaćanja je mnogo veći od straha da ne jede zdravo</a:t>
            </a:r>
            <a:endParaRPr b="0" lang="hr-HR" sz="2200" spc="-1" strike="noStrike">
              <a:latin typeface="Arial"/>
            </a:endParaRPr>
          </a:p>
        </p:txBody>
      </p:sp>
      <p:sp>
        <p:nvSpPr>
          <p:cNvPr id="273" name="CustomShape 2"/>
          <p:cNvSpPr/>
          <p:nvPr/>
        </p:nvSpPr>
        <p:spPr>
          <a:xfrm rot="20951400">
            <a:off x="49896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74" name="CustomShape 3"/>
          <p:cNvSpPr/>
          <p:nvPr/>
        </p:nvSpPr>
        <p:spPr>
          <a:xfrm rot="20951400">
            <a:off x="49896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189" dur="indefinite" restart="never" nodeType="tmRoot">
          <p:childTnLst>
            <p:seq>
              <p:cTn id="190" dur="indefinite" nodeType="mainSeq">
                <p:childTnLst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5" dur="1000" fill="hold"/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6" dur="1000" fill="hold"/>
                                        <p:tgtEl>
                                          <p:spTgt spid="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1" dur="1000" fill="hold"/>
                                        <p:tgtEl>
                                          <p:spTgt spid="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2" dur="1000" fill="hold"/>
                                        <p:tgtEl>
                                          <p:spTgt spid="2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7" dur="1000" fill="hold"/>
                                        <p:tgtEl>
                                          <p:spTgt spid="2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8" dur="1000" fill="hold"/>
                                        <p:tgtEl>
                                          <p:spTgt spid="2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CustomShape 1"/>
          <p:cNvSpPr/>
          <p:nvPr/>
        </p:nvSpPr>
        <p:spPr>
          <a:xfrm>
            <a:off x="503640" y="2232000"/>
            <a:ext cx="9067320" cy="439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Zadatak: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Izradi </a:t>
            </a:r>
            <a:r>
              <a:rPr b="0" lang="hr-HR" sz="2600" spc="-1" strike="noStrike">
                <a:solidFill>
                  <a:srgbClr val="ffbf00"/>
                </a:solidFill>
                <a:latin typeface="Arial"/>
                <a:ea typeface="DejaVu Sans"/>
              </a:rPr>
              <a:t>PROBLEMSKU IZJAVU za svog korisnika!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</a:pPr>
            <a:r>
              <a:rPr b="0" lang="hr-HR" sz="2600" spc="-1" strike="noStrike" u="sng">
                <a:solidFill>
                  <a:srgbClr val="ffbf00"/>
                </a:solidFill>
                <a:uFillTx/>
                <a:latin typeface="Arial"/>
                <a:ea typeface="DejaVu Sans"/>
              </a:rPr>
              <a:t>Napomena: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bf00"/>
                </a:solidFill>
                <a:latin typeface="Arial"/>
                <a:ea typeface="DejaVu Sans"/>
              </a:rPr>
              <a:t>korisnik treba biti specifično opisan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bf00"/>
                </a:solidFill>
                <a:latin typeface="Arial"/>
                <a:ea typeface="DejaVu Sans"/>
              </a:rPr>
              <a:t>odaberi duboku potrebu      izbjegavaj projicirane potrebe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bf00"/>
                </a:solidFill>
                <a:latin typeface="Arial"/>
                <a:ea typeface="DejaVu Sans"/>
              </a:rPr>
              <a:t>najzanimljivije iznenađujuće otkriće 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76" name="CustomShape 2"/>
          <p:cNvSpPr/>
          <p:nvPr/>
        </p:nvSpPr>
        <p:spPr>
          <a:xfrm rot="20951400">
            <a:off x="49896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77" name="Line 3"/>
          <p:cNvSpPr/>
          <p:nvPr/>
        </p:nvSpPr>
        <p:spPr>
          <a:xfrm>
            <a:off x="4464000" y="4752000"/>
            <a:ext cx="432000" cy="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8" name="CustomShape 4"/>
          <p:cNvSpPr/>
          <p:nvPr/>
        </p:nvSpPr>
        <p:spPr>
          <a:xfrm>
            <a:off x="7920000" y="5472000"/>
            <a:ext cx="1582200" cy="15102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3 min</a:t>
            </a:r>
            <a:endParaRPr b="0" lang="hr-HR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576000" y="1944000"/>
            <a:ext cx="9067320" cy="4168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2600" spc="-1" strike="noStrike">
                <a:solidFill>
                  <a:srgbClr val="ff0000"/>
                </a:solidFill>
                <a:latin typeface="Arial"/>
                <a:ea typeface="DejaVu Sans"/>
              </a:rPr>
              <a:t>3. FAZA IDEACIJE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0000"/>
                </a:solidFill>
                <a:latin typeface="Arial"/>
                <a:ea typeface="DejaVu Sans"/>
              </a:rPr>
              <a:t>Zadatak: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0000"/>
                </a:solidFill>
                <a:latin typeface="Arial"/>
                <a:ea typeface="DejaVu Sans"/>
              </a:rPr>
              <a:t>Upotrijebiti tehniku brainstorming – oluju misli na zadanu problemsku izjavu!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0000"/>
                </a:solidFill>
                <a:latin typeface="Arial"/>
                <a:ea typeface="DejaVu Sans"/>
              </a:rPr>
              <a:t>Napomene za brainstorming: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0000"/>
                </a:solidFill>
                <a:latin typeface="Arial"/>
                <a:ea typeface="DejaVu Sans"/>
              </a:rPr>
              <a:t>ne procjenjuj ideje, smisli što više ideja, vizualiziraj, lude ideje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0000"/>
                </a:solidFill>
                <a:latin typeface="Arial"/>
                <a:ea typeface="DejaVu Sans"/>
              </a:rPr>
              <a:t>2 min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80" name="CustomShape 2"/>
          <p:cNvSpPr/>
          <p:nvPr/>
        </p:nvSpPr>
        <p:spPr>
          <a:xfrm rot="20951400">
            <a:off x="49896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  <p:pic>
        <p:nvPicPr>
          <p:cNvPr id="281" name="Slika 290" descr=""/>
          <p:cNvPicPr/>
          <p:nvPr/>
        </p:nvPicPr>
        <p:blipFill>
          <a:blip r:embed="rId1"/>
          <a:stretch/>
        </p:blipFill>
        <p:spPr>
          <a:xfrm>
            <a:off x="-6480" y="0"/>
            <a:ext cx="10082520" cy="7561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209" dur="indefinite" restart="never" nodeType="tmRoot">
          <p:childTnLst>
            <p:seq>
              <p:cTn id="210" dur="indefinite" nodeType="mainSeq">
                <p:childTnLst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5" dur="1000" fill="hold"/>
                                        <p:tgtEl>
                                          <p:spTgt spid="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6" dur="1000" fill="hold"/>
                                        <p:tgtEl>
                                          <p:spTgt spid="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9" dur="1000" fill="hold"/>
                                        <p:tgtEl>
                                          <p:spTgt spid="2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0" dur="1000" fill="hold"/>
                                        <p:tgtEl>
                                          <p:spTgt spid="2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225" dur="3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503640" y="2166120"/>
            <a:ext cx="906732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podijelite svoje ideje u paru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slušajte POVRATE INFORMACIJE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IZABERITE IDEJU koja je izazvala najjače reakcije ili koja vam se najviše sviđa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razmislite o toj ideji kao da se radi o PROIZVODU ili USLUZI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kako bi proizvod izgledao ili kako bi usluga izgledala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2 min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83" name="CustomShape 2"/>
          <p:cNvSpPr/>
          <p:nvPr/>
        </p:nvSpPr>
        <p:spPr>
          <a:xfrm rot="20951400">
            <a:off x="49896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226" dur="indefinite" restart="never" nodeType="tmRoot">
          <p:childTnLst>
            <p:seq>
              <p:cTn id="227" dur="indefinite" nodeType="mainSeq">
                <p:childTnLst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2" dur="1000" fill="hold"/>
                                        <p:tgtEl>
                                          <p:spTgt spid="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3" dur="1000" fill="hold"/>
                                        <p:tgtEl>
                                          <p:spTgt spid="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6" dur="1000" fill="hold"/>
                                        <p:tgtEl>
                                          <p:spTgt spid="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7" dur="1000" fill="hold"/>
                                        <p:tgtEl>
                                          <p:spTgt spid="2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2" dur="1000" fill="hold"/>
                                        <p:tgtEl>
                                          <p:spTgt spid="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3" dur="1000" fill="hold"/>
                                        <p:tgtEl>
                                          <p:spTgt spid="2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8" dur="1000" fill="hold"/>
                                        <p:tgtEl>
                                          <p:spTgt spid="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9" dur="1000" fill="hold"/>
                                        <p:tgtEl>
                                          <p:spTgt spid="2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2" dur="1000" fill="hold"/>
                                        <p:tgtEl>
                                          <p:spTgt spid="2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3" dur="1000" fill="hold"/>
                                        <p:tgtEl>
                                          <p:spTgt spid="2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8" dur="1000" fill="hold"/>
                                        <p:tgtEl>
                                          <p:spTgt spid="2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9" dur="1000" fill="hold"/>
                                        <p:tgtEl>
                                          <p:spTgt spid="2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503640" y="2016000"/>
            <a:ext cx="9067320" cy="460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200">
              <a:lnSpc>
                <a:spcPct val="100000"/>
              </a:lnSpc>
              <a:spcBef>
                <a:spcPts val="1417"/>
              </a:spcBef>
            </a:pPr>
            <a:r>
              <a:rPr b="1" lang="hr-HR" sz="2600" spc="-1" strike="noStrike">
                <a:solidFill>
                  <a:srgbClr val="ffc000"/>
                </a:solidFill>
                <a:latin typeface="Arial"/>
                <a:ea typeface="DejaVu Sans"/>
              </a:rPr>
              <a:t>4. FAZA PROTOTIPA i 5. FAZA TESTIRANJA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c000"/>
                </a:solidFill>
                <a:latin typeface="Arial"/>
                <a:ea typeface="DejaVu Sans"/>
              </a:rPr>
              <a:t>Koristi se jednostavnim, jeftinim materijalima za izradu prototipa svoje ideje!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</a:pPr>
            <a:r>
              <a:rPr b="0" lang="hr-HR" sz="2600" spc="-1" strike="noStrike" u="sng">
                <a:solidFill>
                  <a:srgbClr val="ffc000"/>
                </a:solidFill>
                <a:uFillTx/>
                <a:latin typeface="Arial"/>
                <a:ea typeface="DejaVu Sans"/>
              </a:rPr>
              <a:t>Napomena: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c000"/>
                </a:solidFill>
                <a:latin typeface="Arial"/>
                <a:ea typeface="DejaVu Sans"/>
              </a:rPr>
              <a:t>Testiraj prototip u ranoj fazi – ušteda novca i ušteda vremena!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c000"/>
                </a:solidFill>
                <a:latin typeface="Arial"/>
                <a:ea typeface="DejaVu Sans"/>
              </a:rPr>
              <a:t>Testiraj često!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c000"/>
                </a:solidFill>
                <a:latin typeface="Arial"/>
                <a:ea typeface="DejaVu Sans"/>
              </a:rPr>
              <a:t>Slušaj i upotrijebi povratne informacije!</a:t>
            </a:r>
            <a:endParaRPr b="0" lang="hr-HR" sz="26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ffc000"/>
                </a:solidFill>
                <a:latin typeface="Arial"/>
                <a:ea typeface="DejaVu Sans"/>
              </a:rPr>
              <a:t>8 min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85" name="CustomShape 2"/>
          <p:cNvSpPr/>
          <p:nvPr/>
        </p:nvSpPr>
        <p:spPr>
          <a:xfrm rot="20951400">
            <a:off x="49896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260" dur="indefinite" restart="never" nodeType="tmRoot">
          <p:childTnLst>
            <p:seq>
              <p:cTn id="261" dur="indefinite" nodeType="mainSeq">
                <p:childTnLst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6" dur="1000" fill="hold"/>
                                        <p:tgtEl>
                                          <p:spTgt spid="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7" dur="1000" fill="hold"/>
                                        <p:tgtEl>
                                          <p:spTgt spid="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8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0" dur="1000" fill="hold"/>
                                        <p:tgtEl>
                                          <p:spTgt spid="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1" dur="1000" fill="hold"/>
                                        <p:tgtEl>
                                          <p:spTgt spid="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4" dur="1000" fill="hold"/>
                                        <p:tgtEl>
                                          <p:spTgt spid="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5" dur="1000" fill="hold"/>
                                        <p:tgtEl>
                                          <p:spTgt spid="2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8" dur="1000" fill="hold"/>
                                        <p:tgtEl>
                                          <p:spTgt spid="2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9" dur="1000" fill="hold"/>
                                        <p:tgtEl>
                                          <p:spTgt spid="2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2" dur="1000" fill="hold"/>
                                        <p:tgtEl>
                                          <p:spTgt spid="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3" dur="1000" fill="hold"/>
                                        <p:tgtEl>
                                          <p:spTgt spid="2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Slika 295" descr=""/>
          <p:cNvPicPr/>
          <p:nvPr/>
        </p:nvPicPr>
        <p:blipFill>
          <a:blip r:embed="rId1"/>
          <a:stretch/>
        </p:blipFill>
        <p:spPr>
          <a:xfrm>
            <a:off x="360" y="1945440"/>
            <a:ext cx="10075320" cy="402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503640" y="3024000"/>
            <a:ext cx="9067320" cy="312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1"/>
              </a:rPr>
              <a:t>https://www.youtube.com/watch?v=_r0VX-aU_T8</a:t>
            </a:r>
            <a:endParaRPr b="0" lang="hr-HR" sz="2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2"/>
              </a:rPr>
              <a:t>https://www.youtube.com/watch?v=0V5BwTrQOCs</a:t>
            </a:r>
            <a:endParaRPr b="0" lang="hr-HR" sz="2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3"/>
              </a:rPr>
              <a:t>https://www.youtube.com/watch?v=Z4gAugRGpeY</a:t>
            </a:r>
            <a:endParaRPr b="0" lang="hr-HR" sz="2200" spc="-1" strike="noStrike">
              <a:latin typeface="Arial"/>
            </a:endParaRPr>
          </a:p>
          <a:p>
            <a:pPr marL="432000" indent="-3222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2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4"/>
              </a:rPr>
              <a:t>https://www.youtube.com/watch?v=nyt4YvXRRGA</a:t>
            </a:r>
            <a:endParaRPr b="0" lang="hr-HR" sz="2200" spc="-1" strike="noStrike">
              <a:latin typeface="Arial"/>
            </a:endParaRPr>
          </a:p>
        </p:txBody>
      </p:sp>
      <p:sp>
        <p:nvSpPr>
          <p:cNvPr id="288" name="CustomShape 2"/>
          <p:cNvSpPr/>
          <p:nvPr/>
        </p:nvSpPr>
        <p:spPr>
          <a:xfrm rot="20951400">
            <a:off x="499320" y="4716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videa: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CustomShape 1"/>
          <p:cNvSpPr/>
          <p:nvPr/>
        </p:nvSpPr>
        <p:spPr>
          <a:xfrm>
            <a:off x="68040" y="644760"/>
            <a:ext cx="906660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0" name="CustomShape 2"/>
          <p:cNvSpPr/>
          <p:nvPr/>
        </p:nvSpPr>
        <p:spPr>
          <a:xfrm>
            <a:off x="503280" y="2021040"/>
            <a:ext cx="886464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1800" spc="-1" strike="noStrike">
                <a:solidFill>
                  <a:srgbClr val="000000"/>
                </a:solidFill>
                <a:latin typeface="Arial"/>
                <a:ea typeface="DejaVu Sans"/>
              </a:rPr>
              <a:t>Izvori:</a:t>
            </a:r>
            <a:endParaRPr b="0" lang="hr-HR" sz="18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1"/>
              </a:rPr>
              <a:t>http://ignitetech.org/design-thinking-2/</a:t>
            </a:r>
            <a:endParaRPr b="0" lang="hr-HR" sz="18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2"/>
              </a:rPr>
              <a:t>https://www.slideshare.net/zaana/a-speed-date-with-design-thinking-11491017/20-diverge_converge_are_focus_Hassno</a:t>
            </a:r>
            <a:endParaRPr b="0" lang="hr-HR" sz="18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3"/>
              </a:rPr>
              <a:t>https://uxdesign.cc/the-dreaded-democratization-of-design-thinking-79111b624cb3</a:t>
            </a:r>
            <a:endParaRPr b="0" lang="hr-HR" sz="18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18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4"/>
              </a:rPr>
              <a:t>https://dissolve.com/stock-photo/Boy-reaching-book-library-royalty-free-image/101-D145-209-770</a:t>
            </a:r>
            <a:endParaRPr b="0" lang="hr-HR" sz="18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Symbol"/>
              <a:buChar char=""/>
            </a:pPr>
            <a:r>
              <a:rPr b="0" lang="hr-HR" sz="1800" spc="-1" strike="noStrike" u="sng">
                <a:solidFill>
                  <a:srgbClr val="0000ff"/>
                </a:solidFill>
                <a:uFillTx/>
                <a:latin typeface="Arial"/>
                <a:ea typeface="DejaVu Sans"/>
                <a:hlinkClick r:id="rId5"/>
              </a:rPr>
              <a:t>https://medium.com/@demianborba/design-thinking-a-manual-for-innovation-e0576b34eff6</a:t>
            </a:r>
            <a:endParaRPr b="0" lang="hr-HR" sz="18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Symbol"/>
              <a:buChar char=""/>
            </a:pPr>
            <a:r>
              <a:rPr b="0" lang="hr-HR" sz="1800" spc="-1" strike="noStrike">
                <a:solidFill>
                  <a:srgbClr val="0000ff"/>
                </a:solidFill>
                <a:latin typeface="Arial"/>
                <a:ea typeface="DejaVu Sans"/>
              </a:rPr>
              <a:t>https://slideplayer.org/slide/10222403/</a:t>
            </a:r>
            <a:endParaRPr b="0" lang="hr-H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 rot="20951400">
            <a:off x="414360" y="55080"/>
            <a:ext cx="878832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Krenimo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1152000" y="1440000"/>
            <a:ext cx="7485480" cy="4533480"/>
          </a:xfrm>
          <a:custGeom>
            <a:avLst/>
            <a:gdLst/>
            <a:ahLst/>
            <a:rect l="l" t="t" r="r" b="b"/>
            <a:pathLst>
              <a:path w="20802" h="12602">
                <a:moveTo>
                  <a:pt x="10400" y="0"/>
                </a:moveTo>
                <a:lnTo>
                  <a:pt x="20801" y="12601"/>
                </a:lnTo>
                <a:lnTo>
                  <a:pt x="0" y="12601"/>
                </a:lnTo>
                <a:lnTo>
                  <a:pt x="10400" y="0"/>
                </a:lnTo>
              </a:path>
            </a:pathLst>
          </a:custGeom>
          <a:solidFill>
            <a:srgbClr val="ffbf00"/>
          </a:solidFill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Pitanje:</a:t>
            </a:r>
            <a:endParaRPr b="0" lang="hr-H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hr-H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Tko od 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vas misli da je 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kreativan?</a:t>
            </a:r>
            <a:endParaRPr b="0" lang="hr-HR" sz="3200" spc="-1" strike="noStrike">
              <a:latin typeface="Arial"/>
            </a:endParaRPr>
          </a:p>
        </p:txBody>
      </p:sp>
      <p:sp>
        <p:nvSpPr>
          <p:cNvPr id="208" name="CustomShape 3"/>
          <p:cNvSpPr/>
          <p:nvPr/>
        </p:nvSpPr>
        <p:spPr>
          <a:xfrm>
            <a:off x="360000" y="1584000"/>
            <a:ext cx="5469480" cy="3885480"/>
          </a:xfrm>
          <a:custGeom>
            <a:avLst/>
            <a:gdLst/>
            <a:ahLst/>
            <a:rect l="l" t="t" r="r" b="b"/>
            <a:pathLst>
              <a:path w="15202" h="10802">
                <a:moveTo>
                  <a:pt x="1800" y="0"/>
                </a:moveTo>
                <a:cubicBezTo>
                  <a:pt x="900" y="0"/>
                  <a:pt x="0" y="900"/>
                  <a:pt x="0" y="1800"/>
                </a:cubicBezTo>
                <a:lnTo>
                  <a:pt x="0" y="9000"/>
                </a:lnTo>
                <a:cubicBezTo>
                  <a:pt x="0" y="9900"/>
                  <a:pt x="900" y="10801"/>
                  <a:pt x="1800" y="10801"/>
                </a:cubicBezTo>
                <a:lnTo>
                  <a:pt x="13400" y="10801"/>
                </a:lnTo>
                <a:cubicBezTo>
                  <a:pt x="14300" y="10801"/>
                  <a:pt x="15201" y="9900"/>
                  <a:pt x="15201" y="9000"/>
                </a:cubicBezTo>
                <a:lnTo>
                  <a:pt x="15201" y="1800"/>
                </a:lnTo>
                <a:cubicBezTo>
                  <a:pt x="15201" y="900"/>
                  <a:pt x="14300" y="0"/>
                  <a:pt x="13400" y="0"/>
                </a:cubicBezTo>
                <a:lnTo>
                  <a:pt x="1800" y="0"/>
                </a:lnTo>
              </a:path>
            </a:pathLst>
          </a:custGeom>
          <a:solidFill>
            <a:srgbClr val="ff3838"/>
          </a:solidFill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Zadatak:</a:t>
            </a:r>
            <a:endParaRPr b="0" lang="hr-H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Imate 1 minutu za nacrtati 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portret vašeg kolege 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iz para!</a:t>
            </a:r>
            <a:endParaRPr b="0" lang="hr-HR" sz="3200" spc="-1" strike="noStrike">
              <a:latin typeface="Arial"/>
            </a:endParaRPr>
          </a:p>
        </p:txBody>
      </p:sp>
      <p:sp>
        <p:nvSpPr>
          <p:cNvPr id="209" name="CustomShape 4"/>
          <p:cNvSpPr/>
          <p:nvPr/>
        </p:nvSpPr>
        <p:spPr>
          <a:xfrm>
            <a:off x="3600000" y="936000"/>
            <a:ext cx="5973480" cy="4317480"/>
          </a:xfrm>
          <a:prstGeom prst="ellipse">
            <a:avLst/>
          </a:prstGeom>
          <a:solidFill>
            <a:srgbClr val="3465a4"/>
          </a:solidFill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Pokažite portret osobi 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koju ste crtali.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Kako ste se osjećali?</a:t>
            </a:r>
            <a:endParaRPr b="0" lang="hr-H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31" dur="indefinite" restart="never" nodeType="tmRoot">
          <p:childTnLst>
            <p:seq>
              <p:cTn id="32" dur="indefinite" nodeType="mainSeq">
                <p:childTnLst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3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42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47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68040" y="644760"/>
            <a:ext cx="906660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2"/>
          <p:cNvSpPr/>
          <p:nvPr/>
        </p:nvSpPr>
        <p:spPr>
          <a:xfrm>
            <a:off x="360000" y="1944000"/>
            <a:ext cx="935748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18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Kreativnost nije samo umijeće crtanja ili slikanja.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Kreativnost je mnogo više od toga.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Design thinking metoda razvija</a:t>
            </a: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1" lang="hr-HR" sz="2600" spc="-1" strike="noStrike">
                <a:solidFill>
                  <a:srgbClr val="ffbf00"/>
                </a:solidFill>
                <a:latin typeface="Arial"/>
                <a:ea typeface="DejaVu Sans"/>
              </a:rPr>
              <a:t>KREATIVNO SAMOPOUZDANJE</a:t>
            </a:r>
            <a:endParaRPr b="0" lang="hr-HR" sz="2600" spc="-1" strike="noStrike">
              <a:latin typeface="Arial"/>
            </a:endParaRPr>
          </a:p>
        </p:txBody>
      </p:sp>
      <p:sp>
        <p:nvSpPr>
          <p:cNvPr id="212" name="CustomShape 3"/>
          <p:cNvSpPr/>
          <p:nvPr/>
        </p:nvSpPr>
        <p:spPr>
          <a:xfrm rot="20951400">
            <a:off x="359640" y="59760"/>
            <a:ext cx="884520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Design thinking</a:t>
            </a:r>
            <a:endParaRPr b="0" lang="hr-HR" sz="4800" spc="-1" strike="noStrike">
              <a:latin typeface="Arial"/>
            </a:endParaRPr>
          </a:p>
        </p:txBody>
      </p:sp>
      <p:sp>
        <p:nvSpPr>
          <p:cNvPr id="213" name="CustomShape 4"/>
          <p:cNvSpPr/>
          <p:nvPr/>
        </p:nvSpPr>
        <p:spPr>
          <a:xfrm>
            <a:off x="3166560" y="3925440"/>
            <a:ext cx="360" cy="10785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68040" y="644760"/>
            <a:ext cx="906660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5" name="CustomShape 2"/>
          <p:cNvSpPr/>
          <p:nvPr/>
        </p:nvSpPr>
        <p:spPr>
          <a:xfrm>
            <a:off x="492840" y="2160000"/>
            <a:ext cx="8864640" cy="41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r>
              <a:rPr b="1" lang="hr-HR" sz="2600" spc="-1" strike="noStrike">
                <a:solidFill>
                  <a:srgbClr val="ff8000"/>
                </a:solidFill>
                <a:latin typeface="Arial"/>
                <a:ea typeface="DejaVu Sans"/>
              </a:rPr>
              <a:t>KREATIVNO SAMOPOUZDANJE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je sposobnost da pokažemo nezavršeni rad 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sposobnost da sudjelujemo u nečemu u čemu možda nismo dobri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sposobnost suočavanja s problemima koji nemaju jasan odgovor (rješenje)</a:t>
            </a:r>
            <a:endParaRPr b="0" lang="hr-HR" sz="2600" spc="-1" strike="noStrike">
              <a:latin typeface="Arial"/>
            </a:endParaRPr>
          </a:p>
          <a:p>
            <a:pPr marL="432000" indent="-321480" algn="just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r-HR" sz="2600" spc="-1" strike="noStrike">
                <a:solidFill>
                  <a:srgbClr val="000000"/>
                </a:solidFill>
                <a:latin typeface="Arial"/>
                <a:ea typeface="DejaVu Sans"/>
              </a:rPr>
              <a:t>sposobnost stvaranja inovativnih ideja</a:t>
            </a:r>
            <a:endParaRPr b="0" lang="hr-HR" sz="2600" spc="-1" strike="noStrike">
              <a:latin typeface="Arial"/>
            </a:endParaRPr>
          </a:p>
          <a:p>
            <a:pPr algn="just">
              <a:lnSpc>
                <a:spcPct val="100000"/>
              </a:lnSpc>
              <a:spcAft>
                <a:spcPts val="1145"/>
              </a:spcAft>
            </a:pPr>
            <a:endParaRPr b="0" lang="hr-HR" sz="2600" spc="-1" strike="noStrike">
              <a:latin typeface="Arial"/>
            </a:endParaRPr>
          </a:p>
        </p:txBody>
      </p:sp>
      <p:sp>
        <p:nvSpPr>
          <p:cNvPr id="216" name="CustomShape 3"/>
          <p:cNvSpPr/>
          <p:nvPr/>
        </p:nvSpPr>
        <p:spPr>
          <a:xfrm rot="20951400">
            <a:off x="360000" y="59760"/>
            <a:ext cx="884520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Design thinking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68040" y="644760"/>
            <a:ext cx="906660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8" name="CustomShape 2"/>
          <p:cNvSpPr/>
          <p:nvPr/>
        </p:nvSpPr>
        <p:spPr>
          <a:xfrm>
            <a:off x="1368000" y="2016000"/>
            <a:ext cx="7053480" cy="3957480"/>
          </a:xfrm>
          <a:custGeom>
            <a:avLst/>
            <a:gdLst/>
            <a:ahLst/>
            <a:rect l="l" t="t" r="r" b="b"/>
            <a:pathLst>
              <a:path w="19602" h="11002">
                <a:moveTo>
                  <a:pt x="4900" y="0"/>
                </a:moveTo>
                <a:lnTo>
                  <a:pt x="14700" y="0"/>
                </a:lnTo>
                <a:lnTo>
                  <a:pt x="19601" y="5500"/>
                </a:lnTo>
                <a:lnTo>
                  <a:pt x="14700" y="11001"/>
                </a:lnTo>
                <a:lnTo>
                  <a:pt x="4900" y="11001"/>
                </a:lnTo>
                <a:lnTo>
                  <a:pt x="0" y="5500"/>
                </a:lnTo>
                <a:lnTo>
                  <a:pt x="4900" y="0"/>
                </a:lnTo>
              </a:path>
            </a:pathLst>
          </a:custGeom>
          <a:solidFill>
            <a:srgbClr val="3faf46"/>
          </a:solidFill>
          <a:ln>
            <a:solidFill>
              <a:srgbClr val="80808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hr-HR" sz="2600" spc="-1" strike="noStrike">
                <a:solidFill>
                  <a:srgbClr val="ffffff"/>
                </a:solidFill>
                <a:latin typeface="Arial"/>
                <a:ea typeface="DejaVu Sans"/>
              </a:rPr>
              <a:t>Zadatak 2.:</a:t>
            </a:r>
            <a:endParaRPr b="0" lang="hr-HR" sz="26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Imate dvije minute za nacrtati 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što više predmeta </a:t>
            </a:r>
            <a:endParaRPr b="0" lang="hr-H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hr-HR" sz="3200" spc="-1" strike="noStrike">
                <a:solidFill>
                  <a:srgbClr val="ffffff"/>
                </a:solidFill>
                <a:latin typeface="Arial"/>
                <a:ea typeface="DejaVu Sans"/>
              </a:rPr>
              <a:t>zadanog oblika!</a:t>
            </a:r>
            <a:endParaRPr b="0" lang="hr-HR" sz="3200" spc="-1" strike="noStrike">
              <a:latin typeface="Arial"/>
            </a:endParaRPr>
          </a:p>
        </p:txBody>
      </p:sp>
      <p:sp>
        <p:nvSpPr>
          <p:cNvPr id="219" name="CustomShape 3"/>
          <p:cNvSpPr/>
          <p:nvPr/>
        </p:nvSpPr>
        <p:spPr>
          <a:xfrm rot="20951400">
            <a:off x="360000" y="59760"/>
            <a:ext cx="884520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Design thinking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68040" y="644760"/>
            <a:ext cx="906660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1" name="Slika 225" descr=""/>
          <p:cNvPicPr/>
          <p:nvPr/>
        </p:nvPicPr>
        <p:blipFill>
          <a:blip r:embed="rId1"/>
          <a:stretch/>
        </p:blipFill>
        <p:spPr>
          <a:xfrm>
            <a:off x="648000" y="555840"/>
            <a:ext cx="8856360" cy="6641640"/>
          </a:xfrm>
          <a:prstGeom prst="rect">
            <a:avLst/>
          </a:prstGeom>
          <a:ln>
            <a:noFill/>
          </a:ln>
        </p:spPr>
      </p:pic>
      <p:sp>
        <p:nvSpPr>
          <p:cNvPr id="222" name="CustomShape 2"/>
          <p:cNvSpPr/>
          <p:nvPr/>
        </p:nvSpPr>
        <p:spPr>
          <a:xfrm>
            <a:off x="432000" y="4686120"/>
            <a:ext cx="8864640" cy="4383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1480" algn="ctr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3600" spc="-1" strike="noStrike">
                <a:solidFill>
                  <a:srgbClr val="ffff00"/>
                </a:solidFill>
                <a:latin typeface="Arial"/>
                <a:ea typeface="DejaVu Sans"/>
              </a:rPr>
              <a:t>Svaki čovjek je kreativan!</a:t>
            </a:r>
            <a:endParaRPr b="0" lang="hr-HR" sz="3600" spc="-1" strike="noStrike">
              <a:latin typeface="Arial"/>
            </a:endParaRPr>
          </a:p>
          <a:p>
            <a:pPr marL="432000" indent="-321480" algn="ctr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3600" spc="-1" strike="noStrike">
                <a:solidFill>
                  <a:srgbClr val="ffff00"/>
                </a:solidFill>
                <a:latin typeface="Arial"/>
                <a:ea typeface="DejaVu Sans"/>
              </a:rPr>
              <a:t>Potrebno je samo otključati svoj </a:t>
            </a:r>
            <a:endParaRPr b="0" lang="hr-HR" sz="3600" spc="-1" strike="noStrike">
              <a:latin typeface="Arial"/>
            </a:endParaRPr>
          </a:p>
          <a:p>
            <a:pPr marL="432000" indent="-321480" algn="ctr">
              <a:lnSpc>
                <a:spcPct val="100000"/>
              </a:lnSpc>
              <a:spcAft>
                <a:spcPts val="1145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hr-HR" sz="3600" spc="-1" strike="noStrike">
                <a:solidFill>
                  <a:srgbClr val="ffff00"/>
                </a:solidFill>
                <a:latin typeface="Arial"/>
                <a:ea typeface="DejaVu Sans"/>
              </a:rPr>
              <a:t>kreativni potencijal!</a:t>
            </a:r>
            <a:endParaRPr b="0" lang="hr-HR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  <p:timing>
    <p:tnLst>
      <p:par>
        <p:cTn id="48" dur="indefinite" restart="never" nodeType="tmRoot">
          <p:childTnLst>
            <p:seq>
              <p:cTn id="49" dur="indefinite" nodeType="mainSeq">
                <p:childTnLst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54" dur="2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59" dur="2000"/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62" dur="2000"/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65" dur="2000"/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 rot="20951400">
            <a:off x="497520" y="47520"/>
            <a:ext cx="870444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DT proces</a:t>
            </a:r>
            <a:endParaRPr b="0" lang="hr-HR" sz="4800" spc="-1" strike="noStrike">
              <a:latin typeface="Arial"/>
            </a:endParaRPr>
          </a:p>
        </p:txBody>
      </p:sp>
      <p:pic>
        <p:nvPicPr>
          <p:cNvPr id="224" name="Slika 231" descr=""/>
          <p:cNvPicPr/>
          <p:nvPr/>
        </p:nvPicPr>
        <p:blipFill>
          <a:blip r:embed="rId1"/>
          <a:stretch/>
        </p:blipFill>
        <p:spPr>
          <a:xfrm>
            <a:off x="29160" y="1748880"/>
            <a:ext cx="10073880" cy="4440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CustomShape 1"/>
          <p:cNvSpPr/>
          <p:nvPr/>
        </p:nvSpPr>
        <p:spPr>
          <a:xfrm>
            <a:off x="68040" y="644760"/>
            <a:ext cx="9066600" cy="1260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26" name="Slika 235" descr=""/>
          <p:cNvPicPr/>
          <p:nvPr/>
        </p:nvPicPr>
        <p:blipFill>
          <a:blip r:embed="rId1"/>
          <a:stretch/>
        </p:blipFill>
        <p:spPr>
          <a:xfrm>
            <a:off x="-432000" y="2016000"/>
            <a:ext cx="10945440" cy="4893480"/>
          </a:xfrm>
          <a:prstGeom prst="rect">
            <a:avLst/>
          </a:prstGeom>
          <a:ln>
            <a:noFill/>
          </a:ln>
        </p:spPr>
      </p:pic>
      <p:sp>
        <p:nvSpPr>
          <p:cNvPr id="227" name="CustomShape 2"/>
          <p:cNvSpPr/>
          <p:nvPr/>
        </p:nvSpPr>
        <p:spPr>
          <a:xfrm rot="20951400">
            <a:off x="360000" y="59760"/>
            <a:ext cx="8845200" cy="7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spAutoFit/>
          </a:bodyPr>
          <a:p>
            <a:pPr>
              <a:lnSpc>
                <a:spcPct val="100000"/>
              </a:lnSpc>
            </a:pPr>
            <a:r>
              <a:rPr b="1" lang="hr-HR" sz="4800" spc="-1" strike="noStrike">
                <a:solidFill>
                  <a:srgbClr val="000000"/>
                </a:solidFill>
                <a:latin typeface="Arial"/>
                <a:ea typeface="DejaVu Sans"/>
              </a:rPr>
              <a:t>Design thinking</a:t>
            </a:r>
            <a:endParaRPr b="0" lang="hr-H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:pull dir="d"/>
      </p:transition>
    </mc:Choice>
    <mc:Fallback>
      <p:transition spd="slow">
        <p:pull dir="d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</TotalTime>
  <Application>LibreOffice/6.2.8.2$Windows_X86_64 LibreOffice_project/f82ddfca21ebc1e222a662a32b25c0c9d20169ee</Application>
  <Words>691</Words>
  <Paragraphs>180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2020-07-05T10:25:51Z</dcterms:created>
  <dc:creator>Korisnik</dc:creator>
  <dc:description/>
  <dc:language>hr-HR</dc:language>
  <cp:lastModifiedBy/>
  <dcterms:modified xsi:type="dcterms:W3CDTF">2020-09-27T21:09:33Z</dcterms:modified>
  <cp:revision>15</cp:revision>
  <dc:subject/>
  <dc:title>Progress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Custom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28</vt:i4>
  </property>
</Properties>
</file>