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94" r:id="rId2"/>
    <p:sldId id="282" r:id="rId3"/>
    <p:sldId id="264" r:id="rId4"/>
    <p:sldId id="307" r:id="rId5"/>
    <p:sldId id="306" r:id="rId6"/>
    <p:sldId id="320" r:id="rId7"/>
    <p:sldId id="319" r:id="rId8"/>
    <p:sldId id="318" r:id="rId9"/>
    <p:sldId id="321" r:id="rId10"/>
    <p:sldId id="268" r:id="rId11"/>
    <p:sldId id="323" r:id="rId12"/>
    <p:sldId id="324" r:id="rId13"/>
    <p:sldId id="299" r:id="rId14"/>
    <p:sldId id="333" r:id="rId15"/>
    <p:sldId id="325" r:id="rId16"/>
    <p:sldId id="302" r:id="rId17"/>
    <p:sldId id="308" r:id="rId18"/>
    <p:sldId id="309" r:id="rId19"/>
    <p:sldId id="326" r:id="rId20"/>
    <p:sldId id="317" r:id="rId21"/>
    <p:sldId id="310" r:id="rId22"/>
    <p:sldId id="311" r:id="rId23"/>
    <p:sldId id="316" r:id="rId24"/>
    <p:sldId id="314" r:id="rId25"/>
    <p:sldId id="303" r:id="rId26"/>
    <p:sldId id="327" r:id="rId27"/>
    <p:sldId id="328" r:id="rId28"/>
    <p:sldId id="329" r:id="rId29"/>
    <p:sldId id="330" r:id="rId30"/>
    <p:sldId id="331" r:id="rId31"/>
    <p:sldId id="332" r:id="rId32"/>
    <p:sldId id="293" r:id="rId3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191" autoAdjust="0"/>
    <p:restoredTop sz="94660"/>
  </p:normalViewPr>
  <p:slideViewPr>
    <p:cSldViewPr>
      <p:cViewPr varScale="1">
        <p:scale>
          <a:sx n="79" d="100"/>
          <a:sy n="79" d="100"/>
        </p:scale>
        <p:origin x="120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/>
              <a:t>Kliknite da biste uredili stil podnaslova matrice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107113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6F505-945E-1340-8C6E-075965925092}" type="datetimeFigureOut">
              <a:rPr lang="en-US"/>
              <a:pPr>
                <a:defRPr/>
              </a:pPr>
              <a:t>2/18/2018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189FE-4D72-B14D-B108-82D2BC9F05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1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90B84-9B9A-E444-A55F-3692B6194E41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D5C58-1EE0-AF42-8F42-66B6CA9F44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22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5FF04-3375-6248-BCCA-DC50FA269FDC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8F80-A2C5-6444-8C20-3416AE2414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55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705D4-9437-6C4E-B0E7-4BEC39E6AE7B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60FB7-28DF-BD40-8AA6-BA2DC5A8A0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2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938C8-44A3-E044-A417-FA1DE24B5A1B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66A8A-0715-664A-A9E8-E9BD2B9FE8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07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AC4D6-16C1-CB44-9A13-5C12B890ED59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31CC9-1563-1E4A-B7DF-AD4D962400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29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D20B4-8306-E84F-B9E9-B0079BD50CC9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9B8E4-9785-5542-A2CC-E3EFD9AF07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72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DFEE9-576F-5E45-8621-364A5537E477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3ED7B-F1CE-404E-B6C6-A6F40C47A9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C6922-B274-1743-A281-13DD15E8BB52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4F2D7-2B5A-E84B-ACF2-17EC346B5B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66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5CF65-2596-834F-A5D8-67057DBC0AA1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6BB5F-A257-FC43-92A4-C378033C3B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8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r-HR" noProof="0"/>
              <a:t>Kliknite ikonu da biste dodali  sliku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FB7FD-D324-5D49-9915-200C3D5C7D72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14F0B-DC76-F446-AE64-469189A38A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97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FDD4EA0-941F-274C-B2B2-AF78876049DE}" type="datetimeFigureOut">
              <a:rPr lang="en-US"/>
              <a:pPr>
                <a:defRPr/>
              </a:pPr>
              <a:t>2/18/2018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296F69E-54AF-244F-916A-3E30C08219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11" descr="unutarnja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913" y="-7938"/>
            <a:ext cx="9217026" cy="691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Date Placeholder 3"/>
          <p:cNvSpPr txBox="1">
            <a:spLocks/>
          </p:cNvSpPr>
          <p:nvPr/>
        </p:nvSpPr>
        <p:spPr>
          <a:xfrm>
            <a:off x="457200" y="6384925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A7CF87D7-4170-F241-849B-560067D2E352}" type="datetimeFigureOut">
              <a:rPr lang="en-US" sz="1200" smtClean="0">
                <a:solidFill>
                  <a:srgbClr val="777877"/>
                </a:solidFill>
                <a:latin typeface="Myriad Pro Bold SemiCond"/>
                <a:cs typeface="Myriad Pro Bold SemiCond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2/18/2018</a:t>
            </a:fld>
            <a:endParaRPr lang="en-US" sz="1200" dirty="0">
              <a:solidFill>
                <a:srgbClr val="777877"/>
              </a:solidFill>
              <a:latin typeface="Myriad Pro Bold SemiCond"/>
              <a:cs typeface="Myriad Pro Bold SemiCond"/>
            </a:endParaRPr>
          </a:p>
        </p:txBody>
      </p:sp>
    </p:spTree>
    <p:extLst>
      <p:ext uri="{BB962C8B-B14F-4D97-AF65-F5344CB8AC3E}">
        <p14:creationId xmlns:p14="http://schemas.microsoft.com/office/powerpoint/2010/main" val="2429575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7" Type="http://schemas.openxmlformats.org/officeDocument/2006/relationships/image" Target="../media/image37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jpg"/><Relationship Id="rId4" Type="http://schemas.openxmlformats.org/officeDocument/2006/relationships/image" Target="../media/image40.jp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7" Type="http://schemas.openxmlformats.org/officeDocument/2006/relationships/image" Target="../media/image52.jpg"/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g"/><Relationship Id="rId5" Type="http://schemas.openxmlformats.org/officeDocument/2006/relationships/image" Target="../media/image50.jpg"/><Relationship Id="rId4" Type="http://schemas.openxmlformats.org/officeDocument/2006/relationships/image" Target="../media/image49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g"/><Relationship Id="rId5" Type="http://schemas.openxmlformats.org/officeDocument/2006/relationships/image" Target="../media/image57.jpg"/><Relationship Id="rId4" Type="http://schemas.openxmlformats.org/officeDocument/2006/relationships/image" Target="../media/image56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g"/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g"/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gif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acebook.com/pg/skolskaknjiznica.babinagreda/photos/?ref=page_internal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7" Type="http://schemas.openxmlformats.org/officeDocument/2006/relationships/image" Target="../media/image85.jp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naslovn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8" y="-9525"/>
            <a:ext cx="9209088" cy="690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Title 7"/>
          <p:cNvSpPr>
            <a:spLocks noGrp="1"/>
          </p:cNvSpPr>
          <p:nvPr>
            <p:ph type="ctrTitle" idx="4294967295"/>
          </p:nvPr>
        </p:nvSpPr>
        <p:spPr>
          <a:xfrm>
            <a:off x="330200" y="512763"/>
            <a:ext cx="2747963" cy="376237"/>
          </a:xfrm>
        </p:spPr>
        <p:txBody>
          <a:bodyPr/>
          <a:lstStyle/>
          <a:p>
            <a:pPr algn="l" eaLnBrk="1" hangingPunct="1"/>
            <a:r>
              <a:rPr lang="ta-IN" sz="1700">
                <a:solidFill>
                  <a:srgbClr val="777877"/>
                </a:solidFill>
                <a:latin typeface="Myriad Pro Bold SemiExt" charset="0"/>
                <a:cs typeface="Myriad Pro Bold SemiExt" charset="0"/>
              </a:rPr>
              <a:t>OPERATIVNI PROGRAM</a:t>
            </a:r>
            <a:endParaRPr lang="en-US" sz="1700">
              <a:solidFill>
                <a:srgbClr val="777877"/>
              </a:solidFill>
              <a:latin typeface="Myriad Pro Bold SemiExt" charset="0"/>
              <a:cs typeface="Myriad Pro Bold SemiExt" charset="0"/>
            </a:endParaRPr>
          </a:p>
        </p:txBody>
      </p:sp>
      <p:sp>
        <p:nvSpPr>
          <p:cNvPr id="13315" name="Title 7"/>
          <p:cNvSpPr txBox="1">
            <a:spLocks/>
          </p:cNvSpPr>
          <p:nvPr/>
        </p:nvSpPr>
        <p:spPr bwMode="auto">
          <a:xfrm>
            <a:off x="325438" y="1030288"/>
            <a:ext cx="3127375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4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 Light SemiExt" charset="0"/>
                <a:ea typeface="ＭＳ Ｐゴシック" charset="0"/>
                <a:cs typeface="Myriad Pro Light SemiExt" charset="0"/>
              </a:rPr>
              <a:t>Učinkoviti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4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 Light SemiExt" charset="0"/>
                <a:ea typeface="ＭＳ Ｐゴシック" charset="0"/>
                <a:cs typeface="Myriad Pro Light SemiExt" charset="0"/>
              </a:rPr>
              <a:t>ljudski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4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 Light SemiExt" charset="0"/>
                <a:ea typeface="ＭＳ Ｐゴシック" charset="0"/>
                <a:cs typeface="Myriad Pro Light SemiExt" charset="0"/>
              </a:rPr>
              <a:t>potencijal</a:t>
            </a:r>
            <a:endParaRPr kumimoji="0" lang="en-US" sz="4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 Pro Light SemiExt" charset="0"/>
              <a:ea typeface="ＭＳ Ｐゴシック" charset="0"/>
              <a:cs typeface="Myriad Pro Light SemiExt" charset="0"/>
            </a:endParaRPr>
          </a:p>
        </p:txBody>
      </p:sp>
      <p:sp>
        <p:nvSpPr>
          <p:cNvPr id="13316" name="Title 7"/>
          <p:cNvSpPr txBox="1">
            <a:spLocks/>
          </p:cNvSpPr>
          <p:nvPr/>
        </p:nvSpPr>
        <p:spPr bwMode="auto">
          <a:xfrm>
            <a:off x="330200" y="2917825"/>
            <a:ext cx="274796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1700" b="0" i="0" u="none" strike="noStrike" kern="1200" cap="none" spc="0" normalizeH="0" baseline="0" noProof="0">
                <a:ln>
                  <a:noFill/>
                </a:ln>
                <a:solidFill>
                  <a:srgbClr val="777877"/>
                </a:solidFill>
                <a:effectLst/>
                <a:uLnTx/>
                <a:uFillTx/>
                <a:latin typeface="Myriad Pro Bold SemiExt" charset="0"/>
                <a:ea typeface="ＭＳ Ｐゴシック" charset="0"/>
                <a:cs typeface="Myriad Pro Bold SemiExt" charset="0"/>
              </a:rPr>
              <a:t>2014. - 2020. </a:t>
            </a:r>
            <a:endParaRPr kumimoji="0" lang="en-US" sz="1700" b="0" i="0" u="none" strike="noStrike" kern="1200" cap="none" spc="0" normalizeH="0" baseline="0" noProof="0">
              <a:ln>
                <a:noFill/>
              </a:ln>
              <a:solidFill>
                <a:srgbClr val="777877"/>
              </a:solidFill>
              <a:effectLst/>
              <a:uLnTx/>
              <a:uFillTx/>
              <a:latin typeface="Myriad Pro Bold SemiExt" charset="0"/>
              <a:ea typeface="ＭＳ Ｐゴシック" charset="0"/>
              <a:cs typeface="Myriad Pro Bold SemiExt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19100" y="3597275"/>
            <a:ext cx="2225675" cy="0"/>
          </a:xfrm>
          <a:prstGeom prst="line">
            <a:avLst/>
          </a:prstGeom>
          <a:ln>
            <a:solidFill>
              <a:srgbClr val="77787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itle 7"/>
          <p:cNvSpPr txBox="1">
            <a:spLocks/>
          </p:cNvSpPr>
          <p:nvPr/>
        </p:nvSpPr>
        <p:spPr>
          <a:xfrm>
            <a:off x="314325" y="3878263"/>
            <a:ext cx="2747963" cy="1446212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1600" b="0" i="0" u="none" strike="noStrike" kern="1200" cap="none" spc="0" normalizeH="0" baseline="0" noProof="0" dirty="0">
                <a:ln>
                  <a:noFill/>
                </a:ln>
                <a:solidFill>
                  <a:srgbClr val="2797C9"/>
                </a:solidFill>
                <a:effectLst/>
                <a:uLnTx/>
                <a:uFillTx/>
                <a:latin typeface="Myriad Pro Light SemiExt"/>
                <a:ea typeface="+mj-ea"/>
                <a:cs typeface="Myriad Pro Light SemiExt"/>
              </a:rPr>
              <a:t>ZAPOŠLJAVANJE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a-IN" sz="1600" b="0" i="0" u="none" strike="noStrike" kern="1200" cap="none" spc="0" normalizeH="0" baseline="0" noProof="0" dirty="0">
              <a:ln>
                <a:noFill/>
              </a:ln>
              <a:solidFill>
                <a:srgbClr val="2797C9"/>
              </a:solidFill>
              <a:effectLst/>
              <a:uLnTx/>
              <a:uFillTx/>
              <a:latin typeface="Myriad Pro Light SemiExt"/>
              <a:ea typeface="+mj-ea"/>
              <a:cs typeface="Myriad Pro Light SemiExt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1600" b="0" i="0" u="none" strike="noStrike" kern="1200" cap="none" spc="0" normalizeH="0" baseline="0" noProof="0" dirty="0">
                <a:ln>
                  <a:noFill/>
                </a:ln>
                <a:solidFill>
                  <a:srgbClr val="A41568"/>
                </a:solidFill>
                <a:effectLst/>
                <a:uLnTx/>
                <a:uFillTx/>
                <a:latin typeface="Myriad Pro Light SemiExt"/>
                <a:ea typeface="+mj-ea"/>
                <a:cs typeface="Myriad Pro Light SemiExt"/>
              </a:rPr>
              <a:t>SOCIJALNO UKLJUČIVANJE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a-IN" sz="1600" b="0" i="0" u="none" strike="noStrike" kern="1200" cap="none" spc="0" normalizeH="0" baseline="0" noProof="0" dirty="0">
              <a:ln>
                <a:noFill/>
              </a:ln>
              <a:solidFill>
                <a:srgbClr val="A41568"/>
              </a:solidFill>
              <a:effectLst/>
              <a:uLnTx/>
              <a:uFillTx/>
              <a:latin typeface="Myriad Pro Light SemiExt"/>
              <a:ea typeface="+mj-ea"/>
              <a:cs typeface="Myriad Pro Light SemiExt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1600" b="0" i="0" u="none" strike="noStrike" kern="1200" cap="none" spc="0" normalizeH="0" baseline="0" noProof="0" dirty="0">
                <a:ln>
                  <a:noFill/>
                </a:ln>
                <a:solidFill>
                  <a:srgbClr val="149A4B"/>
                </a:solidFill>
                <a:effectLst/>
                <a:uLnTx/>
                <a:uFillTx/>
                <a:latin typeface="Myriad Pro Light SemiExt"/>
                <a:ea typeface="+mj-ea"/>
                <a:cs typeface="Myriad Pro Light SemiExt"/>
              </a:rPr>
              <a:t>OBRAZOVANJE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a-IN" sz="1600" b="0" i="0" u="none" strike="noStrike" kern="1200" cap="none" spc="0" normalizeH="0" baseline="0" noProof="0" dirty="0">
              <a:ln>
                <a:noFill/>
              </a:ln>
              <a:solidFill>
                <a:srgbClr val="149A4B"/>
              </a:solidFill>
              <a:effectLst/>
              <a:uLnTx/>
              <a:uFillTx/>
              <a:latin typeface="Myriad Pro Light SemiExt"/>
              <a:ea typeface="+mj-ea"/>
              <a:cs typeface="Myriad Pro Light SemiExt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1600" b="0" i="0" u="none" strike="noStrike" kern="1200" cap="none" spc="0" normalizeH="0" baseline="0" noProof="0" dirty="0">
                <a:ln>
                  <a:noFill/>
                </a:ln>
                <a:solidFill>
                  <a:srgbClr val="E88E31"/>
                </a:solidFill>
                <a:effectLst/>
                <a:uLnTx/>
                <a:uFillTx/>
                <a:latin typeface="Myriad Pro Light SemiExt"/>
                <a:ea typeface="+mj-ea"/>
                <a:cs typeface="Myriad Pro Light SemiExt"/>
              </a:rPr>
              <a:t>DOBRO UPRAVLJANJE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2797C9"/>
              </a:solidFill>
              <a:effectLst/>
              <a:uLnTx/>
              <a:uFillTx/>
              <a:latin typeface="Myriad Pro Light SemiExt"/>
              <a:ea typeface="+mj-ea"/>
              <a:cs typeface="Myriad Pro Light SemiExt"/>
            </a:endParaRPr>
          </a:p>
        </p:txBody>
      </p:sp>
    </p:spTree>
    <p:extLst>
      <p:ext uri="{BB962C8B-B14F-4D97-AF65-F5344CB8AC3E}">
        <p14:creationId xmlns:p14="http://schemas.microsoft.com/office/powerpoint/2010/main" val="4129329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Slika 6" descr="Slika na kojoj se prikazuje tekst&#10;&#10;Opis je generiran uz vrlo visoku pouzdanost">
            <a:extLst>
              <a:ext uri="{FF2B5EF4-FFF2-40B4-BE49-F238E27FC236}">
                <a16:creationId xmlns:a16="http://schemas.microsoft.com/office/drawing/2014/main" id="{FDE11728-7CAB-4283-94B7-F02D1A111F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391" y="2986089"/>
            <a:ext cx="2463048" cy="3284065"/>
          </a:xfrm>
          <a:prstGeom prst="rect">
            <a:avLst/>
          </a:prstGeom>
        </p:spPr>
      </p:pic>
      <p:pic>
        <p:nvPicPr>
          <p:cNvPr id="9" name="Slika 8" descr="Slika na kojoj se prikazuje stol, na zatvorenom, zid&#10;&#10;Opis je generiran uz visoku pouzdanost">
            <a:extLst>
              <a:ext uri="{FF2B5EF4-FFF2-40B4-BE49-F238E27FC236}">
                <a16:creationId xmlns:a16="http://schemas.microsoft.com/office/drawing/2014/main" id="{949B5412-6963-478C-B6E0-E37154278A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44" y="2609266"/>
            <a:ext cx="3457411" cy="2593057"/>
          </a:xfrm>
          <a:prstGeom prst="rect">
            <a:avLst/>
          </a:prstGeom>
        </p:spPr>
      </p:pic>
      <p:pic>
        <p:nvPicPr>
          <p:cNvPr id="5" name="Rezervirano mjesto sadržaja 4" descr="Slika na kojoj se prikazuje pod, zid, na zatvorenom, osoba&#10;&#10;Opis je generiran uz vrlo visoku pouzdanost">
            <a:extLst>
              <a:ext uri="{FF2B5EF4-FFF2-40B4-BE49-F238E27FC236}">
                <a16:creationId xmlns:a16="http://schemas.microsoft.com/office/drawing/2014/main" id="{59AB1133-D973-4EE9-A597-5ABB2356F26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295" y="2544979"/>
            <a:ext cx="2437808" cy="4309939"/>
          </a:xfrm>
          <a:prstGeom prst="rect">
            <a:avLst/>
          </a:prstGeom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0C2B1B74-F7E3-4208-B5C4-6DCA1A62E5FF}"/>
              </a:ext>
            </a:extLst>
          </p:cNvPr>
          <p:cNvSpPr/>
          <p:nvPr/>
        </p:nvSpPr>
        <p:spPr>
          <a:xfrm>
            <a:off x="4708877" y="434087"/>
            <a:ext cx="403310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/>
              <a:t>Što rade likovnjaci? </a:t>
            </a:r>
          </a:p>
        </p:txBody>
      </p:sp>
      <p:pic>
        <p:nvPicPr>
          <p:cNvPr id="10" name="Slika 9" descr="Slika na kojoj se prikazuje galerija, fotografija, zgrada, soba&#10;&#10;Opis je generiran uz vrlo visoku pouzdanost">
            <a:extLst>
              <a:ext uri="{FF2B5EF4-FFF2-40B4-BE49-F238E27FC236}">
                <a16:creationId xmlns:a16="http://schemas.microsoft.com/office/drawing/2014/main" id="{30319658-7294-4472-9EF7-69E20F735C8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9542" y="1173188"/>
            <a:ext cx="3205130" cy="1812901"/>
          </a:xfrm>
          <a:prstGeom prst="rect">
            <a:avLst/>
          </a:prstGeom>
        </p:spPr>
      </p:pic>
      <p:pic>
        <p:nvPicPr>
          <p:cNvPr id="12" name="Slika 11" descr="Slika na kojoj se prikazuje osoba&#10;&#10;Opis je generiran uz visoku pouzdanost">
            <a:extLst>
              <a:ext uri="{FF2B5EF4-FFF2-40B4-BE49-F238E27FC236}">
                <a16:creationId xmlns:a16="http://schemas.microsoft.com/office/drawing/2014/main" id="{F88B14C9-734B-44A8-AEA7-39EB8FB80C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263" y="962148"/>
            <a:ext cx="1414873" cy="2501432"/>
          </a:xfrm>
          <a:prstGeom prst="rect">
            <a:avLst/>
          </a:prstGeom>
        </p:spPr>
      </p:pic>
      <p:sp>
        <p:nvSpPr>
          <p:cNvPr id="13" name="TekstniOkvir 12">
            <a:extLst>
              <a:ext uri="{FF2B5EF4-FFF2-40B4-BE49-F238E27FC236}">
                <a16:creationId xmlns:a16="http://schemas.microsoft.com/office/drawing/2014/main" id="{EAA882C1-35F6-49C5-A032-57E0920BC2B2}"/>
              </a:ext>
            </a:extLst>
          </p:cNvPr>
          <p:cNvSpPr txBox="1"/>
          <p:nvPr/>
        </p:nvSpPr>
        <p:spPr>
          <a:xfrm>
            <a:off x="306979" y="5229200"/>
            <a:ext cx="345741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200" dirty="0"/>
              <a:t>Poboljšavati i usavršavati likovni izraz, razvijati estetsku svijest, sudjelovati u likovnim natječajima. Aktivno stvaralački sudjelovati u uređenju školskog interijera (panoi, izložbe, prigodne scenografije) i kulturnom životu škole i sredine. </a:t>
            </a:r>
            <a:r>
              <a:rPr lang="hr-HR" dirty="0"/>
              <a:t>	</a:t>
            </a:r>
          </a:p>
        </p:txBody>
      </p:sp>
      <p:pic>
        <p:nvPicPr>
          <p:cNvPr id="15" name="Slika 14" descr="Slika na kojoj se prikazuje zid, strop, na zatvorenom, kuhinja&#10;&#10;Opis je generiran uz vrlo visoku pouzdanost">
            <a:extLst>
              <a:ext uri="{FF2B5EF4-FFF2-40B4-BE49-F238E27FC236}">
                <a16:creationId xmlns:a16="http://schemas.microsoft.com/office/drawing/2014/main" id="{D0353B76-048B-4E32-8742-E6F8E5CF04B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57" y="188640"/>
            <a:ext cx="3904667" cy="2204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01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7580E6A-9C89-4DD6-B0D9-7A4402E80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Što se radi na domaćinstvu? </a:t>
            </a:r>
          </a:p>
        </p:txBody>
      </p:sp>
      <p:pic>
        <p:nvPicPr>
          <p:cNvPr id="4" name="Rezervirano mjesto sadržaja 3" descr="Slika na kojoj se prikazuje osoba, krafna, na zatvorenom, uštipak&#10;&#10;Opis je generiran uz vrlo visoku pouzdanost">
            <a:extLst>
              <a:ext uri="{FF2B5EF4-FFF2-40B4-BE49-F238E27FC236}">
                <a16:creationId xmlns:a16="http://schemas.microsoft.com/office/drawing/2014/main" id="{F31DD6E6-FE5E-42AC-B863-5ACC7C0BA0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718" y="1315546"/>
            <a:ext cx="3878564" cy="2193813"/>
          </a:xfrm>
          <a:prstGeom prst="rect">
            <a:avLst/>
          </a:prstGeom>
        </p:spPr>
      </p:pic>
      <p:pic>
        <p:nvPicPr>
          <p:cNvPr id="6" name="Slika 5" descr="Slika na kojoj se prikazuje na zatvorenom, pod, zid, stol&#10;&#10;Opis je generiran uz vrlo visoku pouzdanost">
            <a:extLst>
              <a:ext uri="{FF2B5EF4-FFF2-40B4-BE49-F238E27FC236}">
                <a16:creationId xmlns:a16="http://schemas.microsoft.com/office/drawing/2014/main" id="{49C3DB3D-5DD0-4304-8215-34DE0924D59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3509359"/>
            <a:ext cx="3489500" cy="2617125"/>
          </a:xfrm>
          <a:prstGeom prst="rect">
            <a:avLst/>
          </a:prstGeom>
        </p:spPr>
      </p:pic>
      <p:pic>
        <p:nvPicPr>
          <p:cNvPr id="8" name="Slika 7" descr="Slika na kojoj se prikazuje osoba, na zatvorenom, stol, sjedenje&#10;&#10;Opis je generiran uz vrlo visoku pouzdanost">
            <a:extLst>
              <a:ext uri="{FF2B5EF4-FFF2-40B4-BE49-F238E27FC236}">
                <a16:creationId xmlns:a16="http://schemas.microsoft.com/office/drawing/2014/main" id="{02B5E627-EAA1-40E7-82CF-7DDF4E07E1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5521" y="1916832"/>
            <a:ext cx="2511279" cy="4464496"/>
          </a:xfrm>
          <a:prstGeom prst="rect">
            <a:avLst/>
          </a:prstGeom>
        </p:spPr>
      </p:pic>
      <p:pic>
        <p:nvPicPr>
          <p:cNvPr id="14" name="Slika 13" descr="Slika na kojoj se prikazuje stol, na zatvorenom&#10;&#10;Opis je generiran uz visoku pouzdanost">
            <a:extLst>
              <a:ext uri="{FF2B5EF4-FFF2-40B4-BE49-F238E27FC236}">
                <a16:creationId xmlns:a16="http://schemas.microsoft.com/office/drawing/2014/main" id="{87060C41-A802-45BB-B707-ADE8BF98066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7" y="3536767"/>
            <a:ext cx="4602733" cy="2603421"/>
          </a:xfrm>
          <a:prstGeom prst="rect">
            <a:avLst/>
          </a:prstGeom>
        </p:spPr>
      </p:pic>
      <p:sp>
        <p:nvSpPr>
          <p:cNvPr id="15" name="TekstniOkvir 14">
            <a:extLst>
              <a:ext uri="{FF2B5EF4-FFF2-40B4-BE49-F238E27FC236}">
                <a16:creationId xmlns:a16="http://schemas.microsoft.com/office/drawing/2014/main" id="{E547EFFB-5A6C-4215-A987-23F0F1696AAC}"/>
              </a:ext>
            </a:extLst>
          </p:cNvPr>
          <p:cNvSpPr txBox="1"/>
          <p:nvPr/>
        </p:nvSpPr>
        <p:spPr>
          <a:xfrm>
            <a:off x="251520" y="1411385"/>
            <a:ext cx="21602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Upoznati učenike s osnovnim kućanskim poslovima kao što su šivanje, kuhanje, čišćenje, briga o cvijeću. 	</a:t>
            </a:r>
          </a:p>
        </p:txBody>
      </p:sp>
    </p:spTree>
    <p:extLst>
      <p:ext uri="{BB962C8B-B14F-4D97-AF65-F5344CB8AC3E}">
        <p14:creationId xmlns:p14="http://schemas.microsoft.com/office/powerpoint/2010/main" val="1725843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020B017-B801-4978-8F5B-736C054AE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476672"/>
            <a:ext cx="8229600" cy="1143000"/>
          </a:xfrm>
        </p:spPr>
        <p:txBody>
          <a:bodyPr/>
          <a:lstStyle/>
          <a:p>
            <a:r>
              <a:rPr lang="hr-HR" dirty="0"/>
              <a:t>Što se radi na </a:t>
            </a:r>
            <a:r>
              <a:rPr lang="hr-HR" dirty="0" err="1"/>
              <a:t>Micro.bit</a:t>
            </a:r>
            <a:r>
              <a:rPr lang="hr-HR" dirty="0"/>
              <a:t>? </a:t>
            </a:r>
            <a:br>
              <a:rPr lang="hr-HR" dirty="0"/>
            </a:br>
            <a:endParaRPr lang="hr-HR" dirty="0"/>
          </a:p>
        </p:txBody>
      </p:sp>
      <p:pic>
        <p:nvPicPr>
          <p:cNvPr id="5" name="Rezervirano mjesto sadržaja 4" descr="Slika na kojoj se prikazuje zid, na zatvorenom, muškarac, stajanje&#10;&#10;Opis je generiran uz visoku pouzdanost">
            <a:extLst>
              <a:ext uri="{FF2B5EF4-FFF2-40B4-BE49-F238E27FC236}">
                <a16:creationId xmlns:a16="http://schemas.microsoft.com/office/drawing/2014/main" id="{5A3D9EBE-D7B9-4C85-899B-CB37F36B4C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988840"/>
            <a:ext cx="7344816" cy="4154412"/>
          </a:xfrm>
        </p:spPr>
      </p:pic>
    </p:spTree>
    <p:extLst>
      <p:ext uri="{BB962C8B-B14F-4D97-AF65-F5344CB8AC3E}">
        <p14:creationId xmlns:p14="http://schemas.microsoft.com/office/powerpoint/2010/main" val="387579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338D354-4B0D-40A4-9CAF-0789BCC80B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Što radi dramska skupina? </a:t>
            </a:r>
          </a:p>
        </p:txBody>
      </p:sp>
      <p:pic>
        <p:nvPicPr>
          <p:cNvPr id="5" name="Rezervirano mjesto sadržaja 4" descr="Slika na kojoj se prikazuje osoba, tlo, na otvorenom, ljudi&#10;&#10;Opis je generiran uz vrlo visoku pouzdanost">
            <a:extLst>
              <a:ext uri="{FF2B5EF4-FFF2-40B4-BE49-F238E27FC236}">
                <a16:creationId xmlns:a16="http://schemas.microsoft.com/office/drawing/2014/main" id="{D19FC519-5E58-4477-991D-0A9557C7AF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261551"/>
            <a:ext cx="4539749" cy="2548880"/>
          </a:xfrm>
          <a:prstGeom prst="rect">
            <a:avLst/>
          </a:prstGeom>
        </p:spPr>
      </p:pic>
      <p:pic>
        <p:nvPicPr>
          <p:cNvPr id="6" name="Slika 5" descr="Slika na kojoj se prikazuje osoba, tlo, na otvorenom, zgrada&#10;&#10;Opis je generiran uz vrlo visoku pouzdanost">
            <a:extLst>
              <a:ext uri="{FF2B5EF4-FFF2-40B4-BE49-F238E27FC236}">
                <a16:creationId xmlns:a16="http://schemas.microsoft.com/office/drawing/2014/main" id="{DB8CBE70-0B13-4F84-BA20-DFA1D464D4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5863" y="3214368"/>
            <a:ext cx="4283968" cy="3212976"/>
          </a:xfrm>
          <a:prstGeom prst="rect">
            <a:avLst/>
          </a:prstGeom>
        </p:spPr>
      </p:pic>
      <p:pic>
        <p:nvPicPr>
          <p:cNvPr id="8" name="Slika 7" descr="Slika na kojoj se prikazuje pod, na zatvorenom, zid, strop&#10;&#10;Opis je generiran uz vrlo visoku pouzdanost">
            <a:extLst>
              <a:ext uri="{FF2B5EF4-FFF2-40B4-BE49-F238E27FC236}">
                <a16:creationId xmlns:a16="http://schemas.microsoft.com/office/drawing/2014/main" id="{2DAD77F9-9B8F-41C6-BD08-5E0CA76F8DB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565" y="3810431"/>
            <a:ext cx="3925370" cy="2616913"/>
          </a:xfrm>
          <a:prstGeom prst="rect">
            <a:avLst/>
          </a:prstGeom>
        </p:spPr>
      </p:pic>
      <p:pic>
        <p:nvPicPr>
          <p:cNvPr id="10" name="Slika 9" descr="Slika na kojoj se prikazuje zid, na zatvorenom, pod, strop&#10;&#10;Opis je generiran uz vrlo visoku pouzdanost">
            <a:extLst>
              <a:ext uri="{FF2B5EF4-FFF2-40B4-BE49-F238E27FC236}">
                <a16:creationId xmlns:a16="http://schemas.microsoft.com/office/drawing/2014/main" id="{64786647-B91A-4F58-901A-F08C3FD6F8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1417638"/>
            <a:ext cx="3014996" cy="2182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689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812DDB5-0F90-4D47-9260-F0AAF60D7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90664" y="176480"/>
            <a:ext cx="3144434" cy="1092279"/>
          </a:xfrm>
        </p:spPr>
        <p:txBody>
          <a:bodyPr/>
          <a:lstStyle/>
          <a:p>
            <a:r>
              <a:rPr lang="hr-HR" dirty="0"/>
              <a:t>Mladi čuvari prirode</a:t>
            </a:r>
          </a:p>
        </p:txBody>
      </p:sp>
      <p:pic>
        <p:nvPicPr>
          <p:cNvPr id="5" name="Rezervirano mjesto sadržaja 4" descr="Slika na kojoj se prikazuje stablo, na otvorenom, trava, osoba&#10;&#10;Opis je generiran uz vrlo visoku pouzdanost">
            <a:extLst>
              <a:ext uri="{FF2B5EF4-FFF2-40B4-BE49-F238E27FC236}">
                <a16:creationId xmlns:a16="http://schemas.microsoft.com/office/drawing/2014/main" id="{832063B9-51CD-4219-8970-CA1D6C97E6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12" y="61728"/>
            <a:ext cx="4454624" cy="3340968"/>
          </a:xfrm>
        </p:spPr>
      </p:pic>
      <p:pic>
        <p:nvPicPr>
          <p:cNvPr id="9" name="Slika 8" descr="Slika na kojoj se prikazuje stablo, na otvorenom, trava, osoba&#10;&#10;Opis je generiran uz vrlo visoku pouzdanost">
            <a:extLst>
              <a:ext uri="{FF2B5EF4-FFF2-40B4-BE49-F238E27FC236}">
                <a16:creationId xmlns:a16="http://schemas.microsoft.com/office/drawing/2014/main" id="{042E3CC8-0887-42B8-BD73-A50B5A7E6CF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1268760"/>
            <a:ext cx="3595146" cy="2696360"/>
          </a:xfrm>
          <a:prstGeom prst="rect">
            <a:avLst/>
          </a:prstGeom>
        </p:spPr>
      </p:pic>
      <p:pic>
        <p:nvPicPr>
          <p:cNvPr id="11" name="Slika 10" descr="Slika na kojoj se prikazuje biljka, cvijet&#10;&#10;Opis je generiran uz vrlo visoku pouzdanost">
            <a:extLst>
              <a:ext uri="{FF2B5EF4-FFF2-40B4-BE49-F238E27FC236}">
                <a16:creationId xmlns:a16="http://schemas.microsoft.com/office/drawing/2014/main" id="{850B4B7D-6700-42B8-8DEC-EF246AFEE01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656" y="3402696"/>
            <a:ext cx="2193708" cy="2924944"/>
          </a:xfrm>
          <a:prstGeom prst="rect">
            <a:avLst/>
          </a:prstGeom>
        </p:spPr>
      </p:pic>
      <p:pic>
        <p:nvPicPr>
          <p:cNvPr id="13" name="Slika 12" descr="Slika na kojoj se prikazuje stablo, na otvorenom, biljka&#10;&#10;Opis je generiran uz vrlo visoku pouzdanost">
            <a:extLst>
              <a:ext uri="{FF2B5EF4-FFF2-40B4-BE49-F238E27FC236}">
                <a16:creationId xmlns:a16="http://schemas.microsoft.com/office/drawing/2014/main" id="{2A6C6A39-B580-4BAE-917B-2787327002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2" y="3429000"/>
            <a:ext cx="2193708" cy="2924944"/>
          </a:xfrm>
          <a:prstGeom prst="rect">
            <a:avLst/>
          </a:prstGeom>
        </p:spPr>
      </p:pic>
      <p:pic>
        <p:nvPicPr>
          <p:cNvPr id="15" name="Slika 14" descr="Slika na kojoj se prikazuje stablo, na otvorenom, trava, biljka&#10;&#10;Opis je generiran uz vrlo visoku pouzdanost">
            <a:extLst>
              <a:ext uri="{FF2B5EF4-FFF2-40B4-BE49-F238E27FC236}">
                <a16:creationId xmlns:a16="http://schemas.microsoft.com/office/drawing/2014/main" id="{B033F1DA-64B1-4BB9-99E7-6346B114C26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0664" y="3360245"/>
            <a:ext cx="2225546" cy="2967395"/>
          </a:xfrm>
          <a:prstGeom prst="rect">
            <a:avLst/>
          </a:prstGeom>
        </p:spPr>
      </p:pic>
      <p:pic>
        <p:nvPicPr>
          <p:cNvPr id="17" name="Slika 16" descr="Slika na kojoj se prikazuje biljka, na otvorenom, cvijet, trava&#10;&#10;Opis je generiran uz vrlo visoku pouzdanost">
            <a:extLst>
              <a:ext uri="{FF2B5EF4-FFF2-40B4-BE49-F238E27FC236}">
                <a16:creationId xmlns:a16="http://schemas.microsoft.com/office/drawing/2014/main" id="{6A6A73FF-FC7A-4FBF-B734-2370ABEAD1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02" y="3385576"/>
            <a:ext cx="2193709" cy="2924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0712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AE5E4AB-3103-48D9-B384-0C75F94137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Što se radi na robotici? </a:t>
            </a:r>
          </a:p>
        </p:txBody>
      </p:sp>
      <p:pic>
        <p:nvPicPr>
          <p:cNvPr id="5" name="Rezervirano mjesto sadržaja 4" descr="Slika na kojoj se prikazuje elektronički&#10;&#10;Opis je generiran uz vrlo visoku pouzdanost">
            <a:extLst>
              <a:ext uri="{FF2B5EF4-FFF2-40B4-BE49-F238E27FC236}">
                <a16:creationId xmlns:a16="http://schemas.microsoft.com/office/drawing/2014/main" id="{18BC2658-C2AE-4A8F-A26C-76550C34E54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417638"/>
            <a:ext cx="2559997" cy="4525963"/>
          </a:xfrm>
        </p:spPr>
      </p:pic>
    </p:spTree>
    <p:extLst>
      <p:ext uri="{BB962C8B-B14F-4D97-AF65-F5344CB8AC3E}">
        <p14:creationId xmlns:p14="http://schemas.microsoft.com/office/powerpoint/2010/main" val="287958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FA845B5-2E78-48AA-9108-C5B3D05D8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075240" cy="994122"/>
          </a:xfrm>
        </p:spPr>
        <p:txBody>
          <a:bodyPr/>
          <a:lstStyle/>
          <a:p>
            <a:r>
              <a:rPr lang="hr-HR" sz="4000" dirty="0"/>
              <a:t>Što radi podmladak Crvenog križa? </a:t>
            </a:r>
          </a:p>
        </p:txBody>
      </p:sp>
      <p:pic>
        <p:nvPicPr>
          <p:cNvPr id="5" name="Rezervirano mjesto sadržaja 4" descr="Slika na kojoj se prikazuje pod, na zatvorenom, osoba, zid&#10;&#10;Opis je generiran uz vrlo visoku pouzdanost">
            <a:extLst>
              <a:ext uri="{FF2B5EF4-FFF2-40B4-BE49-F238E27FC236}">
                <a16:creationId xmlns:a16="http://schemas.microsoft.com/office/drawing/2014/main" id="{E01C17DC-85BE-4F9E-8ED1-73EE39CCEF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05" y="1174812"/>
            <a:ext cx="3312368" cy="2484276"/>
          </a:xfrm>
        </p:spPr>
      </p:pic>
      <p:pic>
        <p:nvPicPr>
          <p:cNvPr id="4" name="Slika 3" descr="Slika na kojoj se prikazuje pod, na zatvorenom, zid, soba&#10;&#10;Opis je generiran uz vrlo visoku pouzdanost">
            <a:extLst>
              <a:ext uri="{FF2B5EF4-FFF2-40B4-BE49-F238E27FC236}">
                <a16:creationId xmlns:a16="http://schemas.microsoft.com/office/drawing/2014/main" id="{62A29A6E-312D-4A09-B2C7-7E3856DCC4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2933" y="3565140"/>
            <a:ext cx="3456384" cy="2592288"/>
          </a:xfrm>
          <a:prstGeom prst="rect">
            <a:avLst/>
          </a:prstGeom>
        </p:spPr>
      </p:pic>
      <p:pic>
        <p:nvPicPr>
          <p:cNvPr id="7" name="Slika 6" descr="Slika na kojoj se prikazuje osoba, dijete, na otvorenom, transport&#10;&#10;Opis je generiran uz vrlo visoku pouzdanost">
            <a:extLst>
              <a:ext uri="{FF2B5EF4-FFF2-40B4-BE49-F238E27FC236}">
                <a16:creationId xmlns:a16="http://schemas.microsoft.com/office/drawing/2014/main" id="{40F6A78A-42F8-462C-9ECC-EE57D8EABD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984" y="3393036"/>
            <a:ext cx="3611893" cy="2708920"/>
          </a:xfrm>
          <a:prstGeom prst="rect">
            <a:avLst/>
          </a:prstGeom>
        </p:spPr>
      </p:pic>
      <p:pic>
        <p:nvPicPr>
          <p:cNvPr id="9" name="Slika 8" descr="Slika na kojoj se prikazuje osoba, pod, na zatvorenom, grupa&#10;&#10;Opis je generiran uz vrlo visoku pouzdanost">
            <a:extLst>
              <a:ext uri="{FF2B5EF4-FFF2-40B4-BE49-F238E27FC236}">
                <a16:creationId xmlns:a16="http://schemas.microsoft.com/office/drawing/2014/main" id="{C027E085-2B1F-44B2-AD8D-AE233A42015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2877" y="1145643"/>
            <a:ext cx="3227851" cy="2420888"/>
          </a:xfrm>
          <a:prstGeom prst="rect">
            <a:avLst/>
          </a:prstGeom>
        </p:spPr>
      </p:pic>
      <p:pic>
        <p:nvPicPr>
          <p:cNvPr id="11" name="Slika 10" descr="Slika na kojoj se prikazuje strop, osoba, na zatvorenom&#10;&#10;Opis je generiran uz vrlo visoku pouzdanost">
            <a:extLst>
              <a:ext uri="{FF2B5EF4-FFF2-40B4-BE49-F238E27FC236}">
                <a16:creationId xmlns:a16="http://schemas.microsoft.com/office/drawing/2014/main" id="{F0856C58-CB14-4805-A847-9160934ABB46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8919" y="3429000"/>
            <a:ext cx="2368057" cy="31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96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25174BD-23BB-4681-95BB-FD4F97DF89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Što su radili Mladi znanstvenici? </a:t>
            </a:r>
          </a:p>
        </p:txBody>
      </p:sp>
      <p:pic>
        <p:nvPicPr>
          <p:cNvPr id="5" name="Rezervirano mjesto sadržaja 4" descr="Slika na kojoj se prikazuje hrana, stol, tanjur, na zatvorenom&#10;&#10;Opis je generiran uz vrlo visoku pouzdanost">
            <a:extLst>
              <a:ext uri="{FF2B5EF4-FFF2-40B4-BE49-F238E27FC236}">
                <a16:creationId xmlns:a16="http://schemas.microsoft.com/office/drawing/2014/main" id="{C8DF355A-3585-497D-9A21-2FA04146D64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01158"/>
            <a:ext cx="4576915" cy="2588818"/>
          </a:xfrm>
        </p:spPr>
      </p:pic>
      <p:pic>
        <p:nvPicPr>
          <p:cNvPr id="7" name="Slika 6" descr="Slika na kojoj se prikazuje na zatvorenom, stol, zid&#10;&#10;Opis je generiran uz visoku pouzdanost">
            <a:extLst>
              <a:ext uri="{FF2B5EF4-FFF2-40B4-BE49-F238E27FC236}">
                <a16:creationId xmlns:a16="http://schemas.microsoft.com/office/drawing/2014/main" id="{012B8D95-7C4C-405B-8A3B-5ACD7F27674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1326" y="1629386"/>
            <a:ext cx="3769922" cy="2132362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50A8E32F-4B7A-44E6-8DA5-3C6E2BB6F4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4162433"/>
            <a:ext cx="4576915" cy="2588818"/>
          </a:xfrm>
          <a:prstGeom prst="rect">
            <a:avLst/>
          </a:prstGeom>
        </p:spPr>
      </p:pic>
      <p:sp>
        <p:nvSpPr>
          <p:cNvPr id="12" name="TekstniOkvir 11">
            <a:extLst>
              <a:ext uri="{FF2B5EF4-FFF2-40B4-BE49-F238E27FC236}">
                <a16:creationId xmlns:a16="http://schemas.microsoft.com/office/drawing/2014/main" id="{950B749D-5B0A-4328-A3F5-2E3E63D8AA28}"/>
              </a:ext>
            </a:extLst>
          </p:cNvPr>
          <p:cNvSpPr txBox="1"/>
          <p:nvPr/>
        </p:nvSpPr>
        <p:spPr>
          <a:xfrm>
            <a:off x="4756427" y="1134535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Obilježavanje Dana planete Zemlje </a:t>
            </a:r>
          </a:p>
        </p:txBody>
      </p:sp>
      <p:sp>
        <p:nvSpPr>
          <p:cNvPr id="13" name="TekstniOkvir 12">
            <a:extLst>
              <a:ext uri="{FF2B5EF4-FFF2-40B4-BE49-F238E27FC236}">
                <a16:creationId xmlns:a16="http://schemas.microsoft.com/office/drawing/2014/main" id="{7F87CB52-1927-4711-868F-2BE77C49E5F0}"/>
              </a:ext>
            </a:extLst>
          </p:cNvPr>
          <p:cNvSpPr txBox="1"/>
          <p:nvPr/>
        </p:nvSpPr>
        <p:spPr>
          <a:xfrm>
            <a:off x="186800" y="4115256"/>
            <a:ext cx="3528392" cy="25237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600" dirty="0"/>
              <a:t>Ciljevi</a:t>
            </a:r>
          </a:p>
          <a:p>
            <a:r>
              <a:rPr lang="pl-PL" sz="1600" dirty="0"/>
              <a:t>-razvijati interes za prirodne znanosti i praktičan rad </a:t>
            </a:r>
          </a:p>
          <a:p>
            <a:r>
              <a:rPr lang="pt-BR" sz="1600" dirty="0"/>
              <a:t>-povez</a:t>
            </a:r>
            <a:r>
              <a:rPr lang="hr-HR" sz="1600" dirty="0" err="1"/>
              <a:t>ivati</a:t>
            </a:r>
            <a:r>
              <a:rPr lang="pt-BR" sz="1600" dirty="0"/>
              <a:t> naučeno gradivo s praktičnim primjerima </a:t>
            </a:r>
          </a:p>
          <a:p>
            <a:r>
              <a:rPr lang="hr-HR" sz="1600" dirty="0"/>
              <a:t>-ostvariti sintezu različitih nastavnih sadržaja </a:t>
            </a:r>
          </a:p>
          <a:p>
            <a:r>
              <a:rPr lang="hr-HR" sz="1600" dirty="0"/>
              <a:t>-razvijati sposobnost apstraktnog mišljenja i logičkog rasuđivanja </a:t>
            </a:r>
          </a:p>
          <a:p>
            <a:endParaRPr lang="hr-HR" sz="1400" dirty="0"/>
          </a:p>
        </p:txBody>
      </p:sp>
    </p:spTree>
    <p:extLst>
      <p:ext uri="{BB962C8B-B14F-4D97-AF65-F5344CB8AC3E}">
        <p14:creationId xmlns:p14="http://schemas.microsoft.com/office/powerpoint/2010/main" val="3181811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B070C34-A456-47A4-9669-8CA7E4EECA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Što su radili Mladi znanstvenici? </a:t>
            </a:r>
          </a:p>
        </p:txBody>
      </p:sp>
      <p:pic>
        <p:nvPicPr>
          <p:cNvPr id="5" name="Rezervirano mjesto sadržaja 4" descr="Slika na kojoj se prikazuje na zatvorenom, stol, zid, fotografija&#10;&#10;Opis je generiran uz vrlo visoku pouzdanost">
            <a:extLst>
              <a:ext uri="{FF2B5EF4-FFF2-40B4-BE49-F238E27FC236}">
                <a16:creationId xmlns:a16="http://schemas.microsoft.com/office/drawing/2014/main" id="{8C6A6AB6-5181-475F-8D88-E252616276E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136" y="1268760"/>
            <a:ext cx="5397456" cy="3052936"/>
          </a:xfrm>
        </p:spPr>
      </p:pic>
      <p:pic>
        <p:nvPicPr>
          <p:cNvPr id="7" name="Slika 6" descr="Slika na kojoj se prikazuje na zatvorenom, stol, zid&#10;&#10;Opis je generiran uz vrlo visoku pouzdanost">
            <a:extLst>
              <a:ext uri="{FF2B5EF4-FFF2-40B4-BE49-F238E27FC236}">
                <a16:creationId xmlns:a16="http://schemas.microsoft.com/office/drawing/2014/main" id="{2E82E35A-6C39-43E6-9EE0-9AF1FF0721D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4149080"/>
            <a:ext cx="4572001" cy="2586038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91948CAA-034D-4F6E-9A96-7CCB6306A600}"/>
              </a:ext>
            </a:extLst>
          </p:cNvPr>
          <p:cNvSpPr txBox="1"/>
          <p:nvPr/>
        </p:nvSpPr>
        <p:spPr>
          <a:xfrm>
            <a:off x="539552" y="4797153"/>
            <a:ext cx="3600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Anatomija čovjeka- obilježavanje </a:t>
            </a:r>
          </a:p>
          <a:p>
            <a:r>
              <a:rPr lang="hr-HR" dirty="0"/>
              <a:t> Nacionalnog dana darivanja i presađivanja organa i tkiva 26. svibnja</a:t>
            </a:r>
          </a:p>
        </p:txBody>
      </p:sp>
    </p:spTree>
    <p:extLst>
      <p:ext uri="{BB962C8B-B14F-4D97-AF65-F5344CB8AC3E}">
        <p14:creationId xmlns:p14="http://schemas.microsoft.com/office/powerpoint/2010/main" val="27147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BA465BB-8144-4232-9CD9-7EFA6253E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Što su radili Mladi znanstvenici? </a:t>
            </a:r>
          </a:p>
        </p:txBody>
      </p:sp>
      <p:pic>
        <p:nvPicPr>
          <p:cNvPr id="7" name="Slika 6" descr="Slika na kojoj se prikazuje na zatvorenom&#10;&#10;Opis je generiran uz vrlo visoku pouzdanost">
            <a:extLst>
              <a:ext uri="{FF2B5EF4-FFF2-40B4-BE49-F238E27FC236}">
                <a16:creationId xmlns:a16="http://schemas.microsoft.com/office/drawing/2014/main" id="{6DD8C817-E0A0-430A-8111-5F3C2B1C9B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0" y="1214120"/>
            <a:ext cx="6912768" cy="5184576"/>
          </a:xfrm>
          <a:prstGeom prst="rect">
            <a:avLst/>
          </a:prstGeom>
        </p:spPr>
      </p:pic>
      <p:sp>
        <p:nvSpPr>
          <p:cNvPr id="10" name="TekstniOkvir 9">
            <a:extLst>
              <a:ext uri="{FF2B5EF4-FFF2-40B4-BE49-F238E27FC236}">
                <a16:creationId xmlns:a16="http://schemas.microsoft.com/office/drawing/2014/main" id="{74C97FFA-F027-42FD-AFC7-A0003D5B8BBB}"/>
              </a:ext>
            </a:extLst>
          </p:cNvPr>
          <p:cNvSpPr txBox="1"/>
          <p:nvPr/>
        </p:nvSpPr>
        <p:spPr>
          <a:xfrm>
            <a:off x="2627784" y="639869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Svjetski dan ptica</a:t>
            </a:r>
          </a:p>
        </p:txBody>
      </p:sp>
    </p:spTree>
    <p:extLst>
      <p:ext uri="{BB962C8B-B14F-4D97-AF65-F5344CB8AC3E}">
        <p14:creationId xmlns:p14="http://schemas.microsoft.com/office/powerpoint/2010/main" val="250232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aslovna.jpg">
            <a:extLst>
              <a:ext uri="{FF2B5EF4-FFF2-40B4-BE49-F238E27FC236}">
                <a16:creationId xmlns:a16="http://schemas.microsoft.com/office/drawing/2014/main" id="{F9355CA7-A215-4BF6-8E3E-D29469EE14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260" y="3408"/>
            <a:ext cx="9252520" cy="684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ravokutnik 2">
            <a:extLst>
              <a:ext uri="{FF2B5EF4-FFF2-40B4-BE49-F238E27FC236}">
                <a16:creationId xmlns:a16="http://schemas.microsoft.com/office/drawing/2014/main" id="{5AA18466-CC29-431E-A381-750724EB98F0}"/>
              </a:ext>
            </a:extLst>
          </p:cNvPr>
          <p:cNvSpPr/>
          <p:nvPr/>
        </p:nvSpPr>
        <p:spPr>
          <a:xfrm>
            <a:off x="179512" y="1764002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32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Izvannastavne aktivnosti u OŠ </a:t>
            </a:r>
            <a:r>
              <a:rPr lang="hr-HR" sz="3200" dirty="0" err="1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Mijat</a:t>
            </a:r>
            <a:r>
              <a:rPr lang="hr-HR" sz="32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 Stojanović Babina Greda</a:t>
            </a:r>
            <a:endParaRPr lang="hr-HR" sz="3200" dirty="0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B141AE6A-8A48-4A72-AB65-5A6A11353684}"/>
              </a:ext>
            </a:extLst>
          </p:cNvPr>
          <p:cNvSpPr/>
          <p:nvPr/>
        </p:nvSpPr>
        <p:spPr>
          <a:xfrm>
            <a:off x="186408" y="3967055"/>
            <a:ext cx="4680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hr-HR" sz="2000" b="1" dirty="0">
                <a:solidFill>
                  <a:schemeClr val="accent2">
                    <a:lumMod val="50000"/>
                  </a:schemeClr>
                </a:solidFill>
              </a:rPr>
              <a:t>Mirjana </a:t>
            </a:r>
            <a:r>
              <a:rPr lang="hr-HR" sz="2000" b="1" dirty="0" err="1">
                <a:solidFill>
                  <a:schemeClr val="accent2">
                    <a:lumMod val="50000"/>
                  </a:schemeClr>
                </a:solidFill>
              </a:rPr>
              <a:t>Lermajer</a:t>
            </a:r>
            <a:r>
              <a:rPr lang="hr-HR" sz="2000" b="1" dirty="0">
                <a:solidFill>
                  <a:schemeClr val="accent2">
                    <a:lumMod val="50000"/>
                  </a:schemeClr>
                </a:solidFill>
              </a:rPr>
              <a:t>, </a:t>
            </a:r>
            <a:r>
              <a:rPr lang="hr-HR" sz="2000" b="1" dirty="0" err="1">
                <a:solidFill>
                  <a:schemeClr val="accent2">
                    <a:lumMod val="50000"/>
                  </a:schemeClr>
                </a:solidFill>
              </a:rPr>
              <a:t>prof.biologije</a:t>
            </a:r>
            <a:r>
              <a:rPr lang="hr-HR" sz="2000" b="1" dirty="0">
                <a:solidFill>
                  <a:schemeClr val="accent2">
                    <a:lumMod val="50000"/>
                  </a:schemeClr>
                </a:solidFill>
              </a:rPr>
              <a:t> i kemije</a:t>
            </a:r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id="{4114A4D2-8A0A-4CBD-936A-63C8E6420F8B}"/>
              </a:ext>
            </a:extLst>
          </p:cNvPr>
          <p:cNvSpPr/>
          <p:nvPr/>
        </p:nvSpPr>
        <p:spPr>
          <a:xfrm>
            <a:off x="6372200" y="4067735"/>
            <a:ext cx="2657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chemeClr val="accent2">
                    <a:lumMod val="50000"/>
                  </a:schemeClr>
                </a:solidFill>
              </a:rPr>
              <a:t>Županja, 20. veljače 2018.</a:t>
            </a:r>
            <a:endParaRPr lang="hr-HR" dirty="0"/>
          </a:p>
        </p:txBody>
      </p:sp>
      <p:graphicFrame>
        <p:nvGraphicFramePr>
          <p:cNvPr id="7" name="Tablica 6">
            <a:extLst>
              <a:ext uri="{FF2B5EF4-FFF2-40B4-BE49-F238E27FC236}">
                <a16:creationId xmlns:a16="http://schemas.microsoft.com/office/drawing/2014/main" id="{FE3437BD-4808-4627-A5EA-FA4CE679E9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410547"/>
              </p:ext>
            </p:extLst>
          </p:nvPr>
        </p:nvGraphicFramePr>
        <p:xfrm>
          <a:off x="3747332" y="317927"/>
          <a:ext cx="4841875" cy="293497"/>
        </p:xfrm>
        <a:graphic>
          <a:graphicData uri="http://schemas.openxmlformats.org/drawingml/2006/table">
            <a:tbl>
              <a:tblPr firstRow="1" firstCol="1" bandRow="1"/>
              <a:tblGrid>
                <a:gridCol w="4841875">
                  <a:extLst>
                    <a:ext uri="{9D8B030D-6E8A-4147-A177-3AD203B41FA5}">
                      <a16:colId xmlns:a16="http://schemas.microsoft.com/office/drawing/2014/main" val="618667873"/>
                    </a:ext>
                  </a:extLst>
                </a:gridCol>
              </a:tblGrid>
              <a:tr h="1651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Obrtničko -industrijska škola     O.Š. „I. G. Kovačić“    O.Š. „</a:t>
                      </a:r>
                      <a:r>
                        <a:rPr lang="hr-HR" sz="9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M.Stojanović</a:t>
                      </a:r>
                      <a:r>
                        <a:rPr lang="hr-HR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“    Lokalna agencija za razvoj  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Županja                                        Štitar                        Babina Greda                „Vjeverica“ </a:t>
                      </a:r>
                      <a:r>
                        <a:rPr lang="hr-HR" sz="9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d.o.o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8668808"/>
                  </a:ext>
                </a:extLst>
              </a:tr>
            </a:tbl>
          </a:graphicData>
        </a:graphic>
      </p:graphicFrame>
      <p:pic>
        <p:nvPicPr>
          <p:cNvPr id="8" name="Slika 7">
            <a:extLst>
              <a:ext uri="{FF2B5EF4-FFF2-40B4-BE49-F238E27FC236}">
                <a16:creationId xmlns:a16="http://schemas.microsoft.com/office/drawing/2014/main" id="{0EF65221-A7DF-4411-BBCE-BA3A21A9D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397" y="226912"/>
            <a:ext cx="579170" cy="475529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109529C9-54DD-4A84-B603-8F403E6345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2873" y="118310"/>
            <a:ext cx="280440" cy="475529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A3691E96-B56B-48D8-8998-4A2A9AD1E6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8743" y="-27602"/>
            <a:ext cx="2615411" cy="8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3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C571CEE-51BA-41CD-ADB7-0EF5E8BB0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Što su radili Mladi znanstvenici? </a:t>
            </a:r>
          </a:p>
        </p:txBody>
      </p:sp>
      <p:pic>
        <p:nvPicPr>
          <p:cNvPr id="5" name="Rezervirano mjesto sadržaja 4" descr="Slika na kojoj se prikazuje osoba, stol, ljudi&#10;&#10;Opis je generiran uz visoku pouzdanost">
            <a:extLst>
              <a:ext uri="{FF2B5EF4-FFF2-40B4-BE49-F238E27FC236}">
                <a16:creationId xmlns:a16="http://schemas.microsoft.com/office/drawing/2014/main" id="{EB1D8202-F6FA-449B-BB3E-E975493497D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664804"/>
            <a:ext cx="3552395" cy="2664296"/>
          </a:xfrm>
        </p:spPr>
      </p:pic>
      <p:pic>
        <p:nvPicPr>
          <p:cNvPr id="7" name="Slika 6" descr="Slika na kojoj se prikazuje stol, na zatvorenom&#10;&#10;Opis je generiran uz vrlo visoku pouzdanost">
            <a:extLst>
              <a:ext uri="{FF2B5EF4-FFF2-40B4-BE49-F238E27FC236}">
                <a16:creationId xmlns:a16="http://schemas.microsoft.com/office/drawing/2014/main" id="{E3F012E0-1112-42AE-8BC7-554ED5C10C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820" y="2852936"/>
            <a:ext cx="4361980" cy="3271485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0D3836A8-B497-4269-8197-298C9AB53ECC}"/>
              </a:ext>
            </a:extLst>
          </p:cNvPr>
          <p:cNvSpPr txBox="1"/>
          <p:nvPr/>
        </p:nvSpPr>
        <p:spPr>
          <a:xfrm>
            <a:off x="4427984" y="1664804"/>
            <a:ext cx="25922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Ekstrakcija DNA </a:t>
            </a:r>
          </a:p>
          <a:p>
            <a:r>
              <a:rPr lang="hr-HR" dirty="0"/>
              <a:t>Modeli molekula, virusa i bakterija</a:t>
            </a:r>
          </a:p>
        </p:txBody>
      </p:sp>
    </p:spTree>
    <p:extLst>
      <p:ext uri="{BB962C8B-B14F-4D97-AF65-F5344CB8AC3E}">
        <p14:creationId xmlns:p14="http://schemas.microsoft.com/office/powerpoint/2010/main" val="409641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C951127-6E5D-4DDB-8811-FD2FE51502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75406" y="548680"/>
            <a:ext cx="4555514" cy="936104"/>
          </a:xfrm>
        </p:spPr>
        <p:txBody>
          <a:bodyPr/>
          <a:lstStyle/>
          <a:p>
            <a:r>
              <a:rPr lang="hr-HR" dirty="0"/>
              <a:t>Što su radili Mladi znanstvenici? </a:t>
            </a:r>
          </a:p>
        </p:txBody>
      </p:sp>
      <p:pic>
        <p:nvPicPr>
          <p:cNvPr id="5" name="Rezervirano mjesto sadržaja 4" descr="Slika na kojoj se prikazuje osoba, na zatvorenom, pod, dijete&#10;&#10;Opis je generiran uz vrlo visoku pouzdanost">
            <a:extLst>
              <a:ext uri="{FF2B5EF4-FFF2-40B4-BE49-F238E27FC236}">
                <a16:creationId xmlns:a16="http://schemas.microsoft.com/office/drawing/2014/main" id="{A9602604-9BDD-42FC-8EA2-041A47CE673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226" y="4001672"/>
            <a:ext cx="4379000" cy="2476872"/>
          </a:xfrm>
        </p:spPr>
      </p:pic>
      <p:pic>
        <p:nvPicPr>
          <p:cNvPr id="7" name="Slika 6" descr="Slika na kojoj se prikazuje na zatvorenom&#10;&#10;Opis je generiran uz visoku pouzdanost">
            <a:extLst>
              <a:ext uri="{FF2B5EF4-FFF2-40B4-BE49-F238E27FC236}">
                <a16:creationId xmlns:a16="http://schemas.microsoft.com/office/drawing/2014/main" id="{D36705CE-D815-455F-9152-E04EA32167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2360"/>
            <a:ext cx="3300394" cy="5834952"/>
          </a:xfrm>
          <a:prstGeom prst="rect">
            <a:avLst/>
          </a:prstGeom>
        </p:spPr>
      </p:pic>
      <p:sp>
        <p:nvSpPr>
          <p:cNvPr id="8" name="TekstniOkvir 7">
            <a:extLst>
              <a:ext uri="{FF2B5EF4-FFF2-40B4-BE49-F238E27FC236}">
                <a16:creationId xmlns:a16="http://schemas.microsoft.com/office/drawing/2014/main" id="{F1AD74BE-392C-4CB4-8892-F2F6C1DBCC57}"/>
              </a:ext>
            </a:extLst>
          </p:cNvPr>
          <p:cNvSpPr txBox="1"/>
          <p:nvPr/>
        </p:nvSpPr>
        <p:spPr>
          <a:xfrm>
            <a:off x="3763663" y="1979165"/>
            <a:ext cx="4379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hr-HR" dirty="0"/>
              <a:t>Sok od bazgina cvijeta</a:t>
            </a:r>
          </a:p>
          <a:p>
            <a:pPr fontAlgn="base"/>
            <a:r>
              <a:rPr lang="hr-HR" dirty="0"/>
              <a:t>Recept: </a:t>
            </a:r>
          </a:p>
          <a:p>
            <a:pPr fontAlgn="base"/>
            <a:r>
              <a:rPr lang="hr-HR" dirty="0"/>
              <a:t>40kom. većih cvjetova bazge </a:t>
            </a:r>
          </a:p>
          <a:p>
            <a:pPr fontAlgn="base"/>
            <a:r>
              <a:rPr lang="hr-HR" dirty="0"/>
              <a:t>4L vode</a:t>
            </a:r>
          </a:p>
          <a:p>
            <a:pPr fontAlgn="base"/>
            <a:r>
              <a:rPr lang="hr-HR" dirty="0"/>
              <a:t>40gr limunske kiseline</a:t>
            </a:r>
          </a:p>
          <a:p>
            <a:pPr fontAlgn="base"/>
            <a:r>
              <a:rPr lang="hr-HR" dirty="0"/>
              <a:t>4kg šećera</a:t>
            </a:r>
          </a:p>
        </p:txBody>
      </p:sp>
    </p:spTree>
    <p:extLst>
      <p:ext uri="{BB962C8B-B14F-4D97-AF65-F5344CB8AC3E}">
        <p14:creationId xmlns:p14="http://schemas.microsoft.com/office/powerpoint/2010/main" val="2850519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C104A97-5DD0-4F3E-9DBF-5DC3382F55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1143000"/>
          </a:xfrm>
        </p:spPr>
        <p:txBody>
          <a:bodyPr/>
          <a:lstStyle/>
          <a:p>
            <a:r>
              <a:rPr lang="hr-HR" dirty="0"/>
              <a:t>Što su radili Mladi znanstvenici? </a:t>
            </a:r>
          </a:p>
        </p:txBody>
      </p:sp>
      <p:pic>
        <p:nvPicPr>
          <p:cNvPr id="5" name="Rezervirano mjesto sadržaja 4" descr="Slika na kojoj se prikazuje biljka, na zatvorenom, stol&#10;&#10;Opis je generiran uz visoku pouzdanost">
            <a:extLst>
              <a:ext uri="{FF2B5EF4-FFF2-40B4-BE49-F238E27FC236}">
                <a16:creationId xmlns:a16="http://schemas.microsoft.com/office/drawing/2014/main" id="{6C4DF62B-969C-4B27-A1F9-27FCD045F0A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700808"/>
            <a:ext cx="6840760" cy="3866930"/>
          </a:xfr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7C147221-F920-48DB-98DA-81997A795AA2}"/>
              </a:ext>
            </a:extLst>
          </p:cNvPr>
          <p:cNvSpPr txBox="1"/>
          <p:nvPr/>
        </p:nvSpPr>
        <p:spPr>
          <a:xfrm>
            <a:off x="323528" y="5805264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Rasada rajčice</a:t>
            </a:r>
          </a:p>
        </p:txBody>
      </p:sp>
    </p:spTree>
    <p:extLst>
      <p:ext uri="{BB962C8B-B14F-4D97-AF65-F5344CB8AC3E}">
        <p14:creationId xmlns:p14="http://schemas.microsoft.com/office/powerpoint/2010/main" val="3002396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95A85A9-045E-4AF5-981A-F698284A50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Što su radili Mladi znanstvenici? </a:t>
            </a:r>
          </a:p>
        </p:txBody>
      </p:sp>
      <p:pic>
        <p:nvPicPr>
          <p:cNvPr id="5" name="Rezervirano mjesto sadržaja 4" descr="Slika na kojoj se prikazuje prozor, na zatvorenom, zgrada, stablo&#10;&#10;Opis je generiran uz vrlo visoku pouzdanost">
            <a:extLst>
              <a:ext uri="{FF2B5EF4-FFF2-40B4-BE49-F238E27FC236}">
                <a16:creationId xmlns:a16="http://schemas.microsoft.com/office/drawing/2014/main" id="{2AB18C4E-75C1-420C-8436-6CA196539A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576" y="1628800"/>
            <a:ext cx="5877103" cy="3324237"/>
          </a:xfr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E0DCC690-9554-4C77-845B-0941592271F9}"/>
              </a:ext>
            </a:extLst>
          </p:cNvPr>
          <p:cNvSpPr txBox="1"/>
          <p:nvPr/>
        </p:nvSpPr>
        <p:spPr>
          <a:xfrm>
            <a:off x="323528" y="5373216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Biblijsko bilje, sa kolegicom Mirtom Blažević</a:t>
            </a:r>
          </a:p>
        </p:txBody>
      </p:sp>
      <p:pic>
        <p:nvPicPr>
          <p:cNvPr id="8" name="Slika 7" descr="Slika na kojoj se prikazuje zid, na zatvorenom, pod, soba&#10;&#10;Opis je generiran uz vrlo visoku pouzdanost">
            <a:extLst>
              <a:ext uri="{FF2B5EF4-FFF2-40B4-BE49-F238E27FC236}">
                <a16:creationId xmlns:a16="http://schemas.microsoft.com/office/drawing/2014/main" id="{DB5434D1-EE4D-47BF-9FFF-6750635225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542" y="2060848"/>
            <a:ext cx="2631930" cy="465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84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F3F7F1C-F615-4917-A8AF-BA1E9EF186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Što su radili Mladi znanstvenici? </a:t>
            </a:r>
          </a:p>
        </p:txBody>
      </p:sp>
      <p:pic>
        <p:nvPicPr>
          <p:cNvPr id="5" name="Rezervirano mjesto sadržaja 4" descr="Slika na kojoj se prikazuje odjeća&#10;&#10;Opis je generiran uz vrlo visoku pouzdanost">
            <a:extLst>
              <a:ext uri="{FF2B5EF4-FFF2-40B4-BE49-F238E27FC236}">
                <a16:creationId xmlns:a16="http://schemas.microsoft.com/office/drawing/2014/main" id="{FBB4B0D0-9B2B-4E87-967E-7A4EE5D1F3F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17638"/>
            <a:ext cx="7757128" cy="4387626"/>
          </a:xfr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CA803C9E-B1E1-496A-9DB8-3853F0B1AF88}"/>
              </a:ext>
            </a:extLst>
          </p:cNvPr>
          <p:cNvSpPr txBox="1"/>
          <p:nvPr/>
        </p:nvSpPr>
        <p:spPr>
          <a:xfrm>
            <a:off x="683568" y="5877272"/>
            <a:ext cx="5626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Obilježavanje mjeseca borbe protiv raka dojke</a:t>
            </a:r>
          </a:p>
        </p:txBody>
      </p:sp>
    </p:spTree>
    <p:extLst>
      <p:ext uri="{BB962C8B-B14F-4D97-AF65-F5344CB8AC3E}">
        <p14:creationId xmlns:p14="http://schemas.microsoft.com/office/powerpoint/2010/main" val="1165843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3E1D628-1B42-4DBC-9FDF-8B617365F3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60032" y="836712"/>
            <a:ext cx="2808312" cy="1296143"/>
          </a:xfrm>
        </p:spPr>
        <p:txBody>
          <a:bodyPr/>
          <a:lstStyle/>
          <a:p>
            <a:r>
              <a:rPr lang="hr-HR" sz="3600" dirty="0"/>
              <a:t>Što su radili Mladi znanstvenici? </a:t>
            </a:r>
          </a:p>
        </p:txBody>
      </p:sp>
      <p:pic>
        <p:nvPicPr>
          <p:cNvPr id="5" name="Rezervirano mjesto sadržaja 4" descr="Slika na kojoj se prikazuje pod, na zatvorenom, stol, zid&#10;&#10;Opis je generiran uz vrlo visoku pouzdanost">
            <a:extLst>
              <a:ext uri="{FF2B5EF4-FFF2-40B4-BE49-F238E27FC236}">
                <a16:creationId xmlns:a16="http://schemas.microsoft.com/office/drawing/2014/main" id="{FD1AA34A-F7D6-4365-857E-2CD6EFD1B76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3" y="90972"/>
            <a:ext cx="4687416" cy="3124944"/>
          </a:xfrm>
        </p:spPr>
      </p:pic>
      <p:pic>
        <p:nvPicPr>
          <p:cNvPr id="7" name="Slika 6" descr="Slika na kojoj se prikazuje pod, na zatvorenom&#10;&#10;Opis je generiran uz vrlo visoku pouzdanost">
            <a:extLst>
              <a:ext uri="{FF2B5EF4-FFF2-40B4-BE49-F238E27FC236}">
                <a16:creationId xmlns:a16="http://schemas.microsoft.com/office/drawing/2014/main" id="{AB1FE1BF-47BA-4DAA-A96F-3C9421EF0D0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88549" y="3192276"/>
            <a:ext cx="4687416" cy="3124944"/>
          </a:xfrm>
          <a:prstGeom prst="rect">
            <a:avLst/>
          </a:prstGeom>
        </p:spPr>
      </p:pic>
      <p:pic>
        <p:nvPicPr>
          <p:cNvPr id="9" name="Slika 8" descr="Slika na kojoj se prikazuje pod, na zatvorenom, osoba, muškarac&#10;&#10;Opis je generiran uz visoku pouzdanost">
            <a:extLst>
              <a:ext uri="{FF2B5EF4-FFF2-40B4-BE49-F238E27FC236}">
                <a16:creationId xmlns:a16="http://schemas.microsoft.com/office/drawing/2014/main" id="{CF8CB287-AC30-4F3E-89AA-5D15B170A4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93" y="3192276"/>
            <a:ext cx="4687415" cy="3124944"/>
          </a:xfrm>
          <a:prstGeom prst="rect">
            <a:avLst/>
          </a:prstGeom>
        </p:spPr>
      </p:pic>
      <p:sp>
        <p:nvSpPr>
          <p:cNvPr id="3" name="TekstniOkvir 2">
            <a:extLst>
              <a:ext uri="{FF2B5EF4-FFF2-40B4-BE49-F238E27FC236}">
                <a16:creationId xmlns:a16="http://schemas.microsoft.com/office/drawing/2014/main" id="{C5B705D9-1052-43DA-A1BC-AE1151EF19A7}"/>
              </a:ext>
            </a:extLst>
          </p:cNvPr>
          <p:cNvSpPr txBox="1"/>
          <p:nvPr/>
        </p:nvSpPr>
        <p:spPr>
          <a:xfrm>
            <a:off x="4870296" y="2636912"/>
            <a:ext cx="3744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Pokusi uz glazbu na školskoj predstavi</a:t>
            </a:r>
          </a:p>
        </p:txBody>
      </p:sp>
    </p:spTree>
    <p:extLst>
      <p:ext uri="{BB962C8B-B14F-4D97-AF65-F5344CB8AC3E}">
        <p14:creationId xmlns:p14="http://schemas.microsoft.com/office/powerpoint/2010/main" val="277073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829BB892-364E-4AE6-AF4B-2A7C1FE192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Što će raditi biolozi u sklopu projekta PIN? </a:t>
            </a:r>
          </a:p>
        </p:txBody>
      </p:sp>
      <p:pic>
        <p:nvPicPr>
          <p:cNvPr id="5" name="Rezervirano mjesto sadržaja 4" descr="Slika na kojoj se prikazuje na zatvorenom, torta, čokolada, komad&#10;&#10;Opis je generiran uz visoku pouzdanost">
            <a:extLst>
              <a:ext uri="{FF2B5EF4-FFF2-40B4-BE49-F238E27FC236}">
                <a16:creationId xmlns:a16="http://schemas.microsoft.com/office/drawing/2014/main" id="{0758FBCD-15DC-4728-8E8F-087D2E2889E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3864" y="3140968"/>
            <a:ext cx="3827675" cy="1944216"/>
          </a:xfr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65CBBE77-F611-4C16-9D46-259A84F3E12E}"/>
              </a:ext>
            </a:extLst>
          </p:cNvPr>
          <p:cNvSpPr txBox="1"/>
          <p:nvPr/>
        </p:nvSpPr>
        <p:spPr>
          <a:xfrm>
            <a:off x="762692" y="1700808"/>
            <a:ext cx="33052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Određivanje brojnosti </a:t>
            </a:r>
            <a:r>
              <a:rPr lang="hr-HR" dirty="0" err="1"/>
              <a:t>nematoda</a:t>
            </a:r>
            <a:r>
              <a:rPr lang="hr-HR" dirty="0"/>
              <a:t> u uzorcima tla iz  </a:t>
            </a:r>
            <a:r>
              <a:rPr lang="hr-HR" dirty="0" err="1"/>
              <a:t>kompostišta</a:t>
            </a:r>
            <a:r>
              <a:rPr lang="hr-HR" dirty="0"/>
              <a:t> Obrtničko-industrijske škole Županja. </a:t>
            </a:r>
          </a:p>
          <a:p>
            <a:endParaRPr lang="hr-HR" dirty="0"/>
          </a:p>
          <a:p>
            <a:r>
              <a:rPr lang="hr-HR" dirty="0"/>
              <a:t>Trofičke skupine </a:t>
            </a:r>
            <a:r>
              <a:rPr lang="hr-HR" dirty="0" err="1"/>
              <a:t>Nematoda</a:t>
            </a:r>
            <a:r>
              <a:rPr lang="hr-HR" dirty="0"/>
              <a:t> će određivati Poljoprivredni fakultet u Osijeku. </a:t>
            </a:r>
          </a:p>
        </p:txBody>
      </p:sp>
    </p:spTree>
    <p:extLst>
      <p:ext uri="{BB962C8B-B14F-4D97-AF65-F5344CB8AC3E}">
        <p14:creationId xmlns:p14="http://schemas.microsoft.com/office/powerpoint/2010/main" val="2734045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FE6EE7D-E422-4901-ADCE-469DC23B52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Tko/što su Nematode? 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1948E0C-9249-4FB1-948E-6DD436524D9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51520" y="1535113"/>
            <a:ext cx="4040188" cy="3951288"/>
          </a:xfrm>
        </p:spPr>
        <p:txBody>
          <a:bodyPr/>
          <a:lstStyle/>
          <a:p>
            <a:r>
              <a:rPr lang="hr-HR" dirty="0"/>
              <a:t>Nematode u vitki, duguljasti crvi, obično 5-100 µm debeli i najmanje 0,1 mm dugi, ali ne više od 2,5 mm.</a:t>
            </a:r>
          </a:p>
          <a:p>
            <a:endParaRPr lang="hr-HR" dirty="0"/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2BED8F73-70B8-4D4A-801C-A72A98E9A38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291708" y="2611904"/>
            <a:ext cx="4041775" cy="639762"/>
          </a:xfrm>
        </p:spPr>
        <p:txBody>
          <a:bodyPr/>
          <a:lstStyle/>
          <a:p>
            <a:r>
              <a:rPr lang="hr-HR" dirty="0"/>
              <a:t>Da, </a:t>
            </a:r>
            <a:r>
              <a:rPr lang="hr-HR" dirty="0" err="1"/>
              <a:t>nematode</a:t>
            </a:r>
            <a:r>
              <a:rPr lang="hr-HR" dirty="0"/>
              <a:t> su gliste!</a:t>
            </a:r>
          </a:p>
          <a:p>
            <a:r>
              <a:rPr lang="hr-HR" dirty="0"/>
              <a:t>Gujavice NISU gliste! </a:t>
            </a:r>
          </a:p>
          <a:p>
            <a:r>
              <a:rPr lang="hr-HR" dirty="0"/>
              <a:t> </a:t>
            </a:r>
          </a:p>
        </p:txBody>
      </p:sp>
      <p:pic>
        <p:nvPicPr>
          <p:cNvPr id="8" name="Rezervirano mjesto sadržaja 7" descr="Slika na kojoj se prikazuje karta, linijski crtež&#10;&#10;Opis je generiran uz visoku pouzdanost">
            <a:extLst>
              <a:ext uri="{FF2B5EF4-FFF2-40B4-BE49-F238E27FC236}">
                <a16:creationId xmlns:a16="http://schemas.microsoft.com/office/drawing/2014/main" id="{B4BDA897-12BC-4C51-B0D9-089641A3A11E}"/>
              </a:ext>
            </a:extLst>
          </p:cNvPr>
          <p:cNvPicPr>
            <a:picLocks noGrp="1" noChangeAspect="1"/>
          </p:cNvPicPr>
          <p:nvPr>
            <p:ph sz="quarter" idx="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900" y="3394296"/>
            <a:ext cx="3658808" cy="2541166"/>
          </a:xfrm>
        </p:spPr>
      </p:pic>
      <p:sp>
        <p:nvSpPr>
          <p:cNvPr id="9" name="TekstniOkvir 8">
            <a:extLst>
              <a:ext uri="{FF2B5EF4-FFF2-40B4-BE49-F238E27FC236}">
                <a16:creationId xmlns:a16="http://schemas.microsoft.com/office/drawing/2014/main" id="{CBF0324B-43E3-407B-A590-73495D7AE8BD}"/>
              </a:ext>
            </a:extLst>
          </p:cNvPr>
          <p:cNvSpPr txBox="1"/>
          <p:nvPr/>
        </p:nvSpPr>
        <p:spPr>
          <a:xfrm>
            <a:off x="4704215" y="2772093"/>
            <a:ext cx="3240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hr-HR" dirty="0"/>
          </a:p>
        </p:txBody>
      </p:sp>
      <p:pic>
        <p:nvPicPr>
          <p:cNvPr id="11" name="Slika 10" descr="Slika na kojoj se prikazuje na otvorenom, zvijezda zmijača&#10;&#10;Opis je generiran uz visoku pouzdanost">
            <a:extLst>
              <a:ext uri="{FF2B5EF4-FFF2-40B4-BE49-F238E27FC236}">
                <a16:creationId xmlns:a16="http://schemas.microsoft.com/office/drawing/2014/main" id="{BC3041C8-D312-45B7-AFAA-F0D46961CB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3384" y="3402744"/>
            <a:ext cx="3712644" cy="2506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348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C8B1F9E4-76ED-4718-8798-A268BC92B9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Zašto su Nematode važne? 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C35616F0-578A-4BD3-888C-81EEBDE97E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72000" y="4595018"/>
            <a:ext cx="4038600" cy="4525963"/>
          </a:xfrm>
        </p:spPr>
        <p:txBody>
          <a:bodyPr/>
          <a:lstStyle/>
          <a:p>
            <a:r>
              <a:rPr lang="hr-HR" sz="2000" dirty="0"/>
              <a:t>Ekološki značaj </a:t>
            </a:r>
            <a:r>
              <a:rPr lang="hr-HR" sz="2000" dirty="0" err="1"/>
              <a:t>nematoda</a:t>
            </a:r>
            <a:r>
              <a:rPr lang="hr-HR" sz="2000" dirty="0"/>
              <a:t> počiva na njihovoj velikoj brojnosti i raznolikosti vrsta, kao i raznolikosti trofičkih grupa. 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37D74763-706B-4295-BE45-8ACD82910B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57200" y="1560834"/>
            <a:ext cx="4978896" cy="4382767"/>
          </a:xfrm>
        </p:spPr>
        <p:txBody>
          <a:bodyPr/>
          <a:lstStyle/>
          <a:p>
            <a:r>
              <a:rPr lang="hr-HR" sz="1800" dirty="0"/>
              <a:t>Trofička klasifikacija zemljišnih </a:t>
            </a:r>
            <a:r>
              <a:rPr lang="hr-HR" sz="1800" dirty="0" err="1"/>
              <a:t>nematoda</a:t>
            </a:r>
            <a:r>
              <a:rPr lang="hr-HR" sz="1800" dirty="0"/>
              <a:t> razlikuje osam osnovnih grupa: </a:t>
            </a:r>
          </a:p>
          <a:p>
            <a:r>
              <a:rPr lang="hr-HR" sz="1800" dirty="0"/>
              <a:t>(1) </a:t>
            </a:r>
            <a:r>
              <a:rPr lang="hr-HR" sz="1800" dirty="0" err="1"/>
              <a:t>biljnoparazitne</a:t>
            </a:r>
            <a:r>
              <a:rPr lang="hr-HR" sz="1800" dirty="0"/>
              <a:t> </a:t>
            </a:r>
            <a:r>
              <a:rPr lang="hr-HR" sz="1800" dirty="0" err="1"/>
              <a:t>nematode</a:t>
            </a:r>
            <a:endParaRPr lang="hr-HR" sz="1800" dirty="0"/>
          </a:p>
          <a:p>
            <a:r>
              <a:rPr lang="hr-HR" sz="1800" dirty="0"/>
              <a:t>(2) </a:t>
            </a:r>
            <a:r>
              <a:rPr lang="hr-HR" sz="1800" dirty="0" err="1"/>
              <a:t>bakterivore</a:t>
            </a:r>
            <a:endParaRPr lang="hr-HR" sz="1800" dirty="0"/>
          </a:p>
          <a:p>
            <a:r>
              <a:rPr lang="hr-HR" sz="1800" dirty="0"/>
              <a:t>(3) </a:t>
            </a:r>
            <a:r>
              <a:rPr lang="hr-HR" sz="1800" dirty="0" err="1"/>
              <a:t>fungivore</a:t>
            </a:r>
            <a:endParaRPr lang="hr-HR" sz="1800" dirty="0"/>
          </a:p>
          <a:p>
            <a:r>
              <a:rPr lang="hr-HR" sz="1800" dirty="0"/>
              <a:t>(4) </a:t>
            </a:r>
            <a:r>
              <a:rPr lang="hr-HR" sz="1800" dirty="0" err="1"/>
              <a:t>omnivore</a:t>
            </a:r>
            <a:endParaRPr lang="hr-HR" sz="1800" dirty="0"/>
          </a:p>
          <a:p>
            <a:r>
              <a:rPr lang="hr-HR" sz="1800" dirty="0"/>
              <a:t>(5) predatore</a:t>
            </a:r>
          </a:p>
          <a:p>
            <a:r>
              <a:rPr lang="hr-HR" sz="1800" dirty="0"/>
              <a:t>(6) </a:t>
            </a:r>
            <a:r>
              <a:rPr lang="hr-HR" sz="1800" dirty="0" err="1"/>
              <a:t>nematode</a:t>
            </a:r>
            <a:r>
              <a:rPr lang="hr-HR" sz="1800" dirty="0"/>
              <a:t> koje se hrane na jednostaničnim </a:t>
            </a:r>
            <a:r>
              <a:rPr lang="hr-HR" sz="1800" dirty="0" err="1"/>
              <a:t>eukariotima</a:t>
            </a:r>
            <a:endParaRPr lang="hr-HR" sz="1800" dirty="0"/>
          </a:p>
          <a:p>
            <a:r>
              <a:rPr lang="hr-HR" sz="1800" dirty="0"/>
              <a:t>(7) </a:t>
            </a:r>
            <a:r>
              <a:rPr lang="hr-HR" sz="1800" dirty="0" err="1"/>
              <a:t>nematode</a:t>
            </a:r>
            <a:r>
              <a:rPr lang="hr-HR" sz="1800" dirty="0"/>
              <a:t> koje se hrane različitim infektivnim stadijima parazita</a:t>
            </a:r>
          </a:p>
          <a:p>
            <a:r>
              <a:rPr lang="hr-HR" sz="1800" dirty="0"/>
              <a:t>(8) </a:t>
            </a:r>
            <a:r>
              <a:rPr lang="hr-HR" sz="1800" dirty="0" err="1"/>
              <a:t>nematode</a:t>
            </a:r>
            <a:r>
              <a:rPr lang="hr-HR" sz="1800" dirty="0"/>
              <a:t> koje se hrane supstratom </a:t>
            </a:r>
          </a:p>
          <a:p>
            <a:pPr marL="0" indent="0">
              <a:buNone/>
            </a:pPr>
            <a:r>
              <a:rPr lang="hr-HR" sz="1800" dirty="0"/>
              <a:t>                             (</a:t>
            </a:r>
            <a:r>
              <a:rPr lang="hr-HR" sz="1800" dirty="0" err="1"/>
              <a:t>Yeates</a:t>
            </a:r>
            <a:r>
              <a:rPr lang="hr-HR" sz="1800" dirty="0"/>
              <a:t> i sur., 1993).</a:t>
            </a:r>
          </a:p>
        </p:txBody>
      </p:sp>
      <p:pic>
        <p:nvPicPr>
          <p:cNvPr id="8" name="Slika 7" descr="Slika na kojoj se prikazuje zid, pjenjača&#10;&#10;Opis je generiran uz visoku pouzdanost">
            <a:extLst>
              <a:ext uri="{FF2B5EF4-FFF2-40B4-BE49-F238E27FC236}">
                <a16:creationId xmlns:a16="http://schemas.microsoft.com/office/drawing/2014/main" id="{27AF2CFB-7739-4FB5-9A28-DECAAF3B0A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3292" y="2334580"/>
            <a:ext cx="4758348" cy="2188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2358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0ECEE31-B706-4990-83D0-A44282E636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Što nam </a:t>
            </a:r>
            <a:r>
              <a:rPr lang="hr-HR" dirty="0" err="1"/>
              <a:t>nematode</a:t>
            </a:r>
            <a:r>
              <a:rPr lang="hr-HR" dirty="0"/>
              <a:t> u tlu kazuju? </a:t>
            </a:r>
          </a:p>
        </p:txBody>
      </p:sp>
      <p:pic>
        <p:nvPicPr>
          <p:cNvPr id="4" name="Slika 3" descr="Slika na kojoj se prikazuje stablo, tekst&#10;&#10;Opis je generiran uz vrlo visoku pouzdanost">
            <a:extLst>
              <a:ext uri="{FF2B5EF4-FFF2-40B4-BE49-F238E27FC236}">
                <a16:creationId xmlns:a16="http://schemas.microsoft.com/office/drawing/2014/main" id="{200290EC-33F2-4000-AD8B-B455387DFB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7874" y="2723526"/>
            <a:ext cx="3555046" cy="3366644"/>
          </a:xfrm>
          <a:prstGeom prst="rect">
            <a:avLst/>
          </a:prstGeom>
        </p:spPr>
      </p:pic>
      <p:sp>
        <p:nvSpPr>
          <p:cNvPr id="5" name="Pravokutnik 4">
            <a:extLst>
              <a:ext uri="{FF2B5EF4-FFF2-40B4-BE49-F238E27FC236}">
                <a16:creationId xmlns:a16="http://schemas.microsoft.com/office/drawing/2014/main" id="{C9F0EA26-23CD-463F-8D92-576877752575}"/>
              </a:ext>
            </a:extLst>
          </p:cNvPr>
          <p:cNvSpPr/>
          <p:nvPr/>
        </p:nvSpPr>
        <p:spPr>
          <a:xfrm>
            <a:off x="294159" y="4406848"/>
            <a:ext cx="42778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>
                <a:solidFill>
                  <a:srgbClr val="4D4541"/>
                </a:solidFill>
                <a:latin typeface="+mj-lt"/>
              </a:rPr>
              <a:t>Bez </a:t>
            </a:r>
            <a:r>
              <a:rPr lang="hr-HR" sz="2800" dirty="0" err="1">
                <a:solidFill>
                  <a:srgbClr val="4D4541"/>
                </a:solidFill>
                <a:latin typeface="+mj-lt"/>
              </a:rPr>
              <a:t>nematoda</a:t>
            </a:r>
            <a:r>
              <a:rPr lang="hr-HR" sz="2800" dirty="0">
                <a:solidFill>
                  <a:srgbClr val="4D4541"/>
                </a:solidFill>
                <a:latin typeface="+mj-lt"/>
              </a:rPr>
              <a:t> hranjive bi tvari ostale imobilizirane i nedostupne biljkama.</a:t>
            </a:r>
            <a:endParaRPr lang="hr-HR" sz="2800" dirty="0">
              <a:latin typeface="+mj-lt"/>
            </a:endParaRP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84C1871B-66CC-45C7-BEAE-DA651ECCE71A}"/>
              </a:ext>
            </a:extLst>
          </p:cNvPr>
          <p:cNvSpPr/>
          <p:nvPr/>
        </p:nvSpPr>
        <p:spPr>
          <a:xfrm>
            <a:off x="661080" y="1662020"/>
            <a:ext cx="386828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dirty="0"/>
              <a:t> Nematode imaju funkciju smanjenja ostataka većih životinja i biljnog tkiva (</a:t>
            </a:r>
            <a:r>
              <a:rPr lang="hr-HR" dirty="0" err="1"/>
              <a:t>Dropkin</a:t>
            </a:r>
            <a:r>
              <a:rPr lang="hr-HR" dirty="0"/>
              <a:t>, 1980). </a:t>
            </a:r>
          </a:p>
          <a:p>
            <a:r>
              <a:rPr lang="hr-HR" dirty="0"/>
              <a:t>Zajednica </a:t>
            </a:r>
            <a:r>
              <a:rPr lang="hr-HR" dirty="0" err="1"/>
              <a:t>nematoda</a:t>
            </a:r>
            <a:r>
              <a:rPr lang="hr-HR" dirty="0"/>
              <a:t> u tlu, osobito </a:t>
            </a:r>
            <a:r>
              <a:rPr lang="hr-HR" dirty="0" err="1"/>
              <a:t>bakterivore</a:t>
            </a:r>
            <a:r>
              <a:rPr lang="hr-HR" dirty="0"/>
              <a:t> i </a:t>
            </a:r>
            <a:r>
              <a:rPr lang="hr-HR" dirty="0" err="1"/>
              <a:t>fungivore</a:t>
            </a:r>
            <a:r>
              <a:rPr lang="hr-HR" dirty="0"/>
              <a:t>, mogu doprinijeti održavanju adekvatne razine biljkama dostupnog dušika u </a:t>
            </a:r>
            <a:r>
              <a:rPr lang="hr-HR" dirty="0" err="1"/>
              <a:t>agroekosustavima</a:t>
            </a:r>
            <a:r>
              <a:rPr lang="hr-HR" dirty="0"/>
              <a:t> (</a:t>
            </a:r>
            <a:r>
              <a:rPr lang="hr-HR" dirty="0" err="1"/>
              <a:t>Ferris</a:t>
            </a:r>
            <a:r>
              <a:rPr lang="hr-HR" dirty="0"/>
              <a:t> i sur., 1998).</a:t>
            </a:r>
          </a:p>
        </p:txBody>
      </p:sp>
    </p:spTree>
    <p:extLst>
      <p:ext uri="{BB962C8B-B14F-4D97-AF65-F5344CB8AC3E}">
        <p14:creationId xmlns:p14="http://schemas.microsoft.com/office/powerpoint/2010/main" val="3363075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 idx="4294967295"/>
          </p:nvPr>
        </p:nvSpPr>
        <p:spPr>
          <a:xfrm>
            <a:off x="4061896" y="752073"/>
            <a:ext cx="3826100" cy="911502"/>
          </a:xfrm>
        </p:spPr>
        <p:txBody>
          <a:bodyPr>
            <a:normAutofit fontScale="90000"/>
          </a:bodyPr>
          <a:lstStyle/>
          <a:p>
            <a:pPr algn="ctr"/>
            <a:r>
              <a:rPr lang="hr-HR" sz="4000" b="1" dirty="0">
                <a:solidFill>
                  <a:schemeClr val="accent2">
                    <a:lumMod val="50000"/>
                  </a:schemeClr>
                </a:solidFill>
              </a:rPr>
              <a:t>Babina Greda-  selo pokraj rupe za školsku dvoranu? 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5F5BF4A6-D668-4376-BB34-3A8F46F38C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5429" y="2430404"/>
            <a:ext cx="4642376" cy="1402243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26680DCC-5F27-45EC-9E7B-21FAE99CF4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829" y="3131525"/>
            <a:ext cx="3711373" cy="2704899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80797AB4-01A2-4555-B1A5-2534D884B8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0160" y="4208793"/>
            <a:ext cx="4752528" cy="1595739"/>
          </a:xfrm>
          <a:prstGeom prst="rect">
            <a:avLst/>
          </a:prstGeom>
        </p:spPr>
      </p:pic>
      <p:pic>
        <p:nvPicPr>
          <p:cNvPr id="8" name="Slika 7" descr="Slika na kojoj se prikazuje na otvorenom, trava, nebo, zgrada&#10;&#10;Opis je generiran uz vrlo visoku pouzdanost">
            <a:extLst>
              <a:ext uri="{FF2B5EF4-FFF2-40B4-BE49-F238E27FC236}">
                <a16:creationId xmlns:a16="http://schemas.microsoft.com/office/drawing/2014/main" id="{4DE521E8-4CAB-46D9-A078-F2C43850CD5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796" y="510997"/>
            <a:ext cx="3826100" cy="2164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25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BA8AEC0-08C5-4958-813F-F81E7F9B9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Što će raditi biolozi u sklopu projekta PIN? 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EB9028A-816C-4406-9614-50128E6CB5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528" y="1628800"/>
            <a:ext cx="7067128" cy="4525963"/>
          </a:xfrm>
        </p:spPr>
        <p:txBody>
          <a:bodyPr/>
          <a:lstStyle/>
          <a:p>
            <a:pPr marL="0" indent="0">
              <a:buNone/>
            </a:pPr>
            <a:r>
              <a:rPr lang="hr-HR" sz="2800" dirty="0"/>
              <a:t>Ciljevi:  </a:t>
            </a:r>
          </a:p>
          <a:p>
            <a:r>
              <a:rPr lang="hr-HR" sz="2800" dirty="0"/>
              <a:t>Određivati brojnost </a:t>
            </a:r>
            <a:r>
              <a:rPr lang="hr-HR" sz="2800" dirty="0" err="1"/>
              <a:t>nematoda</a:t>
            </a:r>
            <a:r>
              <a:rPr lang="hr-HR" sz="2800" dirty="0"/>
              <a:t> u tlu </a:t>
            </a:r>
            <a:r>
              <a:rPr lang="hr-HR" sz="2800" dirty="0" err="1"/>
              <a:t>kompostištu</a:t>
            </a:r>
            <a:endParaRPr lang="hr-HR" sz="2800" dirty="0"/>
          </a:p>
          <a:p>
            <a:r>
              <a:rPr lang="hr-HR" sz="2800" dirty="0"/>
              <a:t>Odrediti trofičke supine </a:t>
            </a:r>
            <a:r>
              <a:rPr lang="hr-HR" sz="2800" dirty="0" err="1"/>
              <a:t>nematoda</a:t>
            </a:r>
            <a:r>
              <a:rPr lang="hr-HR" sz="2800" dirty="0"/>
              <a:t> prisutnih u tlu i izvesti zaključak o procesima koji se događaju u </a:t>
            </a:r>
            <a:r>
              <a:rPr lang="hr-HR" sz="2800" dirty="0" err="1"/>
              <a:t>kompostištu</a:t>
            </a:r>
            <a:endParaRPr lang="hr-HR" sz="2800" dirty="0"/>
          </a:p>
          <a:p>
            <a:r>
              <a:rPr lang="hr-HR" sz="2800" dirty="0"/>
              <a:t>Snimati kratke filmove i objavljivati ih na stranicama škole</a:t>
            </a:r>
          </a:p>
          <a:p>
            <a:r>
              <a:rPr lang="hr-HR" sz="2800" dirty="0"/>
              <a:t>Izraditi znanstveni rad sa dobivenim rezultatima</a:t>
            </a:r>
          </a:p>
          <a:p>
            <a:endParaRPr lang="hr-HR" dirty="0"/>
          </a:p>
          <a:p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972838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6A6FFBF9-DDFA-4B5F-9290-9CCE5D1D5F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Literatura 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B5C5744D-898E-45F2-817F-5694D3940C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sz="2400" dirty="0">
                <a:latin typeface="+mj-lt"/>
              </a:rPr>
              <a:t>Teuta </a:t>
            </a:r>
            <a:r>
              <a:rPr lang="hr-HR" sz="2400" dirty="0" err="1">
                <a:latin typeface="+mj-lt"/>
              </a:rPr>
              <a:t>Benković-Lačić</a:t>
            </a:r>
            <a:r>
              <a:rPr lang="hr-HR" sz="2400" dirty="0">
                <a:latin typeface="+mj-lt"/>
              </a:rPr>
              <a:t>, Mirjana </a:t>
            </a:r>
            <a:r>
              <a:rPr lang="hr-HR" sz="2400" dirty="0" err="1">
                <a:latin typeface="+mj-lt"/>
              </a:rPr>
              <a:t>Brmež</a:t>
            </a:r>
            <a:r>
              <a:rPr lang="hr-HR" sz="2400" dirty="0">
                <a:latin typeface="+mj-lt"/>
              </a:rPr>
              <a:t>, J. Haramija: Uloga </a:t>
            </a:r>
            <a:r>
              <a:rPr lang="hr-HR" sz="2400" dirty="0" err="1">
                <a:latin typeface="+mj-lt"/>
              </a:rPr>
              <a:t>nematoda</a:t>
            </a:r>
            <a:r>
              <a:rPr lang="hr-HR" sz="2400" dirty="0">
                <a:latin typeface="+mj-lt"/>
              </a:rPr>
              <a:t> u hranidbenom  lancu tla i mineralizaciji hranjiva, Agronomski glasnik 03/2014 </a:t>
            </a:r>
          </a:p>
          <a:p>
            <a:r>
              <a:rPr lang="hr-HR" sz="2400" dirty="0">
                <a:latin typeface="+mj-lt"/>
                <a:hlinkClick r:id="rId2"/>
              </a:rPr>
              <a:t>http://www.os-mstojanovic-babinagreda.skole.hr/ </a:t>
            </a:r>
          </a:p>
          <a:p>
            <a:r>
              <a:rPr lang="hr-HR" sz="2400" dirty="0">
                <a:latin typeface="+mj-lt"/>
                <a:hlinkClick r:id="rId2"/>
              </a:rPr>
              <a:t>https://www.facebook.com/pg/skolskaknjiznica.babinagreda/photos/?ref=page_internal</a:t>
            </a:r>
            <a:endParaRPr lang="hr-HR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68322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0" y="1412776"/>
            <a:ext cx="8229600" cy="1143000"/>
          </a:xfrm>
        </p:spPr>
        <p:txBody>
          <a:bodyPr/>
          <a:lstStyle/>
          <a:p>
            <a:r>
              <a:rPr lang="hr-HR" dirty="0"/>
              <a:t>Hvala na pozornosti!!!</a:t>
            </a:r>
          </a:p>
        </p:txBody>
      </p:sp>
      <p:pic>
        <p:nvPicPr>
          <p:cNvPr id="3" name="Slika 2">
            <a:extLst>
              <a:ext uri="{FF2B5EF4-FFF2-40B4-BE49-F238E27FC236}">
                <a16:creationId xmlns:a16="http://schemas.microsoft.com/office/drawing/2014/main" id="{D72D6E7F-6B91-4849-8CD6-52CF639A4B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728" y="6004486"/>
            <a:ext cx="2615411" cy="853514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05F1F13F-39BB-42CC-91CB-A428040B7A9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3855" y="0"/>
            <a:ext cx="2889754" cy="938865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BBF05CED-9765-48A4-BEF6-ECFBAF97AD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66030" y="118978"/>
            <a:ext cx="579170" cy="475529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A5C6F75F-6474-4CA2-A3E2-0AC29378A21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27824" y="200940"/>
            <a:ext cx="4968671" cy="408467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B3014356-026C-4A37-9F62-5306C1AE7D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482427" y="155532"/>
            <a:ext cx="317019" cy="536494"/>
          </a:xfrm>
          <a:prstGeom prst="rect">
            <a:avLst/>
          </a:prstGeom>
        </p:spPr>
      </p:pic>
      <p:pic>
        <p:nvPicPr>
          <p:cNvPr id="12" name="Slika 11" descr="Slika na kojoj se prikazuje tekst, knjiga&#10;&#10;Opis je generiran uz vrlo visoku pouzdanost">
            <a:extLst>
              <a:ext uri="{FF2B5EF4-FFF2-40B4-BE49-F238E27FC236}">
                <a16:creationId xmlns:a16="http://schemas.microsoft.com/office/drawing/2014/main" id="{04A20D4C-6E5F-4C17-A70A-FFECB521B58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4827" y="2555776"/>
            <a:ext cx="3498855" cy="3498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51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zervirano mjesto sadržaja 4" descr="Slika na kojoj se prikazuje fotografija, poziranje, staro, grupa&#10;&#10;Opis je generiran uz vrlo visoku pouzdanost">
            <a:extLst>
              <a:ext uri="{FF2B5EF4-FFF2-40B4-BE49-F238E27FC236}">
                <a16:creationId xmlns:a16="http://schemas.microsoft.com/office/drawing/2014/main" id="{469224C4-6C80-4BB4-8993-02BF911845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4648" y="167795"/>
            <a:ext cx="3359223" cy="2418118"/>
          </a:xfrm>
        </p:spPr>
      </p:pic>
      <p:sp>
        <p:nvSpPr>
          <p:cNvPr id="6" name="TekstniOkvir 5">
            <a:extLst>
              <a:ext uri="{FF2B5EF4-FFF2-40B4-BE49-F238E27FC236}">
                <a16:creationId xmlns:a16="http://schemas.microsoft.com/office/drawing/2014/main" id="{46AB16AD-A430-4444-B347-140C4CD372DA}"/>
              </a:ext>
            </a:extLst>
          </p:cNvPr>
          <p:cNvSpPr txBox="1"/>
          <p:nvPr/>
        </p:nvSpPr>
        <p:spPr>
          <a:xfrm>
            <a:off x="493996" y="410177"/>
            <a:ext cx="29523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>
                <a:latin typeface="Arial Black" panose="020B0A04020102020204" pitchFamily="34" charset="0"/>
              </a:rPr>
              <a:t>Škola u Babinoj Gredi radi, uz kraće prekide, od 1775.</a:t>
            </a:r>
          </a:p>
          <a:p>
            <a:endParaRPr lang="hr-HR" dirty="0"/>
          </a:p>
        </p:txBody>
      </p:sp>
      <p:pic>
        <p:nvPicPr>
          <p:cNvPr id="8" name="Slika 7" descr="Slika na kojoj se prikazuje fotografija, zgrada, staro, zid&#10;&#10;Opis je generiran uz vrlo visoku pouzdanost">
            <a:extLst>
              <a:ext uri="{FF2B5EF4-FFF2-40B4-BE49-F238E27FC236}">
                <a16:creationId xmlns:a16="http://schemas.microsoft.com/office/drawing/2014/main" id="{C7862738-7269-4200-B153-59DD096F6B0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19" y="1603994"/>
            <a:ext cx="3596683" cy="2574784"/>
          </a:xfrm>
          <a:prstGeom prst="rect">
            <a:avLst/>
          </a:prstGeom>
        </p:spPr>
      </p:pic>
      <p:pic>
        <p:nvPicPr>
          <p:cNvPr id="10" name="Slika 9" descr="Slika na kojoj se prikazuje osoba, zgrada, na otvorenom&#10;&#10;Opis je generiran uz vrlo visoku pouzdanost">
            <a:extLst>
              <a:ext uri="{FF2B5EF4-FFF2-40B4-BE49-F238E27FC236}">
                <a16:creationId xmlns:a16="http://schemas.microsoft.com/office/drawing/2014/main" id="{4CB479C4-E550-4A8A-8F3E-E3257559780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841" y="2871640"/>
            <a:ext cx="2133772" cy="3321895"/>
          </a:xfrm>
          <a:prstGeom prst="rect">
            <a:avLst/>
          </a:prstGeom>
        </p:spPr>
      </p:pic>
      <p:pic>
        <p:nvPicPr>
          <p:cNvPr id="1026" name="Picture 2" descr="http://www.os-mstojanovic-babinagreda.skole.hr/upload/os-mstojanovic-babinagreda/images/multistatic/24/Image/21.jpg">
            <a:extLst>
              <a:ext uri="{FF2B5EF4-FFF2-40B4-BE49-F238E27FC236}">
                <a16:creationId xmlns:a16="http://schemas.microsoft.com/office/drawing/2014/main" id="{9744D5E6-107B-40AF-B5EB-8FF56467FC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39" y="4526943"/>
            <a:ext cx="3134755" cy="2197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www.os-mstojanovic-babinagreda.skole.hr/upload/os-mstojanovic-babinagreda/images/multistatic/24/Image/44.jpg">
            <a:extLst>
              <a:ext uri="{FF2B5EF4-FFF2-40B4-BE49-F238E27FC236}">
                <a16:creationId xmlns:a16="http://schemas.microsoft.com/office/drawing/2014/main" id="{088028A5-7024-4599-AFB4-3FAB8EE5A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932" y="2922464"/>
            <a:ext cx="2635041" cy="367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1935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D7ADBE5-CF70-4DCE-B795-CF4422E695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7785" y="125760"/>
            <a:ext cx="3322712" cy="1143000"/>
          </a:xfrm>
        </p:spPr>
        <p:txBody>
          <a:bodyPr/>
          <a:lstStyle/>
          <a:p>
            <a:r>
              <a:rPr lang="hr-HR" sz="2400" dirty="0">
                <a:latin typeface="Arial Black" panose="020B0A04020102020204" pitchFamily="34" charset="0"/>
              </a:rPr>
              <a:t>Dobro došli u 21.stoljeće… </a:t>
            </a:r>
          </a:p>
        </p:txBody>
      </p:sp>
      <p:pic>
        <p:nvPicPr>
          <p:cNvPr id="4" name="Rezervirano mjesto sadržaja 3">
            <a:extLst>
              <a:ext uri="{FF2B5EF4-FFF2-40B4-BE49-F238E27FC236}">
                <a16:creationId xmlns:a16="http://schemas.microsoft.com/office/drawing/2014/main" id="{96DB37D9-BA6D-442A-8E97-D87E3032BB9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572000" y="1199739"/>
            <a:ext cx="2706984" cy="5465861"/>
          </a:xfrm>
          <a:prstGeom prst="rect">
            <a:avLst/>
          </a:prstGeom>
        </p:spPr>
      </p:pic>
      <p:pic>
        <p:nvPicPr>
          <p:cNvPr id="6" name="Slika 5" descr="Slika na kojoj se prikazuje osoba, nebo, na otvorenom, trava&#10;&#10;Opis je generiran uz vrlo visoku pouzdanost">
            <a:extLst>
              <a:ext uri="{FF2B5EF4-FFF2-40B4-BE49-F238E27FC236}">
                <a16:creationId xmlns:a16="http://schemas.microsoft.com/office/drawing/2014/main" id="{399EE474-9371-4031-BD8A-7D9BBBB8D7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06" y="3832504"/>
            <a:ext cx="3952714" cy="2964536"/>
          </a:xfrm>
          <a:prstGeom prst="rect">
            <a:avLst/>
          </a:prstGeom>
        </p:spPr>
      </p:pic>
      <p:pic>
        <p:nvPicPr>
          <p:cNvPr id="5" name="Slika 4" descr="Slika na kojoj se prikazuje na zatvorenom, zid, osoba, strop&#10;&#10;Opis je generiran uz visoku pouzdanost">
            <a:extLst>
              <a:ext uri="{FF2B5EF4-FFF2-40B4-BE49-F238E27FC236}">
                <a16:creationId xmlns:a16="http://schemas.microsoft.com/office/drawing/2014/main" id="{3CB43D13-CED2-4A4C-ACE3-85D00158EC7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506" y="1079805"/>
            <a:ext cx="3990993" cy="2663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88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3C400CC0-3ADC-4A23-8BA5-24A1B0F485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Izvannastavne aktivnosti </a:t>
            </a:r>
          </a:p>
        </p:txBody>
      </p:sp>
      <p:pic>
        <p:nvPicPr>
          <p:cNvPr id="4" name="Rezervirano mjesto sadržaja 3">
            <a:extLst>
              <a:ext uri="{FF2B5EF4-FFF2-40B4-BE49-F238E27FC236}">
                <a16:creationId xmlns:a16="http://schemas.microsoft.com/office/drawing/2014/main" id="{A6A0110C-5E8A-48C2-974A-13167C41C27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2560" y="1317520"/>
            <a:ext cx="4162305" cy="4659298"/>
          </a:xfrm>
          <a:prstGeom prst="rect">
            <a:avLst/>
          </a:prstGeom>
        </p:spPr>
      </p:pic>
      <p:sp>
        <p:nvSpPr>
          <p:cNvPr id="5" name="TekstniOkvir 4">
            <a:extLst>
              <a:ext uri="{FF2B5EF4-FFF2-40B4-BE49-F238E27FC236}">
                <a16:creationId xmlns:a16="http://schemas.microsoft.com/office/drawing/2014/main" id="{6D64BA8E-F482-4152-B155-09E673153118}"/>
              </a:ext>
            </a:extLst>
          </p:cNvPr>
          <p:cNvSpPr txBox="1"/>
          <p:nvPr/>
        </p:nvSpPr>
        <p:spPr>
          <a:xfrm>
            <a:off x="4860032" y="5429701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dirty="0"/>
              <a:t>Uniformirani obrazac za izradu </a:t>
            </a:r>
            <a:r>
              <a:rPr lang="hr-HR" dirty="0" err="1"/>
              <a:t>kurilula</a:t>
            </a:r>
            <a:r>
              <a:rPr lang="hr-HR" dirty="0"/>
              <a:t> u rujnu aktualne školske godine. </a:t>
            </a: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47C7997C-C4B8-409E-AC93-E28E80F8DD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032" y="1240636"/>
            <a:ext cx="2592288" cy="413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6044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Slika 4">
            <a:extLst>
              <a:ext uri="{FF2B5EF4-FFF2-40B4-BE49-F238E27FC236}">
                <a16:creationId xmlns:a16="http://schemas.microsoft.com/office/drawing/2014/main" id="{4157C844-0EA1-4D53-84A8-02D9DD156C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00" y="0"/>
            <a:ext cx="3505200" cy="4791075"/>
          </a:xfrm>
          <a:prstGeom prst="rect">
            <a:avLst/>
          </a:prstGeom>
        </p:spPr>
      </p:pic>
      <p:pic>
        <p:nvPicPr>
          <p:cNvPr id="6" name="Slika 5">
            <a:extLst>
              <a:ext uri="{FF2B5EF4-FFF2-40B4-BE49-F238E27FC236}">
                <a16:creationId xmlns:a16="http://schemas.microsoft.com/office/drawing/2014/main" id="{31D4A047-4EF0-4409-AEF4-579EF5D90F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666" y="888861"/>
            <a:ext cx="3457575" cy="4476750"/>
          </a:xfrm>
          <a:prstGeom prst="rect">
            <a:avLst/>
          </a:prstGeom>
        </p:spPr>
      </p:pic>
      <p:pic>
        <p:nvPicPr>
          <p:cNvPr id="7" name="Slika 6">
            <a:extLst>
              <a:ext uri="{FF2B5EF4-FFF2-40B4-BE49-F238E27FC236}">
                <a16:creationId xmlns:a16="http://schemas.microsoft.com/office/drawing/2014/main" id="{047CD3A6-3403-4E6C-B8AB-2FE8C2A65D4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0107" y="88702"/>
            <a:ext cx="3486150" cy="4829175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AC2C50CC-BE24-424E-ADCE-37714BEDE6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77906" y="778808"/>
            <a:ext cx="3505200" cy="4381500"/>
          </a:xfrm>
          <a:prstGeom prst="rect">
            <a:avLst/>
          </a:prstGeom>
        </p:spPr>
      </p:pic>
      <p:pic>
        <p:nvPicPr>
          <p:cNvPr id="3" name="Slika 2">
            <a:extLst>
              <a:ext uri="{FF2B5EF4-FFF2-40B4-BE49-F238E27FC236}">
                <a16:creationId xmlns:a16="http://schemas.microsoft.com/office/drawing/2014/main" id="{53043686-FA60-408D-A723-B55BF3917BC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4862" y="1850052"/>
            <a:ext cx="3465821" cy="4815110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121E24CD-3A02-48BC-BD65-188B0C5C035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6589" y="1285697"/>
            <a:ext cx="3211811" cy="4542909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703A22D3-43E0-4A15-A2C8-248E898E369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12506" y="1850052"/>
            <a:ext cx="3562350" cy="4400550"/>
          </a:xfrm>
          <a:prstGeom prst="rect">
            <a:avLst/>
          </a:prstGeom>
        </p:spPr>
      </p:pic>
      <p:pic>
        <p:nvPicPr>
          <p:cNvPr id="10" name="Slika 9">
            <a:extLst>
              <a:ext uri="{FF2B5EF4-FFF2-40B4-BE49-F238E27FC236}">
                <a16:creationId xmlns:a16="http://schemas.microsoft.com/office/drawing/2014/main" id="{39445742-73DF-44B9-906B-588D2298DED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164266" y="2581644"/>
            <a:ext cx="2997018" cy="4261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0202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5845173E-B3E3-4DFC-98A8-DEA995B87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Izvannastavne aktivnosti </a:t>
            </a:r>
          </a:p>
        </p:txBody>
      </p:sp>
      <p:pic>
        <p:nvPicPr>
          <p:cNvPr id="4" name="Rezervirano mjesto sadržaja 3">
            <a:extLst>
              <a:ext uri="{FF2B5EF4-FFF2-40B4-BE49-F238E27FC236}">
                <a16:creationId xmlns:a16="http://schemas.microsoft.com/office/drawing/2014/main" id="{EA41638B-A922-4D6D-AE44-88F667F1C4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95736" y="1254672"/>
            <a:ext cx="4073382" cy="487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4380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E2FDCA6D-C877-4002-8D82-A0C4EC1D70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Projekti ili izvannastavne aktivnosti?! </a:t>
            </a:r>
          </a:p>
        </p:txBody>
      </p:sp>
      <p:pic>
        <p:nvPicPr>
          <p:cNvPr id="8" name="Rezervirano mjesto sadržaja 7">
            <a:extLst>
              <a:ext uri="{FF2B5EF4-FFF2-40B4-BE49-F238E27FC236}">
                <a16:creationId xmlns:a16="http://schemas.microsoft.com/office/drawing/2014/main" id="{2EF3F9C0-6E10-4F87-A14B-7CD48240AD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99592" y="1052736"/>
            <a:ext cx="2184308" cy="5315795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43E90F38-8923-4EB3-A176-D65EDA766E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944" y="1417638"/>
            <a:ext cx="2492114" cy="530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476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resentation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3350</TotalTime>
  <Words>694</Words>
  <Application>Microsoft Office PowerPoint</Application>
  <PresentationFormat>Prikaz na zaslonu (4:3)</PresentationFormat>
  <Paragraphs>100</Paragraphs>
  <Slides>32</Slides>
  <Notes>0</Notes>
  <HiddenSlides>0</HiddenSlides>
  <MMClips>0</MMClips>
  <ScaleCrop>false</ScaleCrop>
  <HeadingPairs>
    <vt:vector size="6" baseType="variant">
      <vt:variant>
        <vt:lpstr>Korišteni fontovi</vt:lpstr>
      </vt:variant>
      <vt:variant>
        <vt:i4>8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32</vt:i4>
      </vt:variant>
    </vt:vector>
  </HeadingPairs>
  <TitlesOfParts>
    <vt:vector size="41" baseType="lpstr">
      <vt:lpstr>ＭＳ Ｐゴシック</vt:lpstr>
      <vt:lpstr>Arial</vt:lpstr>
      <vt:lpstr>Arial Black</vt:lpstr>
      <vt:lpstr>Calibri</vt:lpstr>
      <vt:lpstr>Myriad Pro Bold SemiCond</vt:lpstr>
      <vt:lpstr>Myriad Pro Bold SemiExt</vt:lpstr>
      <vt:lpstr>Myriad Pro Light SemiExt</vt:lpstr>
      <vt:lpstr>Times New Roman</vt:lpstr>
      <vt:lpstr>Presentation2</vt:lpstr>
      <vt:lpstr>OPERATIVNI PROGRAM</vt:lpstr>
      <vt:lpstr>PowerPoint prezentacija</vt:lpstr>
      <vt:lpstr>Babina Greda-  selo pokraj rupe za školsku dvoranu?  </vt:lpstr>
      <vt:lpstr>PowerPoint prezentacija</vt:lpstr>
      <vt:lpstr>Dobro došli u 21.stoljeće… </vt:lpstr>
      <vt:lpstr>Izvannastavne aktivnosti </vt:lpstr>
      <vt:lpstr>PowerPoint prezentacija</vt:lpstr>
      <vt:lpstr>Izvannastavne aktivnosti </vt:lpstr>
      <vt:lpstr>Projekti ili izvannastavne aktivnosti?! </vt:lpstr>
      <vt:lpstr>PowerPoint prezentacija</vt:lpstr>
      <vt:lpstr>Što se radi na domaćinstvu? </vt:lpstr>
      <vt:lpstr>Što se radi na Micro.bit?  </vt:lpstr>
      <vt:lpstr>Što radi dramska skupina? </vt:lpstr>
      <vt:lpstr>Mladi čuvari prirode</vt:lpstr>
      <vt:lpstr>Što se radi na robotici? </vt:lpstr>
      <vt:lpstr>Što radi podmladak Crvenog križa? </vt:lpstr>
      <vt:lpstr>Što su radili Mladi znanstvenici? </vt:lpstr>
      <vt:lpstr>Što su radili Mladi znanstvenici? </vt:lpstr>
      <vt:lpstr>Što su radili Mladi znanstvenici? </vt:lpstr>
      <vt:lpstr>Što su radili Mladi znanstvenici? </vt:lpstr>
      <vt:lpstr>Što su radili Mladi znanstvenici? </vt:lpstr>
      <vt:lpstr>Što su radili Mladi znanstvenici? </vt:lpstr>
      <vt:lpstr>Što su radili Mladi znanstvenici? </vt:lpstr>
      <vt:lpstr>Što su radili Mladi znanstvenici? </vt:lpstr>
      <vt:lpstr>Što su radili Mladi znanstvenici? </vt:lpstr>
      <vt:lpstr>Što će raditi biolozi u sklopu projekta PIN? </vt:lpstr>
      <vt:lpstr>Tko/što su Nematode? </vt:lpstr>
      <vt:lpstr>Zašto su Nematode važne? </vt:lpstr>
      <vt:lpstr>Što nam nematode u tlu kazuju? </vt:lpstr>
      <vt:lpstr>Što će raditi biolozi u sklopu projekta PIN? </vt:lpstr>
      <vt:lpstr>Literatura </vt:lpstr>
      <vt:lpstr>Hvala na pozornosti!!!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DIGITALNI NASTAVNI MATERIJALI</dc:title>
  <dc:creator>Dubravka</dc:creator>
  <cp:lastModifiedBy>admin</cp:lastModifiedBy>
  <cp:revision>183</cp:revision>
  <dcterms:created xsi:type="dcterms:W3CDTF">2015-06-23T09:09:31Z</dcterms:created>
  <dcterms:modified xsi:type="dcterms:W3CDTF">2018-02-18T14:33:15Z</dcterms:modified>
</cp:coreProperties>
</file>