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7" r:id="rId1"/>
  </p:sldMasterIdLst>
  <p:notesMasterIdLst>
    <p:notesMasterId r:id="rId20"/>
  </p:notesMasterIdLst>
  <p:sldIdLst>
    <p:sldId id="294" r:id="rId2"/>
    <p:sldId id="282" r:id="rId3"/>
    <p:sldId id="278" r:id="rId4"/>
    <p:sldId id="299" r:id="rId5"/>
    <p:sldId id="300" r:id="rId6"/>
    <p:sldId id="301" r:id="rId7"/>
    <p:sldId id="305" r:id="rId8"/>
    <p:sldId id="306" r:id="rId9"/>
    <p:sldId id="303" r:id="rId10"/>
    <p:sldId id="313" r:id="rId11"/>
    <p:sldId id="324" r:id="rId12"/>
    <p:sldId id="317" r:id="rId13"/>
    <p:sldId id="318" r:id="rId14"/>
    <p:sldId id="319" r:id="rId15"/>
    <p:sldId id="320" r:id="rId16"/>
    <p:sldId id="321" r:id="rId17"/>
    <p:sldId id="322" r:id="rId18"/>
    <p:sldId id="323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til 2 - Isticanj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91" autoAdjust="0"/>
    <p:restoredTop sz="94660"/>
  </p:normalViewPr>
  <p:slideViewPr>
    <p:cSldViewPr>
      <p:cViewPr varScale="1">
        <p:scale>
          <a:sx n="83" d="100"/>
          <a:sy n="83" d="100"/>
        </p:scale>
        <p:origin x="160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A93506A-DF6E-4D53-BD1E-DBB2F54266B7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r-HR"/>
        </a:p>
      </dgm:t>
    </dgm:pt>
    <dgm:pt modelId="{185DA942-23EF-4B68-B96C-F52B64D932C2}">
      <dgm:prSet phldrT="[Tekst]"/>
      <dgm:spPr/>
      <dgm:t>
        <a:bodyPr/>
        <a:lstStyle/>
        <a:p>
          <a:r>
            <a:rPr lang="hr-HR" b="1" dirty="0"/>
            <a:t>2)Prijedlozi programa aktivnosti za tekuću školsku godinu (povoljne i nepovoljne okolnosti za dugoročni rad i dr. </a:t>
          </a:r>
        </a:p>
      </dgm:t>
    </dgm:pt>
    <dgm:pt modelId="{29A97129-0E2F-438A-9A09-B82F81F63F12}" type="parTrans" cxnId="{E539633E-6A14-4E6C-8640-AD53B344836B}">
      <dgm:prSet/>
      <dgm:spPr/>
      <dgm:t>
        <a:bodyPr/>
        <a:lstStyle/>
        <a:p>
          <a:endParaRPr lang="hr-HR"/>
        </a:p>
      </dgm:t>
    </dgm:pt>
    <dgm:pt modelId="{B16BCBED-054D-428A-B060-D37E5E6D03C5}" type="sibTrans" cxnId="{E539633E-6A14-4E6C-8640-AD53B344836B}">
      <dgm:prSet/>
      <dgm:spPr/>
      <dgm:t>
        <a:bodyPr/>
        <a:lstStyle/>
        <a:p>
          <a:endParaRPr lang="hr-HR"/>
        </a:p>
      </dgm:t>
    </dgm:pt>
    <dgm:pt modelId="{D0B0C8DB-CB20-4524-855B-176F5D990ED9}">
      <dgm:prSet phldrT="[Tekst]"/>
      <dgm:spPr/>
      <dgm:t>
        <a:bodyPr/>
        <a:lstStyle/>
        <a:p>
          <a:r>
            <a:rPr lang="hr-HR" b="1" dirty="0"/>
            <a:t>3) Planiranje projekata i inovacija </a:t>
          </a:r>
        </a:p>
      </dgm:t>
    </dgm:pt>
    <dgm:pt modelId="{CCFE520A-C7AF-476C-AB81-172000C0AD62}" type="parTrans" cxnId="{AE0D1EBC-E2F9-4B33-BD5A-69F39BB93F05}">
      <dgm:prSet/>
      <dgm:spPr/>
      <dgm:t>
        <a:bodyPr/>
        <a:lstStyle/>
        <a:p>
          <a:endParaRPr lang="hr-HR"/>
        </a:p>
      </dgm:t>
    </dgm:pt>
    <dgm:pt modelId="{8DBEA715-EBAE-44D5-8991-3A31531FF1E5}" type="sibTrans" cxnId="{AE0D1EBC-E2F9-4B33-BD5A-69F39BB93F05}">
      <dgm:prSet/>
      <dgm:spPr/>
      <dgm:t>
        <a:bodyPr/>
        <a:lstStyle/>
        <a:p>
          <a:endParaRPr lang="hr-HR"/>
        </a:p>
      </dgm:t>
    </dgm:pt>
    <dgm:pt modelId="{3DD56F03-7748-449B-9C06-49FE3FB40DC1}">
      <dgm:prSet phldrT="[Tekst]"/>
      <dgm:spPr/>
      <dgm:t>
        <a:bodyPr/>
        <a:lstStyle/>
        <a:p>
          <a:r>
            <a:rPr lang="hr-HR" dirty="0"/>
            <a:t>4</a:t>
          </a:r>
          <a:r>
            <a:rPr lang="hr-HR" b="1" dirty="0"/>
            <a:t>) Pronalaze se partneri, donatori, vanjski suradnici</a:t>
          </a:r>
        </a:p>
        <a:p>
          <a:r>
            <a:rPr lang="hr-HR" b="1" dirty="0"/>
            <a:t>Izrađuje prijedlog </a:t>
          </a:r>
          <a:r>
            <a:rPr lang="hr-HR" b="1" dirty="0" smtClean="0"/>
            <a:t>menadžmenta </a:t>
          </a:r>
          <a:r>
            <a:rPr lang="hr-HR" b="1" dirty="0"/>
            <a:t>za tekuću školsku godinu, ali i duže</a:t>
          </a:r>
        </a:p>
        <a:p>
          <a:r>
            <a:rPr lang="hr-HR" b="1" dirty="0"/>
            <a:t> Razmatranje mogućnosti usavršavanja osoba uključenih u rad </a:t>
          </a:r>
          <a:r>
            <a:rPr lang="hr-HR" b="1" dirty="0" smtClean="0"/>
            <a:t>zadruga</a:t>
          </a:r>
          <a:endParaRPr lang="hr-HR" b="1" dirty="0"/>
        </a:p>
        <a:p>
          <a:endParaRPr lang="hr-HR" b="1" dirty="0"/>
        </a:p>
      </dgm:t>
    </dgm:pt>
    <dgm:pt modelId="{9DFDC984-E1AB-4ACA-A22C-A411B7F029FB}" type="parTrans" cxnId="{B51CA584-525D-42B3-9B0B-D97BE208A8C9}">
      <dgm:prSet/>
      <dgm:spPr/>
      <dgm:t>
        <a:bodyPr/>
        <a:lstStyle/>
        <a:p>
          <a:endParaRPr lang="hr-HR"/>
        </a:p>
      </dgm:t>
    </dgm:pt>
    <dgm:pt modelId="{164FFACB-3C50-4F88-A4FC-3361FD8B925B}" type="sibTrans" cxnId="{B51CA584-525D-42B3-9B0B-D97BE208A8C9}">
      <dgm:prSet/>
      <dgm:spPr/>
      <dgm:t>
        <a:bodyPr/>
        <a:lstStyle/>
        <a:p>
          <a:endParaRPr lang="hr-HR"/>
        </a:p>
      </dgm:t>
    </dgm:pt>
    <dgm:pt modelId="{658B11D9-ED1E-4DEC-B13C-1FE7E770C4F5}">
      <dgm:prSet phldrT="[Tekst]"/>
      <dgm:spPr/>
      <dgm:t>
        <a:bodyPr/>
        <a:lstStyle/>
        <a:p>
          <a:r>
            <a:rPr lang="hr-HR" b="1" dirty="0"/>
            <a:t>5) Izvedba  </a:t>
          </a:r>
        </a:p>
        <a:p>
          <a:r>
            <a:rPr lang="hr-HR" b="1" dirty="0"/>
            <a:t>6) Vrednovanje - praćenje i evaluacija </a:t>
          </a:r>
          <a:r>
            <a:rPr lang="hr-HR" b="1" dirty="0" smtClean="0"/>
            <a:t>kurikuluma</a:t>
          </a:r>
          <a:endParaRPr lang="hr-HR" b="1" dirty="0"/>
        </a:p>
        <a:p>
          <a:endParaRPr lang="hr-HR" b="1" dirty="0"/>
        </a:p>
      </dgm:t>
    </dgm:pt>
    <dgm:pt modelId="{6C4BC3DA-901D-4B78-A54B-6460ECE289F7}" type="parTrans" cxnId="{7C987CC4-DD61-425C-B044-89BBF6E0B199}">
      <dgm:prSet/>
      <dgm:spPr/>
      <dgm:t>
        <a:bodyPr/>
        <a:lstStyle/>
        <a:p>
          <a:endParaRPr lang="hr-HR"/>
        </a:p>
      </dgm:t>
    </dgm:pt>
    <dgm:pt modelId="{7EE41307-9F98-46DF-98CB-75AE56094990}" type="sibTrans" cxnId="{7C987CC4-DD61-425C-B044-89BBF6E0B199}">
      <dgm:prSet/>
      <dgm:spPr/>
      <dgm:t>
        <a:bodyPr/>
        <a:lstStyle/>
        <a:p>
          <a:endParaRPr lang="hr-HR"/>
        </a:p>
      </dgm:t>
    </dgm:pt>
    <dgm:pt modelId="{77EFE088-4F6A-450D-8F09-E57C7E61B82B}">
      <dgm:prSet phldrT="[Tekst]"/>
      <dgm:spPr/>
      <dgm:t>
        <a:bodyPr/>
        <a:lstStyle/>
        <a:p>
          <a:r>
            <a:rPr lang="hr-HR" dirty="0"/>
            <a:t>1</a:t>
          </a:r>
          <a:r>
            <a:rPr lang="hr-HR" b="1" dirty="0"/>
            <a:t>) Analiza rada zadruge u prethodnoj godini</a:t>
          </a:r>
        </a:p>
        <a:p>
          <a:r>
            <a:rPr lang="hr-HR" b="1" dirty="0"/>
            <a:t>Financijsko izvješće</a:t>
          </a:r>
        </a:p>
        <a:p>
          <a:r>
            <a:rPr lang="hr-HR" b="1" dirty="0"/>
            <a:t>Osvrti i mišljenja učenika, roditelja, vanjskih suradnika, voditelja</a:t>
          </a:r>
        </a:p>
        <a:p>
          <a:r>
            <a:rPr lang="hr-HR" b="1" dirty="0"/>
            <a:t>sekcija</a:t>
          </a:r>
        </a:p>
        <a:p>
          <a:endParaRPr lang="hr-HR" dirty="0"/>
        </a:p>
      </dgm:t>
    </dgm:pt>
    <dgm:pt modelId="{3987CFEE-07CF-436D-95CD-C990312DEB14}" type="parTrans" cxnId="{4DFDB837-8025-49DD-B02B-99AF4FE8B55A}">
      <dgm:prSet/>
      <dgm:spPr/>
      <dgm:t>
        <a:bodyPr/>
        <a:lstStyle/>
        <a:p>
          <a:endParaRPr lang="hr-HR"/>
        </a:p>
      </dgm:t>
    </dgm:pt>
    <dgm:pt modelId="{23F3600C-5642-4861-8795-8F19A88CDBA5}" type="sibTrans" cxnId="{4DFDB837-8025-49DD-B02B-99AF4FE8B55A}">
      <dgm:prSet/>
      <dgm:spPr/>
      <dgm:t>
        <a:bodyPr/>
        <a:lstStyle/>
        <a:p>
          <a:endParaRPr lang="hr-HR"/>
        </a:p>
      </dgm:t>
    </dgm:pt>
    <dgm:pt modelId="{1CD0C30C-345E-4468-9557-808EDE0E8872}" type="pres">
      <dgm:prSet presAssocID="{5A93506A-DF6E-4D53-BD1E-DBB2F54266B7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hr-HR"/>
        </a:p>
      </dgm:t>
    </dgm:pt>
    <dgm:pt modelId="{B3096F89-82F8-4048-82B5-9C7158922E8A}" type="pres">
      <dgm:prSet presAssocID="{185DA942-23EF-4B68-B96C-F52B64D932C2}" presName="dummy" presStyleCnt="0"/>
      <dgm:spPr/>
    </dgm:pt>
    <dgm:pt modelId="{50AB57D1-C0EE-4FED-B548-83CD6352FF58}" type="pres">
      <dgm:prSet presAssocID="{185DA942-23EF-4B68-B96C-F52B64D932C2}" presName="node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6C7D2FCB-6CE9-4124-9B13-ED838CB81D75}" type="pres">
      <dgm:prSet presAssocID="{B16BCBED-054D-428A-B060-D37E5E6D03C5}" presName="sibTrans" presStyleLbl="node1" presStyleIdx="0" presStyleCnt="5"/>
      <dgm:spPr/>
      <dgm:t>
        <a:bodyPr/>
        <a:lstStyle/>
        <a:p>
          <a:endParaRPr lang="hr-HR"/>
        </a:p>
      </dgm:t>
    </dgm:pt>
    <dgm:pt modelId="{9BE7197B-F4B6-4F5A-A895-10738EDB91B9}" type="pres">
      <dgm:prSet presAssocID="{D0B0C8DB-CB20-4524-855B-176F5D990ED9}" presName="dummy" presStyleCnt="0"/>
      <dgm:spPr/>
    </dgm:pt>
    <dgm:pt modelId="{10939EEB-8937-44FD-B205-B8D3B238C7D9}" type="pres">
      <dgm:prSet presAssocID="{D0B0C8DB-CB20-4524-855B-176F5D990ED9}" presName="node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04CD342C-7B9E-481A-89D5-FB5A073B8E5E}" type="pres">
      <dgm:prSet presAssocID="{8DBEA715-EBAE-44D5-8991-3A31531FF1E5}" presName="sibTrans" presStyleLbl="node1" presStyleIdx="1" presStyleCnt="5"/>
      <dgm:spPr/>
      <dgm:t>
        <a:bodyPr/>
        <a:lstStyle/>
        <a:p>
          <a:endParaRPr lang="hr-HR"/>
        </a:p>
      </dgm:t>
    </dgm:pt>
    <dgm:pt modelId="{12E6130B-38B9-4CFD-AEF8-679AB33A2AFB}" type="pres">
      <dgm:prSet presAssocID="{3DD56F03-7748-449B-9C06-49FE3FB40DC1}" presName="dummy" presStyleCnt="0"/>
      <dgm:spPr/>
    </dgm:pt>
    <dgm:pt modelId="{6DABCC11-09AD-4279-B52D-CEC09652EB07}" type="pres">
      <dgm:prSet presAssocID="{3DD56F03-7748-449B-9C06-49FE3FB40DC1}" presName="node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A438FD96-CE10-451E-A08F-5FA1B76597A1}" type="pres">
      <dgm:prSet presAssocID="{164FFACB-3C50-4F88-A4FC-3361FD8B925B}" presName="sibTrans" presStyleLbl="node1" presStyleIdx="2" presStyleCnt="5"/>
      <dgm:spPr/>
      <dgm:t>
        <a:bodyPr/>
        <a:lstStyle/>
        <a:p>
          <a:endParaRPr lang="hr-HR"/>
        </a:p>
      </dgm:t>
    </dgm:pt>
    <dgm:pt modelId="{AEE48C1F-6CF0-4D0D-9920-CD9A03DC3585}" type="pres">
      <dgm:prSet presAssocID="{658B11D9-ED1E-4DEC-B13C-1FE7E770C4F5}" presName="dummy" presStyleCnt="0"/>
      <dgm:spPr/>
    </dgm:pt>
    <dgm:pt modelId="{F60A8B3E-6B71-4999-ACF0-6820D93899A4}" type="pres">
      <dgm:prSet presAssocID="{658B11D9-ED1E-4DEC-B13C-1FE7E770C4F5}" presName="node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24833F92-1752-4D25-8148-A66EA99F7C09}" type="pres">
      <dgm:prSet presAssocID="{7EE41307-9F98-46DF-98CB-75AE56094990}" presName="sibTrans" presStyleLbl="node1" presStyleIdx="3" presStyleCnt="5"/>
      <dgm:spPr/>
      <dgm:t>
        <a:bodyPr/>
        <a:lstStyle/>
        <a:p>
          <a:endParaRPr lang="hr-HR"/>
        </a:p>
      </dgm:t>
    </dgm:pt>
    <dgm:pt modelId="{5DDC6CFE-B8C3-4965-AB00-B1716F98ACA3}" type="pres">
      <dgm:prSet presAssocID="{77EFE088-4F6A-450D-8F09-E57C7E61B82B}" presName="dummy" presStyleCnt="0"/>
      <dgm:spPr/>
    </dgm:pt>
    <dgm:pt modelId="{4B25C819-4A66-4B5C-9139-1CEF1615A6FD}" type="pres">
      <dgm:prSet presAssocID="{77EFE088-4F6A-450D-8F09-E57C7E61B82B}" presName="node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AF50A2E4-897D-410B-8FE5-9115223D474A}" type="pres">
      <dgm:prSet presAssocID="{23F3600C-5642-4861-8795-8F19A88CDBA5}" presName="sibTrans" presStyleLbl="node1" presStyleIdx="4" presStyleCnt="5"/>
      <dgm:spPr/>
      <dgm:t>
        <a:bodyPr/>
        <a:lstStyle/>
        <a:p>
          <a:endParaRPr lang="hr-HR"/>
        </a:p>
      </dgm:t>
    </dgm:pt>
  </dgm:ptLst>
  <dgm:cxnLst>
    <dgm:cxn modelId="{6E45DC0C-B39A-4D27-9A49-5ED23CB79017}" type="presOf" srcId="{658B11D9-ED1E-4DEC-B13C-1FE7E770C4F5}" destId="{F60A8B3E-6B71-4999-ACF0-6820D93899A4}" srcOrd="0" destOrd="0" presId="urn:microsoft.com/office/officeart/2005/8/layout/cycle1"/>
    <dgm:cxn modelId="{D781E3F2-8DC7-4367-B093-786DD20B270F}" type="presOf" srcId="{5A93506A-DF6E-4D53-BD1E-DBB2F54266B7}" destId="{1CD0C30C-345E-4468-9557-808EDE0E8872}" srcOrd="0" destOrd="0" presId="urn:microsoft.com/office/officeart/2005/8/layout/cycle1"/>
    <dgm:cxn modelId="{9C32C169-D7BD-432E-B6AF-0D8E097CDC0E}" type="presOf" srcId="{7EE41307-9F98-46DF-98CB-75AE56094990}" destId="{24833F92-1752-4D25-8148-A66EA99F7C09}" srcOrd="0" destOrd="0" presId="urn:microsoft.com/office/officeart/2005/8/layout/cycle1"/>
    <dgm:cxn modelId="{B51CA584-525D-42B3-9B0B-D97BE208A8C9}" srcId="{5A93506A-DF6E-4D53-BD1E-DBB2F54266B7}" destId="{3DD56F03-7748-449B-9C06-49FE3FB40DC1}" srcOrd="2" destOrd="0" parTransId="{9DFDC984-E1AB-4ACA-A22C-A411B7F029FB}" sibTransId="{164FFACB-3C50-4F88-A4FC-3361FD8B925B}"/>
    <dgm:cxn modelId="{E4F7BB96-40BE-415A-800F-FC36083B76A8}" type="presOf" srcId="{3DD56F03-7748-449B-9C06-49FE3FB40DC1}" destId="{6DABCC11-09AD-4279-B52D-CEC09652EB07}" srcOrd="0" destOrd="0" presId="urn:microsoft.com/office/officeart/2005/8/layout/cycle1"/>
    <dgm:cxn modelId="{534B2269-9EC6-4513-9A7B-E25DC5DFF26E}" type="presOf" srcId="{164FFACB-3C50-4F88-A4FC-3361FD8B925B}" destId="{A438FD96-CE10-451E-A08F-5FA1B76597A1}" srcOrd="0" destOrd="0" presId="urn:microsoft.com/office/officeart/2005/8/layout/cycle1"/>
    <dgm:cxn modelId="{E539633E-6A14-4E6C-8640-AD53B344836B}" srcId="{5A93506A-DF6E-4D53-BD1E-DBB2F54266B7}" destId="{185DA942-23EF-4B68-B96C-F52B64D932C2}" srcOrd="0" destOrd="0" parTransId="{29A97129-0E2F-438A-9A09-B82F81F63F12}" sibTransId="{B16BCBED-054D-428A-B060-D37E5E6D03C5}"/>
    <dgm:cxn modelId="{859A2299-D1E5-47AC-8352-CFEFF27E5B28}" type="presOf" srcId="{77EFE088-4F6A-450D-8F09-E57C7E61B82B}" destId="{4B25C819-4A66-4B5C-9139-1CEF1615A6FD}" srcOrd="0" destOrd="0" presId="urn:microsoft.com/office/officeart/2005/8/layout/cycle1"/>
    <dgm:cxn modelId="{9F27CDDB-6515-4A1D-BA58-F268663AEC38}" type="presOf" srcId="{23F3600C-5642-4861-8795-8F19A88CDBA5}" destId="{AF50A2E4-897D-410B-8FE5-9115223D474A}" srcOrd="0" destOrd="0" presId="urn:microsoft.com/office/officeart/2005/8/layout/cycle1"/>
    <dgm:cxn modelId="{959949F4-274C-4AC8-94CD-0A3F459F7636}" type="presOf" srcId="{185DA942-23EF-4B68-B96C-F52B64D932C2}" destId="{50AB57D1-C0EE-4FED-B548-83CD6352FF58}" srcOrd="0" destOrd="0" presId="urn:microsoft.com/office/officeart/2005/8/layout/cycle1"/>
    <dgm:cxn modelId="{AE0D1EBC-E2F9-4B33-BD5A-69F39BB93F05}" srcId="{5A93506A-DF6E-4D53-BD1E-DBB2F54266B7}" destId="{D0B0C8DB-CB20-4524-855B-176F5D990ED9}" srcOrd="1" destOrd="0" parTransId="{CCFE520A-C7AF-476C-AB81-172000C0AD62}" sibTransId="{8DBEA715-EBAE-44D5-8991-3A31531FF1E5}"/>
    <dgm:cxn modelId="{5DF54065-7A96-4DCC-98FA-FF15CCFCC5F9}" type="presOf" srcId="{B16BCBED-054D-428A-B060-D37E5E6D03C5}" destId="{6C7D2FCB-6CE9-4124-9B13-ED838CB81D75}" srcOrd="0" destOrd="0" presId="urn:microsoft.com/office/officeart/2005/8/layout/cycle1"/>
    <dgm:cxn modelId="{7C987CC4-DD61-425C-B044-89BBF6E0B199}" srcId="{5A93506A-DF6E-4D53-BD1E-DBB2F54266B7}" destId="{658B11D9-ED1E-4DEC-B13C-1FE7E770C4F5}" srcOrd="3" destOrd="0" parTransId="{6C4BC3DA-901D-4B78-A54B-6460ECE289F7}" sibTransId="{7EE41307-9F98-46DF-98CB-75AE56094990}"/>
    <dgm:cxn modelId="{4DFDB837-8025-49DD-B02B-99AF4FE8B55A}" srcId="{5A93506A-DF6E-4D53-BD1E-DBB2F54266B7}" destId="{77EFE088-4F6A-450D-8F09-E57C7E61B82B}" srcOrd="4" destOrd="0" parTransId="{3987CFEE-07CF-436D-95CD-C990312DEB14}" sibTransId="{23F3600C-5642-4861-8795-8F19A88CDBA5}"/>
    <dgm:cxn modelId="{68BD4221-5DBE-4696-9458-3350FFAEBEA1}" type="presOf" srcId="{D0B0C8DB-CB20-4524-855B-176F5D990ED9}" destId="{10939EEB-8937-44FD-B205-B8D3B238C7D9}" srcOrd="0" destOrd="0" presId="urn:microsoft.com/office/officeart/2005/8/layout/cycle1"/>
    <dgm:cxn modelId="{6F2A9AA7-45C7-4A3B-91A0-FBDC58FDB86F}" type="presOf" srcId="{8DBEA715-EBAE-44D5-8991-3A31531FF1E5}" destId="{04CD342C-7B9E-481A-89D5-FB5A073B8E5E}" srcOrd="0" destOrd="0" presId="urn:microsoft.com/office/officeart/2005/8/layout/cycle1"/>
    <dgm:cxn modelId="{D84B1BF2-C343-4426-B362-885E64081D6F}" type="presParOf" srcId="{1CD0C30C-345E-4468-9557-808EDE0E8872}" destId="{B3096F89-82F8-4048-82B5-9C7158922E8A}" srcOrd="0" destOrd="0" presId="urn:microsoft.com/office/officeart/2005/8/layout/cycle1"/>
    <dgm:cxn modelId="{B1E25C89-1187-4B09-9DCB-A1A423A36025}" type="presParOf" srcId="{1CD0C30C-345E-4468-9557-808EDE0E8872}" destId="{50AB57D1-C0EE-4FED-B548-83CD6352FF58}" srcOrd="1" destOrd="0" presId="urn:microsoft.com/office/officeart/2005/8/layout/cycle1"/>
    <dgm:cxn modelId="{4C154CA6-70DD-4FB8-A127-BEAEE257E53C}" type="presParOf" srcId="{1CD0C30C-345E-4468-9557-808EDE0E8872}" destId="{6C7D2FCB-6CE9-4124-9B13-ED838CB81D75}" srcOrd="2" destOrd="0" presId="urn:microsoft.com/office/officeart/2005/8/layout/cycle1"/>
    <dgm:cxn modelId="{E06BA65D-7A23-445B-8C47-3B785A9EFC2D}" type="presParOf" srcId="{1CD0C30C-345E-4468-9557-808EDE0E8872}" destId="{9BE7197B-F4B6-4F5A-A895-10738EDB91B9}" srcOrd="3" destOrd="0" presId="urn:microsoft.com/office/officeart/2005/8/layout/cycle1"/>
    <dgm:cxn modelId="{BAF1B8B7-5863-4561-A797-626208C0498B}" type="presParOf" srcId="{1CD0C30C-345E-4468-9557-808EDE0E8872}" destId="{10939EEB-8937-44FD-B205-B8D3B238C7D9}" srcOrd="4" destOrd="0" presId="urn:microsoft.com/office/officeart/2005/8/layout/cycle1"/>
    <dgm:cxn modelId="{F08F1610-4AAC-4230-9C72-BAB25EF2D092}" type="presParOf" srcId="{1CD0C30C-345E-4468-9557-808EDE0E8872}" destId="{04CD342C-7B9E-481A-89D5-FB5A073B8E5E}" srcOrd="5" destOrd="0" presId="urn:microsoft.com/office/officeart/2005/8/layout/cycle1"/>
    <dgm:cxn modelId="{BACB9C17-B05F-449B-BC60-A81DC767C3BB}" type="presParOf" srcId="{1CD0C30C-345E-4468-9557-808EDE0E8872}" destId="{12E6130B-38B9-4CFD-AEF8-679AB33A2AFB}" srcOrd="6" destOrd="0" presId="urn:microsoft.com/office/officeart/2005/8/layout/cycle1"/>
    <dgm:cxn modelId="{7FF0B92E-CEC4-4764-80F5-BE5E32599D8C}" type="presParOf" srcId="{1CD0C30C-345E-4468-9557-808EDE0E8872}" destId="{6DABCC11-09AD-4279-B52D-CEC09652EB07}" srcOrd="7" destOrd="0" presId="urn:microsoft.com/office/officeart/2005/8/layout/cycle1"/>
    <dgm:cxn modelId="{F16AD5EE-F74A-4B2C-ADF3-F7C31A71FAEC}" type="presParOf" srcId="{1CD0C30C-345E-4468-9557-808EDE0E8872}" destId="{A438FD96-CE10-451E-A08F-5FA1B76597A1}" srcOrd="8" destOrd="0" presId="urn:microsoft.com/office/officeart/2005/8/layout/cycle1"/>
    <dgm:cxn modelId="{76B91352-9CC9-441C-BC87-CEF74844612A}" type="presParOf" srcId="{1CD0C30C-345E-4468-9557-808EDE0E8872}" destId="{AEE48C1F-6CF0-4D0D-9920-CD9A03DC3585}" srcOrd="9" destOrd="0" presId="urn:microsoft.com/office/officeart/2005/8/layout/cycle1"/>
    <dgm:cxn modelId="{E179857F-3CCC-4C5B-982F-3C54A20639A3}" type="presParOf" srcId="{1CD0C30C-345E-4468-9557-808EDE0E8872}" destId="{F60A8B3E-6B71-4999-ACF0-6820D93899A4}" srcOrd="10" destOrd="0" presId="urn:microsoft.com/office/officeart/2005/8/layout/cycle1"/>
    <dgm:cxn modelId="{F0993742-D8FE-4E48-B557-2FA9ECD3E05B}" type="presParOf" srcId="{1CD0C30C-345E-4468-9557-808EDE0E8872}" destId="{24833F92-1752-4D25-8148-A66EA99F7C09}" srcOrd="11" destOrd="0" presId="urn:microsoft.com/office/officeart/2005/8/layout/cycle1"/>
    <dgm:cxn modelId="{76FCE499-0A9D-40BC-91BE-BA16F54FF73B}" type="presParOf" srcId="{1CD0C30C-345E-4468-9557-808EDE0E8872}" destId="{5DDC6CFE-B8C3-4965-AB00-B1716F98ACA3}" srcOrd="12" destOrd="0" presId="urn:microsoft.com/office/officeart/2005/8/layout/cycle1"/>
    <dgm:cxn modelId="{AFF5387B-709F-45CE-AD0B-2FA50B3D558D}" type="presParOf" srcId="{1CD0C30C-345E-4468-9557-808EDE0E8872}" destId="{4B25C819-4A66-4B5C-9139-1CEF1615A6FD}" srcOrd="13" destOrd="0" presId="urn:microsoft.com/office/officeart/2005/8/layout/cycle1"/>
    <dgm:cxn modelId="{66CCB889-0CB5-4492-BAD3-1559729EBF34}" type="presParOf" srcId="{1CD0C30C-345E-4468-9557-808EDE0E8872}" destId="{AF50A2E4-897D-410B-8FE5-9115223D474A}" srcOrd="14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AB57D1-C0EE-4FED-B548-83CD6352FF58}">
      <dsp:nvSpPr>
        <dsp:cNvPr id="0" name=""/>
        <dsp:cNvSpPr/>
      </dsp:nvSpPr>
      <dsp:spPr>
        <a:xfrm>
          <a:off x="4473316" y="39664"/>
          <a:ext cx="1371527" cy="13715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900" b="1" kern="1200" dirty="0"/>
            <a:t>2)Prijedlozi programa aktivnosti za tekuću školsku godinu (povoljne i nepovoljne okolnosti za dugoročni rad i dr. </a:t>
          </a:r>
        </a:p>
      </dsp:txBody>
      <dsp:txXfrm>
        <a:off x="4473316" y="39664"/>
        <a:ext cx="1371527" cy="1371527"/>
      </dsp:txXfrm>
    </dsp:sp>
    <dsp:sp modelId="{6C7D2FCB-6CE9-4124-9B13-ED838CB81D75}">
      <dsp:nvSpPr>
        <dsp:cNvPr id="0" name=""/>
        <dsp:cNvSpPr/>
      </dsp:nvSpPr>
      <dsp:spPr>
        <a:xfrm>
          <a:off x="1242423" y="-563"/>
          <a:ext cx="5147999" cy="5147999"/>
        </a:xfrm>
        <a:prstGeom prst="circularArrow">
          <a:avLst>
            <a:gd name="adj1" fmla="val 5195"/>
            <a:gd name="adj2" fmla="val 335550"/>
            <a:gd name="adj3" fmla="val 21294719"/>
            <a:gd name="adj4" fmla="val 19764944"/>
            <a:gd name="adj5" fmla="val 6061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939EEB-8937-44FD-B205-B8D3B238C7D9}">
      <dsp:nvSpPr>
        <dsp:cNvPr id="0" name=""/>
        <dsp:cNvSpPr/>
      </dsp:nvSpPr>
      <dsp:spPr>
        <a:xfrm>
          <a:off x="5303124" y="2593549"/>
          <a:ext cx="1371527" cy="13715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900" b="1" kern="1200" dirty="0"/>
            <a:t>3) Planiranje projekata i inovacija </a:t>
          </a:r>
        </a:p>
      </dsp:txBody>
      <dsp:txXfrm>
        <a:off x="5303124" y="2593549"/>
        <a:ext cx="1371527" cy="1371527"/>
      </dsp:txXfrm>
    </dsp:sp>
    <dsp:sp modelId="{04CD342C-7B9E-481A-89D5-FB5A073B8E5E}">
      <dsp:nvSpPr>
        <dsp:cNvPr id="0" name=""/>
        <dsp:cNvSpPr/>
      </dsp:nvSpPr>
      <dsp:spPr>
        <a:xfrm>
          <a:off x="1242423" y="-563"/>
          <a:ext cx="5147999" cy="5147999"/>
        </a:xfrm>
        <a:prstGeom prst="circularArrow">
          <a:avLst>
            <a:gd name="adj1" fmla="val 5195"/>
            <a:gd name="adj2" fmla="val 335550"/>
            <a:gd name="adj3" fmla="val 4016229"/>
            <a:gd name="adj4" fmla="val 2252026"/>
            <a:gd name="adj5" fmla="val 6061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DABCC11-09AD-4279-B52D-CEC09652EB07}">
      <dsp:nvSpPr>
        <dsp:cNvPr id="0" name=""/>
        <dsp:cNvSpPr/>
      </dsp:nvSpPr>
      <dsp:spPr>
        <a:xfrm>
          <a:off x="3130659" y="4171937"/>
          <a:ext cx="1371527" cy="13715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900" kern="1200" dirty="0"/>
            <a:t>4</a:t>
          </a:r>
          <a:r>
            <a:rPr lang="hr-HR" sz="900" b="1" kern="1200" dirty="0"/>
            <a:t>) Pronalaze se partneri, donatori, vanjski suradnici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900" b="1" kern="1200" dirty="0"/>
            <a:t>Izrađuje prijedlog </a:t>
          </a:r>
          <a:r>
            <a:rPr lang="hr-HR" sz="900" b="1" kern="1200" dirty="0" smtClean="0"/>
            <a:t>menadžmenta </a:t>
          </a:r>
          <a:r>
            <a:rPr lang="hr-HR" sz="900" b="1" kern="1200" dirty="0"/>
            <a:t>za tekuću školsku godinu, ali i duže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900" b="1" kern="1200" dirty="0"/>
            <a:t> Razmatranje mogućnosti usavršavanja osoba uključenih u rad </a:t>
          </a:r>
          <a:r>
            <a:rPr lang="hr-HR" sz="900" b="1" kern="1200" dirty="0" smtClean="0"/>
            <a:t>zadruga</a:t>
          </a:r>
          <a:endParaRPr lang="hr-HR" sz="900" b="1" kern="1200" dirty="0"/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900" b="1" kern="1200" dirty="0"/>
        </a:p>
      </dsp:txBody>
      <dsp:txXfrm>
        <a:off x="3130659" y="4171937"/>
        <a:ext cx="1371527" cy="1371527"/>
      </dsp:txXfrm>
    </dsp:sp>
    <dsp:sp modelId="{A438FD96-CE10-451E-A08F-5FA1B76597A1}">
      <dsp:nvSpPr>
        <dsp:cNvPr id="0" name=""/>
        <dsp:cNvSpPr/>
      </dsp:nvSpPr>
      <dsp:spPr>
        <a:xfrm>
          <a:off x="1242423" y="-563"/>
          <a:ext cx="5147999" cy="5147999"/>
        </a:xfrm>
        <a:prstGeom prst="circularArrow">
          <a:avLst>
            <a:gd name="adj1" fmla="val 5195"/>
            <a:gd name="adj2" fmla="val 335550"/>
            <a:gd name="adj3" fmla="val 8212423"/>
            <a:gd name="adj4" fmla="val 6448220"/>
            <a:gd name="adj5" fmla="val 6061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0A8B3E-6B71-4999-ACF0-6820D93899A4}">
      <dsp:nvSpPr>
        <dsp:cNvPr id="0" name=""/>
        <dsp:cNvSpPr/>
      </dsp:nvSpPr>
      <dsp:spPr>
        <a:xfrm>
          <a:off x="958195" y="2593549"/>
          <a:ext cx="1371527" cy="13715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900" b="1" kern="1200" dirty="0"/>
            <a:t>5) Izvedba  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900" b="1" kern="1200" dirty="0"/>
            <a:t>6) Vrednovanje - praćenje i evaluacija </a:t>
          </a:r>
          <a:r>
            <a:rPr lang="hr-HR" sz="900" b="1" kern="1200" dirty="0" smtClean="0"/>
            <a:t>kurikuluma</a:t>
          </a:r>
          <a:endParaRPr lang="hr-HR" sz="900" b="1" kern="1200" dirty="0"/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900" b="1" kern="1200" dirty="0"/>
        </a:p>
      </dsp:txBody>
      <dsp:txXfrm>
        <a:off x="958195" y="2593549"/>
        <a:ext cx="1371527" cy="1371527"/>
      </dsp:txXfrm>
    </dsp:sp>
    <dsp:sp modelId="{24833F92-1752-4D25-8148-A66EA99F7C09}">
      <dsp:nvSpPr>
        <dsp:cNvPr id="0" name=""/>
        <dsp:cNvSpPr/>
      </dsp:nvSpPr>
      <dsp:spPr>
        <a:xfrm>
          <a:off x="1242423" y="-563"/>
          <a:ext cx="5147999" cy="5147999"/>
        </a:xfrm>
        <a:prstGeom prst="circularArrow">
          <a:avLst>
            <a:gd name="adj1" fmla="val 5195"/>
            <a:gd name="adj2" fmla="val 335550"/>
            <a:gd name="adj3" fmla="val 12299505"/>
            <a:gd name="adj4" fmla="val 10769730"/>
            <a:gd name="adj5" fmla="val 6061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B25C819-4A66-4B5C-9139-1CEF1615A6FD}">
      <dsp:nvSpPr>
        <dsp:cNvPr id="0" name=""/>
        <dsp:cNvSpPr/>
      </dsp:nvSpPr>
      <dsp:spPr>
        <a:xfrm>
          <a:off x="1788002" y="39664"/>
          <a:ext cx="1371527" cy="13715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900" kern="1200" dirty="0"/>
            <a:t>1</a:t>
          </a:r>
          <a:r>
            <a:rPr lang="hr-HR" sz="900" b="1" kern="1200" dirty="0"/>
            <a:t>) Analiza rada zadruge u prethodnoj godini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900" b="1" kern="1200" dirty="0"/>
            <a:t>Financijsko izvješće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900" b="1" kern="1200" dirty="0"/>
            <a:t>Osvrti i mišljenja učenika, roditelja, vanjskih suradnika, voditelja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900" b="1" kern="1200" dirty="0"/>
            <a:t>sekcija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900" kern="1200" dirty="0"/>
        </a:p>
      </dsp:txBody>
      <dsp:txXfrm>
        <a:off x="1788002" y="39664"/>
        <a:ext cx="1371527" cy="1371527"/>
      </dsp:txXfrm>
    </dsp:sp>
    <dsp:sp modelId="{AF50A2E4-897D-410B-8FE5-9115223D474A}">
      <dsp:nvSpPr>
        <dsp:cNvPr id="0" name=""/>
        <dsp:cNvSpPr/>
      </dsp:nvSpPr>
      <dsp:spPr>
        <a:xfrm>
          <a:off x="1242423" y="-563"/>
          <a:ext cx="5147999" cy="5147999"/>
        </a:xfrm>
        <a:prstGeom prst="circularArrow">
          <a:avLst>
            <a:gd name="adj1" fmla="val 5195"/>
            <a:gd name="adj2" fmla="val 335550"/>
            <a:gd name="adj3" fmla="val 16867213"/>
            <a:gd name="adj4" fmla="val 15197236"/>
            <a:gd name="adj5" fmla="val 6061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8E5594-48EB-4616-9254-38189418BABB}" type="datetimeFigureOut">
              <a:rPr lang="hr-HR" smtClean="0"/>
              <a:t>20.02.2018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760083-970C-4122-985C-FB7E76E7A512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314205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60083-970C-4122-985C-FB7E76E7A512}" type="slidenum">
              <a:rPr lang="hr-HR" smtClean="0"/>
              <a:t>3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059302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r-HR"/>
              <a:t>Kliknite da biste uredili stil podnaslova matrice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107113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06F505-945E-1340-8C6E-075965925092}" type="datetimeFigureOut">
              <a:rPr lang="en-US"/>
              <a:pPr>
                <a:defRPr/>
              </a:pPr>
              <a:t>2/20/2018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3189FE-4D72-B14D-B108-82D2BC9F056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116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r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C90B84-9B9A-E444-A55F-3692B6194E41}" type="datetimeFigureOut">
              <a:rPr lang="en-US"/>
              <a:pPr>
                <a:defRPr/>
              </a:pPr>
              <a:t>2/20/2018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4D5C58-1EE0-AF42-8F42-66B6CA9F440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8228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r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75FF04-3375-6248-BCCA-DC50FA269FDC}" type="datetimeFigureOut">
              <a:rPr lang="en-US"/>
              <a:pPr>
                <a:defRPr/>
              </a:pPr>
              <a:t>2/20/2018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B28F80-A2C5-6444-8C20-3416AE24147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0556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E705D4-9437-6C4E-B0E7-4BEC39E6AE7B}" type="datetimeFigureOut">
              <a:rPr lang="en-US"/>
              <a:pPr>
                <a:defRPr/>
              </a:pPr>
              <a:t>2/20/2018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660FB7-28DF-BD40-8AA6-BA2DC5A8A07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2422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r-HR"/>
              <a:t>Kliknite da biste uredili stil naslova matrice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3938C8-44A3-E044-A417-FA1DE24B5A1B}" type="datetimeFigureOut">
              <a:rPr lang="en-US"/>
              <a:pPr>
                <a:defRPr/>
              </a:pPr>
              <a:t>2/20/2018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766A8A-0715-664A-A9E8-E9BD2B9FE8D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707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6AC4D6-16C1-CB44-9A13-5C12B890ED59}" type="datetimeFigureOut">
              <a:rPr lang="en-US"/>
              <a:pPr>
                <a:defRPr/>
              </a:pPr>
              <a:t>2/20/2018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131CC9-1563-1E4A-B7DF-AD4D962400A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2294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r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r-HR"/>
              <a:t>Kliknite da biste uredili stil naslova matrice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6D20B4-8306-E84F-B9E9-B0079BD50CC9}" type="datetimeFigureOut">
              <a:rPr lang="en-US"/>
              <a:pPr>
                <a:defRPr/>
              </a:pPr>
              <a:t>2/20/2018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89B8E4-9785-5542-A2CC-E3EFD9AF074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0727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r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2DFEE9-576F-5E45-8621-364A5537E477}" type="datetimeFigureOut">
              <a:rPr lang="en-US"/>
              <a:pPr>
                <a:defRPr/>
              </a:pPr>
              <a:t>2/20/2018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63ED7B-F1CE-404E-B6C6-A6F40C47A9C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3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DC6922-B274-1743-A281-13DD15E8BB52}" type="datetimeFigureOut">
              <a:rPr lang="en-US"/>
              <a:pPr>
                <a:defRPr/>
              </a:pPr>
              <a:t>2/20/2018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94F2D7-2B5A-E84B-ACF2-17EC346B5B2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8668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r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r-HR"/>
              <a:t>Kliknite da biste uredili stil naslova matrice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85CF65-2596-834F-A5D8-67057DBC0AA1}" type="datetimeFigureOut">
              <a:rPr lang="en-US"/>
              <a:pPr>
                <a:defRPr/>
              </a:pPr>
              <a:t>2/20/2018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26BB5F-A257-FC43-92A4-C378033C3B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584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r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r-HR"/>
              <a:t>Kliknite da biste uredili stil naslova matrice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hr-HR" noProof="0" dirty="0"/>
              <a:t>Kliknite ikonu da biste dodali  sliku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3FB7FD-D324-5D49-9915-200C3D5C7D72}" type="datetimeFigureOut">
              <a:rPr lang="en-US"/>
              <a:pPr>
                <a:defRPr/>
              </a:pPr>
              <a:t>2/20/2018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214F0B-DC76-F446-AE64-469189A38A8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5971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r-HR"/>
              <a:t>Kliknite da biste uredili stil naslova matrice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FDD4EA0-941F-274C-B2B2-AF78876049DE}" type="datetimeFigureOut">
              <a:rPr lang="en-US"/>
              <a:pPr>
                <a:defRPr/>
              </a:pPr>
              <a:t>2/20/2018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296F69E-54AF-244F-916A-3E30C082191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1" name="Picture 11" descr="unutarnja.pdf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1913" y="-7938"/>
            <a:ext cx="9217026" cy="691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Date Placeholder 3"/>
          <p:cNvSpPr txBox="1">
            <a:spLocks/>
          </p:cNvSpPr>
          <p:nvPr/>
        </p:nvSpPr>
        <p:spPr>
          <a:xfrm>
            <a:off x="457200" y="6384925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A7CF87D7-4170-F241-849B-560067D2E352}" type="datetimeFigureOut">
              <a:rPr lang="en-US" sz="1200" smtClean="0">
                <a:solidFill>
                  <a:srgbClr val="777877"/>
                </a:solidFill>
                <a:latin typeface="Myriad Pro Bold SemiCond"/>
                <a:cs typeface="Myriad Pro Bold SemiCond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2/20/2018</a:t>
            </a:fld>
            <a:endParaRPr lang="en-US" sz="1200" dirty="0">
              <a:solidFill>
                <a:srgbClr val="777877"/>
              </a:solidFill>
              <a:latin typeface="Myriad Pro Bold SemiCond"/>
              <a:cs typeface="Myriad Pro Bold SemiCond"/>
            </a:endParaRPr>
          </a:p>
        </p:txBody>
      </p:sp>
    </p:spTree>
    <p:extLst>
      <p:ext uri="{BB962C8B-B14F-4D97-AF65-F5344CB8AC3E}">
        <p14:creationId xmlns:p14="http://schemas.microsoft.com/office/powerpoint/2010/main" val="2429575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</p:sldLayoutIdLst>
  <mc:AlternateContent xmlns:mc="http://schemas.openxmlformats.org/markup-compatibility/2006" xmlns:p14="http://schemas.microsoft.com/office/powerpoint/2010/main">
    <mc:Choice Requires="p14">
      <p:transition spd="slow" p14:dur="1300">
        <p14:pan dir="r"/>
      </p:transition>
    </mc:Choice>
    <mc:Fallback xmlns="">
      <p:transition spd="slow">
        <p:fade/>
      </p:transition>
    </mc:Fallback>
  </mc:AlternateContent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1" descr="naslovna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038" y="-27384"/>
            <a:ext cx="9209088" cy="690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4" name="Title 7"/>
          <p:cNvSpPr>
            <a:spLocks noGrp="1"/>
          </p:cNvSpPr>
          <p:nvPr>
            <p:ph type="ctrTitle" idx="4294967295"/>
          </p:nvPr>
        </p:nvSpPr>
        <p:spPr>
          <a:xfrm>
            <a:off x="330200" y="512763"/>
            <a:ext cx="2747963" cy="376237"/>
          </a:xfrm>
        </p:spPr>
        <p:txBody>
          <a:bodyPr/>
          <a:lstStyle/>
          <a:p>
            <a:pPr algn="l" eaLnBrk="1" hangingPunct="1"/>
            <a:r>
              <a:rPr lang="ta-IN" sz="1700">
                <a:solidFill>
                  <a:srgbClr val="777877"/>
                </a:solidFill>
                <a:latin typeface="Myriad Pro Bold SemiExt" charset="0"/>
                <a:cs typeface="Myriad Pro Bold SemiExt" charset="0"/>
              </a:rPr>
              <a:t>OPERATIVNI PROGRAM</a:t>
            </a:r>
            <a:endParaRPr lang="en-US" sz="1700" dirty="0">
              <a:solidFill>
                <a:srgbClr val="777877"/>
              </a:solidFill>
              <a:latin typeface="Myriad Pro Bold SemiExt" charset="0"/>
              <a:cs typeface="Myriad Pro Bold SemiExt" charset="0"/>
            </a:endParaRPr>
          </a:p>
        </p:txBody>
      </p:sp>
      <p:sp>
        <p:nvSpPr>
          <p:cNvPr id="13315" name="Title 7"/>
          <p:cNvSpPr txBox="1">
            <a:spLocks/>
          </p:cNvSpPr>
          <p:nvPr/>
        </p:nvSpPr>
        <p:spPr bwMode="auto">
          <a:xfrm>
            <a:off x="325438" y="1030288"/>
            <a:ext cx="3127375" cy="166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ta-IN" sz="41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yriad Pro Light SemiExt" charset="0"/>
                <a:ea typeface="ＭＳ Ｐゴシック" charset="0"/>
                <a:cs typeface="Myriad Pro Light SemiExt" charset="0"/>
              </a:rPr>
              <a:t>Učinkoviti </a:t>
            </a:r>
          </a:p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ta-IN" sz="41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yriad Pro Light SemiExt" charset="0"/>
                <a:ea typeface="ＭＳ Ｐゴシック" charset="0"/>
                <a:cs typeface="Myriad Pro Light SemiExt" charset="0"/>
              </a:rPr>
              <a:t>ljudski </a:t>
            </a:r>
          </a:p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ta-IN" sz="41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yriad Pro Light SemiExt" charset="0"/>
                <a:ea typeface="ＭＳ Ｐゴシック" charset="0"/>
                <a:cs typeface="Myriad Pro Light SemiExt" charset="0"/>
              </a:rPr>
              <a:t>potencijal</a:t>
            </a:r>
            <a:endParaRPr kumimoji="0" lang="en-US" sz="4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yriad Pro Light SemiExt" charset="0"/>
              <a:ea typeface="ＭＳ Ｐゴシック" charset="0"/>
              <a:cs typeface="Myriad Pro Light SemiExt" charset="0"/>
            </a:endParaRPr>
          </a:p>
        </p:txBody>
      </p:sp>
      <p:sp>
        <p:nvSpPr>
          <p:cNvPr id="13316" name="Title 7"/>
          <p:cNvSpPr txBox="1">
            <a:spLocks/>
          </p:cNvSpPr>
          <p:nvPr/>
        </p:nvSpPr>
        <p:spPr bwMode="auto">
          <a:xfrm>
            <a:off x="330200" y="2917825"/>
            <a:ext cx="2747963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ta-IN" sz="1700" b="0" i="0" u="none" strike="noStrike" kern="1200" cap="none" spc="0" normalizeH="0" baseline="0" noProof="0">
                <a:ln>
                  <a:noFill/>
                </a:ln>
                <a:solidFill>
                  <a:srgbClr val="777877"/>
                </a:solidFill>
                <a:effectLst/>
                <a:uLnTx/>
                <a:uFillTx/>
                <a:latin typeface="Myriad Pro Bold SemiExt" charset="0"/>
                <a:ea typeface="ＭＳ Ｐゴシック" charset="0"/>
                <a:cs typeface="Myriad Pro Bold SemiExt" charset="0"/>
              </a:rPr>
              <a:t>2014. - 2020. </a:t>
            </a:r>
            <a:endParaRPr kumimoji="0" lang="en-US" sz="1700" b="0" i="0" u="none" strike="noStrike" kern="1200" cap="none" spc="0" normalizeH="0" baseline="0" noProof="0" dirty="0">
              <a:ln>
                <a:noFill/>
              </a:ln>
              <a:solidFill>
                <a:srgbClr val="777877"/>
              </a:solidFill>
              <a:effectLst/>
              <a:uLnTx/>
              <a:uFillTx/>
              <a:latin typeface="Myriad Pro Bold SemiExt" charset="0"/>
              <a:ea typeface="ＭＳ Ｐゴシック" charset="0"/>
              <a:cs typeface="Myriad Pro Bold SemiExt" charset="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419100" y="3597275"/>
            <a:ext cx="2225675" cy="0"/>
          </a:xfrm>
          <a:prstGeom prst="line">
            <a:avLst/>
          </a:prstGeom>
          <a:ln>
            <a:solidFill>
              <a:srgbClr val="777877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itle 7"/>
          <p:cNvSpPr txBox="1">
            <a:spLocks/>
          </p:cNvSpPr>
          <p:nvPr/>
        </p:nvSpPr>
        <p:spPr>
          <a:xfrm>
            <a:off x="314325" y="3878263"/>
            <a:ext cx="2747963" cy="1446212"/>
          </a:xfrm>
          <a:prstGeom prst="rect">
            <a:avLst/>
          </a:prstGeom>
        </p:spPr>
        <p:txBody>
          <a:bodyPr anchor="ctr">
            <a:normAutofit fontScale="92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a-IN" sz="1600" b="0" i="0" u="none" strike="noStrike" kern="1200" cap="none" spc="0" normalizeH="0" baseline="0" noProof="0" dirty="0">
                <a:ln>
                  <a:noFill/>
                </a:ln>
                <a:solidFill>
                  <a:srgbClr val="2797C9"/>
                </a:solidFill>
                <a:effectLst/>
                <a:uLnTx/>
                <a:uFillTx/>
                <a:latin typeface="Myriad Pro Light SemiExt"/>
                <a:ea typeface="+mj-ea"/>
                <a:cs typeface="Myriad Pro Light SemiExt"/>
              </a:rPr>
              <a:t>ZAPOŠLJAVANJE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a-IN" sz="1600" b="0" i="0" u="none" strike="noStrike" kern="1200" cap="none" spc="0" normalizeH="0" baseline="0" noProof="0" dirty="0">
              <a:ln>
                <a:noFill/>
              </a:ln>
              <a:solidFill>
                <a:srgbClr val="2797C9"/>
              </a:solidFill>
              <a:effectLst/>
              <a:uLnTx/>
              <a:uFillTx/>
              <a:latin typeface="Myriad Pro Light SemiExt"/>
              <a:ea typeface="+mj-ea"/>
              <a:cs typeface="Myriad Pro Light SemiExt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a-IN" sz="1600" b="0" i="0" u="none" strike="noStrike" kern="1200" cap="none" spc="0" normalizeH="0" baseline="0" noProof="0" dirty="0">
                <a:ln>
                  <a:noFill/>
                </a:ln>
                <a:solidFill>
                  <a:srgbClr val="A41568"/>
                </a:solidFill>
                <a:effectLst/>
                <a:uLnTx/>
                <a:uFillTx/>
                <a:latin typeface="Myriad Pro Light SemiExt"/>
                <a:ea typeface="+mj-ea"/>
                <a:cs typeface="Myriad Pro Light SemiExt"/>
              </a:rPr>
              <a:t>SOCIJALNO UKLJUČIVANJE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a-IN" sz="1600" b="0" i="0" u="none" strike="noStrike" kern="1200" cap="none" spc="0" normalizeH="0" baseline="0" noProof="0" dirty="0">
              <a:ln>
                <a:noFill/>
              </a:ln>
              <a:solidFill>
                <a:srgbClr val="A41568"/>
              </a:solidFill>
              <a:effectLst/>
              <a:uLnTx/>
              <a:uFillTx/>
              <a:latin typeface="Myriad Pro Light SemiExt"/>
              <a:ea typeface="+mj-ea"/>
              <a:cs typeface="Myriad Pro Light SemiExt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a-IN" sz="1600" b="0" i="0" u="none" strike="noStrike" kern="1200" cap="none" spc="0" normalizeH="0" baseline="0" noProof="0" dirty="0">
                <a:ln>
                  <a:noFill/>
                </a:ln>
                <a:solidFill>
                  <a:srgbClr val="149A4B"/>
                </a:solidFill>
                <a:effectLst/>
                <a:uLnTx/>
                <a:uFillTx/>
                <a:latin typeface="Myriad Pro Light SemiExt"/>
                <a:ea typeface="+mj-ea"/>
                <a:cs typeface="Myriad Pro Light SemiExt"/>
              </a:rPr>
              <a:t>OBRAZOVANJE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a-IN" sz="1600" b="0" i="0" u="none" strike="noStrike" kern="1200" cap="none" spc="0" normalizeH="0" baseline="0" noProof="0" dirty="0">
              <a:ln>
                <a:noFill/>
              </a:ln>
              <a:solidFill>
                <a:srgbClr val="149A4B"/>
              </a:solidFill>
              <a:effectLst/>
              <a:uLnTx/>
              <a:uFillTx/>
              <a:latin typeface="Myriad Pro Light SemiExt"/>
              <a:ea typeface="+mj-ea"/>
              <a:cs typeface="Myriad Pro Light SemiExt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a-IN" sz="1600" b="0" i="0" u="none" strike="noStrike" kern="1200" cap="none" spc="0" normalizeH="0" baseline="0" noProof="0" dirty="0">
                <a:ln>
                  <a:noFill/>
                </a:ln>
                <a:solidFill>
                  <a:srgbClr val="E88E31"/>
                </a:solidFill>
                <a:effectLst/>
                <a:uLnTx/>
                <a:uFillTx/>
                <a:latin typeface="Myriad Pro Light SemiExt"/>
                <a:ea typeface="+mj-ea"/>
                <a:cs typeface="Myriad Pro Light SemiExt"/>
              </a:rPr>
              <a:t>DOBRO UPRAVLJANJE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2797C9"/>
              </a:solidFill>
              <a:effectLst/>
              <a:uLnTx/>
              <a:uFillTx/>
              <a:latin typeface="Myriad Pro Light SemiExt"/>
              <a:ea typeface="+mj-ea"/>
              <a:cs typeface="Myriad Pro Light SemiExt"/>
            </a:endParaRPr>
          </a:p>
        </p:txBody>
      </p:sp>
    </p:spTree>
    <p:extLst>
      <p:ext uri="{BB962C8B-B14F-4D97-AF65-F5344CB8AC3E}">
        <p14:creationId xmlns:p14="http://schemas.microsoft.com/office/powerpoint/2010/main" val="41293296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ravokutnik 4">
            <a:extLst>
              <a:ext uri="{FF2B5EF4-FFF2-40B4-BE49-F238E27FC236}">
                <a16:creationId xmlns:a16="http://schemas.microsoft.com/office/drawing/2014/main" id="{44B6A026-B728-4F7F-9E72-CAA6DED8D7D1}"/>
              </a:ext>
            </a:extLst>
          </p:cNvPr>
          <p:cNvSpPr/>
          <p:nvPr/>
        </p:nvSpPr>
        <p:spPr>
          <a:xfrm>
            <a:off x="755577" y="211133"/>
            <a:ext cx="7929636" cy="15526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hr-HR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hr-HR" sz="2400" b="1" dirty="0">
                <a:solidFill>
                  <a:srgbClr val="00B05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STRUKTURA  KURIKULUMA </a:t>
            </a:r>
            <a:r>
              <a:rPr lang="hr-HR" sz="2400" b="1" dirty="0" smtClean="0">
                <a:solidFill>
                  <a:srgbClr val="00B05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UČENIČKE ZADRUGE: </a:t>
            </a:r>
            <a:endParaRPr lang="hr-HR" sz="2400" b="1" dirty="0">
              <a:solidFill>
                <a:srgbClr val="00B050"/>
              </a:solidFill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hr-HR" sz="14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hr-HR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id="{0B08BEF2-1131-4598-A6CD-8A69059650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1268760"/>
            <a:ext cx="8659470" cy="5328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895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1090034"/>
            <a:ext cx="4968552" cy="5075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592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652934"/>
          </a:xfrm>
        </p:spPr>
        <p:txBody>
          <a:bodyPr/>
          <a:lstStyle/>
          <a:p>
            <a:r>
              <a:rPr lang="hr-HR" sz="4000" dirty="0" smtClean="0">
                <a:solidFill>
                  <a:srgbClr val="00B050"/>
                </a:solidFill>
              </a:rPr>
              <a:t>Poljoprivredno šumarska škola Vinkovci, Učenička zadruga „Agro</a:t>
            </a:r>
            <a:r>
              <a:rPr lang="hr-HR" sz="4000" dirty="0" smtClean="0"/>
              <a:t>”</a:t>
            </a:r>
            <a:endParaRPr lang="hr-HR" sz="4000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43739" y="1844824"/>
            <a:ext cx="7920880" cy="4752528"/>
          </a:xfrm>
        </p:spPr>
        <p:txBody>
          <a:bodyPr>
            <a:noAutofit/>
          </a:bodyPr>
          <a:lstStyle/>
          <a:p>
            <a:r>
              <a:rPr lang="hr-HR" sz="2400" dirty="0"/>
              <a:t>Osnovana 21.veljače 2011god.u okviru projekta IPA komponenta IV- Razvoj ljudskih potencijala – program EU za Hrvatsku, Next generation</a:t>
            </a:r>
          </a:p>
          <a:p>
            <a:endParaRPr lang="hr-HR" sz="2400" dirty="0"/>
          </a:p>
          <a:p>
            <a:r>
              <a:rPr lang="hr-HR" sz="2400" dirty="0"/>
              <a:t>Nositelj projekta: Poljoprivredno šumarska škola Vinkovci</a:t>
            </a:r>
          </a:p>
          <a:p>
            <a:endParaRPr lang="hr-HR" sz="2400" dirty="0"/>
          </a:p>
          <a:p>
            <a:r>
              <a:rPr lang="hr-HR" sz="2400" dirty="0"/>
              <a:t>Partneri: Ekonomska škola Katarina Zrinski Zagreb, </a:t>
            </a:r>
          </a:p>
          <a:p>
            <a:endParaRPr lang="hr-HR" sz="2400" dirty="0"/>
          </a:p>
          <a:p>
            <a:r>
              <a:rPr lang="hr-HR" sz="2400" dirty="0"/>
              <a:t>Srednja strukovna škola Vinkovci</a:t>
            </a:r>
          </a:p>
          <a:p>
            <a:endParaRPr lang="hr-HR" sz="2400" dirty="0"/>
          </a:p>
          <a:p>
            <a:r>
              <a:rPr lang="hr-HR" sz="2400" dirty="0"/>
              <a:t>Razvojna agencija Hrast d.o.o. Vinkovci</a:t>
            </a:r>
          </a:p>
        </p:txBody>
      </p:sp>
    </p:spTree>
    <p:extLst>
      <p:ext uri="{BB962C8B-B14F-4D97-AF65-F5344CB8AC3E}">
        <p14:creationId xmlns:p14="http://schemas.microsoft.com/office/powerpoint/2010/main" val="2354432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4000" dirty="0" smtClean="0">
                <a:solidFill>
                  <a:srgbClr val="00B050"/>
                </a:solidFill>
              </a:rPr>
              <a:t>Ciljevi i zadaća Zadruge</a:t>
            </a:r>
            <a:endParaRPr lang="hr-HR" sz="4000" dirty="0">
              <a:solidFill>
                <a:srgbClr val="00B050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1600200"/>
            <a:ext cx="7427168" cy="4525963"/>
          </a:xfrm>
        </p:spPr>
        <p:txBody>
          <a:bodyPr>
            <a:normAutofit/>
          </a:bodyPr>
          <a:lstStyle/>
          <a:p>
            <a:r>
              <a:rPr lang="hr-HR" sz="2400" dirty="0" smtClean="0">
                <a:latin typeface="+mj-lt"/>
                <a:cs typeface="Times New Roman" panose="02020603050405020304" pitchFamily="18" charset="0"/>
              </a:rPr>
              <a:t>pridonosi </a:t>
            </a:r>
            <a:r>
              <a:rPr lang="hr-HR" sz="2400" dirty="0">
                <a:latin typeface="+mj-lt"/>
                <a:cs typeface="Times New Roman" panose="02020603050405020304" pitchFamily="18" charset="0"/>
              </a:rPr>
              <a:t>ostvarivanju ciljeva i zadaća odgoja i obrazovanja učenika, gdje se spajaju znanstvene spoznaje, učenje i korisni rad</a:t>
            </a:r>
          </a:p>
          <a:p>
            <a:pPr marL="0" indent="0">
              <a:buNone/>
            </a:pPr>
            <a:endParaRPr lang="hr-HR" sz="2400" dirty="0">
              <a:latin typeface="+mj-lt"/>
              <a:cs typeface="Times New Roman" panose="02020603050405020304" pitchFamily="18" charset="0"/>
            </a:endParaRPr>
          </a:p>
          <a:p>
            <a:r>
              <a:rPr lang="hr-HR" sz="2400" dirty="0" smtClean="0">
                <a:latin typeface="+mj-lt"/>
                <a:cs typeface="Times New Roman" panose="02020603050405020304" pitchFamily="18" charset="0"/>
              </a:rPr>
              <a:t>u </a:t>
            </a:r>
            <a:r>
              <a:rPr lang="hr-HR" sz="2400" dirty="0">
                <a:latin typeface="+mj-lt"/>
                <a:cs typeface="Times New Roman" panose="02020603050405020304" pitchFamily="18" charset="0"/>
              </a:rPr>
              <a:t>zadruzi se posebno njeguju radne navike, radne vrijednosti i stvaralaštvo</a:t>
            </a:r>
          </a:p>
          <a:p>
            <a:endParaRPr lang="hr-HR" sz="2400" dirty="0">
              <a:latin typeface="+mj-lt"/>
              <a:cs typeface="Times New Roman" panose="02020603050405020304" pitchFamily="18" charset="0"/>
            </a:endParaRPr>
          </a:p>
          <a:p>
            <a:r>
              <a:rPr lang="hr-HR" sz="2400" dirty="0" smtClean="0">
                <a:latin typeface="+mj-lt"/>
                <a:cs typeface="Times New Roman" panose="02020603050405020304" pitchFamily="18" charset="0"/>
              </a:rPr>
              <a:t>učenici </a:t>
            </a:r>
            <a:r>
              <a:rPr lang="hr-HR" sz="2400" dirty="0">
                <a:latin typeface="+mj-lt"/>
                <a:cs typeface="Times New Roman" panose="02020603050405020304" pitchFamily="18" charset="0"/>
              </a:rPr>
              <a:t>stječu znanja i razvijaju svijest, o načinu očuvanju prirode i njegovanje baštine i pučkog stvaralaštva</a:t>
            </a:r>
          </a:p>
        </p:txBody>
      </p:sp>
    </p:spTree>
    <p:extLst>
      <p:ext uri="{BB962C8B-B14F-4D97-AF65-F5344CB8AC3E}">
        <p14:creationId xmlns:p14="http://schemas.microsoft.com/office/powerpoint/2010/main" val="3407814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4000" dirty="0">
                <a:solidFill>
                  <a:srgbClr val="00B050"/>
                </a:solidFill>
              </a:rPr>
              <a:t>Djeluje pet sekcija 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508001" y="2142585"/>
            <a:ext cx="6447501" cy="2910580"/>
          </a:xfrm>
        </p:spPr>
        <p:txBody>
          <a:bodyPr/>
          <a:lstStyle/>
          <a:p>
            <a:endParaRPr lang="hr-HR" dirty="0" smtClean="0"/>
          </a:p>
          <a:p>
            <a:endParaRPr lang="hr-HR" dirty="0"/>
          </a:p>
        </p:txBody>
      </p:sp>
      <p:sp>
        <p:nvSpPr>
          <p:cNvPr id="4" name="Pravokutnik 3"/>
          <p:cNvSpPr/>
          <p:nvPr/>
        </p:nvSpPr>
        <p:spPr>
          <a:xfrm>
            <a:off x="667792" y="1382133"/>
            <a:ext cx="707256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400" dirty="0"/>
              <a:t>Hortikulturna sekcija</a:t>
            </a:r>
          </a:p>
          <a:p>
            <a:endParaRPr lang="hr-HR" sz="2400" dirty="0"/>
          </a:p>
          <a:p>
            <a:endParaRPr lang="hr-HR" sz="2400" dirty="0"/>
          </a:p>
          <a:p>
            <a:r>
              <a:rPr lang="hr-HR" sz="2400" dirty="0"/>
              <a:t>Povrtlarska sekcija</a:t>
            </a:r>
          </a:p>
          <a:p>
            <a:endParaRPr lang="hr-HR" sz="2400" dirty="0"/>
          </a:p>
          <a:p>
            <a:endParaRPr lang="hr-HR" sz="2400" dirty="0"/>
          </a:p>
          <a:p>
            <a:r>
              <a:rPr lang="hr-HR" sz="2400" dirty="0"/>
              <a:t>Voćarsko-vinogradarska sekcija</a:t>
            </a:r>
          </a:p>
          <a:p>
            <a:endParaRPr lang="hr-HR" sz="2400" dirty="0"/>
          </a:p>
          <a:p>
            <a:endParaRPr lang="hr-HR" sz="2400" dirty="0"/>
          </a:p>
          <a:p>
            <a:r>
              <a:rPr lang="hr-HR" sz="2400" dirty="0"/>
              <a:t>Ratarsko – mehanizacijska sekcija</a:t>
            </a:r>
          </a:p>
          <a:p>
            <a:endParaRPr lang="hr-HR" sz="2400" dirty="0"/>
          </a:p>
          <a:p>
            <a:r>
              <a:rPr lang="hr-HR" sz="2400" dirty="0"/>
              <a:t>Zadrugom upravlja zadružni odbor: predsjednik, zamjenik predsjednika, tajnica i predstavnici učenika</a:t>
            </a:r>
          </a:p>
        </p:txBody>
      </p:sp>
    </p:spTree>
    <p:extLst>
      <p:ext uri="{BB962C8B-B14F-4D97-AF65-F5344CB8AC3E}">
        <p14:creationId xmlns:p14="http://schemas.microsoft.com/office/powerpoint/2010/main" val="3427581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4000" dirty="0" smtClean="0">
                <a:solidFill>
                  <a:srgbClr val="00B050"/>
                </a:solidFill>
              </a:rPr>
              <a:t>Aktivnosti mladih zadrugara</a:t>
            </a:r>
            <a:endParaRPr lang="hr-HR" sz="4000" dirty="0">
              <a:solidFill>
                <a:srgbClr val="00B050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sz="2400" dirty="0" smtClean="0"/>
              <a:t>Aktivno sudjeluju u radu zadruge i poslovima od zajedničkog interesa</a:t>
            </a:r>
            <a:endParaRPr lang="hr-HR" sz="2400" dirty="0"/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77806" y="3125022"/>
            <a:ext cx="2376920" cy="2330250"/>
          </a:xfrm>
          <a:prstGeom prst="rect">
            <a:avLst/>
          </a:prstGeom>
        </p:spPr>
      </p:pic>
      <p:pic>
        <p:nvPicPr>
          <p:cNvPr id="7" name="Slika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9294" y="2804457"/>
            <a:ext cx="2659346" cy="1994510"/>
          </a:xfrm>
          <a:prstGeom prst="rect">
            <a:avLst/>
          </a:prstGeom>
        </p:spPr>
      </p:pic>
      <p:pic>
        <p:nvPicPr>
          <p:cNvPr id="12" name="Slika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5813" y="3101687"/>
            <a:ext cx="3150247" cy="2759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3080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4000" dirty="0" smtClean="0">
                <a:solidFill>
                  <a:srgbClr val="00B050"/>
                </a:solidFill>
              </a:rPr>
              <a:t>Mladi zadrugari sudjeluju i na smotrama i izložbama</a:t>
            </a:r>
            <a:endParaRPr lang="hr-HR" sz="4000" dirty="0">
              <a:solidFill>
                <a:srgbClr val="00B050"/>
              </a:solidFill>
            </a:endParaRPr>
          </a:p>
        </p:txBody>
      </p:sp>
      <p:pic>
        <p:nvPicPr>
          <p:cNvPr id="7" name="Rezervirano mjesto sadržaja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219" y="2197993"/>
            <a:ext cx="5353915" cy="3459857"/>
          </a:xfrm>
        </p:spPr>
      </p:pic>
    </p:spTree>
    <p:extLst>
      <p:ext uri="{BB962C8B-B14F-4D97-AF65-F5344CB8AC3E}">
        <p14:creationId xmlns:p14="http://schemas.microsoft.com/office/powerpoint/2010/main" val="2382434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4000" dirty="0" smtClean="0">
                <a:solidFill>
                  <a:srgbClr val="00B050"/>
                </a:solidFill>
              </a:rPr>
              <a:t>Sredstva stečena prodajom proizvoda</a:t>
            </a:r>
            <a:endParaRPr lang="hr-HR" sz="4000" dirty="0">
              <a:solidFill>
                <a:srgbClr val="00B050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1417638"/>
            <a:ext cx="7139136" cy="4675658"/>
          </a:xfrm>
        </p:spPr>
        <p:txBody>
          <a:bodyPr/>
          <a:lstStyle/>
          <a:p>
            <a:r>
              <a:rPr lang="hr-HR" sz="2400" dirty="0" smtClean="0"/>
              <a:t>Škola stavlja u promet proizvode nastale kao rezultat rada učenika.</a:t>
            </a:r>
          </a:p>
          <a:p>
            <a:endParaRPr lang="hr-HR" sz="2400" dirty="0" smtClean="0"/>
          </a:p>
          <a:p>
            <a:r>
              <a:rPr lang="hr-HR" sz="2400" dirty="0" smtClean="0"/>
              <a:t>Stečena sredstva se posebno evidentiraju  i mogu se upotrijebiti samo za rad učeničke zadruge i unaprjeđenje odgojno obrazovnog procesa.</a:t>
            </a:r>
          </a:p>
          <a:p>
            <a:endParaRPr lang="hr-HR" sz="2400" dirty="0" smtClean="0"/>
          </a:p>
          <a:p>
            <a:r>
              <a:rPr lang="hr-HR" sz="2400" dirty="0" smtClean="0"/>
              <a:t>Učenička zadruga je dobar uvod u vježbeničke tvrtke.</a:t>
            </a:r>
          </a:p>
          <a:p>
            <a:endParaRPr lang="hr-HR" dirty="0" smtClean="0"/>
          </a:p>
          <a:p>
            <a:r>
              <a:rPr lang="hr-HR" sz="2400" dirty="0" smtClean="0"/>
              <a:t>Iskustvo i rad u učeničkoj zadruzi – pomoć u daljnjem radu </a:t>
            </a:r>
            <a:endParaRPr lang="hr-HR" sz="2400" dirty="0"/>
          </a:p>
        </p:txBody>
      </p:sp>
    </p:spTree>
    <p:extLst>
      <p:ext uri="{BB962C8B-B14F-4D97-AF65-F5344CB8AC3E}">
        <p14:creationId xmlns:p14="http://schemas.microsoft.com/office/powerpoint/2010/main" val="1213581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 dirty="0"/>
          </a:p>
        </p:txBody>
      </p:sp>
      <p:pic>
        <p:nvPicPr>
          <p:cNvPr id="4" name="Rezervirano mjesto sadržaja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802" y="1496292"/>
            <a:ext cx="6540518" cy="4284126"/>
          </a:xfrm>
        </p:spPr>
      </p:pic>
      <p:sp>
        <p:nvSpPr>
          <p:cNvPr id="3" name="TekstniOkvir 2"/>
          <p:cNvSpPr txBox="1"/>
          <p:nvPr/>
        </p:nvSpPr>
        <p:spPr>
          <a:xfrm flipH="1">
            <a:off x="1276896" y="5763253"/>
            <a:ext cx="49097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900" dirty="0"/>
              <a:t>Ružica Zucić, dipl. ing. prof. Savjetnik    </a:t>
            </a:r>
          </a:p>
          <a:p>
            <a:r>
              <a:rPr lang="hr-HR" sz="900" dirty="0"/>
              <a:t>Poljoprivredno šumarska škola Vinkovci, Vinkovci</a:t>
            </a:r>
          </a:p>
        </p:txBody>
      </p:sp>
      <p:sp>
        <p:nvSpPr>
          <p:cNvPr id="5" name="TekstniOkvir 4"/>
          <p:cNvSpPr txBox="1"/>
          <p:nvPr/>
        </p:nvSpPr>
        <p:spPr>
          <a:xfrm>
            <a:off x="1278082" y="1852661"/>
            <a:ext cx="542405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300" dirty="0">
                <a:solidFill>
                  <a:srgbClr val="FFFF00"/>
                </a:solidFill>
              </a:rPr>
              <a:t>Hvala na pažnji</a:t>
            </a:r>
          </a:p>
        </p:txBody>
      </p:sp>
    </p:spTree>
    <p:extLst>
      <p:ext uri="{BB962C8B-B14F-4D97-AF65-F5344CB8AC3E}">
        <p14:creationId xmlns:p14="http://schemas.microsoft.com/office/powerpoint/2010/main" val="827676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naslovna.jpg">
            <a:extLst>
              <a:ext uri="{FF2B5EF4-FFF2-40B4-BE49-F238E27FC236}">
                <a16:creationId xmlns:a16="http://schemas.microsoft.com/office/drawing/2014/main" id="{F9355CA7-A215-4BF6-8E3E-D29469EE14B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260" y="3408"/>
            <a:ext cx="9252520" cy="6849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ravokutnik 2">
            <a:extLst>
              <a:ext uri="{FF2B5EF4-FFF2-40B4-BE49-F238E27FC236}">
                <a16:creationId xmlns:a16="http://schemas.microsoft.com/office/drawing/2014/main" id="{5AA18466-CC29-431E-A381-750724EB98F0}"/>
              </a:ext>
            </a:extLst>
          </p:cNvPr>
          <p:cNvSpPr/>
          <p:nvPr/>
        </p:nvSpPr>
        <p:spPr>
          <a:xfrm>
            <a:off x="179512" y="1764002"/>
            <a:ext cx="78488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r-HR" sz="3200" dirty="0" smtClean="0">
                <a:solidFill>
                  <a:srgbClr val="00B050"/>
                </a:solidFill>
                <a:latin typeface="Arial Black" panose="020B0A04020102020204" pitchFamily="34" charset="0"/>
              </a:rPr>
              <a:t>KURIKULUM IZVAN NASTAVNIH AKTIVNOSTI - ŠKOLSKA ZADRUGA</a:t>
            </a:r>
            <a:endParaRPr lang="hr-HR" sz="3200" dirty="0">
              <a:solidFill>
                <a:srgbClr val="00B050"/>
              </a:solidFill>
            </a:endParaRPr>
          </a:p>
        </p:txBody>
      </p:sp>
      <p:sp>
        <p:nvSpPr>
          <p:cNvPr id="5" name="Pravokutnik 4">
            <a:extLst>
              <a:ext uri="{FF2B5EF4-FFF2-40B4-BE49-F238E27FC236}">
                <a16:creationId xmlns:a16="http://schemas.microsoft.com/office/drawing/2014/main" id="{B141AE6A-8A48-4A72-AB65-5A6A11353684}"/>
              </a:ext>
            </a:extLst>
          </p:cNvPr>
          <p:cNvSpPr/>
          <p:nvPr/>
        </p:nvSpPr>
        <p:spPr>
          <a:xfrm>
            <a:off x="186408" y="3967055"/>
            <a:ext cx="46805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hr-HR" sz="2000" b="1" dirty="0" smtClean="0">
                <a:solidFill>
                  <a:srgbClr val="00B050"/>
                </a:solidFill>
              </a:rPr>
              <a:t>Ružica Zucić, </a:t>
            </a:r>
            <a:r>
              <a:rPr lang="hr-HR" sz="2000" b="1" dirty="0">
                <a:solidFill>
                  <a:srgbClr val="00B050"/>
                </a:solidFill>
              </a:rPr>
              <a:t>dipl</a:t>
            </a:r>
            <a:r>
              <a:rPr lang="hr-HR" sz="2000" b="1" dirty="0" smtClean="0">
                <a:solidFill>
                  <a:srgbClr val="00B050"/>
                </a:solidFill>
              </a:rPr>
              <a:t>. ing</a:t>
            </a:r>
            <a:r>
              <a:rPr lang="hr-HR" sz="2000" b="1" dirty="0">
                <a:solidFill>
                  <a:srgbClr val="00B050"/>
                </a:solidFill>
              </a:rPr>
              <a:t>., prof. savjetnik</a:t>
            </a:r>
          </a:p>
        </p:txBody>
      </p:sp>
      <p:sp>
        <p:nvSpPr>
          <p:cNvPr id="6" name="Pravokutnik 5">
            <a:extLst>
              <a:ext uri="{FF2B5EF4-FFF2-40B4-BE49-F238E27FC236}">
                <a16:creationId xmlns:a16="http://schemas.microsoft.com/office/drawing/2014/main" id="{4114A4D2-8A0A-4CBD-936A-63C8E6420F8B}"/>
              </a:ext>
            </a:extLst>
          </p:cNvPr>
          <p:cNvSpPr/>
          <p:nvPr/>
        </p:nvSpPr>
        <p:spPr>
          <a:xfrm>
            <a:off x="6372200" y="4067735"/>
            <a:ext cx="26575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b="1" dirty="0">
                <a:solidFill>
                  <a:srgbClr val="00B050"/>
                </a:solidFill>
              </a:rPr>
              <a:t>Županja, 20. veljače 2018.</a:t>
            </a:r>
            <a:endParaRPr lang="hr-HR" dirty="0">
              <a:solidFill>
                <a:srgbClr val="00B050"/>
              </a:solidFill>
            </a:endParaRPr>
          </a:p>
        </p:txBody>
      </p:sp>
      <p:graphicFrame>
        <p:nvGraphicFramePr>
          <p:cNvPr id="7" name="Tablica 6">
            <a:extLst>
              <a:ext uri="{FF2B5EF4-FFF2-40B4-BE49-F238E27FC236}">
                <a16:creationId xmlns:a16="http://schemas.microsoft.com/office/drawing/2014/main" id="{FE3437BD-4808-4627-A5EA-FA4CE679E9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1135555"/>
              </p:ext>
            </p:extLst>
          </p:nvPr>
        </p:nvGraphicFramePr>
        <p:xfrm>
          <a:off x="3747332" y="317927"/>
          <a:ext cx="4841875" cy="293497"/>
        </p:xfrm>
        <a:graphic>
          <a:graphicData uri="http://schemas.openxmlformats.org/drawingml/2006/table">
            <a:tbl>
              <a:tblPr firstRow="1" firstCol="1" bandRow="1"/>
              <a:tblGrid>
                <a:gridCol w="4841875">
                  <a:extLst>
                    <a:ext uri="{9D8B030D-6E8A-4147-A177-3AD203B41FA5}">
                      <a16:colId xmlns:a16="http://schemas.microsoft.com/office/drawing/2014/main" val="618667873"/>
                    </a:ext>
                  </a:extLst>
                </a:gridCol>
              </a:tblGrid>
              <a:tr h="1651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9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Obrtničko -industrijska škola     O.Š. „I. G. Kovačić“    O.Š. „M.Stojanović“    Lokalna agencija za razvoj  </a:t>
                      </a:r>
                      <a:endParaRPr lang="hr-H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9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  Županja                                        Štitar                        Babina Greda                „Vjeverica“ d.o.o</a:t>
                      </a:r>
                      <a:endParaRPr lang="hr-H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68668808"/>
                  </a:ext>
                </a:extLst>
              </a:tr>
            </a:tbl>
          </a:graphicData>
        </a:graphic>
      </p:graphicFrame>
      <p:pic>
        <p:nvPicPr>
          <p:cNvPr id="8" name="Slika 7">
            <a:extLst>
              <a:ext uri="{FF2B5EF4-FFF2-40B4-BE49-F238E27FC236}">
                <a16:creationId xmlns:a16="http://schemas.microsoft.com/office/drawing/2014/main" id="{0EF65221-A7DF-4411-BBCE-BA3A21A9D7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4397" y="226912"/>
            <a:ext cx="579170" cy="475529"/>
          </a:xfrm>
          <a:prstGeom prst="rect">
            <a:avLst/>
          </a:prstGeom>
        </p:spPr>
      </p:pic>
      <p:pic>
        <p:nvPicPr>
          <p:cNvPr id="9" name="Slika 8">
            <a:extLst>
              <a:ext uri="{FF2B5EF4-FFF2-40B4-BE49-F238E27FC236}">
                <a16:creationId xmlns:a16="http://schemas.microsoft.com/office/drawing/2014/main" id="{109529C9-54DD-4A84-B603-8F403E6345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52873" y="118310"/>
            <a:ext cx="280440" cy="475529"/>
          </a:xfrm>
          <a:prstGeom prst="rect">
            <a:avLst/>
          </a:prstGeom>
        </p:spPr>
      </p:pic>
      <p:pic>
        <p:nvPicPr>
          <p:cNvPr id="14" name="Slika 13">
            <a:extLst>
              <a:ext uri="{FF2B5EF4-FFF2-40B4-BE49-F238E27FC236}">
                <a16:creationId xmlns:a16="http://schemas.microsoft.com/office/drawing/2014/main" id="{A3691E96-B56B-48D8-8998-4A2A9AD1E67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88743" y="-27602"/>
            <a:ext cx="2615411" cy="847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3637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4921A010-6482-4E3B-9E21-2E7D8E988F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08" y="332656"/>
            <a:ext cx="5256584" cy="576064"/>
          </a:xfrm>
        </p:spPr>
        <p:txBody>
          <a:bodyPr/>
          <a:lstStyle/>
          <a:p>
            <a:r>
              <a:rPr lang="hr-HR" sz="4000" dirty="0">
                <a:solidFill>
                  <a:srgbClr val="00B050"/>
                </a:solidFill>
              </a:rPr>
              <a:t>Reference predavača</a:t>
            </a:r>
            <a:r>
              <a:rPr lang="hr-HR" dirty="0">
                <a:solidFill>
                  <a:srgbClr val="00B050"/>
                </a:solidFill>
              </a:rPr>
              <a:t>: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6D7AE45E-C194-4472-B687-90D25279CB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1052736"/>
            <a:ext cx="8136904" cy="5328592"/>
          </a:xfrm>
        </p:spPr>
        <p:txBody>
          <a:bodyPr>
            <a:noAutofit/>
          </a:bodyPr>
          <a:lstStyle/>
          <a:p>
            <a:pPr algn="just"/>
            <a:r>
              <a:rPr lang="hr-HR" sz="2400" dirty="0">
                <a:latin typeface="+mj-lt"/>
                <a:cs typeface="Times New Roman" panose="02020603050405020304" pitchFamily="18" charset="0"/>
              </a:rPr>
              <a:t>nastavnica strukovnih predmeta u zvanju savjetnice, sa radnim iskustvom od 22 godina rada u srednjoj školi, Poljoprivredno šumarska škola Vinkovci</a:t>
            </a:r>
          </a:p>
          <a:p>
            <a:r>
              <a:rPr lang="hr-HR" sz="2400" dirty="0" smtClean="0">
                <a:latin typeface="+mj-lt"/>
                <a:cs typeface="Times New Roman" panose="02020603050405020304" pitchFamily="18" charset="0"/>
              </a:rPr>
              <a:t>sudjelovanje </a:t>
            </a:r>
            <a:r>
              <a:rPr lang="hr-HR" sz="2400" dirty="0">
                <a:latin typeface="+mj-lt"/>
                <a:cs typeface="Times New Roman" panose="02020603050405020304" pitchFamily="18" charset="0"/>
              </a:rPr>
              <a:t>u provedbi projekta „Daljnji razvoj Hrvatskog                         kvalifikacijskog okvira“ kroz IPA projekt – razvoj ljudskih  potencijala</a:t>
            </a:r>
          </a:p>
          <a:p>
            <a:r>
              <a:rPr lang="hr-HR" sz="2400" dirty="0" smtClean="0">
                <a:latin typeface="+mj-lt"/>
                <a:cs typeface="Times New Roman" panose="02020603050405020304" pitchFamily="18" charset="0"/>
              </a:rPr>
              <a:t>sudjelovala </a:t>
            </a:r>
            <a:r>
              <a:rPr lang="hr-HR" sz="2400" dirty="0">
                <a:latin typeface="+mj-lt"/>
                <a:cs typeface="Times New Roman" panose="02020603050405020304" pitchFamily="18" charset="0"/>
              </a:rPr>
              <a:t>na radionici Razvoj strukovnih kvalifikacija u sklopu IPA projekta Jačanje institucionalnog okvira za razvoj strukovnih standarda zanimanja, kvalifikacija i kurikuluma u provedbi Agencije za strukovno obrazovanje i obrazovanje odraslih </a:t>
            </a:r>
          </a:p>
          <a:p>
            <a:r>
              <a:rPr lang="hr-HR" sz="2400" dirty="0" smtClean="0">
                <a:latin typeface="+mj-lt"/>
                <a:cs typeface="Times New Roman" panose="02020603050405020304" pitchFamily="18" charset="0"/>
              </a:rPr>
              <a:t>član </a:t>
            </a:r>
            <a:r>
              <a:rPr lang="hr-HR" sz="2400" dirty="0">
                <a:latin typeface="+mj-lt"/>
                <a:cs typeface="Times New Roman" panose="02020603050405020304" pitchFamily="18" charset="0"/>
              </a:rPr>
              <a:t>radne skupine u izradi </a:t>
            </a:r>
            <a:r>
              <a:rPr lang="hr-HR" sz="2400" dirty="0" smtClean="0">
                <a:latin typeface="+mj-lt"/>
                <a:cs typeface="Times New Roman" panose="02020603050405020304" pitchFamily="18" charset="0"/>
              </a:rPr>
              <a:t>Standarda zanimanja, standarda kvalifikacije </a:t>
            </a:r>
            <a:r>
              <a:rPr lang="hr-HR" sz="2400" dirty="0">
                <a:latin typeface="+mj-lt"/>
                <a:cs typeface="Times New Roman" panose="02020603050405020304" pitchFamily="18" charset="0"/>
              </a:rPr>
              <a:t>i kurikuluma eksperimentalnog programa „Agrotehničar</a:t>
            </a:r>
            <a:r>
              <a:rPr lang="hr-HR" sz="2400" dirty="0" smtClean="0">
                <a:latin typeface="+mj-lt"/>
                <a:cs typeface="Times New Roman" panose="02020603050405020304" pitchFamily="18" charset="0"/>
              </a:rPr>
              <a:t>“</a:t>
            </a:r>
            <a:r>
              <a:rPr lang="hr-HR" sz="2400" dirty="0" smtClean="0">
                <a:latin typeface="+mj-lt"/>
              </a:rPr>
              <a:t>.</a:t>
            </a:r>
            <a:endParaRPr lang="hr-HR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81497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avokutnik 1"/>
          <p:cNvSpPr/>
          <p:nvPr/>
        </p:nvSpPr>
        <p:spPr>
          <a:xfrm>
            <a:off x="539552" y="908720"/>
            <a:ext cx="684076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hr-HR" sz="2400" dirty="0"/>
              <a:t>Stručnjak, recenzent  novog obrazovnog materijala na projektu Modernizacija školskih kurikuluma u strukovnim školama u području proizvodnje hrane „Zdrava </a:t>
            </a:r>
            <a:r>
              <a:rPr lang="hr-HR" sz="2400" dirty="0" smtClean="0"/>
              <a:t>radna mjesta </a:t>
            </a:r>
            <a:r>
              <a:rPr lang="hr-HR" sz="2400" dirty="0"/>
              <a:t>za zdravu </a:t>
            </a:r>
            <a:r>
              <a:rPr lang="hr-HR" sz="2400" dirty="0" smtClean="0"/>
              <a:t>hranu“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hr-HR" sz="2400" dirty="0" smtClean="0"/>
              <a:t>sudjelovanje </a:t>
            </a:r>
            <a:r>
              <a:rPr lang="hr-HR" sz="2400" dirty="0"/>
              <a:t>u provedbi eksperimentalnog programa Agrotehničar – novi strukovni </a:t>
            </a:r>
            <a:r>
              <a:rPr lang="hr-HR" sz="2400" dirty="0" smtClean="0"/>
              <a:t>kurikulum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hr-HR" sz="2400" dirty="0"/>
              <a:t>v</a:t>
            </a:r>
            <a:r>
              <a:rPr lang="hr-HR" sz="2400" dirty="0" smtClean="0"/>
              <a:t>oditeljica </a:t>
            </a:r>
            <a:r>
              <a:rPr lang="hr-HR" sz="2400" dirty="0"/>
              <a:t>MSV za 16. i dio 14. županije za </a:t>
            </a:r>
            <a:r>
              <a:rPr lang="hr-HR" sz="2400" dirty="0" smtClean="0"/>
              <a:t>poljoprivredu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hr-HR" sz="2400" dirty="0"/>
              <a:t>č</a:t>
            </a:r>
            <a:r>
              <a:rPr lang="hr-HR" sz="2400" dirty="0" smtClean="0"/>
              <a:t>lanica </a:t>
            </a:r>
            <a:r>
              <a:rPr lang="hr-HR" sz="2400" dirty="0"/>
              <a:t>povjerenstva za ocjenu stručnih udžbenika, imenovana od MZO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hr-HR" sz="2400" dirty="0"/>
          </a:p>
        </p:txBody>
      </p:sp>
    </p:spTree>
    <p:extLst>
      <p:ext uri="{BB962C8B-B14F-4D97-AF65-F5344CB8AC3E}">
        <p14:creationId xmlns:p14="http://schemas.microsoft.com/office/powerpoint/2010/main" val="2547088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avokutnik 1"/>
          <p:cNvSpPr/>
          <p:nvPr/>
        </p:nvSpPr>
        <p:spPr>
          <a:xfrm>
            <a:off x="755576" y="889844"/>
            <a:ext cx="669674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sz="2400" dirty="0" smtClean="0">
                <a:latin typeface="+mj-lt"/>
              </a:rPr>
              <a:t>Koordinator </a:t>
            </a:r>
            <a:r>
              <a:rPr lang="hr-HR" sz="2400" dirty="0">
                <a:latin typeface="+mj-lt"/>
              </a:rPr>
              <a:t>(škola partner), provedbe EU projekta „Zelena mreža“ Modernizacija školskih kurikuluma praktične nastave u zanimanjima cvjećar i </a:t>
            </a:r>
            <a:r>
              <a:rPr lang="hr-HR" sz="2400" dirty="0" smtClean="0">
                <a:latin typeface="+mj-lt"/>
              </a:rPr>
              <a:t>vrtlar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hr-HR" sz="2400" dirty="0" smtClean="0">
                <a:latin typeface="+mj-lt"/>
              </a:rPr>
              <a:t>Članica </a:t>
            </a:r>
            <a:r>
              <a:rPr lang="hr-HR" sz="2400" dirty="0">
                <a:latin typeface="+mj-lt"/>
              </a:rPr>
              <a:t>državnog povjerenstva za natjecanje učenika srednjih škola RH u disciplini Agro i Flora 5 </a:t>
            </a:r>
            <a:r>
              <a:rPr lang="hr-HR" sz="2400" dirty="0" smtClean="0">
                <a:latin typeface="+mj-lt"/>
              </a:rPr>
              <a:t>puta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hr-HR" sz="2400" dirty="0" smtClean="0">
                <a:latin typeface="+mj-lt"/>
              </a:rPr>
              <a:t>mentorica </a:t>
            </a:r>
            <a:r>
              <a:rPr lang="hr-HR" sz="2400" dirty="0">
                <a:latin typeface="+mj-lt"/>
              </a:rPr>
              <a:t>učenicima koji su sudjelovali na državnim strukovnom natjecanjima – drugo </a:t>
            </a:r>
            <a:r>
              <a:rPr lang="hr-HR" sz="2400" dirty="0" smtClean="0">
                <a:latin typeface="+mj-lt"/>
              </a:rPr>
              <a:t>mjesto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hr-HR" sz="2400" dirty="0" smtClean="0">
                <a:latin typeface="+mj-lt"/>
                <a:cs typeface="Times New Roman" panose="02020603050405020304" pitchFamily="18" charset="0"/>
              </a:rPr>
              <a:t>Sudjelovanje </a:t>
            </a:r>
            <a:r>
              <a:rPr lang="hr-HR" sz="2400" dirty="0">
                <a:latin typeface="+mj-lt"/>
                <a:cs typeface="Times New Roman" panose="02020603050405020304" pitchFamily="18" charset="0"/>
              </a:rPr>
              <a:t>u APCP projektu, projekt Svjetske banke kontrole onečišćenja u poljoprivredi</a:t>
            </a:r>
          </a:p>
          <a:p>
            <a:pPr algn="just"/>
            <a:endParaRPr lang="hr-HR" sz="2400" dirty="0"/>
          </a:p>
        </p:txBody>
      </p:sp>
    </p:spTree>
    <p:extLst>
      <p:ext uri="{BB962C8B-B14F-4D97-AF65-F5344CB8AC3E}">
        <p14:creationId xmlns:p14="http://schemas.microsoft.com/office/powerpoint/2010/main" val="1531563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4000" dirty="0" smtClean="0">
                <a:solidFill>
                  <a:srgbClr val="00B050"/>
                </a:solidFill>
              </a:rPr>
              <a:t>Učenička zadruga</a:t>
            </a:r>
            <a:endParaRPr lang="hr-HR" sz="4000" dirty="0">
              <a:solidFill>
                <a:srgbClr val="00B050"/>
              </a:solidFill>
            </a:endParaRPr>
          </a:p>
        </p:txBody>
      </p:sp>
      <p:sp>
        <p:nvSpPr>
          <p:cNvPr id="3" name="Pravokutnik 2"/>
          <p:cNvSpPr/>
          <p:nvPr/>
        </p:nvSpPr>
        <p:spPr>
          <a:xfrm>
            <a:off x="611560" y="1859340"/>
            <a:ext cx="770485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hr-HR" altLang="sr-Latn-RS" sz="2400" dirty="0">
                <a:latin typeface="+mj-lt"/>
                <a:cs typeface="Times New Roman" panose="02020603050405020304" pitchFamily="18" charset="0"/>
              </a:rPr>
              <a:t>Učenička zadruga </a:t>
            </a:r>
            <a:r>
              <a:rPr lang="hr-HR" altLang="sr-Latn-RS" sz="2400" dirty="0" smtClean="0">
                <a:latin typeface="+mj-lt"/>
                <a:cs typeface="Times New Roman" panose="02020603050405020304" pitchFamily="18" charset="0"/>
              </a:rPr>
              <a:t>dragovoljna </a:t>
            </a:r>
            <a:r>
              <a:rPr lang="hr-HR" altLang="sr-Latn-RS" sz="2400" dirty="0">
                <a:latin typeface="+mj-lt"/>
                <a:cs typeface="Times New Roman" panose="02020603050405020304" pitchFamily="18" charset="0"/>
              </a:rPr>
              <a:t>je interesna učenička organizacija, koja pridonosi postizanju odgojno-obrazovnih i društveno-gospodarskih </a:t>
            </a:r>
            <a:r>
              <a:rPr lang="hr-HR" altLang="sr-Latn-RS" sz="2400" dirty="0" smtClean="0">
                <a:latin typeface="+mj-lt"/>
                <a:cs typeface="Times New Roman" panose="02020603050405020304" pitchFamily="18" charset="0"/>
              </a:rPr>
              <a:t>ciljeva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hr-HR" altLang="sr-Latn-RS" sz="2400" dirty="0" smtClean="0">
              <a:latin typeface="+mj-lt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hr-HR" altLang="sr-Latn-RS" sz="2400" dirty="0" smtClean="0">
                <a:latin typeface="+mj-lt"/>
                <a:cs typeface="Times New Roman" panose="02020603050405020304" pitchFamily="18" charset="0"/>
              </a:rPr>
              <a:t>kao </a:t>
            </a:r>
            <a:r>
              <a:rPr lang="hr-HR" altLang="sr-Latn-RS" sz="2400" dirty="0">
                <a:latin typeface="+mj-lt"/>
                <a:cs typeface="Times New Roman" panose="02020603050405020304" pitchFamily="18" charset="0"/>
              </a:rPr>
              <a:t>oblik izvannastavne aktivnosti učenicima omogućuje stjecanje radno-tehničkoga, ekološkoga, gospodarskoga, društvenog i </a:t>
            </a:r>
            <a:r>
              <a:rPr lang="hr-HR" altLang="sr-Latn-RS" sz="2400" dirty="0" smtClean="0">
                <a:latin typeface="+mj-lt"/>
                <a:cs typeface="Times New Roman" panose="02020603050405020304" pitchFamily="18" charset="0"/>
              </a:rPr>
              <a:t>etno odgoja </a:t>
            </a:r>
            <a:r>
              <a:rPr lang="hr-HR" altLang="sr-Latn-RS" sz="2400" dirty="0">
                <a:latin typeface="+mj-lt"/>
                <a:cs typeface="Times New Roman" panose="02020603050405020304" pitchFamily="18" charset="0"/>
              </a:rPr>
              <a:t>i obrazovanja te razvoj sposobnosti i korisno provođenje slobodnog vremena.</a:t>
            </a:r>
          </a:p>
        </p:txBody>
      </p:sp>
    </p:spTree>
    <p:extLst>
      <p:ext uri="{BB962C8B-B14F-4D97-AF65-F5344CB8AC3E}">
        <p14:creationId xmlns:p14="http://schemas.microsoft.com/office/powerpoint/2010/main" val="229821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avokutnik 1"/>
          <p:cNvSpPr/>
          <p:nvPr/>
        </p:nvSpPr>
        <p:spPr>
          <a:xfrm>
            <a:off x="683568" y="1166843"/>
            <a:ext cx="72008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400" dirty="0" smtClean="0">
                <a:latin typeface="+mj-lt"/>
              </a:rPr>
              <a:t>	</a:t>
            </a:r>
            <a:r>
              <a:rPr lang="hr-HR" sz="2400" dirty="0" smtClean="0">
                <a:solidFill>
                  <a:srgbClr val="00B050"/>
                </a:solidFill>
                <a:latin typeface="+mj-lt"/>
              </a:rPr>
              <a:t>Učeničke </a:t>
            </a:r>
            <a:r>
              <a:rPr lang="hr-HR" sz="2400" dirty="0">
                <a:solidFill>
                  <a:srgbClr val="00B050"/>
                </a:solidFill>
                <a:latin typeface="+mj-lt"/>
              </a:rPr>
              <a:t>zadruge važan su oblik odgojno </a:t>
            </a:r>
            <a:r>
              <a:rPr lang="hr-HR" sz="2400" dirty="0" smtClean="0">
                <a:solidFill>
                  <a:srgbClr val="00B050"/>
                </a:solidFill>
                <a:latin typeface="+mj-lt"/>
              </a:rPr>
              <a:t>obrazovnog 	rada </a:t>
            </a:r>
            <a:r>
              <a:rPr lang="hr-HR" sz="2400" dirty="0">
                <a:solidFill>
                  <a:srgbClr val="00B050"/>
                </a:solidFill>
                <a:latin typeface="+mj-lt"/>
              </a:rPr>
              <a:t>u školama, </a:t>
            </a:r>
            <a:endParaRPr lang="hr-HR" sz="2400" dirty="0" smtClean="0">
              <a:solidFill>
                <a:srgbClr val="00B050"/>
              </a:solidFill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sz="2400" dirty="0" smtClean="0">
                <a:latin typeface="+mj-lt"/>
              </a:rPr>
              <a:t>kojima </a:t>
            </a:r>
            <a:r>
              <a:rPr lang="hr-HR" sz="2400" dirty="0">
                <a:latin typeface="+mj-lt"/>
              </a:rPr>
              <a:t>se razvijaju potencijali i radne navike </a:t>
            </a:r>
            <a:r>
              <a:rPr lang="hr-HR" sz="2400" dirty="0" smtClean="0">
                <a:latin typeface="+mj-lt"/>
              </a:rPr>
              <a:t>učenika,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sz="2400" dirty="0" smtClean="0">
                <a:latin typeface="+mj-lt"/>
              </a:rPr>
              <a:t>potiču </a:t>
            </a:r>
            <a:r>
              <a:rPr lang="hr-HR" sz="2400" dirty="0">
                <a:latin typeface="+mj-lt"/>
              </a:rPr>
              <a:t>se učenička poduzetnička znanja i vještine, </a:t>
            </a:r>
            <a:endParaRPr lang="hr-HR" sz="2400" dirty="0" smtClean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sz="2400" dirty="0" smtClean="0">
                <a:latin typeface="+mj-lt"/>
              </a:rPr>
              <a:t>jača </a:t>
            </a:r>
            <a:r>
              <a:rPr lang="hr-HR" sz="2400" dirty="0">
                <a:latin typeface="+mj-lt"/>
              </a:rPr>
              <a:t>se motivacija za proizvodnim i radnim </a:t>
            </a:r>
            <a:r>
              <a:rPr lang="hr-HR" sz="2400" dirty="0" smtClean="0">
                <a:latin typeface="+mj-lt"/>
              </a:rPr>
              <a:t>procesima,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sz="2400" dirty="0" smtClean="0">
                <a:latin typeface="+mj-lt"/>
              </a:rPr>
              <a:t>samopouzdanje </a:t>
            </a:r>
            <a:r>
              <a:rPr lang="hr-HR" sz="2400" dirty="0">
                <a:latin typeface="+mj-lt"/>
              </a:rPr>
              <a:t>i svijest o vlastitim interesima i </a:t>
            </a:r>
            <a:r>
              <a:rPr lang="hr-HR" sz="2400" dirty="0" smtClean="0">
                <a:latin typeface="+mj-lt"/>
              </a:rPr>
              <a:t>mogućnostima,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sz="2400" dirty="0">
                <a:latin typeface="+mj-lt"/>
              </a:rPr>
              <a:t>o</a:t>
            </a:r>
            <a:r>
              <a:rPr lang="hr-HR" sz="2400" dirty="0" smtClean="0">
                <a:latin typeface="+mj-lt"/>
              </a:rPr>
              <a:t>predijeljenost </a:t>
            </a:r>
            <a:r>
              <a:rPr lang="hr-HR" sz="2400" dirty="0">
                <a:latin typeface="+mj-lt"/>
              </a:rPr>
              <a:t>za buduće zanimanje, spoznaja vlastitih sposobnosti i </a:t>
            </a:r>
            <a:r>
              <a:rPr lang="hr-HR" sz="2400" dirty="0" smtClean="0">
                <a:latin typeface="+mj-lt"/>
              </a:rPr>
              <a:t>sklonosti,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sz="2400" dirty="0" smtClean="0">
                <a:latin typeface="+mj-lt"/>
              </a:rPr>
              <a:t> </a:t>
            </a:r>
            <a:r>
              <a:rPr lang="hr-HR" sz="2400" dirty="0">
                <a:latin typeface="+mj-lt"/>
              </a:rPr>
              <a:t>put ka aktivnom učenju,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sz="2400" dirty="0" smtClean="0">
                <a:latin typeface="+mj-lt"/>
              </a:rPr>
              <a:t>raznovrsnošću </a:t>
            </a:r>
            <a:r>
              <a:rPr lang="hr-HR" sz="2400" dirty="0">
                <a:latin typeface="+mj-lt"/>
              </a:rPr>
              <a:t>programa koji nude i ostvaruju, nepresušno su vrelo ideja i mogućnosti povezivanja nastavnih sadržaja sa praktičnom nastavom. </a:t>
            </a:r>
          </a:p>
        </p:txBody>
      </p:sp>
    </p:spTree>
    <p:extLst>
      <p:ext uri="{BB962C8B-B14F-4D97-AF65-F5344CB8AC3E}">
        <p14:creationId xmlns:p14="http://schemas.microsoft.com/office/powerpoint/2010/main" val="755888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avokutnik 1"/>
          <p:cNvSpPr/>
          <p:nvPr/>
        </p:nvSpPr>
        <p:spPr>
          <a:xfrm>
            <a:off x="755576" y="980728"/>
            <a:ext cx="619268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400" dirty="0" smtClean="0">
                <a:latin typeface="+mj-lt"/>
                <a:cs typeface="Times New Roman" panose="02020603050405020304" pitchFamily="18" charset="0"/>
              </a:rPr>
              <a:t>	</a:t>
            </a:r>
            <a:r>
              <a:rPr lang="hr-HR" sz="2400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Ciljevi učeničke zadruge</a:t>
            </a:r>
          </a:p>
          <a:p>
            <a:endParaRPr lang="hr-HR" sz="2400" dirty="0" smtClean="0">
              <a:latin typeface="+mj-lt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sz="2400" dirty="0" smtClean="0">
                <a:latin typeface="+mj-lt"/>
                <a:cs typeface="Times New Roman" panose="02020603050405020304" pitchFamily="18" charset="0"/>
              </a:rPr>
              <a:t>proizvodnja </a:t>
            </a:r>
            <a:r>
              <a:rPr lang="hr-HR" sz="2400" dirty="0">
                <a:latin typeface="+mj-lt"/>
                <a:cs typeface="Times New Roman" panose="02020603050405020304" pitchFamily="18" charset="0"/>
              </a:rPr>
              <a:t>i stvaranje nove vrijednosti </a:t>
            </a:r>
            <a:endParaRPr lang="hr-HR" sz="2400" dirty="0" smtClean="0">
              <a:latin typeface="+mj-lt"/>
              <a:cs typeface="Times New Roman" panose="02020603050405020304" pitchFamily="18" charset="0"/>
            </a:endParaRPr>
          </a:p>
          <a:p>
            <a:endParaRPr lang="hr-HR" sz="2400" dirty="0" smtClean="0">
              <a:latin typeface="+mj-lt"/>
              <a:cs typeface="Times New Roman" panose="02020603050405020304" pitchFamily="18" charset="0"/>
            </a:endParaRPr>
          </a:p>
          <a:p>
            <a:r>
              <a:rPr lang="hr-HR" sz="2400" dirty="0" smtClean="0">
                <a:latin typeface="+mj-lt"/>
                <a:cs typeface="Times New Roman" panose="02020603050405020304" pitchFamily="18" charset="0"/>
              </a:rPr>
              <a:t>	</a:t>
            </a:r>
            <a:r>
              <a:rPr lang="hr-HR" sz="2400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Realizacija </a:t>
            </a:r>
            <a:r>
              <a:rPr lang="hr-HR" sz="2400" dirty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kroz uobičajene etape </a:t>
            </a:r>
            <a:r>
              <a:rPr lang="hr-HR" sz="2400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	proizvodnje: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hr-HR" sz="2400" dirty="0" smtClean="0">
              <a:latin typeface="+mj-lt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sz="2400" dirty="0" smtClean="0">
                <a:latin typeface="+mj-lt"/>
                <a:cs typeface="Times New Roman" panose="02020603050405020304" pitchFamily="18" charset="0"/>
              </a:rPr>
              <a:t>planiranje </a:t>
            </a:r>
            <a:r>
              <a:rPr lang="hr-HR" sz="2400" dirty="0">
                <a:latin typeface="+mj-lt"/>
                <a:cs typeface="Times New Roman" panose="02020603050405020304" pitchFamily="18" charset="0"/>
              </a:rPr>
              <a:t>i </a:t>
            </a:r>
            <a:r>
              <a:rPr lang="hr-HR" sz="2400" dirty="0" smtClean="0">
                <a:latin typeface="+mj-lt"/>
                <a:cs typeface="Times New Roman" panose="02020603050405020304" pitchFamily="18" charset="0"/>
              </a:rPr>
              <a:t>pripremanje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sz="2400" dirty="0" smtClean="0">
                <a:latin typeface="+mj-lt"/>
                <a:cs typeface="Times New Roman" panose="02020603050405020304" pitchFamily="18" charset="0"/>
              </a:rPr>
              <a:t>proizvodnja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sz="2400" dirty="0" smtClean="0">
                <a:latin typeface="+mj-lt"/>
                <a:cs typeface="Times New Roman" panose="02020603050405020304" pitchFamily="18" charset="0"/>
              </a:rPr>
              <a:t>tržišno potvrđivanje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sz="2400" dirty="0" smtClean="0">
                <a:latin typeface="+mj-lt"/>
                <a:cs typeface="Times New Roman" panose="02020603050405020304" pitchFamily="18" charset="0"/>
              </a:rPr>
              <a:t>stvaranje </a:t>
            </a:r>
            <a:r>
              <a:rPr lang="hr-HR" sz="2400" dirty="0">
                <a:latin typeface="+mj-lt"/>
                <a:cs typeface="Times New Roman" panose="02020603050405020304" pitchFamily="18" charset="0"/>
              </a:rPr>
              <a:t>i raspodjela </a:t>
            </a:r>
            <a:r>
              <a:rPr lang="hr-HR" sz="2400" dirty="0" smtClean="0">
                <a:latin typeface="+mj-lt"/>
                <a:cs typeface="Times New Roman" panose="02020603050405020304" pitchFamily="18" charset="0"/>
              </a:rPr>
              <a:t>dohotka</a:t>
            </a:r>
            <a:endParaRPr lang="hr-HR" sz="2400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8861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/>
          <a:lstStyle/>
          <a:p>
            <a:r>
              <a:rPr lang="hr-HR" sz="2400" dirty="0" smtClean="0">
                <a:solidFill>
                  <a:srgbClr val="00B050"/>
                </a:solidFill>
              </a:rPr>
              <a:t>Metodologija izrade kurikuluma školske zadruge</a:t>
            </a:r>
            <a:endParaRPr lang="hr-HR" sz="2400" dirty="0">
              <a:solidFill>
                <a:srgbClr val="00B050"/>
              </a:solidFill>
            </a:endParaRPr>
          </a:p>
        </p:txBody>
      </p:sp>
      <p:graphicFrame>
        <p:nvGraphicFramePr>
          <p:cNvPr id="3" name="Dijagram 2"/>
          <p:cNvGraphicFramePr/>
          <p:nvPr>
            <p:extLst>
              <p:ext uri="{D42A27DB-BD31-4B8C-83A1-F6EECF244321}">
                <p14:modId xmlns:p14="http://schemas.microsoft.com/office/powerpoint/2010/main" val="1124341933"/>
              </p:ext>
            </p:extLst>
          </p:nvPr>
        </p:nvGraphicFramePr>
        <p:xfrm>
          <a:off x="899592" y="980728"/>
          <a:ext cx="7632847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86582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3018</TotalTime>
  <Words>654</Words>
  <Application>Microsoft Office PowerPoint</Application>
  <PresentationFormat>Prikaz na zaslonu (4:3)</PresentationFormat>
  <Paragraphs>110</Paragraphs>
  <Slides>18</Slides>
  <Notes>1</Notes>
  <HiddenSlides>0</HiddenSlides>
  <MMClips>0</MMClips>
  <ScaleCrop>false</ScaleCrop>
  <HeadingPairs>
    <vt:vector size="6" baseType="variant">
      <vt:variant>
        <vt:lpstr>Korišteni fontovi</vt:lpstr>
      </vt:variant>
      <vt:variant>
        <vt:i4>8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18</vt:i4>
      </vt:variant>
    </vt:vector>
  </HeadingPairs>
  <TitlesOfParts>
    <vt:vector size="27" baseType="lpstr">
      <vt:lpstr>ＭＳ Ｐゴシック</vt:lpstr>
      <vt:lpstr>Arial</vt:lpstr>
      <vt:lpstr>Arial Black</vt:lpstr>
      <vt:lpstr>Calibri</vt:lpstr>
      <vt:lpstr>Myriad Pro Bold SemiCond</vt:lpstr>
      <vt:lpstr>Myriad Pro Bold SemiExt</vt:lpstr>
      <vt:lpstr>Myriad Pro Light SemiExt</vt:lpstr>
      <vt:lpstr>Times New Roman</vt:lpstr>
      <vt:lpstr>Presentation2</vt:lpstr>
      <vt:lpstr>OPERATIVNI PROGRAM</vt:lpstr>
      <vt:lpstr>PowerPoint prezentacija</vt:lpstr>
      <vt:lpstr>Reference predavača:</vt:lpstr>
      <vt:lpstr>PowerPoint prezentacija</vt:lpstr>
      <vt:lpstr>PowerPoint prezentacija</vt:lpstr>
      <vt:lpstr>Učenička zadruga</vt:lpstr>
      <vt:lpstr>PowerPoint prezentacija</vt:lpstr>
      <vt:lpstr>PowerPoint prezentacija</vt:lpstr>
      <vt:lpstr>Metodologija izrade kurikuluma školske zadruge</vt:lpstr>
      <vt:lpstr>PowerPoint prezentacija</vt:lpstr>
      <vt:lpstr>PowerPoint prezentacija</vt:lpstr>
      <vt:lpstr>Poljoprivredno šumarska škola Vinkovci, Učenička zadruga „Agro”</vt:lpstr>
      <vt:lpstr>Ciljevi i zadaća Zadruge</vt:lpstr>
      <vt:lpstr>Djeluje pet sekcija </vt:lpstr>
      <vt:lpstr>Aktivnosti mladih zadrugara</vt:lpstr>
      <vt:lpstr>Mladi zadrugari sudjeluju i na smotrama i izložbama</vt:lpstr>
      <vt:lpstr>Sredstva stečena prodajom proizvoda</vt:lpstr>
      <vt:lpstr>PowerPoint prezentacija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DIGITALNI NASTAVNI MATERIJALI</dc:title>
  <dc:creator>Dubravka</dc:creator>
  <cp:lastModifiedBy>Ružica Zucić</cp:lastModifiedBy>
  <cp:revision>145</cp:revision>
  <dcterms:created xsi:type="dcterms:W3CDTF">2015-06-23T09:09:31Z</dcterms:created>
  <dcterms:modified xsi:type="dcterms:W3CDTF">2018-02-20T07:27:42Z</dcterms:modified>
</cp:coreProperties>
</file>