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gif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7" r:id="rId1"/>
  </p:sldMasterIdLst>
  <p:sldIdLst>
    <p:sldId id="294" r:id="rId2"/>
    <p:sldId id="282" r:id="rId3"/>
    <p:sldId id="278" r:id="rId4"/>
    <p:sldId id="264" r:id="rId5"/>
    <p:sldId id="279" r:id="rId6"/>
    <p:sldId id="268" r:id="rId7"/>
    <p:sldId id="270" r:id="rId8"/>
    <p:sldId id="274" r:id="rId9"/>
    <p:sldId id="280" r:id="rId10"/>
    <p:sldId id="273" r:id="rId11"/>
    <p:sldId id="283" r:id="rId12"/>
    <p:sldId id="284" r:id="rId13"/>
    <p:sldId id="291" r:id="rId14"/>
    <p:sldId id="285" r:id="rId15"/>
    <p:sldId id="286" r:id="rId16"/>
    <p:sldId id="287" r:id="rId17"/>
    <p:sldId id="288" r:id="rId18"/>
    <p:sldId id="300" r:id="rId19"/>
    <p:sldId id="289" r:id="rId20"/>
    <p:sldId id="290" r:id="rId21"/>
    <p:sldId id="292" r:id="rId22"/>
    <p:sldId id="299" r:id="rId23"/>
    <p:sldId id="295" r:id="rId24"/>
    <p:sldId id="298" r:id="rId25"/>
    <p:sldId id="266" r:id="rId26"/>
    <p:sldId id="293" r:id="rId2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rednji stil 2 - Isticanj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91" autoAdjust="0"/>
    <p:restoredTop sz="94660"/>
  </p:normalViewPr>
  <p:slideViewPr>
    <p:cSldViewPr>
      <p:cViewPr varScale="1">
        <p:scale>
          <a:sx n="68" d="100"/>
          <a:sy n="68" d="100"/>
        </p:scale>
        <p:origin x="150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hr-HR"/>
              <a:t>Kliknite da biste uredili stil podnaslova matrice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107113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06F505-945E-1340-8C6E-075965925092}" type="datetimeFigureOut">
              <a:rPr lang="en-US"/>
              <a:pPr>
                <a:defRPr/>
              </a:pPr>
              <a:t>2/16/2018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3189FE-4D72-B14D-B108-82D2BC9F05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116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C90B84-9B9A-E444-A55F-3692B6194E41}" type="datetimeFigureOut">
              <a:rPr lang="en-US"/>
              <a:pPr>
                <a:defRPr/>
              </a:pPr>
              <a:t>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D5C58-1EE0-AF42-8F42-66B6CA9F44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822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hr-HR"/>
              <a:t>Kliknite da biste uredili stil naslova matrice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75FF04-3375-6248-BCCA-DC50FA269FDC}" type="datetimeFigureOut">
              <a:rPr lang="en-US"/>
              <a:pPr>
                <a:defRPr/>
              </a:pPr>
              <a:t>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28F80-A2C5-6444-8C20-3416AE2414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0556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E705D4-9437-6C4E-B0E7-4BEC39E6AE7B}" type="datetimeFigureOut">
              <a:rPr lang="en-US"/>
              <a:pPr>
                <a:defRPr/>
              </a:pPr>
              <a:t>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660FB7-28DF-BD40-8AA6-BA2DC5A8A0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422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sek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hr-HR"/>
              <a:t>Kliknite da biste uredili stil naslova matrice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3938C8-44A3-E044-A417-FA1DE24B5A1B}" type="datetimeFigureOut">
              <a:rPr lang="en-US"/>
              <a:pPr>
                <a:defRPr/>
              </a:pPr>
              <a:t>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66A8A-0715-664A-A9E8-E9BD2B9FE8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076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AC4D6-16C1-CB44-9A13-5C12B890ED59}" type="datetimeFigureOut">
              <a:rPr lang="en-US"/>
              <a:pPr>
                <a:defRPr/>
              </a:pPr>
              <a:t>2/16/2018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31CC9-1563-1E4A-B7DF-AD4D962400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29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hr-HR"/>
              <a:t>Kliknite da biste uredili stil naslova matrice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D20B4-8306-E84F-B9E9-B0079BD50CC9}" type="datetimeFigureOut">
              <a:rPr lang="en-US"/>
              <a:pPr>
                <a:defRPr/>
              </a:pPr>
              <a:t>2/16/2018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9B8E4-9785-5542-A2CC-E3EFD9AF07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727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Kliknite da biste uredili stil naslova matrice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DFEE9-576F-5E45-8621-364A5537E477}" type="datetimeFigureOut">
              <a:rPr lang="en-US"/>
              <a:pPr>
                <a:defRPr/>
              </a:pPr>
              <a:t>2/16/2018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63ED7B-F1CE-404E-B6C6-A6F40C47A9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DC6922-B274-1743-A281-13DD15E8BB52}" type="datetimeFigureOut">
              <a:rPr lang="en-US"/>
              <a:pPr>
                <a:defRPr/>
              </a:pPr>
              <a:t>2/16/2018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94F2D7-2B5A-E84B-ACF2-17EC346B5B2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8668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/>
              <a:t>Kliknite da biste uredili stil naslova matrice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85CF65-2596-834F-A5D8-67057DBC0AA1}" type="datetimeFigureOut">
              <a:rPr lang="en-US"/>
              <a:pPr>
                <a:defRPr/>
              </a:pPr>
              <a:t>2/16/2018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6BB5F-A257-FC43-92A4-C378033C3B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84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hr-HR"/>
              <a:t>Kliknite da biste uredili stil naslova matrice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hr-HR" noProof="0"/>
              <a:t>Kliknite ikonu da biste dodali  sliku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/>
              <a:t>Uredite stilove teksta matrice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FB7FD-D324-5D49-9915-200C3D5C7D72}" type="datetimeFigureOut">
              <a:rPr lang="en-US"/>
              <a:pPr>
                <a:defRPr/>
              </a:pPr>
              <a:t>2/16/2018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214F0B-DC76-F446-AE64-469189A38A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597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hr-HR"/>
              <a:t>Kliknite da biste uredili stil naslova matrice</a:t>
            </a:r>
            <a:endParaRPr 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r-HR"/>
              <a:t>Uredite stilove teksta matrice</a:t>
            </a:r>
          </a:p>
          <a:p>
            <a:pPr lvl="1"/>
            <a:r>
              <a:rPr lang="hr-HR"/>
              <a:t>Druga razina</a:t>
            </a:r>
          </a:p>
          <a:p>
            <a:pPr lvl="2"/>
            <a:r>
              <a:rPr lang="hr-HR"/>
              <a:t>Treća razina</a:t>
            </a:r>
          </a:p>
          <a:p>
            <a:pPr lvl="3"/>
            <a:r>
              <a:rPr lang="hr-HR"/>
              <a:t>Četvrta razina</a:t>
            </a:r>
          </a:p>
          <a:p>
            <a:pPr lvl="4"/>
            <a:r>
              <a:rPr lang="hr-HR"/>
              <a:t>Peta razina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8FDD4EA0-941F-274C-B2B2-AF78876049DE}" type="datetimeFigureOut">
              <a:rPr lang="en-US"/>
              <a:pPr>
                <a:defRPr/>
              </a:pPr>
              <a:t>2/16/2018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7296F69E-54AF-244F-916A-3E30C08219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1031" name="Picture 11" descr="unutarnja.pdf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913" y="-7938"/>
            <a:ext cx="9217026" cy="6916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Date Placeholder 3"/>
          <p:cNvSpPr txBox="1">
            <a:spLocks/>
          </p:cNvSpPr>
          <p:nvPr/>
        </p:nvSpPr>
        <p:spPr>
          <a:xfrm>
            <a:off x="457200" y="6384925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A7CF87D7-4170-F241-849B-560067D2E352}" type="datetimeFigureOut">
              <a:rPr lang="en-US" sz="1200" smtClean="0">
                <a:solidFill>
                  <a:srgbClr val="777877"/>
                </a:solidFill>
                <a:latin typeface="Myriad Pro Bold SemiCond"/>
                <a:cs typeface="Myriad Pro Bold SemiCond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2/16/2018</a:t>
            </a:fld>
            <a:endParaRPr lang="en-US" sz="1200" dirty="0">
              <a:solidFill>
                <a:srgbClr val="777877"/>
              </a:solidFill>
              <a:latin typeface="Myriad Pro Bold SemiCond"/>
              <a:cs typeface="Myriad Pro Bold SemiCond"/>
            </a:endParaRPr>
          </a:p>
        </p:txBody>
      </p:sp>
    </p:spTree>
    <p:extLst>
      <p:ext uri="{BB962C8B-B14F-4D97-AF65-F5344CB8AC3E}">
        <p14:creationId xmlns:p14="http://schemas.microsoft.com/office/powerpoint/2010/main" val="2429575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8" r:id="rId1"/>
    <p:sldLayoutId id="2147483739" r:id="rId2"/>
    <p:sldLayoutId id="2147483740" r:id="rId3"/>
    <p:sldLayoutId id="2147483741" r:id="rId4"/>
    <p:sldLayoutId id="2147483742" r:id="rId5"/>
    <p:sldLayoutId id="2147483743" r:id="rId6"/>
    <p:sldLayoutId id="2147483744" r:id="rId7"/>
    <p:sldLayoutId id="2147483745" r:id="rId8"/>
    <p:sldLayoutId id="2147483746" r:id="rId9"/>
    <p:sldLayoutId id="2147483747" r:id="rId10"/>
    <p:sldLayoutId id="2147483748" r:id="rId11"/>
  </p:sldLayoutIdLst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charset="0"/>
          <a:cs typeface="ＭＳ Ｐゴシック" charset="0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charset="0"/>
          <a:ea typeface="ＭＳ Ｐゴシック" charset="0"/>
          <a:cs typeface="ＭＳ Ｐゴシック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ＭＳ Ｐゴシック" charset="0"/>
          <a:cs typeface="ＭＳ Ｐゴシック" charset="0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ＭＳ Ｐゴシック" charset="0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ＭＳ Ｐゴシック" charset="0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ＭＳ Ｐゴシック" charset="0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bib.irb.hr/datoteka/481572.Mlinarevi_Brust_-_Kvaliteta_provedbe.pdf" TargetMode="External"/><Relationship Id="rId2" Type="http://schemas.openxmlformats.org/officeDocument/2006/relationships/hyperlink" Target="https://hrcak.srce.hr/176927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mzos.hr/datoteke/Nacionalni_okvirni_kurikulum.pdf" TargetMode="External"/><Relationship Id="rId4" Type="http://schemas.openxmlformats.org/officeDocument/2006/relationships/hyperlink" Target="https://web.math.pmf.unizg.hr/nastava/metodika/materijali/mnm3-Bloomova_taksonomija-ishodi.pdf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gif"/><Relationship Id="rId1" Type="http://schemas.microsoft.com/office/2007/relationships/media" Target="../media/media1.gif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 descr="naslovna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038" y="-9525"/>
            <a:ext cx="9209088" cy="690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4" name="Title 7"/>
          <p:cNvSpPr>
            <a:spLocks noGrp="1"/>
          </p:cNvSpPr>
          <p:nvPr>
            <p:ph type="ctrTitle" idx="4294967295"/>
          </p:nvPr>
        </p:nvSpPr>
        <p:spPr>
          <a:xfrm>
            <a:off x="330200" y="512763"/>
            <a:ext cx="2747963" cy="376237"/>
          </a:xfrm>
        </p:spPr>
        <p:txBody>
          <a:bodyPr/>
          <a:lstStyle/>
          <a:p>
            <a:pPr algn="l" eaLnBrk="1" hangingPunct="1"/>
            <a:r>
              <a:rPr lang="ta-IN" sz="1700">
                <a:solidFill>
                  <a:srgbClr val="777877"/>
                </a:solidFill>
                <a:latin typeface="Myriad Pro Bold SemiExt" charset="0"/>
                <a:cs typeface="Myriad Pro Bold SemiExt" charset="0"/>
              </a:rPr>
              <a:t>OPERATIVNI PROGRAM</a:t>
            </a:r>
            <a:endParaRPr lang="en-US" sz="1700">
              <a:solidFill>
                <a:srgbClr val="777877"/>
              </a:solidFill>
              <a:latin typeface="Myriad Pro Bold SemiExt" charset="0"/>
              <a:cs typeface="Myriad Pro Bold SemiExt" charset="0"/>
            </a:endParaRPr>
          </a:p>
        </p:txBody>
      </p:sp>
      <p:sp>
        <p:nvSpPr>
          <p:cNvPr id="13315" name="Title 7"/>
          <p:cNvSpPr txBox="1">
            <a:spLocks/>
          </p:cNvSpPr>
          <p:nvPr/>
        </p:nvSpPr>
        <p:spPr bwMode="auto">
          <a:xfrm>
            <a:off x="325438" y="1030288"/>
            <a:ext cx="3127375" cy="166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a-IN" sz="4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 Light SemiExt" charset="0"/>
                <a:ea typeface="ＭＳ Ｐゴシック" charset="0"/>
                <a:cs typeface="Myriad Pro Light SemiExt" charset="0"/>
              </a:rPr>
              <a:t>Učinkoviti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a-IN" sz="4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 Light SemiExt" charset="0"/>
                <a:ea typeface="ＭＳ Ｐゴシック" charset="0"/>
                <a:cs typeface="Myriad Pro Light SemiExt" charset="0"/>
              </a:rPr>
              <a:t>ljudski </a:t>
            </a:r>
          </a:p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a-IN" sz="4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yriad Pro Light SemiExt" charset="0"/>
                <a:ea typeface="ＭＳ Ｐゴシック" charset="0"/>
                <a:cs typeface="Myriad Pro Light SemiExt" charset="0"/>
              </a:rPr>
              <a:t>potencijal</a:t>
            </a:r>
            <a:endParaRPr kumimoji="0" lang="en-US" sz="4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yriad Pro Light SemiExt" charset="0"/>
              <a:ea typeface="ＭＳ Ｐゴシック" charset="0"/>
              <a:cs typeface="Myriad Pro Light SemiExt" charset="0"/>
            </a:endParaRPr>
          </a:p>
        </p:txBody>
      </p:sp>
      <p:sp>
        <p:nvSpPr>
          <p:cNvPr id="13316" name="Title 7"/>
          <p:cNvSpPr txBox="1">
            <a:spLocks/>
          </p:cNvSpPr>
          <p:nvPr/>
        </p:nvSpPr>
        <p:spPr bwMode="auto">
          <a:xfrm>
            <a:off x="330200" y="2917825"/>
            <a:ext cx="2747963" cy="412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a-IN" sz="1700" b="0" i="0" u="none" strike="noStrike" kern="1200" cap="none" spc="0" normalizeH="0" baseline="0" noProof="0">
                <a:ln>
                  <a:noFill/>
                </a:ln>
                <a:solidFill>
                  <a:srgbClr val="777877"/>
                </a:solidFill>
                <a:effectLst/>
                <a:uLnTx/>
                <a:uFillTx/>
                <a:latin typeface="Myriad Pro Bold SemiExt" charset="0"/>
                <a:ea typeface="ＭＳ Ｐゴシック" charset="0"/>
                <a:cs typeface="Myriad Pro Bold SemiExt" charset="0"/>
              </a:rPr>
              <a:t>2014. - 2020. </a:t>
            </a:r>
            <a:endParaRPr kumimoji="0" lang="en-US" sz="1700" b="0" i="0" u="none" strike="noStrike" kern="1200" cap="none" spc="0" normalizeH="0" baseline="0" noProof="0">
              <a:ln>
                <a:noFill/>
              </a:ln>
              <a:solidFill>
                <a:srgbClr val="777877"/>
              </a:solidFill>
              <a:effectLst/>
              <a:uLnTx/>
              <a:uFillTx/>
              <a:latin typeface="Myriad Pro Bold SemiExt" charset="0"/>
              <a:ea typeface="ＭＳ Ｐゴシック" charset="0"/>
              <a:cs typeface="Myriad Pro Bold SemiExt" charset="0"/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>
            <a:off x="419100" y="3597275"/>
            <a:ext cx="2225675" cy="0"/>
          </a:xfrm>
          <a:prstGeom prst="line">
            <a:avLst/>
          </a:prstGeom>
          <a:ln>
            <a:solidFill>
              <a:srgbClr val="777877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itle 7"/>
          <p:cNvSpPr txBox="1">
            <a:spLocks/>
          </p:cNvSpPr>
          <p:nvPr/>
        </p:nvSpPr>
        <p:spPr>
          <a:xfrm>
            <a:off x="314325" y="3878263"/>
            <a:ext cx="2747963" cy="1446212"/>
          </a:xfrm>
          <a:prstGeom prst="rect">
            <a:avLst/>
          </a:prstGeom>
        </p:spPr>
        <p:txBody>
          <a:bodyPr anchor="ctr">
            <a:normAutofit fontScale="92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a-IN" sz="1600" b="0" i="0" u="none" strike="noStrike" kern="1200" cap="none" spc="0" normalizeH="0" baseline="0" noProof="0" dirty="0">
                <a:ln>
                  <a:noFill/>
                </a:ln>
                <a:solidFill>
                  <a:srgbClr val="2797C9"/>
                </a:solidFill>
                <a:effectLst/>
                <a:uLnTx/>
                <a:uFillTx/>
                <a:latin typeface="Myriad Pro Light SemiExt"/>
                <a:ea typeface="+mj-ea"/>
                <a:cs typeface="Myriad Pro Light SemiExt"/>
              </a:rPr>
              <a:t>ZAPOŠLJAVANJE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a-IN" sz="1600" b="0" i="0" u="none" strike="noStrike" kern="1200" cap="none" spc="0" normalizeH="0" baseline="0" noProof="0" dirty="0">
              <a:ln>
                <a:noFill/>
              </a:ln>
              <a:solidFill>
                <a:srgbClr val="2797C9"/>
              </a:solidFill>
              <a:effectLst/>
              <a:uLnTx/>
              <a:uFillTx/>
              <a:latin typeface="Myriad Pro Light SemiExt"/>
              <a:ea typeface="+mj-ea"/>
              <a:cs typeface="Myriad Pro Light SemiExt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a-IN" sz="1600" b="0" i="0" u="none" strike="noStrike" kern="1200" cap="none" spc="0" normalizeH="0" baseline="0" noProof="0" dirty="0">
                <a:ln>
                  <a:noFill/>
                </a:ln>
                <a:solidFill>
                  <a:srgbClr val="A41568"/>
                </a:solidFill>
                <a:effectLst/>
                <a:uLnTx/>
                <a:uFillTx/>
                <a:latin typeface="Myriad Pro Light SemiExt"/>
                <a:ea typeface="+mj-ea"/>
                <a:cs typeface="Myriad Pro Light SemiExt"/>
              </a:rPr>
              <a:t>SOCIJALNO UKLJUČIVANJE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a-IN" sz="1600" b="0" i="0" u="none" strike="noStrike" kern="1200" cap="none" spc="0" normalizeH="0" baseline="0" noProof="0" dirty="0">
              <a:ln>
                <a:noFill/>
              </a:ln>
              <a:solidFill>
                <a:srgbClr val="A41568"/>
              </a:solidFill>
              <a:effectLst/>
              <a:uLnTx/>
              <a:uFillTx/>
              <a:latin typeface="Myriad Pro Light SemiExt"/>
              <a:ea typeface="+mj-ea"/>
              <a:cs typeface="Myriad Pro Light SemiExt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a-IN" sz="1600" b="0" i="0" u="none" strike="noStrike" kern="1200" cap="none" spc="0" normalizeH="0" baseline="0" noProof="0" dirty="0">
                <a:ln>
                  <a:noFill/>
                </a:ln>
                <a:solidFill>
                  <a:srgbClr val="149A4B"/>
                </a:solidFill>
                <a:effectLst/>
                <a:uLnTx/>
                <a:uFillTx/>
                <a:latin typeface="Myriad Pro Light SemiExt"/>
                <a:ea typeface="+mj-ea"/>
                <a:cs typeface="Myriad Pro Light SemiExt"/>
              </a:rPr>
              <a:t>OBRAZOVANJE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a-IN" sz="1600" b="0" i="0" u="none" strike="noStrike" kern="1200" cap="none" spc="0" normalizeH="0" baseline="0" noProof="0" dirty="0">
              <a:ln>
                <a:noFill/>
              </a:ln>
              <a:solidFill>
                <a:srgbClr val="149A4B"/>
              </a:solidFill>
              <a:effectLst/>
              <a:uLnTx/>
              <a:uFillTx/>
              <a:latin typeface="Myriad Pro Light SemiExt"/>
              <a:ea typeface="+mj-ea"/>
              <a:cs typeface="Myriad Pro Light SemiExt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a-IN" sz="1600" b="0" i="0" u="none" strike="noStrike" kern="1200" cap="none" spc="0" normalizeH="0" baseline="0" noProof="0" dirty="0">
                <a:ln>
                  <a:noFill/>
                </a:ln>
                <a:solidFill>
                  <a:srgbClr val="E88E31"/>
                </a:solidFill>
                <a:effectLst/>
                <a:uLnTx/>
                <a:uFillTx/>
                <a:latin typeface="Myriad Pro Light SemiExt"/>
                <a:ea typeface="+mj-ea"/>
                <a:cs typeface="Myriad Pro Light SemiExt"/>
              </a:rPr>
              <a:t>DOBRO UPRAVLJANJE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2797C9"/>
              </a:solidFill>
              <a:effectLst/>
              <a:uLnTx/>
              <a:uFillTx/>
              <a:latin typeface="Myriad Pro Light SemiExt"/>
              <a:ea typeface="+mj-ea"/>
              <a:cs typeface="Myriad Pro Light SemiExt"/>
            </a:endParaRPr>
          </a:p>
        </p:txBody>
      </p:sp>
    </p:spTree>
    <p:extLst>
      <p:ext uri="{BB962C8B-B14F-4D97-AF65-F5344CB8AC3E}">
        <p14:creationId xmlns:p14="http://schemas.microsoft.com/office/powerpoint/2010/main" val="412932967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 idx="4294967295"/>
          </p:nvPr>
        </p:nvSpPr>
        <p:spPr>
          <a:xfrm>
            <a:off x="1031223" y="567498"/>
            <a:ext cx="7632848" cy="1344435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hr-HR" sz="3100" b="0" dirty="0">
                <a:solidFill>
                  <a:schemeClr val="accent2">
                    <a:lumMod val="50000"/>
                  </a:schemeClr>
                </a:solidFill>
                <a:effectLst/>
                <a:ea typeface="+mn-ea"/>
                <a:cs typeface="+mn-cs"/>
              </a:rPr>
              <a:t>Sadržaj kurikuluma izvannastavnih aktivnosti</a:t>
            </a:r>
            <a:r>
              <a:rPr lang="hr-HR" sz="3100" b="0" dirty="0">
                <a:solidFill>
                  <a:prstClr val="black"/>
                </a:solidFill>
                <a:effectLst/>
                <a:ea typeface="+mn-ea"/>
                <a:cs typeface="+mn-cs"/>
              </a:rPr>
              <a:t>: </a:t>
            </a:r>
            <a:endParaRPr lang="hr-HR" sz="31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43" y="1800277"/>
            <a:ext cx="2339752" cy="16065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Pravokutnik 5"/>
          <p:cNvSpPr/>
          <p:nvPr/>
        </p:nvSpPr>
        <p:spPr>
          <a:xfrm>
            <a:off x="2507895" y="1334373"/>
            <a:ext cx="663610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/>
              <a:t> 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r-HR" sz="2800" dirty="0"/>
              <a:t>Naziv izvannastavne aktivnosti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r-HR" sz="2800" dirty="0"/>
              <a:t>Cilj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r-HR" sz="2800" dirty="0"/>
              <a:t>Ishodi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r-HR" sz="2800" dirty="0"/>
              <a:t>Nositelji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r-HR" sz="2800" dirty="0"/>
              <a:t>Ciljana skupina učenika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r-HR" sz="2800" dirty="0"/>
              <a:t>Načini realizacije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r-HR" sz="2800" dirty="0"/>
              <a:t>Vremenik aktivnosti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r-HR" sz="2800" dirty="0"/>
              <a:t>Način vrjednovanja </a:t>
            </a:r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hr-HR" sz="2800" dirty="0"/>
              <a:t>Troškovnici </a:t>
            </a:r>
          </a:p>
        </p:txBody>
      </p:sp>
      <p:pic>
        <p:nvPicPr>
          <p:cNvPr id="2" name="Slika 1">
            <a:extLst>
              <a:ext uri="{FF2B5EF4-FFF2-40B4-BE49-F238E27FC236}">
                <a16:creationId xmlns:a16="http://schemas.microsoft.com/office/drawing/2014/main" id="{AB909A8B-8BF4-4046-B160-C524B1A81D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4168" y="4574782"/>
            <a:ext cx="1944216" cy="1646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5557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B7B1272-614B-4B56-8B3A-97D5E94CF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997472"/>
            <a:ext cx="8229600" cy="1143000"/>
          </a:xfrm>
        </p:spPr>
        <p:txBody>
          <a:bodyPr/>
          <a:lstStyle/>
          <a:p>
            <a:r>
              <a:rPr lang="hr-HR" dirty="0">
                <a:solidFill>
                  <a:schemeClr val="accent2">
                    <a:lumMod val="50000"/>
                  </a:schemeClr>
                </a:solidFill>
              </a:rPr>
              <a:t>Nazivi izvannastavnih aktivnosti:</a:t>
            </a:r>
            <a:br>
              <a:rPr lang="hr-HR" dirty="0">
                <a:solidFill>
                  <a:schemeClr val="accent6">
                    <a:lumMod val="50000"/>
                  </a:schemeClr>
                </a:solidFill>
              </a:rPr>
            </a:br>
            <a:endParaRPr lang="hr-HR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Tekstni okvir 2">
            <a:extLst>
              <a:ext uri="{FF2B5EF4-FFF2-40B4-BE49-F238E27FC236}">
                <a16:creationId xmlns:a16="http://schemas.microsoft.com/office/drawing/2014/main" id="{49CC01AE-66D4-4F03-9551-D1695026FD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19952" y="3749689"/>
            <a:ext cx="1748044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sr-Latn-RS" sz="4400" b="1" i="0" u="none" strike="noStrike" cap="none" normalizeH="0" baseline="0" dirty="0">
                <a:ln>
                  <a:noFill/>
                </a:ln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sekcija</a:t>
            </a:r>
            <a:endParaRPr kumimoji="0" lang="sr-Latn-RS" altLang="sr-Latn-R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Tekstni okvir 3">
            <a:extLst>
              <a:ext uri="{FF2B5EF4-FFF2-40B4-BE49-F238E27FC236}">
                <a16:creationId xmlns:a16="http://schemas.microsoft.com/office/drawing/2014/main" id="{1191B594-EE8E-4BF8-8720-1BEBA78D658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3052" y="1779850"/>
            <a:ext cx="199881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sr-Latn-RS" sz="4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skupina</a:t>
            </a:r>
            <a:endParaRPr kumimoji="0" lang="sr-Latn-RS" altLang="sr-Latn-R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Tekstni okvir 4">
            <a:extLst>
              <a:ext uri="{FF2B5EF4-FFF2-40B4-BE49-F238E27FC236}">
                <a16:creationId xmlns:a16="http://schemas.microsoft.com/office/drawing/2014/main" id="{E8F7D9C5-370D-4628-888A-3DB5C611537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6591" y="1759326"/>
            <a:ext cx="197002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sr-Latn-RS" sz="4400" b="1" i="0" u="none" strike="noStrike" cap="none" normalizeH="0" baseline="0" dirty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društvo</a:t>
            </a:r>
            <a:endParaRPr kumimoji="0" lang="sr-Latn-RS" altLang="sr-Latn-RS" sz="4400" b="0" i="0" u="none" strike="noStrike" cap="none" normalizeH="0" baseline="0" dirty="0">
              <a:ln>
                <a:noFill/>
              </a:ln>
              <a:solidFill>
                <a:schemeClr val="bg2">
                  <a:lumMod val="25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Tekstni okvir 6">
            <a:extLst>
              <a:ext uri="{FF2B5EF4-FFF2-40B4-BE49-F238E27FC236}">
                <a16:creationId xmlns:a16="http://schemas.microsoft.com/office/drawing/2014/main" id="{585C11BF-3FE3-4DE7-B0E1-D4D8193017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7904" y="4101058"/>
            <a:ext cx="161775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r-Latn-RS" altLang="sr-Latn-RS" sz="3600" b="1" i="0" u="none" strike="noStrike" cap="none" normalizeH="0" baseline="0" dirty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družina</a:t>
            </a:r>
            <a:endParaRPr kumimoji="0" lang="sr-Latn-RS" altLang="sr-Latn-RS" sz="1800" b="0" i="0" u="none" strike="noStrike" cap="none" normalizeH="0" baseline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Tekstni okvir 9">
            <a:extLst>
              <a:ext uri="{FF2B5EF4-FFF2-40B4-BE49-F238E27FC236}">
                <a16:creationId xmlns:a16="http://schemas.microsoft.com/office/drawing/2014/main" id="{322AC1CB-AA07-43DD-ABFD-76CB3B48E6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9872" y="2642159"/>
            <a:ext cx="419416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altLang="sr-Latn-RS" sz="4400" b="1" i="0" u="none" strike="noStrike" cap="none" normalizeH="0" baseline="0" dirty="0">
                <a:ln>
                  <a:noFill/>
                </a:ln>
                <a:solidFill>
                  <a:srgbClr val="26262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učenička zadruga</a:t>
            </a:r>
            <a:endParaRPr kumimoji="0" lang="hr-HR" altLang="sr-Latn-RS" sz="4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Rectangle 9">
            <a:extLst>
              <a:ext uri="{FF2B5EF4-FFF2-40B4-BE49-F238E27FC236}">
                <a16:creationId xmlns:a16="http://schemas.microsoft.com/office/drawing/2014/main" id="{0EE2B420-7C1C-4279-9A19-DBEA46E50A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6500" y="359370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r-HR"/>
          </a:p>
        </p:txBody>
      </p:sp>
      <p:sp>
        <p:nvSpPr>
          <p:cNvPr id="17" name="Rectangle 13">
            <a:extLst>
              <a:ext uri="{FF2B5EF4-FFF2-40B4-BE49-F238E27FC236}">
                <a16:creationId xmlns:a16="http://schemas.microsoft.com/office/drawing/2014/main" id="{DD778EFE-93EC-4FE3-A2F7-A548B5063C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7037" y="2676005"/>
            <a:ext cx="115929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altLang="sr-Latn-RS" sz="3600" b="1" i="0" u="none" strike="noStrike" cap="none" normalizeH="0" baseline="0" dirty="0">
                <a:ln>
                  <a:noFill/>
                </a:ln>
                <a:solidFill>
                  <a:schemeClr val="accent4">
                    <a:lumMod val="50000"/>
                  </a:schemeClr>
                </a:solidFill>
                <a:effectLst/>
                <a:latin typeface="Arial" panose="020B0604020202020204" pitchFamily="34" charset="0"/>
              </a:rPr>
              <a:t>zbor</a:t>
            </a:r>
          </a:p>
        </p:txBody>
      </p:sp>
      <p:sp>
        <p:nvSpPr>
          <p:cNvPr id="18" name="Rectangle 15">
            <a:extLst>
              <a:ext uri="{FF2B5EF4-FFF2-40B4-BE49-F238E27FC236}">
                <a16:creationId xmlns:a16="http://schemas.microsoft.com/office/drawing/2014/main" id="{1523A8E0-7905-47E5-8600-65DCAB9663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6500" y="405090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r-HR" altLang="sr-Latn-RS" sz="11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hr-HR" altLang="sr-Latn-RS" sz="11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hr-HR" altLang="sr-Latn-R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hr-HR" altLang="sr-Latn-R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20" name="Slika 19">
            <a:extLst>
              <a:ext uri="{FF2B5EF4-FFF2-40B4-BE49-F238E27FC236}">
                <a16:creationId xmlns:a16="http://schemas.microsoft.com/office/drawing/2014/main" id="{7BEFAB08-25F3-47EA-A686-340EE2D2B4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5417" y="5030443"/>
            <a:ext cx="5761825" cy="744014"/>
          </a:xfrm>
          <a:prstGeom prst="rect">
            <a:avLst/>
          </a:prstGeom>
        </p:spPr>
      </p:pic>
      <p:pic>
        <p:nvPicPr>
          <p:cNvPr id="21" name="Slika 20">
            <a:extLst>
              <a:ext uri="{FF2B5EF4-FFF2-40B4-BE49-F238E27FC236}">
                <a16:creationId xmlns:a16="http://schemas.microsoft.com/office/drawing/2014/main" id="{E3D44DCC-1A34-4ACF-BE0D-CBBD45EE10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3979" y="4835447"/>
            <a:ext cx="5761825" cy="731817"/>
          </a:xfrm>
          <a:prstGeom prst="rect">
            <a:avLst/>
          </a:prstGeom>
        </p:spPr>
      </p:pic>
      <p:sp>
        <p:nvSpPr>
          <p:cNvPr id="4" name="Pravokutnik 3">
            <a:extLst>
              <a:ext uri="{FF2B5EF4-FFF2-40B4-BE49-F238E27FC236}">
                <a16:creationId xmlns:a16="http://schemas.microsoft.com/office/drawing/2014/main" id="{B12416E1-1288-4449-976C-B31940A9217C}"/>
              </a:ext>
            </a:extLst>
          </p:cNvPr>
          <p:cNvSpPr/>
          <p:nvPr/>
        </p:nvSpPr>
        <p:spPr>
          <a:xfrm>
            <a:off x="4029086" y="5778072"/>
            <a:ext cx="4865434" cy="88267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3600" b="1" i="1" dirty="0">
                <a:solidFill>
                  <a:schemeClr val="accent6">
                    <a:lumMod val="50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hr-HR" sz="4800" b="1" i="1" u="sng" dirty="0" err="1">
                <a:solidFill>
                  <a:schemeClr val="accent6">
                    <a:lumMod val="50000"/>
                  </a:schemeClr>
                </a:solidFill>
                <a:latin typeface="Harlow Solid Italic" panose="04030604020F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Nomen</a:t>
            </a:r>
            <a:r>
              <a:rPr lang="hr-HR" sz="4800" b="1" i="1" u="sng" dirty="0">
                <a:solidFill>
                  <a:schemeClr val="accent6">
                    <a:lumMod val="50000"/>
                  </a:schemeClr>
                </a:solidFill>
                <a:latin typeface="Harlow Solid Italic" panose="04030604020F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4800" b="1" i="1" u="sng" dirty="0" err="1">
                <a:solidFill>
                  <a:schemeClr val="accent6">
                    <a:lumMod val="50000"/>
                  </a:schemeClr>
                </a:solidFill>
                <a:latin typeface="Harlow Solid Italic" panose="04030604020F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est</a:t>
            </a:r>
            <a:r>
              <a:rPr lang="hr-HR" sz="4800" b="1" i="1" u="sng" dirty="0">
                <a:solidFill>
                  <a:schemeClr val="accent6">
                    <a:lumMod val="50000"/>
                  </a:schemeClr>
                </a:solidFill>
                <a:latin typeface="Harlow Solid Italic" panose="04030604020F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hr-HR" sz="4800" b="1" i="1" u="sng" dirty="0" err="1">
                <a:solidFill>
                  <a:schemeClr val="accent6">
                    <a:lumMod val="50000"/>
                  </a:schemeClr>
                </a:solidFill>
                <a:latin typeface="Harlow Solid Italic" panose="04030604020F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omen</a:t>
            </a:r>
            <a:r>
              <a:rPr lang="hr-HR" sz="4800" b="1" i="1" u="sng" dirty="0">
                <a:solidFill>
                  <a:schemeClr val="accent6">
                    <a:lumMod val="50000"/>
                  </a:schemeClr>
                </a:solidFill>
                <a:latin typeface="Harlow Solid Italic" panose="04030604020F02020D02" pitchFamily="82" charset="0"/>
                <a:ea typeface="Calibri" panose="020F0502020204030204" pitchFamily="34" charset="0"/>
                <a:cs typeface="Times New Roman" panose="02020603050405020304" pitchFamily="18" charset="0"/>
              </a:rPr>
              <a:t>!“</a:t>
            </a:r>
            <a:endParaRPr lang="hr-HR" sz="4800" b="1" u="sng" dirty="0">
              <a:solidFill>
                <a:schemeClr val="accent6">
                  <a:lumMod val="50000"/>
                </a:schemeClr>
              </a:solidFill>
              <a:effectLst/>
              <a:latin typeface="Harlow Solid Italic" panose="04030604020F02020D02" pitchFamily="8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D854DE79-B1D4-4ED5-91D6-0388FC7923F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99227" y="3342500"/>
            <a:ext cx="1676545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145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3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1" grpId="0"/>
      <p:bldP spid="13" grpId="0"/>
      <p:bldP spid="15" grpId="0"/>
      <p:bldP spid="17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BFA6ABB0-6DEE-48DF-A2F7-2F29DD37A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9512" y="2700748"/>
            <a:ext cx="8229600" cy="1143000"/>
          </a:xfrm>
        </p:spPr>
        <p:txBody>
          <a:bodyPr/>
          <a:lstStyle/>
          <a:p>
            <a:pPr lvl="0">
              <a:spcBef>
                <a:spcPct val="20000"/>
              </a:spcBef>
            </a:pPr>
            <a:br>
              <a:rPr lang="hr-HR" sz="3200" dirty="0">
                <a:solidFill>
                  <a:prstClr val="black"/>
                </a:solidFill>
              </a:rPr>
            </a:br>
            <a:r>
              <a:rPr lang="hr-HR" sz="2800" b="1" dirty="0">
                <a:solidFill>
                  <a:schemeClr val="accent2">
                    <a:lumMod val="50000"/>
                  </a:schemeClr>
                </a:solidFill>
              </a:rPr>
              <a:t>Kako definirati ciljeve pojedinih skupina izvannastavnih aktivnosti?</a:t>
            </a:r>
            <a:br>
              <a:rPr lang="hr-HR" sz="2800" b="1" dirty="0">
                <a:solidFill>
                  <a:schemeClr val="accent2">
                    <a:lumMod val="50000"/>
                  </a:schemeClr>
                </a:solidFill>
              </a:rPr>
            </a:br>
            <a:endParaRPr lang="hr-HR" sz="28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8639F9A8-79FF-46E3-BD9D-8E2DA1607B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02078" y="-30694"/>
            <a:ext cx="3641922" cy="2731442"/>
          </a:xfrm>
          <a:prstGeom prst="rect">
            <a:avLst/>
          </a:prstGeom>
        </p:spPr>
      </p:pic>
      <p:sp>
        <p:nvSpPr>
          <p:cNvPr id="6" name="Rezervirano mjesto sadržaja 5">
            <a:extLst>
              <a:ext uri="{FF2B5EF4-FFF2-40B4-BE49-F238E27FC236}">
                <a16:creationId xmlns:a16="http://schemas.microsoft.com/office/drawing/2014/main" id="{99A07757-A564-4F38-A356-2AC254ABF9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5163" y="836712"/>
            <a:ext cx="8229600" cy="4525963"/>
          </a:xfrm>
        </p:spPr>
        <p:txBody>
          <a:bodyPr/>
          <a:lstStyle/>
          <a:p>
            <a:pPr lvl="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hr-HR" sz="2400" b="1" dirty="0">
                <a:solidFill>
                  <a:prstClr val="black"/>
                </a:solidFill>
              </a:rPr>
              <a:t>CILJ </a:t>
            </a:r>
            <a:r>
              <a:rPr lang="hr-HR" sz="2400" b="1" dirty="0" err="1">
                <a:solidFill>
                  <a:prstClr val="black"/>
                </a:solidFill>
              </a:rPr>
              <a:t>izvanastavnih</a:t>
            </a:r>
            <a:r>
              <a:rPr lang="hr-HR" sz="2400" b="1" dirty="0">
                <a:solidFill>
                  <a:prstClr val="black"/>
                </a:solidFill>
              </a:rPr>
              <a:t> aktivnosti</a:t>
            </a:r>
            <a:r>
              <a:rPr lang="hr-HR" sz="2400" dirty="0">
                <a:solidFill>
                  <a:prstClr val="black"/>
                </a:solidFill>
              </a:rPr>
              <a:t>: </a:t>
            </a:r>
            <a:r>
              <a:rPr lang="hr-H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Organiziranje kvalitetnog  korištenja slobodnog vremena učenika, poticanje suradničkog i istraživačkog učenja, kreativnosti učenika, razvijanje stvaralačkog potencijala,…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Font typeface="Arial" panose="020B0604020202020204" pitchFamily="34" charset="0"/>
              <a:buChar char="•"/>
              <a:tabLst>
                <a:tab pos="457200" algn="l"/>
              </a:tabLst>
            </a:pPr>
            <a:endParaRPr lang="hr-HR" sz="2400" dirty="0">
              <a:solidFill>
                <a:prstClr val="black"/>
              </a:solidFill>
            </a:endParaRPr>
          </a:p>
          <a:p>
            <a:pPr marL="0" lvl="0" indent="0">
              <a:lnSpc>
                <a:spcPct val="107000"/>
              </a:lnSpc>
              <a:spcAft>
                <a:spcPts val="800"/>
              </a:spcAft>
              <a:buNone/>
              <a:tabLst>
                <a:tab pos="457200" algn="l"/>
              </a:tabLst>
            </a:pPr>
            <a:endParaRPr lang="hr-HR" sz="2400" dirty="0">
              <a:solidFill>
                <a:prstClr val="black"/>
              </a:solidFill>
            </a:endParaRPr>
          </a:p>
          <a:p>
            <a:pPr lvl="0"/>
            <a:endParaRPr lang="hr-HR" sz="2400" b="1" dirty="0">
              <a:solidFill>
                <a:prstClr val="black"/>
              </a:solidFill>
            </a:endParaRPr>
          </a:p>
          <a:p>
            <a:pPr lvl="0"/>
            <a:r>
              <a:rPr lang="hr-HR" sz="2400" b="1" dirty="0">
                <a:solidFill>
                  <a:prstClr val="black"/>
                </a:solidFill>
              </a:rPr>
              <a:t>uključiti učenike u definiranje cilja i sadržajne strukture aktivnosti (anketa, razgovori,…) – ispitivanje potreba</a:t>
            </a:r>
          </a:p>
          <a:p>
            <a:pPr lvl="0"/>
            <a:r>
              <a:rPr lang="hr-HR" sz="2400" b="1" dirty="0">
                <a:solidFill>
                  <a:prstClr val="black"/>
                </a:solidFill>
              </a:rPr>
              <a:t>povezati predmetne i izvannastavne kurikulume</a:t>
            </a:r>
          </a:p>
          <a:p>
            <a:pPr lvl="0"/>
            <a:r>
              <a:rPr lang="hr-HR" sz="2400" b="1" dirty="0">
                <a:solidFill>
                  <a:prstClr val="black"/>
                </a:solidFill>
              </a:rPr>
              <a:t>uključiti različite motivacijske pristupe (putovanja, nagrade, predstavljanja, susrete,….)</a:t>
            </a:r>
          </a:p>
          <a:p>
            <a:pPr lvl="0"/>
            <a:r>
              <a:rPr lang="hr-HR" sz="2400" b="1" dirty="0">
                <a:solidFill>
                  <a:prstClr val="black"/>
                </a:solidFill>
              </a:rPr>
              <a:t>definirati ciljeve koji se mogu ostvariti (2-3), obavezno uključiti odgojnu komponentu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86347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A723C9A8-F71F-4483-BC79-82E9535A9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06" y="218827"/>
            <a:ext cx="8229600" cy="1143000"/>
          </a:xfrm>
        </p:spPr>
        <p:txBody>
          <a:bodyPr/>
          <a:lstStyle/>
          <a:p>
            <a:r>
              <a:rPr lang="hr-HR" sz="4000" dirty="0">
                <a:solidFill>
                  <a:schemeClr val="accent2">
                    <a:lumMod val="50000"/>
                  </a:schemeClr>
                </a:solidFill>
              </a:rPr>
              <a:t>Ishodi aktivnosti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FDE17691-D778-422F-9151-497260CD22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61827"/>
            <a:ext cx="8229600" cy="4983162"/>
          </a:xfrm>
        </p:spPr>
        <p:txBody>
          <a:bodyPr/>
          <a:lstStyle/>
          <a:p>
            <a:r>
              <a:rPr lang="hr-H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CILJ </a:t>
            </a:r>
            <a:r>
              <a:rPr lang="hr-H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 ukazuje na sadržaje i vještine koje učenici  trebaju  savladati,  ali  gledano  </a:t>
            </a:r>
            <a:r>
              <a:rPr lang="hr-H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iz  perspektive  nastavnika</a:t>
            </a:r>
          </a:p>
          <a:p>
            <a:r>
              <a:rPr lang="hr-HR" b="1" dirty="0">
                <a:latin typeface="Calibri" panose="020F0502020204030204" pitchFamily="34" charset="0"/>
                <a:cs typeface="Times New Roman" panose="02020603050405020304" pitchFamily="18" charset="0"/>
              </a:rPr>
              <a:t>ISHODI</a:t>
            </a:r>
            <a:r>
              <a:rPr lang="hr-HR" dirty="0">
                <a:latin typeface="Calibri" panose="020F0502020204030204" pitchFamily="34" charset="0"/>
                <a:cs typeface="Times New Roman" panose="02020603050405020304" pitchFamily="18" charset="0"/>
              </a:rPr>
              <a:t> – jasne, precizne i mjerljive aktivnosti (vještine) </a:t>
            </a:r>
            <a:r>
              <a:rPr lang="hr-HR" b="1" dirty="0">
                <a:latin typeface="Calibri" panose="020F0502020204030204" pitchFamily="34" charset="0"/>
                <a:cs typeface="Times New Roman" panose="02020603050405020304" pitchFamily="18" charset="0"/>
              </a:rPr>
              <a:t>koje će učenik moći/biti u stanju napraviti </a:t>
            </a:r>
            <a:r>
              <a:rPr lang="hr-HR" dirty="0">
                <a:latin typeface="Calibri" panose="020F0502020204030204" pitchFamily="34" charset="0"/>
                <a:cs typeface="Times New Roman" panose="02020603050405020304" pitchFamily="18" charset="0"/>
              </a:rPr>
              <a:t>nakon određenog perioda poučavanja</a:t>
            </a:r>
          </a:p>
          <a:p>
            <a:pPr lvl="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hr-HR" sz="2400" dirty="0">
                <a:latin typeface="Calibri" panose="020F0502020204030204" pitchFamily="34" charset="0"/>
                <a:cs typeface="Times New Roman" panose="02020603050405020304" pitchFamily="18" charset="0"/>
              </a:rPr>
              <a:t>Npr.: </a:t>
            </a:r>
            <a:r>
              <a:rPr lang="hr-H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CILJ: Praktično primijeniti mjere oporabe otpadnih materijala; ISHODI: učenik će moći razvrstati otpad, izraditi od otpada predmete sa novom uporabnom vrijednošću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118872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74E5D5A6-EE8A-4565-841A-DAB256FB4D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36406"/>
            <a:ext cx="8003232" cy="878473"/>
          </a:xfrm>
        </p:spPr>
        <p:txBody>
          <a:bodyPr/>
          <a:lstStyle/>
          <a:p>
            <a:r>
              <a:rPr lang="hr-HR" sz="4000" dirty="0">
                <a:solidFill>
                  <a:schemeClr val="accent2">
                    <a:lumMod val="50000"/>
                  </a:schemeClr>
                </a:solidFill>
              </a:rPr>
              <a:t>Nositelj(i) aktivnosti (voditelj)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8AE1411C-A67A-426D-83A8-601657B01B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432" y="1126454"/>
            <a:ext cx="8229600" cy="5595140"/>
          </a:xfrm>
        </p:spPr>
        <p:txBody>
          <a:bodyPr/>
          <a:lstStyle/>
          <a:p>
            <a:pPr algn="ctr"/>
            <a:r>
              <a:rPr lang="hr-HR" dirty="0"/>
              <a:t>profesor, nastavnik, stručni suradnik, suradnik u nastavi</a:t>
            </a:r>
          </a:p>
          <a:p>
            <a:pPr algn="ctr"/>
            <a:endParaRPr lang="hr-HR" dirty="0"/>
          </a:p>
          <a:p>
            <a:pPr algn="ctr"/>
            <a:endParaRPr lang="hr-HR" dirty="0"/>
          </a:p>
          <a:p>
            <a:pPr algn="ctr"/>
            <a:endParaRPr lang="hr-HR" dirty="0"/>
          </a:p>
          <a:p>
            <a:pPr algn="ctr"/>
            <a:endParaRPr lang="hr-HR" dirty="0"/>
          </a:p>
          <a:p>
            <a:r>
              <a:rPr lang="hr-HR" sz="2400" dirty="0"/>
              <a:t>od voditelja se očekuje definiranje ciljeva, metoda, socijalnih oblika, osiguravanje materijalnih sredstava za izvođenje programa, pokretanje i organiziranje izvannastavnih aktivnosti</a:t>
            </a:r>
          </a:p>
          <a:p>
            <a:r>
              <a:rPr lang="hr-HR" sz="2400" dirty="0"/>
              <a:t>voditelj treba biti dijagnostičar, demokratski rukovoditelj koji vodi i savjetuje učenike</a:t>
            </a:r>
          </a:p>
          <a:p>
            <a:endParaRPr lang="hr-HR" sz="2400" dirty="0"/>
          </a:p>
          <a:p>
            <a:endParaRPr lang="hr-HR" sz="2400" dirty="0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447480C9-17EE-4A2C-8E02-1FE9D410A8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766" y="2314327"/>
            <a:ext cx="3380765" cy="2229345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F154E15E-B24C-4120-8C35-A218380347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9680" y="2063839"/>
            <a:ext cx="3372241" cy="2288307"/>
          </a:xfrm>
          <a:prstGeom prst="rect">
            <a:avLst/>
          </a:prstGeom>
        </p:spPr>
      </p:pic>
      <p:pic>
        <p:nvPicPr>
          <p:cNvPr id="4" name="Slika 3">
            <a:extLst>
              <a:ext uri="{FF2B5EF4-FFF2-40B4-BE49-F238E27FC236}">
                <a16:creationId xmlns:a16="http://schemas.microsoft.com/office/drawing/2014/main" id="{A9D67A1A-D7FC-4EAA-A4DD-056C86552B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74090" y="1884492"/>
            <a:ext cx="2624417" cy="2647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770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3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6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7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9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1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3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F357C94-5495-459A-ADEF-F07F3D2FFE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5788" y="263649"/>
            <a:ext cx="8229600" cy="1143000"/>
          </a:xfrm>
        </p:spPr>
        <p:txBody>
          <a:bodyPr/>
          <a:lstStyle/>
          <a:p>
            <a:r>
              <a:rPr lang="hr-HR" sz="3200" dirty="0">
                <a:solidFill>
                  <a:schemeClr val="accent2">
                    <a:lumMod val="50000"/>
                  </a:schemeClr>
                </a:solidFill>
              </a:rPr>
              <a:t>Ciljana skupina učenika – kome su aktivnosti namijenjene?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3DEDEBE-D8BA-44D2-99A6-1875C0601D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199" y="1951048"/>
            <a:ext cx="8229600" cy="4525963"/>
          </a:xfrm>
        </p:spPr>
        <p:txBody>
          <a:bodyPr/>
          <a:lstStyle/>
          <a:p>
            <a:r>
              <a:rPr lang="hr-HR" sz="2400" dirty="0"/>
              <a:t>Svi zainteresirani učenici </a:t>
            </a:r>
          </a:p>
          <a:p>
            <a:endParaRPr lang="hr-HR" sz="2400" dirty="0"/>
          </a:p>
          <a:p>
            <a:r>
              <a:rPr lang="hr-HR" sz="2400" dirty="0"/>
              <a:t>Učenici određenih razreda</a:t>
            </a:r>
          </a:p>
          <a:p>
            <a:pPr marL="0" indent="0">
              <a:buNone/>
            </a:pPr>
            <a:r>
              <a:rPr lang="hr-HR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                                       4.h    </a:t>
            </a:r>
            <a:r>
              <a:rPr lang="hr-HR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1.b</a:t>
            </a:r>
            <a:r>
              <a:rPr lang="hr-HR" sz="24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      3.c    2.f</a:t>
            </a:r>
            <a:endParaRPr lang="hr-HR" sz="2400" dirty="0">
              <a:ln/>
              <a:solidFill>
                <a:schemeClr val="accent3"/>
              </a:solidFill>
            </a:endParaRPr>
          </a:p>
          <a:p>
            <a:r>
              <a:rPr lang="hr-HR" sz="2400" dirty="0"/>
              <a:t>Učenici određenih strukovnih područja </a:t>
            </a:r>
          </a:p>
          <a:p>
            <a:endParaRPr lang="hr-HR" sz="2400" dirty="0"/>
          </a:p>
          <a:p>
            <a:endParaRPr lang="hr-HR" sz="2400" dirty="0"/>
          </a:p>
          <a:p>
            <a:endParaRPr lang="hr-HR" sz="2400" dirty="0"/>
          </a:p>
          <a:p>
            <a:endParaRPr lang="hr-HR" sz="2400" dirty="0"/>
          </a:p>
          <a:p>
            <a:r>
              <a:rPr lang="hr-HR" sz="2400" dirty="0"/>
              <a:t>Učenici određenih razina znanja (niža i viša razina)</a:t>
            </a:r>
          </a:p>
          <a:p>
            <a:endParaRPr lang="hr-HR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E856E18B-C2B5-4F74-A2E6-DA55C919C9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233174">
            <a:off x="1333222" y="4206680"/>
            <a:ext cx="1808049" cy="1582043"/>
          </a:xfrm>
          <a:prstGeom prst="rect">
            <a:avLst/>
          </a:prstGeom>
        </p:spPr>
      </p:pic>
      <p:pic>
        <p:nvPicPr>
          <p:cNvPr id="5" name="Slika 4">
            <a:extLst>
              <a:ext uri="{FF2B5EF4-FFF2-40B4-BE49-F238E27FC236}">
                <a16:creationId xmlns:a16="http://schemas.microsoft.com/office/drawing/2014/main" id="{FFDFBD64-A9A1-4943-9779-DD783E323A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3080" y="1737981"/>
            <a:ext cx="2438878" cy="1691019"/>
          </a:xfrm>
          <a:prstGeom prst="rect">
            <a:avLst/>
          </a:prstGeom>
        </p:spPr>
      </p:pic>
      <p:sp>
        <p:nvSpPr>
          <p:cNvPr id="6" name="Pravokutnik 5">
            <a:extLst>
              <a:ext uri="{FF2B5EF4-FFF2-40B4-BE49-F238E27FC236}">
                <a16:creationId xmlns:a16="http://schemas.microsoft.com/office/drawing/2014/main" id="{E0167836-3708-4305-A1A0-D36D5C3F1F51}"/>
              </a:ext>
            </a:extLst>
          </p:cNvPr>
          <p:cNvSpPr/>
          <p:nvPr/>
        </p:nvSpPr>
        <p:spPr>
          <a:xfrm>
            <a:off x="4479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endParaRPr lang="hr-HR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7" name="Pravokutnik 6">
            <a:extLst>
              <a:ext uri="{FF2B5EF4-FFF2-40B4-BE49-F238E27FC236}">
                <a16:creationId xmlns:a16="http://schemas.microsoft.com/office/drawing/2014/main" id="{915D0E4B-6E9E-4AF3-8D25-74C2428E91BB}"/>
              </a:ext>
            </a:extLst>
          </p:cNvPr>
          <p:cNvSpPr/>
          <p:nvPr/>
        </p:nvSpPr>
        <p:spPr>
          <a:xfrm>
            <a:off x="4479635" y="2967335"/>
            <a:ext cx="1847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endParaRPr lang="hr-HR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pic>
        <p:nvPicPr>
          <p:cNvPr id="10" name="Slika 9">
            <a:extLst>
              <a:ext uri="{FF2B5EF4-FFF2-40B4-BE49-F238E27FC236}">
                <a16:creationId xmlns:a16="http://schemas.microsoft.com/office/drawing/2014/main" id="{DC475579-AEE6-4397-9D24-39D7DC8B333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057905">
            <a:off x="6010246" y="3241614"/>
            <a:ext cx="1250274" cy="1779025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DD1FA940-4544-4FD2-A0D6-9510799B73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20376" y="4182846"/>
            <a:ext cx="2193000" cy="1642633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1A1B7390-025E-4FC2-86AB-E3A342BC21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49192" y="4637297"/>
            <a:ext cx="2407780" cy="1292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6840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1F4F7C3-1D1C-4C70-B5CC-F907A025F6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324544" y="648718"/>
            <a:ext cx="8229600" cy="1143000"/>
          </a:xfrm>
        </p:spPr>
        <p:txBody>
          <a:bodyPr/>
          <a:lstStyle/>
          <a:p>
            <a:r>
              <a:rPr lang="hr-HR" sz="3600" dirty="0">
                <a:solidFill>
                  <a:schemeClr val="accent2">
                    <a:lumMod val="50000"/>
                  </a:schemeClr>
                </a:solidFill>
              </a:rPr>
              <a:t>Načini realizacije (oblici i metode rada</a:t>
            </a:r>
            <a:r>
              <a:rPr lang="hr-HR" sz="3600" dirty="0">
                <a:solidFill>
                  <a:schemeClr val="accent6">
                    <a:lumMod val="50000"/>
                  </a:schemeClr>
                </a:solidFill>
              </a:rPr>
              <a:t>):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5F7DC440-2EB0-4847-8256-15863424FD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909139"/>
            <a:ext cx="8229600" cy="4525963"/>
          </a:xfrm>
        </p:spPr>
        <p:txBody>
          <a:bodyPr/>
          <a:lstStyle/>
          <a:p>
            <a:r>
              <a:rPr lang="hr-HR" sz="2800" dirty="0"/>
              <a:t>Praktični rad </a:t>
            </a:r>
          </a:p>
          <a:p>
            <a:r>
              <a:rPr lang="hr-HR" sz="2800" dirty="0"/>
              <a:t>Projektna nastava</a:t>
            </a:r>
          </a:p>
          <a:p>
            <a:r>
              <a:rPr lang="hr-HR" sz="2800" dirty="0"/>
              <a:t>Putovanja – stručne ekskurzije, obilasci,…</a:t>
            </a:r>
          </a:p>
          <a:p>
            <a:endParaRPr lang="hr-HR" sz="2800" dirty="0"/>
          </a:p>
          <a:p>
            <a:pPr marL="0" indent="0">
              <a:buNone/>
            </a:pPr>
            <a:endParaRPr lang="hr-HR" sz="2800" dirty="0"/>
          </a:p>
          <a:p>
            <a:endParaRPr lang="hr-HR" sz="2800" dirty="0"/>
          </a:p>
          <a:p>
            <a:r>
              <a:rPr lang="hr-HR" sz="2800" dirty="0"/>
              <a:t>Skupni rad</a:t>
            </a:r>
          </a:p>
          <a:p>
            <a:r>
              <a:rPr lang="hr-HR" sz="2800" dirty="0"/>
              <a:t>Verbalne metode (razgovor, diskusija,..)</a:t>
            </a:r>
          </a:p>
          <a:p>
            <a:r>
              <a:rPr lang="hr-HR" sz="2800" dirty="0"/>
              <a:t>Crtanje, pisanje, pjevanje,… </a:t>
            </a:r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A7B1876B-0CE8-4CEE-B196-F14FB098A0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6381" y="1542178"/>
            <a:ext cx="2736304" cy="1539171"/>
          </a:xfrm>
          <a:prstGeom prst="rect">
            <a:avLst/>
          </a:prstGeom>
        </p:spPr>
      </p:pic>
      <p:pic>
        <p:nvPicPr>
          <p:cNvPr id="6" name="Slika 5" descr="Slika na kojoj se prikazuje stablo, na otvorenom, trava, osoba&#10;&#10;Opis je generiran uz vrlo visoku pouzdanost">
            <a:extLst>
              <a:ext uri="{FF2B5EF4-FFF2-40B4-BE49-F238E27FC236}">
                <a16:creationId xmlns:a16="http://schemas.microsoft.com/office/drawing/2014/main" id="{5AE0AB53-B73E-49C4-8DFB-1B5F29F2527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363" y="3429001"/>
            <a:ext cx="2117170" cy="1584176"/>
          </a:xfrm>
          <a:prstGeom prst="rect">
            <a:avLst/>
          </a:prstGeom>
        </p:spPr>
      </p:pic>
      <p:pic>
        <p:nvPicPr>
          <p:cNvPr id="8" name="Slika 7" descr="Slika na kojoj se prikazuje na zatvorenom, pod, zid, osoba&#10;&#10;Opis je generiran uz vrlo visoku pouzdanost">
            <a:extLst>
              <a:ext uri="{FF2B5EF4-FFF2-40B4-BE49-F238E27FC236}">
                <a16:creationId xmlns:a16="http://schemas.microsoft.com/office/drawing/2014/main" id="{8207872C-FA6D-4021-9EB5-C9EDC22DB07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203" y="3469791"/>
            <a:ext cx="2277251" cy="1703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50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0E6E7991-6C6D-432C-999E-625EB4E511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8" y="-29138"/>
            <a:ext cx="8229600" cy="1143000"/>
          </a:xfrm>
        </p:spPr>
        <p:txBody>
          <a:bodyPr/>
          <a:lstStyle/>
          <a:p>
            <a:br>
              <a:rPr lang="hr-HR" sz="36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hr-HR" sz="3600" dirty="0" err="1">
                <a:solidFill>
                  <a:schemeClr val="accent2">
                    <a:lumMod val="50000"/>
                  </a:schemeClr>
                </a:solidFill>
              </a:rPr>
              <a:t>Vremenik</a:t>
            </a:r>
            <a:r>
              <a:rPr lang="hr-HR" sz="3600" dirty="0">
                <a:solidFill>
                  <a:schemeClr val="accent2">
                    <a:lumMod val="50000"/>
                  </a:schemeClr>
                </a:solidFill>
              </a:rPr>
              <a:t> aktivnosti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14930CF8-3B25-4157-BE6E-1558DAD573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9369" y="1291061"/>
            <a:ext cx="8229600" cy="4525963"/>
          </a:xfrm>
        </p:spPr>
        <p:txBody>
          <a:bodyPr/>
          <a:lstStyle/>
          <a:p>
            <a:r>
              <a:rPr lang="hr-HR" dirty="0"/>
              <a:t>Tjedno (1 sat tjedno, 2 sata tjedno, …) – redovno; po turnusima (projektna nastava, putovanja, obilasci, susreti,…); u vrijeme pojedinih događanja,…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endParaRPr lang="hr-HR" dirty="0"/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0F466642-36B5-4869-9B79-E6E34FBA78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744" y="3717032"/>
            <a:ext cx="3888432" cy="290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5188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2C713CE6-B6F4-4895-84CE-B3CAB50C6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hr-HR" dirty="0"/>
            </a:br>
            <a:r>
              <a:rPr lang="hr-HR" dirty="0"/>
              <a:t>Mogući problemi????</a:t>
            </a:r>
            <a:br>
              <a:rPr lang="hr-HR" dirty="0"/>
            </a:br>
            <a:endParaRPr lang="hr-HR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5672F48-C331-4527-AADD-DD883A78C38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dirty="0"/>
              <a:t>preopterećenost učenika školskim programom i zahtjevima okoline </a:t>
            </a:r>
          </a:p>
          <a:p>
            <a:r>
              <a:rPr lang="hr-HR" dirty="0"/>
              <a:t>velika ponuda „bijega od realnosti”</a:t>
            </a:r>
          </a:p>
          <a:p>
            <a:r>
              <a:rPr lang="hr-HR" dirty="0"/>
              <a:t>zapostavljenost odgojne uloge škole</a:t>
            </a:r>
          </a:p>
          <a:p>
            <a:r>
              <a:rPr lang="hr-HR" dirty="0"/>
              <a:t>ograničenost škole organizacijskim, kadrovskim, i materijalnim uvjetima</a:t>
            </a:r>
          </a:p>
          <a:p>
            <a:r>
              <a:rPr lang="hr-HR" dirty="0"/>
              <a:t>„dodjeljivanje” izvannastavnih aktivnosti</a:t>
            </a:r>
          </a:p>
          <a:p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59167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91C3312F-972F-43A2-99DF-B383BB5601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893615"/>
            <a:ext cx="8229600" cy="1143000"/>
          </a:xfrm>
        </p:spPr>
        <p:txBody>
          <a:bodyPr/>
          <a:lstStyle/>
          <a:p>
            <a:pPr algn="l"/>
            <a:r>
              <a:rPr lang="hr-HR" dirty="0">
                <a:solidFill>
                  <a:schemeClr val="accent2">
                    <a:lumMod val="50000"/>
                  </a:schemeClr>
                </a:solidFill>
              </a:rPr>
              <a:t>Načini vrednovanja: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EE688C5-984A-497F-AA67-7C5E51BCD9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3254" y="2052677"/>
            <a:ext cx="8229600" cy="4525963"/>
          </a:xfrm>
        </p:spPr>
        <p:txBody>
          <a:bodyPr/>
          <a:lstStyle/>
          <a:p>
            <a:r>
              <a:rPr lang="hr-HR" dirty="0"/>
              <a:t>Pohvale, priznanja, postignuća na natjecanjima, poticajna ocjena iz srodnih nastavnih predmeta, prezentiranje rezultata putem medija i društvenih mreža, </a:t>
            </a:r>
            <a:r>
              <a:rPr lang="hr-HR" dirty="0" err="1"/>
              <a:t>samovrjednovanje</a:t>
            </a:r>
            <a:r>
              <a:rPr lang="hr-HR" dirty="0"/>
              <a:t>, ….  </a:t>
            </a:r>
          </a:p>
          <a:p>
            <a:pPr marL="0" indent="0">
              <a:buNone/>
            </a:pPr>
            <a:r>
              <a:rPr lang="hr-HR" dirty="0"/>
              <a:t>                                                 </a:t>
            </a:r>
          </a:p>
        </p:txBody>
      </p:sp>
      <p:pic>
        <p:nvPicPr>
          <p:cNvPr id="5" name="Slika 4">
            <a:extLst>
              <a:ext uri="{FF2B5EF4-FFF2-40B4-BE49-F238E27FC236}">
                <a16:creationId xmlns:a16="http://schemas.microsoft.com/office/drawing/2014/main" id="{755FF2C3-E28D-4449-8725-B63EC65697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89469" y="4068442"/>
            <a:ext cx="2603218" cy="260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35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naslovna.jpg">
            <a:extLst>
              <a:ext uri="{FF2B5EF4-FFF2-40B4-BE49-F238E27FC236}">
                <a16:creationId xmlns:a16="http://schemas.microsoft.com/office/drawing/2014/main" id="{F9355CA7-A215-4BF6-8E3E-D29469EE14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260" y="3408"/>
            <a:ext cx="9252520" cy="6849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Pravokutnik 2">
            <a:extLst>
              <a:ext uri="{FF2B5EF4-FFF2-40B4-BE49-F238E27FC236}">
                <a16:creationId xmlns:a16="http://schemas.microsoft.com/office/drawing/2014/main" id="{5AA18466-CC29-431E-A381-750724EB98F0}"/>
              </a:ext>
            </a:extLst>
          </p:cNvPr>
          <p:cNvSpPr/>
          <p:nvPr/>
        </p:nvSpPr>
        <p:spPr>
          <a:xfrm>
            <a:off x="179512" y="1764002"/>
            <a:ext cx="619268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3200" dirty="0">
                <a:solidFill>
                  <a:schemeClr val="accent2">
                    <a:lumMod val="50000"/>
                  </a:schemeClr>
                </a:solidFill>
                <a:latin typeface="Arial Black" panose="020B0A04020102020204" pitchFamily="34" charset="0"/>
              </a:rPr>
              <a:t>IZRADA KURIKULUMA ZA IZVANNASTAVNE AKTIVNOSTI</a:t>
            </a:r>
            <a:endParaRPr lang="hr-HR" sz="3200" dirty="0"/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B141AE6A-8A48-4A72-AB65-5A6A11353684}"/>
              </a:ext>
            </a:extLst>
          </p:cNvPr>
          <p:cNvSpPr/>
          <p:nvPr/>
        </p:nvSpPr>
        <p:spPr>
          <a:xfrm>
            <a:off x="186408" y="3967055"/>
            <a:ext cx="4680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hr-HR" sz="2000" b="1" dirty="0">
                <a:solidFill>
                  <a:schemeClr val="accent2">
                    <a:lumMod val="50000"/>
                  </a:schemeClr>
                </a:solidFill>
              </a:rPr>
              <a:t>Dubravka Gvozdić, </a:t>
            </a:r>
            <a:r>
              <a:rPr lang="hr-HR" sz="2000" b="1" dirty="0" err="1">
                <a:solidFill>
                  <a:schemeClr val="accent2">
                    <a:lumMod val="50000"/>
                  </a:schemeClr>
                </a:solidFill>
              </a:rPr>
              <a:t>dipl.ing</a:t>
            </a:r>
            <a:r>
              <a:rPr lang="hr-HR" sz="2000" b="1" dirty="0">
                <a:solidFill>
                  <a:schemeClr val="accent2">
                    <a:lumMod val="50000"/>
                  </a:schemeClr>
                </a:solidFill>
              </a:rPr>
              <a:t>., prof. savjetnik</a:t>
            </a:r>
          </a:p>
        </p:txBody>
      </p:sp>
      <p:sp>
        <p:nvSpPr>
          <p:cNvPr id="6" name="Pravokutnik 5">
            <a:extLst>
              <a:ext uri="{FF2B5EF4-FFF2-40B4-BE49-F238E27FC236}">
                <a16:creationId xmlns:a16="http://schemas.microsoft.com/office/drawing/2014/main" id="{4114A4D2-8A0A-4CBD-936A-63C8E6420F8B}"/>
              </a:ext>
            </a:extLst>
          </p:cNvPr>
          <p:cNvSpPr/>
          <p:nvPr/>
        </p:nvSpPr>
        <p:spPr>
          <a:xfrm>
            <a:off x="6372200" y="4067735"/>
            <a:ext cx="26575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hr-HR" b="1" dirty="0">
                <a:solidFill>
                  <a:schemeClr val="accent2">
                    <a:lumMod val="50000"/>
                  </a:schemeClr>
                </a:solidFill>
              </a:rPr>
              <a:t>Županja, 20. veljače 2018.</a:t>
            </a:r>
            <a:endParaRPr lang="hr-HR" dirty="0"/>
          </a:p>
        </p:txBody>
      </p:sp>
      <p:graphicFrame>
        <p:nvGraphicFramePr>
          <p:cNvPr id="7" name="Tablica 6">
            <a:extLst>
              <a:ext uri="{FF2B5EF4-FFF2-40B4-BE49-F238E27FC236}">
                <a16:creationId xmlns:a16="http://schemas.microsoft.com/office/drawing/2014/main" id="{FE3437BD-4808-4627-A5EA-FA4CE679E9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8410547"/>
              </p:ext>
            </p:extLst>
          </p:nvPr>
        </p:nvGraphicFramePr>
        <p:xfrm>
          <a:off x="3747332" y="317927"/>
          <a:ext cx="4841875" cy="293497"/>
        </p:xfrm>
        <a:graphic>
          <a:graphicData uri="http://schemas.openxmlformats.org/drawingml/2006/table">
            <a:tbl>
              <a:tblPr firstRow="1" firstCol="1" bandRow="1"/>
              <a:tblGrid>
                <a:gridCol w="4841875">
                  <a:extLst>
                    <a:ext uri="{9D8B030D-6E8A-4147-A177-3AD203B41FA5}">
                      <a16:colId xmlns:a16="http://schemas.microsoft.com/office/drawing/2014/main" val="618667873"/>
                    </a:ext>
                  </a:extLst>
                </a:gridCol>
              </a:tblGrid>
              <a:tr h="16510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Obrtničko -industrijska škola     O.Š. „I. G. Kovačić“    O.Š. „</a:t>
                      </a:r>
                      <a:r>
                        <a:rPr lang="hr-HR" sz="9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M.Stojanović</a:t>
                      </a:r>
                      <a:r>
                        <a:rPr lang="hr-HR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“    Lokalna agencija za razvoj  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           Županja                                        Štitar                        Babina Greda                „Vjeverica“ </a:t>
                      </a:r>
                      <a:r>
                        <a:rPr lang="hr-HR" sz="9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d.o.o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8668808"/>
                  </a:ext>
                </a:extLst>
              </a:tr>
            </a:tbl>
          </a:graphicData>
        </a:graphic>
      </p:graphicFrame>
      <p:pic>
        <p:nvPicPr>
          <p:cNvPr id="8" name="Slika 7">
            <a:extLst>
              <a:ext uri="{FF2B5EF4-FFF2-40B4-BE49-F238E27FC236}">
                <a16:creationId xmlns:a16="http://schemas.microsoft.com/office/drawing/2014/main" id="{0EF65221-A7DF-4411-BBCE-BA3A21A9D7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4397" y="226912"/>
            <a:ext cx="579170" cy="475529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109529C9-54DD-4A84-B603-8F403E6345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52873" y="118310"/>
            <a:ext cx="280440" cy="475529"/>
          </a:xfrm>
          <a:prstGeom prst="rect">
            <a:avLst/>
          </a:prstGeom>
        </p:spPr>
      </p:pic>
      <p:pic>
        <p:nvPicPr>
          <p:cNvPr id="14" name="Slika 13">
            <a:extLst>
              <a:ext uri="{FF2B5EF4-FFF2-40B4-BE49-F238E27FC236}">
                <a16:creationId xmlns:a16="http://schemas.microsoft.com/office/drawing/2014/main" id="{A3691E96-B56B-48D8-8998-4A2A9AD1E67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88743" y="-27602"/>
            <a:ext cx="2615411" cy="84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637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15434E35-15DE-4D62-909F-78160B655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hr-HR" sz="4000" dirty="0">
                <a:solidFill>
                  <a:schemeClr val="accent2">
                    <a:lumMod val="50000"/>
                  </a:schemeClr>
                </a:solidFill>
              </a:rPr>
            </a:br>
            <a:r>
              <a:rPr lang="hr-HR" sz="4000" dirty="0">
                <a:solidFill>
                  <a:schemeClr val="accent2">
                    <a:lumMod val="50000"/>
                  </a:schemeClr>
                </a:solidFill>
              </a:rPr>
              <a:t>Troškovnici</a:t>
            </a:r>
          </a:p>
        </p:txBody>
      </p:sp>
      <p:sp>
        <p:nvSpPr>
          <p:cNvPr id="5" name="Rezervirano mjesto teksta 4">
            <a:extLst>
              <a:ext uri="{FF2B5EF4-FFF2-40B4-BE49-F238E27FC236}">
                <a16:creationId xmlns:a16="http://schemas.microsoft.com/office/drawing/2014/main" id="{5CB0ED28-E020-470E-899C-CF3E7C8871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670" y="1554999"/>
            <a:ext cx="4317876" cy="847417"/>
          </a:xfrm>
        </p:spPr>
        <p:txBody>
          <a:bodyPr/>
          <a:lstStyle/>
          <a:p>
            <a:pPr algn="just"/>
            <a:r>
              <a:rPr lang="hr-HR" dirty="0">
                <a:solidFill>
                  <a:prstClr val="black"/>
                </a:solidFill>
              </a:rPr>
              <a:t>Izvori financijskih  sredstava za realizaciju planiranih aktivnosti:</a:t>
            </a:r>
            <a:endParaRPr lang="hr-HR" dirty="0"/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98921621-DD03-4C4D-9ED5-4C579EBCECD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0" y="2661697"/>
            <a:ext cx="4040188" cy="3951288"/>
          </a:xfrm>
        </p:spPr>
        <p:txBody>
          <a:bodyPr/>
          <a:lstStyle/>
          <a:p>
            <a:r>
              <a:rPr lang="hr-HR" dirty="0"/>
              <a:t>sredstva škole, sredstva realizirana vlastitim aktivnostima (školska zadruga), donacije, fondovi  (nacionalni fondovi, EU fondovi), …</a:t>
            </a:r>
          </a:p>
          <a:p>
            <a:pPr marL="0" indent="0">
              <a:buNone/>
            </a:pPr>
            <a:r>
              <a:rPr lang="hr-HR" dirty="0"/>
              <a:t>             </a:t>
            </a:r>
          </a:p>
          <a:p>
            <a:pPr marL="0" indent="0">
              <a:buNone/>
            </a:pPr>
            <a:endParaRPr lang="hr-HR" dirty="0"/>
          </a:p>
        </p:txBody>
      </p:sp>
      <p:sp>
        <p:nvSpPr>
          <p:cNvPr id="6" name="Rezervirano mjesto teksta 5">
            <a:extLst>
              <a:ext uri="{FF2B5EF4-FFF2-40B4-BE49-F238E27FC236}">
                <a16:creationId xmlns:a16="http://schemas.microsoft.com/office/drawing/2014/main" id="{B7854C95-C752-43D5-8E31-285294612F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7" name="Rezervirano mjesto sadržaja 6">
            <a:extLst>
              <a:ext uri="{FF2B5EF4-FFF2-40B4-BE49-F238E27FC236}">
                <a16:creationId xmlns:a16="http://schemas.microsoft.com/office/drawing/2014/main" id="{ED3DA6AF-1675-4633-82CD-CB71A092EA59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hr-HR"/>
          </a:p>
        </p:txBody>
      </p:sp>
      <p:pic>
        <p:nvPicPr>
          <p:cNvPr id="4" name="Slika 3">
            <a:extLst>
              <a:ext uri="{FF2B5EF4-FFF2-40B4-BE49-F238E27FC236}">
                <a16:creationId xmlns:a16="http://schemas.microsoft.com/office/drawing/2014/main" id="{A473AA6B-D14D-44CF-9C2E-F35BC21C64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5025" y="1535113"/>
            <a:ext cx="4040188" cy="4923726"/>
          </a:xfrm>
          <a:prstGeom prst="rect">
            <a:avLst/>
          </a:prstGeom>
        </p:spPr>
      </p:pic>
      <p:pic>
        <p:nvPicPr>
          <p:cNvPr id="8" name="Slika 7">
            <a:extLst>
              <a:ext uri="{FF2B5EF4-FFF2-40B4-BE49-F238E27FC236}">
                <a16:creationId xmlns:a16="http://schemas.microsoft.com/office/drawing/2014/main" id="{2980481C-F79C-4C52-ACA9-7E7D3FA1A6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490" y="5639038"/>
            <a:ext cx="2615411" cy="847417"/>
          </a:xfrm>
          <a:prstGeom prst="rect">
            <a:avLst/>
          </a:prstGeom>
        </p:spPr>
      </p:pic>
      <p:sp>
        <p:nvSpPr>
          <p:cNvPr id="9" name="Strelica: desno 8">
            <a:extLst>
              <a:ext uri="{FF2B5EF4-FFF2-40B4-BE49-F238E27FC236}">
                <a16:creationId xmlns:a16="http://schemas.microsoft.com/office/drawing/2014/main" id="{DA5ACB71-7098-411E-ADE9-D58C94458619}"/>
              </a:ext>
            </a:extLst>
          </p:cNvPr>
          <p:cNvSpPr/>
          <p:nvPr/>
        </p:nvSpPr>
        <p:spPr>
          <a:xfrm>
            <a:off x="3643636" y="3237761"/>
            <a:ext cx="793104" cy="382478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10" name="Strelica: prema dolje 9">
            <a:extLst>
              <a:ext uri="{FF2B5EF4-FFF2-40B4-BE49-F238E27FC236}">
                <a16:creationId xmlns:a16="http://schemas.microsoft.com/office/drawing/2014/main" id="{38593570-B507-40A8-A12A-C828DE5BAB98}"/>
              </a:ext>
            </a:extLst>
          </p:cNvPr>
          <p:cNvSpPr/>
          <p:nvPr/>
        </p:nvSpPr>
        <p:spPr>
          <a:xfrm>
            <a:off x="1304475" y="4901160"/>
            <a:ext cx="422720" cy="54607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23689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avokutnik 4">
            <a:extLst>
              <a:ext uri="{FF2B5EF4-FFF2-40B4-BE49-F238E27FC236}">
                <a16:creationId xmlns:a16="http://schemas.microsoft.com/office/drawing/2014/main" id="{44B6A026-B728-4F7F-9E72-CAA6DED8D7D1}"/>
              </a:ext>
            </a:extLst>
          </p:cNvPr>
          <p:cNvSpPr/>
          <p:nvPr/>
        </p:nvSpPr>
        <p:spPr>
          <a:xfrm>
            <a:off x="755577" y="211133"/>
            <a:ext cx="7929636" cy="1453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hr-HR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hr-HR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STRUKTURA  KURIKULUMA IZVANNASTAVNIH AKTIVNOSTI: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hr-HR" sz="14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hr-H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Slika 5">
            <a:extLst>
              <a:ext uri="{FF2B5EF4-FFF2-40B4-BE49-F238E27FC236}">
                <a16:creationId xmlns:a16="http://schemas.microsoft.com/office/drawing/2014/main" id="{0B08BEF2-1131-4598-A6CD-8A69059650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43" y="1196752"/>
            <a:ext cx="8659470" cy="5328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39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Slika 1">
            <a:extLst>
              <a:ext uri="{FF2B5EF4-FFF2-40B4-BE49-F238E27FC236}">
                <a16:creationId xmlns:a16="http://schemas.microsoft.com/office/drawing/2014/main" id="{FFDF976F-9F0B-4A9A-9AD4-895253D6F4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7704" y="1169503"/>
            <a:ext cx="4444810" cy="5976530"/>
          </a:xfrm>
          <a:prstGeom prst="rect">
            <a:avLst/>
          </a:prstGeom>
        </p:spPr>
      </p:pic>
      <p:sp>
        <p:nvSpPr>
          <p:cNvPr id="3" name="Pravokutnik 2">
            <a:extLst>
              <a:ext uri="{FF2B5EF4-FFF2-40B4-BE49-F238E27FC236}">
                <a16:creationId xmlns:a16="http://schemas.microsoft.com/office/drawing/2014/main" id="{81112971-A4A9-4F52-8DC7-66F7F7D85E34}"/>
              </a:ext>
            </a:extLst>
          </p:cNvPr>
          <p:cNvSpPr/>
          <p:nvPr/>
        </p:nvSpPr>
        <p:spPr>
          <a:xfrm>
            <a:off x="2195736" y="404664"/>
            <a:ext cx="4572000" cy="721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RASPORED PLANIRANIH AKTIVNOSTI </a:t>
            </a:r>
            <a:endParaRPr lang="hr-HR" sz="1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14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Šk. godina:</a:t>
            </a:r>
            <a:endParaRPr lang="hr-HR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4390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ica 1">
            <a:extLst>
              <a:ext uri="{FF2B5EF4-FFF2-40B4-BE49-F238E27FC236}">
                <a16:creationId xmlns:a16="http://schemas.microsoft.com/office/drawing/2014/main" id="{83466BA7-1D28-44AC-B974-B1BD3A553B7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2263709"/>
              </p:ext>
            </p:extLst>
          </p:nvPr>
        </p:nvGraphicFramePr>
        <p:xfrm>
          <a:off x="155550" y="889508"/>
          <a:ext cx="8136904" cy="771144"/>
        </p:xfrm>
        <a:graphic>
          <a:graphicData uri="http://schemas.openxmlformats.org/drawingml/2006/table">
            <a:tbl>
              <a:tblPr firstRow="1" firstCol="1" bandRow="1"/>
              <a:tblGrid>
                <a:gridCol w="1933735">
                  <a:extLst>
                    <a:ext uri="{9D8B030D-6E8A-4147-A177-3AD203B41FA5}">
                      <a16:colId xmlns:a16="http://schemas.microsoft.com/office/drawing/2014/main" val="1953722173"/>
                    </a:ext>
                  </a:extLst>
                </a:gridCol>
                <a:gridCol w="6203169">
                  <a:extLst>
                    <a:ext uri="{9D8B030D-6E8A-4147-A177-3AD203B41FA5}">
                      <a16:colId xmlns:a16="http://schemas.microsoft.com/office/drawing/2014/main" val="298451597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Škola: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368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Izvannastavna aktivnost: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12556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Cjelina: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58122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Broj sata: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8034444"/>
                  </a:ext>
                </a:extLst>
              </a:tr>
            </a:tbl>
          </a:graphicData>
        </a:graphic>
      </p:graphicFrame>
      <p:graphicFrame>
        <p:nvGraphicFramePr>
          <p:cNvPr id="3" name="Tablica 2">
            <a:extLst>
              <a:ext uri="{FF2B5EF4-FFF2-40B4-BE49-F238E27FC236}">
                <a16:creationId xmlns:a16="http://schemas.microsoft.com/office/drawing/2014/main" id="{CB3B4010-E1CB-4A1B-9F69-D6B3A002F8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4590779"/>
              </p:ext>
            </p:extLst>
          </p:nvPr>
        </p:nvGraphicFramePr>
        <p:xfrm>
          <a:off x="179512" y="1660652"/>
          <a:ext cx="8136904" cy="578358"/>
        </p:xfrm>
        <a:graphic>
          <a:graphicData uri="http://schemas.openxmlformats.org/drawingml/2006/table">
            <a:tbl>
              <a:tblPr firstRow="1" firstCol="1" bandRow="1"/>
              <a:tblGrid>
                <a:gridCol w="2304256">
                  <a:extLst>
                    <a:ext uri="{9D8B030D-6E8A-4147-A177-3AD203B41FA5}">
                      <a16:colId xmlns:a16="http://schemas.microsoft.com/office/drawing/2014/main" val="2936931985"/>
                    </a:ext>
                  </a:extLst>
                </a:gridCol>
                <a:gridCol w="5832648">
                  <a:extLst>
                    <a:ext uri="{9D8B030D-6E8A-4147-A177-3AD203B41FA5}">
                      <a16:colId xmlns:a16="http://schemas.microsoft.com/office/drawing/2014/main" val="410609995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Nastavna jedinica (aktivnost):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699103"/>
                  </a:ext>
                </a:extLst>
              </a:tr>
            </a:tbl>
          </a:graphicData>
        </a:graphic>
      </p:graphicFrame>
      <p:graphicFrame>
        <p:nvGraphicFramePr>
          <p:cNvPr id="4" name="Tablica 3">
            <a:extLst>
              <a:ext uri="{FF2B5EF4-FFF2-40B4-BE49-F238E27FC236}">
                <a16:creationId xmlns:a16="http://schemas.microsoft.com/office/drawing/2014/main" id="{83A1339E-431E-4239-94B9-C3682951B2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3402933"/>
              </p:ext>
            </p:extLst>
          </p:nvPr>
        </p:nvGraphicFramePr>
        <p:xfrm>
          <a:off x="179512" y="2181656"/>
          <a:ext cx="8136904" cy="578358"/>
        </p:xfrm>
        <a:graphic>
          <a:graphicData uri="http://schemas.openxmlformats.org/drawingml/2006/table">
            <a:tbl>
              <a:tblPr firstRow="1" firstCol="1" bandRow="1"/>
              <a:tblGrid>
                <a:gridCol w="1440160">
                  <a:extLst>
                    <a:ext uri="{9D8B030D-6E8A-4147-A177-3AD203B41FA5}">
                      <a16:colId xmlns:a16="http://schemas.microsoft.com/office/drawing/2014/main" val="658721608"/>
                    </a:ext>
                  </a:extLst>
                </a:gridCol>
                <a:gridCol w="6696744">
                  <a:extLst>
                    <a:ext uri="{9D8B030D-6E8A-4147-A177-3AD203B41FA5}">
                      <a16:colId xmlns:a16="http://schemas.microsoft.com/office/drawing/2014/main" val="146584853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1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1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Cilj aktivnosti: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1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4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0288415"/>
                  </a:ext>
                </a:extLst>
              </a:tr>
            </a:tbl>
          </a:graphicData>
        </a:graphic>
      </p:graphicFrame>
      <p:graphicFrame>
        <p:nvGraphicFramePr>
          <p:cNvPr id="5" name="Tablica 4">
            <a:extLst>
              <a:ext uri="{FF2B5EF4-FFF2-40B4-BE49-F238E27FC236}">
                <a16:creationId xmlns:a16="http://schemas.microsoft.com/office/drawing/2014/main" id="{1BAC1665-BF0E-416A-A45C-60A579BFB6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8237405"/>
              </p:ext>
            </p:extLst>
          </p:nvPr>
        </p:nvGraphicFramePr>
        <p:xfrm>
          <a:off x="155550" y="2773195"/>
          <a:ext cx="8136904" cy="1584331"/>
        </p:xfrm>
        <a:graphic>
          <a:graphicData uri="http://schemas.openxmlformats.org/drawingml/2006/table">
            <a:tbl>
              <a:tblPr firstRow="1" firstCol="1" bandRow="1"/>
              <a:tblGrid>
                <a:gridCol w="3217785">
                  <a:extLst>
                    <a:ext uri="{9D8B030D-6E8A-4147-A177-3AD203B41FA5}">
                      <a16:colId xmlns:a16="http://schemas.microsoft.com/office/drawing/2014/main" val="2558890293"/>
                    </a:ext>
                  </a:extLst>
                </a:gridCol>
                <a:gridCol w="3217785">
                  <a:extLst>
                    <a:ext uri="{9D8B030D-6E8A-4147-A177-3AD203B41FA5}">
                      <a16:colId xmlns:a16="http://schemas.microsoft.com/office/drawing/2014/main" val="275696191"/>
                    </a:ext>
                  </a:extLst>
                </a:gridCol>
                <a:gridCol w="1701334">
                  <a:extLst>
                    <a:ext uri="{9D8B030D-6E8A-4147-A177-3AD203B41FA5}">
                      <a16:colId xmlns:a16="http://schemas.microsoft.com/office/drawing/2014/main" val="1342630031"/>
                    </a:ext>
                  </a:extLst>
                </a:gridCol>
              </a:tblGrid>
              <a:tr h="427615">
                <a:tc rowSpan="3">
                  <a:txBody>
                    <a:bodyPr/>
                    <a:lstStyle/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1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ODGOJNO-OBRAZOVNI  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71755" marR="71755"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1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ISHODI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881" marR="65881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Kognitivni: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881" marR="65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Nastavna sredstva i pomagala: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881" marR="65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6538122"/>
                  </a:ext>
                </a:extLst>
              </a:tr>
              <a:tr h="555594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1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Psihomotorički</a:t>
                      </a:r>
                      <a:r>
                        <a:rPr lang="hr-H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881" marR="65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5605626"/>
                  </a:ext>
                </a:extLst>
              </a:tr>
              <a:tr h="555594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Afektivni: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5881" marR="6588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50296564"/>
                  </a:ext>
                </a:extLst>
              </a:tr>
            </a:tbl>
          </a:graphicData>
        </a:graphic>
      </p:graphicFrame>
      <p:graphicFrame>
        <p:nvGraphicFramePr>
          <p:cNvPr id="6" name="Tablica 5">
            <a:extLst>
              <a:ext uri="{FF2B5EF4-FFF2-40B4-BE49-F238E27FC236}">
                <a16:creationId xmlns:a16="http://schemas.microsoft.com/office/drawing/2014/main" id="{5EB5A9C9-3B68-4F84-B035-F053739F9F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4064115"/>
              </p:ext>
            </p:extLst>
          </p:nvPr>
        </p:nvGraphicFramePr>
        <p:xfrm>
          <a:off x="179512" y="4345144"/>
          <a:ext cx="8112942" cy="2562860"/>
        </p:xfrm>
        <a:graphic>
          <a:graphicData uri="http://schemas.openxmlformats.org/drawingml/2006/table">
            <a:tbl>
              <a:tblPr firstRow="1" firstCol="1" bandRow="1"/>
              <a:tblGrid>
                <a:gridCol w="3032693">
                  <a:extLst>
                    <a:ext uri="{9D8B030D-6E8A-4147-A177-3AD203B41FA5}">
                      <a16:colId xmlns:a16="http://schemas.microsoft.com/office/drawing/2014/main" val="3431516054"/>
                    </a:ext>
                  </a:extLst>
                </a:gridCol>
                <a:gridCol w="3015979">
                  <a:extLst>
                    <a:ext uri="{9D8B030D-6E8A-4147-A177-3AD203B41FA5}">
                      <a16:colId xmlns:a16="http://schemas.microsoft.com/office/drawing/2014/main" val="1470139388"/>
                    </a:ext>
                  </a:extLst>
                </a:gridCol>
                <a:gridCol w="2064270">
                  <a:extLst>
                    <a:ext uri="{9D8B030D-6E8A-4147-A177-3AD203B41FA5}">
                      <a16:colId xmlns:a16="http://schemas.microsoft.com/office/drawing/2014/main" val="3857021311"/>
                    </a:ext>
                  </a:extLst>
                </a:gridCol>
              </a:tblGrid>
              <a:tr h="502571">
                <a:tc grid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OKVIRNA SADRŽAJNO-VREMENSKA ARTIKULACIJA IZVOĐENJA NASTAVE: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9725117"/>
                  </a:ext>
                </a:extLst>
              </a:tr>
              <a:tr h="18902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Etape i sadržaj rada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Metode rada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Vrijeme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023936"/>
                  </a:ext>
                </a:extLst>
              </a:tr>
              <a:tr h="5025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Uvod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3206195"/>
                  </a:ext>
                </a:extLst>
              </a:tr>
              <a:tr h="81611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Glavni dio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21774"/>
                  </a:ext>
                </a:extLst>
              </a:tr>
              <a:tr h="50257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Zaključak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hr-HR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hr-HR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6314660"/>
                  </a:ext>
                </a:extLst>
              </a:tr>
            </a:tbl>
          </a:graphicData>
        </a:graphic>
      </p:graphicFrame>
      <p:sp>
        <p:nvSpPr>
          <p:cNvPr id="7" name="Rectangle 1">
            <a:extLst>
              <a:ext uri="{FF2B5EF4-FFF2-40B4-BE49-F238E27FC236}">
                <a16:creationId xmlns:a16="http://schemas.microsoft.com/office/drawing/2014/main" id="{73BF5BB8-CAF2-4059-ABF8-CD8EF477C6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50" y="91427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hr-HR"/>
          </a:p>
        </p:txBody>
      </p:sp>
      <p:pic>
        <p:nvPicPr>
          <p:cNvPr id="12" name="Slika 11">
            <a:extLst>
              <a:ext uri="{FF2B5EF4-FFF2-40B4-BE49-F238E27FC236}">
                <a16:creationId xmlns:a16="http://schemas.microsoft.com/office/drawing/2014/main" id="{9C4E1106-94EB-4B05-B408-49B77FD2E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7860" y="159952"/>
            <a:ext cx="4901609" cy="493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617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Naslov 12">
            <a:extLst>
              <a:ext uri="{FF2B5EF4-FFF2-40B4-BE49-F238E27FC236}">
                <a16:creationId xmlns:a16="http://schemas.microsoft.com/office/drawing/2014/main" id="{6937B693-8CBB-4F30-B1D2-60B9DAF808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2020" y="372372"/>
            <a:ext cx="8229600" cy="1107683"/>
          </a:xfrm>
        </p:spPr>
        <p:txBody>
          <a:bodyPr/>
          <a:lstStyle/>
          <a:p>
            <a:pPr lvl="0" fontAlgn="auto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</a:pPr>
            <a:r>
              <a:rPr lang="hr-HR" sz="2400" b="1" dirty="0">
                <a:solidFill>
                  <a:srgbClr val="F79646">
                    <a:lumMod val="5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Evidentiranje i praćenje izvannastavnih aktivnosti</a:t>
            </a:r>
            <a:br>
              <a:rPr lang="hr-HR" sz="2400" b="1" dirty="0">
                <a:solidFill>
                  <a:srgbClr val="F79646">
                    <a:lumMod val="5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</a:br>
            <a:endParaRPr lang="hr-HR" dirty="0"/>
          </a:p>
        </p:txBody>
      </p:sp>
      <p:sp>
        <p:nvSpPr>
          <p:cNvPr id="14" name="Rezervirano mjesto sadržaja 13">
            <a:extLst>
              <a:ext uri="{FF2B5EF4-FFF2-40B4-BE49-F238E27FC236}">
                <a16:creationId xmlns:a16="http://schemas.microsoft.com/office/drawing/2014/main" id="{27CF2ED4-18A4-41B3-90F6-0BC635F3B2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40768"/>
            <a:ext cx="8409112" cy="4594385"/>
          </a:xfrm>
        </p:spPr>
        <p:txBody>
          <a:bodyPr/>
          <a:lstStyle/>
          <a:p>
            <a:r>
              <a:rPr lang="hr-HR" sz="2400" dirty="0"/>
              <a:t>e- dnevnik</a:t>
            </a:r>
          </a:p>
          <a:p>
            <a:endParaRPr lang="hr-HR" sz="2400" dirty="0"/>
          </a:p>
          <a:p>
            <a:endParaRPr lang="hr-HR" sz="2400" dirty="0"/>
          </a:p>
          <a:p>
            <a:endParaRPr lang="hr-HR" sz="2400" dirty="0"/>
          </a:p>
          <a:p>
            <a:endParaRPr lang="hr-HR" sz="2400" dirty="0"/>
          </a:p>
          <a:p>
            <a:r>
              <a:rPr lang="hr-HR" sz="2400" dirty="0"/>
              <a:t>Pravilnik o pedagoškoj dokumentaciji i evidenciji te javnim ispravama u školskim ustanovama, NN 47/2017 – može se voditi u pisanom i elektroničkom obliku </a:t>
            </a:r>
          </a:p>
          <a:p>
            <a:r>
              <a:rPr lang="hr-HR" sz="2400" dirty="0"/>
              <a:t>preglednik rada </a:t>
            </a:r>
          </a:p>
          <a:p>
            <a:r>
              <a:rPr lang="hr-HR" sz="2400" dirty="0"/>
              <a:t>po završetku aktivnosti ovjerava ravnatelj</a:t>
            </a:r>
          </a:p>
          <a:p>
            <a:pPr marL="0" indent="0">
              <a:buNone/>
            </a:pPr>
            <a:endParaRPr lang="hr-HR" sz="2400" dirty="0"/>
          </a:p>
          <a:p>
            <a:pPr marL="0" indent="0">
              <a:buNone/>
            </a:pPr>
            <a:endParaRPr lang="hr-HR" sz="2400" dirty="0"/>
          </a:p>
        </p:txBody>
      </p:sp>
      <p:pic>
        <p:nvPicPr>
          <p:cNvPr id="16" name="Slika 15">
            <a:extLst>
              <a:ext uri="{FF2B5EF4-FFF2-40B4-BE49-F238E27FC236}">
                <a16:creationId xmlns:a16="http://schemas.microsoft.com/office/drawing/2014/main" id="{BFA36650-3356-42CE-A29A-2A47DE32B2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2" y="1884971"/>
            <a:ext cx="8310281" cy="1263804"/>
          </a:xfrm>
          <a:prstGeom prst="rect">
            <a:avLst/>
          </a:prstGeom>
        </p:spPr>
      </p:pic>
      <p:pic>
        <p:nvPicPr>
          <p:cNvPr id="20" name="Slika 19">
            <a:extLst>
              <a:ext uri="{FF2B5EF4-FFF2-40B4-BE49-F238E27FC236}">
                <a16:creationId xmlns:a16="http://schemas.microsoft.com/office/drawing/2014/main" id="{5BC0EE1E-7ACA-49E4-A013-C001F49532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320161">
            <a:off x="6482835" y="4383961"/>
            <a:ext cx="1400681" cy="249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5634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>
          <a:xfrm>
            <a:off x="-1188640" y="404664"/>
            <a:ext cx="8229600" cy="1143000"/>
          </a:xfrm>
        </p:spPr>
        <p:txBody>
          <a:bodyPr/>
          <a:lstStyle/>
          <a:p>
            <a:r>
              <a:rPr lang="hr-HR" dirty="0">
                <a:solidFill>
                  <a:schemeClr val="accent2">
                    <a:lumMod val="50000"/>
                  </a:schemeClr>
                </a:solidFill>
              </a:rPr>
              <a:t>Izvori sadržaja:</a:t>
            </a:r>
          </a:p>
        </p:txBody>
      </p:sp>
      <p:sp>
        <p:nvSpPr>
          <p:cNvPr id="4" name="Rezervirano mjesto sadržaja 3">
            <a:extLst>
              <a:ext uri="{FF2B5EF4-FFF2-40B4-BE49-F238E27FC236}">
                <a16:creationId xmlns:a16="http://schemas.microsoft.com/office/drawing/2014/main" id="{9357663D-C1A9-42E7-A506-C563C3572D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32214"/>
            <a:ext cx="8229600" cy="4777106"/>
          </a:xfrm>
        </p:spPr>
        <p:txBody>
          <a:bodyPr/>
          <a:lstStyle/>
          <a:p>
            <a:r>
              <a:rPr lang="hr-HR" sz="2000" dirty="0"/>
              <a:t>Zubčić, M.: „Izvannastavne aktivnosti u kurikulumu srednje škole”, Život i škola, časopis za teoriju i praksu odgoja i obrazovanja, </a:t>
            </a:r>
            <a:r>
              <a:rPr lang="hr-HR" sz="2000" dirty="0" err="1"/>
              <a:t>Vol.LXII</a:t>
            </a:r>
            <a:r>
              <a:rPr lang="hr-HR" sz="2000" dirty="0"/>
              <a:t> No.3 Prosinac 2016., </a:t>
            </a:r>
            <a:r>
              <a:rPr lang="hr-HR" sz="2000" u="sng" dirty="0">
                <a:hlinkClick r:id="rId2"/>
              </a:rPr>
              <a:t>  </a:t>
            </a:r>
            <a:r>
              <a:rPr lang="hr-HR" sz="2000" dirty="0">
                <a:hlinkClick r:id="rId2"/>
              </a:rPr>
              <a:t> https://hrcak.srce.hr/176927</a:t>
            </a:r>
            <a:r>
              <a:rPr lang="hr-HR" sz="2000" dirty="0"/>
              <a:t> </a:t>
            </a:r>
          </a:p>
          <a:p>
            <a:r>
              <a:rPr lang="hr-HR" sz="2000" dirty="0" err="1"/>
              <a:t>Mlinarević,V</a:t>
            </a:r>
            <a:r>
              <a:rPr lang="hr-HR" sz="2000" dirty="0"/>
              <a:t>., </a:t>
            </a:r>
            <a:r>
              <a:rPr lang="hr-HR" sz="2000" dirty="0" err="1"/>
              <a:t>Brust,M</a:t>
            </a:r>
            <a:r>
              <a:rPr lang="hr-HR" sz="2000" dirty="0"/>
              <a:t>.: „Kvaliteta provedbe školskih izvannastavnih aktivnosti”, </a:t>
            </a:r>
            <a:r>
              <a:rPr lang="hr-HR" sz="2000" dirty="0">
                <a:hlinkClick r:id="rId3"/>
              </a:rPr>
              <a:t>https://bib.irb.hr/datoteka/481572.Mlinarevi_Brust_-_Kvaliteta_provedbe.pdf</a:t>
            </a:r>
            <a:r>
              <a:rPr lang="hr-HR" sz="2000" dirty="0"/>
              <a:t> </a:t>
            </a:r>
          </a:p>
          <a:p>
            <a:r>
              <a:rPr lang="hr-HR" sz="2000" dirty="0"/>
              <a:t>Učenička postignuća (Očekivani odgojno-obrazovni ishodi), </a:t>
            </a:r>
            <a:r>
              <a:rPr lang="hr-HR" sz="2000" dirty="0">
                <a:hlinkClick r:id="rId4"/>
              </a:rPr>
              <a:t>https://web.math.pmf.unizg.hr/nastava/metodika/materijali/mnm3-Bloomova_taksonomija-ishodi.pdf</a:t>
            </a:r>
            <a:r>
              <a:rPr lang="hr-HR" sz="2000" dirty="0"/>
              <a:t> </a:t>
            </a:r>
          </a:p>
          <a:p>
            <a:r>
              <a:rPr lang="hr-HR" sz="2000" dirty="0"/>
              <a:t>Nacionalni okvirni kurikulum (</a:t>
            </a:r>
            <a:r>
              <a:rPr lang="hr-HR" sz="2000" dirty="0">
                <a:hlinkClick r:id="rId5"/>
              </a:rPr>
              <a:t>http://mzos.hr/datoteke/Nacionalni_okvirni_kurikulum.pdf</a:t>
            </a:r>
            <a:r>
              <a:rPr lang="hr-HR" sz="2000" dirty="0"/>
              <a:t>) </a:t>
            </a:r>
          </a:p>
          <a:p>
            <a:r>
              <a:rPr lang="pl-PL" sz="2000" dirty="0"/>
              <a:t>Zakon o odgoju i obrazovanju u osnovnoj i srednjoj školi, NN 152/14</a:t>
            </a:r>
          </a:p>
          <a:p>
            <a:r>
              <a:rPr lang="hr-HR" sz="2000" dirty="0"/>
              <a:t>Pravilnik o pedagoškoj dokumentaciji i evidenciji te javnim ispravama u školskim ustanovama, NN 47/2017</a:t>
            </a:r>
          </a:p>
        </p:txBody>
      </p:sp>
    </p:spTree>
    <p:extLst>
      <p:ext uri="{BB962C8B-B14F-4D97-AF65-F5344CB8AC3E}">
        <p14:creationId xmlns:p14="http://schemas.microsoft.com/office/powerpoint/2010/main" val="770389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457200" y="953765"/>
            <a:ext cx="8229600" cy="1143000"/>
          </a:xfrm>
        </p:spPr>
        <p:txBody>
          <a:bodyPr/>
          <a:lstStyle/>
          <a:p>
            <a:r>
              <a:rPr lang="hr-HR" dirty="0"/>
              <a:t>Hvala na pozornosti!!!</a:t>
            </a:r>
          </a:p>
        </p:txBody>
      </p:sp>
      <p:pic>
        <p:nvPicPr>
          <p:cNvPr id="4" name="aplauz.gif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87624" y="1196752"/>
            <a:ext cx="4135983" cy="4135983"/>
          </a:xfrm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077072"/>
            <a:ext cx="2987824" cy="2357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8517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66038">
                <p:cTn id="18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4921A010-6482-4E3B-9E21-2E7D8E988F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332656"/>
            <a:ext cx="5256584" cy="576064"/>
          </a:xfrm>
        </p:spPr>
        <p:txBody>
          <a:bodyPr/>
          <a:lstStyle/>
          <a:p>
            <a:r>
              <a:rPr lang="hr-HR" sz="4000" dirty="0">
                <a:solidFill>
                  <a:schemeClr val="accent2">
                    <a:lumMod val="50000"/>
                  </a:schemeClr>
                </a:solidFill>
              </a:rPr>
              <a:t>Reference predavača</a:t>
            </a:r>
            <a:r>
              <a:rPr lang="hr-HR" dirty="0">
                <a:solidFill>
                  <a:schemeClr val="accent2">
                    <a:lumMod val="50000"/>
                  </a:schemeClr>
                </a:solidFill>
              </a:rPr>
              <a:t>: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6D7AE45E-C194-4472-B687-90D25279CB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196752"/>
            <a:ext cx="7128792" cy="5076303"/>
          </a:xfrm>
        </p:spPr>
        <p:txBody>
          <a:bodyPr>
            <a:noAutofit/>
          </a:bodyPr>
          <a:lstStyle/>
          <a:p>
            <a:pPr algn="just"/>
            <a:r>
              <a:rPr lang="hr-HR" sz="2000" dirty="0"/>
              <a:t>nastavnica strukovnih predmeta u zvanju savjetnice, sa radnim iskustvom od 29 godina rada u srednjoj školi,</a:t>
            </a:r>
          </a:p>
          <a:p>
            <a:pPr algn="just"/>
            <a:r>
              <a:rPr lang="hr-HR" sz="2000" dirty="0"/>
              <a:t>mentorica učenicima koji su sudjelovali na državnim strukovnom natjecanjima – tri puta prvo mjesto, dva puta drugo mjesto,</a:t>
            </a:r>
          </a:p>
          <a:p>
            <a:pPr algn="just"/>
            <a:r>
              <a:rPr lang="hr-HR" sz="2000" dirty="0"/>
              <a:t>koautorica udžbenika „Specijalno ratarstvo”, za učenike srednjih poljoprivrednih škola,</a:t>
            </a:r>
          </a:p>
          <a:p>
            <a:pPr algn="just"/>
            <a:r>
              <a:rPr lang="hr-HR" sz="2000" dirty="0"/>
              <a:t>recenzija strukovnog kurikuluma za zanimanje Agrotehničar,</a:t>
            </a:r>
          </a:p>
          <a:p>
            <a:pPr algn="just"/>
            <a:r>
              <a:rPr lang="hr-HR" sz="2000" dirty="0"/>
              <a:t>članica radne skupine NCVVO-a za evaluaciju eksperimentalnih kurikuluma (2016. god),</a:t>
            </a:r>
          </a:p>
          <a:p>
            <a:pPr algn="just"/>
            <a:r>
              <a:rPr lang="hr-HR" sz="2000" dirty="0"/>
              <a:t>članica  radnih skupina za izradu i provedbu nacionalnih i EU projekata: „e-škole: Uspostava sustava razvoja digitalno zrelih škola (pilot projekt)”, „</a:t>
            </a:r>
            <a:r>
              <a:rPr lang="hr-HR" sz="2000" dirty="0" err="1"/>
              <a:t>Implementation</a:t>
            </a:r>
            <a:r>
              <a:rPr lang="hr-HR" sz="2000" dirty="0"/>
              <a:t> </a:t>
            </a:r>
            <a:r>
              <a:rPr lang="hr-HR" sz="2000" dirty="0" err="1"/>
              <a:t>of</a:t>
            </a:r>
            <a:r>
              <a:rPr lang="hr-HR" sz="2000" dirty="0"/>
              <a:t> </a:t>
            </a:r>
            <a:r>
              <a:rPr lang="hr-HR" sz="2000" dirty="0" err="1"/>
              <a:t>cross</a:t>
            </a:r>
            <a:r>
              <a:rPr lang="hr-HR" sz="2000" dirty="0"/>
              <a:t> </a:t>
            </a:r>
            <a:r>
              <a:rPr lang="hr-HR" sz="2000" dirty="0" err="1"/>
              <a:t>border</a:t>
            </a:r>
            <a:r>
              <a:rPr lang="hr-HR" sz="2000" dirty="0"/>
              <a:t> </a:t>
            </a:r>
            <a:r>
              <a:rPr lang="hr-HR" sz="2000" dirty="0" err="1"/>
              <a:t>joint</a:t>
            </a:r>
            <a:r>
              <a:rPr lang="hr-HR" sz="2000" dirty="0"/>
              <a:t> </a:t>
            </a:r>
            <a:r>
              <a:rPr lang="hr-HR" sz="2000" dirty="0" err="1"/>
              <a:t>actions</a:t>
            </a:r>
            <a:r>
              <a:rPr lang="hr-HR" sz="2000" dirty="0"/>
              <a:t> </a:t>
            </a:r>
            <a:r>
              <a:rPr lang="hr-HR" sz="2000" dirty="0" err="1"/>
              <a:t>toward</a:t>
            </a:r>
            <a:r>
              <a:rPr lang="hr-HR" sz="2000" dirty="0"/>
              <a:t> </a:t>
            </a:r>
            <a:r>
              <a:rPr lang="hr-HR" sz="2000" dirty="0" err="1"/>
              <a:t>environment</a:t>
            </a:r>
            <a:r>
              <a:rPr lang="hr-HR" sz="2000" dirty="0"/>
              <a:t> </a:t>
            </a:r>
            <a:r>
              <a:rPr lang="hr-HR" sz="2000" dirty="0" err="1"/>
              <a:t>protection</a:t>
            </a:r>
            <a:r>
              <a:rPr lang="hr-HR" sz="2000" dirty="0"/>
              <a:t> </a:t>
            </a:r>
            <a:r>
              <a:rPr lang="hr-HR" sz="2000" dirty="0" err="1"/>
              <a:t>in</a:t>
            </a:r>
            <a:r>
              <a:rPr lang="hr-HR" sz="2000" dirty="0"/>
              <a:t> </a:t>
            </a:r>
            <a:r>
              <a:rPr lang="hr-HR" sz="2000" dirty="0" err="1"/>
              <a:t>agriculture</a:t>
            </a:r>
            <a:r>
              <a:rPr lang="hr-HR" sz="2000" dirty="0"/>
              <a:t>“ (IMPACT ENVI), PIN-Pismenost inicijativa razvoja i AGROZOOLAB.</a:t>
            </a:r>
          </a:p>
        </p:txBody>
      </p:sp>
    </p:spTree>
    <p:extLst>
      <p:ext uri="{BB962C8B-B14F-4D97-AF65-F5344CB8AC3E}">
        <p14:creationId xmlns:p14="http://schemas.microsoft.com/office/powerpoint/2010/main" val="3281497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slov 3"/>
          <p:cNvSpPr>
            <a:spLocks noGrp="1"/>
          </p:cNvSpPr>
          <p:nvPr>
            <p:ph type="title" idx="4294967295"/>
          </p:nvPr>
        </p:nvSpPr>
        <p:spPr>
          <a:xfrm>
            <a:off x="-828600" y="188640"/>
            <a:ext cx="7704138" cy="1079500"/>
          </a:xfrm>
        </p:spPr>
        <p:txBody>
          <a:bodyPr>
            <a:normAutofit/>
          </a:bodyPr>
          <a:lstStyle/>
          <a:p>
            <a:pPr algn="ctr"/>
            <a:r>
              <a:rPr lang="hr-HR" sz="4000" b="1" dirty="0">
                <a:solidFill>
                  <a:schemeClr val="accent2">
                    <a:lumMod val="50000"/>
                  </a:schemeClr>
                </a:solidFill>
              </a:rPr>
              <a:t>Zašto ova tema?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17571"/>
            <a:ext cx="2411945" cy="3011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Pravokutnik 1">
            <a:extLst>
              <a:ext uri="{FF2B5EF4-FFF2-40B4-BE49-F238E27FC236}">
                <a16:creationId xmlns:a16="http://schemas.microsoft.com/office/drawing/2014/main" id="{2C52C997-14C3-4963-B393-FAE7A94A4519}"/>
              </a:ext>
            </a:extLst>
          </p:cNvPr>
          <p:cNvSpPr/>
          <p:nvPr/>
        </p:nvSpPr>
        <p:spPr>
          <a:xfrm>
            <a:off x="145889" y="1303344"/>
            <a:ext cx="5184576" cy="227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sz="2400" b="1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PIN: Pismenost inicijativa napretka</a:t>
            </a:r>
            <a:endParaRPr lang="hr-HR" sz="24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Nositelj: OBRTNIČKO-INDUSTRIJSKA ŠKOLA ŽUPANJA</a:t>
            </a:r>
            <a:endParaRPr lang="hr-HR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Partneri: </a:t>
            </a:r>
            <a:endParaRPr lang="hr-HR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hr-H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OŠ I.G. Kovačić, Štitar</a:t>
            </a:r>
            <a:endParaRPr lang="hr-HR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hr-H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OŠ M. Stojanović, B. Greda </a:t>
            </a:r>
            <a:endParaRPr lang="hr-HR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hr-H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Lokalna agencija za razvoj Vjeverica d.o.o.</a:t>
            </a:r>
            <a:endParaRPr lang="hr-H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Pravokutnik 2">
            <a:extLst>
              <a:ext uri="{FF2B5EF4-FFF2-40B4-BE49-F238E27FC236}">
                <a16:creationId xmlns:a16="http://schemas.microsoft.com/office/drawing/2014/main" id="{3E8B1AE0-2401-4CF5-95D2-8420050D4A8F}"/>
              </a:ext>
            </a:extLst>
          </p:cNvPr>
          <p:cNvSpPr/>
          <p:nvPr/>
        </p:nvSpPr>
        <p:spPr>
          <a:xfrm>
            <a:off x="395536" y="3729868"/>
            <a:ext cx="7848872" cy="1676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Cilj projekta:</a:t>
            </a:r>
            <a:endParaRPr lang="hr-HR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Povećati kapacitete Obrtničko-industrijske škole Županja te osnovnih škola iz Babine Grede i Štitara za provedbu aktivnosti u okviru školskog kurikuluma usmjerenih na razvoj čitalačke, prirodoslovne, </a:t>
            </a:r>
            <a:r>
              <a:rPr lang="hr-HR" b="1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multikulturalne</a:t>
            </a:r>
            <a:r>
              <a:rPr lang="hr-H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 financijske pismenosti.</a:t>
            </a:r>
            <a:endParaRPr lang="hr-HR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Pravokutnik 4">
            <a:extLst>
              <a:ext uri="{FF2B5EF4-FFF2-40B4-BE49-F238E27FC236}">
                <a16:creationId xmlns:a16="http://schemas.microsoft.com/office/drawing/2014/main" id="{F61E5B85-6D6A-458C-A3A9-56089ABD8027}"/>
              </a:ext>
            </a:extLst>
          </p:cNvPr>
          <p:cNvSpPr/>
          <p:nvPr/>
        </p:nvSpPr>
        <p:spPr>
          <a:xfrm>
            <a:off x="395536" y="5360308"/>
            <a:ext cx="7056784" cy="3886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Trajanje projekta:  18 mjeseci: 31.11.2017. - 31.05.2019.</a:t>
            </a:r>
            <a:endParaRPr lang="hr-H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Pravokutnik 5">
            <a:extLst>
              <a:ext uri="{FF2B5EF4-FFF2-40B4-BE49-F238E27FC236}">
                <a16:creationId xmlns:a16="http://schemas.microsoft.com/office/drawing/2014/main" id="{6CE071B7-590C-480D-BA9A-339327FF5DBF}"/>
              </a:ext>
            </a:extLst>
          </p:cNvPr>
          <p:cNvSpPr/>
          <p:nvPr/>
        </p:nvSpPr>
        <p:spPr>
          <a:xfrm>
            <a:off x="395536" y="5749004"/>
            <a:ext cx="4424224" cy="3886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hr-HR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Ukupna vrijednost projekta: 726.252,60 HRK</a:t>
            </a:r>
            <a:endParaRPr lang="hr-HR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6254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>
            <a:extLst>
              <a:ext uri="{FF2B5EF4-FFF2-40B4-BE49-F238E27FC236}">
                <a16:creationId xmlns:a16="http://schemas.microsoft.com/office/drawing/2014/main" id="{F9479DA0-C71B-46CB-B432-282E07C6AA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3527" y="457200"/>
            <a:ext cx="8229600" cy="1143000"/>
          </a:xfrm>
        </p:spPr>
        <p:txBody>
          <a:bodyPr/>
          <a:lstStyle/>
          <a:p>
            <a:r>
              <a:rPr lang="hr-HR" sz="3600" dirty="0">
                <a:solidFill>
                  <a:schemeClr val="accent2">
                    <a:lumMod val="50000"/>
                  </a:schemeClr>
                </a:solidFill>
              </a:rPr>
              <a:t>Elementi projekta PIN (Pismenost inicijativa napretka):</a:t>
            </a:r>
          </a:p>
        </p:txBody>
      </p:sp>
      <p:sp>
        <p:nvSpPr>
          <p:cNvPr id="3" name="Rezervirano mjesto sadržaja 2">
            <a:extLst>
              <a:ext uri="{FF2B5EF4-FFF2-40B4-BE49-F238E27FC236}">
                <a16:creationId xmlns:a16="http://schemas.microsoft.com/office/drawing/2014/main" id="{D0F8A6D4-D33B-425C-A4A2-7002F972C1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3556992"/>
          </a:xfrm>
        </p:spPr>
        <p:txBody>
          <a:bodyPr/>
          <a:lstStyle/>
          <a:p>
            <a:endParaRPr lang="hr-HR" sz="2400" dirty="0"/>
          </a:p>
          <a:p>
            <a:r>
              <a:rPr lang="hr-HR" sz="2800" b="1" u="sng" dirty="0"/>
              <a:t>Stručno	usavršavanje	odgojno obrazovnih radnika</a:t>
            </a:r>
          </a:p>
          <a:p>
            <a:r>
              <a:rPr lang="hr-HR" sz="2800" b="1" u="sng" dirty="0"/>
              <a:t>Razvoj i provedba izvannastavnih aktivnosti unutar školskog kurikuluma za više vrsta pismenosti</a:t>
            </a:r>
          </a:p>
          <a:p>
            <a:r>
              <a:rPr lang="hr-HR" sz="2800" dirty="0"/>
              <a:t>Promidžba i vidljivost</a:t>
            </a:r>
          </a:p>
          <a:p>
            <a:r>
              <a:rPr lang="hr-HR" sz="2800" dirty="0"/>
              <a:t>Upravljanje projektom i administracija</a:t>
            </a:r>
          </a:p>
          <a:p>
            <a:pPr marL="0" indent="0">
              <a:buNone/>
            </a:pPr>
            <a:endParaRPr lang="hr-HR" dirty="0"/>
          </a:p>
          <a:p>
            <a:pPr marL="0" indent="0">
              <a:buNone/>
            </a:pPr>
            <a:r>
              <a:rPr lang="hr-HR" sz="2800" b="1" dirty="0"/>
              <a:t>Ciljne skupine: </a:t>
            </a:r>
            <a:r>
              <a:rPr lang="hr-HR" sz="2800" dirty="0"/>
              <a:t>učenici</a:t>
            </a:r>
            <a:r>
              <a:rPr lang="hr-HR" sz="2800" b="1" dirty="0"/>
              <a:t>, odgojno-obrazovni radnici</a:t>
            </a:r>
            <a:endParaRPr lang="hr-HR" sz="2800" dirty="0"/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900641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ravokutnik 2"/>
          <p:cNvSpPr/>
          <p:nvPr/>
        </p:nvSpPr>
        <p:spPr>
          <a:xfrm>
            <a:off x="467544" y="1182231"/>
            <a:ext cx="75608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000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curriculum</a:t>
            </a:r>
            <a:r>
              <a:rPr lang="hr-HR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</a:t>
            </a:r>
            <a:r>
              <a:rPr lang="hr-HR" sz="2000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-i</a:t>
            </a:r>
            <a:r>
              <a:rPr lang="hr-HR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n. - riječ koja ima različita značenja kao što su npr. tijek, tijek života, život, utrka, utrkivanje, natjecanje, itd. (</a:t>
            </a:r>
            <a:r>
              <a:rPr lang="hr-HR" sz="2000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Divković</a:t>
            </a:r>
            <a:r>
              <a:rPr lang="hr-HR" sz="2000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1987.</a:t>
            </a:r>
            <a:r>
              <a:rPr lang="hr-HR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)</a:t>
            </a:r>
          </a:p>
          <a:p>
            <a:endParaRPr lang="hr-HR" sz="20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endParaRPr lang="hr-HR" sz="20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000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currere</a:t>
            </a:r>
            <a:r>
              <a:rPr lang="hr-HR" sz="20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 - prolaženja cijelog puta (tijeka) do postizanja postavljenog cilja </a:t>
            </a:r>
            <a:r>
              <a:rPr lang="hr-HR" sz="2000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(</a:t>
            </a:r>
            <a:r>
              <a:rPr lang="hr-HR" sz="2000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Wiles</a:t>
            </a:r>
            <a:r>
              <a:rPr lang="hr-HR" sz="2000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i </a:t>
            </a:r>
            <a:r>
              <a:rPr lang="hr-HR" sz="2000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Bondi</a:t>
            </a:r>
            <a:r>
              <a:rPr lang="hr-HR" sz="2000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2011.)</a:t>
            </a:r>
            <a:endParaRPr lang="hr-HR" sz="2000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3627675"/>
            <a:ext cx="2567040" cy="2053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ravokutnik 4"/>
          <p:cNvSpPr/>
          <p:nvPr/>
        </p:nvSpPr>
        <p:spPr>
          <a:xfrm>
            <a:off x="899592" y="3995996"/>
            <a:ext cx="4824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None/>
            </a:pPr>
            <a:r>
              <a:rPr lang="hr-HR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Kurikulum možemo razumjeti kao plan za akciju ili pisani dokument koji uključuje </a:t>
            </a:r>
            <a:r>
              <a:rPr lang="hr-HR" sz="2400" b="1" dirty="0">
                <a:solidFill>
                  <a:srgbClr val="FF0000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strategije za postizanje željenih, unaprijed formuliranih ciljeva</a:t>
            </a:r>
          </a:p>
        </p:txBody>
      </p:sp>
    </p:spTree>
    <p:extLst>
      <p:ext uri="{BB962C8B-B14F-4D97-AF65-F5344CB8AC3E}">
        <p14:creationId xmlns:p14="http://schemas.microsoft.com/office/powerpoint/2010/main" val="183010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k 3"/>
          <p:cNvSpPr/>
          <p:nvPr/>
        </p:nvSpPr>
        <p:spPr>
          <a:xfrm>
            <a:off x="513248" y="1150234"/>
            <a:ext cx="55329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2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Temelj školskog kurikuluma je </a:t>
            </a:r>
          </a:p>
          <a:p>
            <a:r>
              <a:rPr lang="hr-HR" sz="28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NOK – Nacionalni okvirni kurikulum</a:t>
            </a:r>
          </a:p>
        </p:txBody>
      </p:sp>
      <p:sp>
        <p:nvSpPr>
          <p:cNvPr id="5" name="Pravokutnik 4"/>
          <p:cNvSpPr/>
          <p:nvPr/>
        </p:nvSpPr>
        <p:spPr>
          <a:xfrm>
            <a:off x="335584" y="3247519"/>
            <a:ext cx="762744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hr-HR" sz="2400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Razvoj školskog kurikuluma podrazumijeva prilagodbu nacionalnih ciljeva potrebama učenika i lokalne zajednice u kojoj škola djeluje</a:t>
            </a:r>
          </a:p>
        </p:txBody>
      </p:sp>
      <p:pic>
        <p:nvPicPr>
          <p:cNvPr id="2054" name="Picture 6" descr="https://encrypted-tbn3.gstatic.com/images?q=tbn:ANd9GcTNtqBZdE3qoN5Cxd_tqXNhWESpo5YT7bdFyCVwX9AX-04WV_nKh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4640107"/>
            <a:ext cx="3969742" cy="2130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192071"/>
            <a:ext cx="2016224" cy="2849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trelica: desno 1">
            <a:extLst>
              <a:ext uri="{FF2B5EF4-FFF2-40B4-BE49-F238E27FC236}">
                <a16:creationId xmlns:a16="http://schemas.microsoft.com/office/drawing/2014/main" id="{8EFE3CBF-4D74-45EB-830E-66F3FDE6B30F}"/>
              </a:ext>
            </a:extLst>
          </p:cNvPr>
          <p:cNvSpPr/>
          <p:nvPr/>
        </p:nvSpPr>
        <p:spPr>
          <a:xfrm>
            <a:off x="5614175" y="1438155"/>
            <a:ext cx="86409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3" name="Strelica: prema dolje 2">
            <a:extLst>
              <a:ext uri="{FF2B5EF4-FFF2-40B4-BE49-F238E27FC236}">
                <a16:creationId xmlns:a16="http://schemas.microsoft.com/office/drawing/2014/main" id="{A04A6641-9A0A-4E2A-9453-38934E2D3475}"/>
              </a:ext>
            </a:extLst>
          </p:cNvPr>
          <p:cNvSpPr/>
          <p:nvPr/>
        </p:nvSpPr>
        <p:spPr>
          <a:xfrm>
            <a:off x="3995936" y="4447848"/>
            <a:ext cx="288032" cy="34132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42455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1379240"/>
          </a:xfrm>
        </p:spPr>
        <p:txBody>
          <a:bodyPr>
            <a:normAutofit fontScale="90000"/>
          </a:bodyPr>
          <a:lstStyle/>
          <a:p>
            <a:r>
              <a:rPr lang="hr-HR" sz="3600" b="1" dirty="0">
                <a:solidFill>
                  <a:schemeClr val="accent2">
                    <a:lumMod val="50000"/>
                  </a:schemeClr>
                </a:solidFill>
              </a:rPr>
              <a:t>Područja školskog kurikuluma</a:t>
            </a:r>
            <a:r>
              <a:rPr lang="hr-HR" sz="3600" dirty="0">
                <a:solidFill>
                  <a:schemeClr val="tx1"/>
                </a:solidFill>
              </a:rPr>
              <a:t>:</a:t>
            </a:r>
            <a:br>
              <a:rPr lang="hr-HR" sz="3600" dirty="0">
                <a:solidFill>
                  <a:schemeClr val="tx1"/>
                </a:solidFill>
              </a:rPr>
            </a:br>
            <a:br>
              <a:rPr lang="hr-HR" sz="2400" dirty="0">
                <a:solidFill>
                  <a:schemeClr val="tx1"/>
                </a:solidFill>
              </a:rPr>
            </a:br>
            <a:r>
              <a:rPr lang="hr-HR" sz="2400" dirty="0">
                <a:solidFill>
                  <a:schemeClr val="accent1">
                    <a:lumMod val="50000"/>
                  </a:schemeClr>
                </a:solidFill>
              </a:rPr>
              <a:t>(definirana </a:t>
            </a:r>
            <a:r>
              <a:rPr lang="pl-PL" sz="2400" dirty="0">
                <a:solidFill>
                  <a:schemeClr val="accent1">
                    <a:lumMod val="50000"/>
                  </a:schemeClr>
                </a:solidFill>
              </a:rPr>
              <a:t>Zakonom o odgoju i obrazovanju u osnovnoj i srednjoj školi, NN 152/14) </a:t>
            </a:r>
            <a:endParaRPr lang="hr-HR" sz="24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" name="Rezervirano mjesto sadržaja 1"/>
          <p:cNvSpPr>
            <a:spLocks noGrp="1"/>
          </p:cNvSpPr>
          <p:nvPr>
            <p:ph idx="1"/>
          </p:nvPr>
        </p:nvSpPr>
        <p:spPr>
          <a:xfrm>
            <a:off x="310521" y="2780928"/>
            <a:ext cx="8229600" cy="4525963"/>
          </a:xfrm>
        </p:spPr>
        <p:txBody>
          <a:bodyPr/>
          <a:lstStyle/>
          <a:p>
            <a:pPr lvl="0"/>
            <a:r>
              <a:rPr lang="hr-HR" sz="2800" dirty="0"/>
              <a:t>Teoretska i praktična nastava</a:t>
            </a:r>
          </a:p>
          <a:p>
            <a:pPr lvl="0"/>
            <a:r>
              <a:rPr lang="hr-HR" sz="2800" b="1" u="sng" dirty="0">
                <a:ln w="0"/>
                <a:solidFill>
                  <a:schemeClr val="accent2">
                    <a:lumMod val="5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Izvannastavne aktivnosti (NN 152/14, čl.28, st.2)</a:t>
            </a:r>
          </a:p>
          <a:p>
            <a:pPr lvl="0"/>
            <a:r>
              <a:rPr lang="hr-HR" sz="2800" dirty="0"/>
              <a:t>Izvanškolske aktivnosti</a:t>
            </a:r>
          </a:p>
          <a:p>
            <a:pPr lvl="0"/>
            <a:r>
              <a:rPr lang="hr-HR" sz="2800" dirty="0"/>
              <a:t>Programi i projekti</a:t>
            </a:r>
          </a:p>
          <a:p>
            <a:pPr lvl="0"/>
            <a:r>
              <a:rPr lang="hr-HR" sz="2800" dirty="0"/>
              <a:t>Natjecanja učenika</a:t>
            </a:r>
          </a:p>
          <a:p>
            <a:pPr lvl="0"/>
            <a:r>
              <a:rPr lang="hr-HR" sz="2800" dirty="0"/>
              <a:t>Kulturne i javne djelatnosti</a:t>
            </a:r>
          </a:p>
          <a:p>
            <a:endParaRPr lang="hr-HR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569181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ravokutnik 3">
            <a:extLst>
              <a:ext uri="{FF2B5EF4-FFF2-40B4-BE49-F238E27FC236}">
                <a16:creationId xmlns:a16="http://schemas.microsoft.com/office/drawing/2014/main" id="{ACD45A09-D97D-423D-976A-96D8AB317D6D}"/>
              </a:ext>
            </a:extLst>
          </p:cNvPr>
          <p:cNvSpPr/>
          <p:nvPr/>
        </p:nvSpPr>
        <p:spPr>
          <a:xfrm>
            <a:off x="827584" y="294612"/>
            <a:ext cx="782566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hr-HR" sz="2000" b="1" dirty="0">
                <a:solidFill>
                  <a:srgbClr val="333333"/>
                </a:solidFill>
                <a:latin typeface="Helvetica" panose="020B0604020202020204" pitchFamily="34" charset="0"/>
              </a:rPr>
              <a:t>Izvannastavna aktivnost</a:t>
            </a:r>
            <a:r>
              <a:rPr lang="hr-HR" sz="2000" dirty="0">
                <a:solidFill>
                  <a:srgbClr val="333333"/>
                </a:solidFill>
                <a:latin typeface="Helvetica" panose="020B0604020202020204" pitchFamily="34" charset="0"/>
              </a:rPr>
              <a:t> – oblik aktivnosti koji škola planira, programira, organizira i realizira, a u koju se učenik </a:t>
            </a:r>
            <a:r>
              <a:rPr lang="hr-HR" sz="2000" b="1" dirty="0">
                <a:solidFill>
                  <a:srgbClr val="333333"/>
                </a:solidFill>
                <a:latin typeface="Helvetica" panose="020B0604020202020204" pitchFamily="34" charset="0"/>
              </a:rPr>
              <a:t>samostalno</a:t>
            </a:r>
            <a:r>
              <a:rPr lang="hr-HR" sz="2000" dirty="0">
                <a:solidFill>
                  <a:srgbClr val="333333"/>
                </a:solidFill>
                <a:latin typeface="Helvetica" panose="020B0604020202020204" pitchFamily="34" charset="0"/>
              </a:rPr>
              <a:t>, </a:t>
            </a:r>
            <a:r>
              <a:rPr lang="hr-HR" sz="2000" b="1" dirty="0">
                <a:solidFill>
                  <a:srgbClr val="333333"/>
                </a:solidFill>
                <a:latin typeface="Helvetica" panose="020B0604020202020204" pitchFamily="34" charset="0"/>
              </a:rPr>
              <a:t>neobvezno</a:t>
            </a:r>
            <a:r>
              <a:rPr lang="hr-HR" sz="2000" dirty="0">
                <a:solidFill>
                  <a:srgbClr val="333333"/>
                </a:solidFill>
                <a:latin typeface="Helvetica" panose="020B0604020202020204" pitchFamily="34" charset="0"/>
              </a:rPr>
              <a:t> i </a:t>
            </a:r>
            <a:r>
              <a:rPr lang="hr-HR" sz="2000" b="1" dirty="0">
                <a:solidFill>
                  <a:srgbClr val="333333"/>
                </a:solidFill>
                <a:latin typeface="Helvetica" panose="020B0604020202020204" pitchFamily="34" charset="0"/>
              </a:rPr>
              <a:t>dobrovoljno</a:t>
            </a:r>
            <a:r>
              <a:rPr lang="hr-HR" sz="2000" dirty="0">
                <a:solidFill>
                  <a:srgbClr val="333333"/>
                </a:solidFill>
                <a:latin typeface="Helvetica" panose="020B0604020202020204" pitchFamily="34" charset="0"/>
              </a:rPr>
              <a:t> uključuje. (</a:t>
            </a:r>
            <a:r>
              <a:rPr lang="hr-HR" sz="2000" i="1" dirty="0">
                <a:solidFill>
                  <a:srgbClr val="333333"/>
                </a:solidFill>
                <a:latin typeface="Helvetica" panose="020B0604020202020204" pitchFamily="34" charset="0"/>
              </a:rPr>
              <a:t>Državni pedagoški standard</a:t>
            </a:r>
            <a:r>
              <a:rPr lang="hr-HR" sz="2000" dirty="0">
                <a:solidFill>
                  <a:srgbClr val="333333"/>
                </a:solidFill>
                <a:latin typeface="Helvetica" panose="020B0604020202020204" pitchFamily="34" charset="0"/>
              </a:rPr>
              <a:t>, 2008.)</a:t>
            </a:r>
            <a:endParaRPr lang="hr-HR" sz="2000" dirty="0"/>
          </a:p>
        </p:txBody>
      </p:sp>
      <p:pic>
        <p:nvPicPr>
          <p:cNvPr id="7" name="Slika 6">
            <a:extLst>
              <a:ext uri="{FF2B5EF4-FFF2-40B4-BE49-F238E27FC236}">
                <a16:creationId xmlns:a16="http://schemas.microsoft.com/office/drawing/2014/main" id="{D19CD9A9-D1AF-4E6E-A415-F401CA321C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1875" y="1561800"/>
            <a:ext cx="3526393" cy="1983596"/>
          </a:xfrm>
          <a:prstGeom prst="rect">
            <a:avLst/>
          </a:prstGeom>
        </p:spPr>
      </p:pic>
      <p:pic>
        <p:nvPicPr>
          <p:cNvPr id="9" name="Slika 8">
            <a:extLst>
              <a:ext uri="{FF2B5EF4-FFF2-40B4-BE49-F238E27FC236}">
                <a16:creationId xmlns:a16="http://schemas.microsoft.com/office/drawing/2014/main" id="{06C9458D-DC05-4194-90F0-1702AC410A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645766">
            <a:off x="4268181" y="3638340"/>
            <a:ext cx="4614144" cy="2590512"/>
          </a:xfrm>
          <a:prstGeom prst="rect">
            <a:avLst/>
          </a:prstGeom>
        </p:spPr>
      </p:pic>
      <p:pic>
        <p:nvPicPr>
          <p:cNvPr id="11" name="Slika 10">
            <a:extLst>
              <a:ext uri="{FF2B5EF4-FFF2-40B4-BE49-F238E27FC236}">
                <a16:creationId xmlns:a16="http://schemas.microsoft.com/office/drawing/2014/main" id="{433043D5-D573-4A41-A310-723B29336F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5023" y="2685178"/>
            <a:ext cx="3274205" cy="2455653"/>
          </a:xfrm>
          <a:prstGeom prst="rect">
            <a:avLst/>
          </a:prstGeom>
        </p:spPr>
      </p:pic>
      <p:pic>
        <p:nvPicPr>
          <p:cNvPr id="13" name="Slika 12">
            <a:extLst>
              <a:ext uri="{FF2B5EF4-FFF2-40B4-BE49-F238E27FC236}">
                <a16:creationId xmlns:a16="http://schemas.microsoft.com/office/drawing/2014/main" id="{EC078012-2E0D-4E0D-A9D5-A650F8AA3B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920" y="3545396"/>
            <a:ext cx="4572396" cy="3170195"/>
          </a:xfrm>
          <a:prstGeom prst="rect">
            <a:avLst/>
          </a:prstGeom>
        </p:spPr>
      </p:pic>
      <p:pic>
        <p:nvPicPr>
          <p:cNvPr id="2" name="Slika 1">
            <a:extLst>
              <a:ext uri="{FF2B5EF4-FFF2-40B4-BE49-F238E27FC236}">
                <a16:creationId xmlns:a16="http://schemas.microsoft.com/office/drawing/2014/main" id="{F42D9DE9-4CDF-4343-865C-5186E23B7E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02" y="1504165"/>
            <a:ext cx="3767655" cy="2237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07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Presentation2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2664</TotalTime>
  <Words>1117</Words>
  <Application>Microsoft Office PowerPoint</Application>
  <PresentationFormat>Prikaz na zaslonu (4:3)</PresentationFormat>
  <Paragraphs>205</Paragraphs>
  <Slides>26</Slides>
  <Notes>0</Notes>
  <HiddenSlides>0</HiddenSlides>
  <MMClips>1</MMClips>
  <ScaleCrop>false</ScaleCrop>
  <HeadingPairs>
    <vt:vector size="6" baseType="variant">
      <vt:variant>
        <vt:lpstr>Korišteni fontovi</vt:lpstr>
      </vt:variant>
      <vt:variant>
        <vt:i4>12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26</vt:i4>
      </vt:variant>
    </vt:vector>
  </HeadingPairs>
  <TitlesOfParts>
    <vt:vector size="39" baseType="lpstr">
      <vt:lpstr>ＭＳ Ｐゴシック</vt:lpstr>
      <vt:lpstr>Arial</vt:lpstr>
      <vt:lpstr>Arial Black</vt:lpstr>
      <vt:lpstr>Arial Unicode MS</vt:lpstr>
      <vt:lpstr>Calibri</vt:lpstr>
      <vt:lpstr>Harlow Solid Italic</vt:lpstr>
      <vt:lpstr>Helvetica</vt:lpstr>
      <vt:lpstr>Myriad Pro Bold SemiCond</vt:lpstr>
      <vt:lpstr>Myriad Pro Bold SemiExt</vt:lpstr>
      <vt:lpstr>Myriad Pro Light SemiExt</vt:lpstr>
      <vt:lpstr>Symbol</vt:lpstr>
      <vt:lpstr>Times New Roman</vt:lpstr>
      <vt:lpstr>Presentation2</vt:lpstr>
      <vt:lpstr>OPERATIVNI PROGRAM</vt:lpstr>
      <vt:lpstr>PowerPoint prezentacija</vt:lpstr>
      <vt:lpstr>Reference predavača:</vt:lpstr>
      <vt:lpstr>Zašto ova tema?</vt:lpstr>
      <vt:lpstr>Elementi projekta PIN (Pismenost inicijativa napretka):</vt:lpstr>
      <vt:lpstr>PowerPoint prezentacija</vt:lpstr>
      <vt:lpstr>PowerPoint prezentacija</vt:lpstr>
      <vt:lpstr>Područja školskog kurikuluma:  (definirana Zakonom o odgoju i obrazovanju u osnovnoj i srednjoj školi, NN 152/14) </vt:lpstr>
      <vt:lpstr>PowerPoint prezentacija</vt:lpstr>
      <vt:lpstr>Sadržaj kurikuluma izvannastavnih aktivnosti: </vt:lpstr>
      <vt:lpstr>Nazivi izvannastavnih aktivnosti: </vt:lpstr>
      <vt:lpstr> Kako definirati ciljeve pojedinih skupina izvannastavnih aktivnosti? </vt:lpstr>
      <vt:lpstr>Ishodi aktivnosti</vt:lpstr>
      <vt:lpstr>Nositelj(i) aktivnosti (voditelj)</vt:lpstr>
      <vt:lpstr>Ciljana skupina učenika – kome su aktivnosti namijenjene?</vt:lpstr>
      <vt:lpstr>Načini realizacije (oblici i metode rada):</vt:lpstr>
      <vt:lpstr> Vremenik aktivnosti</vt:lpstr>
      <vt:lpstr> Mogući problemi???? </vt:lpstr>
      <vt:lpstr>Načini vrednovanja:</vt:lpstr>
      <vt:lpstr> Troškovnici</vt:lpstr>
      <vt:lpstr>PowerPoint prezentacija</vt:lpstr>
      <vt:lpstr>PowerPoint prezentacija</vt:lpstr>
      <vt:lpstr>PowerPoint prezentacija</vt:lpstr>
      <vt:lpstr>Evidentiranje i praćenje izvannastavnih aktivnosti </vt:lpstr>
      <vt:lpstr>Izvori sadržaja:</vt:lpstr>
      <vt:lpstr>Hvala na pozornosti!!!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DIGITALNI NASTAVNI MATERIJALI</dc:title>
  <dc:creator>Dubravka</dc:creator>
  <cp:lastModifiedBy>Dubravka Gvozdić</cp:lastModifiedBy>
  <cp:revision>125</cp:revision>
  <dcterms:created xsi:type="dcterms:W3CDTF">2015-06-23T09:09:31Z</dcterms:created>
  <dcterms:modified xsi:type="dcterms:W3CDTF">2018-02-16T18:49:24Z</dcterms:modified>
</cp:coreProperties>
</file>