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6" Type="http://schemas.openxmlformats.org/officeDocument/2006/relationships/slide" Target="slides/slide11.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ca216174e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ca216174e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gc9349fee3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7" name="Google Shape;137;gc9349fee3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gc8f4ccb9ca_1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c8f4ccb9ca_1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c8f4ccb9ca_1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gc8f4ccb9ca_1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c9b3466c3b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 name="Google Shape;79;gc9b3466c3b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gc8f4ccb9ca_1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0" name="Google Shape;90;gc8f4ccb9ca_1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c9b3466c3b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c9b3466c3b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c9b8f47681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c9b8f4768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ca18418f86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ca18418f86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c9b8f47681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c9b8f47681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h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h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h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h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h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h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h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h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h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h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h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hr"/>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 Id="rId3" Type="http://schemas.openxmlformats.org/officeDocument/2006/relationships/image" Target="../media/image3.jpg"/><Relationship Id="rId4" Type="http://schemas.openxmlformats.org/officeDocument/2006/relationships/hyperlink" Target="https://www.youtube.com/watch?v=R-aaY9SnKeQ"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0.xml"/><Relationship Id="rId3" Type="http://schemas.openxmlformats.org/officeDocument/2006/relationships/image" Target="../media/image3.jpg"/><Relationship Id="rId4" Type="http://schemas.openxmlformats.org/officeDocument/2006/relationships/hyperlink" Target="https://learningapps.org/display?v=pmmvveshj21"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5.png"/><Relationship Id="rId4" Type="http://schemas.openxmlformats.org/officeDocument/2006/relationships/hyperlink" Target="http://drive.google.com/file/d/1SupgnC6CXczzyzDGFGWkE-IcDwsagvo4/view" TargetMode="External"/><Relationship Id="rId5"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2.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4.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 Id="rId3" Type="http://schemas.openxmlformats.org/officeDocument/2006/relationships/image" Target="../media/image3.jpg"/><Relationship Id="rId4" Type="http://schemas.openxmlformats.org/officeDocument/2006/relationships/hyperlink" Target="https://learningapps.org/watch?v=prh38gjx321" TargetMode="External"/><Relationship Id="rId5" Type="http://schemas.openxmlformats.org/officeDocument/2006/relationships/hyperlink" Target="https://padlet.com/svjetlanabebic/h3fj17c2mklnemzn"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8.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 Id="rId3" Type="http://schemas.openxmlformats.org/officeDocument/2006/relationships/image" Target="../media/image3.jpg"/><Relationship Id="rId4" Type="http://schemas.openxmlformats.org/officeDocument/2006/relationships/hyperlink" Target="http://drive.google.com/file/d/1NdKDHYzEBBzb8S647Envygvumd90eO-b/view" TargetMode="External"/><Relationship Id="rId5"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6.png"/><Relationship Id="rId4" Type="http://schemas.openxmlformats.org/officeDocument/2006/relationships/image" Target="../media/image9.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8.xml"/><Relationship Id="rId3" Type="http://schemas.openxmlformats.org/officeDocument/2006/relationships/image" Target="../media/image3.jpg"/><Relationship Id="rId4" Type="http://schemas.openxmlformats.org/officeDocument/2006/relationships/hyperlink" Target="http://drive.google.com/file/d/1iyxIDY1L0nE0YASCFix_rihgmGeRZY9W/view" TargetMode="External"/><Relationship Id="rId5" Type="http://schemas.openxmlformats.org/officeDocument/2006/relationships/image" Target="../media/image1.png"/><Relationship Id="rId6" Type="http://schemas.openxmlformats.org/officeDocument/2006/relationships/hyperlink" Target="http://drive.google.com/file/d/1xNd0lGek5honMDIodW1fKuwZLCPreeCe/view" TargetMode="External"/><Relationship Id="rId7" Type="http://schemas.openxmlformats.org/officeDocument/2006/relationships/hyperlink" Target="http://drive.google.com/file/d/1h-JU9AGlEjJ5JMbfwMBKn6SVC_nVyLJi/view" TargetMode="External"/><Relationship Id="rId8" Type="http://schemas.openxmlformats.org/officeDocument/2006/relationships/hyperlink" Target="http://drive.google.com/file/d/1F6sE0BDS1SY6sYn8JD83lQnHln9WaVEf/view"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7.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53" name="Shape 53"/>
        <p:cNvGrpSpPr/>
        <p:nvPr/>
      </p:nvGrpSpPr>
      <p:grpSpPr>
        <a:xfrm>
          <a:off x="0" y="0"/>
          <a:ext cx="0" cy="0"/>
          <a:chOff x="0" y="0"/>
          <a:chExt cx="0" cy="0"/>
        </a:xfrm>
      </p:grpSpPr>
      <p:sp>
        <p:nvSpPr>
          <p:cNvPr id="54" name="Google Shape;54;p13">
            <a:hlinkClick r:id="rId4"/>
          </p:cNvPr>
          <p:cNvSpPr/>
          <p:nvPr/>
        </p:nvSpPr>
        <p:spPr>
          <a:xfrm>
            <a:off x="1993050" y="107150"/>
            <a:ext cx="2293200" cy="1210800"/>
          </a:xfrm>
          <a:prstGeom prst="wedgeEllipseCallout">
            <a:avLst>
              <a:gd fmla="val 79438" name="adj1"/>
              <a:gd fmla="val 85406"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 name="Google Shape;55;p13"/>
          <p:cNvSpPr txBox="1"/>
          <p:nvPr/>
        </p:nvSpPr>
        <p:spPr>
          <a:xfrm>
            <a:off x="2180550" y="358225"/>
            <a:ext cx="19182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hr"/>
              <a:t>1.Wann hast du Geburtstag?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31" name="Shape 131"/>
        <p:cNvGrpSpPr/>
        <p:nvPr/>
      </p:nvGrpSpPr>
      <p:grpSpPr>
        <a:xfrm>
          <a:off x="0" y="0"/>
          <a:ext cx="0" cy="0"/>
          <a:chOff x="0" y="0"/>
          <a:chExt cx="0" cy="0"/>
        </a:xfrm>
      </p:grpSpPr>
      <p:sp>
        <p:nvSpPr>
          <p:cNvPr id="132" name="Google Shape;132;p22">
            <a:hlinkClick r:id="rId4"/>
          </p:cNvPr>
          <p:cNvSpPr/>
          <p:nvPr/>
        </p:nvSpPr>
        <p:spPr>
          <a:xfrm>
            <a:off x="4264825" y="2443175"/>
            <a:ext cx="2293200" cy="546600"/>
          </a:xfrm>
          <a:prstGeom prst="roundRect">
            <a:avLst>
              <a:gd fmla="val 16667" name="adj"/>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3" name="Google Shape;133;p22"/>
          <p:cNvSpPr/>
          <p:nvPr/>
        </p:nvSpPr>
        <p:spPr>
          <a:xfrm>
            <a:off x="3102200" y="2400300"/>
            <a:ext cx="2459400" cy="1339500"/>
          </a:xfrm>
          <a:prstGeom prst="wedgeEllipseCallout">
            <a:avLst>
              <a:gd fmla="val 51385" name="adj1"/>
              <a:gd fmla="val -7308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hr">
                <a:solidFill>
                  <a:schemeClr val="dk1"/>
                </a:solidFill>
              </a:rPr>
              <a:t>Die Hausaufgabe:</a:t>
            </a:r>
            <a:endParaRPr b="1">
              <a:solidFill>
                <a:schemeClr val="dk1"/>
              </a:solidFill>
            </a:endParaRPr>
          </a:p>
          <a:p>
            <a:pPr indent="0" lvl="0" marL="0" rtl="0" algn="l">
              <a:spcBef>
                <a:spcPts val="0"/>
              </a:spcBef>
              <a:spcAft>
                <a:spcPts val="0"/>
              </a:spcAft>
              <a:buClr>
                <a:schemeClr val="dk1"/>
              </a:buClr>
              <a:buSzPts val="1100"/>
              <a:buFont typeface="Arial"/>
              <a:buNone/>
            </a:pPr>
            <a:r>
              <a:rPr lang="hr">
                <a:solidFill>
                  <a:schemeClr val="dk1"/>
                </a:solidFill>
              </a:rPr>
              <a:t>4. Was ziehst du morgen an?</a:t>
            </a:r>
            <a:endParaRPr/>
          </a:p>
        </p:txBody>
      </p:sp>
      <p:sp>
        <p:nvSpPr>
          <p:cNvPr id="134" name="Google Shape;134;p22"/>
          <p:cNvSpPr txBox="1"/>
          <p:nvPr/>
        </p:nvSpPr>
        <p:spPr>
          <a:xfrm>
            <a:off x="257175" y="3118250"/>
            <a:ext cx="21432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38" name="Shape 138"/>
        <p:cNvGrpSpPr/>
        <p:nvPr/>
      </p:nvGrpSpPr>
      <p:grpSpPr>
        <a:xfrm>
          <a:off x="0" y="0"/>
          <a:ext cx="0" cy="0"/>
          <a:chOff x="0" y="0"/>
          <a:chExt cx="0" cy="0"/>
        </a:xfrm>
      </p:grpSpPr>
      <p:sp>
        <p:nvSpPr>
          <p:cNvPr id="139" name="Google Shape;139;p2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hr"/>
              <a:t>Morgen ist die Geburtstagsparty. Was ziehst du an?</a:t>
            </a:r>
            <a:endParaRPr/>
          </a:p>
        </p:txBody>
      </p:sp>
      <p:sp>
        <p:nvSpPr>
          <p:cNvPr id="140" name="Google Shape;140;p23"/>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hr" u="sng"/>
              <a:t>Gefällt</a:t>
            </a:r>
            <a:r>
              <a:rPr lang="hr"/>
              <a:t> </a:t>
            </a:r>
            <a:r>
              <a:rPr b="1" lang="hr"/>
              <a:t>dir</a:t>
            </a:r>
            <a:r>
              <a:rPr lang="hr"/>
              <a:t> der/die/das?		Ja/ Nein, der/die/das… gefällt </a:t>
            </a:r>
            <a:r>
              <a:rPr b="1" lang="hr"/>
              <a:t>mir</a:t>
            </a:r>
            <a:r>
              <a:rPr lang="hr"/>
              <a:t> (nicht).</a:t>
            </a:r>
            <a:endParaRPr/>
          </a:p>
          <a:p>
            <a:pPr indent="-342900" lvl="0" marL="457200" rtl="0" algn="l">
              <a:spcBef>
                <a:spcPts val="0"/>
              </a:spcBef>
              <a:spcAft>
                <a:spcPts val="0"/>
              </a:spcAft>
              <a:buSzPts val="1800"/>
              <a:buChar char="●"/>
            </a:pPr>
            <a:r>
              <a:rPr lang="hr" u="sng"/>
              <a:t>Gefallen</a:t>
            </a:r>
            <a:r>
              <a:rPr lang="hr"/>
              <a:t> dir die…?			</a:t>
            </a:r>
            <a:r>
              <a:rPr lang="hr"/>
              <a:t>Ja/ Nein, der/die/das… gefallen </a:t>
            </a:r>
            <a:r>
              <a:rPr b="1" lang="hr"/>
              <a:t>mir</a:t>
            </a:r>
            <a:r>
              <a:rPr lang="hr"/>
              <a:t> (nicht).</a:t>
            </a:r>
            <a:endParaRPr/>
          </a:p>
          <a:p>
            <a:pPr indent="-342900" lvl="0" marL="457200" rtl="0" algn="l">
              <a:spcBef>
                <a:spcPts val="0"/>
              </a:spcBef>
              <a:spcAft>
                <a:spcPts val="0"/>
              </a:spcAft>
              <a:buSzPts val="1800"/>
              <a:buChar char="●"/>
            </a:pPr>
            <a:r>
              <a:rPr lang="hr"/>
              <a:t>Wie gefällt/ gefallen dir…?       ...ist/ sind toll./...sieht/ sehen toll aus./ Ganz gut./ Nicht so gut.</a:t>
            </a:r>
            <a:endParaRPr/>
          </a:p>
          <a:p>
            <a:pPr indent="-342900" lvl="0" marL="457200" rtl="0" algn="l">
              <a:spcBef>
                <a:spcPts val="0"/>
              </a:spcBef>
              <a:spcAft>
                <a:spcPts val="0"/>
              </a:spcAft>
              <a:buSzPts val="1800"/>
              <a:buChar char="●"/>
            </a:pPr>
            <a:r>
              <a:t/>
            </a:r>
            <a:endParaRPr/>
          </a:p>
          <a:p>
            <a:pPr indent="-342900" lvl="0" marL="457200" rtl="0" algn="l">
              <a:spcBef>
                <a:spcPts val="0"/>
              </a:spcBef>
              <a:spcAft>
                <a:spcPts val="0"/>
              </a:spcAft>
              <a:buSzPts val="1800"/>
              <a:buChar char="●"/>
            </a:pPr>
            <a:r>
              <a:rPr lang="hr"/>
              <a:t>Wie findest du den/ die/ das…?		Cool./ Super./ Gut./ Doof./ Blöd./ Schrecklich</a:t>
            </a:r>
            <a:endParaRPr/>
          </a:p>
          <a:p>
            <a:pPr indent="-342900" lvl="0" marL="457200" rtl="0" algn="l">
              <a:spcBef>
                <a:spcPts val="0"/>
              </a:spcBef>
              <a:spcAft>
                <a:spcPts val="0"/>
              </a:spcAft>
              <a:buSzPts val="1800"/>
              <a:buChar char="●"/>
            </a:pPr>
            <a:r>
              <a:rPr lang="hr"/>
              <a:t>   Das passt mir nicht mehr. Es ist zu klein, zu kurz, zu groß, zu eng            </a:t>
            </a:r>
            <a:endParaRPr/>
          </a:p>
        </p:txBody>
      </p:sp>
      <p:pic>
        <p:nvPicPr>
          <p:cNvPr id="141" name="Google Shape;141;p23" title="CD2_Track_054_KlasseA1_KB.mp3">
            <a:hlinkClick r:id="rId4"/>
          </p:cNvPr>
          <p:cNvPicPr preferRelativeResize="0"/>
          <p:nvPr/>
        </p:nvPicPr>
        <p:blipFill>
          <a:blip r:embed="rId5">
            <a:alphaModFix/>
          </a:blip>
          <a:stretch>
            <a:fillRect/>
          </a:stretch>
        </p:blipFill>
        <p:spPr>
          <a:xfrm>
            <a:off x="463150" y="175200"/>
            <a:ext cx="269825" cy="2698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59" name="Shape 59"/>
        <p:cNvGrpSpPr/>
        <p:nvPr/>
      </p:nvGrpSpPr>
      <p:grpSpPr>
        <a:xfrm>
          <a:off x="0" y="0"/>
          <a:ext cx="0" cy="0"/>
          <a:chOff x="0" y="0"/>
          <a:chExt cx="0" cy="0"/>
        </a:xfrm>
      </p:grpSpPr>
      <p:sp>
        <p:nvSpPr>
          <p:cNvPr id="60" name="Google Shape;60;p14"/>
          <p:cNvSpPr txBox="1"/>
          <p:nvPr>
            <p:ph type="title"/>
          </p:nvPr>
        </p:nvSpPr>
        <p:spPr>
          <a:xfrm>
            <a:off x="289625" y="76067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hr"/>
              <a:t>Wann hast du Geburtstag?</a:t>
            </a:r>
            <a:endParaRPr b="1"/>
          </a:p>
        </p:txBody>
      </p:sp>
      <p:sp>
        <p:nvSpPr>
          <p:cNvPr id="61" name="Google Shape;61;p14"/>
          <p:cNvSpPr txBox="1"/>
          <p:nvPr/>
        </p:nvSpPr>
        <p:spPr>
          <a:xfrm>
            <a:off x="803675" y="3593475"/>
            <a:ext cx="79080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800">
              <a:solidFill>
                <a:schemeClr val="dk1"/>
              </a:solidFill>
            </a:endParaRPr>
          </a:p>
        </p:txBody>
      </p:sp>
      <p:sp>
        <p:nvSpPr>
          <p:cNvPr id="62" name="Google Shape;62;p14"/>
          <p:cNvSpPr txBox="1"/>
          <p:nvPr/>
        </p:nvSpPr>
        <p:spPr>
          <a:xfrm>
            <a:off x="203600" y="3728000"/>
            <a:ext cx="88812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hr"/>
              <a:t> </a:t>
            </a:r>
            <a:endParaRPr/>
          </a:p>
        </p:txBody>
      </p:sp>
      <p:sp>
        <p:nvSpPr>
          <p:cNvPr id="63" name="Google Shape;63;p14"/>
          <p:cNvSpPr txBox="1"/>
          <p:nvPr/>
        </p:nvSpPr>
        <p:spPr>
          <a:xfrm>
            <a:off x="514350" y="1532325"/>
            <a:ext cx="6086400" cy="1293000"/>
          </a:xfrm>
          <a:prstGeom prst="rect">
            <a:avLst/>
          </a:prstGeom>
          <a:noFill/>
          <a:ln>
            <a:noFill/>
          </a:ln>
        </p:spPr>
        <p:txBody>
          <a:bodyPr anchorCtr="0" anchor="t" bIns="91425" lIns="91425" spcFirstLastPara="1" rIns="91425" wrap="square" tIns="91425">
            <a:spAutoFit/>
          </a:bodyPr>
          <a:lstStyle/>
          <a:p>
            <a:pPr indent="-317500" lvl="0" marL="457200" rtl="0" algn="l">
              <a:spcBef>
                <a:spcPts val="0"/>
              </a:spcBef>
              <a:spcAft>
                <a:spcPts val="0"/>
              </a:spcAft>
              <a:buSzPts val="1400"/>
              <a:buAutoNum type="arabicPeriod"/>
            </a:pPr>
            <a:r>
              <a:rPr b="1" lang="hr" sz="1800">
                <a:solidFill>
                  <a:schemeClr val="dk1"/>
                </a:solidFill>
              </a:rPr>
              <a:t>In welchem Monat hast du Geburtstag? </a:t>
            </a:r>
            <a:endParaRPr b="1" sz="1800">
              <a:solidFill>
                <a:schemeClr val="dk1"/>
              </a:solidFill>
            </a:endParaRPr>
          </a:p>
          <a:p>
            <a:pPr indent="0" lvl="0" marL="457200" rtl="0" algn="l">
              <a:spcBef>
                <a:spcPts val="0"/>
              </a:spcBef>
              <a:spcAft>
                <a:spcPts val="0"/>
              </a:spcAft>
              <a:buNone/>
            </a:pPr>
            <a:r>
              <a:t/>
            </a:r>
            <a:endParaRPr b="1" sz="1800">
              <a:solidFill>
                <a:schemeClr val="dk1"/>
              </a:solidFill>
            </a:endParaRPr>
          </a:p>
          <a:p>
            <a:pPr indent="0" lvl="0" marL="457200" rtl="0" algn="l">
              <a:spcBef>
                <a:spcPts val="0"/>
              </a:spcBef>
              <a:spcAft>
                <a:spcPts val="0"/>
              </a:spcAft>
              <a:buNone/>
            </a:pPr>
            <a:r>
              <a:rPr i="1" lang="hr" sz="1800">
                <a:solidFill>
                  <a:schemeClr val="dk1"/>
                </a:solidFill>
              </a:rPr>
              <a:t>Januar, Februar, März, April, Mai, Juni, Juli, August, September, Oktober, November, Dezember</a:t>
            </a:r>
            <a:endParaRPr i="1"/>
          </a:p>
        </p:txBody>
      </p:sp>
      <p:sp>
        <p:nvSpPr>
          <p:cNvPr id="64" name="Google Shape;64;p14"/>
          <p:cNvSpPr txBox="1"/>
          <p:nvPr/>
        </p:nvSpPr>
        <p:spPr>
          <a:xfrm>
            <a:off x="653650" y="3139675"/>
            <a:ext cx="6150900" cy="1234500"/>
          </a:xfrm>
          <a:prstGeom prst="rect">
            <a:avLst/>
          </a:prstGeom>
          <a:noFill/>
          <a:ln>
            <a:noFill/>
          </a:ln>
        </p:spPr>
        <p:txBody>
          <a:bodyPr anchorCtr="0" anchor="t" bIns="91425" lIns="91425" spcFirstLastPara="1" rIns="91425" wrap="square" tIns="91425">
            <a:spAutoFit/>
          </a:bodyPr>
          <a:lstStyle/>
          <a:p>
            <a:pPr indent="0" lvl="0" marL="457200" rtl="0" algn="l">
              <a:lnSpc>
                <a:spcPct val="95000"/>
              </a:lnSpc>
              <a:spcBef>
                <a:spcPts val="0"/>
              </a:spcBef>
              <a:spcAft>
                <a:spcPts val="0"/>
              </a:spcAft>
              <a:buClr>
                <a:schemeClr val="dk1"/>
              </a:buClr>
              <a:buSzPts val="1100"/>
              <a:buFont typeface="Arial"/>
              <a:buNone/>
            </a:pPr>
            <a:r>
              <a:rPr b="1" lang="hr" sz="1500">
                <a:solidFill>
                  <a:schemeClr val="dk1"/>
                </a:solidFill>
              </a:rPr>
              <a:t>2</a:t>
            </a:r>
            <a:r>
              <a:rPr lang="hr" sz="1800">
                <a:solidFill>
                  <a:schemeClr val="dk1"/>
                </a:solidFill>
              </a:rPr>
              <a:t>. </a:t>
            </a:r>
            <a:r>
              <a:rPr b="1" lang="hr" sz="1800">
                <a:solidFill>
                  <a:schemeClr val="dk1"/>
                </a:solidFill>
              </a:rPr>
              <a:t> </a:t>
            </a:r>
            <a:r>
              <a:rPr b="1" lang="hr" sz="1800">
                <a:solidFill>
                  <a:schemeClr val="dk1"/>
                </a:solidFill>
              </a:rPr>
              <a:t>In welcher Jahreszeit feierst du  Geburtstag?</a:t>
            </a:r>
            <a:endParaRPr b="1" sz="1800">
              <a:solidFill>
                <a:schemeClr val="dk1"/>
              </a:solidFill>
            </a:endParaRPr>
          </a:p>
          <a:p>
            <a:pPr indent="0" lvl="0" marL="457200" rtl="0" algn="l">
              <a:lnSpc>
                <a:spcPct val="95000"/>
              </a:lnSpc>
              <a:spcBef>
                <a:spcPts val="1200"/>
              </a:spcBef>
              <a:spcAft>
                <a:spcPts val="0"/>
              </a:spcAft>
              <a:buClr>
                <a:schemeClr val="dk1"/>
              </a:buClr>
              <a:buSzPts val="1100"/>
              <a:buFont typeface="Arial"/>
              <a:buNone/>
            </a:pPr>
            <a:r>
              <a:rPr b="1" lang="hr" sz="1800">
                <a:solidFill>
                  <a:schemeClr val="dk1"/>
                </a:solidFill>
              </a:rPr>
              <a:t>  </a:t>
            </a:r>
            <a:r>
              <a:rPr i="1" lang="hr" sz="1800">
                <a:solidFill>
                  <a:schemeClr val="dk1"/>
                </a:solidFill>
              </a:rPr>
              <a:t>Frühling, Sommer, Herbst, Winter</a:t>
            </a:r>
            <a:endParaRPr i="1" sz="1800">
              <a:solidFill>
                <a:schemeClr val="dk1"/>
              </a:solidFill>
            </a:endParaRPr>
          </a:p>
          <a:p>
            <a:pPr indent="0" lvl="0" marL="0" rtl="0" algn="l">
              <a:spcBef>
                <a:spcPts val="1200"/>
              </a:spcBef>
              <a:spcAft>
                <a:spcPts val="0"/>
              </a:spcAft>
              <a:buNone/>
            </a:pPr>
            <a:r>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60"/>
                                        </p:tgtEl>
                                        <p:attrNameLst>
                                          <p:attrName>style.visibility</p:attrName>
                                        </p:attrNameLst>
                                      </p:cBhvr>
                                      <p:to>
                                        <p:strVal val="visible"/>
                                      </p:to>
                                    </p:set>
                                    <p:anim calcmode="lin" valueType="num">
                                      <p:cBhvr additive="base">
                                        <p:cTn dur="1000"/>
                                        <p:tgtEl>
                                          <p:spTgt spid="6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63"/>
                                        </p:tgtEl>
                                        <p:attrNameLst>
                                          <p:attrName>style.visibility</p:attrName>
                                        </p:attrNameLst>
                                      </p:cBhvr>
                                      <p:to>
                                        <p:strVal val="visible"/>
                                      </p:to>
                                    </p:set>
                                    <p:anim calcmode="lin" valueType="num">
                                      <p:cBhvr additive="base">
                                        <p:cTn dur="1000"/>
                                        <p:tgtEl>
                                          <p:spTgt spid="63"/>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64"/>
                                        </p:tgtEl>
                                        <p:attrNameLst>
                                          <p:attrName>style.visibility</p:attrName>
                                        </p:attrNameLst>
                                      </p:cBhvr>
                                      <p:to>
                                        <p:strVal val="visible"/>
                                      </p:to>
                                    </p:set>
                                    <p:anim calcmode="lin" valueType="num">
                                      <p:cBhvr additive="base">
                                        <p:cTn dur="1000"/>
                                        <p:tgtEl>
                                          <p:spTgt spid="64"/>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68" name="Shape 68"/>
        <p:cNvGrpSpPr/>
        <p:nvPr/>
      </p:nvGrpSpPr>
      <p:grpSpPr>
        <a:xfrm>
          <a:off x="0" y="0"/>
          <a:ext cx="0" cy="0"/>
          <a:chOff x="0" y="0"/>
          <a:chExt cx="0" cy="0"/>
        </a:xfrm>
      </p:grpSpPr>
      <p:sp>
        <p:nvSpPr>
          <p:cNvPr id="69" name="Google Shape;69;p1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hr" sz="2022"/>
              <a:t>Wenn man den Geburtstag feiert, schreibt man zuerst </a:t>
            </a:r>
            <a:r>
              <a:rPr b="1" lang="hr" sz="2000"/>
              <a:t>eine </a:t>
            </a:r>
            <a:r>
              <a:rPr b="1" lang="hr" sz="2000"/>
              <a:t>Einladung.</a:t>
            </a:r>
            <a:endParaRPr b="1" sz="2000"/>
          </a:p>
          <a:p>
            <a:pPr indent="0" lvl="0" marL="0" rtl="0" algn="l">
              <a:spcBef>
                <a:spcPts val="0"/>
              </a:spcBef>
              <a:spcAft>
                <a:spcPts val="0"/>
              </a:spcAft>
              <a:buNone/>
            </a:pPr>
            <a:r>
              <a:t/>
            </a:r>
            <a:endParaRPr b="1" sz="1855"/>
          </a:p>
        </p:txBody>
      </p:sp>
      <p:sp>
        <p:nvSpPr>
          <p:cNvPr id="70" name="Google Shape;70;p15"/>
          <p:cNvSpPr txBox="1"/>
          <p:nvPr>
            <p:ph idx="1" type="body"/>
          </p:nvPr>
        </p:nvSpPr>
        <p:spPr>
          <a:xfrm>
            <a:off x="311700" y="1152475"/>
            <a:ext cx="2570700" cy="572700"/>
          </a:xfrm>
          <a:prstGeom prst="rect">
            <a:avLst/>
          </a:prstGeom>
        </p:spPr>
        <p:txBody>
          <a:bodyPr anchorCtr="0" anchor="t" bIns="91425" lIns="91425" spcFirstLastPara="1" rIns="91425" wrap="square" tIns="91425">
            <a:normAutofit fontScale="25000" lnSpcReduction="20000"/>
          </a:bodyPr>
          <a:lstStyle/>
          <a:p>
            <a:pPr indent="-321835" lvl="0" marL="457200" rtl="0" algn="l">
              <a:spcBef>
                <a:spcPts val="0"/>
              </a:spcBef>
              <a:spcAft>
                <a:spcPts val="0"/>
              </a:spcAft>
              <a:buClr>
                <a:srgbClr val="000000"/>
              </a:buClr>
              <a:buSzPct val="100000"/>
              <a:buAutoNum type="arabicPeriod"/>
            </a:pPr>
            <a:r>
              <a:rPr b="1" lang="hr" sz="5873">
                <a:solidFill>
                  <a:srgbClr val="000000"/>
                </a:solidFill>
              </a:rPr>
              <a:t>Begrüße!</a:t>
            </a:r>
            <a:endParaRPr b="1" sz="5873">
              <a:solidFill>
                <a:srgbClr val="000000"/>
              </a:solidFill>
            </a:endParaRPr>
          </a:p>
          <a:p>
            <a:pPr indent="0" lvl="0" marL="457200" rtl="0" algn="l">
              <a:spcBef>
                <a:spcPts val="1200"/>
              </a:spcBef>
              <a:spcAft>
                <a:spcPts val="1200"/>
              </a:spcAft>
              <a:buNone/>
            </a:pPr>
            <a:r>
              <a:t/>
            </a:r>
            <a:endParaRPr/>
          </a:p>
        </p:txBody>
      </p:sp>
      <p:sp>
        <p:nvSpPr>
          <p:cNvPr id="71" name="Google Shape;71;p15"/>
          <p:cNvSpPr txBox="1"/>
          <p:nvPr/>
        </p:nvSpPr>
        <p:spPr>
          <a:xfrm>
            <a:off x="311700" y="1598150"/>
            <a:ext cx="69972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hr"/>
              <a:t>2.  </a:t>
            </a:r>
            <a:r>
              <a:rPr b="1" lang="hr" sz="1100"/>
              <a:t>    </a:t>
            </a:r>
            <a:r>
              <a:rPr b="1" lang="hr" sz="1500"/>
              <a:t>Gib Information über deinen Geburtstag! Wann hast du den               Geburtstag ( am Samstag, Mittwoch…)</a:t>
            </a:r>
            <a:endParaRPr b="1" sz="1100"/>
          </a:p>
        </p:txBody>
      </p:sp>
      <p:sp>
        <p:nvSpPr>
          <p:cNvPr id="72" name="Google Shape;72;p15"/>
          <p:cNvSpPr txBox="1"/>
          <p:nvPr/>
        </p:nvSpPr>
        <p:spPr>
          <a:xfrm>
            <a:off x="311700" y="2334763"/>
            <a:ext cx="4029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hr"/>
              <a:t>3. Wann ist die Party? um 8 Uhr / ab 16 </a:t>
            </a:r>
            <a:endParaRPr b="1" sz="1700"/>
          </a:p>
        </p:txBody>
      </p:sp>
      <p:sp>
        <p:nvSpPr>
          <p:cNvPr id="73" name="Google Shape;73;p15"/>
          <p:cNvSpPr txBox="1"/>
          <p:nvPr/>
        </p:nvSpPr>
        <p:spPr>
          <a:xfrm>
            <a:off x="268825" y="2825100"/>
            <a:ext cx="4029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hr"/>
              <a:t>4. Wo ist die Party?</a:t>
            </a:r>
            <a:endParaRPr b="1"/>
          </a:p>
        </p:txBody>
      </p:sp>
      <p:sp>
        <p:nvSpPr>
          <p:cNvPr id="74" name="Google Shape;74;p15"/>
          <p:cNvSpPr txBox="1"/>
          <p:nvPr/>
        </p:nvSpPr>
        <p:spPr>
          <a:xfrm>
            <a:off x="311700" y="3367475"/>
            <a:ext cx="32898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hr"/>
              <a:t>5. Was gibt es auf der Party?</a:t>
            </a:r>
            <a:endParaRPr b="1"/>
          </a:p>
        </p:txBody>
      </p:sp>
      <p:sp>
        <p:nvSpPr>
          <p:cNvPr id="75" name="Google Shape;75;p15"/>
          <p:cNvSpPr txBox="1"/>
          <p:nvPr/>
        </p:nvSpPr>
        <p:spPr>
          <a:xfrm>
            <a:off x="311700" y="3858525"/>
            <a:ext cx="81333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hr"/>
              <a:t>6. Frage: Kannst du kommen? </a:t>
            </a:r>
            <a:endParaRPr b="1"/>
          </a:p>
          <a:p>
            <a:pPr indent="0" lvl="0" marL="0" rtl="0" algn="l">
              <a:spcBef>
                <a:spcPts val="0"/>
              </a:spcBef>
              <a:spcAft>
                <a:spcPts val="0"/>
              </a:spcAft>
              <a:buNone/>
            </a:pPr>
            <a:r>
              <a:rPr b="1" lang="hr"/>
              <a:t>Gib deine Handynummer  für diese Information </a:t>
            </a:r>
            <a:endParaRPr b="1"/>
          </a:p>
        </p:txBody>
      </p:sp>
      <p:sp>
        <p:nvSpPr>
          <p:cNvPr id="76" name="Google Shape;76;p15"/>
          <p:cNvSpPr txBox="1"/>
          <p:nvPr/>
        </p:nvSpPr>
        <p:spPr>
          <a:xfrm>
            <a:off x="311700" y="4400175"/>
            <a:ext cx="4554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hr"/>
              <a:t>7. Zum Schluss schreibe Grüße</a:t>
            </a:r>
            <a:endParaRPr b="1"/>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70"/>
                                        </p:tgtEl>
                                        <p:attrNameLst>
                                          <p:attrName>style.visibility</p:attrName>
                                        </p:attrNameLst>
                                      </p:cBhvr>
                                      <p:to>
                                        <p:strVal val="visible"/>
                                      </p:to>
                                    </p:set>
                                    <p:anim calcmode="lin" valueType="num">
                                      <p:cBhvr additive="base">
                                        <p:cTn dur="1000"/>
                                        <p:tgtEl>
                                          <p:spTgt spid="7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71"/>
                                        </p:tgtEl>
                                        <p:attrNameLst>
                                          <p:attrName>style.visibility</p:attrName>
                                        </p:attrNameLst>
                                      </p:cBhvr>
                                      <p:to>
                                        <p:strVal val="visible"/>
                                      </p:to>
                                    </p:set>
                                    <p:anim calcmode="lin" valueType="num">
                                      <p:cBhvr additive="base">
                                        <p:cTn dur="1000"/>
                                        <p:tgtEl>
                                          <p:spTgt spid="7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72"/>
                                        </p:tgtEl>
                                        <p:attrNameLst>
                                          <p:attrName>style.visibility</p:attrName>
                                        </p:attrNameLst>
                                      </p:cBhvr>
                                      <p:to>
                                        <p:strVal val="visible"/>
                                      </p:to>
                                    </p:set>
                                    <p:anim calcmode="lin" valueType="num">
                                      <p:cBhvr additive="base">
                                        <p:cTn dur="1000"/>
                                        <p:tgtEl>
                                          <p:spTgt spid="7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73"/>
                                        </p:tgtEl>
                                        <p:attrNameLst>
                                          <p:attrName>style.visibility</p:attrName>
                                        </p:attrNameLst>
                                      </p:cBhvr>
                                      <p:to>
                                        <p:strVal val="visible"/>
                                      </p:to>
                                    </p:set>
                                    <p:anim calcmode="lin" valueType="num">
                                      <p:cBhvr additive="base">
                                        <p:cTn dur="1000"/>
                                        <p:tgtEl>
                                          <p:spTgt spid="7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74"/>
                                        </p:tgtEl>
                                        <p:attrNameLst>
                                          <p:attrName>style.visibility</p:attrName>
                                        </p:attrNameLst>
                                      </p:cBhvr>
                                      <p:to>
                                        <p:strVal val="visible"/>
                                      </p:to>
                                    </p:set>
                                    <p:anim calcmode="lin" valueType="num">
                                      <p:cBhvr additive="base">
                                        <p:cTn dur="1000"/>
                                        <p:tgtEl>
                                          <p:spTgt spid="7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75"/>
                                        </p:tgtEl>
                                        <p:attrNameLst>
                                          <p:attrName>style.visibility</p:attrName>
                                        </p:attrNameLst>
                                      </p:cBhvr>
                                      <p:to>
                                        <p:strVal val="visible"/>
                                      </p:to>
                                    </p:set>
                                    <p:anim calcmode="lin" valueType="num">
                                      <p:cBhvr additive="base">
                                        <p:cTn dur="1000"/>
                                        <p:tgtEl>
                                          <p:spTgt spid="7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6"/>
                                        </p:tgtEl>
                                        <p:attrNameLst>
                                          <p:attrName>style.visibility</p:attrName>
                                        </p:attrNameLst>
                                      </p:cBhvr>
                                      <p:to>
                                        <p:strVal val="visible"/>
                                      </p:to>
                                    </p:set>
                                    <p:animEffect filter="fade" transition="in">
                                      <p:cBhvr>
                                        <p:cTn dur="1000"/>
                                        <p:tgtEl>
                                          <p:spTgt spid="7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80" name="Shape 80"/>
        <p:cNvGrpSpPr/>
        <p:nvPr/>
      </p:nvGrpSpPr>
      <p:grpSpPr>
        <a:xfrm>
          <a:off x="0" y="0"/>
          <a:ext cx="0" cy="0"/>
          <a:chOff x="0" y="0"/>
          <a:chExt cx="0" cy="0"/>
        </a:xfrm>
      </p:grpSpPr>
      <p:sp>
        <p:nvSpPr>
          <p:cNvPr id="81" name="Google Shape;81;p16"/>
          <p:cNvSpPr/>
          <p:nvPr/>
        </p:nvSpPr>
        <p:spPr>
          <a:xfrm>
            <a:off x="6900850" y="225025"/>
            <a:ext cx="2293200" cy="964500"/>
          </a:xfrm>
          <a:prstGeom prst="wedgeEllipseCallout">
            <a:avLst>
              <a:gd fmla="val -60279" name="adj1"/>
              <a:gd fmla="val 107763"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16"/>
          <p:cNvSpPr txBox="1"/>
          <p:nvPr/>
        </p:nvSpPr>
        <p:spPr>
          <a:xfrm>
            <a:off x="7254550" y="358225"/>
            <a:ext cx="1585800" cy="83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hr"/>
              <a:t>2.Ich schicke dir die Einladungskarte</a:t>
            </a:r>
            <a:endParaRPr/>
          </a:p>
        </p:txBody>
      </p:sp>
      <p:sp>
        <p:nvSpPr>
          <p:cNvPr id="83" name="Google Shape;83;p16">
            <a:hlinkClick r:id="rId4"/>
          </p:cNvPr>
          <p:cNvSpPr/>
          <p:nvPr/>
        </p:nvSpPr>
        <p:spPr>
          <a:xfrm>
            <a:off x="6858000" y="1639500"/>
            <a:ext cx="1982400" cy="3321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p16"/>
          <p:cNvSpPr/>
          <p:nvPr/>
        </p:nvSpPr>
        <p:spPr>
          <a:xfrm>
            <a:off x="1993050" y="107150"/>
            <a:ext cx="2293200" cy="1210800"/>
          </a:xfrm>
          <a:prstGeom prst="wedgeEllipseCallout">
            <a:avLst>
              <a:gd fmla="val 79438" name="adj1"/>
              <a:gd fmla="val 85406"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 name="Google Shape;85;p16"/>
          <p:cNvSpPr txBox="1"/>
          <p:nvPr/>
        </p:nvSpPr>
        <p:spPr>
          <a:xfrm>
            <a:off x="2180550" y="358225"/>
            <a:ext cx="19182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hr"/>
              <a:t>1.Ich organisiere eine Geburtstagsparty</a:t>
            </a:r>
            <a:endParaRPr/>
          </a:p>
        </p:txBody>
      </p:sp>
      <p:sp>
        <p:nvSpPr>
          <p:cNvPr id="86" name="Google Shape;86;p16">
            <a:hlinkClick r:id="rId5"/>
          </p:cNvPr>
          <p:cNvSpPr/>
          <p:nvPr/>
        </p:nvSpPr>
        <p:spPr>
          <a:xfrm>
            <a:off x="4393400" y="2518175"/>
            <a:ext cx="2614500" cy="760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16"/>
          <p:cNvSpPr txBox="1"/>
          <p:nvPr/>
        </p:nvSpPr>
        <p:spPr>
          <a:xfrm>
            <a:off x="385775" y="3332575"/>
            <a:ext cx="2904000" cy="1477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hr">
                <a:solidFill>
                  <a:srgbClr val="FFFFFF"/>
                </a:solidFill>
              </a:rPr>
              <a:t>8. Aufgabe:</a:t>
            </a:r>
            <a:endParaRPr b="1">
              <a:solidFill>
                <a:srgbClr val="FFFFFF"/>
              </a:solidFill>
            </a:endParaRPr>
          </a:p>
          <a:p>
            <a:pPr indent="0" lvl="0" marL="0" rtl="0" algn="l">
              <a:spcBef>
                <a:spcPts val="0"/>
              </a:spcBef>
              <a:spcAft>
                <a:spcPts val="0"/>
              </a:spcAft>
              <a:buClr>
                <a:schemeClr val="dk1"/>
              </a:buClr>
              <a:buSzPts val="1100"/>
              <a:buFont typeface="Arial"/>
              <a:buNone/>
            </a:pPr>
            <a:r>
              <a:rPr b="1" lang="hr">
                <a:solidFill>
                  <a:srgbClr val="FFFFFF"/>
                </a:solidFill>
              </a:rPr>
              <a:t> Schreibe bitte eine Einladung. Du kannst eine Nachricht oder eine Einladungskarte schreiben.</a:t>
            </a:r>
            <a:endParaRPr b="1">
              <a:solidFill>
                <a:srgbClr val="FFFFFF"/>
              </a:solidFill>
            </a:endParaRPr>
          </a:p>
          <a:p>
            <a:pPr indent="0" lvl="0" marL="0" rtl="0" algn="l">
              <a:spcBef>
                <a:spcPts val="0"/>
              </a:spcBef>
              <a:spcAft>
                <a:spcPts val="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91" name="Shape 91"/>
        <p:cNvGrpSpPr/>
        <p:nvPr/>
      </p:nvGrpSpPr>
      <p:grpSpPr>
        <a:xfrm>
          <a:off x="0" y="0"/>
          <a:ext cx="0" cy="0"/>
          <a:chOff x="0" y="0"/>
          <a:chExt cx="0" cy="0"/>
        </a:xfrm>
      </p:grpSpPr>
      <p:sp>
        <p:nvSpPr>
          <p:cNvPr id="92" name="Google Shape;92;p17"/>
          <p:cNvSpPr txBox="1"/>
          <p:nvPr>
            <p:ph type="title"/>
          </p:nvPr>
        </p:nvSpPr>
        <p:spPr>
          <a:xfrm>
            <a:off x="697350" y="278500"/>
            <a:ext cx="5378400" cy="8253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SzPct val="54395"/>
              <a:buNone/>
            </a:pPr>
            <a:r>
              <a:rPr b="1" lang="hr" sz="1820"/>
              <a:t>Du bist auch eingeladen. Bitte, schreibe eine </a:t>
            </a:r>
            <a:r>
              <a:rPr b="1" lang="hr" sz="1820"/>
              <a:t>Zusage oder Absage. https://padlet.com/svjetlanabebic/h3fj17c2mklnemzn</a:t>
            </a:r>
            <a:endParaRPr b="1" sz="1820"/>
          </a:p>
        </p:txBody>
      </p:sp>
      <p:sp>
        <p:nvSpPr>
          <p:cNvPr id="93" name="Google Shape;93;p17"/>
          <p:cNvSpPr txBox="1"/>
          <p:nvPr>
            <p:ph idx="1" type="body"/>
          </p:nvPr>
        </p:nvSpPr>
        <p:spPr>
          <a:xfrm>
            <a:off x="1093925" y="1291775"/>
            <a:ext cx="2613600" cy="14943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hr">
                <a:solidFill>
                  <a:srgbClr val="000000"/>
                </a:solidFill>
              </a:rPr>
              <a:t>am Anfang </a:t>
            </a:r>
            <a:endParaRPr b="1">
              <a:solidFill>
                <a:srgbClr val="000000"/>
              </a:solidFill>
            </a:endParaRPr>
          </a:p>
          <a:p>
            <a:pPr indent="0" lvl="0" marL="0" rtl="0" algn="l">
              <a:spcBef>
                <a:spcPts val="1200"/>
              </a:spcBef>
              <a:spcAft>
                <a:spcPts val="0"/>
              </a:spcAft>
              <a:buNone/>
            </a:pPr>
            <a:r>
              <a:rPr lang="hr" sz="1700">
                <a:solidFill>
                  <a:schemeClr val="dk1"/>
                </a:solidFill>
              </a:rPr>
              <a:t>Liebe Mia/ Hai Mia!</a:t>
            </a:r>
            <a:endParaRPr sz="1700">
              <a:solidFill>
                <a:schemeClr val="dk1"/>
              </a:solidFill>
            </a:endParaRPr>
          </a:p>
          <a:p>
            <a:pPr indent="0" lvl="0" marL="0" rtl="0" algn="l">
              <a:spcBef>
                <a:spcPts val="1200"/>
              </a:spcBef>
              <a:spcAft>
                <a:spcPts val="1200"/>
              </a:spcAft>
              <a:buNone/>
            </a:pPr>
            <a:r>
              <a:rPr lang="hr" sz="1700">
                <a:solidFill>
                  <a:schemeClr val="dk1"/>
                </a:solidFill>
              </a:rPr>
              <a:t>Danke für die Einladung.</a:t>
            </a:r>
            <a:endParaRPr sz="1700">
              <a:solidFill>
                <a:schemeClr val="dk1"/>
              </a:solidFill>
            </a:endParaRPr>
          </a:p>
        </p:txBody>
      </p:sp>
      <p:sp>
        <p:nvSpPr>
          <p:cNvPr id="94" name="Google Shape;94;p17"/>
          <p:cNvSpPr txBox="1"/>
          <p:nvPr/>
        </p:nvSpPr>
        <p:spPr>
          <a:xfrm>
            <a:off x="3825450" y="1152475"/>
            <a:ext cx="2250300" cy="1385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hr" sz="1800"/>
              <a:t>Zusage</a:t>
            </a:r>
            <a:endParaRPr b="1" sz="1800"/>
          </a:p>
          <a:p>
            <a:pPr indent="0" lvl="0" marL="0" rtl="0" algn="l">
              <a:spcBef>
                <a:spcPts val="0"/>
              </a:spcBef>
              <a:spcAft>
                <a:spcPts val="0"/>
              </a:spcAft>
              <a:buNone/>
            </a:pPr>
            <a:r>
              <a:rPr lang="hr" sz="1500">
                <a:solidFill>
                  <a:schemeClr val="dk1"/>
                </a:solidFill>
              </a:rPr>
              <a:t>Ich komme sehr gerne.</a:t>
            </a:r>
            <a:endParaRPr sz="1500">
              <a:solidFill>
                <a:schemeClr val="dk1"/>
              </a:solidFill>
            </a:endParaRPr>
          </a:p>
          <a:p>
            <a:pPr indent="0" lvl="0" marL="0" rtl="0" algn="l">
              <a:spcBef>
                <a:spcPts val="0"/>
              </a:spcBef>
              <a:spcAft>
                <a:spcPts val="0"/>
              </a:spcAft>
              <a:buNone/>
            </a:pPr>
            <a:r>
              <a:rPr lang="hr" sz="1500">
                <a:solidFill>
                  <a:schemeClr val="dk1"/>
                </a:solidFill>
              </a:rPr>
              <a:t>Ich bin dabei.</a:t>
            </a:r>
            <a:endParaRPr sz="1500">
              <a:solidFill>
                <a:schemeClr val="dk1"/>
              </a:solidFill>
            </a:endParaRPr>
          </a:p>
          <a:p>
            <a:pPr indent="0" lvl="0" marL="0" rtl="0" algn="l">
              <a:spcBef>
                <a:spcPts val="0"/>
              </a:spcBef>
              <a:spcAft>
                <a:spcPts val="0"/>
              </a:spcAft>
              <a:buNone/>
            </a:pPr>
            <a:r>
              <a:rPr lang="hr" sz="1500">
                <a:solidFill>
                  <a:schemeClr val="dk1"/>
                </a:solidFill>
              </a:rPr>
              <a:t>Ich kann es kaum erwarten.</a:t>
            </a:r>
            <a:endParaRPr sz="1500">
              <a:solidFill>
                <a:schemeClr val="dk1"/>
              </a:solidFill>
            </a:endParaRPr>
          </a:p>
        </p:txBody>
      </p:sp>
      <p:sp>
        <p:nvSpPr>
          <p:cNvPr id="95" name="Google Shape;95;p17"/>
          <p:cNvSpPr txBox="1"/>
          <p:nvPr/>
        </p:nvSpPr>
        <p:spPr>
          <a:xfrm>
            <a:off x="5561400" y="2257375"/>
            <a:ext cx="2368200" cy="153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hr" sz="1800"/>
              <a:t>Absage</a:t>
            </a:r>
            <a:endParaRPr b="1" sz="1800"/>
          </a:p>
          <a:p>
            <a:pPr indent="0" lvl="0" marL="0" rtl="0" algn="l">
              <a:spcBef>
                <a:spcPts val="0"/>
              </a:spcBef>
              <a:spcAft>
                <a:spcPts val="0"/>
              </a:spcAft>
              <a:buNone/>
            </a:pPr>
            <a:r>
              <a:rPr lang="hr">
                <a:solidFill>
                  <a:schemeClr val="dk1"/>
                </a:solidFill>
              </a:rPr>
              <a:t>Ich kann leider nicht kommen.</a:t>
            </a:r>
            <a:endParaRPr>
              <a:solidFill>
                <a:schemeClr val="dk1"/>
              </a:solidFill>
            </a:endParaRPr>
          </a:p>
          <a:p>
            <a:pPr indent="0" lvl="0" marL="0" rtl="0" algn="l">
              <a:spcBef>
                <a:spcPts val="0"/>
              </a:spcBef>
              <a:spcAft>
                <a:spcPts val="0"/>
              </a:spcAft>
              <a:buNone/>
            </a:pPr>
            <a:r>
              <a:rPr lang="hr">
                <a:solidFill>
                  <a:schemeClr val="dk1"/>
                </a:solidFill>
              </a:rPr>
              <a:t> Ich habe leider keine Zeit.</a:t>
            </a:r>
            <a:endParaRPr>
              <a:solidFill>
                <a:schemeClr val="dk1"/>
              </a:solidFill>
            </a:endParaRPr>
          </a:p>
          <a:p>
            <a:pPr indent="0" lvl="0" marL="0" rtl="0" algn="l">
              <a:spcBef>
                <a:spcPts val="0"/>
              </a:spcBef>
              <a:spcAft>
                <a:spcPts val="0"/>
              </a:spcAft>
              <a:buNone/>
            </a:pPr>
            <a:r>
              <a:rPr lang="hr">
                <a:solidFill>
                  <a:schemeClr val="dk1"/>
                </a:solidFill>
              </a:rPr>
              <a:t>Ich bin krank, deshalb kann ich nicht kommen.</a:t>
            </a:r>
            <a:endParaRPr>
              <a:solidFill>
                <a:schemeClr val="dk1"/>
              </a:solidFill>
            </a:endParaRPr>
          </a:p>
        </p:txBody>
      </p:sp>
      <p:sp>
        <p:nvSpPr>
          <p:cNvPr id="96" name="Google Shape;96;p17"/>
          <p:cNvSpPr txBox="1"/>
          <p:nvPr/>
        </p:nvSpPr>
        <p:spPr>
          <a:xfrm>
            <a:off x="3032525" y="3664750"/>
            <a:ext cx="3429000" cy="892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hr" sz="1800"/>
              <a:t>am Ende</a:t>
            </a:r>
            <a:endParaRPr b="1" sz="1800"/>
          </a:p>
          <a:p>
            <a:pPr indent="0" lvl="0" marL="0" rtl="0" algn="l">
              <a:spcBef>
                <a:spcPts val="0"/>
              </a:spcBef>
              <a:spcAft>
                <a:spcPts val="0"/>
              </a:spcAft>
              <a:buNone/>
            </a:pPr>
            <a:r>
              <a:rPr lang="hr"/>
              <a:t>Liebe Grüße/ Viele Grüße/ Bis bald/ Bis dann</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93"/>
                                        </p:tgtEl>
                                        <p:attrNameLst>
                                          <p:attrName>style.visibility</p:attrName>
                                        </p:attrNameLst>
                                      </p:cBhvr>
                                      <p:to>
                                        <p:strVal val="visible"/>
                                      </p:to>
                                    </p:set>
                                    <p:anim calcmode="lin" valueType="num">
                                      <p:cBhvr additive="base">
                                        <p:cTn dur="1000"/>
                                        <p:tgtEl>
                                          <p:spTgt spid="93"/>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94"/>
                                        </p:tgtEl>
                                        <p:attrNameLst>
                                          <p:attrName>style.visibility</p:attrName>
                                        </p:attrNameLst>
                                      </p:cBhvr>
                                      <p:to>
                                        <p:strVal val="visible"/>
                                      </p:to>
                                    </p:set>
                                    <p:anim calcmode="lin" valueType="num">
                                      <p:cBhvr additive="base">
                                        <p:cTn dur="1000"/>
                                        <p:tgtEl>
                                          <p:spTgt spid="9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95"/>
                                        </p:tgtEl>
                                        <p:attrNameLst>
                                          <p:attrName>style.visibility</p:attrName>
                                        </p:attrNameLst>
                                      </p:cBhvr>
                                      <p:to>
                                        <p:strVal val="visible"/>
                                      </p:to>
                                    </p:set>
                                    <p:anim calcmode="lin" valueType="num">
                                      <p:cBhvr additive="base">
                                        <p:cTn dur="1000"/>
                                        <p:tgtEl>
                                          <p:spTgt spid="95"/>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96"/>
                                        </p:tgtEl>
                                        <p:attrNameLst>
                                          <p:attrName>style.visibility</p:attrName>
                                        </p:attrNameLst>
                                      </p:cBhvr>
                                      <p:to>
                                        <p:strVal val="visible"/>
                                      </p:to>
                                    </p:set>
                                    <p:anim calcmode="lin" valueType="num">
                                      <p:cBhvr additive="base">
                                        <p:cTn dur="1000"/>
                                        <p:tgtEl>
                                          <p:spTgt spid="96"/>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00" name="Shape 100"/>
        <p:cNvGrpSpPr/>
        <p:nvPr/>
      </p:nvGrpSpPr>
      <p:grpSpPr>
        <a:xfrm>
          <a:off x="0" y="0"/>
          <a:ext cx="0" cy="0"/>
          <a:chOff x="0" y="0"/>
          <a:chExt cx="0" cy="0"/>
        </a:xfrm>
      </p:grpSpPr>
      <p:sp>
        <p:nvSpPr>
          <p:cNvPr id="101" name="Google Shape;101;p18"/>
          <p:cNvSpPr/>
          <p:nvPr/>
        </p:nvSpPr>
        <p:spPr>
          <a:xfrm>
            <a:off x="5213175" y="2336000"/>
            <a:ext cx="2459400" cy="1339500"/>
          </a:xfrm>
          <a:prstGeom prst="wedgeEllipseCallout">
            <a:avLst>
              <a:gd fmla="val -23205" name="adj1"/>
              <a:gd fmla="val -77999"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hr">
                <a:solidFill>
                  <a:schemeClr val="dk1"/>
                </a:solidFill>
              </a:rPr>
              <a:t>4. </a:t>
            </a:r>
            <a:r>
              <a:rPr lang="hr">
                <a:solidFill>
                  <a:schemeClr val="dk1"/>
                </a:solidFill>
              </a:rPr>
              <a:t>Kaufen wir zusammen!</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p:txBody>
      </p:sp>
      <p:sp>
        <p:nvSpPr>
          <p:cNvPr id="102" name="Google Shape;102;p18"/>
          <p:cNvSpPr txBox="1"/>
          <p:nvPr/>
        </p:nvSpPr>
        <p:spPr>
          <a:xfrm>
            <a:off x="257175" y="3118250"/>
            <a:ext cx="21432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sp>
        <p:nvSpPr>
          <p:cNvPr id="103" name="Google Shape;103;p18"/>
          <p:cNvSpPr/>
          <p:nvPr/>
        </p:nvSpPr>
        <p:spPr>
          <a:xfrm>
            <a:off x="605325" y="2850325"/>
            <a:ext cx="2143200" cy="1457400"/>
          </a:xfrm>
          <a:prstGeom prst="wedgeEllipseCallout">
            <a:avLst>
              <a:gd fmla="val 144747" name="adj1"/>
              <a:gd fmla="val -116173"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hr">
                <a:solidFill>
                  <a:schemeClr val="dk1"/>
                </a:solidFill>
              </a:rPr>
              <a:t>3. Welches Geschenk?</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p:txBody>
      </p:sp>
      <p:pic>
        <p:nvPicPr>
          <p:cNvPr id="104" name="Google Shape;104;p18" title="CD2_Track_048_KlasseA1_KB.mp3">
            <a:hlinkClick r:id="rId4"/>
          </p:cNvPr>
          <p:cNvPicPr preferRelativeResize="0"/>
          <p:nvPr/>
        </p:nvPicPr>
        <p:blipFill>
          <a:blip r:embed="rId5">
            <a:alphaModFix/>
          </a:blip>
          <a:stretch>
            <a:fillRect/>
          </a:stretch>
        </p:blipFill>
        <p:spPr>
          <a:xfrm>
            <a:off x="153600" y="82150"/>
            <a:ext cx="457200" cy="4572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08" name="Shape 108"/>
        <p:cNvGrpSpPr/>
        <p:nvPr/>
      </p:nvGrpSpPr>
      <p:grpSpPr>
        <a:xfrm>
          <a:off x="0" y="0"/>
          <a:ext cx="0" cy="0"/>
          <a:chOff x="0" y="0"/>
          <a:chExt cx="0" cy="0"/>
        </a:xfrm>
      </p:grpSpPr>
      <p:sp>
        <p:nvSpPr>
          <p:cNvPr id="109" name="Google Shape;109;p19"/>
          <p:cNvSpPr txBox="1"/>
          <p:nvPr>
            <p:ph type="title"/>
          </p:nvPr>
        </p:nvSpPr>
        <p:spPr>
          <a:xfrm>
            <a:off x="311700" y="445025"/>
            <a:ext cx="8520600" cy="990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b="1" lang="hr" sz="1788"/>
              <a:t>Du bist zur Geburtstagsparty eingeladen, aber du hast keine Idee, welches Geschenk zu kaufen. Du möchtest mit deiner Freundin einkaufen gehen. Rufe sie an und verabrede dich mit ihr. Gebrauche dabei deinen Tagesplaner.</a:t>
            </a:r>
            <a:endParaRPr b="1" sz="1788"/>
          </a:p>
        </p:txBody>
      </p:sp>
      <p:sp>
        <p:nvSpPr>
          <p:cNvPr id="110" name="Google Shape;110;p19"/>
          <p:cNvSpPr txBox="1"/>
          <p:nvPr>
            <p:ph idx="1" type="body"/>
          </p:nvPr>
        </p:nvSpPr>
        <p:spPr>
          <a:xfrm>
            <a:off x="2143125" y="1671625"/>
            <a:ext cx="7000800" cy="32469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Clr>
                <a:schemeClr val="dk1"/>
              </a:buClr>
              <a:buSzPts val="1800"/>
              <a:buAutoNum type="arabicPeriod"/>
            </a:pPr>
            <a:r>
              <a:rPr b="1" lang="hr">
                <a:solidFill>
                  <a:schemeClr val="dk1"/>
                </a:solidFill>
              </a:rPr>
              <a:t>Zuerst finde</a:t>
            </a:r>
            <a:r>
              <a:rPr b="1" lang="hr">
                <a:solidFill>
                  <a:schemeClr val="dk1"/>
                </a:solidFill>
              </a:rPr>
              <a:t>t</a:t>
            </a:r>
            <a:r>
              <a:rPr b="1" lang="hr">
                <a:solidFill>
                  <a:schemeClr val="dk1"/>
                </a:solidFill>
              </a:rPr>
              <a:t> den Termin, wann ihr euch treffen können.</a:t>
            </a:r>
            <a:endParaRPr b="1">
              <a:solidFill>
                <a:schemeClr val="dk1"/>
              </a:solidFill>
            </a:endParaRPr>
          </a:p>
          <a:p>
            <a:pPr indent="-342900" lvl="0" marL="457200" rtl="0" algn="l">
              <a:spcBef>
                <a:spcPts val="0"/>
              </a:spcBef>
              <a:spcAft>
                <a:spcPts val="0"/>
              </a:spcAft>
              <a:buClr>
                <a:schemeClr val="dk1"/>
              </a:buClr>
              <a:buSzPts val="1800"/>
              <a:buAutoNum type="arabicPeriod"/>
            </a:pPr>
            <a:r>
              <a:rPr b="1" lang="hr">
                <a:solidFill>
                  <a:schemeClr val="dk1"/>
                </a:solidFill>
              </a:rPr>
              <a:t>Dann verabrede</a:t>
            </a:r>
            <a:r>
              <a:rPr b="1" lang="hr">
                <a:solidFill>
                  <a:schemeClr val="dk1"/>
                </a:solidFill>
              </a:rPr>
              <a:t>t</a:t>
            </a:r>
            <a:r>
              <a:rPr b="1" lang="hr">
                <a:solidFill>
                  <a:schemeClr val="dk1"/>
                </a:solidFill>
              </a:rPr>
              <a:t> </a:t>
            </a:r>
            <a:r>
              <a:rPr b="1" lang="hr">
                <a:solidFill>
                  <a:schemeClr val="dk1"/>
                </a:solidFill>
              </a:rPr>
              <a:t>eu</a:t>
            </a:r>
            <a:r>
              <a:rPr b="1" lang="hr">
                <a:solidFill>
                  <a:schemeClr val="dk1"/>
                </a:solidFill>
              </a:rPr>
              <a:t>ch, wo ihr euch treffen möchtet.</a:t>
            </a:r>
            <a:endParaRPr b="1">
              <a:solidFill>
                <a:schemeClr val="dk1"/>
              </a:solidFill>
            </a:endParaRPr>
          </a:p>
          <a:p>
            <a:pPr indent="-342900" lvl="0" marL="457200" rtl="0" algn="l">
              <a:spcBef>
                <a:spcPts val="0"/>
              </a:spcBef>
              <a:spcAft>
                <a:spcPts val="0"/>
              </a:spcAft>
              <a:buClr>
                <a:schemeClr val="dk1"/>
              </a:buClr>
              <a:buSzPts val="1800"/>
              <a:buAutoNum type="arabicPeriod"/>
            </a:pPr>
            <a:r>
              <a:rPr b="1" lang="hr">
                <a:solidFill>
                  <a:schemeClr val="dk1"/>
                </a:solidFill>
              </a:rPr>
              <a:t>Danach findet das Geschäft, wo ihr das Geschenk kaufen möchtet.</a:t>
            </a:r>
            <a:endParaRPr b="1">
              <a:solidFill>
                <a:schemeClr val="dk1"/>
              </a:solidFill>
            </a:endParaRPr>
          </a:p>
          <a:p>
            <a:pPr indent="-342900" lvl="0" marL="457200" rtl="0" algn="l">
              <a:spcBef>
                <a:spcPts val="0"/>
              </a:spcBef>
              <a:spcAft>
                <a:spcPts val="0"/>
              </a:spcAft>
              <a:buClr>
                <a:schemeClr val="dk1"/>
              </a:buClr>
              <a:buSzPts val="1800"/>
              <a:buAutoNum type="arabicPeriod"/>
            </a:pPr>
            <a:r>
              <a:rPr b="1" lang="hr">
                <a:solidFill>
                  <a:schemeClr val="dk1"/>
                </a:solidFill>
              </a:rPr>
              <a:t>Zum Schluss verabredet euch, wie viel Geld ihr mitbringen könnt.</a:t>
            </a:r>
            <a:endParaRPr b="1">
              <a:solidFill>
                <a:schemeClr val="dk1"/>
              </a:solidFill>
            </a:endParaRPr>
          </a:p>
          <a:p>
            <a:pPr indent="-342900" lvl="0" marL="457200" rtl="0" algn="l">
              <a:spcBef>
                <a:spcPts val="0"/>
              </a:spcBef>
              <a:spcAft>
                <a:spcPts val="0"/>
              </a:spcAft>
              <a:buClr>
                <a:schemeClr val="dk1"/>
              </a:buClr>
              <a:buSzPts val="1800"/>
              <a:buAutoNum type="arabicPeriod"/>
            </a:pPr>
            <a:r>
              <a:rPr b="1" lang="hr">
                <a:solidFill>
                  <a:schemeClr val="dk1"/>
                </a:solidFill>
              </a:rPr>
              <a:t>Noch einmal bestätigt alles.</a:t>
            </a:r>
            <a:endParaRPr b="1">
              <a:solidFill>
                <a:schemeClr val="dk1"/>
              </a:solidFill>
            </a:endParaRPr>
          </a:p>
        </p:txBody>
      </p:sp>
      <p:pic>
        <p:nvPicPr>
          <p:cNvPr id="111" name="Google Shape;111;p19"/>
          <p:cNvPicPr preferRelativeResize="0"/>
          <p:nvPr/>
        </p:nvPicPr>
        <p:blipFill>
          <a:blip r:embed="rId4">
            <a:alphaModFix/>
          </a:blip>
          <a:stretch>
            <a:fillRect/>
          </a:stretch>
        </p:blipFill>
        <p:spPr>
          <a:xfrm>
            <a:off x="7235425" y="3367100"/>
            <a:ext cx="1540674" cy="1657526"/>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15" name="Shape 115"/>
        <p:cNvGrpSpPr/>
        <p:nvPr/>
      </p:nvGrpSpPr>
      <p:grpSpPr>
        <a:xfrm>
          <a:off x="0" y="0"/>
          <a:ext cx="0" cy="0"/>
          <a:chOff x="0" y="0"/>
          <a:chExt cx="0" cy="0"/>
        </a:xfrm>
      </p:grpSpPr>
      <p:sp>
        <p:nvSpPr>
          <p:cNvPr id="116" name="Google Shape;116;p20"/>
          <p:cNvSpPr txBox="1"/>
          <p:nvPr/>
        </p:nvSpPr>
        <p:spPr>
          <a:xfrm>
            <a:off x="257175" y="3118250"/>
            <a:ext cx="21432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sp>
        <p:nvSpPr>
          <p:cNvPr id="117" name="Google Shape;117;p20"/>
          <p:cNvSpPr/>
          <p:nvPr/>
        </p:nvSpPr>
        <p:spPr>
          <a:xfrm>
            <a:off x="551750" y="2589650"/>
            <a:ext cx="2143200" cy="1457400"/>
          </a:xfrm>
          <a:prstGeom prst="wedgeEllipseCallout">
            <a:avLst>
              <a:gd fmla="val 144747" name="adj1"/>
              <a:gd fmla="val -116173"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hr">
                <a:solidFill>
                  <a:schemeClr val="dk1"/>
                </a:solidFill>
              </a:rPr>
              <a:t>3. Welches Geschenk gefällt dir?</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p:txBody>
      </p:sp>
      <p:pic>
        <p:nvPicPr>
          <p:cNvPr id="118" name="Google Shape;118;p20" title="CD2_Track_049_KlasseA1_KB.mp3">
            <a:hlinkClick r:id="rId4"/>
          </p:cNvPr>
          <p:cNvPicPr preferRelativeResize="0"/>
          <p:nvPr/>
        </p:nvPicPr>
        <p:blipFill>
          <a:blip r:embed="rId5">
            <a:alphaModFix/>
          </a:blip>
          <a:stretch>
            <a:fillRect/>
          </a:stretch>
        </p:blipFill>
        <p:spPr>
          <a:xfrm>
            <a:off x="3496850" y="2771750"/>
            <a:ext cx="457200" cy="457200"/>
          </a:xfrm>
          <a:prstGeom prst="rect">
            <a:avLst/>
          </a:prstGeom>
          <a:noFill/>
          <a:ln>
            <a:noFill/>
          </a:ln>
        </p:spPr>
      </p:pic>
      <p:pic>
        <p:nvPicPr>
          <p:cNvPr id="119" name="Google Shape;119;p20" title="CD2_Track_050_KlasseA1_KB.mp3">
            <a:hlinkClick r:id="rId6"/>
          </p:cNvPr>
          <p:cNvPicPr preferRelativeResize="0"/>
          <p:nvPr/>
        </p:nvPicPr>
        <p:blipFill>
          <a:blip r:embed="rId5">
            <a:alphaModFix/>
          </a:blip>
          <a:stretch>
            <a:fillRect/>
          </a:stretch>
        </p:blipFill>
        <p:spPr>
          <a:xfrm>
            <a:off x="4396750" y="2771750"/>
            <a:ext cx="457200" cy="457200"/>
          </a:xfrm>
          <a:prstGeom prst="rect">
            <a:avLst/>
          </a:prstGeom>
          <a:noFill/>
          <a:ln>
            <a:noFill/>
          </a:ln>
        </p:spPr>
      </p:pic>
      <p:pic>
        <p:nvPicPr>
          <p:cNvPr id="120" name="Google Shape;120;p20" title="CD2_Track_051_KlasseA1_KB.mp3">
            <a:hlinkClick r:id="rId7"/>
          </p:cNvPr>
          <p:cNvPicPr preferRelativeResize="0"/>
          <p:nvPr/>
        </p:nvPicPr>
        <p:blipFill>
          <a:blip r:embed="rId5">
            <a:alphaModFix/>
          </a:blip>
          <a:stretch>
            <a:fillRect/>
          </a:stretch>
        </p:blipFill>
        <p:spPr>
          <a:xfrm>
            <a:off x="5543450" y="2857475"/>
            <a:ext cx="457200" cy="457200"/>
          </a:xfrm>
          <a:prstGeom prst="rect">
            <a:avLst/>
          </a:prstGeom>
          <a:noFill/>
          <a:ln>
            <a:noFill/>
          </a:ln>
        </p:spPr>
      </p:pic>
      <p:pic>
        <p:nvPicPr>
          <p:cNvPr id="121" name="Google Shape;121;p20" title="CD2_Track_052_KlasseA1_KB.mp3">
            <a:hlinkClick r:id="rId8"/>
          </p:cNvPr>
          <p:cNvPicPr preferRelativeResize="0"/>
          <p:nvPr/>
        </p:nvPicPr>
        <p:blipFill>
          <a:blip r:embed="rId5">
            <a:alphaModFix/>
          </a:blip>
          <a:stretch>
            <a:fillRect/>
          </a:stretch>
        </p:blipFill>
        <p:spPr>
          <a:xfrm>
            <a:off x="6690150" y="2771750"/>
            <a:ext cx="457200" cy="4572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25" name="Shape 125"/>
        <p:cNvGrpSpPr/>
        <p:nvPr/>
      </p:nvGrpSpPr>
      <p:grpSpPr>
        <a:xfrm>
          <a:off x="0" y="0"/>
          <a:ext cx="0" cy="0"/>
          <a:chOff x="0" y="0"/>
          <a:chExt cx="0" cy="0"/>
        </a:xfrm>
      </p:grpSpPr>
      <p:sp>
        <p:nvSpPr>
          <p:cNvPr id="126" name="Google Shape;126;p21"/>
          <p:cNvSpPr txBox="1"/>
          <p:nvPr>
            <p:ph type="title"/>
          </p:nvPr>
        </p:nvSpPr>
        <p:spPr>
          <a:xfrm>
            <a:off x="311700" y="445025"/>
            <a:ext cx="8520600" cy="10443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hr" sz="2500"/>
              <a:t>Du bist mit deiner Freundin im Geschäft und ihr sucht das Geschenk. Führt den Dialog und   verwendet diese Punkte:</a:t>
            </a:r>
            <a:endParaRPr sz="2500"/>
          </a:p>
        </p:txBody>
      </p:sp>
      <p:sp>
        <p:nvSpPr>
          <p:cNvPr id="127" name="Google Shape;127;p21"/>
          <p:cNvSpPr txBox="1"/>
          <p:nvPr>
            <p:ph idx="1" type="body"/>
          </p:nvPr>
        </p:nvSpPr>
        <p:spPr>
          <a:xfrm>
            <a:off x="311700" y="1489475"/>
            <a:ext cx="8520600" cy="3525600"/>
          </a:xfrm>
          <a:prstGeom prst="rect">
            <a:avLst/>
          </a:prstGeom>
        </p:spPr>
        <p:txBody>
          <a:bodyPr anchorCtr="0" anchor="t" bIns="91425" lIns="91425" spcFirstLastPara="1" rIns="91425" wrap="square" tIns="91425">
            <a:noAutofit/>
          </a:bodyPr>
          <a:lstStyle/>
          <a:p>
            <a:pPr indent="-326707" lvl="0" marL="457200" rtl="0" algn="l">
              <a:lnSpc>
                <a:spcPct val="95000"/>
              </a:lnSpc>
              <a:spcBef>
                <a:spcPts val="0"/>
              </a:spcBef>
              <a:spcAft>
                <a:spcPts val="0"/>
              </a:spcAft>
              <a:buClr>
                <a:schemeClr val="dk1"/>
              </a:buClr>
              <a:buSzPts val="1545"/>
              <a:buChar char="●"/>
            </a:pPr>
            <a:r>
              <a:rPr b="1" lang="hr" sz="1545">
                <a:solidFill>
                  <a:schemeClr val="dk1"/>
                </a:solidFill>
              </a:rPr>
              <a:t>das Geschenk </a:t>
            </a:r>
            <a:r>
              <a:rPr lang="hr" sz="1545">
                <a:solidFill>
                  <a:schemeClr val="dk1"/>
                </a:solidFill>
              </a:rPr>
              <a:t>( das Buch, das T- shirt, die Sonnenbrille, der Kopfhörer, der Ring, die Ohrringe)</a:t>
            </a:r>
            <a:endParaRPr sz="1545"/>
          </a:p>
          <a:p>
            <a:pPr indent="-326707" lvl="0" marL="457200" rtl="0" algn="l">
              <a:lnSpc>
                <a:spcPct val="95000"/>
              </a:lnSpc>
              <a:spcBef>
                <a:spcPts val="0"/>
              </a:spcBef>
              <a:spcAft>
                <a:spcPts val="0"/>
              </a:spcAft>
              <a:buClr>
                <a:schemeClr val="dk1"/>
              </a:buClr>
              <a:buSzPts val="1545"/>
              <a:buChar char="●"/>
            </a:pPr>
            <a:r>
              <a:rPr b="1" lang="hr" sz="1545">
                <a:solidFill>
                  <a:schemeClr val="dk1"/>
                </a:solidFill>
              </a:rPr>
              <a:t>wie findest du + Akk. ( den, die, das,die) / gefällt dir + Nom. (der, die,das, die)</a:t>
            </a:r>
            <a:endParaRPr b="1" sz="1545">
              <a:solidFill>
                <a:schemeClr val="dk1"/>
              </a:solidFill>
            </a:endParaRPr>
          </a:p>
          <a:p>
            <a:pPr indent="0" lvl="0" marL="457200" rtl="0" algn="l">
              <a:lnSpc>
                <a:spcPct val="95000"/>
              </a:lnSpc>
              <a:spcBef>
                <a:spcPts val="1200"/>
              </a:spcBef>
              <a:spcAft>
                <a:spcPts val="0"/>
              </a:spcAft>
              <a:buSzPts val="935"/>
              <a:buNone/>
            </a:pPr>
            <a:r>
              <a:t/>
            </a:r>
            <a:endParaRPr b="1" sz="1545">
              <a:solidFill>
                <a:schemeClr val="dk1"/>
              </a:solidFill>
            </a:endParaRPr>
          </a:p>
          <a:p>
            <a:pPr indent="-326707" lvl="0" marL="457200" rtl="0" algn="l">
              <a:lnSpc>
                <a:spcPct val="95000"/>
              </a:lnSpc>
              <a:spcBef>
                <a:spcPts val="1200"/>
              </a:spcBef>
              <a:spcAft>
                <a:spcPts val="0"/>
              </a:spcAft>
              <a:buClr>
                <a:schemeClr val="dk1"/>
              </a:buClr>
              <a:buSzPts val="1545"/>
              <a:buChar char="●"/>
            </a:pPr>
            <a:r>
              <a:rPr b="1" lang="hr" sz="1545">
                <a:solidFill>
                  <a:schemeClr val="dk1"/>
                </a:solidFill>
              </a:rPr>
              <a:t>welcher/ welche/ welches/ welche ( meinst du) - dieser/diese/ dieses/ diese</a:t>
            </a:r>
            <a:endParaRPr b="1" sz="1545">
              <a:solidFill>
                <a:schemeClr val="dk1"/>
              </a:solidFill>
            </a:endParaRPr>
          </a:p>
          <a:p>
            <a:pPr indent="0" lvl="0" marL="457200" rtl="0" algn="l">
              <a:lnSpc>
                <a:spcPct val="95000"/>
              </a:lnSpc>
              <a:spcBef>
                <a:spcPts val="1200"/>
              </a:spcBef>
              <a:spcAft>
                <a:spcPts val="0"/>
              </a:spcAft>
              <a:buNone/>
            </a:pPr>
            <a:r>
              <a:t/>
            </a:r>
            <a:endParaRPr b="1" sz="1545">
              <a:solidFill>
                <a:schemeClr val="dk1"/>
              </a:solidFill>
            </a:endParaRPr>
          </a:p>
          <a:p>
            <a:pPr indent="-326707" lvl="0" marL="457200" rtl="0" algn="l">
              <a:lnSpc>
                <a:spcPct val="95000"/>
              </a:lnSpc>
              <a:spcBef>
                <a:spcPts val="1200"/>
              </a:spcBef>
              <a:spcAft>
                <a:spcPts val="0"/>
              </a:spcAft>
              <a:buClr>
                <a:schemeClr val="dk1"/>
              </a:buClr>
              <a:buSzPts val="1545"/>
              <a:buChar char="●"/>
            </a:pPr>
            <a:r>
              <a:rPr b="1" lang="hr" sz="1545">
                <a:solidFill>
                  <a:schemeClr val="dk1"/>
                </a:solidFill>
              </a:rPr>
              <a:t>Na ja, geht so. / Ich finde sie überhaupt nicht cool. / Nicht so schön./ Super!/ Cool./ Gut./ Doof/ Blöd/ Schrecklich./ Ganz gut./ Nicht so gut./ Das sieht toll aus.</a:t>
            </a:r>
            <a:endParaRPr b="1" sz="1545">
              <a:solidFill>
                <a:schemeClr val="dk1"/>
              </a:solidFill>
            </a:endParaRPr>
          </a:p>
          <a:p>
            <a:pPr indent="0" lvl="0" marL="0" rtl="0" algn="l">
              <a:lnSpc>
                <a:spcPct val="95000"/>
              </a:lnSpc>
              <a:spcBef>
                <a:spcPts val="1200"/>
              </a:spcBef>
              <a:spcAft>
                <a:spcPts val="0"/>
              </a:spcAft>
              <a:buSzPts val="935"/>
              <a:buNone/>
            </a:pPr>
            <a:r>
              <a:t/>
            </a:r>
            <a:endParaRPr sz="1545">
              <a:solidFill>
                <a:schemeClr val="dk1"/>
              </a:solidFill>
            </a:endParaRPr>
          </a:p>
          <a:p>
            <a:pPr indent="-326707" lvl="0" marL="457200" rtl="0" algn="l">
              <a:lnSpc>
                <a:spcPct val="95000"/>
              </a:lnSpc>
              <a:spcBef>
                <a:spcPts val="1200"/>
              </a:spcBef>
              <a:spcAft>
                <a:spcPts val="0"/>
              </a:spcAft>
              <a:buClr>
                <a:schemeClr val="dk1"/>
              </a:buClr>
              <a:buSzPts val="1545"/>
              <a:buChar char="●"/>
            </a:pPr>
            <a:r>
              <a:rPr b="1" lang="hr" sz="1545">
                <a:solidFill>
                  <a:schemeClr val="dk1"/>
                </a:solidFill>
              </a:rPr>
              <a:t>Endlich haben wir ein Geschenk!</a:t>
            </a:r>
            <a:endParaRPr b="1" sz="1545">
              <a:solidFill>
                <a:schemeClr val="dk1"/>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