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57" r:id="rId6"/>
    <p:sldId id="259" r:id="rId7"/>
    <p:sldId id="262" r:id="rId8"/>
    <p:sldId id="264" r:id="rId9"/>
    <p:sldId id="266" r:id="rId10"/>
    <p:sldId id="265" r:id="rId11"/>
    <p:sldId id="263" r:id="rId12"/>
    <p:sldId id="267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hr-H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B52F533-9C2F-4D85-B87F-E350F6E775A0}" type="datetimeFigureOut">
              <a:rPr lang="sr-Latn-CS" smtClean="0"/>
              <a:pPr/>
              <a:t>27.5.2018.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hr-H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B9AD601-2AF5-4BF1-821B-07C63A6955C8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NL_skupina%20Marple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4" Type="http://schemas.openxmlformats.org/officeDocument/2006/relationships/hyperlink" Target="Primjer_-Priprema-za-nastavnu-situaciju_EGranuli&#263;.doc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Agatha%20Christie%20s%20podlogom%201%20(online-audio-converter.com).mp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NL_skupina%20Poirot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NL_skupina%20Holmes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500174"/>
            <a:ext cx="8458200" cy="1470025"/>
          </a:xfrm>
        </p:spPr>
        <p:txBody>
          <a:bodyPr/>
          <a:lstStyle/>
          <a:p>
            <a:r>
              <a:rPr lang="hr-HR" dirty="0" smtClean="0"/>
              <a:t>Boljetica gospođice Marple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4500570"/>
            <a:ext cx="6543692" cy="1752600"/>
          </a:xfrm>
        </p:spPr>
        <p:txBody>
          <a:bodyPr/>
          <a:lstStyle/>
          <a:p>
            <a:r>
              <a:rPr lang="hr-HR" dirty="0" smtClean="0"/>
              <a:t>Agatha Christie</a:t>
            </a:r>
          </a:p>
          <a:p>
            <a:endParaRPr lang="hr-HR" dirty="0" smtClean="0"/>
          </a:p>
          <a:p>
            <a:r>
              <a:rPr lang="hr-HR" dirty="0" smtClean="0"/>
              <a:t>- ulomak iz romana </a:t>
            </a:r>
            <a:r>
              <a:rPr lang="hr-HR" i="1" dirty="0" smtClean="0"/>
              <a:t>Usnulo umorstvo</a:t>
            </a:r>
            <a:endParaRPr lang="hr-HR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Skupina </a:t>
            </a:r>
            <a:r>
              <a:rPr lang="hr-HR" dirty="0" smtClean="0">
                <a:hlinkClick r:id="rId2" action="ppaction://hlinkfile"/>
              </a:rPr>
              <a:t>MARPLE</a:t>
            </a:r>
            <a:endParaRPr lang="hr-HR" dirty="0"/>
          </a:p>
        </p:txBody>
      </p:sp>
      <p:pic>
        <p:nvPicPr>
          <p:cNvPr id="4" name="Content Placeholder 3" descr="qr-code (3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00298" y="2000240"/>
            <a:ext cx="432435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 za kraj...domaća zadaća</a:t>
            </a:r>
            <a:endParaRPr lang="hr-HR" dirty="0"/>
          </a:p>
        </p:txBody>
      </p:sp>
      <p:pic>
        <p:nvPicPr>
          <p:cNvPr id="6" name="Content Placeholder 5" descr="qr-code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071678"/>
            <a:ext cx="432435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Hvala na suradnji!</a:t>
            </a:r>
            <a:endParaRPr lang="hr-HR" dirty="0"/>
          </a:p>
        </p:txBody>
      </p:sp>
      <p:pic>
        <p:nvPicPr>
          <p:cNvPr id="1026" name="Picture 2" descr="C:\Users\Korisnik\AppData\Local\Microsoft\Windows\INetCache\IE\IQQ0SKVH\assinatura-Agatha[1].pn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869132">
            <a:off x="792970" y="2483940"/>
            <a:ext cx="4791075" cy="1933575"/>
          </a:xfrm>
          <a:prstGeom prst="rect">
            <a:avLst/>
          </a:prstGeom>
          <a:noFill/>
        </p:spPr>
      </p:pic>
      <p:pic>
        <p:nvPicPr>
          <p:cNvPr id="1028" name="Picture 4" descr="C:\Users\Korisnik\AppData\Local\Microsoft\Windows\INetCache\IE\EESV2H0D\observation1[1].gif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928934"/>
            <a:ext cx="2495550" cy="3686175"/>
          </a:xfrm>
          <a:prstGeom prst="rect">
            <a:avLst/>
          </a:prstGeom>
          <a:noFill/>
        </p:spPr>
      </p:pic>
      <p:pic>
        <p:nvPicPr>
          <p:cNvPr id="1029" name="Picture 5" descr="C:\Users\Korisnik\AppData\Local\Microsoft\Windows\INetCache\IE\CPXDV067\detective-genre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0"/>
            <a:ext cx="1714480" cy="1714480"/>
          </a:xfrm>
          <a:prstGeom prst="rect">
            <a:avLst/>
          </a:prstGeom>
          <a:noFill/>
        </p:spPr>
      </p:pic>
      <p:pic>
        <p:nvPicPr>
          <p:cNvPr id="5" name="Picture 5" descr="C:\Users\Korisnik\AppData\Local\Microsoft\Windows\INetCache\IE\CPXDV067\SetaDireita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6020167">
            <a:off x="6546359" y="1688583"/>
            <a:ext cx="1433514" cy="1433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1.43386E-6 C 0.00174 0.04348 0.00261 0.08395 -0.00763 0.12511 C -0.00868 0.12905 -0.00711 0.11679 -0.00607 0.11286 C -0.00364 0.10384 0.00087 0.09089 0.00626 0.08418 C 0.00886 0.06984 0.0198 0.04764 0.02622 0.03492 C 0.02987 0.02752 0.02865 0.02983 0.0323 0.02266 C 0.03334 0.02058 0.03542 0.01642 0.03542 0.01642 C 0.03803 0.02706 0.03403 0.04024 0.0323 0.05134 C 0.03126 0.06568 0.03021 0.07308 0.02778 0.08603 C 0.02969 0.13436 0.02691 0.13413 0.03386 0.10869 C 0.03785 0.09412 0.03247 0.10592 0.03855 0.09436 C 0.04028 0.08719 0.04306 0.08094 0.04462 0.07377 C 0.04636 0.06545 0.04723 0.05435 0.05087 0.04718 C 0.05504 0.03885 0.05921 0.03191 0.06164 0.02266 C 0.06389 0.03469 0.06094 0.04394 0.05851 0.0555 C 0.05608 0.06637 0.05469 0.07724 0.05244 0.08811 C 0.05122 0.09436 0.04879 0.10014 0.04775 0.10661 C 0.04584 0.11864 0.04497 0.12673 0.03855 0.13529 C 0.02935 0.11748 0.03681 0.07932 0.04011 0.05735 C 0.04098 0.04301 0.04028 0.02821 0.04306 0.01434 C 0.04358 0.01133 0.04619 0.00925 0.04619 0.00624 C 0.04619 0.0037 0.0441 0.01017 0.04306 0.01226 C 0.03959 0.02683 0.03837 0.04325 0.03386 0.05735 C 0.03126 0.06545 0.02657 0.07262 0.0231 0.08002 C 0.02188 0.08256 0.02084 0.08534 0.01997 0.08811 C 0.01928 0.09019 0.01945 0.09251 0.01858 0.09436 C 0.01685 0.09875 0.01355 0.10199 0.01233 0.10661 C 0.01129 0.11078 0.01094 0.11517 0.00921 0.11887 C 0.00712 0.12303 0.00313 0.13113 0.00313 0.13113 C -0.00868 0.08603 0.00782 0.04579 0.00782 0.00208 C 0.00782 -0.0007 0.00678 0.00763 0.00626 0.01041 C 0.00521 0.01526 0.00348 0.02035 0.00157 0.02474 C -0.00347 0.03561 -0.00885 0.0525 -0.01684 0.05943 C -0.02274 0.07077 -0.02499 0.08071 -0.03072 0.09227 C -0.03159 0.09412 -0.03142 0.09667 -0.03229 0.09852 C -0.03402 0.10291 -0.03836 0.11078 -0.03836 0.11078 C -0.04184 0.08765 -0.03472 0.0666 -0.02916 0.0451 C -0.02604 0.03284 -0.02413 0.02151 -0.0184 0.01041 C -0.01562 -0.00046 -0.0177 0.00601 -0.01076 -0.0081 C -0.00972 -0.01018 -0.00763 -0.01434 -0.00763 -0.01434 C -0.00104 0.00301 -0.00295 0.02266 -0.00763 0.04093 C -0.00815 0.0703 -0.0092 0.09991 -0.0092 0.12928 C -0.0092 0.1383 -0.0085 0.11147 -0.00763 0.10245 C -0.00694 0.09528 -0.00538 0.09227 -0.00295 0.08603 C -0.00052 0.07146 0.00278 0.05597 0.01233 0.04718 C 0.01337 0.0444 0.01424 0.04163 0.01546 0.03908 C 0.01737 0.03492 0.02153 0.02659 0.02153 0.02659 C 0.02205 0.02382 0.02101 0.01919 0.0231 0.0185 C 0.02483 0.01781 0.02605 0.0222 0.02622 0.02474 C 0.02709 0.04348 0.02431 0.06244 0.01997 0.08002 C 0.01893 0.1006 0.01841 0.10916 0.01389 0.1272 C 0.01337 0.12928 0.01494 0.12303 0.01546 0.12095 C 0.01615 0.11818 0.01754 0.1154 0.01858 0.11286 C 0.01997 0.10939 0.02136 0.10569 0.0231 0.10245 C 0.02553 0.09759 0.03091 0.08811 0.03091 0.08811 C 0.03369 0.07169 0.02987 0.08788 0.03698 0.07377 C 0.03785 0.07192 0.03768 0.06961 0.03855 0.06776 C 0.03976 0.06475 0.0415 0.06221 0.04306 0.05943 C 0.04584 0.04856 0.05105 0.04486 0.05695 0.037 C 0.05747 0.03492 0.05764 0.03261 0.05851 0.03076 C 0.05973 0.02844 0.0632 0.02474 0.0632 0.02474 " pathEditMode="relative" ptsTypes="ffffffffffffffffffffffffffffffffffffffffffffffffffffffffffffA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066800"/>
          </a:xfrm>
        </p:spPr>
        <p:txBody>
          <a:bodyPr/>
          <a:lstStyle/>
          <a:p>
            <a:r>
              <a:rPr lang="hr-HR" dirty="0" smtClean="0"/>
              <a:t>Gospođica Marple u Londonu</a:t>
            </a:r>
            <a:endParaRPr lang="hr-HR" dirty="0"/>
          </a:p>
        </p:txBody>
      </p:sp>
      <p:pic>
        <p:nvPicPr>
          <p:cNvPr id="4" name="Content Placeholder 3" descr="Miss-Marple-Helen-Hay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857364"/>
            <a:ext cx="4932719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00108"/>
            <a:ext cx="7786742" cy="4357718"/>
          </a:xfrm>
        </p:spPr>
        <p:txBody>
          <a:bodyPr>
            <a:normAutofit/>
          </a:bodyPr>
          <a:lstStyle/>
          <a:p>
            <a:pPr lvl="0"/>
            <a:r>
              <a:rPr lang="hr-HR" sz="4400" b="1" dirty="0"/>
              <a:t>Tema</a:t>
            </a:r>
            <a:r>
              <a:rPr lang="hr-HR" sz="4400" dirty="0"/>
              <a:t>: Odluka gospođice Marple da ode u Dillmouth istražiti „usnulo umorstvo</a:t>
            </a:r>
            <a:r>
              <a:rPr lang="hr-HR" sz="4400" dirty="0" smtClean="0"/>
              <a:t>“.</a:t>
            </a:r>
          </a:p>
          <a:p>
            <a:pPr lvl="0"/>
            <a:endParaRPr lang="hr-HR" sz="4400" dirty="0" smtClean="0"/>
          </a:p>
          <a:p>
            <a:pPr lvl="0"/>
            <a:r>
              <a:rPr lang="hr-HR" sz="4400" dirty="0" smtClean="0"/>
              <a:t>Dillmouth – izmišljeno mjesto</a:t>
            </a:r>
          </a:p>
          <a:p>
            <a:pPr lvl="0">
              <a:buNone/>
            </a:pPr>
            <a:endParaRPr lang="hr-HR" dirty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3786214"/>
          </a:xfrm>
        </p:spPr>
        <p:txBody>
          <a:bodyPr/>
          <a:lstStyle/>
          <a:p>
            <a:pPr lvl="0"/>
            <a:r>
              <a:rPr lang="hr-HR" b="1" dirty="0" smtClean="0"/>
              <a:t>Likovi</a:t>
            </a:r>
            <a:r>
              <a:rPr lang="hr-HR" dirty="0" smtClean="0"/>
              <a:t>:</a:t>
            </a:r>
          </a:p>
          <a:p>
            <a:r>
              <a:rPr lang="hr-HR" dirty="0" smtClean="0"/>
              <a:t>GOSPOĐICA MARPLE – tajanstvena, lukava, uporna, tvrdoglava</a:t>
            </a:r>
          </a:p>
          <a:p>
            <a:r>
              <a:rPr lang="hr-HR" dirty="0" smtClean="0"/>
              <a:t> DOKTOR HAYDOCK –  prijatelj gospođice Marple; pronicljiv, iskren, duhovit</a:t>
            </a:r>
          </a:p>
          <a:p>
            <a:r>
              <a:rPr lang="hr-HR" b="1" dirty="0" smtClean="0"/>
              <a:t>Karakterizacija likova ostvarena je govorom i postupcima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b="1" dirty="0"/>
              <a:t>Kriminalistički roman </a:t>
            </a:r>
            <a:r>
              <a:rPr lang="hr-HR" dirty="0"/>
              <a:t>vrsta je romana u kojemu se razrješava neko kazneno djelo: zločin, pljačka, otmica, razbojstvo, prevara i sl. Glavni su likovi kriminalci, istražitelji i policajci.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25112"/>
          </a:xfrm>
        </p:spPr>
        <p:txBody>
          <a:bodyPr/>
          <a:lstStyle/>
          <a:p>
            <a:pPr lvl="0"/>
            <a:r>
              <a:rPr lang="hr-HR" dirty="0"/>
              <a:t>Od</a:t>
            </a:r>
            <a:r>
              <a:rPr lang="hr-HR" b="1" dirty="0"/>
              <a:t> dijelova fabule </a:t>
            </a:r>
            <a:r>
              <a:rPr lang="hr-HR" dirty="0"/>
              <a:t>u ulomku su zastupljeni samo</a:t>
            </a:r>
            <a:r>
              <a:rPr lang="hr-HR" b="1" dirty="0"/>
              <a:t> uvod i zaplet</a:t>
            </a:r>
            <a:r>
              <a:rPr lang="hr-HR" dirty="0"/>
              <a:t>.</a:t>
            </a:r>
          </a:p>
          <a:p>
            <a:r>
              <a:rPr lang="hr-HR" b="1" dirty="0"/>
              <a:t>UVOD</a:t>
            </a:r>
            <a:r>
              <a:rPr lang="hr-HR" dirty="0"/>
              <a:t>: Gospođicu Marple zaokuplja tajanstveno umorstvo koje se dogodilo prije</a:t>
            </a:r>
          </a:p>
          <a:p>
            <a:pPr>
              <a:buNone/>
            </a:pPr>
            <a:r>
              <a:rPr lang="hr-HR" dirty="0" smtClean="0"/>
              <a:t>   </a:t>
            </a:r>
            <a:r>
              <a:rPr lang="hr-HR" dirty="0"/>
              <a:t>19-20 godina.</a:t>
            </a:r>
          </a:p>
          <a:p>
            <a:r>
              <a:rPr lang="hr-HR" b="1" dirty="0"/>
              <a:t>ZAPLET</a:t>
            </a:r>
            <a:r>
              <a:rPr lang="hr-HR" dirty="0"/>
              <a:t>: U razgovoru s doktorom Haydockom otkriva da je odlučila otputovati u </a:t>
            </a:r>
            <a:r>
              <a:rPr lang="hr-HR" dirty="0" smtClean="0"/>
              <a:t> Dillmouth </a:t>
            </a:r>
            <a:r>
              <a:rPr lang="hr-HR" dirty="0"/>
              <a:t>kako bi ga istražila.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6715172" cy="1066800"/>
          </a:xfrm>
        </p:spPr>
        <p:txBody>
          <a:bodyPr/>
          <a:lstStyle/>
          <a:p>
            <a:r>
              <a:rPr lang="hr-HR" dirty="0" smtClean="0"/>
              <a:t>Tko je bila </a:t>
            </a:r>
            <a:r>
              <a:rPr lang="hr-HR" dirty="0" smtClean="0">
                <a:hlinkClick r:id="rId2" action="ppaction://hlinkfile"/>
              </a:rPr>
              <a:t>Agatha Christie</a:t>
            </a:r>
            <a:r>
              <a:rPr lang="hr-HR" dirty="0" smtClean="0"/>
              <a:t>?</a:t>
            </a:r>
            <a:endParaRPr lang="hr-HR" dirty="0"/>
          </a:p>
        </p:txBody>
      </p:sp>
      <p:pic>
        <p:nvPicPr>
          <p:cNvPr id="5" name="Picture 4" descr="agatha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71612"/>
            <a:ext cx="4286280" cy="4286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628" y="1000109"/>
            <a:ext cx="335758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hr-HR" dirty="0" smtClean="0"/>
              <a:t>1890. – 1976. </a:t>
            </a:r>
          </a:p>
          <a:p>
            <a:pPr>
              <a:buFont typeface="Arial" pitchFamily="34" charset="0"/>
              <a:buChar char="•"/>
            </a:pPr>
            <a:r>
              <a:rPr lang="hr-HR" dirty="0" smtClean="0"/>
              <a:t> britanska spisateljica kriminalističkih romana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n</a:t>
            </a:r>
            <a:r>
              <a:rPr lang="hr-HR" dirty="0" smtClean="0"/>
              <a:t>apisala je 66 detektivska romana i 14 kratkih priča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s</a:t>
            </a:r>
            <a:r>
              <a:rPr lang="hr-HR" dirty="0" smtClean="0"/>
              <a:t>a 16 godina odlazi u Pariz na studij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u</a:t>
            </a:r>
            <a:r>
              <a:rPr lang="hr-HR" dirty="0" smtClean="0"/>
              <a:t>daje se 1914. godine, a razvodi 1928. 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i</a:t>
            </a:r>
            <a:r>
              <a:rPr lang="hr-HR" dirty="0" smtClean="0"/>
              <a:t>mala kćer Rosalindu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s</a:t>
            </a:r>
            <a:r>
              <a:rPr lang="hr-HR" dirty="0" smtClean="0"/>
              <a:t>udjelovala je u I. svj. ratu kao bolničarka; radila je u ljekarni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n</a:t>
            </a:r>
            <a:r>
              <a:rPr lang="hr-HR" dirty="0" smtClean="0"/>
              <a:t>estala je na 11 dana zbog amnezije 1926. godine</a:t>
            </a:r>
          </a:p>
          <a:p>
            <a:pPr>
              <a:buFont typeface="Arial" pitchFamily="34" charset="0"/>
              <a:buChar char="•"/>
            </a:pPr>
            <a:r>
              <a:rPr lang="hr-HR" dirty="0"/>
              <a:t>n</a:t>
            </a:r>
            <a:r>
              <a:rPr lang="hr-HR" dirty="0" smtClean="0"/>
              <a:t>ajpoznatiji likovi su Hercul Poirot i Gospođice Marple</a:t>
            </a:r>
          </a:p>
          <a:p>
            <a:pPr>
              <a:buFont typeface="Arial" pitchFamily="34" charset="0"/>
              <a:buChar char="•"/>
            </a:pPr>
            <a:r>
              <a:rPr lang="hr-HR" i="1" dirty="0" smtClean="0"/>
              <a:t>Deset malih crnaca </a:t>
            </a:r>
            <a:r>
              <a:rPr lang="hr-HR" dirty="0" smtClean="0"/>
              <a:t>njezin je najprodavaniji je roman, a </a:t>
            </a:r>
            <a:r>
              <a:rPr lang="hr-HR" i="1" dirty="0" smtClean="0"/>
              <a:t>Mišolovka</a:t>
            </a:r>
            <a:r>
              <a:rPr lang="hr-HR" dirty="0" smtClean="0"/>
              <a:t> je najizvođenija drama na svijetu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Skupina </a:t>
            </a:r>
            <a:r>
              <a:rPr lang="hr-HR" dirty="0" smtClean="0">
                <a:hlinkClick r:id="rId2" action="ppaction://hlinkfile"/>
              </a:rPr>
              <a:t>POIROT</a:t>
            </a:r>
            <a:endParaRPr lang="hr-HR" dirty="0"/>
          </a:p>
        </p:txBody>
      </p:sp>
      <p:pic>
        <p:nvPicPr>
          <p:cNvPr id="4" name="Content Placeholder 3" descr="qr-code (2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2143116"/>
            <a:ext cx="432435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Skupina </a:t>
            </a:r>
            <a:r>
              <a:rPr lang="hr-HR" dirty="0" smtClean="0">
                <a:hlinkClick r:id="rId2" action="ppaction://hlinkfile"/>
              </a:rPr>
              <a:t>HOLMES</a:t>
            </a:r>
            <a:endParaRPr lang="hr-HR" dirty="0"/>
          </a:p>
        </p:txBody>
      </p:sp>
      <p:pic>
        <p:nvPicPr>
          <p:cNvPr id="4" name="Content Placeholder 3" descr="qr-code (4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28860" y="2071678"/>
            <a:ext cx="432435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424</TotalTime>
  <Words>256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Boljetica gospođice Marple</vt:lpstr>
      <vt:lpstr>Gospođica Marple u Londonu</vt:lpstr>
      <vt:lpstr>Slide 3</vt:lpstr>
      <vt:lpstr>Slide 4</vt:lpstr>
      <vt:lpstr>Slide 5</vt:lpstr>
      <vt:lpstr>Slide 6</vt:lpstr>
      <vt:lpstr>Tko je bila Agatha Christie?</vt:lpstr>
      <vt:lpstr>Skupina POIROT</vt:lpstr>
      <vt:lpstr>Skupina HOLMES</vt:lpstr>
      <vt:lpstr>Skupina MARPLE</vt:lpstr>
      <vt:lpstr>I za kraj...domaća zadaća</vt:lpstr>
      <vt:lpstr>Hvala na suradnji!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Boljetica gospođice Marple</dc:title>
  <dc:creator>Korisnik</dc:creator>
  <cp:lastModifiedBy>Korisnik</cp:lastModifiedBy>
  <cp:revision>8</cp:revision>
  <dcterms:created xsi:type="dcterms:W3CDTF">2018-05-27T09:40:35Z</dcterms:created>
  <dcterms:modified xsi:type="dcterms:W3CDTF">2018-05-27T17:07:00Z</dcterms:modified>
</cp:coreProperties>
</file>