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61" r:id="rId4"/>
    <p:sldId id="266" r:id="rId5"/>
    <p:sldId id="267" r:id="rId6"/>
    <p:sldId id="268" r:id="rId7"/>
    <p:sldId id="269" r:id="rId8"/>
    <p:sldId id="263" r:id="rId9"/>
    <p:sldId id="264" r:id="rId10"/>
    <p:sldId id="271" r:id="rId11"/>
    <p:sldId id="260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11" autoAdjust="0"/>
  </p:normalViewPr>
  <p:slideViewPr>
    <p:cSldViewPr snapToGrid="0">
      <p:cViewPr varScale="1">
        <p:scale>
          <a:sx n="69" d="100"/>
          <a:sy n="69" d="100"/>
        </p:scale>
        <p:origin x="120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B1A70-6D26-428F-A755-B00DD00741BA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B0A84A-C97F-43A5-9347-590ABA95D2A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78062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A.6.1.Učenik objašnjava organiziranost prirode uspoređujući cjelinu i sastavne djelove,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B.6.2. Učenik raspravlja o važnosti održavanja ravnotežnog stanja u prirodi i uzrocima njegovog narušavanja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C.6.1. Učenik analizira prijenos i pretvorbu energije u živim i neživim sustavima,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D.6.1.  Učenik tumači uočene pojave, procese i međuodnose na temelju opažanja prirode i jednostavnih istraživanja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D.6.2. Učenik objašnjava osnovne principe znanosti te odnose znanosti, tehnologije i društvenog napretka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A.6.1.Učenik objašnjava organiziranost prirode uspoređujući cjelinu i sastavne djelove,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B.6.2. Učenik raspravlja o važnosti održavanja ravnotežnog stanja u prirodi i uzrocima njegovog narušavanja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C.6.1. Učenik analizira prijenos i pretvorbu energije u živim i neživim sustavima,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D.6.1.  Učenik tumači uočene pojave, procese i međuodnose na temelju opažanja prirode i jednostavnih istraživanja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OŠ PRI D.6.2. Učenik objašnjava osnovne principe znanosti te odnose znanosti, tehnologije i društvenog napretka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B0A84A-C97F-43A5-9347-590ABA95D2A9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385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B0A84A-C97F-43A5-9347-590ABA95D2A9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3715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B0A84A-C97F-43A5-9347-590ABA95D2A9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27018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11C-15EA-4058-9C5F-521E12E41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D0B639-FA3B-440D-9E5E-C3708BC43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5FF1E-6767-4C31-9F21-2CEFAB574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1A868-54F7-4085-90F3-AA5FDD105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ED2D9-A976-45FC-BDD2-DFB5954EC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38950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48374-380E-4A50-8362-B28C4756E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26C76E-C8BF-413D-B368-2F00156FBF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1BD99A-C519-471E-B3F0-79869DD71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B5F92-AFDC-4788-9BFE-A68BA637A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5B7EB-0B9C-4FD8-9F2E-47295454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949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1DEAAE-1BC1-4481-9671-A3C13F2C3E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329C76-7A41-442A-AB37-1E9E326BB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FAB60-A037-45A7-979E-3199341EE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82B57-3C99-49A4-AB55-5E6C01C42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42B25-ABBF-41F2-AFFE-CF22AB138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069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F8804-83FB-4008-A0F9-A82E1A24A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7B11E-F04A-4151-A881-07A15E879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286F6-AA36-4318-80DE-14770A344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C965C-8949-4D80-B2B2-E107B1372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BAB6-E9E0-4995-8519-00EE4021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94028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F3351-D187-4F47-99D7-1F696D6B7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9E473-E75F-4624-97C1-F13D88D65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AB883-21B5-4197-B713-BA5322E44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ED327-FF2A-4005-B097-561DA95A7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782B3-98D2-4B4D-B2D9-EC44A1E96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349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C0554-BACB-4C5E-90E1-89E13343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3C845-7CE2-49F3-B8F5-88584F08A0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58909-D138-4840-BD20-07D7388B7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15A066-5405-4EA1-9B33-E590A605C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297FDD-671F-4931-A109-4FD14FDD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874BB2-2341-4F2D-9750-C5BA2C0D5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8749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8D5B-1946-4166-A6FF-5125F58E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92AA0-F597-4C54-9E48-045FAE9D7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A43D4-C352-42D1-8D1D-658B02253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38948-40C3-4B27-A5D4-CF495EE281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F24A8-B518-4ADD-9A7B-4561BF8281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AC44F7-57D3-4237-B830-0215EB477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EC012-AFE9-4B05-B2B8-A0021737E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17B255-7512-41C0-952C-7B1799AF4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005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41758-D2E0-47F7-8B3B-C9A46D100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6B1AAB-2964-49BC-BE44-8354080FA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B7D2EE-7C92-4DD2-B66F-522B5C9EC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2CA26C-1E7C-4F6D-A7F7-4F7D6C8B1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932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CFF265-A7C6-4EB7-AB7A-97642BC70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AD697C-F0D9-46F7-AC5F-C5B6A1DFD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888DA-A143-4B24-B5AD-6DC842082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515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4D3AC-5C13-43BA-99DE-5C15ED8B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F2998-15C3-4CA4-9896-BEB6CB19A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A6BD3A-511B-45DD-90DF-F732C6F770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CBC12C-E55C-40D0-BF8E-008B58AAE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A0C279-0682-4F6D-93FE-5D98152FE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FA8A10-5C4A-43D1-B231-2CFC649E8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5153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7873-BF02-4629-A0DA-E2BB5360B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CFEF24-24D6-4EB0-95FD-8C2A7C85AF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D118CE-4410-4C91-9902-7FE1F01B4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33F549-5F93-4D11-AEC4-150214BF7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5AEFC-7686-4CD6-B203-68B7DEA1D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9C39C1-5B7E-4987-BD17-635899F2C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6180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AA6178-0742-4DDF-A965-EFE07F7D2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5B800-CD4B-4F6C-8BA9-7CAFC5D95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8537B-49A4-44BC-A759-ED4FD771D0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73383-A3D7-4CF0-BE50-BAD64142F5F6}" type="datetimeFigureOut">
              <a:rPr lang="hr-HR" smtClean="0"/>
              <a:t>28.12.2023.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A1F6C-793D-4FD5-9C28-BD62A9ED6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1CBD2-2933-4E3E-A8B0-4A76E4C8C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26577-E730-40B9-AE1B-27047AD3658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4284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J_9IGPsivQ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cyv4PuCL9R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49B34-06BA-4CF8-ACE8-C0A22799E6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/>
              <a:t>Rebusi, ples i znanje – </a:t>
            </a:r>
            <a:br>
              <a:rPr lang="hr-HR" b="1" dirty="0"/>
            </a:br>
            <a:r>
              <a:rPr lang="hr-HR" b="1" dirty="0"/>
              <a:t>provjerimo vaše činjenično stanje!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0B2770-E378-499B-BA04-B5F16ADCF9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9159" y="4714400"/>
            <a:ext cx="9144000" cy="894548"/>
          </a:xfrm>
        </p:spPr>
        <p:txBody>
          <a:bodyPr/>
          <a:lstStyle/>
          <a:p>
            <a:r>
              <a:rPr lang="hr-HR" dirty="0"/>
              <a:t>Ponavljanje i sistematizacija gradiva</a:t>
            </a:r>
          </a:p>
          <a:p>
            <a:r>
              <a:rPr lang="hr-HR" b="1" dirty="0"/>
              <a:t>Od čestice do galaksije</a:t>
            </a:r>
          </a:p>
          <a:p>
            <a:endParaRPr lang="hr-HR" dirty="0"/>
          </a:p>
          <a:p>
            <a:pPr algn="l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0070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66ADA-3ACF-4BBC-B703-F590F907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048"/>
            <a:ext cx="7146074" cy="638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hr-HR" sz="3600" dirty="0"/>
            </a:br>
            <a:r>
              <a:rPr lang="hr-HR" sz="3600" dirty="0"/>
              <a:t>Plesni izazov (</a:t>
            </a:r>
            <a:r>
              <a:rPr lang="hr-HR" sz="3600" i="1" dirty="0"/>
              <a:t>igra uloga</a:t>
            </a:r>
            <a:r>
              <a:rPr lang="hr-HR" sz="3600" dirty="0"/>
              <a:t>) - tango u troje </a:t>
            </a:r>
            <a:r>
              <a:rPr lang="hr-HR" sz="3600" dirty="0">
                <a:sym typeface="Wingdings" panose="05000000000000000000" pitchFamily="2" charset="2"/>
              </a:rPr>
              <a:t></a:t>
            </a:r>
            <a:br>
              <a:rPr lang="hr-HR" sz="3600" dirty="0"/>
            </a:b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D5EE03-0E2E-4F70-862E-DE53BCDCB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966" y="1640191"/>
            <a:ext cx="4689543" cy="31263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DD89754-2514-4EAD-A6A2-7F9AA42DC67F}"/>
              </a:ext>
            </a:extLst>
          </p:cNvPr>
          <p:cNvSpPr txBox="1"/>
          <p:nvPr/>
        </p:nvSpPr>
        <p:spPr>
          <a:xfrm>
            <a:off x="6096000" y="4766553"/>
            <a:ext cx="58246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Utjecaj Mjeseca na živa bića:</a:t>
            </a:r>
          </a:p>
          <a:p>
            <a:r>
              <a:rPr lang="hr-HR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Crvena moruzgva:</a:t>
            </a:r>
          </a:p>
          <a:p>
            <a:r>
              <a:rPr lang="hr-HR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https://www.youtube.com/watch?v=CJ_9IGPsivQ</a:t>
            </a:r>
            <a:endParaRPr lang="hr-HR" dirty="0"/>
          </a:p>
          <a:p>
            <a:endParaRPr lang="hr-HR" dirty="0"/>
          </a:p>
          <a:p>
            <a:r>
              <a:rPr lang="hr-HR" dirty="0"/>
              <a:t>Za one koji žele znati više (Astroučionica):</a:t>
            </a:r>
            <a:br>
              <a:rPr lang="hr-HR" dirty="0"/>
            </a:br>
            <a:r>
              <a:rPr lang="hr-HR" dirty="0">
                <a:hlinkClick r:id="rId4"/>
              </a:rPr>
              <a:t>https://www.youtube.com/watch?v=cyv4PuCL9Rs</a:t>
            </a:r>
            <a:endParaRPr lang="hr-HR" dirty="0"/>
          </a:p>
          <a:p>
            <a:endParaRPr lang="hr-H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31EA78-78AC-423E-B823-0C349E38F680}"/>
              </a:ext>
            </a:extLst>
          </p:cNvPr>
          <p:cNvSpPr txBox="1"/>
          <p:nvPr/>
        </p:nvSpPr>
        <p:spPr>
          <a:xfrm>
            <a:off x="758283" y="1862254"/>
            <a:ext cx="50403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Uloge:</a:t>
            </a:r>
          </a:p>
          <a:p>
            <a:pPr marL="342900" indent="-342900">
              <a:buAutoNum type="arabicPeriod"/>
            </a:pPr>
            <a:r>
              <a:rPr lang="hr-HR" dirty="0"/>
              <a:t>Učenik u ulozi planeta Zemlje</a:t>
            </a:r>
          </a:p>
          <a:p>
            <a:pPr marL="342900" indent="-342900">
              <a:buAutoNum type="arabicPeriod"/>
            </a:pPr>
            <a:r>
              <a:rPr lang="hr-HR" dirty="0"/>
              <a:t>Učenik u ulozi Mjeseca</a:t>
            </a:r>
          </a:p>
          <a:p>
            <a:pPr marL="342900" indent="-342900">
              <a:buAutoNum type="arabicPeriod"/>
            </a:pPr>
            <a:r>
              <a:rPr lang="hr-HR" dirty="0"/>
              <a:t>Učenik u ulozi Sunca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/>
              <a:t>Zadatak:</a:t>
            </a:r>
          </a:p>
          <a:p>
            <a:r>
              <a:rPr lang="hr-HR" dirty="0"/>
              <a:t>Pokretanjem vlastitog tijela dočarati kretanja </a:t>
            </a:r>
          </a:p>
          <a:p>
            <a:r>
              <a:rPr lang="hr-HR" dirty="0"/>
              <a:t>Zemlje oko Sunca i vlastite osi;</a:t>
            </a:r>
          </a:p>
          <a:p>
            <a:r>
              <a:rPr lang="hr-HR" dirty="0"/>
              <a:t>Mjeseca oko Zemlje</a:t>
            </a:r>
          </a:p>
          <a:p>
            <a:r>
              <a:rPr lang="hr-HR" dirty="0"/>
              <a:t>Sunca oko kojeg se nebeska tijela pomiču</a:t>
            </a:r>
          </a:p>
          <a:p>
            <a:r>
              <a:rPr lang="hr-HR" dirty="0"/>
              <a:t>Napomena:</a:t>
            </a:r>
          </a:p>
          <a:p>
            <a:r>
              <a:rPr lang="hr-HR" dirty="0"/>
              <a:t>Sva kretanja se prikazuju istovremeno, suradnjom učenika. </a:t>
            </a:r>
            <a:r>
              <a:rPr lang="hr-HR" dirty="0">
                <a:sym typeface="Wingdings" panose="05000000000000000000" pitchFamily="2" charset="2"/>
              </a:rPr>
              <a:t>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60168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8AC12-A247-4F0B-945C-1ABF2D03E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4A28908-FE72-49D7-9A6A-D03FA396D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76017" y="3227035"/>
            <a:ext cx="1639966" cy="154851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8FD88C05-A3B9-4F6C-B35D-10F31BBD37F7}"/>
              </a:ext>
            </a:extLst>
          </p:cNvPr>
          <p:cNvSpPr/>
          <p:nvPr/>
        </p:nvSpPr>
        <p:spPr>
          <a:xfrm>
            <a:off x="7290600" y="2789339"/>
            <a:ext cx="1624519" cy="1536971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6D37F9-F33B-437E-AD85-2095BA594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247" y="2901730"/>
            <a:ext cx="1639966" cy="15485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CFC8F2-3D09-4FE5-BF6A-799B37D3A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694" y="1353212"/>
            <a:ext cx="1639966" cy="15485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170B93-A970-4700-A88F-595D877D3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9957" y="967292"/>
            <a:ext cx="1639966" cy="154851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EBDAB5-51EE-4061-85BE-0BAA46EC0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910" y="10798"/>
            <a:ext cx="1639966" cy="15485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F9BA1C-BB44-4AC3-AAC9-3F0D76424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136" y="4181271"/>
            <a:ext cx="1639966" cy="154851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113614-DF91-4848-87FA-3ECAB83A0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747" y="754923"/>
            <a:ext cx="1639966" cy="15485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4D5A1BD-BA0B-4BEF-B2A5-6FA0089BB432}"/>
              </a:ext>
            </a:extLst>
          </p:cNvPr>
          <p:cNvSpPr txBox="1"/>
          <p:nvPr/>
        </p:nvSpPr>
        <p:spPr>
          <a:xfrm>
            <a:off x="9402402" y="1175239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C6B64E-26FD-4DC5-9980-D631AF027018}"/>
              </a:ext>
            </a:extLst>
          </p:cNvPr>
          <p:cNvSpPr txBox="1"/>
          <p:nvPr/>
        </p:nvSpPr>
        <p:spPr>
          <a:xfrm>
            <a:off x="4541196" y="1391701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5EE3E5-931B-4636-9FBD-B2ADECDDBBC9}"/>
              </a:ext>
            </a:extLst>
          </p:cNvPr>
          <p:cNvSpPr txBox="1"/>
          <p:nvPr/>
        </p:nvSpPr>
        <p:spPr>
          <a:xfrm>
            <a:off x="6870255" y="1694068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CC793E-994F-4A97-8361-6675067B4F14}"/>
              </a:ext>
            </a:extLst>
          </p:cNvPr>
          <p:cNvSpPr txBox="1"/>
          <p:nvPr/>
        </p:nvSpPr>
        <p:spPr>
          <a:xfrm>
            <a:off x="7911830" y="3203881"/>
            <a:ext cx="454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D0F122-D9F0-4FC1-AAFA-55FD63DCBCA1}"/>
              </a:ext>
            </a:extLst>
          </p:cNvPr>
          <p:cNvSpPr txBox="1"/>
          <p:nvPr/>
        </p:nvSpPr>
        <p:spPr>
          <a:xfrm>
            <a:off x="5843094" y="3625590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1848BD-B45F-45A5-A0A4-BB099F59BAF2}"/>
              </a:ext>
            </a:extLst>
          </p:cNvPr>
          <p:cNvSpPr txBox="1"/>
          <p:nvPr/>
        </p:nvSpPr>
        <p:spPr>
          <a:xfrm>
            <a:off x="9625902" y="3253670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8396FB-3D0D-49BF-BBE3-C9B07ADAEFB8}"/>
              </a:ext>
            </a:extLst>
          </p:cNvPr>
          <p:cNvSpPr txBox="1"/>
          <p:nvPr/>
        </p:nvSpPr>
        <p:spPr>
          <a:xfrm>
            <a:off x="8676791" y="4543639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8A9543-90F3-413C-BD60-135AE3F8A08D}"/>
              </a:ext>
            </a:extLst>
          </p:cNvPr>
          <p:cNvSpPr txBox="1"/>
          <p:nvPr/>
        </p:nvSpPr>
        <p:spPr>
          <a:xfrm>
            <a:off x="8000763" y="460136"/>
            <a:ext cx="476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/>
              <a:t>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A29BFF-5277-40AA-A514-E44A0A3AB0BE}"/>
              </a:ext>
            </a:extLst>
          </p:cNvPr>
          <p:cNvSpPr txBox="1"/>
          <p:nvPr/>
        </p:nvSpPr>
        <p:spPr>
          <a:xfrm>
            <a:off x="487913" y="157177"/>
            <a:ext cx="3314267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b="1" dirty="0"/>
              <a:t>Uputa</a:t>
            </a:r>
          </a:p>
          <a:p>
            <a:r>
              <a:rPr lang="hr-HR" dirty="0"/>
              <a:t>Svaki broj predstavlja jedan planet. Brojevi su poredani na način da je broj 1 pridodan planetu koji je najbliže Suncu, broj 2 drugom planetu po udaljenosti od Sunca...broj 8 posljednjem planetu Sunčevog sustava. </a:t>
            </a:r>
          </a:p>
          <a:p>
            <a:r>
              <a:rPr lang="hr-HR" dirty="0"/>
              <a:t>Sjetite se redoslijeda planeta u odnosu na Sunce! </a:t>
            </a:r>
            <a:r>
              <a:rPr lang="hr-HR" dirty="0">
                <a:sym typeface="Wingdings" panose="05000000000000000000" pitchFamily="2" charset="2"/>
              </a:rPr>
              <a:t></a:t>
            </a:r>
            <a:br>
              <a:rPr lang="hr-HR" dirty="0"/>
            </a:br>
            <a:endParaRPr lang="hr-HR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CCB55A-B5C4-40EC-A0A8-660F2CC91217}"/>
              </a:ext>
            </a:extLst>
          </p:cNvPr>
          <p:cNvSpPr txBox="1"/>
          <p:nvPr/>
        </p:nvSpPr>
        <p:spPr>
          <a:xfrm>
            <a:off x="368366" y="4046655"/>
            <a:ext cx="4778523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b="1" dirty="0"/>
              <a:t>Zadatak</a:t>
            </a:r>
          </a:p>
          <a:p>
            <a:r>
              <a:rPr lang="hr-HR" dirty="0"/>
              <a:t>Označi broj: </a:t>
            </a:r>
          </a:p>
          <a:p>
            <a:r>
              <a:rPr lang="hr-HR" dirty="0"/>
              <a:t>a) planeta na kojem je dokazano postojanje života.</a:t>
            </a:r>
          </a:p>
          <a:p>
            <a:r>
              <a:rPr lang="hr-HR" dirty="0"/>
              <a:t>b) Najvećeg planeta Sunčevog sustava</a:t>
            </a:r>
          </a:p>
          <a:p>
            <a:r>
              <a:rPr lang="hr-HR" dirty="0"/>
              <a:t>c) Planeta koji prima najmanje Sunčeve energije</a:t>
            </a:r>
          </a:p>
          <a:p>
            <a:r>
              <a:rPr lang="hr-HR" dirty="0"/>
              <a:t>d) označi satelit o kojem smo učili na satovima Prirode pored broja planeta oko kojeg kruži</a:t>
            </a:r>
          </a:p>
          <a:p>
            <a:r>
              <a:rPr lang="hr-HR" dirty="0"/>
              <a:t>e) Imenuj sve ostale planete Sunčevog sustava</a:t>
            </a:r>
          </a:p>
        </p:txBody>
      </p:sp>
    </p:spTree>
    <p:extLst>
      <p:ext uri="{BB962C8B-B14F-4D97-AF65-F5344CB8AC3E}">
        <p14:creationId xmlns:p14="http://schemas.microsoft.com/office/powerpoint/2010/main" val="339878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izika 7 - 5.1 Čestična građa tvari i agregacijska stanja">
            <a:extLst>
              <a:ext uri="{FF2B5EF4-FFF2-40B4-BE49-F238E27FC236}">
                <a16:creationId xmlns:a16="http://schemas.microsoft.com/office/drawing/2014/main" id="{15FF887D-F319-4699-853E-C04B24AAF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482" y="0"/>
            <a:ext cx="2274517" cy="133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čestice u ARASAAC · Global Symbols">
            <a:extLst>
              <a:ext uri="{FF2B5EF4-FFF2-40B4-BE49-F238E27FC236}">
                <a16:creationId xmlns:a16="http://schemas.microsoft.com/office/drawing/2014/main" id="{1A5FF14A-855F-415D-900E-8579CB1B80B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131" y="337612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B50247-A0AC-42A9-B1A5-F167DAAC823E}"/>
              </a:ext>
            </a:extLst>
          </p:cNvPr>
          <p:cNvSpPr txBox="1"/>
          <p:nvPr/>
        </p:nvSpPr>
        <p:spPr>
          <a:xfrm>
            <a:off x="352637" y="4324503"/>
            <a:ext cx="36770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Uputa za učenike:</a:t>
            </a:r>
            <a:br>
              <a:rPr lang="hr-HR" dirty="0"/>
            </a:br>
            <a:r>
              <a:rPr lang="hr-HR" dirty="0"/>
              <a:t>Za rješavanje sljedećih zadataka potrebna je tišina i koncentracija. Slike će vas upućivati na zadane pojmove.</a:t>
            </a:r>
          </a:p>
          <a:p>
            <a:r>
              <a:rPr lang="hr-HR" dirty="0"/>
              <a:t>Pojmove upišite na papir, a zatim ih poredajte prema složenosti.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14FA78-88CC-480B-841F-4B511643C3D6}"/>
              </a:ext>
            </a:extLst>
          </p:cNvPr>
          <p:cNvSpPr txBox="1"/>
          <p:nvPr/>
        </p:nvSpPr>
        <p:spPr>
          <a:xfrm>
            <a:off x="5497749" y="4970834"/>
            <a:ext cx="4854102" cy="369332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b="1" dirty="0"/>
              <a:t>1. pojam: ________________________________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463D68-0248-4D97-8634-9764D22FDB60}"/>
              </a:ext>
            </a:extLst>
          </p:cNvPr>
          <p:cNvSpPr txBox="1"/>
          <p:nvPr/>
        </p:nvSpPr>
        <p:spPr>
          <a:xfrm>
            <a:off x="473304" y="312076"/>
            <a:ext cx="4416107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400" b="1" dirty="0"/>
              <a:t>MOZGALICA br. 1. Što mi ovdje slika nudi?</a:t>
            </a:r>
          </a:p>
          <a:p>
            <a:endParaRPr lang="hr-HR" sz="2400" b="1" dirty="0"/>
          </a:p>
          <a:p>
            <a:r>
              <a:rPr lang="hr-HR" sz="2400" dirty="0"/>
              <a:t>Sitni djelovi neke tvari...između njih prostori... Nekad veći, nekad manji... </a:t>
            </a:r>
          </a:p>
          <a:p>
            <a:r>
              <a:rPr lang="hr-HR" sz="2400" dirty="0"/>
              <a:t>Tražim sada tvoje znanje, jer ono određuje agregacijsko stanje! </a:t>
            </a:r>
            <a:r>
              <a:rPr lang="hr-HR" sz="2400" dirty="0">
                <a:sym typeface="Wingdings" panose="05000000000000000000" pitchFamily="2" charset="2"/>
              </a:rPr>
              <a:t></a:t>
            </a:r>
            <a:endParaRPr lang="hr-HR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F4FE1F-1EED-4C48-9948-A61284EF5FA7}"/>
              </a:ext>
            </a:extLst>
          </p:cNvPr>
          <p:cNvSpPr txBox="1"/>
          <p:nvPr/>
        </p:nvSpPr>
        <p:spPr>
          <a:xfrm rot="10800000">
            <a:off x="7211507" y="5514680"/>
            <a:ext cx="2064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ČESTICE</a:t>
            </a:r>
          </a:p>
        </p:txBody>
      </p:sp>
    </p:spTree>
    <p:extLst>
      <p:ext uri="{BB962C8B-B14F-4D97-AF65-F5344CB8AC3E}">
        <p14:creationId xmlns:p14="http://schemas.microsoft.com/office/powerpoint/2010/main" val="328335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9B674-B02F-4CCE-AAF1-666A7618E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602" y="5233480"/>
            <a:ext cx="10515600" cy="1325563"/>
          </a:xfrm>
        </p:spPr>
        <p:txBody>
          <a:bodyPr/>
          <a:lstStyle/>
          <a:p>
            <a:r>
              <a:rPr lang="hr-HR" dirty="0"/>
              <a:t>2. pojam: _______________</a:t>
            </a:r>
          </a:p>
        </p:txBody>
      </p:sp>
      <p:pic>
        <p:nvPicPr>
          <p:cNvPr id="1026" name="Picture 2" descr="Masa i volumen">
            <a:extLst>
              <a:ext uri="{FF2B5EF4-FFF2-40B4-BE49-F238E27FC236}">
                <a16:creationId xmlns:a16="http://schemas.microsoft.com/office/drawing/2014/main" id="{58272B93-E810-4879-B02A-C20D282B413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580" y="2450947"/>
            <a:ext cx="5761270" cy="278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B48792-C2CF-40FC-9339-161C4B8BC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51" y="2368472"/>
            <a:ext cx="4650470" cy="29474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0C29B9-C147-4D31-A33C-C49DF91CA304}"/>
              </a:ext>
            </a:extLst>
          </p:cNvPr>
          <p:cNvSpPr txBox="1"/>
          <p:nvPr/>
        </p:nvSpPr>
        <p:spPr>
          <a:xfrm>
            <a:off x="979602" y="511955"/>
            <a:ext cx="9220200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400" b="1" dirty="0"/>
              <a:t>Mozgalica br. 2:</a:t>
            </a:r>
          </a:p>
          <a:p>
            <a:r>
              <a:rPr lang="hr-HR" sz="2400" dirty="0"/>
              <a:t>Mudar budi, nek’ brzopletost ne presudi!</a:t>
            </a:r>
          </a:p>
          <a:p>
            <a:r>
              <a:rPr lang="hr-HR" sz="2400" dirty="0"/>
              <a:t>Pomoć ti nudim, stvarno se trudim:</a:t>
            </a:r>
            <a:br>
              <a:rPr lang="hr-HR" sz="2400" dirty="0"/>
            </a:br>
            <a:r>
              <a:rPr lang="hr-HR" sz="2400" dirty="0"/>
              <a:t>POMOĆ: Navedene slike ukazuju na obilježja zadanog pojma, građom složenijeg od čestica.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F62EBC-5AE3-4104-83F0-C2AF4A926BA8}"/>
              </a:ext>
            </a:extLst>
          </p:cNvPr>
          <p:cNvSpPr txBox="1"/>
          <p:nvPr/>
        </p:nvSpPr>
        <p:spPr>
          <a:xfrm rot="10800000">
            <a:off x="3983780" y="6189711"/>
            <a:ext cx="1722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TVAR</a:t>
            </a:r>
          </a:p>
        </p:txBody>
      </p:sp>
    </p:spTree>
    <p:extLst>
      <p:ext uri="{BB962C8B-B14F-4D97-AF65-F5344CB8AC3E}">
        <p14:creationId xmlns:p14="http://schemas.microsoft.com/office/powerpoint/2010/main" val="51965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A5EE6A-337E-46A5-BD25-6CFBDB250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024" y="2473888"/>
            <a:ext cx="7190618" cy="37195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19CB83-794D-4BAC-B3DA-C4826C56270A}"/>
              </a:ext>
            </a:extLst>
          </p:cNvPr>
          <p:cNvSpPr txBox="1"/>
          <p:nvPr/>
        </p:nvSpPr>
        <p:spPr>
          <a:xfrm>
            <a:off x="669303" y="801278"/>
            <a:ext cx="417607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400" b="1" dirty="0"/>
              <a:t>Mozgalica br. 3:</a:t>
            </a:r>
          </a:p>
          <a:p>
            <a:r>
              <a:rPr lang="hr-HR" sz="2400" dirty="0"/>
              <a:t>Vrijeme curi, zato pojuri!</a:t>
            </a:r>
          </a:p>
          <a:p>
            <a:r>
              <a:rPr lang="hr-HR" sz="2400" dirty="0"/>
              <a:t>Odgovor piši, ako ne valja, briši!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1F783F-CEE0-4619-8960-CD8E21EA5E1B}"/>
              </a:ext>
            </a:extLst>
          </p:cNvPr>
          <p:cNvSpPr txBox="1"/>
          <p:nvPr/>
        </p:nvSpPr>
        <p:spPr>
          <a:xfrm rot="10800000">
            <a:off x="5168590" y="3059668"/>
            <a:ext cx="1854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SATELIT</a:t>
            </a:r>
          </a:p>
        </p:txBody>
      </p:sp>
    </p:spTree>
    <p:extLst>
      <p:ext uri="{BB962C8B-B14F-4D97-AF65-F5344CB8AC3E}">
        <p14:creationId xmlns:p14="http://schemas.microsoft.com/office/powerpoint/2010/main" val="39690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467904-F984-48C3-9CA3-70EB339C5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145" y="2101962"/>
            <a:ext cx="5591106" cy="32115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0F0340-093A-40EB-B129-535D580422A1}"/>
              </a:ext>
            </a:extLst>
          </p:cNvPr>
          <p:cNvSpPr txBox="1"/>
          <p:nvPr/>
        </p:nvSpPr>
        <p:spPr>
          <a:xfrm>
            <a:off x="801278" y="735291"/>
            <a:ext cx="3384223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400" b="1" dirty="0"/>
              <a:t>Mozgalica br. 4</a:t>
            </a:r>
            <a:br>
              <a:rPr lang="hr-HR" sz="2400" b="1" dirty="0"/>
            </a:br>
            <a:r>
              <a:rPr lang="hr-HR" sz="2400" dirty="0"/>
              <a:t>Na noćnom nebu je trag,</a:t>
            </a:r>
          </a:p>
          <a:p>
            <a:r>
              <a:rPr lang="hr-HR" sz="2400" dirty="0"/>
              <a:t>nama posebno drag...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6B75A2-6E88-4B86-BC71-97207BDF0813}"/>
              </a:ext>
            </a:extLst>
          </p:cNvPr>
          <p:cNvSpPr txBox="1"/>
          <p:nvPr/>
        </p:nvSpPr>
        <p:spPr>
          <a:xfrm rot="10800000">
            <a:off x="6757640" y="2520176"/>
            <a:ext cx="250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Mliječna staza</a:t>
            </a:r>
          </a:p>
        </p:txBody>
      </p:sp>
    </p:spTree>
    <p:extLst>
      <p:ext uri="{BB962C8B-B14F-4D97-AF65-F5344CB8AC3E}">
        <p14:creationId xmlns:p14="http://schemas.microsoft.com/office/powerpoint/2010/main" val="219515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514C01-E3AD-4976-A5E8-538B068D4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342" y="2587083"/>
            <a:ext cx="6133247" cy="32389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B89DFB-E3E5-4EFB-8818-D552F7BE032C}"/>
              </a:ext>
            </a:extLst>
          </p:cNvPr>
          <p:cNvSpPr txBox="1"/>
          <p:nvPr/>
        </p:nvSpPr>
        <p:spPr>
          <a:xfrm>
            <a:off x="1037063" y="814039"/>
            <a:ext cx="386947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2400" b="1" dirty="0"/>
              <a:t>Mozgalica br. 5</a:t>
            </a:r>
          </a:p>
          <a:p>
            <a:r>
              <a:rPr lang="hr-HR" sz="2400" dirty="0"/>
              <a:t>I posljednji pojam stiže, </a:t>
            </a:r>
          </a:p>
          <a:p>
            <a:r>
              <a:rPr lang="hr-HR" sz="2400" dirty="0"/>
              <a:t>Ne brini, rješenje je sve bliže!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2141DB-5C97-4ECD-A170-1EE0ECCFEF49}"/>
              </a:ext>
            </a:extLst>
          </p:cNvPr>
          <p:cNvSpPr txBox="1"/>
          <p:nvPr/>
        </p:nvSpPr>
        <p:spPr>
          <a:xfrm rot="10800000">
            <a:off x="5433593" y="2837314"/>
            <a:ext cx="2207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Planet</a:t>
            </a:r>
          </a:p>
        </p:txBody>
      </p:sp>
    </p:spTree>
    <p:extLst>
      <p:ext uri="{BB962C8B-B14F-4D97-AF65-F5344CB8AC3E}">
        <p14:creationId xmlns:p14="http://schemas.microsoft.com/office/powerpoint/2010/main" val="34063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E14B2-2829-4A8F-BBB0-253B2268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474" y="230188"/>
            <a:ext cx="5584902" cy="106223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hr-HR" dirty="0"/>
              <a:t>Koliko smo uspješni?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049F8-EE9B-4584-BF73-8322671A3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74" y="1434175"/>
            <a:ext cx="5979165" cy="1855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hr-HR" sz="2000" dirty="0"/>
              <a:t>Rješenja mozgalica:</a:t>
            </a:r>
          </a:p>
          <a:p>
            <a:pPr marL="0" indent="0" algn="ctr">
              <a:buNone/>
            </a:pPr>
            <a:r>
              <a:rPr lang="hr-HR" sz="2000" i="1" dirty="0">
                <a:solidFill>
                  <a:schemeClr val="accent1"/>
                </a:solidFill>
              </a:rPr>
              <a:t>čestica, tvar, satelit, Mliječna staza, planet</a:t>
            </a:r>
          </a:p>
          <a:p>
            <a:pPr marL="0" indent="0">
              <a:buNone/>
            </a:pPr>
            <a:r>
              <a:rPr lang="hr-HR" sz="2400" b="1" dirty="0"/>
              <a:t>Poredaj zadane pojmove prema složenosti </a:t>
            </a:r>
            <a:r>
              <a:rPr lang="hr-HR" sz="2400" dirty="0"/>
              <a:t>(od najmanje složenog prema pojmu najveće složenosti).</a:t>
            </a:r>
          </a:p>
          <a:p>
            <a:pPr marL="0" indent="0">
              <a:buNone/>
            </a:pPr>
            <a:endParaRPr lang="hr-HR" sz="2400" dirty="0"/>
          </a:p>
        </p:txBody>
      </p:sp>
      <p:pic>
        <p:nvPicPr>
          <p:cNvPr id="10" name="Picture 2" descr="čestice u ARASAAC · Global Symbols">
            <a:extLst>
              <a:ext uri="{FF2B5EF4-FFF2-40B4-BE49-F238E27FC236}">
                <a16:creationId xmlns:a16="http://schemas.microsoft.com/office/drawing/2014/main" id="{3FBDF596-C8E4-4CF2-9EF9-290A4D585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165" y="43869"/>
            <a:ext cx="1320742" cy="132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F3F0F7-97AF-4609-90D0-78FF4E65F9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9214" y="1501866"/>
            <a:ext cx="2707693" cy="787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AC0D19-1009-4295-BB3F-390B006581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2584" y="2623849"/>
            <a:ext cx="1824323" cy="879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694601-E0B7-4A99-8F87-362855341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597" y="3859537"/>
            <a:ext cx="2045841" cy="896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8FB744-89DA-436C-B1C1-DA66EE3CBD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6337" y="5239690"/>
            <a:ext cx="4435224" cy="124978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89F504B-2E09-4BDF-A117-25E874D5DE40}"/>
              </a:ext>
            </a:extLst>
          </p:cNvPr>
          <p:cNvSpPr txBox="1">
            <a:spLocks/>
          </p:cNvSpPr>
          <p:nvPr/>
        </p:nvSpPr>
        <p:spPr>
          <a:xfrm>
            <a:off x="575436" y="3859537"/>
            <a:ext cx="5246776" cy="8967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/>
              <a:t>Možemo li još bolje?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818636D-5BEC-4647-B512-355DC1FF6841}"/>
              </a:ext>
            </a:extLst>
          </p:cNvPr>
          <p:cNvSpPr txBox="1">
            <a:spLocks/>
          </p:cNvSpPr>
          <p:nvPr/>
        </p:nvSpPr>
        <p:spPr>
          <a:xfrm>
            <a:off x="575436" y="4898038"/>
            <a:ext cx="6182203" cy="1591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/>
              <a:t>Koristeći vlastita znanja navedi primjer po izboru u kojem primjećuješ različite razine složenosti.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300" dirty="0"/>
              <a:t>  </a:t>
            </a:r>
            <a:r>
              <a:rPr lang="hr-HR" sz="2100" dirty="0"/>
              <a:t>(</a:t>
            </a:r>
            <a:r>
              <a:rPr lang="hr-HR" sz="2100" dirty="0">
                <a:solidFill>
                  <a:schemeClr val="accent1"/>
                </a:solidFill>
              </a:rPr>
              <a:t>primjer 1: slovo </a:t>
            </a:r>
            <a:r>
              <a:rPr lang="hr-HR" sz="2100" dirty="0">
                <a:solidFill>
                  <a:schemeClr val="accent1"/>
                </a:solidFill>
                <a:sym typeface="Wingdings" panose="05000000000000000000" pitchFamily="2" charset="2"/>
              </a:rPr>
              <a:t>riječ rečenica odlomak  knjiga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100" dirty="0">
                <a:solidFill>
                  <a:schemeClr val="accent1"/>
                </a:solidFill>
                <a:sym typeface="Wingdings" panose="05000000000000000000" pitchFamily="2" charset="2"/>
              </a:rPr>
              <a:t>Primjer 2: cigla zid prostorija kuća  naselje</a:t>
            </a:r>
            <a:r>
              <a:rPr lang="hr-HR" sz="2100" dirty="0">
                <a:sym typeface="Wingdings" panose="05000000000000000000" pitchFamily="2" charset="2"/>
              </a:rPr>
              <a:t>)</a:t>
            </a:r>
            <a:endParaRPr lang="hr-HR" sz="2100" dirty="0"/>
          </a:p>
        </p:txBody>
      </p:sp>
    </p:spTree>
    <p:extLst>
      <p:ext uri="{BB962C8B-B14F-4D97-AF65-F5344CB8AC3E}">
        <p14:creationId xmlns:p14="http://schemas.microsoft.com/office/powerpoint/2010/main" val="2958174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D3DCEBC-62AF-4F32-A0CA-8453A49E6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60" y="4130937"/>
            <a:ext cx="4030414" cy="24113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8E14B2-2829-4A8F-BBB0-253B2268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070" y="636556"/>
            <a:ext cx="4258804" cy="2792444"/>
          </a:xfrm>
        </p:spPr>
        <p:txBody>
          <a:bodyPr>
            <a:normAutofit fontScale="90000"/>
          </a:bodyPr>
          <a:lstStyle/>
          <a:p>
            <a:r>
              <a:rPr lang="hr-HR" b="1" i="1" dirty="0"/>
              <a:t>Oluja misli  </a:t>
            </a:r>
            <a:r>
              <a:rPr lang="hr-HR" b="1" dirty="0"/>
              <a:t> </a:t>
            </a:r>
            <a:br>
              <a:rPr lang="hr-HR" b="1" dirty="0"/>
            </a:br>
            <a:br>
              <a:rPr lang="hr-HR" dirty="0"/>
            </a:br>
            <a:r>
              <a:rPr lang="hr-HR" dirty="0"/>
              <a:t>Ispiši pojmove koje možeš povezati sa karticama na slici.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D6BBFE-45C9-4F00-B6FE-5417DB6F25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899" y="0"/>
            <a:ext cx="697896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8371A8-E3E6-4525-BF52-7DD0D1668786}"/>
              </a:ext>
            </a:extLst>
          </p:cNvPr>
          <p:cNvSpPr txBox="1"/>
          <p:nvPr/>
        </p:nvSpPr>
        <p:spPr>
          <a:xfrm rot="20453052">
            <a:off x="7213252" y="1598517"/>
            <a:ext cx="1781662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 složen sustav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31EB8B-160F-441B-B78D-6F0549816E6D}"/>
              </a:ext>
            </a:extLst>
          </p:cNvPr>
          <p:cNvSpPr txBox="1"/>
          <p:nvPr/>
        </p:nvSpPr>
        <p:spPr>
          <a:xfrm rot="2804557">
            <a:off x="6132925" y="4169925"/>
            <a:ext cx="1497800" cy="95410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održiv razvoj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E062A4-AB7C-4F16-B190-BA1FFC45DC3E}"/>
              </a:ext>
            </a:extLst>
          </p:cNvPr>
          <p:cNvSpPr txBox="1"/>
          <p:nvPr/>
        </p:nvSpPr>
        <p:spPr>
          <a:xfrm rot="1662522">
            <a:off x="9002491" y="964798"/>
            <a:ext cx="2298969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Zemljina atmosfera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D48C9C-9363-46D6-99CD-B49F841CD081}"/>
              </a:ext>
            </a:extLst>
          </p:cNvPr>
          <p:cNvSpPr txBox="1"/>
          <p:nvPr/>
        </p:nvSpPr>
        <p:spPr>
          <a:xfrm rot="1234302">
            <a:off x="7829320" y="3283224"/>
            <a:ext cx="2076369" cy="95410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hr-HR" sz="2800" dirty="0"/>
              <a:t> učinak staklenika</a:t>
            </a:r>
          </a:p>
        </p:txBody>
      </p:sp>
    </p:spTree>
    <p:extLst>
      <p:ext uri="{BB962C8B-B14F-4D97-AF65-F5344CB8AC3E}">
        <p14:creationId xmlns:p14="http://schemas.microsoft.com/office/powerpoint/2010/main" val="276656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66ADA-3ACF-4BBC-B703-F590F907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21355"/>
            <a:ext cx="10515600" cy="638485"/>
          </a:xfrm>
        </p:spPr>
        <p:txBody>
          <a:bodyPr>
            <a:normAutofit fontScale="90000"/>
          </a:bodyPr>
          <a:lstStyle/>
          <a:p>
            <a:r>
              <a:rPr lang="hr-HR" sz="3600" b="1" dirty="0"/>
              <a:t>Pitamo se, pitamo!</a:t>
            </a:r>
            <a:br>
              <a:rPr lang="hr-HR" sz="3600" b="1" dirty="0"/>
            </a:br>
            <a:r>
              <a:rPr lang="hr-HR" sz="3600" dirty="0"/>
              <a:t>Što utječe na temperaturu planeta? </a:t>
            </a:r>
            <a:br>
              <a:rPr lang="hr-HR" dirty="0"/>
            </a:br>
            <a:endParaRPr lang="hr-HR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F3FF18-FE2C-4DDC-A9C4-294CA9E3B7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168945"/>
              </p:ext>
            </p:extLst>
          </p:nvPr>
        </p:nvGraphicFramePr>
        <p:xfrm>
          <a:off x="838200" y="3318001"/>
          <a:ext cx="6844992" cy="1280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1248">
                  <a:extLst>
                    <a:ext uri="{9D8B030D-6E8A-4147-A177-3AD203B41FA5}">
                      <a16:colId xmlns:a16="http://schemas.microsoft.com/office/drawing/2014/main" val="1602530934"/>
                    </a:ext>
                  </a:extLst>
                </a:gridCol>
                <a:gridCol w="1711248">
                  <a:extLst>
                    <a:ext uri="{9D8B030D-6E8A-4147-A177-3AD203B41FA5}">
                      <a16:colId xmlns:a16="http://schemas.microsoft.com/office/drawing/2014/main" val="2262035643"/>
                    </a:ext>
                  </a:extLst>
                </a:gridCol>
                <a:gridCol w="1711248">
                  <a:extLst>
                    <a:ext uri="{9D8B030D-6E8A-4147-A177-3AD203B41FA5}">
                      <a16:colId xmlns:a16="http://schemas.microsoft.com/office/drawing/2014/main" val="1748774986"/>
                    </a:ext>
                  </a:extLst>
                </a:gridCol>
                <a:gridCol w="1711248">
                  <a:extLst>
                    <a:ext uri="{9D8B030D-6E8A-4147-A177-3AD203B41FA5}">
                      <a16:colId xmlns:a16="http://schemas.microsoft.com/office/drawing/2014/main" val="227839801"/>
                    </a:ext>
                  </a:extLst>
                </a:gridCol>
              </a:tblGrid>
              <a:tr h="360025">
                <a:tc>
                  <a:txBody>
                    <a:bodyPr/>
                    <a:lstStyle/>
                    <a:p>
                      <a:pPr algn="ctr"/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Merkur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Venera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dirty="0"/>
                        <a:t>Zemlja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644841"/>
                  </a:ext>
                </a:extLst>
              </a:tr>
              <a:tr h="900063"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Prosječna temperatura planeta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 90</a:t>
                      </a:r>
                      <a:r>
                        <a:rPr lang="hr-H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⁰</a:t>
                      </a:r>
                      <a:r>
                        <a:rPr lang="hr-HR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/>
                        <a:t>480 </a:t>
                      </a:r>
                      <a:r>
                        <a:rPr lang="hr-H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⁰C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dirty="0"/>
                        <a:t>15</a:t>
                      </a:r>
                      <a:r>
                        <a:rPr lang="hr-HR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⁰C</a:t>
                      </a:r>
                      <a:endParaRPr lang="hr-HR" dirty="0"/>
                    </a:p>
                    <a:p>
                      <a:pPr algn="ctr"/>
                      <a:endParaRPr lang="hr-H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239038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1225AB1C-2922-46D9-837B-B9DC8FCB9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719" y="2548054"/>
            <a:ext cx="3058687" cy="24644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C2A2C2-991A-4CC4-B6BD-0060662B2E95}"/>
              </a:ext>
            </a:extLst>
          </p:cNvPr>
          <p:cNvSpPr txBox="1"/>
          <p:nvPr/>
        </p:nvSpPr>
        <p:spPr>
          <a:xfrm rot="10800000">
            <a:off x="1563031" y="4643150"/>
            <a:ext cx="6120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Rješenje: Udaljenost od Sunca i učinak stakleničkih plinova.</a:t>
            </a:r>
          </a:p>
        </p:txBody>
      </p:sp>
    </p:spTree>
    <p:extLst>
      <p:ext uri="{BB962C8B-B14F-4D97-AF65-F5344CB8AC3E}">
        <p14:creationId xmlns:p14="http://schemas.microsoft.com/office/powerpoint/2010/main" val="35279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763</Words>
  <Application>Microsoft Office PowerPoint</Application>
  <PresentationFormat>Widescreen</PresentationFormat>
  <Paragraphs>102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Rebusi, ples i znanje –  provjerimo vaše činjenično stanje!</vt:lpstr>
      <vt:lpstr>PowerPoint Presentation</vt:lpstr>
      <vt:lpstr>2. pojam: _______________</vt:lpstr>
      <vt:lpstr>PowerPoint Presentation</vt:lpstr>
      <vt:lpstr>PowerPoint Presentation</vt:lpstr>
      <vt:lpstr>PowerPoint Presentation</vt:lpstr>
      <vt:lpstr>Koliko smo uspješni?</vt:lpstr>
      <vt:lpstr>Oluja misli     Ispiši pojmove koje možeš povezati sa karticama na slici. </vt:lpstr>
      <vt:lpstr>Pitamo se, pitamo! Što utječe na temperaturu planeta?  </vt:lpstr>
      <vt:lpstr> Plesni izazov (igra uloga) - tango u troje 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 čestice do galaksije</dc:title>
  <dc:creator>Željka Magdić</dc:creator>
  <cp:lastModifiedBy>Željka Magdić</cp:lastModifiedBy>
  <cp:revision>37</cp:revision>
  <dcterms:created xsi:type="dcterms:W3CDTF">2023-11-01T10:36:55Z</dcterms:created>
  <dcterms:modified xsi:type="dcterms:W3CDTF">2023-12-28T18:07:38Z</dcterms:modified>
</cp:coreProperties>
</file>