
<file path=[Content_Types].xml><?xml version="1.0" encoding="utf-8"?>
<Types xmlns="http://schemas.openxmlformats.org/package/2006/content-types">
  <Default Extension="jpeg" ContentType="image/jpeg"/>
  <Default Extension="MOV" ContentType="video/quicktime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86" r:id="rId3"/>
    <p:sldId id="287" r:id="rId4"/>
    <p:sldId id="288" r:id="rId5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CADF1"/>
    <a:srgbClr val="C1A9C6"/>
    <a:srgbClr val="5184C1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88636CD-36E3-460F-8576-F2E5AD7556DD}" v="37" dt="2022-09-21T00:22:54.023"/>
    <p1510:client id="{0E45D25F-5A55-41E1-93D8-46B20F9374D0}" v="38" dt="2022-09-21T22:14:39.626"/>
    <p1510:client id="{22133A3E-E131-40BF-9A74-36DDD4145B8E}" v="51" dt="2022-09-21T15:39:37.809"/>
    <p1510:client id="{3413071E-7FC9-4F4B-AB0E-D57D1893FD22}" v="32" dt="2022-09-21T15:16:56.759"/>
    <p1510:client id="{3CC95847-8292-4938-9469-86F4207EF8D2}" v="17" dt="2022-09-21T23:14:08.423"/>
    <p1510:client id="{4A73DCB6-09D2-4465-8DE8-D53DFA30E737}" v="16" dt="2022-09-20T23:15:21.855"/>
    <p1510:client id="{7E0D5723-1673-46CD-B020-31D7F90F098F}" v="21" dt="2022-09-21T00:32:43.037"/>
    <p1510:client id="{9B795A0D-4A87-403E-A6C8-D2E49C09C337}" v="49" dt="2022-09-21T21:40:53.951"/>
    <p1510:client id="{A0BF9588-B071-476D-B512-67A65645A76D}" v="29" dt="2022-09-21T20:58:49.641"/>
    <p1510:client id="{BBE0189B-F8A7-406D-9F48-982E8929C313}" v="27" dt="2022-09-21T22:52:46.183"/>
    <p1510:client id="{DB4C21B8-341D-4137-8F5F-0006D562937A}" v="24" dt="2022-09-20T23:47:22.21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rednji stil 2 - Isticanj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Bez stila, s rešetkom tablice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9CF1AB2-1976-4502-BF36-3FF5EA218861}" styleName="Srednji stil 4 - Isticanj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5A111915-BE36-4E01-A7E5-04B1672EAD32}" styleName="Svijetli stil 2 - Isticanje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inimized">
    <p:restoredLeft sz="0" autoAdjust="0"/>
    <p:restoredTop sz="89375" autoAdjust="0"/>
  </p:normalViewPr>
  <p:slideViewPr>
    <p:cSldViewPr snapToGrid="0">
      <p:cViewPr varScale="1">
        <p:scale>
          <a:sx n="64" d="100"/>
          <a:sy n="64" d="100"/>
        </p:scale>
        <p:origin x="1104" y="5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1D81A8-CD9E-4A36-8D04-45F8632A253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8DFA553-C75D-4D19-B50B-DE8A534962F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hr-H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1DA211F-9A35-44E8-BB55-FF08888EC5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2E998C-29C2-4777-B3FE-CEEFBB1FC591}" type="datetimeFigureOut">
              <a:rPr lang="hr-HR" smtClean="0"/>
              <a:pPr/>
              <a:t>16.01.2024.</a:t>
            </a:fld>
            <a:endParaRPr lang="hr-HR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EB27AFF-95AA-4DC1-9472-54D2D7113F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719F9B0-C7A6-4C02-A2B1-563B7B4349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85028F-7770-4656-A844-06B3962BF00A}" type="slidenum">
              <a:rPr lang="hr-HR" smtClean="0"/>
              <a:pPr/>
              <a:t>‹#›</a:t>
            </a:fld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11387528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C25DCA-41DD-4DAC-BC98-8617DA3C6E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7DB3648-48EC-4B4B-82D3-D56166AFB82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9458FD-F824-4A1A-9D59-D05092077D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2E998C-29C2-4777-B3FE-CEEFBB1FC591}" type="datetimeFigureOut">
              <a:rPr lang="hr-HR" smtClean="0"/>
              <a:pPr/>
              <a:t>16.01.2024.</a:t>
            </a:fld>
            <a:endParaRPr lang="hr-HR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FFBA4C3-3D92-48B7-8A06-199CA6E7B8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9075996-7D12-43AB-B848-B443E33579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85028F-7770-4656-A844-06B3962BF00A}" type="slidenum">
              <a:rPr lang="hr-HR" smtClean="0"/>
              <a:pPr/>
              <a:t>‹#›</a:t>
            </a:fld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5375354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1EE8638-EDFE-4789-AAF8-30C0EB019F0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06AE3BF-80F1-423A-B877-0C5A66478A1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8B6215D-C4C4-49D3-B7EC-C3F3B9EC1F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2E998C-29C2-4777-B3FE-CEEFBB1FC591}" type="datetimeFigureOut">
              <a:rPr lang="hr-HR" smtClean="0"/>
              <a:pPr/>
              <a:t>16.01.2024.</a:t>
            </a:fld>
            <a:endParaRPr lang="hr-HR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EE405A-A582-4ACA-A188-4B60D2D4CD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079FC59-710F-4FE9-B6A0-FE20EEDCD9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85028F-7770-4656-A844-06B3962BF00A}" type="slidenum">
              <a:rPr lang="hr-HR" smtClean="0"/>
              <a:pPr/>
              <a:t>‹#›</a:t>
            </a:fld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36483369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36BB38-B725-4F56-AA21-7E6A8AF5C5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729578-F65F-4ABF-A703-47D14ED708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19D5F45-6E22-4D81-A245-3CE46C3D9A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2E998C-29C2-4777-B3FE-CEEFBB1FC591}" type="datetimeFigureOut">
              <a:rPr lang="hr-HR" smtClean="0"/>
              <a:pPr/>
              <a:t>16.01.2024.</a:t>
            </a:fld>
            <a:endParaRPr lang="hr-HR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94ED18-6C90-4C70-B7A2-F2C5487BAE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5DECD07-6302-44D6-AC47-949F09CA5D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85028F-7770-4656-A844-06B3962BF00A}" type="slidenum">
              <a:rPr lang="hr-HR" smtClean="0"/>
              <a:pPr/>
              <a:t>‹#›</a:t>
            </a:fld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23039844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7CA279-FEDB-495B-8B3F-3A171997BC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7E2BEEC-47A0-4E26-B652-2319630A9AD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6B63CA-19BC-4B1A-9C40-835F0BF4F0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2E998C-29C2-4777-B3FE-CEEFBB1FC591}" type="datetimeFigureOut">
              <a:rPr lang="hr-HR" smtClean="0"/>
              <a:pPr/>
              <a:t>16.01.2024.</a:t>
            </a:fld>
            <a:endParaRPr lang="hr-HR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09AAAB9-E491-4F74-8036-454D07F541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AAEB49F-91F3-4BB2-AC38-F5008970F1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85028F-7770-4656-A844-06B3962BF00A}" type="slidenum">
              <a:rPr lang="hr-HR" smtClean="0"/>
              <a:pPr/>
              <a:t>‹#›</a:t>
            </a:fld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19581946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E25B5B-2479-4976-AE54-E6A5CFB181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56E929C-C6C5-4DE9-9918-63EE58F68EA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87E9863-DCB8-4D8F-B5B5-70F5FCFC53D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90DC55F-82DD-4F7D-A910-014E8A3C48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2E998C-29C2-4777-B3FE-CEEFBB1FC591}" type="datetimeFigureOut">
              <a:rPr lang="hr-HR" smtClean="0"/>
              <a:pPr/>
              <a:t>16.01.2024.</a:t>
            </a:fld>
            <a:endParaRPr lang="hr-HR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18EF9C8-9949-4988-BE2A-267BB04473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7791FB-5E48-4085-9389-55E3493A0B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85028F-7770-4656-A844-06B3962BF00A}" type="slidenum">
              <a:rPr lang="hr-HR" smtClean="0"/>
              <a:pPr/>
              <a:t>‹#›</a:t>
            </a:fld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16749190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819F95-7715-4DFE-B967-E6AC6CFBAC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7C33CCE-7AAC-4F24-AE3D-8B6E7DDC1D7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714DAE7-AEFF-4739-84C5-9E0595BA8CE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052DC67-3874-46AF-AB6B-EC2430556CA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3E67B87-2195-46B7-8086-6697AEA144D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23220CB-CD03-4C1A-9BE0-D13FFC23B1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2E998C-29C2-4777-B3FE-CEEFBB1FC591}" type="datetimeFigureOut">
              <a:rPr lang="hr-HR" smtClean="0"/>
              <a:pPr/>
              <a:t>16.01.2024.</a:t>
            </a:fld>
            <a:endParaRPr lang="hr-HR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C5D9148-4911-471F-88E4-D657BDFDD9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C81A82D-F047-4673-AFE3-1DCEF21342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85028F-7770-4656-A844-06B3962BF00A}" type="slidenum">
              <a:rPr lang="hr-HR" smtClean="0"/>
              <a:pPr/>
              <a:t>‹#›</a:t>
            </a:fld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2109322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F949A8-44E3-4CBE-A805-5634C86E64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5CD9EB4-DD13-455F-BF78-0CB1CEA611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2E998C-29C2-4777-B3FE-CEEFBB1FC591}" type="datetimeFigureOut">
              <a:rPr lang="hr-HR" smtClean="0"/>
              <a:pPr/>
              <a:t>16.01.2024.</a:t>
            </a:fld>
            <a:endParaRPr lang="hr-HR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E0948C9-9DF7-4013-9C35-8F95320793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8E89F64-7254-448F-ABD7-F61CB96600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85028F-7770-4656-A844-06B3962BF00A}" type="slidenum">
              <a:rPr lang="hr-HR" smtClean="0"/>
              <a:pPr/>
              <a:t>‹#›</a:t>
            </a:fld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8541403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2DAA10C-0862-47DD-90D1-73B805BC65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2E998C-29C2-4777-B3FE-CEEFBB1FC591}" type="datetimeFigureOut">
              <a:rPr lang="hr-HR" smtClean="0"/>
              <a:pPr/>
              <a:t>16.01.2024.</a:t>
            </a:fld>
            <a:endParaRPr lang="hr-HR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B2EC7EB-4E64-4A70-8BEE-6A222C1C9A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7ED348A-1AC9-4719-9C57-C0740F587A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85028F-7770-4656-A844-06B3962BF00A}" type="slidenum">
              <a:rPr lang="hr-HR" smtClean="0"/>
              <a:pPr/>
              <a:t>‹#›</a:t>
            </a:fld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233064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D8DE68-9404-412C-8A72-5D9DB9E2B1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6ACEB5-4F36-421D-A6C9-93D7718FC27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A6941F5-64FA-4E01-9782-CF2A1BA8770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F96569C-6A84-4CCC-B886-0AB03A676C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2E998C-29C2-4777-B3FE-CEEFBB1FC591}" type="datetimeFigureOut">
              <a:rPr lang="hr-HR" smtClean="0"/>
              <a:pPr/>
              <a:t>16.01.2024.</a:t>
            </a:fld>
            <a:endParaRPr lang="hr-HR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04CDD4-9DAA-4FC2-9AE2-CF3A145873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7DF2178-2575-4C96-B16D-B767620CEB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85028F-7770-4656-A844-06B3962BF00A}" type="slidenum">
              <a:rPr lang="hr-HR" smtClean="0"/>
              <a:pPr/>
              <a:t>‹#›</a:t>
            </a:fld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5495133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BE77A7-DADB-4D65-8E0B-9A4B80E3E0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8D771-36A9-402D-AD53-2F5CB1CD2C4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B843FF4-9C07-4AE0-8721-7F66269392F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FC8F8E8-80E3-46C4-8156-9CEF6F20DD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2E998C-29C2-4777-B3FE-CEEFBB1FC591}" type="datetimeFigureOut">
              <a:rPr lang="hr-HR" smtClean="0"/>
              <a:pPr/>
              <a:t>16.01.2024.</a:t>
            </a:fld>
            <a:endParaRPr lang="hr-HR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4BDABC0-86A8-4F35-A137-49E7F07C83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A138424-A9F5-4C30-9BF8-2D44428C94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85028F-7770-4656-A844-06B3962BF00A}" type="slidenum">
              <a:rPr lang="hr-HR" smtClean="0"/>
              <a:pPr/>
              <a:t>‹#›</a:t>
            </a:fld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42417066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D6175DE-E3F6-4F26-9C7B-943DEB3F38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10290EE-828B-4EE8-B74D-95114AD271E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242B12F-2D3B-4A85-8B30-59B6759AB41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2E998C-29C2-4777-B3FE-CEEFBB1FC591}" type="datetimeFigureOut">
              <a:rPr lang="hr-HR" smtClean="0"/>
              <a:pPr/>
              <a:t>16.01.2024.</a:t>
            </a:fld>
            <a:endParaRPr lang="hr-HR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2AE4E45-A68B-4701-9F60-E63F037C48E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E63332-90A5-4CA6-9D5D-EC602DF4F3D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85028F-7770-4656-A844-06B3962BF00A}" type="slidenum">
              <a:rPr lang="hr-HR" smtClean="0"/>
              <a:pPr/>
              <a:t>‹#›</a:t>
            </a:fld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40211475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OV"/><Relationship Id="rId1" Type="http://schemas.microsoft.com/office/2007/relationships/media" Target="../media/media1.MOV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12">
            <a:extLst>
              <a:ext uri="{FF2B5EF4-FFF2-40B4-BE49-F238E27FC236}">
                <a16:creationId xmlns:a16="http://schemas.microsoft.com/office/drawing/2014/main" id="{71B2258F-86CA-4D4D-8270-BC05FCDEBFB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Slika 7">
            <a:extLst>
              <a:ext uri="{FF2B5EF4-FFF2-40B4-BE49-F238E27FC236}">
                <a16:creationId xmlns:a16="http://schemas.microsoft.com/office/drawing/2014/main" id="{B49C5CE8-A36E-60F2-01D8-50C50C26F47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538" b="8462"/>
          <a:stretch/>
        </p:blipFill>
        <p:spPr>
          <a:xfrm>
            <a:off x="0" y="-109329"/>
            <a:ext cx="12191980" cy="685799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4A8670B-7597-4CDF-864A-0D22A924A3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03852" y="109331"/>
            <a:ext cx="11042374" cy="1769166"/>
          </a:xfrm>
        </p:spPr>
        <p:txBody>
          <a:bodyPr vert="horz" lIns="91440" tIns="45720" rIns="91440" bIns="45720" rtlCol="0" anchor="b">
            <a:normAutofit fontScale="90000"/>
          </a:bodyPr>
          <a:lstStyle/>
          <a:p>
            <a:pPr algn="ctr"/>
            <a:r>
              <a:rPr lang="en-US" sz="6000" b="1" dirty="0">
                <a:solidFill>
                  <a:srgbClr val="FFFFFF"/>
                </a:solidFill>
              </a:rPr>
              <a:t>PISANJE VELIKOG SLOVA U IMENIMA</a:t>
            </a:r>
            <a:br>
              <a:rPr lang="en-US" sz="6000" b="1" dirty="0">
                <a:solidFill>
                  <a:srgbClr val="FFFFFF"/>
                </a:solidFill>
              </a:rPr>
            </a:br>
            <a:r>
              <a:rPr lang="en-US" sz="6000" b="1" dirty="0">
                <a:solidFill>
                  <a:srgbClr val="FFFFFF"/>
                </a:solidFill>
              </a:rPr>
              <a:t>NASELJ</a:t>
            </a:r>
            <a:r>
              <a:rPr lang="hr-HR" sz="6000" b="1" dirty="0">
                <a:solidFill>
                  <a:srgbClr val="FFFFFF"/>
                </a:solidFill>
              </a:rPr>
              <a:t>ENIH MJESTA</a:t>
            </a:r>
            <a:endParaRPr lang="en-US" sz="6000" b="1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469129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 advClick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Rectangle 41">
            <a:extLst>
              <a:ext uri="{FF2B5EF4-FFF2-40B4-BE49-F238E27FC236}">
                <a16:creationId xmlns:a16="http://schemas.microsoft.com/office/drawing/2014/main" id="{5A0118C5-4F8D-4CF4-BADD-53FEACC6C42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4" name="Freeform: Shape 43">
            <a:extLst>
              <a:ext uri="{FF2B5EF4-FFF2-40B4-BE49-F238E27FC236}">
                <a16:creationId xmlns:a16="http://schemas.microsoft.com/office/drawing/2014/main" id="{3C1D1FA3-6212-4B97-9B1E-C7F81247C2B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2"/>
            <a:ext cx="2232251" cy="2361890"/>
          </a:xfrm>
          <a:custGeom>
            <a:avLst/>
            <a:gdLst>
              <a:gd name="connsiteX0" fmla="*/ 2292284 w 3871489"/>
              <a:gd name="connsiteY0" fmla="*/ 0 h 4096327"/>
              <a:gd name="connsiteX1" fmla="*/ 3500914 w 3871489"/>
              <a:gd name="connsiteY1" fmla="*/ 0 h 4096327"/>
              <a:gd name="connsiteX2" fmla="*/ 3542229 w 3871489"/>
              <a:gd name="connsiteY2" fmla="*/ 68006 h 4096327"/>
              <a:gd name="connsiteX3" fmla="*/ 3871489 w 3871489"/>
              <a:gd name="connsiteY3" fmla="*/ 1368323 h 4096327"/>
              <a:gd name="connsiteX4" fmla="*/ 1143485 w 3871489"/>
              <a:gd name="connsiteY4" fmla="*/ 4096327 h 4096327"/>
              <a:gd name="connsiteX5" fmla="*/ 81633 w 3871489"/>
              <a:gd name="connsiteY5" fmla="*/ 3881944 h 4096327"/>
              <a:gd name="connsiteX6" fmla="*/ 0 w 3871489"/>
              <a:gd name="connsiteY6" fmla="*/ 3842618 h 4096327"/>
              <a:gd name="connsiteX7" fmla="*/ 0 w 3871489"/>
              <a:gd name="connsiteY7" fmla="*/ 2741475 h 4096327"/>
              <a:gd name="connsiteX8" fmla="*/ 6615 w 3871489"/>
              <a:gd name="connsiteY8" fmla="*/ 2747487 h 4096327"/>
              <a:gd name="connsiteX9" fmla="*/ 1143485 w 3871489"/>
              <a:gd name="connsiteY9" fmla="*/ 3155655 h 4096327"/>
              <a:gd name="connsiteX10" fmla="*/ 2930817 w 3871489"/>
              <a:gd name="connsiteY10" fmla="*/ 1368323 h 4096327"/>
              <a:gd name="connsiteX11" fmla="*/ 2407287 w 3871489"/>
              <a:gd name="connsiteY11" fmla="*/ 104524 h 4096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871489" h="4096327">
                <a:moveTo>
                  <a:pt x="2292284" y="0"/>
                </a:moveTo>
                <a:lnTo>
                  <a:pt x="3500914" y="0"/>
                </a:lnTo>
                <a:lnTo>
                  <a:pt x="3542229" y="68006"/>
                </a:lnTo>
                <a:cubicBezTo>
                  <a:pt x="3752213" y="454545"/>
                  <a:pt x="3871489" y="897507"/>
                  <a:pt x="3871489" y="1368323"/>
                </a:cubicBezTo>
                <a:cubicBezTo>
                  <a:pt x="3871489" y="2874936"/>
                  <a:pt x="2650098" y="4096327"/>
                  <a:pt x="1143485" y="4096327"/>
                </a:cubicBezTo>
                <a:cubicBezTo>
                  <a:pt x="766832" y="4096327"/>
                  <a:pt x="408006" y="4019990"/>
                  <a:pt x="81633" y="3881944"/>
                </a:cubicBezTo>
                <a:lnTo>
                  <a:pt x="0" y="3842618"/>
                </a:lnTo>
                <a:lnTo>
                  <a:pt x="0" y="2741475"/>
                </a:lnTo>
                <a:lnTo>
                  <a:pt x="6615" y="2747487"/>
                </a:lnTo>
                <a:cubicBezTo>
                  <a:pt x="315579" y="3002472"/>
                  <a:pt x="711663" y="3155655"/>
                  <a:pt x="1143485" y="3155655"/>
                </a:cubicBezTo>
                <a:cubicBezTo>
                  <a:pt x="2130515" y="3155655"/>
                  <a:pt x="2930817" y="2355353"/>
                  <a:pt x="2930817" y="1368323"/>
                </a:cubicBezTo>
                <a:cubicBezTo>
                  <a:pt x="2930817" y="874812"/>
                  <a:pt x="2730741" y="427979"/>
                  <a:pt x="2407287" y="104524"/>
                </a:cubicBezTo>
                <a:close/>
              </a:path>
            </a:pathLst>
          </a:custGeom>
          <a:solidFill>
            <a:srgbClr val="FFFFFF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46" name="Freeform: Shape 45">
            <a:extLst>
              <a:ext uri="{FF2B5EF4-FFF2-40B4-BE49-F238E27FC236}">
                <a16:creationId xmlns:a16="http://schemas.microsoft.com/office/drawing/2014/main" id="{11C51958-04D4-4687-95A2-95DCDCF4746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2"/>
            <a:ext cx="2232251" cy="2361890"/>
          </a:xfrm>
          <a:custGeom>
            <a:avLst/>
            <a:gdLst>
              <a:gd name="connsiteX0" fmla="*/ 2292284 w 3871489"/>
              <a:gd name="connsiteY0" fmla="*/ 0 h 4096327"/>
              <a:gd name="connsiteX1" fmla="*/ 3500914 w 3871489"/>
              <a:gd name="connsiteY1" fmla="*/ 0 h 4096327"/>
              <a:gd name="connsiteX2" fmla="*/ 3542229 w 3871489"/>
              <a:gd name="connsiteY2" fmla="*/ 68006 h 4096327"/>
              <a:gd name="connsiteX3" fmla="*/ 3871489 w 3871489"/>
              <a:gd name="connsiteY3" fmla="*/ 1368323 h 4096327"/>
              <a:gd name="connsiteX4" fmla="*/ 1143485 w 3871489"/>
              <a:gd name="connsiteY4" fmla="*/ 4096327 h 4096327"/>
              <a:gd name="connsiteX5" fmla="*/ 81633 w 3871489"/>
              <a:gd name="connsiteY5" fmla="*/ 3881944 h 4096327"/>
              <a:gd name="connsiteX6" fmla="*/ 0 w 3871489"/>
              <a:gd name="connsiteY6" fmla="*/ 3842618 h 4096327"/>
              <a:gd name="connsiteX7" fmla="*/ 0 w 3871489"/>
              <a:gd name="connsiteY7" fmla="*/ 2741475 h 4096327"/>
              <a:gd name="connsiteX8" fmla="*/ 6615 w 3871489"/>
              <a:gd name="connsiteY8" fmla="*/ 2747487 h 4096327"/>
              <a:gd name="connsiteX9" fmla="*/ 1143485 w 3871489"/>
              <a:gd name="connsiteY9" fmla="*/ 3155655 h 4096327"/>
              <a:gd name="connsiteX10" fmla="*/ 2930817 w 3871489"/>
              <a:gd name="connsiteY10" fmla="*/ 1368323 h 4096327"/>
              <a:gd name="connsiteX11" fmla="*/ 2407287 w 3871489"/>
              <a:gd name="connsiteY11" fmla="*/ 104524 h 4096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871489" h="4096327">
                <a:moveTo>
                  <a:pt x="2292284" y="0"/>
                </a:moveTo>
                <a:lnTo>
                  <a:pt x="3500914" y="0"/>
                </a:lnTo>
                <a:lnTo>
                  <a:pt x="3542229" y="68006"/>
                </a:lnTo>
                <a:cubicBezTo>
                  <a:pt x="3752213" y="454545"/>
                  <a:pt x="3871489" y="897507"/>
                  <a:pt x="3871489" y="1368323"/>
                </a:cubicBezTo>
                <a:cubicBezTo>
                  <a:pt x="3871489" y="2874936"/>
                  <a:pt x="2650098" y="4096327"/>
                  <a:pt x="1143485" y="4096327"/>
                </a:cubicBezTo>
                <a:cubicBezTo>
                  <a:pt x="766832" y="4096327"/>
                  <a:pt x="408006" y="4019990"/>
                  <a:pt x="81633" y="3881944"/>
                </a:cubicBezTo>
                <a:lnTo>
                  <a:pt x="0" y="3842618"/>
                </a:lnTo>
                <a:lnTo>
                  <a:pt x="0" y="2741475"/>
                </a:lnTo>
                <a:lnTo>
                  <a:pt x="6615" y="2747487"/>
                </a:lnTo>
                <a:cubicBezTo>
                  <a:pt x="315579" y="3002472"/>
                  <a:pt x="711663" y="3155655"/>
                  <a:pt x="1143485" y="3155655"/>
                </a:cubicBezTo>
                <a:cubicBezTo>
                  <a:pt x="2130515" y="3155655"/>
                  <a:pt x="2930817" y="2355353"/>
                  <a:pt x="2930817" y="1368323"/>
                </a:cubicBezTo>
                <a:cubicBezTo>
                  <a:pt x="2930817" y="874812"/>
                  <a:pt x="2730741" y="427979"/>
                  <a:pt x="2407287" y="104524"/>
                </a:cubicBezTo>
                <a:close/>
              </a:path>
            </a:pathLst>
          </a:custGeom>
          <a:solidFill>
            <a:schemeClr val="accent6">
              <a:alpha val="30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48" name="Freeform: Shape 47">
            <a:extLst>
              <a:ext uri="{FF2B5EF4-FFF2-40B4-BE49-F238E27FC236}">
                <a16:creationId xmlns:a16="http://schemas.microsoft.com/office/drawing/2014/main" id="{79AFCB35-9C04-4524-A0B1-57FF6865D0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92656"/>
            <a:ext cx="1861854" cy="277779"/>
          </a:xfrm>
          <a:custGeom>
            <a:avLst/>
            <a:gdLst>
              <a:gd name="connsiteX0" fmla="*/ 180458 w 1861854"/>
              <a:gd name="connsiteY0" fmla="*/ 0 h 277779"/>
              <a:gd name="connsiteX1" fmla="*/ 419222 w 1861854"/>
              <a:gd name="connsiteY1" fmla="*/ 238761 h 277779"/>
              <a:gd name="connsiteX2" fmla="*/ 657984 w 1861854"/>
              <a:gd name="connsiteY2" fmla="*/ 0 h 277779"/>
              <a:gd name="connsiteX3" fmla="*/ 896745 w 1861854"/>
              <a:gd name="connsiteY3" fmla="*/ 238761 h 277779"/>
              <a:gd name="connsiteX4" fmla="*/ 1135754 w 1861854"/>
              <a:gd name="connsiteY4" fmla="*/ 0 h 277779"/>
              <a:gd name="connsiteX5" fmla="*/ 1374516 w 1861854"/>
              <a:gd name="connsiteY5" fmla="*/ 238761 h 277779"/>
              <a:gd name="connsiteX6" fmla="*/ 1613277 w 1861854"/>
              <a:gd name="connsiteY6" fmla="*/ 0 h 277779"/>
              <a:gd name="connsiteX7" fmla="*/ 1861854 w 1861854"/>
              <a:gd name="connsiteY7" fmla="*/ 248577 h 277779"/>
              <a:gd name="connsiteX8" fmla="*/ 1842470 w 1861854"/>
              <a:gd name="connsiteY8" fmla="*/ 267963 h 277779"/>
              <a:gd name="connsiteX9" fmla="*/ 1613277 w 1861854"/>
              <a:gd name="connsiteY9" fmla="*/ 39017 h 277779"/>
              <a:gd name="connsiteX10" fmla="*/ 1374516 w 1861854"/>
              <a:gd name="connsiteY10" fmla="*/ 277779 h 277779"/>
              <a:gd name="connsiteX11" fmla="*/ 1135754 w 1861854"/>
              <a:gd name="connsiteY11" fmla="*/ 39017 h 277779"/>
              <a:gd name="connsiteX12" fmla="*/ 896745 w 1861854"/>
              <a:gd name="connsiteY12" fmla="*/ 277779 h 277779"/>
              <a:gd name="connsiteX13" fmla="*/ 657984 w 1861854"/>
              <a:gd name="connsiteY13" fmla="*/ 39017 h 277779"/>
              <a:gd name="connsiteX14" fmla="*/ 419222 w 1861854"/>
              <a:gd name="connsiteY14" fmla="*/ 277779 h 277779"/>
              <a:gd name="connsiteX15" fmla="*/ 180458 w 1861854"/>
              <a:gd name="connsiteY15" fmla="*/ 39017 h 277779"/>
              <a:gd name="connsiteX16" fmla="*/ 0 w 1861854"/>
              <a:gd name="connsiteY16" fmla="*/ 219283 h 277779"/>
              <a:gd name="connsiteX17" fmla="*/ 0 w 1861854"/>
              <a:gd name="connsiteY17" fmla="*/ 180458 h 2777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861854" h="277779">
                <a:moveTo>
                  <a:pt x="180458" y="0"/>
                </a:moveTo>
                <a:lnTo>
                  <a:pt x="419222" y="238761"/>
                </a:lnTo>
                <a:lnTo>
                  <a:pt x="657984" y="0"/>
                </a:lnTo>
                <a:lnTo>
                  <a:pt x="896745" y="238761"/>
                </a:lnTo>
                <a:lnTo>
                  <a:pt x="1135754" y="0"/>
                </a:lnTo>
                <a:lnTo>
                  <a:pt x="1374516" y="238761"/>
                </a:lnTo>
                <a:lnTo>
                  <a:pt x="1613277" y="0"/>
                </a:lnTo>
                <a:lnTo>
                  <a:pt x="1861854" y="248577"/>
                </a:lnTo>
                <a:lnTo>
                  <a:pt x="1842470" y="267963"/>
                </a:lnTo>
                <a:lnTo>
                  <a:pt x="1613277" y="39017"/>
                </a:lnTo>
                <a:lnTo>
                  <a:pt x="1374516" y="277779"/>
                </a:lnTo>
                <a:lnTo>
                  <a:pt x="1135754" y="39017"/>
                </a:lnTo>
                <a:lnTo>
                  <a:pt x="896745" y="277779"/>
                </a:lnTo>
                <a:lnTo>
                  <a:pt x="657984" y="39017"/>
                </a:lnTo>
                <a:lnTo>
                  <a:pt x="419222" y="277779"/>
                </a:lnTo>
                <a:lnTo>
                  <a:pt x="180458" y="39017"/>
                </a:lnTo>
                <a:lnTo>
                  <a:pt x="0" y="219283"/>
                </a:lnTo>
                <a:lnTo>
                  <a:pt x="0" y="180458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/>
          </a:p>
        </p:txBody>
      </p:sp>
      <p:sp>
        <p:nvSpPr>
          <p:cNvPr id="50" name="Freeform: Shape 49">
            <a:extLst>
              <a:ext uri="{FF2B5EF4-FFF2-40B4-BE49-F238E27FC236}">
                <a16:creationId xmlns:a16="http://schemas.microsoft.com/office/drawing/2014/main" id="{D11AD2AD-0BA0-4DD3-8EEA-84686A0E718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732391"/>
            <a:ext cx="1861854" cy="277779"/>
          </a:xfrm>
          <a:custGeom>
            <a:avLst/>
            <a:gdLst>
              <a:gd name="connsiteX0" fmla="*/ 180458 w 1861854"/>
              <a:gd name="connsiteY0" fmla="*/ 0 h 277779"/>
              <a:gd name="connsiteX1" fmla="*/ 419222 w 1861854"/>
              <a:gd name="connsiteY1" fmla="*/ 238761 h 277779"/>
              <a:gd name="connsiteX2" fmla="*/ 657984 w 1861854"/>
              <a:gd name="connsiteY2" fmla="*/ 0 h 277779"/>
              <a:gd name="connsiteX3" fmla="*/ 896745 w 1861854"/>
              <a:gd name="connsiteY3" fmla="*/ 238761 h 277779"/>
              <a:gd name="connsiteX4" fmla="*/ 1135754 w 1861854"/>
              <a:gd name="connsiteY4" fmla="*/ 0 h 277779"/>
              <a:gd name="connsiteX5" fmla="*/ 1374516 w 1861854"/>
              <a:gd name="connsiteY5" fmla="*/ 238761 h 277779"/>
              <a:gd name="connsiteX6" fmla="*/ 1613277 w 1861854"/>
              <a:gd name="connsiteY6" fmla="*/ 0 h 277779"/>
              <a:gd name="connsiteX7" fmla="*/ 1861854 w 1861854"/>
              <a:gd name="connsiteY7" fmla="*/ 248577 h 277779"/>
              <a:gd name="connsiteX8" fmla="*/ 1842470 w 1861854"/>
              <a:gd name="connsiteY8" fmla="*/ 268208 h 277779"/>
              <a:gd name="connsiteX9" fmla="*/ 1613277 w 1861854"/>
              <a:gd name="connsiteY9" fmla="*/ 39017 h 277779"/>
              <a:gd name="connsiteX10" fmla="*/ 1374516 w 1861854"/>
              <a:gd name="connsiteY10" fmla="*/ 277779 h 277779"/>
              <a:gd name="connsiteX11" fmla="*/ 1135754 w 1861854"/>
              <a:gd name="connsiteY11" fmla="*/ 39017 h 277779"/>
              <a:gd name="connsiteX12" fmla="*/ 896745 w 1861854"/>
              <a:gd name="connsiteY12" fmla="*/ 277779 h 277779"/>
              <a:gd name="connsiteX13" fmla="*/ 657984 w 1861854"/>
              <a:gd name="connsiteY13" fmla="*/ 39017 h 277779"/>
              <a:gd name="connsiteX14" fmla="*/ 419222 w 1861854"/>
              <a:gd name="connsiteY14" fmla="*/ 277779 h 277779"/>
              <a:gd name="connsiteX15" fmla="*/ 180458 w 1861854"/>
              <a:gd name="connsiteY15" fmla="*/ 39017 h 277779"/>
              <a:gd name="connsiteX16" fmla="*/ 0 w 1861854"/>
              <a:gd name="connsiteY16" fmla="*/ 219475 h 277779"/>
              <a:gd name="connsiteX17" fmla="*/ 0 w 1861854"/>
              <a:gd name="connsiteY17" fmla="*/ 180458 h 2777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861854" h="277779">
                <a:moveTo>
                  <a:pt x="180458" y="0"/>
                </a:moveTo>
                <a:lnTo>
                  <a:pt x="419222" y="238761"/>
                </a:lnTo>
                <a:lnTo>
                  <a:pt x="657984" y="0"/>
                </a:lnTo>
                <a:lnTo>
                  <a:pt x="896745" y="238761"/>
                </a:lnTo>
                <a:lnTo>
                  <a:pt x="1135754" y="0"/>
                </a:lnTo>
                <a:lnTo>
                  <a:pt x="1374516" y="238761"/>
                </a:lnTo>
                <a:lnTo>
                  <a:pt x="1613277" y="0"/>
                </a:lnTo>
                <a:lnTo>
                  <a:pt x="1861854" y="248577"/>
                </a:lnTo>
                <a:lnTo>
                  <a:pt x="1842470" y="268208"/>
                </a:lnTo>
                <a:lnTo>
                  <a:pt x="1613277" y="39017"/>
                </a:lnTo>
                <a:lnTo>
                  <a:pt x="1374516" y="277779"/>
                </a:lnTo>
                <a:lnTo>
                  <a:pt x="1135754" y="39017"/>
                </a:lnTo>
                <a:lnTo>
                  <a:pt x="896745" y="277779"/>
                </a:lnTo>
                <a:lnTo>
                  <a:pt x="657984" y="39017"/>
                </a:lnTo>
                <a:lnTo>
                  <a:pt x="419222" y="277779"/>
                </a:lnTo>
                <a:lnTo>
                  <a:pt x="180458" y="39017"/>
                </a:lnTo>
                <a:lnTo>
                  <a:pt x="0" y="219475"/>
                </a:lnTo>
                <a:lnTo>
                  <a:pt x="0" y="180458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/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A641BF9C-F1DD-99CA-97E0-163C4B2095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61854" y="2125737"/>
            <a:ext cx="4834021" cy="4044463"/>
          </a:xfrm>
        </p:spPr>
        <p:txBody>
          <a:bodyPr>
            <a:normAutofit/>
          </a:bodyPr>
          <a:lstStyle/>
          <a:p>
            <a:r>
              <a:rPr lang="hr-HR">
                <a:solidFill>
                  <a:schemeClr val="bg1"/>
                </a:solidFill>
              </a:rPr>
              <a:t>U imenima naseljenih mjesta sve riječi pišemo velikim početnim slovom osim: </a:t>
            </a:r>
          </a:p>
        </p:txBody>
      </p:sp>
      <p:pic>
        <p:nvPicPr>
          <p:cNvPr id="7" name="IMG_9959">
            <a:hlinkClick r:id="" action="ppaction://media"/>
            <a:extLst>
              <a:ext uri="{FF2B5EF4-FFF2-40B4-BE49-F238E27FC236}">
                <a16:creationId xmlns:a16="http://schemas.microsoft.com/office/drawing/2014/main" id="{3CB4DC1D-6765-FBAB-751B-A726749E5D9D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017329" y="1200223"/>
            <a:ext cx="2290958" cy="4072815"/>
          </a:xfrm>
          <a:prstGeom prst="rect">
            <a:avLst/>
          </a:prstGeom>
        </p:spPr>
      </p:pic>
      <p:grpSp>
        <p:nvGrpSpPr>
          <p:cNvPr id="52" name="Graphic 185">
            <a:extLst>
              <a:ext uri="{FF2B5EF4-FFF2-40B4-BE49-F238E27FC236}">
                <a16:creationId xmlns:a16="http://schemas.microsoft.com/office/drawing/2014/main" id="{0C156BF8-7FF7-440F-BE2B-417DFFE8BFA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0428634" y="5987064"/>
            <a:ext cx="1054466" cy="469689"/>
            <a:chOff x="9841624" y="4115729"/>
            <a:chExt cx="602169" cy="268223"/>
          </a:xfrm>
          <a:solidFill>
            <a:schemeClr val="bg1"/>
          </a:solidFill>
        </p:grpSpPr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B7067280-C3E7-4DF6-A345-B9FEF6EF8D6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841624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A78365A8-666B-4417-9D3C-554E6E6B2C5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941445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E71CAAFA-0A31-4308-AB9F-B1C84ABDF9D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041267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96AB1D25-144D-4BB4-A45C-60B8A094F41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141090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069F0FB4-779A-48FC-AC33-784F177C929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240911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2" name="TekstniOkvir 1">
            <a:extLst>
              <a:ext uri="{FF2B5EF4-FFF2-40B4-BE49-F238E27FC236}">
                <a16:creationId xmlns:a16="http://schemas.microsoft.com/office/drawing/2014/main" id="{B92A2F9D-65D5-A294-76AE-7FB57F785867}"/>
              </a:ext>
            </a:extLst>
          </p:cNvPr>
          <p:cNvSpPr txBox="1"/>
          <p:nvPr/>
        </p:nvSpPr>
        <p:spPr>
          <a:xfrm>
            <a:off x="185530" y="2087207"/>
            <a:ext cx="9819861" cy="31805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3699338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47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4F119A50-08EC-01AE-AF1E-AFB7EE8EC5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hr-HR" dirty="0"/>
              <a:t> VELIKO SLOVO U IMENIMA NASELJENIH MJESTA (jedna riječ)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CB753A99-073B-3BF1-9B0E-E622381DF4B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hr-HR" sz="3600" dirty="0"/>
              <a:t>ZAGREB 				</a:t>
            </a:r>
            <a:r>
              <a:rPr lang="hr-HR" sz="3600" dirty="0">
                <a:solidFill>
                  <a:srgbClr val="C00000"/>
                </a:solidFill>
              </a:rPr>
              <a:t>Z</a:t>
            </a:r>
            <a:r>
              <a:rPr lang="hr-HR" sz="3600" dirty="0"/>
              <a:t>agreb</a:t>
            </a:r>
          </a:p>
          <a:p>
            <a:pPr algn="just"/>
            <a:r>
              <a:rPr lang="hr-HR" sz="3600" dirty="0"/>
              <a:t>RIJEKA				</a:t>
            </a:r>
            <a:r>
              <a:rPr lang="hr-HR" sz="3600" dirty="0">
                <a:solidFill>
                  <a:srgbClr val="C00000"/>
                </a:solidFill>
              </a:rPr>
              <a:t>R</a:t>
            </a:r>
            <a:r>
              <a:rPr lang="hr-HR" sz="3600" dirty="0"/>
              <a:t>ijeka			</a:t>
            </a:r>
          </a:p>
          <a:p>
            <a:pPr algn="just"/>
            <a:r>
              <a:rPr lang="hr-HR" sz="3600" dirty="0"/>
              <a:t>OSIJEK				</a:t>
            </a:r>
            <a:r>
              <a:rPr lang="hr-HR" sz="3600" dirty="0">
                <a:solidFill>
                  <a:srgbClr val="C00000"/>
                </a:solidFill>
              </a:rPr>
              <a:t>O</a:t>
            </a:r>
            <a:r>
              <a:rPr lang="hr-HR" sz="3600" dirty="0"/>
              <a:t>sijek</a:t>
            </a:r>
          </a:p>
          <a:p>
            <a:pPr algn="just"/>
            <a:r>
              <a:rPr lang="hr-HR" sz="3600" dirty="0"/>
              <a:t>VARAŽDIN			</a:t>
            </a:r>
            <a:r>
              <a:rPr lang="hr-HR" sz="3600" dirty="0">
                <a:solidFill>
                  <a:srgbClr val="C00000"/>
                </a:solidFill>
              </a:rPr>
              <a:t>V</a:t>
            </a:r>
            <a:r>
              <a:rPr lang="hr-HR" sz="3600" dirty="0"/>
              <a:t>araždin</a:t>
            </a:r>
          </a:p>
          <a:p>
            <a:pPr algn="just"/>
            <a:r>
              <a:rPr lang="hr-HR" sz="3600" dirty="0"/>
              <a:t>SPLIT				</a:t>
            </a:r>
            <a:r>
              <a:rPr lang="hr-HR" sz="3600" dirty="0">
                <a:solidFill>
                  <a:srgbClr val="C00000"/>
                </a:solidFill>
              </a:rPr>
              <a:t>S</a:t>
            </a:r>
            <a:r>
              <a:rPr lang="hr-HR" sz="3600" dirty="0"/>
              <a:t>plit</a:t>
            </a:r>
          </a:p>
          <a:p>
            <a:pPr algn="just"/>
            <a:r>
              <a:rPr lang="hr-HR" sz="3600" dirty="0"/>
              <a:t>ŽUPANJA			</a:t>
            </a:r>
            <a:r>
              <a:rPr lang="hr-HR" sz="3600" dirty="0">
                <a:solidFill>
                  <a:srgbClr val="C00000"/>
                </a:solidFill>
              </a:rPr>
              <a:t>Ž</a:t>
            </a:r>
            <a:r>
              <a:rPr lang="hr-HR" sz="3600" dirty="0"/>
              <a:t>upanja</a:t>
            </a:r>
          </a:p>
          <a:p>
            <a:pPr algn="just"/>
            <a:r>
              <a:rPr lang="hr-HR" sz="3600" dirty="0"/>
              <a:t>KARLOVAC			</a:t>
            </a:r>
            <a:r>
              <a:rPr lang="hr-HR" sz="3600" dirty="0">
                <a:solidFill>
                  <a:srgbClr val="C00000"/>
                </a:solidFill>
              </a:rPr>
              <a:t>K</a:t>
            </a:r>
            <a:r>
              <a:rPr lang="hr-HR" sz="3600" dirty="0"/>
              <a:t>arlovac</a:t>
            </a:r>
          </a:p>
        </p:txBody>
      </p:sp>
    </p:spTree>
    <p:extLst>
      <p:ext uri="{BB962C8B-B14F-4D97-AF65-F5344CB8AC3E}">
        <p14:creationId xmlns:p14="http://schemas.microsoft.com/office/powerpoint/2010/main" val="4004196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017B16B8-B7B9-0147-107F-D3E1757121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hr-HR" dirty="0"/>
              <a:t>VELIKO SLOVO U IMENIMA NASELJENIH MJESTA (više riječi)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E783B79D-890C-869F-83D0-3E698076325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hr-HR" sz="3600" dirty="0"/>
              <a:t>VELIKA GORICA 			</a:t>
            </a:r>
            <a:r>
              <a:rPr lang="hr-HR" sz="3600" dirty="0">
                <a:solidFill>
                  <a:srgbClr val="C00000"/>
                </a:solidFill>
              </a:rPr>
              <a:t>V</a:t>
            </a:r>
            <a:r>
              <a:rPr lang="hr-HR" sz="3600" dirty="0"/>
              <a:t>elika </a:t>
            </a:r>
            <a:r>
              <a:rPr lang="hr-HR" sz="3600" dirty="0">
                <a:solidFill>
                  <a:srgbClr val="C00000"/>
                </a:solidFill>
              </a:rPr>
              <a:t>G</a:t>
            </a:r>
            <a:r>
              <a:rPr lang="hr-HR" sz="3600" dirty="0"/>
              <a:t>orica</a:t>
            </a:r>
          </a:p>
          <a:p>
            <a:r>
              <a:rPr lang="hr-HR" sz="3600" dirty="0"/>
              <a:t>SLAVONSKI BROD			</a:t>
            </a:r>
            <a:r>
              <a:rPr lang="hr-HR" sz="3600" dirty="0">
                <a:solidFill>
                  <a:srgbClr val="C00000"/>
                </a:solidFill>
              </a:rPr>
              <a:t>S</a:t>
            </a:r>
            <a:r>
              <a:rPr lang="hr-HR" sz="3600" dirty="0"/>
              <a:t>lavonski </a:t>
            </a:r>
            <a:r>
              <a:rPr lang="hr-HR" sz="3600" dirty="0">
                <a:solidFill>
                  <a:srgbClr val="C00000"/>
                </a:solidFill>
              </a:rPr>
              <a:t>B</a:t>
            </a:r>
            <a:r>
              <a:rPr lang="hr-HR" sz="3600" dirty="0"/>
              <a:t>rod</a:t>
            </a:r>
          </a:p>
          <a:p>
            <a:r>
              <a:rPr lang="hr-HR" sz="3600" dirty="0"/>
              <a:t>SVETI PETAR U ŠUMI		</a:t>
            </a:r>
            <a:r>
              <a:rPr lang="hr-HR" sz="3600" dirty="0">
                <a:solidFill>
                  <a:srgbClr val="C00000"/>
                </a:solidFill>
              </a:rPr>
              <a:t>S</a:t>
            </a:r>
            <a:r>
              <a:rPr lang="hr-HR" sz="3600" dirty="0"/>
              <a:t>veti </a:t>
            </a:r>
            <a:r>
              <a:rPr lang="hr-HR" sz="3600" dirty="0">
                <a:solidFill>
                  <a:srgbClr val="C00000"/>
                </a:solidFill>
              </a:rPr>
              <a:t>P</a:t>
            </a:r>
            <a:r>
              <a:rPr lang="hr-HR" sz="3600" dirty="0"/>
              <a:t>etar</a:t>
            </a:r>
            <a:r>
              <a:rPr lang="hr-HR" sz="3600" dirty="0">
                <a:solidFill>
                  <a:srgbClr val="C00000"/>
                </a:solidFill>
              </a:rPr>
              <a:t> </a:t>
            </a:r>
            <a:r>
              <a:rPr lang="hr-HR" sz="3600" b="1" u="sng" dirty="0">
                <a:solidFill>
                  <a:schemeClr val="accent5">
                    <a:lumMod val="75000"/>
                  </a:schemeClr>
                </a:solidFill>
              </a:rPr>
              <a:t>u</a:t>
            </a:r>
            <a:r>
              <a:rPr lang="hr-HR" sz="3600" b="1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hr-HR" sz="3600" dirty="0">
                <a:solidFill>
                  <a:srgbClr val="C00000"/>
                </a:solidFill>
              </a:rPr>
              <a:t>Š</a:t>
            </a:r>
            <a:r>
              <a:rPr lang="hr-HR" sz="3600" dirty="0"/>
              <a:t>umi</a:t>
            </a:r>
          </a:p>
          <a:p>
            <a:r>
              <a:rPr lang="hr-HR" sz="3600" dirty="0"/>
              <a:t>BIOGRAD NA MORU		</a:t>
            </a:r>
            <a:r>
              <a:rPr lang="hr-HR" sz="3600" dirty="0">
                <a:solidFill>
                  <a:srgbClr val="C00000"/>
                </a:solidFill>
              </a:rPr>
              <a:t>B</a:t>
            </a:r>
            <a:r>
              <a:rPr lang="hr-HR" sz="3600" dirty="0"/>
              <a:t>iograd </a:t>
            </a:r>
            <a:r>
              <a:rPr lang="hr-HR" sz="3600" b="1" u="sng" dirty="0">
                <a:solidFill>
                  <a:schemeClr val="accent1"/>
                </a:solidFill>
              </a:rPr>
              <a:t>na</a:t>
            </a:r>
            <a:r>
              <a:rPr lang="hr-HR" sz="3600" dirty="0"/>
              <a:t> </a:t>
            </a:r>
            <a:r>
              <a:rPr lang="hr-HR" sz="3600" dirty="0">
                <a:solidFill>
                  <a:srgbClr val="C00000"/>
                </a:solidFill>
              </a:rPr>
              <a:t>M</a:t>
            </a:r>
            <a:r>
              <a:rPr lang="hr-HR" sz="3600" dirty="0"/>
              <a:t>oru</a:t>
            </a:r>
          </a:p>
          <a:p>
            <a:r>
              <a:rPr lang="hr-HR" sz="3600" dirty="0"/>
              <a:t>SVETI FILIP I JAKOV		</a:t>
            </a:r>
            <a:r>
              <a:rPr lang="hr-HR" sz="3600" dirty="0">
                <a:solidFill>
                  <a:srgbClr val="C00000"/>
                </a:solidFill>
              </a:rPr>
              <a:t>S</a:t>
            </a:r>
            <a:r>
              <a:rPr lang="hr-HR" sz="3600" dirty="0"/>
              <a:t>veti </a:t>
            </a:r>
            <a:r>
              <a:rPr lang="hr-HR" sz="3600" dirty="0">
                <a:solidFill>
                  <a:srgbClr val="C00000"/>
                </a:solidFill>
              </a:rPr>
              <a:t>F</a:t>
            </a:r>
            <a:r>
              <a:rPr lang="hr-HR" sz="3600" dirty="0"/>
              <a:t>ilip </a:t>
            </a:r>
            <a:r>
              <a:rPr lang="hr-HR" sz="3600" b="1" u="sng" dirty="0">
                <a:solidFill>
                  <a:schemeClr val="accent1"/>
                </a:solidFill>
              </a:rPr>
              <a:t>i</a:t>
            </a:r>
            <a:r>
              <a:rPr lang="hr-HR" sz="3600" dirty="0"/>
              <a:t> </a:t>
            </a:r>
            <a:r>
              <a:rPr lang="hr-HR" sz="3600" dirty="0">
                <a:solidFill>
                  <a:srgbClr val="C00000"/>
                </a:solidFill>
              </a:rPr>
              <a:t>J</a:t>
            </a:r>
            <a:r>
              <a:rPr lang="hr-HR" sz="3600" dirty="0"/>
              <a:t>akov</a:t>
            </a:r>
          </a:p>
          <a:p>
            <a:r>
              <a:rPr lang="hr-HR" sz="3600" dirty="0"/>
              <a:t>SVETI MARTIN POD OKIĆEM	  </a:t>
            </a:r>
            <a:r>
              <a:rPr lang="hr-HR" sz="3600" dirty="0">
                <a:solidFill>
                  <a:srgbClr val="C00000"/>
                </a:solidFill>
              </a:rPr>
              <a:t>S</a:t>
            </a:r>
            <a:r>
              <a:rPr lang="hr-HR" sz="3600" dirty="0"/>
              <a:t>veti </a:t>
            </a:r>
            <a:r>
              <a:rPr lang="hr-HR" sz="3600" dirty="0">
                <a:solidFill>
                  <a:srgbClr val="C00000"/>
                </a:solidFill>
              </a:rPr>
              <a:t>M</a:t>
            </a:r>
            <a:r>
              <a:rPr lang="hr-HR" sz="3600" dirty="0"/>
              <a:t>artin </a:t>
            </a:r>
            <a:r>
              <a:rPr lang="hr-HR" sz="3600" b="1" u="sng" dirty="0">
                <a:solidFill>
                  <a:schemeClr val="accent1"/>
                </a:solidFill>
              </a:rPr>
              <a:t>pod</a:t>
            </a:r>
            <a:r>
              <a:rPr lang="hr-HR" sz="3600" dirty="0"/>
              <a:t> </a:t>
            </a:r>
            <a:r>
              <a:rPr lang="hr-HR" sz="3600" dirty="0">
                <a:solidFill>
                  <a:srgbClr val="C00000"/>
                </a:solidFill>
              </a:rPr>
              <a:t>O</a:t>
            </a:r>
            <a:r>
              <a:rPr lang="hr-HR" sz="3600" dirty="0"/>
              <a:t>kićem</a:t>
            </a:r>
          </a:p>
        </p:txBody>
      </p:sp>
    </p:spTree>
    <p:extLst>
      <p:ext uri="{BB962C8B-B14F-4D97-AF65-F5344CB8AC3E}">
        <p14:creationId xmlns:p14="http://schemas.microsoft.com/office/powerpoint/2010/main" val="3450612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uiExpand="1" build="p"/>
      <p:bldP spid="4" grpId="1" build="p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936</TotalTime>
  <Words>136</Words>
  <Application>Microsoft Office PowerPoint</Application>
  <PresentationFormat>Široki zaslon</PresentationFormat>
  <Paragraphs>17</Paragraphs>
  <Slides>4</Slides>
  <Notes>0</Notes>
  <HiddenSlides>0</HiddenSlides>
  <MMClips>1</MMClips>
  <ScaleCrop>false</ScaleCrop>
  <HeadingPairs>
    <vt:vector size="6" baseType="variant">
      <vt:variant>
        <vt:lpstr>Korišteni fontovi</vt:lpstr>
      </vt:variant>
      <vt:variant>
        <vt:i4>3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PISANJE VELIKOG SLOVA U IMENIMA NASELJENIH MJESTA</vt:lpstr>
      <vt:lpstr>PowerPoint prezentacija</vt:lpstr>
      <vt:lpstr> VELIKO SLOVO U IMENIMA NASELJENIH MJESTA (jedna riječ)</vt:lpstr>
      <vt:lpstr>VELIKO SLOVO U IMENIMA NASELJENIH MJESTA (više riječi)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Desettisućice</dc:title>
  <dc:creator>Dubravka Vidaković</dc:creator>
  <cp:lastModifiedBy>Danijela Jurac</cp:lastModifiedBy>
  <cp:revision>16</cp:revision>
  <dcterms:created xsi:type="dcterms:W3CDTF">2021-03-28T14:00:02Z</dcterms:created>
  <dcterms:modified xsi:type="dcterms:W3CDTF">2024-01-16T15:32:50Z</dcterms:modified>
</cp:coreProperties>
</file>