
<file path=[Content_Types].xml><?xml version="1.0" encoding="utf-8"?>
<Types xmlns="http://schemas.openxmlformats.org/package/2006/content-types">
  <Default Extension="png" ContentType="image/png"/>
  <Default Extension="emf" ContentType="image/x-emf"/>
  <Default Extension="m4a" ContentType="audio/mp4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739900" rtl="0" fontAlgn="auto" latinLnBrk="0" hangingPunct="0">
      <a:lnSpc>
        <a:spcPct val="90000"/>
      </a:lnSpc>
      <a:spcBef>
        <a:spcPts val="200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1pPr>
    <a:lvl2pPr marL="0" marR="0" indent="457200" algn="l" defTabSz="1739900" rtl="0" fontAlgn="auto" latinLnBrk="0" hangingPunct="0">
      <a:lnSpc>
        <a:spcPct val="90000"/>
      </a:lnSpc>
      <a:spcBef>
        <a:spcPts val="200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2pPr>
    <a:lvl3pPr marL="0" marR="0" indent="914400" algn="l" defTabSz="1739900" rtl="0" fontAlgn="auto" latinLnBrk="0" hangingPunct="0">
      <a:lnSpc>
        <a:spcPct val="90000"/>
      </a:lnSpc>
      <a:spcBef>
        <a:spcPts val="200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3pPr>
    <a:lvl4pPr marL="0" marR="0" indent="1371600" algn="l" defTabSz="1739900" rtl="0" fontAlgn="auto" latinLnBrk="0" hangingPunct="0">
      <a:lnSpc>
        <a:spcPct val="90000"/>
      </a:lnSpc>
      <a:spcBef>
        <a:spcPts val="200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4pPr>
    <a:lvl5pPr marL="0" marR="0" indent="1828800" algn="l" defTabSz="1739900" rtl="0" fontAlgn="auto" latinLnBrk="0" hangingPunct="0">
      <a:lnSpc>
        <a:spcPct val="90000"/>
      </a:lnSpc>
      <a:spcBef>
        <a:spcPts val="200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5pPr>
    <a:lvl6pPr marL="0" marR="0" indent="2286000" algn="l" defTabSz="1739900" rtl="0" fontAlgn="auto" latinLnBrk="0" hangingPunct="0">
      <a:lnSpc>
        <a:spcPct val="90000"/>
      </a:lnSpc>
      <a:spcBef>
        <a:spcPts val="200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6pPr>
    <a:lvl7pPr marL="0" marR="0" indent="2743200" algn="l" defTabSz="1739900" rtl="0" fontAlgn="auto" latinLnBrk="0" hangingPunct="0">
      <a:lnSpc>
        <a:spcPct val="90000"/>
      </a:lnSpc>
      <a:spcBef>
        <a:spcPts val="200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7pPr>
    <a:lvl8pPr marL="0" marR="0" indent="3200400" algn="l" defTabSz="1739900" rtl="0" fontAlgn="auto" latinLnBrk="0" hangingPunct="0">
      <a:lnSpc>
        <a:spcPct val="90000"/>
      </a:lnSpc>
      <a:spcBef>
        <a:spcPts val="200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8pPr>
    <a:lvl9pPr marL="0" marR="0" indent="3657600" algn="l" defTabSz="1739900" rtl="0" fontAlgn="auto" latinLnBrk="0" hangingPunct="0">
      <a:lnSpc>
        <a:spcPct val="90000"/>
      </a:lnSpc>
      <a:spcBef>
        <a:spcPts val="200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576672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217956"/>
              <a:satOff val="14368"/>
              <a:lumOff val="17764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C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605575"/>
              <a:satOff val="15655"/>
              <a:lumOff val="22628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9036"/>
              <a:lumOff val="17111"/>
            </a:schemeClr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BD17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254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8A2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CEEEF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32C5B9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A7AAA9"/>
              </a:solidFill>
              <a:prstDash val="solid"/>
              <a:miter lim="400000"/>
            </a:ln>
          </a:left>
          <a:right>
            <a:ln w="12700" cap="flat">
              <a:solidFill>
                <a:srgbClr val="A7AAA9"/>
              </a:solidFill>
              <a:prstDash val="solid"/>
              <a:miter lim="400000"/>
            </a:ln>
          </a:right>
          <a:top>
            <a:ln w="25400" cap="flat">
              <a:solidFill>
                <a:schemeClr val="accent2">
                  <a:hueOff val="240640"/>
                  <a:satOff val="2542"/>
                  <a:lumOff val="-13198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7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7AA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240640"/>
              <a:satOff val="2542"/>
              <a:lumOff val="-13198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F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4" d="100"/>
          <a:sy n="44" d="100"/>
        </p:scale>
        <p:origin x="138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1T10:43:58.322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1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1T10:43:59.987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51 1 24575,'-6'0'0,"-14"0"0,-4 0-8191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1T10:44:04.651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 24575,'0'0'-8191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1T10:44:05.331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0 24575,'0'0'-8191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1T10:44:06.050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 24575,'0'0'-8191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1T10:44:08.471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 24575,'0'0'-8191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4-11T10:44:27.175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9" name="Shape 16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711200" y="2197100"/>
            <a:ext cx="11582400" cy="3302000"/>
          </a:xfrm>
          <a:prstGeom prst="rect">
            <a:avLst/>
          </a:prstGeom>
        </p:spPr>
        <p:txBody>
          <a:bodyPr anchor="b"/>
          <a:lstStyle>
            <a:lvl1pPr>
              <a:lnSpc>
                <a:spcPct val="80000"/>
              </a:lnSpc>
              <a:defRPr sz="8200" spc="-82"/>
            </a:lvl1pPr>
          </a:lstStyle>
          <a:p>
            <a:r>
              <a:t>Presentation Title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711200" y="5334000"/>
            <a:ext cx="11582400" cy="1455526"/>
          </a:xfrm>
          <a:prstGeom prst="rect">
            <a:avLst/>
          </a:prstGeom>
        </p:spPr>
        <p:txBody>
          <a:bodyPr/>
          <a:lstStyle>
            <a:lvl1pPr marL="0" indent="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800" spc="-38">
                <a:latin typeface="Graphik Semibold"/>
                <a:ea typeface="Graphik Semibold"/>
                <a:cs typeface="Graphik Semibold"/>
                <a:sym typeface="Graphik Semibold"/>
              </a:defRPr>
            </a:lvl1pPr>
            <a:lvl2pPr marL="0" indent="45720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800" spc="-38">
                <a:latin typeface="Graphik Semibold"/>
                <a:ea typeface="Graphik Semibold"/>
                <a:cs typeface="Graphik Semibold"/>
                <a:sym typeface="Graphik Semibold"/>
              </a:defRPr>
            </a:lvl2pPr>
            <a:lvl3pPr marL="0" indent="91440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800" spc="-38">
                <a:latin typeface="Graphik Semibold"/>
                <a:ea typeface="Graphik Semibold"/>
                <a:cs typeface="Graphik Semibold"/>
                <a:sym typeface="Graphik Semibold"/>
              </a:defRPr>
            </a:lvl3pPr>
            <a:lvl4pPr marL="0" indent="137160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800" spc="-38">
                <a:latin typeface="Graphik Semibold"/>
                <a:ea typeface="Graphik Semibold"/>
                <a:cs typeface="Graphik Semibold"/>
                <a:sym typeface="Graphik Semibold"/>
              </a:defRPr>
            </a:lvl4pPr>
            <a:lvl5pPr marL="0" indent="182880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800" spc="-38">
                <a:latin typeface="Graphik Semibold"/>
                <a:ea typeface="Graphik Semibold"/>
                <a:cs typeface="Graphik Semibold"/>
                <a:sym typeface="Graphik Semibold"/>
              </a:defRPr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11200" y="8410816"/>
            <a:ext cx="11582400" cy="429261"/>
          </a:xfrm>
          <a:prstGeom prst="rect">
            <a:avLst/>
          </a:prstGeom>
        </p:spPr>
        <p:txBody>
          <a:bodyPr/>
          <a:lstStyle>
            <a:lvl1pPr marL="0" indent="0" algn="ctr" defTabSz="587022">
              <a:lnSpc>
                <a:spcPct val="100000"/>
              </a:lnSpc>
              <a:spcBef>
                <a:spcPts val="0"/>
              </a:spcBef>
              <a:buSzTx/>
              <a:buNone/>
              <a:defRPr sz="2000" spc="-19">
                <a:latin typeface="Graphik Medium"/>
                <a:ea typeface="Graphik Medium"/>
                <a:cs typeface="Graphik Medium"/>
                <a:sym typeface="Graphik Medium"/>
              </a:defRPr>
            </a:lvl1pPr>
          </a:lstStyle>
          <a:p>
            <a:r>
              <a:t>Author and Date</a:t>
            </a:r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49999" y="9118599"/>
            <a:ext cx="306325" cy="328423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711200" y="393700"/>
            <a:ext cx="11582400" cy="1168400"/>
          </a:xfrm>
          <a:prstGeom prst="rect">
            <a:avLst/>
          </a:prstGeom>
        </p:spPr>
        <p:txBody>
          <a:bodyPr anchor="ctr"/>
          <a:lstStyle/>
          <a:p>
            <a:r>
              <a:t>Slide Title</a:t>
            </a:r>
          </a:p>
        </p:txBody>
      </p:sp>
      <p:sp>
        <p:nvSpPr>
          <p:cNvPr id="10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11200" y="1504879"/>
            <a:ext cx="11582400" cy="630937"/>
          </a:xfrm>
          <a:prstGeom prst="rect">
            <a:avLst/>
          </a:prstGeom>
        </p:spPr>
        <p:txBody>
          <a:bodyPr/>
          <a:lstStyle>
            <a:lvl1pPr marL="0" indent="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200" spc="-32">
                <a:latin typeface="Graphik Semibold"/>
                <a:ea typeface="Graphik Semibold"/>
                <a:cs typeface="Graphik Semibold"/>
                <a:sym typeface="Graphik Semi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711200" y="2997518"/>
            <a:ext cx="11582400" cy="6045201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1700"/>
              </a:spcBef>
              <a:buSzTx/>
              <a:buNone/>
              <a:defRPr sz="4400" spc="-88">
                <a:latin typeface="Canela Deck Regular"/>
                <a:ea typeface="Canela Deck Regular"/>
                <a:cs typeface="Canela Deck Regular"/>
                <a:sym typeface="Canela Deck Regular"/>
              </a:defRPr>
            </a:lvl1pPr>
            <a:lvl2pPr marL="0" indent="457200" defTabSz="587022">
              <a:lnSpc>
                <a:spcPct val="100000"/>
              </a:lnSpc>
              <a:spcBef>
                <a:spcPts val="1700"/>
              </a:spcBef>
              <a:buSzTx/>
              <a:buNone/>
              <a:defRPr sz="4400" spc="-88">
                <a:latin typeface="Canela Deck Regular"/>
                <a:ea typeface="Canela Deck Regular"/>
                <a:cs typeface="Canela Deck Regular"/>
                <a:sym typeface="Canela Deck Regular"/>
              </a:defRPr>
            </a:lvl2pPr>
            <a:lvl3pPr marL="0" indent="914400" defTabSz="587022">
              <a:lnSpc>
                <a:spcPct val="100000"/>
              </a:lnSpc>
              <a:spcBef>
                <a:spcPts val="1700"/>
              </a:spcBef>
              <a:buSzTx/>
              <a:buNone/>
              <a:defRPr sz="4400" spc="-88">
                <a:latin typeface="Canela Deck Regular"/>
                <a:ea typeface="Canela Deck Regular"/>
                <a:cs typeface="Canela Deck Regular"/>
                <a:sym typeface="Canela Deck Regular"/>
              </a:defRPr>
            </a:lvl3pPr>
            <a:lvl4pPr marL="0" indent="1371600" defTabSz="587022">
              <a:lnSpc>
                <a:spcPct val="100000"/>
              </a:lnSpc>
              <a:spcBef>
                <a:spcPts val="1700"/>
              </a:spcBef>
              <a:buSzTx/>
              <a:buNone/>
              <a:defRPr sz="4400" spc="-88">
                <a:latin typeface="Canela Deck Regular"/>
                <a:ea typeface="Canela Deck Regular"/>
                <a:cs typeface="Canela Deck Regular"/>
                <a:sym typeface="Canela Deck Regular"/>
              </a:defRPr>
            </a:lvl4pPr>
            <a:lvl5pPr marL="0" indent="1828800" defTabSz="587022">
              <a:lnSpc>
                <a:spcPct val="100000"/>
              </a:lnSpc>
              <a:spcBef>
                <a:spcPts val="1700"/>
              </a:spcBef>
              <a:buSzTx/>
              <a:buNone/>
              <a:defRPr sz="4400" spc="-88">
                <a:latin typeface="Canela Deck Regular"/>
                <a:ea typeface="Canela Deck Regular"/>
                <a:cs typeface="Canela Deck Regular"/>
                <a:sym typeface="Canela Deck Regular"/>
              </a:defRPr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9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711200" y="393700"/>
            <a:ext cx="11582400" cy="1168400"/>
          </a:xfrm>
          <a:prstGeom prst="rect">
            <a:avLst/>
          </a:prstGeom>
        </p:spPr>
        <p:txBody>
          <a:bodyPr/>
          <a:lstStyle/>
          <a:p>
            <a:r>
              <a:t>Agenda Title</a:t>
            </a:r>
          </a:p>
        </p:txBody>
      </p:sp>
      <p:sp>
        <p:nvSpPr>
          <p:cNvPr id="110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11200" y="1504879"/>
            <a:ext cx="11582400" cy="630937"/>
          </a:xfrm>
          <a:prstGeom prst="rect">
            <a:avLst/>
          </a:prstGeom>
        </p:spPr>
        <p:txBody>
          <a:bodyPr/>
          <a:lstStyle>
            <a:lvl1pPr marL="0" indent="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200" spc="-32">
                <a:latin typeface="Graphik Semibold"/>
                <a:ea typeface="Graphik Semibold"/>
                <a:cs typeface="Graphik Semibold"/>
                <a:sym typeface="Graphik Semibold"/>
              </a:defRPr>
            </a:lvl1pPr>
          </a:lstStyle>
          <a:p>
            <a:r>
              <a:t>Agenda Subtitle</a:t>
            </a:r>
          </a:p>
        </p:txBody>
      </p:sp>
      <p:sp>
        <p:nvSpPr>
          <p:cNvPr id="1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711200" y="2451100"/>
            <a:ext cx="11582400" cy="444500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8200">
                <a:latin typeface="Canela Regular"/>
                <a:ea typeface="Canela Regular"/>
                <a:cs typeface="Canela Regular"/>
                <a:sym typeface="Canela Regular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8200">
                <a:latin typeface="Canela Regular"/>
                <a:ea typeface="Canela Regular"/>
                <a:cs typeface="Canela Regular"/>
                <a:sym typeface="Canela Regular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8200">
                <a:latin typeface="Canela Regular"/>
                <a:ea typeface="Canela Regular"/>
                <a:cs typeface="Canela Regular"/>
                <a:sym typeface="Canela Regular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8200">
                <a:latin typeface="Canela Regular"/>
                <a:ea typeface="Canela Regular"/>
                <a:cs typeface="Canela Regular"/>
                <a:sym typeface="Canela Regular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8200">
                <a:latin typeface="Canela Regular"/>
                <a:ea typeface="Canela Regular"/>
                <a:cs typeface="Canela Regular"/>
                <a:sym typeface="Canela Regular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711200" y="1926083"/>
            <a:ext cx="11582400" cy="4157038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5800">
                <a:latin typeface="+mn-lt"/>
                <a:ea typeface="+mn-ea"/>
                <a:cs typeface="+mn-cs"/>
                <a:sym typeface="Canela Bold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5800">
                <a:latin typeface="+mn-lt"/>
                <a:ea typeface="+mn-ea"/>
                <a:cs typeface="+mn-cs"/>
                <a:sym typeface="Canela Bold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5800">
                <a:latin typeface="+mn-lt"/>
                <a:ea typeface="+mn-ea"/>
                <a:cs typeface="+mn-cs"/>
                <a:sym typeface="Canela Bold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5800">
                <a:latin typeface="+mn-lt"/>
                <a:ea typeface="+mn-ea"/>
                <a:cs typeface="+mn-cs"/>
                <a:sym typeface="Canela Bold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5800">
                <a:latin typeface="+mn-lt"/>
                <a:ea typeface="+mn-ea"/>
                <a:cs typeface="+mn-cs"/>
                <a:sym typeface="Canela Bold"/>
              </a:defRPr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7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11200" y="5625409"/>
            <a:ext cx="11582400" cy="630937"/>
          </a:xfrm>
          <a:prstGeom prst="rect">
            <a:avLst/>
          </a:prstGeom>
        </p:spPr>
        <p:txBody>
          <a:bodyPr/>
          <a:lstStyle>
            <a:lvl1pPr marL="0" indent="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200" spc="-32">
                <a:latin typeface="Graphik Semibold"/>
                <a:ea typeface="Graphik Semibold"/>
                <a:cs typeface="Graphik Semibold"/>
                <a:sym typeface="Graphik Semibold"/>
              </a:defRPr>
            </a:lvl1pPr>
          </a:lstStyle>
          <a:p>
            <a:r>
              <a:t>Fact information</a:t>
            </a:r>
          </a:p>
        </p:txBody>
      </p:sp>
      <p:sp>
        <p:nvSpPr>
          <p:cNvPr id="1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11200" y="7191692"/>
            <a:ext cx="11582400" cy="630937"/>
          </a:xfrm>
          <a:prstGeom prst="rect">
            <a:avLst/>
          </a:prstGeom>
        </p:spPr>
        <p:txBody>
          <a:bodyPr anchor="ctr"/>
          <a:lstStyle>
            <a:lvl1pPr marL="0" indent="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200" spc="-32">
                <a:latin typeface="Graphik Semibold"/>
                <a:ea typeface="Graphik Semibold"/>
                <a:cs typeface="Graphik Semibold"/>
                <a:sym typeface="Graphik Semibold"/>
              </a:defRPr>
            </a:lvl1pPr>
          </a:lstStyle>
          <a:p>
            <a:r>
              <a:t>Attribution</a:t>
            </a:r>
          </a:p>
        </p:txBody>
      </p:sp>
      <p:sp>
        <p:nvSpPr>
          <p:cNvPr id="136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711200" y="2743200"/>
            <a:ext cx="11582400" cy="3619500"/>
          </a:xfrm>
          <a:prstGeom prst="rect">
            <a:avLst/>
          </a:prstGeom>
        </p:spPr>
        <p:txBody>
          <a:bodyPr anchor="ctr"/>
          <a:lstStyle>
            <a:lvl1pPr marL="0" indent="0" algn="ctr" defTabSz="584200">
              <a:lnSpc>
                <a:spcPct val="80000"/>
              </a:lnSpc>
              <a:spcBef>
                <a:spcPts val="0"/>
              </a:spcBef>
              <a:buSzTx/>
              <a:buNone/>
              <a:defRPr sz="5800">
                <a:latin typeface="+mn-lt"/>
                <a:ea typeface="+mn-ea"/>
                <a:cs typeface="+mn-cs"/>
                <a:sym typeface="Canela Bold"/>
              </a:defRPr>
            </a:lvl1pPr>
            <a:lvl2pPr marL="0" indent="457200" algn="ctr" defTabSz="584200">
              <a:lnSpc>
                <a:spcPct val="80000"/>
              </a:lnSpc>
              <a:spcBef>
                <a:spcPts val="0"/>
              </a:spcBef>
              <a:buSzTx/>
              <a:buNone/>
              <a:defRPr sz="5800">
                <a:latin typeface="+mn-lt"/>
                <a:ea typeface="+mn-ea"/>
                <a:cs typeface="+mn-cs"/>
                <a:sym typeface="Canela Bold"/>
              </a:defRPr>
            </a:lvl2pPr>
            <a:lvl3pPr marL="0" indent="914400" algn="ctr" defTabSz="584200">
              <a:lnSpc>
                <a:spcPct val="80000"/>
              </a:lnSpc>
              <a:spcBef>
                <a:spcPts val="0"/>
              </a:spcBef>
              <a:buSzTx/>
              <a:buNone/>
              <a:defRPr sz="5800">
                <a:latin typeface="+mn-lt"/>
                <a:ea typeface="+mn-ea"/>
                <a:cs typeface="+mn-cs"/>
                <a:sym typeface="Canela Bold"/>
              </a:defRPr>
            </a:lvl3pPr>
            <a:lvl4pPr marL="0" indent="1371600" algn="ctr" defTabSz="584200">
              <a:lnSpc>
                <a:spcPct val="80000"/>
              </a:lnSpc>
              <a:spcBef>
                <a:spcPts val="0"/>
              </a:spcBef>
              <a:buSzTx/>
              <a:buNone/>
              <a:defRPr sz="5800">
                <a:latin typeface="+mn-lt"/>
                <a:ea typeface="+mn-ea"/>
                <a:cs typeface="+mn-cs"/>
                <a:sym typeface="Canela Bold"/>
              </a:defRPr>
            </a:lvl4pPr>
            <a:lvl5pPr marL="0" indent="1828800" algn="ctr" defTabSz="584200">
              <a:lnSpc>
                <a:spcPct val="80000"/>
              </a:lnSpc>
              <a:spcBef>
                <a:spcPts val="0"/>
              </a:spcBef>
              <a:buSzTx/>
              <a:buNone/>
              <a:defRPr sz="5800">
                <a:latin typeface="+mn-lt"/>
                <a:ea typeface="+mn-ea"/>
                <a:cs typeface="+mn-cs"/>
                <a:sym typeface="Canela Bold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ea against sky at sunset 1"/>
          <p:cNvSpPr>
            <a:spLocks noGrp="1"/>
          </p:cNvSpPr>
          <p:nvPr>
            <p:ph type="pic" sz="quarter" idx="21"/>
          </p:nvPr>
        </p:nvSpPr>
        <p:spPr>
          <a:xfrm>
            <a:off x="6598373" y="762000"/>
            <a:ext cx="5715001" cy="38091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5" name="Beach and sea at sunset"/>
          <p:cNvSpPr>
            <a:spLocks noGrp="1"/>
          </p:cNvSpPr>
          <p:nvPr>
            <p:ph type="pic" idx="22"/>
          </p:nvPr>
        </p:nvSpPr>
        <p:spPr>
          <a:xfrm>
            <a:off x="-2387600" y="762000"/>
            <a:ext cx="11887200" cy="7924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6" name="Sea against sky at sunset 2"/>
          <p:cNvSpPr>
            <a:spLocks noGrp="1"/>
          </p:cNvSpPr>
          <p:nvPr>
            <p:ph type="pic" sz="half" idx="23"/>
          </p:nvPr>
        </p:nvSpPr>
        <p:spPr>
          <a:xfrm>
            <a:off x="6661873" y="3637404"/>
            <a:ext cx="5588001" cy="628218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49238" y="9118599"/>
            <a:ext cx="306325" cy="328423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beach and sea at sunset"/>
          <p:cNvSpPr>
            <a:spLocks noGrp="1"/>
          </p:cNvSpPr>
          <p:nvPr>
            <p:ph type="pic" idx="21"/>
          </p:nvPr>
        </p:nvSpPr>
        <p:spPr>
          <a:xfrm>
            <a:off x="558800" y="762000"/>
            <a:ext cx="11887200" cy="7924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5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Beach and sea at sunset"/>
          <p:cNvSpPr>
            <a:spLocks noGrp="1"/>
          </p:cNvSpPr>
          <p:nvPr>
            <p:ph type="pic" idx="21"/>
          </p:nvPr>
        </p:nvSpPr>
        <p:spPr>
          <a:xfrm>
            <a:off x="-1320800" y="-596900"/>
            <a:ext cx="15633700" cy="1042246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711200" y="2197100"/>
            <a:ext cx="11582400" cy="3302000"/>
          </a:xfrm>
          <a:prstGeom prst="rect">
            <a:avLst/>
          </a:prstGeom>
        </p:spPr>
        <p:txBody>
          <a:bodyPr anchor="b"/>
          <a:lstStyle>
            <a:lvl1pPr>
              <a:lnSpc>
                <a:spcPct val="80000"/>
              </a:lnSpc>
              <a:defRPr sz="8200" spc="-82">
                <a:solidFill>
                  <a:srgbClr val="FFFFFF"/>
                </a:solidFill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711200" y="5334000"/>
            <a:ext cx="11582400" cy="1457152"/>
          </a:xfrm>
          <a:prstGeom prst="rect">
            <a:avLst/>
          </a:prstGeom>
        </p:spPr>
        <p:txBody>
          <a:bodyPr/>
          <a:lstStyle>
            <a:lvl1pPr marL="0" indent="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800" spc="-38">
                <a:solidFill>
                  <a:srgbClr val="FFFFFF"/>
                </a:solidFill>
                <a:latin typeface="Graphik Semibold"/>
                <a:ea typeface="Graphik Semibold"/>
                <a:cs typeface="Graphik Semibold"/>
                <a:sym typeface="Graphik Semibold"/>
              </a:defRPr>
            </a:lvl1pPr>
            <a:lvl2pPr marL="0" indent="45720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800" spc="-38">
                <a:solidFill>
                  <a:srgbClr val="FFFFFF"/>
                </a:solidFill>
                <a:latin typeface="Graphik Semibold"/>
                <a:ea typeface="Graphik Semibold"/>
                <a:cs typeface="Graphik Semibold"/>
                <a:sym typeface="Graphik Semibold"/>
              </a:defRPr>
            </a:lvl2pPr>
            <a:lvl3pPr marL="0" indent="91440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800" spc="-38">
                <a:solidFill>
                  <a:srgbClr val="FFFFFF"/>
                </a:solidFill>
                <a:latin typeface="Graphik Semibold"/>
                <a:ea typeface="Graphik Semibold"/>
                <a:cs typeface="Graphik Semibold"/>
                <a:sym typeface="Graphik Semibold"/>
              </a:defRPr>
            </a:lvl3pPr>
            <a:lvl4pPr marL="0" indent="137160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800" spc="-38">
                <a:solidFill>
                  <a:srgbClr val="FFFFFF"/>
                </a:solidFill>
                <a:latin typeface="Graphik Semibold"/>
                <a:ea typeface="Graphik Semibold"/>
                <a:cs typeface="Graphik Semibold"/>
                <a:sym typeface="Graphik Semibold"/>
              </a:defRPr>
            </a:lvl4pPr>
            <a:lvl5pPr marL="0" indent="182880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800" spc="-38">
                <a:solidFill>
                  <a:srgbClr val="FFFFFF"/>
                </a:solidFill>
                <a:latin typeface="Graphik Semibold"/>
                <a:ea typeface="Graphik Semibold"/>
                <a:cs typeface="Graphik Semibold"/>
                <a:sym typeface="Graphik Semibold"/>
              </a:defRPr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711200" y="8407400"/>
            <a:ext cx="11582400" cy="429260"/>
          </a:xfrm>
          <a:prstGeom prst="rect">
            <a:avLst/>
          </a:prstGeom>
        </p:spPr>
        <p:txBody>
          <a:bodyPr/>
          <a:lstStyle>
            <a:lvl1pPr marL="0" indent="0" algn="ctr" defTabSz="587022">
              <a:lnSpc>
                <a:spcPct val="100000"/>
              </a:lnSpc>
              <a:spcBef>
                <a:spcPts val="0"/>
              </a:spcBef>
              <a:buSzTx/>
              <a:buNone/>
              <a:defRPr sz="2000" spc="-19">
                <a:solidFill>
                  <a:srgbClr val="FFFFFF"/>
                </a:solidFill>
                <a:latin typeface="Graphik Medium"/>
                <a:ea typeface="Graphik Medium"/>
                <a:cs typeface="Graphik Medium"/>
                <a:sym typeface="Graphik Medium"/>
              </a:defRPr>
            </a:lvl1pPr>
          </a:lstStyle>
          <a:p>
            <a:r>
              <a:t>Author and Date</a:t>
            </a:r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49999" y="9118599"/>
            <a:ext cx="306325" cy="328423"/>
          </a:xfrm>
          <a:prstGeom prst="rect">
            <a:avLst/>
          </a:prstGeom>
        </p:spPr>
        <p:txBody>
          <a:bodyPr/>
          <a:lstStyle>
            <a:lvl1pPr defTabSz="584200"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a against sky at sunset"/>
          <p:cNvSpPr>
            <a:spLocks noGrp="1"/>
          </p:cNvSpPr>
          <p:nvPr>
            <p:ph type="pic" idx="21"/>
          </p:nvPr>
        </p:nvSpPr>
        <p:spPr>
          <a:xfrm>
            <a:off x="3427686" y="762000"/>
            <a:ext cx="11889828" cy="7924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711406" y="2851794"/>
            <a:ext cx="5058553" cy="2088506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711406" y="4775200"/>
            <a:ext cx="5058553" cy="3911600"/>
          </a:xfrm>
          <a:prstGeom prst="rect">
            <a:avLst/>
          </a:prstGeom>
        </p:spPr>
        <p:txBody>
          <a:bodyPr/>
          <a:lstStyle>
            <a:lvl1pPr marL="0" indent="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200" spc="-32">
                <a:latin typeface="Graphik Semibold"/>
                <a:ea typeface="Graphik Semibold"/>
                <a:cs typeface="Graphik Semibold"/>
                <a:sym typeface="Graphik Semibold"/>
              </a:defRPr>
            </a:lvl1pPr>
            <a:lvl2pPr marL="0" indent="45720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200" spc="-32">
                <a:latin typeface="Graphik Semibold"/>
                <a:ea typeface="Graphik Semibold"/>
                <a:cs typeface="Graphik Semibold"/>
                <a:sym typeface="Graphik Semibold"/>
              </a:defRPr>
            </a:lvl2pPr>
            <a:lvl3pPr marL="0" indent="91440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200" spc="-32">
                <a:latin typeface="Graphik Semibold"/>
                <a:ea typeface="Graphik Semibold"/>
                <a:cs typeface="Graphik Semibold"/>
                <a:sym typeface="Graphik Semibold"/>
              </a:defRPr>
            </a:lvl3pPr>
            <a:lvl4pPr marL="0" indent="137160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200" spc="-32">
                <a:latin typeface="Graphik Semibold"/>
                <a:ea typeface="Graphik Semibold"/>
                <a:cs typeface="Graphik Semibold"/>
                <a:sym typeface="Graphik Semibold"/>
              </a:defRPr>
            </a:lvl4pPr>
            <a:lvl5pPr marL="0" indent="182880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200" spc="-32">
                <a:latin typeface="Graphik Semibold"/>
                <a:ea typeface="Graphik Semibold"/>
                <a:cs typeface="Graphik Semibold"/>
                <a:sym typeface="Graphik Semibold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3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11200" y="1504879"/>
            <a:ext cx="11582400" cy="630937"/>
          </a:xfrm>
          <a:prstGeom prst="rect">
            <a:avLst/>
          </a:prstGeom>
        </p:spPr>
        <p:txBody>
          <a:bodyPr/>
          <a:lstStyle>
            <a:lvl1pPr marL="0" indent="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200" spc="-32">
                <a:latin typeface="Graphik Semibold"/>
                <a:ea typeface="Graphik Semibold"/>
                <a:cs typeface="Graphik Semibold"/>
                <a:sym typeface="Graphik Semi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579120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707744" y="369937"/>
            <a:ext cx="5054071" cy="2030363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6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711200" y="3412066"/>
            <a:ext cx="5054600" cy="5267095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11200" y="2268982"/>
            <a:ext cx="5054600" cy="630937"/>
          </a:xfrm>
          <a:prstGeom prst="rect">
            <a:avLst/>
          </a:prstGeom>
        </p:spPr>
        <p:txBody>
          <a:bodyPr anchor="ctr"/>
          <a:lstStyle>
            <a:lvl1pPr marL="0" indent="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200" spc="-32">
                <a:latin typeface="Graphik Semibold"/>
                <a:ea typeface="Graphik Semibold"/>
                <a:cs typeface="Graphik Semibold"/>
                <a:sym typeface="Graphik Semi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63" name="Sea against sky at sunset"/>
          <p:cNvSpPr>
            <a:spLocks noGrp="1"/>
          </p:cNvSpPr>
          <p:nvPr>
            <p:ph type="pic" idx="22"/>
          </p:nvPr>
        </p:nvSpPr>
        <p:spPr>
          <a:xfrm>
            <a:off x="5848049" y="762000"/>
            <a:ext cx="7049102" cy="7924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707744" y="369937"/>
            <a:ext cx="5054071" cy="2030363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72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711200" y="3412066"/>
            <a:ext cx="5054600" cy="5267095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11200" y="2268982"/>
            <a:ext cx="5054600" cy="630937"/>
          </a:xfrm>
          <a:prstGeom prst="rect">
            <a:avLst/>
          </a:prstGeom>
        </p:spPr>
        <p:txBody>
          <a:bodyPr anchor="ctr"/>
          <a:lstStyle>
            <a:lvl1pPr marL="0" indent="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200" spc="-32">
                <a:latin typeface="Graphik Semibold"/>
                <a:ea typeface="Graphik Semibold"/>
                <a:cs typeface="Graphik Semibold"/>
                <a:sym typeface="Graphik Semi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707744" y="369937"/>
            <a:ext cx="5054071" cy="2030363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82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711200" y="3412066"/>
            <a:ext cx="5054600" cy="5267095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11200" y="2268982"/>
            <a:ext cx="5054600" cy="630937"/>
          </a:xfrm>
          <a:prstGeom prst="rect">
            <a:avLst/>
          </a:prstGeom>
        </p:spPr>
        <p:txBody>
          <a:bodyPr anchor="ctr"/>
          <a:lstStyle>
            <a:lvl1pPr marL="0" indent="0" algn="ctr" defTabSz="584200">
              <a:lnSpc>
                <a:spcPct val="100000"/>
              </a:lnSpc>
              <a:spcBef>
                <a:spcPts val="0"/>
              </a:spcBef>
              <a:buSzTx/>
              <a:buNone/>
              <a:defRPr sz="3200" spc="-32">
                <a:latin typeface="Graphik Semibold"/>
                <a:ea typeface="Graphik Semibold"/>
                <a:cs typeface="Graphik Semibold"/>
                <a:sym typeface="Graphik Semi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8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711200" y="2451100"/>
            <a:ext cx="11582400" cy="4445000"/>
          </a:xfrm>
          <a:prstGeom prst="rect">
            <a:avLst/>
          </a:prstGeom>
        </p:spPr>
        <p:txBody>
          <a:bodyPr anchor="ctr"/>
          <a:lstStyle>
            <a:lvl1pPr defTabSz="825500">
              <a:lnSpc>
                <a:spcPct val="80000"/>
              </a:lnSpc>
              <a:defRPr sz="8200" spc="-82"/>
            </a:lvl1pPr>
          </a:lstStyle>
          <a:p>
            <a:r>
              <a:t>Section Title</a:t>
            </a:r>
          </a:p>
        </p:txBody>
      </p:sp>
      <p:sp>
        <p:nvSpPr>
          <p:cNvPr id="9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49999" y="9118599"/>
            <a:ext cx="306325" cy="328423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711200" y="2997200"/>
            <a:ext cx="11582400" cy="6045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711200" y="397933"/>
            <a:ext cx="11582400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45851" y="9118599"/>
            <a:ext cx="306325" cy="328423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>
                <a:solidFill>
                  <a:srgbClr val="5E5E5E"/>
                </a:solidFill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med"/>
  <p:txStyles>
    <p:titleStyle>
      <a:lvl1pPr marL="0" marR="0" indent="0" algn="ctr" defTabSz="17399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-58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1pPr>
      <a:lvl2pPr marL="0" marR="0" indent="457200" algn="ctr" defTabSz="17399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-58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2pPr>
      <a:lvl3pPr marL="0" marR="0" indent="914400" algn="ctr" defTabSz="17399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-58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3pPr>
      <a:lvl4pPr marL="0" marR="0" indent="1371600" algn="ctr" defTabSz="17399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-58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4pPr>
      <a:lvl5pPr marL="0" marR="0" indent="1828800" algn="ctr" defTabSz="17399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-58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5pPr>
      <a:lvl6pPr marL="0" marR="0" indent="2286000" algn="ctr" defTabSz="17399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-58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6pPr>
      <a:lvl7pPr marL="0" marR="0" indent="2743200" algn="ctr" defTabSz="17399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-58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7pPr>
      <a:lvl8pPr marL="0" marR="0" indent="3200400" algn="ctr" defTabSz="17399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-58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8pPr>
      <a:lvl9pPr marL="0" marR="0" indent="3657600" algn="ctr" defTabSz="17399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-58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9pPr>
    </p:titleStyle>
    <p:bodyStyle>
      <a:lvl1pPr marL="393700" marR="0" indent="-393700" algn="l" defTabSz="17399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75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1pPr>
      <a:lvl2pPr marL="787400" marR="0" indent="-393700" algn="l" defTabSz="17399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75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2pPr>
      <a:lvl3pPr marL="1181100" marR="0" indent="-393700" algn="l" defTabSz="17399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75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3pPr>
      <a:lvl4pPr marL="1574800" marR="0" indent="-393700" algn="l" defTabSz="17399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75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4pPr>
      <a:lvl5pPr marL="1968500" marR="0" indent="-393700" algn="l" defTabSz="17399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75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5pPr>
      <a:lvl6pPr marL="2362200" marR="0" indent="-393700" algn="l" defTabSz="17399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75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6pPr>
      <a:lvl7pPr marL="2755900" marR="0" indent="-393700" algn="l" defTabSz="17399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75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7pPr>
      <a:lvl8pPr marL="3149600" marR="0" indent="-393700" algn="l" defTabSz="17399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75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8pPr>
      <a:lvl9pPr marL="3543300" marR="0" indent="-393700" algn="l" defTabSz="17399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75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9pPr>
    </p:bodyStyle>
    <p:otherStyle>
      <a:lvl1pPr marL="0" marR="0" indent="0" algn="ctr" defTabSz="17399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ctr" defTabSz="17399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ctr" defTabSz="17399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ctr" defTabSz="17399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ctr" defTabSz="17399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ctr" defTabSz="17399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ctr" defTabSz="17399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ctr" defTabSz="17399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ctr" defTabSz="17399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9.emf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ustomXml" Target="../ink/ink5.xml"/><Relationship Id="rId3" Type="http://schemas.openxmlformats.org/officeDocument/2006/relationships/customXml" Target="../ink/ink2.xml"/><Relationship Id="rId7" Type="http://schemas.openxmlformats.org/officeDocument/2006/relationships/customXml" Target="../ink/ink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customXml" Target="../ink/ink3.xml"/><Relationship Id="rId10" Type="http://schemas.openxmlformats.org/officeDocument/2006/relationships/customXml" Target="../ink/ink7.xml"/><Relationship Id="rId4" Type="http://schemas.openxmlformats.org/officeDocument/2006/relationships/image" Target="../media/image6.png"/><Relationship Id="rId9" Type="http://schemas.openxmlformats.org/officeDocument/2006/relationships/customXml" Target="../ink/ink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hueOff val="240640"/>
            <a:satOff val="2542"/>
            <a:lumOff val="-1319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Naslov 1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Peterozvuci - uvod</a:t>
            </a:r>
          </a:p>
        </p:txBody>
      </p:sp>
      <p:sp>
        <p:nvSpPr>
          <p:cNvPr id="172" name="Podnaslov 2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403097">
              <a:defRPr sz="2622" spc="-26">
                <a:solidFill>
                  <a:srgbClr val="92278F"/>
                </a:solidFill>
              </a:defRPr>
            </a:pPr>
            <a:endParaRPr/>
          </a:p>
          <a:p>
            <a:pPr defTabSz="403097">
              <a:defRPr sz="2760" spc="-27">
                <a:solidFill>
                  <a:srgbClr val="FFFFFF"/>
                </a:solidFill>
              </a:defRPr>
            </a:pPr>
            <a:r>
              <a:t>Martina Belković, prof. </a:t>
            </a:r>
          </a:p>
          <a:p>
            <a:pPr defTabSz="403097">
              <a:defRPr sz="2760" spc="-27">
                <a:solidFill>
                  <a:srgbClr val="FFFFFF"/>
                </a:solidFill>
              </a:defRPr>
            </a:pPr>
            <a:r>
              <a:t>Mirjana Futač Homen, prof. 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Rezervirano mjesto sadržaja 2"/>
          <p:cNvSpPr txBox="1">
            <a:spLocks noGrp="1"/>
          </p:cNvSpPr>
          <p:nvPr>
            <p:ph type="body" sz="half" idx="1"/>
          </p:nvPr>
        </p:nvSpPr>
        <p:spPr>
          <a:xfrm>
            <a:off x="812800" y="2997200"/>
            <a:ext cx="11582400" cy="2357762"/>
          </a:xfrm>
          <a:prstGeom prst="rect">
            <a:avLst/>
          </a:prstGeom>
        </p:spPr>
        <p:txBody>
          <a:bodyPr/>
          <a:lstStyle>
            <a:lvl1pPr marL="393699" indent="-393699">
              <a:defRPr sz="2800"/>
            </a:lvl1pPr>
          </a:lstStyle>
          <a:p>
            <a:r>
              <a:t>Dominantni se nonakord u molu sastoji od malog durskog (dominantnog) septakorda i male none. Pokušaj izgraditi nonakord na V. stupnju G-dura. U čemu se razlikuje od dominantnog nonakorda u g-molu?</a:t>
            </a:r>
          </a:p>
        </p:txBody>
      </p:sp>
      <p:sp>
        <p:nvSpPr>
          <p:cNvPr id="221" name="Naslov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652904">
              <a:defRPr sz="5510" spc="-55"/>
            </a:lvl1pPr>
          </a:lstStyle>
          <a:p>
            <a:r>
              <a:t>Ponavljanje</a:t>
            </a:r>
          </a:p>
        </p:txBody>
      </p:sp>
      <p:sp>
        <p:nvSpPr>
          <p:cNvPr id="222" name="Naslov 1"/>
          <p:cNvSpPr/>
          <p:nvPr/>
        </p:nvSpPr>
        <p:spPr>
          <a:xfrm>
            <a:off x="711200" y="397933"/>
            <a:ext cx="11582400" cy="1168401"/>
          </a:xfrm>
          <a:prstGeom prst="rect">
            <a:avLst/>
          </a:prstGeom>
          <a:solidFill>
            <a:schemeClr val="accent2">
              <a:hueOff val="240640"/>
              <a:satOff val="2542"/>
              <a:lumOff val="-13198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>
            <a:normAutofit/>
          </a:bodyPr>
          <a:lstStyle>
            <a:lvl1pPr algn="ctr" defTabSz="1148334">
              <a:lnSpc>
                <a:spcPct val="80000"/>
              </a:lnSpc>
              <a:spcBef>
                <a:spcPts val="0"/>
              </a:spcBef>
              <a:defRPr sz="5412" spc="-54">
                <a:solidFill>
                  <a:srgbClr val="FFFFFF"/>
                </a:solidFill>
                <a:latin typeface="+mn-lt"/>
                <a:ea typeface="+mn-ea"/>
                <a:cs typeface="+mn-cs"/>
                <a:sym typeface="Canela Bold"/>
              </a:defRPr>
            </a:lvl1pPr>
          </a:lstStyle>
          <a:p>
            <a:r>
              <a:t>Dominantni nonakord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Rezervirano mjesto sadržaja 2"/>
          <p:cNvSpPr txBox="1">
            <a:spLocks noGrp="1"/>
          </p:cNvSpPr>
          <p:nvPr>
            <p:ph type="body" sz="quarter" idx="1"/>
          </p:nvPr>
        </p:nvSpPr>
        <p:spPr>
          <a:xfrm>
            <a:off x="812800" y="2997200"/>
            <a:ext cx="11582400" cy="1760794"/>
          </a:xfrm>
          <a:prstGeom prst="rect">
            <a:avLst/>
          </a:prstGeom>
        </p:spPr>
        <p:txBody>
          <a:bodyPr/>
          <a:lstStyle>
            <a:lvl1pPr marL="393699" indent="-393699">
              <a:defRPr sz="2800"/>
            </a:lvl1pPr>
          </a:lstStyle>
          <a:p>
            <a:r>
              <a:t>Odgovor: razlika je u noni - D9 u duru ima veliku nonu, a u harmonijskome molu malu.</a:t>
            </a:r>
          </a:p>
        </p:txBody>
      </p:sp>
      <p:sp>
        <p:nvSpPr>
          <p:cNvPr id="225" name="Naslov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652904">
              <a:defRPr sz="5510" spc="-55"/>
            </a:lvl1pPr>
          </a:lstStyle>
          <a:p>
            <a:r>
              <a:t>Ponavljanje</a:t>
            </a:r>
          </a:p>
        </p:txBody>
      </p:sp>
      <p:sp>
        <p:nvSpPr>
          <p:cNvPr id="226" name="Naslov 1"/>
          <p:cNvSpPr/>
          <p:nvPr/>
        </p:nvSpPr>
        <p:spPr>
          <a:xfrm>
            <a:off x="711200" y="397933"/>
            <a:ext cx="11582400" cy="1168401"/>
          </a:xfrm>
          <a:prstGeom prst="rect">
            <a:avLst/>
          </a:prstGeom>
          <a:solidFill>
            <a:schemeClr val="accent2">
              <a:hueOff val="240640"/>
              <a:satOff val="2542"/>
              <a:lumOff val="-13198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>
            <a:normAutofit/>
          </a:bodyPr>
          <a:lstStyle>
            <a:lvl1pPr algn="ctr" defTabSz="1148334">
              <a:lnSpc>
                <a:spcPct val="80000"/>
              </a:lnSpc>
              <a:spcBef>
                <a:spcPts val="0"/>
              </a:spcBef>
              <a:defRPr sz="5412" spc="-54">
                <a:solidFill>
                  <a:srgbClr val="FFFFFF"/>
                </a:solidFill>
                <a:latin typeface="+mn-lt"/>
                <a:ea typeface="+mn-ea"/>
                <a:cs typeface="+mn-cs"/>
                <a:sym typeface="Canela Bold"/>
              </a:defRPr>
            </a:lvl1pPr>
          </a:lstStyle>
          <a:p>
            <a:r>
              <a:t>Dominantni nonakord</a:t>
            </a:r>
          </a:p>
        </p:txBody>
      </p:sp>
      <p:pic>
        <p:nvPicPr>
          <p:cNvPr id="227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3477" y="5118185"/>
            <a:ext cx="3641560" cy="1788114"/>
          </a:xfrm>
          <a:prstGeom prst="rect">
            <a:avLst/>
          </a:prstGeom>
          <a:ln w="12700">
            <a:miter lim="400000"/>
          </a:ln>
        </p:spPr>
      </p:pic>
      <p:sp>
        <p:nvSpPr>
          <p:cNvPr id="228" name="G: D9"/>
          <p:cNvSpPr txBox="1"/>
          <p:nvPr/>
        </p:nvSpPr>
        <p:spPr>
          <a:xfrm>
            <a:off x="2002466" y="6717540"/>
            <a:ext cx="1131791" cy="669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r>
              <a:rPr dirty="0"/>
              <a:t>G: D9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Rezervirano mjesto sadržaja 2"/>
          <p:cNvSpPr txBox="1">
            <a:spLocks noGrp="1"/>
          </p:cNvSpPr>
          <p:nvPr>
            <p:ph type="body" sz="quarter" idx="1"/>
          </p:nvPr>
        </p:nvSpPr>
        <p:spPr>
          <a:xfrm>
            <a:off x="711200" y="2989143"/>
            <a:ext cx="11582400" cy="1760794"/>
          </a:xfrm>
          <a:prstGeom prst="rect">
            <a:avLst/>
          </a:prstGeom>
        </p:spPr>
        <p:txBody>
          <a:bodyPr/>
          <a:lstStyle>
            <a:lvl1pPr marL="393699" indent="-393699">
              <a:defRPr sz="2800"/>
            </a:lvl1pPr>
          </a:lstStyle>
          <a:p>
            <a:r>
              <a:rPr dirty="0" err="1"/>
              <a:t>Poslušaj</a:t>
            </a:r>
            <a:r>
              <a:rPr dirty="0"/>
              <a:t> </a:t>
            </a:r>
            <a:r>
              <a:rPr dirty="0" err="1"/>
              <a:t>kako</a:t>
            </a:r>
            <a:r>
              <a:rPr dirty="0"/>
              <a:t> </a:t>
            </a:r>
            <a:r>
              <a:rPr dirty="0" err="1"/>
              <a:t>zvuče</a:t>
            </a:r>
            <a:r>
              <a:rPr dirty="0"/>
              <a:t> ova </a:t>
            </a:r>
            <a:r>
              <a:rPr dirty="0" err="1"/>
              <a:t>dva</a:t>
            </a:r>
            <a:r>
              <a:rPr dirty="0"/>
              <a:t> </a:t>
            </a:r>
            <a:r>
              <a:rPr dirty="0" err="1"/>
              <a:t>akorda</a:t>
            </a:r>
            <a:r>
              <a:rPr dirty="0"/>
              <a:t> (</a:t>
            </a:r>
            <a:r>
              <a:rPr dirty="0" err="1"/>
              <a:t>klikni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r>
              <a:rPr dirty="0" err="1"/>
              <a:t>ikonu</a:t>
            </a:r>
            <a:r>
              <a:rPr dirty="0"/>
              <a:t> </a:t>
            </a:r>
            <a:r>
              <a:rPr dirty="0" err="1"/>
              <a:t>zvučnika</a:t>
            </a:r>
            <a:r>
              <a:rPr dirty="0"/>
              <a:t> </a:t>
            </a:r>
            <a:r>
              <a:rPr dirty="0" err="1"/>
              <a:t>koju</a:t>
            </a:r>
            <a:r>
              <a:rPr dirty="0"/>
              <a:t> </a:t>
            </a:r>
            <a:r>
              <a:rPr dirty="0" err="1"/>
              <a:t>vidiš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r>
              <a:rPr dirty="0" err="1"/>
              <a:t>ekranu</a:t>
            </a:r>
            <a:r>
              <a:rPr dirty="0"/>
              <a:t>). </a:t>
            </a:r>
            <a:r>
              <a:rPr dirty="0" err="1"/>
              <a:t>Prvo</a:t>
            </a:r>
            <a:r>
              <a:rPr dirty="0"/>
              <a:t> </a:t>
            </a:r>
            <a:r>
              <a:rPr dirty="0" err="1"/>
              <a:t>ćeš</a:t>
            </a:r>
            <a:r>
              <a:rPr dirty="0"/>
              <a:t> </a:t>
            </a:r>
            <a:r>
              <a:rPr dirty="0" err="1"/>
              <a:t>čuti</a:t>
            </a:r>
            <a:r>
              <a:rPr dirty="0"/>
              <a:t> </a:t>
            </a:r>
            <a:r>
              <a:rPr dirty="0" err="1"/>
              <a:t>nonakord</a:t>
            </a:r>
            <a:r>
              <a:rPr dirty="0"/>
              <a:t> s </a:t>
            </a:r>
            <a:r>
              <a:rPr dirty="0" err="1"/>
              <a:t>velikom</a:t>
            </a:r>
            <a:r>
              <a:rPr dirty="0"/>
              <a:t> </a:t>
            </a:r>
            <a:r>
              <a:rPr dirty="0" err="1"/>
              <a:t>nonom</a:t>
            </a:r>
            <a:r>
              <a:rPr dirty="0"/>
              <a:t>, a </a:t>
            </a:r>
            <a:r>
              <a:rPr dirty="0" err="1"/>
              <a:t>zatim</a:t>
            </a:r>
            <a:r>
              <a:rPr dirty="0"/>
              <a:t> s </a:t>
            </a:r>
            <a:r>
              <a:rPr dirty="0" err="1"/>
              <a:t>malom</a:t>
            </a:r>
            <a:r>
              <a:rPr dirty="0"/>
              <a:t>.</a:t>
            </a:r>
          </a:p>
        </p:txBody>
      </p:sp>
      <p:sp>
        <p:nvSpPr>
          <p:cNvPr id="231" name="Naslov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652904">
              <a:defRPr sz="5510" spc="-55"/>
            </a:lvl1pPr>
          </a:lstStyle>
          <a:p>
            <a:r>
              <a:t>Ponavljanje</a:t>
            </a:r>
          </a:p>
        </p:txBody>
      </p:sp>
      <p:sp>
        <p:nvSpPr>
          <p:cNvPr id="232" name="Naslov 1"/>
          <p:cNvSpPr/>
          <p:nvPr/>
        </p:nvSpPr>
        <p:spPr>
          <a:xfrm>
            <a:off x="711200" y="397933"/>
            <a:ext cx="11582400" cy="1168401"/>
          </a:xfrm>
          <a:prstGeom prst="rect">
            <a:avLst/>
          </a:prstGeom>
          <a:solidFill>
            <a:schemeClr val="accent2">
              <a:hueOff val="240640"/>
              <a:satOff val="2542"/>
              <a:lumOff val="-13198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>
            <a:normAutofit/>
          </a:bodyPr>
          <a:lstStyle>
            <a:lvl1pPr algn="ctr" defTabSz="1148334">
              <a:lnSpc>
                <a:spcPct val="80000"/>
              </a:lnSpc>
              <a:spcBef>
                <a:spcPts val="0"/>
              </a:spcBef>
              <a:defRPr sz="5412" spc="-54">
                <a:solidFill>
                  <a:srgbClr val="FFFFFF"/>
                </a:solidFill>
                <a:latin typeface="+mn-lt"/>
                <a:ea typeface="+mn-ea"/>
                <a:cs typeface="+mn-cs"/>
                <a:sym typeface="Canela Bold"/>
              </a:defRPr>
            </a:lvl1pPr>
          </a:lstStyle>
          <a:p>
            <a:r>
              <a:t>Dominantni nonakord</a:t>
            </a:r>
          </a:p>
        </p:txBody>
      </p:sp>
      <p:pic>
        <p:nvPicPr>
          <p:cNvPr id="2" name="D9 v,m 60'">
            <a:hlinkClick r:id="" action="ppaction://media"/>
            <a:extLst>
              <a:ext uri="{FF2B5EF4-FFF2-40B4-BE49-F238E27FC236}">
                <a16:creationId xmlns:a16="http://schemas.microsoft.com/office/drawing/2014/main" id="{5B0D5734-3935-05CB-A6CF-2B4AD9F750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97600" y="575080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Rezervirano mjesto sadržaja 2"/>
          <p:cNvSpPr txBox="1">
            <a:spLocks noGrp="1"/>
          </p:cNvSpPr>
          <p:nvPr>
            <p:ph type="body" sz="quarter" idx="1"/>
          </p:nvPr>
        </p:nvSpPr>
        <p:spPr>
          <a:xfrm>
            <a:off x="711200" y="3003216"/>
            <a:ext cx="11582401" cy="1753200"/>
          </a:xfrm>
          <a:prstGeom prst="rect">
            <a:avLst/>
          </a:prstGeom>
        </p:spPr>
        <p:txBody>
          <a:bodyPr>
            <a:normAutofit/>
          </a:bodyPr>
          <a:lstStyle>
            <a:lvl1pPr marL="393699" indent="-393699">
              <a:defRPr sz="2800"/>
            </a:lvl1pPr>
          </a:lstStyle>
          <a:p>
            <a:r>
              <a:rPr dirty="0" err="1"/>
              <a:t>Poslušaj</a:t>
            </a:r>
            <a:r>
              <a:rPr dirty="0"/>
              <a:t> </a:t>
            </a:r>
            <a:r>
              <a:rPr dirty="0" err="1"/>
              <a:t>ove</a:t>
            </a:r>
            <a:r>
              <a:rPr dirty="0"/>
              <a:t> </a:t>
            </a:r>
            <a:r>
              <a:rPr dirty="0" err="1"/>
              <a:t>akorde</a:t>
            </a:r>
            <a:r>
              <a:rPr dirty="0"/>
              <a:t> </a:t>
            </a:r>
            <a:r>
              <a:rPr lang="hr-HR" dirty="0"/>
              <a:t>i</a:t>
            </a:r>
            <a:r>
              <a:rPr dirty="0"/>
              <a:t> </a:t>
            </a:r>
            <a:r>
              <a:rPr dirty="0" err="1"/>
              <a:t>pokušaj</a:t>
            </a:r>
            <a:r>
              <a:rPr dirty="0"/>
              <a:t> </a:t>
            </a:r>
            <a:r>
              <a:rPr dirty="0" err="1"/>
              <a:t>odrediti</a:t>
            </a:r>
            <a:r>
              <a:rPr dirty="0"/>
              <a:t> je li </a:t>
            </a:r>
            <a:r>
              <a:rPr dirty="0" err="1"/>
              <a:t>riječ</a:t>
            </a:r>
            <a:r>
              <a:rPr dirty="0"/>
              <a:t> o </a:t>
            </a:r>
            <a:r>
              <a:rPr dirty="0" err="1"/>
              <a:t>nonakordu</a:t>
            </a:r>
            <a:r>
              <a:rPr dirty="0"/>
              <a:t> s </a:t>
            </a:r>
            <a:r>
              <a:rPr dirty="0" err="1"/>
              <a:t>malom</a:t>
            </a:r>
            <a:r>
              <a:rPr dirty="0"/>
              <a:t> </a:t>
            </a:r>
            <a:r>
              <a:rPr dirty="0" err="1"/>
              <a:t>nonom</a:t>
            </a:r>
            <a:r>
              <a:rPr dirty="0"/>
              <a:t> (u </a:t>
            </a:r>
            <a:r>
              <a:rPr dirty="0" err="1"/>
              <a:t>molu</a:t>
            </a:r>
            <a:r>
              <a:rPr dirty="0"/>
              <a:t>) </a:t>
            </a:r>
            <a:r>
              <a:rPr dirty="0" err="1"/>
              <a:t>ili</a:t>
            </a:r>
            <a:r>
              <a:rPr dirty="0"/>
              <a:t> s </a:t>
            </a:r>
            <a:r>
              <a:rPr dirty="0" err="1"/>
              <a:t>velikom</a:t>
            </a:r>
            <a:r>
              <a:rPr dirty="0"/>
              <a:t> (u </a:t>
            </a:r>
            <a:r>
              <a:rPr dirty="0" err="1"/>
              <a:t>duru</a:t>
            </a:r>
            <a:r>
              <a:rPr dirty="0"/>
              <a:t>). </a:t>
            </a:r>
            <a:endParaRPr lang="hr-HR" dirty="0"/>
          </a:p>
          <a:p>
            <a:endParaRPr dirty="0"/>
          </a:p>
        </p:txBody>
      </p:sp>
      <p:sp>
        <p:nvSpPr>
          <p:cNvPr id="235" name="Naslov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652904">
              <a:defRPr sz="5510" spc="-55"/>
            </a:lvl1pPr>
          </a:lstStyle>
          <a:p>
            <a:r>
              <a:t>Ponavljanje</a:t>
            </a:r>
          </a:p>
        </p:txBody>
      </p:sp>
      <p:sp>
        <p:nvSpPr>
          <p:cNvPr id="236" name="Naslov 1"/>
          <p:cNvSpPr/>
          <p:nvPr/>
        </p:nvSpPr>
        <p:spPr>
          <a:xfrm>
            <a:off x="711200" y="397933"/>
            <a:ext cx="11582400" cy="1168401"/>
          </a:xfrm>
          <a:prstGeom prst="rect">
            <a:avLst/>
          </a:prstGeom>
          <a:solidFill>
            <a:schemeClr val="accent2">
              <a:hueOff val="240640"/>
              <a:satOff val="2542"/>
              <a:lumOff val="-13198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>
            <a:normAutofit/>
          </a:bodyPr>
          <a:lstStyle>
            <a:lvl1pPr algn="ctr" defTabSz="1148334">
              <a:lnSpc>
                <a:spcPct val="80000"/>
              </a:lnSpc>
              <a:spcBef>
                <a:spcPts val="0"/>
              </a:spcBef>
              <a:defRPr sz="5412" spc="-54">
                <a:solidFill>
                  <a:srgbClr val="FFFFFF"/>
                </a:solidFill>
                <a:latin typeface="+mn-lt"/>
                <a:ea typeface="+mn-ea"/>
                <a:cs typeface="+mn-cs"/>
                <a:sym typeface="Canela Bold"/>
              </a:defRPr>
            </a:lvl1pPr>
          </a:lstStyle>
          <a:p>
            <a:r>
              <a:t>Dominantni nonakord - vježbanje</a:t>
            </a:r>
          </a:p>
        </p:txBody>
      </p:sp>
      <p:pic>
        <p:nvPicPr>
          <p:cNvPr id="2" name="nonakordi slušno 60">
            <a:hlinkClick r:id="" action="ppaction://media"/>
            <a:extLst>
              <a:ext uri="{FF2B5EF4-FFF2-40B4-BE49-F238E27FC236}">
                <a16:creationId xmlns:a16="http://schemas.microsoft.com/office/drawing/2014/main" id="{D5E3A831-CE7C-3705-D6C7-8887D8A26E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10334" y="558369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Rezervirano mjesto sadržaja 2"/>
          <p:cNvSpPr txBox="1">
            <a:spLocks noGrp="1"/>
          </p:cNvSpPr>
          <p:nvPr>
            <p:ph type="body" sz="quarter" idx="1"/>
          </p:nvPr>
        </p:nvSpPr>
        <p:spPr>
          <a:xfrm>
            <a:off x="711200" y="2956590"/>
            <a:ext cx="11582400" cy="5394195"/>
          </a:xfrm>
          <a:prstGeom prst="rect">
            <a:avLst/>
          </a:prstGeom>
        </p:spPr>
        <p:txBody>
          <a:bodyPr/>
          <a:lstStyle>
            <a:lvl1pPr marL="393699" indent="-393699">
              <a:defRPr sz="2800"/>
            </a:lvl1pPr>
          </a:lstStyle>
          <a:p>
            <a:r>
              <a:rPr dirty="0"/>
              <a:t>Evo </a:t>
            </a:r>
            <a:r>
              <a:rPr dirty="0" err="1"/>
              <a:t>rješenja</a:t>
            </a:r>
            <a:r>
              <a:rPr dirty="0"/>
              <a:t> </a:t>
            </a:r>
            <a:r>
              <a:rPr dirty="0" err="1"/>
              <a:t>slušnog</a:t>
            </a:r>
            <a:r>
              <a:rPr dirty="0"/>
              <a:t> </a:t>
            </a:r>
            <a:r>
              <a:rPr dirty="0" err="1"/>
              <a:t>prepoznavanja</a:t>
            </a:r>
            <a:r>
              <a:rPr dirty="0"/>
              <a:t>:</a:t>
            </a:r>
            <a:endParaRPr lang="hr-HR" dirty="0"/>
          </a:p>
          <a:p>
            <a:endParaRPr lang="hr-HR" dirty="0"/>
          </a:p>
          <a:p>
            <a:endParaRPr lang="hr-HR" dirty="0"/>
          </a:p>
          <a:p>
            <a:pPr marL="0" indent="0">
              <a:buNone/>
            </a:pPr>
            <a:r>
              <a:rPr lang="hr-HR" dirty="0"/>
              <a:t>                 D9             </a:t>
            </a:r>
            <a:r>
              <a:rPr lang="hr-HR" dirty="0" err="1"/>
              <a:t>D9</a:t>
            </a:r>
            <a:r>
              <a:rPr lang="hr-HR" dirty="0"/>
              <a:t>             </a:t>
            </a:r>
            <a:r>
              <a:rPr lang="hr-HR" dirty="0" err="1"/>
              <a:t>D9</a:t>
            </a:r>
            <a:r>
              <a:rPr lang="hr-HR" dirty="0"/>
              <a:t>             </a:t>
            </a:r>
            <a:r>
              <a:rPr lang="hr-HR" dirty="0" err="1"/>
              <a:t>D9</a:t>
            </a:r>
            <a:r>
              <a:rPr lang="hr-HR" dirty="0"/>
              <a:t>             </a:t>
            </a:r>
            <a:r>
              <a:rPr lang="hr-HR" dirty="0" err="1"/>
              <a:t>D9</a:t>
            </a:r>
            <a:r>
              <a:rPr lang="hr-HR" dirty="0"/>
              <a:t>             </a:t>
            </a:r>
            <a:r>
              <a:rPr lang="hr-HR" dirty="0" err="1"/>
              <a:t>D9</a:t>
            </a:r>
            <a:endParaRPr lang="hr-HR" dirty="0"/>
          </a:p>
          <a:p>
            <a:pPr marL="0" indent="0">
              <a:buNone/>
            </a:pPr>
            <a:r>
              <a:rPr lang="hr-HR" dirty="0"/>
              <a:t>             u duru      u duru      u molu      u duru      u molu      u molu </a:t>
            </a:r>
          </a:p>
          <a:p>
            <a:pPr marL="0" indent="0">
              <a:buNone/>
            </a:pPr>
            <a:endParaRPr lang="hr-HR" dirty="0"/>
          </a:p>
          <a:p>
            <a:endParaRPr dirty="0"/>
          </a:p>
        </p:txBody>
      </p:sp>
      <p:sp>
        <p:nvSpPr>
          <p:cNvPr id="239" name="Naslov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652904">
              <a:defRPr sz="5510" spc="-55"/>
            </a:lvl1pPr>
          </a:lstStyle>
          <a:p>
            <a:r>
              <a:t>Ponavljanje</a:t>
            </a:r>
          </a:p>
        </p:txBody>
      </p:sp>
      <p:sp>
        <p:nvSpPr>
          <p:cNvPr id="240" name="Naslov 1"/>
          <p:cNvSpPr/>
          <p:nvPr/>
        </p:nvSpPr>
        <p:spPr>
          <a:xfrm>
            <a:off x="711200" y="397933"/>
            <a:ext cx="11582400" cy="1168401"/>
          </a:xfrm>
          <a:prstGeom prst="rect">
            <a:avLst/>
          </a:prstGeom>
          <a:solidFill>
            <a:schemeClr val="accent2">
              <a:hueOff val="240640"/>
              <a:satOff val="2542"/>
              <a:lumOff val="-13198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>
            <a:normAutofit/>
          </a:bodyPr>
          <a:lstStyle>
            <a:lvl1pPr algn="ctr" defTabSz="1148334">
              <a:lnSpc>
                <a:spcPct val="80000"/>
              </a:lnSpc>
              <a:spcBef>
                <a:spcPts val="0"/>
              </a:spcBef>
              <a:defRPr sz="5412" spc="-54">
                <a:solidFill>
                  <a:srgbClr val="FFFFFF"/>
                </a:solidFill>
                <a:latin typeface="+mn-lt"/>
                <a:ea typeface="+mn-ea"/>
                <a:cs typeface="+mn-cs"/>
                <a:sym typeface="Canela Bold"/>
              </a:defRPr>
            </a:lvl1pPr>
          </a:lstStyle>
          <a:p>
            <a:r>
              <a:t>Dominantni nonakord - vježbanje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Rezervirano mjesto sadržaja 2"/>
          <p:cNvSpPr txBox="1">
            <a:spLocks noGrp="1"/>
          </p:cNvSpPr>
          <p:nvPr>
            <p:ph type="body" sz="quarter" idx="1"/>
          </p:nvPr>
        </p:nvSpPr>
        <p:spPr>
          <a:xfrm>
            <a:off x="711200" y="2989641"/>
            <a:ext cx="11582400" cy="1023421"/>
          </a:xfrm>
          <a:prstGeom prst="rect">
            <a:avLst/>
          </a:prstGeom>
        </p:spPr>
        <p:txBody>
          <a:bodyPr/>
          <a:lstStyle>
            <a:lvl1pPr marL="354329" indent="-354329" defTabSz="1565909">
              <a:spcBef>
                <a:spcPts val="1800"/>
              </a:spcBef>
              <a:defRPr sz="2520"/>
            </a:lvl1pPr>
          </a:lstStyle>
          <a:p>
            <a:r>
              <a:rPr dirty="0" err="1"/>
              <a:t>Izgradi</a:t>
            </a:r>
            <a:r>
              <a:rPr dirty="0"/>
              <a:t> </a:t>
            </a:r>
            <a:r>
              <a:rPr dirty="0" err="1"/>
              <a:t>obje</a:t>
            </a:r>
            <a:r>
              <a:rPr dirty="0"/>
              <a:t> </a:t>
            </a:r>
            <a:r>
              <a:rPr dirty="0" err="1"/>
              <a:t>inačice</a:t>
            </a:r>
            <a:r>
              <a:rPr dirty="0"/>
              <a:t> </a:t>
            </a:r>
            <a:r>
              <a:rPr dirty="0" err="1"/>
              <a:t>dominantnoga</a:t>
            </a:r>
            <a:r>
              <a:rPr dirty="0"/>
              <a:t> </a:t>
            </a:r>
            <a:r>
              <a:rPr dirty="0" err="1"/>
              <a:t>nonakorda</a:t>
            </a:r>
            <a:r>
              <a:rPr dirty="0"/>
              <a:t> (s </a:t>
            </a:r>
            <a:r>
              <a:rPr lang="en-GB" dirty="0" err="1"/>
              <a:t>velikom</a:t>
            </a:r>
            <a:r>
              <a:rPr lang="hr-HR" dirty="0"/>
              <a:t> i </a:t>
            </a:r>
            <a:r>
              <a:rPr dirty="0" err="1"/>
              <a:t>malom</a:t>
            </a:r>
            <a:r>
              <a:rPr dirty="0"/>
              <a:t> </a:t>
            </a:r>
            <a:r>
              <a:rPr dirty="0" err="1"/>
              <a:t>nonom</a:t>
            </a:r>
            <a:r>
              <a:rPr dirty="0"/>
              <a:t>) </a:t>
            </a:r>
            <a:r>
              <a:rPr dirty="0" err="1"/>
              <a:t>na</a:t>
            </a:r>
            <a:r>
              <a:rPr dirty="0"/>
              <a:t> </a:t>
            </a:r>
            <a:r>
              <a:rPr dirty="0" err="1"/>
              <a:t>zadanim</a:t>
            </a:r>
            <a:r>
              <a:rPr dirty="0"/>
              <a:t> </a:t>
            </a:r>
            <a:r>
              <a:rPr dirty="0" err="1"/>
              <a:t>notama</a:t>
            </a:r>
            <a:r>
              <a:rPr lang="en-GB" dirty="0"/>
              <a:t>!</a:t>
            </a:r>
            <a:endParaRPr dirty="0"/>
          </a:p>
        </p:txBody>
      </p:sp>
      <p:sp>
        <p:nvSpPr>
          <p:cNvPr id="251" name="Naslov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652904">
              <a:defRPr sz="5510" spc="-55"/>
            </a:lvl1pPr>
          </a:lstStyle>
          <a:p>
            <a:r>
              <a:t>Ponavljanje</a:t>
            </a:r>
          </a:p>
        </p:txBody>
      </p:sp>
      <p:sp>
        <p:nvSpPr>
          <p:cNvPr id="252" name="Naslov 1"/>
          <p:cNvSpPr/>
          <p:nvPr/>
        </p:nvSpPr>
        <p:spPr>
          <a:xfrm>
            <a:off x="711200" y="397933"/>
            <a:ext cx="11582400" cy="1168401"/>
          </a:xfrm>
          <a:prstGeom prst="rect">
            <a:avLst/>
          </a:prstGeom>
          <a:solidFill>
            <a:schemeClr val="accent2">
              <a:hueOff val="240640"/>
              <a:satOff val="2542"/>
              <a:lumOff val="-13198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>
            <a:normAutofit/>
          </a:bodyPr>
          <a:lstStyle>
            <a:lvl1pPr algn="ctr" defTabSz="1148334">
              <a:lnSpc>
                <a:spcPct val="80000"/>
              </a:lnSpc>
              <a:spcBef>
                <a:spcPts val="0"/>
              </a:spcBef>
              <a:defRPr sz="5412" spc="-54">
                <a:solidFill>
                  <a:srgbClr val="FFFFFF"/>
                </a:solidFill>
                <a:latin typeface="+mn-lt"/>
                <a:ea typeface="+mn-ea"/>
                <a:cs typeface="+mn-cs"/>
                <a:sym typeface="Canela Bold"/>
              </a:defRPr>
            </a:lvl1pPr>
          </a:lstStyle>
          <a:p>
            <a:r>
              <a:t>Dominantni nonakord - vježbanje</a:t>
            </a:r>
          </a:p>
        </p:txBody>
      </p:sp>
      <p:pic>
        <p:nvPicPr>
          <p:cNvPr id="253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713" y="4852284"/>
            <a:ext cx="11363374" cy="14567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Rezervirano mjesto sadržaja 2"/>
          <p:cNvSpPr txBox="1">
            <a:spLocks noGrp="1"/>
          </p:cNvSpPr>
          <p:nvPr>
            <p:ph type="body" sz="quarter" idx="1"/>
          </p:nvPr>
        </p:nvSpPr>
        <p:spPr>
          <a:xfrm>
            <a:off x="711200" y="2989641"/>
            <a:ext cx="11582400" cy="1023421"/>
          </a:xfrm>
          <a:prstGeom prst="rect">
            <a:avLst/>
          </a:prstGeom>
        </p:spPr>
        <p:txBody>
          <a:bodyPr/>
          <a:lstStyle>
            <a:lvl1pPr marL="393699" indent="-393699">
              <a:defRPr sz="2800"/>
            </a:lvl1pPr>
          </a:lstStyle>
          <a:p>
            <a:r>
              <a:t>Evo rješenja prethodnog zadatka. </a:t>
            </a:r>
          </a:p>
        </p:txBody>
      </p:sp>
      <p:sp>
        <p:nvSpPr>
          <p:cNvPr id="256" name="Naslov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652904">
              <a:defRPr sz="5510" spc="-55"/>
            </a:lvl1pPr>
          </a:lstStyle>
          <a:p>
            <a:r>
              <a:t>Ponavljanje</a:t>
            </a:r>
          </a:p>
        </p:txBody>
      </p:sp>
      <p:sp>
        <p:nvSpPr>
          <p:cNvPr id="257" name="Naslov 1"/>
          <p:cNvSpPr/>
          <p:nvPr/>
        </p:nvSpPr>
        <p:spPr>
          <a:xfrm>
            <a:off x="711200" y="397933"/>
            <a:ext cx="11582400" cy="1168401"/>
          </a:xfrm>
          <a:prstGeom prst="rect">
            <a:avLst/>
          </a:prstGeom>
          <a:solidFill>
            <a:schemeClr val="accent2">
              <a:hueOff val="240640"/>
              <a:satOff val="2542"/>
              <a:lumOff val="-13198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>
            <a:normAutofit/>
          </a:bodyPr>
          <a:lstStyle>
            <a:lvl1pPr algn="ctr" defTabSz="1148334">
              <a:lnSpc>
                <a:spcPct val="80000"/>
              </a:lnSpc>
              <a:spcBef>
                <a:spcPts val="0"/>
              </a:spcBef>
              <a:defRPr sz="5412" spc="-54">
                <a:solidFill>
                  <a:srgbClr val="FFFFFF"/>
                </a:solidFill>
                <a:latin typeface="+mn-lt"/>
                <a:ea typeface="+mn-ea"/>
                <a:cs typeface="+mn-cs"/>
                <a:sym typeface="Canela Bold"/>
              </a:defRPr>
            </a:lvl1pPr>
          </a:lstStyle>
          <a:p>
            <a:r>
              <a:t>Dominantni nonakord - vježbanje</a:t>
            </a:r>
          </a:p>
        </p:txBody>
      </p:sp>
      <p:pic>
        <p:nvPicPr>
          <p:cNvPr id="25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670" y="4182843"/>
            <a:ext cx="10879101" cy="13947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Rezervirano mjesto sadržaja 2"/>
          <p:cNvSpPr txBox="1">
            <a:spLocks noGrp="1"/>
          </p:cNvSpPr>
          <p:nvPr>
            <p:ph type="body" sz="quarter" idx="1"/>
          </p:nvPr>
        </p:nvSpPr>
        <p:spPr>
          <a:xfrm>
            <a:off x="711200" y="2989641"/>
            <a:ext cx="11582400" cy="1168401"/>
          </a:xfrm>
          <a:prstGeom prst="rect">
            <a:avLst/>
          </a:prstGeom>
        </p:spPr>
        <p:txBody>
          <a:bodyPr/>
          <a:lstStyle>
            <a:lvl1pPr marL="393699" indent="-393699">
              <a:defRPr sz="2800"/>
            </a:lvl1pPr>
          </a:lstStyle>
          <a:p>
            <a:r>
              <a:t>Pronađi D9 u zadanim durovima i molovima!</a:t>
            </a:r>
          </a:p>
        </p:txBody>
      </p:sp>
      <p:sp>
        <p:nvSpPr>
          <p:cNvPr id="261" name="Naslov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652904">
              <a:defRPr sz="5510" spc="-55"/>
            </a:lvl1pPr>
          </a:lstStyle>
          <a:p>
            <a:r>
              <a:t>Ponavljanje</a:t>
            </a:r>
          </a:p>
        </p:txBody>
      </p:sp>
      <p:sp>
        <p:nvSpPr>
          <p:cNvPr id="262" name="Naslov 1"/>
          <p:cNvSpPr/>
          <p:nvPr/>
        </p:nvSpPr>
        <p:spPr>
          <a:xfrm>
            <a:off x="711200" y="397933"/>
            <a:ext cx="11582400" cy="1168401"/>
          </a:xfrm>
          <a:prstGeom prst="rect">
            <a:avLst/>
          </a:prstGeom>
          <a:solidFill>
            <a:schemeClr val="accent2">
              <a:hueOff val="240640"/>
              <a:satOff val="2542"/>
              <a:lumOff val="-13198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>
            <a:normAutofit/>
          </a:bodyPr>
          <a:lstStyle>
            <a:lvl1pPr algn="ctr" defTabSz="1148334">
              <a:lnSpc>
                <a:spcPct val="80000"/>
              </a:lnSpc>
              <a:spcBef>
                <a:spcPts val="0"/>
              </a:spcBef>
              <a:defRPr sz="5412" spc="-54">
                <a:solidFill>
                  <a:srgbClr val="FFFFFF"/>
                </a:solidFill>
                <a:latin typeface="+mn-lt"/>
                <a:ea typeface="+mn-ea"/>
                <a:cs typeface="+mn-cs"/>
                <a:sym typeface="Canela Bold"/>
              </a:defRPr>
            </a:lvl1pPr>
          </a:lstStyle>
          <a:p>
            <a:r>
              <a:t>Dominantni nonakord - vježbanje</a:t>
            </a:r>
          </a:p>
        </p:txBody>
      </p:sp>
      <p:pic>
        <p:nvPicPr>
          <p:cNvPr id="263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958" y="4088718"/>
            <a:ext cx="9792867" cy="17488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Rezervirano mjesto sadržaja 2"/>
          <p:cNvSpPr txBox="1">
            <a:spLocks noGrp="1"/>
          </p:cNvSpPr>
          <p:nvPr>
            <p:ph type="body" sz="quarter" idx="1"/>
          </p:nvPr>
        </p:nvSpPr>
        <p:spPr>
          <a:xfrm>
            <a:off x="711200" y="2989641"/>
            <a:ext cx="11582400" cy="1168401"/>
          </a:xfrm>
          <a:prstGeom prst="rect">
            <a:avLst/>
          </a:prstGeom>
        </p:spPr>
        <p:txBody>
          <a:bodyPr/>
          <a:lstStyle>
            <a:lvl1pPr marL="393699" indent="-393699">
              <a:defRPr sz="2800"/>
            </a:lvl1pPr>
          </a:lstStyle>
          <a:p>
            <a:r>
              <a:t>Rješenje zadatka možemo zapisati na 2 načina - tako da pišemo predznake kraj nota ili da ih zapišemo iza ključa, ovako:</a:t>
            </a:r>
          </a:p>
        </p:txBody>
      </p:sp>
      <p:sp>
        <p:nvSpPr>
          <p:cNvPr id="266" name="Naslov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652904">
              <a:defRPr sz="5510" spc="-55"/>
            </a:lvl1pPr>
          </a:lstStyle>
          <a:p>
            <a:r>
              <a:t>Ponavljanje</a:t>
            </a:r>
          </a:p>
        </p:txBody>
      </p:sp>
      <p:sp>
        <p:nvSpPr>
          <p:cNvPr id="267" name="Naslov 1"/>
          <p:cNvSpPr/>
          <p:nvPr/>
        </p:nvSpPr>
        <p:spPr>
          <a:xfrm>
            <a:off x="711200" y="397933"/>
            <a:ext cx="11582400" cy="1168401"/>
          </a:xfrm>
          <a:prstGeom prst="rect">
            <a:avLst/>
          </a:prstGeom>
          <a:solidFill>
            <a:schemeClr val="accent2">
              <a:hueOff val="240640"/>
              <a:satOff val="2542"/>
              <a:lumOff val="-13198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>
            <a:normAutofit/>
          </a:bodyPr>
          <a:lstStyle>
            <a:lvl1pPr algn="ctr" defTabSz="1148334">
              <a:lnSpc>
                <a:spcPct val="80000"/>
              </a:lnSpc>
              <a:spcBef>
                <a:spcPts val="0"/>
              </a:spcBef>
              <a:defRPr sz="5412" spc="-54">
                <a:solidFill>
                  <a:srgbClr val="FFFFFF"/>
                </a:solidFill>
                <a:latin typeface="+mn-lt"/>
                <a:ea typeface="+mn-ea"/>
                <a:cs typeface="+mn-cs"/>
                <a:sym typeface="Canela Bold"/>
              </a:defRPr>
            </a:lvl1pPr>
          </a:lstStyle>
          <a:p>
            <a:r>
              <a:t>Dominantni nonakord - vježbanje</a:t>
            </a:r>
          </a:p>
        </p:txBody>
      </p:sp>
      <p:pic>
        <p:nvPicPr>
          <p:cNvPr id="26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100" y="4108198"/>
            <a:ext cx="8645859" cy="154399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9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194" y="6201436"/>
            <a:ext cx="8615671" cy="15385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Rezervirano mjesto sadržaja 2"/>
          <p:cNvSpPr txBox="1">
            <a:spLocks noGrp="1"/>
          </p:cNvSpPr>
          <p:nvPr>
            <p:ph type="body" sz="quarter" idx="1"/>
          </p:nvPr>
        </p:nvSpPr>
        <p:spPr>
          <a:xfrm>
            <a:off x="812800" y="2997200"/>
            <a:ext cx="11582400" cy="1507941"/>
          </a:xfrm>
          <a:prstGeom prst="rect">
            <a:avLst/>
          </a:prstGeom>
        </p:spPr>
        <p:txBody>
          <a:bodyPr/>
          <a:lstStyle>
            <a:lvl1pPr marL="393699" indent="-393699">
              <a:defRPr sz="2800"/>
            </a:lvl1pPr>
          </a:lstStyle>
          <a:p>
            <a:r>
              <a:t>Odredi u kojem su tonalitetu napisani ovi dominantni nonakordi! Pripazi na nonu - ona određuje je li akord u duru ili u molu.</a:t>
            </a:r>
          </a:p>
        </p:txBody>
      </p:sp>
      <p:sp>
        <p:nvSpPr>
          <p:cNvPr id="272" name="Naslov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652904">
              <a:defRPr sz="5510" spc="-55"/>
            </a:lvl1pPr>
          </a:lstStyle>
          <a:p>
            <a:r>
              <a:t>Ponavljanje</a:t>
            </a:r>
          </a:p>
        </p:txBody>
      </p:sp>
      <p:sp>
        <p:nvSpPr>
          <p:cNvPr id="273" name="Naslov 1"/>
          <p:cNvSpPr/>
          <p:nvPr/>
        </p:nvSpPr>
        <p:spPr>
          <a:xfrm>
            <a:off x="711200" y="397933"/>
            <a:ext cx="11582400" cy="1168401"/>
          </a:xfrm>
          <a:prstGeom prst="rect">
            <a:avLst/>
          </a:prstGeom>
          <a:solidFill>
            <a:schemeClr val="accent2">
              <a:hueOff val="240640"/>
              <a:satOff val="2542"/>
              <a:lumOff val="-13198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>
            <a:normAutofit/>
          </a:bodyPr>
          <a:lstStyle>
            <a:lvl1pPr algn="ctr" defTabSz="1148334">
              <a:lnSpc>
                <a:spcPct val="80000"/>
              </a:lnSpc>
              <a:spcBef>
                <a:spcPts val="0"/>
              </a:spcBef>
              <a:defRPr sz="5412" spc="-54">
                <a:solidFill>
                  <a:srgbClr val="FFFFFF"/>
                </a:solidFill>
                <a:latin typeface="+mn-lt"/>
                <a:ea typeface="+mn-ea"/>
                <a:cs typeface="+mn-cs"/>
                <a:sym typeface="Canela Bold"/>
              </a:defRPr>
            </a:lvl1pPr>
          </a:lstStyle>
          <a:p>
            <a:r>
              <a:t>Dominantni nonakord - vježbanje</a:t>
            </a:r>
          </a:p>
        </p:txBody>
      </p:sp>
      <p:pic>
        <p:nvPicPr>
          <p:cNvPr id="274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243" y="4578543"/>
            <a:ext cx="9280801" cy="11462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Rezervirano mjesto sadržaja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393699" indent="-393699">
              <a:defRPr sz="2800"/>
            </a:lvl1pPr>
          </a:lstStyle>
          <a:p>
            <a:r>
              <a:rPr dirty="0"/>
              <a:t>Ovo je </a:t>
            </a:r>
            <a:r>
              <a:rPr dirty="0" err="1"/>
              <a:t>ulomak</a:t>
            </a:r>
            <a:r>
              <a:rPr dirty="0"/>
              <a:t> 3. </a:t>
            </a:r>
            <a:r>
              <a:rPr dirty="0" err="1"/>
              <a:t>stavka</a:t>
            </a:r>
            <a:r>
              <a:rPr dirty="0"/>
              <a:t> 5. </a:t>
            </a:r>
            <a:r>
              <a:rPr dirty="0" err="1"/>
              <a:t>simfonije</a:t>
            </a:r>
            <a:r>
              <a:rPr dirty="0"/>
              <a:t> u B-</a:t>
            </a:r>
            <a:r>
              <a:rPr dirty="0" err="1"/>
              <a:t>duru</a:t>
            </a:r>
            <a:r>
              <a:rPr dirty="0"/>
              <a:t> </a:t>
            </a:r>
            <a:r>
              <a:rPr dirty="0" err="1"/>
              <a:t>Franza</a:t>
            </a:r>
            <a:r>
              <a:rPr dirty="0"/>
              <a:t> </a:t>
            </a:r>
            <a:r>
              <a:rPr dirty="0" err="1"/>
              <a:t>Schuberta</a:t>
            </a:r>
            <a:r>
              <a:rPr dirty="0"/>
              <a:t>. </a:t>
            </a:r>
            <a:r>
              <a:rPr dirty="0" err="1"/>
              <a:t>Odredi</a:t>
            </a:r>
            <a:r>
              <a:rPr dirty="0"/>
              <a:t> </a:t>
            </a:r>
            <a:r>
              <a:rPr dirty="0" err="1"/>
              <a:t>tonalitet</a:t>
            </a:r>
            <a:r>
              <a:rPr dirty="0"/>
              <a:t> </a:t>
            </a:r>
            <a:r>
              <a:rPr dirty="0" err="1"/>
              <a:t>primjera</a:t>
            </a:r>
            <a:r>
              <a:rPr dirty="0"/>
              <a:t>, a </a:t>
            </a:r>
            <a:r>
              <a:rPr dirty="0" err="1"/>
              <a:t>zatim</a:t>
            </a:r>
            <a:r>
              <a:rPr dirty="0"/>
              <a:t> ga </a:t>
            </a:r>
            <a:r>
              <a:rPr dirty="0" err="1"/>
              <a:t>otpjevaj</a:t>
            </a:r>
            <a:r>
              <a:rPr dirty="0"/>
              <a:t> </a:t>
            </a:r>
            <a:r>
              <a:rPr dirty="0" err="1"/>
              <a:t>solmizacijom</a:t>
            </a:r>
            <a:r>
              <a:rPr dirty="0"/>
              <a:t>.</a:t>
            </a:r>
          </a:p>
        </p:txBody>
      </p:sp>
      <p:sp>
        <p:nvSpPr>
          <p:cNvPr id="175" name="Naslov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652904">
              <a:defRPr sz="5510" spc="-55"/>
            </a:lvl1pPr>
          </a:lstStyle>
          <a:p>
            <a:r>
              <a:t>Ponavljanje</a:t>
            </a:r>
          </a:p>
        </p:txBody>
      </p:sp>
      <p:sp>
        <p:nvSpPr>
          <p:cNvPr id="177" name="Naslov 1"/>
          <p:cNvSpPr/>
          <p:nvPr/>
        </p:nvSpPr>
        <p:spPr>
          <a:xfrm>
            <a:off x="711200" y="397933"/>
            <a:ext cx="11582400" cy="1168401"/>
          </a:xfrm>
          <a:prstGeom prst="rect">
            <a:avLst/>
          </a:prstGeom>
          <a:solidFill>
            <a:schemeClr val="accent2">
              <a:hueOff val="240640"/>
              <a:satOff val="2542"/>
              <a:lumOff val="-13198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>
            <a:normAutofit/>
          </a:bodyPr>
          <a:lstStyle>
            <a:lvl1pPr algn="ctr" defTabSz="1148334">
              <a:lnSpc>
                <a:spcPct val="80000"/>
              </a:lnSpc>
              <a:spcBef>
                <a:spcPts val="0"/>
              </a:spcBef>
              <a:defRPr sz="5412" spc="-54">
                <a:solidFill>
                  <a:srgbClr val="FFFFFF"/>
                </a:solidFill>
                <a:latin typeface="+mn-lt"/>
                <a:ea typeface="+mn-ea"/>
                <a:cs typeface="+mn-cs"/>
                <a:sym typeface="Canela Bold"/>
              </a:defRPr>
            </a:lvl1pPr>
          </a:lstStyle>
          <a:p>
            <a:r>
              <a:t>Ponavljanje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5314C81D-C694-714E-CD54-44CDBD08BD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4622800"/>
            <a:ext cx="10223499" cy="300711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Rezervirano mjesto sadržaja 2"/>
          <p:cNvSpPr txBox="1">
            <a:spLocks noGrp="1"/>
          </p:cNvSpPr>
          <p:nvPr>
            <p:ph type="body" sz="quarter" idx="1"/>
          </p:nvPr>
        </p:nvSpPr>
        <p:spPr>
          <a:xfrm>
            <a:off x="812800" y="2956475"/>
            <a:ext cx="11582400" cy="1507941"/>
          </a:xfrm>
          <a:prstGeom prst="rect">
            <a:avLst/>
          </a:prstGeom>
        </p:spPr>
        <p:txBody>
          <a:bodyPr/>
          <a:lstStyle>
            <a:lvl1pPr marL="393699" indent="-393699">
              <a:defRPr sz="2800"/>
            </a:lvl1pPr>
          </a:lstStyle>
          <a:p>
            <a:r>
              <a:t>Evo i rješenja zadatka:</a:t>
            </a:r>
          </a:p>
        </p:txBody>
      </p:sp>
      <p:sp>
        <p:nvSpPr>
          <p:cNvPr id="277" name="Naslov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652904">
              <a:defRPr sz="5510" spc="-55"/>
            </a:lvl1pPr>
          </a:lstStyle>
          <a:p>
            <a:r>
              <a:t>Ponavljanje</a:t>
            </a:r>
          </a:p>
        </p:txBody>
      </p:sp>
      <p:sp>
        <p:nvSpPr>
          <p:cNvPr id="278" name="Naslov 1"/>
          <p:cNvSpPr/>
          <p:nvPr/>
        </p:nvSpPr>
        <p:spPr>
          <a:xfrm>
            <a:off x="711200" y="397933"/>
            <a:ext cx="11582400" cy="1168401"/>
          </a:xfrm>
          <a:prstGeom prst="rect">
            <a:avLst/>
          </a:prstGeom>
          <a:solidFill>
            <a:schemeClr val="accent2">
              <a:hueOff val="240640"/>
              <a:satOff val="2542"/>
              <a:lumOff val="-13198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>
            <a:normAutofit/>
          </a:bodyPr>
          <a:lstStyle>
            <a:lvl1pPr algn="ctr" defTabSz="1148334">
              <a:lnSpc>
                <a:spcPct val="80000"/>
              </a:lnSpc>
              <a:spcBef>
                <a:spcPts val="0"/>
              </a:spcBef>
              <a:defRPr sz="5412" spc="-54">
                <a:solidFill>
                  <a:srgbClr val="FFFFFF"/>
                </a:solidFill>
                <a:latin typeface="+mn-lt"/>
                <a:ea typeface="+mn-ea"/>
                <a:cs typeface="+mn-cs"/>
                <a:sym typeface="Canela Bold"/>
              </a:defRPr>
            </a:lvl1pPr>
          </a:lstStyle>
          <a:p>
            <a:r>
              <a:t>Dominantni nonakord - vježbanje</a:t>
            </a:r>
          </a:p>
        </p:txBody>
      </p:sp>
      <p:pic>
        <p:nvPicPr>
          <p:cNvPr id="27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793" y="3969795"/>
            <a:ext cx="9421284" cy="18140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Rezervirano mjesto sadržaja 2"/>
          <p:cNvSpPr txBox="1">
            <a:spLocks noGrp="1"/>
          </p:cNvSpPr>
          <p:nvPr>
            <p:ph type="body" idx="1"/>
          </p:nvPr>
        </p:nvSpPr>
        <p:spPr>
          <a:xfrm>
            <a:off x="812800" y="2997200"/>
            <a:ext cx="11582400" cy="6045200"/>
          </a:xfrm>
          <a:prstGeom prst="rect">
            <a:avLst/>
          </a:prstGeom>
        </p:spPr>
        <p:txBody>
          <a:bodyPr/>
          <a:lstStyle/>
          <a:p>
            <a:pPr marL="393699" indent="-393699">
              <a:defRPr sz="2800"/>
            </a:pPr>
            <a:r>
              <a:t>Ponovimo: </a:t>
            </a:r>
          </a:p>
          <a:p>
            <a:pPr marL="0" indent="0">
              <a:buSzTx/>
              <a:buNone/>
              <a:defRPr sz="2800"/>
            </a:pPr>
            <a:r>
              <a:t>1. O kojem smo danas akordu učili? </a:t>
            </a:r>
          </a:p>
          <a:p>
            <a:pPr marL="0" indent="0">
              <a:buSzTx/>
              <a:buNone/>
              <a:defRPr sz="2800"/>
            </a:pPr>
            <a:r>
              <a:t>2. Kako je građen taj akord u duru, a kako u molu?</a:t>
            </a:r>
          </a:p>
        </p:txBody>
      </p:sp>
      <p:sp>
        <p:nvSpPr>
          <p:cNvPr id="282" name="Naslov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652904">
              <a:defRPr sz="5510" spc="-55"/>
            </a:lvl1pPr>
          </a:lstStyle>
          <a:p>
            <a:r>
              <a:t>Ponavljanje</a:t>
            </a:r>
          </a:p>
        </p:txBody>
      </p:sp>
      <p:sp>
        <p:nvSpPr>
          <p:cNvPr id="283" name="Naslov 1"/>
          <p:cNvSpPr/>
          <p:nvPr/>
        </p:nvSpPr>
        <p:spPr>
          <a:xfrm>
            <a:off x="711200" y="397933"/>
            <a:ext cx="11582400" cy="1168401"/>
          </a:xfrm>
          <a:prstGeom prst="rect">
            <a:avLst/>
          </a:prstGeom>
          <a:solidFill>
            <a:schemeClr val="accent2">
              <a:hueOff val="240640"/>
              <a:satOff val="2542"/>
              <a:lumOff val="-13198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>
            <a:normAutofit/>
          </a:bodyPr>
          <a:lstStyle>
            <a:lvl1pPr algn="ctr" defTabSz="1148334">
              <a:lnSpc>
                <a:spcPct val="80000"/>
              </a:lnSpc>
              <a:spcBef>
                <a:spcPts val="0"/>
              </a:spcBef>
              <a:defRPr sz="5412" spc="-54">
                <a:solidFill>
                  <a:srgbClr val="FFFFFF"/>
                </a:solidFill>
                <a:latin typeface="+mn-lt"/>
                <a:ea typeface="+mn-ea"/>
                <a:cs typeface="+mn-cs"/>
                <a:sym typeface="Canela Bold"/>
              </a:defRPr>
            </a:lvl1pPr>
          </a:lstStyle>
          <a:p>
            <a:r>
              <a:t>Dominantni nonakord - ponavljanje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Rezervirano mjesto sadržaja 2"/>
          <p:cNvSpPr txBox="1">
            <a:spLocks noGrp="1"/>
          </p:cNvSpPr>
          <p:nvPr>
            <p:ph type="body" idx="1"/>
          </p:nvPr>
        </p:nvSpPr>
        <p:spPr>
          <a:xfrm>
            <a:off x="812800" y="2997200"/>
            <a:ext cx="11582400" cy="6045200"/>
          </a:xfrm>
          <a:prstGeom prst="rect">
            <a:avLst/>
          </a:prstGeom>
        </p:spPr>
        <p:txBody>
          <a:bodyPr/>
          <a:lstStyle/>
          <a:p>
            <a:pPr marL="393699" indent="-393699">
              <a:defRPr sz="2800"/>
            </a:pPr>
            <a:r>
              <a:rPr dirty="0" err="1"/>
              <a:t>Odgovori</a:t>
            </a:r>
            <a:r>
              <a:rPr dirty="0"/>
              <a:t>:</a:t>
            </a:r>
          </a:p>
          <a:p>
            <a:pPr marL="0" indent="0">
              <a:buSzTx/>
              <a:buNone/>
              <a:defRPr sz="2800"/>
            </a:pPr>
            <a:r>
              <a:rPr dirty="0"/>
              <a:t>1. Danas </a:t>
            </a:r>
            <a:r>
              <a:rPr dirty="0" err="1"/>
              <a:t>smo</a:t>
            </a:r>
            <a:r>
              <a:rPr dirty="0"/>
              <a:t> </a:t>
            </a:r>
            <a:r>
              <a:rPr dirty="0" err="1"/>
              <a:t>učili</a:t>
            </a:r>
            <a:r>
              <a:rPr dirty="0"/>
              <a:t> o </a:t>
            </a:r>
            <a:r>
              <a:rPr dirty="0" err="1"/>
              <a:t>dominantnom</a:t>
            </a:r>
            <a:r>
              <a:rPr dirty="0"/>
              <a:t> </a:t>
            </a:r>
            <a:r>
              <a:rPr dirty="0" err="1"/>
              <a:t>nonakordu</a:t>
            </a:r>
            <a:r>
              <a:rPr dirty="0"/>
              <a:t>.</a:t>
            </a:r>
          </a:p>
          <a:p>
            <a:pPr marL="0" indent="0">
              <a:buSzTx/>
              <a:buNone/>
              <a:defRPr sz="2800"/>
            </a:pPr>
            <a:r>
              <a:rPr dirty="0"/>
              <a:t>2. D9 se </a:t>
            </a:r>
            <a:r>
              <a:rPr dirty="0" err="1"/>
              <a:t>sastoji</a:t>
            </a:r>
            <a:r>
              <a:rPr dirty="0"/>
              <a:t> od </a:t>
            </a:r>
            <a:r>
              <a:rPr dirty="0" err="1"/>
              <a:t>dominantnog</a:t>
            </a:r>
            <a:r>
              <a:rPr dirty="0"/>
              <a:t> </a:t>
            </a:r>
            <a:r>
              <a:rPr dirty="0" err="1"/>
              <a:t>septakorda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none, a</a:t>
            </a:r>
            <a:r>
              <a:rPr lang="hr-HR" dirty="0"/>
              <a:t> </a:t>
            </a:r>
            <a:r>
              <a:rPr dirty="0"/>
              <a:t>u </a:t>
            </a:r>
            <a:r>
              <a:rPr dirty="0" err="1"/>
              <a:t>duru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molu</a:t>
            </a:r>
            <a:r>
              <a:rPr dirty="0"/>
              <a:t> </a:t>
            </a:r>
            <a:r>
              <a:rPr lang="hr-HR" dirty="0"/>
              <a:t>se razlikuje </a:t>
            </a:r>
            <a:r>
              <a:rPr dirty="0"/>
              <a:t>po tome </a:t>
            </a:r>
            <a:r>
              <a:rPr dirty="0" err="1"/>
              <a:t>što</a:t>
            </a:r>
            <a:r>
              <a:rPr dirty="0"/>
              <a:t> se u </a:t>
            </a:r>
            <a:r>
              <a:rPr dirty="0" err="1"/>
              <a:t>duru</a:t>
            </a:r>
            <a:r>
              <a:rPr dirty="0"/>
              <a:t> </a:t>
            </a:r>
            <a:r>
              <a:rPr dirty="0" err="1"/>
              <a:t>gradi</a:t>
            </a:r>
            <a:r>
              <a:rPr dirty="0"/>
              <a:t> od </a:t>
            </a:r>
            <a:r>
              <a:rPr dirty="0" err="1"/>
              <a:t>velike</a:t>
            </a:r>
            <a:r>
              <a:rPr dirty="0"/>
              <a:t>, a u </a:t>
            </a:r>
            <a:r>
              <a:rPr dirty="0" err="1"/>
              <a:t>molu</a:t>
            </a:r>
            <a:r>
              <a:rPr dirty="0"/>
              <a:t> od male none.</a:t>
            </a:r>
          </a:p>
        </p:txBody>
      </p:sp>
      <p:sp>
        <p:nvSpPr>
          <p:cNvPr id="286" name="Naslov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652904">
              <a:defRPr sz="5510" spc="-55"/>
            </a:lvl1pPr>
          </a:lstStyle>
          <a:p>
            <a:r>
              <a:t>Ponavljanje</a:t>
            </a:r>
          </a:p>
        </p:txBody>
      </p:sp>
      <p:sp>
        <p:nvSpPr>
          <p:cNvPr id="287" name="Naslov 1"/>
          <p:cNvSpPr/>
          <p:nvPr/>
        </p:nvSpPr>
        <p:spPr>
          <a:xfrm>
            <a:off x="711200" y="397933"/>
            <a:ext cx="11582400" cy="1168401"/>
          </a:xfrm>
          <a:prstGeom prst="rect">
            <a:avLst/>
          </a:prstGeom>
          <a:solidFill>
            <a:schemeClr val="accent2">
              <a:hueOff val="240640"/>
              <a:satOff val="2542"/>
              <a:lumOff val="-13198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>
            <a:normAutofit/>
          </a:bodyPr>
          <a:lstStyle>
            <a:lvl1pPr algn="ctr" defTabSz="1148334">
              <a:lnSpc>
                <a:spcPct val="80000"/>
              </a:lnSpc>
              <a:spcBef>
                <a:spcPts val="0"/>
              </a:spcBef>
              <a:defRPr sz="5412" spc="-54">
                <a:solidFill>
                  <a:srgbClr val="FFFFFF"/>
                </a:solidFill>
                <a:latin typeface="+mn-lt"/>
                <a:ea typeface="+mn-ea"/>
                <a:cs typeface="+mn-cs"/>
                <a:sym typeface="Canela Bold"/>
              </a:defRPr>
            </a:lvl1pPr>
          </a:lstStyle>
          <a:p>
            <a:r>
              <a:t>Dominantni nonakord - ponavljanje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Rezervirano mjesto sadržaja 2"/>
          <p:cNvSpPr txBox="1">
            <a:spLocks noGrp="1"/>
          </p:cNvSpPr>
          <p:nvPr>
            <p:ph type="body" sz="quarter" idx="1"/>
          </p:nvPr>
        </p:nvSpPr>
        <p:spPr>
          <a:xfrm>
            <a:off x="711200" y="1874383"/>
            <a:ext cx="11582400" cy="987448"/>
          </a:xfrm>
          <a:prstGeom prst="rect">
            <a:avLst/>
          </a:prstGeom>
        </p:spPr>
        <p:txBody>
          <a:bodyPr/>
          <a:lstStyle>
            <a:lvl1pPr marL="393699" indent="-393699">
              <a:defRPr sz="2800"/>
            </a:lvl1pPr>
          </a:lstStyle>
          <a:p>
            <a:r>
              <a:rPr dirty="0"/>
              <a:t>O </a:t>
            </a:r>
            <a:r>
              <a:rPr dirty="0" err="1"/>
              <a:t>dominantnom</a:t>
            </a:r>
            <a:r>
              <a:rPr dirty="0"/>
              <a:t> </a:t>
            </a:r>
            <a:r>
              <a:rPr dirty="0" err="1"/>
              <a:t>ćeš</a:t>
            </a:r>
            <a:r>
              <a:rPr dirty="0"/>
              <a:t> </a:t>
            </a:r>
            <a:r>
              <a:rPr dirty="0" err="1"/>
              <a:t>nonakordu</a:t>
            </a:r>
            <a:r>
              <a:rPr dirty="0"/>
              <a:t> </a:t>
            </a:r>
            <a:r>
              <a:rPr dirty="0" err="1"/>
              <a:t>više</a:t>
            </a:r>
            <a:r>
              <a:rPr dirty="0"/>
              <a:t> </a:t>
            </a:r>
            <a:r>
              <a:rPr dirty="0" err="1"/>
              <a:t>učiti</a:t>
            </a:r>
            <a:r>
              <a:rPr dirty="0"/>
              <a:t> u </a:t>
            </a:r>
            <a:r>
              <a:rPr dirty="0" err="1"/>
              <a:t>harmoniji</a:t>
            </a:r>
            <a:r>
              <a:rPr dirty="0"/>
              <a:t>, a do </a:t>
            </a:r>
            <a:r>
              <a:rPr dirty="0" err="1"/>
              <a:t>tada</a:t>
            </a:r>
            <a:r>
              <a:rPr dirty="0"/>
              <a:t> </a:t>
            </a:r>
            <a:r>
              <a:rPr lang="hr-HR" dirty="0"/>
              <a:t>poslušaj, otpjevaj i označi D9 u melodijskoj liniji sljedećeg primjera:</a:t>
            </a:r>
            <a:endParaRPr dirty="0"/>
          </a:p>
        </p:txBody>
      </p:sp>
      <p:sp>
        <p:nvSpPr>
          <p:cNvPr id="290" name="Naslov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652904">
              <a:defRPr sz="5510" spc="-55"/>
            </a:lvl1pPr>
          </a:lstStyle>
          <a:p>
            <a:r>
              <a:t>Ponavljanje</a:t>
            </a:r>
          </a:p>
        </p:txBody>
      </p:sp>
      <p:sp>
        <p:nvSpPr>
          <p:cNvPr id="291" name="Naslov 1"/>
          <p:cNvSpPr/>
          <p:nvPr/>
        </p:nvSpPr>
        <p:spPr>
          <a:xfrm>
            <a:off x="711200" y="397933"/>
            <a:ext cx="11582400" cy="1168401"/>
          </a:xfrm>
          <a:prstGeom prst="rect">
            <a:avLst/>
          </a:prstGeom>
          <a:solidFill>
            <a:schemeClr val="accent2">
              <a:hueOff val="240640"/>
              <a:satOff val="2542"/>
              <a:lumOff val="-13198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>
            <a:normAutofit/>
          </a:bodyPr>
          <a:lstStyle>
            <a:lvl1pPr algn="ctr" defTabSz="1148334">
              <a:lnSpc>
                <a:spcPct val="80000"/>
              </a:lnSpc>
              <a:spcBef>
                <a:spcPts val="0"/>
              </a:spcBef>
              <a:defRPr sz="5412" spc="-54">
                <a:solidFill>
                  <a:srgbClr val="FFFFFF"/>
                </a:solidFill>
                <a:latin typeface="+mn-lt"/>
                <a:ea typeface="+mn-ea"/>
                <a:cs typeface="+mn-cs"/>
                <a:sym typeface="Canela Bold"/>
              </a:defRPr>
            </a:lvl1pPr>
          </a:lstStyle>
          <a:p>
            <a:r>
              <a:t>I za kraj…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415D4D69-6371-5DB3-751A-9E7D8184C8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900" y="2974554"/>
            <a:ext cx="11200699" cy="1395105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0FD922A0-0CE8-B0EB-5786-CD948EB7CE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2898" y="4621942"/>
            <a:ext cx="11200699" cy="1524000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BDE24864-F9E0-40E1-6C2B-F551822E47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897" y="6292190"/>
            <a:ext cx="11200699" cy="1395105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E5605291-BFC7-0439-5E48-ADFAA4791B5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2897" y="7906053"/>
            <a:ext cx="2094803" cy="1257242"/>
          </a:xfrm>
          <a:prstGeom prst="rect">
            <a:avLst/>
          </a:prstGeom>
        </p:spPr>
      </p:pic>
      <p:pic>
        <p:nvPicPr>
          <p:cNvPr id="2" name="Wolfgang Amadeus Mozart - Piano Concerto No. 21 in C major, K. 467 (1)">
            <a:hlinkClick r:id="" action="ppaction://media"/>
            <a:extLst>
              <a:ext uri="{FF2B5EF4-FFF2-40B4-BE49-F238E27FC236}">
                <a16:creationId xmlns:a16="http://schemas.microsoft.com/office/drawing/2014/main" id="{9C2DF612-ABEB-4619-55BA-55AA5AA1B8C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33500" end="675590.816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207500" y="8268679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3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hueOff val="240640"/>
            <a:satOff val="2542"/>
            <a:lumOff val="-1319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Podnaslov 2"/>
          <p:cNvSpPr txBox="1">
            <a:spLocks noGrp="1"/>
          </p:cNvSpPr>
          <p:nvPr>
            <p:ph type="subTitle" idx="1"/>
          </p:nvPr>
        </p:nvSpPr>
        <p:spPr>
          <a:xfrm>
            <a:off x="711200" y="2111861"/>
            <a:ext cx="11582400" cy="4677665"/>
          </a:xfrm>
          <a:prstGeom prst="rect">
            <a:avLst/>
          </a:prstGeom>
        </p:spPr>
        <p:txBody>
          <a:bodyPr/>
          <a:lstStyle/>
          <a:p>
            <a:pPr defTabSz="560831">
              <a:defRPr sz="3648" spc="-36">
                <a:solidFill>
                  <a:srgbClr val="92278F"/>
                </a:solidFill>
              </a:defRPr>
            </a:pPr>
            <a:r>
              <a:rPr>
                <a:solidFill>
                  <a:srgbClr val="FFFFFF"/>
                </a:solidFill>
              </a:rPr>
              <a:t>Nije bilo preteško, zar ne?</a:t>
            </a:r>
          </a:p>
          <a:p>
            <a:pPr defTabSz="560831">
              <a:defRPr sz="3648" spc="-36">
                <a:solidFill>
                  <a:srgbClr val="92278F"/>
                </a:solidFill>
              </a:defRPr>
            </a:pPr>
            <a:endParaRPr>
              <a:solidFill>
                <a:srgbClr val="FFFFFF"/>
              </a:solidFill>
            </a:endParaRPr>
          </a:p>
          <a:p>
            <a:pPr defTabSz="560831">
              <a:defRPr sz="3648" spc="-36">
                <a:solidFill>
                  <a:srgbClr val="92278F"/>
                </a:solidFill>
              </a:defRPr>
            </a:pPr>
            <a:endParaRPr>
              <a:solidFill>
                <a:srgbClr val="FFFFFF"/>
              </a:solidFill>
            </a:endParaRPr>
          </a:p>
          <a:p>
            <a:pPr defTabSz="560831">
              <a:defRPr sz="3648" spc="-36">
                <a:solidFill>
                  <a:srgbClr val="92278F"/>
                </a:solidFill>
              </a:defRPr>
            </a:pPr>
            <a:endParaRPr>
              <a:solidFill>
                <a:srgbClr val="FFFFFF"/>
              </a:solidFill>
            </a:endParaRPr>
          </a:p>
          <a:p>
            <a:pPr defTabSz="560831">
              <a:defRPr sz="3648" spc="-36">
                <a:solidFill>
                  <a:srgbClr val="92278F"/>
                </a:solidFill>
              </a:defRPr>
            </a:pPr>
            <a:r>
              <a:rPr sz="6144" spc="-61">
                <a:solidFill>
                  <a:srgbClr val="FFFFFF"/>
                </a:solidFill>
              </a:rPr>
              <a:t>Doviđenja do skorog susreta s nekim novim akordom!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Rezervirano mjesto sadržaja 2"/>
          <p:cNvSpPr txBox="1">
            <a:spLocks noGrp="1"/>
          </p:cNvSpPr>
          <p:nvPr>
            <p:ph type="body" idx="1"/>
          </p:nvPr>
        </p:nvSpPr>
        <p:spPr>
          <a:xfrm>
            <a:off x="602600" y="2888600"/>
            <a:ext cx="11582401" cy="6045201"/>
          </a:xfrm>
          <a:prstGeom prst="rect">
            <a:avLst/>
          </a:prstGeom>
        </p:spPr>
        <p:txBody>
          <a:bodyPr/>
          <a:lstStyle>
            <a:lvl1pPr marL="393699" indent="-393699">
              <a:defRPr sz="2800"/>
            </a:lvl1pPr>
          </a:lstStyle>
          <a:p>
            <a:r>
              <a:t>Ulomak je u g-molu. Od koliko se dijelova sastoji?</a:t>
            </a:r>
          </a:p>
        </p:txBody>
      </p:sp>
      <p:sp>
        <p:nvSpPr>
          <p:cNvPr id="180" name="Naslov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652904">
              <a:defRPr sz="5510" spc="-55"/>
            </a:lvl1pPr>
          </a:lstStyle>
          <a:p>
            <a:r>
              <a:t>Ponavljanje</a:t>
            </a:r>
          </a:p>
        </p:txBody>
      </p:sp>
      <p:sp>
        <p:nvSpPr>
          <p:cNvPr id="182" name="Naslov 1"/>
          <p:cNvSpPr/>
          <p:nvPr/>
        </p:nvSpPr>
        <p:spPr>
          <a:xfrm>
            <a:off x="711200" y="397933"/>
            <a:ext cx="11582400" cy="1168401"/>
          </a:xfrm>
          <a:prstGeom prst="rect">
            <a:avLst/>
          </a:prstGeom>
          <a:solidFill>
            <a:schemeClr val="accent2">
              <a:hueOff val="240640"/>
              <a:satOff val="2542"/>
              <a:lumOff val="-13198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>
            <a:normAutofit/>
          </a:bodyPr>
          <a:lstStyle>
            <a:lvl1pPr algn="ctr" defTabSz="1148334">
              <a:lnSpc>
                <a:spcPct val="80000"/>
              </a:lnSpc>
              <a:spcBef>
                <a:spcPts val="0"/>
              </a:spcBef>
              <a:defRPr sz="5412" spc="-54">
                <a:solidFill>
                  <a:srgbClr val="FFFFFF"/>
                </a:solidFill>
                <a:latin typeface="+mn-lt"/>
                <a:ea typeface="+mn-ea"/>
                <a:cs typeface="+mn-cs"/>
                <a:sym typeface="Canela Bold"/>
              </a:defRPr>
            </a:lvl1pPr>
          </a:lstStyle>
          <a:p>
            <a:r>
              <a:t>Ponavljanje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08B7D719-4739-46CA-CDD4-2782B7180E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4622800"/>
            <a:ext cx="10223499" cy="300711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Rezervirano mjesto sadržaja 2"/>
          <p:cNvSpPr txBox="1">
            <a:spLocks noGrp="1"/>
          </p:cNvSpPr>
          <p:nvPr>
            <p:ph type="body" idx="1"/>
          </p:nvPr>
        </p:nvSpPr>
        <p:spPr>
          <a:xfrm>
            <a:off x="602600" y="2888600"/>
            <a:ext cx="11582401" cy="6045201"/>
          </a:xfrm>
          <a:prstGeom prst="rect">
            <a:avLst/>
          </a:prstGeom>
        </p:spPr>
        <p:txBody>
          <a:bodyPr/>
          <a:lstStyle>
            <a:lvl1pPr marL="393699" indent="-393699">
              <a:defRPr sz="2800"/>
            </a:lvl1pPr>
          </a:lstStyle>
          <a:p>
            <a:r>
              <a:t>Ulomak ima 2 dijela, 2. dio počinje na zadnjoj dobi prvog reda.</a:t>
            </a:r>
          </a:p>
        </p:txBody>
      </p:sp>
      <p:sp>
        <p:nvSpPr>
          <p:cNvPr id="185" name="Naslov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652904">
              <a:defRPr sz="5510" spc="-55"/>
            </a:lvl1pPr>
          </a:lstStyle>
          <a:p>
            <a:r>
              <a:t>Ponavljanje</a:t>
            </a:r>
          </a:p>
        </p:txBody>
      </p:sp>
      <p:sp>
        <p:nvSpPr>
          <p:cNvPr id="187" name="Naslov 1"/>
          <p:cNvSpPr/>
          <p:nvPr/>
        </p:nvSpPr>
        <p:spPr>
          <a:xfrm>
            <a:off x="711200" y="397933"/>
            <a:ext cx="11582400" cy="1168401"/>
          </a:xfrm>
          <a:prstGeom prst="rect">
            <a:avLst/>
          </a:prstGeom>
          <a:solidFill>
            <a:schemeClr val="accent2">
              <a:hueOff val="240640"/>
              <a:satOff val="2542"/>
              <a:lumOff val="-13198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>
            <a:normAutofit/>
          </a:bodyPr>
          <a:lstStyle>
            <a:lvl1pPr algn="ctr" defTabSz="1148334">
              <a:lnSpc>
                <a:spcPct val="80000"/>
              </a:lnSpc>
              <a:spcBef>
                <a:spcPts val="0"/>
              </a:spcBef>
              <a:defRPr sz="5412" spc="-54">
                <a:solidFill>
                  <a:srgbClr val="FFFFFF"/>
                </a:solidFill>
                <a:latin typeface="+mn-lt"/>
                <a:ea typeface="+mn-ea"/>
                <a:cs typeface="+mn-cs"/>
                <a:sym typeface="Canela Bold"/>
              </a:defRPr>
            </a:lvl1pPr>
          </a:lstStyle>
          <a:p>
            <a:r>
              <a:t>Ponavljanje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F2922BF1-539A-A5F0-06EC-E4DC43F1C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4622800"/>
            <a:ext cx="10223499" cy="300711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Rezervirano mjesto sadržaja 2"/>
          <p:cNvSpPr txBox="1">
            <a:spLocks noGrp="1"/>
          </p:cNvSpPr>
          <p:nvPr>
            <p:ph type="body" idx="1"/>
          </p:nvPr>
        </p:nvSpPr>
        <p:spPr>
          <a:xfrm>
            <a:off x="673100" y="3060700"/>
            <a:ext cx="11582400" cy="6045200"/>
          </a:xfrm>
          <a:prstGeom prst="rect">
            <a:avLst/>
          </a:prstGeom>
        </p:spPr>
        <p:txBody>
          <a:bodyPr/>
          <a:lstStyle>
            <a:lvl1pPr marL="393699" indent="-393699">
              <a:defRPr sz="2800"/>
            </a:lvl1pPr>
          </a:lstStyle>
          <a:p>
            <a:r>
              <a:t>U primjeru se nalaze 2 rastavljena akorda od kojih je prvi zaokružen. Iako su zaokružena 4 tona, riječ je o trozvuku. Zaokruženom akordu odredi vrstu, oblik i funkciju.</a:t>
            </a:r>
          </a:p>
        </p:txBody>
      </p:sp>
      <p:sp>
        <p:nvSpPr>
          <p:cNvPr id="190" name="Naslov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652904">
              <a:defRPr sz="5510" spc="-55"/>
            </a:lvl1pPr>
          </a:lstStyle>
          <a:p>
            <a:r>
              <a:t>Ponavljanje</a:t>
            </a:r>
          </a:p>
        </p:txBody>
      </p:sp>
      <p:sp>
        <p:nvSpPr>
          <p:cNvPr id="193" name="Naslov 1"/>
          <p:cNvSpPr/>
          <p:nvPr/>
        </p:nvSpPr>
        <p:spPr>
          <a:xfrm>
            <a:off x="711200" y="397933"/>
            <a:ext cx="11582400" cy="1168401"/>
          </a:xfrm>
          <a:prstGeom prst="rect">
            <a:avLst/>
          </a:prstGeom>
          <a:solidFill>
            <a:schemeClr val="accent2">
              <a:hueOff val="240640"/>
              <a:satOff val="2542"/>
              <a:lumOff val="-13198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>
            <a:normAutofit/>
          </a:bodyPr>
          <a:lstStyle>
            <a:lvl1pPr algn="ctr" defTabSz="1148334">
              <a:lnSpc>
                <a:spcPct val="80000"/>
              </a:lnSpc>
              <a:spcBef>
                <a:spcPts val="0"/>
              </a:spcBef>
              <a:defRPr sz="5412" spc="-54">
                <a:solidFill>
                  <a:srgbClr val="FFFFFF"/>
                </a:solidFill>
                <a:latin typeface="+mn-lt"/>
                <a:ea typeface="+mn-ea"/>
                <a:cs typeface="+mn-cs"/>
                <a:sym typeface="Canela Bold"/>
              </a:defRPr>
            </a:lvl1pPr>
          </a:lstStyle>
          <a:p>
            <a:r>
              <a:t>Ponavljanje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39483BFC-4F5B-BD79-2C7E-97DE0ED69D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700" y="4774333"/>
            <a:ext cx="10223499" cy="3007112"/>
          </a:xfrm>
          <a:prstGeom prst="rect">
            <a:avLst/>
          </a:prstGeom>
        </p:spPr>
      </p:pic>
      <p:sp>
        <p:nvSpPr>
          <p:cNvPr id="2" name="Oval">
            <a:extLst>
              <a:ext uri="{FF2B5EF4-FFF2-40B4-BE49-F238E27FC236}">
                <a16:creationId xmlns:a16="http://schemas.microsoft.com/office/drawing/2014/main" id="{592484D0-983F-02F6-8BDF-8E4F60707EDE}"/>
              </a:ext>
            </a:extLst>
          </p:cNvPr>
          <p:cNvSpPr/>
          <p:nvPr/>
        </p:nvSpPr>
        <p:spPr>
          <a:xfrm rot="21244111">
            <a:off x="2453775" y="5195091"/>
            <a:ext cx="3633537" cy="1029549"/>
          </a:xfrm>
          <a:prstGeom prst="ellipse">
            <a:avLst/>
          </a:prstGeom>
          <a:ln w="38100">
            <a:solidFill>
              <a:schemeClr val="accent6">
                <a:lumMod val="7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algn="ctr" defTabSz="1130300">
              <a:lnSpc>
                <a:spcPct val="100000"/>
              </a:lnSpc>
              <a:spcBef>
                <a:spcPts val="0"/>
              </a:spcBef>
              <a:defRPr sz="3200">
                <a:latin typeface="Graphik"/>
                <a:ea typeface="Graphik"/>
                <a:cs typeface="Graphik"/>
                <a:sym typeface="Graphik"/>
              </a:defRPr>
            </a:pPr>
            <a:endParaRPr dirty="0"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Rezervirano mjesto sadržaja 2"/>
          <p:cNvSpPr txBox="1">
            <a:spLocks noGrp="1"/>
          </p:cNvSpPr>
          <p:nvPr>
            <p:ph type="body" idx="1"/>
          </p:nvPr>
        </p:nvSpPr>
        <p:spPr>
          <a:xfrm>
            <a:off x="711200" y="2989641"/>
            <a:ext cx="11582400" cy="6045201"/>
          </a:xfrm>
          <a:prstGeom prst="rect">
            <a:avLst/>
          </a:prstGeom>
        </p:spPr>
        <p:txBody>
          <a:bodyPr/>
          <a:lstStyle>
            <a:lvl1pPr marL="393699" indent="-393699">
              <a:defRPr sz="2800"/>
            </a:lvl1pPr>
          </a:lstStyle>
          <a:p>
            <a:r>
              <a:t>Funkcija zaokruženog akorda je tonička, a riječ je o molskom kvartsekstakordu. Jesi li točno odredio / odredila sve tražene elemente odgovora?</a:t>
            </a:r>
          </a:p>
        </p:txBody>
      </p:sp>
      <p:sp>
        <p:nvSpPr>
          <p:cNvPr id="196" name="Naslov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652904">
              <a:defRPr sz="5510" spc="-55"/>
            </a:lvl1pPr>
          </a:lstStyle>
          <a:p>
            <a:r>
              <a:t>Ponavljanje</a:t>
            </a:r>
          </a:p>
        </p:txBody>
      </p:sp>
      <p:sp>
        <p:nvSpPr>
          <p:cNvPr id="198" name="Oval"/>
          <p:cNvSpPr/>
          <p:nvPr/>
        </p:nvSpPr>
        <p:spPr>
          <a:xfrm>
            <a:off x="2237874" y="5130619"/>
            <a:ext cx="3633537" cy="1029549"/>
          </a:xfrm>
          <a:prstGeom prst="ellipse">
            <a:avLst/>
          </a:prstGeom>
          <a:ln w="38100">
            <a:solidFill>
              <a:schemeClr val="accent6">
                <a:hueOff val="-336662"/>
                <a:satOff val="-1462"/>
                <a:lumOff val="-1360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algn="ctr" defTabSz="1130300">
              <a:lnSpc>
                <a:spcPct val="100000"/>
              </a:lnSpc>
              <a:spcBef>
                <a:spcPts val="0"/>
              </a:spcBef>
              <a:defRPr sz="3200">
                <a:latin typeface="Graphik"/>
                <a:ea typeface="Graphik"/>
                <a:cs typeface="Graphik"/>
                <a:sym typeface="Graphik"/>
              </a:defRPr>
            </a:pPr>
            <a:endParaRPr dirty="0"/>
          </a:p>
        </p:txBody>
      </p:sp>
      <p:sp>
        <p:nvSpPr>
          <p:cNvPr id="199" name="Naslov 1"/>
          <p:cNvSpPr/>
          <p:nvPr/>
        </p:nvSpPr>
        <p:spPr>
          <a:xfrm>
            <a:off x="711200" y="397933"/>
            <a:ext cx="11582400" cy="1168401"/>
          </a:xfrm>
          <a:prstGeom prst="rect">
            <a:avLst/>
          </a:prstGeom>
          <a:solidFill>
            <a:schemeClr val="accent2">
              <a:hueOff val="240640"/>
              <a:satOff val="2542"/>
              <a:lumOff val="-13198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>
            <a:normAutofit/>
          </a:bodyPr>
          <a:lstStyle>
            <a:lvl1pPr algn="ctr" defTabSz="1148334">
              <a:lnSpc>
                <a:spcPct val="80000"/>
              </a:lnSpc>
              <a:spcBef>
                <a:spcPts val="0"/>
              </a:spcBef>
              <a:defRPr sz="5412" spc="-54">
                <a:solidFill>
                  <a:srgbClr val="FFFFFF"/>
                </a:solidFill>
                <a:latin typeface="+mn-lt"/>
                <a:ea typeface="+mn-ea"/>
                <a:cs typeface="+mn-cs"/>
                <a:sym typeface="Canela Bold"/>
              </a:defRPr>
            </a:lvl1pPr>
          </a:lstStyle>
          <a:p>
            <a:r>
              <a:t>Ponavljanje</a:t>
            </a:r>
          </a:p>
        </p:txBody>
      </p:sp>
      <p:pic>
        <p:nvPicPr>
          <p:cNvPr id="200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252" y="7869093"/>
            <a:ext cx="2461243" cy="1284373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2190A20-6479-72B6-6075-328617CD3B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700" y="4812433"/>
            <a:ext cx="10223499" cy="3007112"/>
          </a:xfrm>
          <a:prstGeom prst="rect">
            <a:avLst/>
          </a:prstGeom>
        </p:spPr>
      </p:pic>
      <p:sp>
        <p:nvSpPr>
          <p:cNvPr id="3" name="Oval">
            <a:extLst>
              <a:ext uri="{FF2B5EF4-FFF2-40B4-BE49-F238E27FC236}">
                <a16:creationId xmlns:a16="http://schemas.microsoft.com/office/drawing/2014/main" id="{661BC370-0025-EE3A-954E-FE0F7728F06C}"/>
              </a:ext>
            </a:extLst>
          </p:cNvPr>
          <p:cNvSpPr/>
          <p:nvPr/>
        </p:nvSpPr>
        <p:spPr>
          <a:xfrm rot="21244111">
            <a:off x="2369647" y="5196983"/>
            <a:ext cx="3633537" cy="1029549"/>
          </a:xfrm>
          <a:prstGeom prst="ellipse">
            <a:avLst/>
          </a:prstGeom>
          <a:ln w="38100">
            <a:solidFill>
              <a:schemeClr val="accent6">
                <a:lumMod val="75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algn="ctr" defTabSz="1130300">
              <a:lnSpc>
                <a:spcPct val="100000"/>
              </a:lnSpc>
              <a:spcBef>
                <a:spcPts val="0"/>
              </a:spcBef>
              <a:defRPr sz="3200">
                <a:latin typeface="Graphik"/>
                <a:ea typeface="Graphik"/>
                <a:cs typeface="Graphik"/>
                <a:sym typeface="Graphik"/>
              </a:defRPr>
            </a:pPr>
            <a:endParaRPr dirty="0"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Rezervirano mjesto sadržaja 2"/>
          <p:cNvSpPr txBox="1">
            <a:spLocks noGrp="1"/>
          </p:cNvSpPr>
          <p:nvPr>
            <p:ph type="body" idx="1"/>
          </p:nvPr>
        </p:nvSpPr>
        <p:spPr>
          <a:xfrm>
            <a:off x="711200" y="2997200"/>
            <a:ext cx="11582400" cy="6045200"/>
          </a:xfrm>
        </p:spPr>
        <p:txBody>
          <a:bodyPr/>
          <a:lstStyle>
            <a:lvl1pPr marL="393699" indent="-393699">
              <a:defRPr sz="2800"/>
            </a:lvl1pPr>
          </a:lstStyle>
          <a:p>
            <a:r>
              <a:rPr lang="en-GB"/>
              <a:t>Zaokružen je drugi akord koji se javlja u melodiji. Prepiši taj akord u kajdanku. Od koliko se on tonova sastoji?</a:t>
            </a:r>
          </a:p>
        </p:txBody>
      </p:sp>
      <p:sp>
        <p:nvSpPr>
          <p:cNvPr id="203" name="Naslov 1"/>
          <p:cNvSpPr txBox="1">
            <a:spLocks noGrp="1"/>
          </p:cNvSpPr>
          <p:nvPr>
            <p:ph type="title"/>
          </p:nvPr>
        </p:nvSpPr>
        <p:spPr>
          <a:xfrm>
            <a:off x="711200" y="397933"/>
            <a:ext cx="11582400" cy="1168401"/>
          </a:xfrm>
        </p:spPr>
        <p:txBody>
          <a:bodyPr/>
          <a:lstStyle>
            <a:lvl1pPr defTabSz="1652904">
              <a:defRPr sz="5510" spc="-55"/>
            </a:lvl1pPr>
          </a:lstStyle>
          <a:p>
            <a:r>
              <a:rPr lang="en-GB"/>
              <a:t>Ponavljanje</a:t>
            </a:r>
          </a:p>
        </p:txBody>
      </p:sp>
      <p:sp>
        <p:nvSpPr>
          <p:cNvPr id="205" name="Naslov 1"/>
          <p:cNvSpPr/>
          <p:nvPr/>
        </p:nvSpPr>
        <p:spPr>
          <a:xfrm>
            <a:off x="711200" y="397933"/>
            <a:ext cx="11582400" cy="1168401"/>
          </a:xfrm>
          <a:prstGeom prst="rect">
            <a:avLst/>
          </a:prstGeom>
          <a:solidFill>
            <a:schemeClr val="accent2">
              <a:hueOff val="240640"/>
              <a:satOff val="2542"/>
              <a:lumOff val="-13198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>
            <a:normAutofit/>
          </a:bodyPr>
          <a:lstStyle>
            <a:lvl1pPr algn="ctr" defTabSz="1148334">
              <a:lnSpc>
                <a:spcPct val="80000"/>
              </a:lnSpc>
              <a:spcBef>
                <a:spcPts val="0"/>
              </a:spcBef>
              <a:defRPr sz="5412" spc="-54">
                <a:solidFill>
                  <a:srgbClr val="FFFFFF"/>
                </a:solidFill>
                <a:latin typeface="+mn-lt"/>
                <a:ea typeface="+mn-ea"/>
                <a:cs typeface="+mn-cs"/>
                <a:sym typeface="Canela Bold"/>
              </a:defRPr>
            </a:lvl1pPr>
          </a:lstStyle>
          <a:p>
            <a:r>
              <a:t>Ponavljanje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0783313-B810-447E-EC69-1247AB8A40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630" y="4588295"/>
            <a:ext cx="10223499" cy="3007112"/>
          </a:xfrm>
          <a:prstGeom prst="rect">
            <a:avLst/>
          </a:prstGeom>
        </p:spPr>
      </p:pic>
      <p:pic>
        <p:nvPicPr>
          <p:cNvPr id="17" name="Slika 16">
            <a:extLst>
              <a:ext uri="{FF2B5EF4-FFF2-40B4-BE49-F238E27FC236}">
                <a16:creationId xmlns:a16="http://schemas.microsoft.com/office/drawing/2014/main" id="{E9681615-450C-D4FE-46F3-BF56E96DBA7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41356A">
                  <a:alpha val="71765"/>
                </a:srgbClr>
              </a:clrFrom>
              <a:clrTo>
                <a:srgbClr val="41356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0859"/>
                    </a14:imgEffect>
                    <a14:imgEffect>
                      <a14:saturation sat="33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233489">
            <a:off x="10255184" y="5164459"/>
            <a:ext cx="1149296" cy="810999"/>
          </a:xfrm>
          <a:prstGeom prst="rect">
            <a:avLst/>
          </a:prstGeom>
          <a:ln>
            <a:noFill/>
          </a:ln>
        </p:spPr>
      </p:pic>
      <p:pic>
        <p:nvPicPr>
          <p:cNvPr id="18" name="Slika 17">
            <a:extLst>
              <a:ext uri="{FF2B5EF4-FFF2-40B4-BE49-F238E27FC236}">
                <a16:creationId xmlns:a16="http://schemas.microsoft.com/office/drawing/2014/main" id="{48D7E920-A97A-B140-7FA8-5F722B9379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0859"/>
                    </a14:imgEffect>
                    <a14:imgEffect>
                      <a14:saturation sat="33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>
            <a:off x="1968669" y="6392597"/>
            <a:ext cx="3410249" cy="877301"/>
          </a:xfrm>
          <a:prstGeom prst="rect">
            <a:avLst/>
          </a:prstGeom>
          <a:ln w="38100">
            <a:noFill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Rezervirano mjesto sadržaja 2"/>
          <p:cNvSpPr txBox="1">
            <a:spLocks noGrp="1"/>
          </p:cNvSpPr>
          <p:nvPr>
            <p:ph type="body" sz="half" idx="1"/>
          </p:nvPr>
        </p:nvSpPr>
        <p:spPr>
          <a:xfrm>
            <a:off x="812800" y="2997200"/>
            <a:ext cx="11582400" cy="2229242"/>
          </a:xfrm>
          <a:prstGeom prst="rect">
            <a:avLst/>
          </a:prstGeom>
        </p:spPr>
        <p:txBody>
          <a:bodyPr/>
          <a:lstStyle/>
          <a:p>
            <a:pPr marL="393699" indent="-393699">
              <a:defRPr sz="2800"/>
            </a:pPr>
            <a:r>
              <a:t>Riječ je o peterozvuku, akordu koji se sastoji od 5 tonova. Njegova donja 4 tona čine jedan dobro poznati akord, koji?</a:t>
            </a:r>
          </a:p>
          <a:p>
            <a:pPr marL="393699" indent="-393699">
              <a:defRPr sz="2800"/>
            </a:pPr>
            <a:r>
              <a:t>Najviši ton u odnosu na osnovni čini jedan složeni interval, koji?</a:t>
            </a:r>
          </a:p>
        </p:txBody>
      </p:sp>
      <p:sp>
        <p:nvSpPr>
          <p:cNvPr id="210" name="Naslov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652904">
              <a:defRPr sz="5510" spc="-55"/>
            </a:lvl1pPr>
          </a:lstStyle>
          <a:p>
            <a:r>
              <a:t>Ponavljanje</a:t>
            </a:r>
          </a:p>
        </p:txBody>
      </p:sp>
      <p:sp>
        <p:nvSpPr>
          <p:cNvPr id="211" name="Naslov 1"/>
          <p:cNvSpPr/>
          <p:nvPr/>
        </p:nvSpPr>
        <p:spPr>
          <a:xfrm>
            <a:off x="711200" y="397933"/>
            <a:ext cx="11582400" cy="1168401"/>
          </a:xfrm>
          <a:prstGeom prst="rect">
            <a:avLst/>
          </a:prstGeom>
          <a:solidFill>
            <a:schemeClr val="accent2">
              <a:hueOff val="240640"/>
              <a:satOff val="2542"/>
              <a:lumOff val="-13198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>
            <a:normAutofit/>
          </a:bodyPr>
          <a:lstStyle>
            <a:lvl1pPr algn="ctr" defTabSz="1148334">
              <a:lnSpc>
                <a:spcPct val="80000"/>
              </a:lnSpc>
              <a:spcBef>
                <a:spcPts val="0"/>
              </a:spcBef>
              <a:defRPr sz="5412" spc="-54">
                <a:solidFill>
                  <a:srgbClr val="FFFFFF"/>
                </a:solidFill>
                <a:latin typeface="+mn-lt"/>
                <a:ea typeface="+mn-ea"/>
                <a:cs typeface="+mn-cs"/>
                <a:sym typeface="Canela Bold"/>
              </a:defRPr>
            </a:lvl1pPr>
          </a:lstStyle>
          <a:p>
            <a:r>
              <a:t>Peterozvuk</a:t>
            </a:r>
          </a:p>
        </p:txBody>
      </p:sp>
      <p:pic>
        <p:nvPicPr>
          <p:cNvPr id="21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332" y="5810892"/>
            <a:ext cx="7130314" cy="1613790"/>
          </a:xfrm>
          <a:prstGeom prst="rect">
            <a:avLst/>
          </a:prstGeom>
          <a:ln w="12700">
            <a:miter lim="400000"/>
          </a:ln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Rukopis 1">
                <a:extLst>
                  <a:ext uri="{FF2B5EF4-FFF2-40B4-BE49-F238E27FC236}">
                    <a16:creationId xmlns:a16="http://schemas.microsoft.com/office/drawing/2014/main" id="{615BA01E-520D-87C7-745C-323753E9F8FA}"/>
                  </a:ext>
                </a:extLst>
              </p14:cNvPr>
              <p14:cNvContentPartPr/>
              <p14:nvPr/>
            </p14:nvContentPartPr>
            <p14:xfrm>
              <a:off x="11137420" y="7212940"/>
              <a:ext cx="360" cy="360"/>
            </p14:xfrm>
          </p:contentPart>
        </mc:Choice>
        <mc:Fallback xmlns="">
          <p:pic>
            <p:nvPicPr>
              <p:cNvPr id="2" name="Rukopis 1">
                <a:extLst>
                  <a:ext uri="{FF2B5EF4-FFF2-40B4-BE49-F238E27FC236}">
                    <a16:creationId xmlns:a16="http://schemas.microsoft.com/office/drawing/2014/main" id="{615BA01E-520D-87C7-745C-323753E9F8F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131300" y="7206820"/>
                <a:ext cx="12600" cy="126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Rezervirano mjesto sadržaja 2"/>
          <p:cNvSpPr txBox="1">
            <a:spLocks noGrp="1"/>
          </p:cNvSpPr>
          <p:nvPr>
            <p:ph type="body" sz="half" idx="1"/>
          </p:nvPr>
        </p:nvSpPr>
        <p:spPr>
          <a:xfrm>
            <a:off x="812800" y="2997200"/>
            <a:ext cx="11582400" cy="2319005"/>
          </a:xfrm>
          <a:prstGeom prst="rect">
            <a:avLst/>
          </a:prstGeom>
        </p:spPr>
        <p:txBody>
          <a:bodyPr/>
          <a:lstStyle/>
          <a:p>
            <a:pPr marL="393699" indent="-393699">
              <a:defRPr sz="2800"/>
            </a:pPr>
            <a:r>
              <a:t>Četverozvuk koji se krije u ovom peterozvuku je dominantni ili mali durski septakord, a osnovni i najviši ton čine interval male none.</a:t>
            </a:r>
          </a:p>
          <a:p>
            <a:pPr marL="393699" indent="-393699">
              <a:defRPr sz="2800"/>
            </a:pPr>
            <a:r>
              <a:t>Ovakav akord nazivamo </a:t>
            </a:r>
            <a:r>
              <a:rPr>
                <a:solidFill>
                  <a:schemeClr val="accent6">
                    <a:hueOff val="-336662"/>
                    <a:satOff val="-1462"/>
                    <a:lumOff val="-13603"/>
                  </a:schemeClr>
                </a:solidFill>
                <a:latin typeface="Canela Text Bold"/>
                <a:ea typeface="Canela Text Bold"/>
                <a:cs typeface="Canela Text Bold"/>
                <a:sym typeface="Canela Text Bold"/>
              </a:rPr>
              <a:t>DOMINANTNI NONAKORD (D9)</a:t>
            </a:r>
            <a:r>
              <a:t>.</a:t>
            </a:r>
          </a:p>
        </p:txBody>
      </p:sp>
      <p:sp>
        <p:nvSpPr>
          <p:cNvPr id="215" name="Naslov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652904">
              <a:defRPr sz="5510" spc="-55"/>
            </a:lvl1pPr>
          </a:lstStyle>
          <a:p>
            <a:r>
              <a:t>Ponavljanje</a:t>
            </a:r>
          </a:p>
        </p:txBody>
      </p:sp>
      <p:sp>
        <p:nvSpPr>
          <p:cNvPr id="216" name="Naslov 1"/>
          <p:cNvSpPr/>
          <p:nvPr/>
        </p:nvSpPr>
        <p:spPr>
          <a:xfrm>
            <a:off x="711200" y="397933"/>
            <a:ext cx="11582400" cy="1168401"/>
          </a:xfrm>
          <a:prstGeom prst="rect">
            <a:avLst/>
          </a:prstGeom>
          <a:solidFill>
            <a:schemeClr val="accent2">
              <a:hueOff val="240640"/>
              <a:satOff val="2542"/>
              <a:lumOff val="-13198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3500" tIns="63500" rIns="63500" bIns="63500">
            <a:normAutofit/>
          </a:bodyPr>
          <a:lstStyle>
            <a:lvl1pPr algn="ctr" defTabSz="1148334">
              <a:lnSpc>
                <a:spcPct val="80000"/>
              </a:lnSpc>
              <a:spcBef>
                <a:spcPts val="0"/>
              </a:spcBef>
              <a:defRPr sz="5412" spc="-54">
                <a:solidFill>
                  <a:srgbClr val="FFFFFF"/>
                </a:solidFill>
                <a:latin typeface="+mn-lt"/>
                <a:ea typeface="+mn-ea"/>
                <a:cs typeface="+mn-cs"/>
                <a:sym typeface="Canela Bold"/>
              </a:defRPr>
            </a:lvl1pPr>
          </a:lstStyle>
          <a:p>
            <a:r>
              <a:t>Peterozvuk</a:t>
            </a:r>
          </a:p>
        </p:txBody>
      </p:sp>
      <p:pic>
        <p:nvPicPr>
          <p:cNvPr id="217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332" y="5810892"/>
            <a:ext cx="7130314" cy="1613790"/>
          </a:xfrm>
          <a:prstGeom prst="rect">
            <a:avLst/>
          </a:prstGeom>
          <a:ln w="12700">
            <a:miter lim="400000"/>
          </a:ln>
        </p:spPr>
      </p:pic>
      <p:sp>
        <p:nvSpPr>
          <p:cNvPr id="218" name="D9                    D7         m9…"/>
          <p:cNvSpPr txBox="1"/>
          <p:nvPr/>
        </p:nvSpPr>
        <p:spPr>
          <a:xfrm>
            <a:off x="3003902" y="7324334"/>
            <a:ext cx="4154984" cy="1190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/>
              <a:t>D9                   D7         </a:t>
            </a:r>
            <a:r>
              <a:rPr lang="hr-HR" dirty="0"/>
              <a:t>   </a:t>
            </a:r>
            <a:r>
              <a:rPr dirty="0"/>
              <a:t>m9</a:t>
            </a:r>
          </a:p>
          <a:p>
            <a:r>
              <a:rPr dirty="0"/>
              <a:t>                       MD7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Rukopis 1">
                <a:extLst>
                  <a:ext uri="{FF2B5EF4-FFF2-40B4-BE49-F238E27FC236}">
                    <a16:creationId xmlns:a16="http://schemas.microsoft.com/office/drawing/2014/main" id="{646DF6D2-A3A3-CD6C-C383-F51444D05019}"/>
                  </a:ext>
                </a:extLst>
              </p14:cNvPr>
              <p14:cNvContentPartPr/>
              <p14:nvPr/>
            </p14:nvContentPartPr>
            <p14:xfrm>
              <a:off x="10700380" y="8140300"/>
              <a:ext cx="18360" cy="360"/>
            </p14:xfrm>
          </p:contentPart>
        </mc:Choice>
        <mc:Fallback xmlns="">
          <p:pic>
            <p:nvPicPr>
              <p:cNvPr id="2" name="Rukopis 1">
                <a:extLst>
                  <a:ext uri="{FF2B5EF4-FFF2-40B4-BE49-F238E27FC236}">
                    <a16:creationId xmlns:a16="http://schemas.microsoft.com/office/drawing/2014/main" id="{646DF6D2-A3A3-CD6C-C383-F51444D0501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694260" y="8134180"/>
                <a:ext cx="30600" cy="1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Rukopis 2">
                <a:extLst>
                  <a:ext uri="{FF2B5EF4-FFF2-40B4-BE49-F238E27FC236}">
                    <a16:creationId xmlns:a16="http://schemas.microsoft.com/office/drawing/2014/main" id="{86D46AE4-3C9A-4AC2-A994-D30C84EBD372}"/>
                  </a:ext>
                </a:extLst>
              </p14:cNvPr>
              <p14:cNvContentPartPr/>
              <p14:nvPr/>
            </p14:nvContentPartPr>
            <p14:xfrm>
              <a:off x="7391260" y="4812820"/>
              <a:ext cx="360" cy="360"/>
            </p14:xfrm>
          </p:contentPart>
        </mc:Choice>
        <mc:Fallback xmlns="">
          <p:pic>
            <p:nvPicPr>
              <p:cNvPr id="3" name="Rukopis 2">
                <a:extLst>
                  <a:ext uri="{FF2B5EF4-FFF2-40B4-BE49-F238E27FC236}">
                    <a16:creationId xmlns:a16="http://schemas.microsoft.com/office/drawing/2014/main" id="{86D46AE4-3C9A-4AC2-A994-D30C84EBD37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385140" y="4806700"/>
                <a:ext cx="12600" cy="1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Rukopis 3">
                <a:extLst>
                  <a:ext uri="{FF2B5EF4-FFF2-40B4-BE49-F238E27FC236}">
                    <a16:creationId xmlns:a16="http://schemas.microsoft.com/office/drawing/2014/main" id="{03114129-5192-50D9-3643-AD7834C18D2F}"/>
                  </a:ext>
                </a:extLst>
              </p14:cNvPr>
              <p14:cNvContentPartPr/>
              <p14:nvPr/>
            </p14:nvContentPartPr>
            <p14:xfrm>
              <a:off x="4380940" y="5219620"/>
              <a:ext cx="360" cy="360"/>
            </p14:xfrm>
          </p:contentPart>
        </mc:Choice>
        <mc:Fallback xmlns="">
          <p:pic>
            <p:nvPicPr>
              <p:cNvPr id="4" name="Rukopis 3">
                <a:extLst>
                  <a:ext uri="{FF2B5EF4-FFF2-40B4-BE49-F238E27FC236}">
                    <a16:creationId xmlns:a16="http://schemas.microsoft.com/office/drawing/2014/main" id="{03114129-5192-50D9-3643-AD7834C18D2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374820" y="5213500"/>
                <a:ext cx="12600" cy="1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5" name="Rukopis 4">
                <a:extLst>
                  <a:ext uri="{FF2B5EF4-FFF2-40B4-BE49-F238E27FC236}">
                    <a16:creationId xmlns:a16="http://schemas.microsoft.com/office/drawing/2014/main" id="{1968DDFA-E527-4AB6-DD2D-251977EC0F45}"/>
                  </a:ext>
                </a:extLst>
              </p14:cNvPr>
              <p14:cNvContentPartPr/>
              <p14:nvPr/>
            </p14:nvContentPartPr>
            <p14:xfrm>
              <a:off x="8495740" y="4254100"/>
              <a:ext cx="360" cy="360"/>
            </p14:xfrm>
          </p:contentPart>
        </mc:Choice>
        <mc:Fallback xmlns="">
          <p:pic>
            <p:nvPicPr>
              <p:cNvPr id="5" name="Rukopis 4">
                <a:extLst>
                  <a:ext uri="{FF2B5EF4-FFF2-40B4-BE49-F238E27FC236}">
                    <a16:creationId xmlns:a16="http://schemas.microsoft.com/office/drawing/2014/main" id="{1968DDFA-E527-4AB6-DD2D-251977EC0F4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489620" y="4247980"/>
                <a:ext cx="12600" cy="1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Rukopis 5">
                <a:extLst>
                  <a:ext uri="{FF2B5EF4-FFF2-40B4-BE49-F238E27FC236}">
                    <a16:creationId xmlns:a16="http://schemas.microsoft.com/office/drawing/2014/main" id="{A6125FDB-1960-8A42-2A08-0CFCB5612E0C}"/>
                  </a:ext>
                </a:extLst>
              </p14:cNvPr>
              <p14:cNvContentPartPr/>
              <p14:nvPr/>
            </p14:nvContentPartPr>
            <p14:xfrm>
              <a:off x="5283100" y="5320780"/>
              <a:ext cx="360" cy="360"/>
            </p14:xfrm>
          </p:contentPart>
        </mc:Choice>
        <mc:Fallback xmlns="">
          <p:pic>
            <p:nvPicPr>
              <p:cNvPr id="6" name="Rukopis 5">
                <a:extLst>
                  <a:ext uri="{FF2B5EF4-FFF2-40B4-BE49-F238E27FC236}">
                    <a16:creationId xmlns:a16="http://schemas.microsoft.com/office/drawing/2014/main" id="{A6125FDB-1960-8A42-2A08-0CFCB5612E0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276980" y="5314660"/>
                <a:ext cx="12600" cy="1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7" name="Rukopis 6">
                <a:extLst>
                  <a:ext uri="{FF2B5EF4-FFF2-40B4-BE49-F238E27FC236}">
                    <a16:creationId xmlns:a16="http://schemas.microsoft.com/office/drawing/2014/main" id="{AC8FEE0A-BA66-737E-D76C-F19748E1BFE0}"/>
                  </a:ext>
                </a:extLst>
              </p14:cNvPr>
              <p14:cNvContentPartPr/>
              <p14:nvPr/>
            </p14:nvContentPartPr>
            <p14:xfrm>
              <a:off x="2831500" y="2221900"/>
              <a:ext cx="360" cy="360"/>
            </p14:xfrm>
          </p:contentPart>
        </mc:Choice>
        <mc:Fallback xmlns="">
          <p:pic>
            <p:nvPicPr>
              <p:cNvPr id="7" name="Rukopis 6">
                <a:extLst>
                  <a:ext uri="{FF2B5EF4-FFF2-40B4-BE49-F238E27FC236}">
                    <a16:creationId xmlns:a16="http://schemas.microsoft.com/office/drawing/2014/main" id="{AC8FEE0A-BA66-737E-D76C-F19748E1BFE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25380" y="2215780"/>
                <a:ext cx="12600" cy="126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43B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23_ClassicWhite">
      <a:majorFont>
        <a:latin typeface="Canela Bold"/>
        <a:ea typeface="Canela Bold"/>
        <a:cs typeface="Canela Bold"/>
      </a:majorFont>
      <a:minorFont>
        <a:latin typeface="Canela Bold"/>
        <a:ea typeface="Canela Bold"/>
        <a:cs typeface="Canela Bold"/>
      </a:minorFont>
    </a:fontScheme>
    <a:fmtScheme name="23_Clas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11303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Graphik"/>
            <a:ea typeface="Graphik"/>
            <a:cs typeface="Graphik"/>
            <a:sym typeface="Graphi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1739900" rtl="0" fontAlgn="auto" latinLnBrk="0" hangingPunct="0">
          <a:lnSpc>
            <a:spcPct val="90000"/>
          </a:lnSpc>
          <a:spcBef>
            <a:spcPts val="200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nela Text Regular"/>
            <a:ea typeface="Canela Text Regular"/>
            <a:cs typeface="Canela Text Regular"/>
            <a:sym typeface="Canela T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43B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23_ClassicWhite">
      <a:majorFont>
        <a:latin typeface="Canela Bold"/>
        <a:ea typeface="Canela Bold"/>
        <a:cs typeface="Canela Bold"/>
      </a:majorFont>
      <a:minorFont>
        <a:latin typeface="Canela Bold"/>
        <a:ea typeface="Canela Bold"/>
        <a:cs typeface="Canela Bold"/>
      </a:minorFont>
    </a:fontScheme>
    <a:fmtScheme name="23_Clas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11303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Graphik"/>
            <a:ea typeface="Graphik"/>
            <a:cs typeface="Graphik"/>
            <a:sym typeface="Graphi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1739900" rtl="0" fontAlgn="auto" latinLnBrk="0" hangingPunct="0">
          <a:lnSpc>
            <a:spcPct val="90000"/>
          </a:lnSpc>
          <a:spcBef>
            <a:spcPts val="200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nela Text Regular"/>
            <a:ea typeface="Canela Text Regular"/>
            <a:cs typeface="Canela Text Regular"/>
            <a:sym typeface="Canela T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</TotalTime>
  <Words>631</Words>
  <Application>Microsoft Office PowerPoint</Application>
  <PresentationFormat>Custom</PresentationFormat>
  <Paragraphs>88</Paragraphs>
  <Slides>24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4" baseType="lpstr">
      <vt:lpstr>Canela Bold</vt:lpstr>
      <vt:lpstr>Canela Deck Regular</vt:lpstr>
      <vt:lpstr>Canela Regular</vt:lpstr>
      <vt:lpstr>Canela Text Bold</vt:lpstr>
      <vt:lpstr>Canela Text Regular</vt:lpstr>
      <vt:lpstr>Graphik</vt:lpstr>
      <vt:lpstr>Graphik Medium</vt:lpstr>
      <vt:lpstr>Graphik Semibold</vt:lpstr>
      <vt:lpstr>Helvetica Neue</vt:lpstr>
      <vt:lpstr>23_ClassicWhite</vt:lpstr>
      <vt:lpstr>Peterozvuci - uvod</vt:lpstr>
      <vt:lpstr>Ponavljanje</vt:lpstr>
      <vt:lpstr>Ponavljanje</vt:lpstr>
      <vt:lpstr>Ponavljanje</vt:lpstr>
      <vt:lpstr>Ponavljanje</vt:lpstr>
      <vt:lpstr>Ponavljanje</vt:lpstr>
      <vt:lpstr>Ponavljanje</vt:lpstr>
      <vt:lpstr>Ponavljanje</vt:lpstr>
      <vt:lpstr>Ponavljanje</vt:lpstr>
      <vt:lpstr>Ponavljanje</vt:lpstr>
      <vt:lpstr>Ponavljanje</vt:lpstr>
      <vt:lpstr>Ponavljanje</vt:lpstr>
      <vt:lpstr>Ponavljanje</vt:lpstr>
      <vt:lpstr>Ponavljanje</vt:lpstr>
      <vt:lpstr>Ponavljanje</vt:lpstr>
      <vt:lpstr>Ponavljanje</vt:lpstr>
      <vt:lpstr>Ponavljanje</vt:lpstr>
      <vt:lpstr>Ponavljanje</vt:lpstr>
      <vt:lpstr>Ponavljanje</vt:lpstr>
      <vt:lpstr>Ponavljanje</vt:lpstr>
      <vt:lpstr>Ponavljanje</vt:lpstr>
      <vt:lpstr>Ponavljanje</vt:lpstr>
      <vt:lpstr>Ponavljanje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Peterozvuci - uvod</dc:title>
  <cp:lastModifiedBy>Mirjana Futač Homen</cp:lastModifiedBy>
  <cp:revision>23</cp:revision>
  <dcterms:modified xsi:type="dcterms:W3CDTF">2024-04-17T21:11:48Z</dcterms:modified>
</cp:coreProperties>
</file>