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68" r:id="rId14"/>
  </p:sldIdLst>
  <p:sldSz cx="9144000" cy="6858000" type="screen4x3"/>
  <p:notesSz cx="3201988" cy="5030788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2B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/>
          <a:lstStyle>
            <a:lvl1pPr algn="l">
              <a:defRPr sz="6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813719" y="0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/>
          <a:lstStyle>
            <a:lvl1pPr algn="r">
              <a:defRPr sz="600"/>
            </a:lvl1pPr>
          </a:lstStyle>
          <a:p>
            <a:fld id="{40D4A232-AC0A-4B22-A31A-BA3904F946A3}" type="datetimeFigureOut">
              <a:rPr lang="hr-HR" smtClean="0"/>
              <a:t>13.2.2019.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4778376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 anchor="b"/>
          <a:lstStyle>
            <a:lvl1pPr algn="l">
              <a:defRPr sz="6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813719" y="4778376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 anchor="b"/>
          <a:lstStyle>
            <a:lvl1pPr algn="r">
              <a:defRPr sz="600"/>
            </a:lvl1pPr>
          </a:lstStyle>
          <a:p>
            <a:fld id="{ECECC475-134B-4219-B74B-97F33EA94F7A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0A1F-3058-4875-BD05-7D8AA18DF6CE}" type="datetimeFigureOut">
              <a:rPr lang="hr-HR" smtClean="0"/>
              <a:pPr/>
              <a:t>13.2.2019.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5933-9DEB-4439-A83B-1AB4ECB36A5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0A1F-3058-4875-BD05-7D8AA18DF6CE}" type="datetimeFigureOut">
              <a:rPr lang="hr-HR" smtClean="0"/>
              <a:pPr/>
              <a:t>13.2.2019.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5933-9DEB-4439-A83B-1AB4ECB36A5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0A1F-3058-4875-BD05-7D8AA18DF6CE}" type="datetimeFigureOut">
              <a:rPr lang="hr-HR" smtClean="0"/>
              <a:pPr/>
              <a:t>13.2.2019.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5933-9DEB-4439-A83B-1AB4ECB36A5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0A1F-3058-4875-BD05-7D8AA18DF6CE}" type="datetimeFigureOut">
              <a:rPr lang="hr-HR" smtClean="0"/>
              <a:pPr/>
              <a:t>13.2.2019.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5933-9DEB-4439-A83B-1AB4ECB36A5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0A1F-3058-4875-BD05-7D8AA18DF6CE}" type="datetimeFigureOut">
              <a:rPr lang="hr-HR" smtClean="0"/>
              <a:pPr/>
              <a:t>13.2.2019.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5933-9DEB-4439-A83B-1AB4ECB36A5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0A1F-3058-4875-BD05-7D8AA18DF6CE}" type="datetimeFigureOut">
              <a:rPr lang="hr-HR" smtClean="0"/>
              <a:pPr/>
              <a:t>13.2.2019.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5933-9DEB-4439-A83B-1AB4ECB36A5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0A1F-3058-4875-BD05-7D8AA18DF6CE}" type="datetimeFigureOut">
              <a:rPr lang="hr-HR" smtClean="0"/>
              <a:pPr/>
              <a:t>13.2.2019.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5933-9DEB-4439-A83B-1AB4ECB36A5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0A1F-3058-4875-BD05-7D8AA18DF6CE}" type="datetimeFigureOut">
              <a:rPr lang="hr-HR" smtClean="0"/>
              <a:pPr/>
              <a:t>13.2.2019.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5933-9DEB-4439-A83B-1AB4ECB36A5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0A1F-3058-4875-BD05-7D8AA18DF6CE}" type="datetimeFigureOut">
              <a:rPr lang="hr-HR" smtClean="0"/>
              <a:pPr/>
              <a:t>13.2.2019.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5933-9DEB-4439-A83B-1AB4ECB36A5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0A1F-3058-4875-BD05-7D8AA18DF6CE}" type="datetimeFigureOut">
              <a:rPr lang="hr-HR" smtClean="0"/>
              <a:pPr/>
              <a:t>13.2.2019.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5933-9DEB-4439-A83B-1AB4ECB36A5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30A1F-3058-4875-BD05-7D8AA18DF6CE}" type="datetimeFigureOut">
              <a:rPr lang="hr-HR" smtClean="0"/>
              <a:pPr/>
              <a:t>13.2.2019.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05933-9DEB-4439-A83B-1AB4ECB36A5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30A1F-3058-4875-BD05-7D8AA18DF6CE}" type="datetimeFigureOut">
              <a:rPr lang="hr-HR" smtClean="0"/>
              <a:pPr/>
              <a:t>13.2.2019.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05933-9DEB-4439-A83B-1AB4ECB36A5D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ed.com/talks/tom_wujec_build_a_tower/transcript?language=hr" TargetMode="Externa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/>
          <p:cNvSpPr/>
          <p:nvPr/>
        </p:nvSpPr>
        <p:spPr>
          <a:xfrm>
            <a:off x="611560" y="1052736"/>
            <a:ext cx="7632848" cy="3888432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7030A0"/>
                </a:solidFill>
              </a:rPr>
              <a:t>Razvoj</a:t>
            </a:r>
            <a:r>
              <a:rPr lang="hr-H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kreativnog</a:t>
            </a:r>
            <a:r>
              <a:rPr lang="hr-HR" dirty="0" smtClean="0"/>
              <a:t> </a:t>
            </a:r>
            <a:r>
              <a:rPr lang="hr-HR" dirty="0" smtClean="0">
                <a:solidFill>
                  <a:schemeClr val="accent3">
                    <a:lumMod val="75000"/>
                  </a:schemeClr>
                </a:solidFill>
              </a:rPr>
              <a:t>mišljenja</a:t>
            </a:r>
            <a:r>
              <a:rPr lang="hr-HR" dirty="0" smtClean="0"/>
              <a:t> </a:t>
            </a:r>
            <a:r>
              <a:rPr lang="hr-HR" dirty="0" smtClean="0">
                <a:solidFill>
                  <a:srgbClr val="BD2B8C"/>
                </a:solidFill>
              </a:rPr>
              <a:t>i </a:t>
            </a:r>
            <a:r>
              <a:rPr lang="hr-H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Marshmallow</a:t>
            </a:r>
            <a:r>
              <a:rPr lang="hr-HR" dirty="0" smtClean="0"/>
              <a:t> </a:t>
            </a:r>
            <a:r>
              <a:rPr lang="hr-HR" dirty="0" smtClean="0">
                <a:solidFill>
                  <a:schemeClr val="bg2">
                    <a:lumMod val="50000"/>
                  </a:schemeClr>
                </a:solidFill>
              </a:rPr>
              <a:t>izazov</a:t>
            </a:r>
            <a:endParaRPr lang="hr-H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5301208"/>
            <a:ext cx="6400800" cy="769640"/>
          </a:xfrm>
        </p:spPr>
        <p:txBody>
          <a:bodyPr>
            <a:normAutofit/>
          </a:bodyPr>
          <a:lstStyle/>
          <a:p>
            <a:r>
              <a:rPr lang="hr-HR" sz="2000" dirty="0" smtClean="0"/>
              <a:t>Tea Radić, knjižničarka</a:t>
            </a:r>
            <a:endParaRPr lang="hr-H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23554" name="Picture 2" descr="C:\Users\knjiznica\Documents\KNJIŽNICA 2017_2018\Satovi u knjižnici_17_18\Radionica\DSC_00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84527" cy="6165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C:\Users\knjiznica\Documents\KNJIŽNICA 2017_2018\Satovi u knjižnici_17_18\Radionica\Anuenue-ED-March-2013-17-web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76672"/>
            <a:ext cx="3940696" cy="2624565"/>
          </a:xfrm>
          <a:prstGeom prst="rect">
            <a:avLst/>
          </a:prstGeom>
          <a:noFill/>
        </p:spPr>
      </p:pic>
      <p:pic>
        <p:nvPicPr>
          <p:cNvPr id="24580" name="Picture 4" descr="C:\Users\knjiznica\Documents\KNJIŽNICA 2017_2018\Satovi u knjižnici_17_18\Radionica\emerson marshmallow challen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3450085" cy="4611613"/>
          </a:xfrm>
          <a:prstGeom prst="rect">
            <a:avLst/>
          </a:prstGeom>
          <a:noFill/>
        </p:spPr>
      </p:pic>
      <p:pic>
        <p:nvPicPr>
          <p:cNvPr id="24582" name="Picture 6" descr="Slikovni rezultat za marshmallow challen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284984"/>
            <a:ext cx="4388643" cy="292576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95536" y="5805264"/>
            <a:ext cx="345638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000" dirty="0" smtClean="0">
                <a:hlinkClick r:id="rId5"/>
              </a:rPr>
              <a:t>https://www.ted.com/talks/tom_wujec_build_a_tower/transcript?language=hr</a:t>
            </a:r>
            <a:endParaRPr lang="hr-HR" sz="1000" dirty="0" smtClean="0"/>
          </a:p>
          <a:p>
            <a:endParaRPr lang="hr-H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4048" y="620688"/>
            <a:ext cx="3682752" cy="1143000"/>
          </a:xfrm>
        </p:spPr>
        <p:txBody>
          <a:bodyPr>
            <a:normAutofit/>
          </a:bodyPr>
          <a:lstStyle/>
          <a:p>
            <a:r>
              <a:rPr lang="hr-HR" sz="3600" dirty="0" smtClean="0"/>
              <a:t>Zadatak</a:t>
            </a:r>
            <a:endParaRPr lang="hr-HR" sz="3600" dirty="0"/>
          </a:p>
        </p:txBody>
      </p:sp>
      <p:pic>
        <p:nvPicPr>
          <p:cNvPr id="1026" name="Picture 2" descr="C:\Users\knjiznica\Documents\KNJIŽNICA 2017_2018\Satovi u knjižnici_17_18\Radionica\7806_80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32413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92080" y="1844824"/>
            <a:ext cx="331236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200" dirty="0" smtClean="0"/>
              <a:t>Na jednom satu razrednog odjela izraditi plakat na temu </a:t>
            </a:r>
            <a:r>
              <a:rPr lang="hr-HR" sz="2200" b="1" i="1" dirty="0" smtClean="0">
                <a:solidFill>
                  <a:schemeClr val="accent3">
                    <a:lumMod val="75000"/>
                  </a:schemeClr>
                </a:solidFill>
              </a:rPr>
              <a:t>Mislim kreativno :D</a:t>
            </a:r>
          </a:p>
          <a:p>
            <a:endParaRPr lang="hr-HR" sz="22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hr-HR" sz="2200" dirty="0" smtClean="0"/>
              <a:t>Napomena:</a:t>
            </a:r>
          </a:p>
          <a:p>
            <a:r>
              <a:rPr lang="hr-HR" sz="2200" dirty="0" smtClean="0"/>
              <a:t>Na plakatu ostavite mjesta za fotografiju najuspješnijeg tj. najvišeg tornja/konstrukcije. Dimenzija fotografije – A4</a:t>
            </a:r>
          </a:p>
          <a:p>
            <a:endParaRPr lang="hr-HR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hr-HR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hr-HR" b="1" dirty="0" smtClean="0">
                <a:solidFill>
                  <a:srgbClr val="7030A0"/>
                </a:solidFill>
              </a:rPr>
              <a:t>Hvala na pažnji!</a:t>
            </a:r>
            <a:endParaRPr lang="hr-HR" b="1" dirty="0">
              <a:solidFill>
                <a:srgbClr val="7030A0"/>
              </a:solidFill>
            </a:endParaRPr>
          </a:p>
        </p:txBody>
      </p:sp>
      <p:pic>
        <p:nvPicPr>
          <p:cNvPr id="25602" name="Picture 2" descr="Slikovni rezultat za smajli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04864"/>
            <a:ext cx="6853619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njiznica\Documents\KNJIŽNICA 2017_2018\Satovi u knjižnici_17_18\Radionica\c02a54cdbf5a583ab4fa4dc51f76ca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Što je kreativnost?</a:t>
            </a:r>
            <a:endParaRPr lang="hr-HR" sz="3600" dirty="0"/>
          </a:p>
        </p:txBody>
      </p:sp>
      <p:sp>
        <p:nvSpPr>
          <p:cNvPr id="5" name="Rectangle 4"/>
          <p:cNvSpPr/>
          <p:nvPr/>
        </p:nvSpPr>
        <p:spPr>
          <a:xfrm>
            <a:off x="3923928" y="2492896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/>
              <a:t>Kreativnost</a:t>
            </a:r>
            <a:r>
              <a:rPr lang="hr-HR" sz="2400" dirty="0"/>
              <a:t> je nešto što ima u sebi svatko od nas. Svaki put kad se suočimo sa situacijom za koju već ne postoji rješenje, moramo </a:t>
            </a:r>
            <a:r>
              <a:rPr lang="hr-HR" sz="2400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razmišljati kreativno</a:t>
            </a:r>
            <a:r>
              <a:rPr lang="hr-HR" sz="2400" dirty="0" smtClean="0"/>
              <a:t>.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Slikovni rezultat za colour splash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5715000" cy="5715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Što je kreativnost?</a:t>
            </a:r>
            <a:endParaRPr lang="hr-HR" sz="3600" dirty="0"/>
          </a:p>
        </p:txBody>
      </p:sp>
      <p:sp>
        <p:nvSpPr>
          <p:cNvPr id="4" name="Rectangle 3"/>
          <p:cNvSpPr/>
          <p:nvPr/>
        </p:nvSpPr>
        <p:spPr>
          <a:xfrm>
            <a:off x="611560" y="1700808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Kreativnost </a:t>
            </a:r>
            <a:r>
              <a:rPr lang="hr-HR" sz="2400" dirty="0" smtClean="0"/>
              <a:t>je vještina </a:t>
            </a:r>
            <a:r>
              <a:rPr lang="hr-HR" sz="2400" dirty="0"/>
              <a:t>koja </a:t>
            </a:r>
            <a:r>
              <a:rPr lang="hr-HR" sz="2400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se može povećati učenjem</a:t>
            </a:r>
            <a:r>
              <a:rPr lang="hr-HR" sz="2400" dirty="0"/>
              <a:t>, istražujući načine kako stvoriti poveznice u našem umu koje će nas dovesti do inovativnog rješenja. </a:t>
            </a:r>
          </a:p>
        </p:txBody>
      </p:sp>
      <p:sp>
        <p:nvSpPr>
          <p:cNvPr id="5" name="Rectangle 4"/>
          <p:cNvSpPr/>
          <p:nvPr/>
        </p:nvSpPr>
        <p:spPr>
          <a:xfrm>
            <a:off x="4932040" y="3501008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smtClean="0"/>
              <a:t>Kreativnosti razvijamo </a:t>
            </a:r>
          </a:p>
          <a:p>
            <a:r>
              <a:rPr lang="hr-HR" sz="2400" dirty="0" smtClean="0"/>
              <a:t>redovitim vježbanjem.</a:t>
            </a:r>
            <a:endParaRPr lang="hr-HR" sz="2400" dirty="0"/>
          </a:p>
        </p:txBody>
      </p:sp>
      <p:sp>
        <p:nvSpPr>
          <p:cNvPr id="6" name="Rectangle 5"/>
          <p:cNvSpPr/>
          <p:nvPr/>
        </p:nvSpPr>
        <p:spPr>
          <a:xfrm>
            <a:off x="2843808" y="5085184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 smtClean="0"/>
              <a:t>Ali to ne smije biti rad koji opterećuje već nešto što veseli, jača duh, gradi samopouzdanje, opušta...</a:t>
            </a:r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knjiznica\Documents\KNJIŽNICA 2017_2018\Satovi u knjižnici_17_18\Radionica\c02a54cdbf5a583ab4fa4dc51f76ca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r>
              <a:rPr lang="hr-HR" sz="3600" dirty="0" smtClean="0"/>
              <a:t>Kako?</a:t>
            </a:r>
            <a:endParaRPr lang="hr-HR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2636912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smtClean="0"/>
              <a:t>Vježbe za razvoj kreativnog mišljenja</a:t>
            </a:r>
          </a:p>
          <a:p>
            <a:endParaRPr lang="hr-HR" sz="2800" dirty="0"/>
          </a:p>
          <a:p>
            <a:r>
              <a:rPr lang="hr-HR" sz="2800" dirty="0" smtClean="0"/>
              <a:t>Vježbe brain gyma</a:t>
            </a:r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Divergentno mišljenje ...</a:t>
            </a:r>
            <a:endParaRPr lang="hr-HR" sz="3600" dirty="0"/>
          </a:p>
        </p:txBody>
      </p:sp>
      <p:sp>
        <p:nvSpPr>
          <p:cNvPr id="4" name="Rectangle 3"/>
          <p:cNvSpPr/>
          <p:nvPr/>
        </p:nvSpPr>
        <p:spPr>
          <a:xfrm>
            <a:off x="611560" y="184482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sz="2400" b="1" dirty="0"/>
              <a:t>Divergentno</a:t>
            </a:r>
            <a:r>
              <a:rPr lang="hr-HR" sz="2400" dirty="0"/>
              <a:t> mišljenje je važan </a:t>
            </a:r>
            <a:r>
              <a:rPr lang="hr-HR" sz="2400" dirty="0" smtClean="0"/>
              <a:t>dio </a:t>
            </a:r>
            <a:r>
              <a:rPr lang="hr-HR" sz="2400" dirty="0"/>
              <a:t>kreativnog mišljenja.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203848" y="2996952"/>
            <a:ext cx="52425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400" dirty="0" smtClean="0"/>
              <a:t>Divergentno mišljenje traži razne načine </a:t>
            </a:r>
          </a:p>
          <a:p>
            <a:r>
              <a:rPr lang="hr-HR" sz="2400" dirty="0" smtClean="0"/>
              <a:t>rješavanja problema, drugačije</a:t>
            </a:r>
          </a:p>
          <a:p>
            <a:r>
              <a:rPr lang="hr-HR" sz="2400" dirty="0" smtClean="0"/>
              <a:t>puteve razmišljanja.</a:t>
            </a:r>
            <a:endParaRPr lang="hr-HR" sz="2400" dirty="0"/>
          </a:p>
        </p:txBody>
      </p:sp>
      <p:sp>
        <p:nvSpPr>
          <p:cNvPr id="6" name="Rectangle 5"/>
          <p:cNvSpPr/>
          <p:nvPr/>
        </p:nvSpPr>
        <p:spPr>
          <a:xfrm>
            <a:off x="4572000" y="4653136"/>
            <a:ext cx="40815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dirty="0"/>
              <a:t>Divergentno mišljenje je </a:t>
            </a:r>
            <a:r>
              <a:rPr lang="hr-HR" sz="2400" b="1" i="1" dirty="0" smtClean="0">
                <a:solidFill>
                  <a:schemeClr val="accent3">
                    <a:lumMod val="75000"/>
                  </a:schemeClr>
                </a:solidFill>
              </a:rPr>
              <a:t>spontano</a:t>
            </a:r>
            <a:r>
              <a:rPr lang="hr-HR" sz="2400" dirty="0" smtClean="0"/>
              <a:t> s </a:t>
            </a:r>
            <a:r>
              <a:rPr lang="hr-HR" sz="2400" b="1" i="1" dirty="0" smtClean="0">
                <a:solidFill>
                  <a:schemeClr val="accent3">
                    <a:lumMod val="75000"/>
                  </a:schemeClr>
                </a:solidFill>
              </a:rPr>
              <a:t>mnoštvom ideja</a:t>
            </a:r>
            <a:r>
              <a:rPr lang="hr-HR" sz="2400" dirty="0" smtClean="0"/>
              <a:t>!</a:t>
            </a:r>
            <a:endParaRPr lang="hr-HR" sz="2400" dirty="0"/>
          </a:p>
        </p:txBody>
      </p:sp>
      <p:pic>
        <p:nvPicPr>
          <p:cNvPr id="17410" name="Picture 2" descr="C:\Users\knjiznica\Documents\KNJIŽNICA 2017_2018\Satovi u knjižnici_17_18\Radionica\Holi-Color-PNG-Ima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4293096"/>
            <a:ext cx="5591175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Konvergentno mišljenje ...</a:t>
            </a:r>
            <a:endParaRPr lang="hr-HR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420888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U školi se najčešće od nas traži da na zadani zadatak odgovorimo s </a:t>
            </a:r>
            <a:r>
              <a:rPr lang="hr-HR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jednim točnim rješenjem</a:t>
            </a:r>
            <a:r>
              <a:rPr lang="hr-HR" sz="2400" dirty="0" smtClean="0"/>
              <a:t>.</a:t>
            </a:r>
            <a:endParaRPr lang="hr-HR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59832" y="3573016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/>
              <a:t>Da bi do tog odgovora došli koristimo se </a:t>
            </a:r>
            <a:r>
              <a:rPr lang="hr-HR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konvergentnim </a:t>
            </a:r>
            <a:r>
              <a:rPr lang="hr-HR" sz="2400" dirty="0" smtClean="0"/>
              <a:t>načinom razmišljanja.</a:t>
            </a:r>
            <a:endParaRPr lang="hr-HR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869160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/>
              <a:t>K</a:t>
            </a:r>
            <a:r>
              <a:rPr lang="vi-VN" sz="2400" b="1" dirty="0" smtClean="0"/>
              <a:t>onvergentno </a:t>
            </a:r>
            <a:r>
              <a:rPr lang="vi-VN" sz="2400" dirty="0" smtClean="0"/>
              <a:t>mišljenje slijedi </a:t>
            </a:r>
            <a:r>
              <a:rPr lang="vi-VN" sz="2400" dirty="0"/>
              <a:t>već </a:t>
            </a:r>
            <a:r>
              <a:rPr lang="hr-HR" sz="2400" dirty="0" smtClean="0"/>
              <a:t>provjereni način razmišljanja koji prati neka pravila.</a:t>
            </a:r>
            <a:endParaRPr lang="hr-HR" sz="2400" dirty="0"/>
          </a:p>
        </p:txBody>
      </p:sp>
      <p:pic>
        <p:nvPicPr>
          <p:cNvPr id="7" name="Picture 2" descr="C:\Users\knjiznica\Documents\KNJIŽNICA 2017_2018\Satovi u knjižnici_17_18\Radionica\Holi-Color-PNG-Ima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427983" y="908720"/>
            <a:ext cx="4871095" cy="2124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knjiznica\Documents\KNJIŽNICA 2017_2018\Satovi u knjižnici_17_18\Radionica\13076979_1057374307634939_648967874151964065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Marshmallow </a:t>
            </a:r>
            <a:r>
              <a:rPr lang="hr-HR" sz="3600" dirty="0" smtClean="0"/>
              <a:t>izazov</a:t>
            </a:r>
            <a:endParaRPr lang="hr-HR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556792"/>
            <a:ext cx="842493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r-HR" sz="2000" b="1" dirty="0" smtClean="0"/>
              <a:t>Zadatak:</a:t>
            </a:r>
            <a:r>
              <a:rPr lang="hr-HR" sz="2000" dirty="0" smtClean="0"/>
              <a:t> Timovi se dijele u </a:t>
            </a:r>
            <a:r>
              <a:rPr lang="hr-HR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grupe od 4 učesnika</a:t>
            </a:r>
            <a:r>
              <a:rPr lang="hr-HR" sz="2000" dirty="0" smtClean="0"/>
              <a:t>. Svaka </a:t>
            </a:r>
            <a:r>
              <a:rPr lang="hr-HR" sz="2000" dirty="0"/>
              <a:t>grupa dobiva isti radni pribor: </a:t>
            </a:r>
            <a:r>
              <a:rPr lang="hr-HR" sz="2000" b="1" i="1" dirty="0">
                <a:solidFill>
                  <a:schemeClr val="accent3">
                    <a:lumMod val="75000"/>
                  </a:schemeClr>
                </a:solidFill>
              </a:rPr>
              <a:t>20 špageta</a:t>
            </a:r>
            <a:r>
              <a:rPr lang="hr-HR" sz="2000" dirty="0"/>
              <a:t>, </a:t>
            </a:r>
            <a:r>
              <a:rPr lang="hr-HR" sz="2000" b="1" i="1" dirty="0">
                <a:solidFill>
                  <a:schemeClr val="accent2">
                    <a:lumMod val="75000"/>
                  </a:schemeClr>
                </a:solidFill>
              </a:rPr>
              <a:t>1 m ljepljive vrpce</a:t>
            </a:r>
            <a:r>
              <a:rPr lang="hr-HR" sz="2000" dirty="0"/>
              <a:t>, </a:t>
            </a:r>
            <a:r>
              <a:rPr lang="hr-HR" sz="2000" b="1" i="1" dirty="0" smtClean="0">
                <a:solidFill>
                  <a:schemeClr val="accent4">
                    <a:lumMod val="75000"/>
                  </a:schemeClr>
                </a:solidFill>
              </a:rPr>
              <a:t>1 </a:t>
            </a:r>
            <a:r>
              <a:rPr lang="hr-HR" sz="2000" b="1" i="1" dirty="0">
                <a:solidFill>
                  <a:schemeClr val="accent4">
                    <a:lumMod val="75000"/>
                  </a:schemeClr>
                </a:solidFill>
              </a:rPr>
              <a:t>metar užeta</a:t>
            </a:r>
            <a:r>
              <a:rPr lang="hr-HR" sz="2000" dirty="0"/>
              <a:t>, </a:t>
            </a:r>
            <a:r>
              <a:rPr lang="hr-HR" sz="2000" b="1" i="1" dirty="0" smtClean="0">
                <a:solidFill>
                  <a:schemeClr val="accent6">
                    <a:lumMod val="75000"/>
                  </a:schemeClr>
                </a:solidFill>
              </a:rPr>
              <a:t>1 </a:t>
            </a:r>
            <a:r>
              <a:rPr lang="hr-HR" sz="2000" b="1" i="1" dirty="0">
                <a:solidFill>
                  <a:schemeClr val="accent6">
                    <a:lumMod val="75000"/>
                  </a:schemeClr>
                </a:solidFill>
              </a:rPr>
              <a:t>sljezov kolačić</a:t>
            </a:r>
            <a:r>
              <a:rPr lang="hr-HR" sz="2000" dirty="0"/>
              <a:t>. </a:t>
            </a:r>
            <a:endParaRPr lang="hr-HR" sz="2000" dirty="0" smtClean="0"/>
          </a:p>
          <a:p>
            <a:r>
              <a:rPr lang="hr-HR" dirty="0" smtClean="0"/>
              <a:t>  </a:t>
            </a:r>
            <a:endParaRPr lang="hr-HR" dirty="0"/>
          </a:p>
        </p:txBody>
      </p:sp>
      <p:sp>
        <p:nvSpPr>
          <p:cNvPr id="6" name="TextBox 5"/>
          <p:cNvSpPr txBox="1"/>
          <p:nvPr/>
        </p:nvSpPr>
        <p:spPr>
          <a:xfrm>
            <a:off x="6084168" y="2708920"/>
            <a:ext cx="26642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r-HR" sz="2000" dirty="0" smtClean="0"/>
              <a:t>U </a:t>
            </a:r>
            <a:r>
              <a:rPr lang="hr-HR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18 minuta </a:t>
            </a:r>
            <a:r>
              <a:rPr lang="hr-HR" sz="2000" dirty="0" smtClean="0"/>
              <a:t>treba izgraditi što </a:t>
            </a:r>
            <a:r>
              <a:rPr lang="hr-HR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višu</a:t>
            </a:r>
            <a:r>
              <a:rPr lang="hr-HR" sz="2000" dirty="0" smtClean="0"/>
              <a:t> konstrukciju/toranj na vrh koje treba staviti sljezov kolačić, a da konstrukcija ostane čitava. </a:t>
            </a:r>
          </a:p>
          <a:p>
            <a:pPr lvl="0"/>
            <a:endParaRPr lang="hr-HR" sz="2000" dirty="0" smtClean="0"/>
          </a:p>
        </p:txBody>
      </p:sp>
      <p:pic>
        <p:nvPicPr>
          <p:cNvPr id="19458" name="Picture 2" descr="C:\Users\knjiznica\Documents\KNJIŽNICA 2017_2018\Satovi u knjižnici_17_18\Radionica\the-marshmallow-challenge-3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80928"/>
            <a:ext cx="5350609" cy="212179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552" y="5445224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r-HR" dirty="0" smtClean="0"/>
              <a:t>Pobjednik je grupa koja ima </a:t>
            </a:r>
            <a:r>
              <a:rPr lang="hr-HR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najvišu</a:t>
            </a:r>
            <a:r>
              <a:rPr lang="hr-HR" dirty="0" smtClean="0"/>
              <a:t> stojeću konstrukciju.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21506" name="Picture 2" descr="C:\Users\knjiznica\Documents\KNJIŽNICA 2017_2018\Satovi u knjižnici_17_18\Radionica\Cr3RB6xXEAAz8_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4196494" cy="5595326"/>
          </a:xfrm>
          <a:prstGeom prst="rect">
            <a:avLst/>
          </a:prstGeom>
          <a:noFill/>
        </p:spPr>
      </p:pic>
      <p:pic>
        <p:nvPicPr>
          <p:cNvPr id="5" name="Picture 2" descr="C:\Users\knjiznica\Documents\KNJIŽNICA 2017_2018\Satovi u knjižnici_17_18\Radionica\e1824dccf98860c8a56393ee0c89b74a--marshmallow-challenge-middle-scho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620688"/>
            <a:ext cx="4212467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291</Words>
  <Application>Microsoft Office PowerPoint</Application>
  <PresentationFormat>On-screen Show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Razvoj kreativnog mišljenja i Marshmallow izazov</vt:lpstr>
      <vt:lpstr>Što je kreativnost?</vt:lpstr>
      <vt:lpstr>Što je kreativnost?</vt:lpstr>
      <vt:lpstr>Kako?</vt:lpstr>
      <vt:lpstr>Divergentno mišljenje ...</vt:lpstr>
      <vt:lpstr>Konvergentno mišljenje ...</vt:lpstr>
      <vt:lpstr>Slide 7</vt:lpstr>
      <vt:lpstr>Marshmallow izazov</vt:lpstr>
      <vt:lpstr>Slide 9</vt:lpstr>
      <vt:lpstr>Slide 10</vt:lpstr>
      <vt:lpstr>Slide 11</vt:lpstr>
      <vt:lpstr>Zadatak</vt:lpstr>
      <vt:lpstr>Hvala na pažnji!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knjiznica</dc:creator>
  <cp:lastModifiedBy>knjiznica</cp:lastModifiedBy>
  <cp:revision>11</cp:revision>
  <dcterms:created xsi:type="dcterms:W3CDTF">2017-10-03T07:20:56Z</dcterms:created>
  <dcterms:modified xsi:type="dcterms:W3CDTF">2019-02-13T09:13:11Z</dcterms:modified>
</cp:coreProperties>
</file>