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D3B3C7E-BC2D-4436-8B03-AC421FA66787}"/>
              </a:ext>
            </a:extLst>
          </p:cNvPr>
          <p:cNvSpPr/>
          <p:nvPr/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66887E-4265-46F7-9DE0-605FFFC907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35130" y="1066800"/>
            <a:ext cx="8112369" cy="2073119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 cap="all" spc="39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DB1A74-54F5-45CA-8922-87FFD57515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5804" y="4876802"/>
            <a:ext cx="7821637" cy="102869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BE6EF-9D0F-4ABF-B92C-E967FE3F1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AB150-954C-4F02-89AC-DA7163D75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79965" y="6245352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16270-CBD7-4ACC-BFC5-9CADE7226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9B5D0C1-066E-4C02-A6B8-59FAE4A19724}"/>
              </a:ext>
            </a:extLst>
          </p:cNvPr>
          <p:cNvGrpSpPr/>
          <p:nvPr/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4386904-AFDC-449E-8D1B-906B305EBDA7}"/>
                </a:ext>
              </a:extLst>
            </p:cNvPr>
            <p:cNvSpPr/>
            <p:nvPr/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70778F2-11E8-428C-8324-479CA9D6FE92}"/>
                </a:ext>
              </a:extLst>
            </p:cNvPr>
            <p:cNvCxnSpPr/>
            <p:nvPr/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A0BE89E-CB2D-48BA-A8D2-533FAAAA725F}"/>
                </a:ext>
              </a:extLst>
            </p:cNvPr>
            <p:cNvCxnSpPr/>
            <p:nvPr/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5027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B1126-542A-43AD-8078-EE3565165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5F98B-5F32-4561-BFBC-9F6E5DA0A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28700" y="2161903"/>
            <a:ext cx="10134600" cy="37435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3D0DD-B04E-4E48-8EE1-51E46131A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1352D-F9C0-4442-9601-A09A7655E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C0801-9C45-40AE-AB33-5742CDA4D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5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946561-59BF-4566-AD2C-9B05C4771D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96250" y="723899"/>
            <a:ext cx="2271849" cy="54102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DF7870-6CBD-47E2-854C-68141BAA1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3900" y="723899"/>
            <a:ext cx="8302534" cy="5410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2FAF3-C106-49CB-A845-1FC7F731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D5CCC-00E8-48FA-91A6-921E7B644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7E1751-E7AA-406D-A977-1ACEF1FBD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6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DC87-4B97-4A7C-BC4C-6E7724561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59FD9-57FD-4ABA-9FCD-795405253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7BD40E-B0AA-47B8-900F-488A8AEC1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E623C-1E35-4485-A5B4-A71969BE7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C6BB9-EF4F-465E-985B-34521F68C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1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5577-D71B-4279-B07A-62F703E5D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8367D-C35C-4023-BEBE-F834D033B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BFCF8A-B8C6-496A-98A5-BBB52DB70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CDE45C10-227D-42DF-A888-EEFD3784F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3900" y="750338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214944-8898-48BC-AE6F-065DA7BBB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80478" y="4714704"/>
            <a:ext cx="867485" cy="115439"/>
            <a:chOff x="8910933" y="1861308"/>
            <a:chExt cx="867485" cy="11543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4B3AAB-30C4-441D-B481-D253F8325953}"/>
                </a:ext>
              </a:extLst>
            </p:cNvPr>
            <p:cNvSpPr/>
            <p:nvPr/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DCB6176-5585-40BC-BC9C-CA625F989F1B}"/>
                </a:ext>
              </a:extLst>
            </p:cNvPr>
            <p:cNvCxnSpPr/>
            <p:nvPr/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7C4F1D9-97D8-43DD-A319-C56367F97FCE}"/>
                </a:ext>
              </a:extLst>
            </p:cNvPr>
            <p:cNvCxnSpPr/>
            <p:nvPr/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25E64ED-B373-4866-B5A2-E805D3168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291" y="1274475"/>
            <a:ext cx="3761832" cy="2823913"/>
          </a:xfrm>
        </p:spPr>
        <p:txBody>
          <a:bodyPr anchor="b">
            <a:normAutofit/>
          </a:bodyPr>
          <a:lstStyle>
            <a:lvl1pPr algn="ctr">
              <a:defRPr sz="3200" cap="all" spc="6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D6168-DDAE-41B2-A0D5-42185A2D02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6756" y="2730304"/>
            <a:ext cx="4383030" cy="139739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129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825EB-71EE-41B3-89D2-47A0C7C35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662F7D-C4AD-4BD4-AAC8-F0223EE4A3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7305" y="2155369"/>
            <a:ext cx="4953000" cy="39983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0FB088-28C6-4667-8DF2-0DE32AE3E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55369"/>
            <a:ext cx="4953000" cy="39983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36095F-AE34-4E94-B722-E3A1205AE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06A8E6-BD94-48EA-8F35-DA0DF910A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478AEF-56B8-49F5-81E8-663B1FFA0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13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F873F-001F-4254-97F3-05329E6A7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55171"/>
            <a:ext cx="10134600" cy="113551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7B575-060F-4296-A28A-93DA109F9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7306" y="1801620"/>
            <a:ext cx="4849036" cy="814387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81A51-F4D1-4A02-9918-C416F820B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7306" y="2619103"/>
            <a:ext cx="4849036" cy="351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916D0-3DFE-455D-9888-3FDEFD3DE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0108" y="1801620"/>
            <a:ext cx="4904585" cy="814387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93D763-0643-4A48-8007-93391C59F6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0108" y="2619103"/>
            <a:ext cx="4904585" cy="35149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A2D07B-3A5D-41C2-83B8-BD1AD6522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2C1367-FE5A-4CDD-B85B-724FFFE5B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2F244-23EB-4E1A-B74F-77F23F879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34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76C0A-BEF4-4DE4-A9D2-C60298FC7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67C0AC-3C98-4D68-AE72-CFFA1638C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A7722A-E2E4-45D2-8A20-4853ED68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6B9201-B20B-4412-B745-F2F6A9148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3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C4889A-9ABE-4409-BAD8-F84C36C1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DA5A70-FE21-4CB6-A67B-1DC798E9E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84AD11-7FD2-432C-A6AB-395BE9275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27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97CF-9CDD-4E78-8F35-A2FFE7867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94BFE-7A85-4123-B0F7-4DB1C141C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6800"/>
            <a:ext cx="6172200" cy="48386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1EFD6D-1929-4A73-A860-22A36FF5C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B399A5-94A1-4452-AFF0-918BDA8B1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589D8-DD83-406C-A77A-176D23993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E46024-82ED-40EF-8846-F6CC44BC5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13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12FA-83A4-42AF-98D7-312C4C5A7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CF1DC8-2932-4C6E-BFBB-8BA1C95984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5942012" cy="4838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6E0000-EF01-46A5-8A71-25FB7EA3F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AD40B-9246-4532-9F73-5BA9061C3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E6B9A0-5B1C-4F7B-828A-EF74E5147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E99FB-C932-4165-A612-8B302D8F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CE7638-D991-46E7-BF2C-67D1AC829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7C6B9C-4923-4DAB-9748-D5CD289EB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2161903"/>
            <a:ext cx="10134600" cy="3969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578CF6-4B33-40E4-B881-5F4C568378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19590046-DA73-4BBF-84B5-C08E6F75191A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E857E-F564-4539-9984-10435B6140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fld id="{C485584D-7D79-4248-9986-4CA35242F944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EABEF-B998-4B11-A878-8F492F8E39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EB54D17-3792-403D-9127-495845021D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60920 w 12192000"/>
              <a:gd name="connsiteY0" fmla="*/ 157606 h 6858000"/>
              <a:gd name="connsiteX1" fmla="*/ 160920 w 12192000"/>
              <a:gd name="connsiteY1" fmla="*/ 6700394 h 6858000"/>
              <a:gd name="connsiteX2" fmla="*/ 12031081 w 12192000"/>
              <a:gd name="connsiteY2" fmla="*/ 6700394 h 6858000"/>
              <a:gd name="connsiteX3" fmla="*/ 12031081 w 12192000"/>
              <a:gd name="connsiteY3" fmla="*/ 157606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8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20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Tx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74320" indent="-228600" algn="l" defTabSz="914400" rtl="0" eaLnBrk="1" latinLnBrk="0" hangingPunct="1">
        <a:lnSpc>
          <a:spcPct val="11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54864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F0CAD46-2E46-44EB-A063-C05881768C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blue abstract watercolor pattern on a white background">
            <a:extLst>
              <a:ext uri="{FF2B5EF4-FFF2-40B4-BE49-F238E27FC236}">
                <a16:creationId xmlns:a16="http://schemas.microsoft.com/office/drawing/2014/main" id="{1AC1DDC7-7FF0-6610-32EF-0D8E355DCD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644" b="1086"/>
          <a:stretch/>
        </p:blipFill>
        <p:spPr>
          <a:xfrm>
            <a:off x="0" y="9"/>
            <a:ext cx="12192000" cy="6858001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FDFF237-4369-41A3-9CE4-CD1A68139E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49553"/>
            <a:ext cx="12191999" cy="5320052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7000">
                <a:srgbClr val="000000">
                  <a:alpha val="41000"/>
                </a:srgbClr>
              </a:gs>
              <a:gs pos="81000">
                <a:srgbClr val="000000">
                  <a:alpha val="56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3E66846-710D-CCBE-FAF0-2E9FCFADD5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6091" y="2633933"/>
            <a:ext cx="8039818" cy="1643572"/>
          </a:xfrm>
        </p:spPr>
        <p:txBody>
          <a:bodyPr>
            <a:normAutofit/>
          </a:bodyPr>
          <a:lstStyle/>
          <a:p>
            <a:r>
              <a:rPr lang="hr-HR">
                <a:solidFill>
                  <a:srgbClr val="FFFFFF"/>
                </a:solidFill>
              </a:rPr>
              <a:t>AH, ta ljubav!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3E45FAB-3768-4529-B0E8-A0E9BE5E38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4739509"/>
            <a:ext cx="867485" cy="115439"/>
            <a:chOff x="8910933" y="1861308"/>
            <a:chExt cx="867485" cy="115439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FF68CFF-0675-43D9-8EF2-EAC1F19D24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1414FA8-D7DF-4B14-AD83-846AB2899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38B88A0-A01D-4106-8E09-1AEB09B04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3030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1A01047-632B-4F57-9CDB-AA680D5B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5609D36-A972-20B5-7F1D-9F0BEC690F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00"/>
          <a:stretch/>
        </p:blipFill>
        <p:spPr>
          <a:xfrm>
            <a:off x="637781" y="542430"/>
            <a:ext cx="10413556" cy="5857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48EF695B-E7DE-4164-862A-9CD06DFB0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7458" y="723900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A558240-3C88-B3E2-8541-D88A10846A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041823" y="1000366"/>
            <a:ext cx="4289196" cy="12396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31740" rIns="0" bIns="0" numCol="1" anchor="b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000" b="0" i="0" u="none" strike="noStrike" cap="none" normalizeH="0" baseline="0" dirty="0">
                <a:ln>
                  <a:noFill/>
                </a:ln>
                <a:effectLst/>
                <a:latin typeface="IBM Plex Sans" panose="020B0503050203000203" pitchFamily="34" charset="0"/>
              </a:rPr>
              <a:t>Romeo je došao, usprkos zabranama, u </a:t>
            </a:r>
            <a:r>
              <a:rPr kumimoji="0" lang="sr-Latn-RS" altLang="sr-Latn-RS" sz="2000" b="0" i="0" u="none" strike="noStrike" cap="none" normalizeH="0" baseline="0" dirty="0" err="1">
                <a:ln>
                  <a:noFill/>
                </a:ln>
                <a:effectLst/>
                <a:latin typeface="IBM Plex Sans" panose="020B0503050203000203" pitchFamily="34" charset="0"/>
              </a:rPr>
              <a:t>Capulettijevu</a:t>
            </a:r>
            <a:r>
              <a:rPr kumimoji="0" lang="sr-Latn-RS" altLang="sr-Latn-RS" sz="2000" b="0" i="0" u="none" strike="noStrike" cap="none" normalizeH="0" baseline="0" dirty="0">
                <a:ln>
                  <a:noFill/>
                </a:ln>
                <a:effectLst/>
                <a:latin typeface="IBM Plex Sans" panose="020B0503050203000203" pitchFamily="34" charset="0"/>
              </a:rPr>
              <a:t> kuću na: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25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0843D17-1CFA-BFB0-DAA9-19419359C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2441" y="2884394"/>
            <a:ext cx="3995397" cy="2716299"/>
          </a:xfrm>
        </p:spPr>
        <p:txBody>
          <a:bodyPr>
            <a:norm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hr-HR" sz="2800" dirty="0"/>
              <a:t>pogreb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hr-HR" sz="2800" dirty="0"/>
              <a:t>proslavu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hr-HR" sz="2800" dirty="0"/>
              <a:t>vjenčanje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hr-HR" sz="2800" dirty="0"/>
              <a:t>prosvjed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hr-H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ADB088-C125-457F-9C61-DFE21DCEF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744037" y="2543656"/>
            <a:ext cx="867485" cy="115439"/>
            <a:chOff x="8910933" y="1861308"/>
            <a:chExt cx="867485" cy="11543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DE177E3-7A50-4A27-B466-79375BA19D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F53D207-3550-41FA-BBC0-A5220E734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EF5A581-4EC8-4E1B-BF64-8A1FE8530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5354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C52B64-1E12-1299-CCA0-90F35A8DB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62498"/>
            <a:ext cx="10134600" cy="690121"/>
          </a:xfrm>
        </p:spPr>
        <p:txBody>
          <a:bodyPr/>
          <a:lstStyle/>
          <a:p>
            <a:pPr algn="ctr"/>
            <a:r>
              <a:rPr lang="hr-HR" dirty="0"/>
              <a:t>Julija nije znala da Romeo sluša njezine izgovorene riječi: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04222B0-DDA2-4A30-6A88-609AAD7DC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700" y="2060172"/>
            <a:ext cx="10134600" cy="396934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hr-HR" sz="2400" i="1" dirty="0"/>
          </a:p>
          <a:p>
            <a:pPr algn="ctr"/>
            <a:r>
              <a:rPr lang="hr-HR" sz="2400" i="1" dirty="0"/>
              <a:t>Romeo, o Romeo! Zašto si</a:t>
            </a:r>
            <a:br>
              <a:rPr lang="hr-HR" sz="2400" i="1" dirty="0"/>
            </a:br>
            <a:r>
              <a:rPr lang="hr-HR" sz="2400" i="1" dirty="0"/>
              <a:t>Romeo? O zataji oca svog,</a:t>
            </a:r>
            <a:br>
              <a:rPr lang="hr-HR" sz="2400" i="1" dirty="0"/>
            </a:br>
            <a:r>
              <a:rPr lang="hr-HR" sz="2400" i="1" dirty="0"/>
              <a:t>Odbaci ime to - </a:t>
            </a:r>
            <a:r>
              <a:rPr lang="hr-HR" sz="2400" i="1" dirty="0" err="1"/>
              <a:t>il</a:t>
            </a:r>
            <a:r>
              <a:rPr lang="hr-HR" sz="2400" i="1" dirty="0"/>
              <a:t> ako nećeš,</a:t>
            </a:r>
            <a:br>
              <a:rPr lang="hr-HR" sz="2400" i="1" dirty="0"/>
            </a:br>
            <a:r>
              <a:rPr lang="hr-HR" sz="2400" i="1" dirty="0"/>
              <a:t>Prisegni, da me ljubiš, pa ću ja</a:t>
            </a:r>
            <a:br>
              <a:rPr lang="hr-HR" sz="2400" i="1" dirty="0"/>
            </a:br>
            <a:r>
              <a:rPr lang="hr-HR" sz="2400" i="1" dirty="0"/>
              <a:t>Poreći, da se zovem </a:t>
            </a:r>
            <a:r>
              <a:rPr lang="hr-HR" sz="2400" i="1" dirty="0" err="1"/>
              <a:t>Capuletti</a:t>
            </a:r>
            <a:r>
              <a:rPr lang="hr-HR" sz="2400" i="1" dirty="0"/>
              <a:t>.</a:t>
            </a:r>
          </a:p>
          <a:p>
            <a:pPr algn="ctr"/>
            <a:endParaRPr lang="hr-HR" sz="2400" i="1" dirty="0"/>
          </a:p>
          <a:p>
            <a:pPr algn="ctr"/>
            <a:r>
              <a:rPr lang="hr-HR" sz="2400" dirty="0"/>
              <a:t>TOČNO    /    NETOČNO</a:t>
            </a:r>
          </a:p>
        </p:txBody>
      </p:sp>
    </p:spTree>
    <p:extLst>
      <p:ext uri="{BB962C8B-B14F-4D97-AF65-F5344CB8AC3E}">
        <p14:creationId xmlns:p14="http://schemas.microsoft.com/office/powerpoint/2010/main" val="4235547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5126">
            <a:extLst>
              <a:ext uri="{FF2B5EF4-FFF2-40B4-BE49-F238E27FC236}">
                <a16:creationId xmlns:a16="http://schemas.microsoft.com/office/drawing/2014/main" id="{9D3B3C7E-BC2D-4436-8B03-AC421FA667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29" name="Group 5128">
            <a:extLst>
              <a:ext uri="{FF2B5EF4-FFF2-40B4-BE49-F238E27FC236}">
                <a16:creationId xmlns:a16="http://schemas.microsoft.com/office/drawing/2014/main" id="{79B5D0C1-066E-4C02-A6B8-59FAE4A197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5130" name="Rectangle 5129">
              <a:extLst>
                <a:ext uri="{FF2B5EF4-FFF2-40B4-BE49-F238E27FC236}">
                  <a16:creationId xmlns:a16="http://schemas.microsoft.com/office/drawing/2014/main" id="{D4386904-AFDC-449E-8D1B-906B305EB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5131" name="Straight Connector 5130">
              <a:extLst>
                <a:ext uri="{FF2B5EF4-FFF2-40B4-BE49-F238E27FC236}">
                  <a16:creationId xmlns:a16="http://schemas.microsoft.com/office/drawing/2014/main" id="{F70778F2-11E8-428C-8324-479CA9D6FE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2" name="Straight Connector 5131">
              <a:extLst>
                <a:ext uri="{FF2B5EF4-FFF2-40B4-BE49-F238E27FC236}">
                  <a16:creationId xmlns:a16="http://schemas.microsoft.com/office/drawing/2014/main" id="{4A0BE89E-CB2D-48BA-A8D2-533FAAAA7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34" name="Rectangle 5133">
            <a:extLst>
              <a:ext uri="{FF2B5EF4-FFF2-40B4-BE49-F238E27FC236}">
                <a16:creationId xmlns:a16="http://schemas.microsoft.com/office/drawing/2014/main" id="{DF0CAD46-2E46-44EB-A063-C05881768C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Shakespeare's 'Lost Years'">
            <a:extLst>
              <a:ext uri="{FF2B5EF4-FFF2-40B4-BE49-F238E27FC236}">
                <a16:creationId xmlns:a16="http://schemas.microsoft.com/office/drawing/2014/main" id="{B3B93848-9103-7165-EF4B-71FF2D6EB4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" r="7431"/>
          <a:stretch/>
        </p:blipFill>
        <p:spPr bwMode="auto">
          <a:xfrm>
            <a:off x="20" y="10"/>
            <a:ext cx="12191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6" name="Rectangle 5135">
            <a:extLst>
              <a:ext uri="{FF2B5EF4-FFF2-40B4-BE49-F238E27FC236}">
                <a16:creationId xmlns:a16="http://schemas.microsoft.com/office/drawing/2014/main" id="{0FDFF237-4369-41A3-9CE4-CD1A68139E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49553"/>
            <a:ext cx="12191999" cy="5320052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7000">
                <a:srgbClr val="000000">
                  <a:alpha val="41000"/>
                </a:srgbClr>
              </a:gs>
              <a:gs pos="81000">
                <a:srgbClr val="000000">
                  <a:alpha val="56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45394C07-21FB-1A6B-5EA2-6710D911D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6091" y="2633933"/>
            <a:ext cx="8039818" cy="164357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800" kern="1200" cap="all" spc="39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 Shakespearevo doba u kazalištu su smjeli glumiti samo muškarci.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3F958AF-763B-1F39-5BDA-85202771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556" y="5272809"/>
            <a:ext cx="8442384" cy="725018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>
                <a:solidFill>
                  <a:srgbClr val="FFFFFF"/>
                </a:solidFill>
              </a:rPr>
              <a:t>TOČNO  /  NETOČNO</a:t>
            </a:r>
          </a:p>
        </p:txBody>
      </p:sp>
      <p:grpSp>
        <p:nvGrpSpPr>
          <p:cNvPr id="5138" name="Group 5137">
            <a:extLst>
              <a:ext uri="{FF2B5EF4-FFF2-40B4-BE49-F238E27FC236}">
                <a16:creationId xmlns:a16="http://schemas.microsoft.com/office/drawing/2014/main" id="{C3E45FAB-3768-4529-B0E8-A0E9BE5E38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4739509"/>
            <a:ext cx="867485" cy="115439"/>
            <a:chOff x="8910933" y="1861308"/>
            <a:chExt cx="867485" cy="115439"/>
          </a:xfrm>
        </p:grpSpPr>
        <p:sp>
          <p:nvSpPr>
            <p:cNvPr id="5139" name="Rectangle 5138">
              <a:extLst>
                <a:ext uri="{FF2B5EF4-FFF2-40B4-BE49-F238E27FC236}">
                  <a16:creationId xmlns:a16="http://schemas.microsoft.com/office/drawing/2014/main" id="{6FF68CFF-0675-43D9-8EF2-EAC1F19D24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5140" name="Straight Connector 5139">
              <a:extLst>
                <a:ext uri="{FF2B5EF4-FFF2-40B4-BE49-F238E27FC236}">
                  <a16:creationId xmlns:a16="http://schemas.microsoft.com/office/drawing/2014/main" id="{E1414FA8-D7DF-4B14-AD83-846AB2899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1" name="Straight Connector 5140">
              <a:extLst>
                <a:ext uri="{FF2B5EF4-FFF2-40B4-BE49-F238E27FC236}">
                  <a16:creationId xmlns:a16="http://schemas.microsoft.com/office/drawing/2014/main" id="{638B88A0-A01D-4106-8E09-1AEB09B04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70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1A01047-632B-4F57-9CDB-AA680D5B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lika 3" descr="Slika na kojoj se prikazuje osoba, odijevanje, sport, plesač&#10;&#10;Opis je automatski generiran">
            <a:extLst>
              <a:ext uri="{FF2B5EF4-FFF2-40B4-BE49-F238E27FC236}">
                <a16:creationId xmlns:a16="http://schemas.microsoft.com/office/drawing/2014/main" id="{8655310A-ADB1-969F-5653-209002F017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6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1" name="Rectangle 5">
            <a:extLst>
              <a:ext uri="{FF2B5EF4-FFF2-40B4-BE49-F238E27FC236}">
                <a16:creationId xmlns:a16="http://schemas.microsoft.com/office/drawing/2014/main" id="{48EF695B-E7DE-4164-862A-9CD06DFB0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7458" y="723900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82C0D326-5E9D-A1A4-5817-4F4831C90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441" y="810705"/>
            <a:ext cx="3995397" cy="2224726"/>
          </a:xfrm>
        </p:spPr>
        <p:txBody>
          <a:bodyPr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hr-HR" sz="2000" b="0" i="0" dirty="0"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  <a:t>Koju još stilsku figuru, osim epiteta, prepoznaješ u rečenici: </a:t>
            </a:r>
            <a:br>
              <a:rPr lang="hr-HR" sz="2000" b="0" i="0" dirty="0"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</a:br>
            <a:r>
              <a:rPr lang="hr-HR" sz="2000" b="1" i="1" dirty="0"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  <a:t>Iz ljute mržnje niče ljubav medna!</a:t>
            </a:r>
            <a:r>
              <a:rPr lang="hr-HR" sz="2000" b="0" i="0" dirty="0"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  <a:t>?</a:t>
            </a:r>
            <a:endParaRPr lang="hr-HR" sz="2000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6A0927D-E24A-3104-4A3E-D0A3F4FD5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2441" y="2884395"/>
            <a:ext cx="3950677" cy="2469140"/>
          </a:xfrm>
        </p:spPr>
        <p:txBody>
          <a:bodyPr>
            <a:normAutofit/>
          </a:bodyPr>
          <a:lstStyle/>
          <a:p>
            <a:pPr algn="ctr"/>
            <a:endParaRPr lang="hr-HR" dirty="0"/>
          </a:p>
          <a:p>
            <a:pPr algn="ctr"/>
            <a:r>
              <a:rPr lang="hr-HR" dirty="0"/>
              <a:t>SUPROTNOST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ADB088-C125-457F-9C61-DFE21DCEF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744037" y="2543656"/>
            <a:ext cx="867485" cy="115439"/>
            <a:chOff x="8910933" y="1861308"/>
            <a:chExt cx="867485" cy="11543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DE177E3-7A50-4A27-B466-79375BA19D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F53D207-3550-41FA-BBC0-A5220E734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EF5A581-4EC8-4E1B-BF64-8A1FE8530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03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58E38A4-F699-490C-8D1F-E8AD332D9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9C6AAB-48AC-41A3-95C2-6BF83715DF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6EE861B-7D2F-4B7C-A6E3-5937E81B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60903" y="159026"/>
            <a:ext cx="5778697" cy="6542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49BE2C2-366D-54E9-604B-61E39C6600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49264" y="371476"/>
            <a:ext cx="4618836" cy="16372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31740" rIns="91440" bIns="25392" numCol="1" anchor="b" anchorCtr="0" compatLnSpc="1">
            <a:prstTxWarp prst="textNoShape">
              <a:avLst/>
            </a:prstTxWarp>
            <a:normAutofit fontScale="90000"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500" b="0" i="0" u="none" strike="noStrike" cap="none" normalizeH="0" baseline="0" dirty="0">
                <a:ln>
                  <a:noFill/>
                </a:ln>
                <a:effectLst/>
                <a:latin typeface="IBM Plex Sans" panose="020B0503050203000203" pitchFamily="34" charset="0"/>
              </a:rPr>
              <a:t>Prepoznaj </a:t>
            </a:r>
            <a:r>
              <a:rPr kumimoji="0" lang="sr-Latn-RS" altLang="sr-Latn-RS" sz="2500" b="0" i="0" u="none" strike="noStrike" cap="none" normalizeH="0" baseline="0" dirty="0" err="1">
                <a:ln>
                  <a:noFill/>
                </a:ln>
                <a:effectLst/>
                <a:latin typeface="IBM Plex Sans" panose="020B0503050203000203" pitchFamily="34" charset="0"/>
              </a:rPr>
              <a:t>obilježja</a:t>
            </a:r>
            <a:r>
              <a:rPr kumimoji="0" lang="sr-Latn-RS" altLang="sr-Latn-RS" sz="2500" b="0" i="0" u="none" strike="noStrike" cap="none" normalizeH="0" baseline="0" dirty="0">
                <a:ln>
                  <a:noFill/>
                </a:ln>
                <a:effectLst/>
                <a:latin typeface="IBM Plex Sans" panose="020B0503050203000203" pitchFamily="34" charset="0"/>
              </a:rPr>
              <a:t> koja pripadaju tekstu Romeo i Julija.</a:t>
            </a:r>
            <a:endParaRPr kumimoji="0" lang="sr-Latn-RS" altLang="sr-Latn-RS" sz="25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sr-Latn-RS" sz="25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EEB528E-F539-619E-9E9A-C09936B6EF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182615" y="2216151"/>
            <a:ext cx="3943575" cy="3251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sr-Latn-RS" altLang="sr-Latn-RS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tekst se temelji na sukobu</a:t>
            </a:r>
          </a:p>
          <a:p>
            <a:pPr marL="342900" marR="0" lvl="0" indent="-342900" algn="ctr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sr-Latn-RS" altLang="sr-Latn-RS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tekst se sastoji od činova i prizora</a:t>
            </a:r>
          </a:p>
          <a:p>
            <a:pPr marL="342900" marR="0" lvl="0" indent="-342900" algn="ctr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sr-Latn-RS" altLang="sr-Latn-RS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tekst je namenjen izvođenju na pozornici</a:t>
            </a:r>
          </a:p>
          <a:p>
            <a:pPr marL="342900" marR="0" lvl="0" indent="-342900" algn="ctr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sr-Latn-RS" altLang="sr-Latn-RS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tekst je napisan u dijalozima</a:t>
            </a:r>
          </a:p>
          <a:p>
            <a:pPr marL="342900" marR="0" lvl="0" indent="-342900" algn="ctr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sr-Latn-RS" altLang="sr-Latn-RS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u tekstu nema didaskalija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BD659C1-7D6B-A4DC-8131-578366BEA2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3945" r="26944"/>
          <a:stretch/>
        </p:blipFill>
        <p:spPr>
          <a:xfrm>
            <a:off x="1682" y="10"/>
            <a:ext cx="6096000" cy="685799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3745597-CF0F-4C14-83C4-612B382A90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710258" y="5849932"/>
            <a:ext cx="867485" cy="115439"/>
            <a:chOff x="8910933" y="1861308"/>
            <a:chExt cx="867485" cy="11543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71CB755-D435-4BD8-A3DB-B304ED0E74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B7F2CAE-48A1-4EAD-BDD1-4DA217AC0F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8FB73A0-9D61-4989-BA5F-7EF6308D86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9044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EC8E813-6AF0-31F1-5716-8A0A5BB49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0" i="0" dirty="0">
                <a:solidFill>
                  <a:srgbClr val="4A4A4A"/>
                </a:solidFill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  <a:t>Riječ </a:t>
            </a:r>
            <a:r>
              <a:rPr lang="hr-HR" b="1" i="1" dirty="0">
                <a:solidFill>
                  <a:srgbClr val="4A4A4A"/>
                </a:solidFill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  <a:t>cjelov</a:t>
            </a:r>
            <a:r>
              <a:rPr lang="hr-HR" b="1" i="0" dirty="0">
                <a:solidFill>
                  <a:srgbClr val="4A4A4A"/>
                </a:solidFill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  <a:t> </a:t>
            </a:r>
            <a:r>
              <a:rPr lang="hr-HR" b="0" i="0" dirty="0">
                <a:solidFill>
                  <a:srgbClr val="4A4A4A"/>
                </a:solidFill>
                <a:effectLst/>
                <a:highlight>
                  <a:srgbClr val="FAFAFA"/>
                </a:highlight>
                <a:latin typeface="IBM Plex Sans" panose="020B0503050203000203" pitchFamily="34" charset="0"/>
              </a:rPr>
              <a:t>znači:</a:t>
            </a:r>
            <a:endParaRPr lang="hr-HR" b="1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CF1E66C-9E40-CC02-A4C0-87339B0E2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700" y="3063711"/>
            <a:ext cx="10134600" cy="3067534"/>
          </a:xfrm>
        </p:spPr>
        <p:txBody>
          <a:bodyPr>
            <a:normAutofit/>
          </a:bodyPr>
          <a:lstStyle/>
          <a:p>
            <a:pPr marL="457200" indent="-457200">
              <a:buAutoNum type="alphaLcParenR"/>
            </a:pPr>
            <a:r>
              <a:rPr lang="hr-HR" sz="3200" dirty="0"/>
              <a:t>poljubac</a:t>
            </a:r>
          </a:p>
          <a:p>
            <a:pPr marL="457200" indent="-457200">
              <a:buAutoNum type="alphaLcParenR"/>
            </a:pPr>
            <a:r>
              <a:rPr lang="hr-HR" sz="3200" dirty="0"/>
              <a:t>dodir</a:t>
            </a:r>
          </a:p>
          <a:p>
            <a:pPr marL="457200" indent="-457200">
              <a:buAutoNum type="alphaLcParenR"/>
            </a:pPr>
            <a:r>
              <a:rPr lang="hr-HR" sz="3200" dirty="0"/>
              <a:t>cjelina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0AC0745-FDDD-EB9D-67C1-4CEE0F64F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853" y="1368144"/>
            <a:ext cx="6027447" cy="42282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07452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3076A4E-38BA-4BCB-BE40-AD144E24ED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D0C60F-E7BC-47C4-989A-5CF3E68BD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B572D2B0-57F9-4D28-8840-98CD62539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700" y="1028700"/>
            <a:ext cx="4038600" cy="4841072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2771BD73-3AEB-55A8-C4BD-154032441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5420" y="1737360"/>
            <a:ext cx="3185159" cy="2524187"/>
          </a:xfrm>
        </p:spPr>
        <p:txBody>
          <a:bodyPr anchor="ctr">
            <a:normAutofit/>
          </a:bodyPr>
          <a:lstStyle/>
          <a:p>
            <a:pPr algn="ctr"/>
            <a:r>
              <a:rPr lang="hr-HR" dirty="0"/>
              <a:t>Julijina kuća je:</a:t>
            </a:r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3E4260D-95B7-5572-6854-C52B73283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2300" y="390525"/>
            <a:ext cx="4419886" cy="3499293"/>
          </a:xfrm>
        </p:spPr>
        <p:txBody>
          <a:bodyPr anchor="ctr">
            <a:normAutofit/>
          </a:bodyPr>
          <a:lstStyle/>
          <a:p>
            <a:pPr marL="457200" indent="-457200" algn="ctr">
              <a:lnSpc>
                <a:spcPct val="150000"/>
              </a:lnSpc>
              <a:buAutoNum type="alphaLcParenR"/>
            </a:pPr>
            <a:r>
              <a:rPr lang="hr-HR" sz="2400" dirty="0"/>
              <a:t>Stvarna kuća u kojoj je živjela djevojka Julija </a:t>
            </a:r>
            <a:r>
              <a:rPr lang="hr-HR" sz="2400" dirty="0" err="1"/>
              <a:t>Capuletti</a:t>
            </a:r>
            <a:endParaRPr lang="hr-HR" sz="2400" dirty="0"/>
          </a:p>
          <a:p>
            <a:pPr marL="457200" indent="-457200" algn="ctr">
              <a:lnSpc>
                <a:spcPct val="150000"/>
              </a:lnSpc>
              <a:buAutoNum type="alphaLcParenR"/>
            </a:pPr>
            <a:r>
              <a:rPr lang="hr-HR" sz="2400" dirty="0"/>
              <a:t>Kuća simbol najpoznatije ljubavne drame</a:t>
            </a:r>
          </a:p>
          <a:p>
            <a:pPr marL="457200" indent="-457200" algn="ctr">
              <a:buAutoNum type="alphaLcParenR"/>
            </a:pPr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91C9D7A-49D5-BC09-EC62-357A6FCA6B0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22720" y="3604068"/>
            <a:ext cx="5357694" cy="279082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CD49DFA-3E95-4EE4-8505-DADB9ABC7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614258" y="4550150"/>
            <a:ext cx="867485" cy="115439"/>
            <a:chOff x="8910933" y="1861308"/>
            <a:chExt cx="867485" cy="11543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6D817C6-71C0-49E6-8B19-E9E9217A2B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23AD9A9-354F-444B-9370-B698970FEF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27F4928-516E-4CF1-8E81-C485279708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4341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Rectangle 1093">
            <a:extLst>
              <a:ext uri="{FF2B5EF4-FFF2-40B4-BE49-F238E27FC236}">
                <a16:creationId xmlns:a16="http://schemas.microsoft.com/office/drawing/2014/main" id="{9D3B3C7E-BC2D-4436-8B03-AC421FA667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6" name="Group 1095">
            <a:extLst>
              <a:ext uri="{FF2B5EF4-FFF2-40B4-BE49-F238E27FC236}">
                <a16:creationId xmlns:a16="http://schemas.microsoft.com/office/drawing/2014/main" id="{79B5D0C1-066E-4C02-A6B8-59FAE4A197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4240546"/>
            <a:ext cx="867485" cy="115439"/>
            <a:chOff x="8910933" y="1861308"/>
            <a:chExt cx="867485" cy="115439"/>
          </a:xfrm>
        </p:grpSpPr>
        <p:sp>
          <p:nvSpPr>
            <p:cNvPr id="1097" name="Rectangle 1096">
              <a:extLst>
                <a:ext uri="{FF2B5EF4-FFF2-40B4-BE49-F238E27FC236}">
                  <a16:creationId xmlns:a16="http://schemas.microsoft.com/office/drawing/2014/main" id="{D4386904-AFDC-449E-8D1B-906B305EB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98" name="Straight Connector 1097">
              <a:extLst>
                <a:ext uri="{FF2B5EF4-FFF2-40B4-BE49-F238E27FC236}">
                  <a16:creationId xmlns:a16="http://schemas.microsoft.com/office/drawing/2014/main" id="{F70778F2-11E8-428C-8324-479CA9D6FE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9" name="Straight Connector 1098">
              <a:extLst>
                <a:ext uri="{FF2B5EF4-FFF2-40B4-BE49-F238E27FC236}">
                  <a16:creationId xmlns:a16="http://schemas.microsoft.com/office/drawing/2014/main" id="{4A0BE89E-CB2D-48BA-A8D2-533FAAAA7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101" name="Rectangle 1100">
            <a:extLst>
              <a:ext uri="{FF2B5EF4-FFF2-40B4-BE49-F238E27FC236}">
                <a16:creationId xmlns:a16="http://schemas.microsoft.com/office/drawing/2014/main" id="{DD8EACB7-D372-470B-B76E-A829D0031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3" name="Rectangle 5">
            <a:extLst>
              <a:ext uri="{FF2B5EF4-FFF2-40B4-BE49-F238E27FC236}">
                <a16:creationId xmlns:a16="http://schemas.microsoft.com/office/drawing/2014/main" id="{C7EA4B13-46D3-41EE-95DA-7B2100DE9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700" y="1028700"/>
            <a:ext cx="4035752" cy="4841072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679FEDE4-1D45-CA04-50D0-AA46A97C3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924" y="1398850"/>
            <a:ext cx="3282152" cy="20301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800" kern="1200" cap="all" spc="390" baseline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Što se nalazi na slikama?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43C3C55-8438-4163-596C-C5CCC58F91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" r="1" b="1"/>
          <a:stretch/>
        </p:blipFill>
        <p:spPr>
          <a:xfrm rot="21600000">
            <a:off x="6095985" y="3428999"/>
            <a:ext cx="6096000" cy="3429000"/>
          </a:xfrm>
          <a:prstGeom prst="rect">
            <a:avLst/>
          </a:prstGeom>
        </p:spPr>
      </p:pic>
      <p:pic>
        <p:nvPicPr>
          <p:cNvPr id="1028" name="Picture 4" descr="Casa di Giulietta - Musei Civici di Verona">
            <a:extLst>
              <a:ext uri="{FF2B5EF4-FFF2-40B4-BE49-F238E27FC236}">
                <a16:creationId xmlns:a16="http://schemas.microsoft.com/office/drawing/2014/main" id="{DBDCE7E1-47C9-A0AD-E2C2-9C6A4A18E1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4"/>
          <a:stretch/>
        </p:blipFill>
        <p:spPr bwMode="auto">
          <a:xfrm rot="21600000">
            <a:off x="9134832" y="-318"/>
            <a:ext cx="3057167" cy="34289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05" name="Group 1104">
            <a:extLst>
              <a:ext uri="{FF2B5EF4-FFF2-40B4-BE49-F238E27FC236}">
                <a16:creationId xmlns:a16="http://schemas.microsoft.com/office/drawing/2014/main" id="{DCEEEBE1-DC7B-4168-90C6-DB88876E30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614258" y="4550150"/>
            <a:ext cx="867485" cy="115439"/>
            <a:chOff x="8910933" y="1861308"/>
            <a:chExt cx="867485" cy="115439"/>
          </a:xfrm>
        </p:grpSpPr>
        <p:sp>
          <p:nvSpPr>
            <p:cNvPr id="1106" name="Rectangle 1105">
              <a:extLst>
                <a:ext uri="{FF2B5EF4-FFF2-40B4-BE49-F238E27FC236}">
                  <a16:creationId xmlns:a16="http://schemas.microsoft.com/office/drawing/2014/main" id="{43418E74-781F-419C-8C63-91C14AF8D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07" name="Straight Connector 1106">
              <a:extLst>
                <a:ext uri="{FF2B5EF4-FFF2-40B4-BE49-F238E27FC236}">
                  <a16:creationId xmlns:a16="http://schemas.microsoft.com/office/drawing/2014/main" id="{9B0F0D1C-98D5-4C46-961A-0E36168C31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8" name="Straight Connector 1107">
              <a:extLst>
                <a:ext uri="{FF2B5EF4-FFF2-40B4-BE49-F238E27FC236}">
                  <a16:creationId xmlns:a16="http://schemas.microsoft.com/office/drawing/2014/main" id="{23E9C99B-47BB-461B-AEDE-0B227C5B25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CASA DI GIULIETTA: Tutto quello che c'è da sapere (AGGIORNATO 2024) -  Tripadvisor">
            <a:extLst>
              <a:ext uri="{FF2B5EF4-FFF2-40B4-BE49-F238E27FC236}">
                <a16:creationId xmlns:a16="http://schemas.microsoft.com/office/drawing/2014/main" id="{2242C4EA-A1F4-7BBF-1693-688D714645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4"/>
          <a:stretch/>
        </p:blipFill>
        <p:spPr bwMode="auto">
          <a:xfrm>
            <a:off x="6095987" y="-320"/>
            <a:ext cx="3057167" cy="34290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12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25" name="Rectangle 2124">
            <a:extLst>
              <a:ext uri="{FF2B5EF4-FFF2-40B4-BE49-F238E27FC236}">
                <a16:creationId xmlns:a16="http://schemas.microsoft.com/office/drawing/2014/main" id="{51A01047-632B-4F57-9CDB-AA680D5B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06" name="Picture 58">
            <a:extLst>
              <a:ext uri="{FF2B5EF4-FFF2-40B4-BE49-F238E27FC236}">
                <a16:creationId xmlns:a16="http://schemas.microsoft.com/office/drawing/2014/main" id="{7A50D5B9-A192-AB54-4FF2-0EC3ED3389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 bwMode="auto">
          <a:xfrm>
            <a:off x="6096000" y="8"/>
            <a:ext cx="6096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BC7EA944-DF16-6E71-A0A2-46BDA7D3C1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25"/>
          <a:stretch/>
        </p:blipFill>
        <p:spPr>
          <a:xfrm>
            <a:off x="0" y="-26234"/>
            <a:ext cx="6496030" cy="6858000"/>
          </a:xfrm>
          <a:prstGeom prst="rect">
            <a:avLst/>
          </a:prstGeom>
        </p:spPr>
      </p:pic>
      <p:sp>
        <p:nvSpPr>
          <p:cNvPr id="2127" name="Rectangle 5">
            <a:extLst>
              <a:ext uri="{FF2B5EF4-FFF2-40B4-BE49-F238E27FC236}">
                <a16:creationId xmlns:a16="http://schemas.microsoft.com/office/drawing/2014/main" id="{48EF695B-E7DE-4164-862A-9CD06DFB0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900" y="723900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FE0547A6-0C95-6748-4A31-BDD613551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126" y="782742"/>
            <a:ext cx="3995397" cy="1239627"/>
          </a:xfrm>
        </p:spPr>
        <p:txBody>
          <a:bodyPr anchor="b">
            <a:normAutofit/>
          </a:bodyPr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Julijina kuća – la </a:t>
            </a:r>
            <a:r>
              <a:rPr lang="hr-HR" b="1" dirty="0" err="1">
                <a:solidFill>
                  <a:srgbClr val="FF0000"/>
                </a:solidFill>
              </a:rPr>
              <a:t>casa</a:t>
            </a:r>
            <a:r>
              <a:rPr lang="hr-HR" b="1" dirty="0">
                <a:solidFill>
                  <a:srgbClr val="FF0000"/>
                </a:solidFill>
              </a:rPr>
              <a:t> di </a:t>
            </a:r>
            <a:r>
              <a:rPr lang="hr-HR" b="1" dirty="0" err="1">
                <a:solidFill>
                  <a:srgbClr val="FF0000"/>
                </a:solidFill>
              </a:rPr>
              <a:t>Giulietta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951DFA0-1D69-34AE-945E-39F56C3B4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250" y="2209800"/>
            <a:ext cx="4305299" cy="462196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285750" indent="-28575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hr-HR" sz="2600" dirty="0"/>
              <a:t>Nalazi se u Veroni. </a:t>
            </a:r>
          </a:p>
          <a:p>
            <a:pPr marL="342900" indent="-3429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hr-HR" sz="2600" dirty="0"/>
              <a:t>Julijin kip - </a:t>
            </a:r>
            <a:r>
              <a:rPr lang="hr-HR" sz="2600" dirty="0" err="1"/>
              <a:t>srećonoša</a:t>
            </a:r>
            <a:endParaRPr lang="hr-HR" sz="2600" dirty="0"/>
          </a:p>
          <a:p>
            <a:pPr marL="342900" indent="-3429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hr-HR" sz="2600" dirty="0"/>
              <a:t>Romeo i Julija – William Shakespeare</a:t>
            </a:r>
          </a:p>
          <a:p>
            <a:pPr marL="342900" indent="-3429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hr-HR" sz="2600" dirty="0"/>
              <a:t>Kuća iz 13. st., i dalje sadrži grb obitelji Capello. Slavni balkon je naknadno dodan.</a:t>
            </a:r>
          </a:p>
          <a:p>
            <a:pPr marL="342900" indent="-3429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hr-HR" sz="2600" dirty="0"/>
              <a:t>Zidovi kuće – ljubavne poruke, citati…</a:t>
            </a:r>
          </a:p>
          <a:p>
            <a:pPr marL="342900" indent="-3429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hr-HR" sz="2600" dirty="0"/>
              <a:t>Istinita priča? </a:t>
            </a:r>
          </a:p>
          <a:p>
            <a:pPr marL="342900" indent="-342900" algn="ctr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hr-HR" sz="1400" dirty="0"/>
          </a:p>
        </p:txBody>
      </p:sp>
      <p:grpSp>
        <p:nvGrpSpPr>
          <p:cNvPr id="2129" name="Group 2128">
            <a:extLst>
              <a:ext uri="{FF2B5EF4-FFF2-40B4-BE49-F238E27FC236}">
                <a16:creationId xmlns:a16="http://schemas.microsoft.com/office/drawing/2014/main" id="{D5ADB088-C125-457F-9C61-DFE21DCEF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80479" y="2543656"/>
            <a:ext cx="867485" cy="115439"/>
            <a:chOff x="8910933" y="1861308"/>
            <a:chExt cx="867485" cy="115439"/>
          </a:xfrm>
        </p:grpSpPr>
        <p:sp>
          <p:nvSpPr>
            <p:cNvPr id="2130" name="Rectangle 2129">
              <a:extLst>
                <a:ext uri="{FF2B5EF4-FFF2-40B4-BE49-F238E27FC236}">
                  <a16:creationId xmlns:a16="http://schemas.microsoft.com/office/drawing/2014/main" id="{6DE177E3-7A50-4A27-B466-79375BA19D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31" name="Straight Connector 2130">
              <a:extLst>
                <a:ext uri="{FF2B5EF4-FFF2-40B4-BE49-F238E27FC236}">
                  <a16:creationId xmlns:a16="http://schemas.microsoft.com/office/drawing/2014/main" id="{6F53D207-3550-41FA-BBC0-A5220E734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2" name="Straight Connector 2131">
              <a:extLst>
                <a:ext uri="{FF2B5EF4-FFF2-40B4-BE49-F238E27FC236}">
                  <a16:creationId xmlns:a16="http://schemas.microsoft.com/office/drawing/2014/main" id="{6EF5A581-4EC8-4E1B-BF64-8A1FE8530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468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5" name="Rectangle 1064">
            <a:extLst>
              <a:ext uri="{FF2B5EF4-FFF2-40B4-BE49-F238E27FC236}">
                <a16:creationId xmlns:a16="http://schemas.microsoft.com/office/drawing/2014/main" id="{C07271E9-21F4-400B-84B6-052EAFCFE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7" name="Rectangle 1066">
            <a:extLst>
              <a:ext uri="{FF2B5EF4-FFF2-40B4-BE49-F238E27FC236}">
                <a16:creationId xmlns:a16="http://schemas.microsoft.com/office/drawing/2014/main" id="{3E3D78ED-34B7-4F8E-8377-994DCAD3C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6964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William Shakespeare | American Players Theatre">
            <a:extLst>
              <a:ext uri="{FF2B5EF4-FFF2-40B4-BE49-F238E27FC236}">
                <a16:creationId xmlns:a16="http://schemas.microsoft.com/office/drawing/2014/main" id="{98C16950-FB50-AE41-114F-378A54BA73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3" b="17770"/>
          <a:stretch/>
        </p:blipFill>
        <p:spPr bwMode="auto">
          <a:xfrm>
            <a:off x="20" y="-11648"/>
            <a:ext cx="121919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4D5285A3-67BF-9C2F-CE5C-EF2977375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5172" y="104776"/>
            <a:ext cx="8718430" cy="84557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William Shakespeare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3D04E99-A499-60AE-1A2D-B102D776E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5414" y="868735"/>
            <a:ext cx="12386819" cy="4875688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hr-HR" sz="2400" dirty="0">
              <a:solidFill>
                <a:schemeClr val="tx1"/>
              </a:solidFill>
            </a:endParaRP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</a:rPr>
              <a:t>Najpoznatiji pisac na engleskom jeziku, drame, soneti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</a:rPr>
              <a:t>Gradski spisi govore da je treće dijete Johna i Mary Shakespeare, rođen sredinom 16. stoljeća – oko 1567. godine. Nije pohađao sveučilište. Nakon </a:t>
            </a:r>
            <a:r>
              <a:rPr lang="hr-HR" sz="2400" dirty="0" err="1">
                <a:solidFill>
                  <a:schemeClr val="tx1"/>
                </a:solidFill>
              </a:rPr>
              <a:t>Stratforda</a:t>
            </a:r>
            <a:r>
              <a:rPr lang="hr-HR" sz="2400" dirty="0">
                <a:solidFill>
                  <a:schemeClr val="tx1"/>
                </a:solidFill>
              </a:rPr>
              <a:t> seli se u London.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</a:rPr>
              <a:t>Legenda ga karakterizira kao bezobraznog mladića koji je jednom bio prisiljen pobjeći iz Londona pod sumnjivim okolnostima – ljubavni život?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</a:rPr>
              <a:t>Romeo i Julija, Julije Cezar, Hamlet – kralj tragedije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</a:rPr>
              <a:t>Otelo, Antonije i Kleopatra, Kralj </a:t>
            </a:r>
            <a:r>
              <a:rPr lang="hr-HR" sz="2400" dirty="0" err="1">
                <a:solidFill>
                  <a:schemeClr val="tx1"/>
                </a:solidFill>
              </a:rPr>
              <a:t>Lear</a:t>
            </a:r>
            <a:r>
              <a:rPr lang="hr-HR" sz="2400" dirty="0">
                <a:solidFill>
                  <a:schemeClr val="tx1"/>
                </a:solidFill>
              </a:rPr>
              <a:t> – kralj drame</a:t>
            </a:r>
          </a:p>
        </p:txBody>
      </p:sp>
      <p:grpSp>
        <p:nvGrpSpPr>
          <p:cNvPr id="1069" name="Group 1068">
            <a:extLst>
              <a:ext uri="{FF2B5EF4-FFF2-40B4-BE49-F238E27FC236}">
                <a16:creationId xmlns:a16="http://schemas.microsoft.com/office/drawing/2014/main" id="{A1527245-C5C2-4BD3-8317-C4D6D7A10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62258" y="5849932"/>
            <a:ext cx="867485" cy="115439"/>
            <a:chOff x="8910933" y="1861308"/>
            <a:chExt cx="867485" cy="115439"/>
          </a:xfrm>
        </p:grpSpPr>
        <p:sp>
          <p:nvSpPr>
            <p:cNvPr id="1070" name="Rectangle 1069">
              <a:extLst>
                <a:ext uri="{FF2B5EF4-FFF2-40B4-BE49-F238E27FC236}">
                  <a16:creationId xmlns:a16="http://schemas.microsoft.com/office/drawing/2014/main" id="{E03BA463-C04F-4127-9100-1F376E519B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71" name="Straight Connector 1070">
              <a:extLst>
                <a:ext uri="{FF2B5EF4-FFF2-40B4-BE49-F238E27FC236}">
                  <a16:creationId xmlns:a16="http://schemas.microsoft.com/office/drawing/2014/main" id="{01FD6DA6-F7BC-4426-8465-928C4EC4A4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2" name="Straight Connector 1071">
              <a:extLst>
                <a:ext uri="{FF2B5EF4-FFF2-40B4-BE49-F238E27FC236}">
                  <a16:creationId xmlns:a16="http://schemas.microsoft.com/office/drawing/2014/main" id="{49A28AE3-3C29-44E4-80A5-C2937F8E7A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04684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8E938FC-B487-90AF-57FD-359787DE77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/>
              <a:t>WILLIAM SHAKESPEARE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5705F97-54C2-5E62-58D2-91DFCEE475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/>
              <a:t>ROMEO I JULIJA</a:t>
            </a:r>
          </a:p>
        </p:txBody>
      </p:sp>
    </p:spTree>
    <p:extLst>
      <p:ext uri="{BB962C8B-B14F-4D97-AF65-F5344CB8AC3E}">
        <p14:creationId xmlns:p14="http://schemas.microsoft.com/office/powerpoint/2010/main" val="1106565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4854C3-58CC-4A2C-B4CA-926819F0C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A7B9933-15AE-4ACB-B091-21C9F38533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8700" y="1028700"/>
            <a:ext cx="4038600" cy="4841072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E57BB50-0A5D-4AD7-87AB-5904B788BC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614258" y="4550150"/>
            <a:ext cx="867485" cy="115439"/>
            <a:chOff x="8910933" y="1861308"/>
            <a:chExt cx="867485" cy="115439"/>
          </a:xfrm>
        </p:grpSpPr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1CD5E7CE-8430-4ED8-87F2-AF5C660CF2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4A1AC28-5B9C-4D41-95E9-675EDF3F4B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E446F29-8D76-46EF-B0AF-41066F65AA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BEC6418B-70B6-309F-3605-B4AC24BD9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1357" y="1351429"/>
            <a:ext cx="3369365" cy="2871320"/>
          </a:xfrm>
        </p:spPr>
        <p:txBody>
          <a:bodyPr anchor="ctr">
            <a:normAutofit/>
          </a:bodyPr>
          <a:lstStyle/>
          <a:p>
            <a:pPr algn="ctr"/>
            <a:r>
              <a:rPr lang="hr-HR" b="1" dirty="0"/>
              <a:t>Interpretacija dramskog teksta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BD8D5DD-7F51-9850-EE18-3A9B83293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7088" y="108895"/>
            <a:ext cx="6703807" cy="664020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>
                <a:cs typeface="Times New Roman" panose="02020603050405020304" pitchFamily="18" charset="0"/>
              </a:rPr>
              <a:t>Književni rod: </a:t>
            </a:r>
            <a:r>
              <a:rPr lang="hr-HR" sz="2400" dirty="0">
                <a:cs typeface="Times New Roman" panose="02020603050405020304" pitchFamily="18" charset="0"/>
              </a:rPr>
              <a:t>drama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>
                <a:cs typeface="Times New Roman" panose="02020603050405020304" pitchFamily="18" charset="0"/>
              </a:rPr>
              <a:t>Književna vrsta: </a:t>
            </a:r>
            <a:r>
              <a:rPr lang="hr-HR" sz="2400" dirty="0">
                <a:cs typeface="Times New Roman" panose="02020603050405020304" pitchFamily="18" charset="0"/>
              </a:rPr>
              <a:t>tragedija - dramsko djelo u kojemu glavni likovi stradaju suprotstavljajući se okolini zbog ideala ili viših ciljeva kojima su odani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>
                <a:cs typeface="Times New Roman" panose="02020603050405020304" pitchFamily="18" charset="0"/>
              </a:rPr>
              <a:t>Dramska lica: </a:t>
            </a:r>
            <a:r>
              <a:rPr lang="hr-HR" sz="2400" dirty="0">
                <a:cs typeface="Times New Roman" panose="02020603050405020304" pitchFamily="18" charset="0"/>
              </a:rPr>
              <a:t>Romeo, Julija, dojilja, </a:t>
            </a:r>
            <a:r>
              <a:rPr lang="hr-HR" sz="2400" dirty="0" err="1">
                <a:cs typeface="Times New Roman" panose="02020603050405020304" pitchFamily="18" charset="0"/>
              </a:rPr>
              <a:t>Benvoglio</a:t>
            </a:r>
            <a:endParaRPr lang="hr-HR" sz="2400" dirty="0">
              <a:cs typeface="Times New Roman" panose="02020603050405020304" pitchFamily="18" charset="0"/>
            </a:endParaRP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>
                <a:cs typeface="Times New Roman" panose="02020603050405020304" pitchFamily="18" charset="0"/>
              </a:rPr>
              <a:t>Pripovjedne tehnike: </a:t>
            </a:r>
            <a:r>
              <a:rPr lang="hr-HR" sz="2400" dirty="0">
                <a:cs typeface="Times New Roman" panose="02020603050405020304" pitchFamily="18" charset="0"/>
              </a:rPr>
              <a:t>dijalog i monolog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>
                <a:cs typeface="Times New Roman" panose="02020603050405020304" pitchFamily="18" charset="0"/>
              </a:rPr>
              <a:t>Dramski sukob: </a:t>
            </a:r>
            <a:r>
              <a:rPr lang="hr-HR" sz="2400" dirty="0">
                <a:cs typeface="Times New Roman" panose="02020603050405020304" pitchFamily="18" charset="0"/>
              </a:rPr>
              <a:t>pokretač dramske radnje, razvija se na temelju odnosa između glavnih likova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dirty="0"/>
              <a:t>sukob između dviju zaraćenih obitelji onemogućava ljubav između Romea i</a:t>
            </a:r>
            <a:r>
              <a:rPr lang="hr-HR" sz="2400" dirty="0">
                <a:cs typeface="Times New Roman" panose="02020603050405020304" pitchFamily="18" charset="0"/>
              </a:rPr>
              <a:t> Julije</a:t>
            </a:r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55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8C4F70B-D8F9-0982-B97D-D5E1EBB4B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877" y="461914"/>
            <a:ext cx="10821970" cy="6052008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>
                <a:cs typeface="Times New Roman" panose="02020603050405020304" pitchFamily="18" charset="0"/>
              </a:rPr>
              <a:t>Katarza: </a:t>
            </a:r>
            <a:r>
              <a:rPr lang="hr-HR" sz="2400" dirty="0">
                <a:cs typeface="Times New Roman" panose="02020603050405020304" pitchFamily="18" charset="0"/>
              </a:rPr>
              <a:t>temeljna uloga tragedije – pročišćenje duše</a:t>
            </a:r>
            <a:endParaRPr lang="hr-H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/>
              <a:t>Vanjska kompozicija drame: </a:t>
            </a:r>
            <a:r>
              <a:rPr lang="hr-HR" sz="2400" dirty="0"/>
              <a:t>činovi i prizori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b="1" dirty="0"/>
              <a:t>Unutarnja kompozicija drame:</a:t>
            </a:r>
          </a:p>
          <a:p>
            <a:endParaRPr lang="hr-HR" dirty="0"/>
          </a:p>
        </p:txBody>
      </p:sp>
      <p:pic>
        <p:nvPicPr>
          <p:cNvPr id="5" name="Slika 4" descr="Slika na kojoj se prikazuje tekst, snimka zaslona, crta, dijagram&#10;&#10;Opis je automatski generiran">
            <a:extLst>
              <a:ext uri="{FF2B5EF4-FFF2-40B4-BE49-F238E27FC236}">
                <a16:creationId xmlns:a16="http://schemas.microsoft.com/office/drawing/2014/main" id="{47D39B8D-9B08-DF8E-EA4A-AE4ADCEA2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794" y="2448220"/>
            <a:ext cx="9341793" cy="3521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0185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51A01047-632B-4F57-9CDB-AA680D5B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Rectangle 5">
            <a:extLst>
              <a:ext uri="{FF2B5EF4-FFF2-40B4-BE49-F238E27FC236}">
                <a16:creationId xmlns:a16="http://schemas.microsoft.com/office/drawing/2014/main" id="{48EF695B-E7DE-4164-862A-9CD06DFB0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900" y="723900"/>
            <a:ext cx="4580642" cy="549469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58886 w 6096000"/>
              <a:gd name="connsiteY3" fmla="*/ 6858000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3037115 w 6096000"/>
              <a:gd name="connsiteY3" fmla="*/ 5889172 h 6858000"/>
              <a:gd name="connsiteX4" fmla="*/ 0 w 6096000"/>
              <a:gd name="connsiteY4" fmla="*/ 6858000 h 6858000"/>
              <a:gd name="connsiteX5" fmla="*/ 0 w 6096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64310CFD-6E87-F10C-A6D1-6ABDCBD42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522" y="877034"/>
            <a:ext cx="3995397" cy="1003321"/>
          </a:xfrm>
        </p:spPr>
        <p:txBody>
          <a:bodyPr anchor="b">
            <a:normAutofit/>
          </a:bodyPr>
          <a:lstStyle/>
          <a:p>
            <a:pPr algn="ctr"/>
            <a:r>
              <a:rPr lang="hr-HR" dirty="0"/>
              <a:t>PONOVIMO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FB16335-433B-EDF7-DC2A-AC4DBD8AF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2764602"/>
            <a:ext cx="4196190" cy="3255197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00000"/>
              </a:lnSpc>
              <a:buAutoNum type="arabicPeriod"/>
            </a:pPr>
            <a:r>
              <a:rPr lang="hr-HR" sz="2800" b="1" dirty="0"/>
              <a:t>U kojem gradu žive Romeo i Julija?</a:t>
            </a:r>
          </a:p>
          <a:p>
            <a:pPr marL="457200" indent="-457200" algn="ctr">
              <a:lnSpc>
                <a:spcPct val="100000"/>
              </a:lnSpc>
              <a:buAutoNum type="alphaLcParenR"/>
            </a:pPr>
            <a:r>
              <a:rPr lang="hr-HR" sz="2800" dirty="0"/>
              <a:t>Veneciji</a:t>
            </a:r>
          </a:p>
          <a:p>
            <a:pPr marL="457200" indent="-457200" algn="ctr">
              <a:lnSpc>
                <a:spcPct val="100000"/>
              </a:lnSpc>
              <a:buAutoNum type="alphaLcParenR"/>
            </a:pPr>
            <a:r>
              <a:rPr lang="hr-HR" sz="2800" dirty="0"/>
              <a:t>Veroni</a:t>
            </a:r>
          </a:p>
          <a:p>
            <a:pPr marL="457200" indent="-457200" algn="ctr">
              <a:lnSpc>
                <a:spcPct val="100000"/>
              </a:lnSpc>
              <a:buAutoNum type="alphaLcParenR"/>
            </a:pPr>
            <a:r>
              <a:rPr lang="hr-HR" sz="2800" dirty="0" err="1"/>
              <a:t>Vancuveru</a:t>
            </a:r>
            <a:endParaRPr lang="hr-HR" sz="2800" dirty="0"/>
          </a:p>
          <a:p>
            <a:pPr marL="457200" indent="-457200" algn="ctr">
              <a:lnSpc>
                <a:spcPct val="100000"/>
              </a:lnSpc>
              <a:buAutoNum type="alphaLcParenR"/>
            </a:pPr>
            <a:r>
              <a:rPr lang="hr-HR" sz="2800" dirty="0"/>
              <a:t>Verandi</a:t>
            </a:r>
          </a:p>
        </p:txBody>
      </p:sp>
      <p:pic>
        <p:nvPicPr>
          <p:cNvPr id="2050" name="Picture 2" descr="Verona: kako se što bolje prvesti u gradu zaljubljenih">
            <a:extLst>
              <a:ext uri="{FF2B5EF4-FFF2-40B4-BE49-F238E27FC236}">
                <a16:creationId xmlns:a16="http://schemas.microsoft.com/office/drawing/2014/main" id="{64C8CA60-92AE-2C89-CD15-84418D760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3973" y="1230789"/>
            <a:ext cx="5928596" cy="44809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2059" name="Group 2058">
            <a:extLst>
              <a:ext uri="{FF2B5EF4-FFF2-40B4-BE49-F238E27FC236}">
                <a16:creationId xmlns:a16="http://schemas.microsoft.com/office/drawing/2014/main" id="{D5ADB088-C125-457F-9C61-DFE21DCEF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80479" y="2543656"/>
            <a:ext cx="867485" cy="115439"/>
            <a:chOff x="8910933" y="1861308"/>
            <a:chExt cx="867485" cy="115439"/>
          </a:xfrm>
        </p:grpSpPr>
        <p:sp>
          <p:nvSpPr>
            <p:cNvPr id="2060" name="Rectangle 2059">
              <a:extLst>
                <a:ext uri="{FF2B5EF4-FFF2-40B4-BE49-F238E27FC236}">
                  <a16:creationId xmlns:a16="http://schemas.microsoft.com/office/drawing/2014/main" id="{6DE177E3-7A50-4A27-B466-79375BA19D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61" name="Straight Connector 2060">
              <a:extLst>
                <a:ext uri="{FF2B5EF4-FFF2-40B4-BE49-F238E27FC236}">
                  <a16:creationId xmlns:a16="http://schemas.microsoft.com/office/drawing/2014/main" id="{6F53D207-3550-41FA-BBC0-A5220E734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2" name="Straight Connector 2061">
              <a:extLst>
                <a:ext uri="{FF2B5EF4-FFF2-40B4-BE49-F238E27FC236}">
                  <a16:creationId xmlns:a16="http://schemas.microsoft.com/office/drawing/2014/main" id="{6EF5A581-4EC8-4E1B-BF64-8A1FE8530F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953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58E38A4-F699-490C-8D1F-E8AD332D9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9C6AAB-48AC-41A3-95C2-6BF83715DF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620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EE861B-7D2F-4B7C-A6E3-5937E81B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081" y="159026"/>
            <a:ext cx="7313839" cy="654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D26B72B9-8E41-C40E-4276-3E4ABDB6A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426" y="723901"/>
            <a:ext cx="5465148" cy="1288884"/>
          </a:xfrm>
        </p:spPr>
        <p:txBody>
          <a:bodyPr anchor="b">
            <a:normAutofit/>
          </a:bodyPr>
          <a:lstStyle/>
          <a:p>
            <a:pPr algn="ctr"/>
            <a:r>
              <a:rPr lang="hr-HR" dirty="0"/>
              <a:t>Dovrši prezimena glavnih likova</a:t>
            </a:r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D07E9B3-D280-5FFE-FEC4-4FB7FF9D5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7426" y="2732545"/>
            <a:ext cx="5465149" cy="3232826"/>
          </a:xfrm>
        </p:spPr>
        <p:txBody>
          <a:bodyPr anchor="t">
            <a:norm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hr-HR" dirty="0"/>
              <a:t>Julija ____________________________________  </a:t>
            </a:r>
          </a:p>
          <a:p>
            <a:pPr algn="ctr"/>
            <a:r>
              <a:rPr lang="hr-HR" dirty="0"/>
              <a:t>       Romeo  _______________________________________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hr-HR" dirty="0" err="1"/>
              <a:t>Montecchi</a:t>
            </a:r>
            <a:r>
              <a:rPr lang="hr-HR" dirty="0"/>
              <a:t>  i  </a:t>
            </a:r>
            <a:r>
              <a:rPr lang="hr-HR" dirty="0" err="1"/>
              <a:t>Capulletti</a:t>
            </a:r>
            <a:endParaRPr lang="hr-HR" dirty="0"/>
          </a:p>
        </p:txBody>
      </p:sp>
      <p:pic>
        <p:nvPicPr>
          <p:cNvPr id="5" name="Picture 4" descr="Lone person stanging on misty jagged mountain">
            <a:extLst>
              <a:ext uri="{FF2B5EF4-FFF2-40B4-BE49-F238E27FC236}">
                <a16:creationId xmlns:a16="http://schemas.microsoft.com/office/drawing/2014/main" id="{3A9A708E-73B3-A48C-6D1E-7D6FF1C663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6097" r="26236"/>
          <a:stretch/>
        </p:blipFill>
        <p:spPr>
          <a:xfrm>
            <a:off x="7620000" y="10"/>
            <a:ext cx="4572000" cy="685799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073091F1-AA5A-47C6-9502-D5870A72D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76258" y="2320171"/>
            <a:ext cx="867485" cy="115439"/>
            <a:chOff x="8910933" y="1861308"/>
            <a:chExt cx="867485" cy="11543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85C4F7-6E91-4DF6-BB01-A46132BC35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64825" flipH="1">
              <a:off x="9286956" y="1861308"/>
              <a:ext cx="115439" cy="115439"/>
            </a:xfrm>
            <a:prstGeom prst="rect">
              <a:avLst/>
            </a:prstGeom>
            <a:noFill/>
            <a:ln w="158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5476588-B9AD-4662-A085-8E4D91493B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426289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CDB34B3-D348-476E-BE7F-1139370F43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910933" y="1919027"/>
              <a:ext cx="352129" cy="0"/>
            </a:xfrm>
            <a:prstGeom prst="line">
              <a:avLst/>
            </a:prstGeom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276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AdornVTI">
  <a:themeElements>
    <a:clrScheme name="AnalogousFromDarkSeedLeftStep">
      <a:dk1>
        <a:srgbClr val="000000"/>
      </a:dk1>
      <a:lt1>
        <a:srgbClr val="FFFFFF"/>
      </a:lt1>
      <a:dk2>
        <a:srgbClr val="1B2830"/>
      </a:dk2>
      <a:lt2>
        <a:srgbClr val="F1F3F0"/>
      </a:lt2>
      <a:accent1>
        <a:srgbClr val="A629E7"/>
      </a:accent1>
      <a:accent2>
        <a:srgbClr val="592FD9"/>
      </a:accent2>
      <a:accent3>
        <a:srgbClr val="294AE7"/>
      </a:accent3>
      <a:accent4>
        <a:srgbClr val="1787D5"/>
      </a:accent4>
      <a:accent5>
        <a:srgbClr val="22BFBE"/>
      </a:accent5>
      <a:accent6>
        <a:srgbClr val="16C67B"/>
      </a:accent6>
      <a:hlink>
        <a:srgbClr val="3897A9"/>
      </a:hlink>
      <a:folHlink>
        <a:srgbClr val="7F7F7F"/>
      </a:folHlink>
    </a:clrScheme>
    <a:fontScheme name="Bembo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ornVTI" id="{497E3FA9-5A27-4D12-9D04-917BEF3D1303}" vid="{34192A01-61CA-4566-9818-841C607496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439</Words>
  <Application>Microsoft Office PowerPoint</Application>
  <PresentationFormat>Široki zaslon</PresentationFormat>
  <Paragraphs>66</Paragraphs>
  <Slides>16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Arial</vt:lpstr>
      <vt:lpstr>Bembo</vt:lpstr>
      <vt:lpstr>IBM Plex Sans</vt:lpstr>
      <vt:lpstr>Times New Roman</vt:lpstr>
      <vt:lpstr>AdornVTI</vt:lpstr>
      <vt:lpstr>AH, ta ljubav!</vt:lpstr>
      <vt:lpstr>Što se nalazi na slikama?</vt:lpstr>
      <vt:lpstr>Julijina kuća – la casa di Giulietta</vt:lpstr>
      <vt:lpstr>William Shakespeare</vt:lpstr>
      <vt:lpstr>WILLIAM SHAKESPEARE</vt:lpstr>
      <vt:lpstr>Interpretacija dramskog teksta</vt:lpstr>
      <vt:lpstr>PowerPoint prezentacija</vt:lpstr>
      <vt:lpstr>PONOVIMO</vt:lpstr>
      <vt:lpstr>Dovrši prezimena glavnih likova</vt:lpstr>
      <vt:lpstr>Romeo je došao, usprkos zabranama, u Capulettijevu kuću na: </vt:lpstr>
      <vt:lpstr>Julija nije znala da Romeo sluša njezine izgovorene riječi:</vt:lpstr>
      <vt:lpstr>U Shakespearevo doba u kazalištu su smjeli glumiti samo muškarci.</vt:lpstr>
      <vt:lpstr>Koju još stilsku figuru, osim epiteta, prepoznaješ u rečenici:  Iz ljute mržnje niče ljubav medna!?</vt:lpstr>
      <vt:lpstr>Prepoznaj obilježja koja pripadaju tekstu Romeo i Julija. </vt:lpstr>
      <vt:lpstr>Riječ cjelov znači:</vt:lpstr>
      <vt:lpstr>Julijina kuća je: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AH, ta ljubav!</dc:title>
  <dc:creator>Gosti gosti</dc:creator>
  <cp:lastModifiedBy>Gosti gosti</cp:lastModifiedBy>
  <cp:revision>3</cp:revision>
  <dcterms:created xsi:type="dcterms:W3CDTF">2024-05-27T14:24:11Z</dcterms:created>
  <dcterms:modified xsi:type="dcterms:W3CDTF">2024-05-27T21:02:16Z</dcterms:modified>
</cp:coreProperties>
</file>