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2.svg" ContentType="image/svg+xml"/>
  <Override PartName="/ppt/media/image2.svg" ContentType="image/svg+xml"/>
  <Override PartName="/ppt/media/image6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8" r:id="rId5"/>
    <p:sldId id="257" r:id="rId6"/>
    <p:sldId id="260" r:id="rId7"/>
    <p:sldId id="265" r:id="rId8"/>
    <p:sldId id="259" r:id="rId9"/>
    <p:sldId id="262" r:id="rId10"/>
    <p:sldId id="267" r:id="rId11"/>
    <p:sldId id="272" r:id="rId12"/>
    <p:sldId id="266" r:id="rId13"/>
    <p:sldId id="273" r:id="rId14"/>
    <p:sldId id="274" r:id="rId15"/>
    <p:sldId id="281" r:id="rId16"/>
    <p:sldId id="268" r:id="rId17"/>
    <p:sldId id="269" r:id="rId18"/>
    <p:sldId id="270" r:id="rId19"/>
    <p:sldId id="271" r:id="rId20"/>
    <p:sldId id="275" r:id="rId2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261872"/>
            <a:ext cx="7638222" cy="2852928"/>
          </a:xfrm>
        </p:spPr>
        <p:txBody>
          <a:bodyPr anchor="b">
            <a:normAutofit/>
          </a:bodyPr>
          <a:lstStyle>
            <a:lvl1pPr algn="l">
              <a:lnSpc>
                <a:spcPct val="130000"/>
              </a:lnSpc>
              <a:defRPr sz="3600" spc="1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681728"/>
            <a:ext cx="7638222" cy="929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1600" b="1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H="1" flipV="1">
            <a:off x="0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3914" y="624313"/>
            <a:ext cx="2537986" cy="55097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624313"/>
            <a:ext cx="7816542" cy="55097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H="1" flipV="1">
            <a:off x="0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261872"/>
            <a:ext cx="7638222" cy="2852928"/>
          </a:xfrm>
        </p:spPr>
        <p:txBody>
          <a:bodyPr anchor="b">
            <a:normAutofit/>
          </a:bodyPr>
          <a:lstStyle>
            <a:lvl1pPr algn="l">
              <a:lnSpc>
                <a:spcPct val="130000"/>
              </a:lnSpc>
              <a:defRPr sz="3600" spc="1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681728"/>
            <a:ext cx="7638222" cy="929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1600" b="1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3242985" y="511814"/>
            <a:ext cx="5706031" cy="570603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dist="165100" dir="2220000" algn="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9192" y="1709738"/>
            <a:ext cx="4893617" cy="2553893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2249" y="4540468"/>
            <a:ext cx="4067503" cy="1154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1" cap="all" spc="6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976" y="2019299"/>
            <a:ext cx="4995019" cy="41576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3718" y="2019299"/>
            <a:ext cx="5027954" cy="41576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460" y="369168"/>
            <a:ext cx="10458729" cy="14398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1" y="1843067"/>
            <a:ext cx="5007894" cy="66200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0101" y="2505075"/>
            <a:ext cx="5007894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061" y="1843067"/>
            <a:ext cx="4994128" cy="66200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061" y="2505075"/>
            <a:ext cx="4994128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983769"/>
            <a:ext cx="10094770" cy="1180574"/>
          </a:xfrm>
          <a:solidFill>
            <a:schemeClr val="accent1">
              <a:lumMod val="20000"/>
              <a:lumOff val="80000"/>
            </a:schemeClr>
          </a:solidFill>
          <a:effectLst>
            <a:outerShdw dist="165100" dir="18900000" algn="bl" rotWithShape="0">
              <a:prstClr val="black"/>
            </a:outerShdw>
          </a:effectLst>
        </p:spPr>
        <p:txBody>
          <a:bodyPr/>
          <a:lstStyle>
            <a:lvl1pPr marL="18288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600200"/>
          </a:xfrm>
        </p:spPr>
        <p:txBody>
          <a:bodyPr anchor="t"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9826" y="987425"/>
            <a:ext cx="604556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7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600200"/>
          </a:xfrm>
        </p:spPr>
        <p:txBody>
          <a:bodyPr anchor="t"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53969" y="987425"/>
            <a:ext cx="569450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7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H="1" flipV="1">
            <a:off x="0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3914" y="624313"/>
            <a:ext cx="2537986" cy="55097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624313"/>
            <a:ext cx="7816542" cy="55097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H="1" flipV="1">
            <a:off x="0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3242985" y="511814"/>
            <a:ext cx="5706031" cy="570603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dist="165100" dir="2220000" algn="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9192" y="1709738"/>
            <a:ext cx="4893617" cy="2553893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2249" y="4540468"/>
            <a:ext cx="4067503" cy="1154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1" cap="all" spc="6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976" y="2019299"/>
            <a:ext cx="4995019" cy="41576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3718" y="2019299"/>
            <a:ext cx="5027954" cy="41576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460" y="369168"/>
            <a:ext cx="10458729" cy="14398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1" y="1843067"/>
            <a:ext cx="5007894" cy="66200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0101" y="2505075"/>
            <a:ext cx="5007894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061" y="1843067"/>
            <a:ext cx="4994128" cy="66200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061" y="2505075"/>
            <a:ext cx="4994128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983769"/>
            <a:ext cx="10094770" cy="1180574"/>
          </a:xfrm>
          <a:solidFill>
            <a:schemeClr val="accent1">
              <a:lumMod val="20000"/>
              <a:lumOff val="80000"/>
            </a:schemeClr>
          </a:solidFill>
          <a:effectLst>
            <a:outerShdw dist="165100" dir="18900000" algn="bl" rotWithShape="0">
              <a:prstClr val="black"/>
            </a:outerShdw>
          </a:effectLst>
        </p:spPr>
        <p:txBody>
          <a:bodyPr/>
          <a:lstStyle>
            <a:lvl1pPr marL="18288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600200"/>
          </a:xfrm>
        </p:spPr>
        <p:txBody>
          <a:bodyPr anchor="t"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9826" y="987425"/>
            <a:ext cx="604556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7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600200"/>
          </a:xfrm>
        </p:spPr>
        <p:txBody>
          <a:bodyPr anchor="t"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53969" y="987425"/>
            <a:ext cx="569450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7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sv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sv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8661" y="365125"/>
            <a:ext cx="10357666" cy="14384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5014" y="63420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96200" y="6342042"/>
            <a:ext cx="3470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6329" y="6342042"/>
            <a:ext cx="526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V="1">
            <a:off x="11626076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20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30000"/>
        </a:lnSpc>
        <a:spcBef>
          <a:spcPts val="500"/>
        </a:spcBef>
        <a:buSzPct val="10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30000"/>
        </a:lnSpc>
        <a:spcBef>
          <a:spcPts val="500"/>
        </a:spcBef>
        <a:buSzPct val="10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8661" y="365125"/>
            <a:ext cx="10357666" cy="14384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5014" y="63420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E6171E64-FE02-4DE5-B72F-53C3706641C3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96200" y="6342042"/>
            <a:ext cx="3470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6329" y="6342042"/>
            <a:ext cx="526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91F18EF7-BE1E-4ECB-84D4-67C2B4D8F095}" type="slidenum">
              <a:rPr lang="en-US" smtClean="0"/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V="1">
            <a:off x="11626076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20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30000"/>
        </a:lnSpc>
        <a:spcBef>
          <a:spcPts val="500"/>
        </a:spcBef>
        <a:buSzPct val="10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30000"/>
        </a:lnSpc>
        <a:spcBef>
          <a:spcPts val="500"/>
        </a:spcBef>
        <a:buSzPct val="10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VznoAJJeq6w" TargetMode="Externa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4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6.svg"/><Relationship Id="rId3" Type="http://schemas.openxmlformats.org/officeDocument/2006/relationships/image" Target="../media/image5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svg"/><Relationship Id="rId3" Type="http://schemas.openxmlformats.org/officeDocument/2006/relationships/image" Target="../media/image5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3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"/>
          <a:srcRect t="1747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Oval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070993" y="1165193"/>
            <a:ext cx="4527613" cy="452761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dist="165100" dir="8100000" algn="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238626" y="1981199"/>
            <a:ext cx="4192348" cy="2006601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hr-HR" sz="2700" dirty="0">
                <a:solidFill>
                  <a:srgbClr val="000000"/>
                </a:solidFill>
              </a:rPr>
              <a:t>Goran Bare</a:t>
            </a:r>
            <a:br>
              <a:rPr lang="hr-HR" sz="2700" dirty="0">
                <a:solidFill>
                  <a:srgbClr val="000000"/>
                </a:solidFill>
              </a:rPr>
            </a:br>
            <a:r>
              <a:rPr lang="hr-HR" sz="2000" i="1" dirty="0">
                <a:solidFill>
                  <a:srgbClr val="000000"/>
                </a:solidFill>
                <a:hlinkClick r:id="rId2"/>
              </a:rPr>
              <a:t>Put ka sreći</a:t>
            </a:r>
            <a:endParaRPr lang="hr-HR" sz="27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12976" y="179109"/>
            <a:ext cx="10357666" cy="108408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hr-HR" dirty="0"/>
              <a:t>Prezent vs. imperativ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83038" y="2019298"/>
            <a:ext cx="4995019" cy="16194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hr-HR" sz="2400" b="1" dirty="0"/>
              <a:t>Spremimo </a:t>
            </a:r>
            <a:r>
              <a:rPr lang="hr-HR" sz="2400" dirty="0"/>
              <a:t>svoju sobu!</a:t>
            </a:r>
            <a:endParaRPr lang="hr-HR" sz="2400" dirty="0"/>
          </a:p>
          <a:p>
            <a:r>
              <a:rPr lang="hr-HR" sz="2400" b="1" dirty="0"/>
              <a:t>Bacite </a:t>
            </a:r>
            <a:r>
              <a:rPr lang="hr-HR" sz="2400" dirty="0"/>
              <a:t>smeće!</a:t>
            </a:r>
            <a:endParaRPr lang="hr-HR" sz="2400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916646" y="2019298"/>
            <a:ext cx="5659470" cy="16194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hr-HR" sz="2400" dirty="0"/>
              <a:t>Odmah ujutro </a:t>
            </a:r>
            <a:r>
              <a:rPr lang="hr-HR" sz="2400" b="1" dirty="0"/>
              <a:t>spremimo</a:t>
            </a:r>
            <a:r>
              <a:rPr lang="hr-HR" sz="2400" dirty="0"/>
              <a:t> svoju sobu.</a:t>
            </a:r>
            <a:endParaRPr lang="hr-HR" sz="2400" dirty="0"/>
          </a:p>
          <a:p>
            <a:r>
              <a:rPr lang="hr-HR" sz="2400" dirty="0"/>
              <a:t>Kad </a:t>
            </a:r>
            <a:r>
              <a:rPr lang="hr-HR" sz="2400" b="1" dirty="0"/>
              <a:t>bacite</a:t>
            </a:r>
            <a:r>
              <a:rPr lang="hr-HR" sz="2400" dirty="0"/>
              <a:t> smeće operite ruke.</a:t>
            </a:r>
            <a:endParaRPr lang="hr-HR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44332" y="261430"/>
            <a:ext cx="10357666" cy="916921"/>
          </a:xfrm>
        </p:spPr>
        <p:txBody>
          <a:bodyPr/>
          <a:lstStyle/>
          <a:p>
            <a:pPr algn="ctr"/>
            <a:r>
              <a:rPr lang="hr-H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Imperativ pomoćnih glagola</a:t>
            </a:r>
            <a:endParaRPr lang="hr-HR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hr-HR" b="1" dirty="0"/>
              <a:t>BITI</a:t>
            </a:r>
            <a:endParaRPr lang="hr-HR" b="1" dirty="0"/>
          </a:p>
          <a:p>
            <a:endParaRPr lang="hr-HR" dirty="0"/>
          </a:p>
          <a:p>
            <a:r>
              <a:rPr lang="hr-HR" dirty="0" err="1"/>
              <a:t>Jd</a:t>
            </a:r>
            <a:r>
              <a:rPr lang="hr-HR" dirty="0"/>
              <a:t>.</a:t>
            </a:r>
            <a:endParaRPr lang="hr-HR" dirty="0"/>
          </a:p>
          <a:p>
            <a:r>
              <a:rPr lang="hr-HR" dirty="0"/>
              <a:t>1./</a:t>
            </a:r>
            <a:endParaRPr lang="hr-HR" dirty="0"/>
          </a:p>
          <a:p>
            <a:r>
              <a:rPr lang="hr-HR" dirty="0"/>
              <a:t>2. budi</a:t>
            </a:r>
            <a:endParaRPr lang="hr-HR" dirty="0"/>
          </a:p>
          <a:p>
            <a:r>
              <a:rPr lang="hr-HR" dirty="0"/>
              <a:t>3. neka bude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hr-HR" dirty="0"/>
          </a:p>
          <a:p>
            <a:endParaRPr lang="hr-HR" dirty="0"/>
          </a:p>
          <a:p>
            <a:r>
              <a:rPr lang="hr-HR" dirty="0"/>
              <a:t>Mn.</a:t>
            </a:r>
            <a:endParaRPr lang="hr-HR" dirty="0"/>
          </a:p>
          <a:p>
            <a:r>
              <a:rPr lang="hr-HR" dirty="0"/>
              <a:t>1. budimo</a:t>
            </a:r>
            <a:endParaRPr lang="hr-HR" dirty="0"/>
          </a:p>
          <a:p>
            <a:r>
              <a:rPr lang="hr-HR" dirty="0"/>
              <a:t>2. budite</a:t>
            </a:r>
            <a:endParaRPr lang="hr-HR" dirty="0"/>
          </a:p>
          <a:p>
            <a:r>
              <a:rPr lang="hr-HR" dirty="0"/>
              <a:t>3. neka budu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12976" y="1442301"/>
            <a:ext cx="4995019" cy="47346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hr-HR" b="1" dirty="0"/>
              <a:t>HTJETI</a:t>
            </a:r>
            <a:endParaRPr lang="hr-HR" b="1" dirty="0"/>
          </a:p>
          <a:p>
            <a:endParaRPr lang="hr-HR" dirty="0"/>
          </a:p>
          <a:p>
            <a:r>
              <a:rPr lang="hr-HR" dirty="0" err="1"/>
              <a:t>Jd</a:t>
            </a:r>
            <a:r>
              <a:rPr lang="hr-HR" dirty="0"/>
              <a:t>.</a:t>
            </a:r>
            <a:endParaRPr lang="hr-HR" dirty="0"/>
          </a:p>
          <a:p>
            <a:r>
              <a:rPr lang="hr-HR" dirty="0"/>
              <a:t>1. /</a:t>
            </a:r>
            <a:endParaRPr lang="hr-HR" dirty="0"/>
          </a:p>
          <a:p>
            <a:r>
              <a:rPr lang="hr-HR" dirty="0"/>
              <a:t>2.htjedni</a:t>
            </a:r>
            <a:endParaRPr lang="hr-HR" dirty="0"/>
          </a:p>
          <a:p>
            <a:r>
              <a:rPr lang="hr-HR" dirty="0"/>
              <a:t>3. neka htjedne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293718" y="1442301"/>
            <a:ext cx="5027954" cy="47346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hr-HR" dirty="0"/>
          </a:p>
          <a:p>
            <a:endParaRPr lang="hr-HR" dirty="0"/>
          </a:p>
          <a:p>
            <a:r>
              <a:rPr lang="hr-HR" dirty="0"/>
              <a:t>Mn. </a:t>
            </a:r>
            <a:endParaRPr lang="hr-HR" dirty="0"/>
          </a:p>
          <a:p>
            <a:endParaRPr lang="hr-HR" dirty="0"/>
          </a:p>
          <a:p>
            <a:r>
              <a:rPr lang="hr-HR" dirty="0"/>
              <a:t>1. htjednimo</a:t>
            </a:r>
            <a:endParaRPr lang="hr-HR" dirty="0"/>
          </a:p>
          <a:p>
            <a:r>
              <a:rPr lang="hr-HR" dirty="0"/>
              <a:t>2. htjednite</a:t>
            </a:r>
            <a:endParaRPr lang="hr-HR" dirty="0"/>
          </a:p>
          <a:p>
            <a:r>
              <a:rPr lang="hr-HR" dirty="0"/>
              <a:t>3. neka htjednu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Grp="1" noRot="1" noChangeAspect="1" noMove="1" noResize="1" noUngrp="1"/>
          </p:cNvGrpSpPr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11" name="Freeform: Shape 10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b="15730"/>
          <a:stretch>
            <a:fillRect/>
          </a:stretch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00200" y="1261872"/>
            <a:ext cx="7142018" cy="285292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3600" spc="1300">
                <a:solidFill>
                  <a:srgbClr val="FFFFFF"/>
                </a:solidFill>
              </a:rPr>
              <a:t>Nastavni listić broj </a:t>
            </a:r>
            <a:r>
              <a:rPr lang="hr-HR" altLang="en-US" sz="3600" spc="1300">
                <a:solidFill>
                  <a:srgbClr val="FFFFFF"/>
                </a:solidFill>
              </a:rPr>
              <a:t>2</a:t>
            </a:r>
            <a:endParaRPr lang="hr-HR" altLang="en-US" sz="3600" spc="1300">
              <a:solidFill>
                <a:srgbClr val="FFFFFF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600200" y="4681728"/>
            <a:ext cx="7142018" cy="92929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600" b="1" cap="all" spc="600" dirty="0" err="1">
                <a:solidFill>
                  <a:srgbClr val="FFFFFF"/>
                </a:solidFill>
                <a:latin typeface="+mn-lt"/>
              </a:rPr>
              <a:t>Prepoznaj</a:t>
            </a:r>
            <a:r>
              <a:rPr lang="en-US" sz="1600" b="1" cap="all" spc="6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600" b="1" cap="all" spc="600" dirty="0" err="1">
                <a:solidFill>
                  <a:srgbClr val="FFFFFF"/>
                </a:solidFill>
                <a:latin typeface="+mn-lt"/>
              </a:rPr>
              <a:t>novu</a:t>
            </a:r>
            <a:r>
              <a:rPr lang="en-US" sz="1600" b="1" cap="all" spc="6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600" b="1" cap="all" spc="600" dirty="0" err="1">
                <a:solidFill>
                  <a:srgbClr val="FFFFFF"/>
                </a:solidFill>
                <a:latin typeface="+mn-lt"/>
              </a:rPr>
              <a:t>pojavu</a:t>
            </a:r>
            <a:endParaRPr lang="en-US" sz="1600" b="1" cap="all" spc="6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13253" y="322803"/>
            <a:ext cx="642729" cy="2930667"/>
          </a:xfrm>
          <a:prstGeom prst="rect">
            <a:avLst/>
          </a:prstGeom>
          <a:blipFill dpi="0" rotWithShape="1">
            <a:blip r:embed="rId4">
              <a:alphaModFix amt="99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tile tx="0" ty="0" sx="6000" sy="6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V="1">
            <a:off x="0" y="0"/>
            <a:ext cx="206609" cy="20213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Grp="1" noRot="1" noChangeAspect="1" noMove="1" noResize="1" noUngrp="1"/>
          </p:cNvGrpSpPr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11" name="Freeform: Shape 10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Rezervirano mjesto sadržaja 4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alphaModFix amt="50000"/>
          </a:blip>
          <a:srcRect/>
          <a:stretch>
            <a:fillRect/>
          </a:stretch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00200" y="1261872"/>
            <a:ext cx="7142018" cy="285292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30000"/>
              </a:lnSpc>
            </a:pPr>
            <a:r>
              <a:rPr lang="en-US" spc="1300" dirty="0" err="1">
                <a:solidFill>
                  <a:srgbClr val="FFFFFF"/>
                </a:solidFill>
              </a:rPr>
              <a:t>Zadatci</a:t>
            </a:r>
            <a:r>
              <a:rPr lang="en-US" spc="1300" dirty="0">
                <a:solidFill>
                  <a:srgbClr val="FFFFFF"/>
                </a:solidFill>
              </a:rPr>
              <a:t> za </a:t>
            </a:r>
            <a:r>
              <a:rPr lang="en-US" spc="1300" dirty="0" err="1">
                <a:solidFill>
                  <a:srgbClr val="FFFFFF"/>
                </a:solidFill>
              </a:rPr>
              <a:t>samostal</a:t>
            </a:r>
            <a:r>
              <a:rPr lang="hr-HR" spc="1300" dirty="0" err="1">
                <a:solidFill>
                  <a:srgbClr val="FFFFFF"/>
                </a:solidFill>
              </a:rPr>
              <a:t>an</a:t>
            </a:r>
            <a:r>
              <a:rPr lang="en-US" spc="1300" dirty="0">
                <a:solidFill>
                  <a:srgbClr val="FFFFFF"/>
                </a:solidFill>
              </a:rPr>
              <a:t> rad str. 92</a:t>
            </a:r>
            <a:endParaRPr lang="en-US" spc="1300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13253" y="322803"/>
            <a:ext cx="642729" cy="2930667"/>
          </a:xfrm>
          <a:prstGeom prst="rect">
            <a:avLst/>
          </a:prstGeom>
          <a:blipFill dpi="0" rotWithShape="1">
            <a:blip r:embed="rId4">
              <a:alphaModFix amt="99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tile tx="0" ty="0" sx="6000" sy="6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V="1">
            <a:off x="0" y="0"/>
            <a:ext cx="206609" cy="20213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08661" y="365125"/>
            <a:ext cx="10357666" cy="1006475"/>
          </a:xfrm>
        </p:spPr>
        <p:txBody>
          <a:bodyPr/>
          <a:lstStyle/>
          <a:p>
            <a:r>
              <a:rPr lang="hr-HR" b="1" dirty="0" err="1">
                <a:solidFill>
                  <a:srgbClr val="FF0000"/>
                </a:solidFill>
              </a:rPr>
              <a:t>A.b.Šimić</a:t>
            </a:r>
            <a:r>
              <a:rPr lang="hr-HR" b="1" dirty="0">
                <a:solidFill>
                  <a:srgbClr val="FF0000"/>
                </a:solidFill>
              </a:rPr>
              <a:t>: opomena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Čovječe pazi</a:t>
            </a:r>
            <a:endParaRPr lang="hr-HR" dirty="0"/>
          </a:p>
          <a:p>
            <a:r>
              <a:rPr lang="hr-HR" dirty="0"/>
              <a:t>da ne ideš malen</a:t>
            </a:r>
            <a:endParaRPr lang="hr-HR" dirty="0"/>
          </a:p>
          <a:p>
            <a:r>
              <a:rPr lang="hr-HR" dirty="0"/>
              <a:t>ispod zvijezda!</a:t>
            </a:r>
            <a:endParaRPr lang="hr-HR" dirty="0"/>
          </a:p>
          <a:p>
            <a:endParaRPr lang="hr-HR" dirty="0"/>
          </a:p>
          <a:p>
            <a:r>
              <a:rPr lang="hr-HR" dirty="0"/>
              <a:t>Pusti</a:t>
            </a:r>
            <a:endParaRPr lang="hr-HR" dirty="0"/>
          </a:p>
          <a:p>
            <a:r>
              <a:rPr lang="hr-HR" dirty="0"/>
              <a:t>da cijelog tebe prođe</a:t>
            </a:r>
            <a:endParaRPr lang="hr-HR" dirty="0"/>
          </a:p>
          <a:p>
            <a:r>
              <a:rPr lang="hr-HR" dirty="0"/>
              <a:t>blaga svjetlost zvijezda!</a:t>
            </a:r>
            <a:endParaRPr lang="hr-HR" dirty="0"/>
          </a:p>
          <a:p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r-HR" dirty="0"/>
              <a:t>Da ni za čim ne žališ</a:t>
            </a:r>
            <a:endParaRPr lang="hr-HR" dirty="0"/>
          </a:p>
          <a:p>
            <a:r>
              <a:rPr lang="hr-HR" dirty="0"/>
              <a:t>kad se budeš zadnjim pogledima</a:t>
            </a:r>
            <a:endParaRPr lang="hr-HR" dirty="0"/>
          </a:p>
          <a:p>
            <a:r>
              <a:rPr lang="hr-HR" dirty="0" err="1"/>
              <a:t>rastajo</a:t>
            </a:r>
            <a:r>
              <a:rPr lang="hr-HR" dirty="0"/>
              <a:t> od zvijezda!</a:t>
            </a:r>
            <a:endParaRPr lang="hr-HR" dirty="0"/>
          </a:p>
          <a:p>
            <a:endParaRPr lang="hr-HR" dirty="0"/>
          </a:p>
          <a:p>
            <a:r>
              <a:rPr lang="hr-HR" dirty="0"/>
              <a:t>Na svom koncu</a:t>
            </a:r>
            <a:endParaRPr lang="hr-HR" dirty="0"/>
          </a:p>
          <a:p>
            <a:r>
              <a:rPr lang="hr-HR" dirty="0"/>
              <a:t>mjesto u prah</a:t>
            </a:r>
            <a:endParaRPr lang="hr-HR" dirty="0"/>
          </a:p>
          <a:p>
            <a:r>
              <a:rPr lang="hr-HR" dirty="0"/>
              <a:t>prijeđi sav u zvijezde!</a:t>
            </a:r>
            <a:endParaRPr lang="hr-HR" dirty="0"/>
          </a:p>
          <a:p>
            <a:endParaRPr lang="hr-HR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0868" y="111673"/>
            <a:ext cx="1485032" cy="2269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08661" y="365125"/>
            <a:ext cx="10357666" cy="15296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br>
              <a:rPr lang="hr-H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U rečenicama podcrtaj glagole u imperativu. </a:t>
            </a:r>
            <a:br>
              <a:rPr lang="hr-H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Rečenice poveži s odgovarajućim značenjem. </a:t>
            </a:r>
            <a:br>
              <a:rPr lang="hr-H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12976" y="1687398"/>
            <a:ext cx="5766933" cy="4883083"/>
          </a:xfrm>
        </p:spPr>
        <p:txBody>
          <a:bodyPr>
            <a:normAutofit/>
          </a:bodyPr>
          <a:lstStyle/>
          <a:p>
            <a:r>
              <a:rPr lang="hr-HR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Raffaele</a:t>
            </a:r>
            <a:r>
              <a:rPr lang="hr-H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molim te, ispeci svoj specijalitet! </a:t>
            </a:r>
            <a:endParaRPr lang="hr-HR" sz="2800" dirty="0"/>
          </a:p>
          <a:p>
            <a:r>
              <a:rPr lang="hr-H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Poštujte stroge standarde pri izradi </a:t>
            </a:r>
            <a:r>
              <a:rPr lang="hr-HR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Napoletane</a:t>
            </a:r>
            <a:r>
              <a:rPr lang="hr-H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jer </a:t>
            </a:r>
            <a:r>
              <a:rPr lang="hr-HR" sz="2800" dirty="0"/>
              <a:t> </a:t>
            </a:r>
            <a:r>
              <a:rPr lang="hr-H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je postala dijelom europske baštine. </a:t>
            </a:r>
            <a:endParaRPr lang="hr-HR" sz="2800" dirty="0"/>
          </a:p>
          <a:p>
            <a:r>
              <a:rPr lang="hr-H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Ne stavljajte na napuljsku pizzu običnu rajčicu! </a:t>
            </a:r>
            <a:endParaRPr lang="hr-HR" sz="2800" dirty="0"/>
          </a:p>
          <a:p>
            <a:r>
              <a:rPr lang="hr-H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Okušajte se u izradi pizze! Izradite pizzu za svoju obitelj! </a:t>
            </a:r>
            <a:endParaRPr lang="hr-HR" sz="2800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282774" y="2433096"/>
            <a:ext cx="2435503" cy="3391686"/>
          </a:xfrm>
        </p:spPr>
        <p:txBody>
          <a:bodyPr>
            <a:normAutofit/>
          </a:bodyPr>
          <a:lstStyle/>
          <a:p>
            <a:r>
              <a:rPr lang="hr-HR" dirty="0"/>
              <a:t>Savjet</a:t>
            </a:r>
            <a:endParaRPr lang="hr-HR" dirty="0"/>
          </a:p>
          <a:p>
            <a:r>
              <a:rPr lang="hr-HR" dirty="0"/>
              <a:t>Zapovijed</a:t>
            </a:r>
            <a:endParaRPr lang="hr-HR" dirty="0"/>
          </a:p>
          <a:p>
            <a:r>
              <a:rPr lang="hr-HR" dirty="0"/>
              <a:t>Molba</a:t>
            </a:r>
            <a:endParaRPr lang="hr-HR" dirty="0"/>
          </a:p>
          <a:p>
            <a:r>
              <a:rPr lang="hr-HR" dirty="0"/>
              <a:t>Poticaj</a:t>
            </a:r>
            <a:endParaRPr lang="hr-HR" dirty="0"/>
          </a:p>
          <a:p>
            <a:r>
              <a:rPr lang="hr-HR" dirty="0"/>
              <a:t>Zabrana</a:t>
            </a:r>
            <a:endParaRPr lang="hr-HR" dirty="0"/>
          </a:p>
          <a:p>
            <a:endParaRPr lang="hr-H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Grp="1" noRot="1" noChangeAspect="1" noMove="1" noResize="1" noUngrp="1"/>
          </p:cNvGrpSpPr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12" name="Freeform: Shape 11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75316" y="1436914"/>
            <a:ext cx="4516583" cy="29391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2300" spc="1300" dirty="0" err="1"/>
              <a:t>Pročitaj</a:t>
            </a:r>
            <a:r>
              <a:rPr lang="en-US" sz="2300" spc="1300" dirty="0"/>
              <a:t> </a:t>
            </a:r>
            <a:r>
              <a:rPr lang="en-US" sz="2300" spc="1300" dirty="0" err="1"/>
              <a:t>recept</a:t>
            </a:r>
            <a:r>
              <a:rPr lang="en-US" sz="2300" spc="1300" dirty="0"/>
              <a:t> za </a:t>
            </a:r>
            <a:r>
              <a:rPr lang="en-US" sz="2300" spc="1300" dirty="0" err="1"/>
              <a:t>picu</a:t>
            </a:r>
            <a:r>
              <a:rPr lang="en-US" sz="2300" spc="1300" dirty="0"/>
              <a:t>. U </a:t>
            </a:r>
            <a:r>
              <a:rPr lang="en-US" sz="2300" spc="1300" dirty="0" err="1"/>
              <a:t>njemu</a:t>
            </a:r>
            <a:r>
              <a:rPr lang="en-US" sz="2300" spc="1300" dirty="0"/>
              <a:t> </a:t>
            </a:r>
            <a:r>
              <a:rPr lang="en-US" sz="2300" spc="1300" dirty="0" err="1"/>
              <a:t>odredi</a:t>
            </a:r>
            <a:r>
              <a:rPr lang="en-US" sz="2300" spc="1300" dirty="0"/>
              <a:t> </a:t>
            </a:r>
            <a:r>
              <a:rPr lang="en-US" sz="2300" spc="1300" dirty="0" err="1"/>
              <a:t>glagole</a:t>
            </a:r>
            <a:r>
              <a:rPr lang="en-US" sz="2300" spc="1300" dirty="0"/>
              <a:t> u </a:t>
            </a:r>
            <a:r>
              <a:rPr lang="en-US" sz="2300" spc="1300" dirty="0" err="1"/>
              <a:t>imperativu</a:t>
            </a:r>
            <a:endParaRPr lang="en-US" sz="2300" spc="1300" dirty="0"/>
          </a:p>
        </p:txBody>
      </p:sp>
      <p:sp>
        <p:nvSpPr>
          <p:cNvPr id="1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16200000">
            <a:off x="79529" y="3026358"/>
            <a:ext cx="3745582" cy="3917703"/>
          </a:xfrm>
          <a:custGeom>
            <a:avLst/>
            <a:gdLst>
              <a:gd name="connsiteX0" fmla="*/ 0 w 1369143"/>
              <a:gd name="connsiteY0" fmla="*/ 0 h 1229160"/>
              <a:gd name="connsiteX1" fmla="*/ 1369143 w 1369143"/>
              <a:gd name="connsiteY1" fmla="*/ 0 h 1229160"/>
              <a:gd name="connsiteX2" fmla="*/ 1369143 w 1369143"/>
              <a:gd name="connsiteY2" fmla="*/ 1229160 h 1229160"/>
              <a:gd name="connsiteX3" fmla="*/ 0 w 1369143"/>
              <a:gd name="connsiteY3" fmla="*/ 1229160 h 1229160"/>
              <a:gd name="connsiteX4" fmla="*/ 0 w 1369143"/>
              <a:gd name="connsiteY4" fmla="*/ 0 h 1229160"/>
              <a:gd name="connsiteX0-1" fmla="*/ 0 w 1369143"/>
              <a:gd name="connsiteY0-2" fmla="*/ 0 h 1229160"/>
              <a:gd name="connsiteX1-3" fmla="*/ 1369143 w 1369143"/>
              <a:gd name="connsiteY1-4" fmla="*/ 0 h 1229160"/>
              <a:gd name="connsiteX2-5" fmla="*/ 0 w 1369143"/>
              <a:gd name="connsiteY2-6" fmla="*/ 1229160 h 1229160"/>
              <a:gd name="connsiteX3-7" fmla="*/ 0 w 1369143"/>
              <a:gd name="connsiteY3-8" fmla="*/ 0 h 12291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9143" h="1229160">
                <a:moveTo>
                  <a:pt x="0" y="0"/>
                </a:moveTo>
                <a:lnTo>
                  <a:pt x="1369143" y="0"/>
                </a:lnTo>
                <a:lnTo>
                  <a:pt x="0" y="1229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5400000">
            <a:off x="79529" y="3026358"/>
            <a:ext cx="3745582" cy="3917703"/>
          </a:xfrm>
          <a:custGeom>
            <a:avLst/>
            <a:gdLst>
              <a:gd name="connsiteX0" fmla="*/ 3745582 w 3745582"/>
              <a:gd name="connsiteY0" fmla="*/ 0 h 3917703"/>
              <a:gd name="connsiteX1" fmla="*/ 3745582 w 3745582"/>
              <a:gd name="connsiteY1" fmla="*/ 3917703 h 3917703"/>
              <a:gd name="connsiteX2" fmla="*/ 0 w 3745582"/>
              <a:gd name="connsiteY2" fmla="*/ 3917703 h 39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5582" h="3917703">
                <a:moveTo>
                  <a:pt x="3745582" y="0"/>
                </a:moveTo>
                <a:lnTo>
                  <a:pt x="3745582" y="3917703"/>
                </a:lnTo>
                <a:lnTo>
                  <a:pt x="0" y="3917703"/>
                </a:lnTo>
                <a:close/>
              </a:path>
            </a:pathLst>
          </a:custGeom>
          <a:blipFill dpi="0" rotWithShape="0">
            <a:blip r:embed="rId3">
              <a:alphaModFix amt="99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tile tx="0" ty="0" sx="40000" sy="4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Rezervirano mjesto sadržaja 5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95300" y="66675"/>
            <a:ext cx="5142124" cy="6724650"/>
          </a:xfrm>
          <a:prstGeom prst="rect">
            <a:avLst/>
          </a:prstGeom>
        </p:spPr>
      </p:pic>
      <p:sp>
        <p:nvSpPr>
          <p:cNvPr id="21" name="Rectangle 2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V="1">
            <a:off x="11986775" y="0"/>
            <a:ext cx="206609" cy="20213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Rezervirano mjesto sadržaja 7" descr="Slika na kojoj se prikazuje tekst, snimka zaslona, Font, broj&#10;&#10;Opis je automatski generiran"/>
          <p:cNvPicPr>
            <a:picLocks noGrp="1" noChangeAspect="1"/>
          </p:cNvPicPr>
          <p:nvPr>
            <p:ph sz="half" idx="2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" r="619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90194" y="775354"/>
            <a:ext cx="6268825" cy="5307291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Pronađi u pjesmi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 perfekta.</a:t>
            </a:r>
            <a:endParaRPr lang="hr-H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Kako zovemo perfekt koji nema glagol biti?</a:t>
            </a:r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Odredi glagolsko vrijeme podcrtanim glagolima.</a:t>
            </a:r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Pronađi u pjesmi primjer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futura prvog.</a:t>
            </a:r>
            <a:endParaRPr lang="hr-H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refrenu pjesme nalaze se tri glagolska oblika koja do sada nismo obradili.</a:t>
            </a:r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 čemu se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glagoli živi, budi i stoj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razlikuju od ostalih podcrtanih glagola? Što izriču?</a:t>
            </a:r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7880808" y="0"/>
            <a:ext cx="3629320" cy="6645897"/>
          </a:xfrm>
        </p:spPr>
        <p:txBody>
          <a:bodyPr>
            <a:no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Gdje je nestao čovjek</a:t>
            </a:r>
            <a:b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Gdje se skrivao?</a:t>
            </a:r>
            <a:b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Iz vagona godina</a:t>
            </a:r>
            <a:b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Na tračnice ispao</a:t>
            </a:r>
            <a:endParaRPr lang="hr-HR" sz="1800" b="0" i="0" dirty="0">
              <a:solidFill>
                <a:srgbClr val="202124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hr-HR" sz="1800" b="1" i="0" u="sng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Gleda</a:t>
            </a: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gdje su znakovi</a:t>
            </a:r>
            <a:b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Kojim putem krenuti</a:t>
            </a:r>
            <a:b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Može li tko reći</a:t>
            </a:r>
            <a:b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Gdje </a:t>
            </a:r>
            <a:r>
              <a:rPr lang="hr-HR" sz="1800" b="1" i="0" u="sng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je</a:t>
            </a:r>
            <a:r>
              <a:rPr lang="hr-HR" sz="1800" b="0" i="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put ka sreći?</a:t>
            </a:r>
            <a:endParaRPr lang="hr-HR" sz="1800" b="0" i="0" dirty="0">
              <a:solidFill>
                <a:srgbClr val="202124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Samo </a:t>
            </a:r>
            <a:r>
              <a:rPr lang="hr-H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živi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samo </a:t>
            </a:r>
            <a:r>
              <a:rPr lang="hr-H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budi</a:t>
            </a:r>
            <a:endParaRPr lang="hr-HR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(Svi odgovori doći će sami) hej</a:t>
            </a:r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(Samo </a:t>
            </a:r>
            <a:r>
              <a:rPr lang="hr-H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stoj 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svjetlu)</a:t>
            </a:r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doći će kraj tami</a:t>
            </a:r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Gli imperatori romani avevano queste facce: un artista digitale ha creato i  loro ritratti fotorealistici - Storia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4" r="8812" b="-2"/>
          <a:stretch>
            <a:fillRect/>
          </a:stretch>
        </p:blipFill>
        <p:spPr bwMode="auto">
          <a:xfrm>
            <a:off x="-1" y="1"/>
            <a:ext cx="84374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Freeform: Shape 103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16200000">
            <a:off x="1638010" y="67499"/>
            <a:ext cx="5161398" cy="8437420"/>
          </a:xfrm>
          <a:custGeom>
            <a:avLst/>
            <a:gdLst>
              <a:gd name="connsiteX0" fmla="*/ 2192785 w 2192785"/>
              <a:gd name="connsiteY0" fmla="*/ 3807381 h 3807381"/>
              <a:gd name="connsiteX1" fmla="*/ 0 w 2192785"/>
              <a:gd name="connsiteY1" fmla="*/ 3807381 h 3807381"/>
              <a:gd name="connsiteX2" fmla="*/ 0 w 2192785"/>
              <a:gd name="connsiteY2" fmla="*/ 0 h 3807381"/>
              <a:gd name="connsiteX3" fmla="*/ 2192785 w 2192785"/>
              <a:gd name="connsiteY3" fmla="*/ 0 h 380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2785" h="3807381">
                <a:moveTo>
                  <a:pt x="2192785" y="3807381"/>
                </a:moveTo>
                <a:lnTo>
                  <a:pt x="0" y="3807381"/>
                </a:lnTo>
                <a:lnTo>
                  <a:pt x="0" y="0"/>
                </a:lnTo>
                <a:lnTo>
                  <a:pt x="2192785" y="0"/>
                </a:ln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rgbClr val="000000">
                  <a:alpha val="58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5" name="Freeform: Shape 103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5400000" flipV="1">
            <a:off x="9048782" y="851150"/>
            <a:ext cx="3940765" cy="2309454"/>
          </a:xfrm>
          <a:custGeom>
            <a:avLst/>
            <a:gdLst>
              <a:gd name="connsiteX0" fmla="*/ 757287 w 757287"/>
              <a:gd name="connsiteY0" fmla="*/ 3694096 h 3694096"/>
              <a:gd name="connsiteX1" fmla="*/ 757287 w 757287"/>
              <a:gd name="connsiteY1" fmla="*/ 0 h 3694096"/>
              <a:gd name="connsiteX2" fmla="*/ 0 w 757287"/>
              <a:gd name="connsiteY2" fmla="*/ 0 h 3694096"/>
              <a:gd name="connsiteX3" fmla="*/ 0 w 757287"/>
              <a:gd name="connsiteY3" fmla="*/ 3686094 h 369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287" h="3694096">
                <a:moveTo>
                  <a:pt x="757287" y="3694096"/>
                </a:moveTo>
                <a:lnTo>
                  <a:pt x="757287" y="0"/>
                </a:lnTo>
                <a:lnTo>
                  <a:pt x="0" y="0"/>
                </a:lnTo>
                <a:lnTo>
                  <a:pt x="0" y="3686094"/>
                </a:lnTo>
                <a:close/>
              </a:path>
            </a:pathLst>
          </a:custGeom>
          <a:blipFill dpi="0"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tile tx="0" ty="0" sx="6000" sy="6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7" name="Freeform: Shape 103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7633855" y="742946"/>
            <a:ext cx="3920496" cy="5365173"/>
          </a:xfrm>
          <a:custGeom>
            <a:avLst/>
            <a:gdLst>
              <a:gd name="connsiteX0" fmla="*/ 0 w 1738307"/>
              <a:gd name="connsiteY0" fmla="*/ 0 h 3276601"/>
              <a:gd name="connsiteX1" fmla="*/ 1738307 w 1738307"/>
              <a:gd name="connsiteY1" fmla="*/ 0 h 3276601"/>
              <a:gd name="connsiteX2" fmla="*/ 1738307 w 1738307"/>
              <a:gd name="connsiteY2" fmla="*/ 3276601 h 3276601"/>
              <a:gd name="connsiteX3" fmla="*/ 0 w 1738307"/>
              <a:gd name="connsiteY3" fmla="*/ 3276601 h 327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8307" h="3276601">
                <a:moveTo>
                  <a:pt x="0" y="0"/>
                </a:moveTo>
                <a:lnTo>
                  <a:pt x="1738307" y="0"/>
                </a:lnTo>
                <a:lnTo>
                  <a:pt x="1738307" y="3276601"/>
                </a:lnTo>
                <a:lnTo>
                  <a:pt x="0" y="327660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dist="165100" dir="18900000" algn="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633855" y="990600"/>
            <a:ext cx="3920496" cy="4933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400" b="1" dirty="0">
                <a:solidFill>
                  <a:srgbClr val="000000"/>
                </a:solidFill>
              </a:rPr>
              <a:t>IMPERATOR I IMEPRATIVI</a:t>
            </a:r>
            <a:endParaRPr lang="hr-HR" sz="2400" b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hr-HR" dirty="0">
                <a:solidFill>
                  <a:srgbClr val="000000"/>
                </a:solidFill>
              </a:rPr>
              <a:t>(str. 89)</a:t>
            </a:r>
            <a:endParaRPr lang="hr-HR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hr-HR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sz="2800" dirty="0">
                <a:solidFill>
                  <a:srgbClr val="000000"/>
                </a:solidFill>
              </a:rPr>
              <a:t>Tko su bili imperatori?</a:t>
            </a:r>
            <a:endParaRPr lang="hr-HR" sz="2800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sz="2800" dirty="0">
                <a:solidFill>
                  <a:srgbClr val="000000"/>
                </a:solidFill>
              </a:rPr>
              <a:t>Koji su vam najpoznatiji imperatori?</a:t>
            </a:r>
            <a:endParaRPr lang="hr-HR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>
            <a:grpSpLocks noGrp="1" noRot="1" noChangeAspect="1" noMove="1" noResize="1" noUngrp="1"/>
          </p:cNvGrpSpPr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31" name="Freeform: Shape 30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34" name="Rectangle 3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0" y="1434353"/>
            <a:ext cx="5451157" cy="19946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130000"/>
              </a:lnSpc>
            </a:pPr>
            <a:r>
              <a:rPr lang="en-US" b="1" spc="1300" dirty="0" err="1"/>
              <a:t>imperativ</a:t>
            </a:r>
            <a:endParaRPr lang="en-US" b="1" spc="1300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487322" y="4681728"/>
            <a:ext cx="3962556" cy="14523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/>
              <a:t>zapovjedni glagolski način</a:t>
            </a:r>
            <a:endParaRPr lang="en-US"/>
          </a:p>
        </p:txBody>
      </p:sp>
      <p:grpSp>
        <p:nvGrpSpPr>
          <p:cNvPr id="36" name="Group 35"/>
          <p:cNvGrpSpPr>
            <a:grpSpLocks noGrp="1" noRot="1" noChangeAspect="1" noMove="1" noResize="1" noUngrp="1"/>
          </p:cNvGrpSpPr>
          <p:nvPr/>
        </p:nvGrpSpPr>
        <p:grpSpPr>
          <a:xfrm rot="10800000">
            <a:off x="0" y="0"/>
            <a:ext cx="4714875" cy="4714875"/>
            <a:chOff x="7477125" y="2144791"/>
            <a:chExt cx="4714875" cy="4714875"/>
          </a:xfrm>
        </p:grpSpPr>
        <p:sp>
          <p:nvSpPr>
            <p:cNvPr id="37" name="Right Triangle 36"/>
            <p:cNvSpPr/>
            <p:nvPr/>
          </p:nvSpPr>
          <p:spPr>
            <a:xfrm rot="16200000">
              <a:off x="7477125" y="2144791"/>
              <a:ext cx="4714875" cy="4714875"/>
            </a:xfrm>
            <a:prstGeom prst="rt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: Shape 37"/>
            <p:cNvSpPr/>
            <p:nvPr/>
          </p:nvSpPr>
          <p:spPr>
            <a:xfrm>
              <a:off x="7507861" y="2160821"/>
              <a:ext cx="4670022" cy="4698845"/>
            </a:xfrm>
            <a:custGeom>
              <a:avLst/>
              <a:gdLst>
                <a:gd name="connsiteX0" fmla="*/ 5117285 w 5117285"/>
                <a:gd name="connsiteY0" fmla="*/ 0 h 5117284"/>
                <a:gd name="connsiteX1" fmla="*/ 5117285 w 5117285"/>
                <a:gd name="connsiteY1" fmla="*/ 5117284 h 5117284"/>
                <a:gd name="connsiteX2" fmla="*/ 0 w 5117285"/>
                <a:gd name="connsiteY2" fmla="*/ 5117284 h 511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17285" h="5117284">
                  <a:moveTo>
                    <a:pt x="5117285" y="0"/>
                  </a:moveTo>
                  <a:lnTo>
                    <a:pt x="5117285" y="5117284"/>
                  </a:lnTo>
                  <a:lnTo>
                    <a:pt x="0" y="5117284"/>
                  </a:lnTo>
                  <a:close/>
                </a:path>
              </a:pathLst>
            </a:custGeom>
            <a:blipFill dpi="0" rotWithShape="0">
              <a:blip r:embed="rId3">
                <a:alphaModFix amt="99000"/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tile tx="0" ty="0" sx="40000" sy="4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5"/>
          <a:srcRect l="24332" r="19667" b="-1"/>
          <a:stretch>
            <a:fillRect/>
          </a:stretch>
        </p:blipFill>
        <p:spPr>
          <a:xfrm>
            <a:off x="709760" y="528490"/>
            <a:ext cx="3278734" cy="3278734"/>
          </a:xfrm>
          <a:custGeom>
            <a:avLst/>
            <a:gdLst/>
            <a:ahLst/>
            <a:cxnLst/>
            <a:rect l="l" t="t" r="r" b="b"/>
            <a:pathLst>
              <a:path w="3077326" h="3077326">
                <a:moveTo>
                  <a:pt x="1538663" y="0"/>
                </a:moveTo>
                <a:cubicBezTo>
                  <a:pt x="2388443" y="0"/>
                  <a:pt x="3077326" y="688883"/>
                  <a:pt x="3077326" y="1538663"/>
                </a:cubicBezTo>
                <a:cubicBezTo>
                  <a:pt x="3077326" y="2388443"/>
                  <a:pt x="2388443" y="3077326"/>
                  <a:pt x="1538663" y="3077326"/>
                </a:cubicBezTo>
                <a:cubicBezTo>
                  <a:pt x="688883" y="3077326"/>
                  <a:pt x="0" y="2388443"/>
                  <a:pt x="0" y="1538663"/>
                </a:cubicBezTo>
                <a:cubicBezTo>
                  <a:pt x="0" y="688883"/>
                  <a:pt x="688883" y="0"/>
                  <a:pt x="1538663" y="0"/>
                </a:cubicBezTo>
                <a:close/>
              </a:path>
            </a:pathLst>
          </a:custGeom>
          <a:effectLst>
            <a:outerShdw dist="165100" dir="11940000" algn="ctr" rotWithShape="0">
              <a:schemeClr val="tx1"/>
            </a:outerShdw>
          </a:effectLst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6"/>
          <a:srcRect r="3" b="3"/>
          <a:stretch>
            <a:fillRect/>
          </a:stretch>
        </p:blipFill>
        <p:spPr>
          <a:xfrm>
            <a:off x="3461666" y="3084211"/>
            <a:ext cx="3245299" cy="3245299"/>
          </a:xfrm>
          <a:custGeom>
            <a:avLst/>
            <a:gdLst/>
            <a:ahLst/>
            <a:cxnLst/>
            <a:rect l="l" t="t" r="r" b="b"/>
            <a:pathLst>
              <a:path w="4625350" h="4625350">
                <a:moveTo>
                  <a:pt x="2312675" y="0"/>
                </a:moveTo>
                <a:cubicBezTo>
                  <a:pt x="3589930" y="0"/>
                  <a:pt x="4625350" y="1035420"/>
                  <a:pt x="4625350" y="2312675"/>
                </a:cubicBezTo>
                <a:cubicBezTo>
                  <a:pt x="4625350" y="3589930"/>
                  <a:pt x="3589930" y="4625350"/>
                  <a:pt x="2312675" y="4625350"/>
                </a:cubicBezTo>
                <a:cubicBezTo>
                  <a:pt x="1035420" y="4625350"/>
                  <a:pt x="0" y="3589930"/>
                  <a:pt x="0" y="2312675"/>
                </a:cubicBezTo>
                <a:cubicBezTo>
                  <a:pt x="0" y="1035420"/>
                  <a:pt x="1035420" y="0"/>
                  <a:pt x="2312675" y="0"/>
                </a:cubicBezTo>
                <a:close/>
              </a:path>
            </a:pathLst>
          </a:custGeom>
          <a:effectLst>
            <a:outerShdw dist="165100" dir="11940000" algn="ctr" rotWithShape="0">
              <a:schemeClr val="tx1"/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Slika 4" descr="Slika na kojoj se prikazuje tekst, snimka zaslona, Font&#10;&#10;Opis je automatski generiran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39" y="1709738"/>
            <a:ext cx="10488580" cy="36043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9"/>
          <p:cNvGrpSpPr>
            <a:grpSpLocks noGrp="1" noRot="1" noChangeAspect="1" noMove="1" noResize="1" noUngrp="1"/>
          </p:cNvGrpSpPr>
          <p:nvPr/>
        </p:nvGrpSpPr>
        <p:grpSpPr>
          <a:xfrm flipV="1">
            <a:off x="11626076" y="3551521"/>
            <a:ext cx="567782" cy="3306479"/>
            <a:chOff x="11619770" y="-2005"/>
            <a:chExt cx="567782" cy="3306479"/>
          </a:xfrm>
        </p:grpSpPr>
        <p:sp>
          <p:nvSpPr>
            <p:cNvPr id="23" name="Freeform: Shape 10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Rectangle 11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25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5400000" flipV="1">
            <a:off x="5404030" y="-5378272"/>
            <a:ext cx="1409700" cy="12192003"/>
          </a:xfrm>
          <a:custGeom>
            <a:avLst/>
            <a:gdLst>
              <a:gd name="connsiteX0" fmla="*/ 757287 w 757287"/>
              <a:gd name="connsiteY0" fmla="*/ 3694096 h 3694096"/>
              <a:gd name="connsiteX1" fmla="*/ 757287 w 757287"/>
              <a:gd name="connsiteY1" fmla="*/ 0 h 3694096"/>
              <a:gd name="connsiteX2" fmla="*/ 0 w 757287"/>
              <a:gd name="connsiteY2" fmla="*/ 0 h 3694096"/>
              <a:gd name="connsiteX3" fmla="*/ 0 w 757287"/>
              <a:gd name="connsiteY3" fmla="*/ 3686094 h 369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287" h="3694096">
                <a:moveTo>
                  <a:pt x="757287" y="3694096"/>
                </a:moveTo>
                <a:lnTo>
                  <a:pt x="757287" y="0"/>
                </a:lnTo>
                <a:lnTo>
                  <a:pt x="0" y="0"/>
                </a:lnTo>
                <a:lnTo>
                  <a:pt x="0" y="3686094"/>
                </a:lnTo>
                <a:close/>
              </a:path>
            </a:pathLst>
          </a:custGeom>
          <a:blipFill dpi="0" rotWithShape="1"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tile tx="0" ty="0" sx="6000" sy="6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65750" y="517186"/>
            <a:ext cx="10282725" cy="1281181"/>
          </a:xfrm>
          <a:solidFill>
            <a:schemeClr val="accent1">
              <a:lumMod val="20000"/>
              <a:lumOff val="80000"/>
            </a:schemeClr>
          </a:solidFill>
          <a:effectLst>
            <a:outerShdw dist="190500" dir="2700000" algn="tr" rotWithShape="0">
              <a:schemeClr val="tx1"/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 err="1">
                <a:solidFill>
                  <a:srgbClr val="000000"/>
                </a:solidFill>
              </a:rPr>
              <a:t>zaključimo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Rezervirano mjesto sadržaja 2"/>
          <p:cNvSpPr/>
          <p:nvPr/>
        </p:nvSpPr>
        <p:spPr>
          <a:xfrm>
            <a:off x="1086476" y="2369713"/>
            <a:ext cx="4770883" cy="3971101"/>
          </a:xfrm>
          <a:prstGeom prst="rect">
            <a:avLst/>
          </a:prstGeom>
        </p:spPr>
        <p:txBody>
          <a:bodyPr/>
          <a:lstStyle/>
          <a:p>
            <a:pPr marL="285750" indent="-285750" defTabSz="86868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GLAGOLSKI NAČINI </a:t>
            </a:r>
            <a:endParaRPr lang="hr-HR" sz="24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defTabSz="86868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hr-HR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defTabSz="86868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Glagolski oblici kojima se izriče odnos glagolske osobe prema vršenju radnje. </a:t>
            </a:r>
            <a:endParaRPr lang="hr-HR" sz="2800" dirty="0"/>
          </a:p>
        </p:txBody>
      </p:sp>
      <p:sp>
        <p:nvSpPr>
          <p:cNvPr id="4" name="Rezervirano mjesto sadržaja 3"/>
          <p:cNvSpPr/>
          <p:nvPr/>
        </p:nvSpPr>
        <p:spPr>
          <a:xfrm>
            <a:off x="6325408" y="2369713"/>
            <a:ext cx="4802341" cy="3971101"/>
          </a:xfrm>
          <a:prstGeom prst="rect">
            <a:avLst/>
          </a:prstGeom>
        </p:spPr>
        <p:txBody>
          <a:bodyPr/>
          <a:lstStyle/>
          <a:p>
            <a:pPr marL="285750" indent="-285750" defTabSz="86868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IMPERATIV</a:t>
            </a:r>
            <a:endParaRPr lang="hr-HR" sz="24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defTabSz="86868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hr-HR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 defTabSz="86868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r-HR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Glagolski način kojim izričemo zapovijed, zabranu, molbu, savjet, opomenu i poticaj.</a:t>
            </a:r>
            <a:endParaRPr lang="hr-HR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08661" y="242576"/>
            <a:ext cx="10357666" cy="1438450"/>
          </a:xfrm>
        </p:spPr>
        <p:txBody>
          <a:bodyPr/>
          <a:lstStyle/>
          <a:p>
            <a:pPr algn="ctr"/>
            <a:r>
              <a:rPr lang="hr-HR" dirty="0"/>
              <a:t>Sprezanje / konjugacija</a:t>
            </a:r>
            <a:br>
              <a:rPr lang="hr-HR" dirty="0"/>
            </a:br>
            <a:r>
              <a:rPr lang="hr-HR" sz="2000" dirty="0"/>
              <a:t>(oprati)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08661" y="2318764"/>
            <a:ext cx="4995019" cy="41576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hr-HR" dirty="0" err="1"/>
              <a:t>Jd</a:t>
            </a:r>
            <a:r>
              <a:rPr lang="hr-HR" dirty="0"/>
              <a:t>.</a:t>
            </a:r>
            <a:endParaRPr lang="hr-HR" dirty="0"/>
          </a:p>
          <a:p>
            <a:endParaRPr lang="hr-HR" dirty="0"/>
          </a:p>
          <a:p>
            <a:r>
              <a:rPr lang="hr-HR" b="1" dirty="0"/>
              <a:t>1. /</a:t>
            </a:r>
            <a:endParaRPr lang="hr-HR" b="1" dirty="0"/>
          </a:p>
          <a:p>
            <a:r>
              <a:rPr lang="hr-HR" b="1" dirty="0"/>
              <a:t>2. operi (posuđe)</a:t>
            </a:r>
            <a:endParaRPr lang="hr-HR" b="1" dirty="0"/>
          </a:p>
          <a:p>
            <a:r>
              <a:rPr lang="hr-HR" b="1" dirty="0"/>
              <a:t>3. neka opere (posuđe</a:t>
            </a:r>
            <a:r>
              <a:rPr lang="hr-HR" dirty="0"/>
              <a:t>)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355385" y="2318763"/>
            <a:ext cx="5027954" cy="41576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hr-HR" dirty="0"/>
              <a:t>Mn. </a:t>
            </a:r>
            <a:endParaRPr lang="hr-HR" dirty="0"/>
          </a:p>
          <a:p>
            <a:endParaRPr lang="hr-HR" dirty="0"/>
          </a:p>
          <a:p>
            <a:r>
              <a:rPr lang="hr-HR" b="1" dirty="0"/>
              <a:t>1. operimo (posuđe)</a:t>
            </a:r>
            <a:endParaRPr lang="hr-HR" b="1" dirty="0"/>
          </a:p>
          <a:p>
            <a:r>
              <a:rPr lang="hr-HR" b="1" dirty="0"/>
              <a:t>2. operite (posuđe)</a:t>
            </a:r>
            <a:endParaRPr lang="hr-HR" b="1" dirty="0"/>
          </a:p>
          <a:p>
            <a:r>
              <a:rPr lang="hr-HR" b="1" dirty="0"/>
              <a:t>3. neka operu (posuđe)</a:t>
            </a:r>
            <a:endParaRPr lang="hr-H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Grp="1" noRot="1" noChangeAspect="1" noMove="1" noResize="1" noUngrp="1"/>
          </p:cNvGrpSpPr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11" name="Freeform: Shape 10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b="15730"/>
          <a:stretch>
            <a:fillRect/>
          </a:stretch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00200" y="1261872"/>
            <a:ext cx="7142018" cy="285292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3600" spc="1300">
                <a:solidFill>
                  <a:srgbClr val="FFFFFF"/>
                </a:solidFill>
              </a:rPr>
              <a:t>Nastavni listić broj 1</a:t>
            </a:r>
            <a:endParaRPr lang="en-US" sz="3600" spc="1300">
              <a:solidFill>
                <a:srgbClr val="FFFFFF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600200" y="4681728"/>
            <a:ext cx="7142018" cy="92929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1600" b="1" cap="all" spc="600" dirty="0" err="1">
                <a:solidFill>
                  <a:srgbClr val="FFFFFF"/>
                </a:solidFill>
                <a:latin typeface="+mn-lt"/>
              </a:rPr>
              <a:t>Prepoznaj</a:t>
            </a:r>
            <a:r>
              <a:rPr lang="en-US" sz="1600" b="1" cap="all" spc="6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600" b="1" cap="all" spc="600" dirty="0" err="1">
                <a:solidFill>
                  <a:srgbClr val="FFFFFF"/>
                </a:solidFill>
                <a:latin typeface="+mn-lt"/>
              </a:rPr>
              <a:t>novu</a:t>
            </a:r>
            <a:r>
              <a:rPr lang="en-US" sz="1600" b="1" cap="all" spc="6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600" b="1" cap="all" spc="600" dirty="0" err="1">
                <a:solidFill>
                  <a:srgbClr val="FFFFFF"/>
                </a:solidFill>
                <a:latin typeface="+mn-lt"/>
              </a:rPr>
              <a:t>pojavu</a:t>
            </a:r>
            <a:endParaRPr lang="en-US" sz="1600" b="1" cap="all" spc="6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13253" y="322803"/>
            <a:ext cx="642729" cy="2930667"/>
          </a:xfrm>
          <a:prstGeom prst="rect">
            <a:avLst/>
          </a:prstGeom>
          <a:blipFill dpi="0" rotWithShape="1">
            <a:blip r:embed="rId4">
              <a:alphaModFix amt="99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tile tx="0" ty="0" sx="6000" sy="6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V="1">
            <a:off x="0" y="0"/>
            <a:ext cx="206609" cy="20213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Grp="1" noRot="1" noChangeAspect="1" noMove="1" noResize="1" noUngrp="1"/>
          </p:cNvGrpSpPr>
          <p:nvPr/>
        </p:nvGrpSpPr>
        <p:grpSpPr>
          <a:xfrm flipV="1">
            <a:off x="11626076" y="3551521"/>
            <a:ext cx="567782" cy="3306479"/>
            <a:chOff x="11619770" y="-2005"/>
            <a:chExt cx="567782" cy="3306479"/>
          </a:xfrm>
        </p:grpSpPr>
        <p:sp>
          <p:nvSpPr>
            <p:cNvPr id="11" name="Freeform: Shape 10"/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"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1" y="3665415"/>
            <a:ext cx="693472" cy="3192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36225" y="2678732"/>
            <a:ext cx="2706010" cy="3600124"/>
          </a:xfrm>
          <a:prstGeom prst="rect">
            <a:avLst/>
          </a:prstGeom>
          <a:blipFill dpi="0" rotWithShape="1"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tile tx="0" ty="0" sx="6000" sy="6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/>
          <a:srcRect l="11275" r="17723" b="-3"/>
          <a:stretch>
            <a:fillRect/>
          </a:stretch>
        </p:blipFill>
        <p:spPr>
          <a:xfrm>
            <a:off x="1225539" y="749478"/>
            <a:ext cx="4625350" cy="4625350"/>
          </a:xfrm>
          <a:custGeom>
            <a:avLst/>
            <a:gdLst/>
            <a:ahLst/>
            <a:cxnLst/>
            <a:rect l="l" t="t" r="r" b="b"/>
            <a:pathLst>
              <a:path w="4625350" h="4625350">
                <a:moveTo>
                  <a:pt x="2312675" y="0"/>
                </a:moveTo>
                <a:cubicBezTo>
                  <a:pt x="3589930" y="0"/>
                  <a:pt x="4625350" y="1035420"/>
                  <a:pt x="4625350" y="2312675"/>
                </a:cubicBezTo>
                <a:cubicBezTo>
                  <a:pt x="4625350" y="3589930"/>
                  <a:pt x="3589930" y="4625350"/>
                  <a:pt x="2312675" y="4625350"/>
                </a:cubicBezTo>
                <a:cubicBezTo>
                  <a:pt x="1035420" y="4625350"/>
                  <a:pt x="0" y="3589930"/>
                  <a:pt x="0" y="2312675"/>
                </a:cubicBezTo>
                <a:cubicBezTo>
                  <a:pt x="0" y="1035420"/>
                  <a:pt x="1035420" y="0"/>
                  <a:pt x="2312675" y="0"/>
                </a:cubicBezTo>
                <a:close/>
              </a:path>
            </a:pathLst>
          </a:custGeom>
          <a:effectLst>
            <a:outerShdw dist="165100" dir="8100000" algn="tr" rotWithShape="0">
              <a:schemeClr val="tx1"/>
            </a:outerShdw>
          </a:effectLst>
        </p:spPr>
      </p:pic>
      <p:sp>
        <p:nvSpPr>
          <p:cNvPr id="20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V="1">
            <a:off x="11986521" y="-1"/>
            <a:ext cx="206609" cy="20213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6740203" y="2400300"/>
            <a:ext cx="5207350" cy="37338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b="1" dirty="0"/>
              <a:t>ZAKLJUČIMO</a:t>
            </a:r>
            <a:endParaRPr lang="en-US" sz="2800" b="1" dirty="0"/>
          </a:p>
          <a:p>
            <a:r>
              <a:rPr lang="en-US" sz="2800" b="1" dirty="0" err="1">
                <a:effectLst/>
              </a:rPr>
              <a:t>Kod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nekih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glagola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pri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tvorbi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imperativa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može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doći</a:t>
            </a:r>
            <a:r>
              <a:rPr lang="en-US" sz="2800" b="1" dirty="0">
                <a:effectLst/>
              </a:rPr>
              <a:t> do </a:t>
            </a:r>
            <a:r>
              <a:rPr lang="en-US" sz="2800" b="1" dirty="0" err="1">
                <a:effectLst/>
              </a:rPr>
              <a:t>glasovnih</a:t>
            </a:r>
            <a:r>
              <a:rPr lang="en-US" sz="2800" b="1" dirty="0">
                <a:effectLst/>
              </a:rPr>
              <a:t> </a:t>
            </a:r>
            <a:r>
              <a:rPr lang="en-US" sz="2800" b="1" dirty="0" err="1">
                <a:effectLst/>
              </a:rPr>
              <a:t>promjena</a:t>
            </a:r>
            <a:r>
              <a:rPr lang="en-US" sz="2800" b="1" dirty="0">
                <a:effectLst/>
              </a:rPr>
              <a:t> 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niceBeachVTI">
  <a:themeElements>
    <a:clrScheme name="AnalogousFromRegularSeedRightStep">
      <a:dk1>
        <a:srgbClr val="000000"/>
      </a:dk1>
      <a:lt1>
        <a:srgbClr val="FFFFFF"/>
      </a:lt1>
      <a:dk2>
        <a:srgbClr val="31201C"/>
      </a:dk2>
      <a:lt2>
        <a:srgbClr val="F3F0F0"/>
      </a:lt2>
      <a:accent1>
        <a:srgbClr val="20B2B6"/>
      </a:accent1>
      <a:accent2>
        <a:srgbClr val="1781D5"/>
      </a:accent2>
      <a:accent3>
        <a:srgbClr val="2944E7"/>
      </a:accent3>
      <a:accent4>
        <a:srgbClr val="5928D8"/>
      </a:accent4>
      <a:accent5>
        <a:srgbClr val="AC29E7"/>
      </a:accent5>
      <a:accent6>
        <a:srgbClr val="D517C0"/>
      </a:accent6>
      <a:hlink>
        <a:srgbClr val="BF423F"/>
      </a:hlink>
      <a:folHlink>
        <a:srgbClr val="7F7F7F"/>
      </a:folHlink>
    </a:clrScheme>
    <a:fontScheme name="Avenir 1">
      <a:majorFont>
        <a:latin typeface="Avenir Next LT Pro Ligh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VeniceBeachVTI">
  <a:themeElements>
    <a:clrScheme name="AnalogousFromRegularSeedRightStep">
      <a:dk1>
        <a:srgbClr val="000000"/>
      </a:dk1>
      <a:lt1>
        <a:srgbClr val="FFFFFF"/>
      </a:lt1>
      <a:dk2>
        <a:srgbClr val="31201C"/>
      </a:dk2>
      <a:lt2>
        <a:srgbClr val="F3F0F0"/>
      </a:lt2>
      <a:accent1>
        <a:srgbClr val="20B2B6"/>
      </a:accent1>
      <a:accent2>
        <a:srgbClr val="1781D5"/>
      </a:accent2>
      <a:accent3>
        <a:srgbClr val="2944E7"/>
      </a:accent3>
      <a:accent4>
        <a:srgbClr val="5928D8"/>
      </a:accent4>
      <a:accent5>
        <a:srgbClr val="AC29E7"/>
      </a:accent5>
      <a:accent6>
        <a:srgbClr val="D517C0"/>
      </a:accent6>
      <a:hlink>
        <a:srgbClr val="BF423F"/>
      </a:hlink>
      <a:folHlink>
        <a:srgbClr val="7F7F7F"/>
      </a:folHlink>
    </a:clrScheme>
    <a:fontScheme name="Avenir 1">
      <a:majorFont>
        <a:latin typeface="Avenir Next LT Pro Ligh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2214</Words>
  <Application>WPS Presentation</Application>
  <PresentationFormat>Široki zaslon</PresentationFormat>
  <Paragraphs>141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SimSun</vt:lpstr>
      <vt:lpstr>Wingdings</vt:lpstr>
      <vt:lpstr>Avenir Next LT Pro Light</vt:lpstr>
      <vt:lpstr>Yu Gothic UI Light</vt:lpstr>
      <vt:lpstr>Times New Roman</vt:lpstr>
      <vt:lpstr>Avenir Next LT Pro</vt:lpstr>
      <vt:lpstr>Euphorigenic</vt:lpstr>
      <vt:lpstr>Microsoft YaHei</vt:lpstr>
      <vt:lpstr>Arial Unicode MS</vt:lpstr>
      <vt:lpstr>Calibri</vt:lpstr>
      <vt:lpstr>VeniceBeachVTI</vt:lpstr>
      <vt:lpstr>1_VeniceBeachVTI</vt:lpstr>
      <vt:lpstr>Goran Bare Put ka sreći</vt:lpstr>
      <vt:lpstr>PowerPoint 演示文稿</vt:lpstr>
      <vt:lpstr>PowerPoint 演示文稿</vt:lpstr>
      <vt:lpstr>imperativ</vt:lpstr>
      <vt:lpstr>PowerPoint 演示文稿</vt:lpstr>
      <vt:lpstr>zaključimo</vt:lpstr>
      <vt:lpstr>Sprezanje / konjugacija (oprati)</vt:lpstr>
      <vt:lpstr>Nastavni listić broj 1</vt:lpstr>
      <vt:lpstr>PowerPoint 演示文稿</vt:lpstr>
      <vt:lpstr>Prezent vs. imperativ</vt:lpstr>
      <vt:lpstr>Imperativ pomoćnih glagola</vt:lpstr>
      <vt:lpstr>PowerPoint 演示文稿</vt:lpstr>
      <vt:lpstr>Nastavni listić broj 1</vt:lpstr>
      <vt:lpstr>Zadatci za samostalan rad str. 92</vt:lpstr>
      <vt:lpstr>A.b.Šimić: opomena</vt:lpstr>
      <vt:lpstr> a) U rečenicama podcrtaj glagole u imperativu.  b) Rečenice poveži s odgovarajućim značenjem.  </vt:lpstr>
      <vt:lpstr>Pročitaj recept za picu. U njemu odredi glagole u imperativu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Goran Bare Put ka sreći</dc:title>
  <dc:creator>Gosti gosti</dc:creator>
  <cp:lastModifiedBy>Korisnik</cp:lastModifiedBy>
  <cp:revision>2</cp:revision>
  <dcterms:created xsi:type="dcterms:W3CDTF">2024-05-27T21:26:00Z</dcterms:created>
  <dcterms:modified xsi:type="dcterms:W3CDTF">2024-05-28T10:57:49Z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928CF3EC71684E7280085D3EBC7DD6AA_12</vt:lpwstr>
  </property>
  <property fmtid="{D5CDD505-2E9C-101B-9397-08002B2CF9AE}" pid="3" name="KSOProductBuildVer">
    <vt:lpwstr>1033-12.2.0.16909</vt:lpwstr>
  </property>
</Properties>
</file>