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</p:sldMasterIdLst>
  <p:notesMasterIdLst>
    <p:notesMasterId r:id="rId24"/>
  </p:notesMasterIdLst>
  <p:sldIdLst>
    <p:sldId id="258" r:id="rId2"/>
    <p:sldId id="260" r:id="rId3"/>
    <p:sldId id="256" r:id="rId4"/>
    <p:sldId id="268" r:id="rId5"/>
    <p:sldId id="297" r:id="rId6"/>
    <p:sldId id="296" r:id="rId7"/>
    <p:sldId id="299" r:id="rId8"/>
    <p:sldId id="261" r:id="rId9"/>
    <p:sldId id="298" r:id="rId10"/>
    <p:sldId id="283" r:id="rId11"/>
    <p:sldId id="303" r:id="rId12"/>
    <p:sldId id="301" r:id="rId13"/>
    <p:sldId id="304" r:id="rId14"/>
    <p:sldId id="302" r:id="rId15"/>
    <p:sldId id="305" r:id="rId16"/>
    <p:sldId id="306" r:id="rId17"/>
    <p:sldId id="300" r:id="rId18"/>
    <p:sldId id="263" r:id="rId19"/>
    <p:sldId id="257" r:id="rId20"/>
    <p:sldId id="264" r:id="rId21"/>
    <p:sldId id="307" r:id="rId22"/>
    <p:sldId id="271" r:id="rId23"/>
  </p:sldIdLst>
  <p:sldSz cx="9144000" cy="5143500" type="screen16x9"/>
  <p:notesSz cx="6858000" cy="9144000"/>
  <p:embeddedFontLst>
    <p:embeddedFont>
      <p:font typeface="Lato" panose="020B0604020202020204" charset="-18"/>
      <p:regular r:id="rId25"/>
      <p:bold r:id="rId26"/>
      <p:italic r:id="rId27"/>
      <p:boldItalic r:id="rId28"/>
    </p:embeddedFont>
    <p:embeddedFont>
      <p:font typeface="Roboto Slab Regular" panose="020B0604020202020204" charset="0"/>
      <p:regular r:id="rId29"/>
      <p:bold r:id="rId30"/>
    </p:embeddedFont>
    <p:embeddedFont>
      <p:font typeface="Lato Light" panose="020B0604020202020204" charset="-18"/>
      <p:regular r:id="rId31"/>
      <p:bold r:id="rId32"/>
      <p:italic r:id="rId33"/>
      <p:boldItalic r:id="rId34"/>
    </p:embeddedFont>
    <p:embeddedFont>
      <p:font typeface="Arial Black" panose="020B0A04020102020204" pitchFamily="34" charset="0"/>
      <p:bold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E225D28-81A1-47F6-B832-14334138A573}">
  <a:tblStyle styleId="{5E225D28-81A1-47F6-B832-14334138A57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C029A7E8-3C45-47D5-81E7-23AC33BA362D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9" d="100"/>
          <a:sy n="139" d="100"/>
        </p:scale>
        <p:origin x="1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1" name="Google Shape;401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6" name="Google Shape;516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" name="Google Shape;415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7" name="Google Shape;387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35f391192_0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8" name="Google Shape;488;g35f391192_0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Google Shape;42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gca6fcf8b10_0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3" name="Google Shape;683;gca6fcf8b10_0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8" name="Google Shape;448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2" name="Google Shape;392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6" name="Google Shape;456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630450" y="630150"/>
            <a:ext cx="3883200" cy="3883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5430350" y="228600"/>
            <a:ext cx="1388100" cy="13881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5908250" y="4660825"/>
            <a:ext cx="605400" cy="60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2706650" y="3872629"/>
            <a:ext cx="1097700" cy="10977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2081694" y="771271"/>
            <a:ext cx="774600" cy="774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6513651" y="1616690"/>
            <a:ext cx="413400" cy="413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2420476" y="3612044"/>
            <a:ext cx="336900" cy="3369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2362484" y="1670133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>
            <a:off x="6818461" y="1338692"/>
            <a:ext cx="93900" cy="939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>
            <a:off x="6163989" y="4374525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2300611" y="990190"/>
            <a:ext cx="336767" cy="336767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02BDC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" name="Google Shape;21;p2"/>
          <p:cNvGrpSpPr/>
          <p:nvPr/>
        </p:nvGrpSpPr>
        <p:grpSpPr>
          <a:xfrm>
            <a:off x="3001075" y="4182123"/>
            <a:ext cx="508851" cy="478711"/>
            <a:chOff x="5972700" y="2330200"/>
            <a:chExt cx="411625" cy="387275"/>
          </a:xfrm>
        </p:grpSpPr>
        <p:sp>
          <p:nvSpPr>
            <p:cNvPr id="22" name="Google Shape;22;p2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24;p2"/>
          <p:cNvGrpSpPr/>
          <p:nvPr/>
        </p:nvGrpSpPr>
        <p:grpSpPr>
          <a:xfrm>
            <a:off x="5861768" y="506559"/>
            <a:ext cx="524975" cy="832145"/>
            <a:chOff x="6718575" y="2318625"/>
            <a:chExt cx="256950" cy="407375"/>
          </a:xfrm>
        </p:grpSpPr>
        <p:sp>
          <p:nvSpPr>
            <p:cNvPr id="25" name="Google Shape;25;p2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33" name="Google Shape;33;p2"/>
          <p:cNvSpPr txBox="1">
            <a:spLocks noGrp="1"/>
          </p:cNvSpPr>
          <p:nvPr>
            <p:ph type="ctrTitle"/>
          </p:nvPr>
        </p:nvSpPr>
        <p:spPr>
          <a:xfrm>
            <a:off x="2757250" y="961350"/>
            <a:ext cx="3629400" cy="322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4" name="Google Shape;34;p2"/>
          <p:cNvSpPr/>
          <p:nvPr/>
        </p:nvSpPr>
        <p:spPr>
          <a:xfrm>
            <a:off x="2757247" y="861970"/>
            <a:ext cx="300900" cy="3009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2"/>
          <p:cNvSpPr/>
          <p:nvPr/>
        </p:nvSpPr>
        <p:spPr>
          <a:xfrm>
            <a:off x="3509928" y="4757335"/>
            <a:ext cx="213000" cy="2130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2"/>
          <p:cNvSpPr/>
          <p:nvPr/>
        </p:nvSpPr>
        <p:spPr>
          <a:xfrm>
            <a:off x="5494851" y="4374527"/>
            <a:ext cx="413400" cy="4134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4"/>
          <p:cNvSpPr/>
          <p:nvPr/>
        </p:nvSpPr>
        <p:spPr>
          <a:xfrm>
            <a:off x="3811800" y="-194800"/>
            <a:ext cx="1520400" cy="15204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4"/>
          <p:cNvSpPr/>
          <p:nvPr/>
        </p:nvSpPr>
        <p:spPr>
          <a:xfrm>
            <a:off x="4982150" y="734775"/>
            <a:ext cx="774600" cy="774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"/>
          <p:cNvSpPr/>
          <p:nvPr/>
        </p:nvSpPr>
        <p:spPr>
          <a:xfrm>
            <a:off x="3469949" y="810973"/>
            <a:ext cx="213000" cy="213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4"/>
          <p:cNvSpPr/>
          <p:nvPr/>
        </p:nvSpPr>
        <p:spPr>
          <a:xfrm>
            <a:off x="3109875" y="154418"/>
            <a:ext cx="508800" cy="5088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4"/>
          <p:cNvSpPr/>
          <p:nvPr/>
        </p:nvSpPr>
        <p:spPr>
          <a:xfrm>
            <a:off x="5395528" y="-85690"/>
            <a:ext cx="213000" cy="2130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4"/>
          <p:cNvSpPr/>
          <p:nvPr/>
        </p:nvSpPr>
        <p:spPr>
          <a:xfrm>
            <a:off x="-140400" y="3784204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4"/>
          <p:cNvSpPr/>
          <p:nvPr/>
        </p:nvSpPr>
        <p:spPr>
          <a:xfrm>
            <a:off x="8079301" y="4416226"/>
            <a:ext cx="879300" cy="8793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4"/>
          <p:cNvSpPr/>
          <p:nvPr/>
        </p:nvSpPr>
        <p:spPr>
          <a:xfrm>
            <a:off x="407150" y="4701449"/>
            <a:ext cx="336900" cy="3369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4"/>
          <p:cNvSpPr/>
          <p:nvPr/>
        </p:nvSpPr>
        <p:spPr>
          <a:xfrm>
            <a:off x="8896576" y="4123321"/>
            <a:ext cx="292800" cy="2928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4"/>
          <p:cNvSpPr/>
          <p:nvPr/>
        </p:nvSpPr>
        <p:spPr>
          <a:xfrm>
            <a:off x="7800547" y="4653308"/>
            <a:ext cx="213000" cy="2130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4"/>
          <p:cNvSpPr/>
          <p:nvPr/>
        </p:nvSpPr>
        <p:spPr>
          <a:xfrm>
            <a:off x="8471997" y="4203227"/>
            <a:ext cx="93900" cy="939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4"/>
          <p:cNvSpPr/>
          <p:nvPr/>
        </p:nvSpPr>
        <p:spPr>
          <a:xfrm>
            <a:off x="528659" y="3509275"/>
            <a:ext cx="213000" cy="21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4"/>
          <p:cNvSpPr/>
          <p:nvPr/>
        </p:nvSpPr>
        <p:spPr>
          <a:xfrm>
            <a:off x="8327788" y="4664713"/>
            <a:ext cx="382244" cy="382244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FFB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2" name="Google Shape;82;p4"/>
          <p:cNvGrpSpPr/>
          <p:nvPr/>
        </p:nvGrpSpPr>
        <p:grpSpPr>
          <a:xfrm>
            <a:off x="154025" y="4093698"/>
            <a:ext cx="508851" cy="478711"/>
            <a:chOff x="5972700" y="2330200"/>
            <a:chExt cx="411625" cy="387275"/>
          </a:xfrm>
        </p:grpSpPr>
        <p:sp>
          <p:nvSpPr>
            <p:cNvPr id="83" name="Google Shape;83;p4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4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" name="Google Shape;85;p4"/>
          <p:cNvGrpSpPr/>
          <p:nvPr/>
        </p:nvGrpSpPr>
        <p:grpSpPr>
          <a:xfrm>
            <a:off x="5222963" y="889722"/>
            <a:ext cx="292923" cy="464285"/>
            <a:chOff x="6718575" y="2318625"/>
            <a:chExt cx="256950" cy="407375"/>
          </a:xfrm>
        </p:grpSpPr>
        <p:sp>
          <p:nvSpPr>
            <p:cNvPr id="86" name="Google Shape;86;p4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4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4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4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4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4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4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4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4" name="Google Shape;94;p4"/>
          <p:cNvSpPr txBox="1">
            <a:spLocks noGrp="1"/>
          </p:cNvSpPr>
          <p:nvPr>
            <p:ph type="body" idx="1"/>
          </p:nvPr>
        </p:nvSpPr>
        <p:spPr>
          <a:xfrm>
            <a:off x="1242275" y="1704600"/>
            <a:ext cx="6659700" cy="8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Char char="○"/>
              <a:defRPr sz="3000" i="1"/>
            </a:lvl1pPr>
            <a:lvl2pPr marL="914400" lvl="1" indent="-419100" algn="ctr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Char char="◦"/>
              <a:defRPr sz="3000" i="1"/>
            </a:lvl2pPr>
            <a:lvl3pPr marL="1371600" lvl="2" indent="-419100" algn="ctr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Char char="◦"/>
              <a:defRPr sz="3000" i="1"/>
            </a:lvl3pPr>
            <a:lvl4pPr marL="1828800" lvl="3" indent="-419100" algn="ctr" rtl="0">
              <a:spcBef>
                <a:spcPts val="1000"/>
              </a:spcBef>
              <a:spcAft>
                <a:spcPts val="0"/>
              </a:spcAft>
              <a:buSzPts val="3000"/>
              <a:buChar char="◦"/>
              <a:defRPr sz="3000" i="1"/>
            </a:lvl4pPr>
            <a:lvl5pPr marL="2286000" lvl="4" indent="-419100" algn="ctr" rtl="0">
              <a:spcBef>
                <a:spcPts val="1000"/>
              </a:spcBef>
              <a:spcAft>
                <a:spcPts val="0"/>
              </a:spcAft>
              <a:buSzPts val="3000"/>
              <a:buChar char="◦"/>
              <a:defRPr sz="3000" i="1"/>
            </a:lvl5pPr>
            <a:lvl6pPr marL="2743200" lvl="5" indent="-419100" algn="ctr" rtl="0">
              <a:spcBef>
                <a:spcPts val="1000"/>
              </a:spcBef>
              <a:spcAft>
                <a:spcPts val="0"/>
              </a:spcAft>
              <a:buSzPts val="3000"/>
              <a:buChar char="◦"/>
              <a:defRPr sz="3000" i="1"/>
            </a:lvl6pPr>
            <a:lvl7pPr marL="3200400" lvl="6" indent="-419100" algn="ctr" rtl="0">
              <a:spcBef>
                <a:spcPts val="1000"/>
              </a:spcBef>
              <a:spcAft>
                <a:spcPts val="0"/>
              </a:spcAft>
              <a:buSzPts val="3000"/>
              <a:buChar char="◦"/>
              <a:defRPr sz="3000" i="1"/>
            </a:lvl7pPr>
            <a:lvl8pPr marL="3657600" lvl="7" indent="-419100" algn="ctr" rtl="0">
              <a:spcBef>
                <a:spcPts val="1000"/>
              </a:spcBef>
              <a:spcAft>
                <a:spcPts val="0"/>
              </a:spcAft>
              <a:buSzPts val="3000"/>
              <a:buChar char="◦"/>
              <a:defRPr sz="3000" i="1"/>
            </a:lvl8pPr>
            <a:lvl9pPr marL="4114800" lvl="8" indent="-419100" algn="ctr">
              <a:spcBef>
                <a:spcPts val="1000"/>
              </a:spcBef>
              <a:spcAft>
                <a:spcPts val="1000"/>
              </a:spcAft>
              <a:buSzPts val="3000"/>
              <a:buChar char="◦"/>
              <a:defRPr sz="3000" i="1"/>
            </a:lvl9pPr>
          </a:lstStyle>
          <a:p>
            <a:endParaRPr/>
          </a:p>
        </p:txBody>
      </p:sp>
      <p:sp>
        <p:nvSpPr>
          <p:cNvPr id="95" name="Google Shape;95;p4"/>
          <p:cNvSpPr txBox="1"/>
          <p:nvPr/>
        </p:nvSpPr>
        <p:spPr>
          <a:xfrm>
            <a:off x="3593400" y="8930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b="1">
                <a:solidFill>
                  <a:srgbClr val="FFFFFF"/>
                </a:solidFill>
              </a:rPr>
              <a:t>“</a:t>
            </a:r>
            <a:endParaRPr sz="9600" b="1">
              <a:solidFill>
                <a:srgbClr val="FFFFFF"/>
              </a:solidFill>
            </a:endParaRPr>
          </a:p>
        </p:txBody>
      </p:sp>
      <p:sp>
        <p:nvSpPr>
          <p:cNvPr id="96" name="Google Shape;96;p4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5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5"/>
          <p:cNvSpPr/>
          <p:nvPr/>
        </p:nvSpPr>
        <p:spPr>
          <a:xfrm>
            <a:off x="-167025" y="559475"/>
            <a:ext cx="2630400" cy="26304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5"/>
          <p:cNvSpPr/>
          <p:nvPr/>
        </p:nvSpPr>
        <p:spPr>
          <a:xfrm>
            <a:off x="1812100" y="271400"/>
            <a:ext cx="1054200" cy="10542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5"/>
          <p:cNvSpPr/>
          <p:nvPr/>
        </p:nvSpPr>
        <p:spPr>
          <a:xfrm>
            <a:off x="1704597" y="-129655"/>
            <a:ext cx="300900" cy="3009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5"/>
          <p:cNvSpPr/>
          <p:nvPr/>
        </p:nvSpPr>
        <p:spPr>
          <a:xfrm>
            <a:off x="228600" y="2887250"/>
            <a:ext cx="605400" cy="605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5"/>
          <p:cNvSpPr/>
          <p:nvPr/>
        </p:nvSpPr>
        <p:spPr>
          <a:xfrm>
            <a:off x="1522903" y="316285"/>
            <a:ext cx="213000" cy="2130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5"/>
          <p:cNvSpPr/>
          <p:nvPr/>
        </p:nvSpPr>
        <p:spPr>
          <a:xfrm>
            <a:off x="7847950" y="4168079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5"/>
          <p:cNvSpPr/>
          <p:nvPr/>
        </p:nvSpPr>
        <p:spPr>
          <a:xfrm>
            <a:off x="8507494" y="2981146"/>
            <a:ext cx="774600" cy="7746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5"/>
          <p:cNvSpPr/>
          <p:nvPr/>
        </p:nvSpPr>
        <p:spPr>
          <a:xfrm>
            <a:off x="8094101" y="3973940"/>
            <a:ext cx="413400" cy="413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5"/>
          <p:cNvSpPr/>
          <p:nvPr/>
        </p:nvSpPr>
        <p:spPr>
          <a:xfrm>
            <a:off x="8622049" y="3872635"/>
            <a:ext cx="213000" cy="213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5"/>
          <p:cNvSpPr/>
          <p:nvPr/>
        </p:nvSpPr>
        <p:spPr>
          <a:xfrm>
            <a:off x="7550022" y="4801658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5"/>
          <p:cNvSpPr/>
          <p:nvPr/>
        </p:nvSpPr>
        <p:spPr>
          <a:xfrm>
            <a:off x="7325661" y="4674667"/>
            <a:ext cx="93900" cy="939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5"/>
          <p:cNvSpPr/>
          <p:nvPr/>
        </p:nvSpPr>
        <p:spPr>
          <a:xfrm>
            <a:off x="91939" y="2887250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5"/>
          <p:cNvSpPr/>
          <p:nvPr/>
        </p:nvSpPr>
        <p:spPr>
          <a:xfrm>
            <a:off x="8726411" y="3200065"/>
            <a:ext cx="336767" cy="336767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02BDC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2" name="Google Shape;112;p5"/>
          <p:cNvGrpSpPr/>
          <p:nvPr/>
        </p:nvGrpSpPr>
        <p:grpSpPr>
          <a:xfrm>
            <a:off x="8142375" y="4477573"/>
            <a:ext cx="508851" cy="478711"/>
            <a:chOff x="5972700" y="2330200"/>
            <a:chExt cx="411625" cy="387275"/>
          </a:xfrm>
        </p:grpSpPr>
        <p:sp>
          <p:nvSpPr>
            <p:cNvPr id="113" name="Google Shape;113;p5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5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" name="Google Shape;115;p5"/>
          <p:cNvGrpSpPr/>
          <p:nvPr/>
        </p:nvGrpSpPr>
        <p:grpSpPr>
          <a:xfrm>
            <a:off x="2139871" y="482540"/>
            <a:ext cx="398658" cy="631920"/>
            <a:chOff x="6718575" y="2318625"/>
            <a:chExt cx="256950" cy="407375"/>
          </a:xfrm>
        </p:grpSpPr>
        <p:sp>
          <p:nvSpPr>
            <p:cNvPr id="116" name="Google Shape;116;p5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5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5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5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5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5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5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5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4" name="Google Shape;124;p5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5"/>
          <p:cNvSpPr txBox="1">
            <a:spLocks noGrp="1"/>
          </p:cNvSpPr>
          <p:nvPr>
            <p:ph type="body" idx="1"/>
          </p:nvPr>
        </p:nvSpPr>
        <p:spPr>
          <a:xfrm>
            <a:off x="2901875" y="1033400"/>
            <a:ext cx="5292300" cy="326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○"/>
              <a:defRPr/>
            </a:lvl1pPr>
            <a:lvl2pPr marL="914400" lvl="1" indent="-355600">
              <a:spcBef>
                <a:spcPts val="1000"/>
              </a:spcBef>
              <a:spcAft>
                <a:spcPts val="0"/>
              </a:spcAft>
              <a:buSzPts val="2000"/>
              <a:buChar char="◦"/>
              <a:defRPr/>
            </a:lvl2pPr>
            <a:lvl3pPr marL="1371600" lvl="2" indent="-355600">
              <a:spcBef>
                <a:spcPts val="1000"/>
              </a:spcBef>
              <a:spcAft>
                <a:spcPts val="0"/>
              </a:spcAft>
              <a:buSzPts val="2000"/>
              <a:buChar char="◦"/>
              <a:defRPr/>
            </a:lvl3pPr>
            <a:lvl4pPr marL="1828800" lvl="3" indent="-355600">
              <a:spcBef>
                <a:spcPts val="1000"/>
              </a:spcBef>
              <a:spcAft>
                <a:spcPts val="0"/>
              </a:spcAft>
              <a:buSzPts val="2000"/>
              <a:buChar char="◦"/>
              <a:defRPr/>
            </a:lvl4pPr>
            <a:lvl5pPr marL="2286000" lvl="4" indent="-355600">
              <a:spcBef>
                <a:spcPts val="1000"/>
              </a:spcBef>
              <a:spcAft>
                <a:spcPts val="0"/>
              </a:spcAft>
              <a:buSzPts val="2000"/>
              <a:buChar char="◦"/>
              <a:defRPr/>
            </a:lvl5pPr>
            <a:lvl6pPr marL="2743200" lvl="5" indent="-355600">
              <a:spcBef>
                <a:spcPts val="1000"/>
              </a:spcBef>
              <a:spcAft>
                <a:spcPts val="0"/>
              </a:spcAft>
              <a:buSzPts val="2000"/>
              <a:buChar char="◦"/>
              <a:defRPr/>
            </a:lvl6pPr>
            <a:lvl7pPr marL="3200400" lvl="6" indent="-355600">
              <a:spcBef>
                <a:spcPts val="1000"/>
              </a:spcBef>
              <a:spcAft>
                <a:spcPts val="0"/>
              </a:spcAft>
              <a:buSzPts val="2000"/>
              <a:buChar char="◦"/>
              <a:defRPr/>
            </a:lvl7pPr>
            <a:lvl8pPr marL="3657600" lvl="7" indent="-355600">
              <a:spcBef>
                <a:spcPts val="1000"/>
              </a:spcBef>
              <a:spcAft>
                <a:spcPts val="0"/>
              </a:spcAft>
              <a:buSzPts val="2000"/>
              <a:buChar char="◦"/>
              <a:defRPr/>
            </a:lvl8pPr>
            <a:lvl9pPr marL="4114800" lvl="8" indent="-355600">
              <a:spcBef>
                <a:spcPts val="1000"/>
              </a:spcBef>
              <a:spcAft>
                <a:spcPts val="1000"/>
              </a:spcAft>
              <a:buSzPts val="2000"/>
              <a:buChar char="◦"/>
              <a:defRPr/>
            </a:lvl9pPr>
          </a:lstStyle>
          <a:p>
            <a:endParaRPr/>
          </a:p>
        </p:txBody>
      </p:sp>
      <p:sp>
        <p:nvSpPr>
          <p:cNvPr id="126" name="Google Shape;126;p5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6"/>
          <p:cNvSpPr/>
          <p:nvPr/>
        </p:nvSpPr>
        <p:spPr>
          <a:xfrm>
            <a:off x="-167025" y="559475"/>
            <a:ext cx="2630400" cy="26304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6"/>
          <p:cNvSpPr/>
          <p:nvPr/>
        </p:nvSpPr>
        <p:spPr>
          <a:xfrm>
            <a:off x="1812100" y="271400"/>
            <a:ext cx="1054200" cy="10542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6"/>
          <p:cNvSpPr/>
          <p:nvPr/>
        </p:nvSpPr>
        <p:spPr>
          <a:xfrm>
            <a:off x="1704597" y="-129655"/>
            <a:ext cx="300900" cy="3009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6"/>
          <p:cNvSpPr/>
          <p:nvPr/>
        </p:nvSpPr>
        <p:spPr>
          <a:xfrm>
            <a:off x="228600" y="2887250"/>
            <a:ext cx="605400" cy="605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6"/>
          <p:cNvSpPr/>
          <p:nvPr/>
        </p:nvSpPr>
        <p:spPr>
          <a:xfrm>
            <a:off x="1522903" y="316285"/>
            <a:ext cx="213000" cy="2130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6"/>
          <p:cNvSpPr/>
          <p:nvPr/>
        </p:nvSpPr>
        <p:spPr>
          <a:xfrm>
            <a:off x="7847950" y="4168079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6"/>
          <p:cNvSpPr/>
          <p:nvPr/>
        </p:nvSpPr>
        <p:spPr>
          <a:xfrm>
            <a:off x="8507494" y="2981146"/>
            <a:ext cx="774600" cy="7746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6"/>
          <p:cNvSpPr/>
          <p:nvPr/>
        </p:nvSpPr>
        <p:spPr>
          <a:xfrm>
            <a:off x="8094101" y="3973940"/>
            <a:ext cx="413400" cy="413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6"/>
          <p:cNvSpPr/>
          <p:nvPr/>
        </p:nvSpPr>
        <p:spPr>
          <a:xfrm>
            <a:off x="8622049" y="3872635"/>
            <a:ext cx="213000" cy="213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6"/>
          <p:cNvSpPr/>
          <p:nvPr/>
        </p:nvSpPr>
        <p:spPr>
          <a:xfrm>
            <a:off x="7550022" y="4801658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6"/>
          <p:cNvSpPr/>
          <p:nvPr/>
        </p:nvSpPr>
        <p:spPr>
          <a:xfrm>
            <a:off x="7325661" y="4674667"/>
            <a:ext cx="93900" cy="939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6"/>
          <p:cNvSpPr/>
          <p:nvPr/>
        </p:nvSpPr>
        <p:spPr>
          <a:xfrm>
            <a:off x="91939" y="2887250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6"/>
          <p:cNvSpPr/>
          <p:nvPr/>
        </p:nvSpPr>
        <p:spPr>
          <a:xfrm>
            <a:off x="8726411" y="3200065"/>
            <a:ext cx="336767" cy="336767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02BDC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2" name="Google Shape;142;p6"/>
          <p:cNvGrpSpPr/>
          <p:nvPr/>
        </p:nvGrpSpPr>
        <p:grpSpPr>
          <a:xfrm>
            <a:off x="8142375" y="4477573"/>
            <a:ext cx="508851" cy="478711"/>
            <a:chOff x="5972700" y="2330200"/>
            <a:chExt cx="411625" cy="387275"/>
          </a:xfrm>
        </p:grpSpPr>
        <p:sp>
          <p:nvSpPr>
            <p:cNvPr id="143" name="Google Shape;143;p6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6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5" name="Google Shape;145;p6"/>
          <p:cNvGrpSpPr/>
          <p:nvPr/>
        </p:nvGrpSpPr>
        <p:grpSpPr>
          <a:xfrm>
            <a:off x="2139871" y="482540"/>
            <a:ext cx="398658" cy="631920"/>
            <a:chOff x="6718575" y="2318625"/>
            <a:chExt cx="256950" cy="407375"/>
          </a:xfrm>
        </p:grpSpPr>
        <p:sp>
          <p:nvSpPr>
            <p:cNvPr id="146" name="Google Shape;146;p6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6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6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6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6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6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6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6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4" name="Google Shape;154;p6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6"/>
          <p:cNvSpPr txBox="1">
            <a:spLocks noGrp="1"/>
          </p:cNvSpPr>
          <p:nvPr>
            <p:ph type="body" idx="1"/>
          </p:nvPr>
        </p:nvSpPr>
        <p:spPr>
          <a:xfrm>
            <a:off x="2830925" y="1200150"/>
            <a:ext cx="2516400" cy="312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○"/>
              <a:defRPr sz="1800"/>
            </a:lvl1pPr>
            <a:lvl2pPr marL="914400" lvl="1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2pPr>
            <a:lvl3pPr marL="1371600" lvl="2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3pPr>
            <a:lvl4pPr marL="1828800" lvl="3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4pPr>
            <a:lvl5pPr marL="2286000" lvl="4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5pPr>
            <a:lvl6pPr marL="2743200" lvl="5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6pPr>
            <a:lvl7pPr marL="3200400" lvl="6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7pPr>
            <a:lvl8pPr marL="3657600" lvl="7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8pPr>
            <a:lvl9pPr marL="4114800" lvl="8" indent="-342900">
              <a:spcBef>
                <a:spcPts val="1000"/>
              </a:spcBef>
              <a:spcAft>
                <a:spcPts val="1000"/>
              </a:spcAft>
              <a:buSzPts val="1800"/>
              <a:buChar char="◦"/>
              <a:defRPr sz="1800"/>
            </a:lvl9pPr>
          </a:lstStyle>
          <a:p>
            <a:endParaRPr/>
          </a:p>
        </p:txBody>
      </p:sp>
      <p:sp>
        <p:nvSpPr>
          <p:cNvPr id="156" name="Google Shape;156;p6"/>
          <p:cNvSpPr txBox="1">
            <a:spLocks noGrp="1"/>
          </p:cNvSpPr>
          <p:nvPr>
            <p:ph type="body" idx="2"/>
          </p:nvPr>
        </p:nvSpPr>
        <p:spPr>
          <a:xfrm>
            <a:off x="5651044" y="1200150"/>
            <a:ext cx="2671500" cy="312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○"/>
              <a:defRPr sz="1800"/>
            </a:lvl1pPr>
            <a:lvl2pPr marL="914400" lvl="1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2pPr>
            <a:lvl3pPr marL="1371600" lvl="2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3pPr>
            <a:lvl4pPr marL="1828800" lvl="3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4pPr>
            <a:lvl5pPr marL="2286000" lvl="4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5pPr>
            <a:lvl6pPr marL="2743200" lvl="5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6pPr>
            <a:lvl7pPr marL="3200400" lvl="6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7pPr>
            <a:lvl8pPr marL="3657600" lvl="7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8pPr>
            <a:lvl9pPr marL="4114800" lvl="8" indent="-342900">
              <a:spcBef>
                <a:spcPts val="1000"/>
              </a:spcBef>
              <a:spcAft>
                <a:spcPts val="1000"/>
              </a:spcAft>
              <a:buSzPts val="1800"/>
              <a:buChar char="◦"/>
              <a:defRPr sz="1800"/>
            </a:lvl9pPr>
          </a:lstStyle>
          <a:p>
            <a:endParaRPr/>
          </a:p>
        </p:txBody>
      </p:sp>
      <p:sp>
        <p:nvSpPr>
          <p:cNvPr id="157" name="Google Shape;157;p6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7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7"/>
          <p:cNvSpPr/>
          <p:nvPr/>
        </p:nvSpPr>
        <p:spPr>
          <a:xfrm>
            <a:off x="-167025" y="559475"/>
            <a:ext cx="2630400" cy="26304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7"/>
          <p:cNvSpPr/>
          <p:nvPr/>
        </p:nvSpPr>
        <p:spPr>
          <a:xfrm>
            <a:off x="1812100" y="271400"/>
            <a:ext cx="1054200" cy="10542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7"/>
          <p:cNvSpPr/>
          <p:nvPr/>
        </p:nvSpPr>
        <p:spPr>
          <a:xfrm>
            <a:off x="1704597" y="-129655"/>
            <a:ext cx="300900" cy="3009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7"/>
          <p:cNvSpPr/>
          <p:nvPr/>
        </p:nvSpPr>
        <p:spPr>
          <a:xfrm>
            <a:off x="228600" y="2887250"/>
            <a:ext cx="605400" cy="605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7"/>
          <p:cNvSpPr/>
          <p:nvPr/>
        </p:nvSpPr>
        <p:spPr>
          <a:xfrm>
            <a:off x="1522903" y="316285"/>
            <a:ext cx="213000" cy="2130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7"/>
          <p:cNvSpPr/>
          <p:nvPr/>
        </p:nvSpPr>
        <p:spPr>
          <a:xfrm>
            <a:off x="7847950" y="4168079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7"/>
          <p:cNvSpPr/>
          <p:nvPr/>
        </p:nvSpPr>
        <p:spPr>
          <a:xfrm>
            <a:off x="8507494" y="2981146"/>
            <a:ext cx="774600" cy="7746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7"/>
          <p:cNvSpPr/>
          <p:nvPr/>
        </p:nvSpPr>
        <p:spPr>
          <a:xfrm>
            <a:off x="8094101" y="3973940"/>
            <a:ext cx="413400" cy="413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7"/>
          <p:cNvSpPr/>
          <p:nvPr/>
        </p:nvSpPr>
        <p:spPr>
          <a:xfrm>
            <a:off x="8622049" y="3872635"/>
            <a:ext cx="213000" cy="213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7"/>
          <p:cNvSpPr/>
          <p:nvPr/>
        </p:nvSpPr>
        <p:spPr>
          <a:xfrm>
            <a:off x="7550022" y="4801658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7"/>
          <p:cNvSpPr/>
          <p:nvPr/>
        </p:nvSpPr>
        <p:spPr>
          <a:xfrm>
            <a:off x="7325661" y="4674667"/>
            <a:ext cx="93900" cy="939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7"/>
          <p:cNvSpPr/>
          <p:nvPr/>
        </p:nvSpPr>
        <p:spPr>
          <a:xfrm>
            <a:off x="91939" y="2887250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7"/>
          <p:cNvSpPr/>
          <p:nvPr/>
        </p:nvSpPr>
        <p:spPr>
          <a:xfrm>
            <a:off x="8726411" y="3200065"/>
            <a:ext cx="336767" cy="336767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02BDC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3" name="Google Shape;173;p7"/>
          <p:cNvGrpSpPr/>
          <p:nvPr/>
        </p:nvGrpSpPr>
        <p:grpSpPr>
          <a:xfrm>
            <a:off x="8142375" y="4477573"/>
            <a:ext cx="508851" cy="478711"/>
            <a:chOff x="5972700" y="2330200"/>
            <a:chExt cx="411625" cy="387275"/>
          </a:xfrm>
        </p:grpSpPr>
        <p:sp>
          <p:nvSpPr>
            <p:cNvPr id="174" name="Google Shape;174;p7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7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6" name="Google Shape;176;p7"/>
          <p:cNvGrpSpPr/>
          <p:nvPr/>
        </p:nvGrpSpPr>
        <p:grpSpPr>
          <a:xfrm>
            <a:off x="2139871" y="482540"/>
            <a:ext cx="398658" cy="631920"/>
            <a:chOff x="6718575" y="2318625"/>
            <a:chExt cx="256950" cy="407375"/>
          </a:xfrm>
        </p:grpSpPr>
        <p:sp>
          <p:nvSpPr>
            <p:cNvPr id="177" name="Google Shape;177;p7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7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7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7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7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7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7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7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5" name="Google Shape;185;p7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7"/>
          <p:cNvSpPr txBox="1">
            <a:spLocks noGrp="1"/>
          </p:cNvSpPr>
          <p:nvPr>
            <p:ph type="body" idx="1"/>
          </p:nvPr>
        </p:nvSpPr>
        <p:spPr>
          <a:xfrm>
            <a:off x="2683000" y="1428750"/>
            <a:ext cx="1858800" cy="27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1pPr>
            <a:lvl2pPr marL="914400" lvl="1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2pPr>
            <a:lvl3pPr marL="1371600" lvl="2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3pPr>
            <a:lvl4pPr marL="1828800" lvl="3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4pPr>
            <a:lvl5pPr marL="2286000" lvl="4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5pPr>
            <a:lvl6pPr marL="2743200" lvl="5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6pPr>
            <a:lvl7pPr marL="3200400" lvl="6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7pPr>
            <a:lvl8pPr marL="3657600" lvl="7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8pPr>
            <a:lvl9pPr marL="4114800" lvl="8" indent="-311150" rtl="0">
              <a:spcBef>
                <a:spcPts val="1000"/>
              </a:spcBef>
              <a:spcAft>
                <a:spcPts val="1000"/>
              </a:spcAft>
              <a:buSzPts val="1300"/>
              <a:buChar char="◦"/>
              <a:defRPr sz="1300"/>
            </a:lvl9pPr>
          </a:lstStyle>
          <a:p>
            <a:endParaRPr/>
          </a:p>
        </p:txBody>
      </p:sp>
      <p:sp>
        <p:nvSpPr>
          <p:cNvPr id="187" name="Google Shape;187;p7"/>
          <p:cNvSpPr txBox="1">
            <a:spLocks noGrp="1"/>
          </p:cNvSpPr>
          <p:nvPr>
            <p:ph type="body" idx="2"/>
          </p:nvPr>
        </p:nvSpPr>
        <p:spPr>
          <a:xfrm>
            <a:off x="4637114" y="1428750"/>
            <a:ext cx="1858800" cy="27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1pPr>
            <a:lvl2pPr marL="914400" lvl="1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2pPr>
            <a:lvl3pPr marL="1371600" lvl="2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3pPr>
            <a:lvl4pPr marL="1828800" lvl="3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4pPr>
            <a:lvl5pPr marL="2286000" lvl="4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5pPr>
            <a:lvl6pPr marL="2743200" lvl="5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6pPr>
            <a:lvl7pPr marL="3200400" lvl="6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7pPr>
            <a:lvl8pPr marL="3657600" lvl="7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8pPr>
            <a:lvl9pPr marL="4114800" lvl="8" indent="-311150" rtl="0">
              <a:spcBef>
                <a:spcPts val="1000"/>
              </a:spcBef>
              <a:spcAft>
                <a:spcPts val="1000"/>
              </a:spcAft>
              <a:buSzPts val="1300"/>
              <a:buChar char="◦"/>
              <a:defRPr sz="1300"/>
            </a:lvl9pPr>
          </a:lstStyle>
          <a:p>
            <a:endParaRPr/>
          </a:p>
        </p:txBody>
      </p:sp>
      <p:sp>
        <p:nvSpPr>
          <p:cNvPr id="188" name="Google Shape;188;p7"/>
          <p:cNvSpPr txBox="1">
            <a:spLocks noGrp="1"/>
          </p:cNvSpPr>
          <p:nvPr>
            <p:ph type="body" idx="3"/>
          </p:nvPr>
        </p:nvSpPr>
        <p:spPr>
          <a:xfrm>
            <a:off x="6591228" y="1428750"/>
            <a:ext cx="1858800" cy="27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1pPr>
            <a:lvl2pPr marL="914400" lvl="1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2pPr>
            <a:lvl3pPr marL="1371600" lvl="2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3pPr>
            <a:lvl4pPr marL="1828800" lvl="3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4pPr>
            <a:lvl5pPr marL="2286000" lvl="4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5pPr>
            <a:lvl6pPr marL="2743200" lvl="5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6pPr>
            <a:lvl7pPr marL="3200400" lvl="6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7pPr>
            <a:lvl8pPr marL="3657600" lvl="7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8pPr>
            <a:lvl9pPr marL="4114800" lvl="8" indent="-311150" rtl="0">
              <a:spcBef>
                <a:spcPts val="1000"/>
              </a:spcBef>
              <a:spcAft>
                <a:spcPts val="1000"/>
              </a:spcAft>
              <a:buSzPts val="1300"/>
              <a:buChar char="◦"/>
              <a:defRPr sz="1300"/>
            </a:lvl9pPr>
          </a:lstStyle>
          <a:p>
            <a:endParaRPr/>
          </a:p>
        </p:txBody>
      </p:sp>
      <p:sp>
        <p:nvSpPr>
          <p:cNvPr id="189" name="Google Shape;189;p7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8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8"/>
          <p:cNvSpPr/>
          <p:nvPr/>
        </p:nvSpPr>
        <p:spPr>
          <a:xfrm>
            <a:off x="-167025" y="559475"/>
            <a:ext cx="2630400" cy="26304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8"/>
          <p:cNvSpPr/>
          <p:nvPr/>
        </p:nvSpPr>
        <p:spPr>
          <a:xfrm>
            <a:off x="1812100" y="271400"/>
            <a:ext cx="1054200" cy="10542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8"/>
          <p:cNvSpPr/>
          <p:nvPr/>
        </p:nvSpPr>
        <p:spPr>
          <a:xfrm>
            <a:off x="1704597" y="-129655"/>
            <a:ext cx="300900" cy="3009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8"/>
          <p:cNvSpPr/>
          <p:nvPr/>
        </p:nvSpPr>
        <p:spPr>
          <a:xfrm>
            <a:off x="228600" y="2887250"/>
            <a:ext cx="605400" cy="605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8"/>
          <p:cNvSpPr/>
          <p:nvPr/>
        </p:nvSpPr>
        <p:spPr>
          <a:xfrm>
            <a:off x="1522903" y="316285"/>
            <a:ext cx="213000" cy="2130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8"/>
          <p:cNvSpPr/>
          <p:nvPr/>
        </p:nvSpPr>
        <p:spPr>
          <a:xfrm>
            <a:off x="7847950" y="4168079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8"/>
          <p:cNvSpPr/>
          <p:nvPr/>
        </p:nvSpPr>
        <p:spPr>
          <a:xfrm>
            <a:off x="8507494" y="2981146"/>
            <a:ext cx="774600" cy="7746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8"/>
          <p:cNvSpPr/>
          <p:nvPr/>
        </p:nvSpPr>
        <p:spPr>
          <a:xfrm>
            <a:off x="8094101" y="3973940"/>
            <a:ext cx="413400" cy="413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8"/>
          <p:cNvSpPr/>
          <p:nvPr/>
        </p:nvSpPr>
        <p:spPr>
          <a:xfrm>
            <a:off x="8622049" y="3872635"/>
            <a:ext cx="213000" cy="213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8"/>
          <p:cNvSpPr/>
          <p:nvPr/>
        </p:nvSpPr>
        <p:spPr>
          <a:xfrm>
            <a:off x="7550022" y="4801658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8"/>
          <p:cNvSpPr/>
          <p:nvPr/>
        </p:nvSpPr>
        <p:spPr>
          <a:xfrm>
            <a:off x="7325661" y="4674667"/>
            <a:ext cx="93900" cy="939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8"/>
          <p:cNvSpPr/>
          <p:nvPr/>
        </p:nvSpPr>
        <p:spPr>
          <a:xfrm>
            <a:off x="91939" y="2887250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8"/>
          <p:cNvSpPr/>
          <p:nvPr/>
        </p:nvSpPr>
        <p:spPr>
          <a:xfrm>
            <a:off x="8726411" y="3200065"/>
            <a:ext cx="336767" cy="336767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02BDC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5" name="Google Shape;205;p8"/>
          <p:cNvGrpSpPr/>
          <p:nvPr/>
        </p:nvGrpSpPr>
        <p:grpSpPr>
          <a:xfrm>
            <a:off x="8142375" y="4477573"/>
            <a:ext cx="508851" cy="478711"/>
            <a:chOff x="5972700" y="2330200"/>
            <a:chExt cx="411625" cy="387275"/>
          </a:xfrm>
        </p:grpSpPr>
        <p:sp>
          <p:nvSpPr>
            <p:cNvPr id="206" name="Google Shape;206;p8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8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8" name="Google Shape;208;p8"/>
          <p:cNvGrpSpPr/>
          <p:nvPr/>
        </p:nvGrpSpPr>
        <p:grpSpPr>
          <a:xfrm>
            <a:off x="2139871" y="482540"/>
            <a:ext cx="398658" cy="631920"/>
            <a:chOff x="6718575" y="2318625"/>
            <a:chExt cx="256950" cy="407375"/>
          </a:xfrm>
        </p:grpSpPr>
        <p:sp>
          <p:nvSpPr>
            <p:cNvPr id="209" name="Google Shape;209;p8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8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8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8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8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8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8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8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7" name="Google Shape;217;p8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8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Aqua">
  <p:cSld name="BLANK_1"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2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12"/>
          <p:cNvSpPr/>
          <p:nvPr/>
        </p:nvSpPr>
        <p:spPr>
          <a:xfrm>
            <a:off x="-117275" y="847257"/>
            <a:ext cx="605400" cy="6054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2"/>
          <p:cNvSpPr/>
          <p:nvPr/>
        </p:nvSpPr>
        <p:spPr>
          <a:xfrm>
            <a:off x="217850" y="171250"/>
            <a:ext cx="1054200" cy="10542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12"/>
          <p:cNvSpPr/>
          <p:nvPr/>
        </p:nvSpPr>
        <p:spPr>
          <a:xfrm>
            <a:off x="1156976" y="-137274"/>
            <a:ext cx="398700" cy="3987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12"/>
          <p:cNvSpPr/>
          <p:nvPr/>
        </p:nvSpPr>
        <p:spPr>
          <a:xfrm>
            <a:off x="1397225" y="337514"/>
            <a:ext cx="136800" cy="1368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7" name="Google Shape;307;p12"/>
          <p:cNvSpPr/>
          <p:nvPr/>
        </p:nvSpPr>
        <p:spPr>
          <a:xfrm>
            <a:off x="488128" y="1334485"/>
            <a:ext cx="213000" cy="21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2"/>
          <p:cNvSpPr/>
          <p:nvPr/>
        </p:nvSpPr>
        <p:spPr>
          <a:xfrm>
            <a:off x="7847950" y="4168079"/>
            <a:ext cx="1097700" cy="10977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2"/>
          <p:cNvSpPr/>
          <p:nvPr/>
        </p:nvSpPr>
        <p:spPr>
          <a:xfrm>
            <a:off x="8507494" y="2981146"/>
            <a:ext cx="774600" cy="7746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12"/>
          <p:cNvSpPr/>
          <p:nvPr/>
        </p:nvSpPr>
        <p:spPr>
          <a:xfrm>
            <a:off x="8094101" y="3973940"/>
            <a:ext cx="413400" cy="413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12"/>
          <p:cNvSpPr/>
          <p:nvPr/>
        </p:nvSpPr>
        <p:spPr>
          <a:xfrm>
            <a:off x="8622049" y="3872635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p12"/>
          <p:cNvSpPr/>
          <p:nvPr/>
        </p:nvSpPr>
        <p:spPr>
          <a:xfrm>
            <a:off x="7550022" y="4801658"/>
            <a:ext cx="213000" cy="2130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3" name="Google Shape;313;p12"/>
          <p:cNvSpPr/>
          <p:nvPr/>
        </p:nvSpPr>
        <p:spPr>
          <a:xfrm>
            <a:off x="7325661" y="4674667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314;p12"/>
          <p:cNvSpPr/>
          <p:nvPr/>
        </p:nvSpPr>
        <p:spPr>
          <a:xfrm>
            <a:off x="258289" y="1577100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p12"/>
          <p:cNvSpPr/>
          <p:nvPr/>
        </p:nvSpPr>
        <p:spPr>
          <a:xfrm>
            <a:off x="8726411" y="3200065"/>
            <a:ext cx="336767" cy="336767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FFB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16" name="Google Shape;316;p12"/>
          <p:cNvGrpSpPr/>
          <p:nvPr/>
        </p:nvGrpSpPr>
        <p:grpSpPr>
          <a:xfrm>
            <a:off x="8142375" y="4477573"/>
            <a:ext cx="508851" cy="478711"/>
            <a:chOff x="5972700" y="2330200"/>
            <a:chExt cx="411625" cy="387275"/>
          </a:xfrm>
        </p:grpSpPr>
        <p:sp>
          <p:nvSpPr>
            <p:cNvPr id="317" name="Google Shape;317;p12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12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9" name="Google Shape;319;p12"/>
          <p:cNvGrpSpPr/>
          <p:nvPr/>
        </p:nvGrpSpPr>
        <p:grpSpPr>
          <a:xfrm>
            <a:off x="545621" y="382390"/>
            <a:ext cx="398658" cy="631920"/>
            <a:chOff x="6718575" y="2318625"/>
            <a:chExt cx="256950" cy="407375"/>
          </a:xfrm>
        </p:grpSpPr>
        <p:sp>
          <p:nvSpPr>
            <p:cNvPr id="320" name="Google Shape;320;p12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12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12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12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12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12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12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12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8" name="Google Shape;328;p12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Magenta">
  <p:cSld name="BLANK_1_1_1"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14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" name="Google Shape;359;p14"/>
          <p:cNvSpPr/>
          <p:nvPr/>
        </p:nvSpPr>
        <p:spPr>
          <a:xfrm>
            <a:off x="217850" y="171250"/>
            <a:ext cx="1054200" cy="10542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p14"/>
          <p:cNvSpPr/>
          <p:nvPr/>
        </p:nvSpPr>
        <p:spPr>
          <a:xfrm>
            <a:off x="1156976" y="-137274"/>
            <a:ext cx="398700" cy="3987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Google Shape;361;p14"/>
          <p:cNvSpPr/>
          <p:nvPr/>
        </p:nvSpPr>
        <p:spPr>
          <a:xfrm>
            <a:off x="1397225" y="337514"/>
            <a:ext cx="136800" cy="1368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Google Shape;362;p14"/>
          <p:cNvSpPr/>
          <p:nvPr/>
        </p:nvSpPr>
        <p:spPr>
          <a:xfrm>
            <a:off x="488128" y="1334485"/>
            <a:ext cx="213000" cy="21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Google Shape;363;p14"/>
          <p:cNvSpPr/>
          <p:nvPr/>
        </p:nvSpPr>
        <p:spPr>
          <a:xfrm>
            <a:off x="7847950" y="4168079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14"/>
          <p:cNvSpPr/>
          <p:nvPr/>
        </p:nvSpPr>
        <p:spPr>
          <a:xfrm>
            <a:off x="8507494" y="2981146"/>
            <a:ext cx="774600" cy="7746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14"/>
          <p:cNvSpPr/>
          <p:nvPr/>
        </p:nvSpPr>
        <p:spPr>
          <a:xfrm>
            <a:off x="8094101" y="3973940"/>
            <a:ext cx="413400" cy="413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14"/>
          <p:cNvSpPr/>
          <p:nvPr/>
        </p:nvSpPr>
        <p:spPr>
          <a:xfrm>
            <a:off x="8622049" y="3872635"/>
            <a:ext cx="213000" cy="213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7" name="Google Shape;367;p14"/>
          <p:cNvSpPr/>
          <p:nvPr/>
        </p:nvSpPr>
        <p:spPr>
          <a:xfrm>
            <a:off x="7550022" y="4801658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8" name="Google Shape;368;p14"/>
          <p:cNvSpPr/>
          <p:nvPr/>
        </p:nvSpPr>
        <p:spPr>
          <a:xfrm>
            <a:off x="7325661" y="4674667"/>
            <a:ext cx="93900" cy="939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9" name="Google Shape;369;p14"/>
          <p:cNvSpPr/>
          <p:nvPr/>
        </p:nvSpPr>
        <p:spPr>
          <a:xfrm>
            <a:off x="258289" y="1577100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14"/>
          <p:cNvSpPr/>
          <p:nvPr/>
        </p:nvSpPr>
        <p:spPr>
          <a:xfrm>
            <a:off x="8726411" y="3200065"/>
            <a:ext cx="336767" cy="336767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FC406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1" name="Google Shape;371;p14"/>
          <p:cNvGrpSpPr/>
          <p:nvPr/>
        </p:nvGrpSpPr>
        <p:grpSpPr>
          <a:xfrm>
            <a:off x="8142375" y="4477573"/>
            <a:ext cx="508851" cy="478711"/>
            <a:chOff x="5972700" y="2330200"/>
            <a:chExt cx="411625" cy="387275"/>
          </a:xfrm>
        </p:grpSpPr>
        <p:sp>
          <p:nvSpPr>
            <p:cNvPr id="372" name="Google Shape;372;p14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14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4" name="Google Shape;374;p14"/>
          <p:cNvGrpSpPr/>
          <p:nvPr/>
        </p:nvGrpSpPr>
        <p:grpSpPr>
          <a:xfrm>
            <a:off x="545621" y="382390"/>
            <a:ext cx="398658" cy="631920"/>
            <a:chOff x="6718575" y="2318625"/>
            <a:chExt cx="256950" cy="407375"/>
          </a:xfrm>
        </p:grpSpPr>
        <p:sp>
          <p:nvSpPr>
            <p:cNvPr id="375" name="Google Shape;375;p14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14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14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14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14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14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14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14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3" name="Google Shape;383;p14"/>
          <p:cNvSpPr/>
          <p:nvPr/>
        </p:nvSpPr>
        <p:spPr>
          <a:xfrm>
            <a:off x="-117275" y="847257"/>
            <a:ext cx="605400" cy="6054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p14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2901875" y="1033400"/>
            <a:ext cx="5292300" cy="32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ato Light"/>
              <a:buChar char="○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lvl="1" indent="-35560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lvl="2" indent="-35560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lvl="3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lvl="4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lvl="5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lvl="6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lvl="7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lvl="8" indent="-3556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lvl="1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lvl="2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lvl="3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lvl="4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lvl="5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lvl="6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lvl="7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lvl="8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8" r:id="rId7"/>
    <p:sldLayoutId id="2147483660" r:id="rId8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7"/>
          <p:cNvSpPr txBox="1">
            <a:spLocks noGrp="1"/>
          </p:cNvSpPr>
          <p:nvPr>
            <p:ph type="subTitle" idx="4294967295"/>
          </p:nvPr>
        </p:nvSpPr>
        <p:spPr>
          <a:xfrm>
            <a:off x="685800" y="2401970"/>
            <a:ext cx="5579350" cy="176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hr-HR" sz="5400" b="1" dirty="0" smtClean="0">
                <a:solidFill>
                  <a:srgbClr val="FFFFFF"/>
                </a:solidFill>
              </a:rPr>
              <a:t>DOBRODOŠLI!</a:t>
            </a:r>
            <a:endParaRPr sz="5400" b="1" dirty="0">
              <a:solidFill>
                <a:srgbClr val="FFFFFF"/>
              </a:solidFill>
            </a:endParaRPr>
          </a:p>
        </p:txBody>
      </p:sp>
      <p:pic>
        <p:nvPicPr>
          <p:cNvPr id="405" name="Google Shape;405;p17" descr="photo-1434030216411-0b793f4b4173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65150" y="1981150"/>
            <a:ext cx="2071500" cy="2071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406" name="Google Shape;406;p17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42"/>
          <p:cNvSpPr txBox="1">
            <a:spLocks noGrp="1"/>
          </p:cNvSpPr>
          <p:nvPr>
            <p:ph type="title" idx="4294967295"/>
          </p:nvPr>
        </p:nvSpPr>
        <p:spPr>
          <a:xfrm>
            <a:off x="1379850" y="418075"/>
            <a:ext cx="7354800" cy="60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 smtClean="0"/>
              <a:t>R</a:t>
            </a:r>
            <a:r>
              <a:rPr lang="hr-HR" sz="2400" b="1" dirty="0" smtClean="0"/>
              <a:t>ad u skupinama</a:t>
            </a:r>
            <a:endParaRPr sz="2400" b="1" dirty="0"/>
          </a:p>
        </p:txBody>
      </p:sp>
      <p:sp>
        <p:nvSpPr>
          <p:cNvPr id="686" name="Google Shape;686;p42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10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687" name="Google Shape;687;p42"/>
          <p:cNvSpPr/>
          <p:nvPr/>
        </p:nvSpPr>
        <p:spPr>
          <a:xfrm>
            <a:off x="0" y="2371028"/>
            <a:ext cx="9144000" cy="1011043"/>
          </a:xfrm>
          <a:custGeom>
            <a:avLst/>
            <a:gdLst/>
            <a:ahLst/>
            <a:cxnLst/>
            <a:rect l="l" t="t" r="r" b="b"/>
            <a:pathLst>
              <a:path w="12192000" h="1348058" extrusionOk="0">
                <a:moveTo>
                  <a:pt x="12192000" y="0"/>
                </a:moveTo>
                <a:lnTo>
                  <a:pt x="10837333" y="0"/>
                </a:lnTo>
                <a:cubicBezTo>
                  <a:pt x="10463295" y="0"/>
                  <a:pt x="10160000" y="301773"/>
                  <a:pt x="10160000" y="674029"/>
                </a:cubicBezTo>
                <a:lnTo>
                  <a:pt x="10160000" y="674029"/>
                </a:lnTo>
                <a:cubicBezTo>
                  <a:pt x="10160000" y="1046281"/>
                  <a:pt x="9856705" y="1348059"/>
                  <a:pt x="9482667" y="1348059"/>
                </a:cubicBezTo>
                <a:lnTo>
                  <a:pt x="9482667" y="1348059"/>
                </a:lnTo>
                <a:cubicBezTo>
                  <a:pt x="9108581" y="1348059"/>
                  <a:pt x="8805333" y="1046281"/>
                  <a:pt x="8805333" y="674029"/>
                </a:cubicBezTo>
                <a:lnTo>
                  <a:pt x="8805333" y="674029"/>
                </a:lnTo>
                <a:cubicBezTo>
                  <a:pt x="8805333" y="301773"/>
                  <a:pt x="8502086" y="0"/>
                  <a:pt x="8128000" y="0"/>
                </a:cubicBezTo>
                <a:lnTo>
                  <a:pt x="8128000" y="0"/>
                </a:lnTo>
                <a:cubicBezTo>
                  <a:pt x="7753915" y="0"/>
                  <a:pt x="7450667" y="301773"/>
                  <a:pt x="7450667" y="674029"/>
                </a:cubicBezTo>
                <a:lnTo>
                  <a:pt x="7450667" y="674029"/>
                </a:lnTo>
                <a:cubicBezTo>
                  <a:pt x="7450667" y="1046281"/>
                  <a:pt x="7147419" y="1348059"/>
                  <a:pt x="6773334" y="1348059"/>
                </a:cubicBezTo>
                <a:lnTo>
                  <a:pt x="6773334" y="1348059"/>
                </a:lnTo>
                <a:cubicBezTo>
                  <a:pt x="6399248" y="1348059"/>
                  <a:pt x="6096000" y="1046281"/>
                  <a:pt x="6096000" y="674029"/>
                </a:cubicBezTo>
                <a:lnTo>
                  <a:pt x="6096000" y="674029"/>
                </a:lnTo>
                <a:cubicBezTo>
                  <a:pt x="6096000" y="301773"/>
                  <a:pt x="5792753" y="0"/>
                  <a:pt x="5418667" y="0"/>
                </a:cubicBezTo>
                <a:lnTo>
                  <a:pt x="5418667" y="0"/>
                </a:lnTo>
                <a:cubicBezTo>
                  <a:pt x="5044581" y="0"/>
                  <a:pt x="4741334" y="301773"/>
                  <a:pt x="4741334" y="674029"/>
                </a:cubicBezTo>
                <a:lnTo>
                  <a:pt x="4741334" y="674029"/>
                </a:lnTo>
                <a:cubicBezTo>
                  <a:pt x="4741334" y="1046281"/>
                  <a:pt x="4438076" y="1348059"/>
                  <a:pt x="4064000" y="1348059"/>
                </a:cubicBezTo>
                <a:lnTo>
                  <a:pt x="4064000" y="1348059"/>
                </a:lnTo>
                <a:cubicBezTo>
                  <a:pt x="3689924" y="1348059"/>
                  <a:pt x="3386667" y="1046281"/>
                  <a:pt x="3386667" y="674029"/>
                </a:cubicBezTo>
                <a:lnTo>
                  <a:pt x="3386667" y="674029"/>
                </a:lnTo>
                <a:cubicBezTo>
                  <a:pt x="3386667" y="301773"/>
                  <a:pt x="3083410" y="0"/>
                  <a:pt x="2709333" y="0"/>
                </a:cubicBezTo>
                <a:lnTo>
                  <a:pt x="2709333" y="0"/>
                </a:lnTo>
                <a:cubicBezTo>
                  <a:pt x="2335257" y="0"/>
                  <a:pt x="2032000" y="301773"/>
                  <a:pt x="2032000" y="674029"/>
                </a:cubicBezTo>
                <a:lnTo>
                  <a:pt x="2032000" y="674029"/>
                </a:lnTo>
                <a:cubicBezTo>
                  <a:pt x="2032000" y="1046281"/>
                  <a:pt x="1728743" y="1348059"/>
                  <a:pt x="1354667" y="1348059"/>
                </a:cubicBezTo>
                <a:lnTo>
                  <a:pt x="0" y="1348059"/>
                </a:lnTo>
              </a:path>
            </a:pathLst>
          </a:custGeom>
          <a:noFill/>
          <a:ln w="228600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8" name="Google Shape;688;p42"/>
          <p:cNvSpPr/>
          <p:nvPr/>
        </p:nvSpPr>
        <p:spPr>
          <a:xfrm>
            <a:off x="0" y="2371028"/>
            <a:ext cx="9144000" cy="1011043"/>
          </a:xfrm>
          <a:custGeom>
            <a:avLst/>
            <a:gdLst/>
            <a:ahLst/>
            <a:cxnLst/>
            <a:rect l="l" t="t" r="r" b="b"/>
            <a:pathLst>
              <a:path w="12192000" h="1348058" extrusionOk="0">
                <a:moveTo>
                  <a:pt x="12192000" y="0"/>
                </a:moveTo>
                <a:lnTo>
                  <a:pt x="10837333" y="0"/>
                </a:lnTo>
                <a:cubicBezTo>
                  <a:pt x="10463295" y="0"/>
                  <a:pt x="10160000" y="301773"/>
                  <a:pt x="10160000" y="674029"/>
                </a:cubicBezTo>
                <a:lnTo>
                  <a:pt x="10160000" y="674029"/>
                </a:lnTo>
                <a:cubicBezTo>
                  <a:pt x="10160000" y="1046281"/>
                  <a:pt x="9856705" y="1348059"/>
                  <a:pt x="9482667" y="1348059"/>
                </a:cubicBezTo>
                <a:lnTo>
                  <a:pt x="9482667" y="1348059"/>
                </a:lnTo>
                <a:cubicBezTo>
                  <a:pt x="9108581" y="1348059"/>
                  <a:pt x="8805333" y="1046281"/>
                  <a:pt x="8805333" y="674029"/>
                </a:cubicBezTo>
                <a:lnTo>
                  <a:pt x="8805333" y="674029"/>
                </a:lnTo>
                <a:cubicBezTo>
                  <a:pt x="8805333" y="301773"/>
                  <a:pt x="8502086" y="0"/>
                  <a:pt x="8128000" y="0"/>
                </a:cubicBezTo>
                <a:lnTo>
                  <a:pt x="8128000" y="0"/>
                </a:lnTo>
                <a:cubicBezTo>
                  <a:pt x="7753915" y="0"/>
                  <a:pt x="7450667" y="301773"/>
                  <a:pt x="7450667" y="674029"/>
                </a:cubicBezTo>
                <a:lnTo>
                  <a:pt x="7450667" y="674029"/>
                </a:lnTo>
                <a:cubicBezTo>
                  <a:pt x="7450667" y="1046281"/>
                  <a:pt x="7147419" y="1348059"/>
                  <a:pt x="6773334" y="1348059"/>
                </a:cubicBezTo>
                <a:lnTo>
                  <a:pt x="6773334" y="1348059"/>
                </a:lnTo>
                <a:cubicBezTo>
                  <a:pt x="6399248" y="1348059"/>
                  <a:pt x="6096000" y="1046281"/>
                  <a:pt x="6096000" y="674029"/>
                </a:cubicBezTo>
                <a:lnTo>
                  <a:pt x="6096000" y="674029"/>
                </a:lnTo>
                <a:cubicBezTo>
                  <a:pt x="6096000" y="301773"/>
                  <a:pt x="5792753" y="0"/>
                  <a:pt x="5418667" y="0"/>
                </a:cubicBezTo>
                <a:lnTo>
                  <a:pt x="5418667" y="0"/>
                </a:lnTo>
                <a:cubicBezTo>
                  <a:pt x="5044581" y="0"/>
                  <a:pt x="4741334" y="301773"/>
                  <a:pt x="4741334" y="674029"/>
                </a:cubicBezTo>
                <a:lnTo>
                  <a:pt x="4741334" y="674029"/>
                </a:lnTo>
                <a:cubicBezTo>
                  <a:pt x="4741334" y="1046281"/>
                  <a:pt x="4438076" y="1348059"/>
                  <a:pt x="4064000" y="1348059"/>
                </a:cubicBezTo>
                <a:lnTo>
                  <a:pt x="4064000" y="1348059"/>
                </a:lnTo>
                <a:cubicBezTo>
                  <a:pt x="3689924" y="1348059"/>
                  <a:pt x="3386667" y="1046281"/>
                  <a:pt x="3386667" y="674029"/>
                </a:cubicBezTo>
                <a:lnTo>
                  <a:pt x="3386667" y="674029"/>
                </a:lnTo>
                <a:cubicBezTo>
                  <a:pt x="3386667" y="301773"/>
                  <a:pt x="3083410" y="0"/>
                  <a:pt x="2709333" y="0"/>
                </a:cubicBezTo>
                <a:lnTo>
                  <a:pt x="2709333" y="0"/>
                </a:lnTo>
                <a:cubicBezTo>
                  <a:pt x="2335257" y="0"/>
                  <a:pt x="2032000" y="301773"/>
                  <a:pt x="2032000" y="674029"/>
                </a:cubicBezTo>
                <a:lnTo>
                  <a:pt x="2032000" y="674029"/>
                </a:lnTo>
                <a:cubicBezTo>
                  <a:pt x="2032000" y="1046281"/>
                  <a:pt x="1728743" y="1348059"/>
                  <a:pt x="1354667" y="1348059"/>
                </a:cubicBezTo>
                <a:lnTo>
                  <a:pt x="0" y="1348059"/>
                </a:ln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89" name="Google Shape;689;p42"/>
          <p:cNvGrpSpPr/>
          <p:nvPr/>
        </p:nvGrpSpPr>
        <p:grpSpPr>
          <a:xfrm>
            <a:off x="1786339" y="1703401"/>
            <a:ext cx="473400" cy="473400"/>
            <a:chOff x="1786339" y="1703401"/>
            <a:chExt cx="473400" cy="473400"/>
          </a:xfrm>
        </p:grpSpPr>
        <p:sp>
          <p:nvSpPr>
            <p:cNvPr id="690" name="Google Shape;690;p42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91" name="Google Shape;691;p42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1</a:t>
              </a:r>
              <a:endParaRPr sz="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692" name="Google Shape;692;p42"/>
          <p:cNvGrpSpPr/>
          <p:nvPr/>
        </p:nvGrpSpPr>
        <p:grpSpPr>
          <a:xfrm>
            <a:off x="3814414" y="1703401"/>
            <a:ext cx="473400" cy="473400"/>
            <a:chOff x="3814414" y="1703401"/>
            <a:chExt cx="473400" cy="473400"/>
          </a:xfrm>
        </p:grpSpPr>
        <p:sp>
          <p:nvSpPr>
            <p:cNvPr id="693" name="Google Shape;693;p42"/>
            <p:cNvSpPr/>
            <p:nvPr/>
          </p:nvSpPr>
          <p:spPr>
            <a:xfrm rot="8100000">
              <a:off x="3883742" y="1772729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94" name="Google Shape;694;p42"/>
            <p:cNvSpPr/>
            <p:nvPr/>
          </p:nvSpPr>
          <p:spPr>
            <a:xfrm>
              <a:off x="3984064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3</a:t>
              </a:r>
              <a:endParaRPr sz="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695" name="Google Shape;695;p42"/>
          <p:cNvGrpSpPr/>
          <p:nvPr/>
        </p:nvGrpSpPr>
        <p:grpSpPr>
          <a:xfrm>
            <a:off x="5842489" y="1703401"/>
            <a:ext cx="473400" cy="473400"/>
            <a:chOff x="5842489" y="1703401"/>
            <a:chExt cx="473400" cy="473400"/>
          </a:xfrm>
        </p:grpSpPr>
        <p:sp>
          <p:nvSpPr>
            <p:cNvPr id="696" name="Google Shape;696;p42"/>
            <p:cNvSpPr/>
            <p:nvPr/>
          </p:nvSpPr>
          <p:spPr>
            <a:xfrm rot="8100000">
              <a:off x="5911817" y="1772729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97" name="Google Shape;697;p42"/>
            <p:cNvSpPr/>
            <p:nvPr/>
          </p:nvSpPr>
          <p:spPr>
            <a:xfrm>
              <a:off x="6012139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5</a:t>
              </a:r>
              <a:endParaRPr sz="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698" name="Google Shape;698;p42"/>
          <p:cNvGrpSpPr/>
          <p:nvPr/>
        </p:nvGrpSpPr>
        <p:grpSpPr>
          <a:xfrm>
            <a:off x="6880814" y="3576300"/>
            <a:ext cx="473400" cy="473400"/>
            <a:chOff x="6880814" y="3576300"/>
            <a:chExt cx="473400" cy="473400"/>
          </a:xfrm>
        </p:grpSpPr>
        <p:sp>
          <p:nvSpPr>
            <p:cNvPr id="699" name="Google Shape;699;p42"/>
            <p:cNvSpPr/>
            <p:nvPr/>
          </p:nvSpPr>
          <p:spPr>
            <a:xfrm rot="-2700000">
              <a:off x="6950142" y="3645628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00" name="Google Shape;700;p42"/>
            <p:cNvSpPr/>
            <p:nvPr/>
          </p:nvSpPr>
          <p:spPr>
            <a:xfrm flipH="1">
              <a:off x="7050464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6</a:t>
              </a:r>
              <a:endParaRPr sz="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701" name="Google Shape;701;p42"/>
          <p:cNvGrpSpPr/>
          <p:nvPr/>
        </p:nvGrpSpPr>
        <p:grpSpPr>
          <a:xfrm>
            <a:off x="4852739" y="3576300"/>
            <a:ext cx="473400" cy="473400"/>
            <a:chOff x="4852739" y="3576300"/>
            <a:chExt cx="473400" cy="473400"/>
          </a:xfrm>
        </p:grpSpPr>
        <p:sp>
          <p:nvSpPr>
            <p:cNvPr id="702" name="Google Shape;702;p42"/>
            <p:cNvSpPr/>
            <p:nvPr/>
          </p:nvSpPr>
          <p:spPr>
            <a:xfrm rot="-2700000">
              <a:off x="4922067" y="3645628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03" name="Google Shape;703;p42"/>
            <p:cNvSpPr/>
            <p:nvPr/>
          </p:nvSpPr>
          <p:spPr>
            <a:xfrm flipH="1">
              <a:off x="5022389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4</a:t>
              </a:r>
              <a:endParaRPr sz="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704" name="Google Shape;704;p42"/>
          <p:cNvGrpSpPr/>
          <p:nvPr/>
        </p:nvGrpSpPr>
        <p:grpSpPr>
          <a:xfrm>
            <a:off x="2824664" y="3576300"/>
            <a:ext cx="473400" cy="473400"/>
            <a:chOff x="2824664" y="3576300"/>
            <a:chExt cx="473400" cy="473400"/>
          </a:xfrm>
        </p:grpSpPr>
        <p:sp>
          <p:nvSpPr>
            <p:cNvPr id="705" name="Google Shape;705;p42"/>
            <p:cNvSpPr/>
            <p:nvPr/>
          </p:nvSpPr>
          <p:spPr>
            <a:xfrm rot="-2700000">
              <a:off x="2893992" y="3645628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06" name="Google Shape;706;p42"/>
            <p:cNvSpPr/>
            <p:nvPr/>
          </p:nvSpPr>
          <p:spPr>
            <a:xfrm flipH="1">
              <a:off x="2994314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2</a:t>
              </a:r>
              <a:endParaRPr sz="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707" name="Google Shape;707;p42"/>
          <p:cNvSpPr txBox="1"/>
          <p:nvPr/>
        </p:nvSpPr>
        <p:spPr>
          <a:xfrm>
            <a:off x="1333330" y="1095475"/>
            <a:ext cx="1315856" cy="623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000" b="1" dirty="0" smtClean="0">
                <a:solidFill>
                  <a:schemeClr val="tx1">
                    <a:lumMod val="50000"/>
                  </a:schemeClr>
                </a:solidFill>
                <a:latin typeface="Lato"/>
                <a:ea typeface="Lato"/>
                <a:cs typeface="Lato"/>
                <a:sym typeface="Lato"/>
              </a:rPr>
              <a:t>Članak u časopisu</a:t>
            </a:r>
            <a:endParaRPr sz="2000" b="1" dirty="0">
              <a:solidFill>
                <a:schemeClr val="tx1">
                  <a:lumMod val="50000"/>
                </a:schemeClr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08" name="Google Shape;708;p42"/>
          <p:cNvSpPr txBox="1"/>
          <p:nvPr/>
        </p:nvSpPr>
        <p:spPr>
          <a:xfrm>
            <a:off x="2351114" y="3959202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000" b="1" dirty="0" smtClean="0">
                <a:solidFill>
                  <a:schemeClr val="tx1">
                    <a:lumMod val="50000"/>
                  </a:schemeClr>
                </a:solidFill>
                <a:latin typeface="Lato"/>
                <a:ea typeface="Lato"/>
                <a:cs typeface="Lato"/>
                <a:sym typeface="Lato"/>
              </a:rPr>
              <a:t>Recept</a:t>
            </a:r>
            <a:endParaRPr sz="2000" b="1" dirty="0">
              <a:solidFill>
                <a:schemeClr val="tx1">
                  <a:lumMod val="50000"/>
                </a:schemeClr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09" name="Google Shape;709;p42"/>
          <p:cNvSpPr txBox="1"/>
          <p:nvPr/>
        </p:nvSpPr>
        <p:spPr>
          <a:xfrm>
            <a:off x="3340864" y="1186038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000" b="1" dirty="0" smtClean="0">
                <a:solidFill>
                  <a:schemeClr val="tx1">
                    <a:lumMod val="50000"/>
                  </a:schemeClr>
                </a:solidFill>
                <a:latin typeface="Lato"/>
                <a:ea typeface="Lato"/>
                <a:cs typeface="Lato"/>
                <a:sym typeface="Lato"/>
              </a:rPr>
              <a:t>Uputa za upotrebu</a:t>
            </a:r>
            <a:endParaRPr sz="2000" b="1" dirty="0">
              <a:solidFill>
                <a:schemeClr val="tx1">
                  <a:lumMod val="50000"/>
                </a:schemeClr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10" name="Google Shape;710;p42"/>
          <p:cNvSpPr txBox="1"/>
          <p:nvPr/>
        </p:nvSpPr>
        <p:spPr>
          <a:xfrm>
            <a:off x="4446239" y="4071193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000" b="1" dirty="0" smtClean="0">
                <a:solidFill>
                  <a:schemeClr val="tx1">
                    <a:lumMod val="50000"/>
                  </a:schemeClr>
                </a:solidFill>
                <a:latin typeface="Lato"/>
                <a:ea typeface="Lato"/>
                <a:cs typeface="Lato"/>
                <a:sym typeface="Lato"/>
              </a:rPr>
              <a:t>Plakat</a:t>
            </a:r>
            <a:endParaRPr sz="2000" b="1" dirty="0">
              <a:solidFill>
                <a:schemeClr val="tx1">
                  <a:lumMod val="50000"/>
                </a:schemeClr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11" name="Google Shape;711;p42"/>
          <p:cNvSpPr txBox="1"/>
          <p:nvPr/>
        </p:nvSpPr>
        <p:spPr>
          <a:xfrm>
            <a:off x="5686620" y="1061177"/>
            <a:ext cx="1794497" cy="691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000" b="1" dirty="0" smtClean="0">
                <a:solidFill>
                  <a:schemeClr val="tx1">
                    <a:lumMod val="50000"/>
                  </a:schemeClr>
                </a:solidFill>
                <a:latin typeface="Lato"/>
                <a:ea typeface="Lato"/>
                <a:cs typeface="Lato"/>
                <a:sym typeface="Lato"/>
              </a:rPr>
              <a:t>Pravila društvene igre</a:t>
            </a:r>
            <a:endParaRPr sz="2000" b="1" dirty="0">
              <a:solidFill>
                <a:schemeClr val="tx1">
                  <a:lumMod val="50000"/>
                </a:schemeClr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12" name="Google Shape;712;p42"/>
          <p:cNvSpPr txBox="1"/>
          <p:nvPr/>
        </p:nvSpPr>
        <p:spPr>
          <a:xfrm>
            <a:off x="6474335" y="40636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000" b="1" dirty="0" smtClean="0">
                <a:solidFill>
                  <a:schemeClr val="tx1">
                    <a:lumMod val="50000"/>
                  </a:schemeClr>
                </a:solidFill>
                <a:latin typeface="Lato"/>
                <a:ea typeface="Lato"/>
                <a:cs typeface="Lato"/>
                <a:sym typeface="Lato"/>
              </a:rPr>
              <a:t>Obavijest</a:t>
            </a:r>
            <a:endParaRPr sz="2000" b="1" dirty="0">
              <a:solidFill>
                <a:schemeClr val="tx1">
                  <a:lumMod val="50000"/>
                </a:schemeClr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broja slajda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sp>
        <p:nvSpPr>
          <p:cNvPr id="3" name="TekstniOkvir 2"/>
          <p:cNvSpPr txBox="1"/>
          <p:nvPr/>
        </p:nvSpPr>
        <p:spPr>
          <a:xfrm>
            <a:off x="880024" y="1306286"/>
            <a:ext cx="32313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dirty="0" smtClean="0">
                <a:latin typeface="Arial Black" panose="020B0A04020102020204" pitchFamily="34" charset="0"/>
              </a:rPr>
              <a:t>Članak u časopisu</a:t>
            </a:r>
            <a:endParaRPr lang="hr-HR" sz="4000" dirty="0">
              <a:latin typeface="Arial Black" panose="020B0A04020102020204" pitchFamily="34" charset="0"/>
            </a:endParaRPr>
          </a:p>
        </p:txBody>
      </p:sp>
      <p:sp>
        <p:nvSpPr>
          <p:cNvPr id="4" name="TekstniOkvir 3"/>
          <p:cNvSpPr txBox="1"/>
          <p:nvPr/>
        </p:nvSpPr>
        <p:spPr>
          <a:xfrm>
            <a:off x="4056361" y="680644"/>
            <a:ext cx="4393245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u="sng" dirty="0" smtClean="0"/>
              <a:t>Predložak za rad</a:t>
            </a:r>
          </a:p>
          <a:p>
            <a:r>
              <a:rPr lang="hr-HR" sz="2000" b="1" dirty="0" smtClean="0"/>
              <a:t>Nadnaslov – </a:t>
            </a:r>
            <a:r>
              <a:rPr lang="hr-HR" sz="2000" dirty="0" smtClean="0"/>
              <a:t>tekst iznad glavnog naslova</a:t>
            </a:r>
          </a:p>
          <a:p>
            <a:r>
              <a:rPr lang="hr-HR" sz="2000" b="1" dirty="0" smtClean="0"/>
              <a:t>Glavni naslov- </a:t>
            </a:r>
            <a:r>
              <a:rPr lang="hr-HR" sz="2000" dirty="0" smtClean="0"/>
              <a:t>najistaknutiji redak teksta</a:t>
            </a:r>
          </a:p>
          <a:p>
            <a:r>
              <a:rPr lang="hr-HR" sz="2000" b="1" dirty="0" smtClean="0"/>
              <a:t>Podnaslov- </a:t>
            </a:r>
            <a:r>
              <a:rPr lang="hr-HR" sz="2000" dirty="0" smtClean="0"/>
              <a:t>tekst ispod glavnog naslova</a:t>
            </a:r>
          </a:p>
          <a:p>
            <a:r>
              <a:rPr lang="hr-HR" sz="2000" b="1" dirty="0" smtClean="0"/>
              <a:t>Međunaslov- </a:t>
            </a:r>
            <a:r>
              <a:rPr lang="hr-HR" sz="2000" dirty="0" smtClean="0"/>
              <a:t>duži članci podijeljeni su u više odlomaka, ti odlomci posebno su naslovljeni.</a:t>
            </a:r>
          </a:p>
          <a:p>
            <a:r>
              <a:rPr lang="hr-HR" sz="2000" b="1" dirty="0" smtClean="0"/>
              <a:t>Potpisi ispod fotografije- </a:t>
            </a:r>
            <a:r>
              <a:rPr lang="hr-HR" sz="2000" dirty="0" smtClean="0"/>
              <a:t>pojašnjenje prikaza</a:t>
            </a:r>
            <a:endParaRPr lang="hr-HR" sz="2000" dirty="0"/>
          </a:p>
        </p:txBody>
      </p:sp>
    </p:spTree>
    <p:extLst>
      <p:ext uri="{BB962C8B-B14F-4D97-AF65-F5344CB8AC3E}">
        <p14:creationId xmlns:p14="http://schemas.microsoft.com/office/powerpoint/2010/main" val="377124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broja slajda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499" y="701268"/>
            <a:ext cx="2726477" cy="3864715"/>
          </a:xfrm>
          <a:prstGeom prst="rect">
            <a:avLst/>
          </a:prstGeom>
        </p:spPr>
      </p:pic>
      <p:sp>
        <p:nvSpPr>
          <p:cNvPr id="4" name="TekstniOkvir 3"/>
          <p:cNvSpPr txBox="1"/>
          <p:nvPr/>
        </p:nvSpPr>
        <p:spPr>
          <a:xfrm>
            <a:off x="1656920" y="1347537"/>
            <a:ext cx="22619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dirty="0" smtClean="0">
                <a:latin typeface="Arial Black" panose="020B0A04020102020204" pitchFamily="34" charset="0"/>
              </a:rPr>
              <a:t>Recept</a:t>
            </a:r>
            <a:endParaRPr lang="hr-HR" sz="4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06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broja slajda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sp>
        <p:nvSpPr>
          <p:cNvPr id="3" name="TekstniOkvir 2"/>
          <p:cNvSpPr txBox="1"/>
          <p:nvPr/>
        </p:nvSpPr>
        <p:spPr>
          <a:xfrm>
            <a:off x="1113780" y="1691296"/>
            <a:ext cx="35613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dirty="0" smtClean="0">
                <a:latin typeface="Arial Black" panose="020B0A04020102020204" pitchFamily="34" charset="0"/>
              </a:rPr>
              <a:t>Uputa za upotrebu</a:t>
            </a:r>
            <a:endParaRPr lang="hr-HR" sz="4000" dirty="0">
              <a:latin typeface="Arial Black" panose="020B0A04020102020204" pitchFamily="34" charset="0"/>
            </a:endParaRPr>
          </a:p>
        </p:txBody>
      </p:sp>
      <p:pic>
        <p:nvPicPr>
          <p:cNvPr id="5" name="Picture 2" descr="https://hamapharm.hr/wp-content/uploads/2018/03/BetaglucanKids_kutij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134" y="872902"/>
            <a:ext cx="2901315" cy="3067685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115267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broja slajda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sp>
        <p:nvSpPr>
          <p:cNvPr id="3" name="TekstniOkvir 2"/>
          <p:cNvSpPr txBox="1"/>
          <p:nvPr/>
        </p:nvSpPr>
        <p:spPr>
          <a:xfrm>
            <a:off x="1175657" y="1677546"/>
            <a:ext cx="2915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400" b="1" dirty="0" smtClean="0">
                <a:latin typeface="Arial Black" panose="020B0A04020102020204" pitchFamily="34" charset="0"/>
              </a:rPr>
              <a:t>Plakat</a:t>
            </a:r>
            <a:endParaRPr lang="hr-HR" sz="4400" b="1" dirty="0">
              <a:latin typeface="Arial Black" panose="020B0A04020102020204" pitchFamily="34" charset="0"/>
            </a:endParaRPr>
          </a:p>
        </p:txBody>
      </p:sp>
      <p:sp>
        <p:nvSpPr>
          <p:cNvPr id="4" name="TekstniOkvir 3"/>
          <p:cNvSpPr txBox="1"/>
          <p:nvPr/>
        </p:nvSpPr>
        <p:spPr>
          <a:xfrm>
            <a:off x="3657601" y="559862"/>
            <a:ext cx="46803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u="sng" dirty="0"/>
              <a:t>Elementi plakata</a:t>
            </a:r>
            <a:endParaRPr lang="hr-HR" sz="2800" dirty="0"/>
          </a:p>
          <a:p>
            <a:r>
              <a:rPr lang="hr-HR" sz="2800" dirty="0"/>
              <a:t>Na plakatu je najčešći omjer slike i teksta </a:t>
            </a:r>
            <a:r>
              <a:rPr lang="hr-HR" sz="2800" b="1" dirty="0"/>
              <a:t>70 % : 30 %.</a:t>
            </a:r>
            <a:r>
              <a:rPr lang="hr-HR" sz="2800" dirty="0"/>
              <a:t> Slova moraju biti dovoljno velika i čitka da bi ih oni kojima su namijenjeni mogli brzo uočiti i pročitati, u prolazu, šećući ili čitajući ih iz automobila, tramvaja itd.</a:t>
            </a:r>
          </a:p>
        </p:txBody>
      </p:sp>
    </p:spTree>
    <p:extLst>
      <p:ext uri="{BB962C8B-B14F-4D97-AF65-F5344CB8AC3E}">
        <p14:creationId xmlns:p14="http://schemas.microsoft.com/office/powerpoint/2010/main" val="74619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broja slajda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sp>
        <p:nvSpPr>
          <p:cNvPr id="3" name="TekstniOkvir 2"/>
          <p:cNvSpPr txBox="1"/>
          <p:nvPr/>
        </p:nvSpPr>
        <p:spPr>
          <a:xfrm>
            <a:off x="928151" y="1395664"/>
            <a:ext cx="31213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b="1" dirty="0" smtClean="0"/>
              <a:t>Pravila društvene igre</a:t>
            </a:r>
            <a:endParaRPr lang="hr-HR" sz="4000" b="1" dirty="0"/>
          </a:p>
        </p:txBody>
      </p:sp>
      <p:pic>
        <p:nvPicPr>
          <p:cNvPr id="5" name="Slika 4" descr="C:\Users\Knjižnica\AppData\Local\Microsoft\Windows\INetCache\Content.MSO\DD5A5941.tmp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663" y="713663"/>
            <a:ext cx="3921760" cy="39217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205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broja slajda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p:sp>
        <p:nvSpPr>
          <p:cNvPr id="3" name="TekstniOkvir 2"/>
          <p:cNvSpPr txBox="1"/>
          <p:nvPr/>
        </p:nvSpPr>
        <p:spPr>
          <a:xfrm>
            <a:off x="1175657" y="1705047"/>
            <a:ext cx="2605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600" b="1" dirty="0" smtClean="0"/>
              <a:t>Obavijest</a:t>
            </a:r>
            <a:endParaRPr lang="hr-HR" sz="3600" b="1" dirty="0"/>
          </a:p>
        </p:txBody>
      </p:sp>
      <p:sp>
        <p:nvSpPr>
          <p:cNvPr id="4" name="TekstniOkvir 3"/>
          <p:cNvSpPr txBox="1"/>
          <p:nvPr/>
        </p:nvSpPr>
        <p:spPr>
          <a:xfrm>
            <a:off x="3781353" y="1271910"/>
            <a:ext cx="42007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r-HR" sz="2000" b="1" dirty="0"/>
              <a:t>Obavijest je govorni i pisani podatak u obliku prikladnom za objavu slanje ili čuvanje. Ona najčešće najavljuje kakav događaj. Treba biti kratka i jasna. </a:t>
            </a:r>
            <a:endParaRPr lang="hr-HR" sz="2000" dirty="0"/>
          </a:p>
          <a:p>
            <a:pPr algn="just"/>
            <a:r>
              <a:rPr lang="hr-HR" sz="2000" b="1" dirty="0"/>
              <a:t>Uglavnom odgovara na pitanja </a:t>
            </a:r>
            <a:r>
              <a:rPr lang="hr-HR" sz="2000" b="1" i="1" u="sng" dirty="0"/>
              <a:t>tko, što, gdje, kada i zašto.</a:t>
            </a:r>
            <a:endParaRPr lang="hr-HR" sz="2000" i="1" u="sng" dirty="0"/>
          </a:p>
        </p:txBody>
      </p:sp>
    </p:spTree>
    <p:extLst>
      <p:ext uri="{BB962C8B-B14F-4D97-AF65-F5344CB8AC3E}">
        <p14:creationId xmlns:p14="http://schemas.microsoft.com/office/powerpoint/2010/main" val="184938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broja slajda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p:sp>
        <p:nvSpPr>
          <p:cNvPr id="3" name="Pravokutnik 2"/>
          <p:cNvSpPr/>
          <p:nvPr/>
        </p:nvSpPr>
        <p:spPr>
          <a:xfrm>
            <a:off x="1306284" y="962527"/>
            <a:ext cx="693706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2800" dirty="0"/>
              <a:t>U neknjiževne se tekstove ubrajaju ostale vrste tekstova, npr. </a:t>
            </a:r>
            <a:r>
              <a:rPr lang="hr-HR" sz="2800" i="1" u="sng" dirty="0"/>
              <a:t>novinski članci, upute za uporabu, recepti, tekstovi u udžbenicima</a:t>
            </a:r>
            <a:r>
              <a:rPr lang="hr-HR" sz="2800" i="1" dirty="0"/>
              <a:t> </a:t>
            </a:r>
            <a:r>
              <a:rPr lang="hr-HR" sz="2800" dirty="0"/>
              <a:t>itd. Oni na neosoban (objektivan) način pružaju različite obavijesti.</a:t>
            </a:r>
          </a:p>
        </p:txBody>
      </p:sp>
    </p:spTree>
    <p:extLst>
      <p:ext uri="{BB962C8B-B14F-4D97-AF65-F5344CB8AC3E}">
        <p14:creationId xmlns:p14="http://schemas.microsoft.com/office/powerpoint/2010/main" val="155274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22"/>
          <p:cNvSpPr txBox="1">
            <a:spLocks noGrp="1"/>
          </p:cNvSpPr>
          <p:nvPr>
            <p:ph type="title"/>
          </p:nvPr>
        </p:nvSpPr>
        <p:spPr>
          <a:xfrm>
            <a:off x="240328" y="1127531"/>
            <a:ext cx="1801603" cy="1106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b="1" dirty="0" smtClean="0"/>
              <a:t>Spoji pojam i objašnjenje.</a:t>
            </a:r>
            <a:endParaRPr b="1" dirty="0"/>
          </a:p>
        </p:txBody>
      </p:sp>
      <p:sp>
        <p:nvSpPr>
          <p:cNvPr id="453" name="Google Shape;453;p22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  <p:graphicFrame>
        <p:nvGraphicFramePr>
          <p:cNvPr id="8" name="Tablic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022483"/>
              </p:ext>
            </p:extLst>
          </p:nvPr>
        </p:nvGraphicFramePr>
        <p:xfrm>
          <a:off x="2591944" y="1217882"/>
          <a:ext cx="2452433" cy="362955"/>
        </p:xfrm>
        <a:graphic>
          <a:graphicData uri="http://schemas.openxmlformats.org/drawingml/2006/table">
            <a:tbl>
              <a:tblPr/>
              <a:tblGrid>
                <a:gridCol w="2452433">
                  <a:extLst>
                    <a:ext uri="{9D8B030D-6E8A-4147-A177-3AD203B41FA5}">
                      <a16:colId xmlns:a16="http://schemas.microsoft.com/office/drawing/2014/main" val="1783592386"/>
                    </a:ext>
                  </a:extLst>
                </a:gridCol>
              </a:tblGrid>
              <a:tr h="362955">
                <a:tc>
                  <a:txBody>
                    <a:bodyPr/>
                    <a:lstStyle/>
                    <a:p>
                      <a:r>
                        <a:rPr lang="hr-HR" dirty="0" smtClean="0"/>
                        <a:t>Neknjiževni tekst</a:t>
                      </a:r>
                      <a:endParaRPr lang="hr-H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5687190"/>
                  </a:ext>
                </a:extLst>
              </a:tr>
            </a:tbl>
          </a:graphicData>
        </a:graphic>
      </p:graphicFrame>
      <p:graphicFrame>
        <p:nvGraphicFramePr>
          <p:cNvPr id="9" name="Tablic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864626"/>
              </p:ext>
            </p:extLst>
          </p:nvPr>
        </p:nvGraphicFramePr>
        <p:xfrm>
          <a:off x="2555560" y="708145"/>
          <a:ext cx="2488818" cy="336166"/>
        </p:xfrm>
        <a:graphic>
          <a:graphicData uri="http://schemas.openxmlformats.org/drawingml/2006/table">
            <a:tbl>
              <a:tblPr/>
              <a:tblGrid>
                <a:gridCol w="2488818">
                  <a:extLst>
                    <a:ext uri="{9D8B030D-6E8A-4147-A177-3AD203B41FA5}">
                      <a16:colId xmlns:a16="http://schemas.microsoft.com/office/drawing/2014/main" val="513415169"/>
                    </a:ext>
                  </a:extLst>
                </a:gridCol>
              </a:tblGrid>
              <a:tr h="336166">
                <a:tc>
                  <a:txBody>
                    <a:bodyPr/>
                    <a:lstStyle/>
                    <a:p>
                      <a:r>
                        <a:rPr lang="hr-HR" dirty="0" smtClean="0"/>
                        <a:t>Književni tekst</a:t>
                      </a:r>
                      <a:endParaRPr lang="hr-H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1918349"/>
                  </a:ext>
                </a:extLst>
              </a:tr>
            </a:tbl>
          </a:graphicData>
        </a:graphic>
      </p:graphicFrame>
      <p:graphicFrame>
        <p:nvGraphicFramePr>
          <p:cNvPr id="10" name="Tablic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087490"/>
              </p:ext>
            </p:extLst>
          </p:nvPr>
        </p:nvGraphicFramePr>
        <p:xfrm>
          <a:off x="5773925" y="572968"/>
          <a:ext cx="2646947" cy="382328"/>
        </p:xfrm>
        <a:graphic>
          <a:graphicData uri="http://schemas.openxmlformats.org/drawingml/2006/table">
            <a:tbl>
              <a:tblPr/>
              <a:tblGrid>
                <a:gridCol w="2646947">
                  <a:extLst>
                    <a:ext uri="{9D8B030D-6E8A-4147-A177-3AD203B41FA5}">
                      <a16:colId xmlns:a16="http://schemas.microsoft.com/office/drawing/2014/main" val="3030555098"/>
                    </a:ext>
                  </a:extLst>
                </a:gridCol>
              </a:tblGrid>
              <a:tr h="382328">
                <a:tc>
                  <a:txBody>
                    <a:bodyPr/>
                    <a:lstStyle/>
                    <a:p>
                      <a:r>
                        <a:rPr lang="hr-HR" sz="1100" dirty="0" smtClean="0"/>
                        <a:t>dolazi do izražaja</a:t>
                      </a:r>
                      <a:r>
                        <a:rPr lang="hr-HR" sz="1100" baseline="0" dirty="0" smtClean="0"/>
                        <a:t> određena zakonitost</a:t>
                      </a:r>
                      <a:endParaRPr lang="hr-HR" sz="11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5118740"/>
                  </a:ext>
                </a:extLst>
              </a:tr>
            </a:tbl>
          </a:graphicData>
        </a:graphic>
      </p:graphicFrame>
      <p:graphicFrame>
        <p:nvGraphicFramePr>
          <p:cNvPr id="11" name="Tablic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670606"/>
              </p:ext>
            </p:extLst>
          </p:nvPr>
        </p:nvGraphicFramePr>
        <p:xfrm>
          <a:off x="5809522" y="1686292"/>
          <a:ext cx="2633199" cy="295634"/>
        </p:xfrm>
        <a:graphic>
          <a:graphicData uri="http://schemas.openxmlformats.org/drawingml/2006/table">
            <a:tbl>
              <a:tblPr/>
              <a:tblGrid>
                <a:gridCol w="2633199">
                  <a:extLst>
                    <a:ext uri="{9D8B030D-6E8A-4147-A177-3AD203B41FA5}">
                      <a16:colId xmlns:a16="http://schemas.microsoft.com/office/drawing/2014/main" val="2384813720"/>
                    </a:ext>
                  </a:extLst>
                </a:gridCol>
              </a:tblGrid>
              <a:tr h="295634">
                <a:tc>
                  <a:txBody>
                    <a:bodyPr/>
                    <a:lstStyle/>
                    <a:p>
                      <a:r>
                        <a:rPr lang="hr-HR" sz="1100" dirty="0" smtClean="0"/>
                        <a:t>pisano objašnjenje o upotrebi</a:t>
                      </a:r>
                      <a:endParaRPr lang="hr-HR" sz="11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7974326"/>
                  </a:ext>
                </a:extLst>
              </a:tr>
            </a:tbl>
          </a:graphicData>
        </a:graphic>
      </p:graphicFrame>
      <p:graphicFrame>
        <p:nvGraphicFramePr>
          <p:cNvPr id="12" name="Tablic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22625"/>
              </p:ext>
            </p:extLst>
          </p:nvPr>
        </p:nvGraphicFramePr>
        <p:xfrm>
          <a:off x="2578195" y="1742086"/>
          <a:ext cx="2466182" cy="358939"/>
        </p:xfrm>
        <a:graphic>
          <a:graphicData uri="http://schemas.openxmlformats.org/drawingml/2006/table">
            <a:tbl>
              <a:tblPr/>
              <a:tblGrid>
                <a:gridCol w="2466182">
                  <a:extLst>
                    <a:ext uri="{9D8B030D-6E8A-4147-A177-3AD203B41FA5}">
                      <a16:colId xmlns:a16="http://schemas.microsoft.com/office/drawing/2014/main" val="2643140734"/>
                    </a:ext>
                  </a:extLst>
                </a:gridCol>
              </a:tblGrid>
              <a:tr h="358939">
                <a:tc>
                  <a:txBody>
                    <a:bodyPr/>
                    <a:lstStyle/>
                    <a:p>
                      <a:r>
                        <a:rPr lang="hr-HR" dirty="0" smtClean="0"/>
                        <a:t>Članak</a:t>
                      </a:r>
                      <a:endParaRPr lang="hr-H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0162407"/>
                  </a:ext>
                </a:extLst>
              </a:tr>
            </a:tbl>
          </a:graphicData>
        </a:graphic>
      </p:graphicFrame>
      <p:graphicFrame>
        <p:nvGraphicFramePr>
          <p:cNvPr id="13" name="Tablic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788284"/>
              </p:ext>
            </p:extLst>
          </p:nvPr>
        </p:nvGraphicFramePr>
        <p:xfrm>
          <a:off x="5795781" y="2064397"/>
          <a:ext cx="2633198" cy="426720"/>
        </p:xfrm>
        <a:graphic>
          <a:graphicData uri="http://schemas.openxmlformats.org/drawingml/2006/table">
            <a:tbl>
              <a:tblPr/>
              <a:tblGrid>
                <a:gridCol w="2633198">
                  <a:extLst>
                    <a:ext uri="{9D8B030D-6E8A-4147-A177-3AD203B41FA5}">
                      <a16:colId xmlns:a16="http://schemas.microsoft.com/office/drawing/2014/main" val="2921728978"/>
                    </a:ext>
                  </a:extLst>
                </a:gridCol>
              </a:tblGrid>
              <a:tr h="275007">
                <a:tc>
                  <a:txBody>
                    <a:bodyPr/>
                    <a:lstStyle/>
                    <a:p>
                      <a:r>
                        <a:rPr lang="hr-HR" sz="1100" dirty="0" smtClean="0"/>
                        <a:t>na neosoban(objektivan) način pružaju</a:t>
                      </a:r>
                      <a:r>
                        <a:rPr lang="hr-HR" sz="1100" baseline="0" dirty="0" smtClean="0"/>
                        <a:t> različite obavijesti</a:t>
                      </a:r>
                      <a:endParaRPr lang="hr-HR" sz="11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0941353"/>
                  </a:ext>
                </a:extLst>
              </a:tr>
            </a:tbl>
          </a:graphicData>
        </a:graphic>
      </p:graphicFrame>
      <p:graphicFrame>
        <p:nvGraphicFramePr>
          <p:cNvPr id="14" name="Tablic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127985"/>
              </p:ext>
            </p:extLst>
          </p:nvPr>
        </p:nvGraphicFramePr>
        <p:xfrm>
          <a:off x="2585069" y="2227617"/>
          <a:ext cx="2466182" cy="338630"/>
        </p:xfrm>
        <a:graphic>
          <a:graphicData uri="http://schemas.openxmlformats.org/drawingml/2006/table">
            <a:tbl>
              <a:tblPr/>
              <a:tblGrid>
                <a:gridCol w="2466182">
                  <a:extLst>
                    <a:ext uri="{9D8B030D-6E8A-4147-A177-3AD203B41FA5}">
                      <a16:colId xmlns:a16="http://schemas.microsoft.com/office/drawing/2014/main" val="2468298500"/>
                    </a:ext>
                  </a:extLst>
                </a:gridCol>
              </a:tblGrid>
              <a:tr h="338630">
                <a:tc>
                  <a:txBody>
                    <a:bodyPr/>
                    <a:lstStyle/>
                    <a:p>
                      <a:r>
                        <a:rPr lang="hr-HR" dirty="0" smtClean="0"/>
                        <a:t>Recept</a:t>
                      </a:r>
                      <a:endParaRPr lang="hr-H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1705138"/>
                  </a:ext>
                </a:extLst>
              </a:tr>
            </a:tbl>
          </a:graphicData>
        </a:graphic>
      </p:graphicFrame>
      <p:graphicFrame>
        <p:nvGraphicFramePr>
          <p:cNvPr id="15" name="Tablica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826146"/>
              </p:ext>
            </p:extLst>
          </p:nvPr>
        </p:nvGraphicFramePr>
        <p:xfrm>
          <a:off x="5794536" y="2553485"/>
          <a:ext cx="2599466" cy="548640"/>
        </p:xfrm>
        <a:graphic>
          <a:graphicData uri="http://schemas.openxmlformats.org/drawingml/2006/table">
            <a:tbl>
              <a:tblPr/>
              <a:tblGrid>
                <a:gridCol w="2599466">
                  <a:extLst>
                    <a:ext uri="{9D8B030D-6E8A-4147-A177-3AD203B41FA5}">
                      <a16:colId xmlns:a16="http://schemas.microsoft.com/office/drawing/2014/main" val="2733488714"/>
                    </a:ext>
                  </a:extLst>
                </a:gridCol>
              </a:tblGrid>
              <a:tr h="295633">
                <a:tc>
                  <a:txBody>
                    <a:bodyPr/>
                    <a:lstStyle/>
                    <a:p>
                      <a:r>
                        <a:rPr lang="hr-HR" sz="1000" dirty="0" smtClean="0"/>
                        <a:t>najavljuje kakav događaj, uglavnom odgovara na pitanja tko?</a:t>
                      </a:r>
                      <a:r>
                        <a:rPr lang="hr-HR" sz="1000" baseline="0" dirty="0" smtClean="0"/>
                        <a:t> što? Gdje? Kada? Zašto?</a:t>
                      </a:r>
                      <a:endParaRPr lang="hr-HR" sz="10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1976193"/>
                  </a:ext>
                </a:extLst>
              </a:tr>
            </a:tbl>
          </a:graphicData>
        </a:graphic>
      </p:graphicFrame>
      <p:graphicFrame>
        <p:nvGraphicFramePr>
          <p:cNvPr id="16" name="Tablica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351259"/>
              </p:ext>
            </p:extLst>
          </p:nvPr>
        </p:nvGraphicFramePr>
        <p:xfrm>
          <a:off x="2578195" y="2692839"/>
          <a:ext cx="2473056" cy="366975"/>
        </p:xfrm>
        <a:graphic>
          <a:graphicData uri="http://schemas.openxmlformats.org/drawingml/2006/table">
            <a:tbl>
              <a:tblPr/>
              <a:tblGrid>
                <a:gridCol w="2473056">
                  <a:extLst>
                    <a:ext uri="{9D8B030D-6E8A-4147-A177-3AD203B41FA5}">
                      <a16:colId xmlns:a16="http://schemas.microsoft.com/office/drawing/2014/main" val="790128890"/>
                    </a:ext>
                  </a:extLst>
                </a:gridCol>
              </a:tblGrid>
              <a:tr h="366975">
                <a:tc>
                  <a:txBody>
                    <a:bodyPr/>
                    <a:lstStyle/>
                    <a:p>
                      <a:r>
                        <a:rPr lang="hr-HR" dirty="0" smtClean="0"/>
                        <a:t>Uputa za upotrebu</a:t>
                      </a:r>
                      <a:endParaRPr lang="hr-H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9625819"/>
                  </a:ext>
                </a:extLst>
              </a:tr>
            </a:tbl>
          </a:graphicData>
        </a:graphic>
      </p:graphicFrame>
      <p:graphicFrame>
        <p:nvGraphicFramePr>
          <p:cNvPr id="17" name="Tablica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559750"/>
              </p:ext>
            </p:extLst>
          </p:nvPr>
        </p:nvGraphicFramePr>
        <p:xfrm>
          <a:off x="5831984" y="3203602"/>
          <a:ext cx="2626321" cy="396240"/>
        </p:xfrm>
        <a:graphic>
          <a:graphicData uri="http://schemas.openxmlformats.org/drawingml/2006/table">
            <a:tbl>
              <a:tblPr/>
              <a:tblGrid>
                <a:gridCol w="2626321">
                  <a:extLst>
                    <a:ext uri="{9D8B030D-6E8A-4147-A177-3AD203B41FA5}">
                      <a16:colId xmlns:a16="http://schemas.microsoft.com/office/drawing/2014/main" val="3773862088"/>
                    </a:ext>
                  </a:extLst>
                </a:gridCol>
              </a:tblGrid>
              <a:tr h="284818">
                <a:tc>
                  <a:txBody>
                    <a:bodyPr/>
                    <a:lstStyle/>
                    <a:p>
                      <a:r>
                        <a:rPr lang="hr-HR" sz="1000" dirty="0" smtClean="0"/>
                        <a:t>nadnaslov, glavni naslov, podnaslov, međunaslov, opisi fotografija</a:t>
                      </a:r>
                      <a:endParaRPr lang="hr-HR" sz="10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0106498"/>
                  </a:ext>
                </a:extLst>
              </a:tr>
            </a:tbl>
          </a:graphicData>
        </a:graphic>
      </p:graphicFrame>
      <p:graphicFrame>
        <p:nvGraphicFramePr>
          <p:cNvPr id="18" name="Tablica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524488"/>
              </p:ext>
            </p:extLst>
          </p:nvPr>
        </p:nvGraphicFramePr>
        <p:xfrm>
          <a:off x="2578195" y="3220235"/>
          <a:ext cx="2466182" cy="304800"/>
        </p:xfrm>
        <a:graphic>
          <a:graphicData uri="http://schemas.openxmlformats.org/drawingml/2006/table">
            <a:tbl>
              <a:tblPr/>
              <a:tblGrid>
                <a:gridCol w="2466182">
                  <a:extLst>
                    <a:ext uri="{9D8B030D-6E8A-4147-A177-3AD203B41FA5}">
                      <a16:colId xmlns:a16="http://schemas.microsoft.com/office/drawing/2014/main" val="3417773"/>
                    </a:ext>
                  </a:extLst>
                </a:gridCol>
              </a:tblGrid>
              <a:tr h="288758">
                <a:tc>
                  <a:txBody>
                    <a:bodyPr/>
                    <a:lstStyle/>
                    <a:p>
                      <a:r>
                        <a:rPr lang="hr-HR" dirty="0" smtClean="0"/>
                        <a:t>Plakat</a:t>
                      </a:r>
                      <a:endParaRPr lang="hr-H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7291429"/>
                  </a:ext>
                </a:extLst>
              </a:tr>
            </a:tbl>
          </a:graphicData>
        </a:graphic>
      </p:graphicFrame>
      <p:graphicFrame>
        <p:nvGraphicFramePr>
          <p:cNvPr id="19" name="Tablica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868349"/>
              </p:ext>
            </p:extLst>
          </p:nvPr>
        </p:nvGraphicFramePr>
        <p:xfrm>
          <a:off x="5898911" y="3639134"/>
          <a:ext cx="2540058" cy="426720"/>
        </p:xfrm>
        <a:graphic>
          <a:graphicData uri="http://schemas.openxmlformats.org/drawingml/2006/table">
            <a:tbl>
              <a:tblPr/>
              <a:tblGrid>
                <a:gridCol w="2540058">
                  <a:extLst>
                    <a:ext uri="{9D8B030D-6E8A-4147-A177-3AD203B41FA5}">
                      <a16:colId xmlns:a16="http://schemas.microsoft.com/office/drawing/2014/main" val="18001293"/>
                    </a:ext>
                  </a:extLst>
                </a:gridCol>
              </a:tblGrid>
              <a:tr h="407573">
                <a:tc>
                  <a:txBody>
                    <a:bodyPr/>
                    <a:lstStyle/>
                    <a:p>
                      <a:r>
                        <a:rPr lang="hr-HR" sz="1100" dirty="0" smtClean="0"/>
                        <a:t>Popis potrebnih sastojaka i uputa za pripremanje</a:t>
                      </a:r>
                      <a:r>
                        <a:rPr lang="hr-HR" sz="1100" baseline="0" dirty="0" smtClean="0"/>
                        <a:t> hrane</a:t>
                      </a:r>
                      <a:endParaRPr lang="hr-HR" sz="11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851341"/>
                  </a:ext>
                </a:extLst>
              </a:tr>
            </a:tbl>
          </a:graphicData>
        </a:graphic>
      </p:graphicFrame>
      <p:graphicFrame>
        <p:nvGraphicFramePr>
          <p:cNvPr id="20" name="Tablica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019217"/>
              </p:ext>
            </p:extLst>
          </p:nvPr>
        </p:nvGraphicFramePr>
        <p:xfrm>
          <a:off x="2578195" y="3727798"/>
          <a:ext cx="2466182" cy="333146"/>
        </p:xfrm>
        <a:graphic>
          <a:graphicData uri="http://schemas.openxmlformats.org/drawingml/2006/table">
            <a:tbl>
              <a:tblPr/>
              <a:tblGrid>
                <a:gridCol w="2466182">
                  <a:extLst>
                    <a:ext uri="{9D8B030D-6E8A-4147-A177-3AD203B41FA5}">
                      <a16:colId xmlns:a16="http://schemas.microsoft.com/office/drawing/2014/main" val="2062838731"/>
                    </a:ext>
                  </a:extLst>
                </a:gridCol>
              </a:tblGrid>
              <a:tr h="333146">
                <a:tc>
                  <a:txBody>
                    <a:bodyPr/>
                    <a:lstStyle/>
                    <a:p>
                      <a:r>
                        <a:rPr lang="hr-HR" dirty="0" smtClean="0"/>
                        <a:t>Pravilo</a:t>
                      </a:r>
                      <a:endParaRPr lang="hr-H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156415"/>
                  </a:ext>
                </a:extLst>
              </a:tr>
            </a:tbl>
          </a:graphicData>
        </a:graphic>
      </p:graphicFrame>
      <p:graphicFrame>
        <p:nvGraphicFramePr>
          <p:cNvPr id="21" name="Tablica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403275"/>
              </p:ext>
            </p:extLst>
          </p:nvPr>
        </p:nvGraphicFramePr>
        <p:xfrm>
          <a:off x="5912661" y="4117831"/>
          <a:ext cx="2516318" cy="594360"/>
        </p:xfrm>
        <a:graphic>
          <a:graphicData uri="http://schemas.openxmlformats.org/drawingml/2006/table">
            <a:tbl>
              <a:tblPr/>
              <a:tblGrid>
                <a:gridCol w="2516318">
                  <a:extLst>
                    <a:ext uri="{9D8B030D-6E8A-4147-A177-3AD203B41FA5}">
                      <a16:colId xmlns:a16="http://schemas.microsoft.com/office/drawing/2014/main" val="2659358806"/>
                    </a:ext>
                  </a:extLst>
                </a:gridCol>
              </a:tblGrid>
              <a:tr h="268132">
                <a:tc>
                  <a:txBody>
                    <a:bodyPr/>
                    <a:lstStyle/>
                    <a:p>
                      <a:r>
                        <a:rPr lang="hr-HR" sz="1100" dirty="0" smtClean="0"/>
                        <a:t>oblik vizualne komunikacije, slikovno-tekstualna obavijest izložena na javnim mjestima</a:t>
                      </a:r>
                      <a:endParaRPr lang="hr-HR" sz="11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0529777"/>
                  </a:ext>
                </a:extLst>
              </a:tr>
            </a:tbl>
          </a:graphicData>
        </a:graphic>
      </p:graphicFrame>
      <p:graphicFrame>
        <p:nvGraphicFramePr>
          <p:cNvPr id="22" name="Tablica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789393"/>
              </p:ext>
            </p:extLst>
          </p:nvPr>
        </p:nvGraphicFramePr>
        <p:xfrm>
          <a:off x="2550695" y="4221365"/>
          <a:ext cx="2493682" cy="304800"/>
        </p:xfrm>
        <a:graphic>
          <a:graphicData uri="http://schemas.openxmlformats.org/drawingml/2006/table">
            <a:tbl>
              <a:tblPr/>
              <a:tblGrid>
                <a:gridCol w="2493682">
                  <a:extLst>
                    <a:ext uri="{9D8B030D-6E8A-4147-A177-3AD203B41FA5}">
                      <a16:colId xmlns:a16="http://schemas.microsoft.com/office/drawing/2014/main" val="2213398924"/>
                    </a:ext>
                  </a:extLst>
                </a:gridCol>
              </a:tblGrid>
              <a:tr h="261258">
                <a:tc>
                  <a:txBody>
                    <a:bodyPr/>
                    <a:lstStyle/>
                    <a:p>
                      <a:r>
                        <a:rPr lang="hr-HR" dirty="0" smtClean="0"/>
                        <a:t>Obavijest</a:t>
                      </a:r>
                      <a:endParaRPr lang="hr-H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5191054"/>
                  </a:ext>
                </a:extLst>
              </a:tr>
            </a:tbl>
          </a:graphicData>
        </a:graphic>
      </p:graphicFrame>
      <p:graphicFrame>
        <p:nvGraphicFramePr>
          <p:cNvPr id="23" name="Tablica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896210"/>
              </p:ext>
            </p:extLst>
          </p:nvPr>
        </p:nvGraphicFramePr>
        <p:xfrm>
          <a:off x="5795780" y="1107434"/>
          <a:ext cx="2633199" cy="426720"/>
        </p:xfrm>
        <a:graphic>
          <a:graphicData uri="http://schemas.openxmlformats.org/drawingml/2006/table">
            <a:tbl>
              <a:tblPr/>
              <a:tblGrid>
                <a:gridCol w="2633199">
                  <a:extLst>
                    <a:ext uri="{9D8B030D-6E8A-4147-A177-3AD203B41FA5}">
                      <a16:colId xmlns:a16="http://schemas.microsoft.com/office/drawing/2014/main" val="4000466833"/>
                    </a:ext>
                  </a:extLst>
                </a:gridCol>
              </a:tblGrid>
              <a:tr h="336884">
                <a:tc>
                  <a:txBody>
                    <a:bodyPr/>
                    <a:lstStyle/>
                    <a:p>
                      <a:r>
                        <a:rPr lang="hr-HR" sz="1100" dirty="0" smtClean="0"/>
                        <a:t>umjetničko djelo u kojemu se riječi uporabljuju na slikovit način</a:t>
                      </a:r>
                      <a:endParaRPr lang="hr-HR" sz="11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5606919"/>
                  </a:ext>
                </a:extLst>
              </a:tr>
            </a:tbl>
          </a:graphicData>
        </a:graphic>
      </p:graphicFrame>
      <p:cxnSp>
        <p:nvCxnSpPr>
          <p:cNvPr id="27" name="Ravni poveznik sa strelicom 26"/>
          <p:cNvCxnSpPr/>
          <p:nvPr/>
        </p:nvCxnSpPr>
        <p:spPr>
          <a:xfrm>
            <a:off x="5214328" y="790585"/>
            <a:ext cx="491149" cy="6871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Ravni poveznik sa strelicom 36"/>
          <p:cNvCxnSpPr>
            <a:endCxn id="13" idx="1"/>
          </p:cNvCxnSpPr>
          <p:nvPr/>
        </p:nvCxnSpPr>
        <p:spPr>
          <a:xfrm>
            <a:off x="5084975" y="1266985"/>
            <a:ext cx="710806" cy="10107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Ravni poveznik sa strelicom 42"/>
          <p:cNvCxnSpPr>
            <a:endCxn id="19" idx="1"/>
          </p:cNvCxnSpPr>
          <p:nvPr/>
        </p:nvCxnSpPr>
        <p:spPr>
          <a:xfrm>
            <a:off x="5078109" y="2506784"/>
            <a:ext cx="820802" cy="1345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Ravni poveznik sa strelicom 45"/>
          <p:cNvCxnSpPr>
            <a:endCxn id="17" idx="1"/>
          </p:cNvCxnSpPr>
          <p:nvPr/>
        </p:nvCxnSpPr>
        <p:spPr>
          <a:xfrm>
            <a:off x="5050607" y="1759245"/>
            <a:ext cx="781377" cy="16424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Ravni poveznik sa strelicom 53"/>
          <p:cNvCxnSpPr>
            <a:endCxn id="11" idx="1"/>
          </p:cNvCxnSpPr>
          <p:nvPr/>
        </p:nvCxnSpPr>
        <p:spPr>
          <a:xfrm flipV="1">
            <a:off x="5084975" y="1834109"/>
            <a:ext cx="724547" cy="10136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Ravni poveznik sa strelicom 55"/>
          <p:cNvCxnSpPr>
            <a:endCxn id="21" idx="1"/>
          </p:cNvCxnSpPr>
          <p:nvPr/>
        </p:nvCxnSpPr>
        <p:spPr>
          <a:xfrm>
            <a:off x="5059998" y="3401722"/>
            <a:ext cx="852663" cy="1013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Ravni poveznik sa strelicom 57"/>
          <p:cNvCxnSpPr>
            <a:endCxn id="10" idx="1"/>
          </p:cNvCxnSpPr>
          <p:nvPr/>
        </p:nvCxnSpPr>
        <p:spPr>
          <a:xfrm flipV="1">
            <a:off x="5051251" y="764132"/>
            <a:ext cx="722674" cy="31298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Ravni poveznik sa strelicom 59"/>
          <p:cNvCxnSpPr>
            <a:endCxn id="15" idx="1"/>
          </p:cNvCxnSpPr>
          <p:nvPr/>
        </p:nvCxnSpPr>
        <p:spPr>
          <a:xfrm flipV="1">
            <a:off x="5036857" y="2827805"/>
            <a:ext cx="757679" cy="15872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16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  <p:sp>
        <p:nvSpPr>
          <p:cNvPr id="2" name="Rezervirano mjesto teksta 1"/>
          <p:cNvSpPr>
            <a:spLocks noGrp="1"/>
          </p:cNvSpPr>
          <p:nvPr>
            <p:ph type="body" idx="1"/>
          </p:nvPr>
        </p:nvSpPr>
        <p:spPr>
          <a:xfrm>
            <a:off x="663456" y="1200150"/>
            <a:ext cx="3499471" cy="312030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hr-HR" dirty="0"/>
              <a:t>č</a:t>
            </a:r>
            <a:r>
              <a:rPr lang="hr-HR" dirty="0" smtClean="0"/>
              <a:t>itanje radi užitka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/>
              <a:t>a</a:t>
            </a:r>
            <a:r>
              <a:rPr lang="hr-HR" dirty="0" smtClean="0"/>
              <a:t>li i učenja 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 smtClean="0"/>
              <a:t>pripovijedanje događaja, likovi, opisi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 smtClean="0"/>
              <a:t>fabula/radnja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/>
              <a:t>s</a:t>
            </a:r>
            <a:r>
              <a:rPr lang="hr-HR" dirty="0" smtClean="0"/>
              <a:t>tvarnost/ fikcija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/>
              <a:t>p</a:t>
            </a:r>
            <a:r>
              <a:rPr lang="hr-HR" dirty="0" smtClean="0"/>
              <a:t>oezija, novela, priča, roman…</a:t>
            </a:r>
          </a:p>
          <a:p>
            <a:pPr>
              <a:buFont typeface="Arial" panose="020B0604020202020204" pitchFamily="34" charset="0"/>
              <a:buChar char="•"/>
            </a:pPr>
            <a:endParaRPr lang="hr-HR" dirty="0" smtClean="0"/>
          </a:p>
          <a:p>
            <a:endParaRPr lang="hr-HR" dirty="0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2"/>
          </p:nvPr>
        </p:nvSpPr>
        <p:spPr>
          <a:xfrm>
            <a:off x="4461997" y="1200149"/>
            <a:ext cx="3994484" cy="3619357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hr-HR" dirty="0" smtClean="0"/>
              <a:t>čitanje radi učenja, saznavanja novoga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/>
              <a:t>i</a:t>
            </a:r>
            <a:r>
              <a:rPr lang="hr-HR" dirty="0" smtClean="0"/>
              <a:t>znošenje činjenica, novih informacija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/>
              <a:t>č</a:t>
            </a:r>
            <a:r>
              <a:rPr lang="hr-HR" dirty="0" smtClean="0"/>
              <a:t>injenice – istinite i provjerene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 smtClean="0"/>
              <a:t>časopis, novine, udžbenik, stručna knjiga, gramatika, pravopis, rječnik, enciklopedija, jelovnik, turistički vodič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/>
              <a:t>g</a:t>
            </a:r>
            <a:r>
              <a:rPr lang="hr-HR" dirty="0" smtClean="0"/>
              <a:t>rafikoni tablice, dijagrami</a:t>
            </a:r>
          </a:p>
          <a:p>
            <a:pPr>
              <a:buFont typeface="Arial" panose="020B0604020202020204" pitchFamily="34" charset="0"/>
              <a:buChar char="•"/>
            </a:pPr>
            <a:endParaRPr lang="hr-HR" dirty="0" smtClean="0"/>
          </a:p>
          <a:p>
            <a:endParaRPr lang="hr-HR" dirty="0"/>
          </a:p>
        </p:txBody>
      </p:sp>
      <p:sp>
        <p:nvSpPr>
          <p:cNvPr id="6" name="TekstniOkvir 5"/>
          <p:cNvSpPr txBox="1"/>
          <p:nvPr/>
        </p:nvSpPr>
        <p:spPr>
          <a:xfrm>
            <a:off x="2590333" y="467513"/>
            <a:ext cx="5527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KNJIŽEVNI I NEKNJIŽEVNI TEKST</a:t>
            </a:r>
            <a:endParaRPr lang="hr-HR" sz="2400" dirty="0"/>
          </a:p>
        </p:txBody>
      </p:sp>
      <p:sp>
        <p:nvSpPr>
          <p:cNvPr id="7" name="Nasmiješeno lice 6"/>
          <p:cNvSpPr/>
          <p:nvPr/>
        </p:nvSpPr>
        <p:spPr>
          <a:xfrm>
            <a:off x="3272588" y="1381914"/>
            <a:ext cx="632519" cy="59814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19"/>
          <p:cNvSpPr txBox="1">
            <a:spLocks noGrp="1"/>
          </p:cNvSpPr>
          <p:nvPr>
            <p:ph type="body" idx="1"/>
          </p:nvPr>
        </p:nvSpPr>
        <p:spPr>
          <a:xfrm>
            <a:off x="1201024" y="1402091"/>
            <a:ext cx="6829196" cy="307365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8100" indent="0">
              <a:buNone/>
            </a:pPr>
            <a:r>
              <a:rPr lang="hr-HR" sz="2000" dirty="0" smtClean="0"/>
              <a:t>     </a:t>
            </a:r>
            <a:r>
              <a:rPr lang="hr-HR" sz="2000" dirty="0" smtClean="0">
                <a:solidFill>
                  <a:schemeClr val="tx1">
                    <a:lumMod val="50000"/>
                  </a:schemeClr>
                </a:solidFill>
              </a:rPr>
              <a:t>Draga </a:t>
            </a:r>
            <a:r>
              <a:rPr lang="hr-HR" sz="2000" dirty="0">
                <a:solidFill>
                  <a:schemeClr val="tx1">
                    <a:lumMod val="50000"/>
                  </a:schemeClr>
                </a:solidFill>
              </a:rPr>
              <a:t>učenici/drage učenice 5. razreda	</a:t>
            </a:r>
            <a:endParaRPr lang="hr-HR" sz="20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38100" indent="0">
              <a:buNone/>
            </a:pPr>
            <a:r>
              <a:rPr lang="hr-HR" sz="2000" dirty="0" smtClean="0">
                <a:solidFill>
                  <a:schemeClr val="tx1">
                    <a:lumMod val="50000"/>
                  </a:schemeClr>
                </a:solidFill>
              </a:rPr>
              <a:t>obavještavam </a:t>
            </a:r>
            <a:r>
              <a:rPr lang="hr-HR" sz="2000" dirty="0">
                <a:solidFill>
                  <a:schemeClr val="tx1">
                    <a:lumMod val="50000"/>
                  </a:schemeClr>
                </a:solidFill>
              </a:rPr>
              <a:t>vas da ćete danas, u školskoj knjižnici, provesti dva školska sata u učenju i zabavi. Na početku se trebate razvrstati u skupine. Prema boji papira kojeg držiš u ruci pronađi svog para.</a:t>
            </a:r>
          </a:p>
          <a:p>
            <a:pPr marL="38100" indent="0">
              <a:buNone/>
            </a:pPr>
            <a:r>
              <a:rPr lang="hr-HR" sz="2000" dirty="0" smtClean="0">
                <a:solidFill>
                  <a:schemeClr val="tx1">
                    <a:lumMod val="50000"/>
                  </a:schemeClr>
                </a:solidFill>
              </a:rPr>
              <a:t> Pozivam </a:t>
            </a:r>
            <a:r>
              <a:rPr lang="hr-HR" sz="2000" dirty="0">
                <a:solidFill>
                  <a:schemeClr val="tx1">
                    <a:lumMod val="50000"/>
                  </a:schemeClr>
                </a:solidFill>
              </a:rPr>
              <a:t>vas da čitate, rješavate zadatke i da se zabavite!</a:t>
            </a:r>
          </a:p>
          <a:p>
            <a:pPr marL="38100" indent="0">
              <a:buNone/>
            </a:pPr>
            <a:r>
              <a:rPr lang="hr-HR" sz="2000" dirty="0">
                <a:solidFill>
                  <a:schemeClr val="tx1">
                    <a:lumMod val="50000"/>
                  </a:schemeClr>
                </a:solidFill>
              </a:rPr>
              <a:t> </a:t>
            </a:r>
          </a:p>
          <a:p>
            <a:pPr marL="38100" indent="0">
              <a:buNone/>
            </a:pPr>
            <a:r>
              <a:rPr lang="hr-HR" sz="2000" dirty="0">
                <a:solidFill>
                  <a:schemeClr val="tx1">
                    <a:lumMod val="50000"/>
                  </a:schemeClr>
                </a:solidFill>
              </a:rPr>
              <a:t>Vaša knjižničarka</a:t>
            </a:r>
          </a:p>
          <a:p>
            <a:pPr marL="0" lvl="0" indent="0" algn="ctr" rtl="0">
              <a:spcBef>
                <a:spcPts val="600"/>
              </a:spcBef>
              <a:spcAft>
                <a:spcPts val="1000"/>
              </a:spcAft>
              <a:buNone/>
            </a:pPr>
            <a:endParaRPr dirty="0"/>
          </a:p>
        </p:txBody>
      </p:sp>
      <p:sp>
        <p:nvSpPr>
          <p:cNvPr id="418" name="Google Shape;418;p19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23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 smtClean="0"/>
              <a:t>Na kraju…</a:t>
            </a:r>
            <a:endParaRPr dirty="0"/>
          </a:p>
        </p:txBody>
      </p:sp>
      <p:sp>
        <p:nvSpPr>
          <p:cNvPr id="459" name="Google Shape;459;p23"/>
          <p:cNvSpPr txBox="1">
            <a:spLocks noGrp="1"/>
          </p:cNvSpPr>
          <p:nvPr>
            <p:ph type="body" idx="1"/>
          </p:nvPr>
        </p:nvSpPr>
        <p:spPr>
          <a:xfrm>
            <a:off x="2475131" y="1016203"/>
            <a:ext cx="5642853" cy="347329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hr-HR" sz="2800" dirty="0" smtClean="0"/>
              <a:t>Čitajte…</a:t>
            </a:r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hr-HR" sz="2800" dirty="0"/>
              <a:t>č</a:t>
            </a:r>
            <a:r>
              <a:rPr lang="hr-HR" sz="2800" dirty="0" smtClean="0"/>
              <a:t>itajte sve vrste tekstova…i neknjiževne tekstove…jer čitanjem neknjiževnih tekstova povezujete nastavu sa životnim potrebama…</a:t>
            </a:r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hr-HR" sz="2800" dirty="0" smtClean="0"/>
              <a:t>Čitajte jer je </a:t>
            </a:r>
            <a:r>
              <a:rPr lang="hr-HR" sz="2800" b="1" i="1" u="sng" dirty="0" smtClean="0"/>
              <a:t>ČITANJE ZAKON!</a:t>
            </a:r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endParaRPr sz="2800" b="1" i="1" u="sng" dirty="0"/>
          </a:p>
        </p:txBody>
      </p:sp>
      <p:sp>
        <p:nvSpPr>
          <p:cNvPr id="462" name="Google Shape;462;p23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20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broja slajda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  <p:graphicFrame>
        <p:nvGraphicFramePr>
          <p:cNvPr id="5" name="Tablic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099470"/>
              </p:ext>
            </p:extLst>
          </p:nvPr>
        </p:nvGraphicFramePr>
        <p:xfrm>
          <a:off x="2021926" y="1721068"/>
          <a:ext cx="5292725" cy="1905617"/>
        </p:xfrm>
        <a:graphic>
          <a:graphicData uri="http://schemas.openxmlformats.org/drawingml/2006/table">
            <a:tbl>
              <a:tblPr>
                <a:tableStyleId>{5E225D28-81A1-47F6-B832-14334138A573}</a:tableStyleId>
              </a:tblPr>
              <a:tblGrid>
                <a:gridCol w="2818663">
                  <a:extLst>
                    <a:ext uri="{9D8B030D-6E8A-4147-A177-3AD203B41FA5}">
                      <a16:colId xmlns:a16="http://schemas.microsoft.com/office/drawing/2014/main" val="1431584635"/>
                    </a:ext>
                  </a:extLst>
                </a:gridCol>
                <a:gridCol w="2474062">
                  <a:extLst>
                    <a:ext uri="{9D8B030D-6E8A-4147-A177-3AD203B41FA5}">
                      <a16:colId xmlns:a16="http://schemas.microsoft.com/office/drawing/2014/main" val="1951255790"/>
                    </a:ext>
                  </a:extLst>
                </a:gridCol>
              </a:tblGrid>
              <a:tr h="4606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300">
                          <a:effectLst/>
                        </a:rPr>
                        <a:t>elementi ocjenjivanja</a:t>
                      </a:r>
                      <a:endParaRPr lang="hr-HR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619" marR="6361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300">
                          <a:effectLst/>
                        </a:rPr>
                        <a:t>ocjena</a:t>
                      </a:r>
                      <a:endParaRPr lang="hr-HR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619" marR="63619" marT="0" marB="0" anchor="b"/>
                </a:tc>
                <a:extLst>
                  <a:ext uri="{0D108BD9-81ED-4DB2-BD59-A6C34878D82A}">
                    <a16:rowId xmlns:a16="http://schemas.microsoft.com/office/drawing/2014/main" val="3588887818"/>
                  </a:ext>
                </a:extLst>
              </a:tr>
              <a:tr h="4730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000">
                          <a:effectLst/>
                        </a:rPr>
                        <a:t>zanimljivost sadržaja</a:t>
                      </a:r>
                      <a:endParaRPr lang="hr-HR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619" marR="6361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000">
                          <a:effectLst/>
                        </a:rPr>
                        <a:t> </a:t>
                      </a:r>
                      <a:endParaRPr lang="hr-HR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619" marR="63619" marT="0" marB="0"/>
                </a:tc>
                <a:extLst>
                  <a:ext uri="{0D108BD9-81ED-4DB2-BD59-A6C34878D82A}">
                    <a16:rowId xmlns:a16="http://schemas.microsoft.com/office/drawing/2014/main" val="496064903"/>
                  </a:ext>
                </a:extLst>
              </a:tr>
              <a:tr h="4417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000">
                          <a:effectLst/>
                        </a:rPr>
                        <a:t>zanimljivost aktivnosti</a:t>
                      </a:r>
                      <a:endParaRPr lang="hr-HR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619" marR="6361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000">
                          <a:effectLst/>
                        </a:rPr>
                        <a:t> </a:t>
                      </a:r>
                      <a:endParaRPr lang="hr-HR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619" marR="63619" marT="0" marB="0"/>
                </a:tc>
                <a:extLst>
                  <a:ext uri="{0D108BD9-81ED-4DB2-BD59-A6C34878D82A}">
                    <a16:rowId xmlns:a16="http://schemas.microsoft.com/office/drawing/2014/main" val="967790543"/>
                  </a:ext>
                </a:extLst>
              </a:tr>
              <a:tr h="5301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000">
                          <a:effectLst/>
                        </a:rPr>
                        <a:t>uključenost u rad</a:t>
                      </a:r>
                      <a:endParaRPr lang="hr-HR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619" marR="6361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000" dirty="0">
                          <a:effectLst/>
                        </a:rPr>
                        <a:t> </a:t>
                      </a:r>
                      <a:endParaRPr lang="hr-H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619" marR="63619" marT="0" marB="0"/>
                </a:tc>
                <a:extLst>
                  <a:ext uri="{0D108BD9-81ED-4DB2-BD59-A6C34878D82A}">
                    <a16:rowId xmlns:a16="http://schemas.microsoft.com/office/drawing/2014/main" val="657350645"/>
                  </a:ext>
                </a:extLst>
              </a:tr>
            </a:tbl>
          </a:graphicData>
        </a:graphic>
      </p:graphicFrame>
      <p:sp>
        <p:nvSpPr>
          <p:cNvPr id="6" name="Pravokutnik 5"/>
          <p:cNvSpPr/>
          <p:nvPr/>
        </p:nvSpPr>
        <p:spPr>
          <a:xfrm>
            <a:off x="1942240" y="736027"/>
            <a:ext cx="4572000" cy="7838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Ocjenama 1-5 ocijeni zanimljivost sadržaja današnje nastavne jedinice i provedenih aktivnosti i svoju uključenost u rad</a:t>
            </a:r>
          </a:p>
        </p:txBody>
      </p:sp>
    </p:spTree>
    <p:extLst>
      <p:ext uri="{BB962C8B-B14F-4D97-AF65-F5344CB8AC3E}">
        <p14:creationId xmlns:p14="http://schemas.microsoft.com/office/powerpoint/2010/main" val="255449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30"/>
          <p:cNvSpPr txBox="1">
            <a:spLocks noGrp="1"/>
          </p:cNvSpPr>
          <p:nvPr>
            <p:ph type="ctrTitle" idx="4294967295"/>
          </p:nvPr>
        </p:nvSpPr>
        <p:spPr>
          <a:xfrm>
            <a:off x="747676" y="1166790"/>
            <a:ext cx="7772400" cy="89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400" b="1" dirty="0" smtClean="0"/>
              <a:t>HVALA NA PAŽNJI!</a:t>
            </a:r>
            <a:endParaRPr sz="4400" b="1" dirty="0"/>
          </a:p>
        </p:txBody>
      </p:sp>
      <p:sp>
        <p:nvSpPr>
          <p:cNvPr id="524" name="Google Shape;524;p30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22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15"/>
          <p:cNvSpPr txBox="1">
            <a:spLocks noGrp="1"/>
          </p:cNvSpPr>
          <p:nvPr>
            <p:ph type="ctrTitle"/>
          </p:nvPr>
        </p:nvSpPr>
        <p:spPr>
          <a:xfrm>
            <a:off x="2756949" y="666893"/>
            <a:ext cx="3788230" cy="323821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500" dirty="0" smtClean="0"/>
              <a:t/>
            </a:r>
            <a:br>
              <a:rPr lang="hr-HR" sz="4500" dirty="0" smtClean="0"/>
            </a:br>
            <a:r>
              <a:rPr lang="hr-HR" sz="4500" dirty="0"/>
              <a:t/>
            </a:r>
            <a:br>
              <a:rPr lang="hr-HR" sz="4500" dirty="0"/>
            </a:br>
            <a:r>
              <a:rPr lang="hr-HR" sz="4500" dirty="0" smtClean="0"/>
              <a:t/>
            </a:r>
            <a:br>
              <a:rPr lang="hr-HR" sz="4500" dirty="0" smtClean="0"/>
            </a:br>
            <a:r>
              <a:rPr lang="hr-HR" sz="4500" b="1" dirty="0" smtClean="0"/>
              <a:t>Književni i neknjiževni tekstovi</a:t>
            </a:r>
            <a:r>
              <a:rPr lang="hr-HR" sz="4500" dirty="0" smtClean="0"/>
              <a:t/>
            </a:r>
            <a:br>
              <a:rPr lang="hr-HR" sz="4500" dirty="0" smtClean="0"/>
            </a:br>
            <a:r>
              <a:rPr lang="hr-HR" sz="4500" dirty="0"/>
              <a:t/>
            </a:r>
            <a:br>
              <a:rPr lang="hr-HR" sz="4500" dirty="0"/>
            </a:br>
            <a:endParaRPr sz="4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27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 smtClean="0"/>
              <a:t>Ishodi učenja</a:t>
            </a:r>
            <a:endParaRPr dirty="0"/>
          </a:p>
        </p:txBody>
      </p:sp>
      <p:graphicFrame>
        <p:nvGraphicFramePr>
          <p:cNvPr id="491" name="Google Shape;491;p27"/>
          <p:cNvGraphicFramePr/>
          <p:nvPr>
            <p:extLst>
              <p:ext uri="{D42A27DB-BD31-4B8C-83A1-F6EECF244321}">
                <p14:modId xmlns:p14="http://schemas.microsoft.com/office/powerpoint/2010/main" val="148067838"/>
              </p:ext>
            </p:extLst>
          </p:nvPr>
        </p:nvGraphicFramePr>
        <p:xfrm>
          <a:off x="2560424" y="921275"/>
          <a:ext cx="6106260" cy="3598305"/>
        </p:xfrm>
        <a:graphic>
          <a:graphicData uri="http://schemas.openxmlformats.org/drawingml/2006/table">
            <a:tbl>
              <a:tblPr>
                <a:noFill/>
                <a:tableStyleId>{5E225D28-81A1-47F6-B832-14334138A573}</a:tableStyleId>
              </a:tblPr>
              <a:tblGrid>
                <a:gridCol w="1526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65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65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65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49816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rgbClr val="02BDC7"/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1100" b="1" dirty="0" smtClean="0">
                          <a:solidFill>
                            <a:srgbClr val="FC4067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OBRAZOVNI</a:t>
                      </a:r>
                      <a:endParaRPr sz="1100" b="1" dirty="0">
                        <a:solidFill>
                          <a:srgbClr val="FC4067"/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1100" b="1" dirty="0" smtClean="0">
                          <a:solidFill>
                            <a:srgbClr val="FC4067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ODGOJNI</a:t>
                      </a:r>
                      <a:endParaRPr sz="1100" b="1" dirty="0">
                        <a:solidFill>
                          <a:srgbClr val="FC4067"/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1100" b="1" dirty="0" smtClean="0">
                          <a:solidFill>
                            <a:srgbClr val="FC4067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FUNKCIONALNI</a:t>
                      </a:r>
                      <a:endParaRPr sz="1100" b="1" dirty="0">
                        <a:solidFill>
                          <a:srgbClr val="FC4067"/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4087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1100" b="1" dirty="0" smtClean="0">
                          <a:solidFill>
                            <a:srgbClr val="02BDC7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Učenici</a:t>
                      </a:r>
                      <a:r>
                        <a:rPr lang="hr-HR" sz="1100" b="1" baseline="0" dirty="0" smtClean="0">
                          <a:solidFill>
                            <a:srgbClr val="02BDC7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 će:</a:t>
                      </a:r>
                      <a:endParaRPr sz="1100" b="1" dirty="0">
                        <a:solidFill>
                          <a:srgbClr val="02BDC7"/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 prepoznavati važne podatke u neknjiževnom tekstu</a:t>
                      </a:r>
                      <a:endParaRPr sz="1100" dirty="0">
                        <a:solidFill>
                          <a:schemeClr val="tx1">
                            <a:lumMod val="50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slobodno</a:t>
                      </a:r>
                      <a:r>
                        <a:rPr lang="hr-HR" sz="11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 iznositi vlastito mišljenje</a:t>
                      </a:r>
                      <a:endParaRPr sz="1100" dirty="0">
                        <a:solidFill>
                          <a:schemeClr val="tx1">
                            <a:lumMod val="50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pretraživati</a:t>
                      </a:r>
                      <a:r>
                        <a:rPr lang="hr-HR" sz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 informacije</a:t>
                      </a:r>
                      <a:endParaRPr sz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7201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1100" b="1" dirty="0" smtClean="0">
                          <a:solidFill>
                            <a:srgbClr val="02BDC7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Učenici</a:t>
                      </a:r>
                      <a:r>
                        <a:rPr lang="hr-HR" sz="1100" b="1" baseline="0" dirty="0" smtClean="0">
                          <a:solidFill>
                            <a:srgbClr val="02BDC7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 će:</a:t>
                      </a:r>
                      <a:endParaRPr sz="1100" b="1" dirty="0">
                        <a:solidFill>
                          <a:srgbClr val="02BDC7"/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uočavati obilježja  </a:t>
                      </a:r>
                      <a:r>
                        <a:rPr lang="hr-HR" sz="110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književnih i neknjiževnih </a:t>
                      </a:r>
                      <a:r>
                        <a:rPr lang="hr-H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tekstova</a:t>
                      </a:r>
                      <a:endParaRPr sz="1100" dirty="0">
                        <a:solidFill>
                          <a:schemeClr val="tx1">
                            <a:lumMod val="50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surađivati, uvažavati i poštivati mišljenja prijatelja</a:t>
                      </a:r>
                      <a:endParaRPr sz="1100" dirty="0">
                        <a:solidFill>
                          <a:schemeClr val="tx1">
                            <a:lumMod val="50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razvijati</a:t>
                      </a:r>
                      <a:r>
                        <a:rPr lang="hr-HR" sz="11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 komunikacijske vještine, slušati, razgovarati, zaključivati</a:t>
                      </a:r>
                      <a:endParaRPr sz="1100" dirty="0">
                        <a:solidFill>
                          <a:schemeClr val="tx1">
                            <a:lumMod val="50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7201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1100" b="1" dirty="0" smtClean="0">
                          <a:solidFill>
                            <a:srgbClr val="02BDC7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Učenici</a:t>
                      </a:r>
                      <a:r>
                        <a:rPr lang="hr-HR" sz="1100" b="1" baseline="0" dirty="0" smtClean="0">
                          <a:solidFill>
                            <a:srgbClr val="02BDC7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 će:</a:t>
                      </a:r>
                      <a:endParaRPr sz="1100" b="1" dirty="0">
                        <a:solidFill>
                          <a:srgbClr val="02BDC7"/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razlikovati obilježja književnih tekstova od obilježja neknjiževnih tekstova</a:t>
                      </a:r>
                      <a:endParaRPr sz="1100" dirty="0">
                        <a:solidFill>
                          <a:schemeClr val="tx1">
                            <a:lumMod val="50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zajedničkim</a:t>
                      </a:r>
                      <a:r>
                        <a:rPr lang="hr-HR" sz="11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 timskim radom doći do uspješnog rezultata</a:t>
                      </a:r>
                      <a:endParaRPr sz="1100" dirty="0">
                        <a:solidFill>
                          <a:schemeClr val="tx1">
                            <a:lumMod val="50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razvijati jezične kompetencije(spretnost u izražavanju), prikazati rezultate rada</a:t>
                      </a:r>
                      <a:endParaRPr sz="1100" dirty="0">
                        <a:solidFill>
                          <a:schemeClr val="tx1">
                            <a:lumMod val="50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DEE9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92" name="Google Shape;492;p27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57826" y="900649"/>
            <a:ext cx="1966608" cy="2041719"/>
          </a:xfrm>
        </p:spPr>
        <p:txBody>
          <a:bodyPr/>
          <a:lstStyle/>
          <a:p>
            <a:pPr algn="ctr"/>
            <a:r>
              <a:rPr lang="hr-HR" b="1" dirty="0"/>
              <a:t>č</a:t>
            </a:r>
            <a:r>
              <a:rPr lang="hr-HR" b="1" dirty="0" smtClean="0"/>
              <a:t>itanje ulomka iz istoimene  priče</a:t>
            </a:r>
            <a:endParaRPr lang="hr-HR" b="1" dirty="0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01600" indent="0" algn="ctr">
              <a:buNone/>
            </a:pPr>
            <a:r>
              <a:rPr lang="hr-HR" sz="4400" dirty="0" smtClean="0">
                <a:solidFill>
                  <a:schemeClr val="tx1">
                    <a:lumMod val="50000"/>
                  </a:schemeClr>
                </a:solidFill>
              </a:rPr>
              <a:t>Mladen </a:t>
            </a:r>
            <a:r>
              <a:rPr lang="hr-HR" sz="4400" dirty="0" err="1" smtClean="0">
                <a:solidFill>
                  <a:schemeClr val="tx1">
                    <a:lumMod val="50000"/>
                  </a:schemeClr>
                </a:solidFill>
              </a:rPr>
              <a:t>Kopjar</a:t>
            </a:r>
            <a:r>
              <a:rPr lang="hr-HR" sz="4400" dirty="0" smtClean="0">
                <a:solidFill>
                  <a:schemeClr val="tx1">
                    <a:lumMod val="50000"/>
                  </a:schemeClr>
                </a:solidFill>
              </a:rPr>
              <a:t>: </a:t>
            </a:r>
            <a:r>
              <a:rPr lang="hr-HR" sz="4400" i="1" dirty="0" smtClean="0">
                <a:solidFill>
                  <a:schemeClr val="tx1">
                    <a:lumMod val="50000"/>
                  </a:schemeClr>
                </a:solidFill>
              </a:rPr>
              <a:t>Kako sam postao brat?</a:t>
            </a:r>
            <a:endParaRPr lang="hr-HR" sz="4400" i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9080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sp>
        <p:nvSpPr>
          <p:cNvPr id="5" name="Google Shape;412;p18"/>
          <p:cNvSpPr txBox="1">
            <a:spLocks noGrp="1"/>
          </p:cNvSpPr>
          <p:nvPr>
            <p:ph type="body" idx="1"/>
          </p:nvPr>
        </p:nvSpPr>
        <p:spPr>
          <a:xfrm>
            <a:off x="1203158" y="1418411"/>
            <a:ext cx="7046019" cy="326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hr-HR" sz="2800" dirty="0" smtClean="0">
                <a:solidFill>
                  <a:schemeClr val="tx1">
                    <a:lumMod val="50000"/>
                  </a:schemeClr>
                </a:solidFill>
              </a:rPr>
              <a:t>Književni je tekst umjetničko djelo u kojem se riječi uporabljuju na slikovit način. Književni je tekst osoban (subjektivan) i osjećajan. U književna djela pripadaju lirske pjesme, priče, igrokazi itd.</a:t>
            </a:r>
            <a:endParaRPr sz="2800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94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broja slajda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sp>
        <p:nvSpPr>
          <p:cNvPr id="3" name="Podnaslov 2"/>
          <p:cNvSpPr txBox="1">
            <a:spLocks/>
          </p:cNvSpPr>
          <p:nvPr/>
        </p:nvSpPr>
        <p:spPr>
          <a:xfrm>
            <a:off x="1553791" y="614863"/>
            <a:ext cx="4640753" cy="173254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hr-HR" sz="3600" b="1" dirty="0" smtClean="0">
                <a:solidFill>
                  <a:schemeClr val="tx1">
                    <a:lumMod val="50000"/>
                  </a:schemeClr>
                </a:solidFill>
              </a:rPr>
              <a:t>Je li čestitka književni ili neknjiževni tekst?</a:t>
            </a:r>
          </a:p>
          <a:p>
            <a:endParaRPr lang="hr-HR" sz="2800" b="1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4" name="Google Shape;405;p17" descr="photo-1434030216411-0b793f4b4173.jp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443905" y="2173655"/>
            <a:ext cx="2071500" cy="2071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5" name="Pravokutnik 4"/>
          <p:cNvSpPr/>
          <p:nvPr/>
        </p:nvSpPr>
        <p:spPr>
          <a:xfrm>
            <a:off x="1694047" y="2610367"/>
            <a:ext cx="40783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hr-HR" sz="2400" b="1" dirty="0"/>
              <a:t>osobna, emotivno </a:t>
            </a:r>
            <a:r>
              <a:rPr lang="hr-HR" sz="2400" b="1" dirty="0" smtClean="0"/>
              <a:t>obojena</a:t>
            </a:r>
          </a:p>
          <a:p>
            <a:pPr algn="ctr"/>
            <a:r>
              <a:rPr lang="hr-HR" sz="2400" b="1" dirty="0" smtClean="0"/>
              <a:t>-</a:t>
            </a:r>
            <a:r>
              <a:rPr lang="hr-HR" sz="2400" b="1" dirty="0"/>
              <a:t>književni tekst</a:t>
            </a:r>
          </a:p>
        </p:txBody>
      </p:sp>
    </p:spTree>
    <p:extLst>
      <p:ext uri="{BB962C8B-B14F-4D97-AF65-F5344CB8AC3E}">
        <p14:creationId xmlns:p14="http://schemas.microsoft.com/office/powerpoint/2010/main" val="112823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20"/>
          <p:cNvSpPr txBox="1">
            <a:spLocks noGrp="1"/>
          </p:cNvSpPr>
          <p:nvPr>
            <p:ph type="body" idx="1"/>
          </p:nvPr>
        </p:nvSpPr>
        <p:spPr>
          <a:xfrm>
            <a:off x="2901875" y="1033400"/>
            <a:ext cx="5292300" cy="326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01600" lvl="0" indent="0" algn="ctr" rtl="0"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hr-HR" sz="5400" b="1" dirty="0" smtClean="0">
                <a:solidFill>
                  <a:schemeClr val="tx1">
                    <a:lumMod val="50000"/>
                  </a:schemeClr>
                </a:solidFill>
              </a:rPr>
              <a:t>Upute za rad u skupinama</a:t>
            </a:r>
            <a:endParaRPr sz="54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25" name="Google Shape;425;p20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1078841" y="749395"/>
            <a:ext cx="7102633" cy="3815730"/>
          </a:xfrm>
        </p:spPr>
        <p:txBody>
          <a:bodyPr/>
          <a:lstStyle/>
          <a:p>
            <a:r>
              <a:rPr lang="hr-HR" sz="2400" dirty="0" smtClean="0">
                <a:solidFill>
                  <a:schemeClr val="tx1">
                    <a:lumMod val="50000"/>
                  </a:schemeClr>
                </a:solidFill>
              </a:rPr>
              <a:t>1. </a:t>
            </a:r>
            <a:r>
              <a:rPr lang="hr-HR" sz="2400" dirty="0">
                <a:solidFill>
                  <a:schemeClr val="tx1">
                    <a:lumMod val="50000"/>
                  </a:schemeClr>
                </a:solidFill>
              </a:rPr>
              <a:t>S</a:t>
            </a:r>
            <a:r>
              <a:rPr lang="hr-HR" sz="2400" dirty="0" smtClean="0">
                <a:solidFill>
                  <a:schemeClr val="tx1">
                    <a:lumMod val="50000"/>
                  </a:schemeClr>
                </a:solidFill>
              </a:rPr>
              <a:t>vaka skupina ima svoj zadatak.</a:t>
            </a:r>
          </a:p>
          <a:p>
            <a:r>
              <a:rPr lang="hr-HR" sz="2400" dirty="0" smtClean="0">
                <a:solidFill>
                  <a:schemeClr val="tx1">
                    <a:lumMod val="50000"/>
                  </a:schemeClr>
                </a:solidFill>
              </a:rPr>
              <a:t>2. </a:t>
            </a:r>
            <a:r>
              <a:rPr lang="hr-HR" sz="2400" dirty="0">
                <a:solidFill>
                  <a:schemeClr val="tx1">
                    <a:lumMod val="50000"/>
                  </a:schemeClr>
                </a:solidFill>
              </a:rPr>
              <a:t>N</a:t>
            </a:r>
            <a:r>
              <a:rPr lang="hr-HR" sz="2400" dirty="0" smtClean="0">
                <a:solidFill>
                  <a:schemeClr val="tx1">
                    <a:lumMod val="50000"/>
                  </a:schemeClr>
                </a:solidFill>
              </a:rPr>
              <a:t>akon podjele materijala, zajednički ćete pročitati zadatak i surađujući tražiti odgovor na njega.</a:t>
            </a:r>
          </a:p>
          <a:p>
            <a:r>
              <a:rPr lang="hr-HR" sz="2400" dirty="0" smtClean="0">
                <a:solidFill>
                  <a:schemeClr val="tx1">
                    <a:lumMod val="50000"/>
                  </a:schemeClr>
                </a:solidFill>
              </a:rPr>
              <a:t>3. Za rad imate 15 min nakon čega ćete izložiti odgovore.</a:t>
            </a:r>
          </a:p>
          <a:p>
            <a:r>
              <a:rPr lang="hr-HR" sz="2400" dirty="0" smtClean="0">
                <a:solidFill>
                  <a:schemeClr val="tx1">
                    <a:lumMod val="50000"/>
                  </a:schemeClr>
                </a:solidFill>
              </a:rPr>
              <a:t>4.  Odaberite predstavnika koji će objasniti što ste radili.</a:t>
            </a:r>
          </a:p>
          <a:p>
            <a:r>
              <a:rPr lang="hr-HR" sz="2400" dirty="0" smtClean="0">
                <a:solidFill>
                  <a:schemeClr val="tx1">
                    <a:lumMod val="50000"/>
                  </a:schemeClr>
                </a:solidFill>
              </a:rPr>
              <a:t>5. Dok jedna skupina izlaže svi </a:t>
            </a:r>
            <a:r>
              <a:rPr lang="hr-HR" sz="2400" dirty="0">
                <a:solidFill>
                  <a:schemeClr val="tx1">
                    <a:lumMod val="50000"/>
                  </a:schemeClr>
                </a:solidFill>
              </a:rPr>
              <a:t>s</a:t>
            </a:r>
            <a:r>
              <a:rPr lang="hr-HR" sz="2400" dirty="0" smtClean="0">
                <a:solidFill>
                  <a:schemeClr val="tx1">
                    <a:lumMod val="50000"/>
                  </a:schemeClr>
                </a:solidFill>
              </a:rPr>
              <a:t>lušamo.</a:t>
            </a:r>
            <a:endParaRPr lang="hr-HR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6868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ent template">
  <a:themeElements>
    <a:clrScheme name="Custom 347">
      <a:dk1>
        <a:srgbClr val="4A5C65"/>
      </a:dk1>
      <a:lt1>
        <a:srgbClr val="FFFFFF"/>
      </a:lt1>
      <a:dk2>
        <a:srgbClr val="A6BCC9"/>
      </a:dk2>
      <a:lt2>
        <a:srgbClr val="DEE9F2"/>
      </a:lt2>
      <a:accent1>
        <a:srgbClr val="02BDC7"/>
      </a:accent1>
      <a:accent2>
        <a:srgbClr val="FFB600"/>
      </a:accent2>
      <a:accent3>
        <a:srgbClr val="FF9755"/>
      </a:accent3>
      <a:accent4>
        <a:srgbClr val="FD6C68"/>
      </a:accent4>
      <a:accent5>
        <a:srgbClr val="FC4067"/>
      </a:accent5>
      <a:accent6>
        <a:srgbClr val="A6BCC9"/>
      </a:accent6>
      <a:hlink>
        <a:srgbClr val="02BDC7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3179</TotalTime>
  <Words>710</Words>
  <Application>Microsoft Office PowerPoint</Application>
  <PresentationFormat>Prikaz na zaslonu (16:9)</PresentationFormat>
  <Paragraphs>129</Paragraphs>
  <Slides>22</Slides>
  <Notes>10</Notes>
  <HiddenSlides>0</HiddenSlides>
  <MMClips>0</MMClips>
  <ScaleCrop>false</ScaleCrop>
  <HeadingPairs>
    <vt:vector size="6" baseType="variant">
      <vt:variant>
        <vt:lpstr>Korišteni fontovi</vt:lpstr>
      </vt:variant>
      <vt:variant>
        <vt:i4>7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22</vt:i4>
      </vt:variant>
    </vt:vector>
  </HeadingPairs>
  <TitlesOfParts>
    <vt:vector size="30" baseType="lpstr">
      <vt:lpstr>Arial</vt:lpstr>
      <vt:lpstr>Times New Roman</vt:lpstr>
      <vt:lpstr>Lato</vt:lpstr>
      <vt:lpstr>Roboto Slab Regular</vt:lpstr>
      <vt:lpstr>Lato Light</vt:lpstr>
      <vt:lpstr>Arial Black</vt:lpstr>
      <vt:lpstr>Calibri</vt:lpstr>
      <vt:lpstr>Kent template</vt:lpstr>
      <vt:lpstr>PowerPoint prezentacija</vt:lpstr>
      <vt:lpstr>PowerPoint prezentacija</vt:lpstr>
      <vt:lpstr>   Književni i neknjiževni tekstovi  </vt:lpstr>
      <vt:lpstr>Ishodi učenja</vt:lpstr>
      <vt:lpstr>čitanje ulomka iz istoimene  priče</vt:lpstr>
      <vt:lpstr>PowerPoint prezentacija</vt:lpstr>
      <vt:lpstr>PowerPoint prezentacija</vt:lpstr>
      <vt:lpstr>PowerPoint prezentacija</vt:lpstr>
      <vt:lpstr>PowerPoint prezentacija</vt:lpstr>
      <vt:lpstr>Rad u skupinama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Spoji pojam i objašnjenje.</vt:lpstr>
      <vt:lpstr>PowerPoint prezentacija</vt:lpstr>
      <vt:lpstr>Na kraju…</vt:lpstr>
      <vt:lpstr>PowerPoint prezentacija</vt:lpstr>
      <vt:lpstr>HVALA NA PAŽNJI!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DOBRODOŠLI!</dc:title>
  <dc:creator>Knjižnica</dc:creator>
  <cp:lastModifiedBy>Windows korisnik</cp:lastModifiedBy>
  <cp:revision>33</cp:revision>
  <cp:lastPrinted>2022-03-31T08:52:08Z</cp:lastPrinted>
  <dcterms:modified xsi:type="dcterms:W3CDTF">2024-06-19T08:04:48Z</dcterms:modified>
</cp:coreProperties>
</file>