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63" r:id="rId3"/>
    <p:sldId id="278" r:id="rId4"/>
    <p:sldId id="266" r:id="rId5"/>
    <p:sldId id="259" r:id="rId6"/>
    <p:sldId id="265" r:id="rId7"/>
    <p:sldId id="271" r:id="rId8"/>
    <p:sldId id="269" r:id="rId9"/>
    <p:sldId id="272" r:id="rId10"/>
    <p:sldId id="267" r:id="rId11"/>
    <p:sldId id="274" r:id="rId12"/>
    <p:sldId id="270" r:id="rId13"/>
    <p:sldId id="264" r:id="rId14"/>
    <p:sldId id="279" r:id="rId15"/>
    <p:sldId id="258" r:id="rId16"/>
    <p:sldId id="276" r:id="rId17"/>
    <p:sldId id="277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B1DEF-F609-411F-831D-339ABF4C3564}" type="datetimeFigureOut">
              <a:rPr lang="hr-HR" smtClean="0"/>
              <a:t>3.7.2024.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A1CE0-188B-4C58-9BC8-9B7DDA47702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023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A1CE0-188B-4C58-9BC8-9B7DDA477028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986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A1CE0-188B-4C58-9BC8-9B7DDA477028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1083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D9A0265-1074-CC74-A975-6F71E6164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5196146-51C1-392C-B9D2-F1749A60B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7B5E190-BEA2-7A1A-190B-2643524B5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92D1E85-C0C4-ECCF-952D-E4A76E704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B799E72-19A7-9B49-F314-64DF82BA7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9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3ACEC0C-9010-8C9C-571F-505AA3C93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0B16568-E444-D8BE-63B8-7EF126D69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EA263CB-3CFB-2AB8-57F9-0B415272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19CDF92-ED45-F9BF-1B29-13A3CE56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C357FB0-E97A-08BC-5FDC-B8D3EE97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1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F9231F5F-0C19-8FD9-7CAB-B09D89B8AB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AE8B8E07-EC14-1C73-65FF-B58BBA38B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96B5BC5-B8BA-CFE8-94D6-96B3184B2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D9CB5548-8128-3DBE-2CAC-A5840272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7C6BADC-D7BD-DCCB-79CF-C1F09B64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1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16115BD-2CAF-49E1-169D-A0A3E5481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9CA2F46-7365-31D2-4C44-FE5C9329D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7EF2505-55B8-E896-D0A8-72ED1A4F4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BC80517-B758-7C17-DC3A-C403951E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CF1E261-830F-6808-D342-9AE38CD4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6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1A8D0A-708E-2CD5-ADB4-DEEA3AB56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B843CF6-146F-0026-780D-7E407440B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89AA607-4004-F5D6-4E8B-58E532C56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DE0E590D-B6C0-250C-5257-53D1A76D8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C5844C3-E160-D242-5EF2-B2679081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5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55045AA-B84A-C4E3-5850-D3264737C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8925383-4F70-A028-BF24-FF13FB9ECC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9008BDBD-6DB3-48AA-14BB-62FAE65E5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89EFC203-445A-F052-8835-E37A4C307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45FACEE9-5AF6-52A3-B6C5-489D9F9BD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46744AD-233F-38C1-6D07-990FDD262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3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B8CE9E-51A5-7F32-620E-D1D78C9FF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7DD46FF-29EC-5A68-FE95-E355314D2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D0C1910-51BD-9109-E993-F8DD78C3D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2D532738-A491-9DAA-98E1-44597E6D82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59E7A1F3-BBE9-2E92-89C6-7FA012247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FC5236D8-62F8-9D21-7BB0-71326FE7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D23BA201-420B-7C0C-AA6A-B3872E13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93BA111A-A334-A3C9-D035-B213A90DE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36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B253897-E648-F716-B98D-A78D25AF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EA82C7A-4BC4-F1A2-0DCB-3EEE01D9F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9C030F7B-A24B-0365-46D5-EE87421A0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BEB33F95-BE52-C2FA-47F5-0B7C542D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98E094E4-810C-084B-AD3A-9639649D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09B42B44-350D-8FD1-E03D-29C7FF957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32D17F9C-B346-827D-ED90-FEBC63C67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428F85B-B117-43D9-6910-02FF37C9A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C4E0FE2-6E6B-E87A-087A-2867BB5A1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F586440F-5945-E9F6-CE1C-3262F4095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9F30DDDE-FAA8-71C2-481A-1ADD8A672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FF35C67-059C-66D5-6D58-C6D554ED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E7BECFE5-9478-F80A-2E9C-CB114B6AF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5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C9C1F04-0AB9-1079-C297-2CA940EBC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6B4C6B5B-E91D-FE14-E5DF-CA206ADB9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DBAE230-89CC-BAF1-5191-0DA2E4E3A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7CBF407-45BA-20E1-81A9-20D4EE4DA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B27772B7-D8F5-FDD1-4218-304FDDC4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CF96C4FE-9913-937F-C096-2DF44E59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7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91E81BEA-99CC-A4DC-A8FF-07F46292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FA77C03-B742-77B0-528F-C0CBDE5F3B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34C3E5C-E732-1B4F-5CBB-F08B76D0EA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0A742-CCEB-4E3D-AC4C-3B53B3E35FD8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C3935A6-753B-1AAC-5943-B05CD270F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84BFF27-ECEF-9FF4-FE1C-91B4E2F61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E3B62-EA4E-448B-B2AD-3F8292FE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27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photommo/35561030934/in/photostrea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en/view-image.php?image=268408&amp;picture=dark-wood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tcher.gamepedia.com/Abandoned_site_(fishing_village)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D8C8FFE-3183-44AC-293B-08445ACDF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05" b="1286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hr-HR" sz="5200">
                <a:solidFill>
                  <a:srgbClr val="FFFFFF"/>
                </a:solidFill>
              </a:rPr>
              <a:t>Amos Oz, </a:t>
            </a:r>
            <a:br>
              <a:rPr lang="hr-HR" sz="5200">
                <a:solidFill>
                  <a:srgbClr val="FFFFFF"/>
                </a:solidFill>
              </a:rPr>
            </a:br>
            <a:r>
              <a:rPr lang="en-US" sz="5200" i="1">
                <a:solidFill>
                  <a:srgbClr val="FFFFFF"/>
                </a:solidFill>
              </a:rPr>
              <a:t>Iznenada u dubini šume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hr-HR">
                <a:solidFill>
                  <a:srgbClr val="FFFFFF"/>
                </a:solidFill>
              </a:rPr>
              <a:t>Autorica : Martina Špičko, magistra edukacije hrvatskoga jezika i književnosti</a:t>
            </a:r>
          </a:p>
          <a:p>
            <a:r>
              <a:rPr lang="hr-HR">
                <a:solidFill>
                  <a:srgbClr val="FFFFFF"/>
                </a:solidFill>
              </a:rPr>
              <a:t> 6. osnovna škola Varaždin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0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0566406-54C5-F748-B3FD-02BAAAC43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Legende i vjerovanja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BAD62F3-A9D4-F019-CC7C-BDE40F8F8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chemeClr val="bg1"/>
                </a:solidFill>
              </a:rPr>
              <a:t>Roditelji pričaju djeci o </a:t>
            </a:r>
            <a:r>
              <a:rPr lang="hr-HR" sz="3200" dirty="0" err="1">
                <a:solidFill>
                  <a:schemeClr val="bg1"/>
                </a:solidFill>
              </a:rPr>
              <a:t>Nehiju</a:t>
            </a:r>
            <a:r>
              <a:rPr lang="hr-HR" sz="3200" dirty="0">
                <a:solidFill>
                  <a:schemeClr val="bg1"/>
                </a:solidFill>
              </a:rPr>
              <a:t>. </a:t>
            </a:r>
          </a:p>
          <a:p>
            <a:r>
              <a:rPr lang="hr-HR" sz="3200" dirty="0">
                <a:solidFill>
                  <a:schemeClr val="bg1"/>
                </a:solidFill>
              </a:rPr>
              <a:t>Tko je </a:t>
            </a:r>
            <a:r>
              <a:rPr lang="hr-HR" sz="3200" dirty="0" err="1">
                <a:solidFill>
                  <a:schemeClr val="bg1"/>
                </a:solidFill>
              </a:rPr>
              <a:t>Nehi</a:t>
            </a:r>
            <a:r>
              <a:rPr lang="hr-HR" sz="3200" dirty="0">
                <a:solidFill>
                  <a:schemeClr val="bg1"/>
                </a:solidFill>
              </a:rPr>
              <a:t>? </a:t>
            </a:r>
          </a:p>
          <a:p>
            <a:r>
              <a:rPr lang="hr-HR" sz="3200" dirty="0">
                <a:solidFill>
                  <a:schemeClr val="bg1"/>
                </a:solidFill>
              </a:rPr>
              <a:t>Gdje, prema vjerovanju, živi </a:t>
            </a:r>
            <a:r>
              <a:rPr lang="hr-HR" sz="3200" dirty="0" err="1">
                <a:solidFill>
                  <a:schemeClr val="bg1"/>
                </a:solidFill>
              </a:rPr>
              <a:t>Nehi</a:t>
            </a:r>
            <a:r>
              <a:rPr lang="hr-HR" sz="3200" dirty="0">
                <a:solidFill>
                  <a:schemeClr val="bg1"/>
                </a:solidFill>
              </a:rPr>
              <a:t> i što radi kada padne mrak?</a:t>
            </a:r>
          </a:p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Slika 6" descr="Slika na kojoj se prikazuje priroda, na otvorenom, nebo, oblaci&#10;&#10;Opis je automatski generiran">
            <a:extLst>
              <a:ext uri="{FF2B5EF4-FFF2-40B4-BE49-F238E27FC236}">
                <a16:creationId xmlns:a16="http://schemas.microsoft.com/office/drawing/2014/main" id="{152B4D63-A6FF-BD7D-9EF1-E51D11FD43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/>
        </p:blipFill>
        <p:spPr>
          <a:xfrm>
            <a:off x="6525453" y="1835284"/>
            <a:ext cx="5666547" cy="3187432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5EC83FE0-B279-9BE4-537C-F66549CC3E8E}"/>
              </a:ext>
            </a:extLst>
          </p:cNvPr>
          <p:cNvSpPr txBox="1"/>
          <p:nvPr/>
        </p:nvSpPr>
        <p:spPr>
          <a:xfrm>
            <a:off x="9926636" y="4822661"/>
            <a:ext cx="2265364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hr-HR" sz="700">
                <a:solidFill>
                  <a:srgbClr val="FFFFFF"/>
                </a:solidFill>
                <a:hlinkClick r:id="rId3" tooltip="https://www.flickr.com/photos/photommo/35561030934/in/photostream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 fotografija</a:t>
            </a:r>
            <a:r>
              <a:rPr lang="hr-HR" sz="700">
                <a:solidFill>
                  <a:srgbClr val="FFFFFF"/>
                </a:solidFill>
              </a:rPr>
              <a:t> korisnika Nepoznat autor: licenca </a:t>
            </a:r>
            <a:r>
              <a:rPr lang="hr-HR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hr-H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9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40D83FB-1ABA-88F0-DE4D-1CC74F947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Problemsko pitanje: </a:t>
            </a:r>
            <a:br>
              <a:rPr lang="hr-HR" sz="3800" dirty="0">
                <a:solidFill>
                  <a:schemeClr val="bg1"/>
                </a:solidFill>
              </a:rPr>
            </a:br>
            <a:r>
              <a:rPr lang="hr-HR" sz="3800" i="1" dirty="0">
                <a:solidFill>
                  <a:schemeClr val="bg1"/>
                </a:solidFill>
              </a:rPr>
              <a:t>Zaborav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8E67628-62E3-884F-82FC-DAFFA7EC6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2120" y="1108060"/>
            <a:ext cx="6595352" cy="5226751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hr-HR" sz="32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Čudni su bili putevi sjećanja stanovnika sela: stvari koje su se trudili ne prepustiti zaboravu, bježale su i skrivale se pod pokrivačem zaborava. A ono što su se trudili zaboraviti kao da namjerno želi opterećivati.</a:t>
            </a:r>
          </a:p>
          <a:p>
            <a:pPr marL="0" indent="0">
              <a:spcAft>
                <a:spcPts val="800"/>
              </a:spcAft>
              <a:buNone/>
            </a:pPr>
            <a:endParaRPr lang="hr-HR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Što to mještani žele zaboraviti i zašto? </a:t>
            </a:r>
          </a:p>
          <a:p>
            <a:pPr>
              <a:spcAft>
                <a:spcPts val="800"/>
              </a:spcAft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Što im stalno navire u sjećanje?</a:t>
            </a:r>
            <a:endParaRPr lang="hr-HR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1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8387246-2276-33D5-E5C7-61464AE80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Tajna i odlazak u šumu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FAB18-BC57-75A2-48E9-30871AD3A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10480384" cy="3647710"/>
          </a:xfrm>
        </p:spPr>
        <p:txBody>
          <a:bodyPr>
            <a:normAutofit/>
          </a:bodyPr>
          <a:lstStyle/>
          <a:p>
            <a:pPr marL="228600" marR="0" lvl="0" indent="-228600" defTabSz="914400" rtl="0" eaLnBrk="1" fontAlgn="auto" latinLnBrk="0" hangingPunct="1"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Kako se ponašaju Maja i Mati u društvu od kada imaju zajedničku tajnu? Kako ostala djeca tumače njihovo ponašanje?</a:t>
            </a:r>
            <a:endParaRPr lang="hr-HR" sz="3200" dirty="0">
              <a:solidFill>
                <a:schemeClr val="bg1"/>
              </a:solidFill>
            </a:endParaRPr>
          </a:p>
          <a:p>
            <a:r>
              <a:rPr lang="hr-HR" sz="3200" dirty="0">
                <a:solidFill>
                  <a:schemeClr val="bg1"/>
                </a:solidFill>
              </a:rPr>
              <a:t>Navedi 4 dokaza o postojanju životinja koji si Maju i Matija potaknuli na planiranje odlaska u šumu. (2. zadatak)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68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961B64DD-E2E6-DBD9-91B8-B8141630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191" y="569531"/>
            <a:ext cx="4800600" cy="1325563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U dubini šume…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B61CAEF-4C87-7A01-BB81-E0E46A25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189" y="2288833"/>
            <a:ext cx="7957227" cy="4345430"/>
          </a:xfrm>
        </p:spPr>
        <p:txBody>
          <a:bodyPr>
            <a:normAutofit fontScale="92500"/>
          </a:bodyPr>
          <a:lstStyle/>
          <a:p>
            <a:r>
              <a:rPr lang="hr-HR" sz="3200" dirty="0">
                <a:solidFill>
                  <a:schemeClr val="bg1"/>
                </a:solidFill>
              </a:rPr>
              <a:t>Opiši </a:t>
            </a:r>
            <a:r>
              <a:rPr lang="hr-HR" sz="3200" dirty="0" err="1">
                <a:solidFill>
                  <a:schemeClr val="bg1"/>
                </a:solidFill>
              </a:rPr>
              <a:t>Nehijev</a:t>
            </a:r>
            <a:r>
              <a:rPr lang="hr-HR" sz="3200" dirty="0">
                <a:solidFill>
                  <a:schemeClr val="bg1"/>
                </a:solidFill>
              </a:rPr>
              <a:t> dvorac i vrt koji ga okružuje.</a:t>
            </a:r>
          </a:p>
          <a:p>
            <a:r>
              <a:rPr lang="hr-HR" sz="3200" dirty="0">
                <a:solidFill>
                  <a:schemeClr val="bg1"/>
                </a:solidFill>
              </a:rPr>
              <a:t>Zašto su selo napustile i one životinje koje su bile sretne i zadovoljne u selu?</a:t>
            </a:r>
          </a:p>
          <a:p>
            <a:r>
              <a:rPr lang="hr-HR" sz="3200" dirty="0">
                <a:solidFill>
                  <a:schemeClr val="bg1"/>
                </a:solidFill>
              </a:rPr>
              <a:t>Kako se </a:t>
            </a:r>
            <a:r>
              <a:rPr lang="hr-HR" sz="3200" dirty="0" err="1">
                <a:solidFill>
                  <a:schemeClr val="bg1"/>
                </a:solidFill>
              </a:rPr>
              <a:t>Nehi</a:t>
            </a:r>
            <a:r>
              <a:rPr lang="hr-HR" sz="3200" dirty="0">
                <a:solidFill>
                  <a:schemeClr val="bg1"/>
                </a:solidFill>
              </a:rPr>
              <a:t> osvećuje ljudima u selu?</a:t>
            </a:r>
          </a:p>
          <a:p>
            <a:r>
              <a:rPr lang="hr-HR" sz="3200" dirty="0">
                <a:solidFill>
                  <a:schemeClr val="bg1"/>
                </a:solidFill>
              </a:rPr>
              <a:t>Kako je </a:t>
            </a:r>
            <a:r>
              <a:rPr lang="hr-HR" sz="3200" dirty="0" err="1">
                <a:solidFill>
                  <a:schemeClr val="bg1"/>
                </a:solidFill>
              </a:rPr>
              <a:t>Nehi</a:t>
            </a:r>
            <a:r>
              <a:rPr lang="hr-HR" sz="3200" dirty="0">
                <a:solidFill>
                  <a:schemeClr val="bg1"/>
                </a:solidFill>
              </a:rPr>
              <a:t> spriječio jače životinje mesoždere da proganjaju i jedu slabije životinje?</a:t>
            </a:r>
          </a:p>
          <a:p>
            <a:r>
              <a:rPr lang="hr-HR" sz="3200" dirty="0">
                <a:solidFill>
                  <a:schemeClr val="bg1"/>
                </a:solidFill>
              </a:rPr>
              <a:t>Objasni zašto se Maja ljuti na </a:t>
            </a:r>
            <a:r>
              <a:rPr lang="hr-HR" sz="3200" dirty="0" err="1">
                <a:solidFill>
                  <a:schemeClr val="bg1"/>
                </a:solidFill>
              </a:rPr>
              <a:t>Nehija</a:t>
            </a:r>
            <a:r>
              <a:rPr lang="hr-HR" sz="3200" dirty="0">
                <a:solidFill>
                  <a:schemeClr val="bg1"/>
                </a:solidFill>
              </a:rPr>
              <a:t>. Smatraš li da je njezina ljutnja opravdana? Obrazloži svoj odgovor.</a:t>
            </a:r>
          </a:p>
          <a:p>
            <a:endParaRPr lang="hr-HR" sz="1700" dirty="0">
              <a:solidFill>
                <a:schemeClr val="bg1"/>
              </a:solidFill>
            </a:endParaRPr>
          </a:p>
        </p:txBody>
      </p:sp>
      <p:pic>
        <p:nvPicPr>
          <p:cNvPr id="5" name="Slika 4" descr="Slika na kojoj se prikazuje stablo, priroda, šuma&#10;&#10;Opis je automatski generiran">
            <a:extLst>
              <a:ext uri="{FF2B5EF4-FFF2-40B4-BE49-F238E27FC236}">
                <a16:creationId xmlns:a16="http://schemas.microsoft.com/office/drawing/2014/main" id="{D406B5B9-B993-00CF-FD91-A8464E02DD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9215"/>
          <a:stretch/>
        </p:blipFill>
        <p:spPr>
          <a:xfrm>
            <a:off x="8274424" y="476656"/>
            <a:ext cx="3554629" cy="6293795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7188D9B-1674-419B-A379-D1632A7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829053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37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93D2F93-62DB-3D74-6207-314698AF0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hr-HR" sz="4800" dirty="0">
                <a:solidFill>
                  <a:schemeClr val="bg1"/>
                </a:solidFill>
              </a:rPr>
              <a:t>Istraživački zadatak: </a:t>
            </a:r>
            <a:br>
              <a:rPr lang="hr-HR" sz="4800" dirty="0">
                <a:solidFill>
                  <a:schemeClr val="bg1"/>
                </a:solidFill>
              </a:rPr>
            </a:br>
            <a:r>
              <a:rPr lang="hr-HR" sz="4800" i="1" dirty="0">
                <a:solidFill>
                  <a:schemeClr val="bg1"/>
                </a:solidFill>
              </a:rPr>
              <a:t>Bajka ili horor?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DF014DF-252E-166F-6279-5F7C1ECAB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108" y="1108061"/>
            <a:ext cx="5580794" cy="4571972"/>
          </a:xfrm>
        </p:spPr>
        <p:txBody>
          <a:bodyPr anchor="ctr">
            <a:normAutofit fontScale="92500" lnSpcReduction="10000"/>
          </a:bodyPr>
          <a:lstStyle/>
          <a:p>
            <a:r>
              <a:rPr lang="hr-HR" sz="3200" dirty="0">
                <a:solidFill>
                  <a:schemeClr val="bg1"/>
                </a:solidFill>
              </a:rPr>
              <a:t>Je li Iznenada u dubini šume (suvremena) bajka ili horor priča (priča strave)?</a:t>
            </a:r>
          </a:p>
          <a:p>
            <a:r>
              <a:rPr lang="hr-HR" sz="3200" dirty="0">
                <a:solidFill>
                  <a:schemeClr val="bg1"/>
                </a:solidFill>
              </a:rPr>
              <a:t>Koja su obilježja suvremene bajke? Pronađi iz u djelu Amosa </a:t>
            </a:r>
            <a:r>
              <a:rPr lang="hr-HR" sz="3200" dirty="0" err="1">
                <a:solidFill>
                  <a:schemeClr val="bg1"/>
                </a:solidFill>
              </a:rPr>
              <a:t>Oza</a:t>
            </a:r>
            <a:r>
              <a:rPr lang="hr-HR" sz="3200" dirty="0">
                <a:solidFill>
                  <a:schemeClr val="bg1"/>
                </a:solidFill>
              </a:rPr>
              <a:t>. </a:t>
            </a:r>
          </a:p>
          <a:p>
            <a:r>
              <a:rPr lang="hr-HR" sz="3200" dirty="0">
                <a:solidFill>
                  <a:schemeClr val="bg1"/>
                </a:solidFill>
              </a:rPr>
              <a:t>Pripada li djelo Iznenada u dubini šume žanru horora? </a:t>
            </a:r>
          </a:p>
          <a:p>
            <a:r>
              <a:rPr lang="hr-HR" sz="3200" dirty="0">
                <a:solidFill>
                  <a:schemeClr val="bg1"/>
                </a:solidFill>
              </a:rPr>
              <a:t>Koja su obilježja horor priče ili priče strave?  Pokušaj u djelu pronaći elemente horora.</a:t>
            </a:r>
          </a:p>
        </p:txBody>
      </p:sp>
    </p:spTree>
    <p:extLst>
      <p:ext uri="{BB962C8B-B14F-4D97-AF65-F5344CB8AC3E}">
        <p14:creationId xmlns:p14="http://schemas.microsoft.com/office/powerpoint/2010/main" val="174157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Suvremena bajka?</a:t>
            </a:r>
            <a:endParaRPr lang="en-US" sz="3800" dirty="0">
              <a:solidFill>
                <a:schemeClr val="bg1"/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7769" y="1909192"/>
            <a:ext cx="7837669" cy="4274792"/>
          </a:xfrm>
        </p:spPr>
        <p:txBody>
          <a:bodyPr>
            <a:normAutofit/>
          </a:bodyPr>
          <a:lstStyle/>
          <a:p>
            <a:r>
              <a:rPr lang="pl-PL" sz="3200" i="1" dirty="0">
                <a:solidFill>
                  <a:schemeClr val="bg1"/>
                </a:solidFill>
              </a:rPr>
              <a:t>Selo je bilo na kraju svijeta...</a:t>
            </a:r>
          </a:p>
          <a:p>
            <a:r>
              <a:rPr lang="en-US" sz="3200" dirty="0" err="1">
                <a:solidFill>
                  <a:schemeClr val="bg1"/>
                </a:solidFill>
              </a:rPr>
              <a:t>čudovišni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Nehi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hr-HR" sz="3200" dirty="0">
              <a:solidFill>
                <a:schemeClr val="bg1"/>
              </a:solidFill>
            </a:endParaRPr>
          </a:p>
          <a:p>
            <a:r>
              <a:rPr lang="hr-HR" sz="3200" dirty="0">
                <a:solidFill>
                  <a:schemeClr val="bg1"/>
                </a:solidFill>
              </a:rPr>
              <a:t>netko </a:t>
            </a:r>
            <a:r>
              <a:rPr lang="en-US" sz="3200" dirty="0" err="1">
                <a:solidFill>
                  <a:schemeClr val="bg1"/>
                </a:solidFill>
              </a:rPr>
              <a:t>svake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noći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kruži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selom</a:t>
            </a:r>
            <a:endParaRPr lang="hr-HR" sz="3200" dirty="0">
              <a:solidFill>
                <a:schemeClr val="bg1"/>
              </a:solidFill>
            </a:endParaRPr>
          </a:p>
          <a:p>
            <a:r>
              <a:rPr lang="hr-HR" sz="3200" dirty="0">
                <a:solidFill>
                  <a:schemeClr val="bg1"/>
                </a:solidFill>
              </a:rPr>
              <a:t>mračna šuma</a:t>
            </a:r>
          </a:p>
          <a:p>
            <a:r>
              <a:rPr lang="hr-HR" sz="3200" dirty="0">
                <a:solidFill>
                  <a:schemeClr val="bg1"/>
                </a:solidFill>
              </a:rPr>
              <a:t>potraga</a:t>
            </a:r>
          </a:p>
          <a:p>
            <a:r>
              <a:rPr lang="hr-HR" sz="3200" dirty="0">
                <a:solidFill>
                  <a:schemeClr val="bg1"/>
                </a:solidFill>
              </a:rPr>
              <a:t>tajna</a:t>
            </a:r>
          </a:p>
          <a:p>
            <a:r>
              <a:rPr lang="hr-HR" sz="3200" dirty="0">
                <a:solidFill>
                  <a:schemeClr val="bg1"/>
                </a:solidFill>
              </a:rPr>
              <a:t>legenda </a:t>
            </a:r>
          </a:p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4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C53C269B-8557-D483-A1C4-A9BB9DC01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Horor?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FAB7C20-F701-E984-4DA8-9B2E1301D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8197593" cy="3647710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Misliš li da bi djelo moglo poslužiti kao predložak za film strave? Objasni zašto. </a:t>
            </a:r>
          </a:p>
          <a:p>
            <a:pPr>
              <a:spcAft>
                <a:spcPts val="800"/>
              </a:spcAft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Koji je dio teksta u tebi izazvao strah, jezu ili nelagodu?</a:t>
            </a:r>
          </a:p>
          <a:p>
            <a:endParaRPr lang="hr-HR" sz="2000" dirty="0">
              <a:solidFill>
                <a:schemeClr val="bg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lika 4">
            <a:extLst>
              <a:ext uri="{FF2B5EF4-FFF2-40B4-BE49-F238E27FC236}">
                <a16:creationId xmlns:a16="http://schemas.microsoft.com/office/drawing/2014/main" id="{ACBE42F4-B980-0CFC-7CCE-70A93DD0C9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71" r="18632" b="3251"/>
          <a:stretch/>
        </p:blipFill>
        <p:spPr>
          <a:xfrm>
            <a:off x="6525453" y="1187762"/>
            <a:ext cx="5666547" cy="448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7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4CBF0D1-BA0D-BC1A-F601-4501BDB6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hr-HR" sz="4800" dirty="0">
                <a:solidFill>
                  <a:schemeClr val="bg1"/>
                </a:solidFill>
              </a:rPr>
              <a:t>Stvaralački zadatak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13AB03E-C7D7-7D10-9026-073714792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8061"/>
            <a:ext cx="5008901" cy="4571972"/>
          </a:xfrm>
        </p:spPr>
        <p:txBody>
          <a:bodyPr anchor="ctr">
            <a:normAutofit lnSpcReduction="10000"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Izradi kartu sela u kojemu se odvija radnja djela </a:t>
            </a:r>
            <a:r>
              <a:rPr lang="hr-HR" sz="32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Iznenada u dubini šume</a:t>
            </a: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Prema opisima u djelu zamisli i dočaraj izgled sela, šume, rijeke, planina i ostalih mjesta koja se spominju.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Označi na karti mjesta i najvažnije događaje koji su se tamo dogodili. </a:t>
            </a:r>
          </a:p>
          <a:p>
            <a:endParaRPr lang="hr-H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2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9B392C8D-2A95-7E46-F453-8398EE8CF1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b="15730"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044CB4A5-462E-56FC-9852-C2BCF129B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pPr marL="228600" marR="0" lvl="0" indent="-228600" algn="ct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hr-HR" sz="3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Motivacija i razgovor prije samostalnog čitanja cjelovitog književnog djela</a:t>
            </a:r>
            <a:br>
              <a:rPr kumimoji="0" lang="hr-HR" sz="3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hr-HR" sz="38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9268E42-5966-BAF6-E459-39B9718B7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/>
              <a:t>Razmisli kakve sve tajne skrivaju šume. </a:t>
            </a:r>
          </a:p>
          <a:p>
            <a:pPr marL="0" indent="0">
              <a:buNone/>
            </a:pPr>
            <a:r>
              <a:rPr lang="hr-HR" sz="3200" dirty="0"/>
              <a:t>Što očekuješ da se događa u dubini šume? </a:t>
            </a:r>
          </a:p>
          <a:p>
            <a:pPr marL="0" indent="0">
              <a:buNone/>
            </a:pPr>
            <a:r>
              <a:rPr lang="hr-HR" sz="3200" dirty="0"/>
              <a:t>Plaši li te pomisao da se nađeš sam/sama u nepoznatoj mračnoj šumi? </a:t>
            </a:r>
          </a:p>
          <a:p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45154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58701E3F-06BF-03A7-AE9D-1786F88A7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473" y="176439"/>
            <a:ext cx="9224954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Zadaci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za rad </a:t>
            </a:r>
            <a:r>
              <a:rPr lang="en-US" sz="3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satima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obrade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književnog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djela</a:t>
            </a:r>
            <a:br>
              <a:rPr lang="hr-HR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hr-HR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(3 – 4 nastavna sata)</a:t>
            </a:r>
            <a:endParaRPr lang="en-US" sz="3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465358B-AE18-3333-628B-30000CE66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4" y="3429000"/>
            <a:ext cx="9851568" cy="16557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5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Amos Oz, </a:t>
            </a:r>
            <a:r>
              <a:rPr lang="en-US" sz="5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Iznenada</a:t>
            </a:r>
            <a:r>
              <a:rPr lang="en-US" sz="5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US" sz="5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dubini</a:t>
            </a:r>
            <a:r>
              <a:rPr lang="en-US" sz="5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5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šume</a:t>
            </a:r>
            <a:endParaRPr lang="en-US" sz="5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C4521DE-248E-440D-AAD6-FD9E7D34B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5285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2C13FA-4C0F-42D0-9626-5BA6040D8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6252485"/>
            <a:ext cx="1219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554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0433EA7-18BC-CA60-75BD-1104FE0DA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Selo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7FC7B3E-8693-4EB8-9FDE-D166FDF48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10456031" cy="36477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sz="3800" dirty="0">
                <a:solidFill>
                  <a:schemeClr val="bg1"/>
                </a:solidFill>
              </a:rPr>
              <a:t>Dočaraj selo u koje je smještena radnja.</a:t>
            </a:r>
          </a:p>
          <a:p>
            <a:pPr marL="0" indent="0">
              <a:buNone/>
            </a:pPr>
            <a:r>
              <a:rPr lang="hr-HR" sz="3800" dirty="0">
                <a:solidFill>
                  <a:schemeClr val="bg1"/>
                </a:solidFill>
              </a:rPr>
              <a:t>a) Kako izgleda selo. Gdje se nalazi? Kakav je ugođaj u selu? Koji se zvukovi čuju u selu? Što je neobično u ponašanju mještana? Što slučajni prolaznici misle o selu?</a:t>
            </a:r>
          </a:p>
          <a:p>
            <a:pPr marL="0" indent="0">
              <a:buNone/>
            </a:pPr>
            <a:r>
              <a:rPr lang="hr-HR" sz="3800" dirty="0">
                <a:solidFill>
                  <a:schemeClr val="bg1"/>
                </a:solidFill>
              </a:rPr>
              <a:t>b) Kako bi se ti osjećao/osjećala da zalutaš u to selo? </a:t>
            </a:r>
          </a:p>
          <a:p>
            <a:pPr marL="0" indent="0">
              <a:buNone/>
            </a:pPr>
            <a:r>
              <a:rPr lang="hr-HR" sz="3800" dirty="0">
                <a:solidFill>
                  <a:schemeClr val="bg1"/>
                </a:solidFill>
              </a:rPr>
              <a:t>c) </a:t>
            </a:r>
            <a:r>
              <a:rPr lang="hr-HR" sz="3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Kako se ponašaju mještani kada padne mrak? Objasni zašto.</a:t>
            </a:r>
            <a:endParaRPr lang="hr-HR" sz="3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00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Stanovnici sela</a:t>
            </a:r>
            <a:endParaRPr lang="en-US" sz="38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62946" y="2288834"/>
            <a:ext cx="10515581" cy="3711571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chemeClr val="bg1"/>
                </a:solidFill>
              </a:rPr>
              <a:t>Ljudi iz sela često se rugaju jedni drugima. Napiši u tablicu uzroke zbog kojih se rugaju odabranim likovima. (1. zadatak)</a:t>
            </a:r>
          </a:p>
          <a:p>
            <a:r>
              <a:rPr lang="en-US" sz="3200" dirty="0" err="1">
                <a:solidFill>
                  <a:schemeClr val="bg1"/>
                </a:solidFill>
              </a:rPr>
              <a:t>Što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misliš</a:t>
            </a:r>
            <a:r>
              <a:rPr lang="en-US" sz="3200" dirty="0">
                <a:solidFill>
                  <a:schemeClr val="bg1"/>
                </a:solidFill>
              </a:rPr>
              <a:t> o </a:t>
            </a:r>
            <a:r>
              <a:rPr lang="en-US" sz="3200" dirty="0" err="1">
                <a:solidFill>
                  <a:schemeClr val="bg1"/>
                </a:solidFill>
              </a:rPr>
              <a:t>odnosima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među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stanovnicima</a:t>
            </a:r>
            <a:r>
              <a:rPr lang="en-US" sz="3200" dirty="0">
                <a:solidFill>
                  <a:schemeClr val="bg1"/>
                </a:solidFill>
              </a:rPr>
              <a:t> sela? </a:t>
            </a:r>
            <a:r>
              <a:rPr lang="en-US" sz="3200" dirty="0" err="1">
                <a:solidFill>
                  <a:schemeClr val="bg1"/>
                </a:solidFill>
              </a:rPr>
              <a:t>Što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ti</a:t>
            </a:r>
            <a:r>
              <a:rPr lang="en-US" sz="3200" dirty="0">
                <a:solidFill>
                  <a:schemeClr val="bg1"/>
                </a:solidFill>
              </a:rPr>
              <a:t> se </a:t>
            </a:r>
            <a:r>
              <a:rPr lang="en-US" sz="3200" dirty="0" err="1">
                <a:solidFill>
                  <a:schemeClr val="bg1"/>
                </a:solidFill>
              </a:rPr>
              <a:t>nije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svidjelo</a:t>
            </a:r>
            <a:r>
              <a:rPr lang="en-US" sz="3200" dirty="0">
                <a:solidFill>
                  <a:schemeClr val="bg1"/>
                </a:solidFill>
              </a:rPr>
              <a:t> u </a:t>
            </a:r>
            <a:r>
              <a:rPr lang="en-US" sz="3200" dirty="0" err="1">
                <a:solidFill>
                  <a:schemeClr val="bg1"/>
                </a:solidFill>
              </a:rPr>
              <a:t>međuljudskim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odnosima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ponašanju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pojedinih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likova</a:t>
            </a:r>
            <a:r>
              <a:rPr lang="en-US" sz="3200" dirty="0">
                <a:solidFill>
                  <a:schemeClr val="bg1"/>
                </a:solidFill>
              </a:rPr>
              <a:t>? </a:t>
            </a:r>
            <a:endParaRPr lang="hr-HR" sz="3200" dirty="0">
              <a:solidFill>
                <a:schemeClr val="bg1"/>
              </a:solidFill>
            </a:endParaRPr>
          </a:p>
          <a:p>
            <a:r>
              <a:rPr lang="hr-HR" sz="3200" dirty="0">
                <a:solidFill>
                  <a:schemeClr val="bg1"/>
                </a:solidFill>
              </a:rPr>
              <a:t>Tko je: a) </a:t>
            </a:r>
            <a:r>
              <a:rPr lang="pt-BR" sz="3200" dirty="0">
                <a:solidFill>
                  <a:schemeClr val="bg1"/>
                </a:solidFill>
              </a:rPr>
              <a:t>Almon</a:t>
            </a:r>
            <a:r>
              <a:rPr lang="hr-HR" sz="3200" dirty="0">
                <a:solidFill>
                  <a:schemeClr val="bg1"/>
                </a:solidFill>
              </a:rPr>
              <a:t>  b) </a:t>
            </a:r>
            <a:r>
              <a:rPr lang="pt-BR" sz="3200" dirty="0">
                <a:solidFill>
                  <a:schemeClr val="bg1"/>
                </a:solidFill>
              </a:rPr>
              <a:t>Lilia</a:t>
            </a:r>
            <a:r>
              <a:rPr lang="hr-HR" sz="3200" dirty="0">
                <a:solidFill>
                  <a:schemeClr val="bg1"/>
                </a:solidFill>
              </a:rPr>
              <a:t>  c) </a:t>
            </a:r>
            <a:r>
              <a:rPr lang="pt-BR" sz="3200" dirty="0">
                <a:solidFill>
                  <a:schemeClr val="bg1"/>
                </a:solidFill>
              </a:rPr>
              <a:t>Danir</a:t>
            </a:r>
            <a:r>
              <a:rPr lang="hr-HR" sz="3200" dirty="0">
                <a:solidFill>
                  <a:schemeClr val="bg1"/>
                </a:solidFill>
              </a:rPr>
              <a:t>  d) </a:t>
            </a:r>
            <a:r>
              <a:rPr lang="pt-BR" sz="3200" dirty="0">
                <a:solidFill>
                  <a:schemeClr val="bg1"/>
                </a:solidFill>
              </a:rPr>
              <a:t>Emanuela  </a:t>
            </a:r>
            <a:r>
              <a:rPr lang="hr-HR" sz="3200" dirty="0">
                <a:solidFill>
                  <a:schemeClr val="bg1"/>
                </a:solidFill>
              </a:rPr>
              <a:t>e) </a:t>
            </a:r>
            <a:r>
              <a:rPr lang="pt-BR" sz="3200" dirty="0">
                <a:solidFill>
                  <a:schemeClr val="bg1"/>
                </a:solidFill>
              </a:rPr>
              <a:t>Solina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7188D9B-1674-419B-A379-D1632A7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829053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08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58C2C3F-2BAE-D180-67B3-7FFC64D6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9925"/>
            <a:ext cx="4508946" cy="1325563"/>
          </a:xfrm>
        </p:spPr>
        <p:txBody>
          <a:bodyPr anchor="b">
            <a:normAutofit/>
          </a:bodyPr>
          <a:lstStyle/>
          <a:p>
            <a:r>
              <a:rPr lang="hr-HR" sz="3800" dirty="0" err="1">
                <a:solidFill>
                  <a:schemeClr val="bg1"/>
                </a:solidFill>
              </a:rPr>
              <a:t>Nimi</a:t>
            </a:r>
            <a:endParaRPr lang="hr-HR" sz="38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6210" y="2026340"/>
            <a:ext cx="522093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5CC8C67-E271-898D-7FAF-8616612E5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19" y="2370677"/>
            <a:ext cx="10154667" cy="3526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  <a:p>
            <a:r>
              <a:rPr lang="hr-HR" sz="3200" dirty="0" err="1">
                <a:solidFill>
                  <a:schemeClr val="bg1"/>
                </a:solidFill>
              </a:rPr>
              <a:t>Nimi</a:t>
            </a:r>
            <a:r>
              <a:rPr lang="hr-HR" sz="3200" dirty="0">
                <a:solidFill>
                  <a:schemeClr val="bg1"/>
                </a:solidFill>
              </a:rPr>
              <a:t> često sanja neobične snove. O čemu on sanja? Što ostala djeca misle o njegovim snovima?</a:t>
            </a:r>
          </a:p>
          <a:p>
            <a:r>
              <a:rPr lang="hr-HR" sz="3200" dirty="0">
                <a:solidFill>
                  <a:schemeClr val="bg1"/>
                </a:solidFill>
              </a:rPr>
              <a:t>Zašto je </a:t>
            </a:r>
            <a:r>
              <a:rPr lang="hr-HR" sz="3200" dirty="0" err="1">
                <a:solidFill>
                  <a:schemeClr val="bg1"/>
                </a:solidFill>
              </a:rPr>
              <a:t>Nimi</a:t>
            </a:r>
            <a:r>
              <a:rPr lang="hr-HR" sz="3200" dirty="0">
                <a:solidFill>
                  <a:schemeClr val="bg1"/>
                </a:solidFill>
              </a:rPr>
              <a:t> pobjegao u šumu? </a:t>
            </a:r>
          </a:p>
          <a:p>
            <a:r>
              <a:rPr lang="hr-HR" sz="3200" dirty="0">
                <a:solidFill>
                  <a:schemeClr val="bg1"/>
                </a:solidFill>
              </a:rPr>
              <a:t>Kako se njegovo ponašanje promijenilo nakon povratka iz šume?</a:t>
            </a:r>
          </a:p>
          <a:p>
            <a:r>
              <a:rPr lang="hr-HR" sz="3200" dirty="0">
                <a:solidFill>
                  <a:schemeClr val="bg1"/>
                </a:solidFill>
              </a:rPr>
              <a:t>Što misliš o ponašanju sumještana prema </a:t>
            </a:r>
            <a:r>
              <a:rPr lang="hr-HR" sz="3200" dirty="0" err="1">
                <a:solidFill>
                  <a:schemeClr val="bg1"/>
                </a:solidFill>
              </a:rPr>
              <a:t>Nimiju</a:t>
            </a:r>
            <a:r>
              <a:rPr lang="hr-HR" sz="3200" dirty="0">
                <a:solidFill>
                  <a:schemeClr val="bg1"/>
                </a:solidFill>
              </a:rPr>
              <a:t>?</a:t>
            </a:r>
          </a:p>
          <a:p>
            <a:endParaRPr lang="hr-HR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5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DB261581-70D4-667F-DFF5-248140368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659" y="1450655"/>
            <a:ext cx="4170702" cy="3956690"/>
          </a:xfr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800"/>
              </a:spcAft>
              <a:tabLst/>
              <a:defRPr/>
            </a:pPr>
            <a:r>
              <a:rPr kumimoji="0" lang="hr-HR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Odaberi i objasni jedan odgovor. </a:t>
            </a:r>
            <a:br>
              <a:rPr kumimoji="0" lang="hr-HR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hr-HR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hr-HR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</a:t>
            </a:r>
            <a:r>
              <a:rPr kumimoji="0" lang="hr-HR" sz="3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Nimi</a:t>
            </a:r>
            <a:r>
              <a:rPr kumimoji="0" lang="hr-HR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njišti? </a:t>
            </a:r>
            <a:endParaRPr lang="hr-HR" sz="38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EFF8A93-26EA-0DBF-F4D0-E5E290D48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3404" y="826851"/>
            <a:ext cx="5511497" cy="4853182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a) Njišti jer je tako odlučio.    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b) Ima bolest </a:t>
            </a:r>
            <a:r>
              <a:rPr lang="hr-HR" sz="32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njištalicu</a:t>
            </a: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c) Oduvijek je želio biti ždrijebe.    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hr-HR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d) Zaboravio je govoriti</a:t>
            </a:r>
            <a:r>
              <a:rPr lang="hr-H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hr-H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6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38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 descr="Slika na kojoj se prikazuje stablo, priroda, šumarak&#10;&#10;Opis je automatski generiran">
            <a:extLst>
              <a:ext uri="{FF2B5EF4-FFF2-40B4-BE49-F238E27FC236}">
                <a16:creationId xmlns:a16="http://schemas.microsoft.com/office/drawing/2014/main" id="{3254B50C-1E83-18F5-0430-BAA9406534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8228" r="17128" b="9091"/>
          <a:stretch/>
        </p:blipFill>
        <p:spPr>
          <a:xfrm>
            <a:off x="3510413" y="-73143"/>
            <a:ext cx="8669532" cy="6857990"/>
          </a:xfrm>
          <a:prstGeom prst="rect">
            <a:avLst/>
          </a:prstGeom>
        </p:spPr>
      </p:pic>
      <p:sp>
        <p:nvSpPr>
          <p:cNvPr id="46" name="Rectangle 40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F2B922E3-81D3-52E1-EE78-31E93AD33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1161288"/>
            <a:ext cx="4346821" cy="1124712"/>
          </a:xfrm>
        </p:spPr>
        <p:txBody>
          <a:bodyPr anchor="b">
            <a:noAutofit/>
          </a:bodyPr>
          <a:lstStyle/>
          <a:p>
            <a:r>
              <a:rPr lang="hr-HR" sz="3800" dirty="0"/>
              <a:t>Nestanak životinja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79E57A2-DAF4-08D7-FF1B-C2DFB9AF7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2550747"/>
            <a:ext cx="11039452" cy="3866738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hr-HR" sz="3500" dirty="0"/>
              <a:t>U selu nema ni jedne životinje. Odgovori na pitanja i otkrij što se dogodilo.</a:t>
            </a:r>
          </a:p>
          <a:p>
            <a:r>
              <a:rPr lang="hr-HR" sz="3500" dirty="0"/>
              <a:t>Kada i kako su nestale sve životinje iz sela?  </a:t>
            </a:r>
          </a:p>
          <a:p>
            <a:r>
              <a:rPr lang="hr-HR" sz="3500" dirty="0"/>
              <a:t>Koga mještani krive za nestanak životinja? </a:t>
            </a:r>
          </a:p>
          <a:p>
            <a:r>
              <a:rPr lang="hr-HR" sz="3500" dirty="0"/>
              <a:t>Gdje se nalaze životinje koje su nestale iz sela?</a:t>
            </a:r>
          </a:p>
          <a:p>
            <a:r>
              <a:rPr lang="hr-HR" sz="3500" dirty="0"/>
              <a:t>Koga ti smatraš glavnim krivcem za nestanak životinja? </a:t>
            </a:r>
          </a:p>
          <a:p>
            <a:pPr>
              <a:spcAft>
                <a:spcPts val="800"/>
              </a:spcAft>
            </a:pPr>
            <a:r>
              <a:rPr lang="hr-HR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Kamo je Ginom otišao kada su nestale životinje? Kakve je posljedice taj događaj ostavio na njegovome tijelu i ponašanju?</a:t>
            </a:r>
            <a:endParaRPr lang="hr-HR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sz="1400" dirty="0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4D02E39A-3C93-1074-C525-836797A2C727}"/>
              </a:ext>
            </a:extLst>
          </p:cNvPr>
          <p:cNvSpPr txBox="1"/>
          <p:nvPr/>
        </p:nvSpPr>
        <p:spPr>
          <a:xfrm>
            <a:off x="9926636" y="6657945"/>
            <a:ext cx="2265364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hr-HR" sz="700">
                <a:solidFill>
                  <a:srgbClr val="FFFFFF"/>
                </a:solidFill>
                <a:hlinkClick r:id="rId3" tooltip="https://witcher.gamepedia.com/Abandoned_site_(fishing_village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 fotografija</a:t>
            </a:r>
            <a:r>
              <a:rPr lang="hr-HR" sz="700">
                <a:solidFill>
                  <a:srgbClr val="FFFFFF"/>
                </a:solidFill>
              </a:rPr>
              <a:t> korisnika Nepoznat autor: licenca </a:t>
            </a:r>
            <a:r>
              <a:rPr lang="hr-HR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hr-H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4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Rectangle 364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984F6C8D-AEB1-1F63-2BCF-0C3B10B60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hr-HR" sz="3800" dirty="0">
                <a:solidFill>
                  <a:schemeClr val="bg1"/>
                </a:solidFill>
              </a:rPr>
              <a:t>Zašto Almon još uvijek ima strašilo iako više nema ptica?</a:t>
            </a:r>
            <a:br>
              <a:rPr lang="hr-HR" sz="3800" dirty="0">
                <a:solidFill>
                  <a:schemeClr val="bg1"/>
                </a:solidFill>
              </a:rPr>
            </a:br>
            <a:endParaRPr lang="hr-HR" sz="3800" dirty="0">
              <a:solidFill>
                <a:schemeClr val="bg1"/>
              </a:solidFill>
            </a:endParaRPr>
          </a:p>
        </p:txBody>
      </p: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161C657-6955-B105-C6C4-F55DAD34A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00" y="1108061"/>
            <a:ext cx="5898204" cy="457197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hr-HR" dirty="0">
                <a:solidFill>
                  <a:schemeClr val="bg1"/>
                </a:solidFill>
              </a:rPr>
              <a:t>a</a:t>
            </a:r>
            <a:r>
              <a:rPr lang="hr-HR" sz="3200" dirty="0">
                <a:solidFill>
                  <a:schemeClr val="bg1"/>
                </a:solidFill>
              </a:rPr>
              <a:t>) Strašilo je lijep ukras u polju.    </a:t>
            </a:r>
          </a:p>
          <a:p>
            <a:pPr marL="0" indent="0">
              <a:buNone/>
            </a:pPr>
            <a:r>
              <a:rPr lang="hr-HR" sz="3200" dirty="0">
                <a:solidFill>
                  <a:schemeClr val="bg1"/>
                </a:solidFill>
              </a:rPr>
              <a:t>b) Zaboravio ga je ukloniti.             </a:t>
            </a:r>
          </a:p>
          <a:p>
            <a:pPr marL="0" indent="0">
              <a:buNone/>
            </a:pPr>
            <a:r>
              <a:rPr lang="hr-HR" sz="3200" dirty="0">
                <a:solidFill>
                  <a:schemeClr val="bg1"/>
                </a:solidFill>
              </a:rPr>
              <a:t>c) Voli razgovarati sa strašilom.</a:t>
            </a:r>
          </a:p>
          <a:p>
            <a:pPr marL="0" indent="0">
              <a:buNone/>
            </a:pPr>
            <a:r>
              <a:rPr lang="hr-HR" sz="3200" dirty="0">
                <a:solidFill>
                  <a:schemeClr val="bg1"/>
                </a:solidFill>
              </a:rPr>
              <a:t>d) Nada se da će se ptice vratiti.     </a:t>
            </a:r>
          </a:p>
          <a:p>
            <a:pPr marL="0" indent="0">
              <a:buNone/>
            </a:pPr>
            <a:r>
              <a:rPr lang="hr-HR" sz="3200" dirty="0">
                <a:solidFill>
                  <a:schemeClr val="bg1"/>
                </a:solidFill>
              </a:rPr>
              <a:t>e) Boji se prići strašilu i ukloniti ga.</a:t>
            </a:r>
          </a:p>
          <a:p>
            <a:endParaRPr lang="hr-HR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hr-H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20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839</Words>
  <Application>Microsoft Office PowerPoint</Application>
  <PresentationFormat>Široki zaslon</PresentationFormat>
  <Paragraphs>84</Paragraphs>
  <Slides>17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sustava Office</vt:lpstr>
      <vt:lpstr>Amos Oz,  Iznenada u dubini šume</vt:lpstr>
      <vt:lpstr>Motivacija i razgovor prije samostalnog čitanja cjelovitog književnog djela </vt:lpstr>
      <vt:lpstr>Zadaci za rad na satima obrade književnog djela  (3 – 4 nastavna sata)</vt:lpstr>
      <vt:lpstr>Selo</vt:lpstr>
      <vt:lpstr>Stanovnici sela</vt:lpstr>
      <vt:lpstr>Nimi</vt:lpstr>
      <vt:lpstr>Odaberi i objasni jedan odgovor.   Zašto Nimi njišti? </vt:lpstr>
      <vt:lpstr>Nestanak životinja</vt:lpstr>
      <vt:lpstr>Zašto Almon još uvijek ima strašilo iako više nema ptica? </vt:lpstr>
      <vt:lpstr>Legende i vjerovanja</vt:lpstr>
      <vt:lpstr>Problemsko pitanje:  Zaborav</vt:lpstr>
      <vt:lpstr>Tajna i odlazak u šumu</vt:lpstr>
      <vt:lpstr>U dubini šume…</vt:lpstr>
      <vt:lpstr>Istraživački zadatak:  Bajka ili horor?</vt:lpstr>
      <vt:lpstr>Suvremena bajka?</vt:lpstr>
      <vt:lpstr>Horor?</vt:lpstr>
      <vt:lpstr>Stvaralački zadatak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Iznenada u dubini šume</dc:title>
  <dc:creator>Martina Špičko</dc:creator>
  <cp:lastModifiedBy>Martina Špičko</cp:lastModifiedBy>
  <cp:revision>13</cp:revision>
  <dcterms:created xsi:type="dcterms:W3CDTF">2019-02-01T07:31:44Z</dcterms:created>
  <dcterms:modified xsi:type="dcterms:W3CDTF">2024-07-03T10:02:21Z</dcterms:modified>
</cp:coreProperties>
</file>