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12192000"/>
  <p:notesSz cx="6858000" cy="9144000"/>
  <p:embeddedFontLst>
    <p:embeddedFont>
      <p:font typeface="Architects Daughter"/>
      <p:regular r:id="rId12"/>
    </p:embeddedFont>
    <p:embeddedFont>
      <p:font typeface="Meddon"/>
      <p:regular r:id="rId13"/>
    </p:embeddedFont>
    <p:embeddedFont>
      <p:font typeface="Bodoni"/>
      <p:regular r:id="rId14"/>
      <p:bold r:id="rId15"/>
      <p:italic r:id="rId16"/>
      <p:boldItalic r:id="rId17"/>
    </p:embeddedFont>
    <p:embeddedFont>
      <p:font typeface="Bell MT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ellMT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BellMT-boldItalic.fntdata"/><Relationship Id="rId13" Type="http://schemas.openxmlformats.org/officeDocument/2006/relationships/font" Target="fonts/Meddon-regular.fntdata"/><Relationship Id="rId12" Type="http://schemas.openxmlformats.org/officeDocument/2006/relationships/font" Target="fonts/ArchitectsDaugh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Bodoni-bold.fntdata"/><Relationship Id="rId14" Type="http://schemas.openxmlformats.org/officeDocument/2006/relationships/font" Target="fonts/Bodoni-regular.fntdata"/><Relationship Id="rId17" Type="http://schemas.openxmlformats.org/officeDocument/2006/relationships/font" Target="fonts/Bodoni-boldItalic.fntdata"/><Relationship Id="rId16" Type="http://schemas.openxmlformats.org/officeDocument/2006/relationships/font" Target="fonts/Bodoni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BellMT-bold.fntdata"/><Relationship Id="rId6" Type="http://schemas.openxmlformats.org/officeDocument/2006/relationships/slide" Target="slides/slide1.xml"/><Relationship Id="rId18" Type="http://schemas.openxmlformats.org/officeDocument/2006/relationships/font" Target="fonts/BellM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hr-H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slovni slajd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0" y="1041400"/>
            <a:ext cx="12192000" cy="421640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t/>
            </a:r>
            <a:endParaRPr b="0" i="0" sz="4400" u="none" cap="none" strike="noStrike">
              <a:solidFill>
                <a:srgbClr val="31382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1524000" y="10414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6000"/>
              <a:buFont typeface="Arial"/>
              <a:buNone/>
              <a:defRPr b="0" sz="6000" cap="none">
                <a:solidFill>
                  <a:srgbClr val="31382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SzPts val="2400"/>
              <a:buNone/>
              <a:defRPr b="0" sz="2400" cap="none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slov i okomiti tekst" type="vertTx">
  <p:cSld name="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8pPr>
            <a:lvl9pPr indent="-2286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komiti naslov i tekst" type="vertTitleAndTx">
  <p:cSld name="VERTICAL_TITLE_AND_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8pPr>
            <a:lvl9pPr indent="-2286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slov i sadržaj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/>
            </a:lvl8pPr>
            <a:lvl9pPr indent="-2286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amo naslov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aglavlje sekcije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1850" y="1709738"/>
            <a:ext cx="10515600" cy="2862262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SzPts val="2400"/>
              <a:buNone/>
              <a:defRPr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None/>
              <a:defRPr sz="1800"/>
            </a:lvl3pPr>
            <a:lvl4pPr indent="-228600" lvl="3" marL="1828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4pPr>
            <a:lvl5pPr indent="-228600" lvl="4" marL="2286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sadržaja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2286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2" name="Google Shape;42;p6"/>
          <p:cNvSpPr txBox="1"/>
          <p:nvPr>
            <p:ph idx="2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2286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3" name="Google Shape;43;p6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sporedba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831850" y="274638"/>
            <a:ext cx="10515600" cy="114300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831850" y="1489075"/>
            <a:ext cx="5156200" cy="64135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7"/>
          <p:cNvSpPr txBox="1"/>
          <p:nvPr>
            <p:ph idx="2" type="body"/>
          </p:nvPr>
        </p:nvSpPr>
        <p:spPr>
          <a:xfrm>
            <a:off x="831850" y="2193925"/>
            <a:ext cx="5156200" cy="3978275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0" name="Google Shape;50;p7"/>
          <p:cNvSpPr txBox="1"/>
          <p:nvPr>
            <p:ph idx="3" type="body"/>
          </p:nvPr>
        </p:nvSpPr>
        <p:spPr>
          <a:xfrm>
            <a:off x="6189663" y="1489075"/>
            <a:ext cx="5157787" cy="64135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7"/>
          <p:cNvSpPr txBox="1"/>
          <p:nvPr>
            <p:ph idx="4" type="body"/>
          </p:nvPr>
        </p:nvSpPr>
        <p:spPr>
          <a:xfrm>
            <a:off x="6189663" y="2193925"/>
            <a:ext cx="5157787" cy="3978275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2" name="Google Shape;52;p7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azno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adržaj s opisom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2286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62" name="Google Shape;62;p9"/>
          <p:cNvSpPr txBox="1"/>
          <p:nvPr>
            <p:ph idx="2" type="body"/>
          </p:nvPr>
        </p:nvSpPr>
        <p:spPr>
          <a:xfrm>
            <a:off x="839788" y="2101850"/>
            <a:ext cx="3932237" cy="375920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63" name="Google Shape;63;p9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ka s opisom" type="picTx">
  <p:cSld name="PICTURE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descr="Prazno rezervirano mjesto za dodavanje slike. Kliknite rezervirano mjesto i odaberite sliku koju želite dodati" id="68" name="Google Shape;68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839788" y="2101850"/>
            <a:ext cx="3932237" cy="375920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0" name="Google Shape;70;p10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313829"/>
              </a:buClr>
              <a:buSzPts val="4400"/>
              <a:buFont typeface="Arial"/>
              <a:buNone/>
              <a:defRPr b="0" i="0" sz="4400" u="none" cap="none" strike="noStrike">
                <a:solidFill>
                  <a:srgbClr val="3138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Clr>
                <a:srgbClr val="4A533D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rgbClr val="4A533D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4A533D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4A533D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4A533D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4A533D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4A533D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4A533D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rgbClr val="4A533D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-H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>
            <p:ph type="ctrTitle"/>
          </p:nvPr>
        </p:nvSpPr>
        <p:spPr>
          <a:xfrm>
            <a:off x="1375954" y="1262745"/>
            <a:ext cx="9144000" cy="9818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432B20"/>
              </a:buClr>
              <a:buSzPct val="100000"/>
              <a:buFont typeface="Gentium Basic"/>
              <a:buNone/>
            </a:pPr>
            <a:r>
              <a:rPr lang="hr-HR">
                <a:solidFill>
                  <a:srgbClr val="432B20"/>
                </a:solidFill>
                <a:latin typeface="Gentium Basic"/>
                <a:ea typeface="Gentium Basic"/>
                <a:cs typeface="Gentium Basic"/>
                <a:sym typeface="Gentium Basic"/>
              </a:rPr>
              <a:t>			Kajkaš KAJ?</a:t>
            </a:r>
            <a:endParaRPr>
              <a:solidFill>
                <a:srgbClr val="432B20"/>
              </a:solidFill>
              <a:latin typeface="Gentium Basic"/>
              <a:ea typeface="Gentium Basic"/>
              <a:cs typeface="Gentium Basic"/>
              <a:sym typeface="Gentium Basic"/>
            </a:endParaRPr>
          </a:p>
        </p:txBody>
      </p:sp>
      <p:sp>
        <p:nvSpPr>
          <p:cNvPr id="91" name="Google Shape;91;p13"/>
          <p:cNvSpPr txBox="1"/>
          <p:nvPr>
            <p:ph idx="1" type="subTitle"/>
          </p:nvPr>
        </p:nvSpPr>
        <p:spPr>
          <a:xfrm>
            <a:off x="722811" y="2673531"/>
            <a:ext cx="10937966" cy="35356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hr-HR" sz="4800">
                <a:solidFill>
                  <a:srgbClr val="C0000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		Kajkame uz pesmu</a:t>
            </a:r>
            <a:endParaRPr b="1" sz="4800">
              <a:solidFill>
                <a:srgbClr val="C00000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0" lvl="0" marL="0" rtl="0" algn="ctr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latin typeface="Meddon"/>
              <a:ea typeface="Meddon"/>
              <a:cs typeface="Meddon"/>
              <a:sym typeface="Meddon"/>
            </a:endParaRPr>
          </a:p>
          <a:p>
            <a:pPr indent="0" lvl="0" marL="0" rtl="0" algn="r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SzPts val="3200"/>
              <a:buNone/>
            </a:pPr>
            <a:r>
              <a:rPr b="1" lang="hr-HR" sz="3200">
                <a:latin typeface="Gentium Basic"/>
                <a:ea typeface="Gentium Basic"/>
                <a:cs typeface="Gentium Basic"/>
                <a:sym typeface="Gentium Basic"/>
              </a:rPr>
              <a:t>Ksenija Sovi</a:t>
            </a:r>
            <a:r>
              <a:rPr lang="hr-HR" sz="3200">
                <a:latin typeface="Gentium Basic"/>
                <a:ea typeface="Gentium Basic"/>
                <a:cs typeface="Gentium Basic"/>
                <a:sym typeface="Gentium Basic"/>
              </a:rPr>
              <a:t>ć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SzPts val="3200"/>
              <a:buNone/>
            </a:pPr>
            <a:r>
              <a:rPr b="1" lang="hr-HR" sz="3200">
                <a:latin typeface="Gentium Basic"/>
                <a:ea typeface="Gentium Basic"/>
                <a:cs typeface="Gentium Basic"/>
                <a:sym typeface="Gentium Basic"/>
              </a:rPr>
              <a:t>U</a:t>
            </a:r>
            <a:r>
              <a:rPr lang="hr-HR" sz="3200">
                <a:latin typeface="Gentium Basic"/>
                <a:ea typeface="Gentium Basic"/>
                <a:cs typeface="Gentium Basic"/>
                <a:sym typeface="Gentium Basic"/>
              </a:rPr>
              <a:t>č</a:t>
            </a:r>
            <a:r>
              <a:rPr b="1" lang="hr-HR" sz="3200">
                <a:latin typeface="Gentium Basic"/>
                <a:ea typeface="Gentium Basic"/>
                <a:cs typeface="Gentium Basic"/>
                <a:sym typeface="Gentium Basic"/>
              </a:rPr>
              <a:t>iteljica razredne nastave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SzPts val="3200"/>
              <a:buNone/>
            </a:pPr>
            <a:r>
              <a:rPr b="1" lang="hr-HR" sz="3200">
                <a:latin typeface="Gentium Basic"/>
                <a:ea typeface="Gentium Basic"/>
                <a:cs typeface="Gentium Basic"/>
                <a:sym typeface="Gentium Basic"/>
              </a:rPr>
              <a:t>Osnovna škola Donja Stubica</a:t>
            </a:r>
            <a:endParaRPr b="1" sz="3200">
              <a:latin typeface="Gentium Basic"/>
              <a:ea typeface="Gentium Basic"/>
              <a:cs typeface="Gentium Basic"/>
              <a:sym typeface="Gentium Basic"/>
            </a:endParaRPr>
          </a:p>
        </p:txBody>
      </p:sp>
      <p:pic>
        <p:nvPicPr>
          <p:cNvPr descr="Kajkaš KAJ? – nastavak promocija Priče o jednom Kaju" id="92" name="Google Shape;9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588" y="1297577"/>
            <a:ext cx="3587931" cy="36924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title"/>
          </p:nvPr>
        </p:nvSpPr>
        <p:spPr>
          <a:xfrm>
            <a:off x="838200" y="365126"/>
            <a:ext cx="10515600" cy="906326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Bell MT"/>
              <a:buNone/>
            </a:pPr>
            <a:r>
              <a:rPr lang="hr-HR">
                <a:solidFill>
                  <a:srgbClr val="C00000"/>
                </a:solidFill>
                <a:latin typeface="Bell MT"/>
                <a:ea typeface="Bell MT"/>
                <a:cs typeface="Bell MT"/>
                <a:sym typeface="Bell MT"/>
              </a:rPr>
              <a:t>NESLA DEKLA V MELIN</a:t>
            </a:r>
            <a:endParaRPr>
              <a:solidFill>
                <a:srgbClr val="C00000"/>
              </a:solidFill>
              <a:latin typeface="Bell MT"/>
              <a:ea typeface="Bell MT"/>
              <a:cs typeface="Bell MT"/>
              <a:sym typeface="Bell MT"/>
            </a:endParaRPr>
          </a:p>
        </p:txBody>
      </p:sp>
      <p:sp>
        <p:nvSpPr>
          <p:cNvPr id="98" name="Google Shape;98;p14"/>
          <p:cNvSpPr txBox="1"/>
          <p:nvPr>
            <p:ph idx="1" type="body"/>
          </p:nvPr>
        </p:nvSpPr>
        <p:spPr>
          <a:xfrm>
            <a:off x="838200" y="1358538"/>
            <a:ext cx="10515600" cy="5294812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  <a:t>1. Nesla dekla v melin</a:t>
            </a:r>
            <a:b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  <a:t>žakel borovice</a:t>
            </a:r>
            <a:b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  <a:t>ojaja, ojaja žakel borovice.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930"/>
              </a:spcBef>
              <a:spcAft>
                <a:spcPts val="0"/>
              </a:spcAft>
              <a:buSzPts val="3100"/>
              <a:buNone/>
            </a:pPr>
            <a: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  <a:t>2. Mlinara je prosila:</a:t>
            </a:r>
            <a:endParaRPr sz="3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930"/>
              </a:spcBef>
              <a:spcAft>
                <a:spcPts val="0"/>
              </a:spcAft>
              <a:buSzPts val="3100"/>
              <a:buNone/>
            </a:pPr>
            <a: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  <a:t>‘’Drobno mi sameli’’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930"/>
              </a:spcBef>
              <a:spcAft>
                <a:spcPts val="0"/>
              </a:spcAft>
              <a:buSzPts val="3100"/>
              <a:buNone/>
            </a:pPr>
            <a: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  <a:t>Ojaja, ojaja drobno mi sameli.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930"/>
              </a:spcBef>
              <a:spcAft>
                <a:spcPts val="0"/>
              </a:spcAft>
              <a:buSzPts val="3100"/>
              <a:buNone/>
            </a:pPr>
            <a: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  <a:t>3. Brašno bumo nucali, </a:t>
            </a:r>
            <a:endParaRPr sz="3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930"/>
              </a:spcBef>
              <a:spcAft>
                <a:spcPts val="0"/>
              </a:spcAft>
              <a:buSzPts val="3100"/>
              <a:buNone/>
            </a:pPr>
            <a: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  <a:t>kruhek bumo pekli,</a:t>
            </a:r>
            <a:endParaRPr sz="31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3100"/>
              <a:buNone/>
            </a:pPr>
            <a:r>
              <a:rPr lang="hr-HR" sz="3100">
                <a:latin typeface="Times New Roman"/>
                <a:ea typeface="Times New Roman"/>
                <a:cs typeface="Times New Roman"/>
                <a:sym typeface="Times New Roman"/>
              </a:rPr>
              <a:t>Ojaja, ojaja kruhek bumo pekli.</a:t>
            </a:r>
            <a:br>
              <a:rPr lang="hr-HR" sz="3600"/>
            </a:br>
            <a:endParaRPr sz="3600"/>
          </a:p>
        </p:txBody>
      </p:sp>
      <p:pic>
        <p:nvPicPr>
          <p:cNvPr id="99" name="Google Shape;9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81538" y="1842498"/>
            <a:ext cx="487363" cy="48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759823" y="382542"/>
            <a:ext cx="10515600" cy="1325563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Bell MT"/>
              <a:buNone/>
            </a:pPr>
            <a:r>
              <a:rPr b="1" lang="hr-HR">
                <a:solidFill>
                  <a:srgbClr val="C00000"/>
                </a:solidFill>
                <a:latin typeface="Bell MT"/>
                <a:ea typeface="Bell MT"/>
                <a:cs typeface="Bell MT"/>
                <a:sym typeface="Bell MT"/>
              </a:rPr>
              <a:t>POGODI PESMU!</a:t>
            </a:r>
            <a:endParaRPr b="1">
              <a:solidFill>
                <a:srgbClr val="C00000"/>
              </a:solidFill>
              <a:latin typeface="Bell MT"/>
              <a:ea typeface="Bell MT"/>
              <a:cs typeface="Bell MT"/>
              <a:sym typeface="Bell MT"/>
            </a:endParaRPr>
          </a:p>
        </p:txBody>
      </p:sp>
      <p:pic>
        <p:nvPicPr>
          <p:cNvPr id="105" name="Google Shape;10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7813" y="4063184"/>
            <a:ext cx="487363" cy="48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type="title"/>
          </p:nvPr>
        </p:nvSpPr>
        <p:spPr>
          <a:xfrm>
            <a:off x="2220686" y="304800"/>
            <a:ext cx="7576457" cy="496388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hr-HR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GDJE JE ONAJ CVIJETAK ŽUTI</a:t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Google Shape;111;p16"/>
          <p:cNvSpPr txBox="1"/>
          <p:nvPr>
            <p:ph idx="1" type="body"/>
          </p:nvPr>
        </p:nvSpPr>
        <p:spPr>
          <a:xfrm>
            <a:off x="165463" y="923109"/>
            <a:ext cx="11922034" cy="5643154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GDJE JE ONAJ CVIJETAK ŽUTI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ŠTO GA CIJELA ŠUMA ZNA?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GDJE SE SKRIVA, ZAŠTO ŠUTI,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ZAR GA ŠTO UVRIJEDIH JA?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NEK ME VODI LABUD BIJELI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KOJEG POZNA ŠUMSKI SVIJET.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IL’ NEK HLADNI VJETAR VELI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GDJE JE TAJ MOJ MALI CVIJET.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VJETAR ŠUŠTI, GRANE DIRA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PITA CVIJET GDJE SNIVA SAD.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JOŠ MI SRCE NEMA MIRA,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DOĐI, CVIJETE, SMIRI JAD.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U NJEM BOJE SUNCA IMA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ŠTO NAM DIVNI DADE MAJ!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STIŽE JESEN, IDE ZIMA,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2800"/>
              <a:buNone/>
            </a:pPr>
            <a:r>
              <a:rPr lang="hr-HR" sz="2800">
                <a:latin typeface="Times New Roman"/>
                <a:ea typeface="Times New Roman"/>
                <a:cs typeface="Times New Roman"/>
                <a:sym typeface="Times New Roman"/>
              </a:rPr>
              <a:t>VENE CVIJET SVOJ NAĐE KRAJ.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2" name="Google Shape;11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59154" y="282892"/>
            <a:ext cx="487363" cy="487363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/>
          <p:nvPr>
            <p:ph type="title"/>
          </p:nvPr>
        </p:nvSpPr>
        <p:spPr>
          <a:xfrm>
            <a:off x="831850" y="1105990"/>
            <a:ext cx="10654756" cy="3718560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Bodoni"/>
              <a:buNone/>
            </a:pPr>
            <a:r>
              <a:rPr lang="hr-HR" sz="9600">
                <a:solidFill>
                  <a:schemeClr val="accent2"/>
                </a:solidFill>
                <a:latin typeface="Bodoni"/>
                <a:ea typeface="Bodoni"/>
                <a:cs typeface="Bodoni"/>
                <a:sym typeface="Bodoni"/>
              </a:rPr>
              <a:t>POPIEVAJME NA KAJKAVSKEM!</a:t>
            </a:r>
            <a:endParaRPr sz="9600">
              <a:solidFill>
                <a:schemeClr val="accent2"/>
              </a:solidFill>
              <a:latin typeface="Bodoni"/>
              <a:ea typeface="Bodoni"/>
              <a:cs typeface="Bodoni"/>
              <a:sym typeface="Bodon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1776549" y="582840"/>
            <a:ext cx="8453845" cy="2900589"/>
          </a:xfrm>
          <a:prstGeom prst="rect">
            <a:avLst/>
          </a:prstGeom>
          <a:solidFill>
            <a:srgbClr val="EADBD3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Algerian"/>
              <a:buNone/>
            </a:pPr>
            <a:r>
              <a:rPr b="1" lang="hr-HR">
                <a:solidFill>
                  <a:srgbClr val="C00000"/>
                </a:solidFill>
                <a:latin typeface="Algerian"/>
                <a:ea typeface="Algerian"/>
                <a:cs typeface="Algerian"/>
                <a:sym typeface="Algerian"/>
              </a:rPr>
              <a:t>FALA VAM NA DRUŽENJU</a:t>
            </a:r>
            <a:br>
              <a:rPr b="1" lang="hr-HR">
                <a:solidFill>
                  <a:srgbClr val="C00000"/>
                </a:solidFill>
                <a:latin typeface="Algerian"/>
                <a:ea typeface="Algerian"/>
                <a:cs typeface="Algerian"/>
                <a:sym typeface="Algerian"/>
              </a:rPr>
            </a:br>
            <a:br>
              <a:rPr b="1" lang="hr-HR">
                <a:solidFill>
                  <a:srgbClr val="C00000"/>
                </a:solidFill>
                <a:latin typeface="Algerian"/>
                <a:ea typeface="Algerian"/>
                <a:cs typeface="Algerian"/>
                <a:sym typeface="Algerian"/>
              </a:rPr>
            </a:br>
            <a:r>
              <a:rPr b="1" lang="hr-HR">
                <a:solidFill>
                  <a:srgbClr val="C00000"/>
                </a:solidFill>
                <a:latin typeface="Algerian"/>
                <a:ea typeface="Algerian"/>
                <a:cs typeface="Algerian"/>
                <a:sym typeface="Algerian"/>
              </a:rPr>
              <a:t> I LIEPOM POPEVANJU!</a:t>
            </a:r>
            <a:endParaRPr b="1">
              <a:solidFill>
                <a:srgbClr val="C00000"/>
              </a:solidFill>
              <a:latin typeface="Algerian"/>
              <a:ea typeface="Algerian"/>
              <a:cs typeface="Algerian"/>
              <a:sym typeface="Algerian"/>
            </a:endParaRPr>
          </a:p>
        </p:txBody>
      </p:sp>
      <p:pic>
        <p:nvPicPr>
          <p:cNvPr descr="Kajkaš KAJ? – nastavak promocija Priče o jednom Kaju" id="123" name="Google Shape;12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30388" y="3805101"/>
            <a:ext cx="2522220" cy="2522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Tema sustava Office">
  <a:themeElements>
    <a:clrScheme name="Orange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redložak s motivom notnog zapisa">
  <a:themeElements>
    <a:clrScheme name="Orange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