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udio/mpeg" Extension="mp3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69" r:id="rId35"/>
    <p:sldId id="270" r:id="rId36"/>
    <p:sldId id="271" r:id="rId37"/>
    <p:sldId id="272" r:id="rId38"/>
    <p:sldId id="273" r:id="rId39"/>
    <p:sldId id="274" r:id="rId40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IM Fell" charset="1" panose="02000000000000000000"/>
      <p:regular r:id="rId10"/>
    </p:embeddedFont>
    <p:embeddedFont>
      <p:font typeface="IM Fell Italics" charset="1" panose="02000000000000000000"/>
      <p:regular r:id="rId11"/>
    </p:embeddedFont>
    <p:embeddedFont>
      <p:font typeface="Anton" charset="1" panose="00000500000000000000"/>
      <p:regular r:id="rId12"/>
    </p:embeddedFont>
    <p:embeddedFont>
      <p:font typeface="Anton Italics" charset="1" panose="00000500000000000000"/>
      <p:regular r:id="rId13"/>
    </p:embeddedFont>
    <p:embeddedFont>
      <p:font typeface="Open Sans" charset="1" panose="020B0606030504020204"/>
      <p:regular r:id="rId14"/>
    </p:embeddedFont>
    <p:embeddedFont>
      <p:font typeface="Open Sans Bold" charset="1" panose="020B0806030504020204"/>
      <p:regular r:id="rId15"/>
    </p:embeddedFont>
    <p:embeddedFont>
      <p:font typeface="Open Sans Italics" charset="1" panose="020B0606030504020204"/>
      <p:regular r:id="rId16"/>
    </p:embeddedFont>
    <p:embeddedFont>
      <p:font typeface="Open Sans Bold Italics" charset="1" panose="020B0806030504020204"/>
      <p:regular r:id="rId17"/>
    </p:embeddedFont>
    <p:embeddedFont>
      <p:font typeface="Open Sans Light" charset="1" panose="020B0306030504020204"/>
      <p:regular r:id="rId18"/>
    </p:embeddedFont>
    <p:embeddedFont>
      <p:font typeface="Open Sans Light Italics" charset="1" panose="020B0306030504020204"/>
      <p:regular r:id="rId19"/>
    </p:embeddedFont>
    <p:embeddedFont>
      <p:font typeface="Open Sans Ultra-Bold" charset="1" panose="00000000000000000000"/>
      <p:regular r:id="rId20"/>
    </p:embeddedFont>
    <p:embeddedFont>
      <p:font typeface="Open Sans Ultra-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31" Target="slides/slide10.xml" Type="http://schemas.openxmlformats.org/officeDocument/2006/relationships/slide"/><Relationship Id="rId32" Target="slides/slide11.xml" Type="http://schemas.openxmlformats.org/officeDocument/2006/relationships/slide"/><Relationship Id="rId33" Target="slides/slide12.xml" Type="http://schemas.openxmlformats.org/officeDocument/2006/relationships/slide"/><Relationship Id="rId34" Target="slides/slide13.xml" Type="http://schemas.openxmlformats.org/officeDocument/2006/relationships/slide"/><Relationship Id="rId35" Target="slides/slide14.xml" Type="http://schemas.openxmlformats.org/officeDocument/2006/relationships/slide"/><Relationship Id="rId36" Target="slides/slide15.xml" Type="http://schemas.openxmlformats.org/officeDocument/2006/relationships/slide"/><Relationship Id="rId37" Target="slides/slide16.xml" Type="http://schemas.openxmlformats.org/officeDocument/2006/relationships/slide"/><Relationship Id="rId38" Target="slides/slide17.xml" Type="http://schemas.openxmlformats.org/officeDocument/2006/relationships/slide"/><Relationship Id="rId39" Target="slides/slide18.xml" Type="http://schemas.openxmlformats.org/officeDocument/2006/relationships/slide"/><Relationship Id="rId4" Target="theme/theme1.xml" Type="http://schemas.openxmlformats.org/officeDocument/2006/relationships/theme"/><Relationship Id="rId40" Target="slides/slide19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31.jpeg" Type="http://schemas.openxmlformats.org/officeDocument/2006/relationships/image"/><Relationship Id="rId16" Target="../media/aAEmyv4s23g.mp3" Type="http://schemas.microsoft.com/office/2007/relationships/media"/><Relationship Id="rId17" Target="../media/aAEmyv4s23g.mp3" Type="http://schemas.openxmlformats.org/officeDocument/2006/relationships/audio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1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2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3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4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5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6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7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8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9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30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4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5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6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7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8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9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20.jpeg" Type="http://schemas.openxmlformats.org/officeDocument/2006/relationships/image"/><Relationship Id="rId2" Target="../media/image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112954" y="-434401"/>
            <a:ext cx="10933108" cy="10933108"/>
          </a:xfrm>
          <a:custGeom>
            <a:avLst/>
            <a:gdLst/>
            <a:ahLst/>
            <a:cxnLst/>
            <a:rect r="r" b="b" t="t" l="l"/>
            <a:pathLst>
              <a:path h="10933108" w="10933108">
                <a:moveTo>
                  <a:pt x="0" y="0"/>
                </a:moveTo>
                <a:lnTo>
                  <a:pt x="10933108" y="0"/>
                </a:lnTo>
                <a:lnTo>
                  <a:pt x="10933108" y="10933108"/>
                </a:lnTo>
                <a:lnTo>
                  <a:pt x="0" y="109331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49809" y="922405"/>
            <a:ext cx="3733170" cy="3733170"/>
          </a:xfrm>
          <a:custGeom>
            <a:avLst/>
            <a:gdLst/>
            <a:ahLst/>
            <a:cxnLst/>
            <a:rect r="r" b="b" t="t" l="l"/>
            <a:pathLst>
              <a:path h="3733170" w="3733170">
                <a:moveTo>
                  <a:pt x="0" y="0"/>
                </a:moveTo>
                <a:lnTo>
                  <a:pt x="3733171" y="0"/>
                </a:lnTo>
                <a:lnTo>
                  <a:pt x="3733171" y="3733170"/>
                </a:lnTo>
                <a:lnTo>
                  <a:pt x="0" y="37331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03917" y="2393841"/>
            <a:ext cx="11142135" cy="7381665"/>
          </a:xfrm>
          <a:custGeom>
            <a:avLst/>
            <a:gdLst/>
            <a:ahLst/>
            <a:cxnLst/>
            <a:rect r="r" b="b" t="t" l="l"/>
            <a:pathLst>
              <a:path h="7381665" w="11142135">
                <a:moveTo>
                  <a:pt x="0" y="0"/>
                </a:moveTo>
                <a:lnTo>
                  <a:pt x="11142136" y="0"/>
                </a:lnTo>
                <a:lnTo>
                  <a:pt x="11142136" y="7381665"/>
                </a:lnTo>
                <a:lnTo>
                  <a:pt x="0" y="73816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445171" y="1780367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6"/>
                </a:lnTo>
                <a:lnTo>
                  <a:pt x="0" y="201724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369900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7" y="0"/>
                </a:lnTo>
                <a:lnTo>
                  <a:pt x="3373817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960695" y="3191201"/>
            <a:ext cx="9228581" cy="4371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519"/>
              </a:lnSpc>
            </a:pPr>
            <a:r>
              <a:rPr lang="en-US" sz="9600">
                <a:solidFill>
                  <a:srgbClr val="262626"/>
                </a:solidFill>
                <a:latin typeface="IM Fell"/>
              </a:rPr>
              <a:t>Projekt Kajkaviane i partnerskih škola</a:t>
            </a:r>
          </a:p>
          <a:p>
            <a:pPr algn="ctr">
              <a:lnSpc>
                <a:spcPts val="11519"/>
              </a:lnSpc>
            </a:pPr>
            <a:r>
              <a:rPr lang="en-US" sz="9600">
                <a:solidFill>
                  <a:srgbClr val="262626"/>
                </a:solidFill>
                <a:latin typeface="IM Fell"/>
              </a:rPr>
              <a:t>“Kajkaškaj?”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5640650" y="7763201"/>
            <a:ext cx="5868670" cy="118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262626"/>
                </a:solidFill>
                <a:latin typeface="IM Fell"/>
              </a:rPr>
              <a:t>Travanj 2024. 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262626"/>
                </a:solidFill>
                <a:latin typeface="IM Fell"/>
              </a:rPr>
              <a:t>Učiteljica Snježana Sitarić-Knezić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056547" y="141605"/>
            <a:ext cx="9570561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262626"/>
                </a:solidFill>
                <a:latin typeface="Open Sans Bold"/>
              </a:rPr>
              <a:t>OSNOVNA ŠKOLA OROSLAVJE</a:t>
            </a:r>
          </a:p>
        </p:txBody>
      </p:sp>
      <p:pic>
        <p:nvPicPr>
          <p:cNvPr name="Picture 14" id="14">
            <a:hlinkClick action="ppaction://media"/>
          </p:cNvPr>
          <p:cNvPicPr>
            <a:picLocks noChangeAspect="true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629650" y="4629150"/>
            <a:ext cx="1028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cmd cmd="playFrom(0.0)">
              <p:cBhvr>
                <p:cTn/>
                <p:tgtEl>
                  <p:spTgt spid="14"/>
                </p:tgtEl>
              </p:cBhvr>
            </p:cmd>
            <p:audio>
              <p:cMediaNode vol="100000" showWhenStopped="false">
                <p:cTn/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44848" y="7736036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7" y="0"/>
                </a:lnTo>
                <a:lnTo>
                  <a:pt x="2302137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3058334" y="-607106"/>
            <a:ext cx="7545819" cy="10441935"/>
          </a:xfrm>
          <a:custGeom>
            <a:avLst/>
            <a:gdLst/>
            <a:ahLst/>
            <a:cxnLst/>
            <a:rect r="r" b="b" t="t" l="l"/>
            <a:pathLst>
              <a:path h="10441935" w="7545819">
                <a:moveTo>
                  <a:pt x="0" y="0"/>
                </a:moveTo>
                <a:lnTo>
                  <a:pt x="7545819" y="0"/>
                </a:lnTo>
                <a:lnTo>
                  <a:pt x="7545819" y="10441935"/>
                </a:lnTo>
                <a:lnTo>
                  <a:pt x="0" y="1044193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7822" t="-2118" r="-2954" b="-4618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610276" y="8536305"/>
            <a:ext cx="10157462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SAKA RIT DOJDE NA ŠEKRET.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080293" y="942975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Petar Sarić,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373884" y="2001838"/>
            <a:ext cx="4885416" cy="6178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Neugodne i teške situacije ne mogu se izbjeći. Trebamo se suočiti s njima i riješiti ih kad se pojave. </a:t>
            </a:r>
          </a:p>
        </p:txBody>
      </p:sp>
    </p:spTree>
  </p:cSld>
  <p:clrMapOvr>
    <a:masterClrMapping/>
  </p:clrMapOvr>
  <p:transition spd="fast">
    <p:fade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93414" y="7736036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904128" y="-761312"/>
            <a:ext cx="7642108" cy="10654058"/>
          </a:xfrm>
          <a:custGeom>
            <a:avLst/>
            <a:gdLst/>
            <a:ahLst/>
            <a:cxnLst/>
            <a:rect r="r" b="b" t="t" l="l"/>
            <a:pathLst>
              <a:path h="10654058" w="7642108">
                <a:moveTo>
                  <a:pt x="0" y="0"/>
                </a:moveTo>
                <a:lnTo>
                  <a:pt x="7642108" y="0"/>
                </a:lnTo>
                <a:lnTo>
                  <a:pt x="7642108" y="10654059"/>
                </a:lnTo>
                <a:lnTo>
                  <a:pt x="0" y="1065405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4929" t="-3182" r="-5914" b="-2828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398153" y="8536305"/>
            <a:ext cx="10157462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KAD NA VRBE RODI GRUOŽĐE.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028858" y="942975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Juraj Tuđen Curman,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293893" y="5605699"/>
            <a:ext cx="4650589" cy="2635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Kad se nadamo nećemu što se neće dogoditi.</a:t>
            </a:r>
          </a:p>
        </p:txBody>
      </p:sp>
    </p:spTree>
  </p:cSld>
  <p:clrMapOvr>
    <a:masterClrMapping/>
  </p:clrMapOvr>
  <p:transition spd="fast">
    <p:fade/>
  </p:transition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985864" y="7899743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839814" y="-825625"/>
            <a:ext cx="7547304" cy="10877489"/>
          </a:xfrm>
          <a:custGeom>
            <a:avLst/>
            <a:gdLst/>
            <a:ahLst/>
            <a:cxnLst/>
            <a:rect r="r" b="b" t="t" l="l"/>
            <a:pathLst>
              <a:path h="10877489" w="7547304">
                <a:moveTo>
                  <a:pt x="0" y="0"/>
                </a:moveTo>
                <a:lnTo>
                  <a:pt x="7547304" y="0"/>
                </a:lnTo>
                <a:lnTo>
                  <a:pt x="7547304" y="10877489"/>
                </a:lnTo>
                <a:lnTo>
                  <a:pt x="0" y="1087748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5885" t="-2041" r="-4414" b="0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174721" y="8490780"/>
            <a:ext cx="10157462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VIŠE JE DANA, NEK KUBASUV.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437360" y="933660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Lucija Franc,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582994" y="5605699"/>
            <a:ext cx="4676306" cy="2635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Nemoj sve pojesti u jednome danu.</a:t>
            </a:r>
          </a:p>
        </p:txBody>
      </p:sp>
    </p:spTree>
  </p:cSld>
  <p:clrMapOvr>
    <a:masterClrMapping/>
  </p:clrMapOvr>
  <p:transition spd="fast">
    <p:fade/>
  </p:transition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43750" y="8027378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685098" y="-627698"/>
            <a:ext cx="7527956" cy="10840752"/>
          </a:xfrm>
          <a:custGeom>
            <a:avLst/>
            <a:gdLst/>
            <a:ahLst/>
            <a:cxnLst/>
            <a:rect r="r" b="b" t="t" l="l"/>
            <a:pathLst>
              <a:path h="10840752" w="7527956">
                <a:moveTo>
                  <a:pt x="0" y="0"/>
                </a:moveTo>
                <a:lnTo>
                  <a:pt x="7527956" y="0"/>
                </a:lnTo>
                <a:lnTo>
                  <a:pt x="7527956" y="10840752"/>
                </a:lnTo>
                <a:lnTo>
                  <a:pt x="0" y="1084075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7004" t="-1389" r="-5503" b="-2779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821732" y="8579680"/>
            <a:ext cx="10157462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BOLJE VRABEC V RUKE, 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NEK GOLUB NA GRANE.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979194" y="9464235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Ema Šantek,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052211" y="2378106"/>
            <a:ext cx="4842607" cy="6178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Bolje se zadovoljiti s manjim, ali sigurnijim, nego zahtijevati nešto veće, nedostižno.</a:t>
            </a:r>
          </a:p>
        </p:txBody>
      </p:sp>
    </p:spTree>
  </p:cSld>
  <p:clrMapOvr>
    <a:masterClrMapping/>
  </p:clrMapOvr>
  <p:transition spd="fast">
    <p:fade/>
  </p:transition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985864" y="7885138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742859" y="-754810"/>
            <a:ext cx="7464367" cy="10407319"/>
          </a:xfrm>
          <a:custGeom>
            <a:avLst/>
            <a:gdLst/>
            <a:ahLst/>
            <a:cxnLst/>
            <a:rect r="r" b="b" t="t" l="l"/>
            <a:pathLst>
              <a:path h="10407319" w="7464367">
                <a:moveTo>
                  <a:pt x="0" y="0"/>
                </a:moveTo>
                <a:lnTo>
                  <a:pt x="7464367" y="0"/>
                </a:lnTo>
                <a:lnTo>
                  <a:pt x="7464367" y="10407319"/>
                </a:lnTo>
                <a:lnTo>
                  <a:pt x="0" y="1040731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6253" t="-1725" r="-1924" b="-1725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271383" y="8437440"/>
            <a:ext cx="10157462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DUOJ POD DRUGEM JAMU KOPA,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SAM VU NJU OPADNE.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428845" y="9321995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Rebeka Čerkez,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052211" y="5545783"/>
            <a:ext cx="4856327" cy="2635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Tko drugome želi zlo, sam će biti kažnjen.</a:t>
            </a:r>
          </a:p>
        </p:txBody>
      </p:sp>
    </p:spTree>
  </p:cSld>
  <p:clrMapOvr>
    <a:masterClrMapping/>
  </p:clrMapOvr>
  <p:transition spd="fast">
    <p:fade/>
  </p:transition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44848" y="7885138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7" y="0"/>
                </a:lnTo>
                <a:lnTo>
                  <a:pt x="2302137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883516" y="-601770"/>
            <a:ext cx="7518255" cy="10458827"/>
          </a:xfrm>
          <a:custGeom>
            <a:avLst/>
            <a:gdLst/>
            <a:ahLst/>
            <a:cxnLst/>
            <a:rect r="r" b="b" t="t" l="l"/>
            <a:pathLst>
              <a:path h="10458827" w="7518255">
                <a:moveTo>
                  <a:pt x="0" y="0"/>
                </a:moveTo>
                <a:lnTo>
                  <a:pt x="7518255" y="0"/>
                </a:lnTo>
                <a:lnTo>
                  <a:pt x="7518255" y="10458828"/>
                </a:lnTo>
                <a:lnTo>
                  <a:pt x="0" y="1045882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7925" t="-1424" r="-3467" b="-5341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638320" y="8437440"/>
            <a:ext cx="10157462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DUOJ POD DRUGEM JAMU KOPA,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SAM VU NJU OPADNE.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080293" y="9321995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Kiara Kozina,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053671" y="4865696"/>
            <a:ext cx="4942245" cy="352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Ako činiš zlo i ružno drugome, vratit će ti se kad tad.</a:t>
            </a:r>
          </a:p>
        </p:txBody>
      </p:sp>
    </p:spTree>
  </p:cSld>
  <p:clrMapOvr>
    <a:masterClrMapping/>
  </p:clrMapOvr>
  <p:transition spd="fast">
    <p:fade/>
  </p:transition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985864" y="8067189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6"/>
                </a:lnTo>
                <a:lnTo>
                  <a:pt x="0" y="20172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783594" y="-771344"/>
            <a:ext cx="7324805" cy="10352261"/>
          </a:xfrm>
          <a:custGeom>
            <a:avLst/>
            <a:gdLst/>
            <a:ahLst/>
            <a:cxnLst/>
            <a:rect r="r" b="b" t="t" l="l"/>
            <a:pathLst>
              <a:path h="10352261" w="7324805">
                <a:moveTo>
                  <a:pt x="0" y="0"/>
                </a:moveTo>
                <a:lnTo>
                  <a:pt x="7324804" y="0"/>
                </a:lnTo>
                <a:lnTo>
                  <a:pt x="7324804" y="10352261"/>
                </a:lnTo>
                <a:lnTo>
                  <a:pt x="0" y="1035226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7657" t="-3973" r="-7147" b="-4334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464664" y="8322823"/>
            <a:ext cx="10157462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NIJE TO NIŠ, BU PREŠLE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DOK SE BUŠ ŽENIL.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565947" y="9207377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Fran Šamec,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947412" y="4546114"/>
            <a:ext cx="5189520" cy="352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Utjeha djetetu koje se ozlijedi. Proći će do ženidbe/udaje.</a:t>
            </a:r>
          </a:p>
        </p:txBody>
      </p:sp>
    </p:spTree>
  </p:cSld>
  <p:clrMapOvr>
    <a:masterClrMapping/>
  </p:clrMapOvr>
  <p:transition spd="fast">
    <p:fade/>
  </p:transition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476040" y="7901084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998614" y="-773121"/>
            <a:ext cx="7358071" cy="10749122"/>
          </a:xfrm>
          <a:custGeom>
            <a:avLst/>
            <a:gdLst/>
            <a:ahLst/>
            <a:cxnLst/>
            <a:rect r="r" b="b" t="t" l="l"/>
            <a:pathLst>
              <a:path h="10749122" w="7358071">
                <a:moveTo>
                  <a:pt x="0" y="0"/>
                </a:moveTo>
                <a:lnTo>
                  <a:pt x="7358071" y="0"/>
                </a:lnTo>
                <a:lnTo>
                  <a:pt x="7358071" y="10749123"/>
                </a:lnTo>
                <a:lnTo>
                  <a:pt x="0" y="1074912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5395" t="0" r="-4904" b="-671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303088" y="8342766"/>
            <a:ext cx="10157462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FALE SU MI PUNI ŽEPI.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488795" y="914610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Noa Mrnjec,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489243" y="4759401"/>
            <a:ext cx="4496285" cy="352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Svaki rad treba nagraditi, jer od hvale se ne živi.</a:t>
            </a:r>
          </a:p>
        </p:txBody>
      </p:sp>
    </p:spTree>
  </p:cSld>
  <p:clrMapOvr>
    <a:masterClrMapping/>
  </p:clrMapOvr>
  <p:transition spd="fast">
    <p:fade/>
  </p:transition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476040" y="7931542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6"/>
                </a:lnTo>
                <a:lnTo>
                  <a:pt x="0" y="20172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5400000">
            <a:off x="2806914" y="-522714"/>
            <a:ext cx="7410204" cy="10300443"/>
          </a:xfrm>
          <a:custGeom>
            <a:avLst/>
            <a:gdLst/>
            <a:ahLst/>
            <a:cxnLst/>
            <a:rect r="r" b="b" t="t" l="l"/>
            <a:pathLst>
              <a:path h="10300443" w="7410204">
                <a:moveTo>
                  <a:pt x="0" y="0"/>
                </a:moveTo>
                <a:lnTo>
                  <a:pt x="7410204" y="0"/>
                </a:lnTo>
                <a:lnTo>
                  <a:pt x="7410204" y="10300443"/>
                </a:lnTo>
                <a:lnTo>
                  <a:pt x="0" y="1030044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5503" t="-3959" r="-7004" b="-3959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615993" y="8536305"/>
            <a:ext cx="10157462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SAKA HIŽA, IMA KRIŽA.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871580" y="9191625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Tia Kosmat,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052211" y="4811534"/>
            <a:ext cx="4995654" cy="352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U svakoj kući/obitelji ima problema i poteškoća.</a:t>
            </a:r>
          </a:p>
        </p:txBody>
      </p:sp>
    </p:spTree>
  </p:cSld>
  <p:clrMapOvr>
    <a:masterClrMapping/>
  </p:clrMapOvr>
  <p:transition spd="fast">
    <p:fade/>
  </p:transition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414328" y="8046767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43399" y="915616"/>
            <a:ext cx="10378278" cy="7597764"/>
          </a:xfrm>
          <a:custGeom>
            <a:avLst/>
            <a:gdLst/>
            <a:ahLst/>
            <a:cxnLst/>
            <a:rect r="r" b="b" t="t" l="l"/>
            <a:pathLst>
              <a:path h="7597764" w="10378278">
                <a:moveTo>
                  <a:pt x="0" y="0"/>
                </a:moveTo>
                <a:lnTo>
                  <a:pt x="10378277" y="0"/>
                </a:lnTo>
                <a:lnTo>
                  <a:pt x="10378277" y="7597764"/>
                </a:lnTo>
                <a:lnTo>
                  <a:pt x="0" y="759776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2716395" y="8599069"/>
            <a:ext cx="6427605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BOŽIĆ JE NA PUTU,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A VUZEM VU KAPUTU.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897297" y="9307729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Luka Frgec,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052211" y="4992305"/>
            <a:ext cx="4882044" cy="352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Ako je za Božić toplo vrijeme, za Uskrs će biti hladno.</a:t>
            </a:r>
          </a:p>
        </p:txBody>
      </p:sp>
    </p:spTree>
  </p:cSld>
  <p:clrMapOvr>
    <a:masterClrMapping/>
  </p:clrMapOvr>
  <p:transition spd="fast">
    <p:fade/>
  </p:transition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112954" y="-434401"/>
            <a:ext cx="10933108" cy="10933108"/>
          </a:xfrm>
          <a:custGeom>
            <a:avLst/>
            <a:gdLst/>
            <a:ahLst/>
            <a:cxnLst/>
            <a:rect r="r" b="b" t="t" l="l"/>
            <a:pathLst>
              <a:path h="10933108" w="10933108">
                <a:moveTo>
                  <a:pt x="0" y="0"/>
                </a:moveTo>
                <a:lnTo>
                  <a:pt x="10933108" y="0"/>
                </a:lnTo>
                <a:lnTo>
                  <a:pt x="10933108" y="10933108"/>
                </a:lnTo>
                <a:lnTo>
                  <a:pt x="0" y="109331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49809" y="922405"/>
            <a:ext cx="3733170" cy="3733170"/>
          </a:xfrm>
          <a:custGeom>
            <a:avLst/>
            <a:gdLst/>
            <a:ahLst/>
            <a:cxnLst/>
            <a:rect r="r" b="b" t="t" l="l"/>
            <a:pathLst>
              <a:path h="3733170" w="3733170">
                <a:moveTo>
                  <a:pt x="0" y="0"/>
                </a:moveTo>
                <a:lnTo>
                  <a:pt x="3733171" y="0"/>
                </a:lnTo>
                <a:lnTo>
                  <a:pt x="3733171" y="3733170"/>
                </a:lnTo>
                <a:lnTo>
                  <a:pt x="0" y="37331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837692" y="1005107"/>
            <a:ext cx="11142135" cy="7381665"/>
          </a:xfrm>
          <a:custGeom>
            <a:avLst/>
            <a:gdLst/>
            <a:ahLst/>
            <a:cxnLst/>
            <a:rect r="r" b="b" t="t" l="l"/>
            <a:pathLst>
              <a:path h="7381665" w="11142135">
                <a:moveTo>
                  <a:pt x="0" y="0"/>
                </a:moveTo>
                <a:lnTo>
                  <a:pt x="11142136" y="0"/>
                </a:lnTo>
                <a:lnTo>
                  <a:pt x="11142136" y="7381664"/>
                </a:lnTo>
                <a:lnTo>
                  <a:pt x="0" y="73816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445171" y="1780367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6"/>
                </a:lnTo>
                <a:lnTo>
                  <a:pt x="0" y="201724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369900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7" y="0"/>
                </a:lnTo>
                <a:lnTo>
                  <a:pt x="3373817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794470" y="1471202"/>
            <a:ext cx="9228581" cy="5334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59"/>
              </a:lnSpc>
            </a:pPr>
            <a:r>
              <a:rPr lang="en-US" sz="8799">
                <a:solidFill>
                  <a:srgbClr val="262626"/>
                </a:solidFill>
                <a:latin typeface="IM Fell"/>
              </a:rPr>
              <a:t>Zadatak:</a:t>
            </a:r>
          </a:p>
          <a:p>
            <a:pPr algn="ctr">
              <a:lnSpc>
                <a:spcPts val="10559"/>
              </a:lnSpc>
            </a:pPr>
            <a:r>
              <a:rPr lang="en-US" sz="8799">
                <a:solidFill>
                  <a:srgbClr val="262626"/>
                </a:solidFill>
                <a:latin typeface="IM Fell"/>
              </a:rPr>
              <a:t>Istraži, zapiši i oslikaj jednu kajkavsku izreku. 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5178619" y="6800605"/>
            <a:ext cx="5868670" cy="118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262626"/>
                </a:solidFill>
                <a:latin typeface="IM Fell"/>
              </a:rPr>
              <a:t>Travanj 2024. 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262626"/>
                </a:solidFill>
                <a:latin typeface="IM Fell"/>
              </a:rPr>
              <a:t>Učiteljica Snježana Sitarić-Knezić</a:t>
            </a:r>
          </a:p>
        </p:txBody>
      </p:sp>
    </p:spTree>
  </p:cSld>
  <p:clrMapOvr>
    <a:masterClrMapping/>
  </p:clrMapOvr>
  <p:transition spd="fast">
    <p:fade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6173555" cy="10714980"/>
          </a:xfrm>
          <a:custGeom>
            <a:avLst/>
            <a:gdLst/>
            <a:ahLst/>
            <a:cxnLst/>
            <a:rect r="r" b="b" t="t" l="l"/>
            <a:pathLst>
              <a:path h="10714980" w="16173555">
                <a:moveTo>
                  <a:pt x="0" y="0"/>
                </a:moveTo>
                <a:lnTo>
                  <a:pt x="16173556" y="0"/>
                </a:lnTo>
                <a:lnTo>
                  <a:pt x="16173556" y="10714981"/>
                </a:lnTo>
                <a:lnTo>
                  <a:pt x="0" y="1071498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476040" y="8081475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369900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7" y="0"/>
                </a:lnTo>
                <a:lnTo>
                  <a:pt x="3373817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3161835" y="-601110"/>
            <a:ext cx="7159070" cy="10206101"/>
          </a:xfrm>
          <a:custGeom>
            <a:avLst/>
            <a:gdLst/>
            <a:ahLst/>
            <a:cxnLst/>
            <a:rect r="r" b="b" t="t" l="l"/>
            <a:pathLst>
              <a:path h="10206101" w="7159070">
                <a:moveTo>
                  <a:pt x="0" y="0"/>
                </a:moveTo>
                <a:lnTo>
                  <a:pt x="7159070" y="0"/>
                </a:lnTo>
                <a:lnTo>
                  <a:pt x="7159070" y="10206101"/>
                </a:lnTo>
                <a:lnTo>
                  <a:pt x="0" y="1020610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0926" t="0" r="0" b="-3746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4443351" y="8301046"/>
            <a:ext cx="5469731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KOJ NA SRCU, TO NA JEZIKU!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383741" y="914610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Franka Belinić,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025016" y="1932770"/>
            <a:ext cx="4421497" cy="6148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19"/>
              </a:lnSpc>
            </a:pPr>
            <a:r>
              <a:rPr lang="en-US" sz="5799">
                <a:solidFill>
                  <a:srgbClr val="000000"/>
                </a:solidFill>
                <a:latin typeface="Open Sans"/>
              </a:rPr>
              <a:t>Kad nešto veliš bez razmišljanja, a to nekome nije baš drago.</a:t>
            </a:r>
          </a:p>
        </p:txBody>
      </p:sp>
    </p:spTree>
  </p:cSld>
  <p:clrMapOvr>
    <a:masterClrMapping/>
  </p:clrMapOvr>
  <p:transition spd="fast">
    <p:fade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6959148" cy="11235435"/>
          </a:xfrm>
          <a:custGeom>
            <a:avLst/>
            <a:gdLst/>
            <a:ahLst/>
            <a:cxnLst/>
            <a:rect r="r" b="b" t="t" l="l"/>
            <a:pathLst>
              <a:path h="11235435" w="16959148">
                <a:moveTo>
                  <a:pt x="0" y="0"/>
                </a:moveTo>
                <a:lnTo>
                  <a:pt x="16959148" y="0"/>
                </a:lnTo>
                <a:lnTo>
                  <a:pt x="16959148" y="11235436"/>
                </a:lnTo>
                <a:lnTo>
                  <a:pt x="0" y="11235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682576" y="7696283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3146338" y="-925801"/>
            <a:ext cx="7057667" cy="10754079"/>
          </a:xfrm>
          <a:custGeom>
            <a:avLst/>
            <a:gdLst/>
            <a:ahLst/>
            <a:cxnLst/>
            <a:rect r="r" b="b" t="t" l="l"/>
            <a:pathLst>
              <a:path h="10754079" w="7057667">
                <a:moveTo>
                  <a:pt x="0" y="0"/>
                </a:moveTo>
                <a:lnTo>
                  <a:pt x="7057667" y="0"/>
                </a:lnTo>
                <a:lnTo>
                  <a:pt x="7057667" y="10754079"/>
                </a:lnTo>
                <a:lnTo>
                  <a:pt x="0" y="1075407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4853" t="0" r="-9427" b="0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2604345" y="8192563"/>
            <a:ext cx="8141652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SAKA MEKLA DOBRE METE, DEK JE NUOVA.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918020" y="913314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Patrik Jug,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235386" y="2687347"/>
            <a:ext cx="4391722" cy="5292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Mlada snaha koja je u početku dobra, ne mora ostati takva.</a:t>
            </a:r>
          </a:p>
        </p:txBody>
      </p:sp>
    </p:spTree>
  </p:cSld>
  <p:clrMapOvr>
    <a:masterClrMapping/>
  </p:clrMapOvr>
  <p:transition spd="fast">
    <p:fade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985864" y="7886017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6"/>
                </a:lnTo>
                <a:lnTo>
                  <a:pt x="0" y="20172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3161120" y="-997884"/>
            <a:ext cx="7676206" cy="11516785"/>
          </a:xfrm>
          <a:custGeom>
            <a:avLst/>
            <a:gdLst/>
            <a:ahLst/>
            <a:cxnLst/>
            <a:rect r="r" b="b" t="t" l="l"/>
            <a:pathLst>
              <a:path h="11516785" w="7676206">
                <a:moveTo>
                  <a:pt x="0" y="0"/>
                </a:moveTo>
                <a:lnTo>
                  <a:pt x="7676207" y="0"/>
                </a:lnTo>
                <a:lnTo>
                  <a:pt x="7676207" y="11516785"/>
                </a:lnTo>
                <a:lnTo>
                  <a:pt x="0" y="1151678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4196" t="-4782" r="-3709" b="0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3450367" y="8808915"/>
            <a:ext cx="7097713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BOLJE DA HMERE SELE, NEK OBIČAJI.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494744" y="9464235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Maja Škvorc,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937771" y="5761046"/>
            <a:ext cx="4199161" cy="2625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Open Sans"/>
              </a:rPr>
              <a:t>Ne smijemo zaboraviti svoje običaje.</a:t>
            </a:r>
          </a:p>
        </p:txBody>
      </p:sp>
    </p:spTree>
  </p:cSld>
  <p:clrMapOvr>
    <a:masterClrMapping/>
  </p:clrMapOvr>
  <p:transition spd="fast">
    <p:fade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985864" y="8269753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5400000">
            <a:off x="2764543" y="-409366"/>
            <a:ext cx="7735344" cy="10398886"/>
          </a:xfrm>
          <a:custGeom>
            <a:avLst/>
            <a:gdLst/>
            <a:ahLst/>
            <a:cxnLst/>
            <a:rect r="r" b="b" t="t" l="l"/>
            <a:pathLst>
              <a:path h="10398886" w="7735344">
                <a:moveTo>
                  <a:pt x="0" y="0"/>
                </a:moveTo>
                <a:lnTo>
                  <a:pt x="7735344" y="0"/>
                </a:lnTo>
                <a:lnTo>
                  <a:pt x="7735344" y="10398886"/>
                </a:lnTo>
                <a:lnTo>
                  <a:pt x="0" y="1039888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5308" t="0" r="0" b="-4446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3600138" y="8854440"/>
            <a:ext cx="5202873" cy="721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NIJE ZLATE SE KOJ SVIETLI.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440335" y="914610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Jan Šamec,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052211" y="3365024"/>
            <a:ext cx="4804892" cy="5292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Nisu važne materijalne stvari, jer nam one ne ispunjavaju dušu.</a:t>
            </a:r>
          </a:p>
        </p:txBody>
      </p:sp>
    </p:spTree>
  </p:cSld>
  <p:clrMapOvr>
    <a:masterClrMapping/>
  </p:clrMapOvr>
  <p:transition spd="fast">
    <p:fade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108232" y="7560067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6"/>
                </a:lnTo>
                <a:lnTo>
                  <a:pt x="0" y="20172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3170404" y="-468176"/>
            <a:ext cx="7491226" cy="10272387"/>
          </a:xfrm>
          <a:custGeom>
            <a:avLst/>
            <a:gdLst/>
            <a:ahLst/>
            <a:cxnLst/>
            <a:rect r="r" b="b" t="t" l="l"/>
            <a:pathLst>
              <a:path h="10272387" w="7491226">
                <a:moveTo>
                  <a:pt x="0" y="0"/>
                </a:moveTo>
                <a:lnTo>
                  <a:pt x="7491226" y="0"/>
                </a:lnTo>
                <a:lnTo>
                  <a:pt x="7491226" y="10272387"/>
                </a:lnTo>
                <a:lnTo>
                  <a:pt x="0" y="1027238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8420" t="-6145" r="-2972" b="-2167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837286" y="8482965"/>
            <a:ext cx="10157462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NIJE BLAGE NI SREBRE NI ZLATE, 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NEK JE BLAGE KAJ JE SRCU DRAGE.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494744" y="9464235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Christine Visinski,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147461" y="3004986"/>
            <a:ext cx="4882044" cy="5292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Nije bitno materijalno, nego ono što se krije u malim stvarima i čini nas sretnima.</a:t>
            </a:r>
          </a:p>
        </p:txBody>
      </p:sp>
    </p:spTree>
  </p:cSld>
  <p:clrMapOvr>
    <a:masterClrMapping/>
  </p:clrMapOvr>
  <p:transition spd="fast">
    <p:fade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805843" y="7885138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850261" y="-815178"/>
            <a:ext cx="7646285" cy="10757614"/>
          </a:xfrm>
          <a:custGeom>
            <a:avLst/>
            <a:gdLst/>
            <a:ahLst/>
            <a:cxnLst/>
            <a:rect r="r" b="b" t="t" l="l"/>
            <a:pathLst>
              <a:path h="10757614" w="7646285">
                <a:moveTo>
                  <a:pt x="0" y="0"/>
                </a:moveTo>
                <a:lnTo>
                  <a:pt x="7646286" y="0"/>
                </a:lnTo>
                <a:lnTo>
                  <a:pt x="7646286" y="10757614"/>
                </a:lnTo>
                <a:lnTo>
                  <a:pt x="0" y="1075761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4904" t="-1394" r="-5395" b="-3137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028700" y="8437440"/>
            <a:ext cx="10157462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MALA DECA, MALA BRIGA, 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VELKA DECA, VELKA BRIGA.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354799" y="9321995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Fran Mohač Vuković,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305431" y="2208221"/>
            <a:ext cx="4953869" cy="6178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Kada smo mali, roditeljima stvaramo male probleme, a kada smo veliki zadajemo velike probleme.</a:t>
            </a:r>
          </a:p>
        </p:txBody>
      </p:sp>
    </p:spTree>
  </p:cSld>
  <p:clrMapOvr>
    <a:masterClrMapping/>
  </p:clrMapOvr>
  <p:transition spd="fast">
    <p:fade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FC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400104">
            <a:off x="-5417555" y="-1773558"/>
            <a:ext cx="16008624" cy="14968063"/>
          </a:xfrm>
          <a:custGeom>
            <a:avLst/>
            <a:gdLst/>
            <a:ahLst/>
            <a:cxnLst/>
            <a:rect r="r" b="b" t="t" l="l"/>
            <a:pathLst>
              <a:path h="14968063" w="16008624">
                <a:moveTo>
                  <a:pt x="0" y="0"/>
                </a:moveTo>
                <a:lnTo>
                  <a:pt x="16008624" y="0"/>
                </a:lnTo>
                <a:lnTo>
                  <a:pt x="16008624" y="14968063"/>
                </a:lnTo>
                <a:lnTo>
                  <a:pt x="0" y="149680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00152" y="403948"/>
            <a:ext cx="17267148" cy="11439486"/>
          </a:xfrm>
          <a:custGeom>
            <a:avLst/>
            <a:gdLst/>
            <a:ahLst/>
            <a:cxnLst/>
            <a:rect r="r" b="b" t="t" l="l"/>
            <a:pathLst>
              <a:path h="11439486" w="17267148">
                <a:moveTo>
                  <a:pt x="0" y="0"/>
                </a:moveTo>
                <a:lnTo>
                  <a:pt x="17267148" y="0"/>
                </a:lnTo>
                <a:lnTo>
                  <a:pt x="17267148" y="11439486"/>
                </a:lnTo>
                <a:lnTo>
                  <a:pt x="0" y="114394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631141" y="7930663"/>
            <a:ext cx="2302136" cy="2017247"/>
          </a:xfrm>
          <a:custGeom>
            <a:avLst/>
            <a:gdLst/>
            <a:ahLst/>
            <a:cxnLst/>
            <a:rect r="r" b="b" t="t" l="l"/>
            <a:pathLst>
              <a:path h="2017247" w="2302136">
                <a:moveTo>
                  <a:pt x="0" y="0"/>
                </a:moveTo>
                <a:lnTo>
                  <a:pt x="2302136" y="0"/>
                </a:lnTo>
                <a:lnTo>
                  <a:pt x="2302136" y="2017247"/>
                </a:lnTo>
                <a:lnTo>
                  <a:pt x="0" y="2017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82779" y="9212775"/>
            <a:ext cx="5240122" cy="2148450"/>
          </a:xfrm>
          <a:custGeom>
            <a:avLst/>
            <a:gdLst/>
            <a:ahLst/>
            <a:cxnLst/>
            <a:rect r="r" b="b" t="t" l="l"/>
            <a:pathLst>
              <a:path h="2148450" w="5240122">
                <a:moveTo>
                  <a:pt x="0" y="0"/>
                </a:moveTo>
                <a:lnTo>
                  <a:pt x="5240122" y="0"/>
                </a:lnTo>
                <a:lnTo>
                  <a:pt x="5240122" y="2148450"/>
                </a:lnTo>
                <a:lnTo>
                  <a:pt x="0" y="2148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686909" y="6274836"/>
            <a:ext cx="3373817" cy="4223871"/>
          </a:xfrm>
          <a:custGeom>
            <a:avLst/>
            <a:gdLst/>
            <a:ahLst/>
            <a:cxnLst/>
            <a:rect r="r" b="b" t="t" l="l"/>
            <a:pathLst>
              <a:path h="4223871" w="3373817">
                <a:moveTo>
                  <a:pt x="0" y="0"/>
                </a:moveTo>
                <a:lnTo>
                  <a:pt x="3373818" y="0"/>
                </a:lnTo>
                <a:lnTo>
                  <a:pt x="3373818" y="4223871"/>
                </a:lnTo>
                <a:lnTo>
                  <a:pt x="0" y="42238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627108" y="-1264951"/>
            <a:ext cx="4232534" cy="4374712"/>
          </a:xfrm>
          <a:custGeom>
            <a:avLst/>
            <a:gdLst/>
            <a:ahLst/>
            <a:cxnLst/>
            <a:rect r="r" b="b" t="t" l="l"/>
            <a:pathLst>
              <a:path h="4374712" w="4232534">
                <a:moveTo>
                  <a:pt x="0" y="0"/>
                </a:moveTo>
                <a:lnTo>
                  <a:pt x="4232534" y="0"/>
                </a:lnTo>
                <a:lnTo>
                  <a:pt x="4232534" y="4374712"/>
                </a:lnTo>
                <a:lnTo>
                  <a:pt x="0" y="43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3482123">
            <a:off x="2027088" y="81787"/>
            <a:ext cx="1378613" cy="1681236"/>
          </a:xfrm>
          <a:custGeom>
            <a:avLst/>
            <a:gdLst/>
            <a:ahLst/>
            <a:cxnLst/>
            <a:rect r="r" b="b" t="t" l="l"/>
            <a:pathLst>
              <a:path h="1681236" w="1378613">
                <a:moveTo>
                  <a:pt x="0" y="0"/>
                </a:moveTo>
                <a:lnTo>
                  <a:pt x="1378613" y="0"/>
                </a:lnTo>
                <a:lnTo>
                  <a:pt x="1378613" y="1681236"/>
                </a:lnTo>
                <a:lnTo>
                  <a:pt x="0" y="1681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2946570" y="-718869"/>
            <a:ext cx="7481402" cy="10729879"/>
          </a:xfrm>
          <a:custGeom>
            <a:avLst/>
            <a:gdLst/>
            <a:ahLst/>
            <a:cxnLst/>
            <a:rect r="r" b="b" t="t" l="l"/>
            <a:pathLst>
              <a:path h="10729879" w="7481402">
                <a:moveTo>
                  <a:pt x="0" y="0"/>
                </a:moveTo>
                <a:lnTo>
                  <a:pt x="7481402" y="0"/>
                </a:lnTo>
                <a:lnTo>
                  <a:pt x="7481402" y="10729879"/>
                </a:lnTo>
                <a:lnTo>
                  <a:pt x="0" y="1072987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5369" t="-2041" r="-4392" b="0"/>
            </a:stretch>
          </a:blipFill>
          <a:ln w="76200" cap="sq">
            <a:solidFill>
              <a:srgbClr val="297DDA"/>
            </a:solidFill>
            <a:prstDash val="solid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844551" y="8482965"/>
            <a:ext cx="10157462" cy="1464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DOK SE DVA SVADIJU,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Anton"/>
              </a:rPr>
              <a:t>TREJTI SE SMIJE.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866585" y="9367520"/>
            <a:ext cx="47645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Italics"/>
              </a:rPr>
              <a:t>Vita Perović, 3. 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428690" y="2259500"/>
            <a:ext cx="4522002" cy="6178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</a:rPr>
              <a:t>Ako dvoje ljudi ima problem, treći bi im trebao pomoći i savjetovati ih, a ne im se smijati.</a:t>
            </a:r>
          </a:p>
        </p:txBody>
      </p:sp>
    </p:spTree>
  </p:cSld>
  <p:clrMapOvr>
    <a:masterClrMapping/>
  </p:clrMapOvr>
  <p:transition spd="fast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DAGC3LY7gpE</dc:identifier>
  <dcterms:modified xsi:type="dcterms:W3CDTF">2011-08-01T06:04:30Z</dcterms:modified>
  <cp:revision>1</cp:revision>
  <dc:title>OSLIKAVANJE POSLOVICA "KAJKAŠKAJ?"</dc:title>
</cp:coreProperties>
</file>