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4598" autoAdjust="0"/>
  </p:normalViewPr>
  <p:slideViewPr>
    <p:cSldViewPr snapToGrid="0">
      <p:cViewPr varScale="1">
        <p:scale>
          <a:sx n="73" d="100"/>
          <a:sy n="73" d="100"/>
        </p:scale>
        <p:origin x="8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32DC4-E65E-4977-A2C6-493C14E70E0E}" type="datetimeFigureOut">
              <a:rPr lang="hr-HR" smtClean="0"/>
              <a:t>22.7.2024.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0478-5F28-464E-A69E-5F949A612C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222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30478-5F28-464E-A69E-5F949A612CC6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8184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9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1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1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1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6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3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3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7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8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0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7/22/2024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717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Pozorno poslušajte!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13" name="GLASOVI">
            <a:hlinkClick r:id="" action="ppaction://media"/>
            <a:extLst>
              <a:ext uri="{FF2B5EF4-FFF2-40B4-BE49-F238E27FC236}">
                <a16:creationId xmlns:a16="http://schemas.microsoft.com/office/drawing/2014/main" id="{F55DC234-1AD3-5E60-7461-982CC7CAD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703385" y="4057363"/>
            <a:ext cx="3677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Što sam izgovorila?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02F88F3D-9A67-7216-09BE-CC1DB39147CC}"/>
              </a:ext>
            </a:extLst>
          </p:cNvPr>
          <p:cNvSpPr txBox="1"/>
          <p:nvPr/>
        </p:nvSpPr>
        <p:spPr>
          <a:xfrm rot="10800000" flipV="1">
            <a:off x="703381" y="4802834"/>
            <a:ext cx="5635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Izgovorila sam </a:t>
            </a:r>
            <a:r>
              <a:rPr lang="hr-HR" sz="3600" b="1" dirty="0"/>
              <a:t>GLASOVE</a:t>
            </a:r>
            <a:r>
              <a:rPr lang="hr-HR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299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/>
          <a:lstStyle/>
          <a:p>
            <a:r>
              <a:rPr lang="hr-HR" dirty="0"/>
              <a:t>Listić za samoprocjenu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graphicFrame>
        <p:nvGraphicFramePr>
          <p:cNvPr id="5" name="Tablica 4">
            <a:extLst>
              <a:ext uri="{FF2B5EF4-FFF2-40B4-BE49-F238E27FC236}">
                <a16:creationId xmlns:a16="http://schemas.microsoft.com/office/drawing/2014/main" id="{08058C2B-86F6-B832-26F0-E36F730FF1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020336"/>
              </p:ext>
            </p:extLst>
          </p:nvPr>
        </p:nvGraphicFramePr>
        <p:xfrm>
          <a:off x="457200" y="1487140"/>
          <a:ext cx="9583259" cy="48529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94120">
                  <a:extLst>
                    <a:ext uri="{9D8B030D-6E8A-4147-A177-3AD203B41FA5}">
                      <a16:colId xmlns:a16="http://schemas.microsoft.com/office/drawing/2014/main" val="2967866914"/>
                    </a:ext>
                  </a:extLst>
                </a:gridCol>
                <a:gridCol w="1048942">
                  <a:extLst>
                    <a:ext uri="{9D8B030D-6E8A-4147-A177-3AD203B41FA5}">
                      <a16:colId xmlns:a16="http://schemas.microsoft.com/office/drawing/2014/main" val="3716055126"/>
                    </a:ext>
                  </a:extLst>
                </a:gridCol>
                <a:gridCol w="1085412">
                  <a:extLst>
                    <a:ext uri="{9D8B030D-6E8A-4147-A177-3AD203B41FA5}">
                      <a16:colId xmlns:a16="http://schemas.microsoft.com/office/drawing/2014/main" val="2779973953"/>
                    </a:ext>
                  </a:extLst>
                </a:gridCol>
                <a:gridCol w="1054785">
                  <a:extLst>
                    <a:ext uri="{9D8B030D-6E8A-4147-A177-3AD203B41FA5}">
                      <a16:colId xmlns:a16="http://schemas.microsoft.com/office/drawing/2014/main" val="3790938026"/>
                    </a:ext>
                  </a:extLst>
                </a:gridCol>
              </a:tblGrid>
              <a:tr h="373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0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>
                          <a:effectLst/>
                          <a:sym typeface="Wingdings" panose="05000000000000000000" pitchFamily="2" charset="2"/>
                        </a:rPr>
                        <a:t>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extLst>
                  <a:ext uri="{0D108BD9-81ED-4DB2-BD59-A6C34878D82A}">
                    <a16:rowId xmlns:a16="http://schemas.microsoft.com/office/drawing/2014/main" val="663841536"/>
                  </a:ext>
                </a:extLst>
              </a:tr>
              <a:tr h="899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hr-HR" sz="2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Razlikujem glas, slovo, riječ i rečenicu.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extLst>
                  <a:ext uri="{0D108BD9-81ED-4DB2-BD59-A6C34878D82A}">
                    <a16:rowId xmlns:a16="http://schemas.microsoft.com/office/drawing/2014/main" val="3335218927"/>
                  </a:ext>
                </a:extLst>
              </a:tr>
              <a:tr h="12667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Znam pročitati riječi i rečenice.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extLst>
                  <a:ext uri="{0D108BD9-81ED-4DB2-BD59-A6C34878D82A}">
                    <a16:rowId xmlns:a16="http://schemas.microsoft.com/office/drawing/2014/main" val="221964019"/>
                  </a:ext>
                </a:extLst>
              </a:tr>
              <a:tr h="1539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Znam napisati odgovarajući rečenični znak na kraju rečenice.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>
                          <a:effectLst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900" dirty="0">
                          <a:effectLst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84" marR="63684" marT="0" marB="0"/>
                </a:tc>
                <a:extLst>
                  <a:ext uri="{0D108BD9-81ED-4DB2-BD59-A6C34878D82A}">
                    <a16:rowId xmlns:a16="http://schemas.microsoft.com/office/drawing/2014/main" val="3249385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73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/>
          <a:lstStyle/>
          <a:p>
            <a:r>
              <a:rPr lang="hr-HR" dirty="0"/>
              <a:t>Plan ploče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96713"/>
            <a:ext cx="6429631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467CBE61-1613-AFB1-AB46-F2A540F7FE8C}"/>
              </a:ext>
            </a:extLst>
          </p:cNvPr>
          <p:cNvSpPr txBox="1"/>
          <p:nvPr/>
        </p:nvSpPr>
        <p:spPr>
          <a:xfrm>
            <a:off x="622570" y="2782111"/>
            <a:ext cx="5914417" cy="3567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GLAS, SLOVO, RIJEČ, REČENICA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VUK                   BAKA                     CRVENKAPICA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Upomoć, vuk!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Baka je bolesna.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Kamo ideš Crvenkapice?</a:t>
            </a: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r-H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442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740621"/>
          </a:xfrm>
        </p:spPr>
        <p:txBody>
          <a:bodyPr/>
          <a:lstStyle/>
          <a:p>
            <a:r>
              <a:rPr lang="hr-HR" sz="3600" dirty="0"/>
              <a:t>Što nastaje zapisivanjem glasa?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457199" y="2461485"/>
            <a:ext cx="7685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Što može nastati  povezivanjem slova?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02F88F3D-9A67-7216-09BE-CC1DB39147CC}"/>
              </a:ext>
            </a:extLst>
          </p:cNvPr>
          <p:cNvSpPr txBox="1"/>
          <p:nvPr/>
        </p:nvSpPr>
        <p:spPr>
          <a:xfrm rot="10800000" flipV="1">
            <a:off x="1425147" y="3423966"/>
            <a:ext cx="7757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Povezivanjem slova može nastati </a:t>
            </a:r>
            <a:r>
              <a:rPr lang="hr-HR" sz="3600" dirty="0">
                <a:solidFill>
                  <a:srgbClr val="FF0000"/>
                </a:solidFill>
              </a:rPr>
              <a:t>RIJEČ.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EF7248FD-6854-C1A8-D9F7-B77985B499B9}"/>
              </a:ext>
            </a:extLst>
          </p:cNvPr>
          <p:cNvSpPr txBox="1"/>
          <p:nvPr/>
        </p:nvSpPr>
        <p:spPr>
          <a:xfrm>
            <a:off x="1425147" y="1377778"/>
            <a:ext cx="726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Zapisivanjem glasa nastaje </a:t>
            </a:r>
            <a:r>
              <a:rPr lang="hr-HR" sz="3600" dirty="0">
                <a:solidFill>
                  <a:srgbClr val="FF0000"/>
                </a:solidFill>
              </a:rPr>
              <a:t>SLOVO.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C6D5074-17AA-F6DA-F913-315C7C4A056D}"/>
              </a:ext>
            </a:extLst>
          </p:cNvPr>
          <p:cNvSpPr txBox="1"/>
          <p:nvPr/>
        </p:nvSpPr>
        <p:spPr>
          <a:xfrm>
            <a:off x="515564" y="4302023"/>
            <a:ext cx="8793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Što  može nastati povezivanjem riječi?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58466BA0-9D2D-D268-F263-2DBB24C9A358}"/>
              </a:ext>
            </a:extLst>
          </p:cNvPr>
          <p:cNvSpPr txBox="1"/>
          <p:nvPr/>
        </p:nvSpPr>
        <p:spPr>
          <a:xfrm>
            <a:off x="1425147" y="5195610"/>
            <a:ext cx="9226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Povezivanjem riječi može nastati  </a:t>
            </a:r>
            <a:r>
              <a:rPr lang="hr-HR" sz="3600" dirty="0">
                <a:solidFill>
                  <a:srgbClr val="FF0000"/>
                </a:solidFill>
              </a:rPr>
              <a:t>REČENICA</a:t>
            </a:r>
            <a:r>
              <a:rPr lang="hr-HR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1243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5" grpId="0"/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E647568-8E4E-6388-79E1-8E33C7271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76656"/>
            <a:ext cx="6725920" cy="3063240"/>
          </a:xfrm>
        </p:spPr>
        <p:txBody>
          <a:bodyPr>
            <a:normAutofit/>
          </a:bodyPr>
          <a:lstStyle/>
          <a:p>
            <a:pPr algn="ctr"/>
            <a:r>
              <a:rPr lang="hr-HR" dirty="0"/>
              <a:t>GLAS, SLOVO, RIJEČ, REČENICA</a:t>
            </a:r>
          </a:p>
        </p:txBody>
      </p:sp>
    </p:spTree>
    <p:extLst>
      <p:ext uri="{BB962C8B-B14F-4D97-AF65-F5344CB8AC3E}">
        <p14:creationId xmlns:p14="http://schemas.microsoft.com/office/powerpoint/2010/main" val="297626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/>
          <a:lstStyle/>
          <a:p>
            <a:r>
              <a:rPr lang="hr-HR" dirty="0"/>
              <a:t>Pronađi skrivene riječi!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457200" y="1791927"/>
            <a:ext cx="1166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U, K, V          A, B, A, K            R, A, C, I, C, P, V, E, N, K, A</a:t>
            </a:r>
            <a:endParaRPr lang="hr-HR" sz="3600" dirty="0"/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02F88F3D-9A67-7216-09BE-CC1DB39147CC}"/>
              </a:ext>
            </a:extLst>
          </p:cNvPr>
          <p:cNvSpPr txBox="1"/>
          <p:nvPr/>
        </p:nvSpPr>
        <p:spPr>
          <a:xfrm rot="10800000" flipV="1">
            <a:off x="457200" y="2762171"/>
            <a:ext cx="125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VUK</a:t>
            </a: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12EBE611-80DE-43C8-C2D5-E0D2ED5AF911}"/>
              </a:ext>
            </a:extLst>
          </p:cNvPr>
          <p:cNvSpPr txBox="1"/>
          <p:nvPr/>
        </p:nvSpPr>
        <p:spPr>
          <a:xfrm>
            <a:off x="3100318" y="2853824"/>
            <a:ext cx="1702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BAKA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21804A9-DC1F-4CB4-3F46-61749FF19240}"/>
              </a:ext>
            </a:extLst>
          </p:cNvPr>
          <p:cNvSpPr txBox="1"/>
          <p:nvPr/>
        </p:nvSpPr>
        <p:spPr>
          <a:xfrm>
            <a:off x="7457957" y="2743045"/>
            <a:ext cx="3774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CRVENKAPICA</a:t>
            </a:r>
          </a:p>
        </p:txBody>
      </p:sp>
      <p:pic>
        <p:nvPicPr>
          <p:cNvPr id="1026" name="Picture 2" descr="Crvenkapica @ Regolina">
            <a:extLst>
              <a:ext uri="{FF2B5EF4-FFF2-40B4-BE49-F238E27FC236}">
                <a16:creationId xmlns:a16="http://schemas.microsoft.com/office/drawing/2014/main" id="{A0FA88C5-3C2D-FC3F-6718-7BEACCD7B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59" y="3694162"/>
            <a:ext cx="2843282" cy="288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840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>
            <a:normAutofit/>
          </a:bodyPr>
          <a:lstStyle/>
          <a:p>
            <a:r>
              <a:rPr lang="hr-HR" dirty="0"/>
              <a:t>REČENICA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457200" y="1721372"/>
            <a:ext cx="986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Počinje velikim slovom i na kraju ima rečenični znak.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02F88F3D-9A67-7216-09BE-CC1DB39147CC}"/>
              </a:ext>
            </a:extLst>
          </p:cNvPr>
          <p:cNvSpPr txBox="1"/>
          <p:nvPr/>
        </p:nvSpPr>
        <p:spPr>
          <a:xfrm rot="10800000" flipV="1">
            <a:off x="834957" y="2352897"/>
            <a:ext cx="2071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/>
              <a:t>TOČKA  </a:t>
            </a:r>
          </a:p>
          <a:p>
            <a:pPr algn="ctr"/>
            <a:r>
              <a:rPr lang="hr-HR" sz="3600" dirty="0"/>
              <a:t>.</a:t>
            </a: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12EBE611-80DE-43C8-C2D5-E0D2ED5AF911}"/>
              </a:ext>
            </a:extLst>
          </p:cNvPr>
          <p:cNvSpPr txBox="1"/>
          <p:nvPr/>
        </p:nvSpPr>
        <p:spPr>
          <a:xfrm>
            <a:off x="4503906" y="2416941"/>
            <a:ext cx="2071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/>
              <a:t>UPITNIK</a:t>
            </a:r>
          </a:p>
          <a:p>
            <a:pPr algn="ctr"/>
            <a:r>
              <a:rPr lang="hr-HR" sz="3600" dirty="0"/>
              <a:t>?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21804A9-DC1F-4CB4-3F46-61749FF19240}"/>
              </a:ext>
            </a:extLst>
          </p:cNvPr>
          <p:cNvSpPr txBox="1"/>
          <p:nvPr/>
        </p:nvSpPr>
        <p:spPr>
          <a:xfrm>
            <a:off x="7045631" y="2439005"/>
            <a:ext cx="3774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/>
              <a:t>USKLIČNIK</a:t>
            </a:r>
          </a:p>
          <a:p>
            <a:pPr algn="ctr"/>
            <a:r>
              <a:rPr lang="hr-HR" sz="3600" dirty="0"/>
              <a:t>!</a:t>
            </a:r>
          </a:p>
        </p:txBody>
      </p:sp>
      <p:pic>
        <p:nvPicPr>
          <p:cNvPr id="1026" name="Picture 2" descr="Crvenkapica @ Regolina">
            <a:extLst>
              <a:ext uri="{FF2B5EF4-FFF2-40B4-BE49-F238E27FC236}">
                <a16:creationId xmlns:a16="http://schemas.microsoft.com/office/drawing/2014/main" id="{A0FA88C5-3C2D-FC3F-6718-7BEACCD7B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58" y="3804941"/>
            <a:ext cx="2843282" cy="288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477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>
            <a:normAutofit/>
          </a:bodyPr>
          <a:lstStyle/>
          <a:p>
            <a:r>
              <a:rPr lang="hr-HR" dirty="0"/>
              <a:t>Od zadanih riječi smisli rečenice!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535018" y="1791927"/>
            <a:ext cx="389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VUK                   </a:t>
            </a:r>
            <a:r>
              <a:rPr lang="hr-HR" sz="36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02F88F3D-9A67-7216-09BE-CC1DB39147CC}"/>
              </a:ext>
            </a:extLst>
          </p:cNvPr>
          <p:cNvSpPr txBox="1"/>
          <p:nvPr/>
        </p:nvSpPr>
        <p:spPr>
          <a:xfrm rot="10800000" flipV="1">
            <a:off x="496107" y="2772071"/>
            <a:ext cx="3968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BAKA                 </a:t>
            </a:r>
            <a:r>
              <a:rPr lang="hr-HR" sz="3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21804A9-DC1F-4CB4-3F46-61749FF19240}"/>
              </a:ext>
            </a:extLst>
          </p:cNvPr>
          <p:cNvSpPr txBox="1"/>
          <p:nvPr/>
        </p:nvSpPr>
        <p:spPr>
          <a:xfrm>
            <a:off x="5345319" y="4111799"/>
            <a:ext cx="5073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Kamo ideš Crvenkapice?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16B64F71-6907-985A-920C-EEB5AC72F719}"/>
              </a:ext>
            </a:extLst>
          </p:cNvPr>
          <p:cNvSpPr txBox="1"/>
          <p:nvPr/>
        </p:nvSpPr>
        <p:spPr>
          <a:xfrm>
            <a:off x="5374501" y="1725250"/>
            <a:ext cx="275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Upomoć vuk!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A87BADB4-1A71-1E2A-F808-A229AE3BD6F2}"/>
              </a:ext>
            </a:extLst>
          </p:cNvPr>
          <p:cNvSpPr txBox="1"/>
          <p:nvPr/>
        </p:nvSpPr>
        <p:spPr>
          <a:xfrm>
            <a:off x="5345320" y="2743044"/>
            <a:ext cx="499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Baka je bolesna.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FE28D8B-9253-020B-E3E8-1B1A64D8725F}"/>
              </a:ext>
            </a:extLst>
          </p:cNvPr>
          <p:cNvSpPr txBox="1"/>
          <p:nvPr/>
        </p:nvSpPr>
        <p:spPr>
          <a:xfrm>
            <a:off x="375304" y="4096576"/>
            <a:ext cx="442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CRVENKAPICA   </a:t>
            </a:r>
            <a:r>
              <a:rPr lang="hr-HR" sz="3600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49570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>
            <a:normAutofit/>
          </a:bodyPr>
          <a:lstStyle/>
          <a:p>
            <a:r>
              <a:rPr lang="hr-HR" dirty="0"/>
              <a:t>Nastavni listić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51207DD-A7AF-889C-E21F-7414E510418F}"/>
              </a:ext>
            </a:extLst>
          </p:cNvPr>
          <p:cNvSpPr txBox="1"/>
          <p:nvPr/>
        </p:nvSpPr>
        <p:spPr>
          <a:xfrm rot="10800000" flipV="1">
            <a:off x="457199" y="1444373"/>
            <a:ext cx="1127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/>
              <a:t>Pročitaj razgovor između Crvenkapice i vuka te u kružić upiši odgovarajući rečenični znak.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2CC0CE0A-A4DD-653C-F390-A67C1B81F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051" y="2976664"/>
            <a:ext cx="4399935" cy="267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62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72C2AA4F-2E26-644B-D5ED-2D22375AB6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605327"/>
              </p:ext>
            </p:extLst>
          </p:nvPr>
        </p:nvGraphicFramePr>
        <p:xfrm>
          <a:off x="2631688" y="77820"/>
          <a:ext cx="5363736" cy="6657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533723" imgH="6415677" progId="AcroExch.Document.DC">
                  <p:embed/>
                </p:oleObj>
              </mc:Choice>
              <mc:Fallback>
                <p:oleObj name="Acrobat Document" r:id="rId2" imgW="4533723" imgH="641567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31688" y="77820"/>
                        <a:ext cx="5363736" cy="6657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8609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3EA104-E92D-7C7A-F0E2-66083706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819091"/>
          </a:xfrm>
        </p:spPr>
        <p:txBody>
          <a:bodyPr/>
          <a:lstStyle/>
          <a:p>
            <a:r>
              <a:rPr lang="hr-HR" dirty="0"/>
              <a:t>Čitanje po ulogama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F9ED3B4-6B58-B1AF-B055-6460D8566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658" y="2096713"/>
            <a:ext cx="2084173" cy="2022206"/>
          </a:xfrm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C9C98807-B64B-EC6B-02EF-23160845AD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545389"/>
              </p:ext>
            </p:extLst>
          </p:nvPr>
        </p:nvGraphicFramePr>
        <p:xfrm>
          <a:off x="5481198" y="221456"/>
          <a:ext cx="4533900" cy="641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533723" imgH="6415677" progId="AcroExch.Document.DC">
                  <p:embed/>
                </p:oleObj>
              </mc:Choice>
              <mc:Fallback>
                <p:oleObj name="Acrobat Document" r:id="rId2" imgW="4533723" imgH="641567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81198" y="221456"/>
                        <a:ext cx="4533900" cy="6415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1705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0"/>
    </mc:Choice>
    <mc:Fallback>
      <p:transition spd="slow" advTm="13940"/>
    </mc:Fallback>
  </mc:AlternateContent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223</Words>
  <Application>Microsoft Office PowerPoint</Application>
  <PresentationFormat>Široki zaslon</PresentationFormat>
  <Paragraphs>65</Paragraphs>
  <Slides>11</Slides>
  <Notes>1</Notes>
  <HiddenSlides>0</HiddenSlides>
  <MMClips>1</MMClips>
  <ScaleCrop>false</ScaleCrop>
  <HeadingPairs>
    <vt:vector size="8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8" baseType="lpstr">
      <vt:lpstr>Aptos</vt:lpstr>
      <vt:lpstr>Arial</vt:lpstr>
      <vt:lpstr>Calibri</vt:lpstr>
      <vt:lpstr>Gill Sans Nova</vt:lpstr>
      <vt:lpstr>Wingdings</vt:lpstr>
      <vt:lpstr>TropicVTI</vt:lpstr>
      <vt:lpstr>Adobe Acrobat Document</vt:lpstr>
      <vt:lpstr>Pozorno poslušajte!</vt:lpstr>
      <vt:lpstr>Što nastaje zapisivanjem glasa?</vt:lpstr>
      <vt:lpstr>GLAS, SLOVO, RIJEČ, REČENICA</vt:lpstr>
      <vt:lpstr>Pronađi skrivene riječi!</vt:lpstr>
      <vt:lpstr>REČENICA </vt:lpstr>
      <vt:lpstr>Od zadanih riječi smisli rečenice!</vt:lpstr>
      <vt:lpstr>Nastavni listić </vt:lpstr>
      <vt:lpstr>PowerPoint prezentacija</vt:lpstr>
      <vt:lpstr>Čitanje po ulogama</vt:lpstr>
      <vt:lpstr>Listić za samoprocjenu</vt:lpstr>
      <vt:lpstr>Plan ploče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Sandra Labinac Bilić</dc:creator>
  <cp:lastModifiedBy>Sandra Labinac Bilić</cp:lastModifiedBy>
  <cp:revision>1</cp:revision>
  <dcterms:created xsi:type="dcterms:W3CDTF">2024-07-22T06:26:34Z</dcterms:created>
  <dcterms:modified xsi:type="dcterms:W3CDTF">2024-07-22T09:47:41Z</dcterms:modified>
</cp:coreProperties>
</file>