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3F0809-CD64-42D1-875C-C94623C9A650}" v="2" dt="2023-08-31T20:30:58.8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denka Ćutek" userId="2d763027-0da5-4932-bfd5-88a12911dcbb" providerId="ADAL" clId="{E7A07264-E673-4325-A642-C13446C53BC2}"/>
    <pc:docChg chg="custSel addSld modSld">
      <pc:chgData name="Zdenka Ćutek" userId="2d763027-0da5-4932-bfd5-88a12911dcbb" providerId="ADAL" clId="{E7A07264-E673-4325-A642-C13446C53BC2}" dt="2022-10-13T20:10:34.409" v="160" actId="20577"/>
      <pc:docMkLst>
        <pc:docMk/>
      </pc:docMkLst>
      <pc:sldChg chg="modSp">
        <pc:chgData name="Zdenka Ćutek" userId="2d763027-0da5-4932-bfd5-88a12911dcbb" providerId="ADAL" clId="{E7A07264-E673-4325-A642-C13446C53BC2}" dt="2022-10-13T20:07:17.748" v="129" actId="20577"/>
        <pc:sldMkLst>
          <pc:docMk/>
          <pc:sldMk cId="2368550873" sldId="262"/>
        </pc:sldMkLst>
        <pc:spChg chg="mod">
          <ac:chgData name="Zdenka Ćutek" userId="2d763027-0da5-4932-bfd5-88a12911dcbb" providerId="ADAL" clId="{E7A07264-E673-4325-A642-C13446C53BC2}" dt="2022-10-13T20:07:17.748" v="129" actId="20577"/>
          <ac:spMkLst>
            <pc:docMk/>
            <pc:sldMk cId="2368550873" sldId="262"/>
            <ac:spMk id="9" creationId="{CB4C35C5-13A9-F8A0-ED19-E85130B04172}"/>
          </ac:spMkLst>
        </pc:spChg>
      </pc:sldChg>
      <pc:sldChg chg="modSp mod">
        <pc:chgData name="Zdenka Ćutek" userId="2d763027-0da5-4932-bfd5-88a12911dcbb" providerId="ADAL" clId="{E7A07264-E673-4325-A642-C13446C53BC2}" dt="2022-10-13T20:10:11.118" v="150" actId="27636"/>
        <pc:sldMkLst>
          <pc:docMk/>
          <pc:sldMk cId="2516152290" sldId="263"/>
        </pc:sldMkLst>
        <pc:spChg chg="mod">
          <ac:chgData name="Zdenka Ćutek" userId="2d763027-0da5-4932-bfd5-88a12911dcbb" providerId="ADAL" clId="{E7A07264-E673-4325-A642-C13446C53BC2}" dt="2022-10-13T20:10:11.118" v="150" actId="27636"/>
          <ac:spMkLst>
            <pc:docMk/>
            <pc:sldMk cId="2516152290" sldId="263"/>
            <ac:spMk id="3" creationId="{32937C82-8ED1-ECCC-5262-A067671F21FA}"/>
          </ac:spMkLst>
        </pc:spChg>
      </pc:sldChg>
      <pc:sldChg chg="modSp mod">
        <pc:chgData name="Zdenka Ćutek" userId="2d763027-0da5-4932-bfd5-88a12911dcbb" providerId="ADAL" clId="{E7A07264-E673-4325-A642-C13446C53BC2}" dt="2022-10-13T20:10:34.409" v="160" actId="20577"/>
        <pc:sldMkLst>
          <pc:docMk/>
          <pc:sldMk cId="245176398" sldId="264"/>
        </pc:sldMkLst>
        <pc:spChg chg="mod">
          <ac:chgData name="Zdenka Ćutek" userId="2d763027-0da5-4932-bfd5-88a12911dcbb" providerId="ADAL" clId="{E7A07264-E673-4325-A642-C13446C53BC2}" dt="2022-10-13T20:10:34.409" v="160" actId="20577"/>
          <ac:spMkLst>
            <pc:docMk/>
            <pc:sldMk cId="245176398" sldId="264"/>
            <ac:spMk id="3" creationId="{2E607159-0D03-1BCB-6039-E3459680C5D3}"/>
          </ac:spMkLst>
        </pc:spChg>
      </pc:sldChg>
      <pc:sldChg chg="modSp new mod">
        <pc:chgData name="Zdenka Ćutek" userId="2d763027-0da5-4932-bfd5-88a12911dcbb" providerId="ADAL" clId="{E7A07264-E673-4325-A642-C13446C53BC2}" dt="2022-10-12T15:10:56.612" v="127" actId="2710"/>
        <pc:sldMkLst>
          <pc:docMk/>
          <pc:sldMk cId="4255764349" sldId="266"/>
        </pc:sldMkLst>
        <pc:spChg chg="mod">
          <ac:chgData name="Zdenka Ćutek" userId="2d763027-0da5-4932-bfd5-88a12911dcbb" providerId="ADAL" clId="{E7A07264-E673-4325-A642-C13446C53BC2}" dt="2022-10-12T15:09:08.074" v="24" actId="20577"/>
          <ac:spMkLst>
            <pc:docMk/>
            <pc:sldMk cId="4255764349" sldId="266"/>
            <ac:spMk id="2" creationId="{B58408D0-3899-5B9F-5010-CCF69D78F729}"/>
          </ac:spMkLst>
        </pc:spChg>
        <pc:spChg chg="mod">
          <ac:chgData name="Zdenka Ćutek" userId="2d763027-0da5-4932-bfd5-88a12911dcbb" providerId="ADAL" clId="{E7A07264-E673-4325-A642-C13446C53BC2}" dt="2022-10-12T15:10:56.612" v="127" actId="2710"/>
          <ac:spMkLst>
            <pc:docMk/>
            <pc:sldMk cId="4255764349" sldId="266"/>
            <ac:spMk id="3" creationId="{36B9C5D8-F711-B8CF-5BD4-852895D93E0D}"/>
          </ac:spMkLst>
        </pc:spChg>
      </pc:sldChg>
    </pc:docChg>
  </pc:docChgLst>
  <pc:docChgLst>
    <pc:chgData name="Zdenka Ćutek" userId="2d763027-0da5-4932-bfd5-88a12911dcbb" providerId="ADAL" clId="{463F0809-CD64-42D1-875C-C94623C9A650}"/>
    <pc:docChg chg="delSld modSld">
      <pc:chgData name="Zdenka Ćutek" userId="2d763027-0da5-4932-bfd5-88a12911dcbb" providerId="ADAL" clId="{463F0809-CD64-42D1-875C-C94623C9A650}" dt="2023-08-31T20:31:00.797" v="5"/>
      <pc:docMkLst>
        <pc:docMk/>
      </pc:docMkLst>
      <pc:sldChg chg="modSp del modAnim">
        <pc:chgData name="Zdenka Ćutek" userId="2d763027-0da5-4932-bfd5-88a12911dcbb" providerId="ADAL" clId="{463F0809-CD64-42D1-875C-C94623C9A650}" dt="2023-08-31T20:30:32.338" v="1" actId="2696"/>
        <pc:sldMkLst>
          <pc:docMk/>
          <pc:sldMk cId="1062720621" sldId="256"/>
        </pc:sldMkLst>
        <pc:spChg chg="mod">
          <ac:chgData name="Zdenka Ćutek" userId="2d763027-0da5-4932-bfd5-88a12911dcbb" providerId="ADAL" clId="{463F0809-CD64-42D1-875C-C94623C9A650}" dt="2023-08-31T20:30:20.734" v="0" actId="6549"/>
          <ac:spMkLst>
            <pc:docMk/>
            <pc:sldMk cId="1062720621" sldId="256"/>
            <ac:spMk id="2" creationId="{6155393D-2DC2-7F93-E5AE-FA164091FACC}"/>
          </ac:spMkLst>
        </pc:spChg>
      </pc:sldChg>
      <pc:sldChg chg="delSp modSp mod delAnim modAnim">
        <pc:chgData name="Zdenka Ćutek" userId="2d763027-0da5-4932-bfd5-88a12911dcbb" providerId="ADAL" clId="{463F0809-CD64-42D1-875C-C94623C9A650}" dt="2023-08-31T20:31:00.797" v="5"/>
        <pc:sldMkLst>
          <pc:docMk/>
          <pc:sldMk cId="2368550873" sldId="262"/>
        </pc:sldMkLst>
        <pc:spChg chg="del mod">
          <ac:chgData name="Zdenka Ćutek" userId="2d763027-0da5-4932-bfd5-88a12911dcbb" providerId="ADAL" clId="{463F0809-CD64-42D1-875C-C94623C9A650}" dt="2023-08-31T20:31:00.797" v="5"/>
          <ac:spMkLst>
            <pc:docMk/>
            <pc:sldMk cId="2368550873" sldId="262"/>
            <ac:spMk id="7" creationId="{989CD6A6-CD49-F56B-F94A-682DCFBC043F}"/>
          </ac:spMkLst>
        </pc:spChg>
      </pc:sldChg>
      <pc:sldChg chg="modSp mod">
        <pc:chgData name="Zdenka Ćutek" userId="2d763027-0da5-4932-bfd5-88a12911dcbb" providerId="ADAL" clId="{463F0809-CD64-42D1-875C-C94623C9A650}" dt="2023-08-31T20:30:49.535" v="2" actId="6549"/>
        <pc:sldMkLst>
          <pc:docMk/>
          <pc:sldMk cId="813846144" sldId="265"/>
        </pc:sldMkLst>
        <pc:spChg chg="mod">
          <ac:chgData name="Zdenka Ćutek" userId="2d763027-0da5-4932-bfd5-88a12911dcbb" providerId="ADAL" clId="{463F0809-CD64-42D1-875C-C94623C9A650}" dt="2023-08-31T20:30:49.535" v="2" actId="6549"/>
          <ac:spMkLst>
            <pc:docMk/>
            <pc:sldMk cId="813846144" sldId="265"/>
            <ac:spMk id="3" creationId="{E18AC048-86D3-95E2-23DB-D311DAFD965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4D34627-3A05-4692-9A8A-20AA19E411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C315A94A-E8DA-6C0D-C2D5-C86967589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55241CE-D82E-1CF2-BB41-0F2430A23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AAB0230-4504-C802-20DB-F7FF24813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6DE4386-C955-BDE8-2064-7B81A0B9A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0042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7E76D8C-86F0-3395-16DA-33039F27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4F06EBB6-4C2D-F121-808F-9F1AC2D99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6C8BE0-4E8A-0101-C87B-662DE29F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06AEB51-2A83-0C62-5BB8-50080AC69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9BEDD30-FA74-328E-FF60-7B2657169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96265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6D4761F3-FD42-56A6-81B2-1151825754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834D55E5-502E-B2C5-DCCB-685D81675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7339205-BA7C-AEA2-D382-5A2BDF46A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587C5385-AF2D-A489-F3CE-54E24C87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46949B4-AF98-AD8A-E08A-3F080FF41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994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81C70E6-BCE2-E12A-DC18-56D255608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9B0D693-21FD-6B02-9F80-401731FC4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3B1B96A-174A-1FD0-FADA-A20306374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C60EBD8-AA1F-2356-49DB-C76FD2BF3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58FF8B1-C724-7BB0-A7D3-EB818AB22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1006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BDCD23-A20C-1D5F-F2E2-CB45C0C0A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EB41F8C6-B30A-9F84-00AF-24D70AD14F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1FEDB07-6644-AFC8-55F5-A138C5945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B08D84B-803A-299A-9ACC-D9A2DB13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0A4AC34D-9C6D-BB4D-B879-29E7EDEA8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2959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462F071-611A-4551-5E57-086F75BF4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A47D626-365F-FFE5-B66E-1A65FB1893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AD62A28-AAA6-FEDD-2916-5D2EA2809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E6443ABE-2399-38EB-F780-7497D89A5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964AD516-F248-5846-4017-D48B78463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18972B7F-DD24-C287-BFBC-3C4A3876A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3902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13C222B-B799-B115-0809-AA3188FFA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3E12FCA-E1C3-668C-E4E6-C2E9B1E73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645575AE-C1BC-D11E-F695-CEC0928B6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7086D5F1-F588-12BE-2CBC-EAF276FBEA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B853D116-1EAB-64D5-B404-64F5268C48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6C2EE925-47B5-5582-EDD4-293DEEBE7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07D63EF2-A22C-69A7-2C8F-FD10FEADE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16CAF5E-C34F-91D7-3C89-C88358D58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19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344C9B0-8565-1124-708D-2DC1C0496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FCD669E3-7F06-8D58-EFCF-75F3958FB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5179B76-C7FB-EDD5-C721-D360D9EE7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D323CC99-B348-B97C-D0E1-9901C8FCA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0537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E28896DB-59B5-D9A7-7007-AAB4CC1D4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8A4EC3D9-FBE2-34F9-8A6E-920980BD0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06FF487F-CAEE-4007-AF1D-CBC217B46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92621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933F664-9E78-9782-EA4F-7F7A6334E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EF80D72-D1F1-07B1-B2DF-68B8926F5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0B271123-6A95-6D90-991F-680AAA9B8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49D8C194-1221-1D1E-F4FE-807243189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F291E5-6754-9A25-26EF-3B88ADA90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D24DFD6B-1183-5CE3-74F4-004109419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629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456448E-D5A5-3CD8-5502-EA4A6776A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F867EBFA-DAEA-0A5E-671A-B959C67D7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AE5D636B-D85A-8C32-0062-715902DE10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1192F6E0-3D21-DE06-8848-8496E6C12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9E18D8B4-A4D1-C5FD-64BB-E1280E8E3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BC8AE811-1ED8-51EC-0DD3-E7F9C68D5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15135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2CB8475A-355C-0EFF-2E9A-B3EE8A372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56FFCD0B-A104-7616-533F-B5CA75C83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4F6B7DA-BEC1-BDB3-5589-1125DAF00F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3C522-64F3-48C6-8D17-4A3E206F8AB1}" type="datetimeFigureOut">
              <a:rPr lang="hr-HR" smtClean="0"/>
              <a:t>31.8.2023.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73E2F585-6C8A-D88B-E6A2-27C591F8FB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FB03214-9276-5831-9783-1FF1A98E1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F7FFC-40AE-47A4-AC10-8982CEFB0AC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8246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74B7CAD-38B0-9BD3-5640-271CA9F9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Zadan je kvadrat površine </a:t>
            </a:r>
            <a:r>
              <a:rPr lang="hr-HR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cm</a:t>
            </a:r>
            <a:r>
              <a:rPr lang="hr-HR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 </a:t>
            </a:r>
            <a:br>
              <a:rPr lang="hr-HR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dirty="0"/>
              <a:t>Odredite duljinu stranice tog kvadrata</a:t>
            </a:r>
            <a:r>
              <a:rPr lang="hr-HR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hr-H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298FB0E4-444F-74A6-2334-313C02184D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hr-HR" dirty="0"/>
                  <a:t>P = </a:t>
                </a:r>
                <a:r>
                  <a:rPr lang="hr-HR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 cm</a:t>
                </a:r>
                <a:r>
                  <a:rPr lang="hr-HR" baseline="30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</a:p>
              <a:p>
                <a:pPr marL="0" indent="0">
                  <a:buNone/>
                </a:pPr>
                <a:r>
                  <a:rPr lang="hr-HR" sz="4800" baseline="300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 = ?</a:t>
                </a:r>
                <a:r>
                  <a:rPr lang="hr-HR" sz="4800" baseline="30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hr-HR" sz="4800" baseline="30000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hr-HR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 = a</a:t>
                </a:r>
                <a:r>
                  <a:rPr lang="hr-HR" sz="3200" baseline="30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hr-HR" sz="3200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hr-HR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hr-HR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hr-HR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hr-HR" sz="32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hr-HR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hr-HR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</m:rad>
                  </m:oMath>
                </a14:m>
                <a:endParaRPr lang="hr-HR" sz="3200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hr-HR" sz="32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 = 2 cm</a:t>
                </a:r>
                <a:endParaRPr lang="hr-HR" sz="32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hr-HR" baseline="30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hr-HR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dirty="0"/>
              </a:p>
            </p:txBody>
          </p:sp>
        </mc:Choice>
        <mc:Fallback xmlns="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298FB0E4-444F-74A6-2334-313C02184D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07" t="-2241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Slika 8">
            <a:extLst>
              <a:ext uri="{FF2B5EF4-FFF2-40B4-BE49-F238E27FC236}">
                <a16:creationId xmlns:a16="http://schemas.microsoft.com/office/drawing/2014/main" id="{E7B3BC00-9931-8E7A-FC1E-80EF93C6CB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107" t="9098" r="36942" b="8094"/>
          <a:stretch/>
        </p:blipFill>
        <p:spPr>
          <a:xfrm>
            <a:off x="4696287" y="1986062"/>
            <a:ext cx="4261281" cy="403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8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58408D0-3899-5B9F-5010-CCF69D78F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Zadatci za razmišljanje: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36B9C5D8-F711-B8CF-5BD4-852895D93E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250000"/>
                  </a:lnSpc>
                </a:pPr>
                <a:r>
                  <a:rPr lang="hr-HR" sz="3200" dirty="0"/>
                  <a:t>Kolika je površina kvadrata čija je stranica duljine </a:t>
                </a:r>
                <a14:m>
                  <m:oMath xmlns:m="http://schemas.openxmlformats.org/officeDocument/2006/math">
                    <m:r>
                      <a:rPr lang="hr-HR" sz="32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</m:t>
                    </m:r>
                    <m:rad>
                      <m:radPr>
                        <m:degHide m:val="on"/>
                        <m:ctrlPr>
                          <a:rPr lang="hr-HR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3 </m:t>
                        </m:r>
                      </m:e>
                    </m:rad>
                    <m:r>
                      <a:rPr lang="hr-HR" sz="32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?</m:t>
                    </m:r>
                  </m:oMath>
                </a14:m>
                <a:endParaRPr lang="hr-HR" sz="3200" dirty="0"/>
              </a:p>
              <a:p>
                <a:pPr>
                  <a:lnSpc>
                    <a:spcPct val="250000"/>
                  </a:lnSpc>
                </a:pPr>
                <a:r>
                  <a:rPr lang="hr-HR" sz="3200" dirty="0"/>
                  <a:t>Koliko je </a:t>
                </a:r>
                <a14:m>
                  <m:oMath xmlns:m="http://schemas.openxmlformats.org/officeDocument/2006/math">
                    <m:r>
                      <a:rPr lang="hr-HR" sz="32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</m:t>
                    </m:r>
                    <m:rad>
                      <m:radPr>
                        <m:degHide m:val="on"/>
                        <m:ctrlPr>
                          <a:rPr lang="hr-HR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3 </m:t>
                        </m:r>
                      </m:e>
                    </m:rad>
                  </m:oMath>
                </a14:m>
                <a:r>
                  <a:rPr lang="hr-HR" sz="3200" dirty="0"/>
                  <a:t> zapisano u obliku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3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3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hr-HR" sz="3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rad>
                    <m:r>
                      <a:rPr lang="hr-HR" sz="32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?</m:t>
                    </m:r>
                  </m:oMath>
                </a14:m>
                <a:endParaRPr lang="hr-HR" sz="3200" dirty="0"/>
              </a:p>
            </p:txBody>
          </p:sp>
        </mc:Choice>
        <mc:Fallback xmlns="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36B9C5D8-F711-B8CF-5BD4-852895D93E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5764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4C67FF4-E9EA-933F-A585-4C2B8EC83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Odredite duljinu stranice kvadrata čija je površina: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C0F4C2CF-F8CB-7E47-A336-A9AF5AFF8C2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698500">
                  <a:lnSpc>
                    <a:spcPct val="107000"/>
                  </a:lnSpc>
                </a:pPr>
                <a:r>
                  <a:rPr lang="hr-HR" sz="3200" dirty="0"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 = 9 cm</a:t>
                </a:r>
                <a:r>
                  <a:rPr lang="hr-HR" sz="3200" baseline="30000" dirty="0"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hr-HR" sz="3200" dirty="0"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hr-HR" sz="3200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69900" indent="0">
                  <a:lnSpc>
                    <a:spcPct val="107000"/>
                  </a:lnSpc>
                  <a:buNone/>
                </a:pPr>
                <a:r>
                  <a:rPr lang="hr-HR" sz="3200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r-HR" sz="3200" dirty="0" err="1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rj</a:t>
                </a:r>
                <a:r>
                  <a:rPr lang="hr-HR" sz="3200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hr-HR" sz="3200" dirty="0"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 </a:t>
                </a:r>
                <a:r>
                  <a:rPr lang="hr-HR" sz="3200" dirty="0">
                    <a:solidFill>
                      <a:schemeClr val="accent4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 = 3 cm  </a:t>
                </a:r>
                <a:endParaRPr lang="hr-HR" sz="3200" dirty="0">
                  <a:solidFill>
                    <a:schemeClr val="accent4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698500">
                  <a:lnSpc>
                    <a:spcPct val="107000"/>
                  </a:lnSpc>
                </a:pPr>
                <a:r>
                  <a:rPr lang="hr-HR" sz="3200" dirty="0"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 = 16 cm</a:t>
                </a:r>
                <a:r>
                  <a:rPr lang="hr-HR" sz="3200" baseline="30000" dirty="0"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hr-HR" sz="3200" dirty="0"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hr-HR" sz="3200" dirty="0">
                  <a:solidFill>
                    <a:srgbClr val="7030A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469900" indent="0">
                  <a:lnSpc>
                    <a:spcPct val="107000"/>
                  </a:lnSpc>
                  <a:buNone/>
                </a:pPr>
                <a:r>
                  <a:rPr lang="hr-HR" sz="3200" dirty="0" err="1"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rj</a:t>
                </a:r>
                <a:r>
                  <a:rPr lang="hr-HR" sz="3200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.</a:t>
                </a:r>
                <a:r>
                  <a:rPr lang="hr-HR" sz="3200" dirty="0"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hr-HR" sz="3200" dirty="0"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 = 4 cm  </a:t>
                </a:r>
                <a:endParaRPr lang="hr-HR" sz="3200" dirty="0">
                  <a:solidFill>
                    <a:srgbClr val="7030A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69850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hr-HR" sz="32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 = 20 cm</a:t>
                </a:r>
                <a:r>
                  <a:rPr lang="hr-HR" sz="3200" baseline="300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hr-HR" sz="32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hr-HR" sz="3200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4699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hr-HR" sz="3200" dirty="0" err="1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</a:t>
                </a:r>
                <a:r>
                  <a:rPr lang="hr-HR" sz="3200" dirty="0" err="1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j</a:t>
                </a:r>
                <a:r>
                  <a:rPr lang="hr-HR" sz="32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.  </a:t>
                </a:r>
                <a:r>
                  <a:rPr lang="hr-HR" sz="32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 = ?</a:t>
                </a:r>
              </a:p>
              <a:p>
                <a:pPr marL="4699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hr-HR" sz="3200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hr-HR" sz="3200" dirty="0">
                    <a:solidFill>
                      <a:srgbClr val="FF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32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32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e>
                    </m:rad>
                  </m:oMath>
                </a14:m>
                <a:r>
                  <a:rPr lang="hr-HR" sz="32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cm </a:t>
                </a:r>
                <a:endParaRPr lang="hr-HR" sz="32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dirty="0"/>
              </a:p>
            </p:txBody>
          </p:sp>
        </mc:Choice>
        <mc:Fallback xmlns="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C0F4C2CF-F8CB-7E47-A336-A9AF5AFF8C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101" b="-980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150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slov 1">
                <a:extLst>
                  <a:ext uri="{FF2B5EF4-FFF2-40B4-BE49-F238E27FC236}">
                    <a16:creationId xmlns:a16="http://schemas.microsoft.com/office/drawing/2014/main" id="{9CB3FA6F-A831-2D6F-E3E5-308F66163167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466699" y="88866"/>
                <a:ext cx="10375037" cy="2148308"/>
              </a:xfrm>
            </p:spPr>
            <p:txBody>
              <a:bodyPr>
                <a:normAutofit fontScale="90000"/>
              </a:bodyPr>
              <a:lstStyle/>
              <a:p>
                <a:pPr algn="l">
                  <a:lnSpc>
                    <a:spcPct val="150000"/>
                  </a:lnSpc>
                </a:pPr>
                <a:br>
                  <a:rPr lang="hr-HR" sz="4800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hr-HR" sz="4900" dirty="0"/>
                  <a:t>a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9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hr-HR" sz="4900" i="1"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rad>
                  </m:oMath>
                </a14:m>
                <a:r>
                  <a:rPr lang="hr-HR" sz="4900" dirty="0"/>
                  <a:t> cm  </a:t>
                </a:r>
                <a:br>
                  <a:rPr lang="hr-HR" dirty="0"/>
                </a:br>
                <a:endParaRPr lang="hr-HR" sz="4800" b="1" dirty="0">
                  <a:solidFill>
                    <a:srgbClr val="FF0000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Naslov 1">
                <a:extLst>
                  <a:ext uri="{FF2B5EF4-FFF2-40B4-BE49-F238E27FC236}">
                    <a16:creationId xmlns:a16="http://schemas.microsoft.com/office/drawing/2014/main" id="{9CB3FA6F-A831-2D6F-E3E5-308F661631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66699" y="88866"/>
                <a:ext cx="10375037" cy="2148308"/>
              </a:xfrm>
              <a:blipFill>
                <a:blip r:embed="rId2"/>
                <a:stretch>
                  <a:fillRect l="-2409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odnaslov 2">
            <a:extLst>
              <a:ext uri="{FF2B5EF4-FFF2-40B4-BE49-F238E27FC236}">
                <a16:creationId xmlns:a16="http://schemas.microsoft.com/office/drawing/2014/main" id="{FB6DAB57-5D9F-B85A-C155-0D989BDF9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7102136"/>
            <a:ext cx="9144000" cy="827842"/>
          </a:xfrm>
        </p:spPr>
        <p:txBody>
          <a:bodyPr/>
          <a:lstStyle/>
          <a:p>
            <a:endParaRPr lang="hr-H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niOkvir 3">
                <a:extLst>
                  <a:ext uri="{FF2B5EF4-FFF2-40B4-BE49-F238E27FC236}">
                    <a16:creationId xmlns:a16="http://schemas.microsoft.com/office/drawing/2014/main" id="{3AED3E34-6D07-C6C8-94D3-606BAFE3ADFD}"/>
                  </a:ext>
                </a:extLst>
              </p:cNvPr>
              <p:cNvSpPr txBox="1"/>
              <p:nvPr/>
            </p:nvSpPr>
            <p:spPr>
              <a:xfrm flipH="1">
                <a:off x="466698" y="1464816"/>
                <a:ext cx="4512339" cy="833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1∙20</m:t>
                        </m:r>
                      </m:e>
                    </m:rad>
                  </m:oMath>
                </a14:m>
                <a: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cm</a:t>
                </a:r>
                <a:endParaRPr lang="hr-HR" sz="4400" dirty="0"/>
              </a:p>
            </p:txBody>
          </p:sp>
        </mc:Choice>
        <mc:Fallback xmlns="">
          <p:sp>
            <p:nvSpPr>
              <p:cNvPr id="4" name="TekstniOkvir 3">
                <a:extLst>
                  <a:ext uri="{FF2B5EF4-FFF2-40B4-BE49-F238E27FC236}">
                    <a16:creationId xmlns:a16="http://schemas.microsoft.com/office/drawing/2014/main" id="{3AED3E34-6D07-C6C8-94D3-606BAFE3A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66698" y="1464816"/>
                <a:ext cx="4512339" cy="833113"/>
              </a:xfrm>
              <a:prstGeom prst="rect">
                <a:avLst/>
              </a:prstGeom>
              <a:blipFill>
                <a:blip r:embed="rId3"/>
                <a:stretch>
                  <a:fillRect l="-5541" t="-6569" b="-34307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niOkvir 4">
                <a:extLst>
                  <a:ext uri="{FF2B5EF4-FFF2-40B4-BE49-F238E27FC236}">
                    <a16:creationId xmlns:a16="http://schemas.microsoft.com/office/drawing/2014/main" id="{944D225A-B111-9F18-7E16-FB49743A2FC8}"/>
                  </a:ext>
                </a:extLst>
              </p:cNvPr>
              <p:cNvSpPr txBox="1"/>
              <p:nvPr/>
            </p:nvSpPr>
            <p:spPr>
              <a:xfrm flipH="1">
                <a:off x="466698" y="2352074"/>
                <a:ext cx="4081064" cy="1510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2∙10</m:t>
                        </m:r>
                      </m:e>
                    </m:rad>
                    <m:r>
                      <a:rPr lang="hr-HR" sz="4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hr-HR" sz="4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𝑐𝑚</m:t>
                    </m:r>
                  </m:oMath>
                </a14:m>
                <a:b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hr-HR" sz="4400" dirty="0"/>
              </a:p>
            </p:txBody>
          </p:sp>
        </mc:Choice>
        <mc:Fallback xmlns="">
          <p:sp>
            <p:nvSpPr>
              <p:cNvPr id="5" name="TekstniOkvir 4">
                <a:extLst>
                  <a:ext uri="{FF2B5EF4-FFF2-40B4-BE49-F238E27FC236}">
                    <a16:creationId xmlns:a16="http://schemas.microsoft.com/office/drawing/2014/main" id="{944D225A-B111-9F18-7E16-FB49743A2F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66698" y="2352074"/>
                <a:ext cx="4081064" cy="1510222"/>
              </a:xfrm>
              <a:prstGeom prst="rect">
                <a:avLst/>
              </a:prstGeom>
              <a:blipFill>
                <a:blip r:embed="rId4"/>
                <a:stretch>
                  <a:fillRect l="-6129" t="-4032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kstniOkvir 5">
                <a:extLst>
                  <a:ext uri="{FF2B5EF4-FFF2-40B4-BE49-F238E27FC236}">
                    <a16:creationId xmlns:a16="http://schemas.microsoft.com/office/drawing/2014/main" id="{CC202E3B-6420-0E12-8ACA-F2516B5D9A2D}"/>
                  </a:ext>
                </a:extLst>
              </p:cNvPr>
              <p:cNvSpPr txBox="1"/>
              <p:nvPr/>
            </p:nvSpPr>
            <p:spPr>
              <a:xfrm>
                <a:off x="612559" y="3429000"/>
                <a:ext cx="4395778" cy="1517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hr-HR" sz="44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4∙5</m:t>
                        </m:r>
                      </m:e>
                    </m:rad>
                    <m:r>
                      <a:rPr lang="hr-HR" sz="4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hr-HR" sz="4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𝑐𝑚</m:t>
                    </m:r>
                  </m:oMath>
                </a14:m>
                <a:b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hr-HR" sz="4400" dirty="0"/>
              </a:p>
            </p:txBody>
          </p:sp>
        </mc:Choice>
        <mc:Fallback xmlns="">
          <p:sp>
            <p:nvSpPr>
              <p:cNvPr id="6" name="TekstniOkvir 5">
                <a:extLst>
                  <a:ext uri="{FF2B5EF4-FFF2-40B4-BE49-F238E27FC236}">
                    <a16:creationId xmlns:a16="http://schemas.microsoft.com/office/drawing/2014/main" id="{CC202E3B-6420-0E12-8ACA-F2516B5D9A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59" y="3429000"/>
                <a:ext cx="4395778" cy="1517082"/>
              </a:xfrm>
              <a:prstGeom prst="rect">
                <a:avLst/>
              </a:prstGeom>
              <a:blipFill>
                <a:blip r:embed="rId5"/>
                <a:stretch>
                  <a:fillRect l="-5540" t="-3629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kstniOkvir 6">
                <a:extLst>
                  <a:ext uri="{FF2B5EF4-FFF2-40B4-BE49-F238E27FC236}">
                    <a16:creationId xmlns:a16="http://schemas.microsoft.com/office/drawing/2014/main" id="{967BA5F4-FC90-B483-5D92-6D5E6B5B59D6}"/>
                  </a:ext>
                </a:extLst>
              </p:cNvPr>
              <p:cNvSpPr txBox="1"/>
              <p:nvPr/>
            </p:nvSpPr>
            <p:spPr>
              <a:xfrm>
                <a:off x="745724" y="4757111"/>
                <a:ext cx="4277704" cy="1517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hr-HR" sz="44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hr-HR" sz="4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</m:rad>
                  </m:oMath>
                </a14:m>
                <a: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 sz="44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hr-HR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br>
                  <a:rPr lang="hr-HR" sz="44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hr-HR" sz="4400" dirty="0"/>
              </a:p>
            </p:txBody>
          </p:sp>
        </mc:Choice>
        <mc:Fallback xmlns="">
          <p:sp>
            <p:nvSpPr>
              <p:cNvPr id="7" name="TekstniOkvir 6">
                <a:extLst>
                  <a:ext uri="{FF2B5EF4-FFF2-40B4-BE49-F238E27FC236}">
                    <a16:creationId xmlns:a16="http://schemas.microsoft.com/office/drawing/2014/main" id="{967BA5F4-FC90-B483-5D92-6D5E6B5B59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24" y="4757111"/>
                <a:ext cx="4277704" cy="1517082"/>
              </a:xfrm>
              <a:prstGeom prst="rect">
                <a:avLst/>
              </a:prstGeom>
              <a:blipFill>
                <a:blip r:embed="rId6"/>
                <a:stretch>
                  <a:fillRect l="-5698" t="-3213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niOkvir 7">
                <a:extLst>
                  <a:ext uri="{FF2B5EF4-FFF2-40B4-BE49-F238E27FC236}">
                    <a16:creationId xmlns:a16="http://schemas.microsoft.com/office/drawing/2014/main" id="{80326FA0-BE61-3688-E5E2-30C70CD06287}"/>
                  </a:ext>
                </a:extLst>
              </p:cNvPr>
              <p:cNvSpPr txBox="1"/>
              <p:nvPr/>
            </p:nvSpPr>
            <p:spPr>
              <a:xfrm flipH="1">
                <a:off x="880219" y="5539666"/>
                <a:ext cx="3984743" cy="1116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sz="44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a= 2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4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hr-HR" sz="44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cm</a:t>
                </a:r>
                <a:endParaRPr lang="hr-HR" sz="44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dirty="0"/>
              </a:p>
            </p:txBody>
          </p:sp>
        </mc:Choice>
        <mc:Fallback xmlns="">
          <p:sp>
            <p:nvSpPr>
              <p:cNvPr id="8" name="TekstniOkvir 7">
                <a:extLst>
                  <a:ext uri="{FF2B5EF4-FFF2-40B4-BE49-F238E27FC236}">
                    <a16:creationId xmlns:a16="http://schemas.microsoft.com/office/drawing/2014/main" id="{80326FA0-BE61-3688-E5E2-30C70CD062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880219" y="5539666"/>
                <a:ext cx="3984743" cy="1116972"/>
              </a:xfrm>
              <a:prstGeom prst="rect">
                <a:avLst/>
              </a:prstGeom>
              <a:blipFill>
                <a:blip r:embed="rId7"/>
                <a:stretch>
                  <a:fillRect l="-6116" t="-4918" b="-1093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184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448B2E0-283E-2F87-AB66-13EAA4150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35527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>Korjenovali smo dio broja 20.</a:t>
            </a:r>
            <a:br>
              <a:rPr lang="hr-HR" dirty="0"/>
            </a:br>
            <a:r>
              <a:rPr lang="hr-HR" dirty="0"/>
              <a:t>Način na koji smo korjenovali broj 20 naziva se </a:t>
            </a:r>
            <a:br>
              <a:rPr lang="hr-HR" dirty="0"/>
            </a:br>
            <a:r>
              <a:rPr lang="hr-HR" sz="5300" dirty="0">
                <a:solidFill>
                  <a:srgbClr val="FF0000"/>
                </a:solidFill>
              </a:rPr>
              <a:t>DJELOMIČNO KORJENOVANJE</a:t>
            </a:r>
            <a:br>
              <a:rPr lang="hr-HR" dirty="0"/>
            </a:br>
            <a:endParaRPr lang="hr-H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BD6EACB7-A57F-A7C2-E8DA-0380F74206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716567"/>
                <a:ext cx="10515600" cy="346039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hr-HR" dirty="0"/>
                  <a:t>Pokušajte u skupinama djelomično korjenovati brojeve:</a:t>
                </a:r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28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28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18</m:t>
                        </m:r>
                      </m:e>
                    </m:rad>
                  </m:oMath>
                </a14:m>
                <a:r>
                  <a:rPr lang="hr-HR" dirty="0"/>
                  <a:t> </a:t>
                </a:r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28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28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32</m:t>
                        </m:r>
                      </m:e>
                    </m:rad>
                    <m:r>
                      <a:rPr lang="hr-HR" sz="2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hr-HR" dirty="0"/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28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28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50</m:t>
                        </m:r>
                      </m:e>
                    </m:rad>
                  </m:oMath>
                </a14:m>
                <a:endParaRPr lang="hr-HR" dirty="0"/>
              </a:p>
            </p:txBody>
          </p:sp>
        </mc:Choice>
        <mc:Fallback xmlns="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BD6EACB7-A57F-A7C2-E8DA-0380F74206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716567"/>
                <a:ext cx="10515600" cy="3460396"/>
              </a:xfrm>
              <a:blipFill>
                <a:blip r:embed="rId2"/>
                <a:stretch>
                  <a:fillRect l="-1043" t="-4056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02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78E8BFD-0516-C4CF-C984-A4BAC5CF5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Na koji način bi djelomično korjenovali broj: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0691447B-A73A-9166-6297-1EE6AA6DF7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4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90</m:t>
                        </m:r>
                      </m:e>
                    </m:rad>
                  </m:oMath>
                </a14:m>
                <a:endParaRPr lang="hr-HR" sz="4400" dirty="0"/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4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150</m:t>
                        </m:r>
                      </m:e>
                    </m:rad>
                    <m:r>
                      <a:rPr lang="hr-HR" sz="44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hr-HR" sz="4400" dirty="0"/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4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504</m:t>
                        </m:r>
                      </m:e>
                    </m:rad>
                  </m:oMath>
                </a14:m>
                <a:endParaRPr lang="hr-HR" sz="4400" dirty="0"/>
              </a:p>
            </p:txBody>
          </p:sp>
        </mc:Choice>
        <mc:Fallback xmlns="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0691447B-A73A-9166-6297-1EE6AA6DF7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3360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2AF10CE-8ACE-5B81-99CC-71D6AD93F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Riješimo zadatak: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1886BDA8-BF26-8E6F-ED1B-67F8594507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6690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hr-HR" sz="4000" dirty="0">
                    <a:effectLst/>
                    <a:ea typeface="Times New Roman" panose="02020603050405020304" pitchFamily="18" charset="0"/>
                  </a:rPr>
                  <a:t>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e>
                    </m:rad>
                    <m:r>
                      <a:rPr lang="hr-HR" sz="40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50</m:t>
                        </m:r>
                      </m:e>
                    </m:rad>
                    <m:r>
                      <a:rPr lang="hr-HR" sz="40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−</m:t>
                    </m:r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18</m:t>
                        </m:r>
                      </m:e>
                    </m:rad>
                  </m:oMath>
                </a14:m>
                <a:r>
                  <a:rPr lang="hr-HR" sz="4000" dirty="0"/>
                  <a:t> = </a:t>
                </a:r>
              </a:p>
            </p:txBody>
          </p:sp>
        </mc:Choice>
        <mc:Fallback xmlns="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1886BDA8-BF26-8E6F-ED1B-67F8594507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669000"/>
              </a:xfrm>
              <a:blipFill>
                <a:blip r:embed="rId2"/>
                <a:stretch>
                  <a:fillRect l="-2087" t="-16364" b="-43636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niOkvir 3">
                <a:extLst>
                  <a:ext uri="{FF2B5EF4-FFF2-40B4-BE49-F238E27FC236}">
                    <a16:creationId xmlns:a16="http://schemas.microsoft.com/office/drawing/2014/main" id="{A94AB7E1-D56A-C243-2C51-705ABF42EA06}"/>
                  </a:ext>
                </a:extLst>
              </p:cNvPr>
              <p:cNvSpPr txBox="1"/>
              <p:nvPr/>
            </p:nvSpPr>
            <p:spPr>
              <a:xfrm flipH="1">
                <a:off x="942363" y="2734322"/>
                <a:ext cx="6621411" cy="7721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sz="4000" dirty="0"/>
                  <a:t>5</a:t>
                </a:r>
                <a:r>
                  <a:rPr lang="hr-HR" sz="4000" dirty="0">
                    <a:effectLst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hr-HR" sz="4000" dirty="0"/>
                  <a:t>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25</m:t>
                        </m:r>
                        <m:r>
                          <a:rPr lang="hr-HR" sz="4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hr-HR" sz="40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2  </m:t>
                        </m:r>
                      </m:e>
                    </m:rad>
                  </m:oMath>
                </a14:m>
                <a:r>
                  <a:rPr lang="hr-HR" sz="4000" dirty="0"/>
                  <a:t>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9</m:t>
                        </m:r>
                        <m:r>
                          <a:rPr lang="hr-HR" sz="400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hr-HR" sz="40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</m:rad>
                    <m:r>
                      <a:rPr lang="hr-HR" sz="40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endParaRPr lang="hr-HR" sz="4000" dirty="0"/>
              </a:p>
            </p:txBody>
          </p:sp>
        </mc:Choice>
        <mc:Fallback xmlns="">
          <p:sp>
            <p:nvSpPr>
              <p:cNvPr id="4" name="TekstniOkvir 3">
                <a:extLst>
                  <a:ext uri="{FF2B5EF4-FFF2-40B4-BE49-F238E27FC236}">
                    <a16:creationId xmlns:a16="http://schemas.microsoft.com/office/drawing/2014/main" id="{A94AB7E1-D56A-C243-2C51-705ABF42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942363" y="2734322"/>
                <a:ext cx="6621411" cy="772134"/>
              </a:xfrm>
              <a:prstGeom prst="rect">
                <a:avLst/>
              </a:prstGeom>
              <a:blipFill>
                <a:blip r:embed="rId3"/>
                <a:stretch>
                  <a:fillRect l="-3315" t="-5556" b="-34127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kstniOkvir 5">
                <a:extLst>
                  <a:ext uri="{FF2B5EF4-FFF2-40B4-BE49-F238E27FC236}">
                    <a16:creationId xmlns:a16="http://schemas.microsoft.com/office/drawing/2014/main" id="{45887BA0-87BC-240D-1C72-AD72D34FE884}"/>
                  </a:ext>
                </a:extLst>
              </p:cNvPr>
              <p:cNvSpPr txBox="1"/>
              <p:nvPr/>
            </p:nvSpPr>
            <p:spPr>
              <a:xfrm>
                <a:off x="942363" y="4576930"/>
                <a:ext cx="5140171" cy="7679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sz="4000" dirty="0"/>
                  <a:t>5</a:t>
                </a:r>
                <a:r>
                  <a:rPr lang="hr-HR" sz="4000" dirty="0">
                    <a:effectLst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hr-HR" sz="4000" dirty="0"/>
                  <a:t> + 5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hr-HR" sz="4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- 3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2   </m:t>
                        </m:r>
                      </m:e>
                    </m:rad>
                  </m:oMath>
                </a14:m>
                <a:r>
                  <a:rPr lang="hr-HR" sz="4000" dirty="0"/>
                  <a:t> =</a:t>
                </a:r>
              </a:p>
            </p:txBody>
          </p:sp>
        </mc:Choice>
        <mc:Fallback xmlns="">
          <p:sp>
            <p:nvSpPr>
              <p:cNvPr id="6" name="TekstniOkvir 5">
                <a:extLst>
                  <a:ext uri="{FF2B5EF4-FFF2-40B4-BE49-F238E27FC236}">
                    <a16:creationId xmlns:a16="http://schemas.microsoft.com/office/drawing/2014/main" id="{45887BA0-87BC-240D-1C72-AD72D34FE8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363" y="4576930"/>
                <a:ext cx="5140171" cy="767903"/>
              </a:xfrm>
              <a:prstGeom prst="rect">
                <a:avLst/>
              </a:prstGeom>
              <a:blipFill>
                <a:blip r:embed="rId4"/>
                <a:stretch>
                  <a:fillRect l="-4270" t="-6349" b="-33333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kstniOkvir 8">
                <a:extLst>
                  <a:ext uri="{FF2B5EF4-FFF2-40B4-BE49-F238E27FC236}">
                    <a16:creationId xmlns:a16="http://schemas.microsoft.com/office/drawing/2014/main" id="{CB4C35C5-13A9-F8A0-ED19-E85130B04172}"/>
                  </a:ext>
                </a:extLst>
              </p:cNvPr>
              <p:cNvSpPr txBox="1"/>
              <p:nvPr/>
            </p:nvSpPr>
            <p:spPr>
              <a:xfrm>
                <a:off x="942363" y="3591242"/>
                <a:ext cx="7213107" cy="794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sz="4000" dirty="0"/>
                  <a:t>5</a:t>
                </a:r>
                <a:r>
                  <a:rPr lang="hr-HR" sz="4000" dirty="0">
                    <a:effectLst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hr-HR" sz="4000" dirty="0"/>
                  <a:t>  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25</m:t>
                        </m:r>
                      </m:e>
                    </m:rad>
                  </m:oMath>
                </a14:m>
                <a:r>
                  <a:rPr lang="hr-HR" sz="40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 sz="40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hr-HR" sz="4000" dirty="0"/>
                  <a:t> 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9</m:t>
                        </m:r>
                      </m:e>
                    </m:rad>
                  </m:oMath>
                </a14:m>
                <a:r>
                  <a:rPr lang="hr-HR" sz="40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 sz="40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hr-HR" sz="4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hr-HR" sz="4000" dirty="0"/>
                  <a:t>  =</a:t>
                </a:r>
              </a:p>
            </p:txBody>
          </p:sp>
        </mc:Choice>
        <mc:Fallback xmlns="">
          <p:sp>
            <p:nvSpPr>
              <p:cNvPr id="9" name="TekstniOkvir 8">
                <a:extLst>
                  <a:ext uri="{FF2B5EF4-FFF2-40B4-BE49-F238E27FC236}">
                    <a16:creationId xmlns:a16="http://schemas.microsoft.com/office/drawing/2014/main" id="{CB4C35C5-13A9-F8A0-ED19-E85130B04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363" y="3591242"/>
                <a:ext cx="7213107" cy="794448"/>
              </a:xfrm>
              <a:prstGeom prst="rect">
                <a:avLst/>
              </a:prstGeom>
              <a:blipFill>
                <a:blip r:embed="rId6"/>
                <a:stretch>
                  <a:fillRect l="-3043" t="-5385" b="-30000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855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9E26821-4433-9040-C81F-9AEA10898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Riješite zadatke: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32937C82-8ED1-ECCC-5262-A067671F21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22773"/>
                <a:ext cx="10515600" cy="4854190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200000"/>
                  </a:lnSpc>
                  <a:buNone/>
                </a:pPr>
                <a:r>
                  <a:rPr lang="hr-HR" sz="44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a) </a:t>
                </a:r>
                <a14:m>
                  <m:oMath xmlns:m="http://schemas.openxmlformats.org/officeDocument/2006/math">
                    <m:r>
                      <a:rPr lang="hr-HR" sz="44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</m:t>
                    </m:r>
                    <m:rad>
                      <m:radPr>
                        <m:degHide m:val="on"/>
                        <m:ctrlP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3 </m:t>
                        </m:r>
                      </m:e>
                    </m:rad>
                    <m:r>
                      <a:rPr lang="hr-HR" sz="4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−4</m:t>
                    </m:r>
                    <m:rad>
                      <m:radPr>
                        <m:degHide m:val="on"/>
                        <m:ctrlP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12 </m:t>
                        </m:r>
                      </m:e>
                    </m:rad>
                    <m:r>
                      <a:rPr lang="hr-HR" sz="4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+3</m:t>
                    </m:r>
                    <m:rad>
                      <m:radPr>
                        <m:degHide m:val="on"/>
                        <m:ctrlPr>
                          <a:rPr lang="hr-HR" sz="4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75</m:t>
                        </m:r>
                      </m:e>
                    </m:rad>
                    <m:r>
                      <a:rPr lang="hr-HR" sz="4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=</m:t>
                    </m:r>
                  </m:oMath>
                </a14:m>
                <a:endParaRPr lang="hr-HR" sz="4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200000"/>
                  </a:lnSpc>
                  <a:buNone/>
                </a:pPr>
                <a14:m>
                  <m:oMath xmlns:m="http://schemas.openxmlformats.org/officeDocument/2006/math">
                    <m:r>
                      <a:rPr lang="hr-HR" sz="4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hr-HR" sz="4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 </m:t>
                    </m:r>
                    <m:f>
                      <m:fPr>
                        <m:ctrlPr>
                          <a:rPr lang="hr-HR" sz="4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hr-HR" sz="4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1 </m:t>
                        </m:r>
                      </m:num>
                      <m:den>
                        <m:r>
                          <a:rPr lang="hr-HR" sz="4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ad>
                      <m:radPr>
                        <m:degHide m:val="on"/>
                        <m:ctrlPr>
                          <a:rPr lang="hr-HR" sz="4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5 </m:t>
                        </m:r>
                      </m:e>
                    </m:rad>
                    <m:r>
                      <a:rPr lang="hr-HR" sz="44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hr-HR" sz="4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0.2</m:t>
                    </m:r>
                    <m:rad>
                      <m:radPr>
                        <m:degHide m:val="on"/>
                        <m:ctrlPr>
                          <a:rPr lang="hr-HR" sz="4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4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hr-HR" sz="4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0 </m:t>
                        </m:r>
                      </m:e>
                    </m:rad>
                  </m:oMath>
                </a14:m>
                <a:r>
                  <a:rPr lang="hr-HR" sz="4400" dirty="0"/>
                  <a:t> =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endParaRPr lang="hr-HR" sz="4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dirty="0"/>
              </a:p>
            </p:txBody>
          </p:sp>
        </mc:Choice>
        <mc:Fallback xmlns="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32937C82-8ED1-ECCC-5262-A067671F21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22773"/>
                <a:ext cx="10515600" cy="4854190"/>
              </a:xfrm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6152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E23FC4C-FEF8-8470-71CC-8923E4DD4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Ponovimo: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2E607159-0D03-1BCB-6039-E3459680C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45219"/>
                <a:ext cx="10515600" cy="5031744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lnSpc>
                    <a:spcPct val="150000"/>
                  </a:lnSpc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r-HR" sz="40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50</m:t>
                        </m:r>
                        <m:r>
                          <a:rPr lang="hr-HR" sz="4000" i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rad>
                    <m:r>
                      <a:rPr lang="hr-HR" sz="40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endParaRPr lang="hr-HR" sz="4000" b="0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indent="-742950">
                  <a:lnSpc>
                    <a:spcPct val="150000"/>
                  </a:lnSpc>
                  <a:buAutoNum type="alphaLcParenR"/>
                </a:pPr>
                <a14:m>
                  <m:oMath xmlns:m="http://schemas.openxmlformats.org/officeDocument/2006/math">
                    <m:r>
                      <a:rPr lang="hr-HR" sz="440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 2</m:t>
                    </m:r>
                    <m:rad>
                      <m:radPr>
                        <m:degHide m:val="on"/>
                        <m:ctrlPr>
                          <a:rPr lang="hr-HR" sz="4400" i="1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radPr>
                      <m:deg/>
                      <m:e>
                        <m:r>
                          <a:rPr lang="hr-HR" sz="440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200 </m:t>
                        </m:r>
                      </m:e>
                    </m:rad>
                    <m:r>
                      <a:rPr lang="hr-HR" sz="440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=</m:t>
                    </m:r>
                  </m:oMath>
                </a14:m>
                <a:endParaRPr lang="hr-HR" sz="4400" dirty="0">
                  <a:latin typeface="+mj-lt"/>
                  <a:ea typeface="+mj-ea"/>
                  <a:cs typeface="+mj-cs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hr-HR" sz="4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hr-HR" sz="40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hr-HR" sz="40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ad>
                      <m:radPr>
                        <m:degHide m:val="on"/>
                        <m:ctrlPr>
                          <a:rPr lang="hr-HR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12 </m:t>
                        </m:r>
                      </m:e>
                    </m:rad>
                    <m:r>
                      <a:rPr lang="hr-HR" sz="40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−3</m:t>
                    </m:r>
                    <m:rad>
                      <m:radPr>
                        <m:degHide m:val="on"/>
                        <m:ctrlPr>
                          <a:rPr lang="hr-HR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hr-HR" sz="40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48</m:t>
                        </m:r>
                        <m:r>
                          <a:rPr lang="hr-HR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hr-HR" sz="4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hr-HR" sz="4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hr-HR" sz="4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hr-HR" dirty="0"/>
              </a:p>
            </p:txBody>
          </p:sp>
        </mc:Choice>
        <mc:Fallback xmlns="">
          <p:sp>
            <p:nvSpPr>
              <p:cNvPr id="3" name="Rezervirano mjesto sadržaja 2">
                <a:extLst>
                  <a:ext uri="{FF2B5EF4-FFF2-40B4-BE49-F238E27FC236}">
                    <a16:creationId xmlns:a16="http://schemas.microsoft.com/office/drawing/2014/main" id="{2E607159-0D03-1BCB-6039-E3459680C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45219"/>
                <a:ext cx="10515600" cy="5031744"/>
              </a:xfrm>
              <a:blipFill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176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3613AC4-CBBE-7CB3-36E5-0D885848E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4899"/>
          </a:xfrm>
        </p:spPr>
        <p:txBody>
          <a:bodyPr>
            <a:normAutofit fontScale="90000"/>
          </a:bodyPr>
          <a:lstStyle/>
          <a:p>
            <a:r>
              <a:rPr lang="hr-HR" dirty="0"/>
              <a:t>Domaća zadaća: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E18AC048-86D3-95E2-23DB-D311DAFD9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87261"/>
            <a:ext cx="9144000" cy="5291091"/>
          </a:xfrm>
        </p:spPr>
        <p:txBody>
          <a:bodyPr>
            <a:normAutofit/>
          </a:bodyPr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138461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TM03457503[[fn=Za citiranje]]</Template>
  <TotalTime>165</TotalTime>
  <Words>249</Words>
  <Application>Microsoft Office PowerPoint</Application>
  <PresentationFormat>Široki zaslon</PresentationFormat>
  <Paragraphs>50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Tema sustava Office</vt:lpstr>
      <vt:lpstr>Zadan je kvadrat površine 4 cm2   Odredite duljinu stranice tog kvadrata  </vt:lpstr>
      <vt:lpstr>Odredite duljinu stranice kvadrata čija je površina:</vt:lpstr>
      <vt:lpstr> a = √20 cm   </vt:lpstr>
      <vt:lpstr>Korjenovali smo dio broja 20. Način na koji smo korjenovali broj 20 naziva se  DJELOMIČNO KORJENOVANJE </vt:lpstr>
      <vt:lpstr>Na koji način bi djelomično korjenovali broj:</vt:lpstr>
      <vt:lpstr>Riješimo zadatak: </vt:lpstr>
      <vt:lpstr>Riješite zadatke:</vt:lpstr>
      <vt:lpstr>Ponovimo:</vt:lpstr>
      <vt:lpstr>Domaća zadaća:</vt:lpstr>
      <vt:lpstr>Zadatci za razmišljanje: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Rješenje domaće zadaće:</dc:title>
  <dc:creator>Zdenka Ćutek</dc:creator>
  <cp:lastModifiedBy>Zdenka Ćutek</cp:lastModifiedBy>
  <cp:revision>1</cp:revision>
  <dcterms:created xsi:type="dcterms:W3CDTF">2022-10-12T12:32:12Z</dcterms:created>
  <dcterms:modified xsi:type="dcterms:W3CDTF">2023-08-31T20:31:10Z</dcterms:modified>
</cp:coreProperties>
</file>