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8" r:id="rId4"/>
    <p:sldMasterId id="2147483706" r:id="rId5"/>
  </p:sldMasterIdLst>
  <p:notesMasterIdLst>
    <p:notesMasterId r:id="rId56"/>
  </p:notesMasterIdLst>
  <p:sldIdLst>
    <p:sldId id="284" r:id="rId6"/>
    <p:sldId id="312" r:id="rId7"/>
    <p:sldId id="307" r:id="rId8"/>
    <p:sldId id="314" r:id="rId9"/>
    <p:sldId id="310" r:id="rId10"/>
    <p:sldId id="359" r:id="rId11"/>
    <p:sldId id="318" r:id="rId12"/>
    <p:sldId id="321" r:id="rId13"/>
    <p:sldId id="322" r:id="rId14"/>
    <p:sldId id="323" r:id="rId15"/>
    <p:sldId id="324" r:id="rId16"/>
    <p:sldId id="325" r:id="rId17"/>
    <p:sldId id="360" r:id="rId18"/>
    <p:sldId id="327" r:id="rId19"/>
    <p:sldId id="328" r:id="rId20"/>
    <p:sldId id="329" r:id="rId21"/>
    <p:sldId id="330" r:id="rId22"/>
    <p:sldId id="331" r:id="rId23"/>
    <p:sldId id="332" r:id="rId24"/>
    <p:sldId id="333" r:id="rId25"/>
    <p:sldId id="334" r:id="rId26"/>
    <p:sldId id="335" r:id="rId27"/>
    <p:sldId id="336" r:id="rId28"/>
    <p:sldId id="337" r:id="rId29"/>
    <p:sldId id="338" r:id="rId30"/>
    <p:sldId id="339" r:id="rId31"/>
    <p:sldId id="340" r:id="rId32"/>
    <p:sldId id="341" r:id="rId33"/>
    <p:sldId id="342" r:id="rId34"/>
    <p:sldId id="343" r:id="rId35"/>
    <p:sldId id="344" r:id="rId36"/>
    <p:sldId id="345" r:id="rId37"/>
    <p:sldId id="346" r:id="rId38"/>
    <p:sldId id="347" r:id="rId39"/>
    <p:sldId id="348" r:id="rId40"/>
    <p:sldId id="349" r:id="rId41"/>
    <p:sldId id="350" r:id="rId42"/>
    <p:sldId id="353" r:id="rId43"/>
    <p:sldId id="355" r:id="rId44"/>
    <p:sldId id="368" r:id="rId45"/>
    <p:sldId id="363" r:id="rId46"/>
    <p:sldId id="362" r:id="rId47"/>
    <p:sldId id="361" r:id="rId48"/>
    <p:sldId id="356" r:id="rId49"/>
    <p:sldId id="357" r:id="rId50"/>
    <p:sldId id="358" r:id="rId51"/>
    <p:sldId id="258" r:id="rId52"/>
    <p:sldId id="298" r:id="rId53"/>
    <p:sldId id="256" r:id="rId54"/>
    <p:sldId id="933" r:id="rId55"/>
  </p:sldIdLst>
  <p:sldSz cx="12192000" cy="6858000"/>
  <p:notesSz cx="6858000" cy="9144000"/>
  <p:embeddedFontLst>
    <p:embeddedFont>
      <p:font typeface="Open Sans" panose="020B0606030504020204" pitchFamily="34" charset="0"/>
      <p:regular r:id="rId57"/>
      <p:bold r:id="rId58"/>
      <p:italic r:id="rId59"/>
      <p:boldItalic r:id="rId60"/>
    </p:embeddedFont>
    <p:embeddedFont>
      <p:font typeface="Open Sans ExtraBold" panose="020B0906030804020204" pitchFamily="34" charset="0"/>
      <p:bold r:id="rId61"/>
      <p:boldItalic r:id="rId62"/>
    </p:embeddedFont>
    <p:embeddedFont>
      <p:font typeface="Open Sans Light" panose="020B0306030504020204" pitchFamily="34" charset="0"/>
      <p:regular r:id="rId63"/>
      <p:bold r:id="rId64"/>
      <p:italic r:id="rId65"/>
      <p:boldItalic r:id="rId66"/>
    </p:embeddedFont>
    <p:embeddedFont>
      <p:font typeface="Segoe UI Historic" panose="020B0502040204020203" pitchFamily="34" charset="0"/>
      <p:regular r:id="rId6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77" roundtripDataSignature="AMtx7mjjHgFJaKmtdu0vV7F/duI/dRD5X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AAE5512-5C6A-48CD-34B8-4119F1347924}" name="matilda bulic" initials="mb" userId="3fb9086d0ebfc4fc" providerId="Windows Live"/>
  <p188:author id="{10AF09DF-6B59-3762-A082-8720A03394D5}" name="Alma Šuto" initials="AŠ" userId="Alma Šuto"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Maja Quien" initials="" lastIdx="7" clrIdx="0"/>
  <p:cmAuthor id="1" name="CARNET" initials="CARNET" lastIdx="1" clrIdx="1">
    <p:extLst>
      <p:ext uri="{19B8F6BF-5375-455C-9EA6-DF929625EA0E}">
        <p15:presenceInfo xmlns:p15="http://schemas.microsoft.com/office/powerpoint/2012/main" userId="CARNET"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86A0"/>
    <a:srgbClr val="D4E3EE"/>
    <a:srgbClr val="F9F9F9"/>
    <a:srgbClr val="E1E1E1"/>
    <a:srgbClr val="D60093"/>
    <a:srgbClr val="D6A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69BFF5-A1BC-4E0B-A782-D072E2EE0632}" v="30" dt="2022-04-01T10:50:13.3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859" autoAdjust="0"/>
  </p:normalViewPr>
  <p:slideViewPr>
    <p:cSldViewPr snapToGrid="0">
      <p:cViewPr varScale="1">
        <p:scale>
          <a:sx n="82" d="100"/>
          <a:sy n="82" d="100"/>
        </p:scale>
        <p:origin x="1674"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font" Target="fonts/font7.fntdata"/><Relationship Id="rId84"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font" Target="fonts/font2.fntdata"/><Relationship Id="rId66" Type="http://schemas.openxmlformats.org/officeDocument/2006/relationships/font" Target="fonts/font10.fntdata"/><Relationship Id="rId79"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font" Target="fonts/font5.fntdata"/><Relationship Id="rId82" Type="http://schemas.openxmlformats.org/officeDocument/2006/relationships/tableStyles" Target="tableStyle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notesMaster" Target="notesMasters/notesMaster1.xml"/><Relationship Id="rId64" Type="http://schemas.openxmlformats.org/officeDocument/2006/relationships/font" Target="fonts/font8.fntdata"/><Relationship Id="rId77" Type="http://customschemas.google.com/relationships/presentationmetadata" Target="metadata"/><Relationship Id="rId8" Type="http://schemas.openxmlformats.org/officeDocument/2006/relationships/slide" Target="slides/slide3.xml"/><Relationship Id="rId51" Type="http://schemas.openxmlformats.org/officeDocument/2006/relationships/slide" Target="slides/slide46.xml"/><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font" Target="fonts/font3.fntdata"/><Relationship Id="rId67" Type="http://schemas.openxmlformats.org/officeDocument/2006/relationships/font" Target="fonts/font11.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font" Target="fonts/font6.fntdata"/><Relationship Id="rId83"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font" Target="fonts/font1.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font" Target="fonts/font4.fntdata"/><Relationship Id="rId65" Type="http://schemas.openxmlformats.org/officeDocument/2006/relationships/font" Target="fonts/font9.fntdata"/><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s>
</file>

<file path=ppt/diagrams/_rels/data1.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hyperlink" Target="https://bit.ly/EV_2022" TargetMode="External"/><Relationship Id="rId5" Type="http://schemas.openxmlformats.org/officeDocument/2006/relationships/image" Target="../media/image44.svg"/><Relationship Id="rId4" Type="http://schemas.openxmlformats.org/officeDocument/2006/relationships/image" Target="../media/image43.png"/></Relationships>
</file>

<file path=ppt/diagrams/_rels/drawing1.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hyperlink" Target="https://bit.ly/EV_2022" TargetMode="External"/><Relationship Id="rId5" Type="http://schemas.openxmlformats.org/officeDocument/2006/relationships/image" Target="../media/image44.svg"/><Relationship Id="rId4" Type="http://schemas.openxmlformats.org/officeDocument/2006/relationships/image" Target="../media/image43.png"/></Relationships>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9824DA9-8372-4C18-BA0F-5585A22BE4F9}" type="doc">
      <dgm:prSet loTypeId="urn:microsoft.com/office/officeart/2008/layout/VerticalCurvedList" loCatId="list" qsTypeId="urn:microsoft.com/office/officeart/2005/8/quickstyle/simple1" qsCatId="simple" csTypeId="urn:microsoft.com/office/officeart/2005/8/colors/accent4_2" csCatId="accent4" phldr="1"/>
      <dgm:spPr/>
      <dgm:t>
        <a:bodyPr/>
        <a:lstStyle/>
        <a:p>
          <a:endParaRPr lang="en-US"/>
        </a:p>
      </dgm:t>
    </dgm:pt>
    <dgm:pt modelId="{651756FC-B773-44E0-98C9-8F0263859B6B}">
      <dgm:prSet phldrT="[Text]" custT="1"/>
      <dgm:spPr>
        <a:solidFill>
          <a:schemeClr val="accent5">
            <a:lumMod val="20000"/>
            <a:lumOff val="80000"/>
          </a:schemeClr>
        </a:solidFill>
      </dgm:spPr>
      <dgm:t>
        <a:bodyPr/>
        <a:lstStyle/>
        <a:p>
          <a:pPr algn="l"/>
          <a:r>
            <a:rPr lang="hr-HR" sz="3000" b="0" u="none">
              <a:solidFill>
                <a:schemeClr val="tx1"/>
              </a:solidFill>
              <a:latin typeface="Open Sans" panose="020B0606030504020204" pitchFamily="34" charset="0"/>
              <a:ea typeface="Open Sans" panose="020B0606030504020204" pitchFamily="34" charset="0"/>
              <a:cs typeface="Open Sans" panose="020B0606030504020204" pitchFamily="34" charset="0"/>
            </a:rPr>
            <a:t>Evaluacija </a:t>
          </a:r>
          <a:r>
            <a:rPr lang="hr-HR" sz="3000" b="0" u="none" err="1">
              <a:solidFill>
                <a:schemeClr val="tx1"/>
              </a:solidFill>
              <a:latin typeface="Open Sans" panose="020B0606030504020204" pitchFamily="34" charset="0"/>
              <a:ea typeface="Open Sans" panose="020B0606030504020204" pitchFamily="34" charset="0"/>
              <a:cs typeface="Open Sans" panose="020B0606030504020204" pitchFamily="34" charset="0"/>
            </a:rPr>
            <a:t>webinara</a:t>
          </a:r>
          <a:endParaRPr lang="hr-HR" sz="3000" b="0" u="none">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algn="l"/>
          <a:r>
            <a:rPr lang="hr-HR" sz="3000" b="0" u="none">
              <a:solidFill>
                <a:schemeClr val="tx1"/>
              </a:solidFill>
              <a:latin typeface="Open Sans" panose="020B0606030504020204" pitchFamily="34" charset="0"/>
              <a:ea typeface="Open Sans" panose="020B0606030504020204" pitchFamily="34" charset="0"/>
              <a:cs typeface="Open Sans" panose="020B0606030504020204" pitchFamily="34" charset="0"/>
              <a:hlinkClick xmlns:r="http://schemas.openxmlformats.org/officeDocument/2006/relationships" r:id="rId1"/>
            </a:rPr>
            <a:t>https://bit.ly/EV_2022</a:t>
          </a:r>
          <a:r>
            <a:rPr lang="hr-HR" sz="3000" b="0" u="none">
              <a:solidFill>
                <a:schemeClr val="tx1"/>
              </a:solidFill>
              <a:latin typeface="Open Sans" panose="020B0606030504020204" pitchFamily="34" charset="0"/>
              <a:ea typeface="Open Sans" panose="020B0606030504020204" pitchFamily="34" charset="0"/>
              <a:cs typeface="Open Sans" panose="020B0606030504020204" pitchFamily="34" charset="0"/>
            </a:rPr>
            <a:t> </a:t>
          </a:r>
          <a:endParaRPr lang="hr-HR" sz="3000" b="0" i="0">
            <a:solidFill>
              <a:srgbClr val="00B0F0"/>
            </a:solidFill>
            <a:latin typeface="Open Sans" panose="020B0606030504020204" pitchFamily="34" charset="0"/>
            <a:ea typeface="Open Sans" panose="020B0606030504020204" pitchFamily="34" charset="0"/>
            <a:cs typeface="Open Sans" panose="020B0606030504020204" pitchFamily="34" charset="0"/>
          </a:endParaRPr>
        </a:p>
      </dgm:t>
    </dgm:pt>
    <dgm:pt modelId="{08541638-EDED-4ED2-AA88-12A9EA552968}" type="parTrans" cxnId="{8B604FB5-5E13-423B-AF08-488F1D40F17A}">
      <dgm:prSet/>
      <dgm:spPr/>
      <dgm:t>
        <a:bodyPr/>
        <a:lstStyle/>
        <a:p>
          <a:endParaRPr lang="en-US"/>
        </a:p>
      </dgm:t>
    </dgm:pt>
    <dgm:pt modelId="{296AE9D2-C086-4F55-BC8A-45D6ACA0AEC9}" type="sibTrans" cxnId="{8B604FB5-5E13-423B-AF08-488F1D40F17A}">
      <dgm:prSet/>
      <dgm:spPr>
        <a:ln>
          <a:solidFill>
            <a:srgbClr val="009FE3"/>
          </a:solidFill>
        </a:ln>
      </dgm:spPr>
      <dgm:t>
        <a:bodyPr/>
        <a:lstStyle/>
        <a:p>
          <a:endParaRPr lang="en-US"/>
        </a:p>
      </dgm:t>
    </dgm:pt>
    <dgm:pt modelId="{62E089FD-6B2A-42DD-B971-896E29993F17}">
      <dgm:prSet phldrT="[Text]" custT="1"/>
      <dgm:spPr>
        <a:solidFill>
          <a:schemeClr val="accent5">
            <a:lumMod val="40000"/>
            <a:lumOff val="60000"/>
          </a:schemeClr>
        </a:solidFill>
      </dgm:spPr>
      <dgm:t>
        <a:bodyPr/>
        <a:lstStyle/>
        <a:p>
          <a:pPr algn="l"/>
          <a:r>
            <a:rPr lang="hr-HR" sz="3200" b="0">
              <a:solidFill>
                <a:schemeClr val="tx1"/>
              </a:solidFill>
              <a:latin typeface="Open Sans" panose="020B0606030504020204" pitchFamily="34" charset="0"/>
              <a:ea typeface="Open Sans" panose="020B0606030504020204" pitchFamily="34" charset="0"/>
              <a:cs typeface="Open Sans" panose="020B0606030504020204" pitchFamily="34" charset="0"/>
            </a:rPr>
            <a:t>Potvrde o sudjelovanju u aplikaciji za prijavu (EMA) </a:t>
          </a:r>
          <a:endParaRPr lang="en-US" sz="3200" b="0">
            <a:solidFill>
              <a:schemeClr val="tx1"/>
            </a:solidFill>
            <a:latin typeface="Open Sans" panose="020B0606030504020204" pitchFamily="34" charset="0"/>
            <a:ea typeface="Open Sans" panose="020B0606030504020204" pitchFamily="34" charset="0"/>
            <a:cs typeface="Open Sans" panose="020B0606030504020204" pitchFamily="34" charset="0"/>
          </a:endParaRPr>
        </a:p>
      </dgm:t>
    </dgm:pt>
    <dgm:pt modelId="{B4566B17-8D84-4561-B1A2-FA09F24AF4F5}" type="parTrans" cxnId="{53ACB707-0C45-4119-8C3A-53DF2AEE29D4}">
      <dgm:prSet/>
      <dgm:spPr/>
      <dgm:t>
        <a:bodyPr/>
        <a:lstStyle/>
        <a:p>
          <a:endParaRPr lang="en-US"/>
        </a:p>
      </dgm:t>
    </dgm:pt>
    <dgm:pt modelId="{61E9ECED-058C-415B-9D3B-C47D62699B02}" type="sibTrans" cxnId="{53ACB707-0C45-4119-8C3A-53DF2AEE29D4}">
      <dgm:prSet/>
      <dgm:spPr/>
      <dgm:t>
        <a:bodyPr/>
        <a:lstStyle/>
        <a:p>
          <a:endParaRPr lang="en-US"/>
        </a:p>
      </dgm:t>
    </dgm:pt>
    <dgm:pt modelId="{4B6A97D1-5CD6-4D2A-82DE-D4A11C1AE95E}" type="pres">
      <dgm:prSet presAssocID="{E9824DA9-8372-4C18-BA0F-5585A22BE4F9}" presName="Name0" presStyleCnt="0">
        <dgm:presLayoutVars>
          <dgm:chMax val="7"/>
          <dgm:chPref val="7"/>
          <dgm:dir/>
        </dgm:presLayoutVars>
      </dgm:prSet>
      <dgm:spPr/>
    </dgm:pt>
    <dgm:pt modelId="{11707157-DD75-4D62-A782-24EE0F81D65F}" type="pres">
      <dgm:prSet presAssocID="{E9824DA9-8372-4C18-BA0F-5585A22BE4F9}" presName="Name1" presStyleCnt="0"/>
      <dgm:spPr/>
    </dgm:pt>
    <dgm:pt modelId="{F940BA7C-536C-4876-A6D1-636ABE98DC97}" type="pres">
      <dgm:prSet presAssocID="{E9824DA9-8372-4C18-BA0F-5585A22BE4F9}" presName="cycle" presStyleCnt="0"/>
      <dgm:spPr/>
    </dgm:pt>
    <dgm:pt modelId="{EDDBF05C-C3A3-4A1A-BB9D-5D185430CF4B}" type="pres">
      <dgm:prSet presAssocID="{E9824DA9-8372-4C18-BA0F-5585A22BE4F9}" presName="srcNode" presStyleLbl="node1" presStyleIdx="0" presStyleCnt="2"/>
      <dgm:spPr/>
    </dgm:pt>
    <dgm:pt modelId="{10B0C364-4F94-4A35-B345-7371B59F3C5E}" type="pres">
      <dgm:prSet presAssocID="{E9824DA9-8372-4C18-BA0F-5585A22BE4F9}" presName="conn" presStyleLbl="parChTrans1D2" presStyleIdx="0" presStyleCnt="1"/>
      <dgm:spPr/>
    </dgm:pt>
    <dgm:pt modelId="{4BAD4543-2FEB-4CD1-BA0C-CC75529361E4}" type="pres">
      <dgm:prSet presAssocID="{E9824DA9-8372-4C18-BA0F-5585A22BE4F9}" presName="extraNode" presStyleLbl="node1" presStyleIdx="0" presStyleCnt="2"/>
      <dgm:spPr/>
    </dgm:pt>
    <dgm:pt modelId="{8C3CD92C-E16E-47FE-B162-8DDEE9064369}" type="pres">
      <dgm:prSet presAssocID="{E9824DA9-8372-4C18-BA0F-5585A22BE4F9}" presName="dstNode" presStyleLbl="node1" presStyleIdx="0" presStyleCnt="2"/>
      <dgm:spPr/>
    </dgm:pt>
    <dgm:pt modelId="{72E80988-EB20-414B-A52F-D5C76FAA3366}" type="pres">
      <dgm:prSet presAssocID="{651756FC-B773-44E0-98C9-8F0263859B6B}" presName="text_1" presStyleLbl="node1" presStyleIdx="0" presStyleCnt="2" custScaleY="106942">
        <dgm:presLayoutVars>
          <dgm:bulletEnabled val="1"/>
        </dgm:presLayoutVars>
      </dgm:prSet>
      <dgm:spPr/>
    </dgm:pt>
    <dgm:pt modelId="{4B843E40-9FD3-49C3-932E-BB14F29C18CD}" type="pres">
      <dgm:prSet presAssocID="{651756FC-B773-44E0-98C9-8F0263859B6B}" presName="accent_1" presStyleCnt="0"/>
      <dgm:spPr/>
    </dgm:pt>
    <dgm:pt modelId="{3CED45B6-66B0-4A64-A2D5-797E3AEAF9E9}" type="pres">
      <dgm:prSet presAssocID="{651756FC-B773-44E0-98C9-8F0263859B6B}" presName="accentRepeatNode" presStyleLbl="solidFgAcc1" presStyleIdx="0" presStyleCnt="2"/>
      <dgm:spPr>
        <a:blipFill rotWithShape="0">
          <a:blip xmlns:r="http://schemas.openxmlformats.org/officeDocument/2006/relationships"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a:blipFill>
        <a:ln>
          <a:solidFill>
            <a:srgbClr val="E5097F"/>
          </a:solidFill>
        </a:ln>
      </dgm:spPr>
    </dgm:pt>
    <dgm:pt modelId="{9D203672-0841-46A5-B89B-16610ACBD3A5}" type="pres">
      <dgm:prSet presAssocID="{62E089FD-6B2A-42DD-B971-896E29993F17}" presName="text_2" presStyleLbl="node1" presStyleIdx="1" presStyleCnt="2">
        <dgm:presLayoutVars>
          <dgm:bulletEnabled val="1"/>
        </dgm:presLayoutVars>
      </dgm:prSet>
      <dgm:spPr/>
    </dgm:pt>
    <dgm:pt modelId="{BCC039A5-889B-4E7F-A144-359B0DC24FF9}" type="pres">
      <dgm:prSet presAssocID="{62E089FD-6B2A-42DD-B971-896E29993F17}" presName="accent_2" presStyleCnt="0"/>
      <dgm:spPr/>
    </dgm:pt>
    <dgm:pt modelId="{148E3564-C38E-48F8-A12D-EA34CB3F576F}" type="pres">
      <dgm:prSet presAssocID="{62E089FD-6B2A-42DD-B971-896E29993F17}" presName="accentRepeatNode" presStyleLbl="solidFgAcc1" presStyleIdx="1" presStyleCnt="2"/>
      <dgm:spPr>
        <a:blipFill rotWithShape="0">
          <a:blip xmlns:r="http://schemas.openxmlformats.org/officeDocument/2006/relationships"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a:blipFill>
        <a:ln>
          <a:solidFill>
            <a:srgbClr val="95C12B"/>
          </a:solidFill>
        </a:ln>
      </dgm:spPr>
    </dgm:pt>
  </dgm:ptLst>
  <dgm:cxnLst>
    <dgm:cxn modelId="{53ACB707-0C45-4119-8C3A-53DF2AEE29D4}" srcId="{E9824DA9-8372-4C18-BA0F-5585A22BE4F9}" destId="{62E089FD-6B2A-42DD-B971-896E29993F17}" srcOrd="1" destOrd="0" parTransId="{B4566B17-8D84-4561-B1A2-FA09F24AF4F5}" sibTransId="{61E9ECED-058C-415B-9D3B-C47D62699B02}"/>
    <dgm:cxn modelId="{2C03B639-21C1-4177-9EBB-5B7057927BCD}" type="presOf" srcId="{651756FC-B773-44E0-98C9-8F0263859B6B}" destId="{72E80988-EB20-414B-A52F-D5C76FAA3366}" srcOrd="0" destOrd="0" presId="urn:microsoft.com/office/officeart/2008/layout/VerticalCurvedList"/>
    <dgm:cxn modelId="{8783C54B-A7AD-4EBC-82E2-C9312777FF3F}" type="presOf" srcId="{296AE9D2-C086-4F55-BC8A-45D6ACA0AEC9}" destId="{10B0C364-4F94-4A35-B345-7371B59F3C5E}" srcOrd="0" destOrd="0" presId="urn:microsoft.com/office/officeart/2008/layout/VerticalCurvedList"/>
    <dgm:cxn modelId="{ED497370-60B8-4A1C-95AF-0FDA6760F358}" type="presOf" srcId="{62E089FD-6B2A-42DD-B971-896E29993F17}" destId="{9D203672-0841-46A5-B89B-16610ACBD3A5}" srcOrd="0" destOrd="0" presId="urn:microsoft.com/office/officeart/2008/layout/VerticalCurvedList"/>
    <dgm:cxn modelId="{8B604FB5-5E13-423B-AF08-488F1D40F17A}" srcId="{E9824DA9-8372-4C18-BA0F-5585A22BE4F9}" destId="{651756FC-B773-44E0-98C9-8F0263859B6B}" srcOrd="0" destOrd="0" parTransId="{08541638-EDED-4ED2-AA88-12A9EA552968}" sibTransId="{296AE9D2-C086-4F55-BC8A-45D6ACA0AEC9}"/>
    <dgm:cxn modelId="{70F82AF9-F62E-4498-8C54-A7F66E89CFD4}" type="presOf" srcId="{E9824DA9-8372-4C18-BA0F-5585A22BE4F9}" destId="{4B6A97D1-5CD6-4D2A-82DE-D4A11C1AE95E}" srcOrd="0" destOrd="0" presId="urn:microsoft.com/office/officeart/2008/layout/VerticalCurvedList"/>
    <dgm:cxn modelId="{91D86D31-42EB-4B68-8E4B-3E5988115F7E}" type="presParOf" srcId="{4B6A97D1-5CD6-4D2A-82DE-D4A11C1AE95E}" destId="{11707157-DD75-4D62-A782-24EE0F81D65F}" srcOrd="0" destOrd="0" presId="urn:microsoft.com/office/officeart/2008/layout/VerticalCurvedList"/>
    <dgm:cxn modelId="{3C4DDA4F-9D9E-4300-8093-21CCE7030BBB}" type="presParOf" srcId="{11707157-DD75-4D62-A782-24EE0F81D65F}" destId="{F940BA7C-536C-4876-A6D1-636ABE98DC97}" srcOrd="0" destOrd="0" presId="urn:microsoft.com/office/officeart/2008/layout/VerticalCurvedList"/>
    <dgm:cxn modelId="{F372001A-A837-4064-B8F3-7C88BC7167A1}" type="presParOf" srcId="{F940BA7C-536C-4876-A6D1-636ABE98DC97}" destId="{EDDBF05C-C3A3-4A1A-BB9D-5D185430CF4B}" srcOrd="0" destOrd="0" presId="urn:microsoft.com/office/officeart/2008/layout/VerticalCurvedList"/>
    <dgm:cxn modelId="{8E37AF51-FBAA-46F3-80F4-687433631489}" type="presParOf" srcId="{F940BA7C-536C-4876-A6D1-636ABE98DC97}" destId="{10B0C364-4F94-4A35-B345-7371B59F3C5E}" srcOrd="1" destOrd="0" presId="urn:microsoft.com/office/officeart/2008/layout/VerticalCurvedList"/>
    <dgm:cxn modelId="{0B5A813C-D2DA-4519-96A5-572E78AC0371}" type="presParOf" srcId="{F940BA7C-536C-4876-A6D1-636ABE98DC97}" destId="{4BAD4543-2FEB-4CD1-BA0C-CC75529361E4}" srcOrd="2" destOrd="0" presId="urn:microsoft.com/office/officeart/2008/layout/VerticalCurvedList"/>
    <dgm:cxn modelId="{68E9F8A7-D350-4B5A-9278-A4F61AC3EB20}" type="presParOf" srcId="{F940BA7C-536C-4876-A6D1-636ABE98DC97}" destId="{8C3CD92C-E16E-47FE-B162-8DDEE9064369}" srcOrd="3" destOrd="0" presId="urn:microsoft.com/office/officeart/2008/layout/VerticalCurvedList"/>
    <dgm:cxn modelId="{F0BD2071-2605-4581-801B-7C0F5A97A1D9}" type="presParOf" srcId="{11707157-DD75-4D62-A782-24EE0F81D65F}" destId="{72E80988-EB20-414B-A52F-D5C76FAA3366}" srcOrd="1" destOrd="0" presId="urn:microsoft.com/office/officeart/2008/layout/VerticalCurvedList"/>
    <dgm:cxn modelId="{D25AC06D-7366-4202-8572-D30821303E1E}" type="presParOf" srcId="{11707157-DD75-4D62-A782-24EE0F81D65F}" destId="{4B843E40-9FD3-49C3-932E-BB14F29C18CD}" srcOrd="2" destOrd="0" presId="urn:microsoft.com/office/officeart/2008/layout/VerticalCurvedList"/>
    <dgm:cxn modelId="{7460ECBB-CE48-4FB0-91D9-5EA8E760F7D2}" type="presParOf" srcId="{4B843E40-9FD3-49C3-932E-BB14F29C18CD}" destId="{3CED45B6-66B0-4A64-A2D5-797E3AEAF9E9}" srcOrd="0" destOrd="0" presId="urn:microsoft.com/office/officeart/2008/layout/VerticalCurvedList"/>
    <dgm:cxn modelId="{FB2A0BC4-4023-45EC-896D-E912DEA4DAC6}" type="presParOf" srcId="{11707157-DD75-4D62-A782-24EE0F81D65F}" destId="{9D203672-0841-46A5-B89B-16610ACBD3A5}" srcOrd="3" destOrd="0" presId="urn:microsoft.com/office/officeart/2008/layout/VerticalCurvedList"/>
    <dgm:cxn modelId="{EDFB25FB-33C8-48A5-B702-2FF9E40F1D33}" type="presParOf" srcId="{11707157-DD75-4D62-A782-24EE0F81D65F}" destId="{BCC039A5-889B-4E7F-A144-359B0DC24FF9}" srcOrd="4" destOrd="0" presId="urn:microsoft.com/office/officeart/2008/layout/VerticalCurvedList"/>
    <dgm:cxn modelId="{4AC215AF-194F-432A-A076-6B60AAA245BC}" type="presParOf" srcId="{BCC039A5-889B-4E7F-A144-359B0DC24FF9}" destId="{148E3564-C38E-48F8-A12D-EA34CB3F576F}"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B0C364-4F94-4A35-B345-7371B59F3C5E}">
      <dsp:nvSpPr>
        <dsp:cNvPr id="0" name=""/>
        <dsp:cNvSpPr/>
      </dsp:nvSpPr>
      <dsp:spPr>
        <a:xfrm>
          <a:off x="-6048141" y="-932677"/>
          <a:ext cx="7256506" cy="7256506"/>
        </a:xfrm>
        <a:prstGeom prst="blockArc">
          <a:avLst>
            <a:gd name="adj1" fmla="val 18900000"/>
            <a:gd name="adj2" fmla="val 2700000"/>
            <a:gd name="adj3" fmla="val 298"/>
          </a:avLst>
        </a:prstGeom>
        <a:noFill/>
        <a:ln w="25400" cap="flat" cmpd="sng" algn="ctr">
          <a:solidFill>
            <a:srgbClr val="009FE3"/>
          </a:solidFill>
          <a:prstDash val="solid"/>
        </a:ln>
        <a:effectLst/>
      </dsp:spPr>
      <dsp:style>
        <a:lnRef idx="2">
          <a:scrgbClr r="0" g="0" b="0"/>
        </a:lnRef>
        <a:fillRef idx="0">
          <a:scrgbClr r="0" g="0" b="0"/>
        </a:fillRef>
        <a:effectRef idx="0">
          <a:scrgbClr r="0" g="0" b="0"/>
        </a:effectRef>
        <a:fontRef idx="minor"/>
      </dsp:style>
    </dsp:sp>
    <dsp:sp modelId="{72E80988-EB20-414B-A52F-D5C76FAA3366}">
      <dsp:nvSpPr>
        <dsp:cNvPr id="0" name=""/>
        <dsp:cNvSpPr/>
      </dsp:nvSpPr>
      <dsp:spPr>
        <a:xfrm>
          <a:off x="991028" y="716721"/>
          <a:ext cx="7172032" cy="1647060"/>
        </a:xfrm>
        <a:prstGeom prst="rect">
          <a:avLst/>
        </a:prstGeom>
        <a:solidFill>
          <a:schemeClr val="accent5">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22489" tIns="76200" rIns="76200" bIns="76200" numCol="1" spcCol="1270" anchor="ctr" anchorCtr="0">
          <a:noAutofit/>
        </a:bodyPr>
        <a:lstStyle/>
        <a:p>
          <a:pPr marL="0" lvl="0" indent="0" algn="l" defTabSz="1333500">
            <a:lnSpc>
              <a:spcPct val="90000"/>
            </a:lnSpc>
            <a:spcBef>
              <a:spcPct val="0"/>
            </a:spcBef>
            <a:spcAft>
              <a:spcPct val="35000"/>
            </a:spcAft>
            <a:buNone/>
          </a:pPr>
          <a:r>
            <a:rPr lang="hr-HR" sz="3000" b="0" u="none" kern="1200">
              <a:solidFill>
                <a:schemeClr val="tx1"/>
              </a:solidFill>
              <a:latin typeface="Open Sans" panose="020B0606030504020204" pitchFamily="34" charset="0"/>
              <a:ea typeface="Open Sans" panose="020B0606030504020204" pitchFamily="34" charset="0"/>
              <a:cs typeface="Open Sans" panose="020B0606030504020204" pitchFamily="34" charset="0"/>
            </a:rPr>
            <a:t>Evaluacija </a:t>
          </a:r>
          <a:r>
            <a:rPr lang="hr-HR" sz="3000" b="0" u="none" kern="1200" err="1">
              <a:solidFill>
                <a:schemeClr val="tx1"/>
              </a:solidFill>
              <a:latin typeface="Open Sans" panose="020B0606030504020204" pitchFamily="34" charset="0"/>
              <a:ea typeface="Open Sans" panose="020B0606030504020204" pitchFamily="34" charset="0"/>
              <a:cs typeface="Open Sans" panose="020B0606030504020204" pitchFamily="34" charset="0"/>
            </a:rPr>
            <a:t>webinara</a:t>
          </a:r>
          <a:endParaRPr lang="hr-HR" sz="3000" b="0" u="none" kern="120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0" lvl="0" indent="0" algn="l" defTabSz="1333500">
            <a:lnSpc>
              <a:spcPct val="90000"/>
            </a:lnSpc>
            <a:spcBef>
              <a:spcPct val="0"/>
            </a:spcBef>
            <a:spcAft>
              <a:spcPct val="35000"/>
            </a:spcAft>
            <a:buNone/>
          </a:pPr>
          <a:r>
            <a:rPr lang="hr-HR" sz="3000" b="0" u="none" kern="1200">
              <a:solidFill>
                <a:schemeClr val="tx1"/>
              </a:solidFill>
              <a:latin typeface="Open Sans" panose="020B0606030504020204" pitchFamily="34" charset="0"/>
              <a:ea typeface="Open Sans" panose="020B0606030504020204" pitchFamily="34" charset="0"/>
              <a:cs typeface="Open Sans" panose="020B0606030504020204" pitchFamily="34" charset="0"/>
              <a:hlinkClick xmlns:r="http://schemas.openxmlformats.org/officeDocument/2006/relationships" r:id="rId1"/>
            </a:rPr>
            <a:t>https://bit.ly/EV_2022</a:t>
          </a:r>
          <a:r>
            <a:rPr lang="hr-HR" sz="3000" b="0" u="none" kern="1200">
              <a:solidFill>
                <a:schemeClr val="tx1"/>
              </a:solidFill>
              <a:latin typeface="Open Sans" panose="020B0606030504020204" pitchFamily="34" charset="0"/>
              <a:ea typeface="Open Sans" panose="020B0606030504020204" pitchFamily="34" charset="0"/>
              <a:cs typeface="Open Sans" panose="020B0606030504020204" pitchFamily="34" charset="0"/>
            </a:rPr>
            <a:t> </a:t>
          </a:r>
          <a:endParaRPr lang="hr-HR" sz="3000" b="0" i="0" kern="1200">
            <a:solidFill>
              <a:srgbClr val="00B0F0"/>
            </a:solidFill>
            <a:latin typeface="Open Sans" panose="020B0606030504020204" pitchFamily="34" charset="0"/>
            <a:ea typeface="Open Sans" panose="020B0606030504020204" pitchFamily="34" charset="0"/>
            <a:cs typeface="Open Sans" panose="020B0606030504020204" pitchFamily="34" charset="0"/>
          </a:endParaRPr>
        </a:p>
      </dsp:txBody>
      <dsp:txXfrm>
        <a:off x="991028" y="716721"/>
        <a:ext cx="7172032" cy="1647060"/>
      </dsp:txXfrm>
    </dsp:sp>
    <dsp:sp modelId="{3CED45B6-66B0-4A64-A2D5-797E3AEAF9E9}">
      <dsp:nvSpPr>
        <dsp:cNvPr id="0" name=""/>
        <dsp:cNvSpPr/>
      </dsp:nvSpPr>
      <dsp:spPr>
        <a:xfrm>
          <a:off x="28438" y="577661"/>
          <a:ext cx="1925180" cy="1925180"/>
        </a:xfrm>
        <a:prstGeom prst="ellipse">
          <a:avLst/>
        </a:prstGeom>
        <a:blipFill rotWithShape="0">
          <a:blip xmlns:r="http://schemas.openxmlformats.org/officeDocument/2006/relationships"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a:blipFill>
        <a:ln w="25400" cap="flat" cmpd="sng" algn="ctr">
          <a:solidFill>
            <a:srgbClr val="E5097F"/>
          </a:solidFill>
          <a:prstDash val="solid"/>
        </a:ln>
        <a:effectLst/>
      </dsp:spPr>
      <dsp:style>
        <a:lnRef idx="2">
          <a:scrgbClr r="0" g="0" b="0"/>
        </a:lnRef>
        <a:fillRef idx="1">
          <a:scrgbClr r="0" g="0" b="0"/>
        </a:fillRef>
        <a:effectRef idx="0">
          <a:scrgbClr r="0" g="0" b="0"/>
        </a:effectRef>
        <a:fontRef idx="minor"/>
      </dsp:style>
    </dsp:sp>
    <dsp:sp modelId="{9D203672-0841-46A5-B89B-16610ACBD3A5}">
      <dsp:nvSpPr>
        <dsp:cNvPr id="0" name=""/>
        <dsp:cNvSpPr/>
      </dsp:nvSpPr>
      <dsp:spPr>
        <a:xfrm>
          <a:off x="991028" y="3080827"/>
          <a:ext cx="7172032" cy="1540144"/>
        </a:xfrm>
        <a:prstGeom prst="rect">
          <a:avLst/>
        </a:prstGeom>
        <a:solidFill>
          <a:schemeClr val="accent5">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22489" tIns="81280" rIns="81280" bIns="81280" numCol="1" spcCol="1270" anchor="ctr" anchorCtr="0">
          <a:noAutofit/>
        </a:bodyPr>
        <a:lstStyle/>
        <a:p>
          <a:pPr marL="0" lvl="0" indent="0" algn="l" defTabSz="1422400">
            <a:lnSpc>
              <a:spcPct val="90000"/>
            </a:lnSpc>
            <a:spcBef>
              <a:spcPct val="0"/>
            </a:spcBef>
            <a:spcAft>
              <a:spcPct val="35000"/>
            </a:spcAft>
            <a:buNone/>
          </a:pPr>
          <a:r>
            <a:rPr lang="hr-HR" sz="3200" b="0" kern="1200">
              <a:solidFill>
                <a:schemeClr val="tx1"/>
              </a:solidFill>
              <a:latin typeface="Open Sans" panose="020B0606030504020204" pitchFamily="34" charset="0"/>
              <a:ea typeface="Open Sans" panose="020B0606030504020204" pitchFamily="34" charset="0"/>
              <a:cs typeface="Open Sans" panose="020B0606030504020204" pitchFamily="34" charset="0"/>
            </a:rPr>
            <a:t>Potvrde o sudjelovanju u aplikaciji za prijavu (EMA) </a:t>
          </a:r>
          <a:endParaRPr lang="en-US" sz="3200" b="0" kern="1200">
            <a:solidFill>
              <a:schemeClr val="tx1"/>
            </a:solidFill>
            <a:latin typeface="Open Sans" panose="020B0606030504020204" pitchFamily="34" charset="0"/>
            <a:ea typeface="Open Sans" panose="020B0606030504020204" pitchFamily="34" charset="0"/>
            <a:cs typeface="Open Sans" panose="020B0606030504020204" pitchFamily="34" charset="0"/>
          </a:endParaRPr>
        </a:p>
      </dsp:txBody>
      <dsp:txXfrm>
        <a:off x="991028" y="3080827"/>
        <a:ext cx="7172032" cy="1540144"/>
      </dsp:txXfrm>
    </dsp:sp>
    <dsp:sp modelId="{148E3564-C38E-48F8-A12D-EA34CB3F576F}">
      <dsp:nvSpPr>
        <dsp:cNvPr id="0" name=""/>
        <dsp:cNvSpPr/>
      </dsp:nvSpPr>
      <dsp:spPr>
        <a:xfrm>
          <a:off x="28438" y="2888309"/>
          <a:ext cx="1925180" cy="1925180"/>
        </a:xfrm>
        <a:prstGeom prst="ellipse">
          <a:avLst/>
        </a:prstGeom>
        <a:blipFill rotWithShape="0">
          <a:blip xmlns:r="http://schemas.openxmlformats.org/officeDocument/2006/relationships"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a:blipFill>
        <a:ln w="25400" cap="flat" cmpd="sng" algn="ctr">
          <a:solidFill>
            <a:srgbClr val="95C12B"/>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1418811"/>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e-skole.hr/wp-content/uploads/2016/12/Prirucnik_Office365-1.pdf"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www.carnet.hr/hosting_usluga_za_srednje_i_osnovne_skole/kako_postati_korisnik/administratori_imenika"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upitnik.carnet.hr/index.php/627228?lang=hr" TargetMode="External"/><Relationship Id="rId2" Type="http://schemas.openxmlformats.org/officeDocument/2006/relationships/slide" Target="../slides/slide48.xml"/><Relationship Id="rId1" Type="http://schemas.openxmlformats.org/officeDocument/2006/relationships/notesMaster" Target="../notesMasters/notesMaster1.xml"/><Relationship Id="rId4" Type="http://schemas.openxmlformats.org/officeDocument/2006/relationships/hyperlink" Target="https://upitnik.carnet.hr/index.php/252545?lang=hr" TargetMode="External"/></Relationships>
</file>

<file path=ppt/notesSlides/_rels/notesSlide41.xml.rels><?xml version="1.0" encoding="UTF-8" standalone="yes"?>
<Relationships xmlns="http://schemas.openxmlformats.org/package/2006/relationships"><Relationship Id="rId3" Type="http://schemas.openxmlformats.org/officeDocument/2006/relationships/hyperlink" Target="mailto:e-skole-edukacija@skole.hr?subject=E-&#353;kole%20upit"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1:notes"/>
          <p:cNvSpPr txBox="1">
            <a:spLocks noGrp="1"/>
          </p:cNvSpPr>
          <p:nvPr>
            <p:ph type="body" idx="1"/>
          </p:nvPr>
        </p:nvSpPr>
        <p:spPr>
          <a:xfrm>
            <a:off x="685800" y="1418811"/>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r>
              <a:rPr lang="en-US" err="1">
                <a:latin typeface="Arial"/>
                <a:ea typeface="Arial"/>
                <a:cs typeface="Arial"/>
                <a:sym typeface="Arial"/>
              </a:rPr>
              <a:t>Pozdraviti</a:t>
            </a:r>
            <a:r>
              <a:rPr lang="en-US">
                <a:latin typeface="Arial"/>
                <a:ea typeface="Arial"/>
                <a:cs typeface="Arial"/>
                <a:sym typeface="Arial"/>
              </a:rPr>
              <a:t> </a:t>
            </a:r>
            <a:r>
              <a:rPr lang="en-US" err="1">
                <a:latin typeface="Arial"/>
                <a:ea typeface="Arial"/>
                <a:cs typeface="Arial"/>
                <a:sym typeface="Arial"/>
              </a:rPr>
              <a:t>polaznike</a:t>
            </a:r>
            <a:r>
              <a:rPr lang="en-US">
                <a:latin typeface="Arial"/>
                <a:ea typeface="Arial"/>
                <a:cs typeface="Arial"/>
                <a:sym typeface="Arial"/>
              </a:rPr>
              <a:t> </a:t>
            </a:r>
            <a:r>
              <a:rPr lang="en-US" err="1">
                <a:latin typeface="Arial"/>
                <a:ea typeface="Arial"/>
                <a:cs typeface="Arial"/>
                <a:sym typeface="Arial"/>
              </a:rPr>
              <a:t>i</a:t>
            </a:r>
            <a:r>
              <a:rPr lang="en-US">
                <a:latin typeface="Arial"/>
                <a:ea typeface="Arial"/>
                <a:cs typeface="Arial"/>
                <a:sym typeface="Arial"/>
              </a:rPr>
              <a:t> </a:t>
            </a:r>
            <a:r>
              <a:rPr lang="en-US" err="1">
                <a:latin typeface="Arial"/>
                <a:ea typeface="Arial"/>
                <a:cs typeface="Arial"/>
                <a:sym typeface="Arial"/>
              </a:rPr>
              <a:t>navesti</a:t>
            </a:r>
            <a:r>
              <a:rPr lang="en-US">
                <a:latin typeface="Arial"/>
                <a:ea typeface="Arial"/>
                <a:cs typeface="Arial"/>
                <a:sym typeface="Arial"/>
              </a:rPr>
              <a:t> da se </a:t>
            </a:r>
            <a:r>
              <a:rPr lang="en-US" err="1">
                <a:latin typeface="Arial"/>
                <a:ea typeface="Arial"/>
                <a:cs typeface="Arial"/>
                <a:sym typeface="Arial"/>
              </a:rPr>
              <a:t>ov</a:t>
            </a:r>
            <a:r>
              <a:rPr lang="hr-HR">
                <a:latin typeface="Arial"/>
                <a:ea typeface="Arial"/>
                <a:cs typeface="Arial"/>
                <a:sym typeface="Arial"/>
              </a:rPr>
              <a:t>aj webinar </a:t>
            </a:r>
            <a:r>
              <a:rPr lang="en-US" err="1">
                <a:latin typeface="Arial"/>
                <a:ea typeface="Arial"/>
                <a:cs typeface="Arial"/>
                <a:sym typeface="Arial"/>
              </a:rPr>
              <a:t>održava</a:t>
            </a:r>
            <a:r>
              <a:rPr lang="en-US">
                <a:latin typeface="Arial"/>
                <a:ea typeface="Arial"/>
                <a:cs typeface="Arial"/>
                <a:sym typeface="Arial"/>
              </a:rPr>
              <a:t> u </a:t>
            </a:r>
            <a:r>
              <a:rPr lang="en-US" err="1">
                <a:latin typeface="Arial"/>
                <a:ea typeface="Arial"/>
                <a:cs typeface="Arial"/>
                <a:sym typeface="Arial"/>
              </a:rPr>
              <a:t>okviru</a:t>
            </a:r>
            <a:r>
              <a:rPr lang="en-US">
                <a:latin typeface="Arial"/>
                <a:ea typeface="Arial"/>
                <a:cs typeface="Arial"/>
                <a:sym typeface="Arial"/>
              </a:rPr>
              <a:t> </a:t>
            </a:r>
            <a:r>
              <a:rPr lang="en-US" err="1">
                <a:latin typeface="Arial"/>
                <a:ea typeface="Arial"/>
                <a:cs typeface="Arial"/>
                <a:sym typeface="Arial"/>
              </a:rPr>
              <a:t>projekta</a:t>
            </a:r>
            <a:r>
              <a:rPr lang="en-US">
                <a:latin typeface="Arial"/>
                <a:ea typeface="Arial"/>
                <a:cs typeface="Arial"/>
                <a:sym typeface="Arial"/>
              </a:rPr>
              <a:t> e-</a:t>
            </a:r>
            <a:r>
              <a:rPr lang="en-US" err="1">
                <a:latin typeface="Arial"/>
                <a:ea typeface="Arial"/>
                <a:cs typeface="Arial"/>
                <a:sym typeface="Arial"/>
              </a:rPr>
              <a:t>Škole</a:t>
            </a:r>
            <a:r>
              <a:rPr lang="en-US">
                <a:latin typeface="Arial"/>
                <a:ea typeface="Arial"/>
                <a:cs typeface="Arial"/>
                <a:sym typeface="Arial"/>
              </a:rPr>
              <a:t>. </a:t>
            </a:r>
            <a:endParaRPr>
              <a:latin typeface="Arial"/>
              <a:ea typeface="Arial"/>
              <a:cs typeface="Arial"/>
              <a:sym typeface="Arial"/>
            </a:endParaRPr>
          </a:p>
          <a:p>
            <a:pPr marL="0" lvl="0" indent="0" algn="l" rtl="0">
              <a:lnSpc>
                <a:spcPct val="107000"/>
              </a:lnSpc>
              <a:spcBef>
                <a:spcPts val="800"/>
              </a:spcBef>
              <a:spcAft>
                <a:spcPts val="0"/>
              </a:spcAft>
              <a:buClr>
                <a:schemeClr val="dk1"/>
              </a:buClr>
              <a:buSzPts val="1100"/>
              <a:buFont typeface="Arial"/>
              <a:buNone/>
            </a:pPr>
            <a:r>
              <a:rPr lang="en-US" err="1">
                <a:latin typeface="Arial"/>
                <a:ea typeface="Arial"/>
                <a:cs typeface="Arial"/>
                <a:sym typeface="Arial"/>
              </a:rPr>
              <a:t>Pozvati</a:t>
            </a:r>
            <a:r>
              <a:rPr lang="en-US">
                <a:latin typeface="Arial"/>
                <a:ea typeface="Arial"/>
                <a:cs typeface="Arial"/>
                <a:sym typeface="Arial"/>
              </a:rPr>
              <a:t> </a:t>
            </a:r>
            <a:r>
              <a:rPr lang="en-US" err="1">
                <a:latin typeface="Arial"/>
                <a:ea typeface="Arial"/>
                <a:cs typeface="Arial"/>
                <a:sym typeface="Arial"/>
              </a:rPr>
              <a:t>polaznike</a:t>
            </a:r>
            <a:r>
              <a:rPr lang="en-US">
                <a:latin typeface="Arial"/>
                <a:ea typeface="Arial"/>
                <a:cs typeface="Arial"/>
                <a:sym typeface="Arial"/>
              </a:rPr>
              <a:t> da se </a:t>
            </a:r>
            <a:r>
              <a:rPr lang="en-US" err="1">
                <a:latin typeface="Arial"/>
                <a:ea typeface="Arial"/>
                <a:cs typeface="Arial"/>
                <a:sym typeface="Arial"/>
              </a:rPr>
              <a:t>opuste</a:t>
            </a:r>
            <a:r>
              <a:rPr lang="en-US">
                <a:latin typeface="Arial"/>
                <a:ea typeface="Arial"/>
                <a:cs typeface="Arial"/>
                <a:sym typeface="Arial"/>
              </a:rPr>
              <a:t> </a:t>
            </a:r>
            <a:r>
              <a:rPr lang="en-US" err="1">
                <a:latin typeface="Arial"/>
                <a:ea typeface="Arial"/>
                <a:cs typeface="Arial"/>
                <a:sym typeface="Arial"/>
              </a:rPr>
              <a:t>i</a:t>
            </a:r>
            <a:r>
              <a:rPr lang="en-US">
                <a:latin typeface="Arial"/>
                <a:ea typeface="Arial"/>
                <a:cs typeface="Arial"/>
                <a:sym typeface="Arial"/>
              </a:rPr>
              <a:t> </a:t>
            </a:r>
            <a:r>
              <a:rPr lang="en-US" err="1">
                <a:latin typeface="Arial"/>
                <a:ea typeface="Arial"/>
                <a:cs typeface="Arial"/>
                <a:sym typeface="Arial"/>
              </a:rPr>
              <a:t>slobodno</a:t>
            </a:r>
            <a:r>
              <a:rPr lang="en-US">
                <a:latin typeface="Arial"/>
                <a:ea typeface="Arial"/>
                <a:cs typeface="Arial"/>
                <a:sym typeface="Arial"/>
              </a:rPr>
              <a:t> </a:t>
            </a:r>
            <a:r>
              <a:rPr lang="en-US" err="1">
                <a:latin typeface="Arial"/>
                <a:ea typeface="Arial"/>
                <a:cs typeface="Arial"/>
                <a:sym typeface="Arial"/>
              </a:rPr>
              <a:t>pitaju</a:t>
            </a:r>
            <a:r>
              <a:rPr lang="en-US">
                <a:latin typeface="Arial"/>
                <a:ea typeface="Arial"/>
                <a:cs typeface="Arial"/>
                <a:sym typeface="Arial"/>
              </a:rPr>
              <a:t> </a:t>
            </a:r>
            <a:r>
              <a:rPr lang="en-US" err="1">
                <a:latin typeface="Arial"/>
                <a:ea typeface="Arial"/>
                <a:cs typeface="Arial"/>
                <a:sym typeface="Arial"/>
              </a:rPr>
              <a:t>što</a:t>
            </a:r>
            <a:r>
              <a:rPr lang="en-US">
                <a:latin typeface="Arial"/>
                <a:ea typeface="Arial"/>
                <a:cs typeface="Arial"/>
                <a:sym typeface="Arial"/>
              </a:rPr>
              <a:t> </a:t>
            </a:r>
            <a:r>
              <a:rPr lang="en-US" err="1">
                <a:latin typeface="Arial"/>
                <a:ea typeface="Arial"/>
                <a:cs typeface="Arial"/>
                <a:sym typeface="Arial"/>
              </a:rPr>
              <a:t>ih</a:t>
            </a:r>
            <a:r>
              <a:rPr lang="en-US">
                <a:latin typeface="Arial"/>
                <a:ea typeface="Arial"/>
                <a:cs typeface="Arial"/>
                <a:sym typeface="Arial"/>
              </a:rPr>
              <a:t> </a:t>
            </a:r>
            <a:r>
              <a:rPr lang="en-US" err="1">
                <a:latin typeface="Arial"/>
                <a:ea typeface="Arial"/>
                <a:cs typeface="Arial"/>
                <a:sym typeface="Arial"/>
              </a:rPr>
              <a:t>zanima</a:t>
            </a:r>
            <a:r>
              <a:rPr lang="en-US">
                <a:latin typeface="Arial"/>
                <a:ea typeface="Arial"/>
                <a:cs typeface="Arial"/>
                <a:sym typeface="Arial"/>
              </a:rPr>
              <a:t> </a:t>
            </a:r>
            <a:r>
              <a:rPr lang="en-US" err="1">
                <a:latin typeface="Arial"/>
                <a:ea typeface="Arial"/>
                <a:cs typeface="Arial"/>
                <a:sym typeface="Arial"/>
              </a:rPr>
              <a:t>te</a:t>
            </a:r>
            <a:r>
              <a:rPr lang="en-US">
                <a:latin typeface="Arial"/>
                <a:ea typeface="Arial"/>
                <a:cs typeface="Arial"/>
                <a:sym typeface="Arial"/>
              </a:rPr>
              <a:t> </a:t>
            </a:r>
            <a:r>
              <a:rPr lang="en-US" err="1">
                <a:latin typeface="Arial"/>
                <a:ea typeface="Arial"/>
                <a:cs typeface="Arial"/>
                <a:sym typeface="Arial"/>
              </a:rPr>
              <a:t>dijele</a:t>
            </a:r>
            <a:r>
              <a:rPr lang="en-US">
                <a:latin typeface="Arial"/>
                <a:ea typeface="Arial"/>
                <a:cs typeface="Arial"/>
                <a:sym typeface="Arial"/>
              </a:rPr>
              <a:t> </a:t>
            </a:r>
            <a:r>
              <a:rPr lang="en-US" err="1">
                <a:latin typeface="Arial"/>
                <a:ea typeface="Arial"/>
                <a:cs typeface="Arial"/>
                <a:sym typeface="Arial"/>
              </a:rPr>
              <a:t>svoja</a:t>
            </a:r>
            <a:r>
              <a:rPr lang="en-US">
                <a:latin typeface="Arial"/>
                <a:ea typeface="Arial"/>
                <a:cs typeface="Arial"/>
                <a:sym typeface="Arial"/>
              </a:rPr>
              <a:t> </a:t>
            </a:r>
            <a:r>
              <a:rPr lang="en-US" err="1">
                <a:latin typeface="Arial"/>
                <a:ea typeface="Arial"/>
                <a:cs typeface="Arial"/>
                <a:sym typeface="Arial"/>
              </a:rPr>
              <a:t>vrijedna</a:t>
            </a:r>
            <a:r>
              <a:rPr lang="en-US">
                <a:latin typeface="Arial"/>
                <a:ea typeface="Arial"/>
                <a:cs typeface="Arial"/>
                <a:sym typeface="Arial"/>
              </a:rPr>
              <a:t> </a:t>
            </a:r>
            <a:r>
              <a:rPr lang="en-US" err="1">
                <a:latin typeface="Arial"/>
                <a:ea typeface="Arial"/>
                <a:cs typeface="Arial"/>
                <a:sym typeface="Arial"/>
              </a:rPr>
              <a:t>iskustva</a:t>
            </a:r>
            <a:r>
              <a:rPr lang="en-US">
                <a:latin typeface="Arial"/>
                <a:ea typeface="Arial"/>
                <a:cs typeface="Arial"/>
                <a:sym typeface="Arial"/>
              </a:rPr>
              <a:t> </a:t>
            </a:r>
            <a:r>
              <a:rPr lang="en-US" err="1">
                <a:latin typeface="Arial"/>
                <a:ea typeface="Arial"/>
                <a:cs typeface="Arial"/>
                <a:sym typeface="Arial"/>
              </a:rPr>
              <a:t>tijekom</a:t>
            </a:r>
            <a:r>
              <a:rPr lang="en-US">
                <a:latin typeface="Arial"/>
                <a:ea typeface="Arial"/>
                <a:cs typeface="Arial"/>
                <a:sym typeface="Arial"/>
              </a:rPr>
              <a:t> </a:t>
            </a:r>
            <a:r>
              <a:rPr lang="hr-HR">
                <a:latin typeface="Arial"/>
                <a:ea typeface="Arial"/>
                <a:cs typeface="Arial"/>
                <a:sym typeface="Arial"/>
              </a:rPr>
              <a:t>webinara</a:t>
            </a:r>
            <a:r>
              <a:rPr lang="en-US">
                <a:latin typeface="Arial"/>
                <a:ea typeface="Arial"/>
                <a:cs typeface="Arial"/>
                <a:sym typeface="Arial"/>
              </a:rPr>
              <a:t> (</a:t>
            </a:r>
            <a:r>
              <a:rPr lang="en-US" err="1">
                <a:latin typeface="Arial"/>
                <a:ea typeface="Arial"/>
                <a:cs typeface="Arial"/>
                <a:sym typeface="Arial"/>
              </a:rPr>
              <a:t>očekuje</a:t>
            </a:r>
            <a:r>
              <a:rPr lang="en-US">
                <a:latin typeface="Arial"/>
                <a:ea typeface="Arial"/>
                <a:cs typeface="Arial"/>
                <a:sym typeface="Arial"/>
              </a:rPr>
              <a:t> se </a:t>
            </a:r>
            <a:r>
              <a:rPr lang="en-US" err="1">
                <a:latin typeface="Arial"/>
                <a:ea typeface="Arial"/>
                <a:cs typeface="Arial"/>
                <a:sym typeface="Arial"/>
              </a:rPr>
              <a:t>pozitivan</a:t>
            </a:r>
            <a:r>
              <a:rPr lang="en-US">
                <a:latin typeface="Arial"/>
                <a:ea typeface="Arial"/>
                <a:cs typeface="Arial"/>
                <a:sym typeface="Arial"/>
              </a:rPr>
              <a:t> </a:t>
            </a:r>
            <a:r>
              <a:rPr lang="en-US" err="1">
                <a:latin typeface="Arial"/>
                <a:ea typeface="Arial"/>
                <a:cs typeface="Arial"/>
                <a:sym typeface="Arial"/>
              </a:rPr>
              <a:t>i</a:t>
            </a:r>
            <a:r>
              <a:rPr lang="en-US">
                <a:latin typeface="Arial"/>
                <a:ea typeface="Arial"/>
                <a:cs typeface="Arial"/>
                <a:sym typeface="Arial"/>
              </a:rPr>
              <a:t> </a:t>
            </a:r>
            <a:r>
              <a:rPr lang="en-US" err="1">
                <a:latin typeface="Arial"/>
                <a:ea typeface="Arial"/>
                <a:cs typeface="Arial"/>
                <a:sym typeface="Arial"/>
              </a:rPr>
              <a:t>ležeran</a:t>
            </a:r>
            <a:r>
              <a:rPr lang="en-US">
                <a:latin typeface="Arial"/>
                <a:ea typeface="Arial"/>
                <a:cs typeface="Arial"/>
                <a:sym typeface="Arial"/>
              </a:rPr>
              <a:t> </a:t>
            </a:r>
            <a:r>
              <a:rPr lang="en-US" err="1">
                <a:latin typeface="Arial"/>
                <a:ea typeface="Arial"/>
                <a:cs typeface="Arial"/>
                <a:sym typeface="Arial"/>
              </a:rPr>
              <a:t>stav</a:t>
            </a:r>
            <a:r>
              <a:rPr lang="en-US">
                <a:latin typeface="Arial"/>
                <a:ea typeface="Arial"/>
                <a:cs typeface="Arial"/>
                <a:sym typeface="Arial"/>
              </a:rPr>
              <a:t> </a:t>
            </a:r>
            <a:r>
              <a:rPr lang="en-US" err="1">
                <a:latin typeface="Arial"/>
                <a:ea typeface="Arial"/>
                <a:cs typeface="Arial"/>
                <a:sym typeface="Arial"/>
              </a:rPr>
              <a:t>predavača</a:t>
            </a:r>
            <a:r>
              <a:rPr lang="en-US">
                <a:latin typeface="Arial"/>
                <a:ea typeface="Arial"/>
                <a:cs typeface="Arial"/>
                <a:sym typeface="Arial"/>
              </a:rPr>
              <a:t>).</a:t>
            </a:r>
            <a:endParaRPr>
              <a:latin typeface="Arial"/>
              <a:ea typeface="Arial"/>
              <a:cs typeface="Arial"/>
              <a:sym typeface="Arial"/>
            </a:endParaRPr>
          </a:p>
          <a:p>
            <a:pPr marL="0" lvl="0" indent="0" algn="l" rtl="0">
              <a:lnSpc>
                <a:spcPct val="107000"/>
              </a:lnSpc>
              <a:spcBef>
                <a:spcPts val="800"/>
              </a:spcBef>
              <a:spcAft>
                <a:spcPts val="0"/>
              </a:spcAft>
              <a:buClr>
                <a:schemeClr val="dk1"/>
              </a:buClr>
              <a:buSzPts val="1100"/>
              <a:buFont typeface="Arial"/>
              <a:buNone/>
            </a:pPr>
            <a:endParaRPr>
              <a:latin typeface="Arial"/>
              <a:ea typeface="Arial"/>
              <a:cs typeface="Arial"/>
              <a:sym typeface="Arial"/>
            </a:endParaRPr>
          </a:p>
          <a:p>
            <a:pPr marL="0" lvl="0" indent="0" algn="l" rtl="0">
              <a:spcBef>
                <a:spcPts val="800"/>
              </a:spcBef>
              <a:spcAft>
                <a:spcPts val="0"/>
              </a:spcAft>
              <a:buClr>
                <a:schemeClr val="dk1"/>
              </a:buClr>
              <a:buSzPts val="1400"/>
              <a:buFont typeface="Arial"/>
              <a:buNone/>
            </a:pPr>
            <a:r>
              <a:rPr lang="en-US" b="1" err="1">
                <a:latin typeface="Arial"/>
                <a:ea typeface="Arial"/>
                <a:cs typeface="Arial"/>
                <a:sym typeface="Arial"/>
              </a:rPr>
              <a:t>Uputa</a:t>
            </a:r>
            <a:r>
              <a:rPr lang="en-US" b="1">
                <a:latin typeface="Arial"/>
                <a:ea typeface="Arial"/>
                <a:cs typeface="Arial"/>
                <a:sym typeface="Arial"/>
              </a:rPr>
              <a:t> za </a:t>
            </a:r>
            <a:r>
              <a:rPr lang="en-US" b="1" err="1">
                <a:latin typeface="Arial"/>
                <a:ea typeface="Arial"/>
                <a:cs typeface="Arial"/>
                <a:sym typeface="Arial"/>
              </a:rPr>
              <a:t>predavače</a:t>
            </a:r>
            <a:r>
              <a:rPr lang="en-US" b="1">
                <a:latin typeface="Arial"/>
                <a:ea typeface="Arial"/>
                <a:cs typeface="Arial"/>
                <a:sym typeface="Arial"/>
              </a:rPr>
              <a:t>: </a:t>
            </a:r>
            <a:r>
              <a:rPr lang="en-US" err="1">
                <a:latin typeface="Arial"/>
                <a:ea typeface="Arial"/>
                <a:cs typeface="Arial"/>
                <a:sym typeface="Arial"/>
              </a:rPr>
              <a:t>upisati</a:t>
            </a:r>
            <a:r>
              <a:rPr lang="en-US">
                <a:latin typeface="Arial"/>
                <a:ea typeface="Arial"/>
                <a:cs typeface="Arial"/>
                <a:sym typeface="Arial"/>
              </a:rPr>
              <a:t> </a:t>
            </a:r>
            <a:r>
              <a:rPr lang="en-US" err="1">
                <a:latin typeface="Arial"/>
                <a:ea typeface="Arial"/>
                <a:cs typeface="Arial"/>
                <a:sym typeface="Arial"/>
              </a:rPr>
              <a:t>svoje</a:t>
            </a:r>
            <a:r>
              <a:rPr lang="en-US">
                <a:latin typeface="Arial"/>
                <a:ea typeface="Arial"/>
                <a:cs typeface="Arial"/>
                <a:sym typeface="Arial"/>
              </a:rPr>
              <a:t> </a:t>
            </a:r>
            <a:r>
              <a:rPr lang="en-US" err="1">
                <a:latin typeface="Arial"/>
                <a:ea typeface="Arial"/>
                <a:cs typeface="Arial"/>
                <a:sym typeface="Arial"/>
              </a:rPr>
              <a:t>ime</a:t>
            </a:r>
            <a:r>
              <a:rPr lang="en-US">
                <a:latin typeface="Arial"/>
                <a:ea typeface="Arial"/>
                <a:cs typeface="Arial"/>
                <a:sym typeface="Arial"/>
              </a:rPr>
              <a:t> </a:t>
            </a:r>
            <a:r>
              <a:rPr lang="en-US" err="1">
                <a:latin typeface="Arial"/>
                <a:ea typeface="Arial"/>
                <a:cs typeface="Arial"/>
                <a:sym typeface="Arial"/>
              </a:rPr>
              <a:t>i</a:t>
            </a:r>
            <a:r>
              <a:rPr lang="en-US">
                <a:latin typeface="Arial"/>
                <a:ea typeface="Arial"/>
                <a:cs typeface="Arial"/>
                <a:sym typeface="Arial"/>
              </a:rPr>
              <a:t> </a:t>
            </a:r>
            <a:r>
              <a:rPr lang="en-US" err="1">
                <a:latin typeface="Arial"/>
                <a:ea typeface="Arial"/>
                <a:cs typeface="Arial"/>
                <a:sym typeface="Arial"/>
              </a:rPr>
              <a:t>prezime</a:t>
            </a:r>
            <a:r>
              <a:rPr lang="en-US">
                <a:latin typeface="Arial"/>
                <a:ea typeface="Arial"/>
                <a:cs typeface="Arial"/>
                <a:sym typeface="Arial"/>
              </a:rPr>
              <a:t> </a:t>
            </a:r>
            <a:r>
              <a:rPr lang="en-US" err="1">
                <a:latin typeface="Arial"/>
                <a:ea typeface="Arial"/>
                <a:cs typeface="Arial"/>
                <a:sym typeface="Arial"/>
              </a:rPr>
              <a:t>na</a:t>
            </a:r>
            <a:r>
              <a:rPr lang="en-US">
                <a:latin typeface="Arial"/>
                <a:ea typeface="Arial"/>
                <a:cs typeface="Arial"/>
                <a:sym typeface="Arial"/>
              </a:rPr>
              <a:t> </a:t>
            </a:r>
            <a:r>
              <a:rPr lang="en-US" err="1">
                <a:latin typeface="Arial"/>
                <a:ea typeface="Arial"/>
                <a:cs typeface="Arial"/>
                <a:sym typeface="Arial"/>
              </a:rPr>
              <a:t>prvi</a:t>
            </a:r>
            <a:r>
              <a:rPr lang="en-US">
                <a:latin typeface="Arial"/>
                <a:ea typeface="Arial"/>
                <a:cs typeface="Arial"/>
                <a:sym typeface="Arial"/>
              </a:rPr>
              <a:t> </a:t>
            </a:r>
            <a:r>
              <a:rPr lang="en-US" err="1">
                <a:latin typeface="Arial"/>
                <a:ea typeface="Arial"/>
                <a:cs typeface="Arial"/>
                <a:sym typeface="Arial"/>
              </a:rPr>
              <a:t>slajd</a:t>
            </a:r>
            <a:r>
              <a:rPr lang="en-US">
                <a:latin typeface="Arial"/>
                <a:ea typeface="Arial"/>
                <a:cs typeface="Arial"/>
                <a:sym typeface="Arial"/>
              </a:rPr>
              <a:t>. Molimo da </a:t>
            </a:r>
            <a:r>
              <a:rPr lang="en-US" err="1">
                <a:latin typeface="Arial"/>
                <a:ea typeface="Arial"/>
                <a:cs typeface="Arial"/>
                <a:sym typeface="Arial"/>
              </a:rPr>
              <a:t>uvijek</a:t>
            </a:r>
            <a:r>
              <a:rPr lang="en-US">
                <a:latin typeface="Arial"/>
                <a:ea typeface="Arial"/>
                <a:cs typeface="Arial"/>
                <a:sym typeface="Arial"/>
              </a:rPr>
              <a:t> </a:t>
            </a:r>
            <a:r>
              <a:rPr lang="hr-HR">
                <a:latin typeface="Arial"/>
                <a:ea typeface="Arial"/>
                <a:cs typeface="Arial"/>
                <a:sym typeface="Arial"/>
              </a:rPr>
              <a:t>webinar</a:t>
            </a:r>
            <a:r>
              <a:rPr lang="en-US">
                <a:latin typeface="Arial"/>
                <a:ea typeface="Arial"/>
                <a:cs typeface="Arial"/>
                <a:sym typeface="Arial"/>
              </a:rPr>
              <a:t> </a:t>
            </a:r>
            <a:r>
              <a:rPr lang="en-US" err="1">
                <a:latin typeface="Arial"/>
                <a:ea typeface="Arial"/>
                <a:cs typeface="Arial"/>
                <a:sym typeface="Arial"/>
              </a:rPr>
              <a:t>započnete</a:t>
            </a:r>
            <a:r>
              <a:rPr lang="en-US">
                <a:latin typeface="Arial"/>
                <a:ea typeface="Arial"/>
                <a:cs typeface="Arial"/>
                <a:sym typeface="Arial"/>
              </a:rPr>
              <a:t> </a:t>
            </a:r>
            <a:r>
              <a:rPr lang="en-US" err="1">
                <a:latin typeface="Arial"/>
                <a:ea typeface="Arial"/>
                <a:cs typeface="Arial"/>
                <a:sym typeface="Arial"/>
              </a:rPr>
              <a:t>i</a:t>
            </a:r>
            <a:r>
              <a:rPr lang="en-US">
                <a:latin typeface="Arial"/>
                <a:ea typeface="Arial"/>
                <a:cs typeface="Arial"/>
                <a:sym typeface="Arial"/>
              </a:rPr>
              <a:t> </a:t>
            </a:r>
            <a:r>
              <a:rPr lang="en-US" err="1">
                <a:latin typeface="Arial"/>
                <a:ea typeface="Arial"/>
                <a:cs typeface="Arial"/>
                <a:sym typeface="Arial"/>
              </a:rPr>
              <a:t>završite</a:t>
            </a:r>
            <a:r>
              <a:rPr lang="en-US">
                <a:latin typeface="Arial"/>
                <a:ea typeface="Arial"/>
                <a:cs typeface="Arial"/>
                <a:sym typeface="Arial"/>
              </a:rPr>
              <a:t> </a:t>
            </a:r>
            <a:r>
              <a:rPr lang="en-US" err="1">
                <a:latin typeface="Arial"/>
                <a:ea typeface="Arial"/>
                <a:cs typeface="Arial"/>
                <a:sym typeface="Arial"/>
              </a:rPr>
              <a:t>na</a:t>
            </a:r>
            <a:r>
              <a:rPr lang="en-US">
                <a:latin typeface="Arial"/>
                <a:ea typeface="Arial"/>
                <a:cs typeface="Arial"/>
                <a:sym typeface="Arial"/>
              </a:rPr>
              <a:t> </a:t>
            </a:r>
            <a:r>
              <a:rPr lang="en-US" err="1">
                <a:latin typeface="Arial"/>
                <a:ea typeface="Arial"/>
                <a:cs typeface="Arial"/>
                <a:sym typeface="Arial"/>
              </a:rPr>
              <a:t>vrijeme</a:t>
            </a:r>
            <a:r>
              <a:rPr lang="en-US">
                <a:latin typeface="Arial"/>
                <a:ea typeface="Arial"/>
                <a:cs typeface="Arial"/>
                <a:sym typeface="Arial"/>
              </a:rPr>
              <a:t>.</a:t>
            </a:r>
            <a:endParaRPr>
              <a:latin typeface="Arial"/>
              <a:ea typeface="Arial"/>
              <a:cs typeface="Arial"/>
              <a:sym typeface="Arial"/>
            </a:endParaRPr>
          </a:p>
          <a:p>
            <a:pPr marL="0" lvl="0" indent="0" algn="l" rtl="0">
              <a:lnSpc>
                <a:spcPct val="100000"/>
              </a:lnSpc>
              <a:spcBef>
                <a:spcPts val="0"/>
              </a:spcBef>
              <a:spcAft>
                <a:spcPts val="0"/>
              </a:spcAft>
              <a:buSzPts val="1400"/>
              <a:buNone/>
            </a:pPr>
            <a:endParaRPr/>
          </a:p>
        </p:txBody>
      </p:sp>
      <p:sp>
        <p:nvSpPr>
          <p:cNvPr id="131" name="Google Shape;131;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kern="1200">
                <a:solidFill>
                  <a:schemeClr val="tx1"/>
                </a:solidFill>
                <a:effectLst/>
                <a:latin typeface="+mn-lt"/>
                <a:ea typeface="+mn-ea"/>
                <a:cs typeface="+mn-cs"/>
              </a:rPr>
              <a:t>U četverokutu je naglasak na interakciji između sva 4 čimbenika u četverokutu, pri čemu učenje može biti posredovano ljudima ili  medijima. Na taj način učenik kreira vlastita znanja u suradnji s drugim ljudima ili medijima ili posredovanom kombinacijom interakcije s drugima i interaktivnom upotrebom medija. </a:t>
            </a:r>
          </a:p>
          <a:p>
            <a:r>
              <a:rPr lang="hr-HR" sz="1200" kern="1200">
                <a:solidFill>
                  <a:schemeClr val="tx1"/>
                </a:solidFill>
                <a:effectLst/>
                <a:latin typeface="+mn-lt"/>
                <a:ea typeface="+mn-ea"/>
                <a:cs typeface="+mn-cs"/>
              </a:rPr>
              <a:t>Scenariji poučavanja -&gt; aktivna uloga učenika, DOS</a:t>
            </a:r>
            <a:endParaRPr lang="hr-HR"/>
          </a:p>
          <a:p>
            <a:endParaRPr lang="hr-HR"/>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792814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457200" marR="0" lvl="0" indent="-228600" algn="just" defTabSz="914400" rtl="0" eaLnBrk="1" fontAlgn="auto" latinLnBrk="0" hangingPunct="1">
              <a:lnSpc>
                <a:spcPct val="100000"/>
              </a:lnSpc>
              <a:spcBef>
                <a:spcPts val="0"/>
              </a:spcBef>
              <a:spcAft>
                <a:spcPts val="0"/>
              </a:spcAft>
              <a:buClr>
                <a:srgbClr val="000000"/>
              </a:buClr>
              <a:buSzPts val="1400"/>
              <a:buFont typeface="Arial"/>
              <a:buNone/>
              <a:tabLst/>
              <a:defRPr/>
            </a:pPr>
            <a:r>
              <a:rPr lang="hr-HR" sz="1200" b="0" i="0" u="none" strike="noStrike" cap="none" dirty="0">
                <a:solidFill>
                  <a:schemeClr val="dk1"/>
                </a:solidFill>
                <a:effectLst/>
                <a:latin typeface="+mn-lt"/>
                <a:ea typeface="Calibri"/>
                <a:cs typeface="Calibri"/>
                <a:sym typeface="Calibri"/>
              </a:rPr>
              <a:t>Prikazati video (</a:t>
            </a:r>
            <a:r>
              <a:rPr lang="hr-HR" sz="1200" b="0" i="0" u="none" strike="noStrike" cap="none" dirty="0" err="1">
                <a:solidFill>
                  <a:schemeClr val="dk1"/>
                </a:solidFill>
                <a:effectLst/>
                <a:latin typeface="+mn-lt"/>
                <a:ea typeface="Calibri"/>
                <a:cs typeface="Calibri"/>
                <a:sym typeface="Calibri"/>
              </a:rPr>
              <a:t>višemedijski</a:t>
            </a:r>
            <a:r>
              <a:rPr lang="hr-HR" sz="1200" b="0" i="0" u="none" strike="noStrike" cap="none" dirty="0">
                <a:solidFill>
                  <a:schemeClr val="dk1"/>
                </a:solidFill>
                <a:effectLst/>
                <a:latin typeface="+mn-lt"/>
                <a:ea typeface="Calibri"/>
                <a:cs typeface="Calibri"/>
                <a:sym typeface="Calibri"/>
              </a:rPr>
              <a:t> sadržaj)</a:t>
            </a:r>
          </a:p>
          <a:p>
            <a:pPr marL="457200" marR="0" lvl="0" indent="-228600" algn="just" defTabSz="914400" rtl="0" eaLnBrk="1" fontAlgn="auto" latinLnBrk="0" hangingPunct="1">
              <a:lnSpc>
                <a:spcPct val="100000"/>
              </a:lnSpc>
              <a:spcBef>
                <a:spcPts val="0"/>
              </a:spcBef>
              <a:spcAft>
                <a:spcPts val="0"/>
              </a:spcAft>
              <a:buClr>
                <a:srgbClr val="000000"/>
              </a:buClr>
              <a:buSzPts val="1400"/>
              <a:buFont typeface="Arial"/>
              <a:buNone/>
              <a:tabLst/>
              <a:defRPr/>
            </a:pPr>
            <a:r>
              <a:rPr lang="hr-BA" sz="1200" b="0" i="0" u="none" strike="noStrike" cap="none" dirty="0">
                <a:solidFill>
                  <a:schemeClr val="dk1"/>
                </a:solidFill>
                <a:effectLst/>
                <a:latin typeface="+mn-lt"/>
                <a:ea typeface="Calibri"/>
                <a:cs typeface="Calibri"/>
                <a:sym typeface="Calibri"/>
              </a:rPr>
              <a:t>P</a:t>
            </a:r>
            <a:r>
              <a:rPr lang="en-US" sz="1200" b="0" i="0" u="none" strike="noStrike" cap="none" dirty="0" err="1">
                <a:solidFill>
                  <a:schemeClr val="dk1"/>
                </a:solidFill>
                <a:effectLst/>
                <a:latin typeface="+mn-lt"/>
                <a:ea typeface="Calibri"/>
                <a:cs typeface="Calibri"/>
                <a:sym typeface="Calibri"/>
              </a:rPr>
              <a:t>otrebno</a:t>
            </a:r>
            <a:r>
              <a:rPr lang="en-US" sz="1200" b="0" i="0" u="none" strike="noStrike" cap="none" dirty="0">
                <a:solidFill>
                  <a:schemeClr val="dk1"/>
                </a:solidFill>
                <a:effectLst/>
                <a:latin typeface="+mn-lt"/>
                <a:ea typeface="Calibri"/>
                <a:cs typeface="Calibri"/>
                <a:sym typeface="Calibri"/>
              </a:rPr>
              <a:t> </a:t>
            </a:r>
            <a:r>
              <a:rPr lang="hr-BA" sz="1200" b="0" i="0" u="none" strike="noStrike" cap="none" dirty="0">
                <a:solidFill>
                  <a:schemeClr val="dk1"/>
                </a:solidFill>
                <a:effectLst/>
                <a:latin typeface="+mn-lt"/>
                <a:ea typeface="Calibri"/>
                <a:cs typeface="Calibri"/>
                <a:sym typeface="Calibri"/>
              </a:rPr>
              <a:t>je </a:t>
            </a:r>
            <a:r>
              <a:rPr lang="en-US" sz="1200" b="0" i="0" u="none" strike="noStrike" cap="none" dirty="0" err="1">
                <a:solidFill>
                  <a:schemeClr val="dk1"/>
                </a:solidFill>
                <a:effectLst/>
                <a:latin typeface="+mn-lt"/>
                <a:ea typeface="Calibri"/>
                <a:cs typeface="Calibri"/>
                <a:sym typeface="Calibri"/>
              </a:rPr>
              <a:t>reproducirati</a:t>
            </a:r>
            <a:r>
              <a:rPr lang="en-US" sz="1200" b="0" i="0" u="none" strike="noStrike" cap="none" dirty="0">
                <a:solidFill>
                  <a:schemeClr val="dk1"/>
                </a:solidFill>
                <a:effectLst/>
                <a:latin typeface="+mn-lt"/>
                <a:ea typeface="Calibri"/>
                <a:cs typeface="Calibri"/>
                <a:sym typeface="Calibri"/>
              </a:rPr>
              <a:t> video, </a:t>
            </a:r>
            <a:r>
              <a:rPr lang="en-US" sz="1200" b="0" i="0" u="none" strike="noStrike" cap="none" dirty="0" err="1">
                <a:solidFill>
                  <a:schemeClr val="dk1"/>
                </a:solidFill>
                <a:effectLst/>
                <a:latin typeface="+mn-lt"/>
                <a:ea typeface="Calibri"/>
                <a:cs typeface="Calibri"/>
                <a:sym typeface="Calibri"/>
              </a:rPr>
              <a:t>obvezno</a:t>
            </a:r>
            <a:r>
              <a:rPr lang="en-US" sz="1200" b="0" i="0" u="none" strike="noStrike" cap="none" dirty="0">
                <a:solidFill>
                  <a:schemeClr val="dk1"/>
                </a:solidFill>
                <a:effectLst/>
                <a:latin typeface="+mn-lt"/>
                <a:ea typeface="Calibri"/>
                <a:cs typeface="Calibri"/>
                <a:sym typeface="Calibri"/>
              </a:rPr>
              <a:t> u </a:t>
            </a:r>
            <a:r>
              <a:rPr lang="en-US" sz="1200" b="0" i="0" u="none" strike="noStrike" cap="none" dirty="0" err="1">
                <a:solidFill>
                  <a:schemeClr val="dk1"/>
                </a:solidFill>
                <a:effectLst/>
                <a:latin typeface="+mn-lt"/>
                <a:ea typeface="Calibri"/>
                <a:cs typeface="Calibri"/>
                <a:sym typeface="Calibri"/>
              </a:rPr>
              <a:t>punom</a:t>
            </a:r>
            <a:r>
              <a:rPr lang="en-US" sz="1200" b="0" i="0" u="none" strike="noStrike" cap="none" dirty="0">
                <a:solidFill>
                  <a:schemeClr val="dk1"/>
                </a:solidFill>
                <a:effectLst/>
                <a:latin typeface="+mn-lt"/>
                <a:ea typeface="Calibri"/>
                <a:cs typeface="Calibri"/>
                <a:sym typeface="Calibri"/>
              </a:rPr>
              <a:t> </a:t>
            </a:r>
            <a:r>
              <a:rPr lang="en-US" sz="1200" b="0" i="0" u="none" strike="noStrike" cap="none" dirty="0" err="1">
                <a:solidFill>
                  <a:schemeClr val="dk1"/>
                </a:solidFill>
                <a:effectLst/>
                <a:latin typeface="+mn-lt"/>
                <a:ea typeface="Calibri"/>
                <a:cs typeface="Calibri"/>
                <a:sym typeface="Calibri"/>
              </a:rPr>
              <a:t>prikazu</a:t>
            </a:r>
            <a:r>
              <a:rPr lang="en-US" sz="1200" b="0" i="0" u="none" strike="noStrike" cap="none" dirty="0">
                <a:solidFill>
                  <a:schemeClr val="dk1"/>
                </a:solidFill>
                <a:effectLst/>
                <a:latin typeface="+mn-lt"/>
                <a:ea typeface="Calibri"/>
                <a:cs typeface="Calibri"/>
                <a:sym typeface="Calibri"/>
              </a:rPr>
              <a:t> (</a:t>
            </a:r>
            <a:r>
              <a:rPr lang="hr-HR" sz="1200" b="0" i="0" u="none" strike="noStrike" cap="none" dirty="0">
                <a:solidFill>
                  <a:schemeClr val="dk1"/>
                </a:solidFill>
                <a:effectLst/>
                <a:latin typeface="+mn-lt"/>
                <a:ea typeface="Calibri"/>
                <a:cs typeface="Calibri"/>
                <a:sym typeface="Calibri"/>
              </a:rPr>
              <a:t>preko cijelog zaslona</a:t>
            </a:r>
            <a:r>
              <a:rPr lang="en-US" sz="1200" b="0" i="0" u="none" strike="noStrike" cap="none" dirty="0">
                <a:solidFill>
                  <a:schemeClr val="dk1"/>
                </a:solidFill>
                <a:effectLst/>
                <a:latin typeface="+mn-lt"/>
                <a:ea typeface="Calibri"/>
                <a:cs typeface="Calibri"/>
                <a:sym typeface="Calibri"/>
              </a:rPr>
              <a:t>) </a:t>
            </a:r>
            <a:r>
              <a:rPr lang="en-US" sz="1200" b="0" i="0" u="none" strike="noStrike" cap="none" dirty="0" err="1">
                <a:solidFill>
                  <a:schemeClr val="dk1"/>
                </a:solidFill>
                <a:effectLst/>
                <a:latin typeface="+mn-lt"/>
                <a:ea typeface="Calibri"/>
                <a:cs typeface="Calibri"/>
                <a:sym typeface="Calibri"/>
              </a:rPr>
              <a:t>te</a:t>
            </a:r>
            <a:r>
              <a:rPr lang="en-US" sz="1200" b="0" i="0" u="none" strike="noStrike" cap="none" dirty="0">
                <a:solidFill>
                  <a:schemeClr val="dk1"/>
                </a:solidFill>
                <a:effectLst/>
                <a:latin typeface="+mn-lt"/>
                <a:ea typeface="Calibri"/>
                <a:cs typeface="Calibri"/>
                <a:sym typeface="Calibri"/>
              </a:rPr>
              <a:t> </a:t>
            </a:r>
            <a:r>
              <a:rPr lang="en-US" sz="1200" b="0" i="0" u="none" strike="noStrike" cap="none" dirty="0" err="1">
                <a:solidFill>
                  <a:schemeClr val="dk1"/>
                </a:solidFill>
                <a:effectLst/>
                <a:latin typeface="+mn-lt"/>
                <a:ea typeface="Calibri"/>
                <a:cs typeface="Calibri"/>
                <a:sym typeface="Calibri"/>
              </a:rPr>
              <a:t>uz</a:t>
            </a:r>
            <a:r>
              <a:rPr lang="en-US" sz="1200" b="0" i="0" u="none" strike="noStrike" cap="none" dirty="0">
                <a:solidFill>
                  <a:schemeClr val="dk1"/>
                </a:solidFill>
                <a:effectLst/>
                <a:latin typeface="+mn-lt"/>
                <a:ea typeface="Calibri"/>
                <a:cs typeface="Calibri"/>
                <a:sym typeface="Calibri"/>
              </a:rPr>
              <a:t> </a:t>
            </a:r>
            <a:r>
              <a:rPr lang="en-US" sz="1200" b="0" i="0" u="none" strike="noStrike" cap="none" dirty="0" err="1">
                <a:solidFill>
                  <a:schemeClr val="dk1"/>
                </a:solidFill>
                <a:effectLst/>
                <a:latin typeface="+mn-lt"/>
                <a:ea typeface="Calibri"/>
                <a:cs typeface="Calibri"/>
                <a:sym typeface="Calibri"/>
              </a:rPr>
              <a:t>uključene</a:t>
            </a:r>
            <a:r>
              <a:rPr lang="en-US" sz="1200" b="0" i="0" u="none" strike="noStrike" cap="none" dirty="0">
                <a:solidFill>
                  <a:schemeClr val="dk1"/>
                </a:solidFill>
                <a:effectLst/>
                <a:latin typeface="+mn-lt"/>
                <a:ea typeface="Calibri"/>
                <a:cs typeface="Calibri"/>
                <a:sym typeface="Calibri"/>
              </a:rPr>
              <a:t> </a:t>
            </a:r>
            <a:r>
              <a:rPr lang="en-US" sz="1200" b="0" i="0" u="none" strike="noStrike" cap="none" dirty="0" err="1">
                <a:solidFill>
                  <a:schemeClr val="dk1"/>
                </a:solidFill>
                <a:effectLst/>
                <a:latin typeface="+mn-lt"/>
                <a:ea typeface="Calibri"/>
                <a:cs typeface="Calibri"/>
                <a:sym typeface="Calibri"/>
              </a:rPr>
              <a:t>titlove</a:t>
            </a:r>
            <a:r>
              <a:rPr lang="en-US" sz="1200" b="0" i="0" u="none" strike="noStrike" cap="none" dirty="0">
                <a:solidFill>
                  <a:schemeClr val="dk1"/>
                </a:solidFill>
                <a:effectLst/>
                <a:latin typeface="+mn-lt"/>
                <a:ea typeface="Calibri"/>
                <a:cs typeface="Calibri"/>
                <a:sym typeface="Calibri"/>
              </a:rPr>
              <a:t>. </a:t>
            </a:r>
            <a:endParaRPr lang="hr-BA" sz="1200" b="0" i="0" u="none" strike="noStrike" cap="none" dirty="0">
              <a:solidFill>
                <a:schemeClr val="dk1"/>
              </a:solidFill>
              <a:effectLst/>
              <a:latin typeface="+mn-lt"/>
              <a:ea typeface="Calibri"/>
              <a:cs typeface="Calibri"/>
              <a:sym typeface="Calibri"/>
            </a:endParaRPr>
          </a:p>
          <a:p>
            <a:pPr marL="457200" marR="0" lvl="0" indent="-228600" algn="just" defTabSz="914400" rtl="0" eaLnBrk="1" fontAlgn="auto" latinLnBrk="0" hangingPunct="1">
              <a:lnSpc>
                <a:spcPct val="100000"/>
              </a:lnSpc>
              <a:spcBef>
                <a:spcPts val="0"/>
              </a:spcBef>
              <a:spcAft>
                <a:spcPts val="0"/>
              </a:spcAft>
              <a:buClr>
                <a:srgbClr val="000000"/>
              </a:buClr>
              <a:buSzPts val="1400"/>
              <a:buFont typeface="Arial"/>
              <a:buNone/>
              <a:tabLst/>
              <a:defRPr/>
            </a:pPr>
            <a:r>
              <a:rPr lang="hr-BA" sz="1200" b="0" i="0" u="none" strike="noStrike" cap="none" dirty="0">
                <a:solidFill>
                  <a:schemeClr val="dk1"/>
                </a:solidFill>
                <a:effectLst/>
                <a:latin typeface="+mn-lt"/>
                <a:ea typeface="Calibri"/>
                <a:cs typeface="Calibri"/>
                <a:sym typeface="Calibri"/>
              </a:rPr>
              <a:t>*Predavač prije prikazivanja videa treba potaknuti polaznike na razmišljanje te navodeći sljedeće: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hr-HR" sz="1200" dirty="0">
                <a:solidFill>
                  <a:schemeClr val="tx1"/>
                </a:solidFill>
                <a:latin typeface="Open Sans" panose="020B0606030504020204" pitchFamily="34" charset="0"/>
                <a:ea typeface="Open Sans" panose="020B0606030504020204" pitchFamily="34" charset="0"/>
                <a:cs typeface="Open Sans" panose="020B0606030504020204" pitchFamily="34" charset="0"/>
              </a:rPr>
              <a:t>Veoma često se većina učitelja/nastavnika zapita koje </a:t>
            </a:r>
            <a:r>
              <a:rPr lang="hr-HR" b="0" i="0" dirty="0">
                <a:solidFill>
                  <a:srgbClr val="050505"/>
                </a:solidFill>
                <a:effectLst/>
                <a:latin typeface="Segoe UI Historic" panose="020B0502040204020203" pitchFamily="34" charset="0"/>
              </a:rPr>
              <a:t>digitalne kompetencije trebate steći te kako se odlučiti koji su digitalni alati potrebni vama i vašim učenicima.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hr-HR" b="0" i="0" dirty="0">
                <a:solidFill>
                  <a:srgbClr val="050505"/>
                </a:solidFill>
                <a:effectLst/>
                <a:latin typeface="Segoe UI Historic" panose="020B0502040204020203" pitchFamily="34" charset="0"/>
              </a:rPr>
              <a:t>SELFIE for TEACHERS je besplatan alat na internetu koji vam može pomoći u pronalasku ovih odgovora. Pogledajmo kratki video o ovom alatu. </a:t>
            </a:r>
            <a:endParaRPr lang="hr-HR" b="0" dirty="0"/>
          </a:p>
          <a:p>
            <a:endParaRPr lang="hr-HR" dirty="0"/>
          </a:p>
          <a:p>
            <a:endParaRPr lang="hr-HR" dirty="0"/>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65834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dirty="0"/>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469228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361967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hr-HR"/>
              <a:t>Demonstracija. Opcionalno samostalni rad polaznika.</a:t>
            </a:r>
          </a:p>
          <a:p>
            <a:r>
              <a:rPr lang="hr-HR"/>
              <a:t>Mogućnost instalacije aplikacija</a:t>
            </a:r>
            <a:r>
              <a:rPr lang="hr-HR" baseline="0"/>
              <a:t> </a:t>
            </a:r>
            <a:r>
              <a:rPr lang="hr-HR"/>
              <a:t>na računalo, tablet,</a:t>
            </a:r>
            <a:r>
              <a:rPr lang="hr-HR" baseline="0"/>
              <a:t> mobitel…</a:t>
            </a:r>
            <a:r>
              <a:rPr lang="hr-HR"/>
              <a:t>.</a:t>
            </a:r>
          </a:p>
          <a:p>
            <a:pPr marL="0" marR="0" indent="0" algn="l" defTabSz="914400" rtl="0" eaLnBrk="1" fontAlgn="auto" latinLnBrk="0" hangingPunct="1">
              <a:lnSpc>
                <a:spcPct val="100000"/>
              </a:lnSpc>
              <a:spcBef>
                <a:spcPts val="0"/>
              </a:spcBef>
              <a:spcAft>
                <a:spcPts val="0"/>
              </a:spcAft>
              <a:buClrTx/>
              <a:buSzTx/>
              <a:buFontTx/>
              <a:buNone/>
              <a:tabLst/>
              <a:defRPr/>
            </a:pPr>
            <a:r>
              <a:rPr lang="hr-HR"/>
              <a:t>Dostupan priručnik </a:t>
            </a:r>
            <a:r>
              <a:rPr lang="hr-HR" sz="1200" u="sng" kern="1200">
                <a:solidFill>
                  <a:schemeClr val="tx1"/>
                </a:solidFill>
                <a:effectLst/>
                <a:latin typeface="+mn-lt"/>
                <a:ea typeface="+mn-ea"/>
                <a:cs typeface="+mn-cs"/>
                <a:hlinkClick r:id="rId3"/>
              </a:rPr>
              <a:t>https://www.e-skole.hr/wp-content/uploads/2016/12/Prirucnik_Office365-1.pdf</a:t>
            </a:r>
            <a:r>
              <a:rPr lang="hr-HR" sz="1200" kern="120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hr-HR" sz="1200" u="sng" kern="1200">
                <a:solidFill>
                  <a:schemeClr val="tx1"/>
                </a:solidFill>
                <a:effectLst/>
                <a:latin typeface="+mn-lt"/>
                <a:ea typeface="+mn-ea"/>
                <a:cs typeface="+mn-cs"/>
                <a:hlinkClick r:id="rId4"/>
              </a:rPr>
              <a:t>http://www.carnet.hr/hosting_usluga_za_srednje_i_osnovne_skole/kako_postati_korisnik/administratori_imenika</a:t>
            </a:r>
            <a:r>
              <a:rPr lang="hr-HR" sz="1200" kern="1200">
                <a:solidFill>
                  <a:schemeClr val="tx1"/>
                </a:solidFill>
                <a:effectLst/>
                <a:latin typeface="+mn-lt"/>
                <a:ea typeface="+mn-ea"/>
                <a:cs typeface="+mn-cs"/>
              </a:rPr>
              <a:t> </a:t>
            </a:r>
            <a:endParaRPr lang="hr-HR"/>
          </a:p>
          <a:p>
            <a:endParaRPr lang="hr-HR"/>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038859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a:t>Demonstracija desktop aplikacije</a:t>
            </a:r>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329401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hr-HR"/>
              <a:t>Demonstracija. Opcionalno samostalni rad polaznika</a:t>
            </a:r>
          </a:p>
          <a:p>
            <a:endParaRPr lang="hr-HR"/>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251852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hr-HR"/>
              <a:t>Demonstracija. Opcionalno samostalni rad polaznika.</a:t>
            </a:r>
          </a:p>
          <a:p>
            <a:r>
              <a:rPr lang="hr-HR" b="1"/>
              <a:t>Objasniti</a:t>
            </a:r>
            <a:r>
              <a:rPr lang="hr-HR" b="1" baseline="0"/>
              <a:t> mogućnosti dijeljenja mape ili dokumenta. Naglasiti prednosti zajedničkog rada na dokumentu: korištenje jedne datoteke, uvijek ažurne promjene, svi koji trebaju imaju pristup toj datoteci, nema potrebe za slanjem i usklađivanje pojedinačnih dokumenata….</a:t>
            </a:r>
            <a:endParaRPr lang="hr-HR" b="1"/>
          </a:p>
          <a:p>
            <a:pPr marL="0" marR="0" indent="0" algn="l" defTabSz="914400" rtl="0" eaLnBrk="1" fontAlgn="auto" latinLnBrk="0" hangingPunct="1">
              <a:lnSpc>
                <a:spcPct val="100000"/>
              </a:lnSpc>
              <a:spcBef>
                <a:spcPts val="0"/>
              </a:spcBef>
              <a:spcAft>
                <a:spcPts val="0"/>
              </a:spcAft>
              <a:buClrTx/>
              <a:buSzTx/>
              <a:buFontTx/>
              <a:buNone/>
              <a:tabLst/>
              <a:defRPr/>
            </a:pPr>
            <a:r>
              <a:rPr lang="hr-HR"/>
              <a:t>Demonstracija različitih načina</a:t>
            </a:r>
            <a:r>
              <a:rPr lang="hr-HR" baseline="0"/>
              <a:t> podjele mapi i/ili datoteke, upravljanje pristupom, praćenje promjena u dokumentu, prikaz verzija i uklanjanje veze za zajedničko korištenje. </a:t>
            </a:r>
          </a:p>
          <a:p>
            <a:pPr marL="0" marR="0" indent="0" algn="l" defTabSz="914400" rtl="0" eaLnBrk="1" fontAlgn="auto" latinLnBrk="0" hangingPunct="1">
              <a:lnSpc>
                <a:spcPct val="100000"/>
              </a:lnSpc>
              <a:spcBef>
                <a:spcPts val="0"/>
              </a:spcBef>
              <a:spcAft>
                <a:spcPts val="0"/>
              </a:spcAft>
              <a:buClrTx/>
              <a:buSzTx/>
              <a:buFontTx/>
              <a:buNone/>
              <a:tabLst/>
              <a:defRPr/>
            </a:pPr>
            <a:r>
              <a:rPr lang="hr-HR" baseline="0"/>
              <a:t>Pokazati mogućnosti korištenja koša za smeće.</a:t>
            </a:r>
            <a:endParaRPr lang="hr-HR"/>
          </a:p>
          <a:p>
            <a:r>
              <a:rPr lang="hr-HR"/>
              <a:t>Uklanjanje veze</a:t>
            </a:r>
            <a:r>
              <a:rPr lang="hr-HR" baseline="0"/>
              <a:t> za zajedničko dijeljenje</a:t>
            </a:r>
          </a:p>
          <a:p>
            <a:r>
              <a:rPr lang="hr-HR" baseline="0"/>
              <a:t>Praćenje promjena na dokumentu, Povijest verzija</a:t>
            </a:r>
          </a:p>
          <a:p>
            <a:r>
              <a:rPr lang="hr-HR" baseline="0"/>
              <a:t>Prikaz koša za smeće</a:t>
            </a:r>
          </a:p>
          <a:p>
            <a:endParaRPr lang="hr-HR"/>
          </a:p>
          <a:p>
            <a:endParaRPr lang="hr-HR"/>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63789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184404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80555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d287a52856_0_2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d287a52856_0_241:notes"/>
          <p:cNvSpPr txBox="1">
            <a:spLocks noGrp="1"/>
          </p:cNvSpPr>
          <p:nvPr>
            <p:ph type="body" idx="1"/>
          </p:nvPr>
        </p:nvSpPr>
        <p:spPr>
          <a:xfrm>
            <a:off x="685800" y="1418811"/>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err="1">
                <a:latin typeface="Arial"/>
                <a:ea typeface="Arial"/>
                <a:cs typeface="Arial"/>
                <a:sym typeface="Arial"/>
              </a:rPr>
              <a:t>Ukratko</a:t>
            </a:r>
            <a:r>
              <a:rPr lang="en-US">
                <a:latin typeface="Arial"/>
                <a:ea typeface="Arial"/>
                <a:cs typeface="Arial"/>
                <a:sym typeface="Arial"/>
              </a:rPr>
              <a:t> </a:t>
            </a:r>
            <a:r>
              <a:rPr lang="en-US" err="1">
                <a:latin typeface="Arial"/>
                <a:ea typeface="Arial"/>
                <a:cs typeface="Arial"/>
                <a:sym typeface="Arial"/>
              </a:rPr>
              <a:t>podsjetiti</a:t>
            </a:r>
            <a:r>
              <a:rPr lang="en-US">
                <a:latin typeface="Arial"/>
                <a:ea typeface="Arial"/>
                <a:cs typeface="Arial"/>
                <a:sym typeface="Arial"/>
              </a:rPr>
              <a:t> </a:t>
            </a:r>
            <a:r>
              <a:rPr lang="en-US" err="1">
                <a:latin typeface="Arial"/>
                <a:ea typeface="Arial"/>
                <a:cs typeface="Arial"/>
                <a:sym typeface="Arial"/>
              </a:rPr>
              <a:t>polaznike</a:t>
            </a:r>
            <a:r>
              <a:rPr lang="en-US">
                <a:latin typeface="Arial"/>
                <a:ea typeface="Arial"/>
                <a:cs typeface="Arial"/>
                <a:sym typeface="Arial"/>
              </a:rPr>
              <a:t> </a:t>
            </a:r>
            <a:r>
              <a:rPr lang="en-US" err="1">
                <a:latin typeface="Arial"/>
                <a:ea typeface="Arial"/>
                <a:cs typeface="Arial"/>
                <a:sym typeface="Arial"/>
              </a:rPr>
              <a:t>na</a:t>
            </a:r>
            <a:r>
              <a:rPr lang="en-US">
                <a:latin typeface="Arial"/>
                <a:ea typeface="Arial"/>
                <a:cs typeface="Arial"/>
                <a:sym typeface="Arial"/>
              </a:rPr>
              <a:t> </a:t>
            </a:r>
            <a:r>
              <a:rPr lang="hr-HR">
                <a:latin typeface="Arial"/>
                <a:ea typeface="Arial"/>
                <a:cs typeface="Arial"/>
                <a:sym typeface="Arial"/>
              </a:rPr>
              <a:t>sami cilj webinara. Nije potrebno detaljno čitati, samo okvirno.</a:t>
            </a:r>
            <a:endParaRPr>
              <a:latin typeface="Arial"/>
              <a:ea typeface="Arial"/>
              <a:cs typeface="Arial"/>
              <a:sym typeface="Arial"/>
            </a:endParaRPr>
          </a:p>
        </p:txBody>
      </p:sp>
      <p:sp>
        <p:nvSpPr>
          <p:cNvPr id="145" name="Google Shape;145;gd287a52856_0_24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a:t>
            </a:fld>
            <a:endParaRPr/>
          </a:p>
        </p:txBody>
      </p:sp>
    </p:spTree>
    <p:extLst>
      <p:ext uri="{BB962C8B-B14F-4D97-AF65-F5344CB8AC3E}">
        <p14:creationId xmlns:p14="http://schemas.microsoft.com/office/powerpoint/2010/main" val="28028157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dirty="0">
                <a:solidFill>
                  <a:schemeClr val="tx1"/>
                </a:solidFill>
                <a:latin typeface="Open Sans" panose="020B0606030504020204" pitchFamily="34" charset="0"/>
                <a:ea typeface="Open Sans" panose="020B0606030504020204" pitchFamily="34" charset="0"/>
                <a:cs typeface="Open Sans" panose="020B0606030504020204" pitchFamily="34" charset="0"/>
              </a:rPr>
              <a:t>Pisanje dijelova nastavnog plana na zasebnim listovima omogućava pristup određenim dijelovima  godišnjeg izvedbenog kurikuluma bez nepotrebnog pomicanja po tekstu (</a:t>
            </a:r>
            <a:r>
              <a:rPr lang="hr-HR" sz="120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skrolanja</a:t>
            </a:r>
            <a:endParaRPr lang="hr-HR" dirty="0"/>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595526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hr-HR"/>
              <a:t>Demonstracija. Opcionalno samostalni rad polaznika.</a:t>
            </a:r>
          </a:p>
          <a:p>
            <a:r>
              <a:rPr lang="hr-HR"/>
              <a:t>Automatsko ažuriranje</a:t>
            </a:r>
            <a:r>
              <a:rPr lang="hr-HR" baseline="0"/>
              <a:t> zbroja</a:t>
            </a:r>
          </a:p>
          <a:p>
            <a:r>
              <a:rPr lang="hr-HR" baseline="0"/>
              <a:t>Prikazati opcije zajedničkog korištenja.</a:t>
            </a:r>
            <a:endParaRPr lang="hr-HR"/>
          </a:p>
          <a:p>
            <a:endParaRPr lang="hr-HR"/>
          </a:p>
          <a:p>
            <a:endParaRPr lang="hr-HR"/>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085552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b="0" i="0" kern="1200">
                <a:solidFill>
                  <a:schemeClr val="tx1"/>
                </a:solidFill>
                <a:effectLst/>
                <a:latin typeface="+mn-lt"/>
                <a:ea typeface="+mn-ea"/>
                <a:cs typeface="+mn-cs"/>
              </a:rPr>
              <a:t>Operativni plan u Excelu</a:t>
            </a:r>
          </a:p>
          <a:p>
            <a:r>
              <a:rPr lang="hr-HR"/>
              <a:t>Jednostavno oblikovanje podataka u tablici,</a:t>
            </a:r>
            <a:r>
              <a:rPr lang="hr-HR" baseline="0"/>
              <a:t> automatski se ažuriraju rezultati korištenih formula</a:t>
            </a:r>
          </a:p>
          <a:p>
            <a:r>
              <a:rPr lang="hr-HR" baseline="0"/>
              <a:t>Demonstracija: ISPIS</a:t>
            </a:r>
          </a:p>
          <a:p>
            <a:r>
              <a:rPr lang="hr-HR" sz="1200" kern="1200">
                <a:solidFill>
                  <a:schemeClr val="tx1"/>
                </a:solidFill>
                <a:effectLst/>
                <a:latin typeface="+mn-lt"/>
                <a:ea typeface="+mn-ea"/>
                <a:cs typeface="+mn-cs"/>
              </a:rPr>
              <a:t>Pri ispisu odabiremo opciju </a:t>
            </a:r>
            <a:r>
              <a:rPr lang="hr-HR" sz="1200" b="1" kern="1200">
                <a:solidFill>
                  <a:schemeClr val="tx1"/>
                </a:solidFill>
                <a:effectLst/>
                <a:latin typeface="+mn-lt"/>
                <a:ea typeface="+mn-ea"/>
                <a:cs typeface="+mn-cs"/>
              </a:rPr>
              <a:t>Cijela radna knjiga </a:t>
            </a:r>
            <a:r>
              <a:rPr lang="hr-HR" sz="1200" kern="1200">
                <a:solidFill>
                  <a:schemeClr val="tx1"/>
                </a:solidFill>
                <a:effectLst/>
                <a:latin typeface="+mn-lt"/>
                <a:ea typeface="+mn-ea"/>
                <a:cs typeface="+mn-cs"/>
              </a:rPr>
              <a:t>kako</a:t>
            </a:r>
            <a:r>
              <a:rPr lang="hr-HR" sz="1200" b="1" kern="1200">
                <a:solidFill>
                  <a:schemeClr val="tx1"/>
                </a:solidFill>
                <a:effectLst/>
                <a:latin typeface="+mn-lt"/>
                <a:ea typeface="+mn-ea"/>
                <a:cs typeface="+mn-cs"/>
              </a:rPr>
              <a:t> </a:t>
            </a:r>
            <a:r>
              <a:rPr lang="hr-HR" sz="1200" kern="1200">
                <a:solidFill>
                  <a:schemeClr val="tx1"/>
                </a:solidFill>
                <a:effectLst/>
                <a:latin typeface="+mn-lt"/>
                <a:ea typeface="+mn-ea"/>
                <a:cs typeface="+mn-cs"/>
              </a:rPr>
              <a:t>ne bismo morali ispisivati svaki list zasebno. </a:t>
            </a:r>
          </a:p>
          <a:p>
            <a:r>
              <a:rPr lang="hr-HR" sz="1200" kern="1200">
                <a:solidFill>
                  <a:schemeClr val="tx1"/>
                </a:solidFill>
                <a:effectLst/>
                <a:latin typeface="+mn-lt"/>
                <a:ea typeface="+mn-ea"/>
                <a:cs typeface="+mn-cs"/>
              </a:rPr>
              <a:t>Opcija skaliranja </a:t>
            </a:r>
            <a:r>
              <a:rPr lang="hr-HR" sz="1200" b="1" kern="1200">
                <a:solidFill>
                  <a:schemeClr val="tx1"/>
                </a:solidFill>
                <a:effectLst/>
                <a:latin typeface="+mn-lt"/>
                <a:ea typeface="+mn-ea"/>
                <a:cs typeface="+mn-cs"/>
              </a:rPr>
              <a:t>Prilagodi stupce da svi stanu na jednu stranicu</a:t>
            </a:r>
            <a:r>
              <a:rPr lang="hr-HR" sz="1200" kern="1200">
                <a:solidFill>
                  <a:schemeClr val="tx1"/>
                </a:solidFill>
                <a:effectLst/>
                <a:latin typeface="+mn-lt"/>
                <a:ea typeface="+mn-ea"/>
                <a:cs typeface="+mn-cs"/>
              </a:rPr>
              <a:t> osigurava da se sadržaj podataka organiziran u stupce prilagodi širini papira</a:t>
            </a:r>
          </a:p>
          <a:p>
            <a:pPr marL="0" marR="0" lvl="0" indent="0" algn="l" defTabSz="914400" rtl="0" eaLnBrk="1" fontAlgn="auto" latinLnBrk="0" hangingPunct="1">
              <a:lnSpc>
                <a:spcPct val="100000"/>
              </a:lnSpc>
              <a:spcBef>
                <a:spcPts val="0"/>
              </a:spcBef>
              <a:spcAft>
                <a:spcPts val="0"/>
              </a:spcAft>
              <a:buClrTx/>
              <a:buSzTx/>
              <a:buFontTx/>
              <a:buNone/>
              <a:tabLst/>
              <a:defRPr/>
            </a:pPr>
            <a:r>
              <a:rPr lang="hr-HR"/>
              <a:t>Umjesto ispisa: zajedničko korištenje, objava na </a:t>
            </a:r>
            <a:r>
              <a:rPr lang="hr-HR" err="1"/>
              <a:t>Yammer</a:t>
            </a:r>
            <a:r>
              <a:rPr lang="hr-HR"/>
              <a:t> društvenoj mreži,</a:t>
            </a:r>
            <a:r>
              <a:rPr lang="hr-HR" baseline="0"/>
              <a:t> ugradnja na mrežne stranice Škole i sl.</a:t>
            </a:r>
          </a:p>
          <a:p>
            <a:r>
              <a:rPr lang="hr-HR" baseline="0"/>
              <a:t>Zajedničko korištenje: </a:t>
            </a:r>
          </a:p>
          <a:p>
            <a:r>
              <a:rPr lang="hr-HR"/>
              <a:t>Promjena prava pristupa  -  napomenuti</a:t>
            </a:r>
            <a:r>
              <a:rPr lang="hr-HR" baseline="0"/>
              <a:t> koristiti AAI za službene dokumente</a:t>
            </a:r>
          </a:p>
          <a:p>
            <a:r>
              <a:rPr lang="hr-HR" baseline="0"/>
              <a:t>Promjena prava uređivanja i datum isteka poveznice</a:t>
            </a:r>
            <a:endParaRPr lang="hr-HR"/>
          </a:p>
          <a:p>
            <a:pPr marL="0" marR="0" lvl="0" indent="0" algn="l" defTabSz="914400" rtl="0" eaLnBrk="1" fontAlgn="auto" latinLnBrk="0" hangingPunct="1">
              <a:lnSpc>
                <a:spcPct val="100000"/>
              </a:lnSpc>
              <a:spcBef>
                <a:spcPts val="0"/>
              </a:spcBef>
              <a:spcAft>
                <a:spcPts val="0"/>
              </a:spcAft>
              <a:buClrTx/>
              <a:buSzTx/>
              <a:buFontTx/>
              <a:buNone/>
              <a:tabLst/>
              <a:defRPr/>
            </a:pPr>
            <a:endParaRPr lang="hr-HR"/>
          </a:p>
          <a:p>
            <a:endParaRPr lang="hr-HR"/>
          </a:p>
          <a:p>
            <a:endParaRPr lang="hr-HR"/>
          </a:p>
          <a:p>
            <a:endParaRPr lang="hr-HR"/>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51710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451767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30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23193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685800" indent="-457200">
              <a:buFont typeface="Arial" panose="020B0604020202020204" pitchFamily="34" charset="0"/>
              <a:buChar char="•"/>
            </a:pPr>
            <a:r>
              <a:rPr lang="hr-HR" sz="1200" dirty="0">
                <a:solidFill>
                  <a:schemeClr val="tx1"/>
                </a:solidFill>
                <a:latin typeface="Open Sans" panose="020B0606030504020204" pitchFamily="34" charset="0"/>
                <a:ea typeface="Open Sans" panose="020B0606030504020204" pitchFamily="34" charset="0"/>
                <a:cs typeface="Open Sans" panose="020B0606030504020204" pitchFamily="34" charset="0"/>
              </a:rPr>
              <a:t>Problem organizacije (jedan ili više dokumenata za svaki nastavni sat)</a:t>
            </a:r>
          </a:p>
          <a:p>
            <a:pPr marL="685800" indent="-457200">
              <a:buFont typeface="Arial" panose="020B0604020202020204" pitchFamily="34" charset="0"/>
              <a:buChar char="•"/>
            </a:pPr>
            <a:r>
              <a:rPr lang="hr-HR" sz="1200" dirty="0">
                <a:solidFill>
                  <a:schemeClr val="tx1"/>
                </a:solidFill>
                <a:latin typeface="Open Sans" panose="020B0606030504020204" pitchFamily="34" charset="0"/>
                <a:ea typeface="Open Sans" panose="020B0606030504020204" pitchFamily="34" charset="0"/>
                <a:cs typeface="Open Sans" panose="020B0606030504020204" pitchFamily="34" charset="0"/>
              </a:rPr>
              <a:t>Voditi brigu o nazivu dokumenta</a:t>
            </a:r>
          </a:p>
          <a:p>
            <a:pPr marL="685800" indent="-457200">
              <a:buFont typeface="Arial" panose="020B0604020202020204" pitchFamily="34" charset="0"/>
              <a:buChar char="•"/>
            </a:pPr>
            <a:r>
              <a:rPr lang="hr-HR" sz="1200" dirty="0">
                <a:solidFill>
                  <a:schemeClr val="tx1"/>
                </a:solidFill>
                <a:latin typeface="Open Sans" panose="020B0606030504020204" pitchFamily="34" charset="0"/>
                <a:ea typeface="Open Sans" panose="020B0606030504020204" pitchFamily="34" charset="0"/>
                <a:cs typeface="Open Sans" panose="020B0606030504020204" pitchFamily="34" charset="0"/>
              </a:rPr>
              <a:t>Problem povezivanja s pratećim datotekama (prezentacije, nastavni listići)</a:t>
            </a:r>
          </a:p>
          <a:p>
            <a:endParaRPr lang="hr-HR" dirty="0"/>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31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701913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33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391710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hr-HR"/>
              <a:t>Organizacija po sekcijama i stranicama</a:t>
            </a:r>
          </a:p>
          <a:p>
            <a:endParaRPr lang="hr-HR"/>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34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968738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hr-HR"/>
              <a:t>Demonstracija. Opcionalno samostalni rad polaznika.</a:t>
            </a:r>
          </a:p>
          <a:p>
            <a:endParaRPr lang="hr-HR"/>
          </a:p>
          <a:p>
            <a:endParaRPr lang="hr-HR"/>
          </a:p>
          <a:p>
            <a:endParaRPr lang="hr-HR"/>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35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075252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hr-HR" dirty="0"/>
              <a:t>Radna bilježnica ravnatelja/pedagoga…..</a:t>
            </a:r>
          </a:p>
          <a:p>
            <a:endParaRPr lang="hr-HR" dirty="0"/>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36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61546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d287a52856_0_2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d287a52856_0_241:notes"/>
          <p:cNvSpPr txBox="1">
            <a:spLocks noGrp="1"/>
          </p:cNvSpPr>
          <p:nvPr>
            <p:ph type="body" idx="1"/>
          </p:nvPr>
        </p:nvSpPr>
        <p:spPr>
          <a:xfrm>
            <a:off x="685800" y="1418811"/>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err="1">
                <a:latin typeface="Arial"/>
                <a:ea typeface="Arial"/>
                <a:cs typeface="Arial"/>
                <a:sym typeface="Arial"/>
              </a:rPr>
              <a:t>Ukratko</a:t>
            </a:r>
            <a:r>
              <a:rPr lang="en-US" dirty="0">
                <a:latin typeface="Arial"/>
                <a:ea typeface="Arial"/>
                <a:cs typeface="Arial"/>
                <a:sym typeface="Arial"/>
              </a:rPr>
              <a:t> </a:t>
            </a:r>
            <a:r>
              <a:rPr lang="en-US" dirty="0" err="1">
                <a:latin typeface="Arial"/>
                <a:ea typeface="Arial"/>
                <a:cs typeface="Arial"/>
                <a:sym typeface="Arial"/>
              </a:rPr>
              <a:t>podsjetiti</a:t>
            </a:r>
            <a:r>
              <a:rPr lang="en-US" dirty="0">
                <a:latin typeface="Arial"/>
                <a:ea typeface="Arial"/>
                <a:cs typeface="Arial"/>
                <a:sym typeface="Arial"/>
              </a:rPr>
              <a:t> </a:t>
            </a:r>
            <a:r>
              <a:rPr lang="en-US" dirty="0" err="1">
                <a:latin typeface="Arial"/>
                <a:ea typeface="Arial"/>
                <a:cs typeface="Arial"/>
                <a:sym typeface="Arial"/>
              </a:rPr>
              <a:t>polaznike</a:t>
            </a:r>
            <a:r>
              <a:rPr lang="en-US" dirty="0">
                <a:latin typeface="Arial"/>
                <a:ea typeface="Arial"/>
                <a:cs typeface="Arial"/>
                <a:sym typeface="Arial"/>
              </a:rPr>
              <a:t> </a:t>
            </a:r>
            <a:r>
              <a:rPr lang="en-US" dirty="0" err="1">
                <a:latin typeface="Arial"/>
                <a:ea typeface="Arial"/>
                <a:cs typeface="Arial"/>
                <a:sym typeface="Arial"/>
              </a:rPr>
              <a:t>na</a:t>
            </a:r>
            <a:r>
              <a:rPr lang="en-US" dirty="0">
                <a:latin typeface="Arial"/>
                <a:ea typeface="Arial"/>
                <a:cs typeface="Arial"/>
                <a:sym typeface="Arial"/>
              </a:rPr>
              <a:t> </a:t>
            </a:r>
            <a:r>
              <a:rPr lang="en-US" dirty="0" err="1">
                <a:latin typeface="Arial"/>
                <a:ea typeface="Arial"/>
                <a:cs typeface="Arial"/>
                <a:sym typeface="Arial"/>
              </a:rPr>
              <a:t>ishode</a:t>
            </a:r>
            <a:r>
              <a:rPr lang="en-US" dirty="0">
                <a:latin typeface="Arial"/>
                <a:ea typeface="Arial"/>
                <a:cs typeface="Arial"/>
                <a:sym typeface="Arial"/>
              </a:rPr>
              <a:t> </a:t>
            </a:r>
            <a:r>
              <a:rPr lang="en-US" dirty="0" err="1">
                <a:latin typeface="Arial"/>
                <a:ea typeface="Arial"/>
                <a:cs typeface="Arial"/>
                <a:sym typeface="Arial"/>
              </a:rPr>
              <a:t>učenja</a:t>
            </a:r>
            <a:r>
              <a:rPr lang="hr-HR" dirty="0">
                <a:latin typeface="Arial"/>
                <a:ea typeface="Arial"/>
                <a:cs typeface="Arial"/>
                <a:sym typeface="Arial"/>
              </a:rPr>
              <a:t>. Nije potrebno detaljno čitati, samo okvirno.</a:t>
            </a:r>
            <a:endParaRPr dirty="0">
              <a:latin typeface="Arial"/>
              <a:ea typeface="Arial"/>
              <a:cs typeface="Arial"/>
              <a:sym typeface="Arial"/>
            </a:endParaRPr>
          </a:p>
        </p:txBody>
      </p:sp>
      <p:sp>
        <p:nvSpPr>
          <p:cNvPr id="145" name="Google Shape;145;gd287a52856_0_24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a:p>
          <a:p>
            <a:endParaRPr lang="hr-HR"/>
          </a:p>
          <a:p>
            <a:endParaRPr lang="hr-HR"/>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37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755857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hr-HR" dirty="0"/>
              <a:t>Istaknuti: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hr-HR" dirty="0"/>
              <a:t>- </a:t>
            </a:r>
            <a:r>
              <a:rPr lang="hr-HR" sz="1200" dirty="0">
                <a:solidFill>
                  <a:schemeClr val="tx1"/>
                </a:solidFill>
                <a:latin typeface="Open Sans" panose="020B0606030504020204" pitchFamily="34" charset="0"/>
                <a:ea typeface="Open Sans" panose="020B0606030504020204" pitchFamily="34" charset="0"/>
                <a:cs typeface="Open Sans" panose="020B0606030504020204" pitchFamily="34" charset="0"/>
              </a:rPr>
              <a:t>važno je ispravno odrediti ishode učenja koji će se najbolje ostvariti primjenom digitalne tehnologije</a:t>
            </a:r>
          </a:p>
          <a:p>
            <a:pPr marL="457200" marR="0" lvl="0" indent="-228600" algn="l" defTabSz="914400" rtl="0" eaLnBrk="1" fontAlgn="auto" latinLnBrk="0" hangingPunct="1">
              <a:lnSpc>
                <a:spcPct val="100000"/>
              </a:lnSpc>
              <a:spcBef>
                <a:spcPts val="0"/>
              </a:spcBef>
              <a:spcAft>
                <a:spcPts val="0"/>
              </a:spcAft>
              <a:buClr>
                <a:srgbClr val="000000"/>
              </a:buClr>
              <a:buSzPts val="1400"/>
              <a:buFontTx/>
              <a:buChar char="-"/>
              <a:tabLst/>
              <a:defRPr/>
            </a:pPr>
            <a:r>
              <a:rPr lang="hr-HR" sz="1200" b="1" dirty="0">
                <a:solidFill>
                  <a:schemeClr val="tx1"/>
                </a:solidFill>
                <a:latin typeface="Open Sans" panose="020B0606030504020204" pitchFamily="34" charset="0"/>
                <a:ea typeface="Open Sans" panose="020B0606030504020204" pitchFamily="34" charset="0"/>
                <a:cs typeface="Open Sans" panose="020B0606030504020204" pitchFamily="34" charset="0"/>
              </a:rPr>
              <a:t>Alate primarno treba uvoditi u nastavni proces putem učeničkih aktivnosti, pri čemu se učenici njima koriste kako bi realizirali ciljeve i zadatke</a:t>
            </a:r>
          </a:p>
          <a:p>
            <a:pPr marL="228600" marR="0" lvl="0" indent="0" algn="l" defTabSz="914400" rtl="0" eaLnBrk="1" fontAlgn="auto" latinLnBrk="0" hangingPunct="1">
              <a:lnSpc>
                <a:spcPct val="100000"/>
              </a:lnSpc>
              <a:spcBef>
                <a:spcPts val="0"/>
              </a:spcBef>
              <a:spcAft>
                <a:spcPts val="0"/>
              </a:spcAft>
              <a:buClr>
                <a:srgbClr val="000000"/>
              </a:buClr>
              <a:buSzPts val="1400"/>
              <a:buFontTx/>
              <a:buNone/>
              <a:tabLst/>
              <a:defRPr/>
            </a:pPr>
            <a:endParaRPr lang="hr-HR" sz="1200" b="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Tx/>
              <a:buNone/>
              <a:tabLst/>
              <a:defRPr/>
            </a:pPr>
            <a:r>
              <a:rPr lang="hr-HR" sz="1200" b="0" dirty="0">
                <a:solidFill>
                  <a:schemeClr val="tx1"/>
                </a:solidFill>
                <a:latin typeface="Open Sans" panose="020B0606030504020204" pitchFamily="34" charset="0"/>
                <a:ea typeface="Open Sans" panose="020B0606030504020204" pitchFamily="34" charset="0"/>
                <a:cs typeface="Open Sans" panose="020B0606030504020204" pitchFamily="34" charset="0"/>
              </a:rPr>
              <a:t>Polaznicima navesti kako o mnogim digitalnim alatima koje učitelji/nastavnici mogu koristiti u svojoj nastavi, te upute za rad s njima sa primjerima mogu pronaći na web stranici </a:t>
            </a:r>
            <a:r>
              <a:rPr lang="hr-HR" sz="12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Carnetovog</a:t>
            </a:r>
            <a:r>
              <a:rPr lang="hr-HR" sz="12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e-</a:t>
            </a:r>
            <a:r>
              <a:rPr lang="hr-HR" sz="12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labaratorija</a:t>
            </a:r>
            <a:r>
              <a:rPr lang="hr-HR" sz="12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Dok scenarije poučavanja mogu pronaći na </a:t>
            </a:r>
            <a:r>
              <a:rPr lang="hr-HR" sz="12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Edutoriju</a:t>
            </a:r>
            <a:r>
              <a:rPr lang="hr-HR" sz="12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hr-HR" sz="12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E_labaratorij</a:t>
            </a:r>
            <a:r>
              <a:rPr lang="hr-HR" sz="12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i </a:t>
            </a:r>
            <a:r>
              <a:rPr lang="hr-HR" sz="12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Edutorij</a:t>
            </a:r>
            <a:r>
              <a:rPr lang="hr-HR" sz="12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se mogu otvoriti  preko poveznica prikazanih na ovom slajdu.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hr-HR" sz="1200" dirty="0">
              <a:solidFill>
                <a:srgbClr val="00B0F0"/>
              </a:solidFill>
              <a:latin typeface="Open Sans" panose="020B0606030504020204" pitchFamily="34" charset="0"/>
              <a:ea typeface="Open Sans" panose="020B0606030504020204" pitchFamily="34" charset="0"/>
              <a:cs typeface="Open Sans" panose="020B0606030504020204" pitchFamily="34" charset="0"/>
            </a:endParaRPr>
          </a:p>
          <a:p>
            <a:endParaRPr lang="hr-HR" dirty="0"/>
          </a:p>
          <a:p>
            <a:endParaRPr lang="hr-HR" dirty="0"/>
          </a:p>
          <a:p>
            <a:endParaRPr lang="hr-HR" dirty="0"/>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38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91636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dirty="0"/>
          </a:p>
          <a:p>
            <a:endParaRPr lang="hr-HR" dirty="0"/>
          </a:p>
          <a:p>
            <a:r>
              <a:rPr lang="hr-HR" dirty="0"/>
              <a:t>Istaknuti da su ovo primjeri za uporabu digitalnih alata koji nastavniku/učitelju  povremeno mogu pomoći na zanimljiviji način ostvariti predmetne ishode </a:t>
            </a:r>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39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60938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dirty="0"/>
          </a:p>
          <a:p>
            <a:endParaRPr lang="hr-HR" dirty="0"/>
          </a:p>
          <a:p>
            <a:r>
              <a:rPr lang="hr-HR" dirty="0"/>
              <a:t>Istaknuti da su ovo primjeri za uporabu digitalnih alata koji nastavniku/učitelju  povremeno mogu pomoći na zanimljiviji način ostvariti predmetne ishode </a:t>
            </a:r>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40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60938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dirty="0"/>
              <a:t>Padlet je online alat namijenjen suradnji. Alat se koristi kao “prazan papir”, tj. online zid na kojem možete dodavati svoje ideje, recenzije, obavijesti, informacije, učitavati slike i dokumente, a možete i drugim sudionicima omogućiti sve navedeno. Alat se može koristiti i kao alat za glasanje te za vršnjačko vrednovanje. Odlikuje ga jednostavnost korištenja, dostupnost na različitim uređajima, prilagođenost potrebama korisnika i raznovrsna namjena. </a:t>
            </a:r>
          </a:p>
          <a:p>
            <a:r>
              <a:rPr lang="hr-HR" b="0" i="0" dirty="0">
                <a:solidFill>
                  <a:srgbClr val="444444"/>
                </a:solidFill>
                <a:effectLst/>
                <a:latin typeface="Open Sans" panose="020B0606030504020204" pitchFamily="34" charset="0"/>
              </a:rPr>
              <a:t>Padlet je alat koji je izvrsno pomoćno sredstvo za organizaciju nastavnih i izvannastavnih aktivnosti i uz inovativnog nastavnik biti izuzetno koristan u samom procesu poučavanja. </a:t>
            </a:r>
          </a:p>
          <a:p>
            <a:r>
              <a:rPr lang="hr-HR" b="1" i="0" dirty="0">
                <a:solidFill>
                  <a:srgbClr val="444444"/>
                </a:solidFill>
                <a:effectLst/>
                <a:latin typeface="Open Sans" panose="020B0606030504020204" pitchFamily="34" charset="0"/>
              </a:rPr>
              <a:t>Alatu se može pristupiti i iz sustava Ofice365</a:t>
            </a:r>
            <a:r>
              <a:rPr lang="hr-HR" b="0" i="0" dirty="0">
                <a:solidFill>
                  <a:srgbClr val="444444"/>
                </a:solidFill>
                <a:effectLst/>
                <a:latin typeface="Open Sans" panose="020B0606030504020204" pitchFamily="34" charset="0"/>
              </a:rPr>
              <a:t>, a svaki korisnik imat će na raspolaganju 3 online zida za korištenje u besplatnoj verziji.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hr-HR" b="1" i="0" dirty="0">
                <a:solidFill>
                  <a:srgbClr val="444444"/>
                </a:solidFill>
                <a:effectLst/>
                <a:latin typeface="Open Sans" panose="020B0606030504020204" pitchFamily="34" charset="0"/>
              </a:rPr>
              <a:t>Upute za rad su dostupne na </a:t>
            </a:r>
            <a:r>
              <a:rPr lang="hr-HR" b="1" i="0" dirty="0" err="1">
                <a:solidFill>
                  <a:srgbClr val="444444"/>
                </a:solidFill>
                <a:effectLst/>
                <a:latin typeface="Open Sans" panose="020B0606030504020204" pitchFamily="34" charset="0"/>
              </a:rPr>
              <a:t>Carnetovom</a:t>
            </a:r>
            <a:r>
              <a:rPr lang="hr-HR" b="1" i="0" dirty="0">
                <a:solidFill>
                  <a:srgbClr val="444444"/>
                </a:solidFill>
                <a:effectLst/>
                <a:latin typeface="Open Sans" panose="020B0606030504020204" pitchFamily="34" charset="0"/>
              </a:rPr>
              <a:t> e-</a:t>
            </a:r>
            <a:r>
              <a:rPr lang="hr-HR" b="1" i="0" dirty="0" err="1">
                <a:solidFill>
                  <a:srgbClr val="444444"/>
                </a:solidFill>
                <a:effectLst/>
                <a:latin typeface="Open Sans" panose="020B0606030504020204" pitchFamily="34" charset="0"/>
              </a:rPr>
              <a:t>labaratoriju</a:t>
            </a:r>
            <a:r>
              <a:rPr lang="hr-HR" b="1" i="0" dirty="0">
                <a:solidFill>
                  <a:srgbClr val="444444"/>
                </a:solidFill>
                <a:effectLst/>
                <a:latin typeface="Open Sans" panose="020B0606030504020204" pitchFamily="34" charset="0"/>
              </a:rPr>
              <a:t>. </a:t>
            </a:r>
          </a:p>
          <a:p>
            <a:endParaRPr lang="hr-HR" dirty="0"/>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41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232248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pl-PL" dirty="0"/>
              <a:t>Mentimeter je jednostavan i intuitivan alat koji nastavnicima omogućava prikupljanje povratnih informacija i procjene znanja s rezultatima u stvarnom vremenu. Prednost je alata što učenici ne moraju izraditi korisnički račun za odgovaranje na pitanja i unos povratnih informacija jer su na taj način zaštićeni s obzirom da ne trebaju davati svoje osobne informacije. Nastavnici alat mogu koristiti za kratke provjere znanja ili za prikupljanje informacija, npr. odluka o lokaciji školskog izleta. Još je jedna prednost što se sadržaju može pristupiti s bilo kojeg uređaja stoga nastavnici nisu ograničeni na jednu prostoriju koja ima računala, važan je samo pristup mreži. Nedostatak su dva pitanja po prezentaciji, ali nastavnici taj problem mogu zaobići izradom onoliko prezentacija koliko im je potrebno za sav sadržaj budući da imaju mogućnost neograničenog broja prezentacija. </a:t>
            </a:r>
          </a:p>
          <a:p>
            <a:r>
              <a:rPr lang="pl-PL" dirty="0"/>
              <a:t>U navedenom alatu su prikupljeni i vaši odgovori na početku ovog webinara.</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hr-HR" b="1" i="0" dirty="0">
                <a:solidFill>
                  <a:srgbClr val="444444"/>
                </a:solidFill>
                <a:effectLst/>
                <a:latin typeface="Open Sans" panose="020B0606030504020204" pitchFamily="34" charset="0"/>
              </a:rPr>
              <a:t>Upute za rad su dostupne na </a:t>
            </a:r>
            <a:r>
              <a:rPr lang="hr-HR" b="1" i="0" dirty="0" err="1">
                <a:solidFill>
                  <a:srgbClr val="444444"/>
                </a:solidFill>
                <a:effectLst/>
                <a:latin typeface="Open Sans" panose="020B0606030504020204" pitchFamily="34" charset="0"/>
              </a:rPr>
              <a:t>Carnetovom</a:t>
            </a:r>
            <a:r>
              <a:rPr lang="hr-HR" b="1" i="0" dirty="0">
                <a:solidFill>
                  <a:srgbClr val="444444"/>
                </a:solidFill>
                <a:effectLst/>
                <a:latin typeface="Open Sans" panose="020B0606030504020204" pitchFamily="34" charset="0"/>
              </a:rPr>
              <a:t> e-</a:t>
            </a:r>
            <a:r>
              <a:rPr lang="hr-HR" b="1" i="0" dirty="0" err="1">
                <a:solidFill>
                  <a:srgbClr val="444444"/>
                </a:solidFill>
                <a:effectLst/>
                <a:latin typeface="Open Sans" panose="020B0606030504020204" pitchFamily="34" charset="0"/>
              </a:rPr>
              <a:t>labaratoriju</a:t>
            </a:r>
            <a:r>
              <a:rPr lang="hr-HR" b="1" i="0" dirty="0">
                <a:solidFill>
                  <a:srgbClr val="444444"/>
                </a:solidFill>
                <a:effectLst/>
                <a:latin typeface="Open Sans" panose="020B0606030504020204" pitchFamily="34" charset="0"/>
              </a:rPr>
              <a:t>. </a:t>
            </a:r>
          </a:p>
          <a:p>
            <a:endParaRPr lang="hr-HR" dirty="0"/>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42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45381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algn="l"/>
            <a:r>
              <a:rPr lang="hr-HR" b="0" i="0" dirty="0">
                <a:solidFill>
                  <a:srgbClr val="444444"/>
                </a:solidFill>
                <a:effectLst/>
                <a:latin typeface="Open Sans" panose="020B0606030504020204" pitchFamily="34" charset="0"/>
              </a:rPr>
              <a:t>Conceptboard je kolaboracijski </a:t>
            </a:r>
            <a:r>
              <a:rPr lang="hr-HR" b="0" i="1" dirty="0">
                <a:solidFill>
                  <a:srgbClr val="444444"/>
                </a:solidFill>
                <a:effectLst/>
                <a:latin typeface="Open Sans" panose="020B0606030504020204" pitchFamily="34" charset="0"/>
              </a:rPr>
              <a:t>online</a:t>
            </a:r>
            <a:r>
              <a:rPr lang="hr-HR" b="0" i="0" dirty="0">
                <a:solidFill>
                  <a:srgbClr val="444444"/>
                </a:solidFill>
                <a:effectLst/>
                <a:latin typeface="Open Sans" panose="020B0606030504020204" pitchFamily="34" charset="0"/>
              </a:rPr>
              <a:t> alat namijenjen prvenstveno suradnji unutar tima, objedinjavanju ideja, informacija, slika i dokumenata, a može se jednostavno i učinkovito koristiti za strukturne i grafičke prikaze (umne mape, vremenske crte, dijagrame i sl.). Zbog različitih mogućnosti koje ovaj alat nudi, učinkovit je i primjeren za sva područja nastave i može izvrsno poslužiti za organizaciju nastavnih i izvannastavnih aktivnosti.</a:t>
            </a:r>
          </a:p>
          <a:p>
            <a:pPr algn="l"/>
            <a:r>
              <a:rPr lang="hr-HR" b="0" i="0" dirty="0">
                <a:solidFill>
                  <a:srgbClr val="444444"/>
                </a:solidFill>
                <a:effectLst/>
                <a:latin typeface="Open Sans" panose="020B0606030504020204" pitchFamily="34" charset="0"/>
              </a:rPr>
              <a:t>Odlikuje se jednostavnošću izrade sadržaja i velikim brojem funkcionalnosti za različite namjene. Članovi tima mogu istovremeno surađivati na istom dokumentu (</a:t>
            </a:r>
            <a:r>
              <a:rPr lang="hr-HR" b="0" i="1" dirty="0">
                <a:solidFill>
                  <a:srgbClr val="444444"/>
                </a:solidFill>
                <a:effectLst/>
                <a:latin typeface="Open Sans" panose="020B0606030504020204" pitchFamily="34" charset="0"/>
              </a:rPr>
              <a:t>online</a:t>
            </a:r>
            <a:r>
              <a:rPr lang="hr-HR" b="0" i="0" dirty="0">
                <a:solidFill>
                  <a:srgbClr val="444444"/>
                </a:solidFill>
                <a:effectLst/>
                <a:latin typeface="Open Sans" panose="020B0606030504020204" pitchFamily="34" charset="0"/>
              </a:rPr>
              <a:t> ploči) i ravnopravno koristiti sve funkcionalnosti obuhvaćene licencom. Izvrstan je alat za ostvarivanje ishoda MPT Učiti kako učiti.</a:t>
            </a:r>
          </a:p>
          <a:p>
            <a:pPr algn="l"/>
            <a:endParaRPr lang="hr-HR" b="0" i="0" dirty="0">
              <a:solidFill>
                <a:srgbClr val="444444"/>
              </a:solidFill>
              <a:effectLst/>
              <a:latin typeface="Open Sans" panose="020B0606030504020204" pitchFamily="34" charset="0"/>
            </a:endParaRPr>
          </a:p>
          <a:p>
            <a:pPr algn="l"/>
            <a:r>
              <a:rPr lang="hr-HR" b="0" i="0" dirty="0">
                <a:solidFill>
                  <a:srgbClr val="444444"/>
                </a:solidFill>
                <a:effectLst/>
                <a:latin typeface="Open Sans" panose="020B0606030504020204" pitchFamily="34" charset="0"/>
              </a:rPr>
              <a:t>Osim više razina plaćenih licenci, dostupna je i besplatna licenca koja sadrži dovoljno funkcionalnosti za kvalitetno kreiranje dokumenata i suradnju. U </a:t>
            </a:r>
            <a:r>
              <a:rPr lang="hr-HR" b="0" i="0" dirty="0" err="1">
                <a:solidFill>
                  <a:srgbClr val="444444"/>
                </a:solidFill>
                <a:effectLst/>
                <a:latin typeface="Open Sans" panose="020B0606030504020204" pitchFamily="34" charset="0"/>
              </a:rPr>
              <a:t>spomnutoj</a:t>
            </a:r>
            <a:r>
              <a:rPr lang="hr-HR" b="0" i="0" dirty="0">
                <a:solidFill>
                  <a:srgbClr val="444444"/>
                </a:solidFill>
                <a:effectLst/>
                <a:latin typeface="Open Sans" panose="020B0606030504020204" pitchFamily="34" charset="0"/>
              </a:rPr>
              <a:t> verziji ne postoje ograničenja u broju kreiranih dokumenata, već samo u količini elemenata unutar dokumenta i broju članova tima. Svaki dokument može sadržavati do 100 elemenata, a na jednom dokumentu može surađivati maksimalno 50 korisnika.</a:t>
            </a:r>
          </a:p>
          <a:p>
            <a:pPr algn="l"/>
            <a:r>
              <a:rPr lang="hr-HR" b="1" i="0" dirty="0">
                <a:solidFill>
                  <a:srgbClr val="444444"/>
                </a:solidFill>
                <a:effectLst/>
                <a:latin typeface="Open Sans" panose="020B0606030504020204" pitchFamily="34" charset="0"/>
              </a:rPr>
              <a:t>Upute za rad su dostupne na </a:t>
            </a:r>
            <a:r>
              <a:rPr lang="hr-HR" b="1" i="0" dirty="0" err="1">
                <a:solidFill>
                  <a:srgbClr val="444444"/>
                </a:solidFill>
                <a:effectLst/>
                <a:latin typeface="Open Sans" panose="020B0606030504020204" pitchFamily="34" charset="0"/>
              </a:rPr>
              <a:t>Carnetovom</a:t>
            </a:r>
            <a:r>
              <a:rPr lang="hr-HR" b="1" i="0" dirty="0">
                <a:solidFill>
                  <a:srgbClr val="444444"/>
                </a:solidFill>
                <a:effectLst/>
                <a:latin typeface="Open Sans" panose="020B0606030504020204" pitchFamily="34" charset="0"/>
              </a:rPr>
              <a:t> e-</a:t>
            </a:r>
            <a:r>
              <a:rPr lang="hr-HR" b="1" i="0" dirty="0" err="1">
                <a:solidFill>
                  <a:srgbClr val="444444"/>
                </a:solidFill>
                <a:effectLst/>
                <a:latin typeface="Open Sans" panose="020B0606030504020204" pitchFamily="34" charset="0"/>
              </a:rPr>
              <a:t>labaratoriju</a:t>
            </a:r>
            <a:r>
              <a:rPr lang="hr-HR" b="1" i="0" dirty="0">
                <a:solidFill>
                  <a:srgbClr val="444444"/>
                </a:solidFill>
                <a:effectLst/>
                <a:latin typeface="Open Sans" panose="020B0606030504020204" pitchFamily="34" charset="0"/>
              </a:rPr>
              <a:t>. </a:t>
            </a:r>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43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936686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a:p>
          <a:p>
            <a:endParaRPr lang="hr-HR"/>
          </a:p>
          <a:p>
            <a:r>
              <a:rPr lang="hr-HR"/>
              <a:t>Digitalna tehnologija je  u službi značenja obrazovne tehnologije tek kada se iskoriste njezine funkcionalnosti u ostvarenju ciljeva učenja.</a:t>
            </a:r>
          </a:p>
          <a:p>
            <a:r>
              <a:rPr lang="hr-HR"/>
              <a:t>U svrhu izrade školske dokumentacije - izabrati one koji će omogućiti brzu i jednostavnu izradu, pohranu, dijeljenje i upotrebu dokumenata</a:t>
            </a:r>
          </a:p>
          <a:p>
            <a:endParaRPr lang="hr-HR"/>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45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702134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dirty="0"/>
              <a:t>U svrhu osmišljavanja nastavnih scenarija - Digitalne tehnologije na svim razinama planiranja kurikuluma učiteljima i nastavnicima mogu olakšati realizaciju ideja i osmišljavanje didaktičkih strategija i metodičkih pristupa. </a:t>
            </a:r>
          </a:p>
          <a:p>
            <a:r>
              <a:rPr lang="hr-HR" dirty="0"/>
              <a:t>No uvijek moramo imati na umu da su one tek alati, a da je u središtu poučavanja učenik kojemu će njihova primjena olakšati ostvarivanje ishoda učenja potičući ga na različite aktivnosti</a:t>
            </a:r>
            <a:endParaRPr lang="en-GB" dirty="0"/>
          </a:p>
          <a:p>
            <a:endParaRPr lang="hr-HR" dirty="0"/>
          </a:p>
          <a:p>
            <a:endParaRPr lang="hr-HR" dirty="0"/>
          </a:p>
          <a:p>
            <a:endParaRPr lang="hr-HR" dirty="0"/>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46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696344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dirty="0">
                <a:latin typeface="+mn-lt"/>
              </a:rPr>
              <a:t>Priručnici se nalaze na </a:t>
            </a:r>
            <a:r>
              <a:rPr lang="hr-HR" dirty="0" err="1">
                <a:latin typeface="+mn-lt"/>
              </a:rPr>
              <a:t>Edutoriju</a:t>
            </a:r>
            <a:r>
              <a:rPr lang="hr-HR" dirty="0">
                <a:latin typeface="+mn-lt"/>
              </a:rPr>
              <a:t> u kolekciji pod nazivom ˝</a:t>
            </a:r>
            <a:r>
              <a:rPr lang="pt-BR" b="0" i="0" dirty="0">
                <a:solidFill>
                  <a:srgbClr val="399EE2"/>
                </a:solidFill>
                <a:effectLst/>
                <a:latin typeface="+mn-lt"/>
              </a:rPr>
              <a:t>e-Škole program obrazovanja (2. faza)</a:t>
            </a:r>
            <a:r>
              <a:rPr lang="hr-HR" b="0" i="0" dirty="0">
                <a:solidFill>
                  <a:srgbClr val="399EE2"/>
                </a:solidFill>
                <a:effectLst/>
                <a:latin typeface="+mn-lt"/>
              </a:rPr>
              <a:t>˝.</a:t>
            </a:r>
          </a:p>
          <a:p>
            <a:endParaRPr lang="hr-HR" b="0" i="0" dirty="0">
              <a:solidFill>
                <a:srgbClr val="399EE2"/>
              </a:solidFill>
              <a:effectLst/>
              <a:latin typeface="+mn-lt"/>
            </a:endParaRPr>
          </a:p>
          <a:p>
            <a:r>
              <a:rPr lang="hr-HR" b="0" i="0" dirty="0">
                <a:solidFill>
                  <a:srgbClr val="399EE2"/>
                </a:solidFill>
                <a:effectLst/>
                <a:latin typeface="+mn-lt"/>
              </a:rPr>
              <a:t>Dodatne informacije za predavača koje objašnjava u slučaju upita: Kolekcijama na </a:t>
            </a:r>
            <a:r>
              <a:rPr lang="hr-HR" b="0" i="0" dirty="0" err="1">
                <a:solidFill>
                  <a:srgbClr val="399EE2"/>
                </a:solidFill>
                <a:effectLst/>
                <a:latin typeface="+mn-lt"/>
              </a:rPr>
              <a:t>Edutoriju</a:t>
            </a:r>
            <a:r>
              <a:rPr lang="hr-HR" b="0" i="0" dirty="0">
                <a:solidFill>
                  <a:srgbClr val="399EE2"/>
                </a:solidFill>
                <a:effectLst/>
                <a:latin typeface="+mn-lt"/>
              </a:rPr>
              <a:t> pristupa se uz prijavu preko </a:t>
            </a:r>
            <a:r>
              <a:rPr lang="hr-HR" b="0" i="0" dirty="0" err="1">
                <a:solidFill>
                  <a:srgbClr val="399EE2"/>
                </a:solidFill>
                <a:effectLst/>
                <a:latin typeface="+mn-lt"/>
              </a:rPr>
              <a:t>AAI@EduHr</a:t>
            </a:r>
            <a:r>
              <a:rPr lang="hr-HR" b="0" i="0" dirty="0">
                <a:solidFill>
                  <a:srgbClr val="399EE2"/>
                </a:solidFill>
                <a:effectLst/>
                <a:latin typeface="+mn-lt"/>
              </a:rPr>
              <a:t> elektroničkog identiteta.</a:t>
            </a:r>
          </a:p>
          <a:p>
            <a:r>
              <a:rPr lang="hr-HR" b="0" i="0" dirty="0">
                <a:solidFill>
                  <a:srgbClr val="399EE2"/>
                </a:solidFill>
                <a:effectLst/>
                <a:latin typeface="+mn-lt"/>
              </a:rPr>
              <a:t>Molimo polaznicima podijeliti direktnu poveznicu na </a:t>
            </a:r>
            <a:r>
              <a:rPr lang="hr-HR" dirty="0">
                <a:latin typeface="+mn-lt"/>
              </a:rPr>
              <a:t>kolekciju:</a:t>
            </a:r>
            <a:r>
              <a:rPr lang="hr-HR" b="0" i="0" dirty="0">
                <a:solidFill>
                  <a:srgbClr val="399EE2"/>
                </a:solidFill>
                <a:effectLst/>
                <a:latin typeface="+mn-lt"/>
              </a:rPr>
              <a:t> https://edutorij.e-skole.hr/share/page/site/e-skole-program-obrazovanja/dashboard </a:t>
            </a:r>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47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99493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dirty="0"/>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400187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a:lnSpc>
                <a:spcPct val="107000"/>
              </a:lnSpc>
              <a:spcAft>
                <a:spcPts val="800"/>
              </a:spcAft>
            </a:pPr>
            <a:r>
              <a:rPr lang="hr-HR" sz="1200" b="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Upute za predavača:</a:t>
            </a:r>
            <a:endParaRPr lang="hr-HR" sz="12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2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200">
              <a:effectLst/>
              <a:latin typeface="Calibri" panose="020F0502020204030204" pitchFamily="34" charset="0"/>
              <a:ea typeface="Calibri" panose="020F0502020204030204" pitchFamily="34" charset="0"/>
              <a:cs typeface="Times New Roman" panose="02020603050405020304" pitchFamily="18" charset="0"/>
            </a:endParaRPr>
          </a:p>
          <a:p>
            <a:r>
              <a:rPr lang="en-US" err="1">
                <a:effectLst/>
              </a:rPr>
              <a:t>Zamoliti</a:t>
            </a:r>
            <a:r>
              <a:rPr lang="en-US">
                <a:effectLst/>
              </a:rPr>
              <a:t> </a:t>
            </a:r>
            <a:r>
              <a:rPr lang="en-US" err="1">
                <a:effectLst/>
              </a:rPr>
              <a:t>polaznike</a:t>
            </a:r>
            <a:r>
              <a:rPr lang="en-US">
                <a:effectLst/>
              </a:rPr>
              <a:t> da </a:t>
            </a:r>
            <a:r>
              <a:rPr lang="en-US" err="1">
                <a:effectLst/>
              </a:rPr>
              <a:t>iskreno</a:t>
            </a:r>
            <a:r>
              <a:rPr lang="en-US">
                <a:effectLst/>
              </a:rPr>
              <a:t> </a:t>
            </a:r>
            <a:r>
              <a:rPr lang="en-US" err="1">
                <a:effectLst/>
              </a:rPr>
              <a:t>ocijene</a:t>
            </a:r>
            <a:r>
              <a:rPr lang="en-US">
                <a:effectLst/>
              </a:rPr>
              <a:t> webinar </a:t>
            </a:r>
            <a:r>
              <a:rPr lang="en-US" err="1"/>
              <a:t>popunjavanjem</a:t>
            </a:r>
            <a:r>
              <a:rPr lang="en-US"/>
              <a:t> </a:t>
            </a:r>
            <a:r>
              <a:rPr lang="en-US" err="1"/>
              <a:t>upitnika</a:t>
            </a:r>
            <a:r>
              <a:rPr lang="en-US"/>
              <a:t> </a:t>
            </a:r>
            <a:r>
              <a:rPr lang="en-US" err="1"/>
              <a:t>zadovoljstva</a:t>
            </a:r>
            <a:r>
              <a:rPr lang="en-US"/>
              <a:t> za </a:t>
            </a:r>
            <a:r>
              <a:rPr lang="en-US" err="1"/>
              <a:t>polaznike</a:t>
            </a:r>
            <a:r>
              <a:rPr lang="en-US"/>
              <a:t> e-</a:t>
            </a:r>
            <a:r>
              <a:rPr lang="en-US" err="1"/>
              <a:t>Škole</a:t>
            </a:r>
            <a:r>
              <a:rPr lang="en-US"/>
              <a:t> </a:t>
            </a:r>
            <a:r>
              <a:rPr lang="en-US" err="1"/>
              <a:t>webinara</a:t>
            </a:r>
            <a:r>
              <a:rPr lang="en-US"/>
              <a:t>  </a:t>
            </a:r>
            <a:r>
              <a:rPr lang="en-US" err="1">
                <a:effectLst/>
              </a:rPr>
              <a:t>na</a:t>
            </a:r>
            <a:r>
              <a:rPr lang="en-US">
                <a:effectLst/>
              </a:rPr>
              <a:t> </a:t>
            </a:r>
            <a:r>
              <a:rPr lang="en-US" err="1"/>
              <a:t>poveznici</a:t>
            </a:r>
            <a:r>
              <a:rPr lang="en-US"/>
              <a:t> </a:t>
            </a:r>
            <a:r>
              <a:rPr lang="en-US" u="sng">
                <a:hlinkClick r:id="rId3"/>
              </a:rPr>
              <a:t>https://upitnik.carnet.hr/index.php/627228?lang=hr</a:t>
            </a:r>
            <a:r>
              <a:rPr lang="en-US"/>
              <a:t>. </a:t>
            </a:r>
            <a:r>
              <a:rPr lang="en-US" err="1"/>
              <a:t>Pozivnicu</a:t>
            </a:r>
            <a:r>
              <a:rPr lang="en-US"/>
              <a:t> je </a:t>
            </a:r>
            <a:r>
              <a:rPr lang="en-US" err="1"/>
              <a:t>potrebno</a:t>
            </a:r>
            <a:r>
              <a:rPr lang="en-US"/>
              <a:t> </a:t>
            </a:r>
            <a:r>
              <a:rPr lang="en-US" err="1"/>
              <a:t>objaviti</a:t>
            </a:r>
            <a:r>
              <a:rPr lang="en-US"/>
              <a:t> u MS Teams pod Q&amp;A</a:t>
            </a:r>
            <a:r>
              <a:rPr lang="hr-HR"/>
              <a:t> </a:t>
            </a:r>
            <a:r>
              <a:rPr lang="en-US"/>
              <a:t>announcement.</a:t>
            </a:r>
            <a:endParaRPr lang="hr-HR"/>
          </a:p>
          <a:p>
            <a:r>
              <a:rPr lang="en-US"/>
              <a:t>Molimo da </a:t>
            </a:r>
            <a:r>
              <a:rPr lang="en-US" err="1"/>
              <a:t>nakon</a:t>
            </a:r>
            <a:r>
              <a:rPr lang="en-US"/>
              <a:t> </a:t>
            </a:r>
            <a:r>
              <a:rPr lang="en-US" err="1"/>
              <a:t>svakog</a:t>
            </a:r>
            <a:r>
              <a:rPr lang="en-US"/>
              <a:t> </a:t>
            </a:r>
            <a:r>
              <a:rPr lang="en-US" err="1"/>
              <a:t>održavanja</a:t>
            </a:r>
            <a:r>
              <a:rPr lang="en-US"/>
              <a:t> </a:t>
            </a:r>
            <a:r>
              <a:rPr lang="en-US" err="1"/>
              <a:t>jedan</a:t>
            </a:r>
            <a:r>
              <a:rPr lang="en-US"/>
              <a:t> </a:t>
            </a:r>
            <a:r>
              <a:rPr lang="en-US" err="1"/>
              <a:t>predavač</a:t>
            </a:r>
            <a:r>
              <a:rPr lang="en-US"/>
              <a:t> </a:t>
            </a:r>
            <a:r>
              <a:rPr lang="en-US" err="1"/>
              <a:t>popuni</a:t>
            </a:r>
            <a:r>
              <a:rPr lang="en-US"/>
              <a:t> </a:t>
            </a:r>
            <a:r>
              <a:rPr lang="en-US" err="1"/>
              <a:t>izvještaj</a:t>
            </a:r>
            <a:r>
              <a:rPr lang="en-US"/>
              <a:t> </a:t>
            </a:r>
            <a:r>
              <a:rPr lang="en-US" err="1"/>
              <a:t>predavača</a:t>
            </a:r>
            <a:r>
              <a:rPr lang="en-US"/>
              <a:t> o </a:t>
            </a:r>
            <a:r>
              <a:rPr lang="en-US" err="1"/>
              <a:t>održanom</a:t>
            </a:r>
            <a:r>
              <a:rPr lang="en-US"/>
              <a:t> </a:t>
            </a:r>
            <a:r>
              <a:rPr lang="en-US" err="1"/>
              <a:t>webinaru</a:t>
            </a:r>
            <a:r>
              <a:rPr lang="en-US"/>
              <a:t> =  </a:t>
            </a:r>
            <a:r>
              <a:rPr lang="en-US" u="sng">
                <a:hlinkClick r:id="rId4"/>
              </a:rPr>
              <a:t>https://</a:t>
            </a:r>
            <a:r>
              <a:rPr lang="en-US" u="sng">
                <a:effectLst/>
                <a:hlinkClick r:id="rId4"/>
              </a:rPr>
              <a:t>upitnik.</a:t>
            </a:r>
            <a:r>
              <a:rPr lang="en-US" u="sng">
                <a:hlinkClick r:id="rId4"/>
              </a:rPr>
              <a:t>carnet.hr/index.php/252545?lang=hr</a:t>
            </a:r>
            <a:r>
              <a:rPr lang="en-US"/>
              <a:t>.</a:t>
            </a:r>
            <a:endParaRPr lang="hr-HR"/>
          </a:p>
          <a:p>
            <a:pPr>
              <a:lnSpc>
                <a:spcPct val="107000"/>
              </a:lnSpc>
              <a:spcAft>
                <a:spcPts val="800"/>
              </a:spcAft>
            </a:pPr>
            <a:endParaRPr lang="hr-HR" sz="1200">
              <a:effectLst/>
              <a:latin typeface="Arial"/>
              <a:ea typeface="Calibri" panose="020F0502020204030204" pitchFamily="34" charset="0"/>
              <a:cs typeface="Arial"/>
            </a:endParaRPr>
          </a:p>
          <a:p>
            <a:pPr>
              <a:lnSpc>
                <a:spcPct val="107000"/>
              </a:lnSpc>
              <a:spcAft>
                <a:spcPts val="800"/>
              </a:spcAft>
            </a:pPr>
            <a:r>
              <a:rPr lang="hr-HR" sz="12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2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2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Potvrde o sudjelovanju polaznicima će biti dostupne u aplikaciji za prijavu (EMA).</a:t>
            </a:r>
            <a:endParaRPr lang="hr-HR" sz="12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rtl="0">
              <a:lnSpc>
                <a:spcPct val="100000"/>
              </a:lnSpc>
              <a:spcBef>
                <a:spcPts val="0"/>
              </a:spcBef>
              <a:spcAft>
                <a:spcPts val="0"/>
              </a:spcAft>
              <a:buClr>
                <a:schemeClr val="dk1"/>
              </a:buClr>
              <a:buSzPts val="1200"/>
              <a:buFont typeface="Calibri"/>
              <a:buNone/>
            </a:pPr>
            <a:endParaRPr lang="hr-HR" sz="1200" b="0" i="0" u="none" strike="noStrike" cap="none">
              <a:solidFill>
                <a:schemeClr val="dk1"/>
              </a:solidFill>
              <a:latin typeface="Calibri"/>
              <a:ea typeface="Calibri"/>
              <a:cs typeface="Calibri"/>
              <a:sym typeface="Calibri"/>
            </a:endParaRPr>
          </a:p>
          <a:p>
            <a:endParaRPr lang="hr-HR"/>
          </a:p>
        </p:txBody>
      </p:sp>
      <p:sp>
        <p:nvSpPr>
          <p:cNvPr id="4" name="Rezervirano mjesto broja slajda 3"/>
          <p:cNvSpPr>
            <a:spLocks noGrp="1"/>
          </p:cNvSpPr>
          <p:nvPr>
            <p:ph type="sldNum" sz="quarter" idx="5"/>
          </p:nvPr>
        </p:nvSpPr>
        <p:spPr/>
        <p:txBody>
          <a:bodyPr/>
          <a:lstStyle/>
          <a:p>
            <a:fld id="{CE4D0590-A684-44F5-9D58-68858B3AD177}" type="slidenum">
              <a:rPr lang="hr-HR" smtClean="0"/>
              <a:t>48</a:t>
            </a:fld>
            <a:endParaRPr lang="hr-HR"/>
          </a:p>
        </p:txBody>
      </p:sp>
    </p:spTree>
    <p:extLst>
      <p:ext uri="{BB962C8B-B14F-4D97-AF65-F5344CB8AC3E}">
        <p14:creationId xmlns:p14="http://schemas.microsoft.com/office/powerpoint/2010/main" val="8763122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35:notes"/>
          <p:cNvSpPr txBox="1">
            <a:spLocks noGrp="1"/>
          </p:cNvSpPr>
          <p:nvPr>
            <p:ph type="body" idx="1"/>
          </p:nvPr>
        </p:nvSpPr>
        <p:spPr>
          <a:xfrm>
            <a:off x="685800" y="1418811"/>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hr-HR"/>
              <a:t>Molimo uputiti</a:t>
            </a:r>
            <a:r>
              <a:rPr lang="hr-HR" baseline="0"/>
              <a:t> polaznike da sva pitanja o edukacijama upute na </a:t>
            </a:r>
            <a:r>
              <a:rPr lang="pl-PL" sz="1200" b="1">
                <a:solidFill>
                  <a:schemeClr val="accent1">
                    <a:lumMod val="50000"/>
                  </a:schemeClr>
                </a:solidFill>
                <a:hlinkClick r:id="rId3"/>
              </a:rPr>
              <a:t>e-skole-edukacija@skole.hr</a:t>
            </a:r>
            <a:r>
              <a:rPr lang="hr-HR" sz="1200" b="0">
                <a:solidFill>
                  <a:schemeClr val="tx1"/>
                </a:solidFill>
              </a:rPr>
              <a:t>,</a:t>
            </a:r>
            <a:r>
              <a:rPr lang="hr-HR" sz="1200" b="0" baseline="0">
                <a:solidFill>
                  <a:schemeClr val="tx1"/>
                </a:solidFill>
              </a:rPr>
              <a:t> a sva pitanja o projektu na </a:t>
            </a:r>
            <a:r>
              <a:rPr lang="pl-PL" sz="1200" b="1">
                <a:solidFill>
                  <a:schemeClr val="accent1">
                    <a:lumMod val="50000"/>
                  </a:schemeClr>
                </a:solidFill>
                <a:hlinkClick r:id="rId3"/>
              </a:rPr>
              <a:t>helpdesk@skole.hr</a:t>
            </a:r>
            <a:r>
              <a:rPr lang="pl-PL" sz="1200" b="1">
                <a:solidFill>
                  <a:schemeClr val="accent1">
                    <a:lumMod val="50000"/>
                  </a:schemeClr>
                </a:solidFill>
              </a:rPr>
              <a:t>.</a:t>
            </a:r>
            <a:endParaRPr lang="en-US" sz="1200">
              <a:solidFill>
                <a:schemeClr val="accent1">
                  <a:lumMod val="50000"/>
                </a:schemeClr>
              </a:solidFill>
            </a:endParaRPr>
          </a:p>
        </p:txBody>
      </p:sp>
      <p:sp>
        <p:nvSpPr>
          <p:cNvPr id="333" name="Google Shape;333;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sz="1200" b="0" i="0" u="none" strike="noStrike" kern="1200" baseline="0" dirty="0">
                <a:solidFill>
                  <a:schemeClr val="tx1"/>
                </a:solidFill>
                <a:latin typeface="+mn-lt"/>
                <a:ea typeface="+mn-ea"/>
                <a:cs typeface="+mn-cs"/>
              </a:rPr>
              <a:t>Demonstracija preko preglednika, pričekati oko 5 minuta</a:t>
            </a:r>
          </a:p>
          <a:p>
            <a:r>
              <a:rPr lang="hr-HR" sz="1200" b="0" i="0" u="none" strike="noStrike" kern="1200" baseline="0" dirty="0">
                <a:solidFill>
                  <a:schemeClr val="tx1"/>
                </a:solidFill>
                <a:latin typeface="+mn-lt"/>
                <a:ea typeface="+mn-ea"/>
                <a:cs typeface="+mn-cs"/>
              </a:rPr>
              <a:t>Upozoriti polaznike da će odgovore drugih sudionika vidjeti tek kad objave svoj odgovor. Napomenuti im da svoje odgovore mogu pisati u Forum Diskusija i komentari polaznika. </a:t>
            </a:r>
            <a:endParaRPr lang="nn-NO" sz="1200" b="0" i="0" u="none" strike="noStrike" kern="1200" baseline="0" dirty="0">
              <a:solidFill>
                <a:schemeClr val="tx1"/>
              </a:solidFill>
              <a:latin typeface="+mn-lt"/>
              <a:ea typeface="+mn-ea"/>
              <a:cs typeface="+mn-cs"/>
            </a:endParaRPr>
          </a:p>
          <a:p>
            <a:endParaRPr lang="hr-HR" dirty="0"/>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6</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7928426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hr-HR" sz="1200" b="0" i="0" u="none" strike="noStrike" kern="1200" baseline="0">
                <a:solidFill>
                  <a:schemeClr val="tx1"/>
                </a:solidFill>
                <a:latin typeface="+mn-lt"/>
                <a:ea typeface="+mn-ea"/>
                <a:cs typeface="+mn-cs"/>
              </a:rPr>
              <a:t>Objasniti polaznicima zašto se prijavljuju na e-tečaj što sve tamo mogu pronaći. </a:t>
            </a:r>
            <a:endParaRPr lang="nn-NO" sz="1200" b="0" i="0" u="none" strike="noStrike" kern="1200" baseline="0">
              <a:solidFill>
                <a:schemeClr val="tx1"/>
              </a:solidFill>
              <a:latin typeface="+mn-lt"/>
              <a:ea typeface="+mn-ea"/>
              <a:cs typeface="+mn-cs"/>
            </a:endParaRPr>
          </a:p>
          <a:p>
            <a:endParaRPr lang="hr-HR"/>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820946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hr-HR" dirty="0"/>
              <a:t>Osvrnuti se na odgovore u raspravi!</a:t>
            </a:r>
            <a:endParaRPr lang="en-US"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hr-HR" dirty="0"/>
              <a:t>Istaknuti kako: </a:t>
            </a:r>
            <a:r>
              <a:rPr lang="hr-HR" sz="1200" dirty="0">
                <a:latin typeface="Open Sans" panose="020B0606030504020204" pitchFamily="34" charset="0"/>
                <a:ea typeface="Open Sans" panose="020B0606030504020204" pitchFamily="34" charset="0"/>
                <a:cs typeface="Open Sans" panose="020B0606030504020204" pitchFamily="34" charset="0"/>
              </a:rPr>
              <a:t>Pojam digitalne tehnologije predstavlja </a:t>
            </a:r>
            <a:r>
              <a:rPr lang="hr-HR" sz="1200" dirty="0">
                <a:solidFill>
                  <a:srgbClr val="00B0F0"/>
                </a:solidFill>
                <a:latin typeface="Open Sans" panose="020B0606030504020204" pitchFamily="34" charset="0"/>
                <a:ea typeface="Open Sans" panose="020B0606030504020204" pitchFamily="34" charset="0"/>
                <a:cs typeface="Open Sans" panose="020B0606030504020204" pitchFamily="34" charset="0"/>
              </a:rPr>
              <a:t>onu vrstu tehnologije koja se oslanja na uporabu računala, tableta i mobitela, kao i aplikacija koje ovise o internetu i drugim uređajima kao što su videokamere, mikrofon i sl.</a:t>
            </a:r>
          </a:p>
          <a:p>
            <a:endParaRPr lang="hr-HR" dirty="0"/>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851536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dirty="0"/>
              <a:t>Istaknuti: </a:t>
            </a:r>
          </a:p>
          <a:p>
            <a:r>
              <a:rPr lang="hr-HR" dirty="0"/>
              <a:t>- Obrazovna tehnologija odnosi se na upotrebu medija za obrazovne svrhe radi lakšega, bržega, racionalnijega, produktivnijega i objektivnijeg učenja i poučavanja </a:t>
            </a:r>
          </a:p>
          <a:p>
            <a:r>
              <a:rPr lang="hr-HR" dirty="0"/>
              <a:t>- Medij: predmet/osoba koji mogu pohraniti, prenositi i prezentirati informacije, ali i alati kojim se obavljaju određeni zadaci (USB, SSD, </a:t>
            </a:r>
            <a:r>
              <a:rPr lang="hr-HR" dirty="0" err="1"/>
              <a:t>OneDrive</a:t>
            </a:r>
            <a:r>
              <a:rPr lang="hr-HR" dirty="0"/>
              <a:t>, alati sustava Office365 itd.)</a:t>
            </a:r>
          </a:p>
          <a:p>
            <a:endParaRPr lang="hr-HR" dirty="0"/>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826083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dirty="0"/>
              <a:t>Istaknut: </a:t>
            </a:r>
          </a:p>
          <a:p>
            <a:r>
              <a:rPr lang="hr-HR" sz="1200" dirty="0">
                <a:solidFill>
                  <a:schemeClr val="tx1"/>
                </a:solidFill>
                <a:latin typeface="Open Sans" panose="020B0606030504020204" pitchFamily="34" charset="0"/>
                <a:ea typeface="Open Sans" panose="020B0606030504020204" pitchFamily="34" charset="0"/>
                <a:cs typeface="Open Sans" panose="020B0606030504020204" pitchFamily="34" charset="0"/>
              </a:rPr>
              <a:t>Uloga digitalne tehnologije u nastavi treba biti u službi učenika i njegova konstruktivističkog učenja jer omogućava učenje istraživanjem rješavanjem problema, učenje igrom te projektno i suradničko učenje</a:t>
            </a:r>
          </a:p>
          <a:p>
            <a:endParaRPr lang="hr-HR" dirty="0"/>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304696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Photo">
  <p:cSld name="Title and Photo">
    <p:spTree>
      <p:nvGrpSpPr>
        <p:cNvPr id="1" name="Shape 20"/>
        <p:cNvGrpSpPr/>
        <p:nvPr/>
      </p:nvGrpSpPr>
      <p:grpSpPr>
        <a:xfrm>
          <a:off x="0" y="0"/>
          <a:ext cx="0" cy="0"/>
          <a:chOff x="0" y="0"/>
          <a:chExt cx="0" cy="0"/>
        </a:xfrm>
      </p:grpSpPr>
      <p:sp>
        <p:nvSpPr>
          <p:cNvPr id="21" name="Google Shape;21;p40"/>
          <p:cNvSpPr/>
          <p:nvPr/>
        </p:nvSpPr>
        <p:spPr>
          <a:xfrm>
            <a:off x="0" y="0"/>
            <a:ext cx="4876800"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 name="Google Shape;22;p40"/>
          <p:cNvSpPr txBox="1">
            <a:spLocks noGrp="1"/>
          </p:cNvSpPr>
          <p:nvPr>
            <p:ph type="title"/>
          </p:nvPr>
        </p:nvSpPr>
        <p:spPr>
          <a:xfrm>
            <a:off x="576816" y="2582862"/>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6000"/>
              <a:buFont typeface="Open Sans Light"/>
              <a:buNone/>
              <a:defRPr sz="6000" b="0" i="0">
                <a:latin typeface="Open Sans Light"/>
                <a:ea typeface="Open Sans Light"/>
                <a:cs typeface="Open Sans Light"/>
                <a:sym typeface="Open Sans Ligh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hr-HR"/>
              <a:t>Kliknite da biste uredili stil naslova matrice</a:t>
            </a:r>
            <a:endParaRPr/>
          </a:p>
        </p:txBody>
      </p:sp>
      <p:grpSp>
        <p:nvGrpSpPr>
          <p:cNvPr id="23" name="Google Shape;23;p40"/>
          <p:cNvGrpSpPr/>
          <p:nvPr/>
        </p:nvGrpSpPr>
        <p:grpSpPr>
          <a:xfrm rot="10800000" flipH="1">
            <a:off x="0" y="6766560"/>
            <a:ext cx="12192000" cy="137159"/>
            <a:chOff x="0" y="6612673"/>
            <a:chExt cx="10036100" cy="245327"/>
          </a:xfrm>
        </p:grpSpPr>
        <p:sp>
          <p:nvSpPr>
            <p:cNvPr id="24" name="Google Shape;24;p40"/>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5" name="Google Shape;25;p40"/>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6" name="Google Shape;26;p40"/>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7" name="Google Shape;27;p40"/>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8" name="Google Shape;28;p40"/>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29" name="Google Shape;29;p40"/>
          <p:cNvSpPr>
            <a:spLocks noGrp="1"/>
          </p:cNvSpPr>
          <p:nvPr>
            <p:ph type="pic" idx="2"/>
          </p:nvPr>
        </p:nvSpPr>
        <p:spPr>
          <a:xfrm>
            <a:off x="4876800" y="0"/>
            <a:ext cx="7315200" cy="67659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Open Sans"/>
                <a:ea typeface="Open Sans"/>
                <a:cs typeface="Open Sans"/>
                <a:sym typeface="Open Sans"/>
              </a:defRPr>
            </a:lvl1pPr>
            <a:lvl2pPr marR="0" lvl="1"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R="0" lvl="2"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R="0" lvl="3"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R="0" lvl="4"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hr-HR"/>
              <a:t>Kliknite ikonu da biste dodali  sliku</a:t>
            </a:r>
            <a:endParaRPr/>
          </a:p>
        </p:txBody>
      </p:sp>
    </p:spTree>
    <p:extLst>
      <p:ext uri="{BB962C8B-B14F-4D97-AF65-F5344CB8AC3E}">
        <p14:creationId xmlns:p14="http://schemas.microsoft.com/office/powerpoint/2010/main" val="13171540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0"/>
        <p:cNvGrpSpPr/>
        <p:nvPr/>
      </p:nvGrpSpPr>
      <p:grpSpPr>
        <a:xfrm>
          <a:off x="0" y="0"/>
          <a:ext cx="0" cy="0"/>
          <a:chOff x="0" y="0"/>
          <a:chExt cx="0" cy="0"/>
        </a:xfrm>
      </p:grpSpPr>
      <p:pic>
        <p:nvPicPr>
          <p:cNvPr id="111" name="Google Shape;111;gd287a52856_0_216"/>
          <p:cNvPicPr preferRelativeResize="0"/>
          <p:nvPr/>
        </p:nvPicPr>
        <p:blipFill rotWithShape="1">
          <a:blip r:embed="rId2">
            <a:alphaModFix/>
          </a:blip>
          <a:srcRect/>
          <a:stretch/>
        </p:blipFill>
        <p:spPr>
          <a:xfrm>
            <a:off x="0" y="-1"/>
            <a:ext cx="12159488" cy="6845999"/>
          </a:xfrm>
          <a:prstGeom prst="rect">
            <a:avLst/>
          </a:prstGeom>
          <a:noFill/>
          <a:ln>
            <a:noFill/>
          </a:ln>
        </p:spPr>
      </p:pic>
      <p:sp>
        <p:nvSpPr>
          <p:cNvPr id="112" name="Google Shape;112;gd287a52856_0_216"/>
          <p:cNvSpPr txBox="1">
            <a:spLocks noGrp="1"/>
          </p:cNvSpPr>
          <p:nvPr>
            <p:ph type="title"/>
          </p:nvPr>
        </p:nvSpPr>
        <p:spPr>
          <a:xfrm>
            <a:off x="655387" y="1325521"/>
            <a:ext cx="10515600" cy="528000"/>
          </a:xfrm>
          <a:prstGeom prst="rect">
            <a:avLst/>
          </a:prstGeom>
          <a:noFill/>
          <a:ln>
            <a:noFill/>
          </a:ln>
        </p:spPr>
        <p:txBody>
          <a:bodyPr spcFirstLastPara="1" wrap="square" lIns="91425" tIns="45700" rIns="91425" bIns="45700" anchor="b" anchorCtr="0">
            <a:normAutofit/>
          </a:bodyPr>
          <a:lstStyle>
            <a:lvl1pPr marL="0" marR="0" lvl="0" indent="0" algn="l" rtl="0">
              <a:lnSpc>
                <a:spcPct val="90000"/>
              </a:lnSpc>
              <a:spcBef>
                <a:spcPts val="0"/>
              </a:spcBef>
              <a:spcAft>
                <a:spcPts val="0"/>
              </a:spcAft>
              <a:buClr>
                <a:srgbClr val="009FE3"/>
              </a:buClr>
              <a:buSzPts val="4400"/>
              <a:buFont typeface="Arial"/>
              <a:buNone/>
              <a:defRPr sz="3200" b="0" i="0" u="none" strike="noStrike" cap="none">
                <a:solidFill>
                  <a:srgbClr val="009FE3"/>
                </a:solidFill>
                <a:latin typeface="Arial"/>
                <a:ea typeface="Arial"/>
                <a:cs typeface="Arial"/>
                <a:sym typeface="Arial"/>
              </a:defRPr>
            </a:lvl1pPr>
            <a:lvl2pPr lvl="1" indent="0" rtl="0">
              <a:spcBef>
                <a:spcPts val="0"/>
              </a:spcBef>
              <a:spcAft>
                <a:spcPts val="0"/>
              </a:spcAft>
              <a:buSzPts val="1400"/>
              <a:buNone/>
              <a:defRPr sz="1800"/>
            </a:lvl2pPr>
            <a:lvl3pPr lvl="2" indent="0" rtl="0">
              <a:spcBef>
                <a:spcPts val="0"/>
              </a:spcBef>
              <a:spcAft>
                <a:spcPts val="0"/>
              </a:spcAft>
              <a:buSzPts val="1400"/>
              <a:buNone/>
              <a:defRPr sz="1800"/>
            </a:lvl3pPr>
            <a:lvl4pPr lvl="3" indent="0" rtl="0">
              <a:spcBef>
                <a:spcPts val="0"/>
              </a:spcBef>
              <a:spcAft>
                <a:spcPts val="0"/>
              </a:spcAft>
              <a:buSzPts val="1400"/>
              <a:buNone/>
              <a:defRPr sz="1800"/>
            </a:lvl4pPr>
            <a:lvl5pPr lvl="4" indent="0" rtl="0">
              <a:spcBef>
                <a:spcPts val="0"/>
              </a:spcBef>
              <a:spcAft>
                <a:spcPts val="0"/>
              </a:spcAft>
              <a:buSzPts val="1400"/>
              <a:buNone/>
              <a:defRPr sz="1800"/>
            </a:lvl5pPr>
            <a:lvl6pPr lvl="5" indent="0" rtl="0">
              <a:spcBef>
                <a:spcPts val="0"/>
              </a:spcBef>
              <a:spcAft>
                <a:spcPts val="0"/>
              </a:spcAft>
              <a:buSzPts val="1400"/>
              <a:buNone/>
              <a:defRPr sz="1800"/>
            </a:lvl6pPr>
            <a:lvl7pPr lvl="6" indent="0" rtl="0">
              <a:spcBef>
                <a:spcPts val="0"/>
              </a:spcBef>
              <a:spcAft>
                <a:spcPts val="0"/>
              </a:spcAft>
              <a:buSzPts val="1400"/>
              <a:buNone/>
              <a:defRPr sz="1800"/>
            </a:lvl7pPr>
            <a:lvl8pPr lvl="7" indent="0" rtl="0">
              <a:spcBef>
                <a:spcPts val="0"/>
              </a:spcBef>
              <a:spcAft>
                <a:spcPts val="0"/>
              </a:spcAft>
              <a:buSzPts val="1400"/>
              <a:buNone/>
              <a:defRPr sz="1800"/>
            </a:lvl8pPr>
            <a:lvl9pPr lvl="8" indent="0" rtl="0">
              <a:spcBef>
                <a:spcPts val="0"/>
              </a:spcBef>
              <a:spcAft>
                <a:spcPts val="0"/>
              </a:spcAft>
              <a:buSzPts val="1400"/>
              <a:buNone/>
              <a:defRPr sz="1800"/>
            </a:lvl9pPr>
          </a:lstStyle>
          <a:p>
            <a:r>
              <a:rPr lang="hr-HR"/>
              <a:t>Kliknite da biste uredili stil naslova matrice</a:t>
            </a:r>
            <a:endParaRPr/>
          </a:p>
        </p:txBody>
      </p:sp>
      <p:sp>
        <p:nvSpPr>
          <p:cNvPr id="113" name="Google Shape;113;gd287a52856_0_216"/>
          <p:cNvSpPr txBox="1">
            <a:spLocks noGrp="1"/>
          </p:cNvSpPr>
          <p:nvPr>
            <p:ph type="body" idx="1"/>
          </p:nvPr>
        </p:nvSpPr>
        <p:spPr>
          <a:xfrm>
            <a:off x="655387" y="2210260"/>
            <a:ext cx="10515600" cy="273390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rgbClr val="888888"/>
              </a:buClr>
              <a:buSzPts val="2800"/>
              <a:buFont typeface="Arial"/>
              <a:buNone/>
              <a:defRPr sz="2000" b="0" i="0" u="none" strike="noStrike" cap="none">
                <a:solidFill>
                  <a:srgbClr val="888888"/>
                </a:solidFill>
                <a:latin typeface="Arial"/>
                <a:ea typeface="Arial"/>
                <a:cs typeface="Arial"/>
                <a:sym typeface="Arial"/>
              </a:defRPr>
            </a:lvl1pPr>
            <a:lvl2pPr marL="914400" marR="0" lvl="1" indent="-228600" algn="l" rtl="0">
              <a:lnSpc>
                <a:spcPct val="90000"/>
              </a:lnSpc>
              <a:spcBef>
                <a:spcPts val="500"/>
              </a:spcBef>
              <a:spcAft>
                <a:spcPts val="0"/>
              </a:spcAft>
              <a:buClr>
                <a:srgbClr val="888888"/>
              </a:buClr>
              <a:buSzPts val="24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2000"/>
              <a:buFont typeface="Arial"/>
              <a:buNone/>
              <a:defRPr sz="18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8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8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8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8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8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800"/>
              <a:buFont typeface="Arial"/>
              <a:buNone/>
              <a:defRPr sz="1600" b="0" i="0" u="none" strike="noStrike" cap="none">
                <a:solidFill>
                  <a:srgbClr val="888888"/>
                </a:solidFill>
                <a:latin typeface="Calibri"/>
                <a:ea typeface="Calibri"/>
                <a:cs typeface="Calibri"/>
                <a:sym typeface="Calibri"/>
              </a:defRPr>
            </a:lvl9pPr>
          </a:lstStyle>
          <a:p>
            <a:pPr lvl="0"/>
            <a:r>
              <a:rPr lang="hr-HR"/>
              <a:t>Kliknite da biste uredili matrice</a:t>
            </a:r>
          </a:p>
        </p:txBody>
      </p:sp>
      <p:sp>
        <p:nvSpPr>
          <p:cNvPr id="114" name="Google Shape;114;gd287a52856_0_216"/>
          <p:cNvSpPr txBox="1">
            <a:spLocks noGrp="1"/>
          </p:cNvSpPr>
          <p:nvPr>
            <p:ph type="dt" idx="10"/>
          </p:nvPr>
        </p:nvSpPr>
        <p:spPr>
          <a:xfrm>
            <a:off x="838200" y="6356350"/>
            <a:ext cx="2743200" cy="365100"/>
          </a:xfrm>
          <a:prstGeom prst="rect">
            <a:avLst/>
          </a:prstGeom>
          <a:noFill/>
          <a:ln>
            <a:noFill/>
          </a:ln>
        </p:spPr>
        <p:txBody>
          <a:bodyPr spcFirstLastPara="1" wrap="square" lIns="91425" tIns="91425" rIns="91425" bIns="91425" anchor="ctr" anchorCtr="0">
            <a:noAutofit/>
          </a:bodyPr>
          <a:lstStyle>
            <a:lvl1pPr marL="0" marR="0" lvl="0" indent="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lang="hr-HR"/>
          </a:p>
        </p:txBody>
      </p:sp>
      <p:sp>
        <p:nvSpPr>
          <p:cNvPr id="115" name="Google Shape;115;gd287a52856_0_216"/>
          <p:cNvSpPr txBox="1">
            <a:spLocks noGrp="1"/>
          </p:cNvSpPr>
          <p:nvPr>
            <p:ph type="ftr" idx="11"/>
          </p:nvPr>
        </p:nvSpPr>
        <p:spPr>
          <a:xfrm>
            <a:off x="4038600" y="6356350"/>
            <a:ext cx="4114800" cy="365100"/>
          </a:xfrm>
          <a:prstGeom prst="rect">
            <a:avLst/>
          </a:prstGeom>
          <a:noFill/>
          <a:ln>
            <a:noFill/>
          </a:ln>
        </p:spPr>
        <p:txBody>
          <a:bodyPr spcFirstLastPara="1" wrap="square" lIns="91425" tIns="91425" rIns="91425" bIns="91425" anchor="ctr" anchorCtr="0">
            <a:noAutofit/>
          </a:bodyPr>
          <a:lstStyle>
            <a:lvl1pPr marL="0" marR="0" lvl="0" indent="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lang="hr-HR"/>
          </a:p>
        </p:txBody>
      </p:sp>
      <p:sp>
        <p:nvSpPr>
          <p:cNvPr id="116" name="Google Shape;116;gd287a52856_0_2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smtClean="0"/>
              <a:t>‹#›</a:t>
            </a:fld>
            <a:endParaRPr lang="en-US"/>
          </a:p>
        </p:txBody>
      </p:sp>
      <p:pic>
        <p:nvPicPr>
          <p:cNvPr id="117" name="Google Shape;117;gd287a52856_0_216"/>
          <p:cNvPicPr preferRelativeResize="0"/>
          <p:nvPr/>
        </p:nvPicPr>
        <p:blipFill rotWithShape="1">
          <a:blip r:embed="rId3">
            <a:alphaModFix/>
          </a:blip>
          <a:srcRect/>
          <a:stretch/>
        </p:blipFill>
        <p:spPr>
          <a:xfrm>
            <a:off x="398965" y="5999747"/>
            <a:ext cx="1871360" cy="613598"/>
          </a:xfrm>
          <a:prstGeom prst="rect">
            <a:avLst/>
          </a:prstGeom>
          <a:noFill/>
          <a:ln>
            <a:noFill/>
          </a:ln>
        </p:spPr>
      </p:pic>
    </p:spTree>
    <p:extLst>
      <p:ext uri="{BB962C8B-B14F-4D97-AF65-F5344CB8AC3E}">
        <p14:creationId xmlns:p14="http://schemas.microsoft.com/office/powerpoint/2010/main" val="2142264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P spid="113" grpId="0" bui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18"/>
        <p:cNvGrpSpPr/>
        <p:nvPr/>
      </p:nvGrpSpPr>
      <p:grpSpPr>
        <a:xfrm>
          <a:off x="0" y="0"/>
          <a:ext cx="0" cy="0"/>
          <a:chOff x="0" y="0"/>
          <a:chExt cx="0" cy="0"/>
        </a:xfrm>
      </p:grpSpPr>
      <p:pic>
        <p:nvPicPr>
          <p:cNvPr id="119" name="Google Shape;119;gd287a52856_0_224"/>
          <p:cNvPicPr preferRelativeResize="0"/>
          <p:nvPr/>
        </p:nvPicPr>
        <p:blipFill rotWithShape="1">
          <a:blip r:embed="rId2">
            <a:alphaModFix/>
          </a:blip>
          <a:srcRect/>
          <a:stretch/>
        </p:blipFill>
        <p:spPr>
          <a:xfrm>
            <a:off x="0" y="0"/>
            <a:ext cx="12159488" cy="6845999"/>
          </a:xfrm>
          <a:prstGeom prst="rect">
            <a:avLst/>
          </a:prstGeom>
          <a:noFill/>
          <a:ln>
            <a:noFill/>
          </a:ln>
        </p:spPr>
      </p:pic>
      <p:sp>
        <p:nvSpPr>
          <p:cNvPr id="120" name="Google Shape;120;gd287a52856_0_224"/>
          <p:cNvSpPr txBox="1">
            <a:spLocks noGrp="1"/>
          </p:cNvSpPr>
          <p:nvPr>
            <p:ph type="title"/>
          </p:nvPr>
        </p:nvSpPr>
        <p:spPr>
          <a:xfrm>
            <a:off x="621631" y="4864937"/>
            <a:ext cx="10515600" cy="1325700"/>
          </a:xfrm>
          <a:prstGeom prst="rect">
            <a:avLst/>
          </a:prstGeom>
          <a:noFill/>
          <a:ln>
            <a:noFill/>
          </a:ln>
        </p:spPr>
        <p:txBody>
          <a:bodyPr spcFirstLastPara="1" wrap="square" lIns="91425" tIns="45700" rIns="91425" bIns="45700" anchor="ctr" anchorCtr="0">
            <a:normAutofit/>
          </a:bodyPr>
          <a:lstStyle>
            <a:lvl1pPr marL="0" marR="0" lvl="0" indent="0" algn="l" rtl="0">
              <a:lnSpc>
                <a:spcPct val="90000"/>
              </a:lnSpc>
              <a:spcBef>
                <a:spcPts val="0"/>
              </a:spcBef>
              <a:spcAft>
                <a:spcPts val="0"/>
              </a:spcAft>
              <a:buClr>
                <a:schemeClr val="lt1"/>
              </a:buClr>
              <a:buSzPts val="4400"/>
              <a:buFont typeface="Arial"/>
              <a:buNone/>
              <a:defRPr sz="3200" b="0" i="0" u="none" strike="noStrike" cap="none">
                <a:solidFill>
                  <a:schemeClr val="lt1"/>
                </a:solidFill>
                <a:latin typeface="Arial"/>
                <a:ea typeface="Arial"/>
                <a:cs typeface="Arial"/>
                <a:sym typeface="Arial"/>
              </a:defRPr>
            </a:lvl1pPr>
            <a:lvl2pPr lvl="1" indent="0" rtl="0">
              <a:spcBef>
                <a:spcPts val="0"/>
              </a:spcBef>
              <a:spcAft>
                <a:spcPts val="0"/>
              </a:spcAft>
              <a:buSzPts val="1400"/>
              <a:buNone/>
              <a:defRPr sz="1800"/>
            </a:lvl2pPr>
            <a:lvl3pPr lvl="2" indent="0" rtl="0">
              <a:spcBef>
                <a:spcPts val="0"/>
              </a:spcBef>
              <a:spcAft>
                <a:spcPts val="0"/>
              </a:spcAft>
              <a:buSzPts val="1400"/>
              <a:buNone/>
              <a:defRPr sz="1800"/>
            </a:lvl3pPr>
            <a:lvl4pPr lvl="3" indent="0" rtl="0">
              <a:spcBef>
                <a:spcPts val="0"/>
              </a:spcBef>
              <a:spcAft>
                <a:spcPts val="0"/>
              </a:spcAft>
              <a:buSzPts val="1400"/>
              <a:buNone/>
              <a:defRPr sz="1800"/>
            </a:lvl4pPr>
            <a:lvl5pPr lvl="4" indent="0" rtl="0">
              <a:spcBef>
                <a:spcPts val="0"/>
              </a:spcBef>
              <a:spcAft>
                <a:spcPts val="0"/>
              </a:spcAft>
              <a:buSzPts val="1400"/>
              <a:buNone/>
              <a:defRPr sz="1800"/>
            </a:lvl5pPr>
            <a:lvl6pPr lvl="5" indent="0" rtl="0">
              <a:spcBef>
                <a:spcPts val="0"/>
              </a:spcBef>
              <a:spcAft>
                <a:spcPts val="0"/>
              </a:spcAft>
              <a:buSzPts val="1400"/>
              <a:buNone/>
              <a:defRPr sz="1800"/>
            </a:lvl6pPr>
            <a:lvl7pPr lvl="6" indent="0" rtl="0">
              <a:spcBef>
                <a:spcPts val="0"/>
              </a:spcBef>
              <a:spcAft>
                <a:spcPts val="0"/>
              </a:spcAft>
              <a:buSzPts val="1400"/>
              <a:buNone/>
              <a:defRPr sz="1800"/>
            </a:lvl7pPr>
            <a:lvl8pPr lvl="7" indent="0" rtl="0">
              <a:spcBef>
                <a:spcPts val="0"/>
              </a:spcBef>
              <a:spcAft>
                <a:spcPts val="0"/>
              </a:spcAft>
              <a:buSzPts val="1400"/>
              <a:buNone/>
              <a:defRPr sz="1800"/>
            </a:lvl8pPr>
            <a:lvl9pPr lvl="8" indent="0" rtl="0">
              <a:spcBef>
                <a:spcPts val="0"/>
              </a:spcBef>
              <a:spcAft>
                <a:spcPts val="0"/>
              </a:spcAft>
              <a:buSzPts val="1400"/>
              <a:buNone/>
              <a:defRPr sz="1800"/>
            </a:lvl9pPr>
          </a:lstStyle>
          <a:p>
            <a:r>
              <a:rPr lang="hr-HR"/>
              <a:t>Kliknite da biste uredili stil naslova matrice</a:t>
            </a:r>
            <a:endParaRPr/>
          </a:p>
        </p:txBody>
      </p:sp>
      <p:pic>
        <p:nvPicPr>
          <p:cNvPr id="121" name="Google Shape;121;gd287a52856_0_224"/>
          <p:cNvPicPr preferRelativeResize="0"/>
          <p:nvPr/>
        </p:nvPicPr>
        <p:blipFill rotWithShape="1">
          <a:blip r:embed="rId3">
            <a:alphaModFix/>
          </a:blip>
          <a:srcRect/>
          <a:stretch/>
        </p:blipFill>
        <p:spPr>
          <a:xfrm>
            <a:off x="9200147" y="659541"/>
            <a:ext cx="1718080" cy="2246824"/>
          </a:xfrm>
          <a:prstGeom prst="rect">
            <a:avLst/>
          </a:prstGeom>
          <a:noFill/>
          <a:ln>
            <a:noFill/>
          </a:ln>
        </p:spPr>
      </p:pic>
    </p:spTree>
    <p:extLst>
      <p:ext uri="{BB962C8B-B14F-4D97-AF65-F5344CB8AC3E}">
        <p14:creationId xmlns:p14="http://schemas.microsoft.com/office/powerpoint/2010/main" val="5628069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Presentation title">
  <p:cSld name="Presentation title">
    <p:spTree>
      <p:nvGrpSpPr>
        <p:cNvPr id="1" name="Shape 12"/>
        <p:cNvGrpSpPr/>
        <p:nvPr/>
      </p:nvGrpSpPr>
      <p:grpSpPr>
        <a:xfrm>
          <a:off x="0" y="0"/>
          <a:ext cx="0" cy="0"/>
          <a:chOff x="0" y="0"/>
          <a:chExt cx="0" cy="0"/>
        </a:xfrm>
      </p:grpSpPr>
      <p:sp>
        <p:nvSpPr>
          <p:cNvPr id="13" name="Google Shape;13;p37"/>
          <p:cNvSpPr/>
          <p:nvPr/>
        </p:nvSpPr>
        <p:spPr>
          <a:xfrm>
            <a:off x="0" y="0"/>
            <a:ext cx="12192000" cy="6858000"/>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 name="Google Shape;14;p37"/>
          <p:cNvSpPr txBox="1">
            <a:spLocks noGrp="1"/>
          </p:cNvSpPr>
          <p:nvPr>
            <p:ph type="title"/>
          </p:nvPr>
        </p:nvSpPr>
        <p:spPr>
          <a:xfrm>
            <a:off x="5083036" y="3051729"/>
            <a:ext cx="5861589" cy="16002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lt1"/>
              </a:buClr>
              <a:buSzPts val="5400"/>
              <a:buFont typeface="Open Sans ExtraBold"/>
              <a:buNone/>
              <a:defRPr sz="5400" b="1" i="0">
                <a:solidFill>
                  <a:schemeClr val="lt1"/>
                </a:solidFill>
                <a:latin typeface="Open Sans ExtraBold"/>
                <a:ea typeface="Open Sans ExtraBold"/>
                <a:cs typeface="Open Sans ExtraBold"/>
                <a:sym typeface="Open Sans Extra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hr-HR"/>
              <a:t>Kliknite da biste uredili stil naslova matrice</a:t>
            </a:r>
            <a:endParaRPr/>
          </a:p>
        </p:txBody>
      </p:sp>
      <p:sp>
        <p:nvSpPr>
          <p:cNvPr id="15" name="Google Shape;15;p37"/>
          <p:cNvSpPr txBox="1">
            <a:spLocks noGrp="1"/>
          </p:cNvSpPr>
          <p:nvPr>
            <p:ph type="body" idx="1"/>
          </p:nvPr>
        </p:nvSpPr>
        <p:spPr>
          <a:xfrm>
            <a:off x="5083036" y="4651929"/>
            <a:ext cx="5861589" cy="3811588"/>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200"/>
              <a:buNone/>
              <a:defRPr sz="1200" b="0" i="0">
                <a:solidFill>
                  <a:schemeClr val="lt1"/>
                </a:solidFill>
                <a:latin typeface="Open Sans"/>
                <a:ea typeface="Open Sans"/>
                <a:cs typeface="Open Sans"/>
                <a:sym typeface="Open Sans"/>
              </a:defRPr>
            </a:lvl1pPr>
            <a:lvl2pPr marL="914400" lvl="1" indent="-228600" algn="l">
              <a:lnSpc>
                <a:spcPct val="90000"/>
              </a:lnSpc>
              <a:spcBef>
                <a:spcPts val="500"/>
              </a:spcBef>
              <a:spcAft>
                <a:spcPts val="0"/>
              </a:spcAft>
              <a:buClr>
                <a:srgbClr val="7F7F7F"/>
              </a:buClr>
              <a:buSzPts val="1400"/>
              <a:buNone/>
              <a:defRPr sz="1400"/>
            </a:lvl2pPr>
            <a:lvl3pPr marL="1371600" lvl="2" indent="-228600" algn="l">
              <a:lnSpc>
                <a:spcPct val="90000"/>
              </a:lnSpc>
              <a:spcBef>
                <a:spcPts val="500"/>
              </a:spcBef>
              <a:spcAft>
                <a:spcPts val="0"/>
              </a:spcAft>
              <a:buClr>
                <a:srgbClr val="7F7F7F"/>
              </a:buClr>
              <a:buSzPts val="1200"/>
              <a:buNone/>
              <a:defRPr sz="1200"/>
            </a:lvl3pPr>
            <a:lvl4pPr marL="1828800" lvl="3" indent="-228600" algn="l">
              <a:lnSpc>
                <a:spcPct val="90000"/>
              </a:lnSpc>
              <a:spcBef>
                <a:spcPts val="500"/>
              </a:spcBef>
              <a:spcAft>
                <a:spcPts val="0"/>
              </a:spcAft>
              <a:buClr>
                <a:srgbClr val="7F7F7F"/>
              </a:buClr>
              <a:buSzPts val="1000"/>
              <a:buNone/>
              <a:defRPr sz="1000"/>
            </a:lvl4pPr>
            <a:lvl5pPr marL="2286000" lvl="4" indent="-228600" algn="l">
              <a:lnSpc>
                <a:spcPct val="90000"/>
              </a:lnSpc>
              <a:spcBef>
                <a:spcPts val="500"/>
              </a:spcBef>
              <a:spcAft>
                <a:spcPts val="0"/>
              </a:spcAft>
              <a:buClr>
                <a:srgbClr val="7F7F7F"/>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hr-HR"/>
              <a:t>Kliknite da biste uredili matrice</a:t>
            </a:r>
          </a:p>
        </p:txBody>
      </p:sp>
      <p:grpSp>
        <p:nvGrpSpPr>
          <p:cNvPr id="16" name="Google Shape;16;p37"/>
          <p:cNvGrpSpPr/>
          <p:nvPr/>
        </p:nvGrpSpPr>
        <p:grpSpPr>
          <a:xfrm>
            <a:off x="4751866" y="5627915"/>
            <a:ext cx="6523928" cy="816062"/>
            <a:chOff x="1308844" y="5417042"/>
            <a:chExt cx="9574307" cy="1197626"/>
          </a:xfrm>
        </p:grpSpPr>
        <p:pic>
          <p:nvPicPr>
            <p:cNvPr id="17" name="Google Shape;17;p37"/>
            <p:cNvPicPr preferRelativeResize="0"/>
            <p:nvPr/>
          </p:nvPicPr>
          <p:blipFill rotWithShape="1">
            <a:blip r:embed="rId2">
              <a:alphaModFix/>
            </a:blip>
            <a:srcRect/>
            <a:stretch/>
          </p:blipFill>
          <p:spPr>
            <a:xfrm>
              <a:off x="1308844" y="5417042"/>
              <a:ext cx="7407289" cy="1197626"/>
            </a:xfrm>
            <a:prstGeom prst="rect">
              <a:avLst/>
            </a:prstGeom>
            <a:noFill/>
            <a:ln>
              <a:noFill/>
            </a:ln>
          </p:spPr>
        </p:pic>
        <p:pic>
          <p:nvPicPr>
            <p:cNvPr id="18" name="Google Shape;18;p37"/>
            <p:cNvPicPr preferRelativeResize="0"/>
            <p:nvPr/>
          </p:nvPicPr>
          <p:blipFill rotWithShape="1">
            <a:blip r:embed="rId3">
              <a:alphaModFix/>
            </a:blip>
            <a:srcRect/>
            <a:stretch/>
          </p:blipFill>
          <p:spPr>
            <a:xfrm>
              <a:off x="8791983" y="5755983"/>
              <a:ext cx="2091168" cy="519744"/>
            </a:xfrm>
            <a:prstGeom prst="rect">
              <a:avLst/>
            </a:prstGeom>
            <a:noFill/>
            <a:ln>
              <a:noFill/>
            </a:ln>
          </p:spPr>
        </p:pic>
      </p:grpSp>
      <p:pic>
        <p:nvPicPr>
          <p:cNvPr id="19" name="Google Shape;19;p37"/>
          <p:cNvPicPr preferRelativeResize="0"/>
          <p:nvPr/>
        </p:nvPicPr>
        <p:blipFill rotWithShape="1">
          <a:blip r:embed="rId4">
            <a:alphaModFix/>
          </a:blip>
          <a:srcRect/>
          <a:stretch/>
        </p:blipFill>
        <p:spPr>
          <a:xfrm>
            <a:off x="-1325736" y="900574"/>
            <a:ext cx="5246226" cy="5246226"/>
          </a:xfrm>
          <a:prstGeom prst="rect">
            <a:avLst/>
          </a:prstGeom>
          <a:noFill/>
          <a:ln>
            <a:noFill/>
          </a:ln>
        </p:spPr>
      </p:pic>
    </p:spTree>
    <p:extLst>
      <p:ext uri="{BB962C8B-B14F-4D97-AF65-F5344CB8AC3E}">
        <p14:creationId xmlns:p14="http://schemas.microsoft.com/office/powerpoint/2010/main" val="25899065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50:50">
  <p:cSld name="50:50">
    <p:spTree>
      <p:nvGrpSpPr>
        <p:cNvPr id="1" name="Shape 56"/>
        <p:cNvGrpSpPr/>
        <p:nvPr/>
      </p:nvGrpSpPr>
      <p:grpSpPr>
        <a:xfrm>
          <a:off x="0" y="0"/>
          <a:ext cx="0" cy="0"/>
          <a:chOff x="0" y="0"/>
          <a:chExt cx="0" cy="0"/>
        </a:xfrm>
      </p:grpSpPr>
      <p:sp>
        <p:nvSpPr>
          <p:cNvPr id="57" name="Google Shape;57;p41"/>
          <p:cNvSpPr/>
          <p:nvPr/>
        </p:nvSpPr>
        <p:spPr>
          <a:xfrm>
            <a:off x="0" y="0"/>
            <a:ext cx="6089715"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8" name="Google Shape;58;p41"/>
          <p:cNvSpPr txBox="1">
            <a:spLocks noGrp="1"/>
          </p:cNvSpPr>
          <p:nvPr>
            <p:ph type="title"/>
          </p:nvPr>
        </p:nvSpPr>
        <p:spPr>
          <a:xfrm>
            <a:off x="576816" y="184816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6000"/>
              <a:buFont typeface="Open Sans Light"/>
              <a:buNone/>
              <a:defRPr sz="6000" b="0" i="0">
                <a:latin typeface="Open Sans Light"/>
                <a:ea typeface="Open Sans Light"/>
                <a:cs typeface="Open Sans Light"/>
                <a:sym typeface="Open Sans Ligh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hr-HR"/>
              <a:t>Kliknite da biste uredili stil naslova matrice</a:t>
            </a:r>
            <a:endParaRPr/>
          </a:p>
        </p:txBody>
      </p:sp>
      <p:sp>
        <p:nvSpPr>
          <p:cNvPr id="59" name="Google Shape;59;p41"/>
          <p:cNvSpPr txBox="1">
            <a:spLocks noGrp="1"/>
          </p:cNvSpPr>
          <p:nvPr>
            <p:ph type="body" idx="1"/>
          </p:nvPr>
        </p:nvSpPr>
        <p:spPr>
          <a:xfrm>
            <a:off x="576816" y="344836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3600"/>
              <a:buNone/>
              <a:defRPr sz="3600" b="0" i="0">
                <a:latin typeface="Open Sans"/>
                <a:ea typeface="Open Sans"/>
                <a:cs typeface="Open Sans"/>
                <a:sym typeface="Open Sans"/>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SzPts val="1000"/>
              <a:buNone/>
              <a:defRPr sz="1000"/>
            </a:lvl6pPr>
            <a:lvl7pPr marL="3200400" lvl="6" indent="-228600" algn="l">
              <a:lnSpc>
                <a:spcPct val="90000"/>
              </a:lnSpc>
              <a:spcBef>
                <a:spcPts val="500"/>
              </a:spcBef>
              <a:spcAft>
                <a:spcPts val="0"/>
              </a:spcAft>
              <a:buSzPts val="1000"/>
              <a:buNone/>
              <a:defRPr sz="1000"/>
            </a:lvl7pPr>
            <a:lvl8pPr marL="3657600" lvl="7" indent="-228600" algn="l">
              <a:lnSpc>
                <a:spcPct val="90000"/>
              </a:lnSpc>
              <a:spcBef>
                <a:spcPts val="500"/>
              </a:spcBef>
              <a:spcAft>
                <a:spcPts val="0"/>
              </a:spcAft>
              <a:buSzPts val="1000"/>
              <a:buNone/>
              <a:defRPr sz="1000"/>
            </a:lvl8pPr>
            <a:lvl9pPr marL="4114800" lvl="8" indent="-228600" algn="l">
              <a:lnSpc>
                <a:spcPct val="90000"/>
              </a:lnSpc>
              <a:spcBef>
                <a:spcPts val="500"/>
              </a:spcBef>
              <a:spcAft>
                <a:spcPts val="0"/>
              </a:spcAft>
              <a:buSzPts val="1000"/>
              <a:buNone/>
              <a:defRPr sz="1000"/>
            </a:lvl9pPr>
          </a:lstStyle>
          <a:p>
            <a:pPr lvl="0"/>
            <a:r>
              <a:rPr lang="hr-HR"/>
              <a:t>Kliknite da biste uredili matrice</a:t>
            </a:r>
          </a:p>
        </p:txBody>
      </p:sp>
      <p:sp>
        <p:nvSpPr>
          <p:cNvPr id="60" name="Google Shape;60;p41"/>
          <p:cNvSpPr txBox="1">
            <a:spLocks noGrp="1"/>
          </p:cNvSpPr>
          <p:nvPr>
            <p:ph type="body" idx="2"/>
          </p:nvPr>
        </p:nvSpPr>
        <p:spPr>
          <a:xfrm>
            <a:off x="8050694" y="775252"/>
            <a:ext cx="3538331" cy="5424246"/>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SzPts val="1800"/>
              <a:buFont typeface="Open Sans Light"/>
              <a:buNone/>
              <a:defRPr sz="1800" b="0" i="0">
                <a:latin typeface="Open Sans Light"/>
                <a:ea typeface="Open Sans Light"/>
                <a:cs typeface="Open Sans Light"/>
                <a:sym typeface="Open Sans Light"/>
              </a:defRPr>
            </a:lvl1pPr>
            <a:lvl2pPr marL="914400" lvl="1"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2pPr>
            <a:lvl3pPr marL="1371600" lvl="2"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3pPr>
            <a:lvl4pPr marL="1828800" lvl="3"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4pPr>
            <a:lvl5pPr marL="2286000" lvl="4"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pPr lvl="0"/>
            <a:r>
              <a:rPr lang="hr-HR"/>
              <a:t>Kliknite da biste uredili matrice</a:t>
            </a:r>
          </a:p>
        </p:txBody>
      </p:sp>
      <p:grpSp>
        <p:nvGrpSpPr>
          <p:cNvPr id="61" name="Google Shape;61;p41"/>
          <p:cNvGrpSpPr/>
          <p:nvPr/>
        </p:nvGrpSpPr>
        <p:grpSpPr>
          <a:xfrm rot="10800000" flipH="1">
            <a:off x="0" y="6766560"/>
            <a:ext cx="12192000" cy="137159"/>
            <a:chOff x="0" y="6612673"/>
            <a:chExt cx="10036100" cy="245327"/>
          </a:xfrm>
        </p:grpSpPr>
        <p:sp>
          <p:nvSpPr>
            <p:cNvPr id="62" name="Google Shape;62;p41"/>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3" name="Google Shape;63;p41"/>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4" name="Google Shape;64;p41"/>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5" name="Google Shape;65;p41"/>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6" name="Google Shape;66;p41"/>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Tree>
    <p:extLst>
      <p:ext uri="{BB962C8B-B14F-4D97-AF65-F5344CB8AC3E}">
        <p14:creationId xmlns:p14="http://schemas.microsoft.com/office/powerpoint/2010/main" val="3486781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1"/>
        <p:cNvGrpSpPr/>
        <p:nvPr/>
      </p:nvGrpSpPr>
      <p:grpSpPr>
        <a:xfrm>
          <a:off x="0" y="0"/>
          <a:ext cx="0" cy="0"/>
          <a:chOff x="0" y="0"/>
          <a:chExt cx="0" cy="0"/>
        </a:xfrm>
      </p:grpSpPr>
      <p:grpSp>
        <p:nvGrpSpPr>
          <p:cNvPr id="42" name="Google Shape;42;p39"/>
          <p:cNvGrpSpPr/>
          <p:nvPr/>
        </p:nvGrpSpPr>
        <p:grpSpPr>
          <a:xfrm rot="10800000" flipH="1">
            <a:off x="0" y="6766560"/>
            <a:ext cx="12192000" cy="137159"/>
            <a:chOff x="0" y="6612673"/>
            <a:chExt cx="10036100" cy="245327"/>
          </a:xfrm>
        </p:grpSpPr>
        <p:sp>
          <p:nvSpPr>
            <p:cNvPr id="43" name="Google Shape;43;p39"/>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4" name="Google Shape;44;p39"/>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5" name="Google Shape;45;p39"/>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6" name="Google Shape;46;p39"/>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7" name="Google Shape;47;p39"/>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Tree>
    <p:extLst>
      <p:ext uri="{BB962C8B-B14F-4D97-AF65-F5344CB8AC3E}">
        <p14:creationId xmlns:p14="http://schemas.microsoft.com/office/powerpoint/2010/main" val="28830351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Last page">
  <p:cSld name="Last page">
    <p:spTree>
      <p:nvGrpSpPr>
        <p:cNvPr id="1" name="Shape 67"/>
        <p:cNvGrpSpPr/>
        <p:nvPr/>
      </p:nvGrpSpPr>
      <p:grpSpPr>
        <a:xfrm>
          <a:off x="0" y="0"/>
          <a:ext cx="0" cy="0"/>
          <a:chOff x="0" y="0"/>
          <a:chExt cx="0" cy="0"/>
        </a:xfrm>
      </p:grpSpPr>
      <p:sp>
        <p:nvSpPr>
          <p:cNvPr id="68" name="Google Shape;68;p46"/>
          <p:cNvSpPr/>
          <p:nvPr/>
        </p:nvSpPr>
        <p:spPr>
          <a:xfrm>
            <a:off x="0" y="0"/>
            <a:ext cx="12192000" cy="6858000"/>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Tree>
    <p:extLst>
      <p:ext uri="{BB962C8B-B14F-4D97-AF65-F5344CB8AC3E}">
        <p14:creationId xmlns:p14="http://schemas.microsoft.com/office/powerpoint/2010/main" val="3752056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0"/>
        <p:cNvGrpSpPr/>
        <p:nvPr/>
      </p:nvGrpSpPr>
      <p:grpSpPr>
        <a:xfrm>
          <a:off x="0" y="0"/>
          <a:ext cx="0" cy="0"/>
          <a:chOff x="0" y="0"/>
          <a:chExt cx="0" cy="0"/>
        </a:xfrm>
      </p:grpSpPr>
      <p:pic>
        <p:nvPicPr>
          <p:cNvPr id="111" name="Google Shape;111;gd287a52856_0_216"/>
          <p:cNvPicPr preferRelativeResize="0"/>
          <p:nvPr/>
        </p:nvPicPr>
        <p:blipFill rotWithShape="1">
          <a:blip r:embed="rId2">
            <a:alphaModFix/>
          </a:blip>
          <a:srcRect/>
          <a:stretch/>
        </p:blipFill>
        <p:spPr>
          <a:xfrm>
            <a:off x="0" y="-1"/>
            <a:ext cx="12159488" cy="6845999"/>
          </a:xfrm>
          <a:prstGeom prst="rect">
            <a:avLst/>
          </a:prstGeom>
          <a:noFill/>
          <a:ln>
            <a:noFill/>
          </a:ln>
        </p:spPr>
      </p:pic>
      <p:sp>
        <p:nvSpPr>
          <p:cNvPr id="112" name="Google Shape;112;gd287a52856_0_216"/>
          <p:cNvSpPr txBox="1">
            <a:spLocks noGrp="1"/>
          </p:cNvSpPr>
          <p:nvPr>
            <p:ph type="title"/>
          </p:nvPr>
        </p:nvSpPr>
        <p:spPr>
          <a:xfrm>
            <a:off x="655386" y="1325521"/>
            <a:ext cx="11099733" cy="528000"/>
          </a:xfrm>
          <a:prstGeom prst="rect">
            <a:avLst/>
          </a:prstGeom>
          <a:noFill/>
          <a:ln>
            <a:noFill/>
          </a:ln>
        </p:spPr>
        <p:txBody>
          <a:bodyPr spcFirstLastPara="1" wrap="square" lIns="91425" tIns="45700" rIns="91425" bIns="45700" anchor="b" anchorCtr="0">
            <a:noAutofit/>
          </a:bodyPr>
          <a:lstStyle>
            <a:lvl1pPr marL="0" marR="0" lvl="0" indent="0" algn="l" rtl="0">
              <a:lnSpc>
                <a:spcPct val="90000"/>
              </a:lnSpc>
              <a:spcBef>
                <a:spcPts val="0"/>
              </a:spcBef>
              <a:spcAft>
                <a:spcPts val="0"/>
              </a:spcAft>
              <a:buClr>
                <a:srgbClr val="009FE3"/>
              </a:buClr>
              <a:buSzPts val="4400"/>
              <a:buFont typeface="Arial"/>
              <a:buNone/>
              <a:defRPr sz="4000" b="1" i="0" u="none" strike="noStrike" cap="none">
                <a:solidFill>
                  <a:srgbClr val="009FE3"/>
                </a:solidFill>
                <a:latin typeface="Arial"/>
                <a:ea typeface="Arial"/>
                <a:cs typeface="Arial"/>
                <a:sym typeface="Arial"/>
              </a:defRPr>
            </a:lvl1pPr>
            <a:lvl2pPr lvl="1" indent="0" rtl="0">
              <a:spcBef>
                <a:spcPts val="0"/>
              </a:spcBef>
              <a:spcAft>
                <a:spcPts val="0"/>
              </a:spcAft>
              <a:buSzPts val="1400"/>
              <a:buNone/>
              <a:defRPr sz="1800"/>
            </a:lvl2pPr>
            <a:lvl3pPr lvl="2" indent="0" rtl="0">
              <a:spcBef>
                <a:spcPts val="0"/>
              </a:spcBef>
              <a:spcAft>
                <a:spcPts val="0"/>
              </a:spcAft>
              <a:buSzPts val="1400"/>
              <a:buNone/>
              <a:defRPr sz="1800"/>
            </a:lvl3pPr>
            <a:lvl4pPr lvl="3" indent="0" rtl="0">
              <a:spcBef>
                <a:spcPts val="0"/>
              </a:spcBef>
              <a:spcAft>
                <a:spcPts val="0"/>
              </a:spcAft>
              <a:buSzPts val="1400"/>
              <a:buNone/>
              <a:defRPr sz="1800"/>
            </a:lvl4pPr>
            <a:lvl5pPr lvl="4" indent="0" rtl="0">
              <a:spcBef>
                <a:spcPts val="0"/>
              </a:spcBef>
              <a:spcAft>
                <a:spcPts val="0"/>
              </a:spcAft>
              <a:buSzPts val="1400"/>
              <a:buNone/>
              <a:defRPr sz="1800"/>
            </a:lvl5pPr>
            <a:lvl6pPr lvl="5" indent="0" rtl="0">
              <a:spcBef>
                <a:spcPts val="0"/>
              </a:spcBef>
              <a:spcAft>
                <a:spcPts val="0"/>
              </a:spcAft>
              <a:buSzPts val="1400"/>
              <a:buNone/>
              <a:defRPr sz="1800"/>
            </a:lvl6pPr>
            <a:lvl7pPr lvl="6" indent="0" rtl="0">
              <a:spcBef>
                <a:spcPts val="0"/>
              </a:spcBef>
              <a:spcAft>
                <a:spcPts val="0"/>
              </a:spcAft>
              <a:buSzPts val="1400"/>
              <a:buNone/>
              <a:defRPr sz="1800"/>
            </a:lvl7pPr>
            <a:lvl8pPr lvl="7" indent="0" rtl="0">
              <a:spcBef>
                <a:spcPts val="0"/>
              </a:spcBef>
              <a:spcAft>
                <a:spcPts val="0"/>
              </a:spcAft>
              <a:buSzPts val="1400"/>
              <a:buNone/>
              <a:defRPr sz="1800"/>
            </a:lvl8pPr>
            <a:lvl9pPr lvl="8" indent="0" rtl="0">
              <a:spcBef>
                <a:spcPts val="0"/>
              </a:spcBef>
              <a:spcAft>
                <a:spcPts val="0"/>
              </a:spcAft>
              <a:buSzPts val="1400"/>
              <a:buNone/>
              <a:defRPr sz="1800"/>
            </a:lvl9pPr>
          </a:lstStyle>
          <a:p>
            <a:r>
              <a:rPr lang="hr-HR" dirty="0"/>
              <a:t>Kliknite da biste uredili stil naslova matrice</a:t>
            </a:r>
            <a:endParaRPr dirty="0"/>
          </a:p>
        </p:txBody>
      </p:sp>
      <p:sp>
        <p:nvSpPr>
          <p:cNvPr id="113" name="Google Shape;113;gd287a52856_0_216"/>
          <p:cNvSpPr txBox="1">
            <a:spLocks noGrp="1"/>
          </p:cNvSpPr>
          <p:nvPr>
            <p:ph type="body" idx="1"/>
          </p:nvPr>
        </p:nvSpPr>
        <p:spPr>
          <a:xfrm>
            <a:off x="655387" y="2210260"/>
            <a:ext cx="10515600" cy="273390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rgbClr val="888888"/>
              </a:buClr>
              <a:buSzPts val="2800"/>
              <a:buFont typeface="Arial"/>
              <a:buNone/>
              <a:defRPr sz="2000" b="0" i="0" u="none" strike="noStrike" cap="none">
                <a:solidFill>
                  <a:srgbClr val="888888"/>
                </a:solidFill>
                <a:latin typeface="Arial"/>
                <a:ea typeface="Arial"/>
                <a:cs typeface="Arial"/>
                <a:sym typeface="Arial"/>
              </a:defRPr>
            </a:lvl1pPr>
            <a:lvl2pPr marL="914400" marR="0" lvl="1" indent="-228600" algn="l" rtl="0">
              <a:lnSpc>
                <a:spcPct val="90000"/>
              </a:lnSpc>
              <a:spcBef>
                <a:spcPts val="500"/>
              </a:spcBef>
              <a:spcAft>
                <a:spcPts val="0"/>
              </a:spcAft>
              <a:buClr>
                <a:srgbClr val="888888"/>
              </a:buClr>
              <a:buSzPts val="24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2000"/>
              <a:buFont typeface="Arial"/>
              <a:buNone/>
              <a:defRPr sz="18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8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8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8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8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8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800"/>
              <a:buFont typeface="Arial"/>
              <a:buNone/>
              <a:defRPr sz="1600" b="0" i="0" u="none" strike="noStrike" cap="none">
                <a:solidFill>
                  <a:srgbClr val="888888"/>
                </a:solidFill>
                <a:latin typeface="Calibri"/>
                <a:ea typeface="Calibri"/>
                <a:cs typeface="Calibri"/>
                <a:sym typeface="Calibri"/>
              </a:defRPr>
            </a:lvl9pPr>
          </a:lstStyle>
          <a:p>
            <a:pPr lvl="0"/>
            <a:r>
              <a:rPr lang="hr-HR" dirty="0"/>
              <a:t>Kliknite da biste uredili matrice</a:t>
            </a:r>
          </a:p>
        </p:txBody>
      </p:sp>
      <p:sp>
        <p:nvSpPr>
          <p:cNvPr id="114" name="Google Shape;114;gd287a52856_0_216"/>
          <p:cNvSpPr txBox="1">
            <a:spLocks noGrp="1"/>
          </p:cNvSpPr>
          <p:nvPr>
            <p:ph type="dt" idx="10"/>
          </p:nvPr>
        </p:nvSpPr>
        <p:spPr>
          <a:xfrm>
            <a:off x="838200" y="6356350"/>
            <a:ext cx="2743200" cy="365100"/>
          </a:xfrm>
          <a:prstGeom prst="rect">
            <a:avLst/>
          </a:prstGeom>
          <a:noFill/>
          <a:ln>
            <a:noFill/>
          </a:ln>
        </p:spPr>
        <p:txBody>
          <a:bodyPr spcFirstLastPara="1" wrap="square" lIns="91425" tIns="91425" rIns="91425" bIns="91425" anchor="ctr" anchorCtr="0">
            <a:noAutofit/>
          </a:bodyPr>
          <a:lstStyle>
            <a:lvl1pPr marL="0" marR="0" lvl="0" indent="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lang="hr-HR"/>
          </a:p>
        </p:txBody>
      </p:sp>
      <p:sp>
        <p:nvSpPr>
          <p:cNvPr id="115" name="Google Shape;115;gd287a52856_0_216"/>
          <p:cNvSpPr txBox="1">
            <a:spLocks noGrp="1"/>
          </p:cNvSpPr>
          <p:nvPr>
            <p:ph type="ftr" idx="11"/>
          </p:nvPr>
        </p:nvSpPr>
        <p:spPr>
          <a:xfrm>
            <a:off x="4038600" y="6356350"/>
            <a:ext cx="4114800" cy="365100"/>
          </a:xfrm>
          <a:prstGeom prst="rect">
            <a:avLst/>
          </a:prstGeom>
          <a:noFill/>
          <a:ln>
            <a:noFill/>
          </a:ln>
        </p:spPr>
        <p:txBody>
          <a:bodyPr spcFirstLastPara="1" wrap="square" lIns="91425" tIns="91425" rIns="91425" bIns="91425" anchor="ctr" anchorCtr="0">
            <a:noAutofit/>
          </a:bodyPr>
          <a:lstStyle>
            <a:lvl1pPr marL="0" marR="0" lvl="0" indent="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lang="hr-HR"/>
          </a:p>
        </p:txBody>
      </p:sp>
      <p:sp>
        <p:nvSpPr>
          <p:cNvPr id="116" name="Google Shape;116;gd287a52856_0_2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smtClean="0"/>
              <a:t>‹#›</a:t>
            </a:fld>
            <a:endParaRPr lang="en-US"/>
          </a:p>
        </p:txBody>
      </p:sp>
      <p:pic>
        <p:nvPicPr>
          <p:cNvPr id="117" name="Google Shape;117;gd287a52856_0_216"/>
          <p:cNvPicPr preferRelativeResize="0"/>
          <p:nvPr/>
        </p:nvPicPr>
        <p:blipFill rotWithShape="1">
          <a:blip r:embed="rId3">
            <a:alphaModFix/>
          </a:blip>
          <a:srcRect/>
          <a:stretch/>
        </p:blipFill>
        <p:spPr>
          <a:xfrm>
            <a:off x="398965" y="5999747"/>
            <a:ext cx="1871360" cy="613598"/>
          </a:xfrm>
          <a:prstGeom prst="rect">
            <a:avLst/>
          </a:prstGeom>
          <a:noFill/>
          <a:ln>
            <a:noFill/>
          </a:ln>
        </p:spPr>
      </p:pic>
    </p:spTree>
    <p:extLst>
      <p:ext uri="{BB962C8B-B14F-4D97-AF65-F5344CB8AC3E}">
        <p14:creationId xmlns:p14="http://schemas.microsoft.com/office/powerpoint/2010/main" val="1815500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P spid="113" grpId="0" build="p">
        <p:tmplLst>
          <p:tmpl lvl="1">
            <p:tnLst>
              <p:par>
                <p:cTn presetID="1" presetClass="entr" presetSubtype="0" fill="hold" nodeType="clickEffect">
                  <p:stCondLst>
                    <p:cond delay="0"/>
                  </p:stCondLst>
                  <p:childTnLst>
                    <p:set>
                      <p:cBhvr>
                        <p:cTn dur="1" fill="hold">
                          <p:stCondLst>
                            <p:cond delay="0"/>
                          </p:stCondLst>
                        </p:cTn>
                        <p:tgtEl>
                          <p:spTgt spid="113"/>
                        </p:tgtEl>
                        <p:attrNameLst>
                          <p:attrName>style.visibility</p:attrName>
                        </p:attrNameLst>
                      </p:cBhvr>
                      <p:to>
                        <p:strVal val="visible"/>
                      </p:to>
                    </p:se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18"/>
        <p:cNvGrpSpPr/>
        <p:nvPr/>
      </p:nvGrpSpPr>
      <p:grpSpPr>
        <a:xfrm>
          <a:off x="0" y="0"/>
          <a:ext cx="0" cy="0"/>
          <a:chOff x="0" y="0"/>
          <a:chExt cx="0" cy="0"/>
        </a:xfrm>
      </p:grpSpPr>
      <p:pic>
        <p:nvPicPr>
          <p:cNvPr id="119" name="Google Shape;119;gd287a52856_0_224"/>
          <p:cNvPicPr preferRelativeResize="0"/>
          <p:nvPr/>
        </p:nvPicPr>
        <p:blipFill rotWithShape="1">
          <a:blip r:embed="rId2">
            <a:alphaModFix/>
          </a:blip>
          <a:srcRect/>
          <a:stretch/>
        </p:blipFill>
        <p:spPr>
          <a:xfrm>
            <a:off x="0" y="0"/>
            <a:ext cx="12159488" cy="6845999"/>
          </a:xfrm>
          <a:prstGeom prst="rect">
            <a:avLst/>
          </a:prstGeom>
          <a:noFill/>
          <a:ln>
            <a:noFill/>
          </a:ln>
        </p:spPr>
      </p:pic>
      <p:sp>
        <p:nvSpPr>
          <p:cNvPr id="120" name="Google Shape;120;gd287a52856_0_224"/>
          <p:cNvSpPr txBox="1">
            <a:spLocks noGrp="1"/>
          </p:cNvSpPr>
          <p:nvPr>
            <p:ph type="title"/>
          </p:nvPr>
        </p:nvSpPr>
        <p:spPr>
          <a:xfrm>
            <a:off x="621631" y="4864937"/>
            <a:ext cx="10515600" cy="1325700"/>
          </a:xfrm>
          <a:prstGeom prst="rect">
            <a:avLst/>
          </a:prstGeom>
          <a:noFill/>
          <a:ln>
            <a:noFill/>
          </a:ln>
        </p:spPr>
        <p:txBody>
          <a:bodyPr spcFirstLastPara="1" wrap="square" lIns="91425" tIns="45700" rIns="91425" bIns="45700" anchor="ctr" anchorCtr="0">
            <a:normAutofit/>
          </a:bodyPr>
          <a:lstStyle>
            <a:lvl1pPr marL="0" marR="0" lvl="0" indent="0" algn="l" rtl="0">
              <a:lnSpc>
                <a:spcPct val="90000"/>
              </a:lnSpc>
              <a:spcBef>
                <a:spcPts val="0"/>
              </a:spcBef>
              <a:spcAft>
                <a:spcPts val="0"/>
              </a:spcAft>
              <a:buClr>
                <a:schemeClr val="lt1"/>
              </a:buClr>
              <a:buSzPts val="4400"/>
              <a:buFont typeface="Arial"/>
              <a:buNone/>
              <a:defRPr sz="3200" b="0" i="0" u="none" strike="noStrike" cap="none">
                <a:solidFill>
                  <a:schemeClr val="lt1"/>
                </a:solidFill>
                <a:latin typeface="Arial"/>
                <a:ea typeface="Arial"/>
                <a:cs typeface="Arial"/>
                <a:sym typeface="Arial"/>
              </a:defRPr>
            </a:lvl1pPr>
            <a:lvl2pPr lvl="1" indent="0" rtl="0">
              <a:spcBef>
                <a:spcPts val="0"/>
              </a:spcBef>
              <a:spcAft>
                <a:spcPts val="0"/>
              </a:spcAft>
              <a:buSzPts val="1400"/>
              <a:buNone/>
              <a:defRPr sz="1800"/>
            </a:lvl2pPr>
            <a:lvl3pPr lvl="2" indent="0" rtl="0">
              <a:spcBef>
                <a:spcPts val="0"/>
              </a:spcBef>
              <a:spcAft>
                <a:spcPts val="0"/>
              </a:spcAft>
              <a:buSzPts val="1400"/>
              <a:buNone/>
              <a:defRPr sz="1800"/>
            </a:lvl3pPr>
            <a:lvl4pPr lvl="3" indent="0" rtl="0">
              <a:spcBef>
                <a:spcPts val="0"/>
              </a:spcBef>
              <a:spcAft>
                <a:spcPts val="0"/>
              </a:spcAft>
              <a:buSzPts val="1400"/>
              <a:buNone/>
              <a:defRPr sz="1800"/>
            </a:lvl4pPr>
            <a:lvl5pPr lvl="4" indent="0" rtl="0">
              <a:spcBef>
                <a:spcPts val="0"/>
              </a:spcBef>
              <a:spcAft>
                <a:spcPts val="0"/>
              </a:spcAft>
              <a:buSzPts val="1400"/>
              <a:buNone/>
              <a:defRPr sz="1800"/>
            </a:lvl5pPr>
            <a:lvl6pPr lvl="5" indent="0" rtl="0">
              <a:spcBef>
                <a:spcPts val="0"/>
              </a:spcBef>
              <a:spcAft>
                <a:spcPts val="0"/>
              </a:spcAft>
              <a:buSzPts val="1400"/>
              <a:buNone/>
              <a:defRPr sz="1800"/>
            </a:lvl6pPr>
            <a:lvl7pPr lvl="6" indent="0" rtl="0">
              <a:spcBef>
                <a:spcPts val="0"/>
              </a:spcBef>
              <a:spcAft>
                <a:spcPts val="0"/>
              </a:spcAft>
              <a:buSzPts val="1400"/>
              <a:buNone/>
              <a:defRPr sz="1800"/>
            </a:lvl7pPr>
            <a:lvl8pPr lvl="7" indent="0" rtl="0">
              <a:spcBef>
                <a:spcPts val="0"/>
              </a:spcBef>
              <a:spcAft>
                <a:spcPts val="0"/>
              </a:spcAft>
              <a:buSzPts val="1400"/>
              <a:buNone/>
              <a:defRPr sz="1800"/>
            </a:lvl8pPr>
            <a:lvl9pPr lvl="8" indent="0" rtl="0">
              <a:spcBef>
                <a:spcPts val="0"/>
              </a:spcBef>
              <a:spcAft>
                <a:spcPts val="0"/>
              </a:spcAft>
              <a:buSzPts val="1400"/>
              <a:buNone/>
              <a:defRPr sz="1800"/>
            </a:lvl9pPr>
          </a:lstStyle>
          <a:p>
            <a:r>
              <a:rPr lang="hr-HR"/>
              <a:t>Kliknite da biste uredili stil naslova matrice</a:t>
            </a:r>
            <a:endParaRPr/>
          </a:p>
        </p:txBody>
      </p:sp>
      <p:pic>
        <p:nvPicPr>
          <p:cNvPr id="121" name="Google Shape;121;gd287a52856_0_224"/>
          <p:cNvPicPr preferRelativeResize="0"/>
          <p:nvPr/>
        </p:nvPicPr>
        <p:blipFill rotWithShape="1">
          <a:blip r:embed="rId3">
            <a:alphaModFix/>
          </a:blip>
          <a:srcRect/>
          <a:stretch/>
        </p:blipFill>
        <p:spPr>
          <a:xfrm>
            <a:off x="9200147" y="659541"/>
            <a:ext cx="1718080" cy="2246824"/>
          </a:xfrm>
          <a:prstGeom prst="rect">
            <a:avLst/>
          </a:prstGeom>
          <a:noFill/>
          <a:ln>
            <a:noFill/>
          </a:ln>
        </p:spPr>
      </p:pic>
    </p:spTree>
    <p:extLst>
      <p:ext uri="{BB962C8B-B14F-4D97-AF65-F5344CB8AC3E}">
        <p14:creationId xmlns:p14="http://schemas.microsoft.com/office/powerpoint/2010/main" val="2772753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resentation title">
  <p:cSld name="Presentation title">
    <p:spTree>
      <p:nvGrpSpPr>
        <p:cNvPr id="1" name="Shape 12"/>
        <p:cNvGrpSpPr/>
        <p:nvPr/>
      </p:nvGrpSpPr>
      <p:grpSpPr>
        <a:xfrm>
          <a:off x="0" y="0"/>
          <a:ext cx="0" cy="0"/>
          <a:chOff x="0" y="0"/>
          <a:chExt cx="0" cy="0"/>
        </a:xfrm>
      </p:grpSpPr>
      <p:sp>
        <p:nvSpPr>
          <p:cNvPr id="13" name="Google Shape;13;p37"/>
          <p:cNvSpPr/>
          <p:nvPr/>
        </p:nvSpPr>
        <p:spPr>
          <a:xfrm>
            <a:off x="0" y="0"/>
            <a:ext cx="12192000" cy="6858000"/>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 name="Google Shape;14;p37"/>
          <p:cNvSpPr txBox="1">
            <a:spLocks noGrp="1"/>
          </p:cNvSpPr>
          <p:nvPr>
            <p:ph type="title"/>
          </p:nvPr>
        </p:nvSpPr>
        <p:spPr>
          <a:xfrm>
            <a:off x="5083036" y="3051729"/>
            <a:ext cx="5861589" cy="16002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lt1"/>
              </a:buClr>
              <a:buSzPts val="5400"/>
              <a:buFont typeface="Open Sans ExtraBold"/>
              <a:buNone/>
              <a:defRPr sz="5400" b="1" i="0">
                <a:solidFill>
                  <a:schemeClr val="lt1"/>
                </a:solidFill>
                <a:latin typeface="Open Sans ExtraBold"/>
                <a:ea typeface="Open Sans ExtraBold"/>
                <a:cs typeface="Open Sans ExtraBold"/>
                <a:sym typeface="Open Sans Extra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hr-HR"/>
              <a:t>Kliknite da biste uredili stil naslova matrice</a:t>
            </a:r>
            <a:endParaRPr/>
          </a:p>
        </p:txBody>
      </p:sp>
      <p:sp>
        <p:nvSpPr>
          <p:cNvPr id="15" name="Google Shape;15;p37"/>
          <p:cNvSpPr txBox="1">
            <a:spLocks noGrp="1"/>
          </p:cNvSpPr>
          <p:nvPr>
            <p:ph type="body" idx="1"/>
          </p:nvPr>
        </p:nvSpPr>
        <p:spPr>
          <a:xfrm>
            <a:off x="5083036" y="4651929"/>
            <a:ext cx="5861589" cy="3811588"/>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200"/>
              <a:buNone/>
              <a:defRPr sz="1200" b="0" i="0">
                <a:solidFill>
                  <a:schemeClr val="lt1"/>
                </a:solidFill>
                <a:latin typeface="Open Sans"/>
                <a:ea typeface="Open Sans"/>
                <a:cs typeface="Open Sans"/>
                <a:sym typeface="Open Sans"/>
              </a:defRPr>
            </a:lvl1pPr>
            <a:lvl2pPr marL="914400" lvl="1" indent="-228600" algn="l">
              <a:lnSpc>
                <a:spcPct val="90000"/>
              </a:lnSpc>
              <a:spcBef>
                <a:spcPts val="500"/>
              </a:spcBef>
              <a:spcAft>
                <a:spcPts val="0"/>
              </a:spcAft>
              <a:buClr>
                <a:srgbClr val="7F7F7F"/>
              </a:buClr>
              <a:buSzPts val="1400"/>
              <a:buNone/>
              <a:defRPr sz="1400"/>
            </a:lvl2pPr>
            <a:lvl3pPr marL="1371600" lvl="2" indent="-228600" algn="l">
              <a:lnSpc>
                <a:spcPct val="90000"/>
              </a:lnSpc>
              <a:spcBef>
                <a:spcPts val="500"/>
              </a:spcBef>
              <a:spcAft>
                <a:spcPts val="0"/>
              </a:spcAft>
              <a:buClr>
                <a:srgbClr val="7F7F7F"/>
              </a:buClr>
              <a:buSzPts val="1200"/>
              <a:buNone/>
              <a:defRPr sz="1200"/>
            </a:lvl3pPr>
            <a:lvl4pPr marL="1828800" lvl="3" indent="-228600" algn="l">
              <a:lnSpc>
                <a:spcPct val="90000"/>
              </a:lnSpc>
              <a:spcBef>
                <a:spcPts val="500"/>
              </a:spcBef>
              <a:spcAft>
                <a:spcPts val="0"/>
              </a:spcAft>
              <a:buClr>
                <a:srgbClr val="7F7F7F"/>
              </a:buClr>
              <a:buSzPts val="1000"/>
              <a:buNone/>
              <a:defRPr sz="1000"/>
            </a:lvl4pPr>
            <a:lvl5pPr marL="2286000" lvl="4" indent="-228600" algn="l">
              <a:lnSpc>
                <a:spcPct val="90000"/>
              </a:lnSpc>
              <a:spcBef>
                <a:spcPts val="500"/>
              </a:spcBef>
              <a:spcAft>
                <a:spcPts val="0"/>
              </a:spcAft>
              <a:buClr>
                <a:srgbClr val="7F7F7F"/>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hr-HR"/>
              <a:t>Kliknite da biste uredili matrice</a:t>
            </a:r>
          </a:p>
        </p:txBody>
      </p:sp>
      <p:grpSp>
        <p:nvGrpSpPr>
          <p:cNvPr id="16" name="Google Shape;16;p37"/>
          <p:cNvGrpSpPr/>
          <p:nvPr/>
        </p:nvGrpSpPr>
        <p:grpSpPr>
          <a:xfrm>
            <a:off x="4751866" y="5627915"/>
            <a:ext cx="6523928" cy="816062"/>
            <a:chOff x="1308844" y="5417042"/>
            <a:chExt cx="9574307" cy="1197626"/>
          </a:xfrm>
        </p:grpSpPr>
        <p:pic>
          <p:nvPicPr>
            <p:cNvPr id="17" name="Google Shape;17;p37"/>
            <p:cNvPicPr preferRelativeResize="0"/>
            <p:nvPr/>
          </p:nvPicPr>
          <p:blipFill rotWithShape="1">
            <a:blip r:embed="rId2">
              <a:alphaModFix/>
            </a:blip>
            <a:srcRect/>
            <a:stretch/>
          </p:blipFill>
          <p:spPr>
            <a:xfrm>
              <a:off x="1308844" y="5417042"/>
              <a:ext cx="7407289" cy="1197626"/>
            </a:xfrm>
            <a:prstGeom prst="rect">
              <a:avLst/>
            </a:prstGeom>
            <a:noFill/>
            <a:ln>
              <a:noFill/>
            </a:ln>
          </p:spPr>
        </p:pic>
        <p:pic>
          <p:nvPicPr>
            <p:cNvPr id="18" name="Google Shape;18;p37"/>
            <p:cNvPicPr preferRelativeResize="0"/>
            <p:nvPr/>
          </p:nvPicPr>
          <p:blipFill rotWithShape="1">
            <a:blip r:embed="rId3">
              <a:alphaModFix/>
            </a:blip>
            <a:srcRect/>
            <a:stretch/>
          </p:blipFill>
          <p:spPr>
            <a:xfrm>
              <a:off x="8791983" y="5755983"/>
              <a:ext cx="2091168" cy="519744"/>
            </a:xfrm>
            <a:prstGeom prst="rect">
              <a:avLst/>
            </a:prstGeom>
            <a:noFill/>
            <a:ln>
              <a:noFill/>
            </a:ln>
          </p:spPr>
        </p:pic>
      </p:grpSp>
      <p:pic>
        <p:nvPicPr>
          <p:cNvPr id="19" name="Google Shape;19;p37"/>
          <p:cNvPicPr preferRelativeResize="0"/>
          <p:nvPr/>
        </p:nvPicPr>
        <p:blipFill rotWithShape="1">
          <a:blip r:embed="rId4">
            <a:alphaModFix/>
          </a:blip>
          <a:srcRect/>
          <a:stretch/>
        </p:blipFill>
        <p:spPr>
          <a:xfrm>
            <a:off x="-1325736" y="900574"/>
            <a:ext cx="5246226" cy="5246226"/>
          </a:xfrm>
          <a:prstGeom prst="rect">
            <a:avLst/>
          </a:prstGeom>
          <a:noFill/>
          <a:ln>
            <a:noFill/>
          </a:ln>
        </p:spPr>
      </p:pic>
    </p:spTree>
    <p:extLst>
      <p:ext uri="{BB962C8B-B14F-4D97-AF65-F5344CB8AC3E}">
        <p14:creationId xmlns:p14="http://schemas.microsoft.com/office/powerpoint/2010/main" val="37675432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50:50">
  <p:cSld name="50:50">
    <p:spTree>
      <p:nvGrpSpPr>
        <p:cNvPr id="1" name="Shape 56"/>
        <p:cNvGrpSpPr/>
        <p:nvPr/>
      </p:nvGrpSpPr>
      <p:grpSpPr>
        <a:xfrm>
          <a:off x="0" y="0"/>
          <a:ext cx="0" cy="0"/>
          <a:chOff x="0" y="0"/>
          <a:chExt cx="0" cy="0"/>
        </a:xfrm>
      </p:grpSpPr>
      <p:sp>
        <p:nvSpPr>
          <p:cNvPr id="57" name="Google Shape;57;p41"/>
          <p:cNvSpPr/>
          <p:nvPr/>
        </p:nvSpPr>
        <p:spPr>
          <a:xfrm>
            <a:off x="0" y="0"/>
            <a:ext cx="6089715"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8" name="Google Shape;58;p41"/>
          <p:cNvSpPr txBox="1">
            <a:spLocks noGrp="1"/>
          </p:cNvSpPr>
          <p:nvPr>
            <p:ph type="title"/>
          </p:nvPr>
        </p:nvSpPr>
        <p:spPr>
          <a:xfrm>
            <a:off x="576816" y="184816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6000"/>
              <a:buFont typeface="Open Sans Light"/>
              <a:buNone/>
              <a:defRPr sz="4000" b="1" i="0" u="none" strike="noStrike" cap="none" dirty="0">
                <a:solidFill>
                  <a:srgbClr val="009FE3"/>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hr-HR" dirty="0"/>
              <a:t>Kliknite da biste uredili stil naslova matrice</a:t>
            </a:r>
            <a:endParaRPr dirty="0"/>
          </a:p>
        </p:txBody>
      </p:sp>
      <p:sp>
        <p:nvSpPr>
          <p:cNvPr id="59" name="Google Shape;59;p41"/>
          <p:cNvSpPr txBox="1">
            <a:spLocks noGrp="1"/>
          </p:cNvSpPr>
          <p:nvPr>
            <p:ph type="body" idx="1"/>
          </p:nvPr>
        </p:nvSpPr>
        <p:spPr>
          <a:xfrm>
            <a:off x="576816" y="344836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3600"/>
              <a:buNone/>
              <a:defRPr sz="3600" b="0" i="0">
                <a:latin typeface="Open Sans"/>
                <a:ea typeface="Open Sans"/>
                <a:cs typeface="Open Sans"/>
                <a:sym typeface="Open Sans"/>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SzPts val="1000"/>
              <a:buNone/>
              <a:defRPr sz="1000"/>
            </a:lvl6pPr>
            <a:lvl7pPr marL="3200400" lvl="6" indent="-228600" algn="l">
              <a:lnSpc>
                <a:spcPct val="90000"/>
              </a:lnSpc>
              <a:spcBef>
                <a:spcPts val="500"/>
              </a:spcBef>
              <a:spcAft>
                <a:spcPts val="0"/>
              </a:spcAft>
              <a:buSzPts val="1000"/>
              <a:buNone/>
              <a:defRPr sz="1000"/>
            </a:lvl7pPr>
            <a:lvl8pPr marL="3657600" lvl="7" indent="-228600" algn="l">
              <a:lnSpc>
                <a:spcPct val="90000"/>
              </a:lnSpc>
              <a:spcBef>
                <a:spcPts val="500"/>
              </a:spcBef>
              <a:spcAft>
                <a:spcPts val="0"/>
              </a:spcAft>
              <a:buSzPts val="1000"/>
              <a:buNone/>
              <a:defRPr sz="1000"/>
            </a:lvl8pPr>
            <a:lvl9pPr marL="4114800" lvl="8" indent="-228600" algn="l">
              <a:lnSpc>
                <a:spcPct val="90000"/>
              </a:lnSpc>
              <a:spcBef>
                <a:spcPts val="500"/>
              </a:spcBef>
              <a:spcAft>
                <a:spcPts val="0"/>
              </a:spcAft>
              <a:buSzPts val="1000"/>
              <a:buNone/>
              <a:defRPr sz="1000"/>
            </a:lvl9pPr>
          </a:lstStyle>
          <a:p>
            <a:pPr lvl="0"/>
            <a:r>
              <a:rPr lang="hr-HR"/>
              <a:t>Kliknite da biste uredili matrice</a:t>
            </a:r>
          </a:p>
        </p:txBody>
      </p:sp>
      <p:sp>
        <p:nvSpPr>
          <p:cNvPr id="60" name="Google Shape;60;p41"/>
          <p:cNvSpPr txBox="1">
            <a:spLocks noGrp="1"/>
          </p:cNvSpPr>
          <p:nvPr>
            <p:ph type="body" idx="2"/>
          </p:nvPr>
        </p:nvSpPr>
        <p:spPr>
          <a:xfrm>
            <a:off x="8050694" y="775252"/>
            <a:ext cx="3538331" cy="5424246"/>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SzPts val="1800"/>
              <a:buFont typeface="Open Sans Light"/>
              <a:buNone/>
              <a:defRPr sz="1800" b="0" i="0">
                <a:latin typeface="Open Sans Light"/>
                <a:ea typeface="Open Sans Light"/>
                <a:cs typeface="Open Sans Light"/>
                <a:sym typeface="Open Sans Light"/>
              </a:defRPr>
            </a:lvl1pPr>
            <a:lvl2pPr marL="914400" lvl="1"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2pPr>
            <a:lvl3pPr marL="1371600" lvl="2"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3pPr>
            <a:lvl4pPr marL="1828800" lvl="3"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4pPr>
            <a:lvl5pPr marL="2286000" lvl="4"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pPr lvl="0"/>
            <a:r>
              <a:rPr lang="hr-HR"/>
              <a:t>Kliknite da biste uredili matrice</a:t>
            </a:r>
          </a:p>
        </p:txBody>
      </p:sp>
      <p:grpSp>
        <p:nvGrpSpPr>
          <p:cNvPr id="61" name="Google Shape;61;p41"/>
          <p:cNvGrpSpPr/>
          <p:nvPr/>
        </p:nvGrpSpPr>
        <p:grpSpPr>
          <a:xfrm rot="10800000" flipH="1">
            <a:off x="0" y="6766560"/>
            <a:ext cx="12192000" cy="137159"/>
            <a:chOff x="0" y="6612673"/>
            <a:chExt cx="10036100" cy="245327"/>
          </a:xfrm>
        </p:grpSpPr>
        <p:sp>
          <p:nvSpPr>
            <p:cNvPr id="62" name="Google Shape;62;p41"/>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3" name="Google Shape;63;p41"/>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4" name="Google Shape;64;p41"/>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5" name="Google Shape;65;p41"/>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66" name="Google Shape;66;p41"/>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Tree>
    <p:extLst>
      <p:ext uri="{BB962C8B-B14F-4D97-AF65-F5344CB8AC3E}">
        <p14:creationId xmlns:p14="http://schemas.microsoft.com/office/powerpoint/2010/main" val="1861723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1"/>
        <p:cNvGrpSpPr/>
        <p:nvPr/>
      </p:nvGrpSpPr>
      <p:grpSpPr>
        <a:xfrm>
          <a:off x="0" y="0"/>
          <a:ext cx="0" cy="0"/>
          <a:chOff x="0" y="0"/>
          <a:chExt cx="0" cy="0"/>
        </a:xfrm>
      </p:grpSpPr>
      <p:grpSp>
        <p:nvGrpSpPr>
          <p:cNvPr id="42" name="Google Shape;42;p39"/>
          <p:cNvGrpSpPr/>
          <p:nvPr/>
        </p:nvGrpSpPr>
        <p:grpSpPr>
          <a:xfrm rot="10800000" flipH="1">
            <a:off x="0" y="6766560"/>
            <a:ext cx="12192000" cy="137159"/>
            <a:chOff x="0" y="6612673"/>
            <a:chExt cx="10036100" cy="245327"/>
          </a:xfrm>
        </p:grpSpPr>
        <p:sp>
          <p:nvSpPr>
            <p:cNvPr id="43" name="Google Shape;43;p39"/>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4" name="Google Shape;44;p39"/>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5" name="Google Shape;45;p39"/>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6" name="Google Shape;46;p39"/>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47" name="Google Shape;47;p39"/>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Tree>
    <p:extLst>
      <p:ext uri="{BB962C8B-B14F-4D97-AF65-F5344CB8AC3E}">
        <p14:creationId xmlns:p14="http://schemas.microsoft.com/office/powerpoint/2010/main" val="5476854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Photo">
  <p:cSld name="Title and Photo">
    <p:spTree>
      <p:nvGrpSpPr>
        <p:cNvPr id="1" name="Shape 20"/>
        <p:cNvGrpSpPr/>
        <p:nvPr/>
      </p:nvGrpSpPr>
      <p:grpSpPr>
        <a:xfrm>
          <a:off x="0" y="0"/>
          <a:ext cx="0" cy="0"/>
          <a:chOff x="0" y="0"/>
          <a:chExt cx="0" cy="0"/>
        </a:xfrm>
      </p:grpSpPr>
      <p:sp>
        <p:nvSpPr>
          <p:cNvPr id="21" name="Google Shape;21;p40"/>
          <p:cNvSpPr/>
          <p:nvPr/>
        </p:nvSpPr>
        <p:spPr>
          <a:xfrm>
            <a:off x="0" y="0"/>
            <a:ext cx="4876800"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 name="Google Shape;22;p40"/>
          <p:cNvSpPr txBox="1">
            <a:spLocks noGrp="1"/>
          </p:cNvSpPr>
          <p:nvPr>
            <p:ph type="title"/>
          </p:nvPr>
        </p:nvSpPr>
        <p:spPr>
          <a:xfrm>
            <a:off x="576816" y="2582862"/>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6000"/>
              <a:buFont typeface="Open Sans Light"/>
              <a:buNone/>
              <a:defRPr sz="6000" b="0" i="0">
                <a:latin typeface="Open Sans Light"/>
                <a:ea typeface="Open Sans Light"/>
                <a:cs typeface="Open Sans Light"/>
                <a:sym typeface="Open Sans Ligh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hr-HR"/>
              <a:t>Kliknite da biste uredili stil naslova matrice</a:t>
            </a:r>
            <a:endParaRPr/>
          </a:p>
        </p:txBody>
      </p:sp>
      <p:grpSp>
        <p:nvGrpSpPr>
          <p:cNvPr id="23" name="Google Shape;23;p40"/>
          <p:cNvGrpSpPr/>
          <p:nvPr/>
        </p:nvGrpSpPr>
        <p:grpSpPr>
          <a:xfrm rot="10800000" flipH="1">
            <a:off x="0" y="6766560"/>
            <a:ext cx="12192000" cy="137159"/>
            <a:chOff x="0" y="6612673"/>
            <a:chExt cx="10036100" cy="245327"/>
          </a:xfrm>
        </p:grpSpPr>
        <p:sp>
          <p:nvSpPr>
            <p:cNvPr id="24" name="Google Shape;24;p40"/>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5" name="Google Shape;25;p40"/>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6" name="Google Shape;26;p40"/>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7" name="Google Shape;27;p40"/>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
          <p:nvSpPr>
            <p:cNvPr id="28" name="Google Shape;28;p40"/>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grpSp>
      <p:sp>
        <p:nvSpPr>
          <p:cNvPr id="29" name="Google Shape;29;p40"/>
          <p:cNvSpPr>
            <a:spLocks noGrp="1"/>
          </p:cNvSpPr>
          <p:nvPr>
            <p:ph type="pic" idx="2"/>
          </p:nvPr>
        </p:nvSpPr>
        <p:spPr>
          <a:xfrm>
            <a:off x="4876800" y="0"/>
            <a:ext cx="7315200" cy="67659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Open Sans"/>
                <a:ea typeface="Open Sans"/>
                <a:cs typeface="Open Sans"/>
                <a:sym typeface="Open Sans"/>
              </a:defRPr>
            </a:lvl1pPr>
            <a:lvl2pPr marR="0" lvl="1"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R="0" lvl="2"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R="0" lvl="3"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R="0" lvl="4"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hr-HR"/>
              <a:t>Kliknite ikonu da biste dodali  sliku</a:t>
            </a:r>
            <a:endParaRPr/>
          </a:p>
        </p:txBody>
      </p:sp>
    </p:spTree>
    <p:extLst>
      <p:ext uri="{BB962C8B-B14F-4D97-AF65-F5344CB8AC3E}">
        <p14:creationId xmlns:p14="http://schemas.microsoft.com/office/powerpoint/2010/main" val="4316490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Last page">
  <p:cSld name="Last page">
    <p:spTree>
      <p:nvGrpSpPr>
        <p:cNvPr id="1" name="Shape 67"/>
        <p:cNvGrpSpPr/>
        <p:nvPr/>
      </p:nvGrpSpPr>
      <p:grpSpPr>
        <a:xfrm>
          <a:off x="0" y="0"/>
          <a:ext cx="0" cy="0"/>
          <a:chOff x="0" y="0"/>
          <a:chExt cx="0" cy="0"/>
        </a:xfrm>
      </p:grpSpPr>
      <p:sp>
        <p:nvSpPr>
          <p:cNvPr id="68" name="Google Shape;68;p46"/>
          <p:cNvSpPr/>
          <p:nvPr/>
        </p:nvSpPr>
        <p:spPr>
          <a:xfrm>
            <a:off x="0" y="0"/>
            <a:ext cx="12192000" cy="6858000"/>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Light"/>
              <a:ea typeface="Open Sans Light"/>
              <a:cs typeface="Open Sans Light"/>
              <a:sym typeface="Open Sans Light"/>
            </a:endParaRPr>
          </a:p>
        </p:txBody>
      </p:sp>
    </p:spTree>
    <p:extLst>
      <p:ext uri="{BB962C8B-B14F-4D97-AF65-F5344CB8AC3E}">
        <p14:creationId xmlns:p14="http://schemas.microsoft.com/office/powerpoint/2010/main" val="21787277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Open Sans"/>
                <a:ea typeface="Open Sans"/>
                <a:cs typeface="Open Sans"/>
                <a:sym typeface="Open Sans"/>
              </a:defRPr>
            </a:lvl1pPr>
            <a:lvl2pPr marL="914400" marR="0" lvl="1" indent="-381000" algn="l" rtl="0">
              <a:lnSpc>
                <a:spcPct val="90000"/>
              </a:lnSpc>
              <a:spcBef>
                <a:spcPts val="500"/>
              </a:spcBef>
              <a:spcAft>
                <a:spcPts val="0"/>
              </a:spcAft>
              <a:buClr>
                <a:srgbClr val="000000"/>
              </a:buClr>
              <a:buSzPts val="2400"/>
              <a:buFont typeface="Arial"/>
              <a:buChar char="•"/>
              <a:defRPr sz="2400" b="0" i="0" u="none" strike="noStrike" cap="none">
                <a:solidFill>
                  <a:srgbClr val="000000"/>
                </a:solidFill>
                <a:latin typeface="Open Sans"/>
                <a:ea typeface="Open Sans"/>
                <a:cs typeface="Open Sans"/>
                <a:sym typeface="Open Sans"/>
              </a:defRPr>
            </a:lvl2pPr>
            <a:lvl3pPr marL="1371600" marR="0" lvl="2" indent="-355600" algn="l" rtl="0">
              <a:lnSpc>
                <a:spcPct val="90000"/>
              </a:lnSpc>
              <a:spcBef>
                <a:spcPts val="500"/>
              </a:spcBef>
              <a:spcAft>
                <a:spcPts val="0"/>
              </a:spcAft>
              <a:buClr>
                <a:srgbClr val="000000"/>
              </a:buClr>
              <a:buSzPts val="2000"/>
              <a:buFont typeface="Arial"/>
              <a:buChar char="•"/>
              <a:defRPr sz="2000" b="0" i="0" u="none" strike="noStrike" cap="none">
                <a:solidFill>
                  <a:srgbClr val="000000"/>
                </a:solidFill>
                <a:latin typeface="Open Sans"/>
                <a:ea typeface="Open Sans"/>
                <a:cs typeface="Open Sans"/>
                <a:sym typeface="Open Sans"/>
              </a:defRPr>
            </a:lvl3pPr>
            <a:lvl4pPr marL="1828800" marR="0" lvl="3"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Open Sans"/>
                <a:ea typeface="Open Sans"/>
                <a:cs typeface="Open Sans"/>
                <a:sym typeface="Open Sans"/>
              </a:defRPr>
            </a:lvl4pPr>
            <a:lvl5pPr marL="2286000" marR="0" lvl="4"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Open Sans"/>
                <a:ea typeface="Open Sans"/>
                <a:cs typeface="Open Sans"/>
                <a:sym typeface="Open Sans"/>
              </a:defRPr>
            </a:lvl5pPr>
            <a:lvl6pPr marL="2743200" marR="0" lvl="5"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6pPr>
            <a:lvl7pPr marL="3200400" marR="0" lvl="6"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7pPr>
            <a:lvl8pPr marL="3657600" marR="0" lvl="7"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8pPr>
            <a:lvl9pPr marL="4114800" marR="0" lvl="8"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9pPr>
          </a:lstStyle>
          <a:p>
            <a:endParaRPr/>
          </a:p>
        </p:txBody>
      </p:sp>
      <p:sp>
        <p:nvSpPr>
          <p:cNvPr id="11" name="Google Shape;11;p3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b" anchorCtr="0">
            <a:normAutofit/>
          </a:bodyPr>
          <a:lstStyle>
            <a:lvl1pPr marR="0" lvl="0" algn="l" rtl="0">
              <a:lnSpc>
                <a:spcPct val="90000"/>
              </a:lnSpc>
              <a:spcBef>
                <a:spcPts val="0"/>
              </a:spcBef>
              <a:spcAft>
                <a:spcPts val="0"/>
              </a:spcAft>
              <a:buClr>
                <a:srgbClr val="000000"/>
              </a:buClr>
              <a:buSzPts val="4400"/>
              <a:buFont typeface="Open Sans Light"/>
              <a:buNone/>
              <a:defRPr sz="4400" b="0" i="0" u="none" strike="noStrike" cap="none">
                <a:solidFill>
                  <a:srgbClr val="000000"/>
                </a:solidFill>
                <a:latin typeface="Open Sans Light"/>
                <a:ea typeface="Open Sans Light"/>
                <a:cs typeface="Open Sans Light"/>
                <a:sym typeface="Open Sans Ligh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703924050"/>
      </p:ext>
    </p:extLst>
  </p:cSld>
  <p:clrMap bg1="lt1" tx1="dk1" bg2="dk2" tx2="lt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Open Sans"/>
                <a:ea typeface="Open Sans"/>
                <a:cs typeface="Open Sans"/>
                <a:sym typeface="Open Sans"/>
              </a:defRPr>
            </a:lvl1pPr>
            <a:lvl2pPr marL="914400" marR="0" lvl="1" indent="-381000" algn="l" rtl="0">
              <a:lnSpc>
                <a:spcPct val="90000"/>
              </a:lnSpc>
              <a:spcBef>
                <a:spcPts val="500"/>
              </a:spcBef>
              <a:spcAft>
                <a:spcPts val="0"/>
              </a:spcAft>
              <a:buClr>
                <a:srgbClr val="000000"/>
              </a:buClr>
              <a:buSzPts val="2400"/>
              <a:buFont typeface="Arial"/>
              <a:buChar char="•"/>
              <a:defRPr sz="2400" b="0" i="0" u="none" strike="noStrike" cap="none">
                <a:solidFill>
                  <a:srgbClr val="000000"/>
                </a:solidFill>
                <a:latin typeface="Open Sans"/>
                <a:ea typeface="Open Sans"/>
                <a:cs typeface="Open Sans"/>
                <a:sym typeface="Open Sans"/>
              </a:defRPr>
            </a:lvl2pPr>
            <a:lvl3pPr marL="1371600" marR="0" lvl="2" indent="-355600" algn="l" rtl="0">
              <a:lnSpc>
                <a:spcPct val="90000"/>
              </a:lnSpc>
              <a:spcBef>
                <a:spcPts val="500"/>
              </a:spcBef>
              <a:spcAft>
                <a:spcPts val="0"/>
              </a:spcAft>
              <a:buClr>
                <a:srgbClr val="000000"/>
              </a:buClr>
              <a:buSzPts val="2000"/>
              <a:buFont typeface="Arial"/>
              <a:buChar char="•"/>
              <a:defRPr sz="2000" b="0" i="0" u="none" strike="noStrike" cap="none">
                <a:solidFill>
                  <a:srgbClr val="000000"/>
                </a:solidFill>
                <a:latin typeface="Open Sans"/>
                <a:ea typeface="Open Sans"/>
                <a:cs typeface="Open Sans"/>
                <a:sym typeface="Open Sans"/>
              </a:defRPr>
            </a:lvl3pPr>
            <a:lvl4pPr marL="1828800" marR="0" lvl="3"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Open Sans"/>
                <a:ea typeface="Open Sans"/>
                <a:cs typeface="Open Sans"/>
                <a:sym typeface="Open Sans"/>
              </a:defRPr>
            </a:lvl4pPr>
            <a:lvl5pPr marL="2286000" marR="0" lvl="4"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Open Sans"/>
                <a:ea typeface="Open Sans"/>
                <a:cs typeface="Open Sans"/>
                <a:sym typeface="Open Sans"/>
              </a:defRPr>
            </a:lvl5pPr>
            <a:lvl6pPr marL="2743200" marR="0" lvl="5"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6pPr>
            <a:lvl7pPr marL="3200400" marR="0" lvl="6"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7pPr>
            <a:lvl8pPr marL="3657600" marR="0" lvl="7"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8pPr>
            <a:lvl9pPr marL="4114800" marR="0" lvl="8"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9pPr>
          </a:lstStyle>
          <a:p>
            <a:endParaRPr/>
          </a:p>
        </p:txBody>
      </p:sp>
      <p:sp>
        <p:nvSpPr>
          <p:cNvPr id="11" name="Google Shape;11;p3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b" anchorCtr="0">
            <a:normAutofit/>
          </a:bodyPr>
          <a:lstStyle>
            <a:lvl1pPr marR="0" lvl="0" algn="l" rtl="0">
              <a:lnSpc>
                <a:spcPct val="90000"/>
              </a:lnSpc>
              <a:spcBef>
                <a:spcPts val="0"/>
              </a:spcBef>
              <a:spcAft>
                <a:spcPts val="0"/>
              </a:spcAft>
              <a:buClr>
                <a:srgbClr val="000000"/>
              </a:buClr>
              <a:buSzPts val="4400"/>
              <a:buFont typeface="Open Sans Light"/>
              <a:buNone/>
              <a:defRPr sz="4400" b="0" i="0" u="none" strike="noStrike" cap="none">
                <a:solidFill>
                  <a:srgbClr val="000000"/>
                </a:solidFill>
                <a:latin typeface="Open Sans Light"/>
                <a:ea typeface="Open Sans Light"/>
                <a:cs typeface="Open Sans Light"/>
                <a:sym typeface="Open Sans Ligh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342843026"/>
      </p:ext>
    </p:extLst>
  </p:cSld>
  <p:clrMap bg1="lt1" tx1="dk1" bg2="dk2" tx2="lt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hyperlink" Target="https://bit.ly/S-F-T" TargetMode="External"/><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10.xml"/><Relationship Id="rId4" Type="http://schemas.openxmlformats.org/officeDocument/2006/relationships/hyperlink" Target="https://inteact.act.edu.au/2016/05/24/office-365-for-education-webinars/"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office365.skole.hr/" TargetMode="External"/><Relationship Id="rId2" Type="http://schemas.openxmlformats.org/officeDocument/2006/relationships/notesSlide" Target="../notesSlides/notesSlide14.xml"/><Relationship Id="rId1" Type="http://schemas.openxmlformats.org/officeDocument/2006/relationships/slideLayout" Target="../slideLayouts/slideLayout10.xml"/><Relationship Id="rId5" Type="http://schemas.openxmlformats.org/officeDocument/2006/relationships/image" Target="../media/image8.jpe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10.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0.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10.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10.xml"/><Relationship Id="rId4" Type="http://schemas.openxmlformats.org/officeDocument/2006/relationships/image" Target="../media/image28.png"/></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hyperlink" Target="https://edutorij.e-skole.hr/" TargetMode="External"/><Relationship Id="rId2" Type="http://schemas.openxmlformats.org/officeDocument/2006/relationships/notesSlide" Target="../notesSlides/notesSlide30.xml"/><Relationship Id="rId1" Type="http://schemas.openxmlformats.org/officeDocument/2006/relationships/slideLayout" Target="../slideLayouts/slideLayout10.xml"/><Relationship Id="rId4" Type="http://schemas.openxmlformats.org/officeDocument/2006/relationships/image" Target="../media/image31.png"/></Relationships>
</file>

<file path=ppt/slides/_rels/slide38.xml.rels><?xml version="1.0" encoding="UTF-8" standalone="yes"?>
<Relationships xmlns="http://schemas.openxmlformats.org/package/2006/relationships"><Relationship Id="rId3" Type="http://schemas.openxmlformats.org/officeDocument/2006/relationships/hyperlink" Target="http://e-laboratorij.carnet.hr/" TargetMode="External"/><Relationship Id="rId2" Type="http://schemas.openxmlformats.org/officeDocument/2006/relationships/notesSlide" Target="../notesSlides/notesSlide31.xml"/><Relationship Id="rId1" Type="http://schemas.openxmlformats.org/officeDocument/2006/relationships/slideLayout" Target="../slideLayouts/slideLayout10.xml"/><Relationship Id="rId4" Type="http://schemas.openxmlformats.org/officeDocument/2006/relationships/hyperlink" Target="https://bit.ly/scenarij-edutorij" TargetMode="Externa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hyperlink" Target="https://padlet.com/" TargetMode="External"/><Relationship Id="rId2" Type="http://schemas.openxmlformats.org/officeDocument/2006/relationships/notesSlide" Target="../notesSlides/notesSlide34.xml"/><Relationship Id="rId1" Type="http://schemas.openxmlformats.org/officeDocument/2006/relationships/slideLayout" Target="../slideLayouts/slideLayout10.xml"/><Relationship Id="rId5" Type="http://schemas.openxmlformats.org/officeDocument/2006/relationships/image" Target="../media/image33.png"/><Relationship Id="rId4" Type="http://schemas.openxmlformats.org/officeDocument/2006/relationships/image" Target="../media/image32.png"/></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5.xml"/><Relationship Id="rId1" Type="http://schemas.openxmlformats.org/officeDocument/2006/relationships/slideLayout" Target="../slideLayouts/slideLayout10.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hyperlink" Target="https://www.mentimeter.com/"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s://conceptboard.com/" TargetMode="External"/><Relationship Id="rId2" Type="http://schemas.openxmlformats.org/officeDocument/2006/relationships/notesSlide" Target="../notesSlides/notesSlide36.xml"/><Relationship Id="rId1" Type="http://schemas.openxmlformats.org/officeDocument/2006/relationships/slideLayout" Target="../slideLayouts/slideLayout10.xml"/><Relationship Id="rId5" Type="http://schemas.openxmlformats.org/officeDocument/2006/relationships/image" Target="../media/image38.png"/><Relationship Id="rId4" Type="http://schemas.openxmlformats.org/officeDocument/2006/relationships/image" Target="../media/image3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9.xml"/><Relationship Id="rId1" Type="http://schemas.openxmlformats.org/officeDocument/2006/relationships/slideLayout" Target="../slideLayouts/slideLayout10.xml"/><Relationship Id="rId4" Type="http://schemas.openxmlformats.org/officeDocument/2006/relationships/image" Target="../media/image40.png"/></Relationships>
</file>

<file path=ppt/slides/_rels/slide48.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0.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1.xml"/><Relationship Id="rId1" Type="http://schemas.openxmlformats.org/officeDocument/2006/relationships/slideLayout" Target="../slideLayouts/slideLayout9.xml"/><Relationship Id="rId6" Type="http://schemas.openxmlformats.org/officeDocument/2006/relationships/hyperlink" Target="mailto:helpdesk@skole.hr" TargetMode="External"/><Relationship Id="rId5" Type="http://schemas.openxmlformats.org/officeDocument/2006/relationships/hyperlink" Target="mailto:e-skole-edukacija@skole.hr" TargetMode="External"/><Relationship Id="rId4" Type="http://schemas.openxmlformats.org/officeDocument/2006/relationships/image" Target="../media/image4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hyperlink" Target="https://bit.ly/DT_2022"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hyperlink" Target="https://office365.skole.hr/" TargetMode="External"/><Relationship Id="rId2" Type="http://schemas.openxmlformats.org/officeDocument/2006/relationships/notesSlide" Target="../notesSlides/notesSlide6.xml"/><Relationship Id="rId1" Type="http://schemas.openxmlformats.org/officeDocument/2006/relationships/slideLayout" Target="../slideLayouts/slideLayout10.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1"/>
          <p:cNvSpPr txBox="1">
            <a:spLocks noGrp="1"/>
          </p:cNvSpPr>
          <p:nvPr>
            <p:ph type="title"/>
          </p:nvPr>
        </p:nvSpPr>
        <p:spPr>
          <a:xfrm>
            <a:off x="3245646" y="670084"/>
            <a:ext cx="8946354" cy="3176364"/>
          </a:xfrm>
          <a:prstGeom prst="rect">
            <a:avLst/>
          </a:prstGeom>
          <a:noFill/>
          <a:ln>
            <a:noFill/>
          </a:ln>
        </p:spPr>
        <p:txBody>
          <a:bodyPr spcFirstLastPara="1" wrap="square" lIns="91425" tIns="45700" rIns="91425" bIns="45700" anchor="b" anchorCtr="0">
            <a:noAutofit/>
          </a:bodyPr>
          <a:lstStyle/>
          <a:p>
            <a:pPr marL="457200" lvl="0" indent="0" algn="ctr" rtl="0">
              <a:lnSpc>
                <a:spcPct val="80000"/>
              </a:lnSpc>
              <a:spcBef>
                <a:spcPts val="1200"/>
              </a:spcBef>
              <a:spcAft>
                <a:spcPts val="0"/>
              </a:spcAft>
              <a:buClr>
                <a:schemeClr val="dk1"/>
              </a:buClr>
              <a:buSzPts val="1100"/>
              <a:buFont typeface="Arial"/>
              <a:buNone/>
            </a:pPr>
            <a:r>
              <a:rPr lang="hr-HR" dirty="0">
                <a:latin typeface="Open Sans"/>
                <a:ea typeface="Open Sans"/>
                <a:cs typeface="Open Sans"/>
                <a:sym typeface="Open Sans"/>
              </a:rPr>
              <a:t>Digitalni alati za planiranje i pripremanje nastave</a:t>
            </a:r>
            <a:endParaRPr dirty="0">
              <a:latin typeface="Open Sans"/>
              <a:ea typeface="Open Sans"/>
              <a:cs typeface="Open Sans"/>
              <a:sym typeface="Open Sans"/>
            </a:endParaRPr>
          </a:p>
        </p:txBody>
      </p:sp>
      <p:sp>
        <p:nvSpPr>
          <p:cNvPr id="134" name="Google Shape;134;p1"/>
          <p:cNvSpPr txBox="1">
            <a:spLocks noGrp="1"/>
          </p:cNvSpPr>
          <p:nvPr>
            <p:ph type="body" idx="1"/>
          </p:nvPr>
        </p:nvSpPr>
        <p:spPr>
          <a:xfrm>
            <a:off x="4619975" y="4599734"/>
            <a:ext cx="7243800" cy="102817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FFFFFF"/>
              </a:buClr>
              <a:buSzPts val="1600"/>
              <a:buNone/>
            </a:pPr>
            <a:r>
              <a:rPr lang="en-US" sz="2200" err="1"/>
              <a:t>Predavač</a:t>
            </a:r>
            <a:r>
              <a:rPr lang="en-US" sz="2200"/>
              <a:t>/-</a:t>
            </a:r>
            <a:r>
              <a:rPr lang="en-US" sz="2200" err="1"/>
              <a:t>ica</a:t>
            </a:r>
            <a:r>
              <a:rPr lang="en-US" sz="2200"/>
              <a:t>: </a:t>
            </a:r>
            <a:endParaRPr sz="2200"/>
          </a:p>
        </p:txBody>
      </p:sp>
    </p:spTree>
    <p:extLst>
      <p:ext uri="{BB962C8B-B14F-4D97-AF65-F5344CB8AC3E}">
        <p14:creationId xmlns:p14="http://schemas.microsoft.com/office/powerpoint/2010/main" val="21912279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848B461-908C-47BF-A1DE-DD45D99258B9}"/>
              </a:ext>
            </a:extLst>
          </p:cNvPr>
          <p:cNvSpPr>
            <a:spLocks noGrp="1"/>
          </p:cNvSpPr>
          <p:nvPr>
            <p:ph type="title"/>
          </p:nvPr>
        </p:nvSpPr>
        <p:spPr>
          <a:xfrm>
            <a:off x="655387" y="967712"/>
            <a:ext cx="10515600" cy="528000"/>
          </a:xfrm>
        </p:spPr>
        <p:txBody>
          <a:bodyPr>
            <a:noAutofit/>
          </a:bodyPr>
          <a:lstStyle/>
          <a:p>
            <a:r>
              <a:rPr lang="hr-HR" sz="4000" b="1" dirty="0">
                <a:solidFill>
                  <a:srgbClr val="00B0F0"/>
                </a:solidFill>
                <a:latin typeface="Open Sans" panose="020B0606030504020204" pitchFamily="34" charset="0"/>
                <a:ea typeface="Open Sans" panose="020B0606030504020204" pitchFamily="34" charset="0"/>
                <a:cs typeface="Open Sans" panose="020B0606030504020204" pitchFamily="34" charset="0"/>
              </a:rPr>
              <a:t>Obrazovna tehnologija</a:t>
            </a:r>
          </a:p>
        </p:txBody>
      </p:sp>
      <p:sp>
        <p:nvSpPr>
          <p:cNvPr id="4" name="Rezervirano mjesto teksta 3">
            <a:extLst>
              <a:ext uri="{FF2B5EF4-FFF2-40B4-BE49-F238E27FC236}">
                <a16:creationId xmlns:a16="http://schemas.microsoft.com/office/drawing/2014/main" id="{F26138B7-DBE1-41EA-9D19-E298FBCDCC7D}"/>
              </a:ext>
            </a:extLst>
          </p:cNvPr>
          <p:cNvSpPr>
            <a:spLocks noGrp="1"/>
          </p:cNvSpPr>
          <p:nvPr>
            <p:ph type="body" idx="1"/>
          </p:nvPr>
        </p:nvSpPr>
        <p:spPr>
          <a:xfrm>
            <a:off x="655387" y="1693424"/>
            <a:ext cx="10515600" cy="3053939"/>
          </a:xfrm>
        </p:spPr>
        <p:txBody>
          <a:bodyPr>
            <a:noAutofit/>
          </a:bodyPr>
          <a:lstStyle/>
          <a:p>
            <a:pPr marL="685800" indent="-457200">
              <a:buFont typeface="Arial" panose="020B0604020202020204" pitchFamily="34" charset="0"/>
              <a:buChar char="•"/>
            </a:pPr>
            <a:r>
              <a:rPr lang="hr-HR" sz="3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Obrazovna tehnologija</a:t>
            </a: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 odnosi se na upotrebu </a:t>
            </a:r>
            <a:r>
              <a:rPr lang="hr-HR" sz="3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medija</a:t>
            </a: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 za obrazovne svrhe </a:t>
            </a:r>
          </a:p>
          <a:p>
            <a:pPr marL="685800" indent="-457200">
              <a:buFont typeface="Arial" panose="020B0604020202020204" pitchFamily="34" charset="0"/>
              <a:buChar char="•"/>
            </a:pPr>
            <a:endParaRPr lang="hr-HR" sz="3000" b="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1143000" lvl="1" indent="-457200">
              <a:buFont typeface="Arial" panose="020B0604020202020204" pitchFamily="34" charset="0"/>
              <a:buChar char="•"/>
            </a:pPr>
            <a:r>
              <a:rPr lang="hr-HR" sz="3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Medij</a:t>
            </a: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 predmet/osoba koji mogu pohraniti, prenositi i prezentirati informacije, ali i alati kojim se obavljaju određeni zadaci (USB, SSD, </a:t>
            </a:r>
            <a:r>
              <a:rPr lang="hr-HR" sz="300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OneDrive</a:t>
            </a: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 alati sustava Office365 itd.)</a:t>
            </a:r>
          </a:p>
        </p:txBody>
      </p:sp>
    </p:spTree>
    <p:extLst>
      <p:ext uri="{BB962C8B-B14F-4D97-AF65-F5344CB8AC3E}">
        <p14:creationId xmlns:p14="http://schemas.microsoft.com/office/powerpoint/2010/main" val="4892477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848B461-908C-47BF-A1DE-DD45D99258B9}"/>
              </a:ext>
            </a:extLst>
          </p:cNvPr>
          <p:cNvSpPr>
            <a:spLocks noGrp="1"/>
          </p:cNvSpPr>
          <p:nvPr>
            <p:ph type="title"/>
          </p:nvPr>
        </p:nvSpPr>
        <p:spPr>
          <a:xfrm>
            <a:off x="781283" y="1106860"/>
            <a:ext cx="11410717" cy="528000"/>
          </a:xfrm>
        </p:spPr>
        <p:txBody>
          <a:bodyPr>
            <a:noAutofit/>
          </a:bodyPr>
          <a:lstStyle/>
          <a:p>
            <a:r>
              <a:rPr lang="hr-HR" sz="4000" b="1" dirty="0">
                <a:solidFill>
                  <a:srgbClr val="00B0F0"/>
                </a:solidFill>
                <a:latin typeface="Open Sans" panose="020B0606030504020204" pitchFamily="34" charset="0"/>
                <a:ea typeface="Open Sans" panose="020B0606030504020204" pitchFamily="34" charset="0"/>
                <a:cs typeface="Open Sans" panose="020B0606030504020204" pitchFamily="34" charset="0"/>
              </a:rPr>
              <a:t>Uloga digitalne tehnologije u nastavi</a:t>
            </a:r>
          </a:p>
        </p:txBody>
      </p:sp>
      <p:sp>
        <p:nvSpPr>
          <p:cNvPr id="4" name="Rezervirano mjesto teksta 3">
            <a:extLst>
              <a:ext uri="{FF2B5EF4-FFF2-40B4-BE49-F238E27FC236}">
                <a16:creationId xmlns:a16="http://schemas.microsoft.com/office/drawing/2014/main" id="{F26138B7-DBE1-41EA-9D19-E298FBCDCC7D}"/>
              </a:ext>
            </a:extLst>
          </p:cNvPr>
          <p:cNvSpPr>
            <a:spLocks noGrp="1"/>
          </p:cNvSpPr>
          <p:nvPr>
            <p:ph type="body" idx="1"/>
          </p:nvPr>
        </p:nvSpPr>
        <p:spPr>
          <a:xfrm>
            <a:off x="781283" y="2385624"/>
            <a:ext cx="10794491" cy="2733900"/>
          </a:xfrm>
        </p:spPr>
        <p:txBody>
          <a:bodyPr>
            <a:noAutofit/>
          </a:bodyPr>
          <a:lstStyle/>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Digitalna  tehnologija neodvojiv je element suvremene okoline učenja</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Treba biti u službi učenika</a:t>
            </a:r>
          </a:p>
          <a:p>
            <a:pPr marL="685800" indent="-457200">
              <a:buFont typeface="Arial" panose="020B0604020202020204" pitchFamily="34" charset="0"/>
              <a:buChar char="•"/>
            </a:pPr>
            <a:endPar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5" name="Slika 4">
            <a:extLst>
              <a:ext uri="{FF2B5EF4-FFF2-40B4-BE49-F238E27FC236}">
                <a16:creationId xmlns:a16="http://schemas.microsoft.com/office/drawing/2014/main" id="{B128A9F1-E6A8-4267-84E3-11F25CD62681}"/>
              </a:ext>
            </a:extLst>
          </p:cNvPr>
          <p:cNvPicPr>
            <a:picLocks noChangeAspect="1"/>
          </p:cNvPicPr>
          <p:nvPr/>
        </p:nvPicPr>
        <p:blipFill>
          <a:blip r:embed="rId3"/>
          <a:stretch>
            <a:fillRect/>
          </a:stretch>
        </p:blipFill>
        <p:spPr>
          <a:xfrm>
            <a:off x="8711796" y="3807422"/>
            <a:ext cx="3280254" cy="2624203"/>
          </a:xfrm>
          <a:prstGeom prst="rect">
            <a:avLst/>
          </a:prstGeom>
          <a:ln>
            <a:noFill/>
          </a:ln>
          <a:effectLst>
            <a:softEdge rad="112500"/>
          </a:effectLst>
        </p:spPr>
      </p:pic>
      <p:sp>
        <p:nvSpPr>
          <p:cNvPr id="6" name="TekstniOkvir 5">
            <a:extLst>
              <a:ext uri="{FF2B5EF4-FFF2-40B4-BE49-F238E27FC236}">
                <a16:creationId xmlns:a16="http://schemas.microsoft.com/office/drawing/2014/main" id="{4CE7DBA1-CF68-4B56-9BAA-448F1F6C3F89}"/>
              </a:ext>
            </a:extLst>
          </p:cNvPr>
          <p:cNvSpPr txBox="1"/>
          <p:nvPr/>
        </p:nvSpPr>
        <p:spPr>
          <a:xfrm>
            <a:off x="9930300" y="6216181"/>
            <a:ext cx="1008609" cy="184666"/>
          </a:xfrm>
          <a:prstGeom prst="rect">
            <a:avLst/>
          </a:prstGeom>
          <a:noFill/>
        </p:spPr>
        <p:txBody>
          <a:bodyPr wrap="none" rtlCol="0">
            <a:spAutoFit/>
          </a:bodyPr>
          <a:lstStyle/>
          <a:p>
            <a:r>
              <a:rPr lang="hr-HR" sz="600" dirty="0"/>
              <a:t>Preuzeto s pixabay.com</a:t>
            </a:r>
          </a:p>
        </p:txBody>
      </p:sp>
    </p:spTree>
    <p:extLst>
      <p:ext uri="{BB962C8B-B14F-4D97-AF65-F5344CB8AC3E}">
        <p14:creationId xmlns:p14="http://schemas.microsoft.com/office/powerpoint/2010/main" val="11904562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291252F-D1D3-4215-A1DC-11EBF27A10E6}"/>
              </a:ext>
            </a:extLst>
          </p:cNvPr>
          <p:cNvSpPr txBox="1">
            <a:spLocks/>
          </p:cNvSpPr>
          <p:nvPr/>
        </p:nvSpPr>
        <p:spPr>
          <a:xfrm>
            <a:off x="705715" y="534256"/>
            <a:ext cx="9825296" cy="1109610"/>
          </a:xfrm>
          <a:prstGeom prst="rect">
            <a:avLst/>
          </a:prstGeom>
        </p:spPr>
        <p:txBody>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hr-HR" sz="4000" b="1" dirty="0">
                <a:solidFill>
                  <a:srgbClr val="00B0F0"/>
                </a:solidFill>
                <a:latin typeface="Open Sans" panose="020B0606030504020204" pitchFamily="34" charset="0"/>
                <a:ea typeface="Open Sans" panose="020B0606030504020204" pitchFamily="34" charset="0"/>
                <a:cs typeface="Open Sans" panose="020B0606030504020204" pitchFamily="34" charset="0"/>
              </a:rPr>
              <a:t>Didaktički četverokut</a:t>
            </a:r>
          </a:p>
        </p:txBody>
      </p:sp>
      <p:pic>
        <p:nvPicPr>
          <p:cNvPr id="3" name="Slika 2">
            <a:extLst>
              <a:ext uri="{FF2B5EF4-FFF2-40B4-BE49-F238E27FC236}">
                <a16:creationId xmlns:a16="http://schemas.microsoft.com/office/drawing/2014/main" id="{9F23445D-1731-4ECA-990D-1C6291568EF5}"/>
              </a:ext>
            </a:extLst>
          </p:cNvPr>
          <p:cNvPicPr/>
          <p:nvPr/>
        </p:nvPicPr>
        <p:blipFill>
          <a:blip r:embed="rId3" cstate="print"/>
          <a:stretch>
            <a:fillRect/>
          </a:stretch>
        </p:blipFill>
        <p:spPr>
          <a:xfrm>
            <a:off x="2242803" y="2168932"/>
            <a:ext cx="7542007" cy="3195679"/>
          </a:xfrm>
          <a:prstGeom prst="rect">
            <a:avLst/>
          </a:prstGeom>
        </p:spPr>
      </p:pic>
      <p:graphicFrame>
        <p:nvGraphicFramePr>
          <p:cNvPr id="4" name="Tablica 3">
            <a:extLst>
              <a:ext uri="{FF2B5EF4-FFF2-40B4-BE49-F238E27FC236}">
                <a16:creationId xmlns:a16="http://schemas.microsoft.com/office/drawing/2014/main" id="{06CD179E-0CC3-47D9-B8B3-54F8832F4513}"/>
              </a:ext>
            </a:extLst>
          </p:cNvPr>
          <p:cNvGraphicFramePr>
            <a:graphicFrameLocks noGrp="1"/>
          </p:cNvGraphicFramePr>
          <p:nvPr>
            <p:extLst>
              <p:ext uri="{D42A27DB-BD31-4B8C-83A1-F6EECF244321}">
                <p14:modId xmlns:p14="http://schemas.microsoft.com/office/powerpoint/2010/main" val="3040879356"/>
              </p:ext>
            </p:extLst>
          </p:nvPr>
        </p:nvGraphicFramePr>
        <p:xfrm>
          <a:off x="7673205" y="5572891"/>
          <a:ext cx="3078049" cy="304800"/>
        </p:xfrm>
        <a:graphic>
          <a:graphicData uri="http://schemas.openxmlformats.org/drawingml/2006/table">
            <a:tbl>
              <a:tblPr firstRow="1" bandRow="1">
                <a:tableStyleId>{5940675A-B579-460E-94D1-54222C63F5DA}</a:tableStyleId>
              </a:tblPr>
              <a:tblGrid>
                <a:gridCol w="3078049">
                  <a:extLst>
                    <a:ext uri="{9D8B030D-6E8A-4147-A177-3AD203B41FA5}">
                      <a16:colId xmlns:a16="http://schemas.microsoft.com/office/drawing/2014/main" val="1760884104"/>
                    </a:ext>
                  </a:extLst>
                </a:gridCol>
              </a:tblGrid>
              <a:tr h="0">
                <a:tc>
                  <a:txBody>
                    <a:bodyPr/>
                    <a:lstStyle/>
                    <a:p>
                      <a:r>
                        <a:rPr lang="hr-HR" sz="1400">
                          <a:latin typeface="Open Sans" panose="020B0606030504020204" pitchFamily="34" charset="0"/>
                          <a:ea typeface="Open Sans" panose="020B0606030504020204" pitchFamily="34" charset="0"/>
                          <a:cs typeface="Open Sans" panose="020B0606030504020204" pitchFamily="34" charset="0"/>
                        </a:rPr>
                        <a:t>Izvor: Matijević, </a:t>
                      </a:r>
                      <a:r>
                        <a:rPr lang="hr-HR" sz="1400" err="1">
                          <a:latin typeface="Open Sans" panose="020B0606030504020204" pitchFamily="34" charset="0"/>
                          <a:ea typeface="Open Sans" panose="020B0606030504020204" pitchFamily="34" charset="0"/>
                          <a:cs typeface="Open Sans" panose="020B0606030504020204" pitchFamily="34" charset="0"/>
                        </a:rPr>
                        <a:t>Topolovčan</a:t>
                      </a:r>
                      <a:r>
                        <a:rPr lang="hr-HR" sz="1400">
                          <a:latin typeface="Open Sans" panose="020B0606030504020204" pitchFamily="34" charset="0"/>
                          <a:ea typeface="Open Sans" panose="020B0606030504020204" pitchFamily="34" charset="0"/>
                          <a:cs typeface="Open Sans" panose="020B0606030504020204" pitchFamily="34" charset="0"/>
                        </a:rPr>
                        <a:t>, 2017</a:t>
                      </a:r>
                      <a:endParaRPr lang="en-GB" sz="1400">
                        <a:latin typeface="Open Sans" panose="020B0606030504020204" pitchFamily="34" charset="0"/>
                        <a:ea typeface="Open Sans" panose="020B0606030504020204" pitchFamily="34" charset="0"/>
                        <a:cs typeface="Open Sans" panose="020B0606030504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87293665"/>
                  </a:ext>
                </a:extLst>
              </a:tr>
            </a:tbl>
          </a:graphicData>
        </a:graphic>
      </p:graphicFrame>
    </p:spTree>
    <p:extLst>
      <p:ext uri="{BB962C8B-B14F-4D97-AF65-F5344CB8AC3E}">
        <p14:creationId xmlns:p14="http://schemas.microsoft.com/office/powerpoint/2010/main" val="3827335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AE34535-230B-47F2-A975-A36F3B479971}"/>
              </a:ext>
            </a:extLst>
          </p:cNvPr>
          <p:cNvSpPr>
            <a:spLocks noGrp="1"/>
          </p:cNvSpPr>
          <p:nvPr>
            <p:ph type="title"/>
          </p:nvPr>
        </p:nvSpPr>
        <p:spPr/>
        <p:txBody>
          <a:bodyPr>
            <a:normAutofit fontScale="90000"/>
          </a:bodyPr>
          <a:lstStyle/>
          <a:p>
            <a:r>
              <a:rPr lang="hr-HR" dirty="0"/>
              <a:t>Koje digitalne kompetencije trebam steći?</a:t>
            </a:r>
          </a:p>
        </p:txBody>
      </p:sp>
      <p:sp>
        <p:nvSpPr>
          <p:cNvPr id="3" name="Rezervirano mjesto teksta 2">
            <a:extLst>
              <a:ext uri="{FF2B5EF4-FFF2-40B4-BE49-F238E27FC236}">
                <a16:creationId xmlns:a16="http://schemas.microsoft.com/office/drawing/2014/main" id="{C9BE5CF5-F219-4A14-964C-ACE1FAE0CE49}"/>
              </a:ext>
            </a:extLst>
          </p:cNvPr>
          <p:cNvSpPr>
            <a:spLocks noGrp="1"/>
          </p:cNvSpPr>
          <p:nvPr>
            <p:ph type="body" idx="1"/>
          </p:nvPr>
        </p:nvSpPr>
        <p:spPr/>
        <p:txBody>
          <a:bodyPr>
            <a:normAutofit/>
          </a:bodyPr>
          <a:lstStyle/>
          <a:p>
            <a:endParaRPr lang="hr-HR" sz="3600" dirty="0">
              <a:latin typeface="Open Sans" panose="020B0606030504020204" pitchFamily="34" charset="0"/>
              <a:ea typeface="Open Sans" panose="020B0606030504020204" pitchFamily="34" charset="0"/>
              <a:cs typeface="Open Sans" panose="020B0606030504020204" pitchFamily="34" charset="0"/>
              <a:hlinkClick r:id="rId3"/>
            </a:endParaRPr>
          </a:p>
          <a:p>
            <a:r>
              <a:rPr lang="hr-HR" sz="3600" dirty="0">
                <a:latin typeface="Open Sans" panose="020B0606030504020204" pitchFamily="34" charset="0"/>
                <a:ea typeface="Open Sans" panose="020B0606030504020204" pitchFamily="34" charset="0"/>
                <a:cs typeface="Open Sans" panose="020B0606030504020204" pitchFamily="34" charset="0"/>
                <a:hlinkClick r:id="rId3"/>
              </a:rPr>
              <a:t>https://bit.ly/S-F-T</a:t>
            </a:r>
            <a:r>
              <a:rPr lang="hr-HR" sz="3600" dirty="0">
                <a:latin typeface="Open Sans" panose="020B0606030504020204" pitchFamily="34" charset="0"/>
                <a:ea typeface="Open Sans" panose="020B0606030504020204" pitchFamily="34" charset="0"/>
                <a:cs typeface="Open Sans" panose="020B0606030504020204" pitchFamily="34" charset="0"/>
              </a:rPr>
              <a:t> </a:t>
            </a:r>
          </a:p>
        </p:txBody>
      </p:sp>
      <p:pic>
        <p:nvPicPr>
          <p:cNvPr id="4" name="Slika 3">
            <a:extLst>
              <a:ext uri="{FF2B5EF4-FFF2-40B4-BE49-F238E27FC236}">
                <a16:creationId xmlns:a16="http://schemas.microsoft.com/office/drawing/2014/main" id="{32C4F481-2B0D-494F-B746-1A43E35C25E0}"/>
              </a:ext>
            </a:extLst>
          </p:cNvPr>
          <p:cNvPicPr>
            <a:picLocks noChangeAspect="1"/>
          </p:cNvPicPr>
          <p:nvPr/>
        </p:nvPicPr>
        <p:blipFill>
          <a:blip r:embed="rId4"/>
          <a:stretch>
            <a:fillRect/>
          </a:stretch>
        </p:blipFill>
        <p:spPr>
          <a:xfrm>
            <a:off x="6096000" y="2356825"/>
            <a:ext cx="4861833" cy="2733900"/>
          </a:xfrm>
          <a:prstGeom prst="rect">
            <a:avLst/>
          </a:prstGeom>
        </p:spPr>
      </p:pic>
    </p:spTree>
    <p:extLst>
      <p:ext uri="{BB962C8B-B14F-4D97-AF65-F5344CB8AC3E}">
        <p14:creationId xmlns:p14="http://schemas.microsoft.com/office/powerpoint/2010/main" val="1653266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CF34E4F-BDF2-41F4-9B94-2F1A73F7A088}"/>
              </a:ext>
            </a:extLst>
          </p:cNvPr>
          <p:cNvSpPr>
            <a:spLocks noGrp="1"/>
          </p:cNvSpPr>
          <p:nvPr>
            <p:ph type="title"/>
          </p:nvPr>
        </p:nvSpPr>
        <p:spPr>
          <a:xfrm>
            <a:off x="540272" y="3873357"/>
            <a:ext cx="11111456" cy="2666601"/>
          </a:xfrm>
        </p:spPr>
        <p:txBody>
          <a:bodyPr>
            <a:normAutofit/>
          </a:bodyPr>
          <a:lstStyle/>
          <a:p>
            <a:pPr algn="ctr"/>
            <a:r>
              <a:rPr lang="hr-HR" sz="4400" dirty="0">
                <a:latin typeface="Open Sans" panose="020B0606030504020204" pitchFamily="34" charset="0"/>
                <a:ea typeface="Open Sans" panose="020B0606030504020204" pitchFamily="34" charset="0"/>
                <a:cs typeface="Open Sans" panose="020B0606030504020204" pitchFamily="34" charset="0"/>
              </a:rPr>
              <a:t>Digitalne tehnologije i alati za sastavljanje godišnjeg izvedbenog kurikuluma</a:t>
            </a:r>
          </a:p>
        </p:txBody>
      </p:sp>
    </p:spTree>
    <p:extLst>
      <p:ext uri="{BB962C8B-B14F-4D97-AF65-F5344CB8AC3E}">
        <p14:creationId xmlns:p14="http://schemas.microsoft.com/office/powerpoint/2010/main" val="30305206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848B461-908C-47BF-A1DE-DD45D99258B9}"/>
              </a:ext>
            </a:extLst>
          </p:cNvPr>
          <p:cNvSpPr>
            <a:spLocks noGrp="1"/>
          </p:cNvSpPr>
          <p:nvPr>
            <p:ph type="title"/>
          </p:nvPr>
        </p:nvSpPr>
        <p:spPr>
          <a:xfrm>
            <a:off x="655387" y="1454729"/>
            <a:ext cx="10515600" cy="528000"/>
          </a:xfrm>
        </p:spPr>
        <p:txBody>
          <a:bodyPr>
            <a:noAutofit/>
          </a:bodyPr>
          <a:lstStyle/>
          <a:p>
            <a:r>
              <a:rPr lang="hr-HR" sz="4000" b="1" dirty="0">
                <a:solidFill>
                  <a:srgbClr val="00B0F0"/>
                </a:solidFill>
                <a:latin typeface="Open Sans" panose="020B0606030504020204" pitchFamily="34" charset="0"/>
                <a:ea typeface="Open Sans" panose="020B0606030504020204" pitchFamily="34" charset="0"/>
                <a:cs typeface="Open Sans" panose="020B0606030504020204" pitchFamily="34" charset="0"/>
              </a:rPr>
              <a:t>Prednosti pri odabiru digitalnih alata za izradu godišnjeg izvedbenog kurikuluma</a:t>
            </a:r>
          </a:p>
        </p:txBody>
      </p:sp>
      <p:sp>
        <p:nvSpPr>
          <p:cNvPr id="4" name="Rezervirano mjesto teksta 3">
            <a:extLst>
              <a:ext uri="{FF2B5EF4-FFF2-40B4-BE49-F238E27FC236}">
                <a16:creationId xmlns:a16="http://schemas.microsoft.com/office/drawing/2014/main" id="{F26138B7-DBE1-41EA-9D19-E298FBCDCC7D}"/>
              </a:ext>
            </a:extLst>
          </p:cNvPr>
          <p:cNvSpPr>
            <a:spLocks noGrp="1"/>
          </p:cNvSpPr>
          <p:nvPr>
            <p:ph type="body" idx="1"/>
          </p:nvPr>
        </p:nvSpPr>
        <p:spPr>
          <a:xfrm>
            <a:off x="655387" y="2191258"/>
            <a:ext cx="10515600" cy="2733900"/>
          </a:xfrm>
        </p:spPr>
        <p:txBody>
          <a:bodyPr>
            <a:noAutofit/>
          </a:bodyPr>
          <a:lstStyle/>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Jednostavan unos i unošenje izmjena</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Mogućnost dijeljenja</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Mogućnost pohrane u oblaku</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Pristup s bilo kojeg uređaja i lokacije</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Provjera pravopisa</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a:t>
            </a:r>
          </a:p>
          <a:p>
            <a:pPr marL="228600" indent="0"/>
            <a:endParaRPr lang="hr-HR" sz="3000" dirty="0">
              <a:solidFill>
                <a:srgbClr val="E5097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3" name="Slika 2">
            <a:extLst>
              <a:ext uri="{FF2B5EF4-FFF2-40B4-BE49-F238E27FC236}">
                <a16:creationId xmlns:a16="http://schemas.microsoft.com/office/drawing/2014/main" id="{6A106DBA-271A-4C24-9E27-9CC436B872DB}"/>
              </a:ext>
            </a:extLst>
          </p:cNvPr>
          <p:cNvPicPr>
            <a:picLocks noChangeAspect="1"/>
          </p:cNvPicPr>
          <p:nvPr/>
        </p:nvPicPr>
        <p:blipFill>
          <a:blip r:embed="rId3"/>
          <a:stretch>
            <a:fillRect/>
          </a:stretch>
        </p:blipFill>
        <p:spPr>
          <a:xfrm>
            <a:off x="8900545" y="3429000"/>
            <a:ext cx="2765364" cy="1976083"/>
          </a:xfrm>
          <a:prstGeom prst="rect">
            <a:avLst/>
          </a:prstGeom>
          <a:ln>
            <a:noFill/>
          </a:ln>
          <a:effectLst>
            <a:softEdge rad="112500"/>
          </a:effectLst>
        </p:spPr>
      </p:pic>
      <p:sp>
        <p:nvSpPr>
          <p:cNvPr id="5" name="TekstniOkvir 4">
            <a:extLst>
              <a:ext uri="{FF2B5EF4-FFF2-40B4-BE49-F238E27FC236}">
                <a16:creationId xmlns:a16="http://schemas.microsoft.com/office/drawing/2014/main" id="{9B2F54B8-2AB3-42F6-8E1D-29D777B6EA62}"/>
              </a:ext>
            </a:extLst>
          </p:cNvPr>
          <p:cNvSpPr txBox="1"/>
          <p:nvPr/>
        </p:nvSpPr>
        <p:spPr>
          <a:xfrm>
            <a:off x="9640262" y="5187827"/>
            <a:ext cx="1008609" cy="184666"/>
          </a:xfrm>
          <a:prstGeom prst="rect">
            <a:avLst/>
          </a:prstGeom>
          <a:noFill/>
        </p:spPr>
        <p:txBody>
          <a:bodyPr wrap="none" rtlCol="0">
            <a:spAutoFit/>
          </a:bodyPr>
          <a:lstStyle/>
          <a:p>
            <a:r>
              <a:rPr lang="hr-HR" sz="600" dirty="0"/>
              <a:t>Preuzeto s pixabay.com</a:t>
            </a:r>
          </a:p>
        </p:txBody>
      </p:sp>
    </p:spTree>
    <p:extLst>
      <p:ext uri="{BB962C8B-B14F-4D97-AF65-F5344CB8AC3E}">
        <p14:creationId xmlns:p14="http://schemas.microsoft.com/office/powerpoint/2010/main" val="34813750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848B461-908C-47BF-A1DE-DD45D99258B9}"/>
              </a:ext>
            </a:extLst>
          </p:cNvPr>
          <p:cNvSpPr>
            <a:spLocks noGrp="1"/>
          </p:cNvSpPr>
          <p:nvPr>
            <p:ph type="title"/>
          </p:nvPr>
        </p:nvSpPr>
        <p:spPr/>
        <p:txBody>
          <a:bodyPr>
            <a:noAutofit/>
          </a:bodyPr>
          <a:lstStyle/>
          <a:p>
            <a:r>
              <a:rPr lang="hr-HR" sz="4000" b="1" dirty="0">
                <a:solidFill>
                  <a:srgbClr val="00B0F0"/>
                </a:solidFill>
                <a:latin typeface="Open Sans" panose="020B0606030504020204" pitchFamily="34" charset="0"/>
                <a:ea typeface="Open Sans" panose="020B0606030504020204" pitchFamily="34" charset="0"/>
                <a:cs typeface="Open Sans" panose="020B0606030504020204" pitchFamily="34" charset="0"/>
              </a:rPr>
              <a:t>Office365</a:t>
            </a:r>
          </a:p>
        </p:txBody>
      </p:sp>
      <p:sp>
        <p:nvSpPr>
          <p:cNvPr id="4" name="Rezervirano mjesto teksta 3">
            <a:extLst>
              <a:ext uri="{FF2B5EF4-FFF2-40B4-BE49-F238E27FC236}">
                <a16:creationId xmlns:a16="http://schemas.microsoft.com/office/drawing/2014/main" id="{F26138B7-DBE1-41EA-9D19-E298FBCDCC7D}"/>
              </a:ext>
            </a:extLst>
          </p:cNvPr>
          <p:cNvSpPr>
            <a:spLocks noGrp="1"/>
          </p:cNvSpPr>
          <p:nvPr>
            <p:ph type="body" idx="1"/>
          </p:nvPr>
        </p:nvSpPr>
        <p:spPr>
          <a:xfrm>
            <a:off x="655386" y="2062050"/>
            <a:ext cx="10625527" cy="2733900"/>
          </a:xfrm>
        </p:spPr>
        <p:txBody>
          <a:bodyPr>
            <a:noAutofit/>
          </a:bodyPr>
          <a:lstStyle/>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Besplatan za učenike, učitelje i nastavnike</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Prijava s </a:t>
            </a:r>
            <a:r>
              <a:rPr lang="hr-HR" sz="3000" b="1" dirty="0" err="1">
                <a:solidFill>
                  <a:schemeClr val="tx1"/>
                </a:solidFill>
                <a:latin typeface="Open Sans" panose="020B0606030504020204" pitchFamily="34" charset="0"/>
                <a:ea typeface="Open Sans" panose="020B0606030504020204" pitchFamily="34" charset="0"/>
                <a:cs typeface="Open Sans" panose="020B0606030504020204" pitchFamily="34" charset="0"/>
              </a:rPr>
              <a:t>AAI@EduHr</a:t>
            </a:r>
            <a:endParaRPr lang="hr-HR" sz="3000" b="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685800" indent="-457200">
              <a:buFont typeface="Arial" panose="020B0604020202020204" pitchFamily="34" charset="0"/>
              <a:buChar char="•"/>
            </a:pPr>
            <a:r>
              <a:rPr lang="hr-HR" sz="3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Izdaje ga administrator imenika u školi</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Instalacije aplikacija sustava Office 365 na računalo</a:t>
            </a:r>
          </a:p>
          <a:p>
            <a:pPr marL="685800" indent="-457200">
              <a:buFont typeface="Arial" panose="020B0604020202020204" pitchFamily="34" charset="0"/>
              <a:buChar char="•"/>
            </a:pPr>
            <a:r>
              <a:rPr lang="hr-HR" sz="3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Omogućava zajedničko korištenje mapama i datotekama</a:t>
            </a:r>
          </a:p>
          <a:p>
            <a:pPr marL="228600" indent="0"/>
            <a:endParaRPr lang="hr-HR" sz="3000" dirty="0">
              <a:solidFill>
                <a:srgbClr val="E5097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5" name="Slika 4">
            <a:extLst>
              <a:ext uri="{FF2B5EF4-FFF2-40B4-BE49-F238E27FC236}">
                <a16:creationId xmlns:a16="http://schemas.microsoft.com/office/drawing/2014/main" id="{ED49E217-3FC6-4201-96E0-96A8EC9D17A4}"/>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9072244" y="1669166"/>
            <a:ext cx="2988623" cy="1622167"/>
          </a:xfrm>
          <a:prstGeom prst="rect">
            <a:avLst/>
          </a:prstGeom>
          <a:ln>
            <a:noFill/>
          </a:ln>
          <a:effectLst>
            <a:softEdge rad="112500"/>
          </a:effectLst>
        </p:spPr>
      </p:pic>
    </p:spTree>
    <p:extLst>
      <p:ext uri="{BB962C8B-B14F-4D97-AF65-F5344CB8AC3E}">
        <p14:creationId xmlns:p14="http://schemas.microsoft.com/office/powerpoint/2010/main" val="39607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848B461-908C-47BF-A1DE-DD45D99258B9}"/>
              </a:ext>
            </a:extLst>
          </p:cNvPr>
          <p:cNvSpPr>
            <a:spLocks noGrp="1"/>
          </p:cNvSpPr>
          <p:nvPr>
            <p:ph type="title"/>
          </p:nvPr>
        </p:nvSpPr>
        <p:spPr/>
        <p:txBody>
          <a:bodyPr>
            <a:noAutofit/>
          </a:bodyPr>
          <a:lstStyle/>
          <a:p>
            <a:r>
              <a:rPr lang="hr-HR" sz="4000" b="1" dirty="0">
                <a:solidFill>
                  <a:srgbClr val="00B0F0"/>
                </a:solidFill>
                <a:latin typeface="Open Sans" panose="020B0606030504020204" pitchFamily="34" charset="0"/>
                <a:ea typeface="Open Sans" panose="020B0606030504020204" pitchFamily="34" charset="0"/>
                <a:cs typeface="Open Sans" panose="020B0606030504020204" pitchFamily="34" charset="0"/>
              </a:rPr>
              <a:t>Vježba - prijava</a:t>
            </a:r>
          </a:p>
        </p:txBody>
      </p:sp>
      <p:sp>
        <p:nvSpPr>
          <p:cNvPr id="4" name="Rezervirano mjesto teksta 3">
            <a:extLst>
              <a:ext uri="{FF2B5EF4-FFF2-40B4-BE49-F238E27FC236}">
                <a16:creationId xmlns:a16="http://schemas.microsoft.com/office/drawing/2014/main" id="{F26138B7-DBE1-41EA-9D19-E298FBCDCC7D}"/>
              </a:ext>
            </a:extLst>
          </p:cNvPr>
          <p:cNvSpPr>
            <a:spLocks noGrp="1"/>
          </p:cNvSpPr>
          <p:nvPr>
            <p:ph type="body" idx="1"/>
          </p:nvPr>
        </p:nvSpPr>
        <p:spPr/>
        <p:txBody>
          <a:bodyPr>
            <a:noAutofit/>
          </a:bodyPr>
          <a:lstStyle/>
          <a:p>
            <a:pPr marL="685800" indent="-457200">
              <a:buFont typeface="Arial" panose="020B0604020202020204" pitchFamily="34" charset="0"/>
              <a:buChar char="•"/>
            </a:pPr>
            <a:r>
              <a:rPr lang="hr-HR" sz="3000">
                <a:solidFill>
                  <a:schemeClr val="tx1"/>
                </a:solidFill>
                <a:latin typeface="Open Sans" panose="020B0606030504020204" pitchFamily="34" charset="0"/>
                <a:ea typeface="Open Sans" panose="020B0606030504020204" pitchFamily="34" charset="0"/>
                <a:cs typeface="Open Sans" panose="020B0606030504020204" pitchFamily="34" charset="0"/>
              </a:rPr>
              <a:t>Prijavite se na stranicu </a:t>
            </a:r>
            <a:r>
              <a:rPr lang="hr-HR" sz="3000">
                <a:solidFill>
                  <a:schemeClr val="tx1"/>
                </a:solidFill>
                <a:latin typeface="Open Sans" panose="020B0606030504020204" pitchFamily="34" charset="0"/>
                <a:ea typeface="Open Sans" panose="020B0606030504020204" pitchFamily="34" charset="0"/>
                <a:cs typeface="Open Sans" panose="020B0606030504020204" pitchFamily="34" charset="0"/>
                <a:hlinkClick r:id="rId3"/>
              </a:rPr>
              <a:t>https://office365.skole.hr/</a:t>
            </a:r>
            <a:endParaRPr lang="hr-HR" sz="300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685800" indent="-457200">
              <a:buFont typeface="Arial" panose="020B0604020202020204" pitchFamily="34" charset="0"/>
              <a:buChar char="•"/>
            </a:pPr>
            <a:r>
              <a:rPr lang="hr-HR" sz="3000">
                <a:solidFill>
                  <a:schemeClr val="tx1"/>
                </a:solidFill>
                <a:latin typeface="Open Sans" panose="020B0606030504020204" pitchFamily="34" charset="0"/>
                <a:ea typeface="Open Sans" panose="020B0606030504020204" pitchFamily="34" charset="0"/>
                <a:cs typeface="Open Sans" panose="020B0606030504020204" pitchFamily="34" charset="0"/>
              </a:rPr>
              <a:t>Za prijavu koristite svoj korisnički račun </a:t>
            </a:r>
            <a:r>
              <a:rPr lang="hr-HR" sz="3000" err="1">
                <a:solidFill>
                  <a:schemeClr val="tx1"/>
                </a:solidFill>
                <a:latin typeface="Open Sans" panose="020B0606030504020204" pitchFamily="34" charset="0"/>
                <a:ea typeface="Open Sans" panose="020B0606030504020204" pitchFamily="34" charset="0"/>
                <a:cs typeface="Open Sans" panose="020B0606030504020204" pitchFamily="34" charset="0"/>
              </a:rPr>
              <a:t>AAI@EduHr</a:t>
            </a:r>
            <a:endParaRPr lang="hr-HR" sz="3000">
              <a:solidFill>
                <a:srgbClr val="00B0F0"/>
              </a:solidFill>
              <a:latin typeface="Open Sans" panose="020B0606030504020204" pitchFamily="34" charset="0"/>
              <a:ea typeface="Open Sans" panose="020B0606030504020204" pitchFamily="34" charset="0"/>
              <a:cs typeface="Open Sans" panose="020B0606030504020204" pitchFamily="34" charset="0"/>
            </a:endParaRPr>
          </a:p>
          <a:p>
            <a:pPr marL="228600" indent="0"/>
            <a:endParaRPr lang="hr-HR" sz="3000">
              <a:solidFill>
                <a:srgbClr val="E5097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5" name="Slika 4">
            <a:extLst>
              <a:ext uri="{FF2B5EF4-FFF2-40B4-BE49-F238E27FC236}">
                <a16:creationId xmlns:a16="http://schemas.microsoft.com/office/drawing/2014/main" id="{30FEF280-2F98-4F63-9D78-BAA4A863391C}"/>
              </a:ext>
            </a:extLst>
          </p:cNvPr>
          <p:cNvPicPr>
            <a:picLocks noChangeAspect="1"/>
          </p:cNvPicPr>
          <p:nvPr/>
        </p:nvPicPr>
        <p:blipFill>
          <a:blip r:embed="rId4" cstate="print"/>
          <a:stretch>
            <a:fillRect/>
          </a:stretch>
        </p:blipFill>
        <p:spPr>
          <a:xfrm>
            <a:off x="3980313" y="3427977"/>
            <a:ext cx="3623469" cy="3032365"/>
          </a:xfrm>
          <a:prstGeom prst="rect">
            <a:avLst/>
          </a:prstGeom>
        </p:spPr>
      </p:pic>
      <p:pic>
        <p:nvPicPr>
          <p:cNvPr id="6" name="Slika 5" descr="vježba_ikona_plavo">
            <a:extLst>
              <a:ext uri="{FF2B5EF4-FFF2-40B4-BE49-F238E27FC236}">
                <a16:creationId xmlns:a16="http://schemas.microsoft.com/office/drawing/2014/main" id="{5EAB40EC-2AD1-40C7-9C41-1E01C0289042}"/>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177562" y="633610"/>
            <a:ext cx="1986850" cy="1576650"/>
          </a:xfrm>
          <a:prstGeom prst="rect">
            <a:avLst/>
          </a:prstGeom>
          <a:noFill/>
        </p:spPr>
      </p:pic>
    </p:spTree>
    <p:extLst>
      <p:ext uri="{BB962C8B-B14F-4D97-AF65-F5344CB8AC3E}">
        <p14:creationId xmlns:p14="http://schemas.microsoft.com/office/powerpoint/2010/main" val="23962687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848B461-908C-47BF-A1DE-DD45D99258B9}"/>
              </a:ext>
            </a:extLst>
          </p:cNvPr>
          <p:cNvSpPr>
            <a:spLocks noGrp="1"/>
          </p:cNvSpPr>
          <p:nvPr>
            <p:ph type="title"/>
          </p:nvPr>
        </p:nvSpPr>
        <p:spPr>
          <a:xfrm>
            <a:off x="838200" y="1017408"/>
            <a:ext cx="10515600" cy="528000"/>
          </a:xfrm>
        </p:spPr>
        <p:txBody>
          <a:bodyPr>
            <a:noAutofit/>
          </a:bodyPr>
          <a:lstStyle/>
          <a:p>
            <a:r>
              <a:rPr lang="hr-HR" sz="4000" b="1" dirty="0" err="1">
                <a:solidFill>
                  <a:srgbClr val="00B0F0"/>
                </a:solidFill>
                <a:latin typeface="Open Sans" panose="020B0606030504020204" pitchFamily="34" charset="0"/>
                <a:ea typeface="Open Sans" panose="020B0606030504020204" pitchFamily="34" charset="0"/>
                <a:cs typeface="Open Sans" panose="020B0606030504020204" pitchFamily="34" charset="0"/>
              </a:rPr>
              <a:t>OneDrive</a:t>
            </a:r>
            <a:endParaRPr lang="hr-HR" sz="4000" b="1" dirty="0">
              <a:solidFill>
                <a:srgbClr val="00B0F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zervirano mjesto teksta 3">
            <a:extLst>
              <a:ext uri="{FF2B5EF4-FFF2-40B4-BE49-F238E27FC236}">
                <a16:creationId xmlns:a16="http://schemas.microsoft.com/office/drawing/2014/main" id="{F26138B7-DBE1-41EA-9D19-E298FBCDCC7D}"/>
              </a:ext>
            </a:extLst>
          </p:cNvPr>
          <p:cNvSpPr>
            <a:spLocks noGrp="1"/>
          </p:cNvSpPr>
          <p:nvPr>
            <p:ph type="body" idx="1"/>
          </p:nvPr>
        </p:nvSpPr>
        <p:spPr>
          <a:xfrm>
            <a:off x="600363" y="1724313"/>
            <a:ext cx="10515600" cy="2733900"/>
          </a:xfrm>
        </p:spPr>
        <p:txBody>
          <a:bodyPr>
            <a:noAutofit/>
          </a:bodyPr>
          <a:lstStyle/>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Pohrana do </a:t>
            </a:r>
            <a:r>
              <a:rPr lang="hr-HR" sz="3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1TB</a:t>
            </a: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 podataka</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Desktop aplikacija, sinkronizacija podataka</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Prijava u desktop aplikacije sustava Office </a:t>
            </a:r>
            <a:r>
              <a:rPr lang="hr-HR" sz="3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automatska pohrana na servis </a:t>
            </a:r>
            <a:r>
              <a:rPr lang="hr-HR" sz="3000" b="1"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OneDrive</a:t>
            </a:r>
            <a:endParaRPr lang="hr-HR" sz="3000" b="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Mogućnost </a:t>
            </a:r>
            <a:r>
              <a:rPr lang="hr-HR" sz="3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praćenja promjena u dokumentima </a:t>
            </a: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i preuzimanje prethodnih inačica dokumenta</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Koš za smeće</a:t>
            </a:r>
          </a:p>
        </p:txBody>
      </p:sp>
      <p:pic>
        <p:nvPicPr>
          <p:cNvPr id="5" name="Slika 4">
            <a:extLst>
              <a:ext uri="{FF2B5EF4-FFF2-40B4-BE49-F238E27FC236}">
                <a16:creationId xmlns:a16="http://schemas.microsoft.com/office/drawing/2014/main" id="{4A200794-AA17-4D94-A6EB-8F53766800D8}"/>
              </a:ext>
            </a:extLst>
          </p:cNvPr>
          <p:cNvPicPr>
            <a:picLocks noChangeAspect="1"/>
          </p:cNvPicPr>
          <p:nvPr/>
        </p:nvPicPr>
        <p:blipFill>
          <a:blip r:embed="rId3" cstate="print"/>
          <a:stretch>
            <a:fillRect/>
          </a:stretch>
        </p:blipFill>
        <p:spPr>
          <a:xfrm>
            <a:off x="8166970" y="4977542"/>
            <a:ext cx="3809780" cy="1307278"/>
          </a:xfrm>
          <a:prstGeom prst="rect">
            <a:avLst/>
          </a:prstGeom>
        </p:spPr>
      </p:pic>
    </p:spTree>
    <p:extLst>
      <p:ext uri="{BB962C8B-B14F-4D97-AF65-F5344CB8AC3E}">
        <p14:creationId xmlns:p14="http://schemas.microsoft.com/office/powerpoint/2010/main" val="2117192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848B461-908C-47BF-A1DE-DD45D99258B9}"/>
              </a:ext>
            </a:extLst>
          </p:cNvPr>
          <p:cNvSpPr>
            <a:spLocks noGrp="1"/>
          </p:cNvSpPr>
          <p:nvPr>
            <p:ph type="title"/>
          </p:nvPr>
        </p:nvSpPr>
        <p:spPr/>
        <p:txBody>
          <a:bodyPr>
            <a:noAutofit/>
          </a:bodyPr>
          <a:lstStyle/>
          <a:p>
            <a:r>
              <a:rPr lang="hr-HR" sz="4000" b="1" dirty="0">
                <a:solidFill>
                  <a:srgbClr val="00B0F0"/>
                </a:solidFill>
                <a:latin typeface="Open Sans" panose="020B0606030504020204" pitchFamily="34" charset="0"/>
                <a:ea typeface="Open Sans" panose="020B0606030504020204" pitchFamily="34" charset="0"/>
                <a:cs typeface="Open Sans" panose="020B0606030504020204" pitchFamily="34" charset="0"/>
              </a:rPr>
              <a:t>Vježba - </a:t>
            </a:r>
            <a:r>
              <a:rPr lang="hr-HR" sz="4000" b="1" dirty="0" err="1">
                <a:solidFill>
                  <a:srgbClr val="00B0F0"/>
                </a:solidFill>
                <a:latin typeface="Open Sans" panose="020B0606030504020204" pitchFamily="34" charset="0"/>
                <a:ea typeface="Open Sans" panose="020B0606030504020204" pitchFamily="34" charset="0"/>
                <a:cs typeface="Open Sans" panose="020B0606030504020204" pitchFamily="34" charset="0"/>
              </a:rPr>
              <a:t>OneDrive</a:t>
            </a:r>
            <a:endParaRPr lang="hr-HR" sz="4000" b="1" dirty="0">
              <a:solidFill>
                <a:srgbClr val="00B0F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zervirano mjesto teksta 3">
            <a:extLst>
              <a:ext uri="{FF2B5EF4-FFF2-40B4-BE49-F238E27FC236}">
                <a16:creationId xmlns:a16="http://schemas.microsoft.com/office/drawing/2014/main" id="{F26138B7-DBE1-41EA-9D19-E298FBCDCC7D}"/>
              </a:ext>
            </a:extLst>
          </p:cNvPr>
          <p:cNvSpPr>
            <a:spLocks noGrp="1"/>
          </p:cNvSpPr>
          <p:nvPr>
            <p:ph type="body" idx="1"/>
          </p:nvPr>
        </p:nvSpPr>
        <p:spPr/>
        <p:txBody>
          <a:bodyPr>
            <a:noAutofit/>
          </a:bodyPr>
          <a:lstStyle/>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Otvorite online aplikaciju </a:t>
            </a:r>
            <a:r>
              <a:rPr lang="hr-HR" sz="3000" b="1"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OneDrive</a:t>
            </a: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 Kreirajte novu mapu naziva </a:t>
            </a:r>
            <a:r>
              <a:rPr lang="hr-HR" sz="3000" b="1" i="1" dirty="0">
                <a:solidFill>
                  <a:schemeClr val="tx1"/>
                </a:solidFill>
                <a:latin typeface="Open Sans" panose="020B0606030504020204" pitchFamily="34" charset="0"/>
                <a:ea typeface="Open Sans" panose="020B0606030504020204" pitchFamily="34" charset="0"/>
                <a:cs typeface="Open Sans" panose="020B0606030504020204" pitchFamily="34" charset="0"/>
              </a:rPr>
              <a:t>Dokumenti škole</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U njoj kreirajte podmape:</a:t>
            </a:r>
          </a:p>
          <a:p>
            <a:pPr marL="1143000" lvl="1" indent="-457200">
              <a:buFont typeface="Arial" panose="020B0604020202020204" pitchFamily="34" charset="0"/>
              <a:buChar char="•"/>
            </a:pPr>
            <a:r>
              <a:rPr lang="hr-HR" sz="3000" b="1" i="1" dirty="0">
                <a:solidFill>
                  <a:schemeClr val="tx1"/>
                </a:solidFill>
                <a:latin typeface="Open Sans" panose="020B0606030504020204" pitchFamily="34" charset="0"/>
                <a:ea typeface="Open Sans" panose="020B0606030504020204" pitchFamily="34" charset="0"/>
                <a:cs typeface="Open Sans" panose="020B0606030504020204" pitchFamily="34" charset="0"/>
              </a:rPr>
              <a:t>GIK</a:t>
            </a:r>
          </a:p>
          <a:p>
            <a:pPr marL="1143000" lvl="1" indent="-457200">
              <a:buFont typeface="Arial" panose="020B0604020202020204" pitchFamily="34" charset="0"/>
              <a:buChar char="•"/>
            </a:pPr>
            <a:r>
              <a:rPr lang="hr-HR" sz="3000" b="1" i="1" dirty="0">
                <a:solidFill>
                  <a:schemeClr val="tx1"/>
                </a:solidFill>
                <a:latin typeface="Open Sans" panose="020B0606030504020204" pitchFamily="34" charset="0"/>
                <a:ea typeface="Open Sans" panose="020B0606030504020204" pitchFamily="34" charset="0"/>
                <a:cs typeface="Open Sans" panose="020B0606030504020204" pitchFamily="34" charset="0"/>
              </a:rPr>
              <a:t>Pripreme</a:t>
            </a:r>
          </a:p>
          <a:p>
            <a:pPr marL="228600" indent="0"/>
            <a:endParaRPr lang="hr-HR" sz="3000" dirty="0">
              <a:solidFill>
                <a:srgbClr val="E5097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7" name="Slika 6" descr="vježba_ikona_plavo">
            <a:extLst>
              <a:ext uri="{FF2B5EF4-FFF2-40B4-BE49-F238E27FC236}">
                <a16:creationId xmlns:a16="http://schemas.microsoft.com/office/drawing/2014/main" id="{2623FB87-FCF4-418D-AF54-4C2800F66CED}"/>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04449" y="4123766"/>
            <a:ext cx="2385527" cy="1984594"/>
          </a:xfrm>
          <a:prstGeom prst="rect">
            <a:avLst/>
          </a:prstGeom>
          <a:noFill/>
        </p:spPr>
      </p:pic>
    </p:spTree>
    <p:extLst>
      <p:ext uri="{BB962C8B-B14F-4D97-AF65-F5344CB8AC3E}">
        <p14:creationId xmlns:p14="http://schemas.microsoft.com/office/powerpoint/2010/main" val="1482445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gd287a52856_0_241"/>
          <p:cNvSpPr txBox="1">
            <a:spLocks noGrp="1"/>
          </p:cNvSpPr>
          <p:nvPr>
            <p:ph type="title"/>
          </p:nvPr>
        </p:nvSpPr>
        <p:spPr>
          <a:prstGeom prst="rect">
            <a:avLst/>
          </a:prstGeom>
        </p:spPr>
        <p:txBody>
          <a:bodyPr spcFirstLastPara="1" wrap="square" lIns="91425" tIns="45700" rIns="91425" bIns="45700" anchor="b" anchorCtr="0">
            <a:noAutofit/>
          </a:bodyPr>
          <a:lstStyle/>
          <a:p>
            <a:pPr marL="0" lvl="0" indent="0" algn="l" rtl="0">
              <a:spcBef>
                <a:spcPts val="0"/>
              </a:spcBef>
              <a:spcAft>
                <a:spcPts val="0"/>
              </a:spcAft>
              <a:buNone/>
            </a:pPr>
            <a:r>
              <a:rPr lang="hr-HR" sz="4000" b="1" dirty="0">
                <a:latin typeface="Open Sans" panose="020B0606030504020204" pitchFamily="34" charset="0"/>
                <a:ea typeface="Open Sans" panose="020B0606030504020204" pitchFamily="34" charset="0"/>
                <a:cs typeface="Open Sans" panose="020B0606030504020204" pitchFamily="34" charset="0"/>
              </a:rPr>
              <a:t>Cilj </a:t>
            </a:r>
            <a:r>
              <a:rPr lang="hr-HR" sz="4000" b="1" dirty="0" err="1">
                <a:latin typeface="Open Sans" panose="020B0606030504020204" pitchFamily="34" charset="0"/>
                <a:ea typeface="Open Sans" panose="020B0606030504020204" pitchFamily="34" charset="0"/>
                <a:cs typeface="Open Sans" panose="020B0606030504020204" pitchFamily="34" charset="0"/>
              </a:rPr>
              <a:t>webinara</a:t>
            </a:r>
            <a:endParaRPr sz="40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148" name="Google Shape;148;gd287a52856_0_241"/>
          <p:cNvSpPr txBox="1">
            <a:spLocks noGrp="1"/>
          </p:cNvSpPr>
          <p:nvPr>
            <p:ph type="body" idx="1"/>
          </p:nvPr>
        </p:nvSpPr>
        <p:spPr>
          <a:prstGeom prst="rect">
            <a:avLst/>
          </a:prstGeom>
          <a:noFill/>
          <a:ln>
            <a:noFill/>
          </a:ln>
        </p:spPr>
        <p:txBody>
          <a:bodyPr spcFirstLastPara="1" wrap="square" lIns="91425" tIns="45700" rIns="91425" bIns="45700" anchor="ctr" anchorCtr="0">
            <a:noAutofit/>
          </a:bodyPr>
          <a:lstStyle/>
          <a:p>
            <a:pPr marL="457200" lvl="0" indent="-387350" algn="l" rtl="0">
              <a:lnSpc>
                <a:spcPct val="100000"/>
              </a:lnSpc>
              <a:spcBef>
                <a:spcPts val="0"/>
              </a:spcBef>
              <a:spcAft>
                <a:spcPts val="0"/>
              </a:spcAft>
              <a:buClr>
                <a:schemeClr val="dk1"/>
              </a:buClr>
              <a:buSzPts val="2500"/>
              <a:buFont typeface="Open Sans"/>
              <a:buChar char="●"/>
            </a:pPr>
            <a:r>
              <a:rPr lang="hr-HR" sz="3000" dirty="0">
                <a:solidFill>
                  <a:schemeClr val="dk1"/>
                </a:solidFill>
                <a:latin typeface="Open Sans"/>
                <a:ea typeface="Open Sans"/>
                <a:cs typeface="Open Sans"/>
                <a:sym typeface="Open Sans"/>
              </a:rPr>
              <a:t>Steći i unaprijediti znanja i vještine te primjenjivati dobre prakse vezane uz primjenu digitalnih tehnologija za planiranje i pripremanje nastave </a:t>
            </a:r>
          </a:p>
          <a:p>
            <a:pPr marL="457200" lvl="0" indent="-387350" algn="l" rtl="0">
              <a:lnSpc>
                <a:spcPct val="100000"/>
              </a:lnSpc>
              <a:spcBef>
                <a:spcPts val="0"/>
              </a:spcBef>
              <a:spcAft>
                <a:spcPts val="0"/>
              </a:spcAft>
              <a:buClr>
                <a:schemeClr val="dk1"/>
              </a:buClr>
              <a:buSzPts val="2500"/>
              <a:buFont typeface="Open Sans"/>
              <a:buChar char="●"/>
            </a:pPr>
            <a:r>
              <a:rPr lang="hr-HR" sz="3000" dirty="0">
                <a:solidFill>
                  <a:schemeClr val="dk1"/>
                </a:solidFill>
              </a:rPr>
              <a:t>Potaknuti polaznike na korištenje korisničkim identitetom </a:t>
            </a:r>
            <a:r>
              <a:rPr lang="hr-HR" sz="3000" dirty="0" err="1">
                <a:solidFill>
                  <a:schemeClr val="dk1"/>
                </a:solidFill>
              </a:rPr>
              <a:t>AAI@EduHr</a:t>
            </a:r>
            <a:endParaRPr sz="3000" dirty="0">
              <a:solidFill>
                <a:schemeClr val="dk1"/>
              </a:solidFill>
              <a:latin typeface="Open Sans"/>
              <a:ea typeface="Open Sans"/>
              <a:cs typeface="Open Sans"/>
              <a:sym typeface="Open Sans"/>
            </a:endParaRPr>
          </a:p>
        </p:txBody>
      </p:sp>
    </p:spTree>
    <p:extLst>
      <p:ext uri="{BB962C8B-B14F-4D97-AF65-F5344CB8AC3E}">
        <p14:creationId xmlns:p14="http://schemas.microsoft.com/office/powerpoint/2010/main" val="13380410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848B461-908C-47BF-A1DE-DD45D99258B9}"/>
              </a:ext>
            </a:extLst>
          </p:cNvPr>
          <p:cNvSpPr>
            <a:spLocks noGrp="1"/>
          </p:cNvSpPr>
          <p:nvPr>
            <p:ph type="title"/>
          </p:nvPr>
        </p:nvSpPr>
        <p:spPr/>
        <p:txBody>
          <a:bodyPr>
            <a:noAutofit/>
          </a:bodyPr>
          <a:lstStyle/>
          <a:p>
            <a:r>
              <a:rPr lang="hr-HR" sz="4000" b="1" dirty="0">
                <a:solidFill>
                  <a:srgbClr val="00B0F0"/>
                </a:solidFill>
                <a:latin typeface="Open Sans"/>
                <a:ea typeface="Open Sans"/>
                <a:cs typeface="Open Sans"/>
              </a:rPr>
              <a:t>Vježba – dijeljenje mape</a:t>
            </a:r>
            <a:endParaRPr lang="hr-HR" sz="4000" b="1" dirty="0">
              <a:solidFill>
                <a:srgbClr val="00B0F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zervirano mjesto teksta 3">
            <a:extLst>
              <a:ext uri="{FF2B5EF4-FFF2-40B4-BE49-F238E27FC236}">
                <a16:creationId xmlns:a16="http://schemas.microsoft.com/office/drawing/2014/main" id="{F26138B7-DBE1-41EA-9D19-E298FBCDCC7D}"/>
              </a:ext>
            </a:extLst>
          </p:cNvPr>
          <p:cNvSpPr>
            <a:spLocks noGrp="1"/>
          </p:cNvSpPr>
          <p:nvPr>
            <p:ph type="body" idx="1"/>
          </p:nvPr>
        </p:nvSpPr>
        <p:spPr/>
        <p:txBody>
          <a:bodyPr>
            <a:noAutofit/>
          </a:bodyPr>
          <a:lstStyle/>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Omogućite zajedničko korištenje mapom </a:t>
            </a:r>
            <a:r>
              <a:rPr lang="hr-HR" sz="3000" b="1" i="1" dirty="0">
                <a:solidFill>
                  <a:schemeClr val="tx1"/>
                </a:solidFill>
                <a:latin typeface="Open Sans" panose="020B0606030504020204" pitchFamily="34" charset="0"/>
                <a:ea typeface="Open Sans" panose="020B0606030504020204" pitchFamily="34" charset="0"/>
                <a:cs typeface="Open Sans" panose="020B0606030504020204" pitchFamily="34" charset="0"/>
              </a:rPr>
              <a:t>GIK</a:t>
            </a:r>
          </a:p>
          <a:p>
            <a:pPr marL="228600" indent="0"/>
            <a:endParaRPr lang="hr-HR" sz="3000" dirty="0">
              <a:solidFill>
                <a:srgbClr val="E5097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7" name="Slika 6" descr="vježba_ikona_plavo">
            <a:extLst>
              <a:ext uri="{FF2B5EF4-FFF2-40B4-BE49-F238E27FC236}">
                <a16:creationId xmlns:a16="http://schemas.microsoft.com/office/drawing/2014/main" id="{2623FB87-FCF4-418D-AF54-4C2800F66CED}"/>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04449" y="4123766"/>
            <a:ext cx="2385527" cy="1984594"/>
          </a:xfrm>
          <a:prstGeom prst="rect">
            <a:avLst/>
          </a:prstGeom>
          <a:noFill/>
        </p:spPr>
      </p:pic>
    </p:spTree>
    <p:extLst>
      <p:ext uri="{BB962C8B-B14F-4D97-AF65-F5344CB8AC3E}">
        <p14:creationId xmlns:p14="http://schemas.microsoft.com/office/powerpoint/2010/main" val="1112857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848B461-908C-47BF-A1DE-DD45D99258B9}"/>
              </a:ext>
            </a:extLst>
          </p:cNvPr>
          <p:cNvSpPr>
            <a:spLocks noGrp="1"/>
          </p:cNvSpPr>
          <p:nvPr>
            <p:ph type="title"/>
          </p:nvPr>
        </p:nvSpPr>
        <p:spPr/>
        <p:txBody>
          <a:bodyPr>
            <a:noAutofit/>
          </a:bodyPr>
          <a:lstStyle/>
          <a:p>
            <a:r>
              <a:rPr lang="hr-HR" sz="4000" b="1" dirty="0">
                <a:solidFill>
                  <a:srgbClr val="00B0F0"/>
                </a:solidFill>
                <a:latin typeface="Open Sans"/>
                <a:ea typeface="Open Sans"/>
                <a:cs typeface="Open Sans"/>
              </a:rPr>
              <a:t>Word Online - prednosti</a:t>
            </a:r>
          </a:p>
        </p:txBody>
      </p:sp>
      <p:sp>
        <p:nvSpPr>
          <p:cNvPr id="4" name="Rezervirano mjesto teksta 3">
            <a:extLst>
              <a:ext uri="{FF2B5EF4-FFF2-40B4-BE49-F238E27FC236}">
                <a16:creationId xmlns:a16="http://schemas.microsoft.com/office/drawing/2014/main" id="{F26138B7-DBE1-41EA-9D19-E298FBCDCC7D}"/>
              </a:ext>
            </a:extLst>
          </p:cNvPr>
          <p:cNvSpPr>
            <a:spLocks noGrp="1"/>
          </p:cNvSpPr>
          <p:nvPr>
            <p:ph type="body" idx="1"/>
          </p:nvPr>
        </p:nvSpPr>
        <p:spPr>
          <a:xfrm>
            <a:off x="655387" y="2084711"/>
            <a:ext cx="10515600" cy="2733900"/>
          </a:xfrm>
        </p:spPr>
        <p:txBody>
          <a:bodyPr>
            <a:noAutofit/>
          </a:bodyPr>
          <a:lstStyle/>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Automatsko spremanje dokumenata</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Pohrana na servis </a:t>
            </a:r>
            <a:r>
              <a:rPr lang="hr-HR" sz="3000" b="1"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OneDrive</a:t>
            </a:r>
            <a:endParaRPr lang="hr-HR" sz="3000" b="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Pristup s bilo kojeg uređaja/lokacije</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Mogućnost uređivanja u desktop aplikaciji</a:t>
            </a:r>
          </a:p>
          <a:p>
            <a:pPr marL="228600" indent="0"/>
            <a:endParaRPr lang="hr-HR" sz="3000" dirty="0">
              <a:solidFill>
                <a:srgbClr val="E5097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5" name="Slika 4">
            <a:extLst>
              <a:ext uri="{FF2B5EF4-FFF2-40B4-BE49-F238E27FC236}">
                <a16:creationId xmlns:a16="http://schemas.microsoft.com/office/drawing/2014/main" id="{5C508BD7-5DA7-488B-BEC5-825169FB20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72440" y="3696047"/>
            <a:ext cx="3069555" cy="2916077"/>
          </a:xfrm>
          <a:prstGeom prst="rect">
            <a:avLst/>
          </a:prstGeom>
        </p:spPr>
      </p:pic>
      <p:pic>
        <p:nvPicPr>
          <p:cNvPr id="6" name="Slika 5">
            <a:extLst>
              <a:ext uri="{FF2B5EF4-FFF2-40B4-BE49-F238E27FC236}">
                <a16:creationId xmlns:a16="http://schemas.microsoft.com/office/drawing/2014/main" id="{BA345228-9F83-459E-A974-C7D4112039BF}"/>
              </a:ext>
            </a:extLst>
          </p:cNvPr>
          <p:cNvPicPr>
            <a:picLocks noChangeAspect="1"/>
          </p:cNvPicPr>
          <p:nvPr/>
        </p:nvPicPr>
        <p:blipFill>
          <a:blip r:embed="rId4" cstate="print"/>
          <a:stretch>
            <a:fillRect/>
          </a:stretch>
        </p:blipFill>
        <p:spPr>
          <a:xfrm>
            <a:off x="5541983" y="4690644"/>
            <a:ext cx="2940301" cy="1199643"/>
          </a:xfrm>
          <a:prstGeom prst="rect">
            <a:avLst/>
          </a:prstGeom>
        </p:spPr>
      </p:pic>
    </p:spTree>
    <p:extLst>
      <p:ext uri="{BB962C8B-B14F-4D97-AF65-F5344CB8AC3E}">
        <p14:creationId xmlns:p14="http://schemas.microsoft.com/office/powerpoint/2010/main" val="7934934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848B461-908C-47BF-A1DE-DD45D99258B9}"/>
              </a:ext>
            </a:extLst>
          </p:cNvPr>
          <p:cNvSpPr>
            <a:spLocks noGrp="1"/>
          </p:cNvSpPr>
          <p:nvPr>
            <p:ph type="title"/>
          </p:nvPr>
        </p:nvSpPr>
        <p:spPr/>
        <p:txBody>
          <a:bodyPr>
            <a:noAutofit/>
          </a:bodyPr>
          <a:lstStyle/>
          <a:p>
            <a:r>
              <a:rPr lang="hr-HR" sz="4000" b="1" dirty="0">
                <a:solidFill>
                  <a:srgbClr val="00B0F0"/>
                </a:solidFill>
                <a:latin typeface="Open Sans"/>
                <a:ea typeface="Open Sans"/>
                <a:cs typeface="Open Sans"/>
              </a:rPr>
              <a:t>Word Online - nedostaci</a:t>
            </a:r>
          </a:p>
        </p:txBody>
      </p:sp>
      <p:sp>
        <p:nvSpPr>
          <p:cNvPr id="4" name="Rezervirano mjesto teksta 3">
            <a:extLst>
              <a:ext uri="{FF2B5EF4-FFF2-40B4-BE49-F238E27FC236}">
                <a16:creationId xmlns:a16="http://schemas.microsoft.com/office/drawing/2014/main" id="{F26138B7-DBE1-41EA-9D19-E298FBCDCC7D}"/>
              </a:ext>
            </a:extLst>
          </p:cNvPr>
          <p:cNvSpPr>
            <a:spLocks noGrp="1"/>
          </p:cNvSpPr>
          <p:nvPr>
            <p:ph type="body" idx="1"/>
          </p:nvPr>
        </p:nvSpPr>
        <p:spPr>
          <a:xfrm>
            <a:off x="655387" y="2161165"/>
            <a:ext cx="10515600" cy="2733900"/>
          </a:xfrm>
        </p:spPr>
        <p:txBody>
          <a:bodyPr>
            <a:noAutofit/>
          </a:bodyPr>
          <a:lstStyle/>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Problemi s unosom teksta</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Problemi s prikazom tablice i izračunima u tablici</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Pretraživanje teksta</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Problem poravnanja teksta</a:t>
            </a:r>
          </a:p>
          <a:p>
            <a:pPr marL="228600" indent="0"/>
            <a:endParaRPr lang="hr-HR" sz="3000" dirty="0">
              <a:solidFill>
                <a:srgbClr val="E5097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6" name="Slika 5">
            <a:extLst>
              <a:ext uri="{FF2B5EF4-FFF2-40B4-BE49-F238E27FC236}">
                <a16:creationId xmlns:a16="http://schemas.microsoft.com/office/drawing/2014/main" id="{BA345228-9F83-459E-A974-C7D4112039BF}"/>
              </a:ext>
            </a:extLst>
          </p:cNvPr>
          <p:cNvPicPr>
            <a:picLocks noChangeAspect="1"/>
          </p:cNvPicPr>
          <p:nvPr/>
        </p:nvPicPr>
        <p:blipFill>
          <a:blip r:embed="rId3" cstate="print"/>
          <a:stretch>
            <a:fillRect/>
          </a:stretch>
        </p:blipFill>
        <p:spPr>
          <a:xfrm>
            <a:off x="5700719" y="4665683"/>
            <a:ext cx="2632478" cy="1074051"/>
          </a:xfrm>
          <a:prstGeom prst="rect">
            <a:avLst/>
          </a:prstGeom>
        </p:spPr>
      </p:pic>
      <p:pic>
        <p:nvPicPr>
          <p:cNvPr id="7" name="Slika 6">
            <a:extLst>
              <a:ext uri="{FF2B5EF4-FFF2-40B4-BE49-F238E27FC236}">
                <a16:creationId xmlns:a16="http://schemas.microsoft.com/office/drawing/2014/main" id="{95A227FC-C3B5-43B2-9F84-6BAFF10B266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27831" y="3429000"/>
            <a:ext cx="3514164" cy="2932131"/>
          </a:xfrm>
          <a:prstGeom prst="rect">
            <a:avLst/>
          </a:prstGeom>
        </p:spPr>
      </p:pic>
    </p:spTree>
    <p:extLst>
      <p:ext uri="{BB962C8B-B14F-4D97-AF65-F5344CB8AC3E}">
        <p14:creationId xmlns:p14="http://schemas.microsoft.com/office/powerpoint/2010/main" val="37893580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848B461-908C-47BF-A1DE-DD45D99258B9}"/>
              </a:ext>
            </a:extLst>
          </p:cNvPr>
          <p:cNvSpPr>
            <a:spLocks noGrp="1"/>
          </p:cNvSpPr>
          <p:nvPr>
            <p:ph type="title"/>
          </p:nvPr>
        </p:nvSpPr>
        <p:spPr>
          <a:xfrm>
            <a:off x="655387" y="1082483"/>
            <a:ext cx="10515600" cy="528000"/>
          </a:xfrm>
        </p:spPr>
        <p:txBody>
          <a:bodyPr>
            <a:noAutofit/>
          </a:bodyPr>
          <a:lstStyle/>
          <a:p>
            <a:r>
              <a:rPr lang="hr-HR" sz="4000" b="1" dirty="0">
                <a:solidFill>
                  <a:srgbClr val="00B0F0"/>
                </a:solidFill>
                <a:latin typeface="Open Sans"/>
                <a:ea typeface="Open Sans"/>
                <a:cs typeface="Open Sans"/>
              </a:rPr>
              <a:t>Excel Online - prednosti</a:t>
            </a:r>
          </a:p>
        </p:txBody>
      </p:sp>
      <p:sp>
        <p:nvSpPr>
          <p:cNvPr id="4" name="Rezervirano mjesto teksta 3">
            <a:extLst>
              <a:ext uri="{FF2B5EF4-FFF2-40B4-BE49-F238E27FC236}">
                <a16:creationId xmlns:a16="http://schemas.microsoft.com/office/drawing/2014/main" id="{F26138B7-DBE1-41EA-9D19-E298FBCDCC7D}"/>
              </a:ext>
            </a:extLst>
          </p:cNvPr>
          <p:cNvSpPr>
            <a:spLocks noGrp="1"/>
          </p:cNvSpPr>
          <p:nvPr>
            <p:ph type="body" idx="1"/>
          </p:nvPr>
        </p:nvSpPr>
        <p:spPr/>
        <p:txBody>
          <a:bodyPr>
            <a:noAutofit/>
          </a:bodyPr>
          <a:lstStyle/>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Lakši unos teksta u tablicu</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Jednostavniji ispis (prilagodba stranice)</a:t>
            </a:r>
          </a:p>
          <a:p>
            <a:pPr marL="228600" indent="0"/>
            <a:endParaRPr lang="hr-HR" sz="3000" dirty="0">
              <a:solidFill>
                <a:srgbClr val="E5097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5" name="Slika 4">
            <a:extLst>
              <a:ext uri="{FF2B5EF4-FFF2-40B4-BE49-F238E27FC236}">
                <a16:creationId xmlns:a16="http://schemas.microsoft.com/office/drawing/2014/main" id="{5C508BD7-5DA7-488B-BEC5-825169FB20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51419" y="3937814"/>
            <a:ext cx="2640581" cy="2508551"/>
          </a:xfrm>
          <a:prstGeom prst="rect">
            <a:avLst/>
          </a:prstGeom>
        </p:spPr>
      </p:pic>
      <p:pic>
        <p:nvPicPr>
          <p:cNvPr id="7" name="Slika 6">
            <a:extLst>
              <a:ext uri="{FF2B5EF4-FFF2-40B4-BE49-F238E27FC236}">
                <a16:creationId xmlns:a16="http://schemas.microsoft.com/office/drawing/2014/main" id="{1C45D2E7-BB80-4D54-847B-B3466813BFFC}"/>
              </a:ext>
            </a:extLst>
          </p:cNvPr>
          <p:cNvPicPr>
            <a:picLocks noChangeAspect="1"/>
          </p:cNvPicPr>
          <p:nvPr/>
        </p:nvPicPr>
        <p:blipFill>
          <a:blip r:embed="rId4" cstate="print"/>
          <a:stretch>
            <a:fillRect/>
          </a:stretch>
        </p:blipFill>
        <p:spPr>
          <a:xfrm>
            <a:off x="6446152" y="4885637"/>
            <a:ext cx="2589236" cy="1048024"/>
          </a:xfrm>
          <a:prstGeom prst="rect">
            <a:avLst/>
          </a:prstGeom>
        </p:spPr>
      </p:pic>
    </p:spTree>
    <p:extLst>
      <p:ext uri="{BB962C8B-B14F-4D97-AF65-F5344CB8AC3E}">
        <p14:creationId xmlns:p14="http://schemas.microsoft.com/office/powerpoint/2010/main" val="16112093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848B461-908C-47BF-A1DE-DD45D99258B9}"/>
              </a:ext>
            </a:extLst>
          </p:cNvPr>
          <p:cNvSpPr>
            <a:spLocks noGrp="1"/>
          </p:cNvSpPr>
          <p:nvPr>
            <p:ph type="title"/>
          </p:nvPr>
        </p:nvSpPr>
        <p:spPr/>
        <p:txBody>
          <a:bodyPr>
            <a:noAutofit/>
          </a:bodyPr>
          <a:lstStyle/>
          <a:p>
            <a:r>
              <a:rPr lang="hr-HR" sz="4000" b="1" dirty="0">
                <a:solidFill>
                  <a:srgbClr val="00B0F0"/>
                </a:solidFill>
                <a:latin typeface="Open Sans"/>
                <a:ea typeface="Open Sans"/>
                <a:cs typeface="Open Sans"/>
              </a:rPr>
              <a:t>Vježba – otvaranje nove Excel datoteke</a:t>
            </a:r>
          </a:p>
        </p:txBody>
      </p:sp>
      <p:sp>
        <p:nvSpPr>
          <p:cNvPr id="4" name="Rezervirano mjesto teksta 3">
            <a:extLst>
              <a:ext uri="{FF2B5EF4-FFF2-40B4-BE49-F238E27FC236}">
                <a16:creationId xmlns:a16="http://schemas.microsoft.com/office/drawing/2014/main" id="{F26138B7-DBE1-41EA-9D19-E298FBCDCC7D}"/>
              </a:ext>
            </a:extLst>
          </p:cNvPr>
          <p:cNvSpPr>
            <a:spLocks noGrp="1"/>
          </p:cNvSpPr>
          <p:nvPr>
            <p:ph type="body" idx="1"/>
          </p:nvPr>
        </p:nvSpPr>
        <p:spPr/>
        <p:txBody>
          <a:bodyPr>
            <a:noAutofit/>
          </a:bodyPr>
          <a:lstStyle/>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Otvorite mapu </a:t>
            </a:r>
            <a:r>
              <a:rPr lang="hr-HR" sz="3000" b="1" i="1" dirty="0">
                <a:solidFill>
                  <a:schemeClr val="tx1"/>
                </a:solidFill>
                <a:latin typeface="Open Sans" panose="020B0606030504020204" pitchFamily="34" charset="0"/>
                <a:ea typeface="Open Sans" panose="020B0606030504020204" pitchFamily="34" charset="0"/>
                <a:cs typeface="Open Sans" panose="020B0606030504020204" pitchFamily="34" charset="0"/>
              </a:rPr>
              <a:t>GIK</a:t>
            </a: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 i iz izbornika Novo odaberite </a:t>
            </a:r>
            <a:r>
              <a:rPr lang="hr-HR" sz="3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Radna knjiga programa Excel</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Promijenite naziv dokumenta u </a:t>
            </a:r>
            <a:r>
              <a:rPr lang="hr-HR" sz="3000" b="1" i="1" dirty="0">
                <a:solidFill>
                  <a:schemeClr val="tx1"/>
                </a:solidFill>
                <a:latin typeface="Open Sans" panose="020B0606030504020204" pitchFamily="34" charset="0"/>
                <a:ea typeface="Open Sans" panose="020B0606030504020204" pitchFamily="34" charset="0"/>
                <a:cs typeface="Open Sans" panose="020B0606030504020204" pitchFamily="34" charset="0"/>
              </a:rPr>
              <a:t>GIK – 1 razred</a:t>
            </a:r>
          </a:p>
          <a:p>
            <a:pPr marL="228600" indent="0"/>
            <a:endParaRPr lang="hr-HR" sz="3000" dirty="0">
              <a:solidFill>
                <a:srgbClr val="E5097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7" name="Slika 6" descr="vježba_ikona_plavo">
            <a:extLst>
              <a:ext uri="{FF2B5EF4-FFF2-40B4-BE49-F238E27FC236}">
                <a16:creationId xmlns:a16="http://schemas.microsoft.com/office/drawing/2014/main" id="{2623FB87-FCF4-418D-AF54-4C2800F66CED}"/>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76368" y="4658022"/>
            <a:ext cx="2385527" cy="1984594"/>
          </a:xfrm>
          <a:prstGeom prst="rect">
            <a:avLst/>
          </a:prstGeom>
          <a:noFill/>
        </p:spPr>
      </p:pic>
    </p:spTree>
    <p:extLst>
      <p:ext uri="{BB962C8B-B14F-4D97-AF65-F5344CB8AC3E}">
        <p14:creationId xmlns:p14="http://schemas.microsoft.com/office/powerpoint/2010/main" val="28685989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a:extLst>
              <a:ext uri="{FF2B5EF4-FFF2-40B4-BE49-F238E27FC236}">
                <a16:creationId xmlns:a16="http://schemas.microsoft.com/office/drawing/2014/main" id="{1A124270-19EA-4211-9199-E90D87FD85FC}"/>
              </a:ext>
            </a:extLst>
          </p:cNvPr>
          <p:cNvPicPr/>
          <p:nvPr/>
        </p:nvPicPr>
        <p:blipFill>
          <a:blip r:embed="rId3"/>
          <a:srcRect/>
          <a:stretch/>
        </p:blipFill>
        <p:spPr bwMode="auto">
          <a:xfrm>
            <a:off x="180474" y="1399556"/>
            <a:ext cx="11831053" cy="3840472"/>
          </a:xfrm>
          <a:prstGeom prst="rect">
            <a:avLst/>
          </a:prstGeom>
          <a:noFill/>
          <a:ln>
            <a:noFill/>
          </a:ln>
        </p:spPr>
      </p:pic>
    </p:spTree>
    <p:extLst>
      <p:ext uri="{BB962C8B-B14F-4D97-AF65-F5344CB8AC3E}">
        <p14:creationId xmlns:p14="http://schemas.microsoft.com/office/powerpoint/2010/main" val="32031194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a:extLst>
              <a:ext uri="{FF2B5EF4-FFF2-40B4-BE49-F238E27FC236}">
                <a16:creationId xmlns:a16="http://schemas.microsoft.com/office/drawing/2014/main" id="{9A01E9FE-E495-4DCA-B290-D91AD66DBF8A}"/>
              </a:ext>
            </a:extLst>
          </p:cNvPr>
          <p:cNvPicPr/>
          <p:nvPr/>
        </p:nvPicPr>
        <p:blipFill rotWithShape="1">
          <a:blip r:embed="rId3" cstate="print">
            <a:extLst>
              <a:ext uri="{28A0092B-C50C-407E-A947-70E740481C1C}">
                <a14:useLocalDpi xmlns:a14="http://schemas.microsoft.com/office/drawing/2010/main" val="0"/>
              </a:ext>
            </a:extLst>
          </a:blip>
          <a:srcRect t="52305"/>
          <a:stretch/>
        </p:blipFill>
        <p:spPr bwMode="auto">
          <a:xfrm>
            <a:off x="180951" y="2551815"/>
            <a:ext cx="10919439" cy="3070959"/>
          </a:xfrm>
          <a:prstGeom prst="rect">
            <a:avLst/>
          </a:prstGeom>
          <a:noFill/>
        </p:spPr>
      </p:pic>
      <p:sp>
        <p:nvSpPr>
          <p:cNvPr id="3" name="Naslov 1">
            <a:extLst>
              <a:ext uri="{FF2B5EF4-FFF2-40B4-BE49-F238E27FC236}">
                <a16:creationId xmlns:a16="http://schemas.microsoft.com/office/drawing/2014/main" id="{45665AF9-F452-4784-9143-54FBFB5BAD8A}"/>
              </a:ext>
            </a:extLst>
          </p:cNvPr>
          <p:cNvSpPr txBox="1">
            <a:spLocks/>
          </p:cNvSpPr>
          <p:nvPr/>
        </p:nvSpPr>
        <p:spPr>
          <a:xfrm>
            <a:off x="359595" y="118808"/>
            <a:ext cx="11455686" cy="1494235"/>
          </a:xfrm>
          <a:prstGeom prst="rect">
            <a:avLst/>
          </a:prstGeom>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hr-HR" sz="4000" b="1" dirty="0">
                <a:solidFill>
                  <a:srgbClr val="00B0F0"/>
                </a:solidFill>
                <a:latin typeface="Open Sans"/>
                <a:ea typeface="Open Sans"/>
                <a:cs typeface="Open Sans"/>
              </a:rPr>
              <a:t>Zajedničko uređivanje datoteke</a:t>
            </a:r>
          </a:p>
        </p:txBody>
      </p:sp>
    </p:spTree>
    <p:extLst>
      <p:ext uri="{BB962C8B-B14F-4D97-AF65-F5344CB8AC3E}">
        <p14:creationId xmlns:p14="http://schemas.microsoft.com/office/powerpoint/2010/main" val="1863853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a:extLst>
              <a:ext uri="{FF2B5EF4-FFF2-40B4-BE49-F238E27FC236}">
                <a16:creationId xmlns:a16="http://schemas.microsoft.com/office/drawing/2014/main" id="{48464479-3967-47C2-BF72-D55373F7037D}"/>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0"/>
            <a:ext cx="7582829" cy="6760396"/>
          </a:xfrm>
          <a:prstGeom prst="rect">
            <a:avLst/>
          </a:prstGeom>
          <a:noFill/>
          <a:ln>
            <a:noFill/>
          </a:ln>
        </p:spPr>
      </p:pic>
      <p:cxnSp>
        <p:nvCxnSpPr>
          <p:cNvPr id="3" name="Ravni poveznik sa strelicom 2">
            <a:extLst>
              <a:ext uri="{FF2B5EF4-FFF2-40B4-BE49-F238E27FC236}">
                <a16:creationId xmlns:a16="http://schemas.microsoft.com/office/drawing/2014/main" id="{D1B53586-09F4-40B2-95B6-7C50429AAEF3}"/>
              </a:ext>
            </a:extLst>
          </p:cNvPr>
          <p:cNvCxnSpPr/>
          <p:nvPr/>
        </p:nvCxnSpPr>
        <p:spPr>
          <a:xfrm flipV="1">
            <a:off x="4341546" y="635620"/>
            <a:ext cx="5025478" cy="11150"/>
          </a:xfrm>
          <a:prstGeom prst="straightConnector1">
            <a:avLst/>
          </a:prstGeom>
          <a:ln w="57150">
            <a:solidFill>
              <a:srgbClr val="FF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 name="Ravni poveznik sa strelicom 3">
            <a:extLst>
              <a:ext uri="{FF2B5EF4-FFF2-40B4-BE49-F238E27FC236}">
                <a16:creationId xmlns:a16="http://schemas.microsoft.com/office/drawing/2014/main" id="{18DFC29F-DBAE-4096-92FE-0E69B45A970A}"/>
              </a:ext>
            </a:extLst>
          </p:cNvPr>
          <p:cNvCxnSpPr>
            <a:cxnSpLocks/>
          </p:cNvCxnSpPr>
          <p:nvPr/>
        </p:nvCxnSpPr>
        <p:spPr>
          <a:xfrm>
            <a:off x="9337289" y="646770"/>
            <a:ext cx="29735" cy="1274497"/>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 name="Naslov 1">
            <a:extLst>
              <a:ext uri="{FF2B5EF4-FFF2-40B4-BE49-F238E27FC236}">
                <a16:creationId xmlns:a16="http://schemas.microsoft.com/office/drawing/2014/main" id="{8BCAE15D-DB09-48B0-95DF-F0CC850D662C}"/>
              </a:ext>
            </a:extLst>
          </p:cNvPr>
          <p:cNvSpPr txBox="1">
            <a:spLocks/>
          </p:cNvSpPr>
          <p:nvPr/>
        </p:nvSpPr>
        <p:spPr>
          <a:xfrm>
            <a:off x="7582828" y="2311387"/>
            <a:ext cx="4515538" cy="278439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hr-HR" sz="3200" dirty="0">
                <a:latin typeface="Open Sans" panose="020B0606030504020204" pitchFamily="34" charset="0"/>
                <a:ea typeface="Open Sans" panose="020B0606030504020204" pitchFamily="34" charset="0"/>
                <a:cs typeface="Open Sans" panose="020B0606030504020204" pitchFamily="34" charset="0"/>
              </a:rPr>
              <a:t>Čavrljanje u aplikaciji Excel Online</a:t>
            </a:r>
          </a:p>
          <a:p>
            <a:endParaRPr lang="hr-HR" dirty="0"/>
          </a:p>
        </p:txBody>
      </p:sp>
      <p:sp>
        <p:nvSpPr>
          <p:cNvPr id="6" name="Pravokutnik 5">
            <a:extLst>
              <a:ext uri="{FF2B5EF4-FFF2-40B4-BE49-F238E27FC236}">
                <a16:creationId xmlns:a16="http://schemas.microsoft.com/office/drawing/2014/main" id="{A23FF5D5-F9BE-4604-906F-E07D5508BBAC}"/>
              </a:ext>
            </a:extLst>
          </p:cNvPr>
          <p:cNvSpPr/>
          <p:nvPr/>
        </p:nvSpPr>
        <p:spPr>
          <a:xfrm>
            <a:off x="0" y="2913321"/>
            <a:ext cx="2817628" cy="3189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a:solidFill>
                  <a:schemeClr val="tx1"/>
                </a:solidFill>
              </a:rPr>
              <a:t>Odgojno obrazovni ishodi</a:t>
            </a:r>
          </a:p>
        </p:txBody>
      </p:sp>
      <p:sp>
        <p:nvSpPr>
          <p:cNvPr id="7" name="Pravokutnik 6">
            <a:extLst>
              <a:ext uri="{FF2B5EF4-FFF2-40B4-BE49-F238E27FC236}">
                <a16:creationId xmlns:a16="http://schemas.microsoft.com/office/drawing/2014/main" id="{43BF49B6-0848-4AC9-A9F3-15016AC28AF6}"/>
              </a:ext>
            </a:extLst>
          </p:cNvPr>
          <p:cNvSpPr/>
          <p:nvPr/>
        </p:nvSpPr>
        <p:spPr>
          <a:xfrm>
            <a:off x="3577214" y="2642190"/>
            <a:ext cx="428400" cy="8612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
        <p:nvSpPr>
          <p:cNvPr id="8" name="Pravokutnik 7">
            <a:extLst>
              <a:ext uri="{FF2B5EF4-FFF2-40B4-BE49-F238E27FC236}">
                <a16:creationId xmlns:a16="http://schemas.microsoft.com/office/drawing/2014/main" id="{763E9FAD-5A1E-4655-9724-150BC2470716}"/>
              </a:ext>
            </a:extLst>
          </p:cNvPr>
          <p:cNvSpPr/>
          <p:nvPr/>
        </p:nvSpPr>
        <p:spPr>
          <a:xfrm>
            <a:off x="5887844" y="97604"/>
            <a:ext cx="1594624" cy="337302"/>
          </a:xfrm>
          <a:prstGeom prst="rect">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extLst>
      <p:ext uri="{BB962C8B-B14F-4D97-AF65-F5344CB8AC3E}">
        <p14:creationId xmlns:p14="http://schemas.microsoft.com/office/powerpoint/2010/main" val="27693860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a:extLst>
              <a:ext uri="{FF2B5EF4-FFF2-40B4-BE49-F238E27FC236}">
                <a16:creationId xmlns:a16="http://schemas.microsoft.com/office/drawing/2014/main" id="{EA9F37B1-B328-4BB1-BA79-4203C41B0028}"/>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2104" y="8964"/>
            <a:ext cx="10560423" cy="6710335"/>
          </a:xfrm>
          <a:prstGeom prst="rect">
            <a:avLst/>
          </a:prstGeom>
          <a:noFill/>
          <a:ln>
            <a:noFill/>
          </a:ln>
        </p:spPr>
      </p:pic>
      <p:sp>
        <p:nvSpPr>
          <p:cNvPr id="3" name="Elipsa 2">
            <a:extLst>
              <a:ext uri="{FF2B5EF4-FFF2-40B4-BE49-F238E27FC236}">
                <a16:creationId xmlns:a16="http://schemas.microsoft.com/office/drawing/2014/main" id="{0A47AE2F-4800-48C7-BF68-D64AC6132166}"/>
              </a:ext>
            </a:extLst>
          </p:cNvPr>
          <p:cNvSpPr/>
          <p:nvPr/>
        </p:nvSpPr>
        <p:spPr>
          <a:xfrm>
            <a:off x="7236704" y="2159799"/>
            <a:ext cx="2040422" cy="120433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
        <p:nvSpPr>
          <p:cNvPr id="4" name="Pravokutnik 3">
            <a:extLst>
              <a:ext uri="{FF2B5EF4-FFF2-40B4-BE49-F238E27FC236}">
                <a16:creationId xmlns:a16="http://schemas.microsoft.com/office/drawing/2014/main" id="{D0D641DE-EAA9-4838-8C2B-0FE58396AF04}"/>
              </a:ext>
            </a:extLst>
          </p:cNvPr>
          <p:cNvSpPr/>
          <p:nvPr/>
        </p:nvSpPr>
        <p:spPr>
          <a:xfrm>
            <a:off x="8256914" y="3426211"/>
            <a:ext cx="2147173" cy="2955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b="1" dirty="0">
                <a:solidFill>
                  <a:schemeClr val="tx1"/>
                </a:solidFill>
              </a:rPr>
              <a:t>Ime i prezime korisnika</a:t>
            </a:r>
          </a:p>
        </p:txBody>
      </p:sp>
      <p:sp>
        <p:nvSpPr>
          <p:cNvPr id="5" name="Pravokutnik 4">
            <a:extLst>
              <a:ext uri="{FF2B5EF4-FFF2-40B4-BE49-F238E27FC236}">
                <a16:creationId xmlns:a16="http://schemas.microsoft.com/office/drawing/2014/main" id="{657DB509-7F74-4659-8A76-EA66376ECA39}"/>
              </a:ext>
            </a:extLst>
          </p:cNvPr>
          <p:cNvSpPr/>
          <p:nvPr/>
        </p:nvSpPr>
        <p:spPr>
          <a:xfrm>
            <a:off x="8256915" y="4350833"/>
            <a:ext cx="2040422" cy="2955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
        <p:nvSpPr>
          <p:cNvPr id="6" name="Pravokutnik 5">
            <a:extLst>
              <a:ext uri="{FF2B5EF4-FFF2-40B4-BE49-F238E27FC236}">
                <a16:creationId xmlns:a16="http://schemas.microsoft.com/office/drawing/2014/main" id="{5B9215B0-4A1F-46CC-B6A3-E7161C4B63E1}"/>
              </a:ext>
            </a:extLst>
          </p:cNvPr>
          <p:cNvSpPr/>
          <p:nvPr/>
        </p:nvSpPr>
        <p:spPr>
          <a:xfrm>
            <a:off x="8150164" y="4336309"/>
            <a:ext cx="2147173" cy="2955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b="1" dirty="0">
                <a:solidFill>
                  <a:schemeClr val="tx1"/>
                </a:solidFill>
              </a:rPr>
              <a:t>Ime i prezime korisnika</a:t>
            </a:r>
          </a:p>
        </p:txBody>
      </p:sp>
    </p:spTree>
    <p:extLst>
      <p:ext uri="{BB962C8B-B14F-4D97-AF65-F5344CB8AC3E}">
        <p14:creationId xmlns:p14="http://schemas.microsoft.com/office/powerpoint/2010/main" val="35466585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CF34E4F-BDF2-41F4-9B94-2F1A73F7A088}"/>
              </a:ext>
            </a:extLst>
          </p:cNvPr>
          <p:cNvSpPr>
            <a:spLocks noGrp="1"/>
          </p:cNvSpPr>
          <p:nvPr>
            <p:ph type="title"/>
          </p:nvPr>
        </p:nvSpPr>
        <p:spPr>
          <a:xfrm>
            <a:off x="540272" y="3873357"/>
            <a:ext cx="11111456" cy="2666601"/>
          </a:xfrm>
        </p:spPr>
        <p:txBody>
          <a:bodyPr>
            <a:normAutofit/>
          </a:bodyPr>
          <a:lstStyle/>
          <a:p>
            <a:r>
              <a:rPr lang="hr-HR" sz="4400" dirty="0">
                <a:latin typeface="Open Sans" panose="020B0606030504020204" pitchFamily="34" charset="0"/>
                <a:ea typeface="Open Sans" panose="020B0606030504020204" pitchFamily="34" charset="0"/>
                <a:cs typeface="Open Sans" panose="020B0606030504020204" pitchFamily="34" charset="0"/>
              </a:rPr>
              <a:t>Digitalne tehnologije u planiranju nastave</a:t>
            </a:r>
          </a:p>
        </p:txBody>
      </p:sp>
    </p:spTree>
    <p:extLst>
      <p:ext uri="{BB962C8B-B14F-4D97-AF65-F5344CB8AC3E}">
        <p14:creationId xmlns:p14="http://schemas.microsoft.com/office/powerpoint/2010/main" val="7728077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gd287a52856_0_241"/>
          <p:cNvSpPr txBox="1">
            <a:spLocks noGrp="1"/>
          </p:cNvSpPr>
          <p:nvPr>
            <p:ph type="title"/>
          </p:nvPr>
        </p:nvSpPr>
        <p:spPr>
          <a:xfrm>
            <a:off x="655387" y="995819"/>
            <a:ext cx="11099733" cy="682338"/>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None/>
            </a:pPr>
            <a:r>
              <a:rPr lang="en-US" sz="4000" b="1" dirty="0" err="1">
                <a:latin typeface="Open Sans" panose="020B0606030504020204" pitchFamily="34" charset="0"/>
                <a:ea typeface="Open Sans" panose="020B0606030504020204" pitchFamily="34" charset="0"/>
                <a:cs typeface="Open Sans" panose="020B0606030504020204" pitchFamily="34" charset="0"/>
              </a:rPr>
              <a:t>Ishodi</a:t>
            </a:r>
            <a:r>
              <a:rPr lang="en-US" sz="4000" b="1" dirty="0">
                <a:latin typeface="Open Sans" panose="020B0606030504020204" pitchFamily="34" charset="0"/>
                <a:ea typeface="Open Sans" panose="020B0606030504020204" pitchFamily="34" charset="0"/>
                <a:cs typeface="Open Sans" panose="020B0606030504020204" pitchFamily="34" charset="0"/>
              </a:rPr>
              <a:t> </a:t>
            </a:r>
            <a:r>
              <a:rPr lang="en-US" sz="4000" b="1" dirty="0" err="1">
                <a:latin typeface="Open Sans" panose="020B0606030504020204" pitchFamily="34" charset="0"/>
                <a:ea typeface="Open Sans" panose="020B0606030504020204" pitchFamily="34" charset="0"/>
                <a:cs typeface="Open Sans" panose="020B0606030504020204" pitchFamily="34" charset="0"/>
              </a:rPr>
              <a:t>učenja</a:t>
            </a:r>
            <a:endParaRPr sz="40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148" name="Google Shape;148;gd287a52856_0_241"/>
          <p:cNvSpPr txBox="1">
            <a:spLocks noGrp="1"/>
          </p:cNvSpPr>
          <p:nvPr>
            <p:ph type="body" idx="1"/>
          </p:nvPr>
        </p:nvSpPr>
        <p:spPr>
          <a:xfrm>
            <a:off x="655388" y="2048860"/>
            <a:ext cx="11099732" cy="4008660"/>
          </a:xfrm>
          <a:prstGeom prst="rect">
            <a:avLst/>
          </a:prstGeom>
          <a:noFill/>
          <a:ln>
            <a:noFill/>
          </a:ln>
        </p:spPr>
        <p:txBody>
          <a:bodyPr spcFirstLastPara="1" wrap="square" lIns="91425" tIns="45700" rIns="91425" bIns="45700" anchor="ctr" anchorCtr="0">
            <a:noAutofit/>
          </a:bodyPr>
          <a:lstStyle/>
          <a:p>
            <a:pPr lvl="0" indent="-387350">
              <a:lnSpc>
                <a:spcPct val="100000"/>
              </a:lnSpc>
              <a:spcBef>
                <a:spcPts val="0"/>
              </a:spcBef>
              <a:buClr>
                <a:schemeClr val="dk1"/>
              </a:buClr>
              <a:buSzPts val="2500"/>
              <a:buFont typeface="Open Sans"/>
              <a:buChar char="●"/>
            </a:pPr>
            <a:r>
              <a:rPr lang="hr-HR" sz="2400" b="1" dirty="0">
                <a:solidFill>
                  <a:schemeClr val="dk1"/>
                </a:solidFill>
                <a:latin typeface="Open Sans"/>
                <a:ea typeface="Open Sans"/>
                <a:cs typeface="Open Sans"/>
                <a:sym typeface="Open Sans"/>
              </a:rPr>
              <a:t>Identificirati prednosti primjene digitalne tehnologije za planiranje i pripremanje nastave </a:t>
            </a:r>
            <a:r>
              <a:rPr lang="hr-HR" sz="2400" dirty="0">
                <a:solidFill>
                  <a:schemeClr val="dk1"/>
                </a:solidFill>
                <a:latin typeface="Open Sans"/>
                <a:ea typeface="Open Sans"/>
                <a:cs typeface="Open Sans"/>
                <a:sym typeface="Open Sans"/>
              </a:rPr>
              <a:t>(početna razina iz područja Učenje i poučavanje)</a:t>
            </a:r>
          </a:p>
          <a:p>
            <a:pPr lvl="0" indent="-387350">
              <a:lnSpc>
                <a:spcPct val="100000"/>
              </a:lnSpc>
              <a:spcBef>
                <a:spcPts val="0"/>
              </a:spcBef>
              <a:buClr>
                <a:schemeClr val="dk1"/>
              </a:buClr>
              <a:buSzPts val="2500"/>
              <a:buFont typeface="Open Sans"/>
              <a:buChar char="●"/>
            </a:pPr>
            <a:r>
              <a:rPr lang="hr-HR" sz="2400" b="1" dirty="0">
                <a:solidFill>
                  <a:schemeClr val="dk1"/>
                </a:solidFill>
                <a:latin typeface="Open Sans"/>
                <a:ea typeface="Open Sans"/>
                <a:cs typeface="Open Sans"/>
                <a:sym typeface="Open Sans"/>
              </a:rPr>
              <a:t>Objasniti primjenu i navesti prednosti i nedostatke  odabranih alate iz sustava Office365 za planiranje i pripremanje nastave (</a:t>
            </a:r>
            <a:r>
              <a:rPr lang="hr-HR" sz="2400" b="1" dirty="0" err="1">
                <a:solidFill>
                  <a:schemeClr val="dk1"/>
                </a:solidFill>
                <a:latin typeface="Open Sans"/>
                <a:ea typeface="Open Sans"/>
                <a:cs typeface="Open Sans"/>
                <a:sym typeface="Open Sans"/>
              </a:rPr>
              <a:t>OneDrive</a:t>
            </a:r>
            <a:r>
              <a:rPr lang="hr-HR" sz="2400" b="1" dirty="0">
                <a:solidFill>
                  <a:schemeClr val="dk1"/>
                </a:solidFill>
                <a:latin typeface="Open Sans"/>
                <a:ea typeface="Open Sans"/>
                <a:cs typeface="Open Sans"/>
                <a:sym typeface="Open Sans"/>
              </a:rPr>
              <a:t>, Word Online, Excel Online, OneNote) </a:t>
            </a:r>
            <a:r>
              <a:rPr lang="hr-HR" sz="2400" dirty="0">
                <a:solidFill>
                  <a:schemeClr val="dk1"/>
                </a:solidFill>
                <a:latin typeface="Open Sans"/>
                <a:ea typeface="Open Sans"/>
                <a:cs typeface="Open Sans"/>
                <a:sym typeface="Open Sans"/>
              </a:rPr>
              <a:t>(početna razina iz područja Učenje i poučavanje)</a:t>
            </a:r>
          </a:p>
          <a:p>
            <a:pPr lvl="0" indent="-387350">
              <a:lnSpc>
                <a:spcPct val="100000"/>
              </a:lnSpc>
              <a:spcBef>
                <a:spcPts val="0"/>
              </a:spcBef>
              <a:buClr>
                <a:schemeClr val="dk1"/>
              </a:buClr>
              <a:buSzPts val="2500"/>
              <a:buFont typeface="Open Sans"/>
              <a:buChar char="●"/>
            </a:pPr>
            <a:r>
              <a:rPr lang="hr-HR" sz="2400" b="1" dirty="0">
                <a:solidFill>
                  <a:schemeClr val="dk1"/>
                </a:solidFill>
                <a:latin typeface="Open Sans"/>
                <a:ea typeface="Open Sans"/>
                <a:cs typeface="Open Sans"/>
                <a:sym typeface="Open Sans"/>
              </a:rPr>
              <a:t>Prepoznati prednosti uporabe alata za pomoć pri ostvarenju predmetnih  ishoda (</a:t>
            </a:r>
            <a:r>
              <a:rPr lang="hr-HR" sz="2400" b="1" dirty="0" err="1">
                <a:solidFill>
                  <a:schemeClr val="dk1"/>
                </a:solidFill>
                <a:latin typeface="Open Sans"/>
                <a:ea typeface="Open Sans"/>
                <a:cs typeface="Open Sans"/>
                <a:sym typeface="Open Sans"/>
              </a:rPr>
              <a:t>Conceptboard</a:t>
            </a:r>
            <a:r>
              <a:rPr lang="hr-HR" sz="2400" b="1" dirty="0">
                <a:solidFill>
                  <a:schemeClr val="dk1"/>
                </a:solidFill>
                <a:latin typeface="Open Sans"/>
                <a:ea typeface="Open Sans"/>
                <a:cs typeface="Open Sans"/>
                <a:sym typeface="Open Sans"/>
              </a:rPr>
              <a:t>, </a:t>
            </a:r>
            <a:r>
              <a:rPr lang="hr-HR" sz="2400" b="1" dirty="0" err="1">
                <a:solidFill>
                  <a:schemeClr val="dk1"/>
                </a:solidFill>
                <a:latin typeface="Open Sans"/>
                <a:ea typeface="Open Sans"/>
                <a:cs typeface="Open Sans"/>
                <a:sym typeface="Open Sans"/>
              </a:rPr>
              <a:t>Mentimetar</a:t>
            </a:r>
            <a:r>
              <a:rPr lang="hr-HR" sz="2400" b="1" dirty="0">
                <a:solidFill>
                  <a:schemeClr val="dk1"/>
                </a:solidFill>
                <a:latin typeface="Open Sans"/>
                <a:ea typeface="Open Sans"/>
                <a:cs typeface="Open Sans"/>
                <a:sym typeface="Open Sans"/>
              </a:rPr>
              <a:t>, </a:t>
            </a:r>
            <a:r>
              <a:rPr lang="hr-HR" sz="2400" b="1" dirty="0" err="1">
                <a:solidFill>
                  <a:schemeClr val="dk1"/>
                </a:solidFill>
                <a:latin typeface="Open Sans"/>
                <a:ea typeface="Open Sans"/>
                <a:cs typeface="Open Sans"/>
                <a:sym typeface="Open Sans"/>
              </a:rPr>
              <a:t>Padlet</a:t>
            </a:r>
            <a:r>
              <a:rPr lang="hr-HR" sz="2400" b="1" dirty="0">
                <a:solidFill>
                  <a:schemeClr val="dk1"/>
                </a:solidFill>
                <a:latin typeface="Open Sans"/>
                <a:ea typeface="Open Sans"/>
                <a:cs typeface="Open Sans"/>
                <a:sym typeface="Open Sans"/>
              </a:rPr>
              <a:t>) </a:t>
            </a:r>
            <a:r>
              <a:rPr lang="hr-HR" sz="2400" dirty="0">
                <a:solidFill>
                  <a:schemeClr val="dk1"/>
                </a:solidFill>
                <a:latin typeface="Open Sans"/>
                <a:ea typeface="Open Sans"/>
                <a:cs typeface="Open Sans"/>
                <a:sym typeface="Open Sans"/>
              </a:rPr>
              <a:t>(početna razina iz područja Učenje i poučavanje)</a:t>
            </a:r>
          </a:p>
          <a:p>
            <a:pPr marL="457200" lvl="0" indent="-387350" algn="l" rtl="0">
              <a:lnSpc>
                <a:spcPct val="100000"/>
              </a:lnSpc>
              <a:spcBef>
                <a:spcPts val="0"/>
              </a:spcBef>
              <a:spcAft>
                <a:spcPts val="0"/>
              </a:spcAft>
              <a:buClr>
                <a:schemeClr val="dk1"/>
              </a:buClr>
              <a:buSzPts val="2500"/>
              <a:buFont typeface="Open Sans"/>
              <a:buChar char="●"/>
            </a:pPr>
            <a:endParaRPr lang="hr-HR" sz="2800" dirty="0">
              <a:solidFill>
                <a:schemeClr val="dk1"/>
              </a:solidFill>
            </a:endParaRPr>
          </a:p>
        </p:txBody>
      </p:sp>
    </p:spTree>
    <p:extLst>
      <p:ext uri="{BB962C8B-B14F-4D97-AF65-F5344CB8AC3E}">
        <p14:creationId xmlns:p14="http://schemas.microsoft.com/office/powerpoint/2010/main" val="30833907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848B461-908C-47BF-A1DE-DD45D99258B9}"/>
              </a:ext>
            </a:extLst>
          </p:cNvPr>
          <p:cNvSpPr>
            <a:spLocks noGrp="1"/>
          </p:cNvSpPr>
          <p:nvPr>
            <p:ph type="title"/>
          </p:nvPr>
        </p:nvSpPr>
        <p:spPr/>
        <p:txBody>
          <a:bodyPr>
            <a:noAutofit/>
          </a:bodyPr>
          <a:lstStyle/>
          <a:p>
            <a:r>
              <a:rPr lang="hr-HR" sz="4000" b="1" dirty="0">
                <a:solidFill>
                  <a:srgbClr val="00B0F0"/>
                </a:solidFill>
                <a:latin typeface="Open Sans"/>
                <a:ea typeface="Open Sans"/>
                <a:cs typeface="Open Sans"/>
              </a:rPr>
              <a:t>Planiranje nastave</a:t>
            </a:r>
          </a:p>
        </p:txBody>
      </p:sp>
      <p:sp>
        <p:nvSpPr>
          <p:cNvPr id="4" name="Rezervirano mjesto teksta 3">
            <a:extLst>
              <a:ext uri="{FF2B5EF4-FFF2-40B4-BE49-F238E27FC236}">
                <a16:creationId xmlns:a16="http://schemas.microsoft.com/office/drawing/2014/main" id="{F26138B7-DBE1-41EA-9D19-E298FBCDCC7D}"/>
              </a:ext>
            </a:extLst>
          </p:cNvPr>
          <p:cNvSpPr>
            <a:spLocks noGrp="1"/>
          </p:cNvSpPr>
          <p:nvPr>
            <p:ph type="body" idx="1"/>
          </p:nvPr>
        </p:nvSpPr>
        <p:spPr/>
        <p:txBody>
          <a:bodyPr>
            <a:noAutofit/>
          </a:bodyPr>
          <a:lstStyle/>
          <a:p>
            <a:pPr marL="685800" indent="-457200">
              <a:buFont typeface="Arial" panose="020B0604020202020204" pitchFamily="34" charset="0"/>
              <a:buChar char="•"/>
            </a:pPr>
            <a:r>
              <a:rPr lang="hr-HR" sz="3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Naglasak na ishodima, ne na tehnologiji</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Ne pretjerivati s alatima</a:t>
            </a:r>
          </a:p>
        </p:txBody>
      </p:sp>
      <p:pic>
        <p:nvPicPr>
          <p:cNvPr id="6" name="Slika 5">
            <a:extLst>
              <a:ext uri="{FF2B5EF4-FFF2-40B4-BE49-F238E27FC236}">
                <a16:creationId xmlns:a16="http://schemas.microsoft.com/office/drawing/2014/main" id="{C4A10497-F0DD-4B8D-AF8A-9F3949C078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680671" y="2587084"/>
            <a:ext cx="3281497" cy="4270916"/>
          </a:xfrm>
          <a:prstGeom prst="rect">
            <a:avLst/>
          </a:prstGeom>
        </p:spPr>
      </p:pic>
    </p:spTree>
    <p:extLst>
      <p:ext uri="{BB962C8B-B14F-4D97-AF65-F5344CB8AC3E}">
        <p14:creationId xmlns:p14="http://schemas.microsoft.com/office/powerpoint/2010/main" val="20534152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848B461-908C-47BF-A1DE-DD45D99258B9}"/>
              </a:ext>
            </a:extLst>
          </p:cNvPr>
          <p:cNvSpPr>
            <a:spLocks noGrp="1"/>
          </p:cNvSpPr>
          <p:nvPr>
            <p:ph type="title"/>
          </p:nvPr>
        </p:nvSpPr>
        <p:spPr/>
        <p:txBody>
          <a:bodyPr>
            <a:noAutofit/>
          </a:bodyPr>
          <a:lstStyle/>
          <a:p>
            <a:r>
              <a:rPr lang="hr-HR" sz="4000" b="1" dirty="0">
                <a:solidFill>
                  <a:srgbClr val="00B0F0"/>
                </a:solidFill>
                <a:latin typeface="Open Sans"/>
                <a:ea typeface="Open Sans"/>
                <a:cs typeface="Open Sans"/>
              </a:rPr>
              <a:t>Planiranje u  Wordu</a:t>
            </a:r>
          </a:p>
        </p:txBody>
      </p:sp>
      <p:sp>
        <p:nvSpPr>
          <p:cNvPr id="4" name="Rezervirano mjesto teksta 3">
            <a:extLst>
              <a:ext uri="{FF2B5EF4-FFF2-40B4-BE49-F238E27FC236}">
                <a16:creationId xmlns:a16="http://schemas.microsoft.com/office/drawing/2014/main" id="{F26138B7-DBE1-41EA-9D19-E298FBCDCC7D}"/>
              </a:ext>
            </a:extLst>
          </p:cNvPr>
          <p:cNvSpPr>
            <a:spLocks noGrp="1"/>
          </p:cNvSpPr>
          <p:nvPr>
            <p:ph type="body" idx="1"/>
          </p:nvPr>
        </p:nvSpPr>
        <p:spPr/>
        <p:txBody>
          <a:bodyPr>
            <a:noAutofit/>
          </a:bodyPr>
          <a:lstStyle/>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Problem organizacije </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Problem povezivanja s pratećim datotekama (prezentacije, nastavni listići)</a:t>
            </a:r>
          </a:p>
        </p:txBody>
      </p:sp>
      <p:pic>
        <p:nvPicPr>
          <p:cNvPr id="5" name="Slika 4">
            <a:extLst>
              <a:ext uri="{FF2B5EF4-FFF2-40B4-BE49-F238E27FC236}">
                <a16:creationId xmlns:a16="http://schemas.microsoft.com/office/drawing/2014/main" id="{7F708551-DA5A-4BEB-AA11-C7A4254D93C7}"/>
              </a:ext>
            </a:extLst>
          </p:cNvPr>
          <p:cNvPicPr>
            <a:picLocks noChangeAspect="1"/>
          </p:cNvPicPr>
          <p:nvPr/>
        </p:nvPicPr>
        <p:blipFill>
          <a:blip r:embed="rId3" cstate="print"/>
          <a:stretch>
            <a:fillRect/>
          </a:stretch>
        </p:blipFill>
        <p:spPr>
          <a:xfrm>
            <a:off x="9423755" y="5124557"/>
            <a:ext cx="2381250" cy="971550"/>
          </a:xfrm>
          <a:prstGeom prst="rect">
            <a:avLst/>
          </a:prstGeom>
        </p:spPr>
      </p:pic>
    </p:spTree>
    <p:extLst>
      <p:ext uri="{BB962C8B-B14F-4D97-AF65-F5344CB8AC3E}">
        <p14:creationId xmlns:p14="http://schemas.microsoft.com/office/powerpoint/2010/main" val="31957288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4660F30-23C2-4AFC-8AFB-A9866012D0AC}"/>
              </a:ext>
            </a:extLst>
          </p:cNvPr>
          <p:cNvSpPr txBox="1">
            <a:spLocks/>
          </p:cNvSpPr>
          <p:nvPr/>
        </p:nvSpPr>
        <p:spPr>
          <a:xfrm>
            <a:off x="655386" y="698643"/>
            <a:ext cx="11252361" cy="1155014"/>
          </a:xfrm>
          <a:prstGeom prst="rect">
            <a:avLst/>
          </a:prstGeom>
        </p:spPr>
        <p:txBody>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rgbClr val="009FE3"/>
              </a:buClr>
              <a:buSzPts val="4400"/>
            </a:pPr>
            <a:r>
              <a:rPr lang="hr-HR" sz="4000" b="1" dirty="0">
                <a:solidFill>
                  <a:srgbClr val="00B0F0"/>
                </a:solidFill>
                <a:latin typeface="Open Sans"/>
                <a:ea typeface="Open Sans"/>
                <a:cs typeface="Open Sans"/>
              </a:rPr>
              <a:t>Problem organizacije datoteka </a:t>
            </a:r>
          </a:p>
        </p:txBody>
      </p:sp>
      <p:pic>
        <p:nvPicPr>
          <p:cNvPr id="3" name="Slika 2">
            <a:extLst>
              <a:ext uri="{FF2B5EF4-FFF2-40B4-BE49-F238E27FC236}">
                <a16:creationId xmlns:a16="http://schemas.microsoft.com/office/drawing/2014/main" id="{755707F7-8EAE-4712-9F9A-45A9218E4A44}"/>
              </a:ext>
            </a:extLst>
          </p:cNvPr>
          <p:cNvPicPr>
            <a:picLocks noChangeAspect="1"/>
          </p:cNvPicPr>
          <p:nvPr/>
        </p:nvPicPr>
        <p:blipFill>
          <a:blip r:embed="rId2" cstate="print"/>
          <a:stretch>
            <a:fillRect/>
          </a:stretch>
        </p:blipFill>
        <p:spPr>
          <a:xfrm>
            <a:off x="655387" y="2626074"/>
            <a:ext cx="10973387" cy="2403126"/>
          </a:xfrm>
          <a:prstGeom prst="rect">
            <a:avLst/>
          </a:prstGeom>
        </p:spPr>
      </p:pic>
    </p:spTree>
    <p:extLst>
      <p:ext uri="{BB962C8B-B14F-4D97-AF65-F5344CB8AC3E}">
        <p14:creationId xmlns:p14="http://schemas.microsoft.com/office/powerpoint/2010/main" val="24884788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848B461-908C-47BF-A1DE-DD45D99258B9}"/>
              </a:ext>
            </a:extLst>
          </p:cNvPr>
          <p:cNvSpPr>
            <a:spLocks noGrp="1"/>
          </p:cNvSpPr>
          <p:nvPr>
            <p:ph type="title"/>
          </p:nvPr>
        </p:nvSpPr>
        <p:spPr/>
        <p:txBody>
          <a:bodyPr>
            <a:noAutofit/>
          </a:bodyPr>
          <a:lstStyle/>
          <a:p>
            <a:r>
              <a:rPr lang="hr-HR" sz="4000" b="1" dirty="0">
                <a:solidFill>
                  <a:srgbClr val="00B0F0"/>
                </a:solidFill>
                <a:latin typeface="Open Sans"/>
                <a:ea typeface="Open Sans"/>
                <a:cs typeface="Open Sans"/>
              </a:rPr>
              <a:t>Planiranje u programu OneNote</a:t>
            </a:r>
          </a:p>
        </p:txBody>
      </p:sp>
      <p:sp>
        <p:nvSpPr>
          <p:cNvPr id="4" name="Rezervirano mjesto teksta 3">
            <a:extLst>
              <a:ext uri="{FF2B5EF4-FFF2-40B4-BE49-F238E27FC236}">
                <a16:creationId xmlns:a16="http://schemas.microsoft.com/office/drawing/2014/main" id="{F26138B7-DBE1-41EA-9D19-E298FBCDCC7D}"/>
              </a:ext>
            </a:extLst>
          </p:cNvPr>
          <p:cNvSpPr>
            <a:spLocks noGrp="1"/>
          </p:cNvSpPr>
          <p:nvPr>
            <p:ph type="body" idx="1"/>
          </p:nvPr>
        </p:nvSpPr>
        <p:spPr>
          <a:xfrm>
            <a:off x="655387" y="2062050"/>
            <a:ext cx="10515600" cy="2733900"/>
          </a:xfrm>
        </p:spPr>
        <p:txBody>
          <a:bodyPr>
            <a:noAutofit/>
          </a:bodyPr>
          <a:lstStyle/>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Organizacija po sekcijama i stranicama</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Organizacija dokumenata na jednome mjestu</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Automatsko spremanje</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Pristup s različitih uređaja</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Mogućnost zajedničkog korištenja</a:t>
            </a:r>
          </a:p>
          <a:p>
            <a:pPr marL="228600" indent="0"/>
            <a:endParaRPr lang="hr-HR" sz="3000" dirty="0">
              <a:solidFill>
                <a:srgbClr val="E5097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5" name="Slika 4">
            <a:extLst>
              <a:ext uri="{FF2B5EF4-FFF2-40B4-BE49-F238E27FC236}">
                <a16:creationId xmlns:a16="http://schemas.microsoft.com/office/drawing/2014/main" id="{5C508BD7-5DA7-488B-BEC5-825169FB20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13936" y="3911751"/>
            <a:ext cx="2640581" cy="2508551"/>
          </a:xfrm>
          <a:prstGeom prst="rect">
            <a:avLst/>
          </a:prstGeom>
        </p:spPr>
      </p:pic>
      <p:pic>
        <p:nvPicPr>
          <p:cNvPr id="6" name="Slika 5">
            <a:extLst>
              <a:ext uri="{FF2B5EF4-FFF2-40B4-BE49-F238E27FC236}">
                <a16:creationId xmlns:a16="http://schemas.microsoft.com/office/drawing/2014/main" id="{E784053D-0211-4A78-9D05-DBDC3E847DB0}"/>
              </a:ext>
            </a:extLst>
          </p:cNvPr>
          <p:cNvPicPr>
            <a:picLocks noChangeAspect="1"/>
          </p:cNvPicPr>
          <p:nvPr/>
        </p:nvPicPr>
        <p:blipFill>
          <a:blip r:embed="rId4" cstate="print"/>
          <a:stretch>
            <a:fillRect/>
          </a:stretch>
        </p:blipFill>
        <p:spPr>
          <a:xfrm>
            <a:off x="6517253" y="5166027"/>
            <a:ext cx="2514600" cy="914400"/>
          </a:xfrm>
          <a:prstGeom prst="rect">
            <a:avLst/>
          </a:prstGeom>
        </p:spPr>
      </p:pic>
    </p:spTree>
    <p:extLst>
      <p:ext uri="{BB962C8B-B14F-4D97-AF65-F5344CB8AC3E}">
        <p14:creationId xmlns:p14="http://schemas.microsoft.com/office/powerpoint/2010/main" val="24706144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a:extLst>
              <a:ext uri="{FF2B5EF4-FFF2-40B4-BE49-F238E27FC236}">
                <a16:creationId xmlns:a16="http://schemas.microsoft.com/office/drawing/2014/main" id="{500BE08D-AEA3-47F5-874A-1D38D0082EB2}"/>
              </a:ext>
            </a:extLst>
          </p:cNvPr>
          <p:cNvPicPr>
            <a:picLocks noChangeAspect="1"/>
          </p:cNvPicPr>
          <p:nvPr/>
        </p:nvPicPr>
        <p:blipFill>
          <a:blip r:embed="rId3" cstate="print"/>
          <a:stretch>
            <a:fillRect/>
          </a:stretch>
        </p:blipFill>
        <p:spPr>
          <a:xfrm>
            <a:off x="1892106" y="0"/>
            <a:ext cx="7876995" cy="6678202"/>
          </a:xfrm>
          <a:prstGeom prst="rect">
            <a:avLst/>
          </a:prstGeom>
        </p:spPr>
      </p:pic>
      <p:sp>
        <p:nvSpPr>
          <p:cNvPr id="3" name="Pravokutnik 2">
            <a:extLst>
              <a:ext uri="{FF2B5EF4-FFF2-40B4-BE49-F238E27FC236}">
                <a16:creationId xmlns:a16="http://schemas.microsoft.com/office/drawing/2014/main" id="{5F004E67-80E2-493D-B1D7-8A1826846A5A}"/>
              </a:ext>
            </a:extLst>
          </p:cNvPr>
          <p:cNvSpPr/>
          <p:nvPr/>
        </p:nvSpPr>
        <p:spPr>
          <a:xfrm>
            <a:off x="2260315" y="6092576"/>
            <a:ext cx="5578991" cy="68736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cxnSp>
        <p:nvCxnSpPr>
          <p:cNvPr id="4" name="Ravni poveznik sa strelicom 3">
            <a:extLst>
              <a:ext uri="{FF2B5EF4-FFF2-40B4-BE49-F238E27FC236}">
                <a16:creationId xmlns:a16="http://schemas.microsoft.com/office/drawing/2014/main" id="{53C86F56-A7A7-45AB-8DFD-A9491174C56C}"/>
              </a:ext>
            </a:extLst>
          </p:cNvPr>
          <p:cNvCxnSpPr>
            <a:cxnSpLocks/>
          </p:cNvCxnSpPr>
          <p:nvPr/>
        </p:nvCxnSpPr>
        <p:spPr>
          <a:xfrm flipV="1">
            <a:off x="6822040" y="4319025"/>
            <a:ext cx="675182" cy="177355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Ravni poveznik sa strelicom 5">
            <a:extLst>
              <a:ext uri="{FF2B5EF4-FFF2-40B4-BE49-F238E27FC236}">
                <a16:creationId xmlns:a16="http://schemas.microsoft.com/office/drawing/2014/main" id="{33104D21-3BBC-48FB-9161-5CDDE3FD24D3}"/>
              </a:ext>
            </a:extLst>
          </p:cNvPr>
          <p:cNvCxnSpPr>
            <a:cxnSpLocks/>
          </p:cNvCxnSpPr>
          <p:nvPr/>
        </p:nvCxnSpPr>
        <p:spPr>
          <a:xfrm flipH="1" flipV="1">
            <a:off x="4448710" y="2702103"/>
            <a:ext cx="435989" cy="339047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 name="Pravokutnik 4">
            <a:extLst>
              <a:ext uri="{FF2B5EF4-FFF2-40B4-BE49-F238E27FC236}">
                <a16:creationId xmlns:a16="http://schemas.microsoft.com/office/drawing/2014/main" id="{8A63B7C1-DAD1-4B02-8C59-4E49EEE2A85F}"/>
              </a:ext>
            </a:extLst>
          </p:cNvPr>
          <p:cNvSpPr/>
          <p:nvPr/>
        </p:nvSpPr>
        <p:spPr>
          <a:xfrm>
            <a:off x="2509284" y="871870"/>
            <a:ext cx="2126511" cy="499730"/>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r-HR">
                <a:solidFill>
                  <a:schemeClr val="tx1"/>
                </a:solidFill>
              </a:rPr>
              <a:t>GIK</a:t>
            </a:r>
          </a:p>
        </p:txBody>
      </p:sp>
    </p:spTree>
    <p:extLst>
      <p:ext uri="{BB962C8B-B14F-4D97-AF65-F5344CB8AC3E}">
        <p14:creationId xmlns:p14="http://schemas.microsoft.com/office/powerpoint/2010/main" val="3905792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848B461-908C-47BF-A1DE-DD45D99258B9}"/>
              </a:ext>
            </a:extLst>
          </p:cNvPr>
          <p:cNvSpPr>
            <a:spLocks noGrp="1"/>
          </p:cNvSpPr>
          <p:nvPr>
            <p:ph type="title"/>
          </p:nvPr>
        </p:nvSpPr>
        <p:spPr>
          <a:xfrm>
            <a:off x="655387" y="778766"/>
            <a:ext cx="10515600" cy="528000"/>
          </a:xfrm>
        </p:spPr>
        <p:txBody>
          <a:bodyPr>
            <a:noAutofit/>
          </a:bodyPr>
          <a:lstStyle/>
          <a:p>
            <a:r>
              <a:rPr lang="hr-HR" sz="4000" b="1" dirty="0">
                <a:solidFill>
                  <a:srgbClr val="00B0F0"/>
                </a:solidFill>
                <a:latin typeface="Open Sans"/>
                <a:ea typeface="Open Sans"/>
                <a:cs typeface="Open Sans"/>
              </a:rPr>
              <a:t>Vježba - OneNote</a:t>
            </a:r>
          </a:p>
        </p:txBody>
      </p:sp>
      <p:sp>
        <p:nvSpPr>
          <p:cNvPr id="4" name="Rezervirano mjesto teksta 3">
            <a:extLst>
              <a:ext uri="{FF2B5EF4-FFF2-40B4-BE49-F238E27FC236}">
                <a16:creationId xmlns:a16="http://schemas.microsoft.com/office/drawing/2014/main" id="{F26138B7-DBE1-41EA-9D19-E298FBCDCC7D}"/>
              </a:ext>
            </a:extLst>
          </p:cNvPr>
          <p:cNvSpPr>
            <a:spLocks noGrp="1"/>
          </p:cNvSpPr>
          <p:nvPr>
            <p:ph type="body" idx="1"/>
          </p:nvPr>
        </p:nvSpPr>
        <p:spPr>
          <a:xfrm>
            <a:off x="655387" y="1399555"/>
            <a:ext cx="10515600" cy="2844454"/>
          </a:xfrm>
        </p:spPr>
        <p:txBody>
          <a:bodyPr>
            <a:noAutofit/>
          </a:bodyPr>
          <a:lstStyle/>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U online aplikaciji sustava </a:t>
            </a:r>
            <a:r>
              <a:rPr lang="hr-HR" sz="3000" b="1"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OneDrive</a:t>
            </a: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 otvorite mapu </a:t>
            </a:r>
            <a:r>
              <a:rPr lang="hr-HR" sz="3000" b="1" i="1" dirty="0">
                <a:solidFill>
                  <a:schemeClr val="tx1"/>
                </a:solidFill>
                <a:latin typeface="Open Sans" panose="020B0606030504020204" pitchFamily="34" charset="0"/>
                <a:ea typeface="Open Sans" panose="020B0606030504020204" pitchFamily="34" charset="0"/>
                <a:cs typeface="Open Sans" panose="020B0606030504020204" pitchFamily="34" charset="0"/>
              </a:rPr>
              <a:t>Pripreme</a:t>
            </a: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 i iz izbornika </a:t>
            </a:r>
            <a:r>
              <a:rPr lang="hr-HR" sz="3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Novo</a:t>
            </a: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 odaberite </a:t>
            </a:r>
            <a:r>
              <a:rPr lang="hr-HR" sz="3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Bilježnica programa OneNote</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Kao naziv radne bilježnice upišite </a:t>
            </a:r>
            <a:r>
              <a:rPr lang="hr-HR" sz="3000" b="1" i="1" dirty="0">
                <a:solidFill>
                  <a:schemeClr val="tx1"/>
                </a:solidFill>
                <a:latin typeface="Open Sans" panose="020B0606030504020204" pitchFamily="34" charset="0"/>
                <a:ea typeface="Open Sans" panose="020B0606030504020204" pitchFamily="34" charset="0"/>
                <a:cs typeface="Open Sans" panose="020B0606030504020204" pitchFamily="34" charset="0"/>
              </a:rPr>
              <a:t>Pripreme za nastavu</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Dodajte u bilježnicu </a:t>
            </a:r>
            <a:r>
              <a:rPr lang="hr-HR" sz="3000" b="1" i="1" dirty="0">
                <a:solidFill>
                  <a:schemeClr val="tx1"/>
                </a:solidFill>
                <a:latin typeface="Open Sans" panose="020B0606030504020204" pitchFamily="34" charset="0"/>
                <a:ea typeface="Open Sans" panose="020B0606030504020204" pitchFamily="34" charset="0"/>
                <a:cs typeface="Open Sans" panose="020B0606030504020204" pitchFamily="34" charset="0"/>
              </a:rPr>
              <a:t>Pripreme za nastavu </a:t>
            </a: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novu sekciju </a:t>
            </a:r>
            <a:r>
              <a:rPr lang="hr-HR" sz="3000" b="1" i="1" dirty="0">
                <a:solidFill>
                  <a:schemeClr val="tx1"/>
                </a:solidFill>
                <a:latin typeface="Open Sans" panose="020B0606030504020204" pitchFamily="34" charset="0"/>
                <a:ea typeface="Open Sans" panose="020B0606030504020204" pitchFamily="34" charset="0"/>
                <a:cs typeface="Open Sans" panose="020B0606030504020204" pitchFamily="34" charset="0"/>
              </a:rPr>
              <a:t>1. razred </a:t>
            </a: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i stranice:</a:t>
            </a:r>
          </a:p>
          <a:p>
            <a:pPr marL="1143000" lvl="1"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1. sat</a:t>
            </a:r>
          </a:p>
          <a:p>
            <a:pPr marL="1143000" lvl="1"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2. sat</a:t>
            </a:r>
          </a:p>
          <a:p>
            <a:pPr marL="1143000" lvl="1"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3. sat</a:t>
            </a:r>
            <a:endParaRPr lang="hr-HR" sz="3000" dirty="0">
              <a:solidFill>
                <a:srgbClr val="00B0F0"/>
              </a:solidFill>
              <a:latin typeface="Open Sans" panose="020B0606030504020204" pitchFamily="34" charset="0"/>
              <a:ea typeface="Open Sans" panose="020B0606030504020204" pitchFamily="34" charset="0"/>
              <a:cs typeface="Open Sans" panose="020B0606030504020204" pitchFamily="34" charset="0"/>
            </a:endParaRPr>
          </a:p>
          <a:p>
            <a:pPr marL="228600" indent="0"/>
            <a:endParaRPr lang="hr-HR" sz="3000" dirty="0">
              <a:solidFill>
                <a:srgbClr val="E5097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7" name="Slika 6" descr="vježba_ikona_plavo">
            <a:extLst>
              <a:ext uri="{FF2B5EF4-FFF2-40B4-BE49-F238E27FC236}">
                <a16:creationId xmlns:a16="http://schemas.microsoft.com/office/drawing/2014/main" id="{2623FB87-FCF4-418D-AF54-4C2800F66CED}"/>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81852" y="4985347"/>
            <a:ext cx="2110140" cy="1649376"/>
          </a:xfrm>
          <a:prstGeom prst="rect">
            <a:avLst/>
          </a:prstGeom>
          <a:noFill/>
        </p:spPr>
      </p:pic>
    </p:spTree>
    <p:extLst>
      <p:ext uri="{BB962C8B-B14F-4D97-AF65-F5344CB8AC3E}">
        <p14:creationId xmlns:p14="http://schemas.microsoft.com/office/powerpoint/2010/main" val="830326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a:extLst>
              <a:ext uri="{FF2B5EF4-FFF2-40B4-BE49-F238E27FC236}">
                <a16:creationId xmlns:a16="http://schemas.microsoft.com/office/drawing/2014/main" id="{F7EEBD76-1714-4BFE-8054-B6F9B2ED1125}"/>
              </a:ext>
            </a:extLst>
          </p:cNvPr>
          <p:cNvPicPr>
            <a:picLocks noChangeAspect="1"/>
          </p:cNvPicPr>
          <p:nvPr/>
        </p:nvPicPr>
        <p:blipFill>
          <a:blip r:embed="rId3" cstate="print"/>
          <a:stretch>
            <a:fillRect/>
          </a:stretch>
        </p:blipFill>
        <p:spPr>
          <a:xfrm>
            <a:off x="1185531" y="0"/>
            <a:ext cx="9545472" cy="6729412"/>
          </a:xfrm>
          <a:prstGeom prst="rect">
            <a:avLst/>
          </a:prstGeom>
        </p:spPr>
      </p:pic>
      <p:sp>
        <p:nvSpPr>
          <p:cNvPr id="3" name="Pravokutnik 2">
            <a:extLst>
              <a:ext uri="{FF2B5EF4-FFF2-40B4-BE49-F238E27FC236}">
                <a16:creationId xmlns:a16="http://schemas.microsoft.com/office/drawing/2014/main" id="{9E7A86F5-FB6D-4573-B3CE-9864F39118AB}"/>
              </a:ext>
            </a:extLst>
          </p:cNvPr>
          <p:cNvSpPr/>
          <p:nvPr/>
        </p:nvSpPr>
        <p:spPr>
          <a:xfrm>
            <a:off x="5296829" y="1884556"/>
            <a:ext cx="1126273" cy="2341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solidFill>
                  <a:schemeClr val="tx1"/>
                </a:solidFill>
              </a:rPr>
              <a:t>18.2.2022.</a:t>
            </a:r>
          </a:p>
        </p:txBody>
      </p:sp>
      <p:sp>
        <p:nvSpPr>
          <p:cNvPr id="4" name="Pravokutnik 3">
            <a:extLst>
              <a:ext uri="{FF2B5EF4-FFF2-40B4-BE49-F238E27FC236}">
                <a16:creationId xmlns:a16="http://schemas.microsoft.com/office/drawing/2014/main" id="{F3977774-18AF-4091-A564-FD652056770C}"/>
              </a:ext>
            </a:extLst>
          </p:cNvPr>
          <p:cNvSpPr/>
          <p:nvPr/>
        </p:nvSpPr>
        <p:spPr>
          <a:xfrm>
            <a:off x="3088888" y="2129884"/>
            <a:ext cx="657922" cy="234176"/>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800" dirty="0">
                <a:solidFill>
                  <a:schemeClr val="tx1"/>
                </a:solidFill>
              </a:rPr>
              <a:t>31.1.2022.</a:t>
            </a:r>
          </a:p>
        </p:txBody>
      </p:sp>
      <p:sp>
        <p:nvSpPr>
          <p:cNvPr id="5" name="Pravokutnik 4">
            <a:extLst>
              <a:ext uri="{FF2B5EF4-FFF2-40B4-BE49-F238E27FC236}">
                <a16:creationId xmlns:a16="http://schemas.microsoft.com/office/drawing/2014/main" id="{2C2CF208-CCA8-49EB-9D82-694A2B9A70A2}"/>
              </a:ext>
            </a:extLst>
          </p:cNvPr>
          <p:cNvSpPr/>
          <p:nvPr/>
        </p:nvSpPr>
        <p:spPr>
          <a:xfrm>
            <a:off x="3100039" y="2471855"/>
            <a:ext cx="657921" cy="234176"/>
          </a:xfrm>
          <a:prstGeom prst="rect">
            <a:avLst/>
          </a:prstGeom>
          <a:solidFill>
            <a:srgbClr val="D4E3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800" dirty="0">
                <a:solidFill>
                  <a:schemeClr val="tx1"/>
                </a:solidFill>
              </a:rPr>
              <a:t>18.2.2022..</a:t>
            </a:r>
          </a:p>
        </p:txBody>
      </p:sp>
    </p:spTree>
    <p:extLst>
      <p:ext uri="{BB962C8B-B14F-4D97-AF65-F5344CB8AC3E}">
        <p14:creationId xmlns:p14="http://schemas.microsoft.com/office/powerpoint/2010/main" val="28626054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848B461-908C-47BF-A1DE-DD45D99258B9}"/>
              </a:ext>
            </a:extLst>
          </p:cNvPr>
          <p:cNvSpPr>
            <a:spLocks noGrp="1"/>
          </p:cNvSpPr>
          <p:nvPr>
            <p:ph type="title"/>
          </p:nvPr>
        </p:nvSpPr>
        <p:spPr/>
        <p:txBody>
          <a:bodyPr>
            <a:noAutofit/>
          </a:bodyPr>
          <a:lstStyle/>
          <a:p>
            <a:r>
              <a:rPr lang="hr-HR" sz="4000" b="1" dirty="0">
                <a:solidFill>
                  <a:srgbClr val="00B0F0"/>
                </a:solidFill>
                <a:latin typeface="Open Sans"/>
                <a:ea typeface="Open Sans"/>
                <a:cs typeface="Open Sans"/>
              </a:rPr>
              <a:t>Edutorij</a:t>
            </a:r>
          </a:p>
        </p:txBody>
      </p:sp>
      <p:sp>
        <p:nvSpPr>
          <p:cNvPr id="4" name="Rezervirano mjesto teksta 3">
            <a:extLst>
              <a:ext uri="{FF2B5EF4-FFF2-40B4-BE49-F238E27FC236}">
                <a16:creationId xmlns:a16="http://schemas.microsoft.com/office/drawing/2014/main" id="{F26138B7-DBE1-41EA-9D19-E298FBCDCC7D}"/>
              </a:ext>
            </a:extLst>
          </p:cNvPr>
          <p:cNvSpPr>
            <a:spLocks noGrp="1"/>
          </p:cNvSpPr>
          <p:nvPr>
            <p:ph type="body" idx="1"/>
          </p:nvPr>
        </p:nvSpPr>
        <p:spPr/>
        <p:txBody>
          <a:bodyPr>
            <a:noAutofit/>
          </a:bodyPr>
          <a:lstStyle/>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3"/>
              </a:rPr>
              <a:t>https://edutorij.e-skole.hr/</a:t>
            </a:r>
            <a:endPar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Mogućnost unosa i objave nastavničkih priprema</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Stvaranje kolekcija</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Jednostavno i napredno pretraživanje</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Društvene mogućnosti </a:t>
            </a:r>
            <a:r>
              <a:rPr lang="hr-HR" sz="300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Edutorija</a:t>
            </a:r>
            <a:endPar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28600" indent="0"/>
            <a:endParaRPr lang="hr-HR" sz="3000" dirty="0">
              <a:solidFill>
                <a:srgbClr val="E5097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5" name="Slika 4">
            <a:extLst>
              <a:ext uri="{FF2B5EF4-FFF2-40B4-BE49-F238E27FC236}">
                <a16:creationId xmlns:a16="http://schemas.microsoft.com/office/drawing/2014/main" id="{BBE4FB9B-D744-4CF1-A4BF-430ABC7727D1}"/>
              </a:ext>
            </a:extLst>
          </p:cNvPr>
          <p:cNvPicPr>
            <a:picLocks noChangeAspect="1"/>
          </p:cNvPicPr>
          <p:nvPr/>
        </p:nvPicPr>
        <p:blipFill>
          <a:blip r:embed="rId4" cstate="print"/>
          <a:stretch>
            <a:fillRect/>
          </a:stretch>
        </p:blipFill>
        <p:spPr>
          <a:xfrm>
            <a:off x="9273479" y="4216556"/>
            <a:ext cx="2000250" cy="2152650"/>
          </a:xfrm>
          <a:prstGeom prst="rect">
            <a:avLst/>
          </a:prstGeom>
        </p:spPr>
      </p:pic>
    </p:spTree>
    <p:extLst>
      <p:ext uri="{BB962C8B-B14F-4D97-AF65-F5344CB8AC3E}">
        <p14:creationId xmlns:p14="http://schemas.microsoft.com/office/powerpoint/2010/main" val="34167548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9F7AE523-308A-4EDA-9D49-FD2CB58004E7}"/>
              </a:ext>
            </a:extLst>
          </p:cNvPr>
          <p:cNvSpPr>
            <a:spLocks noGrp="1"/>
          </p:cNvSpPr>
          <p:nvPr>
            <p:ph type="title"/>
          </p:nvPr>
        </p:nvSpPr>
        <p:spPr/>
        <p:txBody>
          <a:bodyPr>
            <a:noAutofit/>
          </a:bodyPr>
          <a:lstStyle/>
          <a:p>
            <a:r>
              <a:rPr lang="hr-HR" sz="4000" b="1" dirty="0"/>
              <a:t>Važno</a:t>
            </a:r>
          </a:p>
        </p:txBody>
      </p:sp>
      <p:sp>
        <p:nvSpPr>
          <p:cNvPr id="4" name="Rezervirano mjesto teksta 3">
            <a:extLst>
              <a:ext uri="{FF2B5EF4-FFF2-40B4-BE49-F238E27FC236}">
                <a16:creationId xmlns:a16="http://schemas.microsoft.com/office/drawing/2014/main" id="{F26138B7-DBE1-41EA-9D19-E298FBCDCC7D}"/>
              </a:ext>
            </a:extLst>
          </p:cNvPr>
          <p:cNvSpPr>
            <a:spLocks noGrp="1"/>
          </p:cNvSpPr>
          <p:nvPr>
            <p:ph type="body" idx="1"/>
          </p:nvPr>
        </p:nvSpPr>
        <p:spPr>
          <a:xfrm>
            <a:off x="764718" y="2027739"/>
            <a:ext cx="10515600" cy="3504740"/>
          </a:xfrm>
        </p:spPr>
        <p:txBody>
          <a:bodyPr>
            <a:noAutofit/>
          </a:bodyPr>
          <a:lstStyle/>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Ne pretjerivati s alatima</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Korištenje tehnologijom nije samo sebi svrha, već je ono u funkciji ishoda učenja</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Mogućnosti i alata za primjenu digitalnih tehnologija u nastavi je mnogo</a:t>
            </a:r>
          </a:p>
          <a:p>
            <a:pPr marL="1143000" lvl="1" indent="-457200">
              <a:buFont typeface="Arial" panose="020B0604020202020204" pitchFamily="34" charset="0"/>
              <a:buChar char="•"/>
            </a:pPr>
            <a:r>
              <a:rPr lang="hr-HR" sz="3000" dirty="0">
                <a:solidFill>
                  <a:srgbClr val="E5097F"/>
                </a:solidFill>
                <a:latin typeface="Open Sans" panose="020B0606030504020204" pitchFamily="34" charset="0"/>
                <a:ea typeface="Open Sans" panose="020B0606030504020204" pitchFamily="34" charset="0"/>
                <a:cs typeface="Open Sans" panose="020B0606030504020204" pitchFamily="34" charset="0"/>
                <a:hlinkClick r:id="rId3"/>
              </a:rPr>
              <a:t>http://e-laboratorij.carnet.hr/</a:t>
            </a:r>
            <a:endParaRPr lang="hr-HR" sz="3000" dirty="0">
              <a:solidFill>
                <a:srgbClr val="E5097F"/>
              </a:solidFill>
              <a:latin typeface="Open Sans" panose="020B0606030504020204" pitchFamily="34" charset="0"/>
              <a:ea typeface="Open Sans" panose="020B0606030504020204" pitchFamily="34" charset="0"/>
              <a:cs typeface="Open Sans" panose="020B0606030504020204" pitchFamily="34" charset="0"/>
            </a:endParaRPr>
          </a:p>
          <a:p>
            <a:pPr marL="1143000" lvl="1" indent="-457200">
              <a:buFont typeface="Arial" panose="020B0604020202020204" pitchFamily="34" charset="0"/>
              <a:buChar char="•"/>
            </a:pPr>
            <a:r>
              <a:rPr lang="hr-HR" sz="3000" dirty="0">
                <a:solidFill>
                  <a:srgbClr val="E5097F"/>
                </a:solidFill>
                <a:latin typeface="Open Sans" panose="020B0606030504020204" pitchFamily="34" charset="0"/>
                <a:ea typeface="Open Sans" panose="020B0606030504020204" pitchFamily="34" charset="0"/>
                <a:cs typeface="Open Sans" panose="020B0606030504020204" pitchFamily="34" charset="0"/>
                <a:hlinkClick r:id="rId4"/>
              </a:rPr>
              <a:t>https://bit.ly/scenarij-edutorij</a:t>
            </a:r>
            <a:r>
              <a:rPr lang="hr-HR" sz="3000" dirty="0">
                <a:solidFill>
                  <a:srgbClr val="E5097F"/>
                </a:solidFill>
                <a:latin typeface="Open Sans" panose="020B0606030504020204" pitchFamily="34" charset="0"/>
                <a:ea typeface="Open Sans" panose="020B0606030504020204" pitchFamily="34" charset="0"/>
                <a:cs typeface="Open Sans" panose="020B0606030504020204" pitchFamily="34" charset="0"/>
              </a:rPr>
              <a:t> </a:t>
            </a:r>
            <a:endPar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685800" indent="-457200">
              <a:buFont typeface="Arial" panose="020B0604020202020204" pitchFamily="34" charset="0"/>
              <a:buChar char="•"/>
            </a:pPr>
            <a:endPar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685800" indent="-457200">
              <a:buFont typeface="Arial" panose="020B0604020202020204" pitchFamily="34" charset="0"/>
              <a:buChar char="•"/>
            </a:pPr>
            <a:endPar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28600" indent="0"/>
            <a:endParaRPr lang="hr-HR" sz="3000" dirty="0">
              <a:solidFill>
                <a:srgbClr val="E5097F"/>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1302870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848B461-908C-47BF-A1DE-DD45D99258B9}"/>
              </a:ext>
            </a:extLst>
          </p:cNvPr>
          <p:cNvSpPr>
            <a:spLocks noGrp="1"/>
          </p:cNvSpPr>
          <p:nvPr>
            <p:ph type="title"/>
          </p:nvPr>
        </p:nvSpPr>
        <p:spPr/>
        <p:txBody>
          <a:bodyPr>
            <a:noAutofit/>
          </a:bodyPr>
          <a:lstStyle/>
          <a:p>
            <a:r>
              <a:rPr lang="hr-HR" sz="4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Alati za pomoć pri ostvarenju predmetnih  ishoda</a:t>
            </a:r>
          </a:p>
        </p:txBody>
      </p:sp>
    </p:spTree>
    <p:extLst>
      <p:ext uri="{BB962C8B-B14F-4D97-AF65-F5344CB8AC3E}">
        <p14:creationId xmlns:p14="http://schemas.microsoft.com/office/powerpoint/2010/main" val="23554696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ica 4">
            <a:extLst>
              <a:ext uri="{FF2B5EF4-FFF2-40B4-BE49-F238E27FC236}">
                <a16:creationId xmlns:a16="http://schemas.microsoft.com/office/drawing/2014/main" id="{4F7BD2E4-1086-464F-96A7-F2A8757D1919}"/>
              </a:ext>
            </a:extLst>
          </p:cNvPr>
          <p:cNvGraphicFramePr>
            <a:graphicFrameLocks noGrp="1"/>
          </p:cNvGraphicFramePr>
          <p:nvPr>
            <p:extLst>
              <p:ext uri="{D42A27DB-BD31-4B8C-83A1-F6EECF244321}">
                <p14:modId xmlns:p14="http://schemas.microsoft.com/office/powerpoint/2010/main" val="1904994412"/>
              </p:ext>
            </p:extLst>
          </p:nvPr>
        </p:nvGraphicFramePr>
        <p:xfrm>
          <a:off x="167811" y="1165767"/>
          <a:ext cx="11856378" cy="5560843"/>
        </p:xfrm>
        <a:graphic>
          <a:graphicData uri="http://schemas.openxmlformats.org/drawingml/2006/table">
            <a:tbl>
              <a:tblPr firstRow="1" bandRow="1">
                <a:tableStyleId>{74C1A8A3-306A-4EB7-A6B1-4F7E0EB9C5D6}</a:tableStyleId>
              </a:tblPr>
              <a:tblGrid>
                <a:gridCol w="3464960">
                  <a:extLst>
                    <a:ext uri="{9D8B030D-6E8A-4147-A177-3AD203B41FA5}">
                      <a16:colId xmlns:a16="http://schemas.microsoft.com/office/drawing/2014/main" val="3330664765"/>
                    </a:ext>
                  </a:extLst>
                </a:gridCol>
                <a:gridCol w="8391418">
                  <a:extLst>
                    <a:ext uri="{9D8B030D-6E8A-4147-A177-3AD203B41FA5}">
                      <a16:colId xmlns:a16="http://schemas.microsoft.com/office/drawing/2014/main" val="3887523124"/>
                    </a:ext>
                  </a:extLst>
                </a:gridCol>
              </a:tblGrid>
              <a:tr h="538443">
                <a:tc>
                  <a:txBody>
                    <a:bodyPr/>
                    <a:lstStyle/>
                    <a:p>
                      <a:r>
                        <a:rPr lang="hr-HR" sz="2400">
                          <a:latin typeface="Open Sans" panose="020B0606030504020204" pitchFamily="34" charset="0"/>
                          <a:ea typeface="Open Sans" panose="020B0606030504020204" pitchFamily="34" charset="0"/>
                          <a:cs typeface="Open Sans" panose="020B0606030504020204" pitchFamily="34" charset="0"/>
                        </a:rPr>
                        <a:t>trajanje</a:t>
                      </a:r>
                    </a:p>
                  </a:txBody>
                  <a:tcPr>
                    <a:lnL>
                      <a:noFill/>
                    </a:lnL>
                    <a:lnR w="12700" cap="flat" cmpd="sng" algn="ctr">
                      <a:solidFill>
                        <a:schemeClr val="tx1"/>
                      </a:solidFill>
                      <a:prstDash val="solid"/>
                      <a:round/>
                      <a:headEnd type="none" w="med" len="med"/>
                      <a:tailEnd type="none" w="med" len="med"/>
                    </a:lnR>
                    <a:lnT w="25400" cmpd="sng">
                      <a:noFill/>
                    </a:lnT>
                    <a:lnB w="25400" cmpd="sng">
                      <a:noFill/>
                    </a:lnB>
                    <a:lnTlToBr w="12700" cmpd="sng">
                      <a:noFill/>
                      <a:prstDash val="solid"/>
                    </a:lnTlToBr>
                    <a:lnBlToTr w="12700" cmpd="sng">
                      <a:noFill/>
                      <a:prstDash val="solid"/>
                    </a:lnBlToTr>
                  </a:tcPr>
                </a:tc>
                <a:tc>
                  <a:txBody>
                    <a:bodyPr/>
                    <a:lstStyle/>
                    <a:p>
                      <a:r>
                        <a:rPr lang="hr-HR" sz="2400">
                          <a:latin typeface="Open Sans" panose="020B0606030504020204" pitchFamily="34" charset="0"/>
                          <a:ea typeface="Open Sans" panose="020B0606030504020204" pitchFamily="34" charset="0"/>
                          <a:cs typeface="Open Sans" panose="020B0606030504020204" pitchFamily="34" charset="0"/>
                        </a:rPr>
                        <a:t>sadržaj, aktivnosti</a:t>
                      </a:r>
                    </a:p>
                  </a:txBody>
                  <a:tcPr>
                    <a:lnL w="12700" cap="flat" cmpd="sng" algn="ctr">
                      <a:solidFill>
                        <a:schemeClr val="tx1"/>
                      </a:solidFill>
                      <a:prstDash val="solid"/>
                      <a:round/>
                      <a:headEnd type="none" w="med" len="med"/>
                      <a:tailEnd type="none" w="med" len="med"/>
                    </a:lnL>
                    <a:lnR>
                      <a:noFill/>
                    </a:lnR>
                    <a:lnT w="25400" cmpd="sng">
                      <a:noFill/>
                    </a:lnT>
                    <a:lnB w="25400" cmpd="sng">
                      <a:noFill/>
                    </a:lnB>
                    <a:lnTlToBr w="12700" cmpd="sng">
                      <a:noFill/>
                      <a:prstDash val="solid"/>
                    </a:lnTlToBr>
                    <a:lnBlToTr w="12700" cmpd="sng">
                      <a:noFill/>
                      <a:prstDash val="solid"/>
                    </a:lnBlToTr>
                  </a:tcPr>
                </a:tc>
                <a:extLst>
                  <a:ext uri="{0D108BD9-81ED-4DB2-BD59-A6C34878D82A}">
                    <a16:rowId xmlns:a16="http://schemas.microsoft.com/office/drawing/2014/main" val="194128490"/>
                  </a:ext>
                </a:extLst>
              </a:tr>
              <a:tr h="633061">
                <a:tc>
                  <a:txBody>
                    <a:bodyPr/>
                    <a:lstStyle/>
                    <a:p>
                      <a:r>
                        <a:rPr lang="hr-HR" sz="2400">
                          <a:latin typeface="Open Sans" panose="020B0606030504020204" pitchFamily="34" charset="0"/>
                          <a:ea typeface="Open Sans" panose="020B0606030504020204" pitchFamily="34" charset="0"/>
                          <a:cs typeface="Open Sans" panose="020B0606030504020204" pitchFamily="34" charset="0"/>
                        </a:rPr>
                        <a:t>5 min</a:t>
                      </a:r>
                    </a:p>
                  </a:txBody>
                  <a:tcPr>
                    <a:lnL>
                      <a:noFill/>
                    </a:lnL>
                    <a:lnR w="12700" cap="flat" cmpd="sng" algn="ctr">
                      <a:solidFill>
                        <a:schemeClr val="tx1"/>
                      </a:solidFill>
                      <a:prstDash val="solid"/>
                      <a:round/>
                      <a:headEnd type="none" w="med" len="med"/>
                      <a:tailEnd type="none" w="med" len="med"/>
                    </a:lnR>
                    <a:lnT w="25400" cmpd="sng">
                      <a:noFill/>
                    </a:lnT>
                    <a:lnB>
                      <a:noFill/>
                    </a:lnB>
                    <a:lnTlToBr w="12700" cmpd="sng">
                      <a:noFill/>
                      <a:prstDash val="solid"/>
                    </a:lnTlToBr>
                    <a:lnBlToTr w="12700" cmpd="sng">
                      <a:noFill/>
                      <a:prstDash val="solid"/>
                    </a:lnBlToTr>
                  </a:tcPr>
                </a:tc>
                <a:tc>
                  <a:txBody>
                    <a:bodyPr/>
                    <a:lstStyle/>
                    <a:p>
                      <a:r>
                        <a:rPr lang="hr-HR" sz="2300" b="1" dirty="0">
                          <a:latin typeface="Open Sans"/>
                          <a:ea typeface="Open Sans"/>
                          <a:cs typeface="Open Sans"/>
                        </a:rPr>
                        <a:t>Uvod</a:t>
                      </a:r>
                    </a:p>
                  </a:txBody>
                  <a:tcPr>
                    <a:lnL w="12700" cap="flat" cmpd="sng" algn="ctr">
                      <a:solidFill>
                        <a:schemeClr val="tx1"/>
                      </a:solidFill>
                      <a:prstDash val="solid"/>
                      <a:round/>
                      <a:headEnd type="none" w="med" len="med"/>
                      <a:tailEnd type="none" w="med" len="med"/>
                    </a:lnL>
                    <a:lnR>
                      <a:noFill/>
                    </a:lnR>
                    <a:lnT w="25400" cmpd="sng">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824604496"/>
                  </a:ext>
                </a:extLst>
              </a:tr>
              <a:tr h="1160114">
                <a:tc>
                  <a:txBody>
                    <a:bodyPr/>
                    <a:lstStyle/>
                    <a:p>
                      <a:r>
                        <a:rPr lang="hr-HR" sz="2400">
                          <a:latin typeface="Open Sans" panose="020B0606030504020204" pitchFamily="34" charset="0"/>
                          <a:ea typeface="Open Sans" panose="020B0606030504020204" pitchFamily="34" charset="0"/>
                          <a:cs typeface="Open Sans" panose="020B0606030504020204" pitchFamily="34" charset="0"/>
                        </a:rPr>
                        <a:t>10 min</a:t>
                      </a:r>
                    </a:p>
                  </a:txBody>
                  <a:tcPr>
                    <a:lnL>
                      <a:noFill/>
                    </a:lnL>
                    <a:lnR w="1270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r>
                        <a:rPr lang="hr-HR" sz="2300" b="1" dirty="0">
                          <a:latin typeface="Open Sans" panose="020B0606030504020204" pitchFamily="34" charset="0"/>
                          <a:ea typeface="Open Sans" panose="020B0606030504020204" pitchFamily="34" charset="0"/>
                          <a:cs typeface="Open Sans" panose="020B0606030504020204" pitchFamily="34" charset="0"/>
                        </a:rPr>
                        <a:t>Digitalna tehnologija i njezina uloga u suvremenom školskom okruženju</a:t>
                      </a:r>
                    </a:p>
                    <a:p>
                      <a:r>
                        <a:rPr lang="hr-HR" sz="2300" i="1" dirty="0">
                          <a:latin typeface="Open Sans" panose="020B0606030504020204" pitchFamily="34" charset="0"/>
                          <a:ea typeface="Open Sans" panose="020B0606030504020204" pitchFamily="34" charset="0"/>
                          <a:cs typeface="Open Sans" panose="020B0606030504020204" pitchFamily="34" charset="0"/>
                        </a:rPr>
                        <a:t>rasprava</a:t>
                      </a:r>
                    </a:p>
                  </a:txBody>
                  <a:tcPr>
                    <a:lnL w="1270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710297024"/>
                  </a:ext>
                </a:extLst>
              </a:tr>
              <a:tr h="828184">
                <a:tc>
                  <a:txBody>
                    <a:bodyPr/>
                    <a:lstStyle/>
                    <a:p>
                      <a:r>
                        <a:rPr lang="hr-HR" sz="2400" dirty="0">
                          <a:latin typeface="Open Sans" panose="020B0606030504020204" pitchFamily="34" charset="0"/>
                          <a:ea typeface="Open Sans" panose="020B0606030504020204" pitchFamily="34" charset="0"/>
                          <a:cs typeface="Open Sans" panose="020B0606030504020204" pitchFamily="34" charset="0"/>
                        </a:rPr>
                        <a:t>30 min</a:t>
                      </a:r>
                    </a:p>
                  </a:txBody>
                  <a:tcPr>
                    <a:lnL>
                      <a:noFill/>
                    </a:lnL>
                    <a:lnR w="1270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r>
                        <a:rPr lang="hr-HR" sz="2300" b="1" dirty="0">
                          <a:latin typeface="Open Sans" panose="020B0606030504020204" pitchFamily="34" charset="0"/>
                          <a:ea typeface="Open Sans" panose="020B0606030504020204" pitchFamily="34" charset="0"/>
                          <a:cs typeface="Open Sans" panose="020B0606030504020204" pitchFamily="34" charset="0"/>
                        </a:rPr>
                        <a:t>Digitalne tehnologije i alati za planiranje nastave</a:t>
                      </a:r>
                    </a:p>
                    <a:p>
                      <a:r>
                        <a:rPr lang="hr-HR" sz="2300" i="1" dirty="0">
                          <a:latin typeface="Open Sans" panose="020B0606030504020204" pitchFamily="34" charset="0"/>
                          <a:ea typeface="Open Sans" panose="020B0606030504020204" pitchFamily="34" charset="0"/>
                          <a:cs typeface="Open Sans" panose="020B0606030504020204" pitchFamily="34" charset="0"/>
                        </a:rPr>
                        <a:t>One </a:t>
                      </a:r>
                      <a:r>
                        <a:rPr lang="hr-HR" sz="2300" i="1" dirty="0" err="1">
                          <a:latin typeface="Open Sans" panose="020B0606030504020204" pitchFamily="34" charset="0"/>
                          <a:ea typeface="Open Sans" panose="020B0606030504020204" pitchFamily="34" charset="0"/>
                          <a:cs typeface="Open Sans" panose="020B0606030504020204" pitchFamily="34" charset="0"/>
                        </a:rPr>
                        <a:t>Drive</a:t>
                      </a:r>
                      <a:r>
                        <a:rPr lang="hr-HR" sz="2300" i="1" dirty="0">
                          <a:latin typeface="Open Sans" panose="020B0606030504020204" pitchFamily="34" charset="0"/>
                          <a:ea typeface="Open Sans" panose="020B0606030504020204" pitchFamily="34" charset="0"/>
                          <a:cs typeface="Open Sans" panose="020B0606030504020204" pitchFamily="34" charset="0"/>
                        </a:rPr>
                        <a:t>, Word Online, Excel Online</a:t>
                      </a:r>
                    </a:p>
                  </a:txBody>
                  <a:tcPr>
                    <a:lnL w="1270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622035197"/>
                  </a:ext>
                </a:extLst>
              </a:tr>
              <a:tr h="800347">
                <a:tc>
                  <a:txBody>
                    <a:bodyPr/>
                    <a:lstStyle/>
                    <a:p>
                      <a:r>
                        <a:rPr lang="hr-HR" sz="2400" dirty="0">
                          <a:latin typeface="Open Sans" panose="020B0606030504020204" pitchFamily="34" charset="0"/>
                          <a:ea typeface="Open Sans" panose="020B0606030504020204" pitchFamily="34" charset="0"/>
                          <a:cs typeface="Open Sans" panose="020B0606030504020204" pitchFamily="34" charset="0"/>
                        </a:rPr>
                        <a:t>30 min</a:t>
                      </a:r>
                    </a:p>
                  </a:txBody>
                  <a:tcPr>
                    <a:lnL>
                      <a:noFill/>
                    </a:lnL>
                    <a:lnR w="1270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r>
                        <a:rPr lang="hr-HR" sz="2300" b="1" dirty="0">
                          <a:latin typeface="Open Sans" panose="020B0606030504020204" pitchFamily="34" charset="0"/>
                          <a:ea typeface="Open Sans" panose="020B0606030504020204" pitchFamily="34" charset="0"/>
                          <a:cs typeface="Open Sans" panose="020B0606030504020204" pitchFamily="34" charset="0"/>
                        </a:rPr>
                        <a:t>Digitalne tehnologije za pripremanje nastave</a:t>
                      </a:r>
                    </a:p>
                    <a:p>
                      <a:r>
                        <a:rPr lang="hr-HR" sz="2300" i="1" dirty="0">
                          <a:latin typeface="Open Sans" panose="020B0606030504020204" pitchFamily="34" charset="0"/>
                          <a:ea typeface="Open Sans" panose="020B0606030504020204" pitchFamily="34" charset="0"/>
                          <a:cs typeface="Open Sans" panose="020B0606030504020204" pitchFamily="34" charset="0"/>
                        </a:rPr>
                        <a:t>One </a:t>
                      </a:r>
                      <a:r>
                        <a:rPr lang="hr-HR" sz="2300" i="1" dirty="0" err="1">
                          <a:latin typeface="Open Sans" panose="020B0606030504020204" pitchFamily="34" charset="0"/>
                          <a:ea typeface="Open Sans" panose="020B0606030504020204" pitchFamily="34" charset="0"/>
                          <a:cs typeface="Open Sans" panose="020B0606030504020204" pitchFamily="34" charset="0"/>
                        </a:rPr>
                        <a:t>Drive</a:t>
                      </a:r>
                      <a:r>
                        <a:rPr lang="hr-HR" sz="2300" i="1" dirty="0">
                          <a:latin typeface="Open Sans" panose="020B0606030504020204" pitchFamily="34" charset="0"/>
                          <a:ea typeface="Open Sans" panose="020B0606030504020204" pitchFamily="34" charset="0"/>
                          <a:cs typeface="Open Sans" panose="020B0606030504020204" pitchFamily="34" charset="0"/>
                        </a:rPr>
                        <a:t>, Word, OneNote, </a:t>
                      </a:r>
                      <a:r>
                        <a:rPr lang="hr-HR" sz="2300" i="1" dirty="0" err="1">
                          <a:latin typeface="Open Sans" panose="020B0606030504020204" pitchFamily="34" charset="0"/>
                          <a:ea typeface="Open Sans" panose="020B0606030504020204" pitchFamily="34" charset="0"/>
                          <a:cs typeface="Open Sans" panose="020B0606030504020204" pitchFamily="34" charset="0"/>
                        </a:rPr>
                        <a:t>Edutorij</a:t>
                      </a:r>
                      <a:endParaRPr lang="hr-HR" sz="2300" i="1" dirty="0">
                        <a:latin typeface="Open Sans" panose="020B0606030504020204" pitchFamily="34" charset="0"/>
                        <a:ea typeface="Open Sans" panose="020B0606030504020204" pitchFamily="34" charset="0"/>
                        <a:cs typeface="Open Sans" panose="020B0606030504020204" pitchFamily="34" charset="0"/>
                      </a:endParaRPr>
                    </a:p>
                  </a:txBody>
                  <a:tcPr>
                    <a:lnL w="1270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505625546"/>
                  </a:ext>
                </a:extLst>
              </a:tr>
              <a:tr h="800347">
                <a:tc>
                  <a:txBody>
                    <a:bodyPr/>
                    <a:lstStyle/>
                    <a:p>
                      <a:r>
                        <a:rPr lang="hr-HR" sz="2400" dirty="0">
                          <a:latin typeface="Open Sans" panose="020B0606030504020204" pitchFamily="34" charset="0"/>
                          <a:ea typeface="Open Sans" panose="020B0606030504020204" pitchFamily="34" charset="0"/>
                          <a:cs typeface="Open Sans" panose="020B0606030504020204" pitchFamily="34" charset="0"/>
                        </a:rPr>
                        <a:t>10 min</a:t>
                      </a:r>
                    </a:p>
                  </a:txBody>
                  <a:tcPr>
                    <a:lnL>
                      <a:noFill/>
                    </a:lnL>
                    <a:lnR w="1270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r>
                        <a:rPr lang="hr-HR" sz="2300" b="1" i="0" dirty="0">
                          <a:latin typeface="Open Sans" panose="020B0606030504020204" pitchFamily="34" charset="0"/>
                          <a:ea typeface="Open Sans" panose="020B0606030504020204" pitchFamily="34" charset="0"/>
                          <a:cs typeface="Open Sans" panose="020B0606030504020204" pitchFamily="34" charset="0"/>
                        </a:rPr>
                        <a:t>Alati za pomoć pri ostvarenju predmetnih  ishoda</a:t>
                      </a:r>
                    </a:p>
                    <a:p>
                      <a:r>
                        <a:rPr lang="hr-HR" sz="2300" b="0" i="1"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rial"/>
                        </a:rPr>
                        <a:t>Conceptboard, </a:t>
                      </a:r>
                      <a:r>
                        <a:rPr lang="hr-HR" sz="2300" b="0" i="1" u="none" strike="noStrike" cap="none"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Arial"/>
                        </a:rPr>
                        <a:t>Mentimetar</a:t>
                      </a:r>
                      <a:r>
                        <a:rPr lang="hr-HR" sz="2300" b="0" i="1"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rial"/>
                        </a:rPr>
                        <a:t>, Padlet</a:t>
                      </a:r>
                    </a:p>
                  </a:txBody>
                  <a:tcPr>
                    <a:lnL w="1270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980819995"/>
                  </a:ext>
                </a:extLst>
              </a:tr>
              <a:tr h="800347">
                <a:tc>
                  <a:txBody>
                    <a:bodyPr/>
                    <a:lstStyle/>
                    <a:p>
                      <a:r>
                        <a:rPr lang="hr-HR" sz="2400" dirty="0">
                          <a:latin typeface="Open Sans" panose="020B0606030504020204" pitchFamily="34" charset="0"/>
                          <a:ea typeface="Open Sans" panose="020B0606030504020204" pitchFamily="34" charset="0"/>
                          <a:cs typeface="Open Sans" panose="020B0606030504020204" pitchFamily="34" charset="0"/>
                        </a:rPr>
                        <a:t>5 min</a:t>
                      </a:r>
                    </a:p>
                  </a:txBody>
                  <a:tcPr>
                    <a:lnL>
                      <a:noFill/>
                    </a:lnL>
                    <a:lnR w="1270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r>
                        <a:rPr lang="hr-HR" sz="2300" b="1"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rial"/>
                        </a:rPr>
                        <a:t>Kraj</a:t>
                      </a:r>
                    </a:p>
                    <a:p>
                      <a:r>
                        <a:rPr lang="hr-HR" sz="2300" i="1" dirty="0">
                          <a:latin typeface="Open Sans" panose="020B0606030504020204" pitchFamily="34" charset="0"/>
                          <a:ea typeface="Open Sans" panose="020B0606030504020204" pitchFamily="34" charset="0"/>
                          <a:cs typeface="Open Sans" panose="020B0606030504020204" pitchFamily="34" charset="0"/>
                        </a:rPr>
                        <a:t>Upitnik</a:t>
                      </a:r>
                    </a:p>
                  </a:txBody>
                  <a:tcPr>
                    <a:lnL w="1270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545027383"/>
                  </a:ext>
                </a:extLst>
              </a:tr>
            </a:tbl>
          </a:graphicData>
        </a:graphic>
      </p:graphicFrame>
      <p:sp>
        <p:nvSpPr>
          <p:cNvPr id="3" name="Google Shape;147;gd287a52856_0_241">
            <a:extLst>
              <a:ext uri="{FF2B5EF4-FFF2-40B4-BE49-F238E27FC236}">
                <a16:creationId xmlns:a16="http://schemas.microsoft.com/office/drawing/2014/main" id="{51D5D9CA-62B3-4086-9E61-8DFC0C9F0330}"/>
              </a:ext>
            </a:extLst>
          </p:cNvPr>
          <p:cNvSpPr txBox="1">
            <a:spLocks/>
          </p:cNvSpPr>
          <p:nvPr/>
        </p:nvSpPr>
        <p:spPr>
          <a:xfrm>
            <a:off x="462337" y="257728"/>
            <a:ext cx="11060665" cy="908039"/>
          </a:xfrm>
          <a:prstGeom prst="rect">
            <a:avLst/>
          </a:prstGeom>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rgbClr val="009FE3"/>
              </a:buClr>
              <a:buSzPts val="4400"/>
            </a:pPr>
            <a:r>
              <a:rPr lang="hr-HR" sz="4000" b="1" dirty="0">
                <a:solidFill>
                  <a:srgbClr val="009FE3"/>
                </a:solidFill>
                <a:latin typeface="Open Sans" panose="020B0606030504020204" pitchFamily="34" charset="0"/>
                <a:ea typeface="Open Sans" panose="020B0606030504020204" pitchFamily="34" charset="0"/>
                <a:cs typeface="Open Sans" panose="020B0606030504020204" pitchFamily="34" charset="0"/>
              </a:rPr>
              <a:t>Sadržaj </a:t>
            </a:r>
            <a:r>
              <a:rPr lang="hr-HR" sz="4000" b="1" dirty="0" err="1">
                <a:solidFill>
                  <a:srgbClr val="009FE3"/>
                </a:solidFill>
                <a:latin typeface="Open Sans" panose="020B0606030504020204" pitchFamily="34" charset="0"/>
                <a:ea typeface="Open Sans" panose="020B0606030504020204" pitchFamily="34" charset="0"/>
                <a:cs typeface="Open Sans" panose="020B0606030504020204" pitchFamily="34" charset="0"/>
              </a:rPr>
              <a:t>webinara</a:t>
            </a:r>
            <a:endParaRPr lang="en-US" sz="4000" b="1" dirty="0">
              <a:solidFill>
                <a:srgbClr val="009FE3"/>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0622593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848B461-908C-47BF-A1DE-DD45D99258B9}"/>
              </a:ext>
            </a:extLst>
          </p:cNvPr>
          <p:cNvSpPr>
            <a:spLocks noGrp="1"/>
          </p:cNvSpPr>
          <p:nvPr>
            <p:ph type="title"/>
          </p:nvPr>
        </p:nvSpPr>
        <p:spPr/>
        <p:txBody>
          <a:bodyPr>
            <a:noAutofit/>
          </a:bodyPr>
          <a:lstStyle/>
          <a:p>
            <a:r>
              <a:rPr lang="hr-HR" sz="4000" b="1" dirty="0">
                <a:solidFill>
                  <a:srgbClr val="00B0F0"/>
                </a:solidFill>
                <a:latin typeface="Open Sans" panose="020B0606030504020204" pitchFamily="34" charset="0"/>
                <a:ea typeface="Open Sans" panose="020B0606030504020204" pitchFamily="34" charset="0"/>
                <a:cs typeface="Open Sans" panose="020B0606030504020204" pitchFamily="34" charset="0"/>
              </a:rPr>
              <a:t>Alati za pomoć pri ostvarenju predmetnih  ishoda</a:t>
            </a:r>
          </a:p>
        </p:txBody>
      </p:sp>
      <p:sp>
        <p:nvSpPr>
          <p:cNvPr id="4" name="Rezervirano mjesto teksta 3">
            <a:extLst>
              <a:ext uri="{FF2B5EF4-FFF2-40B4-BE49-F238E27FC236}">
                <a16:creationId xmlns:a16="http://schemas.microsoft.com/office/drawing/2014/main" id="{F26138B7-DBE1-41EA-9D19-E298FBCDCC7D}"/>
              </a:ext>
            </a:extLst>
          </p:cNvPr>
          <p:cNvSpPr>
            <a:spLocks noGrp="1"/>
          </p:cNvSpPr>
          <p:nvPr>
            <p:ph type="body" idx="1"/>
          </p:nvPr>
        </p:nvSpPr>
        <p:spPr/>
        <p:txBody>
          <a:bodyPr>
            <a:noAutofit/>
          </a:bodyPr>
          <a:lstStyle/>
          <a:p>
            <a:pPr marL="685800" indent="-457200">
              <a:buFont typeface="Arial" panose="020B0604020202020204" pitchFamily="34" charset="0"/>
              <a:buChar char="•"/>
            </a:pPr>
            <a:r>
              <a:rPr lang="hr-HR" sz="3000" b="1" dirty="0" err="1">
                <a:solidFill>
                  <a:schemeClr val="tx1"/>
                </a:solidFill>
                <a:latin typeface="Open Sans" panose="020B0606030504020204" pitchFamily="34" charset="0"/>
                <a:ea typeface="Open Sans" panose="020B0606030504020204" pitchFamily="34" charset="0"/>
                <a:cs typeface="Open Sans" panose="020B0606030504020204" pitchFamily="34" charset="0"/>
              </a:rPr>
              <a:t>Linoit</a:t>
            </a:r>
            <a:r>
              <a:rPr lang="hr-HR" sz="3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 Padlet </a:t>
            </a: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 oglasna ploča</a:t>
            </a:r>
          </a:p>
          <a:p>
            <a:pPr marL="685800" indent="-457200">
              <a:buFont typeface="Arial" panose="020B0604020202020204" pitchFamily="34" charset="0"/>
              <a:buChar char="•"/>
            </a:pPr>
            <a:r>
              <a:rPr lang="hr-HR" sz="3000" b="1" dirty="0" err="1">
                <a:solidFill>
                  <a:schemeClr val="tx1"/>
                </a:solidFill>
                <a:latin typeface="Open Sans" panose="020B0606030504020204" pitchFamily="34" charset="0"/>
                <a:ea typeface="Open Sans" panose="020B0606030504020204" pitchFamily="34" charset="0"/>
                <a:cs typeface="Open Sans" panose="020B0606030504020204" pitchFamily="34" charset="0"/>
              </a:rPr>
              <a:t>Kahoot</a:t>
            </a:r>
            <a:r>
              <a:rPr lang="hr-HR" sz="3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hr-HR" sz="3000" b="1" dirty="0" err="1">
                <a:solidFill>
                  <a:schemeClr val="tx1"/>
                </a:solidFill>
                <a:latin typeface="Open Sans" panose="020B0606030504020204" pitchFamily="34" charset="0"/>
                <a:ea typeface="Open Sans" panose="020B0606030504020204" pitchFamily="34" charset="0"/>
                <a:cs typeface="Open Sans" panose="020B0606030504020204" pitchFamily="34" charset="0"/>
              </a:rPr>
              <a:t>Mentimeter</a:t>
            </a:r>
            <a:r>
              <a:rPr lang="hr-HR" sz="3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 kviz</a:t>
            </a:r>
          </a:p>
          <a:p>
            <a:pPr marL="685800" indent="-457200">
              <a:buFont typeface="Arial" panose="020B0604020202020204" pitchFamily="34" charset="0"/>
              <a:buChar char="•"/>
            </a:pPr>
            <a:r>
              <a:rPr lang="hr-HR" sz="3000" b="1" dirty="0" err="1">
                <a:solidFill>
                  <a:schemeClr val="tx1"/>
                </a:solidFill>
                <a:latin typeface="Open Sans" panose="020B0606030504020204" pitchFamily="34" charset="0"/>
                <a:ea typeface="Open Sans" panose="020B0606030504020204" pitchFamily="34" charset="0"/>
                <a:cs typeface="Open Sans" panose="020B0606030504020204" pitchFamily="34" charset="0"/>
              </a:rPr>
              <a:t>Tricider</a:t>
            </a:r>
            <a:r>
              <a:rPr lang="hr-HR" sz="3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 rasprava i glasanje </a:t>
            </a:r>
          </a:p>
          <a:p>
            <a:pPr marL="685800" indent="-457200">
              <a:buFont typeface="Arial" panose="020B0604020202020204" pitchFamily="34" charset="0"/>
              <a:buChar char="•"/>
            </a:pPr>
            <a:r>
              <a:rPr lang="hr-HR" sz="2800" b="1" i="0" dirty="0">
                <a:solidFill>
                  <a:srgbClr val="282828"/>
                </a:solidFill>
                <a:effectLst/>
                <a:latin typeface="Open Sans" panose="020B0606030504020204" pitchFamily="34" charset="0"/>
              </a:rPr>
              <a:t>Conceptboard</a:t>
            </a:r>
            <a:r>
              <a:rPr lang="hr-HR" sz="2800" b="0" i="0" dirty="0">
                <a:solidFill>
                  <a:srgbClr val="282828"/>
                </a:solidFill>
                <a:effectLst/>
                <a:latin typeface="Open Sans" panose="020B0606030504020204" pitchFamily="34" charset="0"/>
              </a:rPr>
              <a:t>, </a:t>
            </a:r>
            <a:r>
              <a:rPr lang="hr-HR" sz="3000" b="1" dirty="0" err="1">
                <a:solidFill>
                  <a:schemeClr val="tx1"/>
                </a:solidFill>
                <a:latin typeface="Open Sans" panose="020B0606030504020204" pitchFamily="34" charset="0"/>
                <a:ea typeface="Open Sans" panose="020B0606030504020204" pitchFamily="34" charset="0"/>
                <a:cs typeface="Open Sans" panose="020B0606030504020204" pitchFamily="34" charset="0"/>
              </a:rPr>
              <a:t>Mind</a:t>
            </a:r>
            <a:r>
              <a:rPr lang="hr-HR" sz="3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a:t>
            </a:r>
            <a:r>
              <a:rPr lang="hr-HR" sz="3000" b="1" dirty="0" err="1">
                <a:solidFill>
                  <a:schemeClr val="tx1"/>
                </a:solidFill>
                <a:latin typeface="Open Sans" panose="020B0606030504020204" pitchFamily="34" charset="0"/>
                <a:ea typeface="Open Sans" panose="020B0606030504020204" pitchFamily="34" charset="0"/>
                <a:cs typeface="Open Sans" panose="020B0606030504020204" pitchFamily="34" charset="0"/>
              </a:rPr>
              <a:t>Map</a:t>
            </a:r>
            <a:r>
              <a:rPr lang="hr-HR" sz="3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-online</a:t>
            </a: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 – izrada umne mape</a:t>
            </a:r>
          </a:p>
          <a:p>
            <a:pPr marL="685800" indent="-457200">
              <a:buFont typeface="Arial" panose="020B0604020202020204" pitchFamily="34" charset="0"/>
              <a:buChar char="•"/>
            </a:pPr>
            <a:endParaRPr lang="hr-HR" sz="3000" dirty="0">
              <a:solidFill>
                <a:srgbClr val="E5097F"/>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2649424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AA87A98-97EC-41CA-91A9-89B6219CD3FB}"/>
              </a:ext>
            </a:extLst>
          </p:cNvPr>
          <p:cNvSpPr>
            <a:spLocks noGrp="1"/>
          </p:cNvSpPr>
          <p:nvPr>
            <p:ph type="title"/>
          </p:nvPr>
        </p:nvSpPr>
        <p:spPr/>
        <p:txBody>
          <a:bodyPr>
            <a:noAutofit/>
          </a:bodyPr>
          <a:lstStyle/>
          <a:p>
            <a:r>
              <a:rPr lang="hr-HR" sz="4000" b="1" dirty="0">
                <a:solidFill>
                  <a:srgbClr val="00B0F0"/>
                </a:solidFill>
                <a:latin typeface="Open Sans" panose="020B0606030504020204" pitchFamily="34" charset="0"/>
                <a:ea typeface="Open Sans" panose="020B0606030504020204" pitchFamily="34" charset="0"/>
                <a:cs typeface="Open Sans" panose="020B0606030504020204" pitchFamily="34" charset="0"/>
              </a:rPr>
              <a:t>Padlet</a:t>
            </a:r>
          </a:p>
        </p:txBody>
      </p:sp>
      <p:sp>
        <p:nvSpPr>
          <p:cNvPr id="3" name="Rezervirano mjesto teksta 2">
            <a:extLst>
              <a:ext uri="{FF2B5EF4-FFF2-40B4-BE49-F238E27FC236}">
                <a16:creationId xmlns:a16="http://schemas.microsoft.com/office/drawing/2014/main" id="{4A7062C4-0A6B-4A1B-8BBE-23ADD0E616E7}"/>
              </a:ext>
            </a:extLst>
          </p:cNvPr>
          <p:cNvSpPr>
            <a:spLocks noGrp="1"/>
          </p:cNvSpPr>
          <p:nvPr>
            <p:ph type="body" idx="1"/>
          </p:nvPr>
        </p:nvSpPr>
        <p:spPr/>
        <p:txBody>
          <a:bodyPr>
            <a:normAutofit/>
          </a:bodyPr>
          <a:lstStyle/>
          <a:p>
            <a:r>
              <a:rPr lang="hr-HR" sz="3200" dirty="0">
                <a:latin typeface="Open Sans" panose="020B0606030504020204" pitchFamily="34" charset="0"/>
                <a:ea typeface="Open Sans" panose="020B0606030504020204" pitchFamily="34" charset="0"/>
                <a:cs typeface="Open Sans" panose="020B0606030504020204" pitchFamily="34" charset="0"/>
                <a:hlinkClick r:id="rId3"/>
              </a:rPr>
              <a:t>https://padlet.com/</a:t>
            </a:r>
            <a:r>
              <a:rPr lang="hr-HR" sz="3200" dirty="0">
                <a:latin typeface="Open Sans" panose="020B0606030504020204" pitchFamily="34" charset="0"/>
                <a:ea typeface="Open Sans" panose="020B0606030504020204" pitchFamily="34" charset="0"/>
                <a:cs typeface="Open Sans" panose="020B0606030504020204" pitchFamily="34" charset="0"/>
              </a:rPr>
              <a:t> </a:t>
            </a:r>
          </a:p>
        </p:txBody>
      </p:sp>
      <p:pic>
        <p:nvPicPr>
          <p:cNvPr id="4" name="Slika 3">
            <a:extLst>
              <a:ext uri="{FF2B5EF4-FFF2-40B4-BE49-F238E27FC236}">
                <a16:creationId xmlns:a16="http://schemas.microsoft.com/office/drawing/2014/main" id="{C24E3235-2EBC-495C-BE96-097EC0F76BC8}"/>
              </a:ext>
            </a:extLst>
          </p:cNvPr>
          <p:cNvPicPr>
            <a:picLocks noChangeAspect="1"/>
          </p:cNvPicPr>
          <p:nvPr/>
        </p:nvPicPr>
        <p:blipFill>
          <a:blip r:embed="rId4"/>
          <a:stretch>
            <a:fillRect/>
          </a:stretch>
        </p:blipFill>
        <p:spPr>
          <a:xfrm>
            <a:off x="1799182" y="3253244"/>
            <a:ext cx="1428750" cy="1428750"/>
          </a:xfrm>
          <a:prstGeom prst="rect">
            <a:avLst/>
          </a:prstGeom>
        </p:spPr>
      </p:pic>
      <p:grpSp>
        <p:nvGrpSpPr>
          <p:cNvPr id="10" name="Grupa 9">
            <a:extLst>
              <a:ext uri="{FF2B5EF4-FFF2-40B4-BE49-F238E27FC236}">
                <a16:creationId xmlns:a16="http://schemas.microsoft.com/office/drawing/2014/main" id="{0FD6EFC8-EA81-4B7A-90FE-76EF503C75E9}"/>
              </a:ext>
            </a:extLst>
          </p:cNvPr>
          <p:cNvGrpSpPr/>
          <p:nvPr/>
        </p:nvGrpSpPr>
        <p:grpSpPr>
          <a:xfrm>
            <a:off x="4863781" y="1536719"/>
            <a:ext cx="6672832" cy="3995760"/>
            <a:chOff x="4965544" y="1536719"/>
            <a:chExt cx="6672832" cy="3995760"/>
          </a:xfrm>
        </p:grpSpPr>
        <p:grpSp>
          <p:nvGrpSpPr>
            <p:cNvPr id="8" name="Grupa 7">
              <a:extLst>
                <a:ext uri="{FF2B5EF4-FFF2-40B4-BE49-F238E27FC236}">
                  <a16:creationId xmlns:a16="http://schemas.microsoft.com/office/drawing/2014/main" id="{AEED3E44-6101-4B81-B00F-CAC66226971D}"/>
                </a:ext>
              </a:extLst>
            </p:cNvPr>
            <p:cNvGrpSpPr/>
            <p:nvPr/>
          </p:nvGrpSpPr>
          <p:grpSpPr>
            <a:xfrm>
              <a:off x="4965544" y="1536719"/>
              <a:ext cx="6672832" cy="3995760"/>
              <a:chOff x="5073041" y="1817913"/>
              <a:chExt cx="6672832" cy="3995760"/>
            </a:xfrm>
          </p:grpSpPr>
          <p:pic>
            <p:nvPicPr>
              <p:cNvPr id="6" name="Slika 5">
                <a:extLst>
                  <a:ext uri="{FF2B5EF4-FFF2-40B4-BE49-F238E27FC236}">
                    <a16:creationId xmlns:a16="http://schemas.microsoft.com/office/drawing/2014/main" id="{4B70F991-D817-487A-9E0C-822AE7244E72}"/>
                  </a:ext>
                </a:extLst>
              </p:cNvPr>
              <p:cNvPicPr>
                <a:picLocks noChangeAspect="1"/>
              </p:cNvPicPr>
              <p:nvPr/>
            </p:nvPicPr>
            <p:blipFill>
              <a:blip r:embed="rId5"/>
              <a:stretch>
                <a:fillRect/>
              </a:stretch>
            </p:blipFill>
            <p:spPr>
              <a:xfrm>
                <a:off x="5073041" y="1817913"/>
                <a:ext cx="6672832" cy="3995760"/>
              </a:xfrm>
              <a:prstGeom prst="rect">
                <a:avLst/>
              </a:prstGeom>
            </p:spPr>
          </p:pic>
          <p:sp>
            <p:nvSpPr>
              <p:cNvPr id="7" name="Elipsa 6">
                <a:extLst>
                  <a:ext uri="{FF2B5EF4-FFF2-40B4-BE49-F238E27FC236}">
                    <a16:creationId xmlns:a16="http://schemas.microsoft.com/office/drawing/2014/main" id="{4C2926A3-9830-4E45-9CD3-3DB7B4CE3FBF}"/>
                  </a:ext>
                </a:extLst>
              </p:cNvPr>
              <p:cNvSpPr/>
              <p:nvPr/>
            </p:nvSpPr>
            <p:spPr>
              <a:xfrm>
                <a:off x="7665929" y="2693096"/>
                <a:ext cx="551145" cy="46346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grpSp>
        <p:sp>
          <p:nvSpPr>
            <p:cNvPr id="9" name="Pravokutnik 8">
              <a:extLst>
                <a:ext uri="{FF2B5EF4-FFF2-40B4-BE49-F238E27FC236}">
                  <a16:creationId xmlns:a16="http://schemas.microsoft.com/office/drawing/2014/main" id="{3E967965-669D-482B-AA31-C005A137FFC9}"/>
                </a:ext>
              </a:extLst>
            </p:cNvPr>
            <p:cNvSpPr/>
            <p:nvPr/>
          </p:nvSpPr>
          <p:spPr>
            <a:xfrm>
              <a:off x="5298510" y="1691014"/>
              <a:ext cx="1014608" cy="162507"/>
            </a:xfrm>
            <a:prstGeom prst="rect">
              <a:avLst/>
            </a:prstGeom>
            <a:solidFill>
              <a:srgbClr val="BF86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grpSp>
      <p:sp>
        <p:nvSpPr>
          <p:cNvPr id="5" name="TekstniOkvir 4">
            <a:extLst>
              <a:ext uri="{FF2B5EF4-FFF2-40B4-BE49-F238E27FC236}">
                <a16:creationId xmlns:a16="http://schemas.microsoft.com/office/drawing/2014/main" id="{3719D2BB-E2B8-41AF-AF58-4B33A4ED3A6C}"/>
              </a:ext>
            </a:extLst>
          </p:cNvPr>
          <p:cNvSpPr txBox="1"/>
          <p:nvPr/>
        </p:nvSpPr>
        <p:spPr>
          <a:xfrm>
            <a:off x="7255042" y="1106905"/>
            <a:ext cx="2813591" cy="307777"/>
          </a:xfrm>
          <a:prstGeom prst="rect">
            <a:avLst/>
          </a:prstGeom>
          <a:noFill/>
        </p:spPr>
        <p:txBody>
          <a:bodyPr wrap="none" rtlCol="0">
            <a:spAutoFit/>
          </a:bodyPr>
          <a:lstStyle/>
          <a:p>
            <a:r>
              <a:rPr lang="hr-HR" dirty="0">
                <a:solidFill>
                  <a:srgbClr val="FF0000"/>
                </a:solidFill>
              </a:rPr>
              <a:t>Staviti konkretniju sliku s nastave</a:t>
            </a:r>
          </a:p>
        </p:txBody>
      </p:sp>
    </p:spTree>
    <p:extLst>
      <p:ext uri="{BB962C8B-B14F-4D97-AF65-F5344CB8AC3E}">
        <p14:creationId xmlns:p14="http://schemas.microsoft.com/office/powerpoint/2010/main" val="31429941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lika 5">
            <a:extLst>
              <a:ext uri="{FF2B5EF4-FFF2-40B4-BE49-F238E27FC236}">
                <a16:creationId xmlns:a16="http://schemas.microsoft.com/office/drawing/2014/main" id="{201F8A86-BF5A-4E69-8A59-071F43930C48}"/>
              </a:ext>
            </a:extLst>
          </p:cNvPr>
          <p:cNvPicPr>
            <a:picLocks noChangeAspect="1"/>
          </p:cNvPicPr>
          <p:nvPr/>
        </p:nvPicPr>
        <p:blipFill>
          <a:blip r:embed="rId3"/>
          <a:stretch>
            <a:fillRect/>
          </a:stretch>
        </p:blipFill>
        <p:spPr>
          <a:xfrm rot="20798521">
            <a:off x="6654382" y="3163831"/>
            <a:ext cx="4555440" cy="2562435"/>
          </a:xfrm>
          <a:prstGeom prst="rect">
            <a:avLst/>
          </a:prstGeom>
        </p:spPr>
      </p:pic>
      <p:sp>
        <p:nvSpPr>
          <p:cNvPr id="2" name="Naslov 1">
            <a:extLst>
              <a:ext uri="{FF2B5EF4-FFF2-40B4-BE49-F238E27FC236}">
                <a16:creationId xmlns:a16="http://schemas.microsoft.com/office/drawing/2014/main" id="{61A3833A-31A0-47E9-8003-7E0C6700669B}"/>
              </a:ext>
            </a:extLst>
          </p:cNvPr>
          <p:cNvSpPr>
            <a:spLocks noGrp="1"/>
          </p:cNvSpPr>
          <p:nvPr>
            <p:ph type="title"/>
          </p:nvPr>
        </p:nvSpPr>
        <p:spPr/>
        <p:txBody>
          <a:bodyPr>
            <a:normAutofit fontScale="90000"/>
          </a:bodyPr>
          <a:lstStyle/>
          <a:p>
            <a:r>
              <a:rPr lang="hr-HR" sz="4400" b="1" dirty="0" err="1">
                <a:solidFill>
                  <a:srgbClr val="00B0F0"/>
                </a:solidFill>
                <a:latin typeface="Open Sans" panose="020B0606030504020204" pitchFamily="34" charset="0"/>
                <a:ea typeface="Open Sans" panose="020B0606030504020204" pitchFamily="34" charset="0"/>
                <a:cs typeface="Open Sans" panose="020B0606030504020204" pitchFamily="34" charset="0"/>
              </a:rPr>
              <a:t>Mentimetar</a:t>
            </a:r>
            <a:r>
              <a:rPr lang="hr-HR" dirty="0"/>
              <a:t> </a:t>
            </a:r>
          </a:p>
        </p:txBody>
      </p:sp>
      <p:sp>
        <p:nvSpPr>
          <p:cNvPr id="3" name="Rezervirano mjesto teksta 2">
            <a:extLst>
              <a:ext uri="{FF2B5EF4-FFF2-40B4-BE49-F238E27FC236}">
                <a16:creationId xmlns:a16="http://schemas.microsoft.com/office/drawing/2014/main" id="{97555561-D44D-46A0-A9A9-8CE481741990}"/>
              </a:ext>
            </a:extLst>
          </p:cNvPr>
          <p:cNvSpPr>
            <a:spLocks noGrp="1"/>
          </p:cNvSpPr>
          <p:nvPr>
            <p:ph type="body" idx="1"/>
          </p:nvPr>
        </p:nvSpPr>
        <p:spPr/>
        <p:txBody>
          <a:bodyPr>
            <a:normAutofit/>
          </a:bodyPr>
          <a:lstStyle/>
          <a:p>
            <a:r>
              <a:rPr lang="hr-HR" sz="3200" dirty="0">
                <a:latin typeface="Open Sans" panose="020B0606030504020204" pitchFamily="34" charset="0"/>
                <a:ea typeface="Open Sans" panose="020B0606030504020204" pitchFamily="34" charset="0"/>
                <a:cs typeface="Open Sans" panose="020B0606030504020204" pitchFamily="34" charset="0"/>
                <a:hlinkClick r:id="rId4"/>
              </a:rPr>
              <a:t>https://www.mentimeter.com/</a:t>
            </a:r>
            <a:r>
              <a:rPr lang="hr-HR" sz="3200" dirty="0">
                <a:latin typeface="Open Sans" panose="020B0606030504020204" pitchFamily="34" charset="0"/>
                <a:ea typeface="Open Sans" panose="020B0606030504020204" pitchFamily="34" charset="0"/>
                <a:cs typeface="Open Sans" panose="020B0606030504020204" pitchFamily="34" charset="0"/>
              </a:rPr>
              <a:t> </a:t>
            </a:r>
          </a:p>
        </p:txBody>
      </p:sp>
      <p:pic>
        <p:nvPicPr>
          <p:cNvPr id="4" name="Slika 3">
            <a:extLst>
              <a:ext uri="{FF2B5EF4-FFF2-40B4-BE49-F238E27FC236}">
                <a16:creationId xmlns:a16="http://schemas.microsoft.com/office/drawing/2014/main" id="{3362CB4A-756F-417F-BA34-1140032532E4}"/>
              </a:ext>
            </a:extLst>
          </p:cNvPr>
          <p:cNvPicPr>
            <a:picLocks noChangeAspect="1"/>
          </p:cNvPicPr>
          <p:nvPr/>
        </p:nvPicPr>
        <p:blipFill>
          <a:blip r:embed="rId5"/>
          <a:stretch>
            <a:fillRect/>
          </a:stretch>
        </p:blipFill>
        <p:spPr>
          <a:xfrm>
            <a:off x="1371741" y="3692711"/>
            <a:ext cx="2857500" cy="971550"/>
          </a:xfrm>
          <a:prstGeom prst="rect">
            <a:avLst/>
          </a:prstGeom>
        </p:spPr>
      </p:pic>
      <p:pic>
        <p:nvPicPr>
          <p:cNvPr id="5" name="Slika 4">
            <a:extLst>
              <a:ext uri="{FF2B5EF4-FFF2-40B4-BE49-F238E27FC236}">
                <a16:creationId xmlns:a16="http://schemas.microsoft.com/office/drawing/2014/main" id="{43855B29-DD18-482A-BA1B-324C6796CDDB}"/>
              </a:ext>
            </a:extLst>
          </p:cNvPr>
          <p:cNvPicPr>
            <a:picLocks noChangeAspect="1"/>
          </p:cNvPicPr>
          <p:nvPr/>
        </p:nvPicPr>
        <p:blipFill>
          <a:blip r:embed="rId6"/>
          <a:stretch>
            <a:fillRect/>
          </a:stretch>
        </p:blipFill>
        <p:spPr>
          <a:xfrm rot="402240">
            <a:off x="7015554" y="765048"/>
            <a:ext cx="5028534" cy="2828550"/>
          </a:xfrm>
          <a:prstGeom prst="rect">
            <a:avLst/>
          </a:prstGeom>
        </p:spPr>
      </p:pic>
    </p:spTree>
    <p:extLst>
      <p:ext uri="{BB962C8B-B14F-4D97-AF65-F5344CB8AC3E}">
        <p14:creationId xmlns:p14="http://schemas.microsoft.com/office/powerpoint/2010/main" val="3297853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F368325-0EEF-4665-BB23-A467FA288FBF}"/>
              </a:ext>
            </a:extLst>
          </p:cNvPr>
          <p:cNvSpPr>
            <a:spLocks noGrp="1"/>
          </p:cNvSpPr>
          <p:nvPr>
            <p:ph type="title"/>
          </p:nvPr>
        </p:nvSpPr>
        <p:spPr>
          <a:xfrm>
            <a:off x="625642" y="1060826"/>
            <a:ext cx="10515600" cy="528000"/>
          </a:xfrm>
        </p:spPr>
        <p:txBody>
          <a:bodyPr>
            <a:normAutofit fontScale="90000"/>
          </a:bodyPr>
          <a:lstStyle/>
          <a:p>
            <a:r>
              <a:rPr lang="hr-HR" sz="4400" b="1" dirty="0">
                <a:solidFill>
                  <a:srgbClr val="00B0F0"/>
                </a:solidFill>
                <a:latin typeface="Open Sans" panose="020B0606030504020204" pitchFamily="34" charset="0"/>
                <a:ea typeface="Open Sans" panose="020B0606030504020204" pitchFamily="34" charset="0"/>
                <a:cs typeface="Open Sans" panose="020B0606030504020204" pitchFamily="34" charset="0"/>
              </a:rPr>
              <a:t>Conceptboard</a:t>
            </a:r>
            <a:r>
              <a:rPr lang="hr-HR" dirty="0"/>
              <a:t>  </a:t>
            </a:r>
          </a:p>
        </p:txBody>
      </p:sp>
      <p:sp>
        <p:nvSpPr>
          <p:cNvPr id="3" name="Rezervirano mjesto teksta 2">
            <a:extLst>
              <a:ext uri="{FF2B5EF4-FFF2-40B4-BE49-F238E27FC236}">
                <a16:creationId xmlns:a16="http://schemas.microsoft.com/office/drawing/2014/main" id="{C0E9F38D-5BD7-4B1C-BDD1-549AD7A33A82}"/>
              </a:ext>
            </a:extLst>
          </p:cNvPr>
          <p:cNvSpPr>
            <a:spLocks noGrp="1"/>
          </p:cNvSpPr>
          <p:nvPr>
            <p:ph type="body" idx="1"/>
          </p:nvPr>
        </p:nvSpPr>
        <p:spPr>
          <a:xfrm>
            <a:off x="6980078" y="858892"/>
            <a:ext cx="5616985" cy="2733900"/>
          </a:xfrm>
        </p:spPr>
        <p:txBody>
          <a:bodyPr>
            <a:normAutofit/>
          </a:bodyPr>
          <a:lstStyle/>
          <a:p>
            <a:r>
              <a:rPr lang="hr-HR" sz="2800" b="0" i="0" u="none" strike="noStrike" dirty="0">
                <a:solidFill>
                  <a:srgbClr val="BA69AA"/>
                </a:solidFill>
                <a:effectLst/>
                <a:latin typeface="Open Sans" panose="020B0606030504020204" pitchFamily="34" charset="0"/>
                <a:hlinkClick r:id="rId3"/>
              </a:rPr>
              <a:t>https://conceptboard.com</a:t>
            </a:r>
            <a:r>
              <a:rPr lang="hr-HR" sz="2800" b="0" i="0" dirty="0">
                <a:solidFill>
                  <a:srgbClr val="444444"/>
                </a:solidFill>
                <a:effectLst/>
                <a:latin typeface="Open Sans" panose="020B0606030504020204" pitchFamily="34" charset="0"/>
              </a:rPr>
              <a:t> </a:t>
            </a:r>
            <a:endParaRPr lang="hr-HR" sz="2800" dirty="0"/>
          </a:p>
        </p:txBody>
      </p:sp>
      <p:pic>
        <p:nvPicPr>
          <p:cNvPr id="5" name="Slika 4">
            <a:extLst>
              <a:ext uri="{FF2B5EF4-FFF2-40B4-BE49-F238E27FC236}">
                <a16:creationId xmlns:a16="http://schemas.microsoft.com/office/drawing/2014/main" id="{A38F72A1-C6E4-48ED-AC7E-AD5BA014D9BF}"/>
              </a:ext>
            </a:extLst>
          </p:cNvPr>
          <p:cNvPicPr>
            <a:picLocks noChangeAspect="1"/>
          </p:cNvPicPr>
          <p:nvPr/>
        </p:nvPicPr>
        <p:blipFill>
          <a:blip r:embed="rId4"/>
          <a:stretch>
            <a:fillRect/>
          </a:stretch>
        </p:blipFill>
        <p:spPr>
          <a:xfrm>
            <a:off x="2385844" y="2062050"/>
            <a:ext cx="8662219" cy="4573379"/>
          </a:xfrm>
          <a:prstGeom prst="rect">
            <a:avLst/>
          </a:prstGeom>
        </p:spPr>
      </p:pic>
      <p:pic>
        <p:nvPicPr>
          <p:cNvPr id="7" name="Slika 6">
            <a:extLst>
              <a:ext uri="{FF2B5EF4-FFF2-40B4-BE49-F238E27FC236}">
                <a16:creationId xmlns:a16="http://schemas.microsoft.com/office/drawing/2014/main" id="{7B87A4D9-A79A-49E1-AB04-7CC388FA73E2}"/>
              </a:ext>
            </a:extLst>
          </p:cNvPr>
          <p:cNvPicPr>
            <a:picLocks noChangeAspect="1"/>
          </p:cNvPicPr>
          <p:nvPr/>
        </p:nvPicPr>
        <p:blipFill>
          <a:blip r:embed="rId5"/>
          <a:stretch>
            <a:fillRect/>
          </a:stretch>
        </p:blipFill>
        <p:spPr>
          <a:xfrm>
            <a:off x="661737" y="2002518"/>
            <a:ext cx="1150413" cy="1150413"/>
          </a:xfrm>
          <a:prstGeom prst="rect">
            <a:avLst/>
          </a:prstGeom>
        </p:spPr>
      </p:pic>
    </p:spTree>
    <p:extLst>
      <p:ext uri="{BB962C8B-B14F-4D97-AF65-F5344CB8AC3E}">
        <p14:creationId xmlns:p14="http://schemas.microsoft.com/office/powerpoint/2010/main" val="17244143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CF34E4F-BDF2-41F4-9B94-2F1A73F7A088}"/>
              </a:ext>
            </a:extLst>
          </p:cNvPr>
          <p:cNvSpPr>
            <a:spLocks noGrp="1"/>
          </p:cNvSpPr>
          <p:nvPr>
            <p:ph type="title"/>
          </p:nvPr>
        </p:nvSpPr>
        <p:spPr>
          <a:xfrm>
            <a:off x="345063" y="3945276"/>
            <a:ext cx="11336654" cy="2666601"/>
          </a:xfrm>
        </p:spPr>
        <p:txBody>
          <a:bodyPr>
            <a:normAutofit/>
          </a:bodyPr>
          <a:lstStyle/>
          <a:p>
            <a:pPr algn="ctr"/>
            <a:r>
              <a:rPr lang="hr-HR" sz="4400" dirty="0">
                <a:latin typeface="Open Sans" panose="020B0606030504020204" pitchFamily="34" charset="0"/>
                <a:ea typeface="Open Sans" panose="020B0606030504020204" pitchFamily="34" charset="0"/>
                <a:cs typeface="Open Sans" panose="020B0606030504020204" pitchFamily="34" charset="0"/>
              </a:rPr>
              <a:t>Zaključak</a:t>
            </a:r>
          </a:p>
        </p:txBody>
      </p:sp>
    </p:spTree>
    <p:extLst>
      <p:ext uri="{BB962C8B-B14F-4D97-AF65-F5344CB8AC3E}">
        <p14:creationId xmlns:p14="http://schemas.microsoft.com/office/powerpoint/2010/main" val="22653772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848B461-908C-47BF-A1DE-DD45D99258B9}"/>
              </a:ext>
            </a:extLst>
          </p:cNvPr>
          <p:cNvSpPr>
            <a:spLocks noGrp="1"/>
          </p:cNvSpPr>
          <p:nvPr>
            <p:ph type="title"/>
          </p:nvPr>
        </p:nvSpPr>
        <p:spPr>
          <a:xfrm>
            <a:off x="687383" y="845977"/>
            <a:ext cx="10515600" cy="528000"/>
          </a:xfrm>
        </p:spPr>
        <p:txBody>
          <a:bodyPr>
            <a:noAutofit/>
          </a:bodyPr>
          <a:lstStyle/>
          <a:p>
            <a:r>
              <a:rPr lang="hr-HR" sz="4000" b="1" dirty="0">
                <a:solidFill>
                  <a:srgbClr val="00B0F0"/>
                </a:solidFill>
                <a:latin typeface="Open Sans" panose="020B0606030504020204" pitchFamily="34" charset="0"/>
                <a:ea typeface="Open Sans" panose="020B0606030504020204" pitchFamily="34" charset="0"/>
                <a:cs typeface="Open Sans" panose="020B0606030504020204" pitchFamily="34" charset="0"/>
              </a:rPr>
              <a:t>Zaključak</a:t>
            </a:r>
          </a:p>
        </p:txBody>
      </p:sp>
      <p:sp>
        <p:nvSpPr>
          <p:cNvPr id="4" name="Rezervirano mjesto teksta 3">
            <a:extLst>
              <a:ext uri="{FF2B5EF4-FFF2-40B4-BE49-F238E27FC236}">
                <a16:creationId xmlns:a16="http://schemas.microsoft.com/office/drawing/2014/main" id="{F26138B7-DBE1-41EA-9D19-E298FBCDCC7D}"/>
              </a:ext>
            </a:extLst>
          </p:cNvPr>
          <p:cNvSpPr>
            <a:spLocks noGrp="1"/>
          </p:cNvSpPr>
          <p:nvPr>
            <p:ph type="body" idx="1"/>
          </p:nvPr>
        </p:nvSpPr>
        <p:spPr>
          <a:xfrm>
            <a:off x="575471" y="1475834"/>
            <a:ext cx="11391242" cy="2733900"/>
          </a:xfrm>
        </p:spPr>
        <p:txBody>
          <a:bodyPr>
            <a:noAutofit/>
          </a:bodyPr>
          <a:lstStyle/>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Obrazovna tehnologija u službi realizacije ishoda učenja</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Brojni besplatni digitalni alati dostupni su na e-Laboratoriju</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Repozitorij digitalnih obrazovnih sadržaja – Edutorij</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Izrada školske dokumentacije – alati koji omogućuju brzu i jednostavnu izradu, pohranu, dijeljenje i korištenje dokumentima</a:t>
            </a:r>
          </a:p>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Uključiti sve djelatnike</a:t>
            </a:r>
          </a:p>
          <a:p>
            <a:pPr marL="685800" indent="-457200">
              <a:buFont typeface="Arial" panose="020B0604020202020204" pitchFamily="34" charset="0"/>
              <a:buChar char="•"/>
            </a:pPr>
            <a:endParaRPr lang="hr-HR" sz="3000" dirty="0">
              <a:solidFill>
                <a:srgbClr val="E5097F"/>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98569941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F4D6ED3-4D4B-465D-9A1E-26B11954BFA6}"/>
              </a:ext>
            </a:extLst>
          </p:cNvPr>
          <p:cNvSpPr>
            <a:spLocks noGrp="1"/>
          </p:cNvSpPr>
          <p:nvPr>
            <p:ph type="title"/>
          </p:nvPr>
        </p:nvSpPr>
        <p:spPr>
          <a:xfrm>
            <a:off x="523411" y="876822"/>
            <a:ext cx="11967104" cy="1757645"/>
          </a:xfrm>
        </p:spPr>
        <p:txBody>
          <a:bodyPr>
            <a:noAutofit/>
          </a:bodyPr>
          <a:lstStyle/>
          <a:p>
            <a:r>
              <a:rPr lang="hr-HR" dirty="0"/>
              <a:t>U središtu poučavanja je učenik, a ne digitalna tehnologija!</a:t>
            </a:r>
            <a:br>
              <a:rPr lang="hr-HR" dirty="0"/>
            </a:br>
            <a:endParaRPr lang="hr-HR" sz="4000" dirty="0"/>
          </a:p>
        </p:txBody>
      </p:sp>
      <p:sp>
        <p:nvSpPr>
          <p:cNvPr id="4" name="Rezervirano mjesto teksta 3">
            <a:extLst>
              <a:ext uri="{FF2B5EF4-FFF2-40B4-BE49-F238E27FC236}">
                <a16:creationId xmlns:a16="http://schemas.microsoft.com/office/drawing/2014/main" id="{F26138B7-DBE1-41EA-9D19-E298FBCDCC7D}"/>
              </a:ext>
            </a:extLst>
          </p:cNvPr>
          <p:cNvSpPr>
            <a:spLocks noGrp="1"/>
          </p:cNvSpPr>
          <p:nvPr>
            <p:ph type="body" idx="1"/>
          </p:nvPr>
        </p:nvSpPr>
        <p:spPr>
          <a:xfrm>
            <a:off x="2766992" y="2634467"/>
            <a:ext cx="10515600" cy="2733900"/>
          </a:xfrm>
        </p:spPr>
        <p:txBody>
          <a:bodyPr>
            <a:noAutofit/>
          </a:bodyPr>
          <a:lstStyle/>
          <a:p>
            <a:pPr marL="228600" indent="0"/>
            <a:endParaRPr lang="hr-HR" sz="3000" dirty="0">
              <a:solidFill>
                <a:srgbClr val="E5097F"/>
              </a:solidFill>
              <a:latin typeface="Open Sans" panose="020B0606030504020204" pitchFamily="34" charset="0"/>
              <a:ea typeface="Open Sans" panose="020B0606030504020204" pitchFamily="34" charset="0"/>
              <a:cs typeface="Open Sans" panose="020B0606030504020204" pitchFamily="34" charset="0"/>
            </a:endParaRPr>
          </a:p>
          <a:p>
            <a:pPr marL="228600" indent="0"/>
            <a:endParaRPr lang="hr-HR" sz="3000" dirty="0">
              <a:solidFill>
                <a:srgbClr val="E5097F"/>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Rezervirano mjesto teksta 3">
            <a:extLst>
              <a:ext uri="{FF2B5EF4-FFF2-40B4-BE49-F238E27FC236}">
                <a16:creationId xmlns:a16="http://schemas.microsoft.com/office/drawing/2014/main" id="{2B2B81A0-9F84-4014-BB94-DC84655CCFB2}"/>
              </a:ext>
            </a:extLst>
          </p:cNvPr>
          <p:cNvSpPr txBox="1">
            <a:spLocks/>
          </p:cNvSpPr>
          <p:nvPr/>
        </p:nvSpPr>
        <p:spPr>
          <a:xfrm>
            <a:off x="523411" y="2054267"/>
            <a:ext cx="10803118" cy="3314099"/>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eaLnBrk="1" hangingPunct="1">
              <a:lnSpc>
                <a:spcPct val="90000"/>
              </a:lnSpc>
              <a:spcBef>
                <a:spcPts val="1000"/>
              </a:spcBef>
              <a:spcAft>
                <a:spcPts val="0"/>
              </a:spcAft>
              <a:buClr>
                <a:srgbClr val="000000"/>
              </a:buClr>
              <a:buSzPts val="1800"/>
              <a:buFont typeface="Open Sans Light"/>
              <a:buNone/>
              <a:defRPr sz="1800" b="0" i="0" u="none" strike="noStrike" cap="none">
                <a:solidFill>
                  <a:srgbClr val="000000"/>
                </a:solidFill>
                <a:latin typeface="Open Sans Light"/>
                <a:ea typeface="Open Sans Light"/>
                <a:cs typeface="Open Sans Light"/>
                <a:sym typeface="Open Sans Light"/>
              </a:defRPr>
            </a:lvl1pPr>
            <a:lvl2pPr marL="914400" marR="0" lvl="1" indent="-228600" algn="l" rtl="0" eaLnBrk="1" hangingPunct="1">
              <a:lnSpc>
                <a:spcPct val="90000"/>
              </a:lnSpc>
              <a:spcBef>
                <a:spcPts val="500"/>
              </a:spcBef>
              <a:spcAft>
                <a:spcPts val="0"/>
              </a:spcAft>
              <a:buClr>
                <a:srgbClr val="000000"/>
              </a:buClr>
              <a:buSzPts val="1800"/>
              <a:buFont typeface="Open Sans Light"/>
              <a:buNone/>
              <a:defRPr sz="1800" b="0" i="0" u="none" strike="noStrike" cap="none">
                <a:solidFill>
                  <a:srgbClr val="000000"/>
                </a:solidFill>
                <a:latin typeface="Open Sans Light"/>
                <a:ea typeface="Open Sans Light"/>
                <a:cs typeface="Open Sans Light"/>
                <a:sym typeface="Open Sans Light"/>
              </a:defRPr>
            </a:lvl2pPr>
            <a:lvl3pPr marL="1371600" marR="0" lvl="2" indent="-228600" algn="l" rtl="0" eaLnBrk="1" hangingPunct="1">
              <a:lnSpc>
                <a:spcPct val="90000"/>
              </a:lnSpc>
              <a:spcBef>
                <a:spcPts val="500"/>
              </a:spcBef>
              <a:spcAft>
                <a:spcPts val="0"/>
              </a:spcAft>
              <a:buClr>
                <a:srgbClr val="000000"/>
              </a:buClr>
              <a:buSzPts val="1800"/>
              <a:buFont typeface="Open Sans Light"/>
              <a:buNone/>
              <a:defRPr sz="1800" b="0" i="0" u="none" strike="noStrike" cap="none">
                <a:solidFill>
                  <a:srgbClr val="000000"/>
                </a:solidFill>
                <a:latin typeface="Open Sans Light"/>
                <a:ea typeface="Open Sans Light"/>
                <a:cs typeface="Open Sans Light"/>
                <a:sym typeface="Open Sans Light"/>
              </a:defRPr>
            </a:lvl3pPr>
            <a:lvl4pPr marL="1828800" marR="0" lvl="3" indent="-228600" algn="l" rtl="0" eaLnBrk="1" hangingPunct="1">
              <a:lnSpc>
                <a:spcPct val="90000"/>
              </a:lnSpc>
              <a:spcBef>
                <a:spcPts val="500"/>
              </a:spcBef>
              <a:spcAft>
                <a:spcPts val="0"/>
              </a:spcAft>
              <a:buClr>
                <a:srgbClr val="000000"/>
              </a:buClr>
              <a:buSzPts val="1800"/>
              <a:buFont typeface="Open Sans Light"/>
              <a:buNone/>
              <a:defRPr sz="1800" b="0" i="0" u="none" strike="noStrike" cap="none">
                <a:solidFill>
                  <a:srgbClr val="000000"/>
                </a:solidFill>
                <a:latin typeface="Open Sans Light"/>
                <a:ea typeface="Open Sans Light"/>
                <a:cs typeface="Open Sans Light"/>
                <a:sym typeface="Open Sans Light"/>
              </a:defRPr>
            </a:lvl4pPr>
            <a:lvl5pPr marL="2286000" marR="0" lvl="4" indent="-228600" algn="l" rtl="0" eaLnBrk="1" hangingPunct="1">
              <a:lnSpc>
                <a:spcPct val="90000"/>
              </a:lnSpc>
              <a:spcBef>
                <a:spcPts val="500"/>
              </a:spcBef>
              <a:spcAft>
                <a:spcPts val="0"/>
              </a:spcAft>
              <a:buClr>
                <a:srgbClr val="000000"/>
              </a:buClr>
              <a:buSzPts val="1800"/>
              <a:buFont typeface="Open Sans Light"/>
              <a:buNone/>
              <a:defRPr sz="1800" b="0" i="0" u="none" strike="noStrike" cap="none">
                <a:solidFill>
                  <a:srgbClr val="000000"/>
                </a:solidFill>
                <a:latin typeface="Open Sans Light"/>
                <a:ea typeface="Open Sans Light"/>
                <a:cs typeface="Open Sans Light"/>
                <a:sym typeface="Open Sans Light"/>
              </a:defRPr>
            </a:lvl5pPr>
            <a:lvl6pPr marL="2743200" marR="0" lvl="5" indent="-342900" algn="l" rtl="0" eaLnBrk="1" hangingPunct="1">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6pPr>
            <a:lvl7pPr marL="3200400" marR="0" lvl="6" indent="-342900" algn="l" rtl="0" eaLnBrk="1" hangingPunct="1">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7pPr>
            <a:lvl8pPr marL="3657600" marR="0" lvl="7" indent="-342900" algn="l" rtl="0" eaLnBrk="1" hangingPunct="1">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8pPr>
            <a:lvl9pPr marL="4114800" marR="0" lvl="8" indent="-342900" algn="l" rtl="0" eaLnBrk="1" hangingPunct="1">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9pPr>
          </a:lstStyle>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Digitalne tehnologije uvelike olakšavaju:</a:t>
            </a:r>
          </a:p>
          <a:p>
            <a:pPr marL="1143000" lvl="1"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realizaciju ideja </a:t>
            </a:r>
          </a:p>
          <a:p>
            <a:pPr marL="1143000" lvl="1"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osmišljavanje didaktičkih strategija i pristupa</a:t>
            </a:r>
          </a:p>
        </p:txBody>
      </p:sp>
    </p:spTree>
    <p:extLst>
      <p:ext uri="{BB962C8B-B14F-4D97-AF65-F5344CB8AC3E}">
        <p14:creationId xmlns:p14="http://schemas.microsoft.com/office/powerpoint/2010/main" val="2247826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12F5720-3073-4EF6-AAF6-8E2669F73BD6}"/>
              </a:ext>
            </a:extLst>
          </p:cNvPr>
          <p:cNvSpPr>
            <a:spLocks noGrp="1"/>
          </p:cNvSpPr>
          <p:nvPr>
            <p:ph type="title"/>
          </p:nvPr>
        </p:nvSpPr>
        <p:spPr>
          <a:xfrm>
            <a:off x="130123" y="1062128"/>
            <a:ext cx="12193347" cy="528000"/>
          </a:xfrm>
        </p:spPr>
        <p:txBody>
          <a:bodyPr>
            <a:noAutofit/>
          </a:bodyPr>
          <a:lstStyle/>
          <a:p>
            <a:r>
              <a:rPr lang="hr-HR" sz="4000" b="1" dirty="0">
                <a:latin typeface="Open Sans" panose="020B0606030504020204" pitchFamily="34" charset="0"/>
                <a:ea typeface="Open Sans" panose="020B0606030504020204" pitchFamily="34" charset="0"/>
                <a:cs typeface="Open Sans" panose="020B0606030504020204" pitchFamily="34" charset="0"/>
              </a:rPr>
              <a:t>Priručnik i prezentacija na </a:t>
            </a:r>
            <a:r>
              <a:rPr lang="hr-HR" sz="4000" b="1" dirty="0" err="1">
                <a:latin typeface="Open Sans" panose="020B0606030504020204" pitchFamily="34" charset="0"/>
                <a:ea typeface="Open Sans" panose="020B0606030504020204" pitchFamily="34" charset="0"/>
                <a:cs typeface="Open Sans" panose="020B0606030504020204" pitchFamily="34" charset="0"/>
              </a:rPr>
              <a:t>Edutoriju</a:t>
            </a:r>
            <a:r>
              <a:rPr lang="hr-HR" sz="4000" b="1" dirty="0">
                <a:latin typeface="Open Sans" panose="020B0606030504020204" pitchFamily="34" charset="0"/>
                <a:ea typeface="Open Sans" panose="020B0606030504020204" pitchFamily="34" charset="0"/>
                <a:cs typeface="Open Sans" panose="020B0606030504020204" pitchFamily="34" charset="0"/>
              </a:rPr>
              <a:t> u kolekciji</a:t>
            </a:r>
          </a:p>
        </p:txBody>
      </p:sp>
      <p:sp>
        <p:nvSpPr>
          <p:cNvPr id="3" name="Rezervirano mjesto teksta 2">
            <a:extLst>
              <a:ext uri="{FF2B5EF4-FFF2-40B4-BE49-F238E27FC236}">
                <a16:creationId xmlns:a16="http://schemas.microsoft.com/office/drawing/2014/main" id="{720066F9-B5A8-42BA-84D9-428EE4594E1C}"/>
              </a:ext>
            </a:extLst>
          </p:cNvPr>
          <p:cNvSpPr>
            <a:spLocks noGrp="1"/>
          </p:cNvSpPr>
          <p:nvPr>
            <p:ph type="body" idx="1"/>
          </p:nvPr>
        </p:nvSpPr>
        <p:spPr/>
        <p:txBody>
          <a:bodyPr/>
          <a:lstStyle/>
          <a:p>
            <a:endParaRPr lang="hr-HR" dirty="0">
              <a:latin typeface="Open Sans" panose="020B0606030504020204" pitchFamily="34" charset="0"/>
              <a:ea typeface="Open Sans" panose="020B0606030504020204" pitchFamily="34" charset="0"/>
              <a:cs typeface="Open Sans" panose="020B0606030504020204" pitchFamily="34" charset="0"/>
            </a:endParaRPr>
          </a:p>
          <a:p>
            <a:endParaRPr lang="hr-HR" dirty="0">
              <a:latin typeface="Open Sans" panose="020B0606030504020204" pitchFamily="34" charset="0"/>
              <a:ea typeface="Open Sans" panose="020B0606030504020204" pitchFamily="34" charset="0"/>
              <a:cs typeface="Open Sans" panose="020B0606030504020204" pitchFamily="34" charset="0"/>
            </a:endParaRPr>
          </a:p>
          <a:p>
            <a:endParaRPr lang="hr-HR" dirty="0">
              <a:latin typeface="Open Sans" panose="020B0606030504020204" pitchFamily="34" charset="0"/>
              <a:ea typeface="Open Sans" panose="020B0606030504020204" pitchFamily="34" charset="0"/>
              <a:cs typeface="Open Sans" panose="020B0606030504020204" pitchFamily="34" charset="0"/>
            </a:endParaRPr>
          </a:p>
          <a:p>
            <a:r>
              <a:rPr lang="hr-HR" sz="3200" dirty="0">
                <a:solidFill>
                  <a:schemeClr val="tx1"/>
                </a:solidFill>
                <a:latin typeface="Open Sans" panose="020B0606030504020204" pitchFamily="34" charset="0"/>
                <a:ea typeface="Open Sans" panose="020B0606030504020204" pitchFamily="34" charset="0"/>
                <a:cs typeface="Open Sans" panose="020B0606030504020204" pitchFamily="34" charset="0"/>
              </a:rPr>
              <a:t>edutorij.e-skole.hr</a:t>
            </a:r>
          </a:p>
          <a:p>
            <a:endParaRPr lang="hr-HR" dirty="0"/>
          </a:p>
        </p:txBody>
      </p:sp>
      <p:pic>
        <p:nvPicPr>
          <p:cNvPr id="12" name="Slika 11">
            <a:extLst>
              <a:ext uri="{FF2B5EF4-FFF2-40B4-BE49-F238E27FC236}">
                <a16:creationId xmlns:a16="http://schemas.microsoft.com/office/drawing/2014/main" id="{ADB70C5D-2B59-4F1C-BE64-D2145A70BFA2}"/>
              </a:ext>
            </a:extLst>
          </p:cNvPr>
          <p:cNvPicPr>
            <a:picLocks noChangeAspect="1"/>
          </p:cNvPicPr>
          <p:nvPr/>
        </p:nvPicPr>
        <p:blipFill rotWithShape="1">
          <a:blip r:embed="rId3"/>
          <a:srcRect r="37270" b="55992"/>
          <a:stretch/>
        </p:blipFill>
        <p:spPr>
          <a:xfrm>
            <a:off x="4876799" y="1809985"/>
            <a:ext cx="7315200" cy="1712759"/>
          </a:xfrm>
          <a:prstGeom prst="rect">
            <a:avLst/>
          </a:prstGeom>
          <a:ln>
            <a:solidFill>
              <a:schemeClr val="tx1">
                <a:lumMod val="50000"/>
                <a:lumOff val="50000"/>
              </a:schemeClr>
            </a:solidFill>
          </a:ln>
        </p:spPr>
      </p:pic>
      <p:pic>
        <p:nvPicPr>
          <p:cNvPr id="14" name="Slika 13" descr="Slika na kojoj se prikazuje tekst&#10;&#10;Opis je automatski generiran">
            <a:extLst>
              <a:ext uri="{FF2B5EF4-FFF2-40B4-BE49-F238E27FC236}">
                <a16:creationId xmlns:a16="http://schemas.microsoft.com/office/drawing/2014/main" id="{1CC05ECB-323B-497E-A881-150BB4274836}"/>
              </a:ext>
            </a:extLst>
          </p:cNvPr>
          <p:cNvPicPr>
            <a:picLocks noChangeAspect="1"/>
          </p:cNvPicPr>
          <p:nvPr/>
        </p:nvPicPr>
        <p:blipFill rotWithShape="1">
          <a:blip r:embed="rId4"/>
          <a:srcRect r="4500" b="6839"/>
          <a:stretch/>
        </p:blipFill>
        <p:spPr>
          <a:xfrm>
            <a:off x="4876800" y="4142876"/>
            <a:ext cx="7315200" cy="1712759"/>
          </a:xfrm>
          <a:prstGeom prst="rect">
            <a:avLst/>
          </a:prstGeom>
          <a:ln>
            <a:solidFill>
              <a:schemeClr val="tx1">
                <a:lumMod val="50000"/>
                <a:lumOff val="50000"/>
              </a:schemeClr>
            </a:solidFill>
          </a:ln>
          <a:effectLst>
            <a:softEdge rad="0"/>
          </a:effectLst>
        </p:spPr>
      </p:pic>
      <p:sp>
        <p:nvSpPr>
          <p:cNvPr id="18" name="Strelica: desno 17">
            <a:extLst>
              <a:ext uri="{FF2B5EF4-FFF2-40B4-BE49-F238E27FC236}">
                <a16:creationId xmlns:a16="http://schemas.microsoft.com/office/drawing/2014/main" id="{2AD12F43-AA56-4281-ADC5-CEED2BC7EC09}"/>
              </a:ext>
            </a:extLst>
          </p:cNvPr>
          <p:cNvSpPr/>
          <p:nvPr/>
        </p:nvSpPr>
        <p:spPr>
          <a:xfrm>
            <a:off x="6226797" y="2534072"/>
            <a:ext cx="651641" cy="211623"/>
          </a:xfrm>
          <a:prstGeom prst="rightArrow">
            <a:avLst/>
          </a:prstGeom>
          <a:ln>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hr-HR"/>
          </a:p>
        </p:txBody>
      </p:sp>
      <p:sp>
        <p:nvSpPr>
          <p:cNvPr id="19" name="Strelica: desno 18">
            <a:extLst>
              <a:ext uri="{FF2B5EF4-FFF2-40B4-BE49-F238E27FC236}">
                <a16:creationId xmlns:a16="http://schemas.microsoft.com/office/drawing/2014/main" id="{C60BF9F4-3DD4-4E2B-93B4-0DBAA33BAF60}"/>
              </a:ext>
            </a:extLst>
          </p:cNvPr>
          <p:cNvSpPr/>
          <p:nvPr/>
        </p:nvSpPr>
        <p:spPr>
          <a:xfrm rot="2794412">
            <a:off x="9779875" y="4130567"/>
            <a:ext cx="651641" cy="211623"/>
          </a:xfrm>
          <a:prstGeom prst="rightArrow">
            <a:avLst/>
          </a:prstGeom>
          <a:ln>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hr-HR"/>
          </a:p>
        </p:txBody>
      </p:sp>
    </p:spTree>
    <p:extLst>
      <p:ext uri="{BB962C8B-B14F-4D97-AF65-F5344CB8AC3E}">
        <p14:creationId xmlns:p14="http://schemas.microsoft.com/office/powerpoint/2010/main" val="33224459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Diagram 1">
            <a:extLst>
              <a:ext uri="{FF2B5EF4-FFF2-40B4-BE49-F238E27FC236}">
                <a16:creationId xmlns:a16="http://schemas.microsoft.com/office/drawing/2014/main" id="{2EBFD261-54D0-4305-882C-1B6A5E229BEA}"/>
              </a:ext>
            </a:extLst>
          </p:cNvPr>
          <p:cNvGraphicFramePr/>
          <p:nvPr>
            <p:extLst>
              <p:ext uri="{D42A27DB-BD31-4B8C-83A1-F6EECF244321}">
                <p14:modId xmlns:p14="http://schemas.microsoft.com/office/powerpoint/2010/main" val="1413697435"/>
              </p:ext>
            </p:extLst>
          </p:nvPr>
        </p:nvGraphicFramePr>
        <p:xfrm>
          <a:off x="1302043" y="797695"/>
          <a:ext cx="8191499" cy="53911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92" name="Slika 192">
            <a:extLst>
              <a:ext uri="{FF2B5EF4-FFF2-40B4-BE49-F238E27FC236}">
                <a16:creationId xmlns:a16="http://schemas.microsoft.com/office/drawing/2014/main" id="{67DFF9C9-6104-4688-B354-96B4DAE408E5}"/>
              </a:ext>
            </a:extLst>
          </p:cNvPr>
          <p:cNvPicPr>
            <a:picLocks noChangeAspect="1"/>
          </p:cNvPicPr>
          <p:nvPr/>
        </p:nvPicPr>
        <p:blipFill>
          <a:blip r:embed="rId8"/>
          <a:stretch>
            <a:fillRect/>
          </a:stretch>
        </p:blipFill>
        <p:spPr>
          <a:xfrm>
            <a:off x="9711720" y="1462509"/>
            <a:ext cx="1752798" cy="1722480"/>
          </a:xfrm>
          <a:prstGeom prst="rect">
            <a:avLst/>
          </a:prstGeom>
        </p:spPr>
      </p:pic>
    </p:spTree>
    <p:extLst>
      <p:ext uri="{BB962C8B-B14F-4D97-AF65-F5344CB8AC3E}">
        <p14:creationId xmlns:p14="http://schemas.microsoft.com/office/powerpoint/2010/main" val="350267473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pic>
        <p:nvPicPr>
          <p:cNvPr id="335" name="Google Shape;335;p35"/>
          <p:cNvPicPr preferRelativeResize="0"/>
          <p:nvPr/>
        </p:nvPicPr>
        <p:blipFill rotWithShape="1">
          <a:blip r:embed="rId3">
            <a:alphaModFix/>
          </a:blip>
          <a:srcRect/>
          <a:stretch/>
        </p:blipFill>
        <p:spPr>
          <a:xfrm>
            <a:off x="4822310" y="1614744"/>
            <a:ext cx="2311400" cy="3136900"/>
          </a:xfrm>
          <a:prstGeom prst="rect">
            <a:avLst/>
          </a:prstGeom>
          <a:noFill/>
          <a:ln>
            <a:noFill/>
          </a:ln>
        </p:spPr>
      </p:pic>
      <p:sp>
        <p:nvSpPr>
          <p:cNvPr id="336" name="Google Shape;336;p35"/>
          <p:cNvSpPr txBox="1"/>
          <p:nvPr/>
        </p:nvSpPr>
        <p:spPr>
          <a:xfrm>
            <a:off x="2448228" y="6100198"/>
            <a:ext cx="7059564"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Open Sans"/>
                <a:ea typeface="Open Sans"/>
                <a:cs typeface="Open Sans"/>
                <a:sym typeface="Open Sans"/>
              </a:rPr>
              <a:t>Kontakt: Hrvatska akademska i istraživačka mreža – CARNET | Josipa Marohnića 5, 10000 Zagreb</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Open Sans"/>
                <a:ea typeface="Open Sans"/>
                <a:cs typeface="Open Sans"/>
                <a:sym typeface="Open Sans"/>
              </a:rPr>
              <a:t>Tel.: +385 1 6661 616 | www.carnet.hr</a:t>
            </a:r>
            <a:endParaRPr sz="1200" b="0" i="0" u="none" strike="noStrike" cap="none">
              <a:solidFill>
                <a:schemeClr val="lt1"/>
              </a:solidFill>
              <a:latin typeface="Open Sans"/>
              <a:ea typeface="Open Sans"/>
              <a:cs typeface="Open Sans"/>
              <a:sym typeface="Open Sans"/>
            </a:endParaRPr>
          </a:p>
        </p:txBody>
      </p:sp>
      <p:cxnSp>
        <p:nvCxnSpPr>
          <p:cNvPr id="337" name="Google Shape;337;p35"/>
          <p:cNvCxnSpPr/>
          <p:nvPr/>
        </p:nvCxnSpPr>
        <p:spPr>
          <a:xfrm>
            <a:off x="2544215" y="6038269"/>
            <a:ext cx="6764594" cy="0"/>
          </a:xfrm>
          <a:prstGeom prst="straightConnector1">
            <a:avLst/>
          </a:prstGeom>
          <a:noFill/>
          <a:ln w="9525" cap="flat" cmpd="sng">
            <a:solidFill>
              <a:schemeClr val="lt1"/>
            </a:solidFill>
            <a:prstDash val="solid"/>
            <a:miter lim="800000"/>
            <a:headEnd type="none" w="sm" len="sm"/>
            <a:tailEnd type="none" w="sm" len="sm"/>
          </a:ln>
        </p:spPr>
      </p:cxnSp>
      <p:sp>
        <p:nvSpPr>
          <p:cNvPr id="338" name="Google Shape;338;p35"/>
          <p:cNvSpPr txBox="1"/>
          <p:nvPr/>
        </p:nvSpPr>
        <p:spPr>
          <a:xfrm>
            <a:off x="2372689" y="4989503"/>
            <a:ext cx="7210641"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err="1">
                <a:solidFill>
                  <a:schemeClr val="lt1"/>
                </a:solidFill>
                <a:latin typeface="Open Sans"/>
                <a:ea typeface="Open Sans"/>
                <a:cs typeface="Open Sans"/>
                <a:sym typeface="Open Sans"/>
              </a:rPr>
              <a:t>Projekt</a:t>
            </a:r>
            <a:r>
              <a:rPr lang="en-US" sz="1200" b="0" i="0" u="none" strike="noStrike" cap="none">
                <a:solidFill>
                  <a:schemeClr val="lt1"/>
                </a:solidFill>
                <a:latin typeface="Open Sans"/>
                <a:ea typeface="Open Sans"/>
                <a:cs typeface="Open Sans"/>
                <a:sym typeface="Open Sans"/>
              </a:rPr>
              <a:t> je </a:t>
            </a:r>
            <a:r>
              <a:rPr lang="en-US" sz="1200" b="0" i="0" u="none" strike="noStrike" cap="none" err="1">
                <a:solidFill>
                  <a:schemeClr val="lt1"/>
                </a:solidFill>
                <a:latin typeface="Open Sans"/>
                <a:ea typeface="Open Sans"/>
                <a:cs typeface="Open Sans"/>
                <a:sym typeface="Open Sans"/>
              </a:rPr>
              <a:t>sufinancirala</a:t>
            </a:r>
            <a:r>
              <a:rPr lang="en-US" sz="1200" b="0" i="0" u="none" strike="noStrike" cap="none">
                <a:solidFill>
                  <a:schemeClr val="lt1"/>
                </a:solidFill>
                <a:latin typeface="Open Sans"/>
                <a:ea typeface="Open Sans"/>
                <a:cs typeface="Open Sans"/>
                <a:sym typeface="Open Sans"/>
              </a:rPr>
              <a:t> </a:t>
            </a:r>
            <a:r>
              <a:rPr lang="en-US" sz="1200" b="0" i="0" u="none" strike="noStrike" cap="none" err="1">
                <a:solidFill>
                  <a:schemeClr val="lt1"/>
                </a:solidFill>
                <a:latin typeface="Open Sans"/>
                <a:ea typeface="Open Sans"/>
                <a:cs typeface="Open Sans"/>
                <a:sym typeface="Open Sans"/>
              </a:rPr>
              <a:t>Europska</a:t>
            </a:r>
            <a:r>
              <a:rPr lang="en-US" sz="1200" b="0" i="0" u="none" strike="noStrike" cap="none">
                <a:solidFill>
                  <a:schemeClr val="lt1"/>
                </a:solidFill>
                <a:latin typeface="Open Sans"/>
                <a:ea typeface="Open Sans"/>
                <a:cs typeface="Open Sans"/>
                <a:sym typeface="Open Sans"/>
              </a:rPr>
              <a:t> </a:t>
            </a:r>
            <a:r>
              <a:rPr lang="en-US" sz="1200" b="0" i="0" u="none" strike="noStrike" cap="none" err="1">
                <a:solidFill>
                  <a:schemeClr val="lt1"/>
                </a:solidFill>
                <a:latin typeface="Open Sans"/>
                <a:ea typeface="Open Sans"/>
                <a:cs typeface="Open Sans"/>
                <a:sym typeface="Open Sans"/>
              </a:rPr>
              <a:t>unija</a:t>
            </a:r>
            <a:r>
              <a:rPr lang="en-US" sz="1200" b="0" i="0" u="none" strike="noStrike" cap="none">
                <a:solidFill>
                  <a:schemeClr val="lt1"/>
                </a:solidFill>
                <a:latin typeface="Open Sans"/>
                <a:ea typeface="Open Sans"/>
                <a:cs typeface="Open Sans"/>
                <a:sym typeface="Open Sans"/>
              </a:rPr>
              <a:t> </a:t>
            </a:r>
            <a:r>
              <a:rPr lang="en-US" sz="1200" b="0" i="0" u="none" strike="noStrike" cap="none" err="1">
                <a:solidFill>
                  <a:schemeClr val="lt1"/>
                </a:solidFill>
                <a:latin typeface="Open Sans"/>
                <a:ea typeface="Open Sans"/>
                <a:cs typeface="Open Sans"/>
                <a:sym typeface="Open Sans"/>
              </a:rPr>
              <a:t>iz</a:t>
            </a:r>
            <a:r>
              <a:rPr lang="en-US" sz="1200" b="0" i="0" u="none" strike="noStrike" cap="none">
                <a:solidFill>
                  <a:schemeClr val="lt1"/>
                </a:solidFill>
                <a:latin typeface="Open Sans"/>
                <a:ea typeface="Open Sans"/>
                <a:cs typeface="Open Sans"/>
                <a:sym typeface="Open Sans"/>
              </a:rPr>
              <a:t> </a:t>
            </a:r>
            <a:r>
              <a:rPr lang="en-US" sz="1200" b="0" i="0" u="none" strike="noStrike" cap="none" err="1">
                <a:solidFill>
                  <a:schemeClr val="lt1"/>
                </a:solidFill>
                <a:latin typeface="Open Sans"/>
                <a:ea typeface="Open Sans"/>
                <a:cs typeface="Open Sans"/>
                <a:sym typeface="Open Sans"/>
              </a:rPr>
              <a:t>europskih</a:t>
            </a:r>
            <a:r>
              <a:rPr lang="en-US" sz="1200" b="0" i="0" u="none" strike="noStrike" cap="none">
                <a:solidFill>
                  <a:schemeClr val="lt1"/>
                </a:solidFill>
                <a:latin typeface="Open Sans"/>
                <a:ea typeface="Open Sans"/>
                <a:cs typeface="Open Sans"/>
                <a:sym typeface="Open Sans"/>
              </a:rPr>
              <a:t> </a:t>
            </a:r>
            <a:r>
              <a:rPr lang="en-US" sz="1200" b="0" i="0" u="none" strike="noStrike" cap="none" err="1">
                <a:solidFill>
                  <a:schemeClr val="lt1"/>
                </a:solidFill>
                <a:latin typeface="Open Sans"/>
                <a:ea typeface="Open Sans"/>
                <a:cs typeface="Open Sans"/>
                <a:sym typeface="Open Sans"/>
              </a:rPr>
              <a:t>strukturnih</a:t>
            </a:r>
            <a:r>
              <a:rPr lang="en-US" sz="1200" b="0" i="0" u="none" strike="noStrike" cap="none">
                <a:solidFill>
                  <a:schemeClr val="lt1"/>
                </a:solidFill>
                <a:latin typeface="Open Sans"/>
                <a:ea typeface="Open Sans"/>
                <a:cs typeface="Open Sans"/>
                <a:sym typeface="Open Sans"/>
              </a:rPr>
              <a:t> </a:t>
            </a:r>
            <a:r>
              <a:rPr lang="en-US" sz="1200" b="0" i="0" u="none" strike="noStrike" cap="none" err="1">
                <a:solidFill>
                  <a:schemeClr val="lt1"/>
                </a:solidFill>
                <a:latin typeface="Open Sans"/>
                <a:ea typeface="Open Sans"/>
                <a:cs typeface="Open Sans"/>
                <a:sym typeface="Open Sans"/>
              </a:rPr>
              <a:t>i</a:t>
            </a:r>
            <a:r>
              <a:rPr lang="en-US" sz="1200" b="0" i="0" u="none" strike="noStrike" cap="none">
                <a:solidFill>
                  <a:schemeClr val="lt1"/>
                </a:solidFill>
                <a:latin typeface="Open Sans"/>
                <a:ea typeface="Open Sans"/>
                <a:cs typeface="Open Sans"/>
                <a:sym typeface="Open Sans"/>
              </a:rPr>
              <a:t> </a:t>
            </a:r>
            <a:r>
              <a:rPr lang="en-US" sz="1200" b="0" i="0" u="none" strike="noStrike" cap="none" err="1">
                <a:solidFill>
                  <a:schemeClr val="lt1"/>
                </a:solidFill>
                <a:latin typeface="Open Sans"/>
                <a:ea typeface="Open Sans"/>
                <a:cs typeface="Open Sans"/>
                <a:sym typeface="Open Sans"/>
              </a:rPr>
              <a:t>investicijskih</a:t>
            </a:r>
            <a:r>
              <a:rPr lang="en-US" sz="1200" b="0" i="0" u="none" strike="noStrike" cap="none">
                <a:solidFill>
                  <a:schemeClr val="lt1"/>
                </a:solidFill>
                <a:latin typeface="Open Sans"/>
                <a:ea typeface="Open Sans"/>
                <a:cs typeface="Open Sans"/>
                <a:sym typeface="Open Sans"/>
              </a:rPr>
              <a:t> </a:t>
            </a:r>
            <a:r>
              <a:rPr lang="en-US" sz="1200" b="0" i="0" u="none" strike="noStrike" cap="none" err="1">
                <a:solidFill>
                  <a:schemeClr val="lt1"/>
                </a:solidFill>
                <a:latin typeface="Open Sans"/>
                <a:ea typeface="Open Sans"/>
                <a:cs typeface="Open Sans"/>
                <a:sym typeface="Open Sans"/>
              </a:rPr>
              <a:t>fondova</a:t>
            </a:r>
            <a:r>
              <a:rPr lang="en-US" sz="1200" b="0" i="0" u="none" strike="noStrike" cap="none">
                <a:solidFill>
                  <a:schemeClr val="lt1"/>
                </a:solidFill>
                <a:latin typeface="Open Sans"/>
                <a:ea typeface="Open Sans"/>
                <a:cs typeface="Open Sans"/>
                <a:sym typeface="Open Sans"/>
              </a:rPr>
              <a: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err="1">
                <a:solidFill>
                  <a:schemeClr val="lt1"/>
                </a:solidFill>
                <a:latin typeface="Open Sans"/>
                <a:ea typeface="Open Sans"/>
                <a:cs typeface="Open Sans"/>
                <a:sym typeface="Open Sans"/>
              </a:rPr>
              <a:t>Više</a:t>
            </a:r>
            <a:r>
              <a:rPr lang="en-US" sz="1200" b="0" i="0" u="none" strike="noStrike" cap="none">
                <a:solidFill>
                  <a:schemeClr val="lt1"/>
                </a:solidFill>
                <a:latin typeface="Open Sans"/>
                <a:ea typeface="Open Sans"/>
                <a:cs typeface="Open Sans"/>
                <a:sym typeface="Open Sans"/>
              </a:rPr>
              <a:t> </a:t>
            </a:r>
            <a:r>
              <a:rPr lang="en-US" sz="1200" b="0" i="0" u="none" strike="noStrike" cap="none" err="1">
                <a:solidFill>
                  <a:schemeClr val="lt1"/>
                </a:solidFill>
                <a:latin typeface="Open Sans"/>
                <a:ea typeface="Open Sans"/>
                <a:cs typeface="Open Sans"/>
                <a:sym typeface="Open Sans"/>
              </a:rPr>
              <a:t>informacija</a:t>
            </a:r>
            <a:r>
              <a:rPr lang="en-US" sz="1200" b="0" i="0" u="none" strike="noStrike" cap="none">
                <a:solidFill>
                  <a:schemeClr val="lt1"/>
                </a:solidFill>
                <a:latin typeface="Open Sans"/>
                <a:ea typeface="Open Sans"/>
                <a:cs typeface="Open Sans"/>
                <a:sym typeface="Open Sans"/>
              </a:rPr>
              <a:t> o EU </a:t>
            </a:r>
            <a:r>
              <a:rPr lang="en-US" sz="1200" b="0" i="0" u="none" strike="noStrike" cap="none" err="1">
                <a:solidFill>
                  <a:schemeClr val="lt1"/>
                </a:solidFill>
                <a:latin typeface="Open Sans"/>
                <a:ea typeface="Open Sans"/>
                <a:cs typeface="Open Sans"/>
                <a:sym typeface="Open Sans"/>
              </a:rPr>
              <a:t>fondovima</a:t>
            </a:r>
            <a:r>
              <a:rPr lang="en-US" sz="1200" b="0" i="0" u="none" strike="noStrike" cap="none">
                <a:solidFill>
                  <a:schemeClr val="lt1"/>
                </a:solidFill>
                <a:latin typeface="Open Sans"/>
                <a:ea typeface="Open Sans"/>
                <a:cs typeface="Open Sans"/>
                <a:sym typeface="Open Sans"/>
              </a:rPr>
              <a:t> </a:t>
            </a:r>
            <a:r>
              <a:rPr lang="en-US" sz="1200" b="0" i="0" u="none" strike="noStrike" cap="none" err="1">
                <a:solidFill>
                  <a:schemeClr val="lt1"/>
                </a:solidFill>
                <a:latin typeface="Open Sans"/>
                <a:ea typeface="Open Sans"/>
                <a:cs typeface="Open Sans"/>
                <a:sym typeface="Open Sans"/>
              </a:rPr>
              <a:t>možete</a:t>
            </a:r>
            <a:r>
              <a:rPr lang="en-US" sz="1200" b="0" i="0" u="none" strike="noStrike" cap="none">
                <a:solidFill>
                  <a:schemeClr val="lt1"/>
                </a:solidFill>
                <a:latin typeface="Open Sans"/>
                <a:ea typeface="Open Sans"/>
                <a:cs typeface="Open Sans"/>
                <a:sym typeface="Open Sans"/>
              </a:rPr>
              <a:t> </a:t>
            </a:r>
            <a:r>
              <a:rPr lang="en-US" sz="1200" b="0" i="0" u="none" strike="noStrike" cap="none" err="1">
                <a:solidFill>
                  <a:schemeClr val="lt1"/>
                </a:solidFill>
                <a:latin typeface="Open Sans"/>
                <a:ea typeface="Open Sans"/>
                <a:cs typeface="Open Sans"/>
                <a:sym typeface="Open Sans"/>
              </a:rPr>
              <a:t>naći</a:t>
            </a:r>
            <a:r>
              <a:rPr lang="en-US" sz="1200" b="0" i="0" u="none" strike="noStrike" cap="none">
                <a:solidFill>
                  <a:schemeClr val="lt1"/>
                </a:solidFill>
                <a:latin typeface="Open Sans"/>
                <a:ea typeface="Open Sans"/>
                <a:cs typeface="Open Sans"/>
                <a:sym typeface="Open Sans"/>
              </a:rPr>
              <a:t> </a:t>
            </a:r>
            <a:r>
              <a:rPr lang="en-US" sz="1200" b="0" i="0" u="none" strike="noStrike" cap="none" err="1">
                <a:solidFill>
                  <a:schemeClr val="lt1"/>
                </a:solidFill>
                <a:latin typeface="Open Sans"/>
                <a:ea typeface="Open Sans"/>
                <a:cs typeface="Open Sans"/>
                <a:sym typeface="Open Sans"/>
              </a:rPr>
              <a:t>na</a:t>
            </a:r>
            <a:r>
              <a:rPr lang="en-US" sz="1200" b="0" i="0" u="none" strike="noStrike" cap="none">
                <a:solidFill>
                  <a:schemeClr val="lt1"/>
                </a:solidFill>
                <a:latin typeface="Open Sans"/>
                <a:ea typeface="Open Sans"/>
                <a:cs typeface="Open Sans"/>
                <a:sym typeface="Open Sans"/>
              </a:rPr>
              <a:t> web </a:t>
            </a:r>
            <a:r>
              <a:rPr lang="en-US" sz="1200" b="0" i="0" u="none" strike="noStrike" cap="none" err="1">
                <a:solidFill>
                  <a:schemeClr val="lt1"/>
                </a:solidFill>
                <a:latin typeface="Open Sans"/>
                <a:ea typeface="Open Sans"/>
                <a:cs typeface="Open Sans"/>
                <a:sym typeface="Open Sans"/>
              </a:rPr>
              <a:t>stranicama</a:t>
            </a:r>
            <a:r>
              <a:rPr lang="en-US" sz="1200" b="0" i="0" u="none" strike="noStrike" cap="none">
                <a:solidFill>
                  <a:schemeClr val="lt1"/>
                </a:solidFill>
                <a:latin typeface="Open Sans"/>
                <a:ea typeface="Open Sans"/>
                <a:cs typeface="Open Sans"/>
                <a:sym typeface="Open Sans"/>
              </a:rPr>
              <a:t> </a:t>
            </a:r>
            <a:r>
              <a:rPr lang="en-US" sz="1200" b="0" i="0" u="none" strike="noStrike" cap="none" err="1">
                <a:solidFill>
                  <a:schemeClr val="lt1"/>
                </a:solidFill>
                <a:latin typeface="Open Sans"/>
                <a:ea typeface="Open Sans"/>
                <a:cs typeface="Open Sans"/>
                <a:sym typeface="Open Sans"/>
              </a:rPr>
              <a:t>Ministarstva</a:t>
            </a:r>
            <a:r>
              <a:rPr lang="en-US" sz="1200" b="0" i="0" u="none" strike="noStrike" cap="none">
                <a:solidFill>
                  <a:schemeClr val="lt1"/>
                </a:solidFill>
                <a:latin typeface="Open Sans"/>
                <a:ea typeface="Open Sans"/>
                <a:cs typeface="Open Sans"/>
                <a:sym typeface="Open Sans"/>
              </a:rPr>
              <a:t> </a:t>
            </a:r>
            <a:r>
              <a:rPr lang="en-US" sz="1200" b="0" i="0" u="none" strike="noStrike" cap="none" err="1">
                <a:solidFill>
                  <a:schemeClr val="lt1"/>
                </a:solidFill>
                <a:latin typeface="Open Sans"/>
                <a:ea typeface="Open Sans"/>
                <a:cs typeface="Open Sans"/>
                <a:sym typeface="Open Sans"/>
              </a:rPr>
              <a:t>regionalnoga</a:t>
            </a:r>
            <a:r>
              <a:rPr lang="en-US" sz="1200" b="0" i="0" u="none" strike="noStrike" cap="none">
                <a:solidFill>
                  <a:schemeClr val="lt1"/>
                </a:solidFill>
                <a:latin typeface="Open Sans"/>
                <a:ea typeface="Open Sans"/>
                <a:cs typeface="Open Sans"/>
                <a:sym typeface="Open Sans"/>
              </a:rPr>
              <a:t> </a:t>
            </a:r>
            <a:r>
              <a:rPr lang="en-US" sz="1200" b="0" i="0" u="none" strike="noStrike" cap="none" err="1">
                <a:solidFill>
                  <a:schemeClr val="lt1"/>
                </a:solidFill>
                <a:latin typeface="Open Sans"/>
                <a:ea typeface="Open Sans"/>
                <a:cs typeface="Open Sans"/>
                <a:sym typeface="Open Sans"/>
              </a:rPr>
              <a:t>razvoja</a:t>
            </a:r>
            <a:r>
              <a:rPr lang="en-US" sz="1200" b="0" i="0" u="none" strike="noStrike" cap="none">
                <a:solidFill>
                  <a:schemeClr val="lt1"/>
                </a:solidFill>
                <a:latin typeface="Open Sans"/>
                <a:ea typeface="Open Sans"/>
                <a:cs typeface="Open Sans"/>
                <a:sym typeface="Open Sans"/>
              </a:rPr>
              <a:t> </a:t>
            </a:r>
            <a:r>
              <a:rPr lang="en-US" sz="1200" b="0" i="0" u="none" strike="noStrike" cap="none" err="1">
                <a:solidFill>
                  <a:schemeClr val="lt1"/>
                </a:solidFill>
                <a:latin typeface="Open Sans"/>
                <a:ea typeface="Open Sans"/>
                <a:cs typeface="Open Sans"/>
                <a:sym typeface="Open Sans"/>
              </a:rPr>
              <a:t>i</a:t>
            </a:r>
            <a:r>
              <a:rPr lang="en-US" sz="1200" b="0" i="0" u="none" strike="noStrike" cap="none">
                <a:solidFill>
                  <a:schemeClr val="lt1"/>
                </a:solidFill>
                <a:latin typeface="Open Sans"/>
                <a:ea typeface="Open Sans"/>
                <a:cs typeface="Open Sans"/>
                <a:sym typeface="Open Sans"/>
              </a:rPr>
              <a:t> </a:t>
            </a:r>
            <a:r>
              <a:rPr lang="en-US" sz="1200" b="0" i="0" u="none" strike="noStrike" cap="none" err="1">
                <a:solidFill>
                  <a:schemeClr val="lt1"/>
                </a:solidFill>
                <a:latin typeface="Open Sans"/>
                <a:ea typeface="Open Sans"/>
                <a:cs typeface="Open Sans"/>
                <a:sym typeface="Open Sans"/>
              </a:rPr>
              <a:t>fondova</a:t>
            </a:r>
            <a:r>
              <a:rPr lang="en-US" sz="1200" b="0" i="0" u="none" strike="noStrike" cap="none">
                <a:solidFill>
                  <a:schemeClr val="lt1"/>
                </a:solidFill>
                <a:latin typeface="Open Sans"/>
                <a:ea typeface="Open Sans"/>
                <a:cs typeface="Open Sans"/>
                <a:sym typeface="Open Sans"/>
              </a:rPr>
              <a:t> </a:t>
            </a:r>
            <a:r>
              <a:rPr lang="en-US" sz="1200" b="0" i="0" u="none" strike="noStrike" cap="none" err="1">
                <a:solidFill>
                  <a:schemeClr val="lt1"/>
                </a:solidFill>
                <a:latin typeface="Open Sans"/>
                <a:ea typeface="Open Sans"/>
                <a:cs typeface="Open Sans"/>
                <a:sym typeface="Open Sans"/>
              </a:rPr>
              <a:t>Europske</a:t>
            </a:r>
            <a:r>
              <a:rPr lang="en-US" sz="1200" b="0" i="0" u="none" strike="noStrike" cap="none">
                <a:solidFill>
                  <a:schemeClr val="lt1"/>
                </a:solidFill>
                <a:latin typeface="Open Sans"/>
                <a:ea typeface="Open Sans"/>
                <a:cs typeface="Open Sans"/>
                <a:sym typeface="Open Sans"/>
              </a:rPr>
              <a:t> </a:t>
            </a:r>
            <a:r>
              <a:rPr lang="en-US" sz="1200" b="0" i="0" u="none" strike="noStrike" cap="none" err="1">
                <a:solidFill>
                  <a:schemeClr val="lt1"/>
                </a:solidFill>
                <a:latin typeface="Open Sans"/>
                <a:ea typeface="Open Sans"/>
                <a:cs typeface="Open Sans"/>
                <a:sym typeface="Open Sans"/>
              </a:rPr>
              <a:t>unije</a:t>
            </a:r>
            <a:r>
              <a:rPr lang="en-US" sz="1200" b="0" i="0" u="none" strike="noStrike" cap="none">
                <a:solidFill>
                  <a:schemeClr val="lt1"/>
                </a:solidFill>
                <a:latin typeface="Open Sans"/>
                <a:ea typeface="Open Sans"/>
                <a:cs typeface="Open Sans"/>
                <a:sym typeface="Open Sans"/>
              </a:rPr>
              <a:t>: www.strukturnifondovi.hr</a:t>
            </a:r>
            <a:endParaRPr sz="1200" b="0" i="0" u="none" strike="noStrike" cap="none">
              <a:solidFill>
                <a:schemeClr val="lt1"/>
              </a:solidFill>
              <a:latin typeface="Open Sans"/>
              <a:ea typeface="Open Sans"/>
              <a:cs typeface="Open Sans"/>
              <a:sym typeface="Open Sans"/>
            </a:endParaRPr>
          </a:p>
        </p:txBody>
      </p:sp>
      <p:sp>
        <p:nvSpPr>
          <p:cNvPr id="339" name="Google Shape;339;p35"/>
          <p:cNvSpPr txBox="1"/>
          <p:nvPr/>
        </p:nvSpPr>
        <p:spPr>
          <a:xfrm>
            <a:off x="2054637" y="5602731"/>
            <a:ext cx="7846746"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err="1">
                <a:solidFill>
                  <a:schemeClr val="lt1"/>
                </a:solidFill>
                <a:latin typeface="Open Sans"/>
                <a:ea typeface="Open Sans"/>
                <a:cs typeface="Open Sans"/>
                <a:sym typeface="Open Sans"/>
              </a:rPr>
              <a:t>Sadržaj</a:t>
            </a:r>
            <a:r>
              <a:rPr lang="en-US" sz="1200" b="1" i="0" u="none" strike="noStrike" cap="none">
                <a:solidFill>
                  <a:schemeClr val="lt1"/>
                </a:solidFill>
                <a:latin typeface="Open Sans"/>
                <a:ea typeface="Open Sans"/>
                <a:cs typeface="Open Sans"/>
                <a:sym typeface="Open Sans"/>
              </a:rPr>
              <a:t> </a:t>
            </a:r>
            <a:r>
              <a:rPr lang="en-US" sz="1200" b="1" i="0" u="none" strike="noStrike" cap="none" err="1">
                <a:solidFill>
                  <a:schemeClr val="lt1"/>
                </a:solidFill>
                <a:latin typeface="Open Sans"/>
                <a:ea typeface="Open Sans"/>
                <a:cs typeface="Open Sans"/>
                <a:sym typeface="Open Sans"/>
              </a:rPr>
              <a:t>ovog</a:t>
            </a:r>
            <a:r>
              <a:rPr lang="en-US" sz="1200" b="1" i="0" u="none" strike="noStrike" cap="none">
                <a:solidFill>
                  <a:schemeClr val="lt1"/>
                </a:solidFill>
                <a:latin typeface="Open Sans"/>
                <a:ea typeface="Open Sans"/>
                <a:cs typeface="Open Sans"/>
                <a:sym typeface="Open Sans"/>
              </a:rPr>
              <a:t> </a:t>
            </a:r>
            <a:r>
              <a:rPr lang="en-US" sz="1200" b="1" i="0" u="none" strike="noStrike" cap="none" err="1">
                <a:solidFill>
                  <a:schemeClr val="lt1"/>
                </a:solidFill>
                <a:latin typeface="Open Sans"/>
                <a:ea typeface="Open Sans"/>
                <a:cs typeface="Open Sans"/>
                <a:sym typeface="Open Sans"/>
              </a:rPr>
              <a:t>materijala</a:t>
            </a:r>
            <a:r>
              <a:rPr lang="en-US" sz="1200" b="1" i="0" u="none" strike="noStrike" cap="none">
                <a:solidFill>
                  <a:schemeClr val="lt1"/>
                </a:solidFill>
                <a:latin typeface="Open Sans"/>
                <a:ea typeface="Open Sans"/>
                <a:cs typeface="Open Sans"/>
                <a:sym typeface="Open Sans"/>
              </a:rPr>
              <a:t> </a:t>
            </a:r>
            <a:r>
              <a:rPr lang="en-US" sz="1200" b="1" i="0" u="none" strike="noStrike" cap="none" err="1">
                <a:solidFill>
                  <a:schemeClr val="lt1"/>
                </a:solidFill>
                <a:latin typeface="Open Sans"/>
                <a:ea typeface="Open Sans"/>
                <a:cs typeface="Open Sans"/>
                <a:sym typeface="Open Sans"/>
              </a:rPr>
              <a:t>isključiva</a:t>
            </a:r>
            <a:r>
              <a:rPr lang="en-US" sz="1200" b="1" i="0" u="none" strike="noStrike" cap="none">
                <a:solidFill>
                  <a:schemeClr val="lt1"/>
                </a:solidFill>
                <a:latin typeface="Open Sans"/>
                <a:ea typeface="Open Sans"/>
                <a:cs typeface="Open Sans"/>
                <a:sym typeface="Open Sans"/>
              </a:rPr>
              <a:t> je </a:t>
            </a:r>
            <a:r>
              <a:rPr lang="en-US" sz="1200" b="1" i="0" u="none" strike="noStrike" cap="none" err="1">
                <a:solidFill>
                  <a:schemeClr val="lt1"/>
                </a:solidFill>
                <a:latin typeface="Open Sans"/>
                <a:ea typeface="Open Sans"/>
                <a:cs typeface="Open Sans"/>
                <a:sym typeface="Open Sans"/>
              </a:rPr>
              <a:t>odgovornost</a:t>
            </a:r>
            <a:r>
              <a:rPr lang="en-US" sz="1200" b="1" i="0" u="none" strike="noStrike" cap="none">
                <a:solidFill>
                  <a:schemeClr val="lt1"/>
                </a:solidFill>
                <a:latin typeface="Open Sans"/>
                <a:ea typeface="Open Sans"/>
                <a:cs typeface="Open Sans"/>
                <a:sym typeface="Open Sans"/>
              </a:rPr>
              <a:t> </a:t>
            </a:r>
            <a:r>
              <a:rPr lang="en-US" sz="1200" b="1" i="0" u="none" strike="noStrike" cap="none" err="1">
                <a:solidFill>
                  <a:schemeClr val="lt1"/>
                </a:solidFill>
                <a:latin typeface="Open Sans"/>
                <a:ea typeface="Open Sans"/>
                <a:cs typeface="Open Sans"/>
                <a:sym typeface="Open Sans"/>
              </a:rPr>
              <a:t>Hrvatske</a:t>
            </a:r>
            <a:r>
              <a:rPr lang="en-US" sz="1200" b="1" i="0" u="none" strike="noStrike" cap="none">
                <a:solidFill>
                  <a:schemeClr val="lt1"/>
                </a:solidFill>
                <a:latin typeface="Open Sans"/>
                <a:ea typeface="Open Sans"/>
                <a:cs typeface="Open Sans"/>
                <a:sym typeface="Open Sans"/>
              </a:rPr>
              <a:t> </a:t>
            </a:r>
            <a:r>
              <a:rPr lang="en-US" sz="1200" b="1" i="0" u="none" strike="noStrike" cap="none" err="1">
                <a:solidFill>
                  <a:schemeClr val="lt1"/>
                </a:solidFill>
                <a:latin typeface="Open Sans"/>
                <a:ea typeface="Open Sans"/>
                <a:cs typeface="Open Sans"/>
                <a:sym typeface="Open Sans"/>
              </a:rPr>
              <a:t>akademske</a:t>
            </a:r>
            <a:r>
              <a:rPr lang="en-US" sz="1200" b="1" i="0" u="none" strike="noStrike" cap="none">
                <a:solidFill>
                  <a:schemeClr val="lt1"/>
                </a:solidFill>
                <a:latin typeface="Open Sans"/>
                <a:ea typeface="Open Sans"/>
                <a:cs typeface="Open Sans"/>
                <a:sym typeface="Open Sans"/>
              </a:rPr>
              <a:t> </a:t>
            </a:r>
            <a:r>
              <a:rPr lang="en-US" sz="1200" b="1" i="0" u="none" strike="noStrike" cap="none" err="1">
                <a:solidFill>
                  <a:schemeClr val="lt1"/>
                </a:solidFill>
                <a:latin typeface="Open Sans"/>
                <a:ea typeface="Open Sans"/>
                <a:cs typeface="Open Sans"/>
                <a:sym typeface="Open Sans"/>
              </a:rPr>
              <a:t>i</a:t>
            </a:r>
            <a:r>
              <a:rPr lang="en-US" sz="1200" b="1" i="0" u="none" strike="noStrike" cap="none">
                <a:solidFill>
                  <a:schemeClr val="lt1"/>
                </a:solidFill>
                <a:latin typeface="Open Sans"/>
                <a:ea typeface="Open Sans"/>
                <a:cs typeface="Open Sans"/>
                <a:sym typeface="Open Sans"/>
              </a:rPr>
              <a:t> </a:t>
            </a:r>
            <a:r>
              <a:rPr lang="en-US" sz="1200" b="1" i="0" u="none" strike="noStrike" cap="none" err="1">
                <a:solidFill>
                  <a:schemeClr val="lt1"/>
                </a:solidFill>
                <a:latin typeface="Open Sans"/>
                <a:ea typeface="Open Sans"/>
                <a:cs typeface="Open Sans"/>
                <a:sym typeface="Open Sans"/>
              </a:rPr>
              <a:t>istraživačke</a:t>
            </a:r>
            <a:r>
              <a:rPr lang="en-US" sz="1200" b="1" i="0" u="none" strike="noStrike" cap="none">
                <a:solidFill>
                  <a:schemeClr val="lt1"/>
                </a:solidFill>
                <a:latin typeface="Open Sans"/>
                <a:ea typeface="Open Sans"/>
                <a:cs typeface="Open Sans"/>
                <a:sym typeface="Open Sans"/>
              </a:rPr>
              <a:t> </a:t>
            </a:r>
            <a:r>
              <a:rPr lang="en-US" sz="1200" b="1" i="0" u="none" strike="noStrike" cap="none" err="1">
                <a:solidFill>
                  <a:schemeClr val="lt1"/>
                </a:solidFill>
                <a:latin typeface="Open Sans"/>
                <a:ea typeface="Open Sans"/>
                <a:cs typeface="Open Sans"/>
                <a:sym typeface="Open Sans"/>
              </a:rPr>
              <a:t>mreže</a:t>
            </a:r>
            <a:r>
              <a:rPr lang="en-US" sz="1200" b="1" i="0" u="none" strike="noStrike" cap="none">
                <a:solidFill>
                  <a:schemeClr val="lt1"/>
                </a:solidFill>
                <a:latin typeface="Open Sans"/>
                <a:ea typeface="Open Sans"/>
                <a:cs typeface="Open Sans"/>
                <a:sym typeface="Open Sans"/>
              </a:rPr>
              <a:t> - CARNET.</a:t>
            </a:r>
            <a:endParaRPr sz="1400" b="0" i="0" u="none" strike="noStrike" cap="none">
              <a:solidFill>
                <a:srgbClr val="000000"/>
              </a:solidFill>
              <a:latin typeface="Arial"/>
              <a:ea typeface="Arial"/>
              <a:cs typeface="Arial"/>
              <a:sym typeface="Arial"/>
            </a:endParaRPr>
          </a:p>
        </p:txBody>
      </p:sp>
      <p:pic>
        <p:nvPicPr>
          <p:cNvPr id="340" name="Google Shape;340;p35"/>
          <p:cNvPicPr preferRelativeResize="0"/>
          <p:nvPr/>
        </p:nvPicPr>
        <p:blipFill rotWithShape="1">
          <a:blip r:embed="rId4">
            <a:alphaModFix/>
          </a:blip>
          <a:srcRect/>
          <a:stretch/>
        </p:blipFill>
        <p:spPr>
          <a:xfrm>
            <a:off x="9439707" y="594575"/>
            <a:ext cx="1313993" cy="461675"/>
          </a:xfrm>
          <a:prstGeom prst="rect">
            <a:avLst/>
          </a:prstGeom>
          <a:noFill/>
          <a:ln>
            <a:noFill/>
          </a:ln>
        </p:spPr>
      </p:pic>
      <p:sp>
        <p:nvSpPr>
          <p:cNvPr id="341" name="Google Shape;341;p35"/>
          <p:cNvSpPr txBox="1"/>
          <p:nvPr/>
        </p:nvSpPr>
        <p:spPr>
          <a:xfrm>
            <a:off x="7967500" y="1056250"/>
            <a:ext cx="4079100" cy="80280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rgbClr val="000000"/>
              </a:buClr>
              <a:buSzPts val="1000"/>
              <a:buFont typeface="Arial"/>
              <a:buNone/>
            </a:pPr>
            <a:r>
              <a:rPr lang="en-US" sz="1000" b="0" i="0" u="none" strike="noStrike" cap="none">
                <a:solidFill>
                  <a:schemeClr val="lt1"/>
                </a:solidFill>
                <a:latin typeface="Open Sans"/>
                <a:ea typeface="Open Sans"/>
                <a:cs typeface="Open Sans"/>
                <a:sym typeface="Open Sans"/>
              </a:rPr>
              <a:t>Ovo </a:t>
            </a:r>
            <a:r>
              <a:rPr lang="en-US" sz="1000" b="0" i="0" u="none" strike="noStrike" cap="none" err="1">
                <a:solidFill>
                  <a:schemeClr val="lt1"/>
                </a:solidFill>
                <a:latin typeface="Open Sans"/>
                <a:ea typeface="Open Sans"/>
                <a:cs typeface="Open Sans"/>
                <a:sym typeface="Open Sans"/>
              </a:rPr>
              <a:t>djelo</a:t>
            </a:r>
            <a:r>
              <a:rPr lang="en-US" sz="1000" b="0" i="0" u="none" strike="noStrike" cap="none">
                <a:solidFill>
                  <a:schemeClr val="lt1"/>
                </a:solidFill>
                <a:latin typeface="Open Sans"/>
                <a:ea typeface="Open Sans"/>
                <a:cs typeface="Open Sans"/>
                <a:sym typeface="Open Sans"/>
              </a:rPr>
              <a:t> je </a:t>
            </a:r>
            <a:r>
              <a:rPr lang="en-US" sz="1000" b="0" i="0" u="none" strike="noStrike" cap="none" err="1">
                <a:solidFill>
                  <a:schemeClr val="lt1"/>
                </a:solidFill>
                <a:latin typeface="Open Sans"/>
                <a:ea typeface="Open Sans"/>
                <a:cs typeface="Open Sans"/>
                <a:sym typeface="Open Sans"/>
              </a:rPr>
              <a:t>dano</a:t>
            </a:r>
            <a:r>
              <a:rPr lang="en-US" sz="1000" b="0" i="0" u="none" strike="noStrike" cap="none">
                <a:solidFill>
                  <a:schemeClr val="lt1"/>
                </a:solidFill>
                <a:latin typeface="Open Sans"/>
                <a:ea typeface="Open Sans"/>
                <a:cs typeface="Open Sans"/>
                <a:sym typeface="Open Sans"/>
              </a:rPr>
              <a:t> </a:t>
            </a:r>
            <a:r>
              <a:rPr lang="en-US" sz="1000" b="0" i="0" u="none" strike="noStrike" cap="none" err="1">
                <a:solidFill>
                  <a:schemeClr val="lt1"/>
                </a:solidFill>
                <a:latin typeface="Open Sans"/>
                <a:ea typeface="Open Sans"/>
                <a:cs typeface="Open Sans"/>
                <a:sym typeface="Open Sans"/>
              </a:rPr>
              <a:t>na</a:t>
            </a:r>
            <a:r>
              <a:rPr lang="en-US" sz="1000" b="0" i="0" u="none" strike="noStrike" cap="none">
                <a:solidFill>
                  <a:schemeClr val="lt1"/>
                </a:solidFill>
                <a:latin typeface="Open Sans"/>
                <a:ea typeface="Open Sans"/>
                <a:cs typeface="Open Sans"/>
                <a:sym typeface="Open Sans"/>
              </a:rPr>
              <a:t> </a:t>
            </a:r>
            <a:r>
              <a:rPr lang="en-US" sz="1000" b="0" i="0" u="none" strike="noStrike" cap="none" err="1">
                <a:solidFill>
                  <a:schemeClr val="lt1"/>
                </a:solidFill>
                <a:latin typeface="Open Sans"/>
                <a:ea typeface="Open Sans"/>
                <a:cs typeface="Open Sans"/>
                <a:sym typeface="Open Sans"/>
              </a:rPr>
              <a:t>korištenje</a:t>
            </a:r>
            <a:r>
              <a:rPr lang="en-US" sz="1000" b="0" i="0" u="none" strike="noStrike" cap="none">
                <a:solidFill>
                  <a:schemeClr val="lt1"/>
                </a:solidFill>
                <a:latin typeface="Open Sans"/>
                <a:ea typeface="Open Sans"/>
                <a:cs typeface="Open Sans"/>
                <a:sym typeface="Open Sans"/>
              </a:rPr>
              <a:t> pod </a:t>
            </a:r>
            <a:r>
              <a:rPr lang="en-US" sz="1000" b="0" i="0" u="none" strike="noStrike" cap="none" err="1">
                <a:solidFill>
                  <a:schemeClr val="lt1"/>
                </a:solidFill>
                <a:latin typeface="Open Sans"/>
                <a:ea typeface="Open Sans"/>
                <a:cs typeface="Open Sans"/>
                <a:sym typeface="Open Sans"/>
              </a:rPr>
              <a:t>licencom</a:t>
            </a:r>
            <a:r>
              <a:rPr lang="en-US" sz="1000" b="0" i="0" u="none" strike="noStrike" cap="none">
                <a:solidFill>
                  <a:schemeClr val="lt1"/>
                </a:solidFill>
                <a:latin typeface="Open Sans"/>
                <a:ea typeface="Open Sans"/>
                <a:cs typeface="Open Sans"/>
                <a:sym typeface="Open Sans"/>
              </a:rPr>
              <a:t> Creative Commons </a:t>
            </a:r>
            <a:r>
              <a:rPr lang="en-US" sz="1000" b="0" i="0" u="none" strike="noStrike" cap="none" err="1">
                <a:solidFill>
                  <a:schemeClr val="lt1"/>
                </a:solidFill>
                <a:latin typeface="Open Sans"/>
                <a:ea typeface="Open Sans"/>
                <a:cs typeface="Open Sans"/>
                <a:sym typeface="Open Sans"/>
              </a:rPr>
              <a:t>Imenovanje-Nekomercijalno-Dijeli</a:t>
            </a:r>
            <a:r>
              <a:rPr lang="en-US" sz="1000" b="0" i="0" u="none" strike="noStrike" cap="none">
                <a:solidFill>
                  <a:schemeClr val="lt1"/>
                </a:solidFill>
                <a:latin typeface="Open Sans"/>
                <a:ea typeface="Open Sans"/>
                <a:cs typeface="Open Sans"/>
                <a:sym typeface="Open Sans"/>
              </a:rPr>
              <a:t> pod </a:t>
            </a:r>
            <a:r>
              <a:rPr lang="en-US" sz="1000" b="0" i="0" u="none" strike="noStrike" cap="none" err="1">
                <a:solidFill>
                  <a:schemeClr val="lt1"/>
                </a:solidFill>
                <a:latin typeface="Open Sans"/>
                <a:ea typeface="Open Sans"/>
                <a:cs typeface="Open Sans"/>
                <a:sym typeface="Open Sans"/>
              </a:rPr>
              <a:t>istim</a:t>
            </a:r>
            <a:r>
              <a:rPr lang="en-US" sz="1000" b="0" i="0" u="none" strike="noStrike" cap="none">
                <a:solidFill>
                  <a:schemeClr val="lt1"/>
                </a:solidFill>
                <a:latin typeface="Open Sans"/>
                <a:ea typeface="Open Sans"/>
                <a:cs typeface="Open Sans"/>
                <a:sym typeface="Open Sans"/>
              </a:rPr>
              <a:t> </a:t>
            </a:r>
            <a:r>
              <a:rPr lang="en-US" sz="1000" b="0" i="0" u="none" strike="noStrike" cap="none" err="1">
                <a:solidFill>
                  <a:schemeClr val="lt1"/>
                </a:solidFill>
                <a:latin typeface="Open Sans"/>
                <a:ea typeface="Open Sans"/>
                <a:cs typeface="Open Sans"/>
                <a:sym typeface="Open Sans"/>
              </a:rPr>
              <a:t>uvjetima</a:t>
            </a:r>
            <a:r>
              <a:rPr lang="en-US" sz="1000" b="0" i="0" u="none" strike="noStrike" cap="none">
                <a:solidFill>
                  <a:schemeClr val="lt1"/>
                </a:solidFill>
                <a:latin typeface="Open Sans"/>
                <a:ea typeface="Open Sans"/>
                <a:cs typeface="Open Sans"/>
                <a:sym typeface="Open Sans"/>
              </a:rPr>
              <a:t> </a:t>
            </a:r>
            <a:endParaRPr sz="1000" b="0" i="0" u="none" strike="noStrike" cap="none">
              <a:solidFill>
                <a:schemeClr val="lt1"/>
              </a:solidFill>
              <a:latin typeface="Open Sans"/>
              <a:ea typeface="Open Sans"/>
              <a:cs typeface="Open Sans"/>
              <a:sym typeface="Open Sans"/>
            </a:endParaRPr>
          </a:p>
          <a:p>
            <a:pPr marL="0" marR="0" lvl="0" indent="0" algn="ctr" rtl="0">
              <a:lnSpc>
                <a:spcPct val="115000"/>
              </a:lnSpc>
              <a:spcBef>
                <a:spcPts val="0"/>
              </a:spcBef>
              <a:spcAft>
                <a:spcPts val="0"/>
              </a:spcAft>
              <a:buClr>
                <a:srgbClr val="000000"/>
              </a:buClr>
              <a:buSzPts val="1000"/>
              <a:buFont typeface="Arial"/>
              <a:buNone/>
            </a:pPr>
            <a:r>
              <a:rPr lang="en-US" sz="1000" b="0" i="0" u="none" strike="noStrike" cap="none">
                <a:solidFill>
                  <a:schemeClr val="lt1"/>
                </a:solidFill>
                <a:latin typeface="Open Sans"/>
                <a:ea typeface="Open Sans"/>
                <a:cs typeface="Open Sans"/>
                <a:sym typeface="Open Sans"/>
              </a:rPr>
              <a:t>4.0 </a:t>
            </a:r>
            <a:r>
              <a:rPr lang="en-US" sz="1000" b="0" i="0" u="none" strike="noStrike" cap="none" err="1">
                <a:solidFill>
                  <a:schemeClr val="lt1"/>
                </a:solidFill>
                <a:latin typeface="Open Sans"/>
                <a:ea typeface="Open Sans"/>
                <a:cs typeface="Open Sans"/>
                <a:sym typeface="Open Sans"/>
              </a:rPr>
              <a:t>međunarodna</a:t>
            </a:r>
            <a:r>
              <a:rPr lang="en-US" sz="1000" b="0" i="0" u="none" strike="noStrike" cap="none">
                <a:solidFill>
                  <a:schemeClr val="lt1"/>
                </a:solidFill>
                <a:latin typeface="Open Sans"/>
                <a:ea typeface="Open Sans"/>
                <a:cs typeface="Open Sans"/>
                <a:sym typeface="Open Sans"/>
              </a:rPr>
              <a:t>.</a:t>
            </a:r>
            <a:endParaRPr sz="1000" b="0" i="0" u="none" strike="noStrike" cap="none">
              <a:solidFill>
                <a:schemeClr val="lt1"/>
              </a:solidFill>
              <a:latin typeface="Open Sans"/>
              <a:ea typeface="Open Sans"/>
              <a:cs typeface="Open Sans"/>
              <a:sym typeface="Open Sans"/>
            </a:endParaRPr>
          </a:p>
        </p:txBody>
      </p:sp>
      <p:sp>
        <p:nvSpPr>
          <p:cNvPr id="10" name="TekstniOkvir 9">
            <a:extLst>
              <a:ext uri="{FF2B5EF4-FFF2-40B4-BE49-F238E27FC236}">
                <a16:creationId xmlns:a16="http://schemas.microsoft.com/office/drawing/2014/main" id="{609F8281-3D7A-463E-80F0-415900B9D70D}"/>
              </a:ext>
            </a:extLst>
          </p:cNvPr>
          <p:cNvSpPr txBox="1"/>
          <p:nvPr/>
        </p:nvSpPr>
        <p:spPr>
          <a:xfrm>
            <a:off x="743210" y="594575"/>
            <a:ext cx="4079100" cy="1323439"/>
          </a:xfrm>
          <a:prstGeom prst="rect">
            <a:avLst/>
          </a:prstGeom>
          <a:noFill/>
        </p:spPr>
        <p:txBody>
          <a:bodyPr wrap="square">
            <a:spAutoFit/>
          </a:bodyPr>
          <a:lstStyle/>
          <a:p>
            <a:pPr algn="ctr"/>
            <a:r>
              <a:rPr lang="hr-HR" sz="1600">
                <a:solidFill>
                  <a:schemeClr val="bg1"/>
                </a:solidFill>
                <a:latin typeface="Open Sans" panose="020B0606030504020204" pitchFamily="34" charset="0"/>
                <a:ea typeface="Open Sans" panose="020B0606030504020204" pitchFamily="34" charset="0"/>
                <a:cs typeface="Open Sans" panose="020B0606030504020204" pitchFamily="34" charset="0"/>
              </a:rPr>
              <a:t>Kontakt edukacije u e-Škole projektu: </a:t>
            </a:r>
          </a:p>
          <a:p>
            <a:pPr algn="ctr"/>
            <a:r>
              <a:rPr lang="pl-PL" sz="1600" b="1">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hlinkClick r:id="rId5">
                  <a:extLst>
                    <a:ext uri="{A12FA001-AC4F-418D-AE19-62706E023703}">
                      <ahyp:hlinkClr xmlns:ahyp="http://schemas.microsoft.com/office/drawing/2018/hyperlinkcolor" val="tx"/>
                    </a:ext>
                  </a:extLst>
                </a:hlinkClick>
              </a:rPr>
              <a:t>e-skole-edukacija@skole.hr</a:t>
            </a:r>
            <a:r>
              <a:rPr lang="pl-PL" sz="1600" b="1">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rPr>
              <a:t> </a:t>
            </a:r>
          </a:p>
          <a:p>
            <a:pPr algn="ctr"/>
            <a:endParaRPr lang="pl-PL" sz="16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r>
              <a:rPr lang="hr-HR" sz="1600">
                <a:solidFill>
                  <a:schemeClr val="bg1"/>
                </a:solidFill>
                <a:latin typeface="Open Sans" panose="020B0606030504020204" pitchFamily="34" charset="0"/>
                <a:ea typeface="Open Sans" panose="020B0606030504020204" pitchFamily="34" charset="0"/>
                <a:cs typeface="Open Sans" panose="020B0606030504020204" pitchFamily="34" charset="0"/>
              </a:rPr>
              <a:t>CARNET-ova korisnička podrška:</a:t>
            </a:r>
          </a:p>
          <a:p>
            <a:pPr algn="ctr"/>
            <a:r>
              <a:rPr lang="pl-PL" sz="1600" b="1">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hlinkClick r:id="rId6">
                  <a:extLst>
                    <a:ext uri="{A12FA001-AC4F-418D-AE19-62706E023703}">
                      <ahyp:hlinkClr xmlns:ahyp="http://schemas.microsoft.com/office/drawing/2018/hyperlinkcolor" val="tx"/>
                    </a:ext>
                  </a:extLst>
                </a:hlinkClick>
              </a:rPr>
              <a:t>helpdesk@skole.hr</a:t>
            </a:r>
            <a:r>
              <a:rPr lang="pl-PL" sz="1600" b="1">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rPr>
              <a:t> </a:t>
            </a:r>
          </a:p>
        </p:txBody>
      </p:sp>
    </p:spTree>
    <p:extLst>
      <p:ext uri="{BB962C8B-B14F-4D97-AF65-F5344CB8AC3E}">
        <p14:creationId xmlns:p14="http://schemas.microsoft.com/office/powerpoint/2010/main" val="29728152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1">
            <a:extLst>
              <a:ext uri="{FF2B5EF4-FFF2-40B4-BE49-F238E27FC236}">
                <a16:creationId xmlns:a16="http://schemas.microsoft.com/office/drawing/2014/main" id="{6006C341-3BAC-4670-84DF-305583B2FDCB}"/>
              </a:ext>
            </a:extLst>
          </p:cNvPr>
          <p:cNvSpPr>
            <a:spLocks noGrp="1"/>
          </p:cNvSpPr>
          <p:nvPr>
            <p:ph type="title"/>
          </p:nvPr>
        </p:nvSpPr>
        <p:spPr>
          <a:xfrm>
            <a:off x="696558" y="4166817"/>
            <a:ext cx="10232699" cy="1600200"/>
          </a:xfrm>
        </p:spPr>
        <p:txBody>
          <a:bodyPr>
            <a:normAutofit/>
          </a:bodyPr>
          <a:lstStyle/>
          <a:p>
            <a:pPr algn="ctr"/>
            <a:r>
              <a:rPr lang="hr-HR" sz="4400" dirty="0">
                <a:latin typeface="Open Sans" panose="020B0606030504020204" pitchFamily="34" charset="0"/>
                <a:ea typeface="Open Sans" panose="020B0606030504020204" pitchFamily="34" charset="0"/>
                <a:cs typeface="Open Sans" panose="020B0606030504020204" pitchFamily="34" charset="0"/>
              </a:rPr>
              <a:t>Uvod</a:t>
            </a:r>
          </a:p>
        </p:txBody>
      </p:sp>
    </p:spTree>
    <p:extLst>
      <p:ext uri="{BB962C8B-B14F-4D97-AF65-F5344CB8AC3E}">
        <p14:creationId xmlns:p14="http://schemas.microsoft.com/office/powerpoint/2010/main" val="110015043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niOkvir 9">
            <a:extLst>
              <a:ext uri="{FF2B5EF4-FFF2-40B4-BE49-F238E27FC236}">
                <a16:creationId xmlns:a16="http://schemas.microsoft.com/office/drawing/2014/main" id="{9AE77182-EC0E-FFFC-97C2-5EF04015E4AF}"/>
              </a:ext>
            </a:extLst>
          </p:cNvPr>
          <p:cNvSpPr txBox="1"/>
          <p:nvPr/>
        </p:nvSpPr>
        <p:spPr>
          <a:xfrm>
            <a:off x="728695" y="857714"/>
            <a:ext cx="7139164" cy="3046988"/>
          </a:xfrm>
          <a:prstGeom prst="rect">
            <a:avLst/>
          </a:prstGeom>
          <a:noFill/>
        </p:spPr>
        <p:txBody>
          <a:bodyPr wrap="square">
            <a:spAutoFit/>
          </a:bodyPr>
          <a:lstStyle/>
          <a:p>
            <a:r>
              <a:rPr lang="pl-PL" sz="16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IMPRESUM</a:t>
            </a:r>
          </a:p>
          <a:p>
            <a:endParaRPr lang="pl-PL" sz="16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a:p>
            <a:r>
              <a:rPr lang="pl-PL" sz="16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Nakladnik: </a:t>
            </a:r>
            <a:r>
              <a:rPr lang="pl-PL" sz="16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Hrvatska akademska i istraživačka mreža – CARNET </a:t>
            </a:r>
          </a:p>
          <a:p>
            <a:r>
              <a:rPr lang="pl-PL" sz="16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Ova publikacija predstavlja drugo izdanje koji je za objavu pripremila Školska knjiga d.d. Prvo izdanje je pripremila Algebra.</a:t>
            </a:r>
          </a:p>
          <a:p>
            <a:r>
              <a:rPr lang="pl-PL" sz="16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Projekt: </a:t>
            </a:r>
            <a:r>
              <a:rPr lang="pl-PL" sz="16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„e-Škole: Uspostava sustava razvoja digitalno zrelih škola (pilot-projekt)“, „e-Škole: Razvoj sustava razvoja digitalno zrelih škola (II. faza)“ </a:t>
            </a:r>
          </a:p>
          <a:p>
            <a:r>
              <a:rPr lang="pl-PL" sz="16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Autori: </a:t>
            </a:r>
            <a:r>
              <a:rPr lang="pl-PL" sz="16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skupina autora</a:t>
            </a:r>
          </a:p>
          <a:p>
            <a:endParaRPr lang="pl-PL" sz="16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a:p>
            <a:r>
              <a:rPr lang="pl-PL" sz="16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Sadržaj je recenziran i lektoriran.</a:t>
            </a:r>
          </a:p>
          <a:p>
            <a:endParaRPr lang="pl-PL" sz="16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a:p>
            <a:r>
              <a:rPr lang="pl-PL" sz="16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Zagreb</a:t>
            </a:r>
            <a:r>
              <a:rPr lang="pl-PL" sz="16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2022. </a:t>
            </a:r>
            <a:endParaRPr lang="pl-PL" sz="16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Google Shape;338;p35">
            <a:extLst>
              <a:ext uri="{FF2B5EF4-FFF2-40B4-BE49-F238E27FC236}">
                <a16:creationId xmlns:a16="http://schemas.microsoft.com/office/drawing/2014/main" id="{78E3D8C6-B88A-1F37-C15F-42F5B3486EDA}"/>
              </a:ext>
            </a:extLst>
          </p:cNvPr>
          <p:cNvSpPr txBox="1"/>
          <p:nvPr/>
        </p:nvSpPr>
        <p:spPr>
          <a:xfrm>
            <a:off x="2324609" y="4804229"/>
            <a:ext cx="7885159" cy="738623"/>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200"/>
              <a:buFont typeface="Arial"/>
              <a:buNone/>
            </a:pPr>
            <a:r>
              <a:rPr lang="hr-HR" b="0" i="0" dirty="0">
                <a:solidFill>
                  <a:schemeClr val="tx1">
                    <a:lumMod val="75000"/>
                    <a:lumOff val="25000"/>
                  </a:schemeClr>
                </a:solidFill>
                <a:effectLst/>
                <a:latin typeface="Aptos" panose="020B0004020202020204" pitchFamily="34" charset="0"/>
              </a:rPr>
              <a:t>Napomena: Ispravnost poveznica i dostupnost digitalnih alata koji se navode u ovom sadržaju provjerena je u trenutku objave (vidi prethodni navod o mjesecu i godini) stoga je poželjno razmotriti ažurnost ovih informacija.</a:t>
            </a:r>
            <a:endParaRPr b="0" i="0" u="none" strike="noStrike" cap="none" dirty="0">
              <a:solidFill>
                <a:schemeClr val="tx1">
                  <a:lumMod val="75000"/>
                  <a:lumOff val="25000"/>
                </a:schemeClr>
              </a:solidFill>
              <a:latin typeface="Open Sans"/>
              <a:ea typeface="Open Sans"/>
              <a:cs typeface="Open Sans"/>
              <a:sym typeface="Open Sans"/>
            </a:endParaRPr>
          </a:p>
        </p:txBody>
      </p:sp>
      <p:pic>
        <p:nvPicPr>
          <p:cNvPr id="4" name="Google Shape;335;p35">
            <a:extLst>
              <a:ext uri="{FF2B5EF4-FFF2-40B4-BE49-F238E27FC236}">
                <a16:creationId xmlns:a16="http://schemas.microsoft.com/office/drawing/2014/main" id="{73593BAD-80E3-3F93-C18C-273BA6F073FC}"/>
              </a:ext>
            </a:extLst>
          </p:cNvPr>
          <p:cNvPicPr preferRelativeResize="0"/>
          <p:nvPr/>
        </p:nvPicPr>
        <p:blipFill rotWithShape="1">
          <a:blip r:embed="rId2">
            <a:alphaModFix/>
          </a:blip>
          <a:srcRect/>
          <a:stretch/>
        </p:blipFill>
        <p:spPr>
          <a:xfrm>
            <a:off x="7552871" y="857714"/>
            <a:ext cx="2311400" cy="3136900"/>
          </a:xfrm>
          <a:prstGeom prst="rect">
            <a:avLst/>
          </a:prstGeom>
          <a:noFill/>
          <a:ln>
            <a:noFill/>
          </a:ln>
        </p:spPr>
      </p:pic>
    </p:spTree>
    <p:extLst>
      <p:ext uri="{BB962C8B-B14F-4D97-AF65-F5344CB8AC3E}">
        <p14:creationId xmlns:p14="http://schemas.microsoft.com/office/powerpoint/2010/main" val="15599255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848B461-908C-47BF-A1DE-DD45D99258B9}"/>
              </a:ext>
            </a:extLst>
          </p:cNvPr>
          <p:cNvSpPr>
            <a:spLocks noGrp="1"/>
          </p:cNvSpPr>
          <p:nvPr>
            <p:ph type="title"/>
          </p:nvPr>
        </p:nvSpPr>
        <p:spPr/>
        <p:txBody>
          <a:bodyPr>
            <a:noAutofit/>
          </a:bodyPr>
          <a:lstStyle/>
          <a:p>
            <a:r>
              <a:rPr lang="hr-HR" sz="4000" b="1" dirty="0">
                <a:solidFill>
                  <a:srgbClr val="00B0F0"/>
                </a:solidFill>
                <a:latin typeface="Open Sans" panose="020B0606030504020204" pitchFamily="34" charset="0"/>
                <a:ea typeface="Open Sans" panose="020B0606030504020204" pitchFamily="34" charset="0"/>
                <a:cs typeface="Open Sans" panose="020B0606030504020204" pitchFamily="34" charset="0"/>
              </a:rPr>
              <a:t>Promislite, odgovorite</a:t>
            </a:r>
          </a:p>
        </p:txBody>
      </p:sp>
      <p:sp>
        <p:nvSpPr>
          <p:cNvPr id="4" name="Rezervirano mjesto teksta 3">
            <a:extLst>
              <a:ext uri="{FF2B5EF4-FFF2-40B4-BE49-F238E27FC236}">
                <a16:creationId xmlns:a16="http://schemas.microsoft.com/office/drawing/2014/main" id="{F26138B7-DBE1-41EA-9D19-E298FBCDCC7D}"/>
              </a:ext>
            </a:extLst>
          </p:cNvPr>
          <p:cNvSpPr>
            <a:spLocks noGrp="1"/>
          </p:cNvSpPr>
          <p:nvPr>
            <p:ph type="body" idx="1"/>
          </p:nvPr>
        </p:nvSpPr>
        <p:spPr>
          <a:xfrm>
            <a:off x="129884" y="2210260"/>
            <a:ext cx="11041103" cy="2733900"/>
          </a:xfrm>
        </p:spPr>
        <p:txBody>
          <a:bodyPr>
            <a:noAutofit/>
          </a:bodyPr>
          <a:lstStyle/>
          <a:p>
            <a:pPr marL="685800" indent="-45720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Što se i zašto može smatrati učinkovitim primjerom uporabe digitalne tehnologije u kontekstu suvremenog pristupa u nastavi?</a:t>
            </a:r>
          </a:p>
          <a:p>
            <a:pPr marL="685800" indent="-457200">
              <a:buFont typeface="Arial" panose="020B0604020202020204" pitchFamily="34" charset="0"/>
              <a:buChar char="•"/>
            </a:pPr>
            <a:r>
              <a:rPr lang="hr-HR" sz="40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3"/>
              </a:rPr>
              <a:t>bit.ly/DT_2022</a:t>
            </a:r>
            <a:r>
              <a:rPr lang="hr-HR" sz="400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p>
        </p:txBody>
      </p:sp>
      <p:pic>
        <p:nvPicPr>
          <p:cNvPr id="5" name="Slika 4" descr="vježba_ikona_plavo">
            <a:extLst>
              <a:ext uri="{FF2B5EF4-FFF2-40B4-BE49-F238E27FC236}">
                <a16:creationId xmlns:a16="http://schemas.microsoft.com/office/drawing/2014/main" id="{965C7603-57D6-4205-B47F-C3C9BE5B4D79}"/>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698722" y="4381947"/>
            <a:ext cx="2385527" cy="1984594"/>
          </a:xfrm>
          <a:prstGeom prst="rect">
            <a:avLst/>
          </a:prstGeom>
          <a:noFill/>
        </p:spPr>
      </p:pic>
      <p:pic>
        <p:nvPicPr>
          <p:cNvPr id="6" name="Slika 5">
            <a:extLst>
              <a:ext uri="{FF2B5EF4-FFF2-40B4-BE49-F238E27FC236}">
                <a16:creationId xmlns:a16="http://schemas.microsoft.com/office/drawing/2014/main" id="{6227553D-04B2-40BA-823B-5332145953B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33711" y="3252839"/>
            <a:ext cx="2546711" cy="2546711"/>
          </a:xfrm>
          <a:prstGeom prst="rect">
            <a:avLst/>
          </a:prstGeom>
          <a:noFill/>
          <a:ln>
            <a:noFill/>
          </a:ln>
        </p:spPr>
      </p:pic>
    </p:spTree>
    <p:extLst>
      <p:ext uri="{BB962C8B-B14F-4D97-AF65-F5344CB8AC3E}">
        <p14:creationId xmlns:p14="http://schemas.microsoft.com/office/powerpoint/2010/main" val="3843809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848B461-908C-47BF-A1DE-DD45D99258B9}"/>
              </a:ext>
            </a:extLst>
          </p:cNvPr>
          <p:cNvSpPr>
            <a:spLocks noGrp="1"/>
          </p:cNvSpPr>
          <p:nvPr>
            <p:ph type="title"/>
          </p:nvPr>
        </p:nvSpPr>
        <p:spPr/>
        <p:txBody>
          <a:bodyPr>
            <a:noAutofit/>
          </a:bodyPr>
          <a:lstStyle/>
          <a:p>
            <a:r>
              <a:rPr lang="hr-HR" sz="4000" b="1" dirty="0">
                <a:latin typeface="Open Sans" panose="020B0606030504020204" pitchFamily="34" charset="0"/>
                <a:ea typeface="Open Sans" panose="020B0606030504020204" pitchFamily="34" charset="0"/>
                <a:cs typeface="Open Sans" panose="020B0606030504020204" pitchFamily="34" charset="0"/>
              </a:rPr>
              <a:t>Prijava na Office 365</a:t>
            </a:r>
            <a:endParaRPr lang="hr-HR" sz="4000" b="1" dirty="0">
              <a:solidFill>
                <a:srgbClr val="00B0F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zervirano mjesto teksta 3">
            <a:extLst>
              <a:ext uri="{FF2B5EF4-FFF2-40B4-BE49-F238E27FC236}">
                <a16:creationId xmlns:a16="http://schemas.microsoft.com/office/drawing/2014/main" id="{F26138B7-DBE1-41EA-9D19-E298FBCDCC7D}"/>
              </a:ext>
            </a:extLst>
          </p:cNvPr>
          <p:cNvSpPr>
            <a:spLocks noGrp="1"/>
          </p:cNvSpPr>
          <p:nvPr>
            <p:ph type="body" idx="1"/>
          </p:nvPr>
        </p:nvSpPr>
        <p:spPr/>
        <p:txBody>
          <a:bodyPr>
            <a:normAutofit/>
          </a:bodyPr>
          <a:lstStyle/>
          <a:p>
            <a:pPr marL="514350" indent="-28575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Otvorite </a:t>
            </a:r>
            <a:r>
              <a:rPr lang="hr-HR" sz="3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Office 365</a:t>
            </a:r>
          </a:p>
          <a:p>
            <a:pPr marL="514350" indent="-285750">
              <a:buFont typeface="Arial" panose="020B0604020202020204" pitchFamily="34" charset="0"/>
              <a:buChar char="•"/>
            </a:pPr>
            <a:r>
              <a:rPr lang="hr-HR" sz="3200" b="1" dirty="0">
                <a:hlinkClick r:id="rId3"/>
              </a:rPr>
              <a:t>https://office365.skole.hr</a:t>
            </a:r>
            <a:endParaRPr lang="hr-HR" sz="3000" b="1" dirty="0">
              <a:latin typeface="Open Sans" panose="020B0606030504020204" pitchFamily="34" charset="0"/>
              <a:ea typeface="Open Sans" panose="020B0606030504020204" pitchFamily="34" charset="0"/>
              <a:cs typeface="Open Sans" panose="020B0606030504020204" pitchFamily="34" charset="0"/>
            </a:endParaRPr>
          </a:p>
          <a:p>
            <a:pPr marL="514350" indent="-285750">
              <a:buFont typeface="Arial" panose="020B0604020202020204" pitchFamily="34" charset="0"/>
              <a:buChar char="•"/>
            </a:pPr>
            <a:r>
              <a:rPr lang="hr-HR" sz="3000" dirty="0">
                <a:solidFill>
                  <a:schemeClr val="tx1"/>
                </a:solidFill>
                <a:latin typeface="Open Sans" panose="020B0606030504020204" pitchFamily="34" charset="0"/>
                <a:ea typeface="Open Sans" panose="020B0606030504020204" pitchFamily="34" charset="0"/>
                <a:cs typeface="Open Sans" panose="020B0606030504020204" pitchFamily="34" charset="0"/>
              </a:rPr>
              <a:t>Prijavite se s korisničkim računom </a:t>
            </a:r>
            <a:r>
              <a:rPr lang="hr-HR" sz="3000" b="1" dirty="0" err="1">
                <a:solidFill>
                  <a:schemeClr val="tx1"/>
                </a:solidFill>
                <a:latin typeface="Open Sans" panose="020B0606030504020204" pitchFamily="34" charset="0"/>
                <a:ea typeface="Open Sans" panose="020B0606030504020204" pitchFamily="34" charset="0"/>
                <a:cs typeface="Open Sans" panose="020B0606030504020204" pitchFamily="34" charset="0"/>
              </a:rPr>
              <a:t>AAI@EduHr</a:t>
            </a:r>
            <a:endParaRPr lang="hr-HR" sz="3000" b="1" dirty="0">
              <a:latin typeface="Open Sans" panose="020B0606030504020204" pitchFamily="34" charset="0"/>
              <a:ea typeface="Open Sans" panose="020B0606030504020204" pitchFamily="34" charset="0"/>
              <a:cs typeface="Open Sans" panose="020B0606030504020204" pitchFamily="34" charset="0"/>
            </a:endParaRPr>
          </a:p>
        </p:txBody>
      </p:sp>
      <p:pic>
        <p:nvPicPr>
          <p:cNvPr id="5" name="Slika 4" descr="vježba_ikona_plavo">
            <a:extLst>
              <a:ext uri="{FF2B5EF4-FFF2-40B4-BE49-F238E27FC236}">
                <a16:creationId xmlns:a16="http://schemas.microsoft.com/office/drawing/2014/main" id="{1007844C-CE26-4FF5-A674-3F8F88625E3F}"/>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29657" y="4421717"/>
            <a:ext cx="2385527" cy="1984594"/>
          </a:xfrm>
          <a:prstGeom prst="rect">
            <a:avLst/>
          </a:prstGeom>
          <a:noFill/>
        </p:spPr>
      </p:pic>
    </p:spTree>
    <p:extLst>
      <p:ext uri="{BB962C8B-B14F-4D97-AF65-F5344CB8AC3E}">
        <p14:creationId xmlns:p14="http://schemas.microsoft.com/office/powerpoint/2010/main" val="37517473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CF34E4F-BDF2-41F4-9B94-2F1A73F7A088}"/>
              </a:ext>
            </a:extLst>
          </p:cNvPr>
          <p:cNvSpPr>
            <a:spLocks noGrp="1"/>
          </p:cNvSpPr>
          <p:nvPr>
            <p:ph type="title"/>
          </p:nvPr>
        </p:nvSpPr>
        <p:spPr>
          <a:xfrm>
            <a:off x="601083" y="4212404"/>
            <a:ext cx="10515600" cy="2132345"/>
          </a:xfrm>
        </p:spPr>
        <p:txBody>
          <a:bodyPr>
            <a:normAutofit/>
          </a:bodyPr>
          <a:lstStyle/>
          <a:p>
            <a:pPr algn="ctr"/>
            <a:r>
              <a:rPr lang="hr-HR" sz="4400" dirty="0">
                <a:latin typeface="Open Sans" panose="020B0606030504020204" pitchFamily="34" charset="0"/>
                <a:ea typeface="Open Sans" panose="020B0606030504020204" pitchFamily="34" charset="0"/>
                <a:cs typeface="Open Sans" panose="020B0606030504020204" pitchFamily="34" charset="0"/>
              </a:rPr>
              <a:t>Digitalna tehnologija i njezina uloga u suvremenome školskom okruženju</a:t>
            </a:r>
          </a:p>
        </p:txBody>
      </p:sp>
    </p:spTree>
    <p:extLst>
      <p:ext uri="{BB962C8B-B14F-4D97-AF65-F5344CB8AC3E}">
        <p14:creationId xmlns:p14="http://schemas.microsoft.com/office/powerpoint/2010/main" val="10074670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848B461-908C-47BF-A1DE-DD45D99258B9}"/>
              </a:ext>
            </a:extLst>
          </p:cNvPr>
          <p:cNvSpPr>
            <a:spLocks noGrp="1"/>
          </p:cNvSpPr>
          <p:nvPr>
            <p:ph type="title"/>
          </p:nvPr>
        </p:nvSpPr>
        <p:spPr>
          <a:xfrm>
            <a:off x="655387" y="1017408"/>
            <a:ext cx="10515600" cy="528000"/>
          </a:xfrm>
        </p:spPr>
        <p:txBody>
          <a:bodyPr>
            <a:noAutofit/>
          </a:bodyPr>
          <a:lstStyle/>
          <a:p>
            <a:r>
              <a:rPr lang="hr-HR" sz="4000" b="1" dirty="0">
                <a:solidFill>
                  <a:srgbClr val="00B0F0"/>
                </a:solidFill>
                <a:latin typeface="Open Sans" panose="020B0606030504020204" pitchFamily="34" charset="0"/>
                <a:ea typeface="Open Sans" panose="020B0606030504020204" pitchFamily="34" charset="0"/>
                <a:cs typeface="Open Sans" panose="020B0606030504020204" pitchFamily="34" charset="0"/>
              </a:rPr>
              <a:t>Digitalna tehnologija</a:t>
            </a:r>
          </a:p>
        </p:txBody>
      </p:sp>
      <p:sp>
        <p:nvSpPr>
          <p:cNvPr id="4" name="Rezervirano mjesto teksta 3">
            <a:extLst>
              <a:ext uri="{FF2B5EF4-FFF2-40B4-BE49-F238E27FC236}">
                <a16:creationId xmlns:a16="http://schemas.microsoft.com/office/drawing/2014/main" id="{F26138B7-DBE1-41EA-9D19-E298FBCDCC7D}"/>
              </a:ext>
            </a:extLst>
          </p:cNvPr>
          <p:cNvSpPr>
            <a:spLocks noGrp="1"/>
          </p:cNvSpPr>
          <p:nvPr>
            <p:ph type="body" idx="1"/>
          </p:nvPr>
        </p:nvSpPr>
        <p:spPr>
          <a:xfrm>
            <a:off x="655387" y="2171381"/>
            <a:ext cx="10515600" cy="2733900"/>
          </a:xfrm>
        </p:spPr>
        <p:txBody>
          <a:bodyPr>
            <a:noAutofit/>
          </a:bodyPr>
          <a:lstStyle/>
          <a:p>
            <a:pPr marL="685800" indent="-457200">
              <a:buFont typeface="Arial" panose="020B0604020202020204" pitchFamily="34" charset="0"/>
              <a:buChar char="•"/>
            </a:pPr>
            <a:r>
              <a:rPr lang="hr-HR" sz="2900" dirty="0">
                <a:solidFill>
                  <a:schemeClr val="tx1"/>
                </a:solidFill>
                <a:latin typeface="Open Sans" panose="020B0606030504020204" pitchFamily="34" charset="0"/>
                <a:ea typeface="Open Sans" panose="020B0606030504020204" pitchFamily="34" charset="0"/>
                <a:cs typeface="Open Sans" panose="020B0606030504020204" pitchFamily="34" charset="0"/>
              </a:rPr>
              <a:t>Digitalna tehnologija u ostvarenju </a:t>
            </a:r>
            <a:r>
              <a:rPr lang="hr-HR" sz="2900" b="1" dirty="0">
                <a:solidFill>
                  <a:schemeClr val="tx1"/>
                </a:solidFill>
                <a:latin typeface="Open Sans" panose="020B0606030504020204" pitchFamily="34" charset="0"/>
                <a:ea typeface="Open Sans" panose="020B0606030504020204" pitchFamily="34" charset="0"/>
                <a:cs typeface="Open Sans" panose="020B0606030504020204" pitchFamily="34" charset="0"/>
              </a:rPr>
              <a:t>ishoda</a:t>
            </a:r>
            <a:r>
              <a:rPr lang="hr-HR" sz="290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hr-HR" sz="2900" b="1" dirty="0">
                <a:solidFill>
                  <a:schemeClr val="tx1"/>
                </a:solidFill>
                <a:latin typeface="Open Sans" panose="020B0606030504020204" pitchFamily="34" charset="0"/>
                <a:ea typeface="Open Sans" panose="020B0606030504020204" pitchFamily="34" charset="0"/>
                <a:cs typeface="Open Sans" panose="020B0606030504020204" pitchFamily="34" charset="0"/>
              </a:rPr>
              <a:t>učenja </a:t>
            </a:r>
            <a:r>
              <a:rPr lang="hr-HR" sz="2900" dirty="0">
                <a:solidFill>
                  <a:schemeClr val="tx1"/>
                </a:solidFill>
                <a:latin typeface="Open Sans" panose="020B0606030504020204" pitchFamily="34" charset="0"/>
                <a:ea typeface="Open Sans" panose="020B0606030504020204" pitchFamily="34" charset="0"/>
                <a:cs typeface="Open Sans" panose="020B0606030504020204" pitchFamily="34" charset="0"/>
              </a:rPr>
              <a:t>kroz aktivnosti učenika, je digitalna tehnologija u službi </a:t>
            </a:r>
            <a:r>
              <a:rPr lang="hr-HR" sz="2900" b="1" dirty="0">
                <a:solidFill>
                  <a:schemeClr val="tx1"/>
                </a:solidFill>
                <a:latin typeface="Open Sans" panose="020B0606030504020204" pitchFamily="34" charset="0"/>
                <a:ea typeface="Open Sans" panose="020B0606030504020204" pitchFamily="34" charset="0"/>
                <a:cs typeface="Open Sans" panose="020B0606030504020204" pitchFamily="34" charset="0"/>
              </a:rPr>
              <a:t>obrazovne tehnologije</a:t>
            </a:r>
          </a:p>
        </p:txBody>
      </p:sp>
      <p:pic>
        <p:nvPicPr>
          <p:cNvPr id="3" name="Slika 2">
            <a:extLst>
              <a:ext uri="{FF2B5EF4-FFF2-40B4-BE49-F238E27FC236}">
                <a16:creationId xmlns:a16="http://schemas.microsoft.com/office/drawing/2014/main" id="{22E91ADE-739E-4FB7-A7A5-D5267728F39A}"/>
              </a:ext>
            </a:extLst>
          </p:cNvPr>
          <p:cNvPicPr>
            <a:picLocks noChangeAspect="1"/>
          </p:cNvPicPr>
          <p:nvPr/>
        </p:nvPicPr>
        <p:blipFill>
          <a:blip r:embed="rId3"/>
          <a:stretch>
            <a:fillRect/>
          </a:stretch>
        </p:blipFill>
        <p:spPr>
          <a:xfrm>
            <a:off x="8668586" y="3603262"/>
            <a:ext cx="2681147" cy="2938243"/>
          </a:xfrm>
          <a:prstGeom prst="rect">
            <a:avLst/>
          </a:prstGeom>
        </p:spPr>
      </p:pic>
      <p:sp>
        <p:nvSpPr>
          <p:cNvPr id="6" name="TekstniOkvir 5">
            <a:extLst>
              <a:ext uri="{FF2B5EF4-FFF2-40B4-BE49-F238E27FC236}">
                <a16:creationId xmlns:a16="http://schemas.microsoft.com/office/drawing/2014/main" id="{132D3D3A-D676-4E48-B02E-56F0675BE164}"/>
              </a:ext>
            </a:extLst>
          </p:cNvPr>
          <p:cNvSpPr txBox="1"/>
          <p:nvPr/>
        </p:nvSpPr>
        <p:spPr>
          <a:xfrm>
            <a:off x="9277937" y="6326061"/>
            <a:ext cx="1008609" cy="184666"/>
          </a:xfrm>
          <a:prstGeom prst="rect">
            <a:avLst/>
          </a:prstGeom>
          <a:noFill/>
        </p:spPr>
        <p:txBody>
          <a:bodyPr wrap="none" rtlCol="0">
            <a:spAutoFit/>
          </a:bodyPr>
          <a:lstStyle/>
          <a:p>
            <a:r>
              <a:rPr lang="hr-HR" sz="600" dirty="0"/>
              <a:t>Preuzeto s pixabay.com</a:t>
            </a:r>
          </a:p>
        </p:txBody>
      </p:sp>
    </p:spTree>
    <p:extLst>
      <p:ext uri="{BB962C8B-B14F-4D97-AF65-F5344CB8AC3E}">
        <p14:creationId xmlns:p14="http://schemas.microsoft.com/office/powerpoint/2010/main" val="50779345"/>
      </p:ext>
    </p:extLst>
  </p:cSld>
  <p:clrMapOvr>
    <a:masterClrMapping/>
  </p:clrMapOvr>
</p:sld>
</file>

<file path=ppt/theme/theme1.xml><?xml version="1.0" encoding="utf-8"?>
<a:theme xmlns:a="http://schemas.openxmlformats.org/drawingml/2006/main" name="1_Predložak - webinari CARNET">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dložak - webinari CARNET" id="{77DD60B2-7B58-4761-9F56-8379D7B7F8DA}" vid="{3BF1FF25-8274-4DA8-80E0-73F31478881A}"/>
    </a:ext>
  </a:extLst>
</a:theme>
</file>

<file path=ppt/theme/theme2.xml><?xml version="1.0" encoding="utf-8"?>
<a:theme xmlns:a="http://schemas.openxmlformats.org/drawingml/2006/main" name="Tema_novi">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a_novi" id="{063D2544-5869-49EF-B322-4B1909631683}" vid="{D54F662A-DBAB-449C-826B-BEF9C8EAAC4B}"/>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e9d7d946-bfd1-44bb-8b51-4f032229512d" xsi:nil="true"/>
    <lcf76f155ced4ddcb4097134ff3c332f xmlns="400bdbef-feff-4491-8c53-303b15cf814c">
      <Terms xmlns="http://schemas.microsoft.com/office/infopath/2007/PartnerControls"/>
    </lcf76f155ced4ddcb4097134ff3c332f>
    <_Flow_SignoffStatus xmlns="400bdbef-feff-4491-8c53-303b15cf814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770ACE3271B8A49834EA3AFDCD1EF01" ma:contentTypeVersion="18" ma:contentTypeDescription="Create a new document." ma:contentTypeScope="" ma:versionID="26a4ba5e2fda1495dab4b76b0da9251d">
  <xsd:schema xmlns:xsd="http://www.w3.org/2001/XMLSchema" xmlns:xs="http://www.w3.org/2001/XMLSchema" xmlns:p="http://schemas.microsoft.com/office/2006/metadata/properties" xmlns:ns2="400bdbef-feff-4491-8c53-303b15cf814c" xmlns:ns3="e9d7d946-bfd1-44bb-8b51-4f032229512d" targetNamespace="http://schemas.microsoft.com/office/2006/metadata/properties" ma:root="true" ma:fieldsID="0f3ed0c0074f7978d5dd08a4be10e25e" ns2:_="" ns3:_="">
    <xsd:import namespace="400bdbef-feff-4491-8c53-303b15cf814c"/>
    <xsd:import namespace="e9d7d946-bfd1-44bb-8b51-4f032229512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AutoKeyPoints" minOccurs="0"/>
                <xsd:element ref="ns2:MediaServiceKeyPoints" minOccurs="0"/>
                <xsd:element ref="ns2:lcf76f155ced4ddcb4097134ff3c332f" minOccurs="0"/>
                <xsd:element ref="ns3:TaxCatchAll" minOccurs="0"/>
                <xsd:element ref="ns2:_Flow_SignoffStatus"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0bdbef-feff-4491-8c53-303b15cf814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6d986ede-ccc4-4a57-b6a6-e316a042c07d" ma:termSetId="09814cd3-568e-fe90-9814-8d621ff8fb84" ma:anchorId="fba54fb3-c3e1-fe81-a776-ca4b69148c4d" ma:open="true" ma:isKeyword="false">
      <xsd:complexType>
        <xsd:sequence>
          <xsd:element ref="pc:Terms" minOccurs="0" maxOccurs="1"/>
        </xsd:sequence>
      </xsd:complexType>
    </xsd:element>
    <xsd:element name="_Flow_SignoffStatus" ma:index="22" nillable="true" ma:displayName="Sign-off status" ma:internalName="Sign_x002d_off_x0020_status">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9d7d946-bfd1-44bb-8b51-4f032229512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c1a46b87-3b69-4508-b7de-0c6b541c72af}" ma:internalName="TaxCatchAll" ma:showField="CatchAllData" ma:web="e9d7d946-bfd1-44bb-8b51-4f032229512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FC48D2-7804-491A-9899-CAC240E25CF9}">
  <ds:schemaRefs>
    <ds:schemaRef ds:uri="http://schemas.openxmlformats.org/package/2006/metadata/core-properties"/>
    <ds:schemaRef ds:uri="http://purl.org/dc/terms/"/>
    <ds:schemaRef ds:uri="http://purl.org/dc/dcmitype/"/>
    <ds:schemaRef ds:uri="400bdbef-feff-4491-8c53-303b15cf814c"/>
    <ds:schemaRef ds:uri="http://schemas.microsoft.com/office/2006/documentManagement/types"/>
    <ds:schemaRef ds:uri="http://www.w3.org/XML/1998/namespace"/>
    <ds:schemaRef ds:uri="http://schemas.microsoft.com/office/infopath/2007/PartnerControls"/>
    <ds:schemaRef ds:uri="e9d7d946-bfd1-44bb-8b51-4f032229512d"/>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E1220173-28C4-43DE-AD06-BD15FC71C0C8}">
  <ds:schemaRefs>
    <ds:schemaRef ds:uri="http://schemas.microsoft.com/sharepoint/v3/contenttype/forms"/>
  </ds:schemaRefs>
</ds:datastoreItem>
</file>

<file path=customXml/itemProps3.xml><?xml version="1.0" encoding="utf-8"?>
<ds:datastoreItem xmlns:ds="http://schemas.openxmlformats.org/officeDocument/2006/customXml" ds:itemID="{8E2D4B94-AEA8-4821-8E36-80168E0AB12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0bdbef-feff-4491-8c53-303b15cf814c"/>
    <ds:schemaRef ds:uri="e9d7d946-bfd1-44bb-8b51-4f032229512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Predložak - webinari CARNET</Template>
  <TotalTime>35</TotalTime>
  <Words>2956</Words>
  <Application>Microsoft Office PowerPoint</Application>
  <PresentationFormat>Widescreen</PresentationFormat>
  <Paragraphs>341</Paragraphs>
  <Slides>50</Slides>
  <Notes>41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50</vt:i4>
      </vt:variant>
    </vt:vector>
  </HeadingPairs>
  <TitlesOfParts>
    <vt:vector size="59" baseType="lpstr">
      <vt:lpstr>Calibri</vt:lpstr>
      <vt:lpstr>Open Sans ExtraBold</vt:lpstr>
      <vt:lpstr>Segoe UI Historic</vt:lpstr>
      <vt:lpstr>Aptos</vt:lpstr>
      <vt:lpstr>Open Sans Light</vt:lpstr>
      <vt:lpstr>Open Sans</vt:lpstr>
      <vt:lpstr>Arial</vt:lpstr>
      <vt:lpstr>1_Predložak - webinari CARNET</vt:lpstr>
      <vt:lpstr>Tema_novi</vt:lpstr>
      <vt:lpstr>Digitalni alati za planiranje i pripremanje nastave</vt:lpstr>
      <vt:lpstr>Cilj webinara</vt:lpstr>
      <vt:lpstr>Ishodi učenja</vt:lpstr>
      <vt:lpstr>PowerPoint Presentation</vt:lpstr>
      <vt:lpstr>Uvod</vt:lpstr>
      <vt:lpstr>Promislite, odgovorite</vt:lpstr>
      <vt:lpstr>Prijava na Office 365</vt:lpstr>
      <vt:lpstr>Digitalna tehnologija i njezina uloga u suvremenome školskom okruženju</vt:lpstr>
      <vt:lpstr>Digitalna tehnologija</vt:lpstr>
      <vt:lpstr>Obrazovna tehnologija</vt:lpstr>
      <vt:lpstr>Uloga digitalne tehnologije u nastavi</vt:lpstr>
      <vt:lpstr>PowerPoint Presentation</vt:lpstr>
      <vt:lpstr>Koje digitalne kompetencije trebam steći?</vt:lpstr>
      <vt:lpstr>Digitalne tehnologije i alati za sastavljanje godišnjeg izvedbenog kurikuluma</vt:lpstr>
      <vt:lpstr>Prednosti pri odabiru digitalnih alata za izradu godišnjeg izvedbenog kurikuluma</vt:lpstr>
      <vt:lpstr>Office365</vt:lpstr>
      <vt:lpstr>Vježba - prijava</vt:lpstr>
      <vt:lpstr>OneDrive</vt:lpstr>
      <vt:lpstr>Vježba - OneDrive</vt:lpstr>
      <vt:lpstr>Vježba – dijeljenje mape</vt:lpstr>
      <vt:lpstr>Word Online - prednosti</vt:lpstr>
      <vt:lpstr>Word Online - nedostaci</vt:lpstr>
      <vt:lpstr>Excel Online - prednosti</vt:lpstr>
      <vt:lpstr>Vježba – otvaranje nove Excel datoteke</vt:lpstr>
      <vt:lpstr>PowerPoint Presentation</vt:lpstr>
      <vt:lpstr>PowerPoint Presentation</vt:lpstr>
      <vt:lpstr>PowerPoint Presentation</vt:lpstr>
      <vt:lpstr>PowerPoint Presentation</vt:lpstr>
      <vt:lpstr>Digitalne tehnologije u planiranju nastave</vt:lpstr>
      <vt:lpstr>Planiranje nastave</vt:lpstr>
      <vt:lpstr>Planiranje u  Wordu</vt:lpstr>
      <vt:lpstr>PowerPoint Presentation</vt:lpstr>
      <vt:lpstr>Planiranje u programu OneNote</vt:lpstr>
      <vt:lpstr>PowerPoint Presentation</vt:lpstr>
      <vt:lpstr>Vježba - OneNote</vt:lpstr>
      <vt:lpstr>PowerPoint Presentation</vt:lpstr>
      <vt:lpstr>Edutorij</vt:lpstr>
      <vt:lpstr>Važno</vt:lpstr>
      <vt:lpstr>Alati za pomoć pri ostvarenju predmetnih  ishoda</vt:lpstr>
      <vt:lpstr>Alati za pomoć pri ostvarenju predmetnih  ishoda</vt:lpstr>
      <vt:lpstr>Padlet</vt:lpstr>
      <vt:lpstr>Mentimetar </vt:lpstr>
      <vt:lpstr>Conceptboard  </vt:lpstr>
      <vt:lpstr>Zaključak</vt:lpstr>
      <vt:lpstr>Zaključak</vt:lpstr>
      <vt:lpstr>U središtu poučavanja je učenik, a ne digitalna tehnologija! </vt:lpstr>
      <vt:lpstr>Priručnik i prezentacija na Edutoriju u kolekciji</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Sastojci i recept  za primjenu IKT-a  u nastavi  na početnoj razini</dc:title>
  <dc:creator>Microsoft Office User</dc:creator>
  <cp:lastModifiedBy>Matea Ježić</cp:lastModifiedBy>
  <cp:revision>8</cp:revision>
  <dcterms:created xsi:type="dcterms:W3CDTF">2019-05-09T07:42:08Z</dcterms:created>
  <dcterms:modified xsi:type="dcterms:W3CDTF">2024-04-15T09:22:01Z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0x0101008770ACE3271B8A49834EA3AFDCD1EF01</vt:lpwstr>
  </property>
</Properties>
</file>