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tags/tag2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tags/tag3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4.xml" ContentType="application/vnd.openxmlformats-officedocument.presentationml.tags+xml"/>
  <Override PartName="/ppt/notesSlides/notesSlide22.xml" ContentType="application/vnd.openxmlformats-officedocument.presentationml.notesSlide+xml"/>
  <Override PartName="/ppt/tags/tag5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tags/tag6.xml" ContentType="application/vnd.openxmlformats-officedocument.presentationml.tags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4"/>
    <p:sldMasterId id="2147483660" r:id="rId5"/>
  </p:sldMasterIdLst>
  <p:notesMasterIdLst>
    <p:notesMasterId r:id="rId65"/>
  </p:notesMasterIdLst>
  <p:sldIdLst>
    <p:sldId id="256" r:id="rId6"/>
    <p:sldId id="865" r:id="rId7"/>
    <p:sldId id="864" r:id="rId8"/>
    <p:sldId id="863" r:id="rId9"/>
    <p:sldId id="257" r:id="rId10"/>
    <p:sldId id="262" r:id="rId11"/>
    <p:sldId id="874" r:id="rId12"/>
    <p:sldId id="264" r:id="rId13"/>
    <p:sldId id="258" r:id="rId14"/>
    <p:sldId id="267" r:id="rId15"/>
    <p:sldId id="273" r:id="rId16"/>
    <p:sldId id="274" r:id="rId17"/>
    <p:sldId id="275" r:id="rId18"/>
    <p:sldId id="279" r:id="rId19"/>
    <p:sldId id="265" r:id="rId20"/>
    <p:sldId id="278" r:id="rId21"/>
    <p:sldId id="271" r:id="rId22"/>
    <p:sldId id="268" r:id="rId23"/>
    <p:sldId id="277" r:id="rId24"/>
    <p:sldId id="266" r:id="rId25"/>
    <p:sldId id="276" r:id="rId26"/>
    <p:sldId id="281" r:id="rId27"/>
    <p:sldId id="284" r:id="rId28"/>
    <p:sldId id="272" r:id="rId29"/>
    <p:sldId id="282" r:id="rId30"/>
    <p:sldId id="887" r:id="rId31"/>
    <p:sldId id="888" r:id="rId32"/>
    <p:sldId id="889" r:id="rId33"/>
    <p:sldId id="283" r:id="rId34"/>
    <p:sldId id="286" r:id="rId35"/>
    <p:sldId id="299" r:id="rId36"/>
    <p:sldId id="285" r:id="rId37"/>
    <p:sldId id="291" r:id="rId38"/>
    <p:sldId id="298" r:id="rId39"/>
    <p:sldId id="300" r:id="rId40"/>
    <p:sldId id="292" r:id="rId41"/>
    <p:sldId id="852" r:id="rId42"/>
    <p:sldId id="305" r:id="rId43"/>
    <p:sldId id="853" r:id="rId44"/>
    <p:sldId id="301" r:id="rId45"/>
    <p:sldId id="306" r:id="rId46"/>
    <p:sldId id="854" r:id="rId47"/>
    <p:sldId id="302" r:id="rId48"/>
    <p:sldId id="303" r:id="rId49"/>
    <p:sldId id="307" r:id="rId50"/>
    <p:sldId id="290" r:id="rId51"/>
    <p:sldId id="857" r:id="rId52"/>
    <p:sldId id="856" r:id="rId53"/>
    <p:sldId id="858" r:id="rId54"/>
    <p:sldId id="859" r:id="rId55"/>
    <p:sldId id="860" r:id="rId56"/>
    <p:sldId id="861" r:id="rId57"/>
    <p:sldId id="304" r:id="rId58"/>
    <p:sldId id="855" r:id="rId59"/>
    <p:sldId id="295" r:id="rId60"/>
    <p:sldId id="875" r:id="rId61"/>
    <p:sldId id="886" r:id="rId62"/>
    <p:sldId id="862" r:id="rId63"/>
    <p:sldId id="260" r:id="rId64"/>
  </p:sldIdLst>
  <p:sldSz cx="12192000" cy="6858000"/>
  <p:notesSz cx="6858000" cy="1181100"/>
  <p:embeddedFontLst>
    <p:embeddedFont>
      <p:font typeface="Open Sans Light" panose="020B0306030504020204" pitchFamily="34" charset="0"/>
      <p:regular r:id="rId66"/>
      <p:bold r:id="rId67"/>
      <p:italic r:id="rId68"/>
      <p:boldItalic r:id="rId69"/>
    </p:embeddedFont>
    <p:embeddedFont>
      <p:font typeface="source sans pro" panose="020B0503030403020204" pitchFamily="34" charset="0"/>
      <p:regular r:id="rId70"/>
      <p:bold r:id="rId71"/>
      <p:italic r:id="rId72"/>
      <p:boldItalic r:id="rId73"/>
    </p:embeddedFont>
    <p:embeddedFont>
      <p:font typeface="Open Sans" panose="020B0606030504020204" pitchFamily="34" charset="0"/>
      <p:regular r:id="rId74"/>
      <p:bold r:id="rId75"/>
      <p:italic r:id="rId76"/>
      <p:boldItalic r:id="rId77"/>
    </p:embeddedFont>
    <p:embeddedFont>
      <p:font typeface="Calibri" panose="020F0502020204030204" pitchFamily="34" charset="0"/>
      <p:regular r:id="rId78"/>
      <p:bold r:id="rId79"/>
      <p:italic r:id="rId80"/>
      <p:boldItalic r:id="rId81"/>
    </p:embeddedFont>
    <p:embeddedFont>
      <p:font typeface="Open Sans ExtraBold" panose="020B0906030804020204" pitchFamily="34" charset="0"/>
      <p:bold r:id="rId82"/>
      <p:italic r:id="rId83"/>
      <p:boldItalic r:id="rId84"/>
    </p:embeddedFont>
  </p:embeddedFontLst>
  <p:custDataLst>
    <p:tags r:id="rId85"/>
  </p:custData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r:id="rId87" roundtripDataSignature="AMtx7mhRx7CS5tRFiOS67zgbg3ks8cKOFw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1" name="Author" initials="A" lastIdx="65" clrIdx="1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DE7DB"/>
    <a:srgbClr val="A4CE88"/>
    <a:srgbClr val="BCCC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6248B0-1557-48AC-9174-68A52146CDC0}" v="10" dt="2020-09-19T20:21:09.542"/>
    <p1510:client id="{59E325DA-94F5-43BF-8077-83250917FFE4}" v="184" dt="2020-09-11T06:57:31.052"/>
    <p1510:client id="{DBA2A72A-13CD-4E78-9AAC-95233DD62115}" v="41" dt="2020-10-12T09:50:34.614"/>
    <p1510:client id="{FA323148-545D-4EDC-83BB-8191C1BF3D95}" v="163" dt="2020-10-12T08:11:52.55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98" autoAdjust="0"/>
    <p:restoredTop sz="80878" autoAdjust="0"/>
  </p:normalViewPr>
  <p:slideViewPr>
    <p:cSldViewPr snapToGrid="0">
      <p:cViewPr varScale="1">
        <p:scale>
          <a:sx n="93" d="100"/>
          <a:sy n="93" d="100"/>
        </p:scale>
        <p:origin x="10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00" d="100"/>
          <a:sy n="100" d="100"/>
        </p:scale>
        <p:origin x="3552" y="7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63" Type="http://schemas.openxmlformats.org/officeDocument/2006/relationships/slide" Target="slides/slide58.xml"/><Relationship Id="rId68" Type="http://schemas.openxmlformats.org/officeDocument/2006/relationships/font" Target="fonts/font3.fntdata"/><Relationship Id="rId76" Type="http://schemas.openxmlformats.org/officeDocument/2006/relationships/font" Target="fonts/font11.fntdata"/><Relationship Id="rId84" Type="http://schemas.openxmlformats.org/officeDocument/2006/relationships/font" Target="fonts/font19.fntdata"/><Relationship Id="rId89" Type="http://schemas.openxmlformats.org/officeDocument/2006/relationships/presProps" Target="presProps.xml"/><Relationship Id="rId7" Type="http://schemas.openxmlformats.org/officeDocument/2006/relationships/slide" Target="slides/slide2.xml"/><Relationship Id="rId71" Type="http://schemas.openxmlformats.org/officeDocument/2006/relationships/font" Target="fonts/font6.fntdata"/><Relationship Id="rId9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9" Type="http://schemas.openxmlformats.org/officeDocument/2006/relationships/slide" Target="slides/slide24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66" Type="http://schemas.openxmlformats.org/officeDocument/2006/relationships/font" Target="fonts/font1.fntdata"/><Relationship Id="rId74" Type="http://schemas.openxmlformats.org/officeDocument/2006/relationships/font" Target="fonts/font9.fntdata"/><Relationship Id="rId79" Type="http://schemas.openxmlformats.org/officeDocument/2006/relationships/font" Target="fonts/font14.fntdata"/><Relationship Id="rId87" Type="http://customschemas.google.com/relationships/presentationmetadata" Target="metadata"/><Relationship Id="rId5" Type="http://schemas.openxmlformats.org/officeDocument/2006/relationships/slideMaster" Target="slideMasters/slideMaster2.xml"/><Relationship Id="rId61" Type="http://schemas.openxmlformats.org/officeDocument/2006/relationships/slide" Target="slides/slide56.xml"/><Relationship Id="rId82" Type="http://schemas.openxmlformats.org/officeDocument/2006/relationships/font" Target="fonts/font17.fntdata"/><Relationship Id="rId90" Type="http://schemas.openxmlformats.org/officeDocument/2006/relationships/viewProps" Target="viewProps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font" Target="fonts/font4.fntdata"/><Relationship Id="rId77" Type="http://schemas.openxmlformats.org/officeDocument/2006/relationships/font" Target="fonts/font12.fntdata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font" Target="fonts/font7.fntdata"/><Relationship Id="rId80" Type="http://schemas.openxmlformats.org/officeDocument/2006/relationships/font" Target="fonts/font15.fntdata"/><Relationship Id="rId85" Type="http://schemas.openxmlformats.org/officeDocument/2006/relationships/tags" Target="tags/tag1.xml"/><Relationship Id="rId93" Type="http://schemas.microsoft.com/office/2015/10/relationships/revisionInfo" Target="revisionInfo.xml"/><Relationship Id="rId3" Type="http://schemas.openxmlformats.org/officeDocument/2006/relationships/customXml" Target="../customXml/item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font" Target="fonts/font2.fntdata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font" Target="fonts/font5.fntdata"/><Relationship Id="rId75" Type="http://schemas.openxmlformats.org/officeDocument/2006/relationships/font" Target="fonts/font10.fntdata"/><Relationship Id="rId83" Type="http://schemas.openxmlformats.org/officeDocument/2006/relationships/font" Target="fonts/font18.fntdata"/><Relationship Id="rId88" Type="http://schemas.openxmlformats.org/officeDocument/2006/relationships/commentAuthors" Target="commentAuthors.xml"/><Relationship Id="rId9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notesMaster" Target="notesMasters/notesMaster1.xml"/><Relationship Id="rId73" Type="http://schemas.openxmlformats.org/officeDocument/2006/relationships/font" Target="fonts/font8.fntdata"/><Relationship Id="rId78" Type="http://schemas.openxmlformats.org/officeDocument/2006/relationships/font" Target="fonts/font13.fntdata"/><Relationship Id="rId81" Type="http://schemas.openxmlformats.org/officeDocument/2006/relationships/font" Target="fonts/font16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6F2430-24FE-44E5-89DA-C1121405C3F9}" type="doc">
      <dgm:prSet loTypeId="urn:microsoft.com/office/officeart/2009/3/layout/PhasedProcess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hr-HR"/>
        </a:p>
      </dgm:t>
    </dgm:pt>
    <dgm:pt modelId="{8EB482E9-C9B5-4048-84B2-C52EC608615B}">
      <dgm:prSet phldrT="[Tekst]"/>
      <dgm:spPr/>
      <dgm:t>
        <a:bodyPr/>
        <a:lstStyle/>
        <a:p>
          <a:r>
            <a:rPr lang="hr-HR" dirty="0"/>
            <a:t>Korak 1</a:t>
          </a:r>
        </a:p>
      </dgm:t>
    </dgm:pt>
    <dgm:pt modelId="{3FA4E9BF-C75C-4502-9FD4-D38C2CF82D5E}" type="parTrans" cxnId="{035998A8-69F2-42BD-A52C-BCC882492812}">
      <dgm:prSet/>
      <dgm:spPr/>
      <dgm:t>
        <a:bodyPr/>
        <a:lstStyle/>
        <a:p>
          <a:endParaRPr lang="hr-HR"/>
        </a:p>
      </dgm:t>
    </dgm:pt>
    <dgm:pt modelId="{886FB5AE-4829-4FA3-BA7C-5C46F81F1206}" type="sibTrans" cxnId="{035998A8-69F2-42BD-A52C-BCC882492812}">
      <dgm:prSet/>
      <dgm:spPr/>
      <dgm:t>
        <a:bodyPr/>
        <a:lstStyle/>
        <a:p>
          <a:endParaRPr lang="hr-HR"/>
        </a:p>
      </dgm:t>
    </dgm:pt>
    <dgm:pt modelId="{FAA75C59-DE1C-49D9-8978-65C12644ED76}">
      <dgm:prSet phldrT="[Tekst]" custT="1"/>
      <dgm:spPr/>
      <dgm:t>
        <a:bodyPr/>
        <a:lstStyle/>
        <a:p>
          <a:r>
            <a:rPr lang="hr-HR" sz="2000" dirty="0">
              <a:latin typeface="Arial" panose="020B0604020202020204" pitchFamily="34" charset="0"/>
              <a:cs typeface="Arial" panose="020B0604020202020204" pitchFamily="34" charset="0"/>
            </a:rPr>
            <a:t>Prijenos dokumenta u Edutorij ili unos poveznice na kojoj se nalazi</a:t>
          </a:r>
        </a:p>
      </dgm:t>
    </dgm:pt>
    <dgm:pt modelId="{DE524802-131D-465D-911A-970E51D37867}" type="parTrans" cxnId="{E02E575B-794C-405E-8D67-DA589CC34758}">
      <dgm:prSet/>
      <dgm:spPr/>
      <dgm:t>
        <a:bodyPr/>
        <a:lstStyle/>
        <a:p>
          <a:endParaRPr lang="hr-HR"/>
        </a:p>
      </dgm:t>
    </dgm:pt>
    <dgm:pt modelId="{CDC98F02-BC9B-4149-AF3C-1B0B11472794}" type="sibTrans" cxnId="{E02E575B-794C-405E-8D67-DA589CC34758}">
      <dgm:prSet/>
      <dgm:spPr/>
      <dgm:t>
        <a:bodyPr/>
        <a:lstStyle/>
        <a:p>
          <a:endParaRPr lang="hr-HR"/>
        </a:p>
      </dgm:t>
    </dgm:pt>
    <dgm:pt modelId="{0E20A2B4-81C7-404C-B8E7-0E19B81B36F5}">
      <dgm:prSet phldrT="[Tekst]"/>
      <dgm:spPr/>
      <dgm:t>
        <a:bodyPr/>
        <a:lstStyle/>
        <a:p>
          <a:r>
            <a:rPr lang="hr-HR" dirty="0"/>
            <a:t>Korak 2</a:t>
          </a:r>
        </a:p>
      </dgm:t>
    </dgm:pt>
    <dgm:pt modelId="{9E97E258-AE2E-4CAD-B3A1-D9B874B68A79}" type="parTrans" cxnId="{434BA294-BA59-4A80-AA87-AB19A97D1B0B}">
      <dgm:prSet/>
      <dgm:spPr/>
      <dgm:t>
        <a:bodyPr/>
        <a:lstStyle/>
        <a:p>
          <a:endParaRPr lang="hr-HR"/>
        </a:p>
      </dgm:t>
    </dgm:pt>
    <dgm:pt modelId="{4D1537C2-4E32-422F-BA09-87AF56F786C1}" type="sibTrans" cxnId="{434BA294-BA59-4A80-AA87-AB19A97D1B0B}">
      <dgm:prSet/>
      <dgm:spPr/>
      <dgm:t>
        <a:bodyPr/>
        <a:lstStyle/>
        <a:p>
          <a:endParaRPr lang="hr-HR"/>
        </a:p>
      </dgm:t>
    </dgm:pt>
    <dgm:pt modelId="{2863452A-C901-442B-8905-32B3B55293ED}">
      <dgm:prSet phldrT="[Tekst]" custT="1"/>
      <dgm:spPr/>
      <dgm:t>
        <a:bodyPr/>
        <a:lstStyle/>
        <a:p>
          <a:r>
            <a:rPr lang="hr-HR" sz="2000" dirty="0">
              <a:latin typeface="Arial" panose="020B0604020202020204" pitchFamily="34" charset="0"/>
              <a:cs typeface="Arial" panose="020B0604020202020204" pitchFamily="34" charset="0"/>
            </a:rPr>
            <a:t>Kategorije materijala</a:t>
          </a:r>
        </a:p>
      </dgm:t>
    </dgm:pt>
    <dgm:pt modelId="{787ABD89-D66A-481E-8365-5B19E6E66113}" type="parTrans" cxnId="{F03D8A42-B60D-490B-9E27-89E20EAD24FC}">
      <dgm:prSet/>
      <dgm:spPr/>
      <dgm:t>
        <a:bodyPr/>
        <a:lstStyle/>
        <a:p>
          <a:endParaRPr lang="hr-HR"/>
        </a:p>
      </dgm:t>
    </dgm:pt>
    <dgm:pt modelId="{6F3B045E-0A40-4AE1-905D-289B927F2A7E}" type="sibTrans" cxnId="{F03D8A42-B60D-490B-9E27-89E20EAD24FC}">
      <dgm:prSet/>
      <dgm:spPr/>
      <dgm:t>
        <a:bodyPr/>
        <a:lstStyle/>
        <a:p>
          <a:endParaRPr lang="hr-HR"/>
        </a:p>
      </dgm:t>
    </dgm:pt>
    <dgm:pt modelId="{1B2BF402-1936-4A90-83A3-0F5DE0C2C029}">
      <dgm:prSet phldrT="[Tekst]"/>
      <dgm:spPr/>
      <dgm:t>
        <a:bodyPr/>
        <a:lstStyle/>
        <a:p>
          <a:r>
            <a:rPr lang="hr-HR" dirty="0"/>
            <a:t>Korak 3</a:t>
          </a:r>
        </a:p>
      </dgm:t>
    </dgm:pt>
    <dgm:pt modelId="{4D3289D3-E0E2-4982-9672-C85B7B668DBC}" type="parTrans" cxnId="{7F7C0228-A120-4974-8D5D-14FAF73B54A5}">
      <dgm:prSet/>
      <dgm:spPr/>
      <dgm:t>
        <a:bodyPr/>
        <a:lstStyle/>
        <a:p>
          <a:endParaRPr lang="hr-HR"/>
        </a:p>
      </dgm:t>
    </dgm:pt>
    <dgm:pt modelId="{24D45583-0583-4D2E-BF43-AF4680993CA1}" type="sibTrans" cxnId="{7F7C0228-A120-4974-8D5D-14FAF73B54A5}">
      <dgm:prSet/>
      <dgm:spPr/>
      <dgm:t>
        <a:bodyPr/>
        <a:lstStyle/>
        <a:p>
          <a:endParaRPr lang="hr-HR"/>
        </a:p>
      </dgm:t>
    </dgm:pt>
    <dgm:pt modelId="{0F24813F-6E74-4B00-85E9-C9233ED40C3C}">
      <dgm:prSet phldrT="[Tekst]"/>
      <dgm:spPr>
        <a:solidFill>
          <a:srgbClr val="A4CE88"/>
        </a:solidFill>
      </dgm:spPr>
      <dgm:t>
        <a:bodyPr/>
        <a:lstStyle/>
        <a:p>
          <a:r>
            <a:rPr lang="hr-HR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Povezanost materijala</a:t>
          </a:r>
        </a:p>
      </dgm:t>
    </dgm:pt>
    <dgm:pt modelId="{6DA8584B-B0A6-475D-B346-CB501E0BAAE9}" type="parTrans" cxnId="{79743655-E0FD-4C09-A216-975524FAD24A}">
      <dgm:prSet/>
      <dgm:spPr/>
      <dgm:t>
        <a:bodyPr/>
        <a:lstStyle/>
        <a:p>
          <a:endParaRPr lang="hr-HR"/>
        </a:p>
      </dgm:t>
    </dgm:pt>
    <dgm:pt modelId="{FED31BC0-EB14-4F0A-BF62-7FA7954BF0C7}" type="sibTrans" cxnId="{79743655-E0FD-4C09-A216-975524FAD24A}">
      <dgm:prSet/>
      <dgm:spPr/>
      <dgm:t>
        <a:bodyPr/>
        <a:lstStyle/>
        <a:p>
          <a:endParaRPr lang="hr-HR"/>
        </a:p>
      </dgm:t>
    </dgm:pt>
    <dgm:pt modelId="{533951C0-1476-453A-9A36-22DF7CF71758}">
      <dgm:prSet phldrT="[Tekst]" custT="1"/>
      <dgm:spPr/>
      <dgm:t>
        <a:bodyPr/>
        <a:lstStyle/>
        <a:p>
          <a:r>
            <a:rPr lang="hr-HR" sz="2000" dirty="0">
              <a:latin typeface="Arial" panose="020B0604020202020204" pitchFamily="34" charset="0"/>
              <a:cs typeface="Arial" panose="020B0604020202020204" pitchFamily="34" charset="0"/>
            </a:rPr>
            <a:t>Osnovni podatci</a:t>
          </a:r>
        </a:p>
      </dgm:t>
    </dgm:pt>
    <dgm:pt modelId="{3929F703-F09B-499A-87E0-0B1134F50293}" type="parTrans" cxnId="{7776AD40-0F7F-48AD-9B56-4DE4A211C5EC}">
      <dgm:prSet/>
      <dgm:spPr/>
      <dgm:t>
        <a:bodyPr/>
        <a:lstStyle/>
        <a:p>
          <a:endParaRPr lang="hr-HR"/>
        </a:p>
      </dgm:t>
    </dgm:pt>
    <dgm:pt modelId="{03C8D5DD-40B0-4362-988F-66DABE5F820B}" type="sibTrans" cxnId="{7776AD40-0F7F-48AD-9B56-4DE4A211C5EC}">
      <dgm:prSet/>
      <dgm:spPr/>
      <dgm:t>
        <a:bodyPr/>
        <a:lstStyle/>
        <a:p>
          <a:endParaRPr lang="hr-HR"/>
        </a:p>
      </dgm:t>
    </dgm:pt>
    <dgm:pt modelId="{32F653F5-C57B-4B63-863F-7D1DE7A56014}">
      <dgm:prSet phldrT="[Tekst]" custT="1"/>
      <dgm:spPr/>
      <dgm:t>
        <a:bodyPr/>
        <a:lstStyle/>
        <a:p>
          <a:r>
            <a:rPr lang="hr-HR" sz="2000" dirty="0">
              <a:latin typeface="Arial" panose="020B0604020202020204" pitchFamily="34" charset="0"/>
              <a:cs typeface="Arial" panose="020B0604020202020204" pitchFamily="34" charset="0"/>
            </a:rPr>
            <a:t>Pristup</a:t>
          </a:r>
        </a:p>
      </dgm:t>
    </dgm:pt>
    <dgm:pt modelId="{6152CE66-0FF4-4514-B51C-6AB767FEE5B8}" type="parTrans" cxnId="{2A33741F-53E4-4B38-8459-1F540E2A9506}">
      <dgm:prSet/>
      <dgm:spPr/>
      <dgm:t>
        <a:bodyPr/>
        <a:lstStyle/>
        <a:p>
          <a:endParaRPr lang="hr-HR"/>
        </a:p>
      </dgm:t>
    </dgm:pt>
    <dgm:pt modelId="{CDAC5826-C478-4736-AE51-4F98A970B103}" type="sibTrans" cxnId="{2A33741F-53E4-4B38-8459-1F540E2A9506}">
      <dgm:prSet/>
      <dgm:spPr/>
      <dgm:t>
        <a:bodyPr/>
        <a:lstStyle/>
        <a:p>
          <a:endParaRPr lang="hr-HR"/>
        </a:p>
      </dgm:t>
    </dgm:pt>
    <dgm:pt modelId="{0E0C09BE-D999-460F-8F22-716F58B8B5EB}">
      <dgm:prSet phldrT="[Tekst]" custT="1"/>
      <dgm:spPr/>
      <dgm:t>
        <a:bodyPr/>
        <a:lstStyle/>
        <a:p>
          <a:r>
            <a:rPr lang="hr-HR" sz="2000" dirty="0">
              <a:latin typeface="Arial" panose="020B0604020202020204" pitchFamily="34" charset="0"/>
              <a:cs typeface="Arial" panose="020B0604020202020204" pitchFamily="34" charset="0"/>
            </a:rPr>
            <a:t>Obrazovni detalji</a:t>
          </a:r>
        </a:p>
      </dgm:t>
    </dgm:pt>
    <dgm:pt modelId="{73DD2955-42C7-4555-A2AE-03806A1884D0}" type="parTrans" cxnId="{F8D605F7-4E21-4CA0-BAFD-99D5269CF1A8}">
      <dgm:prSet/>
      <dgm:spPr/>
      <dgm:t>
        <a:bodyPr/>
        <a:lstStyle/>
        <a:p>
          <a:endParaRPr lang="hr-HR"/>
        </a:p>
      </dgm:t>
    </dgm:pt>
    <dgm:pt modelId="{A69228EC-8448-482E-A0B1-C09CBCCB50A8}" type="sibTrans" cxnId="{F8D605F7-4E21-4CA0-BAFD-99D5269CF1A8}">
      <dgm:prSet/>
      <dgm:spPr/>
      <dgm:t>
        <a:bodyPr/>
        <a:lstStyle/>
        <a:p>
          <a:endParaRPr lang="hr-HR"/>
        </a:p>
      </dgm:t>
    </dgm:pt>
    <dgm:pt modelId="{900F3279-3D3A-4F6A-BBD5-DAE044DF3A22}">
      <dgm:prSet phldr="0" custT="1"/>
      <dgm:spPr/>
      <dgm:t>
        <a:bodyPr/>
        <a:lstStyle/>
        <a:p>
          <a:pPr rtl="0"/>
          <a:r>
            <a:rPr lang="hr-HR" sz="2000" dirty="0">
              <a:latin typeface="Arial"/>
            </a:rPr>
            <a:t>Doprinosi</a:t>
          </a:r>
        </a:p>
      </dgm:t>
    </dgm:pt>
    <dgm:pt modelId="{5A423C6F-5D80-491F-9163-DB0B3CACA546}" type="parTrans" cxnId="{C063F267-320B-4EA1-8B85-FF699F482D55}">
      <dgm:prSet/>
      <dgm:spPr/>
      <dgm:t>
        <a:bodyPr/>
        <a:lstStyle/>
        <a:p>
          <a:endParaRPr lang="en-US"/>
        </a:p>
      </dgm:t>
    </dgm:pt>
    <dgm:pt modelId="{246D5F0C-D34E-46EF-B5F3-857FD3027987}" type="sibTrans" cxnId="{C063F267-320B-4EA1-8B85-FF699F482D55}">
      <dgm:prSet/>
      <dgm:spPr/>
      <dgm:t>
        <a:bodyPr/>
        <a:lstStyle/>
        <a:p>
          <a:endParaRPr lang="en-US"/>
        </a:p>
      </dgm:t>
    </dgm:pt>
    <dgm:pt modelId="{871D39D3-6F13-4B45-821B-5E9BC09F227D}" type="pres">
      <dgm:prSet presAssocID="{E56F2430-24FE-44E5-89DA-C1121405C3F9}" presName="Name0" presStyleCnt="0">
        <dgm:presLayoutVars>
          <dgm:chMax val="3"/>
          <dgm:chPref val="3"/>
          <dgm:bulletEnabled val="1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61CBDC4E-F99C-4361-92BC-324CD760C067}" type="pres">
      <dgm:prSet presAssocID="{E56F2430-24FE-44E5-89DA-C1121405C3F9}" presName="arc1" presStyleLbl="node1" presStyleIdx="0" presStyleCnt="4"/>
      <dgm:spPr/>
    </dgm:pt>
    <dgm:pt modelId="{4E7339F7-B7A9-47BD-B57C-26983BC1BC00}" type="pres">
      <dgm:prSet presAssocID="{E56F2430-24FE-44E5-89DA-C1121405C3F9}" presName="arc3" presStyleLbl="node1" presStyleIdx="1" presStyleCnt="4"/>
      <dgm:spPr/>
    </dgm:pt>
    <dgm:pt modelId="{65534D54-455D-4D2C-B884-12C6EE2A67A0}" type="pres">
      <dgm:prSet presAssocID="{E56F2430-24FE-44E5-89DA-C1121405C3F9}" presName="parentText2" presStyleLbl="revTx" presStyleIdx="0" presStyleCnt="3" custLinFactNeighborX="-2375" custLinFactNeighborY="72858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15FFF61-AE8F-4A3C-80D4-5092F7AFB02A}" type="pres">
      <dgm:prSet presAssocID="{E56F2430-24FE-44E5-89DA-C1121405C3F9}" presName="arc2" presStyleLbl="node1" presStyleIdx="2" presStyleCnt="4"/>
      <dgm:spPr/>
    </dgm:pt>
    <dgm:pt modelId="{CD465132-05C1-49F8-ABC8-5F789012407E}" type="pres">
      <dgm:prSet presAssocID="{E56F2430-24FE-44E5-89DA-C1121405C3F9}" presName="arc4" presStyleLbl="node1" presStyleIdx="3" presStyleCnt="4"/>
      <dgm:spPr/>
    </dgm:pt>
    <dgm:pt modelId="{745EA710-4ABD-4298-A3F9-0E878CA8F647}" type="pres">
      <dgm:prSet presAssocID="{E56F2430-24FE-44E5-89DA-C1121405C3F9}" presName="parentText3" presStyleLbl="revTx" presStyleIdx="1" presStyleCnt="3" custLinFactNeighborX="5008" custLinFactNeighborY="74443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44BAB1C-3906-4488-BD63-7B8397661D5E}" type="pres">
      <dgm:prSet presAssocID="{E56F2430-24FE-44E5-89DA-C1121405C3F9}" presName="middleComposite" presStyleCnt="0"/>
      <dgm:spPr/>
    </dgm:pt>
    <dgm:pt modelId="{7F41627B-0A6C-426B-B6D8-ACC0259C2A2D}" type="pres">
      <dgm:prSet presAssocID="{2863452A-C901-442B-8905-32B3B55293ED}" presName="circ1" presStyleLbl="vennNode1" presStyleIdx="0" presStyleCnt="11" custScaleX="101641" custScaleY="100582" custLinFactNeighborX="-3458" custLinFactNeighborY="-18673"/>
      <dgm:spPr/>
      <dgm:t>
        <a:bodyPr/>
        <a:lstStyle/>
        <a:p>
          <a:endParaRPr lang="en-US"/>
        </a:p>
      </dgm:t>
    </dgm:pt>
    <dgm:pt modelId="{0318951A-634C-4286-8A58-A99952C4391F}" type="pres">
      <dgm:prSet presAssocID="{2863452A-C901-442B-8905-32B3B55293ED}" presName="circ1Tx" presStyleLbl="revTx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5B2DFD12-6C3B-4BC1-9D4D-B2BF8F7C9BFA}" type="pres">
      <dgm:prSet presAssocID="{0E0C09BE-D999-460F-8F22-716F58B8B5EB}" presName="circ2" presStyleLbl="vennNode1" presStyleIdx="1" presStyleCnt="11" custScaleX="103336" custScaleY="100582" custLinFactNeighborX="2075" custLinFactNeighborY="13832"/>
      <dgm:spPr/>
      <dgm:t>
        <a:bodyPr/>
        <a:lstStyle/>
        <a:p>
          <a:endParaRPr lang="en-US"/>
        </a:p>
      </dgm:t>
    </dgm:pt>
    <dgm:pt modelId="{44AB3EE9-91ED-4F8A-8D37-47702732ADBD}" type="pres">
      <dgm:prSet presAssocID="{0E0C09BE-D999-460F-8F22-716F58B8B5EB}" presName="circ2Tx" presStyleLbl="revTx" presStyleIdx="1" presStyleCnt="3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B601A07D-E6D4-45DF-9B58-E5517CEF71C1}" type="pres">
      <dgm:prSet presAssocID="{E56F2430-24FE-44E5-89DA-C1121405C3F9}" presName="leftComposite" presStyleCnt="0"/>
      <dgm:spPr/>
    </dgm:pt>
    <dgm:pt modelId="{A2E8A7EB-CCE6-41F1-B1CF-DC094E51A55E}" type="pres">
      <dgm:prSet presAssocID="{FAA75C59-DE1C-49D9-8978-65C12644ED76}" presName="childText1_1" presStyleLbl="vennNode1" presStyleIdx="2" presStyleCnt="11" custScaleX="178149" custScaleY="190809" custLinFactNeighborX="-13167" custLinFactNeighborY="-5960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679AF3B8-A797-4168-875D-93351911F6CC}" type="pres">
      <dgm:prSet presAssocID="{FAA75C59-DE1C-49D9-8978-65C12644ED76}" presName="ellipse1" presStyleLbl="vennNode1" presStyleIdx="3" presStyleCnt="11" custScaleX="107583" custScaleY="113582" custLinFactX="-77380" custLinFactY="-38209" custLinFactNeighborX="-100000" custLinFactNeighborY="-100000"/>
      <dgm:spPr/>
    </dgm:pt>
    <dgm:pt modelId="{EC630CFF-E550-41AC-9863-F731B9F96D87}" type="pres">
      <dgm:prSet presAssocID="{FAA75C59-DE1C-49D9-8978-65C12644ED76}" presName="ellipse2" presStyleLbl="vennNode1" presStyleIdx="4" presStyleCnt="11" custLinFactNeighborX="45172" custLinFactNeighborY="-71512"/>
      <dgm:spPr/>
    </dgm:pt>
    <dgm:pt modelId="{5AF2E539-8216-4474-871B-D570BE81513B}" type="pres">
      <dgm:prSet presAssocID="{533951C0-1476-453A-9A36-22DF7CF71758}" presName="childText1_2" presStyleLbl="vennNode1" presStyleIdx="5" presStyleCnt="11" custScaleX="116458" custScaleY="116019" custLinFactNeighborX="1126" custLinFactNeighborY="-9874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5305CF67-8BEF-477D-AE0D-99D602BB81DA}" type="pres">
      <dgm:prSet presAssocID="{533951C0-1476-453A-9A36-22DF7CF71758}" presName="ellipse3" presStyleLbl="vennNode1" presStyleIdx="6" presStyleCnt="11"/>
      <dgm:spPr/>
    </dgm:pt>
    <dgm:pt modelId="{99AECDF5-51D6-4252-80F3-E7982FCA8BE0}" type="pres">
      <dgm:prSet presAssocID="{900F3279-3D3A-4F6A-BBD5-DAE044DF3A22}" presName="childText1_3" presStyleLbl="vennNode1" presStyleIdx="7" presStyleCnt="11" custScaleX="130323" custScaleY="123472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1D44189F-0BDA-40D1-91B9-BB34363305BB}" type="pres">
      <dgm:prSet presAssocID="{32F653F5-C57B-4B63-863F-7D1DE7A56014}" presName="childText1_4" presStyleLbl="vennNode1" presStyleIdx="8" presStyleCnt="11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EB9463C2-E193-4D7B-84BF-4B673712258E}" type="pres">
      <dgm:prSet presAssocID="{32F653F5-C57B-4B63-863F-7D1DE7A56014}" presName="ellipse4" presStyleLbl="vennNode1" presStyleIdx="9" presStyleCnt="11"/>
      <dgm:spPr/>
    </dgm:pt>
    <dgm:pt modelId="{2FFB963F-2861-45A8-B8F5-98BBDCD0F64E}" type="pres">
      <dgm:prSet presAssocID="{32F653F5-C57B-4B63-863F-7D1DE7A56014}" presName="ellipse5" presStyleLbl="vennNode1" presStyleIdx="10" presStyleCnt="11"/>
      <dgm:spPr/>
    </dgm:pt>
    <dgm:pt modelId="{610B27C1-A80A-437C-B5CD-54C0A4473511}" type="pres">
      <dgm:prSet presAssocID="{E56F2430-24FE-44E5-89DA-C1121405C3F9}" presName="rightChild" presStyleLbl="node2" presStyleIdx="0" presStyleCnt="1" custScaleX="80489" custScaleY="81685" custLinFactNeighborX="-15666" custLinFactNeighborY="-17348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5F584D58-2D36-4AD5-BC33-71E1326C2058}" type="pres">
      <dgm:prSet presAssocID="{E56F2430-24FE-44E5-89DA-C1121405C3F9}" presName="parentText1" presStyleLbl="revTx" presStyleIdx="2" presStyleCnt="3" custLinFactNeighborX="-8784" custLinFactNeighborY="71169">
        <dgm:presLayoutVars>
          <dgm:chMax val="4"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063F267-320B-4EA1-8B85-FF699F482D55}" srcId="{8EB482E9-C9B5-4048-84B2-C52EC608615B}" destId="{900F3279-3D3A-4F6A-BBD5-DAE044DF3A22}" srcOrd="2" destOrd="0" parTransId="{5A423C6F-5D80-491F-9163-DB0B3CACA546}" sibTransId="{246D5F0C-D34E-46EF-B5F3-857FD3027987}"/>
    <dgm:cxn modelId="{8F9A8DA9-3F7D-4E97-ADB4-6F9F0E710204}" type="presOf" srcId="{0F24813F-6E74-4B00-85E9-C9233ED40C3C}" destId="{610B27C1-A80A-437C-B5CD-54C0A4473511}" srcOrd="0" destOrd="0" presId="urn:microsoft.com/office/officeart/2009/3/layout/PhasedProcess"/>
    <dgm:cxn modelId="{434BA294-BA59-4A80-AA87-AB19A97D1B0B}" srcId="{E56F2430-24FE-44E5-89DA-C1121405C3F9}" destId="{0E20A2B4-81C7-404C-B8E7-0E19B81B36F5}" srcOrd="1" destOrd="0" parTransId="{9E97E258-AE2E-4CAD-B3A1-D9B874B68A79}" sibTransId="{4D1537C2-4E32-422F-BA09-87AF56F786C1}"/>
    <dgm:cxn modelId="{294BE3D4-7128-4F2E-A3F7-F92E4F1902A2}" type="presOf" srcId="{8EB482E9-C9B5-4048-84B2-C52EC608615B}" destId="{5F584D58-2D36-4AD5-BC33-71E1326C2058}" srcOrd="0" destOrd="0" presId="urn:microsoft.com/office/officeart/2009/3/layout/PhasedProcess"/>
    <dgm:cxn modelId="{F03D8A42-B60D-490B-9E27-89E20EAD24FC}" srcId="{0E20A2B4-81C7-404C-B8E7-0E19B81B36F5}" destId="{2863452A-C901-442B-8905-32B3B55293ED}" srcOrd="0" destOrd="0" parTransId="{787ABD89-D66A-481E-8365-5B19E6E66113}" sibTransId="{6F3B045E-0A40-4AE1-905D-289B927F2A7E}"/>
    <dgm:cxn modelId="{10405088-4FE3-4271-8F9E-40D868BD76C6}" type="presOf" srcId="{0E0C09BE-D999-460F-8F22-716F58B8B5EB}" destId="{44AB3EE9-91ED-4F8A-8D37-47702732ADBD}" srcOrd="1" destOrd="0" presId="urn:microsoft.com/office/officeart/2009/3/layout/PhasedProcess"/>
    <dgm:cxn modelId="{F8D605F7-4E21-4CA0-BAFD-99D5269CF1A8}" srcId="{0E20A2B4-81C7-404C-B8E7-0E19B81B36F5}" destId="{0E0C09BE-D999-460F-8F22-716F58B8B5EB}" srcOrd="1" destOrd="0" parTransId="{73DD2955-42C7-4555-A2AE-03806A1884D0}" sibTransId="{A69228EC-8448-482E-A0B1-C09CBCCB50A8}"/>
    <dgm:cxn modelId="{2A33741F-53E4-4B38-8459-1F540E2A9506}" srcId="{8EB482E9-C9B5-4048-84B2-C52EC608615B}" destId="{32F653F5-C57B-4B63-863F-7D1DE7A56014}" srcOrd="3" destOrd="0" parTransId="{6152CE66-0FF4-4514-B51C-6AB767FEE5B8}" sibTransId="{CDAC5826-C478-4736-AE51-4F98A970B103}"/>
    <dgm:cxn modelId="{ACF554AD-FC6F-4B68-87F4-DC9C60EAEB3F}" type="presOf" srcId="{1B2BF402-1936-4A90-83A3-0F5DE0C2C029}" destId="{745EA710-4ABD-4298-A3F9-0E878CA8F647}" srcOrd="0" destOrd="0" presId="urn:microsoft.com/office/officeart/2009/3/layout/PhasedProcess"/>
    <dgm:cxn modelId="{CE438B04-9154-443F-980A-E1A8D156F31E}" type="presOf" srcId="{E56F2430-24FE-44E5-89DA-C1121405C3F9}" destId="{871D39D3-6F13-4B45-821B-5E9BC09F227D}" srcOrd="0" destOrd="0" presId="urn:microsoft.com/office/officeart/2009/3/layout/PhasedProcess"/>
    <dgm:cxn modelId="{6566C3AF-B3C8-4F45-8DB7-ECF0BF3ED3C1}" type="presOf" srcId="{900F3279-3D3A-4F6A-BBD5-DAE044DF3A22}" destId="{99AECDF5-51D6-4252-80F3-E7982FCA8BE0}" srcOrd="0" destOrd="0" presId="urn:microsoft.com/office/officeart/2009/3/layout/PhasedProcess"/>
    <dgm:cxn modelId="{5294F96D-CB7D-4F7F-878F-66272659824A}" type="presOf" srcId="{0E0C09BE-D999-460F-8F22-716F58B8B5EB}" destId="{5B2DFD12-6C3B-4BC1-9D4D-B2BF8F7C9BFA}" srcOrd="0" destOrd="0" presId="urn:microsoft.com/office/officeart/2009/3/layout/PhasedProcess"/>
    <dgm:cxn modelId="{903F2C2E-1C83-4FFF-A642-F01C28B08DAB}" type="presOf" srcId="{2863452A-C901-442B-8905-32B3B55293ED}" destId="{7F41627B-0A6C-426B-B6D8-ACC0259C2A2D}" srcOrd="0" destOrd="0" presId="urn:microsoft.com/office/officeart/2009/3/layout/PhasedProcess"/>
    <dgm:cxn modelId="{035998A8-69F2-42BD-A52C-BCC882492812}" srcId="{E56F2430-24FE-44E5-89DA-C1121405C3F9}" destId="{8EB482E9-C9B5-4048-84B2-C52EC608615B}" srcOrd="0" destOrd="0" parTransId="{3FA4E9BF-C75C-4502-9FD4-D38C2CF82D5E}" sibTransId="{886FB5AE-4829-4FA3-BA7C-5C46F81F1206}"/>
    <dgm:cxn modelId="{0A135439-ACBF-43D3-A479-0067B179D8A6}" type="presOf" srcId="{0E20A2B4-81C7-404C-B8E7-0E19B81B36F5}" destId="{65534D54-455D-4D2C-B884-12C6EE2A67A0}" srcOrd="0" destOrd="0" presId="urn:microsoft.com/office/officeart/2009/3/layout/PhasedProcess"/>
    <dgm:cxn modelId="{79743655-E0FD-4C09-A216-975524FAD24A}" srcId="{1B2BF402-1936-4A90-83A3-0F5DE0C2C029}" destId="{0F24813F-6E74-4B00-85E9-C9233ED40C3C}" srcOrd="0" destOrd="0" parTransId="{6DA8584B-B0A6-475D-B346-CB501E0BAAE9}" sibTransId="{FED31BC0-EB14-4F0A-BF62-7FA7954BF0C7}"/>
    <dgm:cxn modelId="{91F36727-D11A-4249-8395-79A7E25F6425}" type="presOf" srcId="{2863452A-C901-442B-8905-32B3B55293ED}" destId="{0318951A-634C-4286-8A58-A99952C4391F}" srcOrd="1" destOrd="0" presId="urn:microsoft.com/office/officeart/2009/3/layout/PhasedProcess"/>
    <dgm:cxn modelId="{7F7C0228-A120-4974-8D5D-14FAF73B54A5}" srcId="{E56F2430-24FE-44E5-89DA-C1121405C3F9}" destId="{1B2BF402-1936-4A90-83A3-0F5DE0C2C029}" srcOrd="2" destOrd="0" parTransId="{4D3289D3-E0E2-4982-9672-C85B7B668DBC}" sibTransId="{24D45583-0583-4D2E-BF43-AF4680993CA1}"/>
    <dgm:cxn modelId="{20E62AB5-B946-41DA-8172-5A7C2EA2D3FC}" type="presOf" srcId="{533951C0-1476-453A-9A36-22DF7CF71758}" destId="{5AF2E539-8216-4474-871B-D570BE81513B}" srcOrd="0" destOrd="0" presId="urn:microsoft.com/office/officeart/2009/3/layout/PhasedProcess"/>
    <dgm:cxn modelId="{7776AD40-0F7F-48AD-9B56-4DE4A211C5EC}" srcId="{8EB482E9-C9B5-4048-84B2-C52EC608615B}" destId="{533951C0-1476-453A-9A36-22DF7CF71758}" srcOrd="1" destOrd="0" parTransId="{3929F703-F09B-499A-87E0-0B1134F50293}" sibTransId="{03C8D5DD-40B0-4362-988F-66DABE5F820B}"/>
    <dgm:cxn modelId="{E02E575B-794C-405E-8D67-DA589CC34758}" srcId="{8EB482E9-C9B5-4048-84B2-C52EC608615B}" destId="{FAA75C59-DE1C-49D9-8978-65C12644ED76}" srcOrd="0" destOrd="0" parTransId="{DE524802-131D-465D-911A-970E51D37867}" sibTransId="{CDC98F02-BC9B-4149-AF3C-1B0B11472794}"/>
    <dgm:cxn modelId="{C36E058C-2C96-41D6-91FA-D226B311C5A9}" type="presOf" srcId="{32F653F5-C57B-4B63-863F-7D1DE7A56014}" destId="{1D44189F-0BDA-40D1-91B9-BB34363305BB}" srcOrd="0" destOrd="0" presId="urn:microsoft.com/office/officeart/2009/3/layout/PhasedProcess"/>
    <dgm:cxn modelId="{B9C6605E-A4A4-4ECB-9FD6-DFA7AF55029F}" type="presOf" srcId="{FAA75C59-DE1C-49D9-8978-65C12644ED76}" destId="{A2E8A7EB-CCE6-41F1-B1CF-DC094E51A55E}" srcOrd="0" destOrd="0" presId="urn:microsoft.com/office/officeart/2009/3/layout/PhasedProcess"/>
    <dgm:cxn modelId="{AE118947-9F98-4609-BE18-F6D28F93FD7F}" type="presParOf" srcId="{871D39D3-6F13-4B45-821B-5E9BC09F227D}" destId="{61CBDC4E-F99C-4361-92BC-324CD760C067}" srcOrd="0" destOrd="0" presId="urn:microsoft.com/office/officeart/2009/3/layout/PhasedProcess"/>
    <dgm:cxn modelId="{D1D0790D-8C0B-4885-AE24-741C2E692F9A}" type="presParOf" srcId="{871D39D3-6F13-4B45-821B-5E9BC09F227D}" destId="{4E7339F7-B7A9-47BD-B57C-26983BC1BC00}" srcOrd="1" destOrd="0" presId="urn:microsoft.com/office/officeart/2009/3/layout/PhasedProcess"/>
    <dgm:cxn modelId="{2FBEEF13-7CE5-42A7-966D-F161DB4F4BAA}" type="presParOf" srcId="{871D39D3-6F13-4B45-821B-5E9BC09F227D}" destId="{65534D54-455D-4D2C-B884-12C6EE2A67A0}" srcOrd="2" destOrd="0" presId="urn:microsoft.com/office/officeart/2009/3/layout/PhasedProcess"/>
    <dgm:cxn modelId="{90500628-19BD-40CD-96F2-743599FD8D20}" type="presParOf" srcId="{871D39D3-6F13-4B45-821B-5E9BC09F227D}" destId="{615FFF61-AE8F-4A3C-80D4-5092F7AFB02A}" srcOrd="3" destOrd="0" presId="urn:microsoft.com/office/officeart/2009/3/layout/PhasedProcess"/>
    <dgm:cxn modelId="{6E6D3366-7ACE-485E-B9A0-D156A680C1C4}" type="presParOf" srcId="{871D39D3-6F13-4B45-821B-5E9BC09F227D}" destId="{CD465132-05C1-49F8-ABC8-5F789012407E}" srcOrd="4" destOrd="0" presId="urn:microsoft.com/office/officeart/2009/3/layout/PhasedProcess"/>
    <dgm:cxn modelId="{6E51B26C-3B2A-4936-8FC2-73DFC196CBA9}" type="presParOf" srcId="{871D39D3-6F13-4B45-821B-5E9BC09F227D}" destId="{745EA710-4ABD-4298-A3F9-0E878CA8F647}" srcOrd="5" destOrd="0" presId="urn:microsoft.com/office/officeart/2009/3/layout/PhasedProcess"/>
    <dgm:cxn modelId="{1BF5673A-BA3C-4159-9733-5DB40BF00DEA}" type="presParOf" srcId="{871D39D3-6F13-4B45-821B-5E9BC09F227D}" destId="{444BAB1C-3906-4488-BD63-7B8397661D5E}" srcOrd="6" destOrd="0" presId="urn:microsoft.com/office/officeart/2009/3/layout/PhasedProcess"/>
    <dgm:cxn modelId="{13743AE8-748F-4893-8C67-C96FFC154270}" type="presParOf" srcId="{444BAB1C-3906-4488-BD63-7B8397661D5E}" destId="{7F41627B-0A6C-426B-B6D8-ACC0259C2A2D}" srcOrd="0" destOrd="0" presId="urn:microsoft.com/office/officeart/2009/3/layout/PhasedProcess"/>
    <dgm:cxn modelId="{7074E81A-8A83-410C-86DB-A270C2DDE5C7}" type="presParOf" srcId="{444BAB1C-3906-4488-BD63-7B8397661D5E}" destId="{0318951A-634C-4286-8A58-A99952C4391F}" srcOrd="1" destOrd="0" presId="urn:microsoft.com/office/officeart/2009/3/layout/PhasedProcess"/>
    <dgm:cxn modelId="{A2655F9A-E5E9-4920-AB2C-B4BB87E6423A}" type="presParOf" srcId="{444BAB1C-3906-4488-BD63-7B8397661D5E}" destId="{5B2DFD12-6C3B-4BC1-9D4D-B2BF8F7C9BFA}" srcOrd="2" destOrd="0" presId="urn:microsoft.com/office/officeart/2009/3/layout/PhasedProcess"/>
    <dgm:cxn modelId="{E46DF7E0-A61D-477F-B053-2BE362D99B5A}" type="presParOf" srcId="{444BAB1C-3906-4488-BD63-7B8397661D5E}" destId="{44AB3EE9-91ED-4F8A-8D37-47702732ADBD}" srcOrd="3" destOrd="0" presId="urn:microsoft.com/office/officeart/2009/3/layout/PhasedProcess"/>
    <dgm:cxn modelId="{271EDB56-EDD6-4B5A-97C3-56861A93A217}" type="presParOf" srcId="{871D39D3-6F13-4B45-821B-5E9BC09F227D}" destId="{B601A07D-E6D4-45DF-9B58-E5517CEF71C1}" srcOrd="7" destOrd="0" presId="urn:microsoft.com/office/officeart/2009/3/layout/PhasedProcess"/>
    <dgm:cxn modelId="{2B378B99-AB6D-4626-8BE7-5954B09412F7}" type="presParOf" srcId="{B601A07D-E6D4-45DF-9B58-E5517CEF71C1}" destId="{A2E8A7EB-CCE6-41F1-B1CF-DC094E51A55E}" srcOrd="0" destOrd="0" presId="urn:microsoft.com/office/officeart/2009/3/layout/PhasedProcess"/>
    <dgm:cxn modelId="{AAF7BC92-13C2-41DC-A02B-D29BC9E79348}" type="presParOf" srcId="{B601A07D-E6D4-45DF-9B58-E5517CEF71C1}" destId="{679AF3B8-A797-4168-875D-93351911F6CC}" srcOrd="1" destOrd="0" presId="urn:microsoft.com/office/officeart/2009/3/layout/PhasedProcess"/>
    <dgm:cxn modelId="{5C189DDC-0130-4944-9838-9436F6EF8C3E}" type="presParOf" srcId="{B601A07D-E6D4-45DF-9B58-E5517CEF71C1}" destId="{EC630CFF-E550-41AC-9863-F731B9F96D87}" srcOrd="2" destOrd="0" presId="urn:microsoft.com/office/officeart/2009/3/layout/PhasedProcess"/>
    <dgm:cxn modelId="{2358BD5B-BC23-450F-8256-E674B0551E12}" type="presParOf" srcId="{B601A07D-E6D4-45DF-9B58-E5517CEF71C1}" destId="{5AF2E539-8216-4474-871B-D570BE81513B}" srcOrd="3" destOrd="0" presId="urn:microsoft.com/office/officeart/2009/3/layout/PhasedProcess"/>
    <dgm:cxn modelId="{FBE8D10A-0436-477A-A46E-1F83BC30319E}" type="presParOf" srcId="{B601A07D-E6D4-45DF-9B58-E5517CEF71C1}" destId="{5305CF67-8BEF-477D-AE0D-99D602BB81DA}" srcOrd="4" destOrd="0" presId="urn:microsoft.com/office/officeart/2009/3/layout/PhasedProcess"/>
    <dgm:cxn modelId="{959FC7BE-D707-42A1-845C-AA5CB31723A7}" type="presParOf" srcId="{B601A07D-E6D4-45DF-9B58-E5517CEF71C1}" destId="{99AECDF5-51D6-4252-80F3-E7982FCA8BE0}" srcOrd="5" destOrd="0" presId="urn:microsoft.com/office/officeart/2009/3/layout/PhasedProcess"/>
    <dgm:cxn modelId="{304B5B7C-D2AE-4772-AD96-106BB67F7EA2}" type="presParOf" srcId="{B601A07D-E6D4-45DF-9B58-E5517CEF71C1}" destId="{1D44189F-0BDA-40D1-91B9-BB34363305BB}" srcOrd="6" destOrd="0" presId="urn:microsoft.com/office/officeart/2009/3/layout/PhasedProcess"/>
    <dgm:cxn modelId="{749A7E57-547E-45EE-8812-F6018544AD21}" type="presParOf" srcId="{B601A07D-E6D4-45DF-9B58-E5517CEF71C1}" destId="{EB9463C2-E193-4D7B-84BF-4B673712258E}" srcOrd="7" destOrd="0" presId="urn:microsoft.com/office/officeart/2009/3/layout/PhasedProcess"/>
    <dgm:cxn modelId="{A4B6D3DC-259D-4F9B-8CEE-2D49032A89E2}" type="presParOf" srcId="{B601A07D-E6D4-45DF-9B58-E5517CEF71C1}" destId="{2FFB963F-2861-45A8-B8F5-98BBDCD0F64E}" srcOrd="8" destOrd="0" presId="urn:microsoft.com/office/officeart/2009/3/layout/PhasedProcess"/>
    <dgm:cxn modelId="{E49EA830-4067-4978-9066-B19FC5555D86}" type="presParOf" srcId="{871D39D3-6F13-4B45-821B-5E9BC09F227D}" destId="{610B27C1-A80A-437C-B5CD-54C0A4473511}" srcOrd="8" destOrd="0" presId="urn:microsoft.com/office/officeart/2009/3/layout/PhasedProcess"/>
    <dgm:cxn modelId="{80BE0565-44A1-4BAD-9E65-6545150E8877}" type="presParOf" srcId="{871D39D3-6F13-4B45-821B-5E9BC09F227D}" destId="{5F584D58-2D36-4AD5-BC33-71E1326C2058}" srcOrd="9" destOrd="0" presId="urn:microsoft.com/office/officeart/2009/3/layout/Phased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CBDC4E-F99C-4361-92BC-324CD760C067}">
      <dsp:nvSpPr>
        <dsp:cNvPr id="0" name=""/>
        <dsp:cNvSpPr/>
      </dsp:nvSpPr>
      <dsp:spPr>
        <a:xfrm rot="5400000">
          <a:off x="352" y="1650207"/>
          <a:ext cx="4581606" cy="4582310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7339F7-B7A9-47BD-B57C-26983BC1BC00}">
      <dsp:nvSpPr>
        <dsp:cNvPr id="0" name=""/>
        <dsp:cNvSpPr/>
      </dsp:nvSpPr>
      <dsp:spPr>
        <a:xfrm rot="16200000">
          <a:off x="4715764" y="1650207"/>
          <a:ext cx="4581606" cy="4582310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accent5">
            <a:hueOff val="-2252848"/>
            <a:satOff val="-5806"/>
            <a:lumOff val="-39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534D54-455D-4D2C-B884-12C6EE2A67A0}">
      <dsp:nvSpPr>
        <dsp:cNvPr id="0" name=""/>
        <dsp:cNvSpPr/>
      </dsp:nvSpPr>
      <dsp:spPr>
        <a:xfrm>
          <a:off x="5174906" y="6298219"/>
          <a:ext cx="3478673" cy="9166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4400" kern="1200" dirty="0"/>
            <a:t>Korak 2</a:t>
          </a:r>
        </a:p>
      </dsp:txBody>
      <dsp:txXfrm>
        <a:off x="5174906" y="6298219"/>
        <a:ext cx="3478673" cy="916615"/>
      </dsp:txXfrm>
    </dsp:sp>
    <dsp:sp modelId="{615FFF61-AE8F-4A3C-80D4-5092F7AFB02A}">
      <dsp:nvSpPr>
        <dsp:cNvPr id="0" name=""/>
        <dsp:cNvSpPr/>
      </dsp:nvSpPr>
      <dsp:spPr>
        <a:xfrm rot="5400000">
          <a:off x="4568797" y="1650207"/>
          <a:ext cx="4581606" cy="4582310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accent5">
            <a:hueOff val="-4505695"/>
            <a:satOff val="-11613"/>
            <a:lumOff val="-78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D465132-05C1-49F8-ABC8-5F789012407E}">
      <dsp:nvSpPr>
        <dsp:cNvPr id="0" name=""/>
        <dsp:cNvSpPr/>
      </dsp:nvSpPr>
      <dsp:spPr>
        <a:xfrm rot="16200000">
          <a:off x="9282823" y="1650207"/>
          <a:ext cx="4581606" cy="4582310"/>
        </a:xfrm>
        <a:prstGeom prst="blockArc">
          <a:avLst>
            <a:gd name="adj1" fmla="val 13500000"/>
            <a:gd name="adj2" fmla="val 18900000"/>
            <a:gd name="adj3" fmla="val 4960"/>
          </a:avLst>
        </a:prstGeom>
        <a:solidFill>
          <a:schemeClr val="accent5">
            <a:hueOff val="-6758543"/>
            <a:satOff val="-17419"/>
            <a:lumOff val="-1176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5EA710-4ABD-4298-A3F9-0E878CA8F647}">
      <dsp:nvSpPr>
        <dsp:cNvPr id="0" name=""/>
        <dsp:cNvSpPr/>
      </dsp:nvSpPr>
      <dsp:spPr>
        <a:xfrm>
          <a:off x="9664655" y="6312748"/>
          <a:ext cx="3478673" cy="9166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4400" kern="1200" dirty="0"/>
            <a:t>Korak 3</a:t>
          </a:r>
        </a:p>
      </dsp:txBody>
      <dsp:txXfrm>
        <a:off x="9664655" y="6312748"/>
        <a:ext cx="3478673" cy="916615"/>
      </dsp:txXfrm>
    </dsp:sp>
    <dsp:sp modelId="{7F41627B-0A6C-426B-B6D8-ACC0259C2A2D}">
      <dsp:nvSpPr>
        <dsp:cNvPr id="0" name=""/>
        <dsp:cNvSpPr/>
      </dsp:nvSpPr>
      <dsp:spPr>
        <a:xfrm>
          <a:off x="5047038" y="2567128"/>
          <a:ext cx="2133631" cy="2111400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kern="1200" dirty="0">
              <a:latin typeface="Arial" panose="020B0604020202020204" pitchFamily="34" charset="0"/>
              <a:cs typeface="Arial" panose="020B0604020202020204" pitchFamily="34" charset="0"/>
            </a:rPr>
            <a:t>Kategorije materijala</a:t>
          </a:r>
        </a:p>
      </dsp:txBody>
      <dsp:txXfrm>
        <a:off x="5344978" y="2816108"/>
        <a:ext cx="1230201" cy="1613441"/>
      </dsp:txXfrm>
    </dsp:sp>
    <dsp:sp modelId="{5B2DFD12-6C3B-4BC1-9D4D-B2BF8F7C9BFA}">
      <dsp:nvSpPr>
        <dsp:cNvPr id="0" name=""/>
        <dsp:cNvSpPr/>
      </dsp:nvSpPr>
      <dsp:spPr>
        <a:xfrm>
          <a:off x="6658320" y="3249468"/>
          <a:ext cx="2169212" cy="2111400"/>
        </a:xfrm>
        <a:prstGeom prst="ellipse">
          <a:avLst/>
        </a:prstGeom>
        <a:solidFill>
          <a:schemeClr val="accent5">
            <a:alpha val="50000"/>
            <a:hueOff val="-675854"/>
            <a:satOff val="-1742"/>
            <a:lumOff val="-117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kern="1200" dirty="0">
              <a:latin typeface="Arial" panose="020B0604020202020204" pitchFamily="34" charset="0"/>
              <a:cs typeface="Arial" panose="020B0604020202020204" pitchFamily="34" charset="0"/>
            </a:rPr>
            <a:t>Obrazovni detalji</a:t>
          </a:r>
        </a:p>
      </dsp:txBody>
      <dsp:txXfrm>
        <a:off x="7273908" y="3498447"/>
        <a:ext cx="1250716" cy="1613441"/>
      </dsp:txXfrm>
    </dsp:sp>
    <dsp:sp modelId="{A2E8A7EB-CCE6-41F1-B1CF-DC094E51A55E}">
      <dsp:nvSpPr>
        <dsp:cNvPr id="0" name=""/>
        <dsp:cNvSpPr/>
      </dsp:nvSpPr>
      <dsp:spPr>
        <a:xfrm>
          <a:off x="592370" y="1027847"/>
          <a:ext cx="2404792" cy="2575700"/>
        </a:xfrm>
        <a:prstGeom prst="ellipse">
          <a:avLst/>
        </a:prstGeom>
        <a:solidFill>
          <a:schemeClr val="accent5">
            <a:alpha val="50000"/>
            <a:hueOff val="-1351709"/>
            <a:satOff val="-3484"/>
            <a:lumOff val="-235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kern="1200" dirty="0">
              <a:latin typeface="Arial" panose="020B0604020202020204" pitchFamily="34" charset="0"/>
              <a:cs typeface="Arial" panose="020B0604020202020204" pitchFamily="34" charset="0"/>
            </a:rPr>
            <a:t>Prijenos dokumenta u Edutorij ili unos poveznice na kojoj se nalazi</a:t>
          </a:r>
        </a:p>
      </dsp:txBody>
      <dsp:txXfrm>
        <a:off x="944544" y="1405050"/>
        <a:ext cx="1700444" cy="1821294"/>
      </dsp:txXfrm>
    </dsp:sp>
    <dsp:sp modelId="{679AF3B8-A797-4168-875D-93351911F6CC}">
      <dsp:nvSpPr>
        <dsp:cNvPr id="0" name=""/>
        <dsp:cNvSpPr/>
      </dsp:nvSpPr>
      <dsp:spPr>
        <a:xfrm>
          <a:off x="762642" y="3418698"/>
          <a:ext cx="414925" cy="438119"/>
        </a:xfrm>
        <a:prstGeom prst="ellipse">
          <a:avLst/>
        </a:prstGeom>
        <a:solidFill>
          <a:schemeClr val="accent5">
            <a:alpha val="50000"/>
            <a:hueOff val="-2027563"/>
            <a:satOff val="-5226"/>
            <a:lumOff val="-35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C630CFF-E550-41AC-9863-F731B9F96D87}">
      <dsp:nvSpPr>
        <dsp:cNvPr id="0" name=""/>
        <dsp:cNvSpPr/>
      </dsp:nvSpPr>
      <dsp:spPr>
        <a:xfrm>
          <a:off x="2891639" y="2211673"/>
          <a:ext cx="385679" cy="385729"/>
        </a:xfrm>
        <a:prstGeom prst="ellipse">
          <a:avLst/>
        </a:prstGeom>
        <a:solidFill>
          <a:schemeClr val="accent5">
            <a:alpha val="50000"/>
            <a:hueOff val="-2703417"/>
            <a:satOff val="-6968"/>
            <a:lumOff val="-470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AF2E539-8216-4474-871B-D570BE81513B}">
      <dsp:nvSpPr>
        <dsp:cNvPr id="0" name=""/>
        <dsp:cNvSpPr/>
      </dsp:nvSpPr>
      <dsp:spPr>
        <a:xfrm>
          <a:off x="2621861" y="2647841"/>
          <a:ext cx="1572040" cy="1566122"/>
        </a:xfrm>
        <a:prstGeom prst="ellipse">
          <a:avLst/>
        </a:prstGeom>
        <a:solidFill>
          <a:schemeClr val="accent5">
            <a:alpha val="50000"/>
            <a:hueOff val="-3379271"/>
            <a:satOff val="-8710"/>
            <a:lumOff val="-588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kern="1200" dirty="0">
              <a:latin typeface="Arial" panose="020B0604020202020204" pitchFamily="34" charset="0"/>
              <a:cs typeface="Arial" panose="020B0604020202020204" pitchFamily="34" charset="0"/>
            </a:rPr>
            <a:t>Osnovni podatci</a:t>
          </a:r>
        </a:p>
      </dsp:txBody>
      <dsp:txXfrm>
        <a:off x="2852081" y="2877194"/>
        <a:ext cx="1111600" cy="1107416"/>
      </dsp:txXfrm>
    </dsp:sp>
    <dsp:sp modelId="{5305CF67-8BEF-477D-AE0D-99D602BB81DA}">
      <dsp:nvSpPr>
        <dsp:cNvPr id="0" name=""/>
        <dsp:cNvSpPr/>
      </dsp:nvSpPr>
      <dsp:spPr>
        <a:xfrm>
          <a:off x="3820282" y="4259558"/>
          <a:ext cx="385679" cy="385729"/>
        </a:xfrm>
        <a:prstGeom prst="ellipse">
          <a:avLst/>
        </a:prstGeom>
        <a:solidFill>
          <a:schemeClr val="accent5">
            <a:alpha val="50000"/>
            <a:hueOff val="-4055126"/>
            <a:satOff val="-10451"/>
            <a:lumOff val="-705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99AECDF5-51D6-4252-80F3-E7982FCA8BE0}">
      <dsp:nvSpPr>
        <dsp:cNvPr id="0" name=""/>
        <dsp:cNvSpPr/>
      </dsp:nvSpPr>
      <dsp:spPr>
        <a:xfrm>
          <a:off x="776557" y="4341494"/>
          <a:ext cx="1759200" cy="1666729"/>
        </a:xfrm>
        <a:prstGeom prst="ellipse">
          <a:avLst/>
        </a:prstGeom>
        <a:solidFill>
          <a:schemeClr val="accent5">
            <a:alpha val="50000"/>
            <a:hueOff val="-4730980"/>
            <a:satOff val="-12193"/>
            <a:lumOff val="-823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kern="1200" dirty="0">
              <a:latin typeface="Arial"/>
            </a:rPr>
            <a:t>Doprinosi</a:t>
          </a:r>
        </a:p>
      </dsp:txBody>
      <dsp:txXfrm>
        <a:off x="1034186" y="4585581"/>
        <a:ext cx="1243942" cy="1178555"/>
      </dsp:txXfrm>
    </dsp:sp>
    <dsp:sp modelId="{1D44189F-0BDA-40D1-91B9-BB34363305BB}">
      <dsp:nvSpPr>
        <dsp:cNvPr id="0" name=""/>
        <dsp:cNvSpPr/>
      </dsp:nvSpPr>
      <dsp:spPr>
        <a:xfrm>
          <a:off x="2472662" y="4392334"/>
          <a:ext cx="1349877" cy="1349884"/>
        </a:xfrm>
        <a:prstGeom prst="ellipse">
          <a:avLst/>
        </a:prstGeom>
        <a:solidFill>
          <a:schemeClr val="accent5">
            <a:alpha val="50000"/>
            <a:hueOff val="-5406834"/>
            <a:satOff val="-13935"/>
            <a:lumOff val="-941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kern="1200" dirty="0">
              <a:latin typeface="Arial" panose="020B0604020202020204" pitchFamily="34" charset="0"/>
              <a:cs typeface="Arial" panose="020B0604020202020204" pitchFamily="34" charset="0"/>
            </a:rPr>
            <a:t>Pristup</a:t>
          </a:r>
        </a:p>
      </dsp:txBody>
      <dsp:txXfrm>
        <a:off x="2670347" y="4590020"/>
        <a:ext cx="954507" cy="954512"/>
      </dsp:txXfrm>
    </dsp:sp>
    <dsp:sp modelId="{EB9463C2-E193-4D7B-84BF-4B673712258E}">
      <dsp:nvSpPr>
        <dsp:cNvPr id="0" name=""/>
        <dsp:cNvSpPr/>
      </dsp:nvSpPr>
      <dsp:spPr>
        <a:xfrm>
          <a:off x="2020231" y="3886085"/>
          <a:ext cx="663007" cy="662856"/>
        </a:xfrm>
        <a:prstGeom prst="ellipse">
          <a:avLst/>
        </a:prstGeom>
        <a:solidFill>
          <a:schemeClr val="accent5">
            <a:alpha val="50000"/>
            <a:hueOff val="-6082688"/>
            <a:satOff val="-15677"/>
            <a:lumOff val="-1058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2FFB963F-2861-45A8-B8F5-98BBDCD0F64E}">
      <dsp:nvSpPr>
        <dsp:cNvPr id="0" name=""/>
        <dsp:cNvSpPr/>
      </dsp:nvSpPr>
      <dsp:spPr>
        <a:xfrm>
          <a:off x="1028300" y="4225173"/>
          <a:ext cx="289904" cy="289722"/>
        </a:xfrm>
        <a:prstGeom prst="ellipse">
          <a:avLst/>
        </a:prstGeom>
        <a:solidFill>
          <a:schemeClr val="accent5">
            <a:alpha val="50000"/>
            <a:hueOff val="-6758543"/>
            <a:satOff val="-17419"/>
            <a:lumOff val="-1176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10B27C1-A80A-437C-B5CD-54C0A4473511}">
      <dsp:nvSpPr>
        <dsp:cNvPr id="0" name=""/>
        <dsp:cNvSpPr/>
      </dsp:nvSpPr>
      <dsp:spPr>
        <a:xfrm>
          <a:off x="9727430" y="2378402"/>
          <a:ext cx="2153807" cy="2185416"/>
        </a:xfrm>
        <a:prstGeom prst="ellipse">
          <a:avLst/>
        </a:prstGeom>
        <a:solidFill>
          <a:srgbClr val="A4CE88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00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Povezanost materijala</a:t>
          </a:r>
        </a:p>
      </dsp:txBody>
      <dsp:txXfrm>
        <a:off x="10042848" y="2698449"/>
        <a:ext cx="1522971" cy="1545322"/>
      </dsp:txXfrm>
    </dsp:sp>
    <dsp:sp modelId="{5F584D58-2D36-4AD5-BC33-71E1326C2058}">
      <dsp:nvSpPr>
        <dsp:cNvPr id="0" name=""/>
        <dsp:cNvSpPr/>
      </dsp:nvSpPr>
      <dsp:spPr>
        <a:xfrm>
          <a:off x="555436" y="6282738"/>
          <a:ext cx="3478673" cy="91661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4400" kern="1200" dirty="0"/>
            <a:t>Korak 1</a:t>
          </a:r>
        </a:p>
      </dsp:txBody>
      <dsp:txXfrm>
        <a:off x="555436" y="6282738"/>
        <a:ext cx="3478673" cy="91661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PhasedProcess">
  <dgm:title val=""/>
  <dgm:desc val=""/>
  <dgm:catLst>
    <dgm:cat type="process" pri="12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6" srcId="10" destId="11" srcOrd="0" destOrd="0"/>
        <dgm:cxn modelId="17" srcId="10" destId="12" srcOrd="1" destOrd="0"/>
        <dgm:cxn modelId="18" srcId="10" destId="13" srcOrd="2" destOrd="0"/>
        <dgm:cxn modelId="50" srcId="0" destId="20" srcOrd="1" destOrd="0"/>
        <dgm:cxn modelId="60" srcId="0" destId="30" srcOrd="2" destOrd="0"/>
        <dgm:cxn modelId="32" srcId="30" destId="31" srcOrd="0" destOrd="0"/>
        <dgm:cxn modelId="26" srcId="20" destId="21" srcOrd="0" destOrd="0"/>
        <dgm:cxn modelId="27" srcId="20" destId="22" srcOrd="1" destOrd="0"/>
      </dgm:cxnLst>
      <dgm:bg/>
      <dgm:whole/>
    </dgm:dataModel>
  </dgm:clrData>
  <dgm:layoutNode name="Name0">
    <dgm:varLst>
      <dgm:chMax val="3"/>
      <dgm:chPref val="3"/>
      <dgm:bulletEnabled val="1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gte" val="3">
        <dgm:alg type="composite">
          <dgm:param type="ar" val="2.8316"/>
        </dgm:alg>
        <dgm:choose name="Name3">
          <dgm:if name="Name4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567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rightChild" refType="w" fact="0.713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parentText1" refType="w" fact="0.0621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6845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if>
          <dgm:else name="Name5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parentText3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rightChild" refType="primFontSz" refFor="des" refForName="parentText1" op="lte"/>
              <dgm:constr type="primFontSz" for="des" forName="rightChild" refType="primFontSz" refFor="des" refForName="parentText2" op="lte"/>
              <dgm:constr type="primFontSz" for="des" forName="rightChild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72"/>
              <dgm:constr type="t" for="ch" forName="leftComposite" refType="h" fact="0.1159"/>
              <dgm:constr type="w" for="ch" forName="leftComposite" refType="w" fact="0.2455"/>
              <dgm:constr type="h" for="ch" forName="leftComposite" refType="h" fact="0.6953"/>
              <dgm:constr type="l" for="ch" forName="middleComposite" refType="w" fact="0.365"/>
              <dgm:constr type="t" for="ch" forName="middleComposite" refType="h" fact="0.1545"/>
              <dgm:constr type="w" for="ch" forName="middleComposite" refType="w" fact="0.2728"/>
              <dgm:constr type="h" for="ch" forName="middleComposite" refType="h" fact="0.6567"/>
              <dgm:constr type="l" for="ch" forName="rightChild" refType="w" fact="0.09"/>
              <dgm:constr type="t" for="ch" forName="rightChild" refType="h" fact="0.1934"/>
              <dgm:constr type="w" for="ch" forName="rightChild" refType="w" fact="0.193"/>
              <dgm:constr type="h" for="ch" forName="rightChild" refType="h" fact="0.5464"/>
              <dgm:constr type="l" for="ch" forName="arc1" refType="w" fact="0"/>
              <dgm:constr type="t" for="ch" forName="arc1" refType="h" fact="0"/>
              <dgm:constr type="w" for="ch" forName="arc1" refType="w" fact="0.3305"/>
              <dgm:constr type="h" for="ch" forName="arc1" refType="h" fact="0.9357"/>
              <dgm:constr type="l" for="ch" forName="arc2" refType="w" fact="0.3295"/>
              <dgm:constr type="t" for="ch" forName="arc2" refType="h" fact="0"/>
              <dgm:constr type="w" for="ch" forName="arc2" refType="w" fact="0.3305"/>
              <dgm:constr type="h" for="ch" forName="arc2" refType="h" fact="0.9357"/>
              <dgm:constr type="l" for="ch" forName="arc3" refType="w" fact="0.3401"/>
              <dgm:constr type="t" for="ch" forName="arc3" refType="h" fact="0"/>
              <dgm:constr type="w" for="ch" forName="arc3" refType="w" fact="0.3305"/>
              <dgm:constr type="h" for="ch" forName="arc3" refType="h" fact="0.9357"/>
              <dgm:constr type="l" for="ch" forName="arc4" refType="w" fact="0.6695"/>
              <dgm:constr type="t" for="ch" forName="arc4" refType="h" fact="0"/>
              <dgm:constr type="w" for="ch" forName="arc4" refType="w" fact="0.3305"/>
              <dgm:constr type="h" for="ch" forName="arc4" refType="h" fact="0.9357"/>
              <dgm:constr type="l" for="ch" forName="parentText1" refType="w" fact="0.7"/>
              <dgm:constr type="t" for="ch" forName="parentText1" refType="h" fact="0.8128"/>
              <dgm:constr type="w" for="ch" forName="parentText1" refType="w" fact="0.2509"/>
              <dgm:constr type="h" for="ch" forName="parentText1" refType="h" fact="0.1872"/>
              <dgm:constr type="l" for="ch" forName="parentText2" refType="w" fact="0.3792"/>
              <dgm:constr type="t" for="ch" forName="parentText2" refType="h" fact="0.8128"/>
              <dgm:constr type="w" for="ch" forName="parentText2" refType="w" fact="0.2509"/>
              <dgm:constr type="h" for="ch" forName="parentText2" refType="h" fact="0.1872"/>
              <dgm:constr type="l" for="ch" forName="parentText3" refType="w" fact="0.062"/>
              <dgm:constr type="t" for="ch" forName="parentText3" refType="h" fact="0.8128"/>
              <dgm:constr type="w" for="ch" forName="parentText3" refType="w" fact="0.2509"/>
              <dgm:constr type="h" for="ch" forName="parentText3" refType="h" fact="0.1872"/>
            </dgm:constrLst>
          </dgm:else>
        </dgm:choose>
      </dgm:if>
      <dgm:if name="Name6" axis="ch" ptType="node" func="cnt" op="gte" val="2">
        <dgm:alg type="composite">
          <dgm:param type="ar" val="1.8986"/>
        </dgm:alg>
        <dgm:choose name="Name7">
          <dgm:if name="Name8" func="var" arg="dir" op="equ" val="norm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0941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5782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1" refType="w" fact="0.0926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  <dgm:constr type="l" for="ch" forName="parentText2" refType="w" fact="0.5655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</dgm:constrLst>
          </dgm:if>
          <dgm:else name="Name9">
            <dgm:constrLst>
              <dgm:constr type="primFontSz" for="des" forName="parentText1" val="65"/>
              <dgm:constr type="primFontSz" for="des" forName="childText1_1" val="65"/>
              <dgm:constr type="primFontSz" for="des" forName="circ1Tx" val="65"/>
              <dgm:constr type="primFontSz" for="des" forName="parentText2" refType="primFontSz" refFor="des" refForName="parentText1" op="equ"/>
              <dgm:constr type="primFontSz" for="des" forName="childText1_1" refType="primFontSz" refFor="des" refForName="parentText1" op="lte"/>
              <dgm:constr type="primFontSz" for="des" forName="childText1_2" refType="primFontSz" refFor="des" refForName="parentText1" op="lte"/>
              <dgm:constr type="primFontSz" for="des" forName="childText1_3" refType="primFontSz" refFor="des" refForName="parentText1" op="lte"/>
              <dgm:constr type="primFontSz" for="des" forName="childText1_4" refType="primFontSz" refFor="des" refForName="parentText1" op="lte"/>
              <dgm:constr type="primFontSz" for="des" forName="childText1_1" refType="primFontSz" refFor="des" refForName="parentText2" op="lte"/>
              <dgm:constr type="primFontSz" for="des" forName="childText1_2" refType="primFontSz" refFor="des" refForName="parentText2" op="lte"/>
              <dgm:constr type="primFontSz" for="des" forName="childText1_3" refType="primFontSz" refFor="des" refForName="parentText2" op="lte"/>
              <dgm:constr type="primFontSz" for="des" forName="childText1_4" refType="primFontSz" refFor="des" refForName="parentText2" op="lte"/>
              <dgm:constr type="primFontSz" for="des" forName="childText1_1" refType="primFontSz" refFor="des" refForName="parentText3" op="lte"/>
              <dgm:constr type="primFontSz" for="des" forName="childText1_2" refType="primFontSz" refFor="des" refForName="parentText3" op="lte"/>
              <dgm:constr type="primFontSz" for="des" forName="childText1_3" refType="primFontSz" refFor="des" refForName="parentText3" op="lte"/>
              <dgm:constr type="primFontSz" for="des" forName="childText1_4" refType="primFontSz" refFor="des" refForName="parentText3" op="lte"/>
              <dgm:constr type="primFontSz" for="des" forName="circ1Tx" refType="primFontSz" refFor="des" refForName="parentText1" op="lte"/>
              <dgm:constr type="primFontSz" for="des" forName="circ2Tx" refType="primFontSz" refFor="des" refForName="parentText1" op="lte"/>
              <dgm:constr type="primFontSz" for="des" forName="circ3Tx" refType="primFontSz" refFor="des" refForName="parentText1" op="lte"/>
              <dgm:constr type="primFontSz" for="des" forName="circ4Tx" refType="primFontSz" refFor="des" refForName="parentText1" op="lte"/>
              <dgm:constr type="primFontSz" for="des" forName="circ1Tx" refType="primFontSz" refFor="des" refForName="parentText2" op="lte"/>
              <dgm:constr type="primFontSz" for="des" forName="circ2Tx" refType="primFontSz" refFor="des" refForName="parentText2" op="lte"/>
              <dgm:constr type="primFontSz" for="des" forName="circ3Tx" refType="primFontSz" refFor="des" refForName="parentText2" op="lte"/>
              <dgm:constr type="primFontSz" for="des" forName="circ4Tx" refType="primFontSz" refFor="des" refForName="parentText2" op="lte"/>
              <dgm:constr type="primFontSz" for="des" forName="circ1Tx" refType="primFontSz" refFor="des" refForName="parentText3" op="lte"/>
              <dgm:constr type="primFontSz" for="des" forName="circ2Tx" refType="primFontSz" refFor="des" refForName="parentText3" op="lte"/>
              <dgm:constr type="primFontSz" for="des" forName="circ3Tx" refType="primFontSz" refFor="des" refForName="parentText3" op="lte"/>
              <dgm:constr type="primFontSz" for="des" forName="circ4Tx" refType="primFontSz" refFor="des" refForName="parentText3" op="lte"/>
              <dgm:constr type="primFontSz" for="des" forName="childText1_2" refType="primFontSz" refFor="des" refForName="childText1_1" op="equ"/>
              <dgm:constr type="primFontSz" for="des" forName="childText1_3" refType="primFontSz" refFor="des" refForName="childText1_1" op="equ"/>
              <dgm:constr type="primFontSz" for="des" forName="childText1_4" refType="primFontSz" refFor="des" refForName="childText1_1" op="equ"/>
              <dgm:constr type="primFontSz" for="des" forName="circ2Tx" refType="primFontSz" refFor="des" refForName="circ1Tx" op="equ"/>
              <dgm:constr type="primFontSz" for="des" forName="circ3Tx" refType="primFontSz" refFor="des" refForName="circ1Tx" op="equ"/>
              <dgm:constr type="primFontSz" for="des" forName="circ4Tx" refType="primFontSz" refFor="des" refForName="circ1Tx" op="equ"/>
              <dgm:constr type="l" for="ch" forName="leftComposite" refType="w" fact="0.592"/>
              <dgm:constr type="t" for="ch" forName="leftComposite" refType="h" fact="0.1159"/>
              <dgm:constr type="w" for="ch" forName="leftComposite" refType="w" fact="0.3469"/>
              <dgm:constr type="h" for="ch" forName="leftComposite" refType="h" fact="0.6953"/>
              <dgm:constr type="l" for="ch" forName="middleComposite" refType="w" fact="0.0941"/>
              <dgm:constr type="t" for="ch" forName="middleComposite" refType="h" fact="0.1159"/>
              <dgm:constr type="w" for="ch" forName="middleComposite" refType="w" fact="0.3389"/>
              <dgm:constr type="h" for="ch" forName="middleComposite" refType="h" fact="0.6567"/>
              <dgm:constr type="l" for="ch" forName="arc1" refType="w" fact="0"/>
              <dgm:constr type="t" for="ch" forName="arc1" refType="h" fact="0"/>
              <dgm:constr type="w" for="ch" forName="arc1" refType="w" fact="0.4928"/>
              <dgm:constr type="h" for="ch" forName="arc1" refType="h" fact="0.9357"/>
              <dgm:constr type="l" for="ch" forName="arc3" refType="w" fact="0.5072"/>
              <dgm:constr type="t" for="ch" forName="arc3" refType="h" fact="0"/>
              <dgm:constr type="w" for="ch" forName="arc3" refType="w" fact="0.4928"/>
              <dgm:constr type="h" for="ch" forName="arc3" refType="h" fact="0.9357"/>
              <dgm:constr type="l" for="ch" forName="parentText2" refType="w" fact="0.0926"/>
              <dgm:constr type="t" for="ch" forName="parentText2" refType="h" fact="0.8128"/>
              <dgm:constr type="w" for="ch" forName="parentText2" refType="w" fact="0.3742"/>
              <dgm:constr type="h" for="ch" forName="parentText2" refType="h" fact="0.1872"/>
              <dgm:constr type="l" for="ch" forName="parentText1" refType="w" fact="0.5655"/>
              <dgm:constr type="t" for="ch" forName="parentText1" refType="h" fact="0.8128"/>
              <dgm:constr type="w" for="ch" forName="parentText1" refType="w" fact="0.3742"/>
              <dgm:constr type="h" for="ch" forName="parentText1" refType="h" fact="0.1872"/>
            </dgm:constrLst>
          </dgm:else>
        </dgm:choose>
      </dgm:if>
      <dgm:else name="Name10">
        <dgm:alg type="composite">
          <dgm:param type="ar" val="0.8036"/>
        </dgm:alg>
        <dgm:constrLst>
          <dgm:constr type="primFontSz" for="des" forName="parentText1" val="65"/>
          <dgm:constr type="primFontSz" for="des" forName="childText1_1" val="65"/>
          <dgm:constr type="primFontSz" for="des" forName="childText1_1" refType="primFontSz" refFor="des" refForName="parentText1" op="lte"/>
          <dgm:constr type="primFontSz" for="des" forName="childText1_2" refType="primFontSz" refFor="des" refForName="parentText1" op="lte"/>
          <dgm:constr type="primFontSz" for="des" forName="childText1_3" refType="primFontSz" refFor="des" refForName="parentText1" op="lte"/>
          <dgm:constr type="primFontSz" for="des" forName="childText1_4" refType="primFontSz" refFor="des" refForName="parentText1" op="lte"/>
          <dgm:constr type="primFontSz" for="des" forName="childText1_1" refType="primFontSz" refFor="des" refForName="parentText2" op="lte"/>
          <dgm:constr type="primFontSz" for="des" forName="childText1_2" refType="primFontSz" refFor="des" refForName="parentText2" op="lte"/>
          <dgm:constr type="primFontSz" for="des" forName="childText1_3" refType="primFontSz" refFor="des" refForName="parentText2" op="lte"/>
          <dgm:constr type="primFontSz" for="des" forName="childText1_4" refType="primFontSz" refFor="des" refForName="parentText2" op="lte"/>
          <dgm:constr type="primFontSz" for="des" forName="childText1_1" refType="primFontSz" refFor="des" refForName="parentText3" op="lte"/>
          <dgm:constr type="primFontSz" for="des" forName="childText1_2" refType="primFontSz" refFor="des" refForName="parentText3" op="lte"/>
          <dgm:constr type="primFontSz" for="des" forName="childText1_3" refType="primFontSz" refFor="des" refForName="parentText3" op="lte"/>
          <dgm:constr type="primFontSz" for="des" forName="childText1_4" refType="primFontSz" refFor="des" refForName="parentText3" op="lte"/>
          <dgm:constr type="primFontSz" for="des" forName="childText1_2" refType="primFontSz" refFor="des" refForName="childText1_1" op="equ"/>
          <dgm:constr type="primFontSz" for="des" forName="childText1_3" refType="primFontSz" refFor="des" refForName="childText1_1" op="equ"/>
          <dgm:constr type="primFontSz" for="des" forName="childText1_4" refType="primFontSz" refFor="des" refForName="childText1_1" op="equ"/>
          <dgm:constr type="l" for="ch" forName="leftComposite" refType="w" fact="0"/>
          <dgm:constr type="t" for="ch" forName="leftComposite" refType="h" fact="0.1159"/>
          <dgm:constr type="w" for="ch" forName="leftComposite" refType="w"/>
          <dgm:constr type="h" for="ch" forName="leftComposite" refType="h" fact="0.6953"/>
          <dgm:constr type="l" for="ch" forName="parentText1" refType="w" fact="0"/>
          <dgm:constr type="t" for="ch" forName="parentText1" refType="h" fact="0.8128"/>
          <dgm:constr type="w" for="ch" forName="parentText1" refType="w"/>
          <dgm:constr type="h" for="ch" forName="parentText1" refType="h" fact="0.1872"/>
        </dgm:constrLst>
      </dgm:else>
    </dgm:choose>
    <dgm:choose name="Name11">
      <dgm:if name="Name12" axis="ch" ptType="node" func="cnt" op="gte" val="1">
        <dgm:choose name="Name13">
          <dgm:if name="Name14" axis="ch" ptType="node" func="cnt" op="gte" val="2">
            <dgm:layoutNode name="arc1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3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2" styleLbl="revTx">
              <dgm:varLst>
                <dgm:chMax val="4"/>
                <dgm:chPref val="3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5"/>
        </dgm:choose>
        <dgm:choose name="Name16">
          <dgm:if name="Name17" axis="ch" ptType="node" func="cnt" op="gte" val="3">
            <dgm:layoutNode name="arc2">
              <dgm:alg type="sp"/>
              <dgm:shape xmlns:r="http://schemas.openxmlformats.org/officeDocument/2006/relationships" rot="9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arc4">
              <dgm:alg type="sp"/>
              <dgm:shape xmlns:r="http://schemas.openxmlformats.org/officeDocument/2006/relationships" rot="270" type="blockArc" r:blip="">
                <dgm:adjLst>
                  <dgm:adj idx="1" val="-135"/>
                  <dgm:adj idx="2" val="-45"/>
                  <dgm:adj idx="3" val="0.0496"/>
                </dgm:adjLst>
              </dgm:shape>
              <dgm:presOf/>
            </dgm:layoutNode>
            <dgm:layoutNode name="parentText3" styleLbl="revTx">
              <dgm:varLst>
                <dgm:chMax val="1"/>
                <dgm:chPref val="1"/>
                <dgm:bulletEnabled val="1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ch self" ptType="node node" st="3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18"/>
        </dgm:choose>
      </dgm:if>
      <dgm:else name="Name19"/>
    </dgm:choose>
    <dgm:layoutNode name="middleComposite">
      <dgm:choose name="Name20">
        <dgm:if name="Name21" axis="ch ch" ptType="node node" st="2 1" cnt="1 0" func="cnt" op="lte" val="1">
          <dgm:alg type="composite">
            <dgm:param type="ar" val="1"/>
          </dgm:alg>
        </dgm:if>
        <dgm:if name="Name22" axis="ch ch" ptType="node node" st="2 1" cnt="1 0" func="cnt" op="equ" val="2">
          <dgm:alg type="composite">
            <dgm:param type="ar" val="1.792"/>
          </dgm:alg>
        </dgm:if>
        <dgm:if name="Name23" axis="ch ch" ptType="node node" st="2 1" cnt="1 0" func="cnt" op="equ" val="3">
          <dgm:alg type="composite">
            <dgm:param type="ar" val="1"/>
          </dgm:alg>
        </dgm:if>
        <dgm:else name="Name24">
          <dgm:alg type="composite">
            <dgm:param type="ar" val="1"/>
          </dgm:alg>
        </dgm:else>
      </dgm:choose>
      <dgm:shape xmlns:r="http://schemas.openxmlformats.org/officeDocument/2006/relationships" r:blip="">
        <dgm:adjLst/>
      </dgm:shape>
      <dgm:presOf/>
      <dgm:choose name="Name25">
        <dgm:if name="Name26" axis="ch ch" ptType="node node" st="2 1" cnt="1 0" func="cnt" op="lte" val="1">
          <dgm:constrLst>
            <dgm:constr type="ctrX" for="ch" forName="circ1" refType="w" fact="0.5"/>
            <dgm:constr type="ctrY" for="ch" forName="circ1" refType="h" fact="0.5"/>
            <dgm:constr type="w" for="ch" forName="circ1" refType="w"/>
            <dgm:constr type="h" for="ch" forName="circ1" refType="h"/>
            <dgm:constr type="l" for="ch" forName="circ1Tx" refType="w" fact="0.2"/>
            <dgm:constr type="t" for="ch" forName="circ1Tx" refType="h" fact="0.1"/>
            <dgm:constr type="w" for="ch" forName="circ1Tx" refType="w" fact="0.6"/>
            <dgm:constr type="h" for="ch" forName="circ1Tx" refType="h" fact="0.8"/>
          </dgm:constrLst>
        </dgm:if>
        <dgm:if name="Name27" axis="ch ch" ptType="node node" st="2 1" cnt="1 0" func="cnt" op="equ" val="2">
          <dgm:constrLst>
            <dgm:constr type="ctrX" for="ch" forName="circ1" refType="w" fact="0.3"/>
            <dgm:constr type="ctrY" for="ch" forName="circ1" refType="h" fact="0.5"/>
            <dgm:constr type="w" for="ch" forName="circ1" refType="w" fact="0.555"/>
            <dgm:constr type="h" for="ch" forName="circ1" refType="h" fact="0.99456"/>
            <dgm:constr type="l" for="ch" forName="circ1Tx" refType="w" fact="0.1"/>
            <dgm:constr type="t" for="ch" forName="circ1Tx" refType="h" fact="0.12"/>
            <dgm:constr type="w" for="ch" forName="circ1Tx" refType="w" fact="0.32"/>
            <dgm:constr type="h" for="ch" forName="circ1Tx" refType="h" fact="0.76"/>
            <dgm:constr type="ctrX" for="ch" forName="circ2" refType="w" fact="0.7"/>
            <dgm:constr type="ctrY" for="ch" forName="circ2" refType="h" fact="0.5"/>
            <dgm:constr type="w" for="ch" forName="circ2" refType="w" fact="0.555"/>
            <dgm:constr type="h" for="ch" forName="circ2" refType="h" fact="0.99456"/>
            <dgm:constr type="l" for="ch" forName="circ2Tx" refType="w" fact="0.58"/>
            <dgm:constr type="t" for="ch" forName="circ2Tx" refType="h" fact="0.12"/>
            <dgm:constr type="w" for="ch" forName="circ2Tx" refType="w" fact="0.32"/>
            <dgm:constr type="h" for="ch" forName="circ2Tx" refType="h" fact="0.76"/>
          </dgm:constrLst>
        </dgm:if>
        <dgm:if name="Name28" axis="ch ch" ptType="node node" st="2 1" cnt="1 0" func="cnt" op="equ" val="3">
          <dgm:constrLst>
            <dgm:constr type="ctrX" for="ch" forName="circ1" refType="w" fact="0.5"/>
            <dgm:constr type="ctrY" for="ch" forName="circ1" refType="w" fact="0.25"/>
            <dgm:constr type="w" for="ch" forName="circ1" refType="w" fact="0.6"/>
            <dgm:constr type="h" for="ch" forName="circ1" refType="h" fact="0.6"/>
            <dgm:constr type="l" for="ch" forName="circ1Tx" refType="w" fact="0.28"/>
            <dgm:constr type="t" for="ch" forName="circ1Tx" refType="h" fact="0.055"/>
            <dgm:constr type="w" for="ch" forName="circ1Tx" refType="w" fact="0.44"/>
            <dgm:constr type="h" for="ch" forName="circ1Tx" refType="h" fact="0.27"/>
            <dgm:constr type="ctrX" for="ch" forName="circ2" refType="w" fact="0.7165"/>
            <dgm:constr type="ctrY" for="ch" forName="circ2" refType="w" fact="0.625"/>
            <dgm:constr type="w" for="ch" forName="circ2" refType="w" fact="0.6"/>
            <dgm:constr type="h" for="ch" forName="circ2" refType="h" fact="0.6"/>
            <dgm:constr type="l" for="ch" forName="circ2Tx" refType="w" fact="0.6"/>
            <dgm:constr type="t" for="ch" forName="circ2Tx" refType="h" fact="0.48"/>
            <dgm:constr type="w" for="ch" forName="circ2Tx" refType="w" fact="0.36"/>
            <dgm:constr type="h" for="ch" forName="circ2Tx" refType="h" fact="0.33"/>
            <dgm:constr type="ctrX" for="ch" forName="circ3" refType="w" fact="0.2835"/>
            <dgm:constr type="ctrY" for="ch" forName="circ3" refType="w" fact="0.625"/>
            <dgm:constr type="w" for="ch" forName="circ3" refType="w" fact="0.6"/>
            <dgm:constr type="h" for="ch" forName="circ3" refType="h" fact="0.6"/>
            <dgm:constr type="l" for="ch" forName="circ3Tx" refType="w" fact="0.04"/>
            <dgm:constr type="t" for="ch" forName="circ3Tx" refType="h" fact="0.48"/>
            <dgm:constr type="w" for="ch" forName="circ3Tx" refType="w" fact="0.36"/>
            <dgm:constr type="h" for="ch" forName="circ3Tx" refType="h" fact="0.33"/>
          </dgm:constrLst>
        </dgm:if>
        <dgm:else name="Name29">
          <dgm:constrLst>
            <dgm:constr type="ctrX" for="ch" forName="circ1" refType="w" fact="0.5"/>
            <dgm:constr type="ctrY" for="ch" forName="circ1" refType="w" fact="0.27"/>
            <dgm:constr type="w" for="ch" forName="circ1" refType="w" fact="0.52"/>
            <dgm:constr type="h" for="ch" forName="circ1" refType="h" fact="0.52"/>
            <dgm:constr type="l" for="ch" forName="circ1Tx" refType="w" fact="0.3"/>
            <dgm:constr type="t" for="ch" forName="circ1Tx" refType="h" fact="0.08"/>
            <dgm:constr type="w" for="ch" forName="circ1Tx" refType="w" fact="0.4"/>
            <dgm:constr type="h" for="ch" forName="circ1Tx" refType="h" fact="0.165"/>
            <dgm:constr type="ctrX" for="ch" forName="circ2" refType="w" fact="0.73"/>
            <dgm:constr type="ctrY" for="ch" forName="circ2" refType="w" fact="0.5"/>
            <dgm:constr type="w" for="ch" forName="circ2" refType="w" fact="0.52"/>
            <dgm:constr type="h" for="ch" forName="circ2" refType="h" fact="0.52"/>
            <dgm:constr type="r" for="ch" forName="circ2Tx" refType="w" fact="0.95"/>
            <dgm:constr type="t" for="ch" forName="circ2Tx" refType="h" fact="0.3"/>
            <dgm:constr type="w" for="ch" forName="circ2Tx" refType="w" fact="0.2"/>
            <dgm:constr type="h" for="ch" forName="circ2Tx" refType="h" fact="0.4"/>
            <dgm:constr type="ctrX" for="ch" forName="circ3" refType="w" fact="0.5"/>
            <dgm:constr type="ctrY" for="ch" forName="circ3" refType="w" fact="0.73"/>
            <dgm:constr type="w" for="ch" forName="circ3" refType="w" fact="0.52"/>
            <dgm:constr type="h" for="ch" forName="circ3" refType="h" fact="0.52"/>
            <dgm:constr type="l" for="ch" forName="circ3Tx" refType="w" fact="0.3"/>
            <dgm:constr type="b" for="ch" forName="circ3Tx" refType="h" fact="0.92"/>
            <dgm:constr type="w" for="ch" forName="circ3Tx" refType="w" fact="0.4"/>
            <dgm:constr type="h" for="ch" forName="circ3Tx" refType="h" fact="0.165"/>
            <dgm:constr type="ctrX" for="ch" forName="circ4" refType="w" fact="0.27"/>
            <dgm:constr type="ctrY" for="ch" forName="circ4" refType="h" fact="0.5"/>
            <dgm:constr type="w" for="ch" forName="circ4" refType="w" fact="0.52"/>
            <dgm:constr type="h" for="ch" forName="circ4" refType="h" fact="0.52"/>
            <dgm:constr type="l" for="ch" forName="circ4Tx" refType="w" fact="0.05"/>
            <dgm:constr type="t" for="ch" forName="circ4Tx" refType="h" fact="0.3"/>
            <dgm:constr type="w" for="ch" forName="circ4Tx" refType="w" fact="0.2"/>
            <dgm:constr type="h" for="ch" forName="circ4Tx" refType="h" fact="0.4"/>
          </dgm:constrLst>
        </dgm:else>
      </dgm:choose>
      <dgm:ruleLst/>
      <dgm:forEach name="Name30" axis="ch ch" ptType="node node" st="2 1" cnt="1 1">
        <dgm:layoutNode name="circ1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1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1" axis="ch ch" ptType="node node" st="2 2" cnt="1 1">
        <dgm:layoutNode name="circ2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2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2" axis="ch ch" ptType="node node" st="2 3" cnt="1 1">
        <dgm:layoutNode name="circ3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3Tx" styleLbl="revTx">
          <dgm:varLst>
            <dgm:chMax val="0"/>
            <dgm:chPref val="0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  <dgm:forEach name="Name33" axis="ch ch" ptType="node node" st="2 4" cnt="1 1">
        <dgm:layoutNode name="circ4" styleLbl="vennNode1">
          <dgm:alg type="sp"/>
          <dgm:shape xmlns:r="http://schemas.openxmlformats.org/officeDocument/2006/relationships" type="ellipse" r:blip="">
            <dgm:adjLst/>
          </dgm:shape>
          <dgm:presOf axis="desOrSelf" ptType="node"/>
          <dgm:constrLst/>
          <dgm:ruleLst/>
        </dgm:layoutNode>
        <dgm:layoutNode name="circ4Tx" styleLbl="revTx">
          <dgm:varLst>
            <dgm:chMax val="0"/>
            <dgm:chPref val="0"/>
            <dgm:bulletEnabled val="1"/>
          </dgm:varLst>
          <dgm:alg type="tx">
            <dgm:param type="txAnchorHorzCh" val="ctr"/>
            <dgm:param type="txAnchorVertCh" val="mid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/>
            <dgm:constr type="bMarg"/>
            <dgm:constr type="lMarg"/>
            <dgm:constr type="rMarg"/>
            <dgm:constr type="primFontSz" val="20"/>
          </dgm:constrLst>
          <dgm:ruleLst>
            <dgm:rule type="primFontSz" val="5" fact="NaN" max="NaN"/>
          </dgm:ruleLst>
        </dgm:layoutNode>
      </dgm:forEach>
    </dgm:layoutNode>
    <dgm:layoutNode name="leftComposite">
      <dgm:choose name="Name34">
        <dgm:if name="Name35" axis="ch ch" ptType="node node" st="1 1" cnt="1 0" func="cnt" op="lte" val="1">
          <dgm:alg type="composite">
            <dgm:param type="ar" val="1.3085"/>
          </dgm:alg>
          <dgm:constrLst>
            <dgm:constr type="l" for="ch" forName="childText1_1" refType="w" fact="0.2124"/>
            <dgm:constr type="t" for="ch" forName="childText1_1" refType="h" fact="0"/>
            <dgm:constr type="w" for="ch" forName="childText1_1" refType="w" fact="0.5759"/>
            <dgm:constr type="h" for="ch" forName="childText1_1" refType="h" fact="0.7535"/>
            <dgm:constr type="l" for="ch" forName="ellipse1" refType="w" fact="0"/>
            <dgm:constr type="t" for="ch" forName="ellipse1" refType="h" fact="0.63"/>
            <dgm:constr type="w" for="ch" forName="ellipse1" refType="w" fact="0.2828"/>
            <dgm:constr type="h" for="ch" forName="ellipse1" refType="h" fact="0.37"/>
            <dgm:constr type="l" for="ch" forName="ellipse2" refType="w" fact="0.82"/>
            <dgm:constr type="t" for="ch" forName="ellipse2" refType="h" fact="0.17"/>
            <dgm:constr type="w" for="ch" forName="ellipse2" refType="w" fact="0.1645"/>
            <dgm:constr type="h" for="ch" forName="ellipse2" refType="h" fact="0.2153"/>
          </dgm:constrLst>
        </dgm:if>
        <dgm:if name="Name36" axis="ch ch" ptType="node node" st="1 1" cnt="1 0" func="cnt" op="equ" val="2">
          <dgm:alg type="composite">
            <dgm:param type="ar" val="0.8917"/>
          </dgm:alg>
          <dgm:constrLst>
            <dgm:constr type="l" for="ch" forName="childText1_1" refType="w" fact="0.1864"/>
            <dgm:constr type="t" for="ch" forName="childText1_1" refType="h" fact="0"/>
            <dgm:constr type="w" for="ch" forName="childText1_1" refType="w" fact="0.5055"/>
            <dgm:constr type="h" for="ch" forName="childText1_1" refType="h" fact="0.4507"/>
            <dgm:constr type="l" for="ch" forName="childText1_2" refType="w" fact="0.4945"/>
            <dgm:constr type="t" for="ch" forName="childText1_2" refType="h" fact="0.3929"/>
            <dgm:constr type="w" for="ch" forName="childText1_2" refType="w" fact="0.5055"/>
            <dgm:constr type="h" for="ch" forName="childText1_2" refType="h" fact="0.4507"/>
            <dgm:constr type="l" for="ch" forName="ellipse1" refType="w" fact="0"/>
            <dgm:constr type="t" for="ch" forName="ellipse1" refType="h" fact="0.3768"/>
            <dgm:constr type="w" for="ch" forName="ellipse1" refType="w" fact="0.2482"/>
            <dgm:constr type="h" for="ch" forName="ellipse1" refType="h" fact="0.2213"/>
            <dgm:constr type="l" for="ch" forName="ellipse3" refType="w" fact="0.5474"/>
            <dgm:constr type="t" for="ch" forName="ellipse3" refType="h" fact="0.8712"/>
            <dgm:constr type="w" for="ch" forName="ellipse3" refType="w" fact="0.1444"/>
            <dgm:constr type="h" for="ch" forName="ellipse3" refType="h" fact="0.1288"/>
            <dgm:constr type="l" for="ch" forName="ellipse2" refType="w" fact="0.7333"/>
            <dgm:constr type="t" for="ch" forName="ellipse2" refType="h" fact="0.0887"/>
            <dgm:constr type="w" for="ch" forName="ellipse2" refType="w" fact="0.1444"/>
            <dgm:constr type="h" for="ch" forName="ellipse2" refType="h" fact="0.1288"/>
          </dgm:constrLst>
        </dgm:if>
        <dgm:if name="Name37" axis="ch ch" ptType="node node" st="1 1" cnt="1 0" func="cnt" op="equ" val="3">
          <dgm:alg type="composite">
            <dgm:param type="ar" val="1.0811"/>
          </dgm:alg>
          <dgm:constrLst>
            <dgm:constr type="l" for="ch" forName="childText1_3" refType="w" fact="0.1649"/>
            <dgm:constr type="t" for="ch" forName="childText1_3" refType="h" fact="0.5389"/>
            <dgm:constr type="w" for="ch" forName="childText1_3" refType="w" fact="0.4265"/>
            <dgm:constr type="h" for="ch" forName="childText1_3" refType="h" fact="0.4611"/>
            <dgm:constr type="l" for="ch" forName="childText1_1" refType="w" fact="0.1573"/>
            <dgm:constr type="t" for="ch" forName="childText1_1" refType="h" fact="0"/>
            <dgm:constr type="w" for="ch" forName="childText1_1" refType="w" fact="0.4265"/>
            <dgm:constr type="h" for="ch" forName="childText1_1" refType="h" fact="0.4611"/>
            <dgm:constr type="l" for="ch" forName="childText1_2" refType="w" fact="0.5735"/>
            <dgm:constr type="t" for="ch" forName="childText1_2" refType="h" fact="0.2754"/>
            <dgm:constr type="w" for="ch" forName="childText1_2" refType="w" fact="0.4265"/>
            <dgm:constr type="h" for="ch" forName="childText1_2" refType="h" fact="0.4611"/>
            <dgm:constr type="l" for="ch" forName="ellipse1" refType="w" fact="0"/>
            <dgm:constr type="t" for="ch" forName="ellipse1" refType="h" fact="0.3855"/>
            <dgm:constr type="w" for="ch" forName="ellipse1" refType="w" fact="0.2095"/>
            <dgm:constr type="h" for="ch" forName="ellipse1" refType="h" fact="0.2264"/>
            <dgm:constr type="l" for="ch" forName="ellipse3" refType="w" fact="0.6181"/>
            <dgm:constr type="t" for="ch" forName="ellipse3" refType="h" fact="0.7647"/>
            <dgm:constr type="w" for="ch" forName="ellipse3" refType="w" fact="0.1219"/>
            <dgm:constr type="h" for="ch" forName="ellipse3" refType="h" fact="0.1317"/>
            <dgm:constr type="l" for="ch" forName="ellipse2" refType="w" fact="0.6188"/>
            <dgm:constr type="t" for="ch" forName="ellipse2" refType="h" fact="0.0907"/>
            <dgm:constr type="w" for="ch" forName="ellipse2" refType="w" fact="0.1219"/>
            <dgm:constr type="h" for="ch" forName="ellipse2" refType="h" fact="0.1317"/>
          </dgm:constrLst>
        </dgm:if>
        <dgm:else name="Name38">
          <dgm:alg type="composite">
            <dgm:param type="ar" val="0.9472"/>
          </dgm:alg>
          <dgm:constrLst>
            <dgm:constr type="l" for="ch" forName="childText1_3" refType="w" fact="0"/>
            <dgm:constr type="t" for="ch" forName="childText1_3" refType="h" fact="0.6035"/>
            <dgm:constr type="w" for="ch" forName="childText1_3" refType="w" fact="0.4186"/>
            <dgm:constr type="h" for="ch" forName="childText1_3" refType="h" fact="0.3965"/>
            <dgm:constr type="l" for="ch" forName="childText1_1" refType="w" fact="0.0981"/>
            <dgm:constr type="t" for="ch" forName="childText1_1" refType="h" fact="0"/>
            <dgm:constr type="w" for="ch" forName="childText1_1" refType="w" fact="0.4186"/>
            <dgm:constr type="h" for="ch" forName="childText1_1" refType="h" fact="0.3965"/>
            <dgm:constr type="l" for="ch" forName="childText1_2" refType="w" fact="0.5385"/>
            <dgm:constr type="t" for="ch" forName="childText1_2" refType="h" fact="0.1304"/>
            <dgm:constr type="w" for="ch" forName="childText1_2" refType="w" fact="0.4186"/>
            <dgm:constr type="h" for="ch" forName="childText1_2" refType="h" fact="0.3965"/>
            <dgm:constr type="l" for="ch" forName="ellipse4" refType="w" fact="0.3222"/>
            <dgm:constr type="t" for="ch" forName="ellipse4" refType="h" fact="0.4232"/>
            <dgm:constr type="w" for="ch" forName="ellipse4" refType="w" fact="0.2056"/>
            <dgm:constr type="h" for="ch" forName="ellipse4" refType="h" fact="0.1947"/>
            <dgm:constr type="l" for="ch" forName="ellipse1" refType="w" fact="0.1489"/>
            <dgm:constr type="t" for="ch" forName="ellipse1" refType="h" fact="0.4502"/>
            <dgm:constr type="w" for="ch" forName="ellipse1" refType="w" fact="0.1196"/>
            <dgm:constr type="h" for="ch" forName="ellipse1" refType="h" fact="0.1133"/>
            <dgm:constr type="l" for="ch" forName="ellipse2" refType="w" fact="0.5384"/>
            <dgm:constr type="t" for="ch" forName="ellipse2" refType="h" fact="0.0124"/>
            <dgm:constr type="w" for="ch" forName="ellipse2" refType="w" fact="0.1196"/>
            <dgm:constr type="h" for="ch" forName="ellipse2" refType="h" fact="0.1133"/>
            <dgm:constr type="l" for="ch" forName="childText1_4" refType="w" fact="0.4625"/>
            <dgm:constr type="t" for="ch" forName="childText1_4" refType="h" fact="0.5719"/>
            <dgm:constr type="w" for="ch" forName="childText1_4" refType="w" fact="0.4186"/>
            <dgm:constr type="h" for="ch" forName="childText1_4" refType="h" fact="0.3965"/>
            <dgm:constr type="l" for="ch" forName="ellipse3" refType="w" fact="0.8804"/>
            <dgm:constr type="t" for="ch" forName="ellipse3" refType="h" fact="0.5329"/>
            <dgm:constr type="w" for="ch" forName="ellipse3" refType="w" fact="0.1196"/>
            <dgm:constr type="h" for="ch" forName="ellipse3" refType="h" fact="0.1133"/>
            <dgm:constr type="l" for="ch" forName="ellipse5" refType="w" fact="0.0146"/>
            <dgm:constr type="t" for="ch" forName="ellipse5" refType="h" fact="0.5228"/>
            <dgm:constr type="w" for="ch" forName="ellipse5" refType="w" fact="0.0899"/>
            <dgm:constr type="h" for="ch" forName="ellipse5" refType="h" fact="0.0851"/>
          </dgm:constrLst>
        </dgm:else>
      </dgm:choose>
      <dgm:forEach name="Name39" axis="ch ch" ptType="node node" st="1 1" cnt="1 1">
        <dgm:layoutNode name="childText1_1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1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2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0" axis="ch ch" ptType="node node" st="1 2" cnt="1 1">
        <dgm:layoutNode name="childText1_2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3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Name41" axis="ch ch" ptType="node node" st="1 3" cnt="1 1">
        <dgm:layoutNode name="childText1_3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forEach>
      <dgm:forEach name="Name42" axis="ch ch" ptType="node node" st="1 4" cnt="1 1">
        <dgm:layoutNode name="childText1_4" styleLbl="vennNode1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ellipse4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ellipse5" styleLbl="venn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layoutNode>
    <dgm:choose name="Name43">
      <dgm:if name="Name44" axis="ch ch" ptType="node node" st="3 1" cnt="1 0" func="cnt" op="gte" val="1">
        <dgm:layoutNode name="rightChild">
          <dgm:varLst>
            <dgm:chMax val="0"/>
            <dgm:chPref val="0"/>
          </dgm:varLst>
          <dgm:alg type="tx"/>
          <dgm:shape xmlns:r="http://schemas.openxmlformats.org/officeDocument/2006/relationships" type="ellipse" r:blip="">
            <dgm:adjLst/>
          </dgm:shape>
          <dgm:presOf axis="ch des" ptType="node node" st="3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45"/>
    </dgm:choose>
    <dgm:layoutNode name="parentText1" styleLbl="revTx">
      <dgm:varLst>
        <dgm:chMax val="4"/>
        <dgm:chPref val="3"/>
        <dgm:bulletEnabled val="1"/>
      </dgm:varLst>
      <dgm:alg type="tx"/>
      <dgm:shape xmlns:r="http://schemas.openxmlformats.org/officeDocument/2006/relationships" type="rect" r:blip="">
        <dgm:adjLst/>
      </dgm:shape>
      <dgm:presOf axis="ch self" ptType="node node" st="1 1" cnt="1 0"/>
      <dgm:constrLst>
        <dgm:constr type="lMarg" refType="primFontSz" fact="0.3"/>
        <dgm:constr type="rMarg" refType="primFontSz" fact="0.3"/>
        <dgm:constr type="tMarg" refType="primFontSz" fact="0.3"/>
        <dgm:constr type="bMarg" refType="primFontSz" fact="0.3"/>
      </dgm:constrLst>
      <dgm:ruleLst>
        <dgm:rule type="primFontSz" val="5" fact="NaN" max="NaN"/>
      </dgm:ruleLst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23352806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0" marR="0" lvl="0" indent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3" name="Google Shape;11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9630923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891469c11b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891469c11b_1_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27" name="Google Shape;127;g891469c11b_1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sr-Latn-R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284503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308118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5767613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562029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89433822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891469c11b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891469c11b_2_0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32" name="Google Shape;132;g891469c11b_2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sr-Latn-R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4575697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5320398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891469c11b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891469c11b_1_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27" name="Google Shape;127;g891469c11b_1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sr-Latn-RS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856665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891469c11b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891469c11b_1_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27" name="Google Shape;127;g891469c11b_1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sr-Latn-RS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311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815700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6b6d36b315_1_3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95" name="Google Shape;95;g6b6d36b315_1_354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96" name="Google Shape;96;g6b6d36b315_1_35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640319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891469c11b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891469c11b_2_0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32" name="Google Shape;132;g891469c11b_2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sr-Latn-RS"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4456595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853155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216951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4211932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891469c11b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891469c11b_1_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27" name="Google Shape;127;g891469c11b_1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sr-Latn-RS"/>
              <a:t>24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5837248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4328913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7201243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4454450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891469c11b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891469c11b_2_0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32" name="Google Shape;132;g891469c11b_2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sr-Latn-RS"/>
              <a:t>31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417200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4331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6b6d36b315_4_0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03" name="Google Shape;103;g6b6d36b315_4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5496419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8703987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891469c11b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891469c11b_2_0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32" name="Google Shape;132;g891469c11b_2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sr-Latn-RS"/>
              <a:t>34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839819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891469c11b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891469c11b_2_0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32" name="Google Shape;132;g891469c11b_2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sr-Latn-RS"/>
              <a:t>35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45160893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4808949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9286355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7490957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0412173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891469c11b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891469c11b_2_0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32" name="Google Shape;132;g891469c11b_2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sr-Latn-RS"/>
              <a:t>40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506464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8609376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443205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6b6d36b315_4_15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9" name="Google Shape;129;g6b6d36b315_4_156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30" name="Google Shape;130;g6b6d36b315_4_15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6512640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891469c11b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891469c11b_2_0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32" name="Google Shape;132;g891469c11b_2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sr-Latn-RS"/>
              <a:t>43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4388554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891469c11b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891469c11b_2_0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32" name="Google Shape;132;g891469c11b_2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sr-Latn-RS"/>
              <a:t>44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8178266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7722156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891469c11b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891469c11b_1_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27" name="Google Shape;127;g891469c11b_1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sr-Latn-RS"/>
              <a:t>46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7125113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891469c11b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891469c11b_1_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27" name="Google Shape;127;g891469c11b_1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sr-Latn-RS"/>
              <a:t>47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7121828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6908291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891469c11b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891469c11b_2_0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32" name="Google Shape;132;g891469c11b_2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sr-Latn-RS"/>
              <a:t>49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9781151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6575877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60539887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14317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12400190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891469c11b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891469c11b_2_0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32" name="Google Shape;132;g891469c11b_2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sr-Latn-RS"/>
              <a:t>53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67016193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891469c11b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891469c11b_1_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27" name="Google Shape;127;g891469c11b_1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sr-Latn-RS"/>
              <a:t>54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0741659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0465795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56</a:t>
            </a:fld>
            <a:endParaRPr lang="sr-Latn-R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6361944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4263111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4263111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3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9" name="Google Shape;13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484184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19" name="Google Shape;11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941788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>
          <a:xfrm>
            <a:off x="685800" y="1418811"/>
            <a:ext cx="5486400" cy="3600450"/>
          </a:xfrm>
          <a:prstGeom prst="rect">
            <a:avLst/>
          </a:prstGeom>
        </p:spPr>
        <p:txBody>
          <a:bodyPr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sr-Latn-RS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7</a:t>
            </a:fld>
            <a:endParaRPr lang="sr-Latn-RS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105908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891469c11b_2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891469c11b_2_0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32" name="Google Shape;132;g891469c11b_2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sr-Latn-R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365881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g891469c11b_1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" name="Google Shape;126;g891469c11b_1_1:notes"/>
          <p:cNvSpPr txBox="1">
            <a:spLocks noGrp="1"/>
          </p:cNvSpPr>
          <p:nvPr>
            <p:ph type="body" idx="1"/>
          </p:nvPr>
        </p:nvSpPr>
        <p:spPr>
          <a:xfrm>
            <a:off x="685800" y="1418811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hr-HR" dirty="0"/>
          </a:p>
        </p:txBody>
      </p:sp>
      <p:sp>
        <p:nvSpPr>
          <p:cNvPr id="127" name="Google Shape;127;g891469c11b_1_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sr-Latn-R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219757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esentation title">
  <p:cSld name="Presentation 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5"/>
          <p:cNvSpPr txBox="1">
            <a:spLocks noGrp="1"/>
          </p:cNvSpPr>
          <p:nvPr>
            <p:ph type="title"/>
          </p:nvPr>
        </p:nvSpPr>
        <p:spPr>
          <a:xfrm>
            <a:off x="5083036" y="3051729"/>
            <a:ext cx="586158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pen Sans ExtraBold"/>
              <a:buNone/>
              <a:defRPr sz="5400" b="1" i="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5"/>
          <p:cNvSpPr txBox="1">
            <a:spLocks noGrp="1"/>
          </p:cNvSpPr>
          <p:nvPr>
            <p:ph type="body" idx="1"/>
          </p:nvPr>
        </p:nvSpPr>
        <p:spPr>
          <a:xfrm>
            <a:off x="5083036" y="4651929"/>
            <a:ext cx="586158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grpSp>
        <p:nvGrpSpPr>
          <p:cNvPr id="16" name="Google Shape;16;p5"/>
          <p:cNvGrpSpPr/>
          <p:nvPr/>
        </p:nvGrpSpPr>
        <p:grpSpPr>
          <a:xfrm>
            <a:off x="4751866" y="5627915"/>
            <a:ext cx="6523928" cy="816062"/>
            <a:chOff x="1308844" y="5417042"/>
            <a:chExt cx="9574307" cy="1197626"/>
          </a:xfrm>
        </p:grpSpPr>
        <p:pic>
          <p:nvPicPr>
            <p:cNvPr id="17" name="Google Shape;17;p5"/>
            <p:cNvPicPr preferRelativeResize="0"/>
            <p:nvPr/>
          </p:nvPicPr>
          <p:blipFill rotWithShape="1">
            <a:blip r:embed="rId2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308844" y="5417042"/>
              <a:ext cx="7407289" cy="1197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Google Shape;18;p5"/>
            <p:cNvPicPr preferRelativeResize="0"/>
            <p:nvPr/>
          </p:nvPicPr>
          <p:blipFill rotWithShape="1">
            <a:blip r:embed="rId3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791983" y="5755983"/>
              <a:ext cx="2091168" cy="51974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" name="Google Shape;19;p5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325736" y="900574"/>
            <a:ext cx="5246226" cy="5246226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Google Shape;20;p5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68719" y="997391"/>
            <a:ext cx="1090223" cy="14356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7" name="Google Shape;97;p14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98" name="Google Shape;98;p14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9" name="Google Shape;99;p14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0" name="Google Shape;100;p14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1" name="Google Shape;101;p14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2" name="Google Shape;102;p14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lor">
  <p:cSld name="Blank Color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oogle Shape;104;p15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105" name="Google Shape;105;p15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6" name="Google Shape;106;p15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7" name="Google Shape;107;p15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109" name="Google Shape;109;p15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110" name="Google Shape;110;p15"/>
          <p:cNvSpPr/>
          <p:nvPr/>
        </p:nvSpPr>
        <p:spPr>
          <a:xfrm>
            <a:off x="0" y="0"/>
            <a:ext cx="121920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resentation title">
  <p:cSld name="Presentation titl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" name="Google Shape;14;p37"/>
          <p:cNvSpPr txBox="1">
            <a:spLocks noGrp="1"/>
          </p:cNvSpPr>
          <p:nvPr>
            <p:ph type="title"/>
          </p:nvPr>
        </p:nvSpPr>
        <p:spPr>
          <a:xfrm>
            <a:off x="5083036" y="3051729"/>
            <a:ext cx="586158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5400"/>
              <a:buFont typeface="Open Sans ExtraBold"/>
              <a:buNone/>
              <a:defRPr sz="5400" b="1" i="0">
                <a:solidFill>
                  <a:schemeClr val="lt1"/>
                </a:solidFill>
                <a:latin typeface="Open Sans ExtraBold"/>
                <a:ea typeface="Open Sans ExtraBold"/>
                <a:cs typeface="Open Sans ExtraBold"/>
                <a:sym typeface="Open Sans Extra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37"/>
          <p:cNvSpPr txBox="1">
            <a:spLocks noGrp="1"/>
          </p:cNvSpPr>
          <p:nvPr>
            <p:ph type="body" idx="1"/>
          </p:nvPr>
        </p:nvSpPr>
        <p:spPr>
          <a:xfrm>
            <a:off x="5083036" y="4651929"/>
            <a:ext cx="586158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 b="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grpSp>
        <p:nvGrpSpPr>
          <p:cNvPr id="16" name="Google Shape;16;p37"/>
          <p:cNvGrpSpPr/>
          <p:nvPr/>
        </p:nvGrpSpPr>
        <p:grpSpPr>
          <a:xfrm>
            <a:off x="4751866" y="5627915"/>
            <a:ext cx="6523928" cy="816062"/>
            <a:chOff x="1308844" y="5417042"/>
            <a:chExt cx="9574307" cy="1197626"/>
          </a:xfrm>
        </p:grpSpPr>
        <p:pic>
          <p:nvPicPr>
            <p:cNvPr id="17" name="Google Shape;17;p37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308844" y="5417042"/>
              <a:ext cx="7407289" cy="119762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8" name="Google Shape;18;p37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8791983" y="5755983"/>
              <a:ext cx="2091168" cy="51974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9" name="Google Shape;19;p3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325736" y="900574"/>
            <a:ext cx="5246226" cy="52462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lor">
  <p:cSld name="Blank Color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oogle Shape;21;p47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22" name="Google Shape;22;p47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3" name="Google Shape;23;p47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4" name="Google Shape;24;p47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5" name="Google Shape;25;p47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6" name="Google Shape;26;p47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27" name="Google Shape;27;p47"/>
          <p:cNvSpPr/>
          <p:nvPr/>
        </p:nvSpPr>
        <p:spPr>
          <a:xfrm>
            <a:off x="0" y="0"/>
            <a:ext cx="121920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4"/>
          <p:cNvSpPr/>
          <p:nvPr/>
        </p:nvSpPr>
        <p:spPr>
          <a:xfrm>
            <a:off x="0" y="0"/>
            <a:ext cx="7315200" cy="6766559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" name="Google Shape;30;p44"/>
          <p:cNvSpPr txBox="1">
            <a:spLocks noGrp="1"/>
          </p:cNvSpPr>
          <p:nvPr>
            <p:ph type="title"/>
          </p:nvPr>
        </p:nvSpPr>
        <p:spPr>
          <a:xfrm>
            <a:off x="558065" y="1848160"/>
            <a:ext cx="586158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  <a:defRPr sz="6000" b="0" i="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4"/>
          <p:cNvSpPr txBox="1">
            <a:spLocks noGrp="1"/>
          </p:cNvSpPr>
          <p:nvPr>
            <p:ph type="body" idx="1"/>
          </p:nvPr>
        </p:nvSpPr>
        <p:spPr>
          <a:xfrm>
            <a:off x="558065" y="3448360"/>
            <a:ext cx="586158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2" name="Google Shape;32;p44"/>
          <p:cNvSpPr>
            <a:spLocks noGrp="1"/>
          </p:cNvSpPr>
          <p:nvPr>
            <p:ph type="pic" idx="2"/>
          </p:nvPr>
        </p:nvSpPr>
        <p:spPr>
          <a:xfrm>
            <a:off x="7315200" y="0"/>
            <a:ext cx="4876800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33" name="Google Shape;33;p44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34" name="Google Shape;34;p44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35" name="Google Shape;35;p44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36" name="Google Shape;36;p44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37" name="Google Shape;37;p44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38" name="Google Shape;38;p44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oogle Shape;40;p39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41" name="Google Shape;41;p39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2" name="Google Shape;42;p39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3" name="Google Shape;43;p39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4" name="Google Shape;44;p39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5" name="Google Shape;45;p39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st page">
  <p:cSld name="Last page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4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45"/>
          <p:cNvSpPr txBox="1">
            <a:spLocks noGrp="1"/>
          </p:cNvSpPr>
          <p:nvPr>
            <p:ph type="title"/>
          </p:nvPr>
        </p:nvSpPr>
        <p:spPr>
          <a:xfrm>
            <a:off x="525049" y="765313"/>
            <a:ext cx="557095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9" name="Google Shape;69;p45"/>
          <p:cNvSpPr txBox="1">
            <a:spLocks noGrp="1"/>
          </p:cNvSpPr>
          <p:nvPr>
            <p:ph type="body" idx="1"/>
          </p:nvPr>
        </p:nvSpPr>
        <p:spPr>
          <a:xfrm>
            <a:off x="525049" y="2365513"/>
            <a:ext cx="5570951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70" name="Google Shape;70;p45"/>
          <p:cNvSpPr>
            <a:spLocks noGrp="1"/>
          </p:cNvSpPr>
          <p:nvPr>
            <p:ph type="pic" idx="2"/>
          </p:nvPr>
        </p:nvSpPr>
        <p:spPr>
          <a:xfrm>
            <a:off x="7315200" y="0"/>
            <a:ext cx="4876800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71" name="Google Shape;71;p45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72" name="Google Shape;72;p45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3" name="Google Shape;73;p45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4" name="Google Shape;74;p45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5" name="Google Shape;75;p45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6" name="Google Shape;76;p45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6"/>
          <p:cNvSpPr/>
          <p:nvPr/>
        </p:nvSpPr>
        <p:spPr>
          <a:xfrm>
            <a:off x="0" y="0"/>
            <a:ext cx="7315200" cy="6766559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23;p6"/>
          <p:cNvSpPr txBox="1">
            <a:spLocks noGrp="1"/>
          </p:cNvSpPr>
          <p:nvPr>
            <p:ph type="title"/>
          </p:nvPr>
        </p:nvSpPr>
        <p:spPr>
          <a:xfrm>
            <a:off x="558065" y="1848160"/>
            <a:ext cx="5861589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  <a:defRPr sz="6000" b="0" i="0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6"/>
          <p:cNvSpPr txBox="1">
            <a:spLocks noGrp="1"/>
          </p:cNvSpPr>
          <p:nvPr>
            <p:ph type="body" idx="1"/>
          </p:nvPr>
        </p:nvSpPr>
        <p:spPr>
          <a:xfrm>
            <a:off x="558065" y="3448360"/>
            <a:ext cx="5861589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 b="0" i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25" name="Google Shape;25;p6"/>
          <p:cNvSpPr>
            <a:spLocks noGrp="1"/>
          </p:cNvSpPr>
          <p:nvPr>
            <p:ph type="pic" idx="2"/>
          </p:nvPr>
        </p:nvSpPr>
        <p:spPr>
          <a:xfrm>
            <a:off x="7315200" y="0"/>
            <a:ext cx="4876800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26" name="Google Shape;26;p6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27" name="Google Shape;27;p6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8" name="Google Shape;28;p6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29" name="Google Shape;29;p6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30" name="Google Shape;30;p6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31" name="Google Shape;31;p6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ast page">
  <p:cSld name="Last page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009BEA"/>
              </a:gs>
              <a:gs pos="100000">
                <a:srgbClr val="2FD6E7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Open Sans Light"/>
              <a:ea typeface="Open Sans Light"/>
              <a:cs typeface="Open Sans Light"/>
              <a:sym typeface="Open Sans Ligh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>
  <p:cSld name="Content with Caption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/>
          <p:nvPr/>
        </p:nvSpPr>
        <p:spPr>
          <a:xfrm>
            <a:off x="0" y="0"/>
            <a:ext cx="73152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" name="Google Shape;36;p8"/>
          <p:cNvSpPr txBox="1">
            <a:spLocks noGrp="1"/>
          </p:cNvSpPr>
          <p:nvPr>
            <p:ph type="title"/>
          </p:nvPr>
        </p:nvSpPr>
        <p:spPr>
          <a:xfrm>
            <a:off x="576816" y="184816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  <a:defRPr sz="60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body" idx="1"/>
          </p:nvPr>
        </p:nvSpPr>
        <p:spPr>
          <a:xfrm>
            <a:off x="576816" y="344836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3600"/>
              <a:buNone/>
              <a:defRPr sz="3600" b="0" i="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38" name="Google Shape;38;p8"/>
          <p:cNvSpPr txBox="1">
            <a:spLocks noGrp="1"/>
          </p:cNvSpPr>
          <p:nvPr>
            <p:ph type="body" idx="2"/>
          </p:nvPr>
        </p:nvSpPr>
        <p:spPr>
          <a:xfrm>
            <a:off x="8050694" y="775252"/>
            <a:ext cx="3538331" cy="5424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Open Sans Light"/>
              <a:buNone/>
              <a:defRPr sz="18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Open Sans Light"/>
              <a:buNone/>
              <a:defRPr sz="18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Open Sans Light"/>
              <a:buNone/>
              <a:defRPr sz="18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Open Sans Light"/>
              <a:buNone/>
              <a:defRPr sz="18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Open Sans Light"/>
              <a:buNone/>
              <a:defRPr sz="18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39" name="Google Shape;39;p8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40" name="Google Shape;40;p8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1" name="Google Shape;41;p8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2" name="Google Shape;42;p8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3" name="Google Shape;43;p8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44" name="Google Shape;44;p8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>
            <a:spLocks noGrp="1"/>
          </p:cNvSpPr>
          <p:nvPr>
            <p:ph type="title"/>
          </p:nvPr>
        </p:nvSpPr>
        <p:spPr>
          <a:xfrm>
            <a:off x="525049" y="765313"/>
            <a:ext cx="557095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9"/>
          <p:cNvSpPr txBox="1">
            <a:spLocks noGrp="1"/>
          </p:cNvSpPr>
          <p:nvPr>
            <p:ph type="body" idx="1"/>
          </p:nvPr>
        </p:nvSpPr>
        <p:spPr>
          <a:xfrm>
            <a:off x="525049" y="2365513"/>
            <a:ext cx="5570951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  <a:defRPr sz="1800" b="0" i="0"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8" name="Google Shape;48;p9"/>
          <p:cNvSpPr>
            <a:spLocks noGrp="1"/>
          </p:cNvSpPr>
          <p:nvPr>
            <p:ph type="pic" idx="2"/>
          </p:nvPr>
        </p:nvSpPr>
        <p:spPr>
          <a:xfrm>
            <a:off x="7315200" y="0"/>
            <a:ext cx="4876800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grpSp>
        <p:nvGrpSpPr>
          <p:cNvPr id="49" name="Google Shape;49;p9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50" name="Google Shape;50;p9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51" name="Google Shape;51;p9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52" name="Google Shape;52;p9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53" name="Google Shape;53;p9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54" name="Google Shape;54;p9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Photo">
  <p:cSld name="Title and Photo"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/>
          <p:nvPr/>
        </p:nvSpPr>
        <p:spPr>
          <a:xfrm>
            <a:off x="0" y="0"/>
            <a:ext cx="4876800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" name="Google Shape;57;p10"/>
          <p:cNvSpPr txBox="1">
            <a:spLocks noGrp="1"/>
          </p:cNvSpPr>
          <p:nvPr>
            <p:ph type="title"/>
          </p:nvPr>
        </p:nvSpPr>
        <p:spPr>
          <a:xfrm>
            <a:off x="576816" y="2582862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  <a:defRPr sz="60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58" name="Google Shape;58;p10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59" name="Google Shape;59;p10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0" name="Google Shape;60;p10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1" name="Google Shape;61;p10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2" name="Google Shape;62;p10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63" name="Google Shape;63;p10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64" name="Google Shape;64;p10"/>
          <p:cNvSpPr>
            <a:spLocks noGrp="1"/>
          </p:cNvSpPr>
          <p:nvPr>
            <p:ph type="pic" idx="2"/>
          </p:nvPr>
        </p:nvSpPr>
        <p:spPr>
          <a:xfrm>
            <a:off x="4876800" y="0"/>
            <a:ext cx="7315200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0:50">
  <p:cSld name="50:50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1"/>
          <p:cNvSpPr/>
          <p:nvPr/>
        </p:nvSpPr>
        <p:spPr>
          <a:xfrm>
            <a:off x="0" y="0"/>
            <a:ext cx="6089715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 txBox="1">
            <a:spLocks noGrp="1"/>
          </p:cNvSpPr>
          <p:nvPr>
            <p:ph type="title"/>
          </p:nvPr>
        </p:nvSpPr>
        <p:spPr>
          <a:xfrm>
            <a:off x="576816" y="184816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  <a:defRPr sz="60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body" idx="1"/>
          </p:nvPr>
        </p:nvSpPr>
        <p:spPr>
          <a:xfrm>
            <a:off x="576816" y="344836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3600"/>
              <a:buNone/>
              <a:defRPr sz="3600" b="0" i="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2"/>
          </p:nvPr>
        </p:nvSpPr>
        <p:spPr>
          <a:xfrm>
            <a:off x="8050694" y="775252"/>
            <a:ext cx="3538331" cy="54242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Open Sans Light"/>
              <a:buNone/>
              <a:defRPr sz="18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Open Sans Light"/>
              <a:buNone/>
              <a:defRPr sz="18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Open Sans Light"/>
              <a:buNone/>
              <a:defRPr sz="18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Open Sans Light"/>
              <a:buNone/>
              <a:defRPr sz="18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Open Sans Light"/>
              <a:buNone/>
              <a:defRPr sz="18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grpSp>
        <p:nvGrpSpPr>
          <p:cNvPr id="70" name="Google Shape;70;p11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71" name="Google Shape;71;p11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2" name="Google Shape;72;p11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3" name="Google Shape;73;p11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4" name="Google Shape;74;p11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75" name="Google Shape;75;p11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0:50 + Photo">
  <p:cSld name="50:50 + Photo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2"/>
          <p:cNvSpPr/>
          <p:nvPr/>
        </p:nvSpPr>
        <p:spPr>
          <a:xfrm>
            <a:off x="0" y="0"/>
            <a:ext cx="6089715" cy="6766559"/>
          </a:xfrm>
          <a:prstGeom prst="rect">
            <a:avLst/>
          </a:prstGeom>
          <a:solidFill>
            <a:srgbClr val="F5F3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12"/>
          <p:cNvSpPr txBox="1">
            <a:spLocks noGrp="1"/>
          </p:cNvSpPr>
          <p:nvPr>
            <p:ph type="title"/>
          </p:nvPr>
        </p:nvSpPr>
        <p:spPr>
          <a:xfrm>
            <a:off x="576816" y="1103443"/>
            <a:ext cx="4711621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Open Sans Light"/>
              <a:buNone/>
              <a:defRPr sz="3600" b="0" i="0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body" idx="1"/>
          </p:nvPr>
        </p:nvSpPr>
        <p:spPr>
          <a:xfrm>
            <a:off x="576816" y="3259825"/>
            <a:ext cx="4711621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1800"/>
              <a:buNone/>
              <a:defRPr sz="1800" b="0" i="0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grpSp>
        <p:nvGrpSpPr>
          <p:cNvPr id="80" name="Google Shape;80;p12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81" name="Google Shape;81;p12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82" name="Google Shape;82;p12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83" name="Google Shape;83;p12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84" name="Google Shape;84;p12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85" name="Google Shape;85;p12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86" name="Google Shape;86;p12"/>
          <p:cNvSpPr>
            <a:spLocks noGrp="1"/>
          </p:cNvSpPr>
          <p:nvPr>
            <p:ph type="pic" idx="2"/>
          </p:nvPr>
        </p:nvSpPr>
        <p:spPr>
          <a:xfrm>
            <a:off x="6089650" y="0"/>
            <a:ext cx="6102350" cy="332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7" name="Google Shape;87;p12"/>
          <p:cNvSpPr>
            <a:spLocks noGrp="1"/>
          </p:cNvSpPr>
          <p:nvPr>
            <p:ph type="pic" idx="3"/>
          </p:nvPr>
        </p:nvSpPr>
        <p:spPr>
          <a:xfrm>
            <a:off x="6089650" y="3327399"/>
            <a:ext cx="6102350" cy="34391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Photo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13"/>
          <p:cNvGrpSpPr/>
          <p:nvPr/>
        </p:nvGrpSpPr>
        <p:grpSpPr>
          <a:xfrm rot="10800000" flipH="1">
            <a:off x="0" y="6766560"/>
            <a:ext cx="12192000" cy="137159"/>
            <a:chOff x="0" y="6612673"/>
            <a:chExt cx="10036100" cy="245327"/>
          </a:xfrm>
        </p:grpSpPr>
        <p:sp>
          <p:nvSpPr>
            <p:cNvPr id="90" name="Google Shape;90;p13"/>
            <p:cNvSpPr/>
            <p:nvPr/>
          </p:nvSpPr>
          <p:spPr>
            <a:xfrm>
              <a:off x="0" y="6612673"/>
              <a:ext cx="2007220" cy="245327"/>
            </a:xfrm>
            <a:prstGeom prst="rect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1" name="Google Shape;91;p13"/>
            <p:cNvSpPr/>
            <p:nvPr/>
          </p:nvSpPr>
          <p:spPr>
            <a:xfrm>
              <a:off x="2007220" y="6612673"/>
              <a:ext cx="2007220" cy="245327"/>
            </a:xfrm>
            <a:prstGeom prst="rect">
              <a:avLst/>
            </a:prstGeom>
            <a:solidFill>
              <a:srgbClr val="299991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2" name="Google Shape;92;p13"/>
            <p:cNvSpPr/>
            <p:nvPr/>
          </p:nvSpPr>
          <p:spPr>
            <a:xfrm>
              <a:off x="4014440" y="6612673"/>
              <a:ext cx="2007220" cy="245327"/>
            </a:xfrm>
            <a:prstGeom prst="rect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3" name="Google Shape;93;p13"/>
            <p:cNvSpPr/>
            <p:nvPr/>
          </p:nvSpPr>
          <p:spPr>
            <a:xfrm>
              <a:off x="6021660" y="6612673"/>
              <a:ext cx="2007220" cy="245327"/>
            </a:xfrm>
            <a:prstGeom prst="rect">
              <a:avLst/>
            </a:prstGeom>
            <a:solidFill>
              <a:srgbClr val="F8851B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  <p:sp>
          <p:nvSpPr>
            <p:cNvPr id="94" name="Google Shape;94;p13"/>
            <p:cNvSpPr/>
            <p:nvPr/>
          </p:nvSpPr>
          <p:spPr>
            <a:xfrm>
              <a:off x="8028880" y="6612673"/>
              <a:ext cx="2007220" cy="245327"/>
            </a:xfrm>
            <a:prstGeom prst="rect">
              <a:avLst/>
            </a:prstGeom>
            <a:solidFill>
              <a:srgbClr val="E71A7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Open Sans Light"/>
                <a:ea typeface="Open Sans Light"/>
                <a:cs typeface="Open Sans Light"/>
                <a:sym typeface="Open Sans Light"/>
              </a:endParaRPr>
            </a:p>
          </p:txBody>
        </p:sp>
      </p:grpSp>
      <p:sp>
        <p:nvSpPr>
          <p:cNvPr id="95" name="Google Shape;95;p13"/>
          <p:cNvSpPr>
            <a:spLocks noGrp="1"/>
          </p:cNvSpPr>
          <p:nvPr>
            <p:ph type="pic" idx="2"/>
          </p:nvPr>
        </p:nvSpPr>
        <p:spPr>
          <a:xfrm>
            <a:off x="0" y="0"/>
            <a:ext cx="12192000" cy="67659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4400"/>
              <a:buFont typeface="Open Sans Light"/>
              <a:buNone/>
              <a:defRPr sz="4400" b="0" i="0" u="none" strike="noStrike" cap="none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3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1" name="Google Shape;11;p3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Open Sans Light"/>
              <a:buNone/>
              <a:defRPr sz="4400" b="0" i="0" u="none" strike="noStrike" cap="none">
                <a:solidFill>
                  <a:srgbClr val="000000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hyperlink" Target="https://commons.wikimedia.org/wiki/File:Forbidden_sign.png" TargetMode="Externa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pxhere.com/es/photo/1449185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illustrations/ring-binders-aligned-organization-2654130/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pixabay.com/vectors/checklist-task-to-do-list-plan-1295319/" TargetMode="Externa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hyperlink" Target="https://meduza.carnet.hr/index.php/media/watch/18560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alphastockimages.com/" TargetMode="Externa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www.nyphotographic.com/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s://unsplash.com/" TargetMode="External"/><Relationship Id="rId3" Type="http://schemas.openxmlformats.org/officeDocument/2006/relationships/hyperlink" Target="https://www.flickr.com/" TargetMode="External"/><Relationship Id="rId7" Type="http://schemas.openxmlformats.org/officeDocument/2006/relationships/hyperlink" Target="http://www.stockvault.net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s://stocksnap.io/" TargetMode="External"/><Relationship Id="rId5" Type="http://schemas.openxmlformats.org/officeDocument/2006/relationships/hyperlink" Target="https://www.publicdomainpictures.net/en/" TargetMode="External"/><Relationship Id="rId4" Type="http://schemas.openxmlformats.org/officeDocument/2006/relationships/hyperlink" Target="http://www.pics4learning.com/" TargetMode="External"/><Relationship Id="rId9" Type="http://schemas.openxmlformats.org/officeDocument/2006/relationships/hyperlink" Target="https://www.e-skole.hr/wp-content/uploads/2018/03/Prirucnik_Citiranje-u-digitalnom-okruzenju.pdf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pixabay.com/illustrations/question-mark-note-duplicate-2405202/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needpix.com/photo/download/823861/download-download-now-download-icon-download-button-download-logo-flat-icon-flat-logo-flat-image-button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soundbible.com/" TargetMode="Externa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ixabay.com/vectors/checklist-task-to-do-list-plan-1295319/" TargetMode="External"/><Relationship Id="rId5" Type="http://schemas.microsoft.com/office/2007/relationships/hdphoto" Target="../media/hdphoto1.wdp"/><Relationship Id="rId4" Type="http://schemas.openxmlformats.org/officeDocument/2006/relationships/image" Target="../media/image2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ixabay.com/illustrations/online-digital-data-access-3286012/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hyperlink" Target="https://pixabay.com/vectors/checklist-task-to-do-list-plan-1295319/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ixabay.com/illustrations/question-mark-note-duplicate-2405202/" TargetMode="External"/><Relationship Id="rId5" Type="http://schemas.openxmlformats.org/officeDocument/2006/relationships/image" Target="../media/image34.png"/><Relationship Id="rId4" Type="http://schemas.microsoft.com/office/2007/relationships/hdphoto" Target="../media/hdphoto1.wdp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pxhere.com/en/photo/1562747" TargetMode="External"/><Relationship Id="rId5" Type="http://schemas.openxmlformats.org/officeDocument/2006/relationships/hyperlink" Target="https://pixabay.com/illustrations/take-a-break-sentiment-modern-cover-1395919/" TargetMode="External"/><Relationship Id="rId4" Type="http://schemas.openxmlformats.org/officeDocument/2006/relationships/image" Target="../media/image4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vectortoons.com/" TargetMode="External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5.png"/><Relationship Id="rId4" Type="http://schemas.openxmlformats.org/officeDocument/2006/relationships/hyperlink" Target="https://creativecommons.org/licenses/by-sa/4.0/deed.en" TargetMode="Externa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BiK2MPeg8k4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ixabay.com/vectors/checklist-task-to-do-list-plan-1295319/" TargetMode="External"/><Relationship Id="rId5" Type="http://schemas.microsoft.com/office/2007/relationships/hdphoto" Target="../media/hdphoto1.wdp"/><Relationship Id="rId4" Type="http://schemas.openxmlformats.org/officeDocument/2006/relationships/image" Target="../media/image2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smallpdf.com/" TargetMode="External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pixabay.com/vectors/checklist-task-to-do-list-plan-1295319/" TargetMode="Externa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publicdomainfiles.com/show_file.php?id=13967484619049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pixabay.com/illustrations/browsers-internet-web-design-1265309/" TargetMode="External"/><Relationship Id="rId4" Type="http://schemas.openxmlformats.org/officeDocument/2006/relationships/image" Target="../media/image49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pixabay.com/vectors/checklist-task-to-do-list-plan-1295319/" TargetMode="External"/><Relationship Id="rId4" Type="http://schemas.microsoft.com/office/2007/relationships/hdphoto" Target="../media/hdphoto1.wdp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hyperlink" Target="https://meduza.carnet.hr/index.php/media/watch/18561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5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pixabay.com/vectors/checklist-task-to-do-list-plan-1295319/" TargetMode="External"/><Relationship Id="rId4" Type="http://schemas.microsoft.com/office/2007/relationships/hdphoto" Target="../media/hdphoto1.wdp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maxpixel.net/Duplicate-Request-Question-Mark-Note-Matter-2110767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edutorij.e-skole.hr/share/page/home-page" TargetMode="External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pixabay.com/vectors/checklist-task-to-do-list-plan-1295319/" TargetMode="External"/><Relationship Id="rId5" Type="http://schemas.microsoft.com/office/2007/relationships/hdphoto" Target="../media/hdphoto1.wdp"/><Relationship Id="rId4" Type="http://schemas.openxmlformats.org/officeDocument/2006/relationships/image" Target="../media/image2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microsoft.com/office/2007/relationships/hdphoto" Target="../media/hdphoto2.wdp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vectors/checklist-task-to-do-list-plan-1295319/" TargetMode="External"/><Relationship Id="rId3" Type="http://schemas.openxmlformats.org/officeDocument/2006/relationships/image" Target="../media/image25.pn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microsoft.com/office/2007/relationships/hdphoto" Target="../media/hdphoto1.wdp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3.png"/><Relationship Id="rId4" Type="http://schemas.openxmlformats.org/officeDocument/2006/relationships/hyperlink" Target="http://creativecommons.org/licenses/by-nc-sa/4.0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://nancynwilson.com/time-management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1"/>
          <p:cNvSpPr txBox="1">
            <a:spLocks noGrp="1"/>
          </p:cNvSpPr>
          <p:nvPr>
            <p:ph type="title"/>
          </p:nvPr>
        </p:nvSpPr>
        <p:spPr>
          <a:xfrm>
            <a:off x="4412974" y="2855742"/>
            <a:ext cx="7540487" cy="1123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r>
              <a:rPr lang="hr-HR" sz="3600" b="0" dirty="0">
                <a:latin typeface="Arial"/>
                <a:cs typeface="Arial"/>
              </a:rPr>
              <a:t>Sigurno upravljanje podatcima u digitalnom okružju</a:t>
            </a:r>
          </a:p>
        </p:txBody>
      </p:sp>
      <p:sp>
        <p:nvSpPr>
          <p:cNvPr id="116" name="Google Shape;116;p1"/>
          <p:cNvSpPr txBox="1">
            <a:spLocks noGrp="1"/>
          </p:cNvSpPr>
          <p:nvPr>
            <p:ph type="body" idx="1"/>
          </p:nvPr>
        </p:nvSpPr>
        <p:spPr>
          <a:xfrm>
            <a:off x="5373744" y="4318462"/>
            <a:ext cx="5618945" cy="1123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800"/>
              <a:buNone/>
            </a:pPr>
            <a:r>
              <a:rPr lang="hr-HR" sz="2800">
                <a:latin typeface="Arial"/>
                <a:ea typeface="Open Sans Light"/>
                <a:cs typeface="Arial"/>
                <a:sym typeface="Open Sans Light"/>
              </a:rPr>
              <a:t>Predavač(</a:t>
            </a:r>
            <a:r>
              <a:rPr lang="hr-HR" sz="2800" err="1">
                <a:latin typeface="Arial"/>
                <a:ea typeface="Open Sans Light"/>
                <a:cs typeface="Arial"/>
                <a:sym typeface="Open Sans Light"/>
              </a:rPr>
              <a:t>ica</a:t>
            </a:r>
            <a:r>
              <a:rPr lang="hr-HR" sz="2800">
                <a:latin typeface="Arial"/>
                <a:ea typeface="Open Sans Light"/>
                <a:cs typeface="Arial"/>
                <a:sym typeface="Open Sans Light"/>
              </a:rPr>
              <a:t>):</a:t>
            </a:r>
            <a:endParaRPr sz="2800">
              <a:latin typeface="Arial"/>
              <a:ea typeface="Open Sans Light"/>
              <a:cs typeface="Arial"/>
              <a:sym typeface="Open Sans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1373B716-530A-4A98-AFC9-23B4C98478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5312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594233" y="26289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</a:rPr>
              <a:t>Lozinke (zaporke)</a:t>
            </a:r>
            <a:endParaRPr lang="sr-Latn-RS" sz="5400" b="1" dirty="0">
              <a:solidFill>
                <a:schemeClr val="tx1"/>
              </a:solidFill>
              <a:latin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6338455" y="1946016"/>
            <a:ext cx="5615545" cy="4253535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hr-HR" sz="2800" dirty="0">
                <a:solidFill>
                  <a:schemeClr val="tx1"/>
                </a:solidFill>
                <a:latin typeface="Arial"/>
                <a:cs typeface="Arial"/>
              </a:rPr>
              <a:t>NE PREPORUČUJE SE:</a:t>
            </a:r>
          </a:p>
          <a:p>
            <a:pPr marL="365125" lvl="1" indent="-342900" fontAlgn="base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koristiti </a:t>
            </a:r>
            <a:r>
              <a:rPr lang="hr-HR" sz="2400" b="1" dirty="0">
                <a:solidFill>
                  <a:schemeClr val="tx1"/>
                </a:solidFill>
                <a:latin typeface="Arial"/>
                <a:cs typeface="Arial"/>
              </a:rPr>
              <a:t>iste lozinke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 na više različitih lokacija</a:t>
            </a:r>
          </a:p>
          <a:p>
            <a:pPr marL="365125" lvl="1" indent="-342900" fontAlgn="base">
              <a:buFont typeface="Arial" panose="020B0604020202020204" pitchFamily="34" charset="0"/>
              <a:buChar char="•"/>
            </a:pPr>
            <a:r>
              <a:rPr lang="hr-HR" sz="2400" b="1" dirty="0">
                <a:solidFill>
                  <a:schemeClr val="tx1"/>
                </a:solidFill>
                <a:latin typeface="Arial"/>
                <a:cs typeface="Arial"/>
              </a:rPr>
              <a:t>slati lozinke 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u elektroničkim porukama</a:t>
            </a:r>
          </a:p>
          <a:p>
            <a:pPr marL="365125" lvl="1" indent="-342900" fontAlgn="base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upisivati lozinke </a:t>
            </a:r>
            <a:r>
              <a:rPr lang="hr-HR" sz="2400" b="1" dirty="0">
                <a:solidFill>
                  <a:schemeClr val="tx1"/>
                </a:solidFill>
                <a:latin typeface="Arial"/>
                <a:cs typeface="Arial"/>
              </a:rPr>
              <a:t>na računalima 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koja </a:t>
            </a:r>
            <a:r>
              <a:rPr lang="hr-HR" sz="2400" b="1" dirty="0">
                <a:solidFill>
                  <a:schemeClr val="tx1"/>
                </a:solidFill>
                <a:latin typeface="Arial"/>
                <a:cs typeface="Arial"/>
              </a:rPr>
              <a:t>nisu vaša</a:t>
            </a:r>
            <a:endParaRPr lang="hr-HR" sz="24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365125" lvl="1" indent="-342900" fontAlgn="base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koristiti opciju </a:t>
            </a:r>
            <a:r>
              <a:rPr lang="hr-HR" sz="2400" b="1" i="1" dirty="0">
                <a:solidFill>
                  <a:schemeClr val="tx1"/>
                </a:solidFill>
                <a:latin typeface="Arial"/>
                <a:cs typeface="Arial"/>
              </a:rPr>
              <a:t>zapamti lozinku 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u mrežnim preglednicima</a:t>
            </a:r>
          </a:p>
          <a:p>
            <a:pPr marL="365125" lvl="1" indent="-342900" fontAlgn="base">
              <a:buFont typeface="Arial" panose="020B0604020202020204" pitchFamily="34" charset="0"/>
              <a:buChar char="•"/>
            </a:pPr>
            <a:r>
              <a:rPr lang="hr-HR" sz="2400" b="1" dirty="0">
                <a:solidFill>
                  <a:schemeClr val="tx1"/>
                </a:solidFill>
                <a:latin typeface="Arial"/>
                <a:cs typeface="Arial"/>
              </a:rPr>
              <a:t>zapisivati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 svoje </a:t>
            </a:r>
            <a:r>
              <a:rPr lang="hr-HR" sz="2400" b="1" dirty="0">
                <a:solidFill>
                  <a:schemeClr val="tx1"/>
                </a:solidFill>
                <a:latin typeface="Arial"/>
                <a:cs typeface="Arial"/>
              </a:rPr>
              <a:t>lozinke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 u tekstnom obliku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C4C7CD80-2B34-4753-B23B-C6AF447A08F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186706" y="178723"/>
            <a:ext cx="1767294" cy="1767294"/>
          </a:xfrm>
          <a:prstGeom prst="rect">
            <a:avLst/>
          </a:prstGeom>
        </p:spPr>
      </p:pic>
      <p:sp>
        <p:nvSpPr>
          <p:cNvPr id="2" name="Pravokutnik 1">
            <a:extLst>
              <a:ext uri="{FF2B5EF4-FFF2-40B4-BE49-F238E27FC236}">
                <a16:creationId xmlns:a16="http://schemas.microsoft.com/office/drawing/2014/main" id="{42A9C456-397C-4C0B-BB0D-7A8E7EF4F7C1}"/>
              </a:ext>
            </a:extLst>
          </p:cNvPr>
          <p:cNvSpPr/>
          <p:nvPr/>
        </p:nvSpPr>
        <p:spPr>
          <a:xfrm>
            <a:off x="7044437" y="6523812"/>
            <a:ext cx="514756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1200" dirty="0">
                <a:solidFill>
                  <a:schemeClr val="bg1">
                    <a:lumMod val="6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https://commons.wikimedia.org/wiki/File:Forbidden_sign.png</a:t>
            </a:r>
            <a:r>
              <a:rPr lang="hr-HR" sz="1200" dirty="0">
                <a:solidFill>
                  <a:schemeClr val="bg1">
                    <a:lumMod val="65000"/>
                  </a:schemeClr>
                </a:solidFill>
              </a:rPr>
              <a:t> (20.7.2020.)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2679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713976" y="26289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</a:rPr>
              <a:t>Sigurna lozinka</a:t>
            </a:r>
            <a:endParaRPr sz="5400" dirty="0">
              <a:solidFill>
                <a:schemeClr val="tx1"/>
              </a:solidFill>
              <a:latin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5958840" y="1074056"/>
            <a:ext cx="6029960" cy="5125495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514350" indent="-28575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specifičan niz znakova koji ima neko značenje za korisnika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savjeti za kreiranje sigurnih lozinki:</a:t>
            </a:r>
          </a:p>
          <a:p>
            <a:pPr marL="971550" lvl="1" indent="-285750">
              <a:buFont typeface="Arial" panose="020B0604020202020204" pitchFamily="34" charset="0"/>
              <a:buChar char="•"/>
            </a:pPr>
            <a:r>
              <a:rPr lang="hr-HR" sz="2400" b="1" dirty="0">
                <a:solidFill>
                  <a:schemeClr val="tx1"/>
                </a:solidFill>
                <a:latin typeface="Arial"/>
                <a:cs typeface="Arial"/>
              </a:rPr>
              <a:t>kompleksne 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lozinke</a:t>
            </a:r>
          </a:p>
          <a:p>
            <a:pPr marL="971550" lvl="1" indent="-285750">
              <a:buFont typeface="Arial" panose="020B0604020202020204" pitchFamily="34" charset="0"/>
              <a:buChar char="•"/>
            </a:pPr>
            <a:r>
              <a:rPr lang="hr-HR" sz="2400" b="1" dirty="0">
                <a:solidFill>
                  <a:schemeClr val="tx1"/>
                </a:solidFill>
                <a:latin typeface="Arial"/>
                <a:cs typeface="Arial"/>
              </a:rPr>
              <a:t>velika i mala slova 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(</a:t>
            </a:r>
            <a:r>
              <a:rPr lang="hr-HR" sz="2400" dirty="0" err="1">
                <a:solidFill>
                  <a:schemeClr val="tx1"/>
                </a:solidFill>
                <a:latin typeface="Arial"/>
                <a:cs typeface="Arial"/>
              </a:rPr>
              <a:t>abc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, ABC)</a:t>
            </a:r>
          </a:p>
          <a:p>
            <a:pPr marL="971550" lvl="1" indent="-285750">
              <a:buFont typeface="Arial" panose="020B0604020202020204" pitchFamily="34" charset="0"/>
              <a:buChar char="•"/>
            </a:pPr>
            <a:r>
              <a:rPr lang="hr-HR" sz="2400" b="1" dirty="0">
                <a:solidFill>
                  <a:schemeClr val="tx1"/>
                </a:solidFill>
                <a:latin typeface="Arial"/>
                <a:cs typeface="Arial"/>
              </a:rPr>
              <a:t>znamenke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 (0-9)</a:t>
            </a:r>
          </a:p>
          <a:p>
            <a:pPr marL="971550" lvl="1" indent="-285750">
              <a:buFont typeface="Arial" panose="020B0604020202020204" pitchFamily="34" charset="0"/>
              <a:buChar char="•"/>
            </a:pPr>
            <a:r>
              <a:rPr lang="hr-HR" sz="2400" b="1" dirty="0">
                <a:solidFill>
                  <a:schemeClr val="tx1"/>
                </a:solidFill>
                <a:latin typeface="Arial"/>
                <a:cs typeface="Arial"/>
              </a:rPr>
              <a:t>specijalni znakovi 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(@ # $% ^ * () _ + | ~ - = \ `{} []:"; ', /?.).</a:t>
            </a:r>
          </a:p>
          <a:p>
            <a:pPr marL="971550" lvl="1" indent="-28575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minimalno </a:t>
            </a:r>
            <a:r>
              <a:rPr lang="hr-HR" sz="2400" b="1" dirty="0">
                <a:solidFill>
                  <a:schemeClr val="tx1"/>
                </a:solidFill>
                <a:latin typeface="Arial"/>
                <a:cs typeface="Arial"/>
              </a:rPr>
              <a:t>12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 raznolikih znakova</a:t>
            </a:r>
          </a:p>
          <a:p>
            <a:endParaRPr lang="hr-HR" sz="20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2000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709907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603105" y="2128040"/>
            <a:ext cx="3932100" cy="2601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</a:rPr>
              <a:t>Primjer stvaranja lozinke</a:t>
            </a:r>
            <a:endParaRPr lang="sr-Latn-RS" sz="5400" dirty="0">
              <a:solidFill>
                <a:schemeClr val="tx1"/>
              </a:solidFill>
              <a:latin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6309361" y="775252"/>
            <a:ext cx="5279534" cy="54243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/>
            <a:r>
              <a:rPr lang="hr-HR" sz="2400" dirty="0" err="1">
                <a:solidFill>
                  <a:schemeClr val="tx1"/>
                </a:solidFill>
                <a:latin typeface="Arial"/>
                <a:cs typeface="Arial"/>
              </a:rPr>
              <a:t>Mnemo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 tehnika: </a:t>
            </a:r>
          </a:p>
          <a:p>
            <a:pPr marL="0" indent="0"/>
            <a:r>
              <a:rPr lang="hr-HR" sz="2400" b="1" dirty="0">
                <a:solidFill>
                  <a:schemeClr val="tx1"/>
                </a:solidFill>
                <a:latin typeface="Arial"/>
                <a:cs typeface="Arial"/>
              </a:rPr>
              <a:t>Srijedom imam usavršavanje, a petkom u 20 h aerobik!</a:t>
            </a:r>
          </a:p>
          <a:p>
            <a:pPr marL="0" indent="0"/>
            <a:endParaRPr lang="hr-HR" sz="24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/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Moguće lozinke:</a:t>
            </a:r>
            <a:endParaRPr lang="hr-HR" sz="2400" b="1" dirty="0">
              <a:solidFill>
                <a:schemeClr val="tx1"/>
              </a:solidFill>
              <a:latin typeface="Arial"/>
              <a:cs typeface="Arial"/>
            </a:endParaRPr>
          </a:p>
          <a:p>
            <a:pPr lvl="1"/>
            <a:r>
              <a:rPr lang="hr-HR" sz="2400" b="1" dirty="0">
                <a:solidFill>
                  <a:schemeClr val="tx1"/>
                </a:solidFill>
                <a:latin typeface="Arial"/>
                <a:cs typeface="Arial"/>
              </a:rPr>
              <a:t>Siu,apu20ha!</a:t>
            </a:r>
          </a:p>
          <a:p>
            <a:pPr lvl="1"/>
            <a:r>
              <a:rPr lang="hr-HR" sz="2400" b="1" dirty="0">
                <a:solidFill>
                  <a:schemeClr val="tx1"/>
                </a:solidFill>
                <a:latin typeface="Arial"/>
                <a:cs typeface="Arial"/>
              </a:rPr>
              <a:t>S1UaPu20hA!</a:t>
            </a:r>
          </a:p>
          <a:p>
            <a:pPr lvl="1"/>
            <a:r>
              <a:rPr lang="hr-HR" sz="2400" b="1" dirty="0">
                <a:solidFill>
                  <a:schemeClr val="tx1"/>
                </a:solidFill>
                <a:latin typeface="Arial"/>
                <a:cs typeface="Arial"/>
              </a:rPr>
              <a:t>$-1-u,-@-p-u-20-h-@!</a:t>
            </a:r>
          </a:p>
          <a:p>
            <a:endParaRPr lang="hr-HR" sz="2400" dirty="0">
              <a:solidFill>
                <a:schemeClr val="tx1"/>
              </a:solidFill>
              <a:latin typeface="Arial"/>
              <a:cs typeface="Arial"/>
            </a:endParaRPr>
          </a:p>
          <a:p>
            <a:endParaRPr lang="hr-HR" sz="24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1431925" indent="-1431925"/>
            <a:r>
              <a:rPr lang="hr-HR" sz="2400" b="1" dirty="0">
                <a:solidFill>
                  <a:schemeClr val="tx1"/>
                </a:solidFill>
                <a:latin typeface="Arial"/>
                <a:cs typeface="Arial"/>
              </a:rPr>
              <a:t>Zadatak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: izradite jednu lozinku ovom metodom!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2400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49099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1">
            <a:extLst>
              <a:ext uri="{FF2B5EF4-FFF2-40B4-BE49-F238E27FC236}">
                <a16:creationId xmlns:a16="http://schemas.microsoft.com/office/drawing/2014/main" id="{42D1DC88-4DF3-428D-9662-A06BB6CA8597}"/>
              </a:ext>
            </a:extLst>
          </p:cNvPr>
          <p:cNvSpPr txBox="1">
            <a:spLocks/>
          </p:cNvSpPr>
          <p:nvPr/>
        </p:nvSpPr>
        <p:spPr>
          <a:xfrm>
            <a:off x="447693" y="1184564"/>
            <a:ext cx="11227235" cy="22444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77500" lnSpcReduction="200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  <a:defRPr sz="6000" b="0" i="0" u="none" strike="noStrike" cap="none">
                <a:solidFill>
                  <a:srgbClr val="7F7F7F"/>
                </a:solidFill>
                <a:latin typeface="Open Sans Light"/>
                <a:ea typeface="Open Sans Light"/>
                <a:cs typeface="Open Sans Light"/>
                <a:sym typeface="Open Sans Ligh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20000"/>
              </a:lnSpc>
            </a:pPr>
            <a:r>
              <a:rPr lang="hr-HR" b="1" dirty="0">
                <a:solidFill>
                  <a:schemeClr val="tx1"/>
                </a:solidFill>
                <a:latin typeface="Arial"/>
                <a:cs typeface="Arial"/>
              </a:rPr>
              <a:t>Ne postoji lozinka koja je potpuno sigurna, ali lozinku od 16 nasumičnih znakova smatramo iznimno sigurnom.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4134A9D9-089F-4734-A900-3694CFBB1D4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60936" y="3585617"/>
            <a:ext cx="2613992" cy="2613992"/>
          </a:xfrm>
          <a:prstGeom prst="rect">
            <a:avLst/>
          </a:prstGeom>
        </p:spPr>
      </p:pic>
      <p:sp>
        <p:nvSpPr>
          <p:cNvPr id="2" name="Pravokutnik 1">
            <a:extLst>
              <a:ext uri="{FF2B5EF4-FFF2-40B4-BE49-F238E27FC236}">
                <a16:creationId xmlns:a16="http://schemas.microsoft.com/office/drawing/2014/main" id="{71C7718A-41F6-4AD5-9BA8-B300BA5EFCEB}"/>
              </a:ext>
            </a:extLst>
          </p:cNvPr>
          <p:cNvSpPr/>
          <p:nvPr/>
        </p:nvSpPr>
        <p:spPr>
          <a:xfrm>
            <a:off x="8602556" y="6474866"/>
            <a:ext cx="35894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1200" dirty="0">
                <a:solidFill>
                  <a:schemeClr val="bg1">
                    <a:lumMod val="6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https://pxhere.com/es/photo/1449185</a:t>
            </a:r>
            <a:r>
              <a:rPr lang="hr-HR" sz="1200" dirty="0">
                <a:solidFill>
                  <a:schemeClr val="bg1">
                    <a:lumMod val="65000"/>
                  </a:schemeClr>
                </a:solidFill>
              </a:rPr>
              <a:t> (20.7.2020.)</a:t>
            </a:r>
          </a:p>
        </p:txBody>
      </p:sp>
    </p:spTree>
    <p:extLst>
      <p:ext uri="{BB962C8B-B14F-4D97-AF65-F5344CB8AC3E}">
        <p14:creationId xmlns:p14="http://schemas.microsoft.com/office/powerpoint/2010/main" val="20798739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891469c11b_2_0"/>
          <p:cNvSpPr txBox="1">
            <a:spLocks noGrp="1"/>
          </p:cNvSpPr>
          <p:nvPr>
            <p:ph type="body" idx="1"/>
          </p:nvPr>
        </p:nvSpPr>
        <p:spPr>
          <a:xfrm>
            <a:off x="588545" y="2564440"/>
            <a:ext cx="5861700" cy="3811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/>
            <a:r>
              <a:rPr lang="hr-HR" dirty="0">
                <a:latin typeface="Arial"/>
                <a:cs typeface="Arial"/>
              </a:rPr>
              <a:t>Organizacija podataka u računalu</a:t>
            </a:r>
            <a:endParaRPr dirty="0">
              <a:latin typeface="Arial"/>
              <a:cs typeface="Arial"/>
            </a:endParaRPr>
          </a:p>
        </p:txBody>
      </p:sp>
      <p:pic>
        <p:nvPicPr>
          <p:cNvPr id="5" name="Rezervirano mjesto slike 4" descr="Slika na kojoj se prikazuje tiskanica&#10;&#10;Opis je automatski generiran">
            <a:extLst>
              <a:ext uri="{FF2B5EF4-FFF2-40B4-BE49-F238E27FC236}">
                <a16:creationId xmlns:a16="http://schemas.microsoft.com/office/drawing/2014/main" id="{2A10140C-5E6F-4E79-93AE-59DF89F0742B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/>
          <a:srcRect l="31276" r="31276"/>
          <a:stretch>
            <a:fillRect/>
          </a:stretch>
        </p:blipFill>
        <p:spPr>
          <a:xfrm>
            <a:off x="7315200" y="0"/>
            <a:ext cx="4876800" cy="6765925"/>
          </a:xfrm>
          <a:prstGeom prst="rect">
            <a:avLst/>
          </a:prstGeom>
        </p:spPr>
      </p:pic>
      <p:sp>
        <p:nvSpPr>
          <p:cNvPr id="2" name="Pravokutnik 1">
            <a:extLst>
              <a:ext uri="{FF2B5EF4-FFF2-40B4-BE49-F238E27FC236}">
                <a16:creationId xmlns:a16="http://schemas.microsoft.com/office/drawing/2014/main" id="{022A0478-F48E-41EF-A7C2-8E4D34DBE5C7}"/>
              </a:ext>
            </a:extLst>
          </p:cNvPr>
          <p:cNvSpPr/>
          <p:nvPr/>
        </p:nvSpPr>
        <p:spPr>
          <a:xfrm>
            <a:off x="6539696" y="6504315"/>
            <a:ext cx="5770187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100" dirty="0">
                <a:solidFill>
                  <a:schemeClr val="bg1">
                    <a:lumMod val="7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https://pixabay.com/illustrations/ring-binders-aligned-organization-2654130/</a:t>
            </a:r>
            <a:r>
              <a:rPr lang="hr-HR" sz="1100" dirty="0">
                <a:solidFill>
                  <a:schemeClr val="bg1">
                    <a:lumMod val="75000"/>
                  </a:schemeClr>
                </a:solidFill>
              </a:rPr>
              <a:t> (20.7.2020.)</a:t>
            </a:r>
          </a:p>
        </p:txBody>
      </p:sp>
    </p:spTree>
    <p:extLst>
      <p:ext uri="{BB962C8B-B14F-4D97-AF65-F5344CB8AC3E}">
        <p14:creationId xmlns:p14="http://schemas.microsoft.com/office/powerpoint/2010/main" val="6589361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607296" y="233934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Datoteke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6096000" y="1173480"/>
            <a:ext cx="5821680" cy="5026072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hr-HR" sz="2400" b="1" dirty="0" err="1">
                <a:solidFill>
                  <a:schemeClr val="tx1"/>
                </a:solidFill>
                <a:latin typeface="Arial"/>
                <a:cs typeface="Arial"/>
              </a:rPr>
              <a:t>ime.nastavak</a:t>
            </a:r>
            <a:endParaRPr lang="hr-HR" sz="2400" b="1" dirty="0">
              <a:solidFill>
                <a:schemeClr val="tx1"/>
              </a:solidFill>
              <a:latin typeface="Arial"/>
              <a:cs typeface="Arial"/>
            </a:endParaRPr>
          </a:p>
          <a:p>
            <a:endParaRPr lang="hr-HR" sz="24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hr-HR" sz="2400" dirty="0" err="1">
                <a:solidFill>
                  <a:schemeClr val="tx1"/>
                </a:solidFill>
                <a:latin typeface="Arial"/>
                <a:cs typeface="Arial"/>
              </a:rPr>
              <a:t>Eksplorer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 za datoteke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putanja datoteke – vidljiva u adresnoj traci</a:t>
            </a:r>
          </a:p>
          <a:p>
            <a:endParaRPr lang="hr-HR" sz="2000" b="1" dirty="0">
              <a:solidFill>
                <a:schemeClr val="tx1"/>
              </a:solidFill>
              <a:latin typeface="Arial"/>
              <a:cs typeface="Arial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20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7786139B-575A-4486-A9CB-4E54681A1A9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218" t="5910" r="1625" b="4489"/>
          <a:stretch/>
        </p:blipFill>
        <p:spPr bwMode="auto">
          <a:xfrm rot="1116856">
            <a:off x="6447638" y="185503"/>
            <a:ext cx="1385502" cy="13618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82DD30FA-AE00-4C81-A9A8-3D50DA44597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4509">
            <a:off x="6995232" y="4937955"/>
            <a:ext cx="971429" cy="1322018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29240665-0B2A-4C5F-BD50-38EFD265F4D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821942" y="198102"/>
            <a:ext cx="1266268" cy="1295400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A007AE2C-E935-4DC9-AA47-591E090B86A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92402">
            <a:off x="10639062" y="4984928"/>
            <a:ext cx="1095738" cy="1429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4345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ica 1">
            <a:extLst>
              <a:ext uri="{FF2B5EF4-FFF2-40B4-BE49-F238E27FC236}">
                <a16:creationId xmlns:a16="http://schemas.microsoft.com/office/drawing/2014/main" id="{C3AFB7CD-52D0-45A7-A586-8CED3E57E1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153709"/>
              </p:ext>
            </p:extLst>
          </p:nvPr>
        </p:nvGraphicFramePr>
        <p:xfrm>
          <a:off x="227634" y="1177610"/>
          <a:ext cx="11710901" cy="532143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280903">
                  <a:extLst>
                    <a:ext uri="{9D8B030D-6E8A-4147-A177-3AD203B41FA5}">
                      <a16:colId xmlns:a16="http://schemas.microsoft.com/office/drawing/2014/main" val="1273157094"/>
                    </a:ext>
                  </a:extLst>
                </a:gridCol>
                <a:gridCol w="5898320">
                  <a:extLst>
                    <a:ext uri="{9D8B030D-6E8A-4147-A177-3AD203B41FA5}">
                      <a16:colId xmlns:a16="http://schemas.microsoft.com/office/drawing/2014/main" val="2163650896"/>
                    </a:ext>
                  </a:extLst>
                </a:gridCol>
                <a:gridCol w="3531678">
                  <a:extLst>
                    <a:ext uri="{9D8B030D-6E8A-4147-A177-3AD203B41FA5}">
                      <a16:colId xmlns:a16="http://schemas.microsoft.com/office/drawing/2014/main" val="4211063640"/>
                    </a:ext>
                  </a:extLst>
                </a:gridCol>
              </a:tblGrid>
              <a:tr h="943876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>
                          <a:effectLst/>
                        </a:rPr>
                        <a:t>Datotečni nastavak</a:t>
                      </a:r>
                      <a:endParaRPr lang="hr-H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>
                          <a:effectLst/>
                        </a:rPr>
                        <a:t>Vrste podataka</a:t>
                      </a:r>
                      <a:endParaRPr lang="hr-H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>
                          <a:effectLst/>
                        </a:rPr>
                        <a:t>Program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>
                          <a:effectLst/>
                        </a:rPr>
                        <a:t>(u </a:t>
                      </a:r>
                      <a:r>
                        <a:rPr kumimoji="0" lang="hr-HR" sz="24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  <a:sym typeface="Arial"/>
                        </a:rPr>
                        <a:t>operacijskom sustavu </a:t>
                      </a:r>
                      <a:r>
                        <a:rPr lang="hr-HR" sz="2400" dirty="0">
                          <a:effectLst/>
                        </a:rPr>
                        <a:t>Microsoft Windows)</a:t>
                      </a:r>
                      <a:endParaRPr lang="hr-H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945096738"/>
                  </a:ext>
                </a:extLst>
              </a:tr>
              <a:tr h="24881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err="1">
                          <a:effectLst/>
                        </a:rPr>
                        <a:t>txt</a:t>
                      </a:r>
                      <a:endParaRPr lang="hr-HR" sz="2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>
                          <a:effectLst/>
                        </a:rPr>
                        <a:t>neoblikovani tekst (bez odlomaka, veličina)</a:t>
                      </a:r>
                      <a:endParaRPr lang="hr-H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>
                          <a:effectLst/>
                        </a:rPr>
                        <a:t>Blok za pisanje (</a:t>
                      </a:r>
                      <a:r>
                        <a:rPr lang="hr-HR" sz="2400" dirty="0" err="1">
                          <a:effectLst/>
                        </a:rPr>
                        <a:t>Notepad</a:t>
                      </a:r>
                      <a:r>
                        <a:rPr lang="hr-HR" sz="2400" dirty="0">
                          <a:effectLst/>
                        </a:rPr>
                        <a:t>)</a:t>
                      </a:r>
                      <a:endParaRPr lang="hr-H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14127163"/>
                  </a:ext>
                </a:extLst>
              </a:tr>
              <a:tr h="27364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 err="1">
                          <a:effectLst/>
                        </a:rPr>
                        <a:t>doc</a:t>
                      </a:r>
                      <a:r>
                        <a:rPr lang="hr-HR" sz="2400" dirty="0">
                          <a:effectLst/>
                        </a:rPr>
                        <a:t>, </a:t>
                      </a:r>
                      <a:r>
                        <a:rPr lang="hr-HR" sz="2400" dirty="0" err="1">
                          <a:effectLst/>
                        </a:rPr>
                        <a:t>docx</a:t>
                      </a:r>
                      <a:r>
                        <a:rPr lang="hr-HR" sz="2400" dirty="0">
                          <a:effectLst/>
                        </a:rPr>
                        <a:t>, </a:t>
                      </a:r>
                      <a:r>
                        <a:rPr lang="hr-HR" sz="2400" dirty="0" err="1">
                          <a:effectLst/>
                        </a:rPr>
                        <a:t>rtf</a:t>
                      </a:r>
                      <a:endParaRPr lang="hr-H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>
                          <a:effectLst/>
                        </a:rPr>
                        <a:t>oblikovani tekst (fontovi, liste, oblikovanja)</a:t>
                      </a:r>
                      <a:endParaRPr lang="hr-H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>
                          <a:effectLst/>
                        </a:rPr>
                        <a:t>Word</a:t>
                      </a:r>
                      <a:endParaRPr lang="hr-H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09653677"/>
                  </a:ext>
                </a:extLst>
              </a:tr>
              <a:tr h="218947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>
                          <a:effectLst/>
                        </a:rPr>
                        <a:t>mp3, </a:t>
                      </a:r>
                      <a:r>
                        <a:rPr lang="hr-HR" sz="2400" dirty="0" err="1">
                          <a:effectLst/>
                        </a:rPr>
                        <a:t>wav</a:t>
                      </a:r>
                      <a:endParaRPr lang="hr-H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>
                          <a:effectLst/>
                        </a:rPr>
                        <a:t>zvučni zapis</a:t>
                      </a:r>
                      <a:endParaRPr lang="hr-H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>
                          <a:effectLst/>
                        </a:rPr>
                        <a:t>Windows Media Player</a:t>
                      </a:r>
                      <a:endParaRPr lang="hr-H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66117046"/>
                  </a:ext>
                </a:extLst>
              </a:tr>
              <a:tr h="35525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 err="1">
                          <a:effectLst/>
                        </a:rPr>
                        <a:t>jpg</a:t>
                      </a:r>
                      <a:r>
                        <a:rPr lang="hr-HR" sz="2400" dirty="0">
                          <a:effectLst/>
                        </a:rPr>
                        <a:t>, </a:t>
                      </a:r>
                      <a:r>
                        <a:rPr lang="hr-HR" sz="2400" dirty="0" err="1">
                          <a:effectLst/>
                        </a:rPr>
                        <a:t>png</a:t>
                      </a:r>
                      <a:r>
                        <a:rPr lang="hr-HR" sz="2400" dirty="0">
                          <a:effectLst/>
                        </a:rPr>
                        <a:t>, </a:t>
                      </a:r>
                      <a:r>
                        <a:rPr lang="hr-HR" sz="2400" dirty="0" err="1">
                          <a:effectLst/>
                        </a:rPr>
                        <a:t>bmp</a:t>
                      </a:r>
                      <a:endParaRPr lang="hr-H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>
                          <a:effectLst/>
                        </a:rPr>
                        <a:t>slikovni zapis</a:t>
                      </a:r>
                      <a:endParaRPr lang="hr-H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>
                          <a:effectLst/>
                        </a:rPr>
                        <a:t>Bojenje, Fotografije</a:t>
                      </a:r>
                      <a:endParaRPr lang="hr-H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03943272"/>
                  </a:ext>
                </a:extLst>
              </a:tr>
              <a:tr h="30707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>
                          <a:effectLst/>
                        </a:rPr>
                        <a:t>mp4, </a:t>
                      </a:r>
                      <a:r>
                        <a:rPr lang="hr-HR" sz="2400" dirty="0" err="1">
                          <a:effectLst/>
                        </a:rPr>
                        <a:t>avi</a:t>
                      </a:r>
                      <a:r>
                        <a:rPr lang="hr-HR" sz="2400" dirty="0">
                          <a:effectLst/>
                        </a:rPr>
                        <a:t>, </a:t>
                      </a:r>
                      <a:r>
                        <a:rPr lang="hr-HR" sz="2400" dirty="0" err="1">
                          <a:effectLst/>
                        </a:rPr>
                        <a:t>wmv</a:t>
                      </a:r>
                      <a:endParaRPr lang="hr-H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>
                          <a:effectLst/>
                        </a:rPr>
                        <a:t>videozapis</a:t>
                      </a:r>
                      <a:endParaRPr lang="hr-H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>
                          <a:effectLst/>
                        </a:rPr>
                        <a:t>Windows Media Player</a:t>
                      </a:r>
                      <a:endParaRPr lang="hr-H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16430569"/>
                  </a:ext>
                </a:extLst>
              </a:tr>
              <a:tr h="8827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 err="1">
                          <a:effectLst/>
                        </a:rPr>
                        <a:t>htm</a:t>
                      </a:r>
                      <a:r>
                        <a:rPr lang="hr-HR" sz="2400" dirty="0">
                          <a:effectLst/>
                        </a:rPr>
                        <a:t>, html, </a:t>
                      </a:r>
                      <a:r>
                        <a:rPr lang="hr-HR" sz="2400" dirty="0" err="1">
                          <a:effectLst/>
                        </a:rPr>
                        <a:t>xml</a:t>
                      </a:r>
                      <a:endParaRPr lang="hr-H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>
                          <a:effectLst/>
                        </a:rPr>
                        <a:t>hipertekst </a:t>
                      </a:r>
                      <a:endParaRPr lang="hr-H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>
                          <a:effectLst/>
                        </a:rPr>
                        <a:t>Microsoft </a:t>
                      </a:r>
                      <a:r>
                        <a:rPr lang="hr-HR" sz="2400" dirty="0" err="1">
                          <a:effectLst/>
                        </a:rPr>
                        <a:t>Edge</a:t>
                      </a:r>
                      <a:endParaRPr lang="hr-HR" sz="2400" dirty="0" err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129966823"/>
                  </a:ext>
                </a:extLst>
              </a:tr>
              <a:tr h="691114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 err="1">
                          <a:effectLst/>
                        </a:rPr>
                        <a:t>exe</a:t>
                      </a:r>
                      <a:r>
                        <a:rPr lang="hr-HR" sz="2400" dirty="0">
                          <a:effectLst/>
                        </a:rPr>
                        <a:t>, </a:t>
                      </a:r>
                      <a:r>
                        <a:rPr lang="hr-HR" sz="2400" dirty="0" err="1">
                          <a:effectLst/>
                        </a:rPr>
                        <a:t>com</a:t>
                      </a:r>
                      <a:endParaRPr lang="hr-HR" sz="2400" dirty="0" err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>
                          <a:effectLst/>
                        </a:rPr>
                        <a:t>izvršne datoteke </a:t>
                      </a:r>
                      <a:r>
                        <a:rPr lang="hr-HR" sz="2400" baseline="0" dirty="0">
                          <a:effectLst/>
                        </a:rPr>
                        <a:t>– mogu</a:t>
                      </a:r>
                      <a:r>
                        <a:rPr lang="hr-HR" sz="2400" dirty="0">
                          <a:effectLst/>
                        </a:rPr>
                        <a:t> sadržavati naredbe za instalaciju / pokretanje programa</a:t>
                      </a:r>
                      <a:endParaRPr lang="hr-H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400" dirty="0">
                          <a:effectLst/>
                        </a:rPr>
                        <a:t>-</a:t>
                      </a:r>
                      <a:endParaRPr lang="hr-HR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03083440"/>
                  </a:ext>
                </a:extLst>
              </a:tr>
            </a:tbl>
          </a:graphicData>
        </a:graphic>
      </p:graphicFrame>
      <p:sp>
        <p:nvSpPr>
          <p:cNvPr id="3" name="Google Shape;121;p2">
            <a:extLst>
              <a:ext uri="{FF2B5EF4-FFF2-40B4-BE49-F238E27FC236}">
                <a16:creationId xmlns:a16="http://schemas.microsoft.com/office/drawing/2014/main" id="{E9BFD928-7E05-475B-ACD5-BAAE40D7DAF9}"/>
              </a:ext>
            </a:extLst>
          </p:cNvPr>
          <p:cNvSpPr txBox="1">
            <a:spLocks/>
          </p:cNvSpPr>
          <p:nvPr/>
        </p:nvSpPr>
        <p:spPr>
          <a:xfrm>
            <a:off x="420357" y="153413"/>
            <a:ext cx="7072213" cy="823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3600" dirty="0">
                <a:ea typeface="Open Sans" panose="020B0604020202020204" charset="0"/>
              </a:rPr>
              <a:t>Najčešći datotečni nastavci</a:t>
            </a:r>
          </a:p>
        </p:txBody>
      </p:sp>
    </p:spTree>
    <p:extLst>
      <p:ext uri="{BB962C8B-B14F-4D97-AF65-F5344CB8AC3E}">
        <p14:creationId xmlns:p14="http://schemas.microsoft.com/office/powerpoint/2010/main" val="34922288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2BB2619-A0F7-47B7-8827-E98A51DDE73A}"/>
              </a:ext>
            </a:extLst>
          </p:cNvPr>
          <p:cNvSpPr txBox="1">
            <a:spLocks/>
          </p:cNvSpPr>
          <p:nvPr/>
        </p:nvSpPr>
        <p:spPr>
          <a:xfrm>
            <a:off x="5421626" y="3108960"/>
            <a:ext cx="1962806" cy="822960"/>
          </a:xfrm>
          <a:prstGeom prst="rect">
            <a:avLst/>
          </a:prstGeom>
        </p:spPr>
        <p:txBody>
          <a:bodyPr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hr-HR" sz="4800"/>
              <a:t>VS.</a:t>
            </a:r>
            <a:endParaRPr lang="hr-HR" sz="2400"/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E4065280-5C37-4B73-AF4A-A91380AD9A4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4931" y="211607"/>
            <a:ext cx="4882443" cy="6440983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3E129245-A502-402F-AE08-93F69408AFB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84432" y="211608"/>
            <a:ext cx="4470615" cy="6321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51987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698736" y="215296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Vježba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6096000" y="775252"/>
            <a:ext cx="5806440" cy="54243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514350" indent="-28575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organizirati postojeće datoteke u podmape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smisleno imenovati neimenovane</a:t>
            </a:r>
          </a:p>
          <a:p>
            <a:pPr marL="228600" indent="0"/>
            <a:endParaRPr lang="hr-HR" sz="24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ukratko predstaviti ostalima svoju logiku organizacije datoteka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2050" name="Picture 2" descr="Checklist Task To Do - Free vector graphic on Pixabay">
            <a:extLst>
              <a:ext uri="{FF2B5EF4-FFF2-40B4-BE49-F238E27FC236}">
                <a16:creationId xmlns:a16="http://schemas.microsoft.com/office/drawing/2014/main" id="{E499CD16-76D9-4B2A-817C-5FB9E76819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425" l="3241" r="98611">
                        <a14:foregroundMark x1="6019" y1="23176" x2="18519" y2="31760"/>
                        <a14:foregroundMark x1="15278" y1="12446" x2="15278" y2="19313"/>
                        <a14:foregroundMark x1="18519" y1="12446" x2="31944" y2="10300"/>
                        <a14:foregroundMark x1="16667" y1="41631" x2="17593" y2="65665"/>
                        <a14:foregroundMark x1="14352" y1="66524" x2="14815" y2="97425"/>
                        <a14:foregroundMark x1="14815" y1="97425" x2="15278" y2="97854"/>
                        <a14:foregroundMark x1="24074" y1="18455" x2="43519" y2="51073"/>
                        <a14:foregroundMark x1="43519" y1="51073" x2="72222" y2="72103"/>
                        <a14:foregroundMark x1="52778" y1="20172" x2="72685" y2="78970"/>
                        <a14:foregroundMark x1="72685" y1="78970" x2="75000" y2="81545"/>
                        <a14:foregroundMark x1="73148" y1="15880" x2="85648" y2="89700"/>
                        <a14:foregroundMark x1="65278" y1="19313" x2="71296" y2="86695"/>
                        <a14:foregroundMark x1="71296" y1="86695" x2="75000" y2="96996"/>
                        <a14:foregroundMark x1="81944" y1="20172" x2="88426" y2="93133"/>
                        <a14:foregroundMark x1="88426" y1="93133" x2="89352" y2="95279"/>
                        <a14:foregroundMark x1="41204" y1="10300" x2="77778" y2="16738"/>
                        <a14:foregroundMark x1="47222" y1="858" x2="65278" y2="5150"/>
                        <a14:foregroundMark x1="79630" y1="10300" x2="95370" y2="14163"/>
                        <a14:foregroundMark x1="21296" y1="69099" x2="24074" y2="89700"/>
                        <a14:foregroundMark x1="15278" y1="73820" x2="15278" y2="85408"/>
                        <a14:foregroundMark x1="16667" y1="87983" x2="58796" y2="96996"/>
                        <a14:foregroundMark x1="22222" y1="96137" x2="45370" y2="96137"/>
                        <a14:foregroundMark x1="97222" y1="29185" x2="96759" y2="58798"/>
                        <a14:foregroundMark x1="96759" y1="58798" x2="99074" y2="67382"/>
                        <a14:foregroundMark x1="98148" y1="76395" x2="98148" y2="93991"/>
                        <a14:foregroundMark x1="6944" y1="23176" x2="3241" y2="23176"/>
                        <a14:foregroundMark x1="94444" y1="18455" x2="93056" y2="36481"/>
                        <a14:foregroundMark x1="98148" y1="64807" x2="96296" y2="87124"/>
                        <a14:foregroundMark x1="86574" y1="96137" x2="57870" y2="93991"/>
                        <a14:foregroundMark x1="33796" y1="8584" x2="17593" y2="9442"/>
                        <a14:foregroundMark x1="17593" y1="15021" x2="16667" y2="30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560" y="226151"/>
            <a:ext cx="1587264" cy="171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ravokutnik 1">
            <a:extLst>
              <a:ext uri="{FF2B5EF4-FFF2-40B4-BE49-F238E27FC236}">
                <a16:creationId xmlns:a16="http://schemas.microsoft.com/office/drawing/2014/main" id="{5AB095E9-D674-400B-897B-84ED08DA8A93}"/>
              </a:ext>
            </a:extLst>
          </p:cNvPr>
          <p:cNvSpPr/>
          <p:nvPr/>
        </p:nvSpPr>
        <p:spPr>
          <a:xfrm>
            <a:off x="0" y="6477960"/>
            <a:ext cx="510588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1100" dirty="0">
                <a:solidFill>
                  <a:schemeClr val="bg1">
                    <a:lumMod val="7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https://pixabay.com/vectors/checklist-task-to-do-list-plan-1295319/</a:t>
            </a:r>
            <a:r>
              <a:rPr lang="hr-HR" sz="1100" dirty="0">
                <a:solidFill>
                  <a:schemeClr val="bg1">
                    <a:lumMod val="75000"/>
                  </a:schemeClr>
                </a:solidFill>
              </a:rPr>
              <a:t> (20.7.2020.)</a:t>
            </a:r>
          </a:p>
        </p:txBody>
      </p:sp>
    </p:spTree>
    <p:extLst>
      <p:ext uri="{BB962C8B-B14F-4D97-AF65-F5344CB8AC3E}">
        <p14:creationId xmlns:p14="http://schemas.microsoft.com/office/powerpoint/2010/main" val="12909945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6b6d36b315_1_354"/>
          <p:cNvSpPr txBox="1">
            <a:spLocks noGrp="1"/>
          </p:cNvSpPr>
          <p:nvPr>
            <p:ph type="title"/>
          </p:nvPr>
        </p:nvSpPr>
        <p:spPr>
          <a:xfrm>
            <a:off x="689316" y="972974"/>
            <a:ext cx="6035040" cy="49120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</a:pPr>
            <a:r>
              <a:rPr lang="en-US" sz="4400">
                <a:latin typeface="Arial"/>
                <a:ea typeface="Arial"/>
                <a:cs typeface="Arial"/>
                <a:sym typeface="Arial"/>
              </a:rPr>
              <a:t>„</a:t>
            </a:r>
            <a:r>
              <a:rPr lang="en-US" sz="4400" err="1">
                <a:latin typeface="Arial"/>
                <a:ea typeface="Arial"/>
                <a:cs typeface="Arial"/>
                <a:sym typeface="Arial"/>
              </a:rPr>
              <a:t>Cjelovita</a:t>
            </a:r>
            <a:r>
              <a:rPr lang="en-US" sz="440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err="1">
                <a:latin typeface="Arial"/>
                <a:ea typeface="Arial"/>
                <a:cs typeface="Arial"/>
                <a:sym typeface="Arial"/>
              </a:rPr>
              <a:t>informatizacija</a:t>
            </a:r>
            <a:r>
              <a:rPr lang="en-US" sz="440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err="1">
                <a:latin typeface="Arial"/>
                <a:ea typeface="Arial"/>
                <a:cs typeface="Arial"/>
                <a:sym typeface="Arial"/>
              </a:rPr>
              <a:t>procesa</a:t>
            </a:r>
            <a:r>
              <a:rPr lang="en-US" sz="440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err="1">
                <a:latin typeface="Arial"/>
                <a:ea typeface="Arial"/>
                <a:cs typeface="Arial"/>
                <a:sym typeface="Arial"/>
              </a:rPr>
              <a:t>poslovanja</a:t>
            </a:r>
            <a:r>
              <a:rPr lang="en-US" sz="4400">
                <a:latin typeface="Arial"/>
                <a:ea typeface="Arial"/>
                <a:cs typeface="Arial"/>
                <a:sym typeface="Arial"/>
              </a:rPr>
              <a:t> škola </a:t>
            </a:r>
            <a:r>
              <a:rPr lang="en-US" sz="4400" err="1"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440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err="1">
                <a:latin typeface="Arial"/>
                <a:ea typeface="Arial"/>
                <a:cs typeface="Arial"/>
                <a:sym typeface="Arial"/>
              </a:rPr>
              <a:t>nastavnih</a:t>
            </a:r>
            <a:r>
              <a:rPr lang="en-US" sz="440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err="1">
                <a:latin typeface="Arial"/>
                <a:ea typeface="Arial"/>
                <a:cs typeface="Arial"/>
                <a:sym typeface="Arial"/>
              </a:rPr>
              <a:t>procesa</a:t>
            </a:r>
            <a:r>
              <a:rPr lang="en-US" sz="4400">
                <a:latin typeface="Arial"/>
                <a:ea typeface="Arial"/>
                <a:cs typeface="Arial"/>
                <a:sym typeface="Arial"/>
              </a:rPr>
              <a:t> u </a:t>
            </a:r>
            <a:r>
              <a:rPr lang="en-US" sz="4400" err="1">
                <a:latin typeface="Arial"/>
                <a:ea typeface="Arial"/>
                <a:cs typeface="Arial"/>
                <a:sym typeface="Arial"/>
              </a:rPr>
              <a:t>svrhu</a:t>
            </a:r>
            <a:r>
              <a:rPr lang="en-US" sz="440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err="1">
                <a:latin typeface="Arial"/>
                <a:ea typeface="Arial"/>
                <a:cs typeface="Arial"/>
                <a:sym typeface="Arial"/>
              </a:rPr>
              <a:t>stvaranja</a:t>
            </a:r>
            <a:r>
              <a:rPr lang="en-US" sz="440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err="1">
                <a:latin typeface="Arial"/>
                <a:ea typeface="Arial"/>
                <a:cs typeface="Arial"/>
                <a:sym typeface="Arial"/>
              </a:rPr>
              <a:t>digitalno</a:t>
            </a:r>
            <a:r>
              <a:rPr lang="en-US" sz="4400"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4400" err="1">
                <a:latin typeface="Arial"/>
                <a:ea typeface="Arial"/>
                <a:cs typeface="Arial"/>
                <a:sym typeface="Arial"/>
              </a:rPr>
              <a:t>zrelih</a:t>
            </a:r>
            <a:r>
              <a:rPr lang="en-US" sz="4400">
                <a:latin typeface="Arial"/>
                <a:ea typeface="Arial"/>
                <a:cs typeface="Arial"/>
                <a:sym typeface="Arial"/>
              </a:rPr>
              <a:t> škola za 21. </a:t>
            </a:r>
            <a:r>
              <a:rPr lang="en-US" sz="4400" err="1">
                <a:latin typeface="Arial"/>
                <a:ea typeface="Arial"/>
                <a:cs typeface="Arial"/>
                <a:sym typeface="Arial"/>
              </a:rPr>
              <a:t>stoljeće</a:t>
            </a:r>
            <a:r>
              <a:rPr lang="en-US" sz="4400">
                <a:latin typeface="Arial"/>
                <a:ea typeface="Arial"/>
                <a:cs typeface="Arial"/>
                <a:sym typeface="Arial"/>
              </a:rPr>
              <a:t>”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99" name="Google Shape;99;g6b6d36b315_1_354" descr="A screenshot of a cell phone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t="6045" b="50676"/>
          <a:stretch/>
        </p:blipFill>
        <p:spPr>
          <a:xfrm>
            <a:off x="7383975" y="2791901"/>
            <a:ext cx="4666500" cy="2124900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g6b6d36b315_1_354"/>
          <p:cNvSpPr txBox="1"/>
          <p:nvPr/>
        </p:nvSpPr>
        <p:spPr>
          <a:xfrm>
            <a:off x="7455000" y="2036501"/>
            <a:ext cx="4524450" cy="755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-US" sz="4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Program e-Škole</a:t>
            </a:r>
            <a:endParaRPr sz="4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29705750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891469c11b_2_0"/>
          <p:cNvSpPr txBox="1">
            <a:spLocks noGrp="1"/>
          </p:cNvSpPr>
          <p:nvPr>
            <p:ph type="title"/>
          </p:nvPr>
        </p:nvSpPr>
        <p:spPr>
          <a:xfrm>
            <a:off x="664745" y="2087880"/>
            <a:ext cx="5861700" cy="268224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>
                <a:latin typeface="Arial"/>
                <a:cs typeface="Arial"/>
              </a:rPr>
              <a:t>Intelektualno vlasništvo i licence</a:t>
            </a:r>
            <a:endParaRPr>
              <a:latin typeface="Arial"/>
              <a:cs typeface="Arial"/>
            </a:endParaRPr>
          </a:p>
        </p:txBody>
      </p:sp>
      <p:sp>
        <p:nvSpPr>
          <p:cNvPr id="136" name="Google Shape;136;g891469c11b_2_0"/>
          <p:cNvSpPr>
            <a:spLocks noGrp="1"/>
          </p:cNvSpPr>
          <p:nvPr>
            <p:ph type="pic" idx="2"/>
          </p:nvPr>
        </p:nvSpPr>
        <p:spPr>
          <a:xfrm>
            <a:off x="7315200" y="0"/>
            <a:ext cx="4876800" cy="6765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-457200">
              <a:lnSpc>
                <a:spcPct val="100000"/>
              </a:lnSpc>
            </a:pPr>
            <a:r>
              <a:rPr lang="hr-HR" dirty="0">
                <a:solidFill>
                  <a:schemeClr val="tx1"/>
                </a:solidFill>
                <a:latin typeface="Arial"/>
                <a:cs typeface="Arial"/>
              </a:rPr>
              <a:t>Iskustva nastavnica s dijeljenjem sadržaja</a:t>
            </a:r>
          </a:p>
          <a:p>
            <a:pPr indent="-457200">
              <a:lnSpc>
                <a:spcPct val="100000"/>
              </a:lnSpc>
            </a:pPr>
            <a:r>
              <a:rPr lang="hr-HR" sz="2400" u="sng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https://meduza.carnet.hr/index.php/media/watch/18560</a:t>
            </a:r>
            <a:endParaRPr lang="hr-HR" sz="24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1568032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ntellectual Property">
            <a:extLst>
              <a:ext uri="{FF2B5EF4-FFF2-40B4-BE49-F238E27FC236}">
                <a16:creationId xmlns:a16="http://schemas.microsoft.com/office/drawing/2014/main" id="{608CDACD-A8F7-4734-A78E-A7C2E382C75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8512" y="4137223"/>
            <a:ext cx="3486912" cy="2324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603105" y="1706881"/>
            <a:ext cx="5028437" cy="33029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Autorsko pravo i intelektualno vlasništvo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6096000" y="-46340"/>
            <a:ext cx="5836920" cy="54243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514350" indent="-28575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autorsko pravo – pravo autora nad njegovim djelom na način na koji sam odluči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intelektualno vlasništvo – obuhvaća autorska prava, ali regulira i imovinska prava nad rezultatima intelektualnog rada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zaštita prava – CC licence</a:t>
            </a:r>
          </a:p>
          <a:p>
            <a:pPr marL="514350" indent="-285750">
              <a:buFont typeface="Arial" panose="020B0604020202020204" pitchFamily="34" charset="0"/>
              <a:buChar char="•"/>
            </a:pPr>
            <a:r>
              <a:rPr lang="hr-HR" sz="2400" i="1" dirty="0">
                <a:solidFill>
                  <a:schemeClr val="tx1"/>
                </a:solidFill>
                <a:latin typeface="Arial"/>
                <a:cs typeface="Arial"/>
              </a:rPr>
              <a:t>copyright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2" name="Pravokutnik 1">
            <a:extLst>
              <a:ext uri="{FF2B5EF4-FFF2-40B4-BE49-F238E27FC236}">
                <a16:creationId xmlns:a16="http://schemas.microsoft.com/office/drawing/2014/main" id="{EF7C5743-69E6-43E9-9318-E5427206A2BF}"/>
              </a:ext>
            </a:extLst>
          </p:cNvPr>
          <p:cNvSpPr/>
          <p:nvPr/>
        </p:nvSpPr>
        <p:spPr>
          <a:xfrm>
            <a:off x="5143500" y="6461832"/>
            <a:ext cx="70538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959595"/>
                </a:solidFill>
                <a:latin typeface="Arial" panose="020B0604020202020204" pitchFamily="34" charset="0"/>
              </a:rPr>
              <a:t>Intellectual Property by </a:t>
            </a:r>
            <a:r>
              <a:rPr lang="en-US" dirty="0">
                <a:solidFill>
                  <a:srgbClr val="337AB7"/>
                </a:solidFill>
                <a:latin typeface="Arial" panose="020B0604020202020204" pitchFamily="34" charset="0"/>
                <a:hlinkClick r:id="rId4"/>
              </a:rPr>
              <a:t>Nick </a:t>
            </a:r>
            <a:r>
              <a:rPr lang="en-US" dirty="0" err="1">
                <a:solidFill>
                  <a:srgbClr val="337AB7"/>
                </a:solidFill>
                <a:latin typeface="Arial" panose="020B0604020202020204" pitchFamily="34" charset="0"/>
                <a:hlinkClick r:id="rId4"/>
              </a:rPr>
              <a:t>Youngson</a:t>
            </a:r>
            <a:r>
              <a:rPr lang="en-US" dirty="0">
                <a:solidFill>
                  <a:srgbClr val="959595"/>
                </a:solidFill>
                <a:latin typeface="Arial" panose="020B0604020202020204" pitchFamily="34" charset="0"/>
              </a:rPr>
              <a:t> </a:t>
            </a:r>
            <a:r>
              <a:rPr lang="en-US" dirty="0">
                <a:solidFill>
                  <a:srgbClr val="337AB7"/>
                </a:solidFill>
                <a:latin typeface="Arial" panose="020B0604020202020204" pitchFamily="34" charset="0"/>
                <a:hlinkClick r:id="rId5"/>
              </a:rPr>
              <a:t>CC BY-SA 3.0</a:t>
            </a:r>
            <a:r>
              <a:rPr lang="en-US" dirty="0">
                <a:solidFill>
                  <a:srgbClr val="959595"/>
                </a:solidFill>
                <a:latin typeface="Arial" panose="020B0604020202020204" pitchFamily="34" charset="0"/>
              </a:rPr>
              <a:t> </a:t>
            </a:r>
            <a:r>
              <a:rPr lang="en-US" dirty="0">
                <a:solidFill>
                  <a:srgbClr val="337AB7"/>
                </a:solidFill>
                <a:latin typeface="Arial" panose="020B0604020202020204" pitchFamily="34" charset="0"/>
                <a:hlinkClick r:id="rId6"/>
              </a:rPr>
              <a:t>Alpha Stock Images</a:t>
            </a:r>
            <a:r>
              <a:rPr lang="hr-HR" dirty="0">
                <a:solidFill>
                  <a:srgbClr val="337AB7"/>
                </a:solidFill>
                <a:latin typeface="Arial" panose="020B0604020202020204" pitchFamily="34" charset="0"/>
              </a:rPr>
              <a:t> </a:t>
            </a:r>
            <a:r>
              <a:rPr lang="hr-HR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(20.7.2020.)</a:t>
            </a:r>
            <a:endParaRPr lang="hr-HR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596171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576816" y="1848160"/>
            <a:ext cx="3932100" cy="27390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i="1" dirty="0">
                <a:solidFill>
                  <a:schemeClr val="tx1"/>
                </a:solidFill>
                <a:latin typeface="Arial"/>
                <a:cs typeface="Arial"/>
              </a:rPr>
              <a:t>Creative Commons </a:t>
            </a: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licence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5958839" y="137160"/>
            <a:ext cx="5933871" cy="6062392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CC BY – </a:t>
            </a:r>
            <a:r>
              <a:rPr lang="hr-HR" sz="2400" i="1" dirty="0">
                <a:solidFill>
                  <a:schemeClr val="tx1"/>
                </a:solidFill>
                <a:latin typeface="Arial"/>
                <a:cs typeface="Arial"/>
              </a:rPr>
              <a:t>Imenovanje</a:t>
            </a:r>
          </a:p>
          <a:p>
            <a:endParaRPr lang="hr-HR" sz="2400" dirty="0">
              <a:solidFill>
                <a:schemeClr val="tx1"/>
              </a:solidFill>
              <a:latin typeface="Arial"/>
              <a:cs typeface="Arial"/>
            </a:endParaRPr>
          </a:p>
          <a:p>
            <a:endParaRPr lang="hr-HR" sz="2400" dirty="0">
              <a:solidFill>
                <a:schemeClr val="tx1"/>
              </a:solidFill>
              <a:latin typeface="Arial"/>
              <a:cs typeface="Arial"/>
            </a:endParaRPr>
          </a:p>
          <a:p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CC BY-SA – </a:t>
            </a:r>
            <a:r>
              <a:rPr lang="hr-HR" sz="2400" i="1" dirty="0">
                <a:solidFill>
                  <a:schemeClr val="tx1"/>
                </a:solidFill>
                <a:latin typeface="Arial"/>
                <a:cs typeface="Arial"/>
              </a:rPr>
              <a:t>Imenovanje – Dijeli pod istim uvjetima</a:t>
            </a:r>
          </a:p>
          <a:p>
            <a:endParaRPr lang="hr-HR" sz="2400" dirty="0">
              <a:solidFill>
                <a:schemeClr val="tx1"/>
              </a:solidFill>
              <a:latin typeface="Arial"/>
              <a:cs typeface="Arial"/>
            </a:endParaRPr>
          </a:p>
          <a:p>
            <a:endParaRPr lang="hr-HR" sz="2400" dirty="0">
              <a:solidFill>
                <a:schemeClr val="tx1"/>
              </a:solidFill>
              <a:latin typeface="Arial"/>
              <a:cs typeface="Arial"/>
            </a:endParaRPr>
          </a:p>
          <a:p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CC BY-ND – </a:t>
            </a:r>
            <a:r>
              <a:rPr lang="hr-HR" sz="2400" i="1" dirty="0">
                <a:solidFill>
                  <a:schemeClr val="tx1"/>
                </a:solidFill>
                <a:latin typeface="Arial"/>
                <a:cs typeface="Arial"/>
              </a:rPr>
              <a:t>Imenovanje – Bez prerada</a:t>
            </a:r>
          </a:p>
          <a:p>
            <a:endParaRPr lang="hr-HR" sz="2400" dirty="0">
              <a:solidFill>
                <a:schemeClr val="tx1"/>
              </a:solidFill>
              <a:latin typeface="Arial"/>
              <a:cs typeface="Arial"/>
            </a:endParaRPr>
          </a:p>
          <a:p>
            <a:endParaRPr lang="hr-HR" sz="2400" dirty="0">
              <a:solidFill>
                <a:schemeClr val="tx1"/>
              </a:solidFill>
              <a:latin typeface="Arial"/>
              <a:cs typeface="Arial"/>
            </a:endParaRPr>
          </a:p>
          <a:p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CC BY-NC – </a:t>
            </a:r>
            <a:r>
              <a:rPr lang="hr-HR" sz="2400" i="1" dirty="0">
                <a:solidFill>
                  <a:schemeClr val="tx1"/>
                </a:solidFill>
                <a:latin typeface="Arial"/>
                <a:cs typeface="Arial"/>
              </a:rPr>
              <a:t>Imenovanje – Nekomercijalno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2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D3EA801F-0F81-47D1-8E93-A0862A140BC3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35797" y="566368"/>
            <a:ext cx="2716697" cy="993914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8BC45B67-1FFF-43AA-B32A-3BA51056746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72795" y="2250314"/>
            <a:ext cx="2719916" cy="104161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62B1E98B-BCEF-4EF0-AB89-5687C881758A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172795" y="3775021"/>
            <a:ext cx="2777294" cy="1079118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7ED7A505-868F-484D-B186-5E47A28B6BF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10"/>
          <a:stretch/>
        </p:blipFill>
        <p:spPr>
          <a:xfrm>
            <a:off x="9172795" y="5337236"/>
            <a:ext cx="2719916" cy="9965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724670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576816" y="1848159"/>
            <a:ext cx="3932100" cy="27758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i="1" dirty="0">
                <a:solidFill>
                  <a:schemeClr val="tx1"/>
                </a:solidFill>
                <a:latin typeface="Arial"/>
                <a:cs typeface="Arial"/>
              </a:rPr>
              <a:t>Creative </a:t>
            </a:r>
            <a:r>
              <a:rPr lang="hr-HR" sz="5400" i="1" dirty="0" err="1">
                <a:solidFill>
                  <a:schemeClr val="tx1"/>
                </a:solidFill>
                <a:latin typeface="Arial"/>
                <a:cs typeface="Arial"/>
              </a:rPr>
              <a:t>Commons</a:t>
            </a:r>
            <a:r>
              <a:rPr lang="hr-HR" sz="5400" i="1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licence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5958840" y="259028"/>
            <a:ext cx="5630054" cy="5940524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CC BY-NC-SA –  </a:t>
            </a:r>
            <a:r>
              <a:rPr lang="hr-HR" sz="2400" i="1" dirty="0">
                <a:solidFill>
                  <a:schemeClr val="tx1"/>
                </a:solidFill>
                <a:latin typeface="Arial"/>
                <a:cs typeface="Arial"/>
              </a:rPr>
              <a:t>Imenovanje – Nekomercijalno – Dijeli pod istim uvjetima</a:t>
            </a:r>
          </a:p>
          <a:p>
            <a:endParaRPr lang="hr-HR" sz="2400" dirty="0">
              <a:solidFill>
                <a:schemeClr val="tx1"/>
              </a:solidFill>
              <a:latin typeface="Arial"/>
              <a:cs typeface="Arial"/>
            </a:endParaRPr>
          </a:p>
          <a:p>
            <a:endParaRPr lang="hr-HR" sz="2400" dirty="0">
              <a:solidFill>
                <a:schemeClr val="tx1"/>
              </a:solidFill>
              <a:latin typeface="Arial"/>
              <a:cs typeface="Arial"/>
            </a:endParaRPr>
          </a:p>
          <a:p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CC BY-NC-ND – </a:t>
            </a:r>
            <a:r>
              <a:rPr lang="hr-HR" sz="2400" i="1" dirty="0">
                <a:solidFill>
                  <a:schemeClr val="tx1"/>
                </a:solidFill>
                <a:latin typeface="Arial"/>
                <a:cs typeface="Arial"/>
              </a:rPr>
              <a:t>Imenovanje-Nekomercijalno – Bez prerada</a:t>
            </a:r>
          </a:p>
          <a:p>
            <a:endParaRPr lang="hr-HR" sz="2400" dirty="0">
              <a:solidFill>
                <a:schemeClr val="tx1"/>
              </a:solidFill>
              <a:latin typeface="Arial"/>
              <a:cs typeface="Arial"/>
            </a:endParaRPr>
          </a:p>
          <a:p>
            <a:endParaRPr lang="hr-HR" sz="2400" dirty="0">
              <a:solidFill>
                <a:schemeClr val="tx1"/>
              </a:solidFill>
              <a:latin typeface="Arial"/>
              <a:cs typeface="Arial"/>
            </a:endParaRPr>
          </a:p>
          <a:p>
            <a:endParaRPr lang="hr-HR" sz="2400" dirty="0">
              <a:solidFill>
                <a:schemeClr val="tx1"/>
              </a:solidFill>
              <a:latin typeface="Arial"/>
              <a:cs typeface="Arial"/>
            </a:endParaRPr>
          </a:p>
          <a:p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CC0 – ustupanje svih prava i prenošenje djela u javno dobro</a:t>
            </a:r>
          </a:p>
          <a:p>
            <a:endParaRPr lang="hr-HR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9" name="Slika 8">
            <a:extLst>
              <a:ext uri="{FF2B5EF4-FFF2-40B4-BE49-F238E27FC236}">
                <a16:creationId xmlns:a16="http://schemas.microsoft.com/office/drawing/2014/main" id="{9BE4BDF8-2043-4E51-B6F3-9C49450AFD7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2104" y="5611111"/>
            <a:ext cx="2839661" cy="998318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44660A7B-D31A-47DC-888F-205A441EE5A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75668" y="1504003"/>
            <a:ext cx="2839661" cy="1032447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24C6A12C-B531-449B-947B-56B1743E983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02104" y="3612742"/>
            <a:ext cx="2839661" cy="101129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84151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ica 1">
            <a:extLst>
              <a:ext uri="{FF2B5EF4-FFF2-40B4-BE49-F238E27FC236}">
                <a16:creationId xmlns:a16="http://schemas.microsoft.com/office/drawing/2014/main" id="{9149524C-235F-4ED1-BCCF-2A5CB50052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840192"/>
              </p:ext>
            </p:extLst>
          </p:nvPr>
        </p:nvGraphicFramePr>
        <p:xfrm>
          <a:off x="838200" y="1684284"/>
          <a:ext cx="10515600" cy="34894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325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830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3617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Portal</a:t>
                      </a:r>
                      <a:endParaRPr lang="hr-HR" sz="2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Poveznica</a:t>
                      </a:r>
                      <a:endParaRPr lang="hr-HR" sz="2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17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ELTpics</a:t>
                      </a:r>
                      <a:endParaRPr lang="hr-HR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u="sng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http://eltpics.com/eltpics/eltpics/photosets.html</a:t>
                      </a:r>
                      <a:endParaRPr lang="hr-HR" sz="18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00875863"/>
                  </a:ext>
                </a:extLst>
              </a:tr>
              <a:tr h="43617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Flickr</a:t>
                      </a:r>
                      <a:endParaRPr lang="hr-HR" sz="2000"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u="sng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https://www</a:t>
                      </a:r>
                      <a:r>
                        <a:rPr lang="hr-HR" sz="2000" u="sng">
                          <a:solidFill>
                            <a:srgbClr val="4B8ED2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3"/>
                        </a:rPr>
                        <a:t>.flickr.com/</a:t>
                      </a:r>
                      <a:endParaRPr lang="hr-HR" sz="2000">
                        <a:solidFill>
                          <a:srgbClr val="4B8ED2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617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Pics4Learning (besplatno za edukaciju)</a:t>
                      </a:r>
                      <a:endParaRPr lang="hr-H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u="sng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  <a:hlinkClick r:id="rId4"/>
                        </a:rPr>
                        <a:t>http://www.pics4learning.com/</a:t>
                      </a:r>
                      <a:r>
                        <a:rPr lang="hr-HR" sz="2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hr-HR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7416455"/>
                  </a:ext>
                </a:extLst>
              </a:tr>
              <a:tr h="43617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Public</a:t>
                      </a:r>
                      <a:r>
                        <a:rPr lang="hr-HR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hr-HR" sz="200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Domain</a:t>
                      </a:r>
                      <a:r>
                        <a:rPr lang="hr-HR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hr-HR" sz="200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Photos</a:t>
                      </a:r>
                      <a:endParaRPr lang="hr-HR" sz="2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u="sng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5"/>
                        </a:rPr>
                        <a:t>https://www.publicdomainpictures.net/en/</a:t>
                      </a:r>
                      <a:endParaRPr lang="hr-HR" sz="2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98371260"/>
                  </a:ext>
                </a:extLst>
              </a:tr>
              <a:tr h="43617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StockSnap.io</a:t>
                      </a:r>
                      <a:endParaRPr lang="hr-HR" sz="2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hr-HR" sz="2000" u="sng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6"/>
                        </a:rPr>
                        <a:t>https://stocksnap.io/</a:t>
                      </a:r>
                      <a:endParaRPr lang="hr-HR" sz="2000">
                        <a:solidFill>
                          <a:schemeClr val="accent1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617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Stockvault.net</a:t>
                      </a:r>
                      <a:endParaRPr lang="hr-HR" sz="2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u="sng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7"/>
                        </a:rPr>
                        <a:t>http://www.stockvault.net/</a:t>
                      </a:r>
                      <a:endParaRPr lang="hr-HR" sz="2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15454313"/>
                  </a:ext>
                </a:extLst>
              </a:tr>
              <a:tr h="43617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err="1">
                          <a:effectLst/>
                          <a:latin typeface="Arial" panose="020B0604020202020204" pitchFamily="34" charset="0"/>
                          <a:ea typeface="Calibri"/>
                          <a:cs typeface="Arial" panose="020B0604020202020204" pitchFamily="34" charset="0"/>
                        </a:rPr>
                        <a:t>Unsplash</a:t>
                      </a:r>
                      <a:endParaRPr lang="hr-HR" sz="200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  <a:hlinkClick r:id="rId8"/>
                        </a:rPr>
                        <a:t>https://unsplash.com/</a:t>
                      </a:r>
                      <a:r>
                        <a:rPr lang="hr-HR" sz="2000" b="0" i="0" u="none" strike="noStrike" cap="none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Arial"/>
                        </a:rPr>
                        <a:t> </a:t>
                      </a:r>
                      <a:endParaRPr lang="hr-HR" sz="2000" dirty="0">
                        <a:effectLst/>
                        <a:latin typeface="Arial" panose="020B0604020202020204" pitchFamily="34" charset="0"/>
                        <a:ea typeface="Calibri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61245234"/>
                  </a:ext>
                </a:extLst>
              </a:tr>
            </a:tbl>
          </a:graphicData>
        </a:graphic>
      </p:graphicFrame>
      <p:sp>
        <p:nvSpPr>
          <p:cNvPr id="3" name="Google Shape;121;p2">
            <a:extLst>
              <a:ext uri="{FF2B5EF4-FFF2-40B4-BE49-F238E27FC236}">
                <a16:creationId xmlns:a16="http://schemas.microsoft.com/office/drawing/2014/main" id="{1176FB27-FC1C-46EE-BC66-05A3B11F5183}"/>
              </a:ext>
            </a:extLst>
          </p:cNvPr>
          <p:cNvSpPr txBox="1">
            <a:spLocks/>
          </p:cNvSpPr>
          <p:nvPr/>
        </p:nvSpPr>
        <p:spPr>
          <a:xfrm>
            <a:off x="446187" y="527955"/>
            <a:ext cx="7072213" cy="823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3600">
                <a:ea typeface="Open Sans" panose="020B0604020202020204" charset="0"/>
              </a:rPr>
              <a:t>Besplatne slike</a:t>
            </a:r>
          </a:p>
        </p:txBody>
      </p:sp>
      <p:sp>
        <p:nvSpPr>
          <p:cNvPr id="4" name="Google Shape;123;p2">
            <a:extLst>
              <a:ext uri="{FF2B5EF4-FFF2-40B4-BE49-F238E27FC236}">
                <a16:creationId xmlns:a16="http://schemas.microsoft.com/office/drawing/2014/main" id="{A85AB769-0496-4B5C-A5DD-60BF6B5DF450}"/>
              </a:ext>
            </a:extLst>
          </p:cNvPr>
          <p:cNvSpPr txBox="1">
            <a:spLocks/>
          </p:cNvSpPr>
          <p:nvPr/>
        </p:nvSpPr>
        <p:spPr>
          <a:xfrm>
            <a:off x="716280" y="5506358"/>
            <a:ext cx="11216640" cy="693194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spcBef>
                <a:spcPts val="1000"/>
              </a:spcBef>
            </a:pPr>
            <a:endParaRPr lang="hr-HR"/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F5102F3B-EC42-4F51-8D3C-AD6E7BC7EE58}"/>
              </a:ext>
            </a:extLst>
          </p:cNvPr>
          <p:cNvSpPr/>
          <p:nvPr/>
        </p:nvSpPr>
        <p:spPr>
          <a:xfrm>
            <a:off x="838200" y="5676332"/>
            <a:ext cx="10515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000">
                <a:hlinkClick r:id="rId9"/>
              </a:rPr>
              <a:t>Citiranje u digitalnom okruženju</a:t>
            </a:r>
            <a:endParaRPr lang="hr-HR" sz="2000"/>
          </a:p>
        </p:txBody>
      </p:sp>
    </p:spTree>
    <p:extLst>
      <p:ext uri="{BB962C8B-B14F-4D97-AF65-F5344CB8AC3E}">
        <p14:creationId xmlns:p14="http://schemas.microsoft.com/office/powerpoint/2010/main" val="29044401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457962" y="1493520"/>
            <a:ext cx="5173580" cy="37981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Možete li prepoznati licencu kojom je zaštićen sadržaj?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6415314" y="775252"/>
            <a:ext cx="5173580" cy="54243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indent="0"/>
            <a:r>
              <a:rPr lang="hr-HR" sz="2800" dirty="0">
                <a:latin typeface="Arial"/>
                <a:cs typeface="Arial"/>
              </a:rPr>
              <a:t>https://www.menti.com/</a:t>
            </a:r>
            <a:r>
              <a:rPr lang="hr-HR" sz="2800" dirty="0">
                <a:solidFill>
                  <a:schemeClr val="tx1"/>
                </a:solidFill>
                <a:latin typeface="Arial"/>
                <a:cs typeface="Arial"/>
              </a:rPr>
              <a:t> </a:t>
            </a:r>
            <a:endParaRPr lang="sr-Latn-RS" sz="2800">
              <a:solidFill>
                <a:schemeClr val="tx1"/>
              </a:solidFill>
              <a:latin typeface="Arial"/>
              <a:cs typeface="Arial"/>
            </a:endParaRPr>
          </a:p>
          <a:p>
            <a:pPr marL="0" indent="0"/>
            <a:r>
              <a:rPr lang="hr-HR" sz="2800" dirty="0">
                <a:solidFill>
                  <a:schemeClr val="tx1"/>
                </a:solidFill>
                <a:latin typeface="Arial"/>
                <a:cs typeface="Arial"/>
              </a:rPr>
              <a:t>dodati kôd za pristup</a:t>
            </a:r>
            <a:endParaRPr lang="sr-Latn-RS" sz="28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4098" name="Picture 2" descr="Question Mark Note Duplicate - Free image on Pixabay">
            <a:extLst>
              <a:ext uri="{FF2B5EF4-FFF2-40B4-BE49-F238E27FC236}">
                <a16:creationId xmlns:a16="http://schemas.microsoft.com/office/drawing/2014/main" id="{3CB10E7A-A88F-4192-AF11-77B525842D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182" y="17941"/>
            <a:ext cx="3323844" cy="221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ravokutnik 1">
            <a:extLst>
              <a:ext uri="{FF2B5EF4-FFF2-40B4-BE49-F238E27FC236}">
                <a16:creationId xmlns:a16="http://schemas.microsoft.com/office/drawing/2014/main" id="{C58EB619-FD93-4E96-AF38-D2ACF526D63E}"/>
              </a:ext>
            </a:extLst>
          </p:cNvPr>
          <p:cNvSpPr/>
          <p:nvPr/>
        </p:nvSpPr>
        <p:spPr>
          <a:xfrm>
            <a:off x="6286216" y="6477345"/>
            <a:ext cx="59057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1200" dirty="0">
                <a:solidFill>
                  <a:schemeClr val="bg1">
                    <a:lumMod val="6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https://pixabay.com/illustrations/question-mark-note-duplicate-2405202/</a:t>
            </a:r>
            <a:r>
              <a:rPr lang="hr-HR" sz="1200" dirty="0">
                <a:solidFill>
                  <a:schemeClr val="bg1">
                    <a:lumMod val="65000"/>
                  </a:schemeClr>
                </a:solidFill>
              </a:rPr>
              <a:t> (20.7.2020.)</a:t>
            </a:r>
          </a:p>
        </p:txBody>
      </p:sp>
    </p:spTree>
    <p:extLst>
      <p:ext uri="{BB962C8B-B14F-4D97-AF65-F5344CB8AC3E}">
        <p14:creationId xmlns:p14="http://schemas.microsoft.com/office/powerpoint/2010/main" val="683432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1E6A0297-17F6-4D19-B33A-EA9315A7C63E}"/>
              </a:ext>
            </a:extLst>
          </p:cNvPr>
          <p:cNvPicPr/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18671" y="819613"/>
            <a:ext cx="3093571" cy="485198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51EB574D-EF30-424F-8FD3-D30CE458C436}"/>
              </a:ext>
            </a:extLst>
          </p:cNvPr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747549" y="819613"/>
            <a:ext cx="2696901" cy="434269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0C56FF44-4192-4839-95A8-2DE5238ACC76}"/>
              </a:ext>
            </a:extLst>
          </p:cNvPr>
          <p:cNvPicPr/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8657862" y="819613"/>
            <a:ext cx="2801074" cy="42385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59746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2AF4D9D3-F77E-42B3-AD16-D55554BDB0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34262" r="60106" b="35852"/>
          <a:stretch/>
        </p:blipFill>
        <p:spPr>
          <a:xfrm>
            <a:off x="300943" y="150471"/>
            <a:ext cx="7780000" cy="327853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25CB79C0-0627-4BF8-B8AE-FAB68888A71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8259" t="21097" r="7247" b="36371"/>
          <a:stretch/>
        </p:blipFill>
        <p:spPr>
          <a:xfrm>
            <a:off x="300942" y="3562037"/>
            <a:ext cx="7164729" cy="3145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1560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51355FA0-3D82-4B15-8B1E-A213E559212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044" t="12995" r="33719" b="5824"/>
          <a:stretch/>
        </p:blipFill>
        <p:spPr>
          <a:xfrm>
            <a:off x="494636" y="463163"/>
            <a:ext cx="7943309" cy="5560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4778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576814" y="1874520"/>
            <a:ext cx="5173579" cy="2667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Preuzimanje digitalnih sadržaja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5750393" y="1762125"/>
            <a:ext cx="6258727" cy="4437427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Prilikom preuzimanja obratiti pozornost: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na </a:t>
            </a:r>
            <a:r>
              <a:rPr lang="hr-HR" sz="2400" b="1" dirty="0">
                <a:solidFill>
                  <a:schemeClr val="tx1"/>
                </a:solidFill>
                <a:latin typeface="Arial"/>
                <a:cs typeface="Arial"/>
              </a:rPr>
              <a:t>dopuštenja i licence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hr-HR" sz="2400" b="1" dirty="0">
                <a:solidFill>
                  <a:schemeClr val="tx1"/>
                </a:solidFill>
                <a:latin typeface="Arial"/>
                <a:cs typeface="Arial"/>
              </a:rPr>
              <a:t>kamo se 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datoteka na računalo </a:t>
            </a:r>
            <a:r>
              <a:rPr lang="hr-HR" sz="2400" b="1" dirty="0">
                <a:solidFill>
                  <a:schemeClr val="tx1"/>
                </a:solidFill>
                <a:latin typeface="Arial"/>
                <a:cs typeface="Arial"/>
              </a:rPr>
              <a:t>sprema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 (preuzimanja?)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hr-HR" sz="2400" b="1" dirty="0">
                <a:solidFill>
                  <a:schemeClr val="tx1"/>
                </a:solidFill>
                <a:latin typeface="Arial"/>
                <a:cs typeface="Arial"/>
              </a:rPr>
              <a:t>pod kojim se imenom 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datoteka sprema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3074" name="Picture 2" descr="Download Now - Free image on Pixabay">
            <a:extLst>
              <a:ext uri="{FF2B5EF4-FFF2-40B4-BE49-F238E27FC236}">
                <a16:creationId xmlns:a16="http://schemas.microsoft.com/office/drawing/2014/main" id="{82FE5F34-3A05-4C63-9A19-67B07DD01C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17480" y="1"/>
            <a:ext cx="1874520" cy="1874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ravokutnik 1">
            <a:extLst>
              <a:ext uri="{FF2B5EF4-FFF2-40B4-BE49-F238E27FC236}">
                <a16:creationId xmlns:a16="http://schemas.microsoft.com/office/drawing/2014/main" id="{277265D6-FEBA-48F7-86E8-3BA88D7C007A}"/>
              </a:ext>
            </a:extLst>
          </p:cNvPr>
          <p:cNvSpPr/>
          <p:nvPr/>
        </p:nvSpPr>
        <p:spPr>
          <a:xfrm>
            <a:off x="6143842" y="6289005"/>
            <a:ext cx="6035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200" dirty="0">
                <a:solidFill>
                  <a:schemeClr val="bg1">
                    <a:lumMod val="6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https://www.needpix.com/photo/download/823861/download-download-now-download-icon-download-button-download-logo-flat-icon-flat-logo-flat-image-button</a:t>
            </a:r>
            <a:r>
              <a:rPr lang="hr-HR" sz="1200" dirty="0">
                <a:solidFill>
                  <a:schemeClr val="bg1">
                    <a:lumMod val="65000"/>
                  </a:schemeClr>
                </a:solidFill>
              </a:rPr>
              <a:t> (20.7.2020.)</a:t>
            </a:r>
          </a:p>
        </p:txBody>
      </p:sp>
    </p:spTree>
    <p:extLst>
      <p:ext uri="{BB962C8B-B14F-4D97-AF65-F5344CB8AC3E}">
        <p14:creationId xmlns:p14="http://schemas.microsoft.com/office/powerpoint/2010/main" val="33479058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6b6d36b315_4_0"/>
          <p:cNvSpPr txBox="1"/>
          <p:nvPr/>
        </p:nvSpPr>
        <p:spPr>
          <a:xfrm>
            <a:off x="481584" y="3826195"/>
            <a:ext cx="2833200" cy="1085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32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prva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faza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algn="ctr">
              <a:buSzPts val="4400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2015. 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2018</a:t>
            </a:r>
            <a:r>
              <a:rPr lang="en-US" sz="3200" b="0" i="0" u="none" strike="noStrike" cap="none" dirty="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3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sz="3200" b="0" i="0" u="none" strike="noStrike" cap="none" dirty="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" name="Google Shape;107;g6b6d36b315_4_0"/>
          <p:cNvSpPr txBox="1"/>
          <p:nvPr/>
        </p:nvSpPr>
        <p:spPr>
          <a:xfrm>
            <a:off x="564029" y="4950451"/>
            <a:ext cx="2668310" cy="10854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000" b="0" i="0" u="none" strike="noStrike" cap="none" dirty="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(pilot</a:t>
            </a:r>
            <a:r>
              <a:rPr lang="hr-HR" sz="2000" b="0" i="0" u="none" strike="noStrike" cap="none" dirty="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-</a:t>
            </a:r>
            <a:r>
              <a:rPr lang="en-US" sz="2000" b="0" i="0" u="none" strike="noStrike" cap="none" dirty="0" err="1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projekt</a:t>
            </a:r>
            <a:r>
              <a:rPr lang="en-US" sz="2000" b="0" i="0" u="none" strike="noStrike" cap="none" dirty="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) </a:t>
            </a:r>
            <a:r>
              <a:rPr lang="hr-HR" sz="2000" b="0" i="0" u="none" strike="noStrike" cap="none" dirty="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/>
            </a:r>
            <a:br>
              <a:rPr lang="hr-HR" sz="2000" b="0" i="0" u="none" strike="noStrike" cap="none" dirty="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en-US" sz="2000" b="0" i="0" u="none" strike="noStrike" cap="none" dirty="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151 </a:t>
            </a:r>
            <a:r>
              <a:rPr lang="en-US" sz="2000" b="0" i="0" u="none" strike="noStrike" cap="none" dirty="0" err="1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škola</a:t>
            </a:r>
            <a:endParaRPr sz="2000" b="0" i="0" u="none" strike="noStrike" cap="none" dirty="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lang="en-US" sz="2000" b="0" i="0" u="none" strike="noStrike" cap="none" dirty="0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307 mil. </a:t>
            </a:r>
            <a:r>
              <a:rPr lang="en-US" sz="2000" b="0" i="0" u="none" strike="noStrike" cap="none" dirty="0" err="1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</a:rPr>
              <a:t>kuna</a:t>
            </a:r>
            <a:endParaRPr sz="2000" b="0" i="0" u="none" strike="noStrike" cap="none" dirty="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g6b6d36b315_4_0"/>
          <p:cNvSpPr txBox="1"/>
          <p:nvPr/>
        </p:nvSpPr>
        <p:spPr>
          <a:xfrm>
            <a:off x="8829490" y="3821581"/>
            <a:ext cx="2641538" cy="9535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32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druga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3200" b="0" i="0" u="none" strike="noStrike" cap="none" dirty="0" err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faza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lvl="0" algn="ctr">
              <a:buSzPts val="4400"/>
            </a:pP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2018. </a:t>
            </a:r>
            <a:r>
              <a:rPr lang="en-US" sz="32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</a:t>
            </a:r>
            <a:r>
              <a:rPr lang="en-US" sz="3200" b="0" i="0" u="none" strike="noStrike" cap="none" dirty="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 2022.</a:t>
            </a:r>
            <a:endParaRPr sz="3200" b="0" i="0" u="none" strike="noStrike" cap="none" dirty="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endParaRPr sz="3200" b="1" i="0" u="none" strike="noStrike" cap="none" dirty="0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g6b6d36b315_4_0"/>
          <p:cNvSpPr txBox="1"/>
          <p:nvPr/>
        </p:nvSpPr>
        <p:spPr>
          <a:xfrm>
            <a:off x="9087511" y="5131606"/>
            <a:ext cx="2062686" cy="7464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2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xmlns="" textRoundtripDataId="0"/>
                  </a:ext>
                </a:extLst>
              </a:rPr>
              <a:t>1319 škola</a:t>
            </a:r>
            <a:r>
              <a:rPr lang="en-US" sz="2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xmlns="" textRoundtripDataId="0"/>
                  </a:ext>
                </a:extLst>
              </a:rPr>
              <a:t/>
            </a:r>
            <a:br>
              <a:rPr lang="en-US" sz="2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xmlns="" textRoundtripDataId="0"/>
                  </a:ext>
                </a:extLst>
              </a:rPr>
            </a:br>
            <a:r>
              <a:rPr lang="en-US" sz="2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xmlns="" textRoundtripDataId="1"/>
                  </a:ext>
                </a:extLst>
              </a:rPr>
              <a:t>1,3 </a:t>
            </a:r>
            <a:r>
              <a:rPr lang="en-US" sz="2000" b="1" i="0" u="none" strike="noStrike" cap="none" err="1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xmlns="" textRoundtripDataId="1"/>
                  </a:ext>
                </a:extLst>
              </a:rPr>
              <a:t>mlrd</a:t>
            </a:r>
            <a:r>
              <a:rPr lang="en-US" sz="2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xmlns="" textRoundtripDataId="1"/>
                  </a:ext>
                </a:extLst>
              </a:rPr>
              <a:t>.</a:t>
            </a:r>
            <a:r>
              <a:rPr lang="hr-HR" sz="2000" b="1" i="0" u="none" strike="noStrike" cap="none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xmlns="" textRoundtripDataId="1"/>
                  </a:ext>
                </a:extLst>
              </a:rPr>
              <a:t> </a:t>
            </a:r>
            <a:r>
              <a:rPr lang="en-US" sz="2000" b="1" i="0" u="none" strike="noStrike" cap="none" err="1">
                <a:solidFill>
                  <a:srgbClr val="7F7F7F"/>
                </a:solidFill>
                <a:latin typeface="Arial"/>
                <a:ea typeface="Arial"/>
                <a:cs typeface="Arial"/>
                <a:sym typeface="Arial"/>
                <a:extLst>
                  <a:ext uri="http://customooxmlschemas.google.com/">
              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xmlns="" textRoundtripDataId="1"/>
                  </a:ext>
                </a:extLst>
              </a:rPr>
              <a:t>kuna</a:t>
            </a:r>
            <a:endParaRPr sz="2000" b="1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0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endParaRPr sz="2000" b="1" i="0" u="none" strike="noStrike" cap="none">
              <a:solidFill>
                <a:srgbClr val="7F7F7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10" name="Google Shape;110;g6b6d36b315_4_0"/>
          <p:cNvGrpSpPr/>
          <p:nvPr/>
        </p:nvGrpSpPr>
        <p:grpSpPr>
          <a:xfrm>
            <a:off x="1260384" y="2344627"/>
            <a:ext cx="1275600" cy="1275600"/>
            <a:chOff x="3512216" y="1259575"/>
            <a:chExt cx="1275600" cy="1275600"/>
          </a:xfrm>
        </p:grpSpPr>
        <p:sp>
          <p:nvSpPr>
            <p:cNvPr id="111" name="Google Shape;111;g6b6d36b315_4_0"/>
            <p:cNvSpPr/>
            <p:nvPr/>
          </p:nvSpPr>
          <p:spPr>
            <a:xfrm>
              <a:off x="3512216" y="1259575"/>
              <a:ext cx="1275600" cy="1275600"/>
            </a:xfrm>
            <a:prstGeom prst="ellipse">
              <a:avLst/>
            </a:prstGeom>
            <a:solidFill>
              <a:srgbClr val="009BEA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12" name="Google Shape;112;g6b6d36b315_4_0"/>
            <p:cNvPicPr preferRelativeResize="0"/>
            <p:nvPr/>
          </p:nvPicPr>
          <p:blipFill rotWithShape="1">
            <a:blip r:embed="rId3">
              <a:alphaModFix/>
            </a:blip>
            <a:srcRect r="54387"/>
            <a:stretch/>
          </p:blipFill>
          <p:spPr>
            <a:xfrm>
              <a:off x="3698976" y="1452390"/>
              <a:ext cx="902016" cy="889907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113" name="Google Shape;113;g6b6d36b315_4_0"/>
          <p:cNvGrpSpPr/>
          <p:nvPr/>
        </p:nvGrpSpPr>
        <p:grpSpPr>
          <a:xfrm>
            <a:off x="9481054" y="2353167"/>
            <a:ext cx="1275600" cy="1275600"/>
            <a:chOff x="7389272" y="1259575"/>
            <a:chExt cx="1275600" cy="1275600"/>
          </a:xfrm>
        </p:grpSpPr>
        <p:sp>
          <p:nvSpPr>
            <p:cNvPr id="114" name="Google Shape;114;g6b6d36b315_4_0"/>
            <p:cNvSpPr/>
            <p:nvPr/>
          </p:nvSpPr>
          <p:spPr>
            <a:xfrm>
              <a:off x="7389272" y="1259575"/>
              <a:ext cx="1275600" cy="1275600"/>
            </a:xfrm>
            <a:prstGeom prst="ellipse">
              <a:avLst/>
            </a:prstGeom>
            <a:solidFill>
              <a:srgbClr val="84BC2E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15" name="Google Shape;115;g6b6d36b315_4_0"/>
            <p:cNvPicPr preferRelativeResize="0"/>
            <p:nvPr/>
          </p:nvPicPr>
          <p:blipFill rotWithShape="1">
            <a:blip r:embed="rId3">
              <a:alphaModFix/>
            </a:blip>
            <a:srcRect l="54056" r="-4038"/>
            <a:stretch/>
          </p:blipFill>
          <p:spPr>
            <a:xfrm>
              <a:off x="7564265" y="1452389"/>
              <a:ext cx="988424" cy="889907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6" name="Google Shape;116;g6b6d36b315_4_0" descr="A screenshot of a cell phone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26328" t="8486" r="26214" b="48575"/>
          <a:stretch/>
        </p:blipFill>
        <p:spPr>
          <a:xfrm>
            <a:off x="3524277" y="1281829"/>
            <a:ext cx="1786580" cy="1505143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g6b6d36b315_4_0"/>
          <p:cNvSpPr txBox="1"/>
          <p:nvPr/>
        </p:nvSpPr>
        <p:spPr>
          <a:xfrm>
            <a:off x="3812966" y="170761"/>
            <a:ext cx="4391105" cy="8198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Arial"/>
              <a:buNone/>
            </a:pPr>
            <a:r>
              <a:rPr lang="en-US" sz="4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Program e-Škole</a:t>
            </a:r>
            <a:endParaRPr sz="4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8" name="Google Shape;118;g6b6d36b315_4_0"/>
          <p:cNvSpPr txBox="1"/>
          <p:nvPr/>
        </p:nvSpPr>
        <p:spPr>
          <a:xfrm>
            <a:off x="520504" y="6234591"/>
            <a:ext cx="11150991" cy="4573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-US" sz="2000" b="0" i="0" u="none" strike="noStrike" cap="none" err="1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Sufinancira</a:t>
            </a:r>
            <a:r>
              <a:rPr lang="en-US" sz="2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err="1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Europska</a:t>
            </a:r>
            <a:r>
              <a:rPr lang="en-US" sz="2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err="1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unija</a:t>
            </a:r>
            <a:r>
              <a:rPr lang="en-US" sz="2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err="1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iz</a:t>
            </a:r>
            <a:r>
              <a:rPr lang="en-US" sz="2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err="1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europskih</a:t>
            </a:r>
            <a:r>
              <a:rPr lang="en-US" sz="2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err="1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strukturnih</a:t>
            </a:r>
            <a:r>
              <a:rPr lang="en-US" sz="2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err="1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i</a:t>
            </a:r>
            <a:r>
              <a:rPr lang="en-US" sz="2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err="1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investicijskih</a:t>
            </a:r>
            <a:r>
              <a:rPr lang="en-US" sz="2000" b="0" i="0" u="none" strike="noStrike" cap="none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0" i="0" u="none" strike="noStrike" cap="none" err="1">
                <a:solidFill>
                  <a:srgbClr val="666666"/>
                </a:solidFill>
                <a:latin typeface="Arial"/>
                <a:ea typeface="Arial"/>
                <a:cs typeface="Arial"/>
                <a:sym typeface="Arial"/>
              </a:rPr>
              <a:t>fondova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76E49F6-7206-42A7-B4C6-0F74DF5A2B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19727" y="2985628"/>
            <a:ext cx="4777584" cy="30424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C5C2742-9F7B-491A-8EFC-24EED183F2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2174" y="1770257"/>
            <a:ext cx="2955137" cy="528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86656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603106" y="2196503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Vježba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5897880" y="775252"/>
            <a:ext cx="6004560" cy="54243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571500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pronađite na internetu jednu sliku i jednu zvučnu datoteku; preuzmite ih i pohranite u dobivenu mapu uz smislenu organizaciju 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izvor besplatnih slika: </a:t>
            </a:r>
            <a:r>
              <a:rPr lang="hr-HR" sz="2400" dirty="0" err="1">
                <a:solidFill>
                  <a:schemeClr val="tx1"/>
                </a:solidFill>
                <a:latin typeface="Arial"/>
                <a:cs typeface="Arial"/>
              </a:rPr>
              <a:t>pixabay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 ili tražilica Google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izvor besplatne glazbe i zvukova: </a:t>
            </a:r>
            <a:r>
              <a:rPr lang="hr-HR" sz="2400" u="sng" dirty="0">
                <a:latin typeface="Arial"/>
                <a:cs typeface="Arial"/>
                <a:hlinkClick r:id="rId3"/>
              </a:rPr>
              <a:t>http://soundbible.com/</a:t>
            </a:r>
            <a:endParaRPr lang="hr-HR" sz="2400" dirty="0">
              <a:latin typeface="Arial"/>
              <a:cs typeface="Arial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dirty="0">
              <a:latin typeface="Arial"/>
              <a:cs typeface="Arial"/>
            </a:endParaRPr>
          </a:p>
        </p:txBody>
      </p:sp>
      <p:pic>
        <p:nvPicPr>
          <p:cNvPr id="5" name="Picture 2" descr="Checklist Task To Do - Free vector graphic on Pixabay">
            <a:extLst>
              <a:ext uri="{FF2B5EF4-FFF2-40B4-BE49-F238E27FC236}">
                <a16:creationId xmlns:a16="http://schemas.microsoft.com/office/drawing/2014/main" id="{0FEA693D-6F20-4ACE-9A97-F2ECD9E404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425" l="3241" r="98611">
                        <a14:foregroundMark x1="6019" y1="23176" x2="18519" y2="31760"/>
                        <a14:foregroundMark x1="15278" y1="12446" x2="15278" y2="19313"/>
                        <a14:foregroundMark x1="18519" y1="12446" x2="31944" y2="10300"/>
                        <a14:foregroundMark x1="16667" y1="41631" x2="17593" y2="65665"/>
                        <a14:foregroundMark x1="14352" y1="66524" x2="14815" y2="97425"/>
                        <a14:foregroundMark x1="14815" y1="97425" x2="15278" y2="97854"/>
                        <a14:foregroundMark x1="24074" y1="18455" x2="43519" y2="51073"/>
                        <a14:foregroundMark x1="43519" y1="51073" x2="72222" y2="72103"/>
                        <a14:foregroundMark x1="52778" y1="20172" x2="72685" y2="78970"/>
                        <a14:foregroundMark x1="72685" y1="78970" x2="75000" y2="81545"/>
                        <a14:foregroundMark x1="73148" y1="15880" x2="85648" y2="89700"/>
                        <a14:foregroundMark x1="65278" y1="19313" x2="71296" y2="86695"/>
                        <a14:foregroundMark x1="71296" y1="86695" x2="75000" y2="96996"/>
                        <a14:foregroundMark x1="81944" y1="20172" x2="88426" y2="93133"/>
                        <a14:foregroundMark x1="88426" y1="93133" x2="89352" y2="95279"/>
                        <a14:foregroundMark x1="41204" y1="10300" x2="77778" y2="16738"/>
                        <a14:foregroundMark x1="47222" y1="858" x2="65278" y2="5150"/>
                        <a14:foregroundMark x1="79630" y1="10300" x2="95370" y2="14163"/>
                        <a14:foregroundMark x1="21296" y1="69099" x2="24074" y2="89700"/>
                        <a14:foregroundMark x1="15278" y1="73820" x2="15278" y2="85408"/>
                        <a14:foregroundMark x1="16667" y1="87983" x2="58796" y2="96996"/>
                        <a14:foregroundMark x1="22222" y1="96137" x2="45370" y2="96137"/>
                        <a14:foregroundMark x1="97222" y1="29185" x2="96759" y2="58798"/>
                        <a14:foregroundMark x1="96759" y1="58798" x2="99074" y2="67382"/>
                        <a14:foregroundMark x1="98148" y1="76395" x2="98148" y2="93991"/>
                        <a14:foregroundMark x1="6944" y1="23176" x2="3241" y2="23176"/>
                        <a14:foregroundMark x1="94444" y1="18455" x2="93056" y2="36481"/>
                        <a14:foregroundMark x1="98148" y1="64807" x2="96296" y2="87124"/>
                        <a14:foregroundMark x1="86574" y1="96137" x2="57870" y2="93991"/>
                        <a14:foregroundMark x1="33796" y1="8584" x2="17593" y2="9442"/>
                        <a14:foregroundMark x1="17593" y1="15021" x2="16667" y2="30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560" y="226151"/>
            <a:ext cx="1587264" cy="171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ravokutnik 5">
            <a:extLst>
              <a:ext uri="{FF2B5EF4-FFF2-40B4-BE49-F238E27FC236}">
                <a16:creationId xmlns:a16="http://schemas.microsoft.com/office/drawing/2014/main" id="{36B7C9E9-B050-45F0-BF76-E240E47146FB}"/>
              </a:ext>
            </a:extLst>
          </p:cNvPr>
          <p:cNvSpPr/>
          <p:nvPr/>
        </p:nvSpPr>
        <p:spPr>
          <a:xfrm>
            <a:off x="0" y="6477960"/>
            <a:ext cx="510588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1100" dirty="0">
                <a:solidFill>
                  <a:schemeClr val="bg1">
                    <a:lumMod val="7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https://pixabay.com/vectors/checklist-task-to-do-list-plan-1295319/</a:t>
            </a:r>
            <a:r>
              <a:rPr lang="hr-HR" sz="1100" dirty="0">
                <a:solidFill>
                  <a:schemeClr val="bg1">
                    <a:lumMod val="75000"/>
                  </a:schemeClr>
                </a:solidFill>
              </a:rPr>
              <a:t> (20.7.2020.)</a:t>
            </a:r>
          </a:p>
        </p:txBody>
      </p:sp>
    </p:spTree>
    <p:extLst>
      <p:ext uri="{BB962C8B-B14F-4D97-AF65-F5344CB8AC3E}">
        <p14:creationId xmlns:p14="http://schemas.microsoft.com/office/powerpoint/2010/main" val="344590598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891469c11b_2_0"/>
          <p:cNvSpPr txBox="1">
            <a:spLocks noGrp="1"/>
          </p:cNvSpPr>
          <p:nvPr>
            <p:ph type="title"/>
          </p:nvPr>
        </p:nvSpPr>
        <p:spPr>
          <a:xfrm>
            <a:off x="558065" y="1848160"/>
            <a:ext cx="5861700" cy="27848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5400" dirty="0">
                <a:latin typeface="Arial"/>
                <a:cs typeface="Arial"/>
              </a:rPr>
              <a:t>Format zapisa digitalnog sadržaja</a:t>
            </a:r>
            <a:endParaRPr sz="5400" dirty="0">
              <a:latin typeface="Arial"/>
              <a:cs typeface="Arial"/>
            </a:endParaRPr>
          </a:p>
        </p:txBody>
      </p:sp>
      <p:pic>
        <p:nvPicPr>
          <p:cNvPr id="5124" name="Picture 4" descr="Online Digital Data - Free image on Pixabay">
            <a:extLst>
              <a:ext uri="{FF2B5EF4-FFF2-40B4-BE49-F238E27FC236}">
                <a16:creationId xmlns:a16="http://schemas.microsoft.com/office/drawing/2014/main" id="{8D252B4C-6BE1-4020-858A-CEC2695F7DC0}"/>
              </a:ext>
            </a:extLst>
          </p:cNvPr>
          <p:cNvPicPr>
            <a:picLocks noGrp="1" noChangeAspect="1" noChangeArrowheads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0"/>
            <a:ext cx="4876800" cy="676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ravokutnik 1">
            <a:extLst>
              <a:ext uri="{FF2B5EF4-FFF2-40B4-BE49-F238E27FC236}">
                <a16:creationId xmlns:a16="http://schemas.microsoft.com/office/drawing/2014/main" id="{A44C4F60-F00D-4D36-AE52-479CF906240D}"/>
              </a:ext>
            </a:extLst>
          </p:cNvPr>
          <p:cNvSpPr/>
          <p:nvPr/>
        </p:nvSpPr>
        <p:spPr>
          <a:xfrm>
            <a:off x="6534682" y="6488926"/>
            <a:ext cx="565731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1200" dirty="0">
                <a:solidFill>
                  <a:schemeClr val="bg1">
                    <a:lumMod val="6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https://pixabay.com/illustrations/online-digital-data-access-3286012/</a:t>
            </a:r>
            <a:r>
              <a:rPr lang="hr-HR" sz="1200" dirty="0">
                <a:solidFill>
                  <a:schemeClr val="bg1">
                    <a:lumMod val="65000"/>
                  </a:schemeClr>
                </a:solidFill>
              </a:rPr>
              <a:t> (20.7.2020.)</a:t>
            </a:r>
          </a:p>
        </p:txBody>
      </p:sp>
    </p:spTree>
    <p:extLst>
      <p:ext uri="{BB962C8B-B14F-4D97-AF65-F5344CB8AC3E}">
        <p14:creationId xmlns:p14="http://schemas.microsoft.com/office/powerpoint/2010/main" val="202046001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576816" y="1848160"/>
            <a:ext cx="3932100" cy="28918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Format digitalnog zapisa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559AB44A-E319-4242-9A6E-DD03293D07F5}"/>
              </a:ext>
            </a:extLst>
          </p:cNvPr>
          <p:cNvSpPr txBox="1">
            <a:spLocks/>
          </p:cNvSpPr>
          <p:nvPr/>
        </p:nvSpPr>
        <p:spPr>
          <a:xfrm>
            <a:off x="6096000" y="1911426"/>
            <a:ext cx="2895600" cy="3672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hr-HR" sz="2800" dirty="0">
                <a:solidFill>
                  <a:schemeClr val="tx1"/>
                </a:solidFill>
                <a:latin typeface="Arial"/>
                <a:cs typeface="Arial"/>
              </a:rPr>
              <a:t>Tekst: </a:t>
            </a:r>
          </a:p>
          <a:p>
            <a:pPr lvl="1"/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DOCX (DOC)</a:t>
            </a:r>
          </a:p>
          <a:p>
            <a:pPr lvl="1"/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PDF</a:t>
            </a:r>
          </a:p>
          <a:p>
            <a:pPr lvl="1"/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TXT</a:t>
            </a:r>
          </a:p>
          <a:p>
            <a:r>
              <a:rPr lang="hr-HR" sz="2800" dirty="0">
                <a:solidFill>
                  <a:schemeClr val="tx1"/>
                </a:solidFill>
                <a:latin typeface="Arial"/>
                <a:cs typeface="Arial"/>
              </a:rPr>
              <a:t>Slike:</a:t>
            </a:r>
          </a:p>
          <a:p>
            <a:pPr lvl="1"/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JPG (JPEG)</a:t>
            </a:r>
          </a:p>
          <a:p>
            <a:pPr lvl="1"/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PNG</a:t>
            </a:r>
          </a:p>
          <a:p>
            <a:pPr lvl="1"/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BMP</a:t>
            </a:r>
          </a:p>
          <a:p>
            <a:endParaRPr lang="hr-HR" sz="5400" dirty="0">
              <a:solidFill>
                <a:schemeClr val="tx1"/>
              </a:solidFill>
              <a:latin typeface="Arial"/>
              <a:cs typeface="Arial"/>
            </a:endParaRPr>
          </a:p>
          <a:p>
            <a:endParaRPr lang="hr-HR"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EA7095A0-E474-4C7A-A6DF-DD7C638A7281}"/>
              </a:ext>
            </a:extLst>
          </p:cNvPr>
          <p:cNvSpPr txBox="1">
            <a:spLocks/>
          </p:cNvSpPr>
          <p:nvPr/>
        </p:nvSpPr>
        <p:spPr>
          <a:xfrm>
            <a:off x="8435045" y="2096264"/>
            <a:ext cx="3407186" cy="28918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800100" indent="-3429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Wingdings" panose="05000000000000000000" pitchFamily="2" charset="2"/>
              <a:buChar char="Ø"/>
              <a:defRPr sz="24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hr-HR"/>
          </a:p>
          <a:p>
            <a:endParaRPr lang="hr-HR"/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3BE6F23-4E84-48AF-9245-B5A88A9AEB9D}"/>
              </a:ext>
            </a:extLst>
          </p:cNvPr>
          <p:cNvSpPr txBox="1">
            <a:spLocks/>
          </p:cNvSpPr>
          <p:nvPr/>
        </p:nvSpPr>
        <p:spPr>
          <a:xfrm>
            <a:off x="9200512" y="1911426"/>
            <a:ext cx="3201151" cy="36728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7F7F7F"/>
              </a:buClr>
              <a:buSzPts val="3600"/>
              <a:buFont typeface="Arial"/>
              <a:buNone/>
              <a:defRPr sz="36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400"/>
              <a:buFont typeface="Arial"/>
              <a:buNone/>
              <a:defRPr sz="14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7F7F7F"/>
              </a:buClr>
              <a:buSzPts val="1000"/>
              <a:buFont typeface="Arial"/>
              <a:buNone/>
              <a:defRPr sz="1000" b="0" i="0" u="none" strike="noStrike" cap="none">
                <a:solidFill>
                  <a:srgbClr val="7F7F7F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hr-HR" sz="2800" dirty="0">
                <a:solidFill>
                  <a:schemeClr val="tx1"/>
                </a:solidFill>
                <a:latin typeface="Arial"/>
                <a:cs typeface="Arial"/>
              </a:rPr>
              <a:t>Audio:</a:t>
            </a:r>
          </a:p>
          <a:p>
            <a:pPr lvl="1"/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MP3</a:t>
            </a:r>
          </a:p>
          <a:p>
            <a:pPr lvl="1"/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WAV</a:t>
            </a:r>
          </a:p>
          <a:p>
            <a:pPr lvl="1"/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MIDI</a:t>
            </a:r>
          </a:p>
          <a:p>
            <a:r>
              <a:rPr lang="hr-HR" sz="2800" dirty="0">
                <a:solidFill>
                  <a:schemeClr val="tx1"/>
                </a:solidFill>
                <a:latin typeface="Arial"/>
                <a:cs typeface="Arial"/>
              </a:rPr>
              <a:t>Video:</a:t>
            </a:r>
          </a:p>
          <a:p>
            <a:pPr lvl="1"/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MP4 (MPEG4)</a:t>
            </a:r>
          </a:p>
          <a:p>
            <a:pPr lvl="1"/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WMV</a:t>
            </a:r>
          </a:p>
          <a:p>
            <a:pPr lvl="1"/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AVI</a:t>
            </a:r>
          </a:p>
        </p:txBody>
      </p:sp>
    </p:spTree>
    <p:extLst>
      <p:ext uri="{BB962C8B-B14F-4D97-AF65-F5344CB8AC3E}">
        <p14:creationId xmlns:p14="http://schemas.microsoft.com/office/powerpoint/2010/main" val="405135831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603106" y="2280557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Vježba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6415314" y="775252"/>
            <a:ext cx="5173580" cy="54243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Možete li prepoznati situaciju za korištenje pojedinih formata? 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Dodati poveznicu na kviz s uparivanjem.</a:t>
            </a:r>
            <a:endParaRPr sz="2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5" name="Picture 2" descr="Checklist Task To Do - Free vector graphic on Pixabay">
            <a:extLst>
              <a:ext uri="{FF2B5EF4-FFF2-40B4-BE49-F238E27FC236}">
                <a16:creationId xmlns:a16="http://schemas.microsoft.com/office/drawing/2014/main" id="{037D17F8-D2DE-4A63-B7BC-99697BA6F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425" l="3241" r="98611">
                        <a14:foregroundMark x1="6019" y1="23176" x2="18519" y2="31760"/>
                        <a14:foregroundMark x1="15278" y1="12446" x2="15278" y2="19313"/>
                        <a14:foregroundMark x1="18519" y1="12446" x2="31944" y2="10300"/>
                        <a14:foregroundMark x1="16667" y1="41631" x2="17593" y2="65665"/>
                        <a14:foregroundMark x1="14352" y1="66524" x2="14815" y2="97425"/>
                        <a14:foregroundMark x1="14815" y1="97425" x2="15278" y2="97854"/>
                        <a14:foregroundMark x1="24074" y1="18455" x2="43519" y2="51073"/>
                        <a14:foregroundMark x1="43519" y1="51073" x2="72222" y2="72103"/>
                        <a14:foregroundMark x1="52778" y1="20172" x2="72685" y2="78970"/>
                        <a14:foregroundMark x1="72685" y1="78970" x2="75000" y2="81545"/>
                        <a14:foregroundMark x1="73148" y1="15880" x2="85648" y2="89700"/>
                        <a14:foregroundMark x1="65278" y1="19313" x2="71296" y2="86695"/>
                        <a14:foregroundMark x1="71296" y1="86695" x2="75000" y2="96996"/>
                        <a14:foregroundMark x1="81944" y1="20172" x2="88426" y2="93133"/>
                        <a14:foregroundMark x1="88426" y1="93133" x2="89352" y2="95279"/>
                        <a14:foregroundMark x1="41204" y1="10300" x2="77778" y2="16738"/>
                        <a14:foregroundMark x1="47222" y1="858" x2="65278" y2="5150"/>
                        <a14:foregroundMark x1="79630" y1="10300" x2="95370" y2="14163"/>
                        <a14:foregroundMark x1="21296" y1="69099" x2="24074" y2="89700"/>
                        <a14:foregroundMark x1="15278" y1="73820" x2="15278" y2="85408"/>
                        <a14:foregroundMark x1="16667" y1="87983" x2="58796" y2="96996"/>
                        <a14:foregroundMark x1="22222" y1="96137" x2="45370" y2="96137"/>
                        <a14:foregroundMark x1="97222" y1="29185" x2="96759" y2="58798"/>
                        <a14:foregroundMark x1="96759" y1="58798" x2="99074" y2="67382"/>
                        <a14:foregroundMark x1="98148" y1="76395" x2="98148" y2="93991"/>
                        <a14:foregroundMark x1="6944" y1="23176" x2="3241" y2="23176"/>
                        <a14:foregroundMark x1="94444" y1="18455" x2="93056" y2="36481"/>
                        <a14:foregroundMark x1="98148" y1="64807" x2="96296" y2="87124"/>
                        <a14:foregroundMark x1="86574" y1="96137" x2="57870" y2="93991"/>
                        <a14:foregroundMark x1="33796" y1="8584" x2="17593" y2="9442"/>
                        <a14:foregroundMark x1="17593" y1="15021" x2="16667" y2="30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560" y="226151"/>
            <a:ext cx="1587264" cy="171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Question Mark Note Duplicate - Free image on Pixabay">
            <a:extLst>
              <a:ext uri="{FF2B5EF4-FFF2-40B4-BE49-F238E27FC236}">
                <a16:creationId xmlns:a16="http://schemas.microsoft.com/office/drawing/2014/main" id="{CB50533B-D338-4D51-AA66-516A95C68B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0182" y="17941"/>
            <a:ext cx="3323844" cy="221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ravokutnik 6">
            <a:extLst>
              <a:ext uri="{FF2B5EF4-FFF2-40B4-BE49-F238E27FC236}">
                <a16:creationId xmlns:a16="http://schemas.microsoft.com/office/drawing/2014/main" id="{0F23F8DA-6E8A-4431-B442-CEDD605C5C76}"/>
              </a:ext>
            </a:extLst>
          </p:cNvPr>
          <p:cNvSpPr/>
          <p:nvPr/>
        </p:nvSpPr>
        <p:spPr>
          <a:xfrm>
            <a:off x="6286216" y="6477345"/>
            <a:ext cx="590578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1200" dirty="0">
                <a:solidFill>
                  <a:schemeClr val="bg1">
                    <a:lumMod val="6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https://pixabay.com/illustrations/question-mark-note-duplicate-2405202/</a:t>
            </a:r>
            <a:r>
              <a:rPr lang="hr-HR" sz="1200" dirty="0">
                <a:solidFill>
                  <a:schemeClr val="bg1">
                    <a:lumMod val="65000"/>
                  </a:schemeClr>
                </a:solidFill>
              </a:rPr>
              <a:t> (20.7.2020.)</a:t>
            </a:r>
          </a:p>
        </p:txBody>
      </p:sp>
      <p:sp>
        <p:nvSpPr>
          <p:cNvPr id="8" name="Pravokutnik 7">
            <a:extLst>
              <a:ext uri="{FF2B5EF4-FFF2-40B4-BE49-F238E27FC236}">
                <a16:creationId xmlns:a16="http://schemas.microsoft.com/office/drawing/2014/main" id="{054764D9-62A0-476F-B444-3DD315F49A8B}"/>
              </a:ext>
            </a:extLst>
          </p:cNvPr>
          <p:cNvSpPr/>
          <p:nvPr/>
        </p:nvSpPr>
        <p:spPr>
          <a:xfrm>
            <a:off x="0" y="6477960"/>
            <a:ext cx="510588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1100" dirty="0">
                <a:solidFill>
                  <a:schemeClr val="bg1">
                    <a:lumMod val="75000"/>
                  </a:schemeClr>
                </a:solidFill>
                <a:hlinkClick r:id="rId7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https://pixabay.com/vectors/checklist-task-to-do-list-plan-1295319/</a:t>
            </a:r>
            <a:r>
              <a:rPr lang="hr-HR" sz="1100" dirty="0">
                <a:solidFill>
                  <a:schemeClr val="bg1">
                    <a:lumMod val="75000"/>
                  </a:schemeClr>
                </a:solidFill>
              </a:rPr>
              <a:t> (20.7.2020.)</a:t>
            </a:r>
          </a:p>
        </p:txBody>
      </p:sp>
    </p:spTree>
    <p:extLst>
      <p:ext uri="{BB962C8B-B14F-4D97-AF65-F5344CB8AC3E}">
        <p14:creationId xmlns:p14="http://schemas.microsoft.com/office/powerpoint/2010/main" val="31314477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ree Images : caffeine, coffee cup, ristretto, food, drink, cafe ...">
            <a:extLst>
              <a:ext uri="{FF2B5EF4-FFF2-40B4-BE49-F238E27FC236}">
                <a16:creationId xmlns:a16="http://schemas.microsoft.com/office/drawing/2014/main" id="{50DD63D6-CAD3-4EFD-8E7E-ED67B429BE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315200" y="2727960"/>
            <a:ext cx="4889394" cy="40326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4" name="Google Shape;134;g891469c11b_2_0"/>
          <p:cNvSpPr txBox="1">
            <a:spLocks noGrp="1"/>
          </p:cNvSpPr>
          <p:nvPr>
            <p:ph type="title"/>
          </p:nvPr>
        </p:nvSpPr>
        <p:spPr>
          <a:xfrm>
            <a:off x="558065" y="1848160"/>
            <a:ext cx="5861700" cy="1600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latin typeface="Arial"/>
                <a:cs typeface="Arial"/>
              </a:rPr>
              <a:t>Stanka</a:t>
            </a:r>
            <a:endParaRPr dirty="0">
              <a:latin typeface="Arial"/>
              <a:cs typeface="Arial"/>
            </a:endParaRPr>
          </a:p>
        </p:txBody>
      </p:sp>
      <p:sp>
        <p:nvSpPr>
          <p:cNvPr id="135" name="Google Shape;135;g891469c11b_2_0"/>
          <p:cNvSpPr txBox="1">
            <a:spLocks noGrp="1"/>
          </p:cNvSpPr>
          <p:nvPr>
            <p:ph type="body" idx="1"/>
          </p:nvPr>
        </p:nvSpPr>
        <p:spPr>
          <a:xfrm>
            <a:off x="558065" y="3448360"/>
            <a:ext cx="5861700" cy="3811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hr-HR" dirty="0">
                <a:latin typeface="Arial"/>
                <a:cs typeface="Arial"/>
              </a:rPr>
              <a:t>10 min</a:t>
            </a:r>
            <a:endParaRPr dirty="0">
              <a:latin typeface="Arial"/>
              <a:cs typeface="Arial"/>
            </a:endParaRPr>
          </a:p>
        </p:txBody>
      </p:sp>
      <p:pic>
        <p:nvPicPr>
          <p:cNvPr id="6148" name="Picture 4" descr="Take A Break Sentiment Modern - Free image on Pixabay">
            <a:extLst>
              <a:ext uri="{FF2B5EF4-FFF2-40B4-BE49-F238E27FC236}">
                <a16:creationId xmlns:a16="http://schemas.microsoft.com/office/drawing/2014/main" id="{536EA90E-FC45-4E3F-9D0F-EB9681AE9A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5200" y="0"/>
            <a:ext cx="4889394" cy="2712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ravokutnik 1">
            <a:extLst>
              <a:ext uri="{FF2B5EF4-FFF2-40B4-BE49-F238E27FC236}">
                <a16:creationId xmlns:a16="http://schemas.microsoft.com/office/drawing/2014/main" id="{6F0CDA4B-5E90-4594-BFCF-DC2379D97F5C}"/>
              </a:ext>
            </a:extLst>
          </p:cNvPr>
          <p:cNvSpPr/>
          <p:nvPr/>
        </p:nvSpPr>
        <p:spPr>
          <a:xfrm>
            <a:off x="0" y="6237428"/>
            <a:ext cx="766354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>
                <a:solidFill>
                  <a:schemeClr val="bg1">
                    <a:lumMod val="7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https://pixabay.com/illustrations/take-a-break-sentiment-modern-cover-1395919/</a:t>
            </a:r>
            <a:r>
              <a:rPr lang="hr-HR" dirty="0">
                <a:solidFill>
                  <a:schemeClr val="bg1">
                    <a:lumMod val="75000"/>
                  </a:schemeClr>
                </a:solidFill>
              </a:rPr>
              <a:t> (20.7.2020.)</a:t>
            </a:r>
          </a:p>
          <a:p>
            <a:r>
              <a:rPr lang="hr-HR" dirty="0">
                <a:solidFill>
                  <a:schemeClr val="bg1">
                    <a:lumMod val="7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https://pxhere.com/en/photo/1562747</a:t>
            </a:r>
            <a:r>
              <a:rPr lang="hr-HR" dirty="0">
                <a:solidFill>
                  <a:schemeClr val="bg1">
                    <a:lumMod val="75000"/>
                  </a:schemeClr>
                </a:solidFill>
              </a:rPr>
              <a:t> (20.7.2020.)</a:t>
            </a:r>
          </a:p>
        </p:txBody>
      </p:sp>
    </p:spTree>
    <p:extLst>
      <p:ext uri="{BB962C8B-B14F-4D97-AF65-F5344CB8AC3E}">
        <p14:creationId xmlns:p14="http://schemas.microsoft.com/office/powerpoint/2010/main" val="139611660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891469c11b_2_0"/>
          <p:cNvSpPr txBox="1">
            <a:spLocks noGrp="1"/>
          </p:cNvSpPr>
          <p:nvPr>
            <p:ph type="title"/>
          </p:nvPr>
        </p:nvSpPr>
        <p:spPr>
          <a:xfrm>
            <a:off x="720625" y="1965960"/>
            <a:ext cx="5861700" cy="315468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5400" dirty="0">
                <a:latin typeface="Arial"/>
                <a:cs typeface="Arial"/>
              </a:rPr>
              <a:t>Konverzija formata digitalnih datoteka</a:t>
            </a:r>
            <a:endParaRPr sz="5400" dirty="0">
              <a:latin typeface="Arial"/>
              <a:cs typeface="Arial"/>
            </a:endParaRPr>
          </a:p>
        </p:txBody>
      </p:sp>
      <p:sp>
        <p:nvSpPr>
          <p:cNvPr id="2" name="Pravokutnik 1">
            <a:extLst>
              <a:ext uri="{FF2B5EF4-FFF2-40B4-BE49-F238E27FC236}">
                <a16:creationId xmlns:a16="http://schemas.microsoft.com/office/drawing/2014/main" id="{DCD916B7-9847-4CB4-B562-C999DD35D91E}"/>
              </a:ext>
            </a:extLst>
          </p:cNvPr>
          <p:cNvSpPr/>
          <p:nvPr/>
        </p:nvSpPr>
        <p:spPr>
          <a:xfrm>
            <a:off x="7315200" y="6498154"/>
            <a:ext cx="54319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>
                <a:solidFill>
                  <a:srgbClr val="202122"/>
                </a:solidFill>
                <a:latin typeface="Arial" panose="020B0604020202020204" pitchFamily="34" charset="0"/>
              </a:rPr>
              <a:t> </a:t>
            </a:r>
            <a:r>
              <a:rPr lang="en-US" sz="1200" dirty="0">
                <a:hlinkClick r:id="rId3"/>
              </a:rPr>
              <a:t>Clip Art by Vector Toons</a:t>
            </a:r>
            <a:r>
              <a:rPr lang="hr-HR" sz="1200" dirty="0"/>
              <a:t> </a:t>
            </a:r>
            <a:r>
              <a:rPr lang="hr-HR" sz="1200" dirty="0">
                <a:solidFill>
                  <a:srgbClr val="663366"/>
                </a:solidFill>
                <a:latin typeface="Arial" panose="020B0604020202020204" pitchFamily="34" charset="0"/>
                <a:hlinkClick r:id="rId4"/>
              </a:rPr>
              <a:t>CC BY-SA</a:t>
            </a:r>
            <a:r>
              <a:rPr lang="en-US" sz="1200" dirty="0">
                <a:solidFill>
                  <a:srgbClr val="663366"/>
                </a:solidFill>
                <a:latin typeface="Arial" panose="020B0604020202020204" pitchFamily="34" charset="0"/>
                <a:hlinkClick r:id="rId4"/>
              </a:rPr>
              <a:t> </a:t>
            </a:r>
            <a:r>
              <a:rPr lang="hr-HR" sz="1200" dirty="0">
                <a:solidFill>
                  <a:srgbClr val="663366"/>
                </a:solidFill>
                <a:latin typeface="Arial" panose="020B0604020202020204" pitchFamily="34" charset="0"/>
                <a:hlinkClick r:id="rId4"/>
              </a:rPr>
              <a:t>3</a:t>
            </a:r>
            <a:r>
              <a:rPr lang="en-US" sz="1200" dirty="0">
                <a:solidFill>
                  <a:srgbClr val="663366"/>
                </a:solidFill>
                <a:latin typeface="Arial" panose="020B0604020202020204" pitchFamily="34" charset="0"/>
                <a:hlinkClick r:id="rId4"/>
              </a:rPr>
              <a:t>.0 International</a:t>
            </a:r>
            <a:r>
              <a:rPr lang="hr-HR" sz="1200" dirty="0">
                <a:solidFill>
                  <a:srgbClr val="663366"/>
                </a:solidFill>
                <a:latin typeface="Arial" panose="020B0604020202020204" pitchFamily="34" charset="0"/>
              </a:rPr>
              <a:t> </a:t>
            </a:r>
            <a:r>
              <a:rPr lang="hr-HR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</a:rPr>
              <a:t>(20.7.2020.)</a:t>
            </a:r>
            <a:endParaRPr lang="hr-HR" sz="1200" dirty="0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EA54E86C-0181-4A8F-AEB3-23AA48A1409B}"/>
              </a:ext>
            </a:extLst>
          </p:cNvPr>
          <p:cNvPicPr>
            <a:picLocks noGrp="1" noChangeAspect="1" noChangeArrowheads="1"/>
          </p:cNvPicPr>
          <p:nvPr>
            <p:ph type="pic" idx="2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5200" y="-2731"/>
            <a:ext cx="4876800" cy="6860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90552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581025" y="1626781"/>
            <a:ext cx="4969170" cy="312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Konverzija videoformata i audioformata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5974080" y="775252"/>
            <a:ext cx="6004560" cy="54243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571500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konverzija je pretvaranje zapisa datoteke iz trenutačnog u neki drugi format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besplatni mrežni i desktop </a:t>
            </a:r>
            <a:r>
              <a:rPr lang="hr-HR" sz="2400" dirty="0" err="1">
                <a:solidFill>
                  <a:schemeClr val="tx1"/>
                </a:solidFill>
                <a:latin typeface="Arial"/>
                <a:cs typeface="Arial"/>
              </a:rPr>
              <a:t>konverteri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: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hr-HR" sz="2400" dirty="0" err="1">
                <a:solidFill>
                  <a:schemeClr val="tx1"/>
                </a:solidFill>
                <a:latin typeface="Arial"/>
                <a:cs typeface="Arial"/>
              </a:rPr>
              <a:t>Aconvert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 ili </a:t>
            </a:r>
            <a:r>
              <a:rPr lang="hr-HR" sz="2400" dirty="0" err="1">
                <a:solidFill>
                  <a:schemeClr val="tx1"/>
                </a:solidFill>
                <a:latin typeface="Arial"/>
                <a:cs typeface="Arial"/>
              </a:rPr>
              <a:t>OnlineVideoConverter</a:t>
            </a:r>
            <a:endParaRPr lang="hr-HR" sz="24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hr-HR" sz="2400" dirty="0" err="1">
                <a:solidFill>
                  <a:schemeClr val="tx1"/>
                </a:solidFill>
                <a:latin typeface="Arial"/>
                <a:cs typeface="Arial"/>
              </a:rPr>
              <a:t>Any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 Video </a:t>
            </a:r>
            <a:r>
              <a:rPr lang="hr-HR" sz="2400" dirty="0" err="1">
                <a:solidFill>
                  <a:schemeClr val="tx1"/>
                </a:solidFill>
                <a:latin typeface="Arial"/>
                <a:cs typeface="Arial"/>
              </a:rPr>
              <a:t>Converter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 (AVC)</a:t>
            </a:r>
          </a:p>
          <a:p>
            <a:pPr marL="971550" lvl="1" indent="-285750">
              <a:buFont typeface="Arial" panose="020B0604020202020204" pitchFamily="34" charset="0"/>
              <a:buChar char="•"/>
            </a:pPr>
            <a:endParaRPr lang="hr-HR" dirty="0">
              <a:solidFill>
                <a:schemeClr val="tx1"/>
              </a:solidFill>
              <a:latin typeface="Arial"/>
              <a:cs typeface="Arial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210002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603106" y="2280557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Vježba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6202680" y="775252"/>
            <a:ext cx="5699760" cy="54243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konvertirati polazni video u MP4 format: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grupa A – konvertirati video s poveznice: </a:t>
            </a:r>
            <a:r>
              <a:rPr lang="hr-HR" sz="2400" dirty="0">
                <a:latin typeface="Arial"/>
                <a:cs typeface="Arial"/>
                <a:hlinkClick r:id="rId3"/>
              </a:rPr>
              <a:t>https://www.youtube.com/watch?v=BiK2MPeg8k4</a:t>
            </a:r>
            <a:r>
              <a:rPr lang="hr-HR" sz="2400" dirty="0">
                <a:latin typeface="Arial"/>
                <a:cs typeface="Arial"/>
              </a:rPr>
              <a:t>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grupa B – konvertirati AVI video iz svojih mapa</a:t>
            </a:r>
            <a:endParaRPr sz="2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5" name="Picture 2" descr="Checklist Task To Do - Free vector graphic on Pixabay">
            <a:extLst>
              <a:ext uri="{FF2B5EF4-FFF2-40B4-BE49-F238E27FC236}">
                <a16:creationId xmlns:a16="http://schemas.microsoft.com/office/drawing/2014/main" id="{037D17F8-D2DE-4A63-B7BC-99697BA6F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425" l="3241" r="98611">
                        <a14:foregroundMark x1="6019" y1="23176" x2="18519" y2="31760"/>
                        <a14:foregroundMark x1="15278" y1="12446" x2="15278" y2="19313"/>
                        <a14:foregroundMark x1="18519" y1="12446" x2="31944" y2="10300"/>
                        <a14:foregroundMark x1="16667" y1="41631" x2="17593" y2="65665"/>
                        <a14:foregroundMark x1="14352" y1="66524" x2="14815" y2="97425"/>
                        <a14:foregroundMark x1="14815" y1="97425" x2="15278" y2="97854"/>
                        <a14:foregroundMark x1="24074" y1="18455" x2="43519" y2="51073"/>
                        <a14:foregroundMark x1="43519" y1="51073" x2="72222" y2="72103"/>
                        <a14:foregroundMark x1="52778" y1="20172" x2="72685" y2="78970"/>
                        <a14:foregroundMark x1="72685" y1="78970" x2="75000" y2="81545"/>
                        <a14:foregroundMark x1="73148" y1="15880" x2="85648" y2="89700"/>
                        <a14:foregroundMark x1="65278" y1="19313" x2="71296" y2="86695"/>
                        <a14:foregroundMark x1="71296" y1="86695" x2="75000" y2="96996"/>
                        <a14:foregroundMark x1="81944" y1="20172" x2="88426" y2="93133"/>
                        <a14:foregroundMark x1="88426" y1="93133" x2="89352" y2="95279"/>
                        <a14:foregroundMark x1="41204" y1="10300" x2="77778" y2="16738"/>
                        <a14:foregroundMark x1="47222" y1="858" x2="65278" y2="5150"/>
                        <a14:foregroundMark x1="79630" y1="10300" x2="95370" y2="14163"/>
                        <a14:foregroundMark x1="21296" y1="69099" x2="24074" y2="89700"/>
                        <a14:foregroundMark x1="15278" y1="73820" x2="15278" y2="85408"/>
                        <a14:foregroundMark x1="16667" y1="87983" x2="58796" y2="96996"/>
                        <a14:foregroundMark x1="22222" y1="96137" x2="45370" y2="96137"/>
                        <a14:foregroundMark x1="97222" y1="29185" x2="96759" y2="58798"/>
                        <a14:foregroundMark x1="96759" y1="58798" x2="99074" y2="67382"/>
                        <a14:foregroundMark x1="98148" y1="76395" x2="98148" y2="93991"/>
                        <a14:foregroundMark x1="6944" y1="23176" x2="3241" y2="23176"/>
                        <a14:foregroundMark x1="94444" y1="18455" x2="93056" y2="36481"/>
                        <a14:foregroundMark x1="98148" y1="64807" x2="96296" y2="87124"/>
                        <a14:foregroundMark x1="86574" y1="96137" x2="57870" y2="93991"/>
                        <a14:foregroundMark x1="33796" y1="8584" x2="17593" y2="9442"/>
                        <a14:foregroundMark x1="17593" y1="15021" x2="16667" y2="30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560" y="226151"/>
            <a:ext cx="1587264" cy="171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ravokutnik 5">
            <a:extLst>
              <a:ext uri="{FF2B5EF4-FFF2-40B4-BE49-F238E27FC236}">
                <a16:creationId xmlns:a16="http://schemas.microsoft.com/office/drawing/2014/main" id="{50F90950-F145-441D-8B51-D129755C25A1}"/>
              </a:ext>
            </a:extLst>
          </p:cNvPr>
          <p:cNvSpPr/>
          <p:nvPr/>
        </p:nvSpPr>
        <p:spPr>
          <a:xfrm>
            <a:off x="0" y="6477960"/>
            <a:ext cx="510588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1100" dirty="0">
                <a:solidFill>
                  <a:schemeClr val="bg1">
                    <a:lumMod val="7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https://pixabay.com/vectors/checklist-task-to-do-list-plan-1295319/</a:t>
            </a:r>
            <a:r>
              <a:rPr lang="hr-HR" sz="1100" dirty="0">
                <a:solidFill>
                  <a:schemeClr val="bg1">
                    <a:lumMod val="75000"/>
                  </a:schemeClr>
                </a:solidFill>
              </a:rPr>
              <a:t> (20.7.2020.)</a:t>
            </a:r>
          </a:p>
        </p:txBody>
      </p:sp>
    </p:spTree>
    <p:extLst>
      <p:ext uri="{BB962C8B-B14F-4D97-AF65-F5344CB8AC3E}">
        <p14:creationId xmlns:p14="http://schemas.microsoft.com/office/powerpoint/2010/main" val="402607997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725026" y="2072639"/>
            <a:ext cx="3932100" cy="2391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Konverzija PDF formata 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6096000" y="2072639"/>
            <a:ext cx="6096000" cy="4625665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571500" indent="-342900">
              <a:buFont typeface="Arial" panose="020B0604020202020204" pitchFamily="34" charset="0"/>
              <a:buChar char="•"/>
            </a:pPr>
            <a:r>
              <a:rPr lang="hr-HR" sz="2400" i="1" dirty="0" err="1">
                <a:solidFill>
                  <a:schemeClr val="tx1"/>
                </a:solidFill>
                <a:latin typeface="Arial"/>
                <a:cs typeface="Arial"/>
              </a:rPr>
              <a:t>Portable</a:t>
            </a:r>
            <a:r>
              <a:rPr lang="hr-HR" sz="2400" i="1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hr-HR" sz="2400" i="1" dirty="0" err="1">
                <a:solidFill>
                  <a:schemeClr val="tx1"/>
                </a:solidFill>
                <a:latin typeface="Arial"/>
                <a:cs typeface="Arial"/>
              </a:rPr>
              <a:t>Document</a:t>
            </a:r>
            <a:r>
              <a:rPr lang="hr-HR" sz="2400" i="1" dirty="0">
                <a:solidFill>
                  <a:schemeClr val="tx1"/>
                </a:solidFill>
                <a:latin typeface="Arial"/>
                <a:cs typeface="Arial"/>
              </a:rPr>
              <a:t> Format 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– format zapisa neovisan o programima, operacijskom sustavu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endParaRPr lang="hr-HR" sz="10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može sadržavati različite vrste podataka (slike, poveznice, tekst, video)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endParaRPr lang="hr-HR" sz="10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platforma za besplatnu manipulaciju PDF-ovima: </a:t>
            </a:r>
            <a:r>
              <a:rPr lang="hr-HR" sz="2400" dirty="0" err="1">
                <a:solidFill>
                  <a:schemeClr val="tx1"/>
                </a:solidFill>
                <a:latin typeface="Arial"/>
                <a:cs typeface="Arial"/>
              </a:rPr>
              <a:t>Smallpdf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hr-HR" sz="2400" dirty="0">
                <a:latin typeface="Arial"/>
                <a:cs typeface="Arial"/>
                <a:hlinkClick r:id="rId3"/>
              </a:rPr>
              <a:t>https://smallpdf.com/</a:t>
            </a:r>
            <a:r>
              <a:rPr lang="hr-HR" sz="2400" dirty="0">
                <a:latin typeface="Arial"/>
                <a:cs typeface="Arial"/>
              </a:rPr>
              <a:t> 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dirty="0">
              <a:latin typeface="Arial"/>
              <a:cs typeface="Arial"/>
            </a:endParaRP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AB8FA473-7EDC-4A87-BE9D-001C9013FB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16938" y="159695"/>
            <a:ext cx="1568382" cy="156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11756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603106" y="2280557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Vježba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6202680" y="775252"/>
            <a:ext cx="5699760" cy="54243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konvertirati polazni tekstni dokument u PDF format: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otvoriti dokument u programu Microsoft Word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odabrati način snimanja u PDF format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pohraniti novi dokument u odgovarajuću mapu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pregledati izrađeni PDF</a:t>
            </a:r>
          </a:p>
        </p:txBody>
      </p:sp>
      <p:pic>
        <p:nvPicPr>
          <p:cNvPr id="5" name="Picture 2" descr="Checklist Task To Do - Free vector graphic on Pixabay">
            <a:extLst>
              <a:ext uri="{FF2B5EF4-FFF2-40B4-BE49-F238E27FC236}">
                <a16:creationId xmlns:a16="http://schemas.microsoft.com/office/drawing/2014/main" id="{037D17F8-D2DE-4A63-B7BC-99697BA6F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425" l="3241" r="98611">
                        <a14:foregroundMark x1="6019" y1="23176" x2="18519" y2="31760"/>
                        <a14:foregroundMark x1="15278" y1="12446" x2="15278" y2="19313"/>
                        <a14:foregroundMark x1="18519" y1="12446" x2="31944" y2="10300"/>
                        <a14:foregroundMark x1="16667" y1="41631" x2="17593" y2="65665"/>
                        <a14:foregroundMark x1="14352" y1="66524" x2="14815" y2="97425"/>
                        <a14:foregroundMark x1="14815" y1="97425" x2="15278" y2="97854"/>
                        <a14:foregroundMark x1="24074" y1="18455" x2="43519" y2="51073"/>
                        <a14:foregroundMark x1="43519" y1="51073" x2="72222" y2="72103"/>
                        <a14:foregroundMark x1="52778" y1="20172" x2="72685" y2="78970"/>
                        <a14:foregroundMark x1="72685" y1="78970" x2="75000" y2="81545"/>
                        <a14:foregroundMark x1="73148" y1="15880" x2="85648" y2="89700"/>
                        <a14:foregroundMark x1="65278" y1="19313" x2="71296" y2="86695"/>
                        <a14:foregroundMark x1="71296" y1="86695" x2="75000" y2="96996"/>
                        <a14:foregroundMark x1="81944" y1="20172" x2="88426" y2="93133"/>
                        <a14:foregroundMark x1="88426" y1="93133" x2="89352" y2="95279"/>
                        <a14:foregroundMark x1="41204" y1="10300" x2="77778" y2="16738"/>
                        <a14:foregroundMark x1="47222" y1="858" x2="65278" y2="5150"/>
                        <a14:foregroundMark x1="79630" y1="10300" x2="95370" y2="14163"/>
                        <a14:foregroundMark x1="21296" y1="69099" x2="24074" y2="89700"/>
                        <a14:foregroundMark x1="15278" y1="73820" x2="15278" y2="85408"/>
                        <a14:foregroundMark x1="16667" y1="87983" x2="58796" y2="96996"/>
                        <a14:foregroundMark x1="22222" y1="96137" x2="45370" y2="96137"/>
                        <a14:foregroundMark x1="97222" y1="29185" x2="96759" y2="58798"/>
                        <a14:foregroundMark x1="96759" y1="58798" x2="99074" y2="67382"/>
                        <a14:foregroundMark x1="98148" y1="76395" x2="98148" y2="93991"/>
                        <a14:foregroundMark x1="6944" y1="23176" x2="3241" y2="23176"/>
                        <a14:foregroundMark x1="94444" y1="18455" x2="93056" y2="36481"/>
                        <a14:foregroundMark x1="98148" y1="64807" x2="96296" y2="87124"/>
                        <a14:foregroundMark x1="86574" y1="96137" x2="57870" y2="93991"/>
                        <a14:foregroundMark x1="33796" y1="8584" x2="17593" y2="9442"/>
                        <a14:foregroundMark x1="17593" y1="15021" x2="16667" y2="30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560" y="226151"/>
            <a:ext cx="1587264" cy="171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ravokutnik 5">
            <a:extLst>
              <a:ext uri="{FF2B5EF4-FFF2-40B4-BE49-F238E27FC236}">
                <a16:creationId xmlns:a16="http://schemas.microsoft.com/office/drawing/2014/main" id="{F7C08F7C-2C79-4F17-8718-083A3088F913}"/>
              </a:ext>
            </a:extLst>
          </p:cNvPr>
          <p:cNvSpPr/>
          <p:nvPr/>
        </p:nvSpPr>
        <p:spPr>
          <a:xfrm>
            <a:off x="0" y="6477960"/>
            <a:ext cx="510588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1100" dirty="0">
                <a:solidFill>
                  <a:schemeClr val="bg1">
                    <a:lumMod val="7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https://pixabay.com/vectors/checklist-task-to-do-list-plan-1295319/</a:t>
            </a:r>
            <a:r>
              <a:rPr lang="hr-HR" sz="1100" dirty="0">
                <a:solidFill>
                  <a:schemeClr val="bg1">
                    <a:lumMod val="75000"/>
                  </a:schemeClr>
                </a:solidFill>
              </a:rPr>
              <a:t> (20.7.2020.)</a:t>
            </a:r>
          </a:p>
        </p:txBody>
      </p:sp>
    </p:spTree>
    <p:extLst>
      <p:ext uri="{BB962C8B-B14F-4D97-AF65-F5344CB8AC3E}">
        <p14:creationId xmlns:p14="http://schemas.microsoft.com/office/powerpoint/2010/main" val="37656918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6b6d36b315_4_156"/>
          <p:cNvSpPr txBox="1">
            <a:spLocks noGrp="1"/>
          </p:cNvSpPr>
          <p:nvPr>
            <p:ph type="title" idx="4294967295"/>
          </p:nvPr>
        </p:nvSpPr>
        <p:spPr>
          <a:xfrm>
            <a:off x="2152550" y="1206975"/>
            <a:ext cx="4371000" cy="81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rPr lang="en-US" err="1">
                <a:latin typeface="Arial"/>
                <a:ea typeface="Arial"/>
                <a:cs typeface="Arial"/>
                <a:sym typeface="Arial"/>
              </a:rPr>
              <a:t>infrastruktura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3" name="Google Shape;133;g6b6d36b315_4_156"/>
          <p:cNvSpPr/>
          <p:nvPr/>
        </p:nvSpPr>
        <p:spPr>
          <a:xfrm>
            <a:off x="725866" y="977442"/>
            <a:ext cx="1275600" cy="12756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4" name="Google Shape;134;g6b6d36b315_4_1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76943" y="1293938"/>
            <a:ext cx="973454" cy="642650"/>
          </a:xfrm>
          <a:prstGeom prst="rect">
            <a:avLst/>
          </a:prstGeom>
          <a:noFill/>
          <a:ln>
            <a:noFill/>
          </a:ln>
        </p:spPr>
      </p:pic>
      <p:sp>
        <p:nvSpPr>
          <p:cNvPr id="135" name="Google Shape;135;g6b6d36b315_4_156"/>
          <p:cNvSpPr txBox="1">
            <a:spLocks noGrp="1"/>
          </p:cNvSpPr>
          <p:nvPr>
            <p:ph type="title" idx="4294967295"/>
          </p:nvPr>
        </p:nvSpPr>
        <p:spPr>
          <a:xfrm>
            <a:off x="8033100" y="1162100"/>
            <a:ext cx="2395200" cy="90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e-usluge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" name="Google Shape;136;g6b6d36b315_4_156"/>
          <p:cNvSpPr/>
          <p:nvPr/>
        </p:nvSpPr>
        <p:spPr>
          <a:xfrm>
            <a:off x="6523541" y="977442"/>
            <a:ext cx="1275600" cy="1275600"/>
          </a:xfrm>
          <a:prstGeom prst="ellipse">
            <a:avLst/>
          </a:prstGeom>
          <a:solidFill>
            <a:srgbClr val="84BC2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7" name="Google Shape;137;g6b6d36b315_4_15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674625" y="1273988"/>
            <a:ext cx="973450" cy="682534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g6b6d36b315_4_156"/>
          <p:cNvSpPr txBox="1">
            <a:spLocks noGrp="1"/>
          </p:cNvSpPr>
          <p:nvPr>
            <p:ph type="title" idx="4294967295"/>
          </p:nvPr>
        </p:nvSpPr>
        <p:spPr>
          <a:xfrm>
            <a:off x="2152550" y="4282475"/>
            <a:ext cx="2690400" cy="64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e-sadržaji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9" name="Google Shape;139;g6b6d36b315_4_156"/>
          <p:cNvSpPr/>
          <p:nvPr/>
        </p:nvSpPr>
        <p:spPr>
          <a:xfrm>
            <a:off x="725866" y="3965967"/>
            <a:ext cx="1275600" cy="12756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0" name="Google Shape;140;g6b6d36b315_4_15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30289" y="4160863"/>
            <a:ext cx="666750" cy="885825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g6b6d36b315_4_156"/>
          <p:cNvSpPr txBox="1">
            <a:spLocks noGrp="1"/>
          </p:cNvSpPr>
          <p:nvPr>
            <p:ph type="title" idx="4294967295"/>
          </p:nvPr>
        </p:nvSpPr>
        <p:spPr>
          <a:xfrm>
            <a:off x="8033100" y="3965963"/>
            <a:ext cx="2690400" cy="127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7F7F7F"/>
              </a:buClr>
              <a:buSzPts val="6000"/>
              <a:buFont typeface="Open Sans Light"/>
              <a:buNone/>
            </a:pPr>
            <a:r>
              <a:rPr lang="en-US">
                <a:latin typeface="Arial"/>
                <a:ea typeface="Arial"/>
                <a:cs typeface="Arial"/>
                <a:sym typeface="Arial"/>
              </a:rPr>
              <a:t>edukacija i podrška</a:t>
            </a:r>
            <a:endParaRPr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g6b6d36b315_4_156"/>
          <p:cNvSpPr/>
          <p:nvPr/>
        </p:nvSpPr>
        <p:spPr>
          <a:xfrm>
            <a:off x="6523562" y="3965967"/>
            <a:ext cx="1275600" cy="1275600"/>
          </a:xfrm>
          <a:prstGeom prst="ellipse">
            <a:avLst/>
          </a:prstGeom>
          <a:solidFill>
            <a:srgbClr val="E71A7A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Calibri"/>
              <a:buNone/>
            </a:pPr>
            <a:endParaRPr sz="1800" b="0" i="0" u="none" strike="noStrike" cap="none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3" name="Google Shape;143;g6b6d36b315_4_15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627950" y="4313238"/>
            <a:ext cx="1066800" cy="5810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0320966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891469c11b_2_0"/>
          <p:cNvSpPr txBox="1">
            <a:spLocks noGrp="1"/>
          </p:cNvSpPr>
          <p:nvPr>
            <p:ph type="title"/>
          </p:nvPr>
        </p:nvSpPr>
        <p:spPr>
          <a:xfrm>
            <a:off x="570402" y="2575347"/>
            <a:ext cx="5861700" cy="1615206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5400">
                <a:latin typeface="Arial"/>
                <a:cs typeface="Arial"/>
              </a:rPr>
              <a:t>Bilježenje mrežnih stranica</a:t>
            </a:r>
            <a:endParaRPr sz="5400">
              <a:latin typeface="Arial"/>
              <a:cs typeface="Arial"/>
            </a:endParaRPr>
          </a:p>
        </p:txBody>
      </p:sp>
      <p:pic>
        <p:nvPicPr>
          <p:cNvPr id="9218" name="Picture 2" descr="Check List Exam - Free vector graphic on Pixabay">
            <a:extLst>
              <a:ext uri="{FF2B5EF4-FFF2-40B4-BE49-F238E27FC236}">
                <a16:creationId xmlns:a16="http://schemas.microsoft.com/office/drawing/2014/main" id="{7AA07882-7A8C-4094-B71D-2D8E1797596F}"/>
              </a:ext>
            </a:extLst>
          </p:cNvPr>
          <p:cNvPicPr>
            <a:picLocks noGrp="1" noChangeAspect="1" noChangeArrowheads="1"/>
          </p:cNvPicPr>
          <p:nvPr>
            <p:ph type="pic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61" r="13961"/>
          <a:stretch>
            <a:fillRect/>
          </a:stretch>
        </p:blipFill>
        <p:spPr bwMode="auto">
          <a:xfrm>
            <a:off x="7315200" y="0"/>
            <a:ext cx="4876800" cy="6765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ravokutnik 1">
            <a:extLst>
              <a:ext uri="{FF2B5EF4-FFF2-40B4-BE49-F238E27FC236}">
                <a16:creationId xmlns:a16="http://schemas.microsoft.com/office/drawing/2014/main" id="{8B31AA9E-BC96-4985-97FC-02908A06590A}"/>
              </a:ext>
            </a:extLst>
          </p:cNvPr>
          <p:cNvSpPr/>
          <p:nvPr/>
        </p:nvSpPr>
        <p:spPr>
          <a:xfrm>
            <a:off x="6432102" y="6400276"/>
            <a:ext cx="578555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1200" dirty="0">
                <a:solidFill>
                  <a:schemeClr val="bg1">
                    <a:lumMod val="6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http://www.publicdomainfiles.com/show_file.php?id=13967484619049</a:t>
            </a:r>
            <a:r>
              <a:rPr lang="hr-HR" sz="1200" dirty="0">
                <a:solidFill>
                  <a:schemeClr val="bg1">
                    <a:lumMod val="65000"/>
                  </a:schemeClr>
                </a:solidFill>
              </a:rPr>
              <a:t> (20.7.2020.)</a:t>
            </a:r>
          </a:p>
        </p:txBody>
      </p:sp>
    </p:spTree>
    <p:extLst>
      <p:ext uri="{BB962C8B-B14F-4D97-AF65-F5344CB8AC3E}">
        <p14:creationId xmlns:p14="http://schemas.microsoft.com/office/powerpoint/2010/main" val="107464872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725026" y="1996440"/>
            <a:ext cx="4563254" cy="24688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Oznake u pregledniku</a:t>
            </a:r>
            <a:b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</a:b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(</a:t>
            </a:r>
            <a:r>
              <a:rPr lang="hr-HR" sz="5400" i="1" dirty="0" err="1">
                <a:solidFill>
                  <a:schemeClr val="tx1"/>
                </a:solidFill>
                <a:latin typeface="Arial"/>
                <a:cs typeface="Arial"/>
              </a:rPr>
              <a:t>favorites</a:t>
            </a: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)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6111240" y="1889272"/>
            <a:ext cx="6080760" cy="3138714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571500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traka s oznakama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često posjećivane stranice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endParaRPr lang="hr-HR" sz="2400" dirty="0">
              <a:solidFill>
                <a:schemeClr val="tx1"/>
              </a:solidFill>
              <a:latin typeface="Arial"/>
              <a:cs typeface="Arial"/>
            </a:endParaRP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izbornik s oznakama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povremeno posjećivane stranice,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zabilježbe za buduće istraživanje</a:t>
            </a:r>
          </a:p>
        </p:txBody>
      </p:sp>
      <p:pic>
        <p:nvPicPr>
          <p:cNvPr id="8" name="Slika 7">
            <a:extLst>
              <a:ext uri="{FF2B5EF4-FFF2-40B4-BE49-F238E27FC236}">
                <a16:creationId xmlns:a16="http://schemas.microsoft.com/office/drawing/2014/main" id="{B8DCED49-C656-4C6F-AFAA-B5DCCA2A1B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06842" y="0"/>
            <a:ext cx="3185158" cy="1783688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DD825BEA-A71E-4FD9-ADC3-BAE8252FA83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86553" y="5379357"/>
            <a:ext cx="5240577" cy="937260"/>
          </a:xfrm>
          <a:prstGeom prst="rect">
            <a:avLst/>
          </a:prstGeom>
        </p:spPr>
      </p:pic>
      <p:sp>
        <p:nvSpPr>
          <p:cNvPr id="3" name="Pravokutnik 2">
            <a:extLst>
              <a:ext uri="{FF2B5EF4-FFF2-40B4-BE49-F238E27FC236}">
                <a16:creationId xmlns:a16="http://schemas.microsoft.com/office/drawing/2014/main" id="{E455F2B6-DEA8-4659-A3E9-9FC78B5760C4}"/>
              </a:ext>
            </a:extLst>
          </p:cNvPr>
          <p:cNvSpPr/>
          <p:nvPr/>
        </p:nvSpPr>
        <p:spPr>
          <a:xfrm>
            <a:off x="6327329" y="6529488"/>
            <a:ext cx="593944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1200" dirty="0">
                <a:solidFill>
                  <a:schemeClr val="bg1">
                    <a:lumMod val="6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https://pixabay.com/illustrations/browsers-internet-web-design-1265309/</a:t>
            </a:r>
            <a:r>
              <a:rPr lang="hr-HR" sz="1200" dirty="0">
                <a:solidFill>
                  <a:schemeClr val="bg1">
                    <a:lumMod val="65000"/>
                  </a:schemeClr>
                </a:solidFill>
              </a:rPr>
              <a:t> (20.7.2020.)</a:t>
            </a:r>
          </a:p>
        </p:txBody>
      </p:sp>
    </p:spTree>
    <p:extLst>
      <p:ext uri="{BB962C8B-B14F-4D97-AF65-F5344CB8AC3E}">
        <p14:creationId xmlns:p14="http://schemas.microsoft.com/office/powerpoint/2010/main" val="350896167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603106" y="2280557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Vježba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6202680" y="775252"/>
            <a:ext cx="5699760" cy="54243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zabilježite stranicu MZO-a i neku stranicu vezanu za nastavni predmet koji predajete: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stranicu MZO-a zabilježite na traku favorita (traku s oznakama)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drugu stranicu zabilježite u mapu </a:t>
            </a:r>
            <a:r>
              <a:rPr lang="hr-HR" sz="2400" i="1" dirty="0">
                <a:solidFill>
                  <a:schemeClr val="tx1"/>
                </a:solidFill>
                <a:latin typeface="Arial"/>
                <a:cs typeface="Arial"/>
              </a:rPr>
              <a:t>Druge oznake</a:t>
            </a:r>
          </a:p>
        </p:txBody>
      </p:sp>
      <p:pic>
        <p:nvPicPr>
          <p:cNvPr id="5" name="Picture 2" descr="Checklist Task To Do - Free vector graphic on Pixabay">
            <a:extLst>
              <a:ext uri="{FF2B5EF4-FFF2-40B4-BE49-F238E27FC236}">
                <a16:creationId xmlns:a16="http://schemas.microsoft.com/office/drawing/2014/main" id="{037D17F8-D2DE-4A63-B7BC-99697BA6F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425" l="3241" r="98611">
                        <a14:foregroundMark x1="6019" y1="23176" x2="18519" y2="31760"/>
                        <a14:foregroundMark x1="15278" y1="12446" x2="15278" y2="19313"/>
                        <a14:foregroundMark x1="18519" y1="12446" x2="31944" y2="10300"/>
                        <a14:foregroundMark x1="16667" y1="41631" x2="17593" y2="65665"/>
                        <a14:foregroundMark x1="14352" y1="66524" x2="14815" y2="97425"/>
                        <a14:foregroundMark x1="14815" y1="97425" x2="15278" y2="97854"/>
                        <a14:foregroundMark x1="24074" y1="18455" x2="43519" y2="51073"/>
                        <a14:foregroundMark x1="43519" y1="51073" x2="72222" y2="72103"/>
                        <a14:foregroundMark x1="52778" y1="20172" x2="72685" y2="78970"/>
                        <a14:foregroundMark x1="72685" y1="78970" x2="75000" y2="81545"/>
                        <a14:foregroundMark x1="73148" y1="15880" x2="85648" y2="89700"/>
                        <a14:foregroundMark x1="65278" y1="19313" x2="71296" y2="86695"/>
                        <a14:foregroundMark x1="71296" y1="86695" x2="75000" y2="96996"/>
                        <a14:foregroundMark x1="81944" y1="20172" x2="88426" y2="93133"/>
                        <a14:foregroundMark x1="88426" y1="93133" x2="89352" y2="95279"/>
                        <a14:foregroundMark x1="41204" y1="10300" x2="77778" y2="16738"/>
                        <a14:foregroundMark x1="47222" y1="858" x2="65278" y2="5150"/>
                        <a14:foregroundMark x1="79630" y1="10300" x2="95370" y2="14163"/>
                        <a14:foregroundMark x1="21296" y1="69099" x2="24074" y2="89700"/>
                        <a14:foregroundMark x1="15278" y1="73820" x2="15278" y2="85408"/>
                        <a14:foregroundMark x1="16667" y1="87983" x2="58796" y2="96996"/>
                        <a14:foregroundMark x1="22222" y1="96137" x2="45370" y2="96137"/>
                        <a14:foregroundMark x1="97222" y1="29185" x2="96759" y2="58798"/>
                        <a14:foregroundMark x1="96759" y1="58798" x2="99074" y2="67382"/>
                        <a14:foregroundMark x1="98148" y1="76395" x2="98148" y2="93991"/>
                        <a14:foregroundMark x1="6944" y1="23176" x2="3241" y2="23176"/>
                        <a14:foregroundMark x1="94444" y1="18455" x2="93056" y2="36481"/>
                        <a14:foregroundMark x1="98148" y1="64807" x2="96296" y2="87124"/>
                        <a14:foregroundMark x1="86574" y1="96137" x2="57870" y2="93991"/>
                        <a14:foregroundMark x1="33796" y1="8584" x2="17593" y2="9442"/>
                        <a14:foregroundMark x1="17593" y1="15021" x2="16667" y2="30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560" y="226151"/>
            <a:ext cx="1587264" cy="171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ravokutnik 5">
            <a:extLst>
              <a:ext uri="{FF2B5EF4-FFF2-40B4-BE49-F238E27FC236}">
                <a16:creationId xmlns:a16="http://schemas.microsoft.com/office/drawing/2014/main" id="{C70F0114-0D08-4636-9D97-9FA1DB4AC910}"/>
              </a:ext>
            </a:extLst>
          </p:cNvPr>
          <p:cNvSpPr/>
          <p:nvPr/>
        </p:nvSpPr>
        <p:spPr>
          <a:xfrm>
            <a:off x="0" y="6477960"/>
            <a:ext cx="510588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1100" dirty="0">
                <a:solidFill>
                  <a:schemeClr val="bg1">
                    <a:lumMod val="7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https://pixabay.com/vectors/checklist-task-to-do-list-plan-1295319/</a:t>
            </a:r>
            <a:r>
              <a:rPr lang="hr-HR" sz="1100" dirty="0">
                <a:solidFill>
                  <a:schemeClr val="bg1">
                    <a:lumMod val="75000"/>
                  </a:schemeClr>
                </a:solidFill>
              </a:rPr>
              <a:t> (20.7.2020.)</a:t>
            </a:r>
          </a:p>
        </p:txBody>
      </p:sp>
    </p:spTree>
    <p:extLst>
      <p:ext uri="{BB962C8B-B14F-4D97-AF65-F5344CB8AC3E}">
        <p14:creationId xmlns:p14="http://schemas.microsoft.com/office/powerpoint/2010/main" val="146366044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891469c11b_2_0"/>
          <p:cNvSpPr txBox="1">
            <a:spLocks noGrp="1"/>
          </p:cNvSpPr>
          <p:nvPr>
            <p:ph type="title"/>
          </p:nvPr>
        </p:nvSpPr>
        <p:spPr>
          <a:xfrm>
            <a:off x="746751" y="1914144"/>
            <a:ext cx="6007618" cy="2609088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5400">
                <a:latin typeface="Arial"/>
                <a:cs typeface="Arial"/>
              </a:rPr>
              <a:t>Sustavi za pohranu digitalnih sadržaja</a:t>
            </a:r>
            <a:endParaRPr sz="5400">
              <a:latin typeface="Arial"/>
              <a:cs typeface="Arial"/>
            </a:endParaRPr>
          </a:p>
        </p:txBody>
      </p:sp>
      <p:sp>
        <p:nvSpPr>
          <p:cNvPr id="136" name="Google Shape;136;g891469c11b_2_0"/>
          <p:cNvSpPr>
            <a:spLocks noGrp="1"/>
          </p:cNvSpPr>
          <p:nvPr>
            <p:ph type="pic" idx="2"/>
          </p:nvPr>
        </p:nvSpPr>
        <p:spPr>
          <a:xfrm>
            <a:off x="7315200" y="0"/>
            <a:ext cx="4876800" cy="6765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indent="-457200">
              <a:lnSpc>
                <a:spcPct val="100000"/>
              </a:lnSpc>
            </a:pPr>
            <a:r>
              <a:rPr lang="hr-HR" dirty="0">
                <a:solidFill>
                  <a:schemeClr val="tx1"/>
                </a:solidFill>
                <a:latin typeface="Arial"/>
                <a:cs typeface="Arial"/>
              </a:rPr>
              <a:t>Kako odlučiti na koji način i gdje pohraniti vlastite sadržaje?</a:t>
            </a:r>
            <a:endParaRPr lang="en-US" dirty="0">
              <a:solidFill>
                <a:schemeClr val="tx1"/>
              </a:solidFill>
              <a:latin typeface="Arial"/>
              <a:cs typeface="Arial"/>
            </a:endParaRPr>
          </a:p>
          <a:p>
            <a:r>
              <a:rPr lang="hr-HR" u="sng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https://meduza.carnet.hr/index.php/media/watch/18561</a:t>
            </a: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9041433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891469c11b_2_0"/>
          <p:cNvSpPr txBox="1">
            <a:spLocks noGrp="1"/>
          </p:cNvSpPr>
          <p:nvPr>
            <p:ph type="title"/>
          </p:nvPr>
        </p:nvSpPr>
        <p:spPr>
          <a:xfrm>
            <a:off x="756185" y="2301240"/>
            <a:ext cx="5861700" cy="1981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5400" dirty="0">
                <a:latin typeface="Arial"/>
                <a:cs typeface="Arial"/>
              </a:rPr>
              <a:t>OneNote bilježnica</a:t>
            </a:r>
            <a:endParaRPr sz="5400" dirty="0">
              <a:latin typeface="Arial"/>
              <a:cs typeface="Arial"/>
            </a:endParaRPr>
          </a:p>
        </p:txBody>
      </p:sp>
      <p:pic>
        <p:nvPicPr>
          <p:cNvPr id="5" name="Picture 2" descr="Slikovni rezultat za onenote">
            <a:extLst>
              <a:ext uri="{FF2B5EF4-FFF2-40B4-BE49-F238E27FC236}">
                <a16:creationId xmlns:a16="http://schemas.microsoft.com/office/drawing/2014/main" id="{43CBBE91-81AD-468B-8E3D-4D0A961F8B9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9022" y="2231562"/>
            <a:ext cx="2394875" cy="2394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786589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805416" y="2137720"/>
            <a:ext cx="4284744" cy="2312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Namjena i organizacija bilježnice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6568440" y="716850"/>
            <a:ext cx="5173580" cy="54243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571500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digitalno vođenje bilješki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organizacija podataka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dijeljenje sadržaja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suradnički rad</a:t>
            </a:r>
          </a:p>
          <a:p>
            <a:pPr marL="571500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organizacija bilježnice: 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sekcije</a:t>
            </a:r>
          </a:p>
          <a:p>
            <a:pPr marL="1028700" lvl="1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stranice</a:t>
            </a: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2400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8330518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08E14C35-AF50-4EC2-9757-26D8D00DA9F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9457" y="0"/>
            <a:ext cx="9993086" cy="6732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16398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Slika 2">
            <a:extLst>
              <a:ext uri="{FF2B5EF4-FFF2-40B4-BE49-F238E27FC236}">
                <a16:creationId xmlns:a16="http://schemas.microsoft.com/office/drawing/2014/main" id="{A03B8FDC-02B2-4B7F-B9F5-313B9A8AA1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"/>
          <a:stretch/>
        </p:blipFill>
        <p:spPr>
          <a:xfrm>
            <a:off x="533399" y="1917773"/>
            <a:ext cx="11125201" cy="1511227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86DA621D-1F9F-4F78-AE42-43421EE6531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399" y="4377802"/>
            <a:ext cx="11125201" cy="1276133"/>
          </a:xfrm>
          <a:prstGeom prst="rect">
            <a:avLst/>
          </a:prstGeom>
        </p:spPr>
      </p:pic>
      <p:sp>
        <p:nvSpPr>
          <p:cNvPr id="5" name="Google Shape;121;p2">
            <a:extLst>
              <a:ext uri="{FF2B5EF4-FFF2-40B4-BE49-F238E27FC236}">
                <a16:creationId xmlns:a16="http://schemas.microsoft.com/office/drawing/2014/main" id="{72011A10-5028-42FB-8DAB-B27FF916A914}"/>
              </a:ext>
            </a:extLst>
          </p:cNvPr>
          <p:cNvSpPr txBox="1">
            <a:spLocks/>
          </p:cNvSpPr>
          <p:nvPr/>
        </p:nvSpPr>
        <p:spPr>
          <a:xfrm>
            <a:off x="533399" y="557127"/>
            <a:ext cx="7072213" cy="823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90000"/>
              </a:lnSpc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3600">
                <a:ea typeface="Open Sans" panose="020B0604020202020204" charset="0"/>
              </a:rPr>
              <a:t>Alati izbornika Insert (Umetanje)</a:t>
            </a:r>
          </a:p>
        </p:txBody>
      </p:sp>
    </p:spTree>
    <p:extLst>
      <p:ext uri="{BB962C8B-B14F-4D97-AF65-F5344CB8AC3E}">
        <p14:creationId xmlns:p14="http://schemas.microsoft.com/office/powerpoint/2010/main" val="81709415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603106" y="2280557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>
                <a:latin typeface="Arial"/>
                <a:cs typeface="Arial"/>
              </a:rPr>
              <a:t>Vježba</a:t>
            </a:r>
            <a:endParaRPr sz="5400">
              <a:latin typeface="Arial"/>
              <a:cs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6202680" y="775252"/>
            <a:ext cx="5699760" cy="54243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prijavite se u sustav Office 365 za škole sustav</a:t>
            </a: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pomoću poveznice _______ pristupite bilježnici</a:t>
            </a:r>
          </a:p>
          <a:p>
            <a:pPr marL="342900" lvl="0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rgbClr val="000000"/>
                </a:solidFill>
                <a:latin typeface="Arial"/>
                <a:cs typeface="Arial"/>
              </a:rPr>
              <a:t>preimenujte 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dodijeljenu stranicu (promijenite joj naslov)</a:t>
            </a: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na svoju stranicu dodajte:</a:t>
            </a:r>
          </a:p>
          <a:p>
            <a:pPr marL="800100" lvl="1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YouTube video</a:t>
            </a:r>
          </a:p>
          <a:p>
            <a:pPr marL="800100" lvl="1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ispisnu PDF datoteku</a:t>
            </a:r>
          </a:p>
          <a:p>
            <a:pPr marL="800100" lvl="1" indent="-342900"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poveznicu na neki vanjski sadržaj (npr. </a:t>
            </a:r>
            <a:r>
              <a:rPr lang="hr-HR" sz="2400" dirty="0" err="1">
                <a:solidFill>
                  <a:schemeClr val="tx1"/>
                </a:solidFill>
                <a:latin typeface="Arial"/>
                <a:cs typeface="Arial"/>
              </a:rPr>
              <a:t>Geogebra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hr-HR" sz="2400" dirty="0" err="1">
                <a:solidFill>
                  <a:schemeClr val="tx1"/>
                </a:solidFill>
                <a:latin typeface="Arial"/>
                <a:cs typeface="Arial"/>
              </a:rPr>
              <a:t>applet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, </a:t>
            </a:r>
            <a:r>
              <a:rPr lang="hr-HR" sz="2400" dirty="0" err="1">
                <a:solidFill>
                  <a:schemeClr val="tx1"/>
                </a:solidFill>
                <a:latin typeface="Arial"/>
                <a:cs typeface="Arial"/>
              </a:rPr>
              <a:t>Learning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 </a:t>
            </a:r>
            <a:r>
              <a:rPr lang="hr-HR" sz="2400" dirty="0" err="1">
                <a:solidFill>
                  <a:schemeClr val="tx1"/>
                </a:solidFill>
                <a:latin typeface="Arial"/>
                <a:cs typeface="Arial"/>
              </a:rPr>
              <a:t>Apps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, </a:t>
            </a:r>
            <a:r>
              <a:rPr lang="hr-HR" sz="2400" dirty="0" err="1">
                <a:solidFill>
                  <a:schemeClr val="tx1"/>
                </a:solidFill>
                <a:latin typeface="Arial"/>
                <a:cs typeface="Arial"/>
              </a:rPr>
              <a:t>Forms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…)</a:t>
            </a:r>
          </a:p>
        </p:txBody>
      </p:sp>
      <p:pic>
        <p:nvPicPr>
          <p:cNvPr id="5" name="Picture 2" descr="Checklist Task To Do - Free vector graphic on Pixabay">
            <a:extLst>
              <a:ext uri="{FF2B5EF4-FFF2-40B4-BE49-F238E27FC236}">
                <a16:creationId xmlns:a16="http://schemas.microsoft.com/office/drawing/2014/main" id="{037D17F8-D2DE-4A63-B7BC-99697BA6F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425" l="3241" r="98611">
                        <a14:foregroundMark x1="6019" y1="23176" x2="18519" y2="31760"/>
                        <a14:foregroundMark x1="15278" y1="12446" x2="15278" y2="19313"/>
                        <a14:foregroundMark x1="18519" y1="12446" x2="31944" y2="10300"/>
                        <a14:foregroundMark x1="16667" y1="41631" x2="17593" y2="65665"/>
                        <a14:foregroundMark x1="14352" y1="66524" x2="14815" y2="97425"/>
                        <a14:foregroundMark x1="14815" y1="97425" x2="15278" y2="97854"/>
                        <a14:foregroundMark x1="24074" y1="18455" x2="43519" y2="51073"/>
                        <a14:foregroundMark x1="43519" y1="51073" x2="72222" y2="72103"/>
                        <a14:foregroundMark x1="52778" y1="20172" x2="72685" y2="78970"/>
                        <a14:foregroundMark x1="72685" y1="78970" x2="75000" y2="81545"/>
                        <a14:foregroundMark x1="73148" y1="15880" x2="85648" y2="89700"/>
                        <a14:foregroundMark x1="65278" y1="19313" x2="71296" y2="86695"/>
                        <a14:foregroundMark x1="71296" y1="86695" x2="75000" y2="96996"/>
                        <a14:foregroundMark x1="81944" y1="20172" x2="88426" y2="93133"/>
                        <a14:foregroundMark x1="88426" y1="93133" x2="89352" y2="95279"/>
                        <a14:foregroundMark x1="41204" y1="10300" x2="77778" y2="16738"/>
                        <a14:foregroundMark x1="47222" y1="858" x2="65278" y2="5150"/>
                        <a14:foregroundMark x1="79630" y1="10300" x2="95370" y2="14163"/>
                        <a14:foregroundMark x1="21296" y1="69099" x2="24074" y2="89700"/>
                        <a14:foregroundMark x1="15278" y1="73820" x2="15278" y2="85408"/>
                        <a14:foregroundMark x1="16667" y1="87983" x2="58796" y2="96996"/>
                        <a14:foregroundMark x1="22222" y1="96137" x2="45370" y2="96137"/>
                        <a14:foregroundMark x1="97222" y1="29185" x2="96759" y2="58798"/>
                        <a14:foregroundMark x1="96759" y1="58798" x2="99074" y2="67382"/>
                        <a14:foregroundMark x1="98148" y1="76395" x2="98148" y2="93991"/>
                        <a14:foregroundMark x1="6944" y1="23176" x2="3241" y2="23176"/>
                        <a14:foregroundMark x1="94444" y1="18455" x2="93056" y2="36481"/>
                        <a14:foregroundMark x1="98148" y1="64807" x2="96296" y2="87124"/>
                        <a14:foregroundMark x1="86574" y1="96137" x2="57870" y2="93991"/>
                        <a14:foregroundMark x1="33796" y1="8584" x2="17593" y2="9442"/>
                        <a14:foregroundMark x1="17593" y1="15021" x2="16667" y2="30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560" y="226151"/>
            <a:ext cx="1587264" cy="171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ravokutnik 5">
            <a:extLst>
              <a:ext uri="{FF2B5EF4-FFF2-40B4-BE49-F238E27FC236}">
                <a16:creationId xmlns:a16="http://schemas.microsoft.com/office/drawing/2014/main" id="{319A4452-7512-43FB-B169-37874972BF04}"/>
              </a:ext>
            </a:extLst>
          </p:cNvPr>
          <p:cNvSpPr/>
          <p:nvPr/>
        </p:nvSpPr>
        <p:spPr>
          <a:xfrm>
            <a:off x="0" y="6477960"/>
            <a:ext cx="510588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1100" dirty="0">
                <a:solidFill>
                  <a:schemeClr val="bg1">
                    <a:lumMod val="75000"/>
                  </a:schemeClr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https://pixabay.com/vectors/checklist-task-to-do-list-plan-1295319/</a:t>
            </a:r>
            <a:r>
              <a:rPr lang="hr-HR" sz="1100" dirty="0">
                <a:solidFill>
                  <a:schemeClr val="bg1">
                    <a:lumMod val="75000"/>
                  </a:schemeClr>
                </a:solidFill>
              </a:rPr>
              <a:t> (20.7.2020.)</a:t>
            </a:r>
          </a:p>
        </p:txBody>
      </p:sp>
    </p:spTree>
    <p:extLst>
      <p:ext uri="{BB962C8B-B14F-4D97-AF65-F5344CB8AC3E}">
        <p14:creationId xmlns:p14="http://schemas.microsoft.com/office/powerpoint/2010/main" val="252290690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891469c11b_2_0"/>
          <p:cNvSpPr txBox="1">
            <a:spLocks noGrp="1"/>
          </p:cNvSpPr>
          <p:nvPr>
            <p:ph type="title"/>
          </p:nvPr>
        </p:nvSpPr>
        <p:spPr>
          <a:xfrm>
            <a:off x="679985" y="2213920"/>
            <a:ext cx="5861700" cy="1600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err="1">
                <a:latin typeface="Arial"/>
                <a:cs typeface="Arial"/>
              </a:rPr>
              <a:t>Edutorij</a:t>
            </a:r>
            <a:endParaRPr>
              <a:latin typeface="Arial"/>
              <a:cs typeface="Arial"/>
            </a:endParaRPr>
          </a:p>
        </p:txBody>
      </p:sp>
      <p:pic>
        <p:nvPicPr>
          <p:cNvPr id="6" name="Slika 141" descr="Slikovni rezultat za edutorij">
            <a:extLst>
              <a:ext uri="{FF2B5EF4-FFF2-40B4-BE49-F238E27FC236}">
                <a16:creationId xmlns:a16="http://schemas.microsoft.com/office/drawing/2014/main" id="{96954523-BFF6-4321-BF32-155818FF17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25522" y="1675114"/>
            <a:ext cx="3086493" cy="3507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2104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688450" y="262890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>
                <a:solidFill>
                  <a:schemeClr val="tx1"/>
                </a:solidFill>
                <a:latin typeface="+mn-lt"/>
              </a:rPr>
              <a:t>Cilj radionice</a:t>
            </a:r>
            <a:endParaRPr sz="54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6429829" y="775252"/>
            <a:ext cx="5159065" cy="54243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indent="0"/>
            <a:r>
              <a:rPr lang="hr-HR" sz="2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Cilj ove radionice je osvijestiti odgojno-obrazovne radnike o važnosti organiziranja digitalnih materijala, brizi o njihovoj sigurnosti te potaknuti polaznike na aktivnu primjenu naučenih principa i postupaka za upravljanje podacima i sadržajima pri radu u digitalnom okružju.</a:t>
            </a:r>
            <a:endParaRPr sz="28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576816" y="1848160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 err="1">
                <a:solidFill>
                  <a:schemeClr val="tx1"/>
                </a:solidFill>
                <a:latin typeface="Arial"/>
                <a:cs typeface="Arial"/>
              </a:rPr>
              <a:t>Edutorij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6202680" y="3471856"/>
            <a:ext cx="5928360" cy="2727696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indent="0"/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Edutorij je središnje mjesto za pohranu, objavu, razmjenu, ocjenjivanje i dohvat digitalnih obrazovnih materijala. (CARNET, 2017.)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F0AA30A0-14F0-49FE-92AA-3A0E0722120D}"/>
              </a:ext>
            </a:extLst>
          </p:cNvPr>
          <p:cNvPicPr/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844414" y="0"/>
            <a:ext cx="7347586" cy="338614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70055104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762000" y="1848160"/>
            <a:ext cx="4617720" cy="26476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Kako i kada koristiti </a:t>
            </a:r>
            <a:r>
              <a:rPr lang="hr-HR" sz="5400" dirty="0" err="1">
                <a:solidFill>
                  <a:schemeClr val="tx1"/>
                </a:solidFill>
                <a:latin typeface="Arial"/>
                <a:cs typeface="Arial"/>
              </a:rPr>
              <a:t>Edutorij</a:t>
            </a: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?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6096000" y="2010998"/>
            <a:ext cx="5791200" cy="4237402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571500" lvl="0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ideje za realizaciju nastave</a:t>
            </a:r>
          </a:p>
          <a:p>
            <a:pPr marL="571500" lvl="0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unutar zatvorenog sustava komunicirati i surađivati s kolegama i/ili učenicima</a:t>
            </a:r>
          </a:p>
          <a:p>
            <a:pPr marL="571500" lvl="0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podijeliti svoje nastavne materijale s kolegama i učenicima</a:t>
            </a:r>
          </a:p>
          <a:p>
            <a:pPr marL="571500" lvl="0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izraditi kolekciju materijala (svojih i tuđih)</a:t>
            </a:r>
          </a:p>
          <a:p>
            <a:pPr marL="571500" lvl="0" indent="-342900"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na jednom mjestu organizirati svoje nastavne materijale</a:t>
            </a:r>
          </a:p>
        </p:txBody>
      </p:sp>
      <p:pic>
        <p:nvPicPr>
          <p:cNvPr id="5" name="Picture 2" descr="Slikovni rezultat za questionmark">
            <a:extLst>
              <a:ext uri="{FF2B5EF4-FFF2-40B4-BE49-F238E27FC236}">
                <a16:creationId xmlns:a16="http://schemas.microsoft.com/office/drawing/2014/main" id="{9A7CD312-A723-41E0-B96E-9EB8E6C2CC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4103" y="152400"/>
            <a:ext cx="2787897" cy="1858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ravokutnik 1">
            <a:extLst>
              <a:ext uri="{FF2B5EF4-FFF2-40B4-BE49-F238E27FC236}">
                <a16:creationId xmlns:a16="http://schemas.microsoft.com/office/drawing/2014/main" id="{5057D1AD-5D4E-4E58-ADB0-824CA330CA99}"/>
              </a:ext>
            </a:extLst>
          </p:cNvPr>
          <p:cNvSpPr/>
          <p:nvPr/>
        </p:nvSpPr>
        <p:spPr>
          <a:xfrm>
            <a:off x="5631083" y="6443071"/>
            <a:ext cx="672103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200" dirty="0">
                <a:solidFill>
                  <a:schemeClr val="bg1">
                    <a:lumMod val="6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https://www.maxpixel.net/Duplicate-Request-Question-Mark-Note-Matter-2110767</a:t>
            </a:r>
            <a:r>
              <a:rPr lang="hr-HR" sz="1200" dirty="0">
                <a:solidFill>
                  <a:schemeClr val="bg1">
                    <a:lumMod val="65000"/>
                  </a:schemeClr>
                </a:solidFill>
              </a:rPr>
              <a:t> (20.7.2020.)</a:t>
            </a:r>
          </a:p>
        </p:txBody>
      </p:sp>
    </p:spTree>
    <p:extLst>
      <p:ext uri="{BB962C8B-B14F-4D97-AF65-F5344CB8AC3E}">
        <p14:creationId xmlns:p14="http://schemas.microsoft.com/office/powerpoint/2010/main" val="381203257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603106" y="2280557"/>
            <a:ext cx="3932100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Vježba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6202680" y="775252"/>
            <a:ext cx="5699760" cy="54243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indent="-34290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hr-HR" sz="2400" dirty="0">
                <a:latin typeface="Arial"/>
                <a:cs typeface="Arial"/>
                <a:hlinkClick r:id="rId3"/>
              </a:rPr>
              <a:t>https://edutorij.e-skole.hr/share/page/home-page</a:t>
            </a:r>
            <a:endParaRPr lang="hr-HR" sz="2400" dirty="0">
              <a:latin typeface="Arial"/>
              <a:cs typeface="Arial"/>
            </a:endParaRPr>
          </a:p>
          <a:p>
            <a:pPr marL="3429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prijavite se u Edutorij sa svojim </a:t>
            </a:r>
            <a:r>
              <a:rPr lang="hr-HR" sz="2400" dirty="0" err="1">
                <a:solidFill>
                  <a:schemeClr val="tx1"/>
                </a:solidFill>
                <a:latin typeface="Arial"/>
                <a:cs typeface="Arial"/>
              </a:rPr>
              <a:t>AAI@EduHr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 korisničkim podacima</a:t>
            </a:r>
          </a:p>
          <a:p>
            <a:pPr marL="3429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pronađite neki materijal vezan za vaš nastavni predmet</a:t>
            </a:r>
          </a:p>
          <a:p>
            <a:pPr marL="3429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zabilježite ga kao </a:t>
            </a:r>
            <a:r>
              <a:rPr lang="hr-HR" sz="2400" i="1" dirty="0">
                <a:solidFill>
                  <a:schemeClr val="tx1"/>
                </a:solidFill>
                <a:latin typeface="Arial"/>
                <a:cs typeface="Arial"/>
              </a:rPr>
              <a:t>favorit</a:t>
            </a: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 ako vam se svidi</a:t>
            </a:r>
          </a:p>
        </p:txBody>
      </p:sp>
      <p:pic>
        <p:nvPicPr>
          <p:cNvPr id="5" name="Picture 2" descr="Checklist Task To Do - Free vector graphic on Pixabay">
            <a:extLst>
              <a:ext uri="{FF2B5EF4-FFF2-40B4-BE49-F238E27FC236}">
                <a16:creationId xmlns:a16="http://schemas.microsoft.com/office/drawing/2014/main" id="{037D17F8-D2DE-4A63-B7BC-99697BA6F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7425" l="3241" r="98611">
                        <a14:foregroundMark x1="6019" y1="23176" x2="18519" y2="31760"/>
                        <a14:foregroundMark x1="15278" y1="12446" x2="15278" y2="19313"/>
                        <a14:foregroundMark x1="18519" y1="12446" x2="31944" y2="10300"/>
                        <a14:foregroundMark x1="16667" y1="41631" x2="17593" y2="65665"/>
                        <a14:foregroundMark x1="14352" y1="66524" x2="14815" y2="97425"/>
                        <a14:foregroundMark x1="14815" y1="97425" x2="15278" y2="97854"/>
                        <a14:foregroundMark x1="24074" y1="18455" x2="43519" y2="51073"/>
                        <a14:foregroundMark x1="43519" y1="51073" x2="72222" y2="72103"/>
                        <a14:foregroundMark x1="52778" y1="20172" x2="72685" y2="78970"/>
                        <a14:foregroundMark x1="72685" y1="78970" x2="75000" y2="81545"/>
                        <a14:foregroundMark x1="73148" y1="15880" x2="85648" y2="89700"/>
                        <a14:foregroundMark x1="65278" y1="19313" x2="71296" y2="86695"/>
                        <a14:foregroundMark x1="71296" y1="86695" x2="75000" y2="96996"/>
                        <a14:foregroundMark x1="81944" y1="20172" x2="88426" y2="93133"/>
                        <a14:foregroundMark x1="88426" y1="93133" x2="89352" y2="95279"/>
                        <a14:foregroundMark x1="41204" y1="10300" x2="77778" y2="16738"/>
                        <a14:foregroundMark x1="47222" y1="858" x2="65278" y2="5150"/>
                        <a14:foregroundMark x1="79630" y1="10300" x2="95370" y2="14163"/>
                        <a14:foregroundMark x1="21296" y1="69099" x2="24074" y2="89700"/>
                        <a14:foregroundMark x1="15278" y1="73820" x2="15278" y2="85408"/>
                        <a14:foregroundMark x1="16667" y1="87983" x2="58796" y2="96996"/>
                        <a14:foregroundMark x1="22222" y1="96137" x2="45370" y2="96137"/>
                        <a14:foregroundMark x1="97222" y1="29185" x2="96759" y2="58798"/>
                        <a14:foregroundMark x1="96759" y1="58798" x2="99074" y2="67382"/>
                        <a14:foregroundMark x1="98148" y1="76395" x2="98148" y2="93991"/>
                        <a14:foregroundMark x1="6944" y1="23176" x2="3241" y2="23176"/>
                        <a14:foregroundMark x1="94444" y1="18455" x2="93056" y2="36481"/>
                        <a14:foregroundMark x1="98148" y1="64807" x2="96296" y2="87124"/>
                        <a14:foregroundMark x1="86574" y1="96137" x2="57870" y2="93991"/>
                        <a14:foregroundMark x1="33796" y1="8584" x2="17593" y2="9442"/>
                        <a14:foregroundMark x1="17593" y1="15021" x2="16667" y2="30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560" y="226151"/>
            <a:ext cx="1587264" cy="171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ravokutnik 5">
            <a:extLst>
              <a:ext uri="{FF2B5EF4-FFF2-40B4-BE49-F238E27FC236}">
                <a16:creationId xmlns:a16="http://schemas.microsoft.com/office/drawing/2014/main" id="{28E8305A-3209-44D5-A541-2C036BF87878}"/>
              </a:ext>
            </a:extLst>
          </p:cNvPr>
          <p:cNvSpPr/>
          <p:nvPr/>
        </p:nvSpPr>
        <p:spPr>
          <a:xfrm>
            <a:off x="0" y="6477960"/>
            <a:ext cx="510588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1100" dirty="0">
                <a:solidFill>
                  <a:schemeClr val="bg1">
                    <a:lumMod val="75000"/>
                  </a:schemeClr>
                </a:solidFill>
                <a:hlinkClick r:id="rId6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https://pixabay.com/vectors/checklist-task-to-do-list-plan-1295319/</a:t>
            </a:r>
            <a:r>
              <a:rPr lang="hr-HR" sz="1100" dirty="0">
                <a:solidFill>
                  <a:schemeClr val="bg1">
                    <a:lumMod val="75000"/>
                  </a:schemeClr>
                </a:solidFill>
              </a:rPr>
              <a:t> (20.7.2020.)</a:t>
            </a:r>
          </a:p>
        </p:txBody>
      </p:sp>
    </p:spTree>
    <p:extLst>
      <p:ext uri="{BB962C8B-B14F-4D97-AF65-F5344CB8AC3E}">
        <p14:creationId xmlns:p14="http://schemas.microsoft.com/office/powerpoint/2010/main" val="2046881731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891469c11b_2_0"/>
          <p:cNvSpPr txBox="1">
            <a:spLocks noGrp="1"/>
          </p:cNvSpPr>
          <p:nvPr>
            <p:ph type="title"/>
          </p:nvPr>
        </p:nvSpPr>
        <p:spPr>
          <a:xfrm>
            <a:off x="558065" y="1848160"/>
            <a:ext cx="5861700" cy="2175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sz="5400">
                <a:latin typeface="Arial"/>
                <a:cs typeface="Arial"/>
              </a:rPr>
              <a:t>Korištenje </a:t>
            </a:r>
            <a:r>
              <a:rPr lang="hr-HR" sz="5400" err="1">
                <a:latin typeface="Arial"/>
                <a:cs typeface="Arial"/>
              </a:rPr>
              <a:t>Edutorija</a:t>
            </a:r>
            <a:endParaRPr sz="5400">
              <a:latin typeface="Arial"/>
              <a:cs typeface="Arial"/>
            </a:endParaRPr>
          </a:p>
        </p:txBody>
      </p:sp>
      <p:pic>
        <p:nvPicPr>
          <p:cNvPr id="2" name="Slika 141" descr="Slikovni rezultat za edutorij">
            <a:extLst>
              <a:ext uri="{FF2B5EF4-FFF2-40B4-BE49-F238E27FC236}">
                <a16:creationId xmlns:a16="http://schemas.microsoft.com/office/drawing/2014/main" id="{99CE4C65-2422-4165-937E-7B44FAA136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25522" y="1675114"/>
            <a:ext cx="3086493" cy="3507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349293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jagram 1">
            <a:extLst>
              <a:ext uri="{FF2B5EF4-FFF2-40B4-BE49-F238E27FC236}">
                <a16:creationId xmlns:a16="http://schemas.microsoft.com/office/drawing/2014/main" id="{58E9965E-2328-4E90-B6A0-B9808B5ED6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842788814"/>
              </p:ext>
            </p:extLst>
          </p:nvPr>
        </p:nvGraphicFramePr>
        <p:xfrm>
          <a:off x="-513510" y="-525907"/>
          <a:ext cx="13864782" cy="81975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Elipsa 2">
            <a:extLst>
              <a:ext uri="{FF2B5EF4-FFF2-40B4-BE49-F238E27FC236}">
                <a16:creationId xmlns:a16="http://schemas.microsoft.com/office/drawing/2014/main" id="{840B87AE-D4E4-40E4-A278-78E9EC10EF1B}"/>
              </a:ext>
            </a:extLst>
          </p:cNvPr>
          <p:cNvSpPr/>
          <p:nvPr/>
        </p:nvSpPr>
        <p:spPr>
          <a:xfrm>
            <a:off x="1479542" y="3077643"/>
            <a:ext cx="332756" cy="351357"/>
          </a:xfrm>
          <a:prstGeom prst="ellipse">
            <a:avLst/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5">
              <a:alpha val="50000"/>
              <a:hueOff val="-1501898"/>
              <a:satOff val="-3871"/>
              <a:lumOff val="-2614"/>
              <a:alphaOff val="0"/>
            </a:schemeClr>
          </a:fillRef>
          <a:effectRef idx="0">
            <a:schemeClr val="accent5">
              <a:alpha val="50000"/>
              <a:hueOff val="-1501898"/>
              <a:satOff val="-3871"/>
              <a:lumOff val="-2614"/>
              <a:alphaOff val="0"/>
            </a:schemeClr>
          </a:effectRef>
          <a:fontRef idx="minor">
            <a:schemeClr val="tx1"/>
          </a:fontRef>
        </p:style>
      </p:sp>
      <p:sp>
        <p:nvSpPr>
          <p:cNvPr id="4" name="Elipsa 3">
            <a:extLst>
              <a:ext uri="{FF2B5EF4-FFF2-40B4-BE49-F238E27FC236}">
                <a16:creationId xmlns:a16="http://schemas.microsoft.com/office/drawing/2014/main" id="{69547BF3-5EC5-4F0D-936E-68FCEF2EE3D3}"/>
              </a:ext>
            </a:extLst>
          </p:cNvPr>
          <p:cNvSpPr/>
          <p:nvPr/>
        </p:nvSpPr>
        <p:spPr>
          <a:xfrm>
            <a:off x="10556542" y="3166087"/>
            <a:ext cx="1622337" cy="1625152"/>
          </a:xfrm>
          <a:prstGeom prst="ellipse">
            <a:avLst/>
          </a:prstGeom>
          <a:solidFill>
            <a:srgbClr val="9DE7DB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Tehnički detalji</a:t>
            </a:r>
          </a:p>
        </p:txBody>
      </p:sp>
      <p:sp>
        <p:nvSpPr>
          <p:cNvPr id="5" name="Elipsa 4">
            <a:extLst>
              <a:ext uri="{FF2B5EF4-FFF2-40B4-BE49-F238E27FC236}">
                <a16:creationId xmlns:a16="http://schemas.microsoft.com/office/drawing/2014/main" id="{4F181449-081C-4E50-948E-ACEEC5860EC2}"/>
              </a:ext>
            </a:extLst>
          </p:cNvPr>
          <p:cNvSpPr/>
          <p:nvPr/>
        </p:nvSpPr>
        <p:spPr>
          <a:xfrm>
            <a:off x="9550185" y="4087626"/>
            <a:ext cx="1504188" cy="1421091"/>
          </a:xfrm>
          <a:prstGeom prst="ellipse">
            <a:avLst/>
          </a:prstGeom>
          <a:solidFill>
            <a:srgbClr val="BCCC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Bilješke</a:t>
            </a:r>
          </a:p>
        </p:txBody>
      </p:sp>
      <p:sp>
        <p:nvSpPr>
          <p:cNvPr id="6" name="Google Shape;121;p2">
            <a:extLst>
              <a:ext uri="{FF2B5EF4-FFF2-40B4-BE49-F238E27FC236}">
                <a16:creationId xmlns:a16="http://schemas.microsoft.com/office/drawing/2014/main" id="{B54849B7-729D-46DF-B698-506372E8D862}"/>
              </a:ext>
            </a:extLst>
          </p:cNvPr>
          <p:cNvSpPr txBox="1">
            <a:spLocks/>
          </p:cNvSpPr>
          <p:nvPr/>
        </p:nvSpPr>
        <p:spPr>
          <a:xfrm>
            <a:off x="2559893" y="0"/>
            <a:ext cx="7072213" cy="8236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90000"/>
              </a:lnSpc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3600" dirty="0">
                <a:ea typeface="Open Sans" panose="020B0604020202020204" charset="0"/>
              </a:rPr>
              <a:t>Unos novog materijala</a:t>
            </a:r>
          </a:p>
        </p:txBody>
      </p:sp>
      <p:pic>
        <p:nvPicPr>
          <p:cNvPr id="7" name="Picture 2" descr="Checklist Task To Do - Free vector graphic on Pixabay">
            <a:extLst>
              <a:ext uri="{FF2B5EF4-FFF2-40B4-BE49-F238E27FC236}">
                <a16:creationId xmlns:a16="http://schemas.microsoft.com/office/drawing/2014/main" id="{F185344F-5013-4D6D-96D2-A9E4FB26EA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97425" l="3241" r="98611">
                        <a14:foregroundMark x1="6019" y1="23176" x2="18519" y2="31760"/>
                        <a14:foregroundMark x1="15278" y1="12446" x2="15278" y2="19313"/>
                        <a14:foregroundMark x1="18519" y1="12446" x2="31944" y2="10300"/>
                        <a14:foregroundMark x1="16667" y1="41631" x2="17593" y2="65665"/>
                        <a14:foregroundMark x1="14352" y1="66524" x2="14815" y2="97425"/>
                        <a14:foregroundMark x1="14815" y1="97425" x2="15278" y2="97854"/>
                        <a14:foregroundMark x1="24074" y1="18455" x2="43519" y2="51073"/>
                        <a14:foregroundMark x1="43519" y1="51073" x2="72222" y2="72103"/>
                        <a14:foregroundMark x1="52778" y1="20172" x2="72685" y2="78970"/>
                        <a14:foregroundMark x1="72685" y1="78970" x2="75000" y2="81545"/>
                        <a14:foregroundMark x1="73148" y1="15880" x2="85648" y2="89700"/>
                        <a14:foregroundMark x1="65278" y1="19313" x2="71296" y2="86695"/>
                        <a14:foregroundMark x1="71296" y1="86695" x2="75000" y2="96996"/>
                        <a14:foregroundMark x1="81944" y1="20172" x2="88426" y2="93133"/>
                        <a14:foregroundMark x1="88426" y1="93133" x2="89352" y2="95279"/>
                        <a14:foregroundMark x1="41204" y1="10300" x2="77778" y2="16738"/>
                        <a14:foregroundMark x1="47222" y1="858" x2="65278" y2="5150"/>
                        <a14:foregroundMark x1="79630" y1="10300" x2="95370" y2="14163"/>
                        <a14:foregroundMark x1="21296" y1="69099" x2="24074" y2="89700"/>
                        <a14:foregroundMark x1="15278" y1="73820" x2="15278" y2="85408"/>
                        <a14:foregroundMark x1="16667" y1="87983" x2="58796" y2="96996"/>
                        <a14:foregroundMark x1="22222" y1="96137" x2="45370" y2="96137"/>
                        <a14:foregroundMark x1="97222" y1="29185" x2="96759" y2="58798"/>
                        <a14:foregroundMark x1="96759" y1="58798" x2="99074" y2="67382"/>
                        <a14:foregroundMark x1="98148" y1="76395" x2="98148" y2="93991"/>
                        <a14:foregroundMark x1="6944" y1="23176" x2="3241" y2="23176"/>
                        <a14:foregroundMark x1="94444" y1="18455" x2="93056" y2="36481"/>
                        <a14:foregroundMark x1="98148" y1="64807" x2="96296" y2="87124"/>
                        <a14:foregroundMark x1="86574" y1="96137" x2="57870" y2="93991"/>
                        <a14:foregroundMark x1="33796" y1="8584" x2="17593" y2="9442"/>
                        <a14:foregroundMark x1="17593" y1="15021" x2="16667" y2="30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399" y="134112"/>
            <a:ext cx="763589" cy="823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0681174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601200" y="1872544"/>
            <a:ext cx="3932100" cy="2004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Vježba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6669024" y="1426464"/>
            <a:ext cx="4919870" cy="390144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3429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priključite se kolekciji za objedinjavanje svih materijala namijenjenih satovima razrednika za vašu školu</a:t>
            </a:r>
          </a:p>
          <a:p>
            <a:pPr marL="342900" lvl="0" indent="-34290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Pronađite neki prikladni materijal za tu namjenu i dodajte ga u kolekciju</a:t>
            </a:r>
            <a:endParaRPr sz="2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5" name="Picture 2" descr="Checklist Task To Do - Free vector graphic on Pixabay">
            <a:extLst>
              <a:ext uri="{FF2B5EF4-FFF2-40B4-BE49-F238E27FC236}">
                <a16:creationId xmlns:a16="http://schemas.microsoft.com/office/drawing/2014/main" id="{280BBBEB-74AC-4BA8-95AC-6ED665B9AF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425" l="3241" r="98611">
                        <a14:foregroundMark x1="6019" y1="23176" x2="18519" y2="31760"/>
                        <a14:foregroundMark x1="15278" y1="12446" x2="15278" y2="19313"/>
                        <a14:foregroundMark x1="18519" y1="12446" x2="31944" y2="10300"/>
                        <a14:foregroundMark x1="16667" y1="41631" x2="17593" y2="65665"/>
                        <a14:foregroundMark x1="14352" y1="66524" x2="14815" y2="97425"/>
                        <a14:foregroundMark x1="14815" y1="97425" x2="15278" y2="97854"/>
                        <a14:foregroundMark x1="24074" y1="18455" x2="43519" y2="51073"/>
                        <a14:foregroundMark x1="43519" y1="51073" x2="72222" y2="72103"/>
                        <a14:foregroundMark x1="52778" y1="20172" x2="72685" y2="78970"/>
                        <a14:foregroundMark x1="72685" y1="78970" x2="75000" y2="81545"/>
                        <a14:foregroundMark x1="73148" y1="15880" x2="85648" y2="89700"/>
                        <a14:foregroundMark x1="65278" y1="19313" x2="71296" y2="86695"/>
                        <a14:foregroundMark x1="71296" y1="86695" x2="75000" y2="96996"/>
                        <a14:foregroundMark x1="81944" y1="20172" x2="88426" y2="93133"/>
                        <a14:foregroundMark x1="88426" y1="93133" x2="89352" y2="95279"/>
                        <a14:foregroundMark x1="41204" y1="10300" x2="77778" y2="16738"/>
                        <a14:foregroundMark x1="47222" y1="858" x2="65278" y2="5150"/>
                        <a14:foregroundMark x1="79630" y1="10300" x2="95370" y2="14163"/>
                        <a14:foregroundMark x1="21296" y1="69099" x2="24074" y2="89700"/>
                        <a14:foregroundMark x1="15278" y1="73820" x2="15278" y2="85408"/>
                        <a14:foregroundMark x1="16667" y1="87983" x2="58796" y2="96996"/>
                        <a14:foregroundMark x1="22222" y1="96137" x2="45370" y2="96137"/>
                        <a14:foregroundMark x1="97222" y1="29185" x2="96759" y2="58798"/>
                        <a14:foregroundMark x1="96759" y1="58798" x2="99074" y2="67382"/>
                        <a14:foregroundMark x1="98148" y1="76395" x2="98148" y2="93991"/>
                        <a14:foregroundMark x1="6944" y1="23176" x2="3241" y2="23176"/>
                        <a14:foregroundMark x1="94444" y1="18455" x2="93056" y2="36481"/>
                        <a14:foregroundMark x1="98148" y1="64807" x2="96296" y2="87124"/>
                        <a14:foregroundMark x1="86574" y1="96137" x2="57870" y2="93991"/>
                        <a14:foregroundMark x1="33796" y1="8584" x2="17593" y2="9442"/>
                        <a14:foregroundMark x1="17593" y1="15021" x2="16667" y2="309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9560" y="226151"/>
            <a:ext cx="1587264" cy="1712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F71D3233-0BE0-4497-84F4-5097173B598C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09415" y="5352288"/>
            <a:ext cx="1105808" cy="990157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9D700670-738B-48DF-ABE6-F2A0279E539D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969170" y="5352288"/>
            <a:ext cx="951653" cy="990157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7006980F-DC94-41D2-9594-19D88303F2EE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97696" y="5327904"/>
            <a:ext cx="971474" cy="990156"/>
          </a:xfrm>
          <a:prstGeom prst="rect">
            <a:avLst/>
          </a:prstGeom>
        </p:spPr>
      </p:pic>
      <p:sp>
        <p:nvSpPr>
          <p:cNvPr id="9" name="Pravokutnik 8">
            <a:extLst>
              <a:ext uri="{FF2B5EF4-FFF2-40B4-BE49-F238E27FC236}">
                <a16:creationId xmlns:a16="http://schemas.microsoft.com/office/drawing/2014/main" id="{040F5D34-A978-456F-B755-6723C3A175EE}"/>
              </a:ext>
            </a:extLst>
          </p:cNvPr>
          <p:cNvSpPr/>
          <p:nvPr/>
        </p:nvSpPr>
        <p:spPr>
          <a:xfrm>
            <a:off x="0" y="6477960"/>
            <a:ext cx="510588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sz="1100" dirty="0">
                <a:solidFill>
                  <a:schemeClr val="bg1">
                    <a:lumMod val="75000"/>
                  </a:schemeClr>
                </a:solidFill>
                <a:hlinkClick r:id="rId8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https://pixabay.com/vectors/checklist-task-to-do-list-plan-1295319/</a:t>
            </a:r>
            <a:r>
              <a:rPr lang="hr-HR" sz="1100" dirty="0">
                <a:solidFill>
                  <a:schemeClr val="bg1">
                    <a:lumMod val="75000"/>
                  </a:schemeClr>
                </a:solidFill>
              </a:rPr>
              <a:t> (20.7.2020.)</a:t>
            </a:r>
          </a:p>
        </p:txBody>
      </p:sp>
    </p:spTree>
    <p:extLst>
      <p:ext uri="{BB962C8B-B14F-4D97-AF65-F5344CB8AC3E}">
        <p14:creationId xmlns:p14="http://schemas.microsoft.com/office/powerpoint/2010/main" val="409621544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4862F0F-70AC-46BA-ABE4-82BBD38A7B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565" y="2202121"/>
            <a:ext cx="4437636" cy="1600200"/>
          </a:xfrm>
        </p:spPr>
        <p:txBody>
          <a:bodyPr/>
          <a:lstStyle/>
          <a:p>
            <a:r>
              <a:rPr lang="hr-HR" dirty="0">
                <a:solidFill>
                  <a:schemeClr val="tx1"/>
                </a:solidFill>
                <a:latin typeface="Arial"/>
                <a:cs typeface="Arial"/>
              </a:rPr>
              <a:t>Ponovimo</a:t>
            </a:r>
          </a:p>
        </p:txBody>
      </p:sp>
      <p:sp>
        <p:nvSpPr>
          <p:cNvPr id="4" name="Rezervirano mjesto teksta 3">
            <a:extLst>
              <a:ext uri="{FF2B5EF4-FFF2-40B4-BE49-F238E27FC236}">
                <a16:creationId xmlns:a16="http://schemas.microsoft.com/office/drawing/2014/main" id="{8CE08488-F256-4520-8FC5-AB10B1EF64F5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6255423" y="191729"/>
            <a:ext cx="5715000" cy="6199498"/>
          </a:xfrm>
        </p:spPr>
        <p:txBody>
          <a:bodyPr>
            <a:normAutofit/>
          </a:bodyPr>
          <a:lstStyle/>
          <a:p>
            <a:r>
              <a:rPr lang="hr-HR" sz="2000" dirty="0">
                <a:solidFill>
                  <a:schemeClr val="tx1"/>
                </a:solidFill>
                <a:latin typeface="+mj-lt"/>
              </a:rPr>
              <a:t>Posvetite pažnju organizaciji digitalnih sadržaja, isplatit će se!</a:t>
            </a:r>
          </a:p>
          <a:p>
            <a:endParaRPr lang="hr-HR" sz="2000" dirty="0">
              <a:solidFill>
                <a:schemeClr val="tx1"/>
              </a:solidFill>
              <a:latin typeface="+mj-lt"/>
            </a:endParaRPr>
          </a:p>
          <a:p>
            <a:r>
              <a:rPr lang="hr-HR" sz="2000" dirty="0">
                <a:solidFill>
                  <a:schemeClr val="tx1"/>
                </a:solidFill>
                <a:latin typeface="+mj-lt"/>
              </a:rPr>
              <a:t>Poučite svoje učenike o autorskim pravima i licencama!</a:t>
            </a:r>
          </a:p>
          <a:p>
            <a:endParaRPr lang="hr-HR" sz="2000" dirty="0">
              <a:solidFill>
                <a:schemeClr val="tx1"/>
              </a:solidFill>
              <a:latin typeface="+mj-lt"/>
            </a:endParaRPr>
          </a:p>
          <a:p>
            <a:r>
              <a:rPr lang="hr-HR" sz="2000" dirty="0">
                <a:solidFill>
                  <a:schemeClr val="tx1"/>
                </a:solidFill>
                <a:latin typeface="+mj-lt"/>
              </a:rPr>
              <a:t>Obratite pozornost na formate datoteka!</a:t>
            </a:r>
          </a:p>
          <a:p>
            <a:endParaRPr lang="hr-HR" sz="2000" dirty="0">
              <a:solidFill>
                <a:schemeClr val="tx1"/>
              </a:solidFill>
              <a:latin typeface="+mj-lt"/>
            </a:endParaRPr>
          </a:p>
          <a:p>
            <a:r>
              <a:rPr lang="hr-HR" sz="2000" dirty="0">
                <a:solidFill>
                  <a:schemeClr val="tx1"/>
                </a:solidFill>
                <a:latin typeface="+mj-lt"/>
              </a:rPr>
              <a:t>Uštedite vrijeme provedeno u opetovanom pretraživanju interneta!</a:t>
            </a:r>
          </a:p>
          <a:p>
            <a:endParaRPr lang="hr-HR" sz="2000" dirty="0">
              <a:solidFill>
                <a:schemeClr val="tx1"/>
              </a:solidFill>
              <a:latin typeface="+mj-lt"/>
            </a:endParaRPr>
          </a:p>
          <a:p>
            <a:r>
              <a:rPr lang="hr-HR" sz="2000" dirty="0">
                <a:solidFill>
                  <a:schemeClr val="tx1"/>
                </a:solidFill>
                <a:latin typeface="+mj-lt"/>
              </a:rPr>
              <a:t>Koristite sustave za organizaciju u oblaku, kao primarni način pohrane ili kao sigurnosnu kopiju.</a:t>
            </a:r>
          </a:p>
        </p:txBody>
      </p:sp>
    </p:spTree>
    <p:extLst>
      <p:ext uri="{BB962C8B-B14F-4D97-AF65-F5344CB8AC3E}">
        <p14:creationId xmlns:p14="http://schemas.microsoft.com/office/powerpoint/2010/main" val="318052321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2829126" y="1336130"/>
            <a:ext cx="6999398" cy="23657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Pitanja?    Prijedlozi?  Komentari?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pic>
        <p:nvPicPr>
          <p:cNvPr id="3074" name="Picture 2" descr="Free photo Answers Uncertain Help Question Mark Questions - Max Pixel">
            <a:extLst>
              <a:ext uri="{FF2B5EF4-FFF2-40B4-BE49-F238E27FC236}">
                <a16:creationId xmlns:a16="http://schemas.microsoft.com/office/drawing/2014/main" id="{7525960E-67EE-4A6E-A177-498CAC7BDB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4371" y="4106050"/>
            <a:ext cx="24384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ravokutnik 1">
            <a:extLst>
              <a:ext uri="{FF2B5EF4-FFF2-40B4-BE49-F238E27FC236}">
                <a16:creationId xmlns:a16="http://schemas.microsoft.com/office/drawing/2014/main" id="{6A02B367-2F3F-4047-A4A8-C2459F818217}"/>
              </a:ext>
            </a:extLst>
          </p:cNvPr>
          <p:cNvSpPr/>
          <p:nvPr/>
        </p:nvSpPr>
        <p:spPr>
          <a:xfrm>
            <a:off x="6095999" y="6329007"/>
            <a:ext cx="493467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200" dirty="0">
                <a:solidFill>
                  <a:schemeClr val="bg1">
                    <a:lumMod val="85000"/>
                  </a:schemeClr>
                </a:solidFill>
              </a:rPr>
              <a:t>https://www.maxpixel.net/static/photo/1x/Answers-Uncertain-Help-Question-Mark-Questions-2306526.jpg (20.7.2020.)</a:t>
            </a:r>
          </a:p>
        </p:txBody>
      </p:sp>
    </p:spTree>
    <p:extLst>
      <p:ext uri="{BB962C8B-B14F-4D97-AF65-F5344CB8AC3E}">
        <p14:creationId xmlns:p14="http://schemas.microsoft.com/office/powerpoint/2010/main" val="4021424052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601200" y="1872544"/>
            <a:ext cx="3932100" cy="2004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  <a:cs typeface="Arial"/>
              </a:rPr>
              <a:t>Evaluacija</a:t>
            </a:r>
            <a:endParaRPr sz="5400" dirty="0">
              <a:solidFill>
                <a:schemeClr val="tx1"/>
              </a:solidFill>
              <a:latin typeface="Arial"/>
              <a:cs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6669024" y="1426464"/>
            <a:ext cx="4919870" cy="390144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</a:pPr>
            <a:r>
              <a:rPr lang="hr-HR" sz="2400" dirty="0">
                <a:solidFill>
                  <a:schemeClr val="tx1"/>
                </a:solidFill>
                <a:latin typeface="Arial"/>
                <a:cs typeface="Arial"/>
              </a:rPr>
              <a:t>Poveznica na upitnik</a:t>
            </a:r>
            <a:endParaRPr sz="2400" dirty="0">
              <a:solidFill>
                <a:schemeClr val="tx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4655463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Google Shape;141;p3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822310" y="1614744"/>
            <a:ext cx="2311400" cy="3136900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3"/>
          <p:cNvSpPr txBox="1"/>
          <p:nvPr/>
        </p:nvSpPr>
        <p:spPr>
          <a:xfrm>
            <a:off x="2448228" y="6100198"/>
            <a:ext cx="705956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Latn-RS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Kontakt: Hrvatska akademska i istraživačka mreža – CARNET | Josipa Marohnića 5, 10000 Zagreb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Latn-RS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Tel.: +385 1 6661 616 | www.carnet.hr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143" name="Google Shape;143;p3"/>
          <p:cNvCxnSpPr/>
          <p:nvPr/>
        </p:nvCxnSpPr>
        <p:spPr>
          <a:xfrm>
            <a:off x="2544215" y="6038269"/>
            <a:ext cx="6764594" cy="0"/>
          </a:xfrm>
          <a:prstGeom prst="straightConnector1">
            <a:avLst/>
          </a:prstGeom>
          <a:noFill/>
          <a:ln w="9525" cap="flat" cmpd="sng">
            <a:solidFill>
              <a:schemeClr val="l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44" name="Google Shape;144;p3"/>
          <p:cNvSpPr txBox="1"/>
          <p:nvPr/>
        </p:nvSpPr>
        <p:spPr>
          <a:xfrm>
            <a:off x="2372689" y="4989503"/>
            <a:ext cx="721064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Latn-RS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Projekt je sufinancirala Europska unija iz europskih strukturnih i investicijskih fondova.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Latn-RS" sz="1200" b="0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Više informacija o EU fondovima možete naći na web stranicama Ministarstva regionalnoga razvoja i fondova Europske unije: www.strukturnifondovi.hr</a:t>
            </a:r>
            <a:endParaRPr sz="1200" b="0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45" name="Google Shape;145;p3"/>
          <p:cNvSpPr txBox="1"/>
          <p:nvPr/>
        </p:nvSpPr>
        <p:spPr>
          <a:xfrm>
            <a:off x="2054637" y="5602731"/>
            <a:ext cx="7846746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sr-Latn-RS" sz="12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Sadržaj ovog materijala isključiva je odgovornost Hrvatske akademske i istraživačke mreže - CARNET.</a:t>
            </a:r>
            <a:endParaRPr/>
          </a:p>
        </p:txBody>
      </p:sp>
      <p:sp>
        <p:nvSpPr>
          <p:cNvPr id="7" name="Rectangle 1">
            <a:extLst>
              <a:ext uri="{FF2B5EF4-FFF2-40B4-BE49-F238E27FC236}">
                <a16:creationId xmlns:a16="http://schemas.microsoft.com/office/drawing/2014/main" id="{A4B9A252-2E07-4195-9F16-FA64F9573E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0431" y="353496"/>
            <a:ext cx="5618945" cy="52322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914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371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288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2860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43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004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57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sr-Latn-RS" sz="1400" b="0" i="0" u="none" strike="noStrike" cap="none" normalizeH="0" baseline="0" dirty="0">
                <a:ln>
                  <a:noFill/>
                </a:ln>
                <a:solidFill>
                  <a:srgbClr val="464646"/>
                </a:solidFill>
                <a:effectLst/>
                <a:latin typeface="source sans pro" panose="020B0503030403020204" pitchFamily="34" charset="0"/>
              </a:rPr>
              <a:t>Ovo </a:t>
            </a:r>
            <a:r>
              <a:rPr kumimoji="0" lang="sr-Latn-RS" altLang="sr-Latn-RS" sz="1400" b="0" i="0" u="none" strike="noStrike" cap="none" normalizeH="0" baseline="0" dirty="0" err="1">
                <a:ln>
                  <a:noFill/>
                </a:ln>
                <a:solidFill>
                  <a:srgbClr val="464646"/>
                </a:solidFill>
                <a:effectLst/>
                <a:latin typeface="source sans pro" panose="020B0503030403020204" pitchFamily="34" charset="0"/>
              </a:rPr>
              <a:t>djelo</a:t>
            </a:r>
            <a:r>
              <a:rPr kumimoji="0" lang="sr-Latn-RS" altLang="sr-Latn-RS" sz="1400" b="0" i="0" u="none" strike="noStrike" cap="none" normalizeH="0" baseline="0" dirty="0">
                <a:ln>
                  <a:noFill/>
                </a:ln>
                <a:solidFill>
                  <a:srgbClr val="464646"/>
                </a:solidFill>
                <a:effectLst/>
                <a:latin typeface="source sans pro" panose="020B0503030403020204" pitchFamily="34" charset="0"/>
              </a:rPr>
              <a:t> je dano na </a:t>
            </a:r>
            <a:r>
              <a:rPr kumimoji="0" lang="sr-Latn-RS" altLang="sr-Latn-RS" sz="1400" b="0" i="0" u="none" strike="noStrike" cap="none" normalizeH="0" baseline="0" dirty="0" err="1">
                <a:ln>
                  <a:noFill/>
                </a:ln>
                <a:solidFill>
                  <a:srgbClr val="464646"/>
                </a:solidFill>
                <a:effectLst/>
                <a:latin typeface="source sans pro" panose="020B0503030403020204" pitchFamily="34" charset="0"/>
              </a:rPr>
              <a:t>korištenje</a:t>
            </a:r>
            <a:r>
              <a:rPr kumimoji="0" lang="sr-Latn-RS" altLang="sr-Latn-RS" sz="1400" b="0" i="0" u="none" strike="noStrike" cap="none" normalizeH="0" baseline="0" dirty="0">
                <a:ln>
                  <a:noFill/>
                </a:ln>
                <a:solidFill>
                  <a:srgbClr val="464646"/>
                </a:solidFill>
                <a:effectLst/>
                <a:latin typeface="source sans pro" panose="020B0503030403020204" pitchFamily="34" charset="0"/>
              </a:rPr>
              <a:t> pod licencom </a:t>
            </a:r>
            <a:r>
              <a:rPr kumimoji="0" lang="sr-Latn-RS" altLang="sr-Latn-RS" sz="1400" b="0" i="0" u="none" strike="noStrike" cap="none" normalizeH="0" baseline="0" dirty="0" err="1">
                <a:ln>
                  <a:noFill/>
                </a:ln>
                <a:solidFill>
                  <a:srgbClr val="049CCF"/>
                </a:solidFill>
                <a:effectLst/>
                <a:latin typeface="source sans pro" panose="020B0503030403020204" pitchFamily="34" charset="0"/>
                <a:hlinkClick r:id="rId4"/>
              </a:rPr>
              <a:t>Creative</a:t>
            </a:r>
            <a:r>
              <a:rPr kumimoji="0" lang="sr-Latn-RS" altLang="sr-Latn-RS" sz="1400" b="0" i="0" u="none" strike="noStrike" cap="none" normalizeH="0" baseline="0" dirty="0">
                <a:ln>
                  <a:noFill/>
                </a:ln>
                <a:solidFill>
                  <a:srgbClr val="049CCF"/>
                </a:solidFill>
                <a:effectLst/>
                <a:latin typeface="source sans pro" panose="020B0503030403020204" pitchFamily="34" charset="0"/>
                <a:hlinkClick r:id="rId4"/>
              </a:rPr>
              <a:t> </a:t>
            </a:r>
            <a:r>
              <a:rPr kumimoji="0" lang="sr-Latn-RS" altLang="sr-Latn-RS" sz="1400" b="0" i="0" u="none" strike="noStrike" cap="none" normalizeH="0" baseline="0" dirty="0" err="1">
                <a:ln>
                  <a:noFill/>
                </a:ln>
                <a:solidFill>
                  <a:srgbClr val="049CCF"/>
                </a:solidFill>
                <a:effectLst/>
                <a:latin typeface="source sans pro" panose="020B0503030403020204" pitchFamily="34" charset="0"/>
                <a:hlinkClick r:id="rId4"/>
              </a:rPr>
              <a:t>Commons</a:t>
            </a:r>
            <a:r>
              <a:rPr kumimoji="0" lang="sr-Latn-RS" altLang="sr-Latn-RS" sz="1400" b="0" i="0" u="none" strike="noStrike" cap="none" normalizeH="0" baseline="0" dirty="0">
                <a:ln>
                  <a:noFill/>
                </a:ln>
                <a:solidFill>
                  <a:srgbClr val="049CCF"/>
                </a:solidFill>
                <a:effectLst/>
                <a:latin typeface="source sans pro" panose="020B0503030403020204" pitchFamily="34" charset="0"/>
                <a:hlinkClick r:id="rId4"/>
              </a:rPr>
              <a:t> Imenovanje-Nekomercijalno-</a:t>
            </a:r>
            <a:r>
              <a:rPr kumimoji="0" lang="sr-Latn-RS" altLang="sr-Latn-RS" sz="1400" b="0" i="0" u="none" strike="noStrike" cap="none" normalizeH="0" baseline="0" dirty="0" err="1">
                <a:ln>
                  <a:noFill/>
                </a:ln>
                <a:solidFill>
                  <a:srgbClr val="049CCF"/>
                </a:solidFill>
                <a:effectLst/>
                <a:latin typeface="source sans pro" panose="020B0503030403020204" pitchFamily="34" charset="0"/>
                <a:hlinkClick r:id="rId4"/>
              </a:rPr>
              <a:t>Dijeli</a:t>
            </a:r>
            <a:r>
              <a:rPr kumimoji="0" lang="sr-Latn-RS" altLang="sr-Latn-RS" sz="1400" b="0" i="0" u="none" strike="noStrike" cap="none" normalizeH="0" baseline="0" dirty="0">
                <a:ln>
                  <a:noFill/>
                </a:ln>
                <a:solidFill>
                  <a:srgbClr val="049CCF"/>
                </a:solidFill>
                <a:effectLst/>
                <a:latin typeface="source sans pro" panose="020B0503030403020204" pitchFamily="34" charset="0"/>
                <a:hlinkClick r:id="rId4"/>
              </a:rPr>
              <a:t> pod istim </a:t>
            </a:r>
            <a:r>
              <a:rPr kumimoji="0" lang="sr-Latn-RS" altLang="sr-Latn-RS" sz="1400" b="0" i="0" u="none" strike="noStrike" cap="none" normalizeH="0" baseline="0" dirty="0" err="1">
                <a:ln>
                  <a:noFill/>
                </a:ln>
                <a:solidFill>
                  <a:srgbClr val="049CCF"/>
                </a:solidFill>
                <a:effectLst/>
                <a:latin typeface="source sans pro" panose="020B0503030403020204" pitchFamily="34" charset="0"/>
                <a:hlinkClick r:id="rId4"/>
              </a:rPr>
              <a:t>uvjetima</a:t>
            </a:r>
            <a:r>
              <a:rPr kumimoji="0" lang="sr-Latn-RS" altLang="sr-Latn-RS" sz="1400" b="0" i="0" u="none" strike="noStrike" cap="none" normalizeH="0" baseline="0" dirty="0">
                <a:ln>
                  <a:noFill/>
                </a:ln>
                <a:solidFill>
                  <a:srgbClr val="049CCF"/>
                </a:solidFill>
                <a:effectLst/>
                <a:latin typeface="source sans pro" panose="020B0503030403020204" pitchFamily="34" charset="0"/>
                <a:hlinkClick r:id="rId4"/>
              </a:rPr>
              <a:t> 4.0 međunarodna</a:t>
            </a:r>
            <a:r>
              <a:rPr kumimoji="0" lang="sr-Latn-RS" altLang="sr-Latn-RS" sz="1400" b="0" i="0" u="none" strike="noStrike" cap="none" normalizeH="0" baseline="0" dirty="0">
                <a:ln>
                  <a:noFill/>
                </a:ln>
                <a:solidFill>
                  <a:srgbClr val="464646"/>
                </a:solidFill>
                <a:effectLst/>
                <a:latin typeface="source sans pro" panose="020B0503030403020204" pitchFamily="34" charset="0"/>
              </a:rPr>
              <a:t>.</a:t>
            </a:r>
            <a:r>
              <a:rPr kumimoji="0" lang="sr-Latn-RS" altLang="sr-Latn-R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sr-Latn-RS" altLang="sr-Latn-RS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Picture 2" descr="Creative Commons licenca">
            <a:hlinkClick r:id="rId4"/>
            <a:extLst>
              <a:ext uri="{FF2B5EF4-FFF2-40B4-BE49-F238E27FC236}">
                <a16:creationId xmlns:a16="http://schemas.microsoft.com/office/drawing/2014/main" id="{3B9D53E0-3F41-4A25-BB07-69E7C17B5B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186" y="410482"/>
            <a:ext cx="1161736" cy="409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"/>
          <p:cNvSpPr txBox="1">
            <a:spLocks noGrp="1"/>
          </p:cNvSpPr>
          <p:nvPr>
            <p:ph type="title"/>
          </p:nvPr>
        </p:nvSpPr>
        <p:spPr>
          <a:xfrm>
            <a:off x="709123" y="2268606"/>
            <a:ext cx="3932100" cy="2320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chemeClr val="tx1"/>
                </a:solidFill>
                <a:latin typeface="Arial"/>
              </a:rPr>
              <a:t>Ishodi učenja radionice</a:t>
            </a:r>
            <a:endParaRPr lang="sr-Latn-RS" sz="5400" dirty="0">
              <a:solidFill>
                <a:schemeClr val="tx1"/>
              </a:solidFill>
              <a:latin typeface="Arial"/>
            </a:endParaRPr>
          </a:p>
        </p:txBody>
      </p:sp>
      <p:sp>
        <p:nvSpPr>
          <p:cNvPr id="123" name="Google Shape;123;p2"/>
          <p:cNvSpPr txBox="1">
            <a:spLocks noGrp="1"/>
          </p:cNvSpPr>
          <p:nvPr>
            <p:ph type="body" idx="2"/>
          </p:nvPr>
        </p:nvSpPr>
        <p:spPr>
          <a:xfrm>
            <a:off x="6096000" y="364435"/>
            <a:ext cx="5698435" cy="612913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228600" lvl="0" indent="0"/>
            <a:r>
              <a:rPr lang="hr-HR" sz="22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Polaznici će nakon radionice moći:</a:t>
            </a:r>
          </a:p>
          <a:p>
            <a:pPr marL="571500" lvl="0" indent="-342900">
              <a:buFont typeface="Arial"/>
              <a:buChar char="•"/>
            </a:pPr>
            <a:r>
              <a:rPr lang="hr-HR" sz="22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prilagoditi podatke i informacije za njihovu pohranu i ponovnu uporabu (početna razina digitalnih kompetencija iz područja Digitalni izvori i materijali)</a:t>
            </a:r>
          </a:p>
          <a:p>
            <a:pPr marL="571500" lvl="0" indent="-342900">
              <a:buFont typeface="Arial"/>
              <a:buChar char="•"/>
            </a:pPr>
            <a:r>
              <a:rPr lang="hr-HR" sz="22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provesti organizaciju digitalnih sadržaja u strukturnom okružju (početna razina digitalnih kompetencija iz područja Digitalni izvori i materijali) </a:t>
            </a:r>
          </a:p>
          <a:p>
            <a:pPr marL="571500" lvl="0" indent="-342900">
              <a:buFont typeface="Arial"/>
              <a:buChar char="•"/>
            </a:pPr>
            <a:r>
              <a:rPr lang="hr-HR" sz="22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preispitati prednosti/nedostatke dijeljenja digitalnog sadržaja s drugima (početna razina digitalnih kompetencija iz područja Digitalni izvori i materijali) </a:t>
            </a:r>
          </a:p>
          <a:p>
            <a:pPr marL="571500" lvl="0" indent="-342900">
              <a:buFont typeface="Arial"/>
              <a:buChar char="•"/>
            </a:pPr>
            <a:r>
              <a:rPr lang="hr-HR" sz="225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kombinirati digitalne tehnologije za organizaciju digitalnih sadržaja (srednja razina digitalnih kompetencija iz područja Digitalni izvori i materijali) </a:t>
            </a:r>
            <a:endParaRPr sz="225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336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ica 1">
            <a:extLst>
              <a:ext uri="{FF2B5EF4-FFF2-40B4-BE49-F238E27FC236}">
                <a16:creationId xmlns:a16="http://schemas.microsoft.com/office/drawing/2014/main" id="{BD6AE8AE-5BD7-4CF3-AF0F-724ED9EEBE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080333"/>
              </p:ext>
            </p:extLst>
          </p:nvPr>
        </p:nvGraphicFramePr>
        <p:xfrm>
          <a:off x="691375" y="997527"/>
          <a:ext cx="10809250" cy="5214472"/>
        </p:xfrm>
        <a:graphic>
          <a:graphicData uri="http://schemas.openxmlformats.org/drawingml/2006/table">
            <a:tbl>
              <a:tblPr/>
              <a:tblGrid>
                <a:gridCol w="1750359">
                  <a:extLst>
                    <a:ext uri="{9D8B030D-6E8A-4147-A177-3AD203B41FA5}">
                      <a16:colId xmlns:a16="http://schemas.microsoft.com/office/drawing/2014/main" val="1887067092"/>
                    </a:ext>
                  </a:extLst>
                </a:gridCol>
                <a:gridCol w="9058891">
                  <a:extLst>
                    <a:ext uri="{9D8B030D-6E8A-4147-A177-3AD203B41FA5}">
                      <a16:colId xmlns:a16="http://schemas.microsoft.com/office/drawing/2014/main" val="368152545"/>
                    </a:ext>
                  </a:extLst>
                </a:gridCol>
              </a:tblGrid>
              <a:tr h="548939">
                <a:tc>
                  <a:txBody>
                    <a:bodyPr/>
                    <a:lstStyle/>
                    <a:p>
                      <a:pPr algn="l" fontAlgn="base"/>
                      <a:r>
                        <a:rPr lang="hr-HR" sz="2400" b="0" i="0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Trajanje</a:t>
                      </a:r>
                    </a:p>
                  </a:txBody>
                  <a:tcPr anchor="ctr">
                    <a:lnL>
                      <a:noFill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hr-HR" sz="2400" b="0" i="0" u="none" strike="noStrike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Sadržaj, aktivnosti</a:t>
                      </a:r>
                      <a:r>
                        <a:rPr lang="hr-HR" sz="2400" b="1" i="0" dirty="0">
                          <a:solidFill>
                            <a:srgbClr val="FFFFFF"/>
                          </a:solidFill>
                          <a:effectLst/>
                          <a:latin typeface="Arial"/>
                        </a:rPr>
                        <a:t>​</a:t>
                      </a:r>
                      <a:endParaRPr lang="hr-HR" sz="2400" b="1" i="0">
                        <a:solidFill>
                          <a:srgbClr val="FFFFFF"/>
                        </a:solidFill>
                        <a:effectLst/>
                        <a:latin typeface="Arial"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B9BD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55415750"/>
                  </a:ext>
                </a:extLst>
              </a:tr>
              <a:tr h="548939">
                <a:tc>
                  <a:txBody>
                    <a:bodyPr/>
                    <a:lstStyle/>
                    <a:p>
                      <a:pPr algn="l" fontAlgn="base"/>
                      <a:r>
                        <a:rPr lang="hr-HR" sz="2400" b="0" i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 min</a:t>
                      </a:r>
                    </a:p>
                  </a:txBody>
                  <a:tcPr anchor="ctr">
                    <a:lnL>
                      <a:noFill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hr-H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Organizacija digitalnih sadržaja, vježba</a:t>
                      </a:r>
                      <a:endParaRPr lang="hr-HR" sz="2400" b="0" i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1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3609846"/>
                  </a:ext>
                </a:extLst>
              </a:tr>
              <a:tr h="548939">
                <a:tc>
                  <a:txBody>
                    <a:bodyPr/>
                    <a:lstStyle/>
                    <a:p>
                      <a:pPr algn="l" fontAlgn="base"/>
                      <a:r>
                        <a:rPr lang="hr-HR" sz="2400" b="0" i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 min</a:t>
                      </a:r>
                    </a:p>
                  </a:txBody>
                  <a:tcPr anchor="ctr">
                    <a:lnL>
                      <a:noFill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hr-H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Vježba: autorska prava, intelektualno vlasništvo i licence, preuzimanje i pohranjivanje sadržaja</a:t>
                      </a:r>
                      <a:endParaRPr lang="hr-HR" sz="2400" b="0" i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4962060"/>
                  </a:ext>
                </a:extLst>
              </a:tr>
              <a:tr h="548939">
                <a:tc>
                  <a:txBody>
                    <a:bodyPr/>
                    <a:lstStyle/>
                    <a:p>
                      <a:pPr algn="l" fontAlgn="base"/>
                      <a:r>
                        <a:rPr lang="hr-HR" sz="2400" b="0" i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 min</a:t>
                      </a:r>
                    </a:p>
                  </a:txBody>
                  <a:tcPr anchor="ctr">
                    <a:lnL>
                      <a:noFill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hr-H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Format zapisa sadržaja digitalnog sadržaja</a:t>
                      </a:r>
                      <a:endParaRPr lang="hr-HR" sz="2400" b="0" i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1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76894066"/>
                  </a:ext>
                </a:extLst>
              </a:tr>
              <a:tr h="548939">
                <a:tc gridSpan="2">
                  <a:txBody>
                    <a:bodyPr/>
                    <a:lstStyle/>
                    <a:p>
                      <a:pPr algn="l" fontAlgn="base"/>
                      <a:r>
                        <a:rPr lang="hr-HR" sz="2400" b="0" i="0" u="none" strike="noStrike" cap="none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  <a:sym typeface="Arial"/>
                        </a:rPr>
                        <a:t>10 min</a:t>
                      </a:r>
                      <a:r>
                        <a:rPr lang="hr-HR" sz="2400" b="0" i="0" u="none" strike="noStrike" cap="none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         </a:t>
                      </a:r>
                      <a:r>
                        <a:rPr lang="hr-HR" sz="2400" b="0" i="0" u="none" strike="noStrike" cap="none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  <a:cs typeface="+mn-cs"/>
                          <a:sym typeface="Arial"/>
                        </a:rPr>
                        <a:t> Stanka</a:t>
                      </a:r>
                    </a:p>
                  </a:txBody>
                  <a:tcPr anchor="ctr">
                    <a:lnL>
                      <a:noFill/>
                    </a:lnL>
                    <a:lnR w="762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0453595"/>
                  </a:ext>
                </a:extLst>
              </a:tr>
              <a:tr h="548939">
                <a:tc>
                  <a:txBody>
                    <a:bodyPr/>
                    <a:lstStyle/>
                    <a:p>
                      <a:pPr algn="l" fontAlgn="base"/>
                      <a:r>
                        <a:rPr lang="hr-H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 min</a:t>
                      </a:r>
                      <a:endParaRPr lang="hr-HR" sz="2400" b="0" i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anchor="ctr">
                    <a:lnL>
                      <a:noFill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hr-H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Vježba: konvertiranje formata zapisa, bilježenje mrežnih stranica</a:t>
                      </a:r>
                      <a:endParaRPr lang="hr-HR" sz="2400" b="0" i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1E1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68673582"/>
                  </a:ext>
                </a:extLst>
              </a:tr>
              <a:tr h="548939">
                <a:tc>
                  <a:txBody>
                    <a:bodyPr/>
                    <a:lstStyle/>
                    <a:p>
                      <a:pPr algn="l" fontAlgn="base"/>
                      <a:r>
                        <a:rPr lang="hr-HR" sz="2400" b="0" i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 min</a:t>
                      </a:r>
                    </a:p>
                  </a:txBody>
                  <a:tcPr anchor="ctr">
                    <a:lnL>
                      <a:noFill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hr-HR" sz="2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  <a:sym typeface="Arial"/>
                        </a:rPr>
                        <a:t>OneNote bilježnica, </a:t>
                      </a:r>
                      <a:r>
                        <a:rPr lang="hr-HR" sz="2400" b="0" i="0" u="none" strike="noStrike" cap="non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  <a:sym typeface="Arial"/>
                        </a:rPr>
                        <a:t>Edutorij</a:t>
                      </a:r>
                      <a:endParaRPr lang="hr-HR" sz="2400" b="0" i="0" u="none" strike="noStrike" cap="none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4659764"/>
                  </a:ext>
                </a:extLst>
              </a:tr>
              <a:tr h="548939">
                <a:tc>
                  <a:txBody>
                    <a:bodyPr/>
                    <a:lstStyle/>
                    <a:p>
                      <a:pPr algn="l" fontAlgn="base"/>
                      <a:r>
                        <a:rPr lang="hr-HR" sz="2400" b="0" i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 min</a:t>
                      </a:r>
                    </a:p>
                  </a:txBody>
                  <a:tcPr anchor="ctr">
                    <a:lnL>
                      <a:noFill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ase"/>
                      <a:r>
                        <a:rPr lang="hr-HR" sz="2400" b="0" i="0" u="none" strike="noStrike" cap="none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  <a:sym typeface="Arial"/>
                        </a:rPr>
                        <a:t>Vježba: korištenje </a:t>
                      </a:r>
                      <a:r>
                        <a:rPr lang="hr-HR" sz="2400" b="0" i="0" u="none" strike="noStrike" cap="none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  <a:sym typeface="Arial"/>
                        </a:rPr>
                        <a:t>Edutorija</a:t>
                      </a:r>
                      <a:endParaRPr lang="hr-HR" sz="2400" b="0" i="0" u="none" strike="noStrike" cap="none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  <a:sym typeface="Arial"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1753888"/>
                  </a:ext>
                </a:extLst>
              </a:tr>
              <a:tr h="548939">
                <a:tc>
                  <a:txBody>
                    <a:bodyPr/>
                    <a:lstStyle/>
                    <a:p>
                      <a:pPr algn="l" fontAlgn="base"/>
                      <a:r>
                        <a:rPr lang="hr-HR" sz="2400" b="0" i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 min</a:t>
                      </a:r>
                    </a:p>
                  </a:txBody>
                  <a:tcPr anchor="ctr">
                    <a:lnL>
                      <a:noFill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hr-HR" sz="2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Zaključak, evaluacijski upitnik</a:t>
                      </a:r>
                      <a:r>
                        <a:rPr lang="es-ES" sz="2400" b="0" i="0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​</a:t>
                      </a:r>
                      <a:endParaRPr lang="hr-HR" sz="2400" b="0" i="0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anchor="ctr">
                    <a:lnL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" cap="flat" cmpd="sng" algn="ctr">
                      <a:solidFill>
                        <a:srgbClr val="F4F7F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0F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13691724"/>
                  </a:ext>
                </a:extLst>
              </a:tr>
            </a:tbl>
          </a:graphicData>
        </a:graphic>
      </p:graphicFrame>
      <p:sp>
        <p:nvSpPr>
          <p:cNvPr id="3" name="Google Shape;121;p2">
            <a:extLst>
              <a:ext uri="{FF2B5EF4-FFF2-40B4-BE49-F238E27FC236}">
                <a16:creationId xmlns:a16="http://schemas.microsoft.com/office/drawing/2014/main" id="{AAFB33F7-29D6-45FE-B6D7-371FFCBD1784}"/>
              </a:ext>
            </a:extLst>
          </p:cNvPr>
          <p:cNvSpPr txBox="1">
            <a:spLocks/>
          </p:cNvSpPr>
          <p:nvPr/>
        </p:nvSpPr>
        <p:spPr>
          <a:xfrm>
            <a:off x="1248427" y="0"/>
            <a:ext cx="9695146" cy="997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lnSpc>
                <a:spcPct val="90000"/>
              </a:lnSpc>
              <a:buClr>
                <a:schemeClr val="lt1"/>
              </a:buClr>
              <a:buSzPts val="6000"/>
              <a:buFont typeface="Open Sans Light"/>
              <a:buNone/>
            </a:pPr>
            <a:r>
              <a:rPr lang="hr-HR" sz="5400" dirty="0">
                <a:solidFill>
                  <a:srgbClr val="7F7F7F"/>
                </a:solidFill>
                <a:ea typeface="Open Sans Light"/>
                <a:cs typeface="Open Sans Light"/>
                <a:sym typeface="Open Sans Light"/>
              </a:rPr>
              <a:t>Sadržaj radionice (180 min)</a:t>
            </a:r>
            <a:endParaRPr lang="hr-HR" sz="5400" dirty="0">
              <a:solidFill>
                <a:srgbClr val="7F7F7F"/>
              </a:solidFill>
              <a:ea typeface="Open Sans Light"/>
              <a:cs typeface="Open Sans Light"/>
            </a:endParaRPr>
          </a:p>
        </p:txBody>
      </p:sp>
    </p:spTree>
    <p:extLst>
      <p:ext uri="{BB962C8B-B14F-4D97-AF65-F5344CB8AC3E}">
        <p14:creationId xmlns:p14="http://schemas.microsoft.com/office/powerpoint/2010/main" val="361121181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891469c11b_2_0"/>
          <p:cNvSpPr txBox="1">
            <a:spLocks noGrp="1"/>
          </p:cNvSpPr>
          <p:nvPr>
            <p:ph type="title"/>
          </p:nvPr>
        </p:nvSpPr>
        <p:spPr>
          <a:xfrm>
            <a:off x="558065" y="1848160"/>
            <a:ext cx="5861700" cy="1600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hr-HR" dirty="0">
                <a:latin typeface="Arial"/>
              </a:rPr>
              <a:t>Upravljanje podatcima</a:t>
            </a:r>
            <a:endParaRPr lang="sr-Latn-RS" dirty="0">
              <a:latin typeface="Arial"/>
            </a:endParaRPr>
          </a:p>
        </p:txBody>
      </p:sp>
      <p:sp>
        <p:nvSpPr>
          <p:cNvPr id="135" name="Google Shape;135;g891469c11b_2_0"/>
          <p:cNvSpPr txBox="1">
            <a:spLocks noGrp="1"/>
          </p:cNvSpPr>
          <p:nvPr>
            <p:ph type="body" idx="1"/>
          </p:nvPr>
        </p:nvSpPr>
        <p:spPr>
          <a:xfrm>
            <a:off x="558065" y="3448360"/>
            <a:ext cx="5861700" cy="38115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hr-HR" dirty="0">
                <a:latin typeface="Arial"/>
              </a:rPr>
              <a:t>Organizacija digitalnih sadržaja</a:t>
            </a:r>
            <a:endParaRPr lang="sr-Latn-RS" dirty="0">
              <a:latin typeface="Arial"/>
            </a:endParaRPr>
          </a:p>
        </p:txBody>
      </p:sp>
      <p:pic>
        <p:nvPicPr>
          <p:cNvPr id="6" name="Rezervirano mjesto slike 5" descr="Slika na kojoj se prikazuje crtež&#10;&#10;Opis je automatski generiran">
            <a:extLst>
              <a:ext uri="{FF2B5EF4-FFF2-40B4-BE49-F238E27FC236}">
                <a16:creationId xmlns:a16="http://schemas.microsoft.com/office/drawing/2014/main" id="{81DD7661-C4D8-4F9A-9FB2-4C8F0E5B4079}"/>
              </a:ext>
            </a:extLst>
          </p:cNvPr>
          <p:cNvPicPr>
            <a:picLocks noGrp="1" noChangeAspect="1"/>
          </p:cNvPicPr>
          <p:nvPr>
            <p:ph type="pic" idx="2"/>
          </p:nvPr>
        </p:nvPicPr>
        <p:blipFill>
          <a:blip r:embed="rId3">
            <a:extLs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rcRect l="17938" r="17938"/>
          <a:stretch>
            <a:fillRect/>
          </a:stretch>
        </p:blipFill>
        <p:spPr>
          <a:xfrm>
            <a:off x="7315200" y="-23341"/>
            <a:ext cx="4876800" cy="6765925"/>
          </a:xfrm>
          <a:prstGeom prst="rect">
            <a:avLst/>
          </a:prstGeom>
        </p:spPr>
      </p:pic>
      <p:sp>
        <p:nvSpPr>
          <p:cNvPr id="7" name="TekstniOkvir 6">
            <a:extLst>
              <a:ext uri="{FF2B5EF4-FFF2-40B4-BE49-F238E27FC236}">
                <a16:creationId xmlns:a16="http://schemas.microsoft.com/office/drawing/2014/main" id="{5D554F0F-8103-4260-9D8F-7F2970ED792D}"/>
              </a:ext>
            </a:extLst>
          </p:cNvPr>
          <p:cNvSpPr txBox="1"/>
          <p:nvPr/>
        </p:nvSpPr>
        <p:spPr>
          <a:xfrm>
            <a:off x="7315200" y="6511752"/>
            <a:ext cx="48768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000" dirty="0">
                <a:solidFill>
                  <a:schemeClr val="bg1">
                    <a:lumMod val="75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http://nancynwilson.com/time-management/</a:t>
            </a:r>
            <a:r>
              <a:rPr lang="hr-HR" sz="1000" dirty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hr-HR" sz="1000" dirty="0">
                <a:solidFill>
                  <a:schemeClr val="bg1">
                    <a:lumMod val="75000"/>
                  </a:schemeClr>
                </a:solidFill>
                <a:hlinkClick r:id="rId5" tooltip="https://creativecommons.org/licenses/by-sa/3.0/">
                  <a:extLst>
                    <a:ext uri="{A12FA001-AC4F-418D-AE19-62706E023703}">
                      <ahyp:hlinkClr xmlns:ahyp="http://schemas.microsoft.com/office/drawing/2018/hyperlinkcolor" xmlns="" val="tx"/>
                    </a:ext>
                  </a:extLst>
                </a:hlinkClick>
              </a:rPr>
              <a:t>CC BY-SA</a:t>
            </a:r>
            <a:r>
              <a:rPr lang="hr-HR" sz="1000" dirty="0">
                <a:solidFill>
                  <a:schemeClr val="bg1">
                    <a:lumMod val="75000"/>
                  </a:schemeClr>
                </a:solidFill>
              </a:rPr>
              <a:t> (16.8.2020.)</a:t>
            </a:r>
          </a:p>
        </p:txBody>
      </p:sp>
    </p:spTree>
    <p:extLst>
      <p:ext uri="{BB962C8B-B14F-4D97-AF65-F5344CB8AC3E}">
        <p14:creationId xmlns:p14="http://schemas.microsoft.com/office/powerpoint/2010/main" val="17417831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C92F94A7-9C07-4E82-8D42-F19BB1DFF44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121" b="-7"/>
          <a:stretch/>
        </p:blipFill>
        <p:spPr>
          <a:xfrm>
            <a:off x="0" y="19574"/>
            <a:ext cx="12192000" cy="685018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6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E128F076ACECA4A966D022901DF5C4F" ma:contentTypeVersion="6" ma:contentTypeDescription="Create a new document." ma:contentTypeScope="" ma:versionID="c4c8784e0c61b7612c24f14cc03a379f">
  <xsd:schema xmlns:xsd="http://www.w3.org/2001/XMLSchema" xmlns:xs="http://www.w3.org/2001/XMLSchema" xmlns:p="http://schemas.microsoft.com/office/2006/metadata/properties" xmlns:ns2="79f29846-40d0-4d27-82bd-aae83bb0598c" xmlns:ns3="adcdefbd-acd4-459b-b690-94d9a6d7c533" targetNamespace="http://schemas.microsoft.com/office/2006/metadata/properties" ma:root="true" ma:fieldsID="6496c23d8957187dcd8b3026f7bb2f79" ns2:_="" ns3:_="">
    <xsd:import namespace="79f29846-40d0-4d27-82bd-aae83bb0598c"/>
    <xsd:import namespace="adcdefbd-acd4-459b-b690-94d9a6d7c53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f29846-40d0-4d27-82bd-aae83bb0598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dcdefbd-acd4-459b-b690-94d9a6d7c533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0163B8A-B888-4298-8E70-8A1BBE95226B}">
  <ds:schemaRefs>
    <ds:schemaRef ds:uri="http://purl.org/dc/terms/"/>
    <ds:schemaRef ds:uri="http://schemas.openxmlformats.org/package/2006/metadata/core-properties"/>
    <ds:schemaRef ds:uri="79f29846-40d0-4d27-82bd-aae83bb0598c"/>
    <ds:schemaRef ds:uri="http://purl.org/dc/dcmitype/"/>
    <ds:schemaRef ds:uri="http://schemas.microsoft.com/office/infopath/2007/PartnerControls"/>
    <ds:schemaRef ds:uri="http://schemas.microsoft.com/office/2006/documentManagement/types"/>
    <ds:schemaRef ds:uri="http://purl.org/dc/elements/1.1/"/>
    <ds:schemaRef ds:uri="http://schemas.microsoft.com/office/2006/metadata/properties"/>
    <ds:schemaRef ds:uri="adcdefbd-acd4-459b-b690-94d9a6d7c533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1294B9D-4B26-46E0-8627-414178D8438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9f29846-40d0-4d27-82bd-aae83bb0598c"/>
    <ds:schemaRef ds:uri="adcdefbd-acd4-459b-b690-94d9a6d7c53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EFD8EAF-0F02-49BA-B668-CE98DACDDCE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1684</Words>
  <Application>Microsoft Office PowerPoint</Application>
  <PresentationFormat>Widescreen</PresentationFormat>
  <Paragraphs>344</Paragraphs>
  <Slides>59</Slides>
  <Notes>56</Notes>
  <HiddenSlides>3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59</vt:i4>
      </vt:variant>
    </vt:vector>
  </HeadingPairs>
  <TitlesOfParts>
    <vt:vector size="68" baseType="lpstr">
      <vt:lpstr>Times New Roman</vt:lpstr>
      <vt:lpstr>Open Sans Light</vt:lpstr>
      <vt:lpstr>source sans pro</vt:lpstr>
      <vt:lpstr>Arial</vt:lpstr>
      <vt:lpstr>Open Sans</vt:lpstr>
      <vt:lpstr>Calibri</vt:lpstr>
      <vt:lpstr>Open Sans ExtraBold</vt:lpstr>
      <vt:lpstr>Custom Design</vt:lpstr>
      <vt:lpstr>Custom Design</vt:lpstr>
      <vt:lpstr>Sigurno upravljanje podatcima u digitalnom okružju</vt:lpstr>
      <vt:lpstr>„Cjelovita informatizacija procesa poslovanja škola i nastavnih procesa u svrhu stvaranja digitalno zrelih škola za 21. stoljeće”</vt:lpstr>
      <vt:lpstr>PowerPoint Presentation</vt:lpstr>
      <vt:lpstr>infrastruktura</vt:lpstr>
      <vt:lpstr>Cilj radionice</vt:lpstr>
      <vt:lpstr>Ishodi učenja radionice</vt:lpstr>
      <vt:lpstr>PowerPoint Presentation</vt:lpstr>
      <vt:lpstr>Upravljanje podatcima</vt:lpstr>
      <vt:lpstr>PowerPoint Presentation</vt:lpstr>
      <vt:lpstr>PowerPoint Presentation</vt:lpstr>
      <vt:lpstr>Lozinke (zaporke)</vt:lpstr>
      <vt:lpstr>Sigurna lozinka</vt:lpstr>
      <vt:lpstr>Primjer stvaranja lozinke</vt:lpstr>
      <vt:lpstr>PowerPoint Presentation</vt:lpstr>
      <vt:lpstr>PowerPoint Presentation</vt:lpstr>
      <vt:lpstr>Datoteke</vt:lpstr>
      <vt:lpstr>PowerPoint Presentation</vt:lpstr>
      <vt:lpstr>PowerPoint Presentation</vt:lpstr>
      <vt:lpstr>Vježba</vt:lpstr>
      <vt:lpstr>Intelektualno vlasništvo i licence</vt:lpstr>
      <vt:lpstr>Autorsko pravo i intelektualno vlasništvo</vt:lpstr>
      <vt:lpstr>Creative Commons licence</vt:lpstr>
      <vt:lpstr>Creative Commons licence</vt:lpstr>
      <vt:lpstr>PowerPoint Presentation</vt:lpstr>
      <vt:lpstr>Možete li prepoznati licencu kojom je zaštićen sadržaj?</vt:lpstr>
      <vt:lpstr>PowerPoint Presentation</vt:lpstr>
      <vt:lpstr>PowerPoint Presentation</vt:lpstr>
      <vt:lpstr>PowerPoint Presentation</vt:lpstr>
      <vt:lpstr>Preuzimanje digitalnih sadržaja</vt:lpstr>
      <vt:lpstr>Vježba</vt:lpstr>
      <vt:lpstr>Format zapisa digitalnog sadržaja</vt:lpstr>
      <vt:lpstr>Format digitalnog zapisa</vt:lpstr>
      <vt:lpstr>Vježba</vt:lpstr>
      <vt:lpstr>Stanka</vt:lpstr>
      <vt:lpstr>Konverzija formata digitalnih datoteka</vt:lpstr>
      <vt:lpstr>Konverzija videoformata i audioformata</vt:lpstr>
      <vt:lpstr>Vježba</vt:lpstr>
      <vt:lpstr>Konverzija PDF formata </vt:lpstr>
      <vt:lpstr>Vježba</vt:lpstr>
      <vt:lpstr>Bilježenje mrežnih stranica</vt:lpstr>
      <vt:lpstr>Oznake u pregledniku (favorites)</vt:lpstr>
      <vt:lpstr>Vježba</vt:lpstr>
      <vt:lpstr>Sustavi za pohranu digitalnih sadržaja</vt:lpstr>
      <vt:lpstr>OneNote bilježnica</vt:lpstr>
      <vt:lpstr>Namjena i organizacija bilježnice</vt:lpstr>
      <vt:lpstr>PowerPoint Presentation</vt:lpstr>
      <vt:lpstr>PowerPoint Presentation</vt:lpstr>
      <vt:lpstr>Vježba</vt:lpstr>
      <vt:lpstr>Edutorij</vt:lpstr>
      <vt:lpstr>Edutorij</vt:lpstr>
      <vt:lpstr>Kako i kada koristiti Edutorij?</vt:lpstr>
      <vt:lpstr>Vježba</vt:lpstr>
      <vt:lpstr>Korištenje Edutorija</vt:lpstr>
      <vt:lpstr>PowerPoint Presentation</vt:lpstr>
      <vt:lpstr>Vježba</vt:lpstr>
      <vt:lpstr>Ponovimo</vt:lpstr>
      <vt:lpstr>Pitanja?    Prijedlozi?  Komentari?</vt:lpstr>
      <vt:lpstr>Evaluacija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Sigurn upravljanje podacima u digitalnom okruženju</dc:title>
  <dc:creator/>
  <cp:lastModifiedBy/>
  <cp:revision>194</cp:revision>
  <dcterms:created xsi:type="dcterms:W3CDTF">2020-07-31T13:07:21Z</dcterms:created>
  <dcterms:modified xsi:type="dcterms:W3CDTF">2021-08-31T10:33:14Z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0x0101004E128F076ACECA4A966D022901DF5C4F</vt:lpwstr>
  </property>
  <property fmtid="{D5CDD505-2E9C-101B-9397-08002B2CF9AE}" pid="3" name="ArticulateGUID">
    <vt:lpwstr>8CCC8334-9C89-4821-ADA8-DD580BEE6172</vt:lpwstr>
  </property>
  <property fmtid="{D5CDD505-2E9C-101B-9397-08002B2CF9AE}" pid="4" name="ArticulatePath">
    <vt:lpwstr>LEKTURA-R4-Sigurno upravljanje podacima u digitalnom okruženju_v4_CARNET</vt:lpwstr>
  </property>
</Properties>
</file>