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44"/>
  </p:notesMasterIdLst>
  <p:sldIdLst>
    <p:sldId id="257" r:id="rId5"/>
    <p:sldId id="336" r:id="rId6"/>
    <p:sldId id="261" r:id="rId7"/>
    <p:sldId id="310" r:id="rId8"/>
    <p:sldId id="311" r:id="rId9"/>
    <p:sldId id="260" r:id="rId10"/>
    <p:sldId id="301" r:id="rId11"/>
    <p:sldId id="312" r:id="rId12"/>
    <p:sldId id="313" r:id="rId13"/>
    <p:sldId id="315" r:id="rId14"/>
    <p:sldId id="335" r:id="rId15"/>
    <p:sldId id="268" r:id="rId16"/>
    <p:sldId id="302" r:id="rId17"/>
    <p:sldId id="271" r:id="rId18"/>
    <p:sldId id="316" r:id="rId19"/>
    <p:sldId id="317" r:id="rId20"/>
    <p:sldId id="318" r:id="rId21"/>
    <p:sldId id="274" r:id="rId22"/>
    <p:sldId id="319" r:id="rId23"/>
    <p:sldId id="320" r:id="rId24"/>
    <p:sldId id="321" r:id="rId25"/>
    <p:sldId id="322" r:id="rId26"/>
    <p:sldId id="323" r:id="rId27"/>
    <p:sldId id="303" r:id="rId28"/>
    <p:sldId id="324" r:id="rId29"/>
    <p:sldId id="326" r:id="rId30"/>
    <p:sldId id="327" r:id="rId31"/>
    <p:sldId id="328" r:id="rId32"/>
    <p:sldId id="329" r:id="rId33"/>
    <p:sldId id="330" r:id="rId34"/>
    <p:sldId id="331" r:id="rId35"/>
    <p:sldId id="332" r:id="rId36"/>
    <p:sldId id="333" r:id="rId37"/>
    <p:sldId id="334" r:id="rId38"/>
    <p:sldId id="306" r:id="rId39"/>
    <p:sldId id="307" r:id="rId40"/>
    <p:sldId id="298" r:id="rId41"/>
    <p:sldId id="256" r:id="rId42"/>
    <p:sldId id="933" r:id="rId4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Zadana sekcija" id="{0DC2C7FD-E284-452C-BD2C-4B3144E60109}">
          <p14:sldIdLst>
            <p14:sldId id="257"/>
            <p14:sldId id="336"/>
            <p14:sldId id="261"/>
            <p14:sldId id="310"/>
            <p14:sldId id="311"/>
            <p14:sldId id="260"/>
            <p14:sldId id="301"/>
            <p14:sldId id="312"/>
            <p14:sldId id="313"/>
            <p14:sldId id="315"/>
            <p14:sldId id="335"/>
            <p14:sldId id="268"/>
            <p14:sldId id="302"/>
            <p14:sldId id="271"/>
            <p14:sldId id="316"/>
            <p14:sldId id="317"/>
            <p14:sldId id="318"/>
            <p14:sldId id="274"/>
            <p14:sldId id="319"/>
            <p14:sldId id="320"/>
            <p14:sldId id="321"/>
            <p14:sldId id="322"/>
            <p14:sldId id="323"/>
            <p14:sldId id="303"/>
            <p14:sldId id="324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06"/>
            <p14:sldId id="307"/>
            <p14:sldId id="298"/>
            <p14:sldId id="256"/>
            <p14:sldId id="93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ilda Bulić" initials="MB" lastIdx="12" clrIdx="0">
    <p:extLst>
      <p:ext uri="{19B8F6BF-5375-455C-9EA6-DF929625EA0E}">
        <p15:presenceInfo xmlns:p15="http://schemas.microsoft.com/office/powerpoint/2012/main" userId="S-1-5-21-780141861-2136358078-620655208-412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66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rednji stil 2 - Isticanj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4C1A8A3-306A-4EB7-A6B1-4F7E0EB9C5D6}" styleName="Srednji stil 3 - Isticanj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87563" autoAdjust="0"/>
  </p:normalViewPr>
  <p:slideViewPr>
    <p:cSldViewPr snapToGrid="0">
      <p:cViewPr varScale="1">
        <p:scale>
          <a:sx n="100" d="100"/>
          <a:sy n="100" d="100"/>
        </p:scale>
        <p:origin x="11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02-14T11:59:29.136" idx="2">
    <p:pos x="10" y="10"/>
    <p:text>S obzirom da se u posljednje dvije godine većina edukacija online pitanje je preformulirano. U kvizu će biti ponuđeni odgovori: predavanja uživo, radionice uživo, webinari, e-tečajevi. Kasnije tijekom webinara pitat ćemo ih zašto baš taj oblik koristeći se Padletom.</p:text>
    <p:extLst>
      <p:ext uri="{C676402C-5697-4E1C-873F-D02D1690AC5C}">
        <p15:threadingInfo xmlns:p15="http://schemas.microsoft.com/office/powerpoint/2012/main" timeZoneBias="-60"/>
      </p:ext>
    </p:extLst>
  </p:cm>
</p:cmLst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4" Type="http://schemas.openxmlformats.org/officeDocument/2006/relationships/image" Target="../media/image5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svg"/><Relationship Id="rId1" Type="http://schemas.openxmlformats.org/officeDocument/2006/relationships/image" Target="../media/image51.png"/><Relationship Id="rId4" Type="http://schemas.openxmlformats.org/officeDocument/2006/relationships/image" Target="../media/image54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56B574-8515-48D5-96D2-DFE40AAE1F4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90F8DEC0-68AF-4203-9C7B-564DB4BDC812}">
      <dgm:prSet phldrT="[Tekst]"/>
      <dgm:spPr/>
      <dgm:t>
        <a:bodyPr/>
        <a:lstStyle/>
        <a:p>
          <a:r>
            <a:rPr lang="hr-HR" dirty="0"/>
            <a:t>Cjeloživotno učenje</a:t>
          </a:r>
        </a:p>
      </dgm:t>
    </dgm:pt>
    <dgm:pt modelId="{1A1B0C01-36D3-48B3-B364-2D4F9F3E8A73}" type="parTrans" cxnId="{7B752BEC-A60E-4A68-847C-3F8FBA27D1C5}">
      <dgm:prSet/>
      <dgm:spPr/>
      <dgm:t>
        <a:bodyPr/>
        <a:lstStyle/>
        <a:p>
          <a:endParaRPr lang="hr-HR"/>
        </a:p>
      </dgm:t>
    </dgm:pt>
    <dgm:pt modelId="{9DF5FA0C-CC17-446E-B81E-56252E38576A}" type="sibTrans" cxnId="{7B752BEC-A60E-4A68-847C-3F8FBA27D1C5}">
      <dgm:prSet/>
      <dgm:spPr/>
      <dgm:t>
        <a:bodyPr/>
        <a:lstStyle/>
        <a:p>
          <a:endParaRPr lang="hr-HR"/>
        </a:p>
      </dgm:t>
    </dgm:pt>
    <dgm:pt modelId="{1F38327A-F560-4F3E-AD17-F5F8FCF07A90}">
      <dgm:prSet phldrT="[Tekst]"/>
      <dgm:spPr/>
      <dgm:t>
        <a:bodyPr/>
        <a:lstStyle/>
        <a:p>
          <a:r>
            <a:rPr lang="hr-HR" dirty="0"/>
            <a:t>Steći i unaprijediti znanja i vještine o digitalnim kompetencijama</a:t>
          </a:r>
        </a:p>
      </dgm:t>
    </dgm:pt>
    <dgm:pt modelId="{B5674ABF-57A4-4D5C-8588-1C38F610F854}" type="parTrans" cxnId="{EF31ABC3-3BC7-47B2-87F8-E26F37638EC0}">
      <dgm:prSet/>
      <dgm:spPr/>
      <dgm:t>
        <a:bodyPr/>
        <a:lstStyle/>
        <a:p>
          <a:endParaRPr lang="hr-HR"/>
        </a:p>
      </dgm:t>
    </dgm:pt>
    <dgm:pt modelId="{74D6F865-DB22-4793-9252-FB0540CAB62C}" type="sibTrans" cxnId="{EF31ABC3-3BC7-47B2-87F8-E26F37638EC0}">
      <dgm:prSet/>
      <dgm:spPr/>
      <dgm:t>
        <a:bodyPr/>
        <a:lstStyle/>
        <a:p>
          <a:endParaRPr lang="hr-HR"/>
        </a:p>
      </dgm:t>
    </dgm:pt>
    <dgm:pt modelId="{F6A06161-3817-45FE-B061-283587698E33}">
      <dgm:prSet phldrT="[Tekst]" custT="1"/>
      <dgm:spPr/>
      <dgm:t>
        <a:bodyPr/>
        <a:lstStyle/>
        <a:p>
          <a:pPr algn="l"/>
          <a:r>
            <a:rPr lang="hr-HR" sz="2200" dirty="0"/>
            <a:t>Osvijestiti važnost pružanja podrške drugima u profesionalnom razvoju, traženje mogućnosti za vlastiti profesionalni razvoj</a:t>
          </a:r>
        </a:p>
      </dgm:t>
    </dgm:pt>
    <dgm:pt modelId="{6412A6D7-859B-43BC-8862-752C9E953AA5}" type="parTrans" cxnId="{852A9377-B1A3-4F05-A870-CB5A1837B69F}">
      <dgm:prSet/>
      <dgm:spPr/>
      <dgm:t>
        <a:bodyPr/>
        <a:lstStyle/>
        <a:p>
          <a:endParaRPr lang="hr-HR"/>
        </a:p>
      </dgm:t>
    </dgm:pt>
    <dgm:pt modelId="{2FBACA28-797E-482B-A701-A2B854471C97}" type="sibTrans" cxnId="{852A9377-B1A3-4F05-A870-CB5A1837B69F}">
      <dgm:prSet/>
      <dgm:spPr/>
      <dgm:t>
        <a:bodyPr/>
        <a:lstStyle/>
        <a:p>
          <a:endParaRPr lang="hr-HR"/>
        </a:p>
      </dgm:t>
    </dgm:pt>
    <dgm:pt modelId="{9E7E8E8D-A710-4002-9853-7754D1FBC91B}">
      <dgm:prSet phldrT="[Tekst]"/>
      <dgm:spPr/>
      <dgm:t>
        <a:bodyPr/>
        <a:lstStyle/>
        <a:p>
          <a:r>
            <a:rPr lang="hr-HR" dirty="0"/>
            <a:t>Obnoviti znanja o oblicima neformalnog i </a:t>
          </a:r>
          <a:r>
            <a:rPr lang="hr-HR" dirty="0" err="1"/>
            <a:t>informalnog</a:t>
          </a:r>
          <a:r>
            <a:rPr lang="hr-HR" dirty="0"/>
            <a:t> učenja za razvoj digitalnih kompetencija te konceptu refleksivnog učenja.</a:t>
          </a:r>
        </a:p>
      </dgm:t>
    </dgm:pt>
    <dgm:pt modelId="{11B5EAC6-A49E-4566-834E-5BC7D0E23468}" type="parTrans" cxnId="{CD2CD533-0820-453E-BEB5-3EF02CBA9CC9}">
      <dgm:prSet/>
      <dgm:spPr/>
      <dgm:t>
        <a:bodyPr/>
        <a:lstStyle/>
        <a:p>
          <a:endParaRPr lang="hr-HR"/>
        </a:p>
      </dgm:t>
    </dgm:pt>
    <dgm:pt modelId="{6F969788-9816-4479-8CB7-190D2484B70E}" type="sibTrans" cxnId="{CD2CD533-0820-453E-BEB5-3EF02CBA9CC9}">
      <dgm:prSet/>
      <dgm:spPr/>
      <dgm:t>
        <a:bodyPr/>
        <a:lstStyle/>
        <a:p>
          <a:endParaRPr lang="hr-HR"/>
        </a:p>
      </dgm:t>
    </dgm:pt>
    <dgm:pt modelId="{9A4C3E83-3B22-4096-88D6-264B55055CE5}">
      <dgm:prSet phldrT="[Tekst]" phldr="1"/>
      <dgm:spPr/>
      <dgm:t>
        <a:bodyPr/>
        <a:lstStyle/>
        <a:p>
          <a:endParaRPr lang="hr-HR"/>
        </a:p>
      </dgm:t>
    </dgm:pt>
    <dgm:pt modelId="{3B2D6688-F32D-40BD-B2B3-2678023F6EC8}" type="parTrans" cxnId="{6950428D-2D43-44F7-96D9-791998DE1F57}">
      <dgm:prSet/>
      <dgm:spPr/>
      <dgm:t>
        <a:bodyPr/>
        <a:lstStyle/>
        <a:p>
          <a:endParaRPr lang="hr-HR"/>
        </a:p>
      </dgm:t>
    </dgm:pt>
    <dgm:pt modelId="{DDF871D7-AE46-435E-8164-9B48DEB40112}" type="sibTrans" cxnId="{6950428D-2D43-44F7-96D9-791998DE1F57}">
      <dgm:prSet/>
      <dgm:spPr/>
      <dgm:t>
        <a:bodyPr/>
        <a:lstStyle/>
        <a:p>
          <a:endParaRPr lang="hr-HR"/>
        </a:p>
      </dgm:t>
    </dgm:pt>
    <dgm:pt modelId="{4E38349D-D88F-463F-8786-025E5AE39F2F}">
      <dgm:prSet/>
      <dgm:spPr/>
      <dgm:t>
        <a:bodyPr/>
        <a:lstStyle/>
        <a:p>
          <a:pPr algn="l"/>
          <a:r>
            <a:rPr lang="hr-HR" dirty="0"/>
            <a:t>Primjenjivati dobre prakse vezane uz prepoznavanje potrebe za kontinuiranim vlastitim unaprjeđenjem i profesionalnim razvojem.</a:t>
          </a:r>
        </a:p>
      </dgm:t>
    </dgm:pt>
    <dgm:pt modelId="{5BC13C2C-9033-472E-B3E1-506F87B8A052}" type="parTrans" cxnId="{A19DB7BC-E579-4255-8790-61654E48E0E6}">
      <dgm:prSet/>
      <dgm:spPr/>
      <dgm:t>
        <a:bodyPr/>
        <a:lstStyle/>
        <a:p>
          <a:endParaRPr lang="hr-HR"/>
        </a:p>
      </dgm:t>
    </dgm:pt>
    <dgm:pt modelId="{8B8E898F-C0C9-4F70-B3DC-9632647C049C}" type="sibTrans" cxnId="{A19DB7BC-E579-4255-8790-61654E48E0E6}">
      <dgm:prSet/>
      <dgm:spPr/>
      <dgm:t>
        <a:bodyPr/>
        <a:lstStyle/>
        <a:p>
          <a:endParaRPr lang="hr-HR"/>
        </a:p>
      </dgm:t>
    </dgm:pt>
    <dgm:pt modelId="{E31A3616-2A68-4075-8D87-3F59374FAE6F}" type="pres">
      <dgm:prSet presAssocID="{E956B574-8515-48D5-96D2-DFE40AAE1F4E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31E2B6E-EA2F-4BB2-83D2-8C6A15C00A74}" type="pres">
      <dgm:prSet presAssocID="{E956B574-8515-48D5-96D2-DFE40AAE1F4E}" presName="matrix" presStyleCnt="0"/>
      <dgm:spPr/>
    </dgm:pt>
    <dgm:pt modelId="{B4C4216A-3FD9-4BF9-9F78-A3EC12362719}" type="pres">
      <dgm:prSet presAssocID="{E956B574-8515-48D5-96D2-DFE40AAE1F4E}" presName="tile1" presStyleLbl="node1" presStyleIdx="0" presStyleCnt="4" custLinFactNeighborX="-201" custLinFactNeighborY="0"/>
      <dgm:spPr/>
    </dgm:pt>
    <dgm:pt modelId="{2FC3D514-2FED-4DB0-9C02-F553151E7C44}" type="pres">
      <dgm:prSet presAssocID="{E956B574-8515-48D5-96D2-DFE40AAE1F4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B30E667A-031E-4A32-B9A3-BE812DBF46DE}" type="pres">
      <dgm:prSet presAssocID="{E956B574-8515-48D5-96D2-DFE40AAE1F4E}" presName="tile2" presStyleLbl="node1" presStyleIdx="1" presStyleCnt="4" custLinFactNeighborX="404" custLinFactNeighborY="-437"/>
      <dgm:spPr/>
    </dgm:pt>
    <dgm:pt modelId="{66570DE9-11E2-43F0-8431-3D91726A5F80}" type="pres">
      <dgm:prSet presAssocID="{E956B574-8515-48D5-96D2-DFE40AAE1F4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F9EAB589-EA91-4912-9A99-0350AABEF7EB}" type="pres">
      <dgm:prSet presAssocID="{E956B574-8515-48D5-96D2-DFE40AAE1F4E}" presName="tile3" presStyleLbl="node1" presStyleIdx="2" presStyleCnt="4"/>
      <dgm:spPr/>
    </dgm:pt>
    <dgm:pt modelId="{79FF074C-B18D-4594-92DA-DFE4BD06228D}" type="pres">
      <dgm:prSet presAssocID="{E956B574-8515-48D5-96D2-DFE40AAE1F4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7B6EB7A-FB27-42DE-B6FE-B3A5795B0FF8}" type="pres">
      <dgm:prSet presAssocID="{E956B574-8515-48D5-96D2-DFE40AAE1F4E}" presName="tile4" presStyleLbl="node1" presStyleIdx="3" presStyleCnt="4"/>
      <dgm:spPr/>
    </dgm:pt>
    <dgm:pt modelId="{D9584C58-32EB-4DCF-8EC9-0A2CB06FD085}" type="pres">
      <dgm:prSet presAssocID="{E956B574-8515-48D5-96D2-DFE40AAE1F4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581D46D6-BA49-4D87-BB01-E42CC8FBFE62}" type="pres">
      <dgm:prSet presAssocID="{E956B574-8515-48D5-96D2-DFE40AAE1F4E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CD2CD533-0820-453E-BEB5-3EF02CBA9CC9}" srcId="{90F8DEC0-68AF-4203-9C7B-564DB4BDC812}" destId="{9E7E8E8D-A710-4002-9853-7754D1FBC91B}" srcOrd="3" destOrd="0" parTransId="{11B5EAC6-A49E-4566-834E-5BC7D0E23468}" sibTransId="{6F969788-9816-4479-8CB7-190D2484B70E}"/>
    <dgm:cxn modelId="{CA061E5D-4F6A-4B30-A4A2-D4975D8CDB15}" type="presOf" srcId="{9E7E8E8D-A710-4002-9853-7754D1FBC91B}" destId="{D9584C58-32EB-4DCF-8EC9-0A2CB06FD085}" srcOrd="1" destOrd="0" presId="urn:microsoft.com/office/officeart/2005/8/layout/matrix1"/>
    <dgm:cxn modelId="{5A2C9062-736E-4BEE-9E6F-186FD3A2564E}" type="presOf" srcId="{4E38349D-D88F-463F-8786-025E5AE39F2F}" destId="{F9EAB589-EA91-4912-9A99-0350AABEF7EB}" srcOrd="0" destOrd="0" presId="urn:microsoft.com/office/officeart/2005/8/layout/matrix1"/>
    <dgm:cxn modelId="{AAA06563-D664-43C0-9378-BDD5520C63CA}" type="presOf" srcId="{E956B574-8515-48D5-96D2-DFE40AAE1F4E}" destId="{E31A3616-2A68-4075-8D87-3F59374FAE6F}" srcOrd="0" destOrd="0" presId="urn:microsoft.com/office/officeart/2005/8/layout/matrix1"/>
    <dgm:cxn modelId="{4018824A-846B-4B0A-B700-29911537A937}" type="presOf" srcId="{1F38327A-F560-4F3E-AD17-F5F8FCF07A90}" destId="{2FC3D514-2FED-4DB0-9C02-F553151E7C44}" srcOrd="1" destOrd="0" presId="urn:microsoft.com/office/officeart/2005/8/layout/matrix1"/>
    <dgm:cxn modelId="{CF07B06A-1553-416F-9B52-C7A069A59047}" type="presOf" srcId="{90F8DEC0-68AF-4203-9C7B-564DB4BDC812}" destId="{581D46D6-BA49-4D87-BB01-E42CC8FBFE62}" srcOrd="0" destOrd="0" presId="urn:microsoft.com/office/officeart/2005/8/layout/matrix1"/>
    <dgm:cxn modelId="{852A9377-B1A3-4F05-A870-CB5A1837B69F}" srcId="{90F8DEC0-68AF-4203-9C7B-564DB4BDC812}" destId="{F6A06161-3817-45FE-B061-283587698E33}" srcOrd="1" destOrd="0" parTransId="{6412A6D7-859B-43BC-8862-752C9E953AA5}" sibTransId="{2FBACA28-797E-482B-A701-A2B854471C97}"/>
    <dgm:cxn modelId="{6950428D-2D43-44F7-96D9-791998DE1F57}" srcId="{90F8DEC0-68AF-4203-9C7B-564DB4BDC812}" destId="{9A4C3E83-3B22-4096-88D6-264B55055CE5}" srcOrd="4" destOrd="0" parTransId="{3B2D6688-F32D-40BD-B2B3-2678023F6EC8}" sibTransId="{DDF871D7-AE46-435E-8164-9B48DEB40112}"/>
    <dgm:cxn modelId="{A64E06A0-217A-476C-8C68-0D79696CC330}" type="presOf" srcId="{F6A06161-3817-45FE-B061-283587698E33}" destId="{66570DE9-11E2-43F0-8431-3D91726A5F80}" srcOrd="1" destOrd="0" presId="urn:microsoft.com/office/officeart/2005/8/layout/matrix1"/>
    <dgm:cxn modelId="{A19DB7BC-E579-4255-8790-61654E48E0E6}" srcId="{90F8DEC0-68AF-4203-9C7B-564DB4BDC812}" destId="{4E38349D-D88F-463F-8786-025E5AE39F2F}" srcOrd="2" destOrd="0" parTransId="{5BC13C2C-9033-472E-B3E1-506F87B8A052}" sibTransId="{8B8E898F-C0C9-4F70-B3DC-9632647C049C}"/>
    <dgm:cxn modelId="{EF31ABC3-3BC7-47B2-87F8-E26F37638EC0}" srcId="{90F8DEC0-68AF-4203-9C7B-564DB4BDC812}" destId="{1F38327A-F560-4F3E-AD17-F5F8FCF07A90}" srcOrd="0" destOrd="0" parTransId="{B5674ABF-57A4-4D5C-8588-1C38F610F854}" sibTransId="{74D6F865-DB22-4793-9252-FB0540CAB62C}"/>
    <dgm:cxn modelId="{8D31BBCF-760D-40A5-BEE4-FA3FB215D946}" type="presOf" srcId="{4E38349D-D88F-463F-8786-025E5AE39F2F}" destId="{79FF074C-B18D-4594-92DA-DFE4BD06228D}" srcOrd="1" destOrd="0" presId="urn:microsoft.com/office/officeart/2005/8/layout/matrix1"/>
    <dgm:cxn modelId="{7FF54CD9-A5B1-48FF-8F97-015728136DE7}" type="presOf" srcId="{1F38327A-F560-4F3E-AD17-F5F8FCF07A90}" destId="{B4C4216A-3FD9-4BF9-9F78-A3EC12362719}" srcOrd="0" destOrd="0" presId="urn:microsoft.com/office/officeart/2005/8/layout/matrix1"/>
    <dgm:cxn modelId="{2B2073E2-D9ED-47C8-813F-3C86ABFA9C15}" type="presOf" srcId="{9E7E8E8D-A710-4002-9853-7754D1FBC91B}" destId="{67B6EB7A-FB27-42DE-B6FE-B3A5795B0FF8}" srcOrd="0" destOrd="0" presId="urn:microsoft.com/office/officeart/2005/8/layout/matrix1"/>
    <dgm:cxn modelId="{7B752BEC-A60E-4A68-847C-3F8FBA27D1C5}" srcId="{E956B574-8515-48D5-96D2-DFE40AAE1F4E}" destId="{90F8DEC0-68AF-4203-9C7B-564DB4BDC812}" srcOrd="0" destOrd="0" parTransId="{1A1B0C01-36D3-48B3-B364-2D4F9F3E8A73}" sibTransId="{9DF5FA0C-CC17-446E-B81E-56252E38576A}"/>
    <dgm:cxn modelId="{46B2EEFB-CE0D-4700-9B15-9A2783B2ABB6}" type="presOf" srcId="{F6A06161-3817-45FE-B061-283587698E33}" destId="{B30E667A-031E-4A32-B9A3-BE812DBF46DE}" srcOrd="0" destOrd="0" presId="urn:microsoft.com/office/officeart/2005/8/layout/matrix1"/>
    <dgm:cxn modelId="{8A3E575F-B619-44DA-9630-4619986211F8}" type="presParOf" srcId="{E31A3616-2A68-4075-8D87-3F59374FAE6F}" destId="{A31E2B6E-EA2F-4BB2-83D2-8C6A15C00A74}" srcOrd="0" destOrd="0" presId="urn:microsoft.com/office/officeart/2005/8/layout/matrix1"/>
    <dgm:cxn modelId="{395A67CC-FB70-4FA9-B74C-E5149A8DB343}" type="presParOf" srcId="{A31E2B6E-EA2F-4BB2-83D2-8C6A15C00A74}" destId="{B4C4216A-3FD9-4BF9-9F78-A3EC12362719}" srcOrd="0" destOrd="0" presId="urn:microsoft.com/office/officeart/2005/8/layout/matrix1"/>
    <dgm:cxn modelId="{9C7F7293-11AB-4A88-AF46-EA4C2333D67F}" type="presParOf" srcId="{A31E2B6E-EA2F-4BB2-83D2-8C6A15C00A74}" destId="{2FC3D514-2FED-4DB0-9C02-F553151E7C44}" srcOrd="1" destOrd="0" presId="urn:microsoft.com/office/officeart/2005/8/layout/matrix1"/>
    <dgm:cxn modelId="{161A6BED-D58F-4C43-BFA1-06A3AB567193}" type="presParOf" srcId="{A31E2B6E-EA2F-4BB2-83D2-8C6A15C00A74}" destId="{B30E667A-031E-4A32-B9A3-BE812DBF46DE}" srcOrd="2" destOrd="0" presId="urn:microsoft.com/office/officeart/2005/8/layout/matrix1"/>
    <dgm:cxn modelId="{3032DAC4-8413-4BEF-8055-1B5E0650E79B}" type="presParOf" srcId="{A31E2B6E-EA2F-4BB2-83D2-8C6A15C00A74}" destId="{66570DE9-11E2-43F0-8431-3D91726A5F80}" srcOrd="3" destOrd="0" presId="urn:microsoft.com/office/officeart/2005/8/layout/matrix1"/>
    <dgm:cxn modelId="{A67EB3ED-3317-477D-9EDC-873730F8F923}" type="presParOf" srcId="{A31E2B6E-EA2F-4BB2-83D2-8C6A15C00A74}" destId="{F9EAB589-EA91-4912-9A99-0350AABEF7EB}" srcOrd="4" destOrd="0" presId="urn:microsoft.com/office/officeart/2005/8/layout/matrix1"/>
    <dgm:cxn modelId="{4F5DD3C8-982A-4234-B392-DD29E6BB4183}" type="presParOf" srcId="{A31E2B6E-EA2F-4BB2-83D2-8C6A15C00A74}" destId="{79FF074C-B18D-4594-92DA-DFE4BD06228D}" srcOrd="5" destOrd="0" presId="urn:microsoft.com/office/officeart/2005/8/layout/matrix1"/>
    <dgm:cxn modelId="{1CC1FCE3-CEF9-4D04-99B7-053881E1D396}" type="presParOf" srcId="{A31E2B6E-EA2F-4BB2-83D2-8C6A15C00A74}" destId="{67B6EB7A-FB27-42DE-B6FE-B3A5795B0FF8}" srcOrd="6" destOrd="0" presId="urn:microsoft.com/office/officeart/2005/8/layout/matrix1"/>
    <dgm:cxn modelId="{15F45D41-DC8B-4A87-A4F8-8FB0806FD82B}" type="presParOf" srcId="{A31E2B6E-EA2F-4BB2-83D2-8C6A15C00A74}" destId="{D9584C58-32EB-4DCF-8EC9-0A2CB06FD085}" srcOrd="7" destOrd="0" presId="urn:microsoft.com/office/officeart/2005/8/layout/matrix1"/>
    <dgm:cxn modelId="{A2CFCDB3-92C9-4FAC-A6D3-0B6BF1289276}" type="presParOf" srcId="{E31A3616-2A68-4075-8D87-3F59374FAE6F}" destId="{581D46D6-BA49-4D87-BB01-E42CC8FBFE62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4A14C6-90F6-4D7D-A71C-B39C92F4C46B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hr-HR"/>
        </a:p>
      </dgm:t>
    </dgm:pt>
    <dgm:pt modelId="{4A32F9C5-C743-4C6D-99B6-7A1CF0E43EDE}">
      <dgm:prSet custT="1"/>
      <dgm:spPr/>
      <dgm:t>
        <a:bodyPr/>
        <a:lstStyle/>
        <a:p>
          <a:r>
            <a:rPr lang="hr-HR" sz="1200" dirty="0"/>
            <a:t> </a:t>
          </a:r>
          <a:r>
            <a:rPr lang="hr-HR" sz="1400" dirty="0"/>
            <a:t>Planiranje, upravljanje i vođenje</a:t>
          </a:r>
          <a:endParaRPr lang="hr-HR" sz="1200" dirty="0"/>
        </a:p>
      </dgm:t>
    </dgm:pt>
    <dgm:pt modelId="{3B6C57E1-D323-4761-9A54-A6EAAFEE7843}" type="parTrans" cxnId="{14156D5D-CE59-43EB-87F5-E31CB0892E81}">
      <dgm:prSet/>
      <dgm:spPr/>
      <dgm:t>
        <a:bodyPr/>
        <a:lstStyle/>
        <a:p>
          <a:endParaRPr lang="hr-HR"/>
        </a:p>
      </dgm:t>
    </dgm:pt>
    <dgm:pt modelId="{26A385B0-8CDD-480F-BB43-2671122F6E81}" type="sibTrans" cxnId="{14156D5D-CE59-43EB-87F5-E31CB0892E81}">
      <dgm:prSet/>
      <dgm:spPr/>
      <dgm:t>
        <a:bodyPr/>
        <a:lstStyle/>
        <a:p>
          <a:endParaRPr lang="hr-HR"/>
        </a:p>
      </dgm:t>
    </dgm:pt>
    <dgm:pt modelId="{CAC31CC1-044A-4471-BD4D-8F159A947019}">
      <dgm:prSet/>
      <dgm:spPr/>
      <dgm:t>
        <a:bodyPr/>
        <a:lstStyle/>
        <a:p>
          <a:r>
            <a:rPr lang="pl-PL" dirty="0"/>
            <a:t> Digitalna tehnologija u učenju i poučavanju</a:t>
          </a:r>
          <a:endParaRPr lang="hr-HR" dirty="0"/>
        </a:p>
      </dgm:t>
    </dgm:pt>
    <dgm:pt modelId="{310902CA-D7FF-4671-89BD-9DF21429CD80}" type="parTrans" cxnId="{6C787769-465B-4D5B-9F8D-7568DFE284FE}">
      <dgm:prSet/>
      <dgm:spPr/>
      <dgm:t>
        <a:bodyPr/>
        <a:lstStyle/>
        <a:p>
          <a:endParaRPr lang="hr-HR"/>
        </a:p>
      </dgm:t>
    </dgm:pt>
    <dgm:pt modelId="{818E1882-6FDA-458B-8E56-B5C5E8E408D8}" type="sibTrans" cxnId="{6C787769-465B-4D5B-9F8D-7568DFE284FE}">
      <dgm:prSet/>
      <dgm:spPr/>
      <dgm:t>
        <a:bodyPr/>
        <a:lstStyle/>
        <a:p>
          <a:endParaRPr lang="hr-HR"/>
        </a:p>
      </dgm:t>
    </dgm:pt>
    <dgm:pt modelId="{501657BC-8967-4DC2-95FF-FD8132D8E4B8}">
      <dgm:prSet custT="1"/>
      <dgm:spPr/>
      <dgm:t>
        <a:bodyPr/>
        <a:lstStyle/>
        <a:p>
          <a:pPr algn="ctr"/>
          <a:r>
            <a:rPr lang="hr-HR" sz="1400" dirty="0"/>
            <a:t>Razvoj digitalnih kompetencija</a:t>
          </a:r>
        </a:p>
      </dgm:t>
    </dgm:pt>
    <dgm:pt modelId="{C6055A72-7915-4F78-A70C-58A057000AE8}" type="parTrans" cxnId="{D0FF1369-0C64-4050-B8E7-F37C14792111}">
      <dgm:prSet/>
      <dgm:spPr/>
      <dgm:t>
        <a:bodyPr/>
        <a:lstStyle/>
        <a:p>
          <a:endParaRPr lang="hr-HR"/>
        </a:p>
      </dgm:t>
    </dgm:pt>
    <dgm:pt modelId="{0585401D-CC22-4311-A464-6D26BCFE24D8}" type="sibTrans" cxnId="{D0FF1369-0C64-4050-B8E7-F37C14792111}">
      <dgm:prSet/>
      <dgm:spPr/>
      <dgm:t>
        <a:bodyPr/>
        <a:lstStyle/>
        <a:p>
          <a:endParaRPr lang="hr-HR"/>
        </a:p>
      </dgm:t>
    </dgm:pt>
    <dgm:pt modelId="{90E39FBA-2129-47CE-A90F-2BAB6CF01D4C}">
      <dgm:prSet custT="1"/>
      <dgm:spPr/>
      <dgm:t>
        <a:bodyPr/>
        <a:lstStyle/>
        <a:p>
          <a:r>
            <a:rPr lang="hr-HR" sz="1400" dirty="0"/>
            <a:t>Digitalna kultura</a:t>
          </a:r>
        </a:p>
      </dgm:t>
    </dgm:pt>
    <dgm:pt modelId="{EF0BB51E-AFEE-4C07-AC5B-5CBDA1E2FA7B}" type="parTrans" cxnId="{B8474281-8C71-4994-9B7A-E69F94F55613}">
      <dgm:prSet/>
      <dgm:spPr/>
      <dgm:t>
        <a:bodyPr/>
        <a:lstStyle/>
        <a:p>
          <a:endParaRPr lang="hr-HR"/>
        </a:p>
      </dgm:t>
    </dgm:pt>
    <dgm:pt modelId="{49CC190E-0E39-4C7F-BB3A-C53DA11DA7D7}" type="sibTrans" cxnId="{B8474281-8C71-4994-9B7A-E69F94F55613}">
      <dgm:prSet/>
      <dgm:spPr/>
      <dgm:t>
        <a:bodyPr/>
        <a:lstStyle/>
        <a:p>
          <a:endParaRPr lang="hr-HR"/>
        </a:p>
      </dgm:t>
    </dgm:pt>
    <dgm:pt modelId="{8F3464F0-F515-4E5B-B877-3F4708221C93}">
      <dgm:prSet custT="1"/>
      <dgm:spPr/>
      <dgm:t>
        <a:bodyPr/>
        <a:lstStyle/>
        <a:p>
          <a:r>
            <a:rPr lang="hr-HR" sz="1400" dirty="0"/>
            <a:t> Digitalna infrastruktura</a:t>
          </a:r>
        </a:p>
      </dgm:t>
    </dgm:pt>
    <dgm:pt modelId="{18DBED91-1249-4278-93B7-25079A29DDA2}" type="parTrans" cxnId="{D16BC64B-2E0A-46DA-AC8C-DB725DBB417A}">
      <dgm:prSet/>
      <dgm:spPr/>
      <dgm:t>
        <a:bodyPr/>
        <a:lstStyle/>
        <a:p>
          <a:endParaRPr lang="hr-HR"/>
        </a:p>
      </dgm:t>
    </dgm:pt>
    <dgm:pt modelId="{52F32ADF-884F-4E28-8A94-6D9CA49DA695}" type="sibTrans" cxnId="{D16BC64B-2E0A-46DA-AC8C-DB725DBB417A}">
      <dgm:prSet/>
      <dgm:spPr/>
      <dgm:t>
        <a:bodyPr/>
        <a:lstStyle/>
        <a:p>
          <a:endParaRPr lang="hr-HR"/>
        </a:p>
      </dgm:t>
    </dgm:pt>
    <dgm:pt modelId="{3A919AAE-AAF6-402B-B712-CE6CAF11E3A1}" type="pres">
      <dgm:prSet presAssocID="{D64A14C6-90F6-4D7D-A71C-B39C92F4C46B}" presName="cycle" presStyleCnt="0">
        <dgm:presLayoutVars>
          <dgm:dir/>
          <dgm:resizeHandles val="exact"/>
        </dgm:presLayoutVars>
      </dgm:prSet>
      <dgm:spPr/>
    </dgm:pt>
    <dgm:pt modelId="{3F52B47F-0B14-43EC-AEA4-CA8334BBF251}" type="pres">
      <dgm:prSet presAssocID="{4A32F9C5-C743-4C6D-99B6-7A1CF0E43EDE}" presName="node" presStyleLbl="node1" presStyleIdx="0" presStyleCnt="5">
        <dgm:presLayoutVars>
          <dgm:bulletEnabled val="1"/>
        </dgm:presLayoutVars>
      </dgm:prSet>
      <dgm:spPr/>
    </dgm:pt>
    <dgm:pt modelId="{D242621B-15DB-48B4-806C-90D4B1E0E498}" type="pres">
      <dgm:prSet presAssocID="{26A385B0-8CDD-480F-BB43-2671122F6E81}" presName="sibTrans" presStyleLbl="sibTrans2D1" presStyleIdx="0" presStyleCnt="5"/>
      <dgm:spPr/>
    </dgm:pt>
    <dgm:pt modelId="{5CDEE9B2-C953-4035-B05F-DB87D9971DDB}" type="pres">
      <dgm:prSet presAssocID="{26A385B0-8CDD-480F-BB43-2671122F6E81}" presName="connectorText" presStyleLbl="sibTrans2D1" presStyleIdx="0" presStyleCnt="5"/>
      <dgm:spPr/>
    </dgm:pt>
    <dgm:pt modelId="{91BC5B81-46C4-4A6B-BC6F-50ABB825DE8D}" type="pres">
      <dgm:prSet presAssocID="{CAC31CC1-044A-4471-BD4D-8F159A947019}" presName="node" presStyleLbl="node1" presStyleIdx="1" presStyleCnt="5">
        <dgm:presLayoutVars>
          <dgm:bulletEnabled val="1"/>
        </dgm:presLayoutVars>
      </dgm:prSet>
      <dgm:spPr/>
    </dgm:pt>
    <dgm:pt modelId="{D5EC4DA6-8679-43DD-9235-1093A6CB4088}" type="pres">
      <dgm:prSet presAssocID="{818E1882-6FDA-458B-8E56-B5C5E8E408D8}" presName="sibTrans" presStyleLbl="sibTrans2D1" presStyleIdx="1" presStyleCnt="5"/>
      <dgm:spPr/>
    </dgm:pt>
    <dgm:pt modelId="{4BDEF419-EDAD-4AFE-B497-7A30AD14568B}" type="pres">
      <dgm:prSet presAssocID="{818E1882-6FDA-458B-8E56-B5C5E8E408D8}" presName="connectorText" presStyleLbl="sibTrans2D1" presStyleIdx="1" presStyleCnt="5"/>
      <dgm:spPr/>
    </dgm:pt>
    <dgm:pt modelId="{71CB34E4-37FE-4E0D-8F23-F8D16A344BAA}" type="pres">
      <dgm:prSet presAssocID="{501657BC-8967-4DC2-95FF-FD8132D8E4B8}" presName="node" presStyleLbl="node1" presStyleIdx="2" presStyleCnt="5" custScaleX="110751" custScaleY="104201">
        <dgm:presLayoutVars>
          <dgm:bulletEnabled val="1"/>
        </dgm:presLayoutVars>
      </dgm:prSet>
      <dgm:spPr/>
    </dgm:pt>
    <dgm:pt modelId="{B600108C-D9FD-4C0E-8C9E-473A0A90E45D}" type="pres">
      <dgm:prSet presAssocID="{0585401D-CC22-4311-A464-6D26BCFE24D8}" presName="sibTrans" presStyleLbl="sibTrans2D1" presStyleIdx="2" presStyleCnt="5"/>
      <dgm:spPr/>
    </dgm:pt>
    <dgm:pt modelId="{45BA81C1-031B-4C89-94BE-0CA3B7160023}" type="pres">
      <dgm:prSet presAssocID="{0585401D-CC22-4311-A464-6D26BCFE24D8}" presName="connectorText" presStyleLbl="sibTrans2D1" presStyleIdx="2" presStyleCnt="5"/>
      <dgm:spPr/>
    </dgm:pt>
    <dgm:pt modelId="{47CCA744-7424-46D3-B3F5-5CB83366F3A0}" type="pres">
      <dgm:prSet presAssocID="{90E39FBA-2129-47CE-A90F-2BAB6CF01D4C}" presName="node" presStyleLbl="node1" presStyleIdx="3" presStyleCnt="5">
        <dgm:presLayoutVars>
          <dgm:bulletEnabled val="1"/>
        </dgm:presLayoutVars>
      </dgm:prSet>
      <dgm:spPr/>
    </dgm:pt>
    <dgm:pt modelId="{6AF18AC7-2D5B-406C-ACF9-0B1A1A98804A}" type="pres">
      <dgm:prSet presAssocID="{49CC190E-0E39-4C7F-BB3A-C53DA11DA7D7}" presName="sibTrans" presStyleLbl="sibTrans2D1" presStyleIdx="3" presStyleCnt="5"/>
      <dgm:spPr/>
    </dgm:pt>
    <dgm:pt modelId="{90BD5AFF-17F6-45A1-8517-E2BAFB657263}" type="pres">
      <dgm:prSet presAssocID="{49CC190E-0E39-4C7F-BB3A-C53DA11DA7D7}" presName="connectorText" presStyleLbl="sibTrans2D1" presStyleIdx="3" presStyleCnt="5"/>
      <dgm:spPr/>
    </dgm:pt>
    <dgm:pt modelId="{7AE75F64-5A86-4865-BBE6-AAAB1B07CB45}" type="pres">
      <dgm:prSet presAssocID="{8F3464F0-F515-4E5B-B877-3F4708221C93}" presName="node" presStyleLbl="node1" presStyleIdx="4" presStyleCnt="5" custScaleX="111696" custScaleY="107620">
        <dgm:presLayoutVars>
          <dgm:bulletEnabled val="1"/>
        </dgm:presLayoutVars>
      </dgm:prSet>
      <dgm:spPr/>
    </dgm:pt>
    <dgm:pt modelId="{2C2EA153-0873-493F-A627-DA75EBA37749}" type="pres">
      <dgm:prSet presAssocID="{52F32ADF-884F-4E28-8A94-6D9CA49DA695}" presName="sibTrans" presStyleLbl="sibTrans2D1" presStyleIdx="4" presStyleCnt="5"/>
      <dgm:spPr/>
    </dgm:pt>
    <dgm:pt modelId="{E5A35A95-2417-4861-B4F2-90EBD42B9266}" type="pres">
      <dgm:prSet presAssocID="{52F32ADF-884F-4E28-8A94-6D9CA49DA695}" presName="connectorText" presStyleLbl="sibTrans2D1" presStyleIdx="4" presStyleCnt="5"/>
      <dgm:spPr/>
    </dgm:pt>
  </dgm:ptLst>
  <dgm:cxnLst>
    <dgm:cxn modelId="{7A8C650C-ACD3-4574-9D92-A4F23E651203}" type="presOf" srcId="{52F32ADF-884F-4E28-8A94-6D9CA49DA695}" destId="{E5A35A95-2417-4861-B4F2-90EBD42B9266}" srcOrd="1" destOrd="0" presId="urn:microsoft.com/office/officeart/2005/8/layout/cycle2"/>
    <dgm:cxn modelId="{9110D90C-4B2C-4364-9302-BC1D105C9B70}" type="presOf" srcId="{26A385B0-8CDD-480F-BB43-2671122F6E81}" destId="{5CDEE9B2-C953-4035-B05F-DB87D9971DDB}" srcOrd="1" destOrd="0" presId="urn:microsoft.com/office/officeart/2005/8/layout/cycle2"/>
    <dgm:cxn modelId="{0690091C-0906-4183-B065-B3E0E1A636DA}" type="presOf" srcId="{501657BC-8967-4DC2-95FF-FD8132D8E4B8}" destId="{71CB34E4-37FE-4E0D-8F23-F8D16A344BAA}" srcOrd="0" destOrd="0" presId="urn:microsoft.com/office/officeart/2005/8/layout/cycle2"/>
    <dgm:cxn modelId="{29CC5521-5F7B-4766-B8B5-93C2436B1EBB}" type="presOf" srcId="{8F3464F0-F515-4E5B-B877-3F4708221C93}" destId="{7AE75F64-5A86-4865-BBE6-AAAB1B07CB45}" srcOrd="0" destOrd="0" presId="urn:microsoft.com/office/officeart/2005/8/layout/cycle2"/>
    <dgm:cxn modelId="{2AC33825-4CD8-4CFE-976B-4312E42E7345}" type="presOf" srcId="{CAC31CC1-044A-4471-BD4D-8F159A947019}" destId="{91BC5B81-46C4-4A6B-BC6F-50ABB825DE8D}" srcOrd="0" destOrd="0" presId="urn:microsoft.com/office/officeart/2005/8/layout/cycle2"/>
    <dgm:cxn modelId="{361E1032-041D-4E25-A37E-7CE4D6099B3A}" type="presOf" srcId="{D64A14C6-90F6-4D7D-A71C-B39C92F4C46B}" destId="{3A919AAE-AAF6-402B-B712-CE6CAF11E3A1}" srcOrd="0" destOrd="0" presId="urn:microsoft.com/office/officeart/2005/8/layout/cycle2"/>
    <dgm:cxn modelId="{925EA63C-DDCB-4D42-91BF-8BFF25D6AA77}" type="presOf" srcId="{49CC190E-0E39-4C7F-BB3A-C53DA11DA7D7}" destId="{6AF18AC7-2D5B-406C-ACF9-0B1A1A98804A}" srcOrd="0" destOrd="0" presId="urn:microsoft.com/office/officeart/2005/8/layout/cycle2"/>
    <dgm:cxn modelId="{14156D5D-CE59-43EB-87F5-E31CB0892E81}" srcId="{D64A14C6-90F6-4D7D-A71C-B39C92F4C46B}" destId="{4A32F9C5-C743-4C6D-99B6-7A1CF0E43EDE}" srcOrd="0" destOrd="0" parTransId="{3B6C57E1-D323-4761-9A54-A6EAAFEE7843}" sibTransId="{26A385B0-8CDD-480F-BB43-2671122F6E81}"/>
    <dgm:cxn modelId="{45E50C41-A5FD-4B0D-81AE-57BCB822D6DD}" type="presOf" srcId="{4A32F9C5-C743-4C6D-99B6-7A1CF0E43EDE}" destId="{3F52B47F-0B14-43EC-AEA4-CA8334BBF251}" srcOrd="0" destOrd="0" presId="urn:microsoft.com/office/officeart/2005/8/layout/cycle2"/>
    <dgm:cxn modelId="{35D11443-57A1-4BA4-8027-FE6A4F875013}" type="presOf" srcId="{90E39FBA-2129-47CE-A90F-2BAB6CF01D4C}" destId="{47CCA744-7424-46D3-B3F5-5CB83366F3A0}" srcOrd="0" destOrd="0" presId="urn:microsoft.com/office/officeart/2005/8/layout/cycle2"/>
    <dgm:cxn modelId="{D0FF1369-0C64-4050-B8E7-F37C14792111}" srcId="{D64A14C6-90F6-4D7D-A71C-B39C92F4C46B}" destId="{501657BC-8967-4DC2-95FF-FD8132D8E4B8}" srcOrd="2" destOrd="0" parTransId="{C6055A72-7915-4F78-A70C-58A057000AE8}" sibTransId="{0585401D-CC22-4311-A464-6D26BCFE24D8}"/>
    <dgm:cxn modelId="{6C787769-465B-4D5B-9F8D-7568DFE284FE}" srcId="{D64A14C6-90F6-4D7D-A71C-B39C92F4C46B}" destId="{CAC31CC1-044A-4471-BD4D-8F159A947019}" srcOrd="1" destOrd="0" parTransId="{310902CA-D7FF-4671-89BD-9DF21429CD80}" sibTransId="{818E1882-6FDA-458B-8E56-B5C5E8E408D8}"/>
    <dgm:cxn modelId="{D16BC64B-2E0A-46DA-AC8C-DB725DBB417A}" srcId="{D64A14C6-90F6-4D7D-A71C-B39C92F4C46B}" destId="{8F3464F0-F515-4E5B-B877-3F4708221C93}" srcOrd="4" destOrd="0" parTransId="{18DBED91-1249-4278-93B7-25079A29DDA2}" sibTransId="{52F32ADF-884F-4E28-8A94-6D9CA49DA695}"/>
    <dgm:cxn modelId="{B8474281-8C71-4994-9B7A-E69F94F55613}" srcId="{D64A14C6-90F6-4D7D-A71C-B39C92F4C46B}" destId="{90E39FBA-2129-47CE-A90F-2BAB6CF01D4C}" srcOrd="3" destOrd="0" parTransId="{EF0BB51E-AFEE-4C07-AC5B-5CBDA1E2FA7B}" sibTransId="{49CC190E-0E39-4C7F-BB3A-C53DA11DA7D7}"/>
    <dgm:cxn modelId="{48FE87A2-E207-47DE-9655-561D0B12DFA7}" type="presOf" srcId="{0585401D-CC22-4311-A464-6D26BCFE24D8}" destId="{45BA81C1-031B-4C89-94BE-0CA3B7160023}" srcOrd="1" destOrd="0" presId="urn:microsoft.com/office/officeart/2005/8/layout/cycle2"/>
    <dgm:cxn modelId="{905678CA-69E7-4BF9-871F-19674464F0E6}" type="presOf" srcId="{818E1882-6FDA-458B-8E56-B5C5E8E408D8}" destId="{D5EC4DA6-8679-43DD-9235-1093A6CB4088}" srcOrd="0" destOrd="0" presId="urn:microsoft.com/office/officeart/2005/8/layout/cycle2"/>
    <dgm:cxn modelId="{E920F3CA-1482-4E48-ABB2-7FA81FF43F97}" type="presOf" srcId="{52F32ADF-884F-4E28-8A94-6D9CA49DA695}" destId="{2C2EA153-0873-493F-A627-DA75EBA37749}" srcOrd="0" destOrd="0" presId="urn:microsoft.com/office/officeart/2005/8/layout/cycle2"/>
    <dgm:cxn modelId="{055118CE-09E1-4BA7-B66B-B2D40A3943FF}" type="presOf" srcId="{818E1882-6FDA-458B-8E56-B5C5E8E408D8}" destId="{4BDEF419-EDAD-4AFE-B497-7A30AD14568B}" srcOrd="1" destOrd="0" presId="urn:microsoft.com/office/officeart/2005/8/layout/cycle2"/>
    <dgm:cxn modelId="{44234CE9-DE04-484E-A1C2-43679DB5DF94}" type="presOf" srcId="{0585401D-CC22-4311-A464-6D26BCFE24D8}" destId="{B600108C-D9FD-4C0E-8C9E-473A0A90E45D}" srcOrd="0" destOrd="0" presId="urn:microsoft.com/office/officeart/2005/8/layout/cycle2"/>
    <dgm:cxn modelId="{5A8585F1-7831-4627-9B3E-36AE81A9B8ED}" type="presOf" srcId="{49CC190E-0E39-4C7F-BB3A-C53DA11DA7D7}" destId="{90BD5AFF-17F6-45A1-8517-E2BAFB657263}" srcOrd="1" destOrd="0" presId="urn:microsoft.com/office/officeart/2005/8/layout/cycle2"/>
    <dgm:cxn modelId="{B03ED9F1-BEB9-43CF-8EEE-591AF049F7EB}" type="presOf" srcId="{26A385B0-8CDD-480F-BB43-2671122F6E81}" destId="{D242621B-15DB-48B4-806C-90D4B1E0E498}" srcOrd="0" destOrd="0" presId="urn:microsoft.com/office/officeart/2005/8/layout/cycle2"/>
    <dgm:cxn modelId="{8486237F-EC1B-48C4-824F-1C489238BE7C}" type="presParOf" srcId="{3A919AAE-AAF6-402B-B712-CE6CAF11E3A1}" destId="{3F52B47F-0B14-43EC-AEA4-CA8334BBF251}" srcOrd="0" destOrd="0" presId="urn:microsoft.com/office/officeart/2005/8/layout/cycle2"/>
    <dgm:cxn modelId="{5C17F5B4-88FA-41AB-8C99-3A6E7C13B91E}" type="presParOf" srcId="{3A919AAE-AAF6-402B-B712-CE6CAF11E3A1}" destId="{D242621B-15DB-48B4-806C-90D4B1E0E498}" srcOrd="1" destOrd="0" presId="urn:microsoft.com/office/officeart/2005/8/layout/cycle2"/>
    <dgm:cxn modelId="{2888E17B-4F21-462F-B7EC-F2088A75677D}" type="presParOf" srcId="{D242621B-15DB-48B4-806C-90D4B1E0E498}" destId="{5CDEE9B2-C953-4035-B05F-DB87D9971DDB}" srcOrd="0" destOrd="0" presId="urn:microsoft.com/office/officeart/2005/8/layout/cycle2"/>
    <dgm:cxn modelId="{EFC8D7B8-8D43-42AF-9181-0553ABE4D7CA}" type="presParOf" srcId="{3A919AAE-AAF6-402B-B712-CE6CAF11E3A1}" destId="{91BC5B81-46C4-4A6B-BC6F-50ABB825DE8D}" srcOrd="2" destOrd="0" presId="urn:microsoft.com/office/officeart/2005/8/layout/cycle2"/>
    <dgm:cxn modelId="{1F8EE67C-A599-4233-9645-F2DC46AF8DA1}" type="presParOf" srcId="{3A919AAE-AAF6-402B-B712-CE6CAF11E3A1}" destId="{D5EC4DA6-8679-43DD-9235-1093A6CB4088}" srcOrd="3" destOrd="0" presId="urn:microsoft.com/office/officeart/2005/8/layout/cycle2"/>
    <dgm:cxn modelId="{ECAE99D8-1180-443A-B4E9-26A07956030F}" type="presParOf" srcId="{D5EC4DA6-8679-43DD-9235-1093A6CB4088}" destId="{4BDEF419-EDAD-4AFE-B497-7A30AD14568B}" srcOrd="0" destOrd="0" presId="urn:microsoft.com/office/officeart/2005/8/layout/cycle2"/>
    <dgm:cxn modelId="{D3F4E687-A60A-49B1-81F4-403935795CFF}" type="presParOf" srcId="{3A919AAE-AAF6-402B-B712-CE6CAF11E3A1}" destId="{71CB34E4-37FE-4E0D-8F23-F8D16A344BAA}" srcOrd="4" destOrd="0" presId="urn:microsoft.com/office/officeart/2005/8/layout/cycle2"/>
    <dgm:cxn modelId="{7F739916-4310-4D6D-B124-559181C8AE0C}" type="presParOf" srcId="{3A919AAE-AAF6-402B-B712-CE6CAF11E3A1}" destId="{B600108C-D9FD-4C0E-8C9E-473A0A90E45D}" srcOrd="5" destOrd="0" presId="urn:microsoft.com/office/officeart/2005/8/layout/cycle2"/>
    <dgm:cxn modelId="{4AA55F09-5612-4C92-A0DB-0AD03B5940DA}" type="presParOf" srcId="{B600108C-D9FD-4C0E-8C9E-473A0A90E45D}" destId="{45BA81C1-031B-4C89-94BE-0CA3B7160023}" srcOrd="0" destOrd="0" presId="urn:microsoft.com/office/officeart/2005/8/layout/cycle2"/>
    <dgm:cxn modelId="{A72F9D4C-01B9-4538-8611-F537CEDAF282}" type="presParOf" srcId="{3A919AAE-AAF6-402B-B712-CE6CAF11E3A1}" destId="{47CCA744-7424-46D3-B3F5-5CB83366F3A0}" srcOrd="6" destOrd="0" presId="urn:microsoft.com/office/officeart/2005/8/layout/cycle2"/>
    <dgm:cxn modelId="{EE89D907-CC81-4227-BF8D-179E7FFBC331}" type="presParOf" srcId="{3A919AAE-AAF6-402B-B712-CE6CAF11E3A1}" destId="{6AF18AC7-2D5B-406C-ACF9-0B1A1A98804A}" srcOrd="7" destOrd="0" presId="urn:microsoft.com/office/officeart/2005/8/layout/cycle2"/>
    <dgm:cxn modelId="{09C9D05D-4BB6-4F28-96D3-9DCDDF61F738}" type="presParOf" srcId="{6AF18AC7-2D5B-406C-ACF9-0B1A1A98804A}" destId="{90BD5AFF-17F6-45A1-8517-E2BAFB657263}" srcOrd="0" destOrd="0" presId="urn:microsoft.com/office/officeart/2005/8/layout/cycle2"/>
    <dgm:cxn modelId="{BD127794-662C-443D-90D9-4B88F868C3FE}" type="presParOf" srcId="{3A919AAE-AAF6-402B-B712-CE6CAF11E3A1}" destId="{7AE75F64-5A86-4865-BBE6-AAAB1B07CB45}" srcOrd="8" destOrd="0" presId="urn:microsoft.com/office/officeart/2005/8/layout/cycle2"/>
    <dgm:cxn modelId="{B542F335-DF5A-4740-BDF1-1D80BCAC076D}" type="presParOf" srcId="{3A919AAE-AAF6-402B-B712-CE6CAF11E3A1}" destId="{2C2EA153-0873-493F-A627-DA75EBA37749}" srcOrd="9" destOrd="0" presId="urn:microsoft.com/office/officeart/2005/8/layout/cycle2"/>
    <dgm:cxn modelId="{DBEA3D8E-6D25-46F3-84CE-EB18B53B188B}" type="presParOf" srcId="{2C2EA153-0873-493F-A627-DA75EBA37749}" destId="{E5A35A95-2417-4861-B4F2-90EBD42B9266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32EB9A-3A04-47D0-A323-0DB2BAE7EA33}" type="doc">
      <dgm:prSet loTypeId="urn:microsoft.com/office/officeart/2005/8/layout/cycle5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0A1CDE08-59CA-4377-9F8F-60A5A8D50A7A}">
      <dgm:prSet phldrT="[Text]"/>
      <dgm:spPr/>
      <dgm:t>
        <a:bodyPr/>
        <a:lstStyle/>
        <a:p>
          <a:r>
            <a:rPr lang="en-US" dirty="0"/>
            <a:t>OPIS: </a:t>
          </a:r>
          <a:r>
            <a:rPr lang="en-US" dirty="0" err="1"/>
            <a:t>Što</a:t>
          </a:r>
          <a:r>
            <a:rPr lang="en-US" dirty="0"/>
            <a:t> se </a:t>
          </a:r>
          <a:r>
            <a:rPr lang="en-US" dirty="0" err="1"/>
            <a:t>dogodilo</a:t>
          </a:r>
          <a:r>
            <a:rPr lang="en-US" dirty="0"/>
            <a:t>?</a:t>
          </a:r>
        </a:p>
      </dgm:t>
    </dgm:pt>
    <dgm:pt modelId="{FF3DD1E7-1BE6-41AB-9ED3-57113B67EFA3}" type="parTrans" cxnId="{284BD897-8A0D-4308-BCF3-F2A431476DCC}">
      <dgm:prSet/>
      <dgm:spPr/>
      <dgm:t>
        <a:bodyPr/>
        <a:lstStyle/>
        <a:p>
          <a:endParaRPr lang="en-US"/>
        </a:p>
      </dgm:t>
    </dgm:pt>
    <dgm:pt modelId="{1627E343-D628-4469-8377-9C5F9A568FAE}" type="sibTrans" cxnId="{284BD897-8A0D-4308-BCF3-F2A431476DCC}">
      <dgm:prSet/>
      <dgm:spPr>
        <a:ln w="76200">
          <a:solidFill>
            <a:srgbClr val="ED7D31"/>
          </a:solidFill>
        </a:ln>
      </dgm:spPr>
      <dgm:t>
        <a:bodyPr/>
        <a:lstStyle/>
        <a:p>
          <a:endParaRPr lang="en-US"/>
        </a:p>
      </dgm:t>
    </dgm:pt>
    <dgm:pt modelId="{1EC49FB2-7DAE-4E3F-B6D6-2BC96A28E0D3}">
      <dgm:prSet phldrT="[Text]"/>
      <dgm:spPr/>
      <dgm:t>
        <a:bodyPr/>
        <a:lstStyle/>
        <a:p>
          <a:r>
            <a:rPr lang="pl-PL" dirty="0"/>
            <a:t>ISKUSTVO: O </a:t>
          </a:r>
          <a:r>
            <a:rPr lang="pl-PL" dirty="0" err="1"/>
            <a:t>čemu</a:t>
          </a:r>
          <a:r>
            <a:rPr lang="pl-PL" dirty="0"/>
            <a:t> sam </a:t>
          </a:r>
          <a:r>
            <a:rPr lang="pl-PL" dirty="0" err="1"/>
            <a:t>razmišljao</a:t>
          </a:r>
          <a:r>
            <a:rPr lang="pl-PL" dirty="0"/>
            <a:t>, </a:t>
          </a:r>
          <a:r>
            <a:rPr lang="pl-PL" dirty="0" err="1"/>
            <a:t>kako</a:t>
          </a:r>
          <a:r>
            <a:rPr lang="pl-PL" dirty="0"/>
            <a:t> sam </a:t>
          </a:r>
          <a:r>
            <a:rPr lang="pl-PL" dirty="0" err="1"/>
            <a:t>se</a:t>
          </a:r>
          <a:r>
            <a:rPr lang="pl-PL" dirty="0"/>
            <a:t> </a:t>
          </a:r>
          <a:r>
            <a:rPr lang="pl-PL" dirty="0" err="1"/>
            <a:t>osjećao</a:t>
          </a:r>
          <a:r>
            <a:rPr lang="pl-PL" dirty="0"/>
            <a:t>?</a:t>
          </a:r>
          <a:endParaRPr lang="en-US" dirty="0"/>
        </a:p>
      </dgm:t>
    </dgm:pt>
    <dgm:pt modelId="{7E31F711-25DE-4E94-AE93-E9D33D15E907}" type="sibTrans" cxnId="{E75B88F9-02A8-45CE-AA00-2CA2186AC3DE}">
      <dgm:prSet/>
      <dgm:spPr>
        <a:ln w="76200">
          <a:solidFill>
            <a:srgbClr val="A5A5A5"/>
          </a:solidFill>
        </a:ln>
      </dgm:spPr>
      <dgm:t>
        <a:bodyPr/>
        <a:lstStyle/>
        <a:p>
          <a:endParaRPr lang="en-US"/>
        </a:p>
      </dgm:t>
    </dgm:pt>
    <dgm:pt modelId="{E054BFD9-C4BF-4FAC-9B7E-22406810A2BC}" type="parTrans" cxnId="{E75B88F9-02A8-45CE-AA00-2CA2186AC3DE}">
      <dgm:prSet/>
      <dgm:spPr/>
      <dgm:t>
        <a:bodyPr/>
        <a:lstStyle/>
        <a:p>
          <a:endParaRPr lang="en-US"/>
        </a:p>
      </dgm:t>
    </dgm:pt>
    <dgm:pt modelId="{21041D42-E3A3-47B5-87D3-88EDC1B9D31E}">
      <dgm:prSet phldrT="[Text]"/>
      <dgm:spPr/>
      <dgm:t>
        <a:bodyPr/>
        <a:lstStyle/>
        <a:p>
          <a:r>
            <a:rPr lang="pl-PL" dirty="0"/>
            <a:t>PROCJENA: </a:t>
          </a:r>
          <a:r>
            <a:rPr lang="pl-PL" dirty="0" err="1"/>
            <a:t>Što</a:t>
          </a:r>
          <a:r>
            <a:rPr lang="pl-PL" dirty="0"/>
            <a:t> je bilo dobro, </a:t>
          </a:r>
          <a:r>
            <a:rPr lang="pl-PL" dirty="0" err="1"/>
            <a:t>što</a:t>
          </a:r>
          <a:r>
            <a:rPr lang="pl-PL" dirty="0"/>
            <a:t> </a:t>
          </a:r>
          <a:r>
            <a:rPr lang="pl-PL" dirty="0" err="1"/>
            <a:t>nije</a:t>
          </a:r>
          <a:r>
            <a:rPr lang="pl-PL" dirty="0"/>
            <a:t>?</a:t>
          </a:r>
          <a:endParaRPr lang="en-US" dirty="0"/>
        </a:p>
      </dgm:t>
    </dgm:pt>
    <dgm:pt modelId="{7536FF21-F2AA-4A12-BB42-4EAC53A5A666}" type="sibTrans" cxnId="{6E9CE5AA-43F4-4A48-B3E1-B2440FEDD707}">
      <dgm:prSet/>
      <dgm:spPr>
        <a:ln w="76200">
          <a:solidFill>
            <a:srgbClr val="FFC000"/>
          </a:solidFill>
        </a:ln>
      </dgm:spPr>
      <dgm:t>
        <a:bodyPr/>
        <a:lstStyle/>
        <a:p>
          <a:endParaRPr lang="en-US"/>
        </a:p>
      </dgm:t>
    </dgm:pt>
    <dgm:pt modelId="{CA9083FD-EE6C-4EB6-9197-1D2E03E331CE}" type="parTrans" cxnId="{6E9CE5AA-43F4-4A48-B3E1-B2440FEDD707}">
      <dgm:prSet/>
      <dgm:spPr/>
      <dgm:t>
        <a:bodyPr/>
        <a:lstStyle/>
        <a:p>
          <a:endParaRPr lang="en-US"/>
        </a:p>
      </dgm:t>
    </dgm:pt>
    <dgm:pt modelId="{CE1D911C-4E47-44C6-BA4E-3A416B889645}">
      <dgm:prSet phldrT="[Text]"/>
      <dgm:spPr/>
      <dgm:t>
        <a:bodyPr/>
        <a:lstStyle/>
        <a:p>
          <a:r>
            <a:rPr lang="pl-PL" dirty="0"/>
            <a:t>ANALIZA: </a:t>
          </a:r>
          <a:r>
            <a:rPr lang="pl-PL" dirty="0" err="1"/>
            <a:t>Što</a:t>
          </a:r>
          <a:r>
            <a:rPr lang="pl-PL" dirty="0"/>
            <a:t> sam </a:t>
          </a:r>
          <a:r>
            <a:rPr lang="pl-PL" dirty="0" err="1"/>
            <a:t>mogao</a:t>
          </a:r>
          <a:r>
            <a:rPr lang="pl-PL" dirty="0"/>
            <a:t> </a:t>
          </a:r>
          <a:r>
            <a:rPr lang="pl-PL" dirty="0" err="1"/>
            <a:t>naučiti</a:t>
          </a:r>
          <a:r>
            <a:rPr lang="pl-PL" dirty="0"/>
            <a:t> </a:t>
          </a:r>
          <a:r>
            <a:rPr lang="pl-PL" dirty="0" err="1"/>
            <a:t>iz</a:t>
          </a:r>
          <a:r>
            <a:rPr lang="pl-PL" dirty="0"/>
            <a:t> te </a:t>
          </a:r>
          <a:r>
            <a:rPr lang="pl-PL" dirty="0" err="1"/>
            <a:t>situacije</a:t>
          </a:r>
          <a:r>
            <a:rPr lang="pl-PL" dirty="0"/>
            <a:t>?</a:t>
          </a:r>
          <a:endParaRPr lang="en-US" dirty="0"/>
        </a:p>
      </dgm:t>
    </dgm:pt>
    <dgm:pt modelId="{8614FB30-6A45-42C2-A5A0-429304C27B18}" type="sibTrans" cxnId="{D9BD07F6-7ED9-45AA-A381-78772A7E77FF}">
      <dgm:prSet/>
      <dgm:spPr>
        <a:ln w="76200">
          <a:solidFill>
            <a:srgbClr val="70AD47"/>
          </a:solidFill>
        </a:ln>
      </dgm:spPr>
      <dgm:t>
        <a:bodyPr/>
        <a:lstStyle/>
        <a:p>
          <a:endParaRPr lang="en-US"/>
        </a:p>
      </dgm:t>
    </dgm:pt>
    <dgm:pt modelId="{32ECE0A0-E804-48D5-9545-B389E1FE9FF3}" type="parTrans" cxnId="{D9BD07F6-7ED9-45AA-A381-78772A7E77FF}">
      <dgm:prSet/>
      <dgm:spPr/>
      <dgm:t>
        <a:bodyPr/>
        <a:lstStyle/>
        <a:p>
          <a:endParaRPr lang="en-US"/>
        </a:p>
      </dgm:t>
    </dgm:pt>
    <dgm:pt modelId="{48DE9546-9A7D-4481-86C2-138D38CD56FB}">
      <dgm:prSet phldrT="[Text]"/>
      <dgm:spPr/>
      <dgm:t>
        <a:bodyPr/>
        <a:lstStyle/>
        <a:p>
          <a:r>
            <a:rPr lang="en-US" dirty="0"/>
            <a:t>ZAKLJUČAK: </a:t>
          </a:r>
          <a:r>
            <a:rPr lang="en-US" dirty="0" err="1"/>
            <a:t>Što</a:t>
          </a:r>
          <a:r>
            <a:rPr lang="en-US" dirty="0"/>
            <a:t> se </a:t>
          </a:r>
          <a:r>
            <a:rPr lang="en-US" dirty="0" err="1"/>
            <a:t>može</a:t>
          </a:r>
          <a:r>
            <a:rPr lang="en-US" dirty="0"/>
            <a:t> </a:t>
          </a:r>
          <a:r>
            <a:rPr lang="en-US" dirty="0" err="1"/>
            <a:t>zaključiti</a:t>
          </a:r>
          <a:r>
            <a:rPr lang="en-US" dirty="0"/>
            <a:t>? </a:t>
          </a:r>
          <a:r>
            <a:rPr lang="en-US" dirty="0" err="1"/>
            <a:t>Što</a:t>
          </a:r>
          <a:r>
            <a:rPr lang="en-US" dirty="0"/>
            <a:t> </a:t>
          </a:r>
          <a:r>
            <a:rPr lang="en-US" dirty="0" err="1"/>
            <a:t>sam</a:t>
          </a:r>
          <a:r>
            <a:rPr lang="en-US" dirty="0"/>
            <a:t> </a:t>
          </a:r>
          <a:r>
            <a:rPr lang="en-US" dirty="0" err="1"/>
            <a:t>još</a:t>
          </a:r>
          <a:r>
            <a:rPr lang="en-US" dirty="0"/>
            <a:t> </a:t>
          </a:r>
          <a:r>
            <a:rPr lang="en-US" dirty="0" err="1"/>
            <a:t>mogao</a:t>
          </a:r>
          <a:r>
            <a:rPr lang="en-US" dirty="0"/>
            <a:t> </a:t>
          </a:r>
          <a:r>
            <a:rPr lang="en-US" dirty="0" err="1"/>
            <a:t>učiniti</a:t>
          </a:r>
          <a:r>
            <a:rPr lang="en-US" dirty="0"/>
            <a:t>?</a:t>
          </a:r>
        </a:p>
      </dgm:t>
    </dgm:pt>
    <dgm:pt modelId="{BE257D96-2B6E-4582-A8DA-A6E30EE2AB37}" type="sibTrans" cxnId="{D8C5003F-8B5F-4E52-8903-B2D90880E7C5}">
      <dgm:prSet/>
      <dgm:spPr>
        <a:ln w="76200"/>
      </dgm:spPr>
      <dgm:t>
        <a:bodyPr/>
        <a:lstStyle/>
        <a:p>
          <a:endParaRPr lang="en-US"/>
        </a:p>
      </dgm:t>
    </dgm:pt>
    <dgm:pt modelId="{CEE052F8-2813-4DEC-B939-E0FFE5B3BDE2}" type="parTrans" cxnId="{D8C5003F-8B5F-4E52-8903-B2D90880E7C5}">
      <dgm:prSet/>
      <dgm:spPr/>
      <dgm:t>
        <a:bodyPr/>
        <a:lstStyle/>
        <a:p>
          <a:endParaRPr lang="en-US"/>
        </a:p>
      </dgm:t>
    </dgm:pt>
    <dgm:pt modelId="{725A223D-AA1D-4FC9-BAB8-C765E9E8BB6E}">
      <dgm:prSet phldrT="[Text]"/>
      <dgm:spPr>
        <a:solidFill>
          <a:srgbClr val="7030A0"/>
        </a:solidFill>
      </dgm:spPr>
      <dgm:t>
        <a:bodyPr/>
        <a:lstStyle/>
        <a:p>
          <a:r>
            <a:rPr lang="en-US" dirty="0"/>
            <a:t>AKCIJSKI PLAN: </a:t>
          </a:r>
          <a:r>
            <a:rPr lang="en-US" dirty="0" err="1"/>
            <a:t>Što</a:t>
          </a:r>
          <a:r>
            <a:rPr lang="en-US" dirty="0"/>
            <a:t> </a:t>
          </a:r>
          <a:r>
            <a:rPr lang="en-US" dirty="0" err="1"/>
            <a:t>ću</a:t>
          </a:r>
          <a:r>
            <a:rPr lang="en-US" dirty="0"/>
            <a:t> </a:t>
          </a:r>
          <a:r>
            <a:rPr lang="en-US" dirty="0" err="1"/>
            <a:t>sljedeći</a:t>
          </a:r>
          <a:r>
            <a:rPr lang="en-US" dirty="0"/>
            <a:t> put </a:t>
          </a:r>
          <a:r>
            <a:rPr lang="en-US" dirty="0" err="1"/>
            <a:t>učiniti</a:t>
          </a:r>
          <a:r>
            <a:rPr lang="en-US" dirty="0"/>
            <a:t> </a:t>
          </a:r>
          <a:r>
            <a:rPr lang="en-US" dirty="0" err="1"/>
            <a:t>drukčije</a:t>
          </a:r>
          <a:r>
            <a:rPr lang="en-US" dirty="0"/>
            <a:t>?</a:t>
          </a:r>
        </a:p>
      </dgm:t>
    </dgm:pt>
    <dgm:pt modelId="{987710F3-5782-456A-ADDC-E4D21D48BCFF}" type="sibTrans" cxnId="{8FEFBA96-6E2D-48BE-AE21-80D223F4D97B}">
      <dgm:prSet/>
      <dgm:spPr>
        <a:ln w="76200">
          <a:solidFill>
            <a:srgbClr val="7030A0"/>
          </a:solidFill>
        </a:ln>
      </dgm:spPr>
      <dgm:t>
        <a:bodyPr/>
        <a:lstStyle/>
        <a:p>
          <a:endParaRPr lang="en-US"/>
        </a:p>
      </dgm:t>
    </dgm:pt>
    <dgm:pt modelId="{3B6118FF-A82F-4192-B3BD-194F54475711}" type="parTrans" cxnId="{8FEFBA96-6E2D-48BE-AE21-80D223F4D97B}">
      <dgm:prSet/>
      <dgm:spPr/>
      <dgm:t>
        <a:bodyPr/>
        <a:lstStyle/>
        <a:p>
          <a:endParaRPr lang="en-US"/>
        </a:p>
      </dgm:t>
    </dgm:pt>
    <dgm:pt modelId="{6C89D82A-64BB-4631-9E77-A89B6CED77C5}" type="pres">
      <dgm:prSet presAssocID="{4432EB9A-3A04-47D0-A323-0DB2BAE7EA33}" presName="cycle" presStyleCnt="0">
        <dgm:presLayoutVars>
          <dgm:dir/>
          <dgm:resizeHandles val="exact"/>
        </dgm:presLayoutVars>
      </dgm:prSet>
      <dgm:spPr/>
    </dgm:pt>
    <dgm:pt modelId="{F9DFF197-456A-437E-8177-000795382EF9}" type="pres">
      <dgm:prSet presAssocID="{0A1CDE08-59CA-4377-9F8F-60A5A8D50A7A}" presName="node" presStyleLbl="node1" presStyleIdx="0" presStyleCnt="6">
        <dgm:presLayoutVars>
          <dgm:bulletEnabled val="1"/>
        </dgm:presLayoutVars>
      </dgm:prSet>
      <dgm:spPr/>
    </dgm:pt>
    <dgm:pt modelId="{C6635324-AA1B-4316-9C58-99963DC5C9BE}" type="pres">
      <dgm:prSet presAssocID="{0A1CDE08-59CA-4377-9F8F-60A5A8D50A7A}" presName="spNode" presStyleCnt="0"/>
      <dgm:spPr/>
    </dgm:pt>
    <dgm:pt modelId="{B7A00069-566F-4B69-B366-41A9057041A4}" type="pres">
      <dgm:prSet presAssocID="{1627E343-D628-4469-8377-9C5F9A568FAE}" presName="sibTrans" presStyleLbl="sibTrans1D1" presStyleIdx="0" presStyleCnt="6"/>
      <dgm:spPr/>
    </dgm:pt>
    <dgm:pt modelId="{D35205AE-7785-4292-A026-6B888059E333}" type="pres">
      <dgm:prSet presAssocID="{1EC49FB2-7DAE-4E3F-B6D6-2BC96A28E0D3}" presName="node" presStyleLbl="node1" presStyleIdx="1" presStyleCnt="6">
        <dgm:presLayoutVars>
          <dgm:bulletEnabled val="1"/>
        </dgm:presLayoutVars>
      </dgm:prSet>
      <dgm:spPr/>
    </dgm:pt>
    <dgm:pt modelId="{611FC902-1C67-48E4-9820-D756A51D0437}" type="pres">
      <dgm:prSet presAssocID="{1EC49FB2-7DAE-4E3F-B6D6-2BC96A28E0D3}" presName="spNode" presStyleCnt="0"/>
      <dgm:spPr/>
    </dgm:pt>
    <dgm:pt modelId="{2366D444-37B0-4D5D-B95E-BF9DB27FF200}" type="pres">
      <dgm:prSet presAssocID="{7E31F711-25DE-4E94-AE93-E9D33D15E907}" presName="sibTrans" presStyleLbl="sibTrans1D1" presStyleIdx="1" presStyleCnt="6"/>
      <dgm:spPr/>
    </dgm:pt>
    <dgm:pt modelId="{A3EAAA02-E601-4EA0-BF50-0EAEDCE5B0E1}" type="pres">
      <dgm:prSet presAssocID="{21041D42-E3A3-47B5-87D3-88EDC1B9D31E}" presName="node" presStyleLbl="node1" presStyleIdx="2" presStyleCnt="6">
        <dgm:presLayoutVars>
          <dgm:bulletEnabled val="1"/>
        </dgm:presLayoutVars>
      </dgm:prSet>
      <dgm:spPr/>
    </dgm:pt>
    <dgm:pt modelId="{06900552-6929-46D3-B4F0-1BB2B2C87477}" type="pres">
      <dgm:prSet presAssocID="{21041D42-E3A3-47B5-87D3-88EDC1B9D31E}" presName="spNode" presStyleCnt="0"/>
      <dgm:spPr/>
    </dgm:pt>
    <dgm:pt modelId="{B5B49C86-05D2-4017-9D2B-F974630096DF}" type="pres">
      <dgm:prSet presAssocID="{7536FF21-F2AA-4A12-BB42-4EAC53A5A666}" presName="sibTrans" presStyleLbl="sibTrans1D1" presStyleIdx="2" presStyleCnt="6"/>
      <dgm:spPr/>
    </dgm:pt>
    <dgm:pt modelId="{52D11D5D-33E9-4C98-823B-8491AAB1F013}" type="pres">
      <dgm:prSet presAssocID="{CE1D911C-4E47-44C6-BA4E-3A416B889645}" presName="node" presStyleLbl="node1" presStyleIdx="3" presStyleCnt="6" custRadScaleRad="101382" custRadScaleInc="-1235">
        <dgm:presLayoutVars>
          <dgm:bulletEnabled val="1"/>
        </dgm:presLayoutVars>
      </dgm:prSet>
      <dgm:spPr/>
    </dgm:pt>
    <dgm:pt modelId="{EF1D7840-A567-404F-8054-B246F11B44AF}" type="pres">
      <dgm:prSet presAssocID="{CE1D911C-4E47-44C6-BA4E-3A416B889645}" presName="spNode" presStyleCnt="0"/>
      <dgm:spPr/>
    </dgm:pt>
    <dgm:pt modelId="{07B88A93-A46C-4461-A9F8-660EF225D3D7}" type="pres">
      <dgm:prSet presAssocID="{8614FB30-6A45-42C2-A5A0-429304C27B18}" presName="sibTrans" presStyleLbl="sibTrans1D1" presStyleIdx="3" presStyleCnt="6"/>
      <dgm:spPr/>
    </dgm:pt>
    <dgm:pt modelId="{E56ED868-2FB2-4014-B684-E7742C79897E}" type="pres">
      <dgm:prSet presAssocID="{48DE9546-9A7D-4481-86C2-138D38CD56FB}" presName="node" presStyleLbl="node1" presStyleIdx="4" presStyleCnt="6">
        <dgm:presLayoutVars>
          <dgm:bulletEnabled val="1"/>
        </dgm:presLayoutVars>
      </dgm:prSet>
      <dgm:spPr/>
    </dgm:pt>
    <dgm:pt modelId="{F497DE85-85EA-4EF0-A878-1E073C6A031C}" type="pres">
      <dgm:prSet presAssocID="{48DE9546-9A7D-4481-86C2-138D38CD56FB}" presName="spNode" presStyleCnt="0"/>
      <dgm:spPr/>
    </dgm:pt>
    <dgm:pt modelId="{FD764B07-0571-49D6-A2AB-6094FBE4EFFF}" type="pres">
      <dgm:prSet presAssocID="{BE257D96-2B6E-4582-A8DA-A6E30EE2AB37}" presName="sibTrans" presStyleLbl="sibTrans1D1" presStyleIdx="4" presStyleCnt="6"/>
      <dgm:spPr/>
    </dgm:pt>
    <dgm:pt modelId="{FFED5BB5-8B73-48FD-8281-E19445932574}" type="pres">
      <dgm:prSet presAssocID="{725A223D-AA1D-4FC9-BAB8-C765E9E8BB6E}" presName="node" presStyleLbl="node1" presStyleIdx="5" presStyleCnt="6">
        <dgm:presLayoutVars>
          <dgm:bulletEnabled val="1"/>
        </dgm:presLayoutVars>
      </dgm:prSet>
      <dgm:spPr/>
    </dgm:pt>
    <dgm:pt modelId="{71AAA558-FFB6-43A4-9E20-F111341C19A5}" type="pres">
      <dgm:prSet presAssocID="{725A223D-AA1D-4FC9-BAB8-C765E9E8BB6E}" presName="spNode" presStyleCnt="0"/>
      <dgm:spPr/>
    </dgm:pt>
    <dgm:pt modelId="{BCDCBF88-2179-40A0-B5CF-207B885B79E0}" type="pres">
      <dgm:prSet presAssocID="{987710F3-5782-456A-ADDC-E4D21D48BCFF}" presName="sibTrans" presStyleLbl="sibTrans1D1" presStyleIdx="5" presStyleCnt="6"/>
      <dgm:spPr/>
    </dgm:pt>
  </dgm:ptLst>
  <dgm:cxnLst>
    <dgm:cxn modelId="{A9B9B337-D88D-4EC4-8698-7417B7A05459}" type="presOf" srcId="{1627E343-D628-4469-8377-9C5F9A568FAE}" destId="{B7A00069-566F-4B69-B366-41A9057041A4}" srcOrd="0" destOrd="0" presId="urn:microsoft.com/office/officeart/2005/8/layout/cycle5"/>
    <dgm:cxn modelId="{1D7EAC38-5EEE-4E38-9812-22C2E7081CEB}" type="presOf" srcId="{725A223D-AA1D-4FC9-BAB8-C765E9E8BB6E}" destId="{FFED5BB5-8B73-48FD-8281-E19445932574}" srcOrd="0" destOrd="0" presId="urn:microsoft.com/office/officeart/2005/8/layout/cycle5"/>
    <dgm:cxn modelId="{B7F9D03A-FB73-4307-BE22-8DC0E305F684}" type="presOf" srcId="{987710F3-5782-456A-ADDC-E4D21D48BCFF}" destId="{BCDCBF88-2179-40A0-B5CF-207B885B79E0}" srcOrd="0" destOrd="0" presId="urn:microsoft.com/office/officeart/2005/8/layout/cycle5"/>
    <dgm:cxn modelId="{D8C5003F-8B5F-4E52-8903-B2D90880E7C5}" srcId="{4432EB9A-3A04-47D0-A323-0DB2BAE7EA33}" destId="{48DE9546-9A7D-4481-86C2-138D38CD56FB}" srcOrd="4" destOrd="0" parTransId="{CEE052F8-2813-4DEC-B939-E0FFE5B3BDE2}" sibTransId="{BE257D96-2B6E-4582-A8DA-A6E30EE2AB37}"/>
    <dgm:cxn modelId="{20765E5F-6496-4005-B90E-1948BB4EFAB7}" type="presOf" srcId="{1EC49FB2-7DAE-4E3F-B6D6-2BC96A28E0D3}" destId="{D35205AE-7785-4292-A026-6B888059E333}" srcOrd="0" destOrd="0" presId="urn:microsoft.com/office/officeart/2005/8/layout/cycle5"/>
    <dgm:cxn modelId="{7D9F0B68-B946-4F1A-8377-850BB14ED99F}" type="presOf" srcId="{CE1D911C-4E47-44C6-BA4E-3A416B889645}" destId="{52D11D5D-33E9-4C98-823B-8491AAB1F013}" srcOrd="0" destOrd="0" presId="urn:microsoft.com/office/officeart/2005/8/layout/cycle5"/>
    <dgm:cxn modelId="{21728469-0DBC-4F1F-8C5B-9C4F603831D6}" type="presOf" srcId="{0A1CDE08-59CA-4377-9F8F-60A5A8D50A7A}" destId="{F9DFF197-456A-437E-8177-000795382EF9}" srcOrd="0" destOrd="0" presId="urn:microsoft.com/office/officeart/2005/8/layout/cycle5"/>
    <dgm:cxn modelId="{4A87E850-0499-470F-9E3C-DEA903210782}" type="presOf" srcId="{8614FB30-6A45-42C2-A5A0-429304C27B18}" destId="{07B88A93-A46C-4461-A9F8-660EF225D3D7}" srcOrd="0" destOrd="0" presId="urn:microsoft.com/office/officeart/2005/8/layout/cycle5"/>
    <dgm:cxn modelId="{64107476-876E-4FDD-8229-B9BFBA6D65FC}" type="presOf" srcId="{21041D42-E3A3-47B5-87D3-88EDC1B9D31E}" destId="{A3EAAA02-E601-4EA0-BF50-0EAEDCE5B0E1}" srcOrd="0" destOrd="0" presId="urn:microsoft.com/office/officeart/2005/8/layout/cycle5"/>
    <dgm:cxn modelId="{7F69D978-0ACA-46C0-8341-BB53F799FEF1}" type="presOf" srcId="{BE257D96-2B6E-4582-A8DA-A6E30EE2AB37}" destId="{FD764B07-0571-49D6-A2AB-6094FBE4EFFF}" srcOrd="0" destOrd="0" presId="urn:microsoft.com/office/officeart/2005/8/layout/cycle5"/>
    <dgm:cxn modelId="{8FEFBA96-6E2D-48BE-AE21-80D223F4D97B}" srcId="{4432EB9A-3A04-47D0-A323-0DB2BAE7EA33}" destId="{725A223D-AA1D-4FC9-BAB8-C765E9E8BB6E}" srcOrd="5" destOrd="0" parTransId="{3B6118FF-A82F-4192-B3BD-194F54475711}" sibTransId="{987710F3-5782-456A-ADDC-E4D21D48BCFF}"/>
    <dgm:cxn modelId="{284BD897-8A0D-4308-BCF3-F2A431476DCC}" srcId="{4432EB9A-3A04-47D0-A323-0DB2BAE7EA33}" destId="{0A1CDE08-59CA-4377-9F8F-60A5A8D50A7A}" srcOrd="0" destOrd="0" parTransId="{FF3DD1E7-1BE6-41AB-9ED3-57113B67EFA3}" sibTransId="{1627E343-D628-4469-8377-9C5F9A568FAE}"/>
    <dgm:cxn modelId="{6E9CE5AA-43F4-4A48-B3E1-B2440FEDD707}" srcId="{4432EB9A-3A04-47D0-A323-0DB2BAE7EA33}" destId="{21041D42-E3A3-47B5-87D3-88EDC1B9D31E}" srcOrd="2" destOrd="0" parTransId="{CA9083FD-EE6C-4EB6-9197-1D2E03E331CE}" sibTransId="{7536FF21-F2AA-4A12-BB42-4EAC53A5A666}"/>
    <dgm:cxn modelId="{67D51ED7-8A07-46BE-A2F7-627F71FD570A}" type="presOf" srcId="{7E31F711-25DE-4E94-AE93-E9D33D15E907}" destId="{2366D444-37B0-4D5D-B95E-BF9DB27FF200}" srcOrd="0" destOrd="0" presId="urn:microsoft.com/office/officeart/2005/8/layout/cycle5"/>
    <dgm:cxn modelId="{C967F6D7-AB59-4B07-A507-48896DCF6B68}" type="presOf" srcId="{4432EB9A-3A04-47D0-A323-0DB2BAE7EA33}" destId="{6C89D82A-64BB-4631-9E77-A89B6CED77C5}" srcOrd="0" destOrd="0" presId="urn:microsoft.com/office/officeart/2005/8/layout/cycle5"/>
    <dgm:cxn modelId="{1BDFA6E8-B5A8-4F42-9E76-AC791682D7C0}" type="presOf" srcId="{48DE9546-9A7D-4481-86C2-138D38CD56FB}" destId="{E56ED868-2FB2-4014-B684-E7742C79897E}" srcOrd="0" destOrd="0" presId="urn:microsoft.com/office/officeart/2005/8/layout/cycle5"/>
    <dgm:cxn modelId="{4225F9F4-94E2-406C-A4A2-2446B430FE10}" type="presOf" srcId="{7536FF21-F2AA-4A12-BB42-4EAC53A5A666}" destId="{B5B49C86-05D2-4017-9D2B-F974630096DF}" srcOrd="0" destOrd="0" presId="urn:microsoft.com/office/officeart/2005/8/layout/cycle5"/>
    <dgm:cxn modelId="{D9BD07F6-7ED9-45AA-A381-78772A7E77FF}" srcId="{4432EB9A-3A04-47D0-A323-0DB2BAE7EA33}" destId="{CE1D911C-4E47-44C6-BA4E-3A416B889645}" srcOrd="3" destOrd="0" parTransId="{32ECE0A0-E804-48D5-9545-B389E1FE9FF3}" sibTransId="{8614FB30-6A45-42C2-A5A0-429304C27B18}"/>
    <dgm:cxn modelId="{E75B88F9-02A8-45CE-AA00-2CA2186AC3DE}" srcId="{4432EB9A-3A04-47D0-A323-0DB2BAE7EA33}" destId="{1EC49FB2-7DAE-4E3F-B6D6-2BC96A28E0D3}" srcOrd="1" destOrd="0" parTransId="{E054BFD9-C4BF-4FAC-9B7E-22406810A2BC}" sibTransId="{7E31F711-25DE-4E94-AE93-E9D33D15E907}"/>
    <dgm:cxn modelId="{D7949201-A014-4FD3-BF7A-50AAB823B857}" type="presParOf" srcId="{6C89D82A-64BB-4631-9E77-A89B6CED77C5}" destId="{F9DFF197-456A-437E-8177-000795382EF9}" srcOrd="0" destOrd="0" presId="urn:microsoft.com/office/officeart/2005/8/layout/cycle5"/>
    <dgm:cxn modelId="{7E63D5E1-2136-4C6A-9C90-3AFCF44D13D6}" type="presParOf" srcId="{6C89D82A-64BB-4631-9E77-A89B6CED77C5}" destId="{C6635324-AA1B-4316-9C58-99963DC5C9BE}" srcOrd="1" destOrd="0" presId="urn:microsoft.com/office/officeart/2005/8/layout/cycle5"/>
    <dgm:cxn modelId="{2EA9FE22-E0B1-4170-8CAA-5FBF5998D93E}" type="presParOf" srcId="{6C89D82A-64BB-4631-9E77-A89B6CED77C5}" destId="{B7A00069-566F-4B69-B366-41A9057041A4}" srcOrd="2" destOrd="0" presId="urn:microsoft.com/office/officeart/2005/8/layout/cycle5"/>
    <dgm:cxn modelId="{E1BBC68B-D399-4F80-9631-1CAC5D881DDD}" type="presParOf" srcId="{6C89D82A-64BB-4631-9E77-A89B6CED77C5}" destId="{D35205AE-7785-4292-A026-6B888059E333}" srcOrd="3" destOrd="0" presId="urn:microsoft.com/office/officeart/2005/8/layout/cycle5"/>
    <dgm:cxn modelId="{D1266952-36E8-43A7-A3D0-FB5601BD9C19}" type="presParOf" srcId="{6C89D82A-64BB-4631-9E77-A89B6CED77C5}" destId="{611FC902-1C67-48E4-9820-D756A51D0437}" srcOrd="4" destOrd="0" presId="urn:microsoft.com/office/officeart/2005/8/layout/cycle5"/>
    <dgm:cxn modelId="{807CCD8E-0FD1-4411-9876-7E188C16E77C}" type="presParOf" srcId="{6C89D82A-64BB-4631-9E77-A89B6CED77C5}" destId="{2366D444-37B0-4D5D-B95E-BF9DB27FF200}" srcOrd="5" destOrd="0" presId="urn:microsoft.com/office/officeart/2005/8/layout/cycle5"/>
    <dgm:cxn modelId="{C0B08324-158F-407B-9455-56D26838E329}" type="presParOf" srcId="{6C89D82A-64BB-4631-9E77-A89B6CED77C5}" destId="{A3EAAA02-E601-4EA0-BF50-0EAEDCE5B0E1}" srcOrd="6" destOrd="0" presId="urn:microsoft.com/office/officeart/2005/8/layout/cycle5"/>
    <dgm:cxn modelId="{72E67F18-DEA2-40C1-812B-34920B530577}" type="presParOf" srcId="{6C89D82A-64BB-4631-9E77-A89B6CED77C5}" destId="{06900552-6929-46D3-B4F0-1BB2B2C87477}" srcOrd="7" destOrd="0" presId="urn:microsoft.com/office/officeart/2005/8/layout/cycle5"/>
    <dgm:cxn modelId="{2327700E-142C-43A0-B9C5-D9616CED6E4E}" type="presParOf" srcId="{6C89D82A-64BB-4631-9E77-A89B6CED77C5}" destId="{B5B49C86-05D2-4017-9D2B-F974630096DF}" srcOrd="8" destOrd="0" presId="urn:microsoft.com/office/officeart/2005/8/layout/cycle5"/>
    <dgm:cxn modelId="{5FD1F08B-448F-4E6C-8AF4-4D7A779120B6}" type="presParOf" srcId="{6C89D82A-64BB-4631-9E77-A89B6CED77C5}" destId="{52D11D5D-33E9-4C98-823B-8491AAB1F013}" srcOrd="9" destOrd="0" presId="urn:microsoft.com/office/officeart/2005/8/layout/cycle5"/>
    <dgm:cxn modelId="{89BD63A5-6366-4948-AB3C-8C39CD4878FB}" type="presParOf" srcId="{6C89D82A-64BB-4631-9E77-A89B6CED77C5}" destId="{EF1D7840-A567-404F-8054-B246F11B44AF}" srcOrd="10" destOrd="0" presId="urn:microsoft.com/office/officeart/2005/8/layout/cycle5"/>
    <dgm:cxn modelId="{01A07E4A-B70C-4F6E-9B56-4F7932DEA54D}" type="presParOf" srcId="{6C89D82A-64BB-4631-9E77-A89B6CED77C5}" destId="{07B88A93-A46C-4461-A9F8-660EF225D3D7}" srcOrd="11" destOrd="0" presId="urn:microsoft.com/office/officeart/2005/8/layout/cycle5"/>
    <dgm:cxn modelId="{D153CF71-FB96-4EE5-9CC8-B53242AC9694}" type="presParOf" srcId="{6C89D82A-64BB-4631-9E77-A89B6CED77C5}" destId="{E56ED868-2FB2-4014-B684-E7742C79897E}" srcOrd="12" destOrd="0" presId="urn:microsoft.com/office/officeart/2005/8/layout/cycle5"/>
    <dgm:cxn modelId="{B464EC0E-0EC2-4225-A686-4757E7D99327}" type="presParOf" srcId="{6C89D82A-64BB-4631-9E77-A89B6CED77C5}" destId="{F497DE85-85EA-4EF0-A878-1E073C6A031C}" srcOrd="13" destOrd="0" presId="urn:microsoft.com/office/officeart/2005/8/layout/cycle5"/>
    <dgm:cxn modelId="{8E525EF3-B611-4A74-8355-A6CF7F573E77}" type="presParOf" srcId="{6C89D82A-64BB-4631-9E77-A89B6CED77C5}" destId="{FD764B07-0571-49D6-A2AB-6094FBE4EFFF}" srcOrd="14" destOrd="0" presId="urn:microsoft.com/office/officeart/2005/8/layout/cycle5"/>
    <dgm:cxn modelId="{78AF7BC1-3190-461B-BF9A-88CBB095ADCE}" type="presParOf" srcId="{6C89D82A-64BB-4631-9E77-A89B6CED77C5}" destId="{FFED5BB5-8B73-48FD-8281-E19445932574}" srcOrd="15" destOrd="0" presId="urn:microsoft.com/office/officeart/2005/8/layout/cycle5"/>
    <dgm:cxn modelId="{A410D143-2410-4B9E-AD56-F3587D1F7109}" type="presParOf" srcId="{6C89D82A-64BB-4631-9E77-A89B6CED77C5}" destId="{71AAA558-FFB6-43A4-9E20-F111341C19A5}" srcOrd="16" destOrd="0" presId="urn:microsoft.com/office/officeart/2005/8/layout/cycle5"/>
    <dgm:cxn modelId="{0A8EFC6B-4495-41F6-9433-15F3F2BC1DAB}" type="presParOf" srcId="{6C89D82A-64BB-4631-9E77-A89B6CED77C5}" destId="{BCDCBF88-2179-40A0-B5CF-207B885B79E0}" srcOrd="17" destOrd="0" presId="urn:microsoft.com/office/officeart/2005/8/layout/cycle5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824DA9-8372-4C18-BA0F-5585A22BE4F9}" type="doc">
      <dgm:prSet loTypeId="urn:microsoft.com/office/officeart/2008/layout/VerticalCurvedList" loCatId="list" qsTypeId="urn:microsoft.com/office/officeart/2005/8/quickstyle/simple1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651756FC-B773-44E0-98C9-8F0263859B6B}">
      <dgm:prSet phldrT="[Text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hr-HR" sz="3200" b="0" u="none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rPr>
            <a:t>Evaluacija radionice</a:t>
          </a:r>
        </a:p>
        <a:p>
          <a:pPr algn="l" rtl="0"/>
          <a:r>
            <a:rPr lang="hr-HR" sz="3200" b="0" i="1" dirty="0">
              <a:solidFill>
                <a:schemeClr val="tx1"/>
              </a:solidFill>
              <a:latin typeface="+mn-lt"/>
              <a:ea typeface="Open Sans Light"/>
              <a:cs typeface="Open Sans Light"/>
            </a:rPr>
            <a:t>Poveznica na upitnik </a:t>
          </a:r>
          <a:endParaRPr lang="en-US" sz="3200" b="0" i="1" dirty="0">
            <a:solidFill>
              <a:srgbClr val="00B0F0"/>
            </a:solidFill>
            <a:latin typeface="+mn-lt"/>
            <a:ea typeface="Open Sans Light" panose="020B0306030504020204" pitchFamily="34" charset="0"/>
            <a:cs typeface="Open Sans Light" panose="020B0306030504020204" pitchFamily="34" charset="0"/>
          </a:endParaRPr>
        </a:p>
      </dgm:t>
    </dgm:pt>
    <dgm:pt modelId="{08541638-EDED-4ED2-AA88-12A9EA552968}" type="parTrans" cxnId="{8B604FB5-5E13-423B-AF08-488F1D40F17A}">
      <dgm:prSet/>
      <dgm:spPr/>
      <dgm:t>
        <a:bodyPr/>
        <a:lstStyle/>
        <a:p>
          <a:endParaRPr lang="en-US"/>
        </a:p>
      </dgm:t>
    </dgm:pt>
    <dgm:pt modelId="{296AE9D2-C086-4F55-BC8A-45D6ACA0AEC9}" type="sibTrans" cxnId="{8B604FB5-5E13-423B-AF08-488F1D40F17A}">
      <dgm:prSet/>
      <dgm:spPr>
        <a:ln>
          <a:solidFill>
            <a:srgbClr val="009FE3"/>
          </a:solidFill>
        </a:ln>
      </dgm:spPr>
      <dgm:t>
        <a:bodyPr/>
        <a:lstStyle/>
        <a:p>
          <a:endParaRPr lang="en-US"/>
        </a:p>
      </dgm:t>
    </dgm:pt>
    <dgm:pt modelId="{62E089FD-6B2A-42DD-B971-896E29993F17}">
      <dgm:prSet phldrT="[Text]" custT="1"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hr-HR" sz="3200" b="0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rPr>
            <a:t>Potvrde o sudjelovanju u aplikaciji za prijavu (EMA) </a:t>
          </a:r>
          <a:endParaRPr lang="en-US" sz="3200" b="0" dirty="0">
            <a:solidFill>
              <a:schemeClr val="tx1"/>
            </a:solidFill>
            <a:latin typeface="+mn-lt"/>
          </a:endParaRPr>
        </a:p>
      </dgm:t>
    </dgm:pt>
    <dgm:pt modelId="{B4566B17-8D84-4561-B1A2-FA09F24AF4F5}" type="parTrans" cxnId="{53ACB707-0C45-4119-8C3A-53DF2AEE29D4}">
      <dgm:prSet/>
      <dgm:spPr/>
      <dgm:t>
        <a:bodyPr/>
        <a:lstStyle/>
        <a:p>
          <a:endParaRPr lang="en-US"/>
        </a:p>
      </dgm:t>
    </dgm:pt>
    <dgm:pt modelId="{61E9ECED-058C-415B-9D3B-C47D62699B02}" type="sibTrans" cxnId="{53ACB707-0C45-4119-8C3A-53DF2AEE29D4}">
      <dgm:prSet/>
      <dgm:spPr/>
      <dgm:t>
        <a:bodyPr/>
        <a:lstStyle/>
        <a:p>
          <a:endParaRPr lang="en-US"/>
        </a:p>
      </dgm:t>
    </dgm:pt>
    <dgm:pt modelId="{4B6A97D1-5CD6-4D2A-82DE-D4A11C1AE95E}" type="pres">
      <dgm:prSet presAssocID="{E9824DA9-8372-4C18-BA0F-5585A22BE4F9}" presName="Name0" presStyleCnt="0">
        <dgm:presLayoutVars>
          <dgm:chMax val="7"/>
          <dgm:chPref val="7"/>
          <dgm:dir/>
        </dgm:presLayoutVars>
      </dgm:prSet>
      <dgm:spPr/>
    </dgm:pt>
    <dgm:pt modelId="{11707157-DD75-4D62-A782-24EE0F81D65F}" type="pres">
      <dgm:prSet presAssocID="{E9824DA9-8372-4C18-BA0F-5585A22BE4F9}" presName="Name1" presStyleCnt="0"/>
      <dgm:spPr/>
    </dgm:pt>
    <dgm:pt modelId="{F940BA7C-536C-4876-A6D1-636ABE98DC97}" type="pres">
      <dgm:prSet presAssocID="{E9824DA9-8372-4C18-BA0F-5585A22BE4F9}" presName="cycle" presStyleCnt="0"/>
      <dgm:spPr/>
    </dgm:pt>
    <dgm:pt modelId="{EDDBF05C-C3A3-4A1A-BB9D-5D185430CF4B}" type="pres">
      <dgm:prSet presAssocID="{E9824DA9-8372-4C18-BA0F-5585A22BE4F9}" presName="srcNode" presStyleLbl="node1" presStyleIdx="0" presStyleCnt="2"/>
      <dgm:spPr/>
    </dgm:pt>
    <dgm:pt modelId="{10B0C364-4F94-4A35-B345-7371B59F3C5E}" type="pres">
      <dgm:prSet presAssocID="{E9824DA9-8372-4C18-BA0F-5585A22BE4F9}" presName="conn" presStyleLbl="parChTrans1D2" presStyleIdx="0" presStyleCnt="1"/>
      <dgm:spPr/>
    </dgm:pt>
    <dgm:pt modelId="{4BAD4543-2FEB-4CD1-BA0C-CC75529361E4}" type="pres">
      <dgm:prSet presAssocID="{E9824DA9-8372-4C18-BA0F-5585A22BE4F9}" presName="extraNode" presStyleLbl="node1" presStyleIdx="0" presStyleCnt="2"/>
      <dgm:spPr/>
    </dgm:pt>
    <dgm:pt modelId="{8C3CD92C-E16E-47FE-B162-8DDEE9064369}" type="pres">
      <dgm:prSet presAssocID="{E9824DA9-8372-4C18-BA0F-5585A22BE4F9}" presName="dstNode" presStyleLbl="node1" presStyleIdx="0" presStyleCnt="2"/>
      <dgm:spPr/>
    </dgm:pt>
    <dgm:pt modelId="{72E80988-EB20-414B-A52F-D5C76FAA3366}" type="pres">
      <dgm:prSet presAssocID="{651756FC-B773-44E0-98C9-8F0263859B6B}" presName="text_1" presStyleLbl="node1" presStyleIdx="0" presStyleCnt="2">
        <dgm:presLayoutVars>
          <dgm:bulletEnabled val="1"/>
        </dgm:presLayoutVars>
      </dgm:prSet>
      <dgm:spPr/>
    </dgm:pt>
    <dgm:pt modelId="{4B843E40-9FD3-49C3-932E-BB14F29C18CD}" type="pres">
      <dgm:prSet presAssocID="{651756FC-B773-44E0-98C9-8F0263859B6B}" presName="accent_1" presStyleCnt="0"/>
      <dgm:spPr/>
    </dgm:pt>
    <dgm:pt modelId="{3CED45B6-66B0-4A64-A2D5-797E3AEAF9E9}" type="pres">
      <dgm:prSet presAssocID="{651756FC-B773-44E0-98C9-8F0263859B6B}" presName="accentRepeatNode" presStyleLbl="solidFgAcc1" presStyleIdx="0" presStyleCnt="2"/>
      <dgm:spPr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solidFill>
            <a:srgbClr val="E5097F"/>
          </a:solidFill>
        </a:ln>
      </dgm:spPr>
    </dgm:pt>
    <dgm:pt modelId="{EA7E6256-A768-49F3-B0EB-5E246D3012CE}" type="pres">
      <dgm:prSet presAssocID="{62E089FD-6B2A-42DD-B971-896E29993F17}" presName="text_2" presStyleLbl="node1" presStyleIdx="1" presStyleCnt="2">
        <dgm:presLayoutVars>
          <dgm:bulletEnabled val="1"/>
        </dgm:presLayoutVars>
      </dgm:prSet>
      <dgm:spPr/>
    </dgm:pt>
    <dgm:pt modelId="{A1AC2798-534C-4E3E-9358-9806DCB5B0ED}" type="pres">
      <dgm:prSet presAssocID="{62E089FD-6B2A-42DD-B971-896E29993F17}" presName="accent_2" presStyleCnt="0"/>
      <dgm:spPr/>
    </dgm:pt>
    <dgm:pt modelId="{148E3564-C38E-48F8-A12D-EA34CB3F576F}" type="pres">
      <dgm:prSet presAssocID="{62E089FD-6B2A-42DD-B971-896E29993F17}" presName="accentRepeatNode" presStyleLbl="solidFgAcc1" presStyleIdx="1" presStyleCnt="2"/>
      <dgm:spPr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solidFill>
            <a:srgbClr val="95C12B"/>
          </a:solidFill>
        </a:ln>
      </dgm:spPr>
    </dgm:pt>
  </dgm:ptLst>
  <dgm:cxnLst>
    <dgm:cxn modelId="{53ACB707-0C45-4119-8C3A-53DF2AEE29D4}" srcId="{E9824DA9-8372-4C18-BA0F-5585A22BE4F9}" destId="{62E089FD-6B2A-42DD-B971-896E29993F17}" srcOrd="1" destOrd="0" parTransId="{B4566B17-8D84-4561-B1A2-FA09F24AF4F5}" sibTransId="{61E9ECED-058C-415B-9D3B-C47D62699B02}"/>
    <dgm:cxn modelId="{4FB20E73-8DD6-44E2-A173-09716E7971BB}" type="presOf" srcId="{651756FC-B773-44E0-98C9-8F0263859B6B}" destId="{72E80988-EB20-414B-A52F-D5C76FAA3366}" srcOrd="0" destOrd="0" presId="urn:microsoft.com/office/officeart/2008/layout/VerticalCurvedList"/>
    <dgm:cxn modelId="{96F8B259-A8D7-4775-9E43-8944D5989EC6}" type="presOf" srcId="{62E089FD-6B2A-42DD-B971-896E29993F17}" destId="{EA7E6256-A768-49F3-B0EB-5E246D3012CE}" srcOrd="0" destOrd="0" presId="urn:microsoft.com/office/officeart/2008/layout/VerticalCurvedList"/>
    <dgm:cxn modelId="{6454A1A9-2FEA-498E-96DC-CF842E9AFB85}" type="presOf" srcId="{296AE9D2-C086-4F55-BC8A-45D6ACA0AEC9}" destId="{10B0C364-4F94-4A35-B345-7371B59F3C5E}" srcOrd="0" destOrd="0" presId="urn:microsoft.com/office/officeart/2008/layout/VerticalCurvedList"/>
    <dgm:cxn modelId="{8B604FB5-5E13-423B-AF08-488F1D40F17A}" srcId="{E9824DA9-8372-4C18-BA0F-5585A22BE4F9}" destId="{651756FC-B773-44E0-98C9-8F0263859B6B}" srcOrd="0" destOrd="0" parTransId="{08541638-EDED-4ED2-AA88-12A9EA552968}" sibTransId="{296AE9D2-C086-4F55-BC8A-45D6ACA0AEC9}"/>
    <dgm:cxn modelId="{70F82AF9-F62E-4498-8C54-A7F66E89CFD4}" type="presOf" srcId="{E9824DA9-8372-4C18-BA0F-5585A22BE4F9}" destId="{4B6A97D1-5CD6-4D2A-82DE-D4A11C1AE95E}" srcOrd="0" destOrd="0" presId="urn:microsoft.com/office/officeart/2008/layout/VerticalCurvedList"/>
    <dgm:cxn modelId="{29A4FBC5-87BB-4116-AB80-4407F596AEEF}" type="presParOf" srcId="{4B6A97D1-5CD6-4D2A-82DE-D4A11C1AE95E}" destId="{11707157-DD75-4D62-A782-24EE0F81D65F}" srcOrd="0" destOrd="0" presId="urn:microsoft.com/office/officeart/2008/layout/VerticalCurvedList"/>
    <dgm:cxn modelId="{3EE40759-0096-4FE4-BD5E-2AE7B6D89395}" type="presParOf" srcId="{11707157-DD75-4D62-A782-24EE0F81D65F}" destId="{F940BA7C-536C-4876-A6D1-636ABE98DC97}" srcOrd="0" destOrd="0" presId="urn:microsoft.com/office/officeart/2008/layout/VerticalCurvedList"/>
    <dgm:cxn modelId="{481220F4-3B0A-43F6-B2B5-26EA9167B0E7}" type="presParOf" srcId="{F940BA7C-536C-4876-A6D1-636ABE98DC97}" destId="{EDDBF05C-C3A3-4A1A-BB9D-5D185430CF4B}" srcOrd="0" destOrd="0" presId="urn:microsoft.com/office/officeart/2008/layout/VerticalCurvedList"/>
    <dgm:cxn modelId="{465DDEC5-7147-4690-8A56-CAB065843485}" type="presParOf" srcId="{F940BA7C-536C-4876-A6D1-636ABE98DC97}" destId="{10B0C364-4F94-4A35-B345-7371B59F3C5E}" srcOrd="1" destOrd="0" presId="urn:microsoft.com/office/officeart/2008/layout/VerticalCurvedList"/>
    <dgm:cxn modelId="{80328B31-06EB-46AF-89F8-76D84C9DFCDD}" type="presParOf" srcId="{F940BA7C-536C-4876-A6D1-636ABE98DC97}" destId="{4BAD4543-2FEB-4CD1-BA0C-CC75529361E4}" srcOrd="2" destOrd="0" presId="urn:microsoft.com/office/officeart/2008/layout/VerticalCurvedList"/>
    <dgm:cxn modelId="{B69946BD-89EB-4C46-945A-D49E72AA65C2}" type="presParOf" srcId="{F940BA7C-536C-4876-A6D1-636ABE98DC97}" destId="{8C3CD92C-E16E-47FE-B162-8DDEE9064369}" srcOrd="3" destOrd="0" presId="urn:microsoft.com/office/officeart/2008/layout/VerticalCurvedList"/>
    <dgm:cxn modelId="{B994828C-156E-4478-9056-BB17777D57B5}" type="presParOf" srcId="{11707157-DD75-4D62-A782-24EE0F81D65F}" destId="{72E80988-EB20-414B-A52F-D5C76FAA3366}" srcOrd="1" destOrd="0" presId="urn:microsoft.com/office/officeart/2008/layout/VerticalCurvedList"/>
    <dgm:cxn modelId="{960A669E-E86C-4493-90B5-11E85C74D54F}" type="presParOf" srcId="{11707157-DD75-4D62-A782-24EE0F81D65F}" destId="{4B843E40-9FD3-49C3-932E-BB14F29C18CD}" srcOrd="2" destOrd="0" presId="urn:microsoft.com/office/officeart/2008/layout/VerticalCurvedList"/>
    <dgm:cxn modelId="{5E13B57A-0F3A-4185-A4CE-F1433AE3C71C}" type="presParOf" srcId="{4B843E40-9FD3-49C3-932E-BB14F29C18CD}" destId="{3CED45B6-66B0-4A64-A2D5-797E3AEAF9E9}" srcOrd="0" destOrd="0" presId="urn:microsoft.com/office/officeart/2008/layout/VerticalCurvedList"/>
    <dgm:cxn modelId="{3C108056-80BF-4AF3-8CA4-FF0C6DFE456C}" type="presParOf" srcId="{11707157-DD75-4D62-A782-24EE0F81D65F}" destId="{EA7E6256-A768-49F3-B0EB-5E246D3012CE}" srcOrd="3" destOrd="0" presId="urn:microsoft.com/office/officeart/2008/layout/VerticalCurvedList"/>
    <dgm:cxn modelId="{701F8930-2970-4B9E-A152-C21BF5B172E7}" type="presParOf" srcId="{11707157-DD75-4D62-A782-24EE0F81D65F}" destId="{A1AC2798-534C-4E3E-9358-9806DCB5B0ED}" srcOrd="4" destOrd="0" presId="urn:microsoft.com/office/officeart/2008/layout/VerticalCurvedList"/>
    <dgm:cxn modelId="{70383025-8F01-4621-91F5-793475512568}" type="presParOf" srcId="{A1AC2798-534C-4E3E-9358-9806DCB5B0ED}" destId="{148E3564-C38E-48F8-A12D-EA34CB3F576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C4216A-3FD9-4BF9-9F78-A3EC12362719}">
      <dsp:nvSpPr>
        <dsp:cNvPr id="0" name=""/>
        <dsp:cNvSpPr/>
      </dsp:nvSpPr>
      <dsp:spPr>
        <a:xfrm rot="16200000">
          <a:off x="1403077" y="-1403077"/>
          <a:ext cx="2402840" cy="520899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Steći i unaprijediti znanja i vještine o digitalnim kompetencijama</a:t>
          </a:r>
        </a:p>
      </dsp:txBody>
      <dsp:txXfrm rot="5400000">
        <a:off x="0" y="0"/>
        <a:ext cx="5208995" cy="1802130"/>
      </dsp:txXfrm>
    </dsp:sp>
    <dsp:sp modelId="{B30E667A-031E-4A32-B9A3-BE812DBF46DE}">
      <dsp:nvSpPr>
        <dsp:cNvPr id="0" name=""/>
        <dsp:cNvSpPr/>
      </dsp:nvSpPr>
      <dsp:spPr>
        <a:xfrm>
          <a:off x="5208995" y="0"/>
          <a:ext cx="5208995" cy="240284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Osvijestiti važnost pružanja podrške drugima u profesionalnom razvoju, traženje mogućnosti za vlastiti profesionalni razvoj</a:t>
          </a:r>
        </a:p>
      </dsp:txBody>
      <dsp:txXfrm>
        <a:off x="5208995" y="0"/>
        <a:ext cx="5208995" cy="1802130"/>
      </dsp:txXfrm>
    </dsp:sp>
    <dsp:sp modelId="{F9EAB589-EA91-4912-9A99-0350AABEF7EB}">
      <dsp:nvSpPr>
        <dsp:cNvPr id="0" name=""/>
        <dsp:cNvSpPr/>
      </dsp:nvSpPr>
      <dsp:spPr>
        <a:xfrm rot="10800000">
          <a:off x="0" y="2402840"/>
          <a:ext cx="5208995" cy="240284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Primjenjivati dobre prakse vezane uz prepoznavanje potrebe za kontinuiranim vlastitim unaprjeđenjem i profesionalnim razvojem.</a:t>
          </a:r>
        </a:p>
      </dsp:txBody>
      <dsp:txXfrm rot="10800000">
        <a:off x="0" y="3003550"/>
        <a:ext cx="5208995" cy="1802130"/>
      </dsp:txXfrm>
    </dsp:sp>
    <dsp:sp modelId="{67B6EB7A-FB27-42DE-B6FE-B3A5795B0FF8}">
      <dsp:nvSpPr>
        <dsp:cNvPr id="0" name=""/>
        <dsp:cNvSpPr/>
      </dsp:nvSpPr>
      <dsp:spPr>
        <a:xfrm rot="5400000">
          <a:off x="6612072" y="999762"/>
          <a:ext cx="2402840" cy="5208995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Obnoviti znanja o oblicima neformalnog i </a:t>
          </a:r>
          <a:r>
            <a:rPr lang="hr-HR" sz="2200" kern="1200" dirty="0" err="1"/>
            <a:t>informalnog</a:t>
          </a:r>
          <a:r>
            <a:rPr lang="hr-HR" sz="2200" kern="1200" dirty="0"/>
            <a:t> učenja za razvoj digitalnih kompetencija te konceptu refleksivnog učenja.</a:t>
          </a:r>
        </a:p>
      </dsp:txBody>
      <dsp:txXfrm rot="-5400000">
        <a:off x="5208995" y="3003549"/>
        <a:ext cx="5208995" cy="1802130"/>
      </dsp:txXfrm>
    </dsp:sp>
    <dsp:sp modelId="{581D46D6-BA49-4D87-BB01-E42CC8FBFE62}">
      <dsp:nvSpPr>
        <dsp:cNvPr id="0" name=""/>
        <dsp:cNvSpPr/>
      </dsp:nvSpPr>
      <dsp:spPr>
        <a:xfrm>
          <a:off x="3646296" y="1802130"/>
          <a:ext cx="3125397" cy="120142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200" kern="1200" dirty="0"/>
            <a:t>Cjeloživotno učenje</a:t>
          </a:r>
        </a:p>
      </dsp:txBody>
      <dsp:txXfrm>
        <a:off x="3704944" y="1860778"/>
        <a:ext cx="3008101" cy="10841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52B47F-0B14-43EC-AEA4-CA8334BBF251}">
      <dsp:nvSpPr>
        <dsp:cNvPr id="0" name=""/>
        <dsp:cNvSpPr/>
      </dsp:nvSpPr>
      <dsp:spPr>
        <a:xfrm>
          <a:off x="2509987" y="-13719"/>
          <a:ext cx="1386837" cy="1386837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200" kern="1200" dirty="0"/>
            <a:t> </a:t>
          </a:r>
          <a:r>
            <a:rPr lang="hr-HR" sz="1400" kern="1200" dirty="0"/>
            <a:t>Planiranje, upravljanje i vođenje</a:t>
          </a:r>
          <a:endParaRPr lang="hr-HR" sz="1200" kern="1200" dirty="0"/>
        </a:p>
      </dsp:txBody>
      <dsp:txXfrm>
        <a:off x="2713085" y="189379"/>
        <a:ext cx="980641" cy="980641"/>
      </dsp:txXfrm>
    </dsp:sp>
    <dsp:sp modelId="{D242621B-15DB-48B4-806C-90D4B1E0E498}">
      <dsp:nvSpPr>
        <dsp:cNvPr id="0" name=""/>
        <dsp:cNvSpPr/>
      </dsp:nvSpPr>
      <dsp:spPr>
        <a:xfrm rot="2160000">
          <a:off x="3853119" y="1051830"/>
          <a:ext cx="369188" cy="4680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200" kern="1200"/>
        </a:p>
      </dsp:txBody>
      <dsp:txXfrm>
        <a:off x="3863695" y="1112891"/>
        <a:ext cx="258432" cy="280835"/>
      </dsp:txXfrm>
    </dsp:sp>
    <dsp:sp modelId="{91BC5B81-46C4-4A6B-BC6F-50ABB825DE8D}">
      <dsp:nvSpPr>
        <dsp:cNvPr id="0" name=""/>
        <dsp:cNvSpPr/>
      </dsp:nvSpPr>
      <dsp:spPr>
        <a:xfrm>
          <a:off x="4195508" y="1210883"/>
          <a:ext cx="1386837" cy="1386837"/>
        </a:xfrm>
        <a:prstGeom prst="ellips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 Digitalna tehnologija u učenju i poučavanju</a:t>
          </a:r>
          <a:endParaRPr lang="hr-HR" sz="1400" kern="1200" dirty="0"/>
        </a:p>
      </dsp:txBody>
      <dsp:txXfrm>
        <a:off x="4398606" y="1413981"/>
        <a:ext cx="980641" cy="980641"/>
      </dsp:txXfrm>
    </dsp:sp>
    <dsp:sp modelId="{D5EC4DA6-8679-43DD-9235-1093A6CB4088}">
      <dsp:nvSpPr>
        <dsp:cNvPr id="0" name=""/>
        <dsp:cNvSpPr/>
      </dsp:nvSpPr>
      <dsp:spPr>
        <a:xfrm rot="6480000">
          <a:off x="4399398" y="2635782"/>
          <a:ext cx="351632" cy="4680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200" kern="1200"/>
        </a:p>
      </dsp:txBody>
      <dsp:txXfrm rot="10800000">
        <a:off x="4468442" y="2679230"/>
        <a:ext cx="246142" cy="280835"/>
      </dsp:txXfrm>
    </dsp:sp>
    <dsp:sp modelId="{71CB34E4-37FE-4E0D-8F23-F8D16A344BAA}">
      <dsp:nvSpPr>
        <dsp:cNvPr id="0" name=""/>
        <dsp:cNvSpPr/>
      </dsp:nvSpPr>
      <dsp:spPr>
        <a:xfrm>
          <a:off x="3477147" y="3163201"/>
          <a:ext cx="1535936" cy="1445098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dirty="0"/>
            <a:t>Razvoj digitalnih kompetencija</a:t>
          </a:r>
        </a:p>
      </dsp:txBody>
      <dsp:txXfrm>
        <a:off x="3702080" y="3374831"/>
        <a:ext cx="1086070" cy="1021838"/>
      </dsp:txXfrm>
    </dsp:sp>
    <dsp:sp modelId="{B600108C-D9FD-4C0E-8C9E-473A0A90E45D}">
      <dsp:nvSpPr>
        <dsp:cNvPr id="0" name=""/>
        <dsp:cNvSpPr/>
      </dsp:nvSpPr>
      <dsp:spPr>
        <a:xfrm rot="10800000">
          <a:off x="3010623" y="3651722"/>
          <a:ext cx="329676" cy="4680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200" kern="1200"/>
        </a:p>
      </dsp:txBody>
      <dsp:txXfrm rot="10800000">
        <a:off x="3109526" y="3745333"/>
        <a:ext cx="230773" cy="280835"/>
      </dsp:txXfrm>
    </dsp:sp>
    <dsp:sp modelId="{47CCA744-7424-46D3-B3F5-5CB83366F3A0}">
      <dsp:nvSpPr>
        <dsp:cNvPr id="0" name=""/>
        <dsp:cNvSpPr/>
      </dsp:nvSpPr>
      <dsp:spPr>
        <a:xfrm>
          <a:off x="1468277" y="3192332"/>
          <a:ext cx="1386837" cy="1386837"/>
        </a:xfrm>
        <a:prstGeom prst="ellips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dirty="0"/>
            <a:t>Digitalna kultura</a:t>
          </a:r>
        </a:p>
      </dsp:txBody>
      <dsp:txXfrm>
        <a:off x="1671375" y="3395430"/>
        <a:ext cx="980641" cy="980641"/>
      </dsp:txXfrm>
    </dsp:sp>
    <dsp:sp modelId="{6AF18AC7-2D5B-406C-ACF9-0B1A1A98804A}">
      <dsp:nvSpPr>
        <dsp:cNvPr id="0" name=""/>
        <dsp:cNvSpPr/>
      </dsp:nvSpPr>
      <dsp:spPr>
        <a:xfrm rot="15120000">
          <a:off x="1681411" y="2696491"/>
          <a:ext cx="339823" cy="4680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200" kern="1200"/>
        </a:p>
      </dsp:txBody>
      <dsp:txXfrm rot="10800000">
        <a:off x="1748136" y="2838581"/>
        <a:ext cx="237876" cy="280835"/>
      </dsp:txXfrm>
    </dsp:sp>
    <dsp:sp modelId="{7AE75F64-5A86-4865-BBE6-AAAB1B07CB45}">
      <dsp:nvSpPr>
        <dsp:cNvPr id="0" name=""/>
        <dsp:cNvSpPr/>
      </dsp:nvSpPr>
      <dsp:spPr>
        <a:xfrm>
          <a:off x="743363" y="1158044"/>
          <a:ext cx="1549042" cy="1492514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400" kern="1200" dirty="0"/>
            <a:t> Digitalna infrastruktura</a:t>
          </a:r>
        </a:p>
      </dsp:txBody>
      <dsp:txXfrm>
        <a:off x="970215" y="1376618"/>
        <a:ext cx="1095338" cy="1055366"/>
      </dsp:txXfrm>
    </dsp:sp>
    <dsp:sp modelId="{2C2EA153-0873-493F-A627-DA75EBA37749}">
      <dsp:nvSpPr>
        <dsp:cNvPr id="0" name=""/>
        <dsp:cNvSpPr/>
      </dsp:nvSpPr>
      <dsp:spPr>
        <a:xfrm rot="19440000">
          <a:off x="2215979" y="1042627"/>
          <a:ext cx="331569" cy="468057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1200" kern="1200"/>
        </a:p>
      </dsp:txBody>
      <dsp:txXfrm>
        <a:off x="2225478" y="1165472"/>
        <a:ext cx="232098" cy="28083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DFF197-456A-437E-8177-000795382EF9}">
      <dsp:nvSpPr>
        <dsp:cNvPr id="0" name=""/>
        <dsp:cNvSpPr/>
      </dsp:nvSpPr>
      <dsp:spPr>
        <a:xfrm>
          <a:off x="2769779" y="2252"/>
          <a:ext cx="1661340" cy="107987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OPIS: </a:t>
          </a:r>
          <a:r>
            <a:rPr lang="en-US" sz="1300" kern="1200" dirty="0" err="1"/>
            <a:t>Što</a:t>
          </a:r>
          <a:r>
            <a:rPr lang="en-US" sz="1300" kern="1200" dirty="0"/>
            <a:t> se </a:t>
          </a:r>
          <a:r>
            <a:rPr lang="en-US" sz="1300" kern="1200" dirty="0" err="1"/>
            <a:t>dogodilo</a:t>
          </a:r>
          <a:r>
            <a:rPr lang="en-US" sz="1300" kern="1200" dirty="0"/>
            <a:t>?</a:t>
          </a:r>
        </a:p>
      </dsp:txBody>
      <dsp:txXfrm>
        <a:off x="2822494" y="54967"/>
        <a:ext cx="1555910" cy="974441"/>
      </dsp:txXfrm>
    </dsp:sp>
    <dsp:sp modelId="{B7A00069-566F-4B69-B366-41A9057041A4}">
      <dsp:nvSpPr>
        <dsp:cNvPr id="0" name=""/>
        <dsp:cNvSpPr/>
      </dsp:nvSpPr>
      <dsp:spPr>
        <a:xfrm>
          <a:off x="1056775" y="542188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3583235" y="222124"/>
              </a:moveTo>
              <a:arcTo wR="2543674" hR="2543674" stAng="17647334" swAng="923774"/>
            </a:path>
          </a:pathLst>
        </a:custGeom>
        <a:noFill/>
        <a:ln w="76200" cap="flat" cmpd="sng" algn="ctr">
          <a:solidFill>
            <a:srgbClr val="ED7D31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5205AE-7785-4292-A026-6B888059E333}">
      <dsp:nvSpPr>
        <dsp:cNvPr id="0" name=""/>
        <dsp:cNvSpPr/>
      </dsp:nvSpPr>
      <dsp:spPr>
        <a:xfrm>
          <a:off x="4972666" y="1274090"/>
          <a:ext cx="1661340" cy="1079871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ISKUSTVO: O </a:t>
          </a:r>
          <a:r>
            <a:rPr lang="pl-PL" sz="1300" kern="1200" dirty="0" err="1"/>
            <a:t>čemu</a:t>
          </a:r>
          <a:r>
            <a:rPr lang="pl-PL" sz="1300" kern="1200" dirty="0"/>
            <a:t> sam </a:t>
          </a:r>
          <a:r>
            <a:rPr lang="pl-PL" sz="1300" kern="1200" dirty="0" err="1"/>
            <a:t>razmišljao</a:t>
          </a:r>
          <a:r>
            <a:rPr lang="pl-PL" sz="1300" kern="1200" dirty="0"/>
            <a:t>, </a:t>
          </a:r>
          <a:r>
            <a:rPr lang="pl-PL" sz="1300" kern="1200" dirty="0" err="1"/>
            <a:t>kako</a:t>
          </a:r>
          <a:r>
            <a:rPr lang="pl-PL" sz="1300" kern="1200" dirty="0"/>
            <a:t> sam </a:t>
          </a:r>
          <a:r>
            <a:rPr lang="pl-PL" sz="1300" kern="1200" dirty="0" err="1"/>
            <a:t>se</a:t>
          </a:r>
          <a:r>
            <a:rPr lang="pl-PL" sz="1300" kern="1200" dirty="0"/>
            <a:t> </a:t>
          </a:r>
          <a:r>
            <a:rPr lang="pl-PL" sz="1300" kern="1200" dirty="0" err="1"/>
            <a:t>osjećao</a:t>
          </a:r>
          <a:r>
            <a:rPr lang="pl-PL" sz="1300" kern="1200" dirty="0"/>
            <a:t>?</a:t>
          </a:r>
          <a:endParaRPr lang="en-US" sz="1300" kern="1200" dirty="0"/>
        </a:p>
      </dsp:txBody>
      <dsp:txXfrm>
        <a:off x="5025381" y="1326805"/>
        <a:ext cx="1555910" cy="974441"/>
      </dsp:txXfrm>
    </dsp:sp>
    <dsp:sp modelId="{2366D444-37B0-4D5D-B95E-BF9DB27FF200}">
      <dsp:nvSpPr>
        <dsp:cNvPr id="0" name=""/>
        <dsp:cNvSpPr/>
      </dsp:nvSpPr>
      <dsp:spPr>
        <a:xfrm>
          <a:off x="1056775" y="542188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5047712" y="2096376"/>
              </a:moveTo>
              <a:arcTo wR="2543674" hR="2543674" stAng="20992322" swAng="1215356"/>
            </a:path>
          </a:pathLst>
        </a:custGeom>
        <a:noFill/>
        <a:ln w="76200" cap="flat" cmpd="sng" algn="ctr">
          <a:solidFill>
            <a:srgbClr val="A5A5A5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EAAA02-E601-4EA0-BF50-0EAEDCE5B0E1}">
      <dsp:nvSpPr>
        <dsp:cNvPr id="0" name=""/>
        <dsp:cNvSpPr/>
      </dsp:nvSpPr>
      <dsp:spPr>
        <a:xfrm>
          <a:off x="4972666" y="3817764"/>
          <a:ext cx="1661340" cy="1079871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PROCJENA: </a:t>
          </a:r>
          <a:r>
            <a:rPr lang="pl-PL" sz="1300" kern="1200" dirty="0" err="1"/>
            <a:t>Što</a:t>
          </a:r>
          <a:r>
            <a:rPr lang="pl-PL" sz="1300" kern="1200" dirty="0"/>
            <a:t> je bilo dobro, </a:t>
          </a:r>
          <a:r>
            <a:rPr lang="pl-PL" sz="1300" kern="1200" dirty="0" err="1"/>
            <a:t>što</a:t>
          </a:r>
          <a:r>
            <a:rPr lang="pl-PL" sz="1300" kern="1200" dirty="0"/>
            <a:t> </a:t>
          </a:r>
          <a:r>
            <a:rPr lang="pl-PL" sz="1300" kern="1200" dirty="0" err="1"/>
            <a:t>nije</a:t>
          </a:r>
          <a:r>
            <a:rPr lang="pl-PL" sz="1300" kern="1200" dirty="0"/>
            <a:t>?</a:t>
          </a:r>
          <a:endParaRPr lang="en-US" sz="1300" kern="1200" dirty="0"/>
        </a:p>
      </dsp:txBody>
      <dsp:txXfrm>
        <a:off x="5025381" y="3870479"/>
        <a:ext cx="1555910" cy="974441"/>
      </dsp:txXfrm>
    </dsp:sp>
    <dsp:sp modelId="{B5B49C86-05D2-4017-9D2B-F974630096DF}">
      <dsp:nvSpPr>
        <dsp:cNvPr id="0" name=""/>
        <dsp:cNvSpPr/>
      </dsp:nvSpPr>
      <dsp:spPr>
        <a:xfrm>
          <a:off x="1052981" y="545935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4167964" y="4501214"/>
              </a:moveTo>
              <a:arcTo wR="2543674" hR="2543674" stAng="3018926" swAng="915153"/>
            </a:path>
          </a:pathLst>
        </a:custGeom>
        <a:noFill/>
        <a:ln w="76200" cap="flat" cmpd="sng" algn="ctr">
          <a:solidFill>
            <a:srgbClr val="FFC00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D11D5D-33E9-4C98-823B-8491AAB1F013}">
      <dsp:nvSpPr>
        <dsp:cNvPr id="0" name=""/>
        <dsp:cNvSpPr/>
      </dsp:nvSpPr>
      <dsp:spPr>
        <a:xfrm>
          <a:off x="2780896" y="5091854"/>
          <a:ext cx="1661340" cy="1079871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300" kern="1200" dirty="0"/>
            <a:t>ANALIZA: </a:t>
          </a:r>
          <a:r>
            <a:rPr lang="pl-PL" sz="1300" kern="1200" dirty="0" err="1"/>
            <a:t>Što</a:t>
          </a:r>
          <a:r>
            <a:rPr lang="pl-PL" sz="1300" kern="1200" dirty="0"/>
            <a:t> sam </a:t>
          </a:r>
          <a:r>
            <a:rPr lang="pl-PL" sz="1300" kern="1200" dirty="0" err="1"/>
            <a:t>mogao</a:t>
          </a:r>
          <a:r>
            <a:rPr lang="pl-PL" sz="1300" kern="1200" dirty="0"/>
            <a:t> </a:t>
          </a:r>
          <a:r>
            <a:rPr lang="pl-PL" sz="1300" kern="1200" dirty="0" err="1"/>
            <a:t>naučiti</a:t>
          </a:r>
          <a:r>
            <a:rPr lang="pl-PL" sz="1300" kern="1200" dirty="0"/>
            <a:t> </a:t>
          </a:r>
          <a:r>
            <a:rPr lang="pl-PL" sz="1300" kern="1200" dirty="0" err="1"/>
            <a:t>iz</a:t>
          </a:r>
          <a:r>
            <a:rPr lang="pl-PL" sz="1300" kern="1200" dirty="0"/>
            <a:t> te </a:t>
          </a:r>
          <a:r>
            <a:rPr lang="pl-PL" sz="1300" kern="1200" dirty="0" err="1"/>
            <a:t>situacije</a:t>
          </a:r>
          <a:r>
            <a:rPr lang="pl-PL" sz="1300" kern="1200" dirty="0"/>
            <a:t>?</a:t>
          </a:r>
          <a:endParaRPr lang="en-US" sz="1300" kern="1200" dirty="0"/>
        </a:p>
      </dsp:txBody>
      <dsp:txXfrm>
        <a:off x="2833611" y="5144569"/>
        <a:ext cx="1555910" cy="974441"/>
      </dsp:txXfrm>
    </dsp:sp>
    <dsp:sp modelId="{07B88A93-A46C-4461-A9F8-660EF225D3D7}">
      <dsp:nvSpPr>
        <dsp:cNvPr id="0" name=""/>
        <dsp:cNvSpPr/>
      </dsp:nvSpPr>
      <dsp:spPr>
        <a:xfrm>
          <a:off x="1060497" y="545863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1508930" y="4867375"/>
              </a:moveTo>
              <a:arcTo wR="2543674" hR="2543674" stAng="6840205" swAng="934534"/>
            </a:path>
          </a:pathLst>
        </a:custGeom>
        <a:noFill/>
        <a:ln w="76200" cap="flat" cmpd="sng" algn="ctr">
          <a:solidFill>
            <a:srgbClr val="70AD47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6ED868-2FB2-4014-B684-E7742C79897E}">
      <dsp:nvSpPr>
        <dsp:cNvPr id="0" name=""/>
        <dsp:cNvSpPr/>
      </dsp:nvSpPr>
      <dsp:spPr>
        <a:xfrm>
          <a:off x="566893" y="3817764"/>
          <a:ext cx="1661340" cy="1079871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ZAKLJUČAK: </a:t>
          </a:r>
          <a:r>
            <a:rPr lang="en-US" sz="1300" kern="1200" dirty="0" err="1"/>
            <a:t>Što</a:t>
          </a:r>
          <a:r>
            <a:rPr lang="en-US" sz="1300" kern="1200" dirty="0"/>
            <a:t> se </a:t>
          </a:r>
          <a:r>
            <a:rPr lang="en-US" sz="1300" kern="1200" dirty="0" err="1"/>
            <a:t>može</a:t>
          </a:r>
          <a:r>
            <a:rPr lang="en-US" sz="1300" kern="1200" dirty="0"/>
            <a:t> </a:t>
          </a:r>
          <a:r>
            <a:rPr lang="en-US" sz="1300" kern="1200" dirty="0" err="1"/>
            <a:t>zaključiti</a:t>
          </a:r>
          <a:r>
            <a:rPr lang="en-US" sz="1300" kern="1200" dirty="0"/>
            <a:t>? </a:t>
          </a:r>
          <a:r>
            <a:rPr lang="en-US" sz="1300" kern="1200" dirty="0" err="1"/>
            <a:t>Što</a:t>
          </a:r>
          <a:r>
            <a:rPr lang="en-US" sz="1300" kern="1200" dirty="0"/>
            <a:t> </a:t>
          </a:r>
          <a:r>
            <a:rPr lang="en-US" sz="1300" kern="1200" dirty="0" err="1"/>
            <a:t>sam</a:t>
          </a:r>
          <a:r>
            <a:rPr lang="en-US" sz="1300" kern="1200" dirty="0"/>
            <a:t> </a:t>
          </a:r>
          <a:r>
            <a:rPr lang="en-US" sz="1300" kern="1200" dirty="0" err="1"/>
            <a:t>još</a:t>
          </a:r>
          <a:r>
            <a:rPr lang="en-US" sz="1300" kern="1200" dirty="0"/>
            <a:t> </a:t>
          </a:r>
          <a:r>
            <a:rPr lang="en-US" sz="1300" kern="1200" dirty="0" err="1"/>
            <a:t>mogao</a:t>
          </a:r>
          <a:r>
            <a:rPr lang="en-US" sz="1300" kern="1200" dirty="0"/>
            <a:t> </a:t>
          </a:r>
          <a:r>
            <a:rPr lang="en-US" sz="1300" kern="1200" dirty="0" err="1"/>
            <a:t>učiniti</a:t>
          </a:r>
          <a:r>
            <a:rPr lang="en-US" sz="1300" kern="1200" dirty="0"/>
            <a:t>?</a:t>
          </a:r>
        </a:p>
      </dsp:txBody>
      <dsp:txXfrm>
        <a:off x="619608" y="3870479"/>
        <a:ext cx="1555910" cy="974441"/>
      </dsp:txXfrm>
    </dsp:sp>
    <dsp:sp modelId="{FD764B07-0571-49D6-A2AB-6094FBE4EFFF}">
      <dsp:nvSpPr>
        <dsp:cNvPr id="0" name=""/>
        <dsp:cNvSpPr/>
      </dsp:nvSpPr>
      <dsp:spPr>
        <a:xfrm>
          <a:off x="1056775" y="542188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39636" y="2990972"/>
              </a:moveTo>
              <a:arcTo wR="2543674" hR="2543674" stAng="10192322" swAng="1215356"/>
            </a:path>
          </a:pathLst>
        </a:custGeom>
        <a:noFill/>
        <a:ln w="76200" cap="flat" cmpd="sng" algn="ctr">
          <a:solidFill>
            <a:scrgbClr r="0" g="0" b="0">
              <a:shade val="95000"/>
              <a:satMod val="105000"/>
            </a:scrgb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D5BB5-8B73-48FD-8281-E19445932574}">
      <dsp:nvSpPr>
        <dsp:cNvPr id="0" name=""/>
        <dsp:cNvSpPr/>
      </dsp:nvSpPr>
      <dsp:spPr>
        <a:xfrm>
          <a:off x="566893" y="1274090"/>
          <a:ext cx="1661340" cy="1079871"/>
        </a:xfrm>
        <a:prstGeom prst="roundRect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AKCIJSKI PLAN: </a:t>
          </a:r>
          <a:r>
            <a:rPr lang="en-US" sz="1300" kern="1200" dirty="0" err="1"/>
            <a:t>Što</a:t>
          </a:r>
          <a:r>
            <a:rPr lang="en-US" sz="1300" kern="1200" dirty="0"/>
            <a:t> </a:t>
          </a:r>
          <a:r>
            <a:rPr lang="en-US" sz="1300" kern="1200" dirty="0" err="1"/>
            <a:t>ću</a:t>
          </a:r>
          <a:r>
            <a:rPr lang="en-US" sz="1300" kern="1200" dirty="0"/>
            <a:t> </a:t>
          </a:r>
          <a:r>
            <a:rPr lang="en-US" sz="1300" kern="1200" dirty="0" err="1"/>
            <a:t>sljedeći</a:t>
          </a:r>
          <a:r>
            <a:rPr lang="en-US" sz="1300" kern="1200" dirty="0"/>
            <a:t> put </a:t>
          </a:r>
          <a:r>
            <a:rPr lang="en-US" sz="1300" kern="1200" dirty="0" err="1"/>
            <a:t>učiniti</a:t>
          </a:r>
          <a:r>
            <a:rPr lang="en-US" sz="1300" kern="1200" dirty="0"/>
            <a:t> </a:t>
          </a:r>
          <a:r>
            <a:rPr lang="en-US" sz="1300" kern="1200" dirty="0" err="1"/>
            <a:t>drukčije</a:t>
          </a:r>
          <a:r>
            <a:rPr lang="en-US" sz="1300" kern="1200" dirty="0"/>
            <a:t>?</a:t>
          </a:r>
        </a:p>
      </dsp:txBody>
      <dsp:txXfrm>
        <a:off x="619608" y="1326805"/>
        <a:ext cx="1555910" cy="974441"/>
      </dsp:txXfrm>
    </dsp:sp>
    <dsp:sp modelId="{BCDCBF88-2179-40A0-B5CF-207B885B79E0}">
      <dsp:nvSpPr>
        <dsp:cNvPr id="0" name=""/>
        <dsp:cNvSpPr/>
      </dsp:nvSpPr>
      <dsp:spPr>
        <a:xfrm>
          <a:off x="1056775" y="542188"/>
          <a:ext cx="5087349" cy="5087349"/>
        </a:xfrm>
        <a:custGeom>
          <a:avLst/>
          <a:gdLst/>
          <a:ahLst/>
          <a:cxnLst/>
          <a:rect l="0" t="0" r="0" b="0"/>
          <a:pathLst>
            <a:path>
              <a:moveTo>
                <a:pt x="925065" y="581434"/>
              </a:moveTo>
              <a:arcTo wR="2543674" hR="2543674" stAng="13828891" swAng="923774"/>
            </a:path>
          </a:pathLst>
        </a:custGeom>
        <a:noFill/>
        <a:ln w="76200" cap="flat" cmpd="sng" algn="ctr">
          <a:solidFill>
            <a:srgbClr val="7030A0"/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B0C364-4F94-4A35-B345-7371B59F3C5E}">
      <dsp:nvSpPr>
        <dsp:cNvPr id="0" name=""/>
        <dsp:cNvSpPr/>
      </dsp:nvSpPr>
      <dsp:spPr>
        <a:xfrm>
          <a:off x="-6048141" y="-932677"/>
          <a:ext cx="7256506" cy="7256506"/>
        </a:xfrm>
        <a:prstGeom prst="blockArc">
          <a:avLst>
            <a:gd name="adj1" fmla="val 18900000"/>
            <a:gd name="adj2" fmla="val 2700000"/>
            <a:gd name="adj3" fmla="val 298"/>
          </a:avLst>
        </a:prstGeom>
        <a:noFill/>
        <a:ln w="25400" cap="flat" cmpd="sng" algn="ctr">
          <a:solidFill>
            <a:srgbClr val="009FE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E80988-EB20-414B-A52F-D5C76FAA3366}">
      <dsp:nvSpPr>
        <dsp:cNvPr id="0" name=""/>
        <dsp:cNvSpPr/>
      </dsp:nvSpPr>
      <dsp:spPr>
        <a:xfrm>
          <a:off x="991028" y="770179"/>
          <a:ext cx="7172032" cy="1540144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200" b="0" u="none" kern="1200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rPr>
            <a:t>Evaluacija radionice</a:t>
          </a:r>
        </a:p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200" b="0" i="1" kern="1200" dirty="0">
              <a:solidFill>
                <a:schemeClr val="tx1"/>
              </a:solidFill>
              <a:latin typeface="+mn-lt"/>
              <a:ea typeface="Open Sans Light"/>
              <a:cs typeface="Open Sans Light"/>
            </a:rPr>
            <a:t>Poveznica na upitnik </a:t>
          </a:r>
          <a:endParaRPr lang="en-US" sz="3200" b="0" i="1" kern="1200" dirty="0">
            <a:solidFill>
              <a:srgbClr val="00B0F0"/>
            </a:solidFill>
            <a:latin typeface="+mn-lt"/>
            <a:ea typeface="Open Sans Light" panose="020B0306030504020204" pitchFamily="34" charset="0"/>
            <a:cs typeface="Open Sans Light" panose="020B0306030504020204" pitchFamily="34" charset="0"/>
          </a:endParaRPr>
        </a:p>
      </dsp:txBody>
      <dsp:txXfrm>
        <a:off x="991028" y="770179"/>
        <a:ext cx="7172032" cy="1540144"/>
      </dsp:txXfrm>
    </dsp:sp>
    <dsp:sp modelId="{3CED45B6-66B0-4A64-A2D5-797E3AEAF9E9}">
      <dsp:nvSpPr>
        <dsp:cNvPr id="0" name=""/>
        <dsp:cNvSpPr/>
      </dsp:nvSpPr>
      <dsp:spPr>
        <a:xfrm>
          <a:off x="28438" y="577661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E5097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7E6256-A768-49F3-B0EB-5E246D3012CE}">
      <dsp:nvSpPr>
        <dsp:cNvPr id="0" name=""/>
        <dsp:cNvSpPr/>
      </dsp:nvSpPr>
      <dsp:spPr>
        <a:xfrm>
          <a:off x="991028" y="3080827"/>
          <a:ext cx="7172032" cy="1540144"/>
        </a:xfrm>
        <a:prstGeom prst="rect">
          <a:avLst/>
        </a:prstGeom>
        <a:solidFill>
          <a:schemeClr val="accent5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22489" tIns="81280" rIns="81280" bIns="8128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3200" b="0" kern="1200" dirty="0">
              <a:solidFill>
                <a:schemeClr val="tx1"/>
              </a:solidFill>
              <a:latin typeface="+mn-lt"/>
              <a:ea typeface="Open Sans Light" panose="020B0306030504020204" pitchFamily="34" charset="0"/>
              <a:cs typeface="Open Sans Light" panose="020B0306030504020204" pitchFamily="34" charset="0"/>
            </a:rPr>
            <a:t>Potvrde o sudjelovanju u aplikaciji za prijavu (EMA) </a:t>
          </a:r>
          <a:endParaRPr lang="en-US" sz="3200" b="0" kern="1200" dirty="0">
            <a:solidFill>
              <a:schemeClr val="tx1"/>
            </a:solidFill>
            <a:latin typeface="+mn-lt"/>
          </a:endParaRPr>
        </a:p>
      </dsp:txBody>
      <dsp:txXfrm>
        <a:off x="991028" y="3080827"/>
        <a:ext cx="7172032" cy="1540144"/>
      </dsp:txXfrm>
    </dsp:sp>
    <dsp:sp modelId="{148E3564-C38E-48F8-A12D-EA34CB3F576F}">
      <dsp:nvSpPr>
        <dsp:cNvPr id="0" name=""/>
        <dsp:cNvSpPr/>
      </dsp:nvSpPr>
      <dsp:spPr>
        <a:xfrm>
          <a:off x="28438" y="2888309"/>
          <a:ext cx="1925180" cy="1925180"/>
        </a:xfrm>
        <a:prstGeom prst="ellipse">
          <a:avLst/>
        </a:prstGeom>
        <a:blipFill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95C12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3A49DB-1B36-4BB0-9815-68EA57299ABC}" type="datetimeFigureOut">
              <a:rPr lang="hr-HR" smtClean="0"/>
              <a:t>15.4.2024.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4D0590-A684-44F5-9D58-68858B3AD17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73483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e-skole-edukacija@skole.hr?subject=E-&#353;kole%20upit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UPUTE ZA PREDAVAČE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Upisati svoje ime i prezime pod Predavač/</a:t>
            </a:r>
            <a:r>
              <a:rPr lang="hr-HR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ica</a:t>
            </a: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Predstaviti ukratko predavače i njihovu ulogu u webinaru.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51898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Europski okvir digitalnih kompetencija učitelja odnosi se na kompetencije u trima područjima: </a:t>
            </a:r>
            <a:r>
              <a:rPr lang="hr-HR" dirty="0" err="1"/>
              <a:t>profesionalome</a:t>
            </a:r>
            <a:r>
              <a:rPr lang="hr-HR" dirty="0"/>
              <a:t>, pedagoškom i učenju učenja.</a:t>
            </a:r>
          </a:p>
          <a:p>
            <a:r>
              <a:rPr lang="en-US" dirty="0" err="1"/>
              <a:t>Šest</a:t>
            </a:r>
            <a:r>
              <a:rPr lang="en-US" dirty="0"/>
              <a:t> </a:t>
            </a:r>
            <a:r>
              <a:rPr lang="en-US" dirty="0" err="1"/>
              <a:t>područja</a:t>
            </a:r>
            <a:r>
              <a:rPr lang="en-US" dirty="0"/>
              <a:t> </a:t>
            </a:r>
            <a:r>
              <a:rPr lang="en-US" dirty="0" err="1"/>
              <a:t>Okvira</a:t>
            </a:r>
            <a:r>
              <a:rPr lang="en-US" dirty="0"/>
              <a:t> </a:t>
            </a:r>
            <a:r>
              <a:rPr lang="en-US" dirty="0" err="1"/>
              <a:t>DigCompEdu</a:t>
            </a:r>
            <a:r>
              <a:rPr lang="en-US" dirty="0"/>
              <a:t> </a:t>
            </a:r>
            <a:r>
              <a:rPr lang="en-US" dirty="0" err="1"/>
              <a:t>obuhvaća</a:t>
            </a:r>
            <a:r>
              <a:rPr lang="en-US" dirty="0"/>
              <a:t> </a:t>
            </a:r>
            <a:r>
              <a:rPr lang="en-US" dirty="0" err="1"/>
              <a:t>različite</a:t>
            </a:r>
            <a:endParaRPr lang="en-US" dirty="0"/>
          </a:p>
          <a:p>
            <a:r>
              <a:rPr lang="en-US" dirty="0" err="1"/>
              <a:t>aspekte</a:t>
            </a:r>
            <a:r>
              <a:rPr lang="en-US" dirty="0"/>
              <a:t> </a:t>
            </a:r>
            <a:r>
              <a:rPr lang="en-US" dirty="0" err="1"/>
              <a:t>profesionalnih</a:t>
            </a:r>
            <a:r>
              <a:rPr lang="en-US" dirty="0"/>
              <a:t> </a:t>
            </a:r>
            <a:r>
              <a:rPr lang="en-US" dirty="0" err="1"/>
              <a:t>aktivnosti</a:t>
            </a:r>
            <a:r>
              <a:rPr lang="en-US" dirty="0"/>
              <a:t> </a:t>
            </a:r>
            <a:r>
              <a:rPr lang="en-US" dirty="0" err="1"/>
              <a:t>obrazovatelja</a:t>
            </a:r>
            <a:r>
              <a:rPr lang="en-US" dirty="0"/>
              <a:t>:</a:t>
            </a:r>
          </a:p>
          <a:p>
            <a:r>
              <a:rPr lang="en-US" dirty="0"/>
              <a:t>1.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profesionalni</a:t>
            </a:r>
            <a:r>
              <a:rPr lang="en-US" dirty="0"/>
              <a:t> </a:t>
            </a:r>
            <a:r>
              <a:rPr lang="en-US" dirty="0" err="1"/>
              <a:t>angažman</a:t>
            </a:r>
            <a:endParaRPr lang="en-US" dirty="0"/>
          </a:p>
          <a:p>
            <a:r>
              <a:rPr lang="en-US" dirty="0" err="1"/>
              <a:t>Uporaba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tehnologija</a:t>
            </a:r>
            <a:r>
              <a:rPr lang="en-US" dirty="0"/>
              <a:t> za </a:t>
            </a:r>
            <a:r>
              <a:rPr lang="en-US" dirty="0" err="1"/>
              <a:t>komunikaciju</a:t>
            </a:r>
            <a:r>
              <a:rPr lang="en-US" dirty="0"/>
              <a:t>, </a:t>
            </a:r>
            <a:r>
              <a:rPr lang="en-US" dirty="0" err="1"/>
              <a:t>suradnju</a:t>
            </a:r>
            <a:r>
              <a:rPr lang="en-US" dirty="0"/>
              <a:t> i</a:t>
            </a:r>
          </a:p>
          <a:p>
            <a:r>
              <a:rPr lang="en-US" dirty="0" err="1"/>
              <a:t>profesionalni</a:t>
            </a:r>
            <a:r>
              <a:rPr lang="en-US" dirty="0"/>
              <a:t> </a:t>
            </a:r>
            <a:r>
              <a:rPr lang="en-US" dirty="0" err="1"/>
              <a:t>razvoj</a:t>
            </a:r>
            <a:r>
              <a:rPr lang="en-US" dirty="0"/>
              <a:t>.</a:t>
            </a:r>
          </a:p>
          <a:p>
            <a:r>
              <a:rPr lang="en-US" dirty="0"/>
              <a:t>2.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digitalni</a:t>
            </a:r>
            <a:r>
              <a:rPr lang="en-US" dirty="0"/>
              <a:t> </a:t>
            </a:r>
            <a:r>
              <a:rPr lang="en-US" dirty="0" err="1"/>
              <a:t>izvori</a:t>
            </a:r>
            <a:r>
              <a:rPr lang="en-US" dirty="0"/>
              <a:t> i </a:t>
            </a:r>
            <a:r>
              <a:rPr lang="en-US" dirty="0" err="1"/>
              <a:t>materijali</a:t>
            </a:r>
            <a:endParaRPr lang="en-US" dirty="0"/>
          </a:p>
          <a:p>
            <a:r>
              <a:rPr lang="en-US" dirty="0" err="1"/>
              <a:t>Pronalaženje</a:t>
            </a:r>
            <a:r>
              <a:rPr lang="en-US" dirty="0"/>
              <a:t>, </a:t>
            </a:r>
            <a:r>
              <a:rPr lang="en-US" dirty="0" err="1"/>
              <a:t>izrada</a:t>
            </a:r>
            <a:r>
              <a:rPr lang="en-US" dirty="0"/>
              <a:t> i </a:t>
            </a:r>
            <a:r>
              <a:rPr lang="en-US" dirty="0" err="1"/>
              <a:t>dijeljenje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izvora</a:t>
            </a:r>
            <a:r>
              <a:rPr lang="en-US" dirty="0"/>
              <a:t> i </a:t>
            </a:r>
            <a:r>
              <a:rPr lang="en-US" dirty="0" err="1"/>
              <a:t>materijala</a:t>
            </a:r>
            <a:r>
              <a:rPr lang="en-US" dirty="0"/>
              <a:t>.</a:t>
            </a:r>
          </a:p>
          <a:p>
            <a:r>
              <a:rPr lang="en-US" dirty="0"/>
              <a:t>3.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učenje</a:t>
            </a:r>
            <a:r>
              <a:rPr lang="en-US" dirty="0"/>
              <a:t> i </a:t>
            </a:r>
            <a:r>
              <a:rPr lang="en-US" dirty="0" err="1"/>
              <a:t>poučavanje</a:t>
            </a:r>
            <a:endParaRPr lang="en-US" dirty="0"/>
          </a:p>
          <a:p>
            <a:r>
              <a:rPr lang="en-US" dirty="0" err="1"/>
              <a:t>Upravljanje</a:t>
            </a:r>
            <a:r>
              <a:rPr lang="en-US" dirty="0"/>
              <a:t> i </a:t>
            </a:r>
            <a:r>
              <a:rPr lang="en-US" dirty="0" err="1"/>
              <a:t>organizacija</a:t>
            </a:r>
            <a:r>
              <a:rPr lang="en-US" dirty="0"/>
              <a:t> </a:t>
            </a:r>
            <a:r>
              <a:rPr lang="en-US" dirty="0" err="1"/>
              <a:t>primjene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tehnologija</a:t>
            </a:r>
            <a:r>
              <a:rPr lang="en-US" dirty="0"/>
              <a:t> u </a:t>
            </a:r>
            <a:r>
              <a:rPr lang="en-US" dirty="0" err="1"/>
              <a:t>učenju</a:t>
            </a:r>
            <a:r>
              <a:rPr lang="en-US" dirty="0"/>
              <a:t> i </a:t>
            </a:r>
            <a:r>
              <a:rPr lang="en-US" dirty="0" err="1"/>
              <a:t>poučavanju</a:t>
            </a:r>
            <a:r>
              <a:rPr lang="en-US" dirty="0"/>
              <a:t>.</a:t>
            </a:r>
            <a:endParaRPr lang="hr-HR" dirty="0"/>
          </a:p>
          <a:p>
            <a:r>
              <a:rPr lang="en-US" dirty="0"/>
              <a:t>4.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praćenje</a:t>
            </a:r>
            <a:r>
              <a:rPr lang="en-US" dirty="0"/>
              <a:t> i </a:t>
            </a:r>
            <a:r>
              <a:rPr lang="en-US" dirty="0" err="1"/>
              <a:t>vrednovanje</a:t>
            </a:r>
            <a:endParaRPr lang="en-US" dirty="0"/>
          </a:p>
          <a:p>
            <a:r>
              <a:rPr lang="en-US" dirty="0" err="1"/>
              <a:t>Uporaba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tehnologija</a:t>
            </a:r>
            <a:r>
              <a:rPr lang="en-US" dirty="0"/>
              <a:t> i </a:t>
            </a:r>
            <a:r>
              <a:rPr lang="en-US" dirty="0" err="1"/>
              <a:t>primjena</a:t>
            </a:r>
            <a:r>
              <a:rPr lang="en-US" dirty="0"/>
              <a:t> </a:t>
            </a:r>
            <a:r>
              <a:rPr lang="en-US" dirty="0" err="1"/>
              <a:t>strategija</a:t>
            </a:r>
            <a:endParaRPr lang="en-US" dirty="0"/>
          </a:p>
          <a:p>
            <a:r>
              <a:rPr lang="en-US" dirty="0" err="1"/>
              <a:t>kojima</a:t>
            </a:r>
            <a:r>
              <a:rPr lang="en-US" dirty="0"/>
              <a:t> se </a:t>
            </a:r>
            <a:r>
              <a:rPr lang="en-US" dirty="0" err="1"/>
              <a:t>postiže</a:t>
            </a:r>
            <a:r>
              <a:rPr lang="en-US" dirty="0"/>
              <a:t> </a:t>
            </a:r>
            <a:r>
              <a:rPr lang="en-US" dirty="0" err="1"/>
              <a:t>unapređenje</a:t>
            </a:r>
            <a:r>
              <a:rPr lang="en-US" dirty="0"/>
              <a:t> </a:t>
            </a:r>
            <a:r>
              <a:rPr lang="en-US" dirty="0" err="1"/>
              <a:t>praćenja</a:t>
            </a:r>
            <a:r>
              <a:rPr lang="en-US" dirty="0"/>
              <a:t> i </a:t>
            </a:r>
            <a:r>
              <a:rPr lang="en-US" dirty="0" err="1"/>
              <a:t>vrednovanja</a:t>
            </a:r>
            <a:r>
              <a:rPr lang="en-US" dirty="0"/>
              <a:t>.</a:t>
            </a:r>
          </a:p>
          <a:p>
            <a:r>
              <a:rPr lang="en-US" dirty="0"/>
              <a:t>5.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osnaživanje</a:t>
            </a:r>
            <a:r>
              <a:rPr lang="en-US" dirty="0"/>
              <a:t> </a:t>
            </a:r>
            <a:r>
              <a:rPr lang="en-US" dirty="0" err="1"/>
              <a:t>učenika</a:t>
            </a:r>
            <a:endParaRPr lang="en-US" dirty="0"/>
          </a:p>
          <a:p>
            <a:r>
              <a:rPr lang="en-US" dirty="0" err="1"/>
              <a:t>Uporaba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tehnologija</a:t>
            </a:r>
            <a:r>
              <a:rPr lang="en-US" dirty="0"/>
              <a:t> </a:t>
            </a:r>
            <a:r>
              <a:rPr lang="en-US" dirty="0" err="1"/>
              <a:t>radi</a:t>
            </a:r>
            <a:r>
              <a:rPr lang="en-US" dirty="0"/>
              <a:t> </a:t>
            </a:r>
            <a:r>
              <a:rPr lang="en-US" dirty="0" err="1"/>
              <a:t>bolje</a:t>
            </a:r>
            <a:r>
              <a:rPr lang="en-US" dirty="0"/>
              <a:t> </a:t>
            </a:r>
            <a:r>
              <a:rPr lang="en-US" dirty="0" err="1"/>
              <a:t>uključenosti</a:t>
            </a:r>
            <a:endParaRPr lang="en-US" dirty="0"/>
          </a:p>
          <a:p>
            <a:r>
              <a:rPr lang="en-US" dirty="0" err="1"/>
              <a:t>učenika</a:t>
            </a:r>
            <a:r>
              <a:rPr lang="en-US" dirty="0"/>
              <a:t>, </a:t>
            </a:r>
            <a:r>
              <a:rPr lang="en-US" dirty="0" err="1"/>
              <a:t>personalizacije</a:t>
            </a:r>
            <a:r>
              <a:rPr lang="en-US" dirty="0"/>
              <a:t> </a:t>
            </a:r>
            <a:r>
              <a:rPr lang="en-US" dirty="0" err="1"/>
              <a:t>njihova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i </a:t>
            </a:r>
            <a:r>
              <a:rPr lang="en-US" dirty="0" err="1"/>
              <a:t>aktivnog</a:t>
            </a:r>
            <a:r>
              <a:rPr lang="en-US" dirty="0"/>
              <a:t> </a:t>
            </a:r>
            <a:r>
              <a:rPr lang="en-US" dirty="0" err="1"/>
              <a:t>sudjelovanja</a:t>
            </a:r>
            <a:r>
              <a:rPr lang="en-US" dirty="0"/>
              <a:t> </a:t>
            </a:r>
            <a:r>
              <a:rPr lang="en-US" dirty="0" err="1"/>
              <a:t>učenika</a:t>
            </a:r>
            <a:r>
              <a:rPr lang="en-US" dirty="0"/>
              <a:t> u </a:t>
            </a:r>
            <a:r>
              <a:rPr lang="en-US" dirty="0" err="1"/>
              <a:t>procesu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.</a:t>
            </a:r>
          </a:p>
          <a:p>
            <a:r>
              <a:rPr lang="en-US" dirty="0"/>
              <a:t>6. </a:t>
            </a:r>
            <a:r>
              <a:rPr lang="en-US" dirty="0" err="1"/>
              <a:t>područje</a:t>
            </a:r>
            <a:r>
              <a:rPr lang="en-US" dirty="0"/>
              <a:t>: </a:t>
            </a:r>
            <a:r>
              <a:rPr lang="en-US" dirty="0" err="1"/>
              <a:t>omogućavanje</a:t>
            </a:r>
            <a:r>
              <a:rPr lang="en-US" dirty="0"/>
              <a:t> </a:t>
            </a:r>
            <a:r>
              <a:rPr lang="en-US" dirty="0" err="1"/>
              <a:t>razvoja</a:t>
            </a:r>
            <a:r>
              <a:rPr lang="en-US" dirty="0"/>
              <a:t> i </a:t>
            </a:r>
            <a:r>
              <a:rPr lang="en-US" dirty="0" err="1"/>
              <a:t>usmjeravanje</a:t>
            </a:r>
            <a:r>
              <a:rPr lang="en-US" dirty="0"/>
              <a:t> </a:t>
            </a:r>
            <a:r>
              <a:rPr lang="en-US" dirty="0" err="1"/>
              <a:t>digitalnih</a:t>
            </a:r>
            <a:r>
              <a:rPr lang="en-US" dirty="0"/>
              <a:t> </a:t>
            </a:r>
            <a:r>
              <a:rPr lang="en-US" dirty="0" err="1"/>
              <a:t>kompetencija</a:t>
            </a:r>
            <a:r>
              <a:rPr lang="en-US" dirty="0"/>
              <a:t> </a:t>
            </a:r>
            <a:r>
              <a:rPr lang="en-US" dirty="0" err="1"/>
              <a:t>učenika</a:t>
            </a:r>
            <a:endParaRPr lang="en-US" dirty="0"/>
          </a:p>
          <a:p>
            <a:r>
              <a:rPr lang="en-US" dirty="0" err="1"/>
              <a:t>Omogućavanje</a:t>
            </a:r>
            <a:r>
              <a:rPr lang="en-US" dirty="0"/>
              <a:t> </a:t>
            </a:r>
            <a:r>
              <a:rPr lang="en-US" dirty="0" err="1"/>
              <a:t>kreativne</a:t>
            </a:r>
            <a:r>
              <a:rPr lang="en-US" dirty="0"/>
              <a:t> i </a:t>
            </a:r>
            <a:r>
              <a:rPr lang="en-US" dirty="0" err="1"/>
              <a:t>odgovorne</a:t>
            </a:r>
            <a:r>
              <a:rPr lang="en-US" dirty="0"/>
              <a:t> </a:t>
            </a:r>
            <a:r>
              <a:rPr lang="en-US" dirty="0" err="1"/>
              <a:t>uporabe</a:t>
            </a:r>
            <a:r>
              <a:rPr lang="en-US" dirty="0"/>
              <a:t> </a:t>
            </a:r>
            <a:r>
              <a:rPr lang="en-US" dirty="0" err="1"/>
              <a:t>digitalne</a:t>
            </a:r>
            <a:endParaRPr lang="en-US" dirty="0"/>
          </a:p>
          <a:p>
            <a:r>
              <a:rPr lang="en-US" dirty="0" err="1"/>
              <a:t>tehnologije</a:t>
            </a:r>
            <a:r>
              <a:rPr lang="en-US" dirty="0"/>
              <a:t> </a:t>
            </a:r>
            <a:r>
              <a:rPr lang="en-US" dirty="0" err="1"/>
              <a:t>kako</a:t>
            </a:r>
            <a:r>
              <a:rPr lang="en-US" dirty="0"/>
              <a:t> bi </a:t>
            </a:r>
            <a:r>
              <a:rPr lang="en-US" dirty="0" err="1"/>
              <a:t>učenici</a:t>
            </a:r>
            <a:r>
              <a:rPr lang="en-US" dirty="0"/>
              <a:t> </a:t>
            </a:r>
            <a:r>
              <a:rPr lang="en-US" dirty="0" err="1"/>
              <a:t>pronalazili</a:t>
            </a:r>
            <a:r>
              <a:rPr lang="en-US" dirty="0"/>
              <a:t> </a:t>
            </a:r>
            <a:r>
              <a:rPr lang="en-US" dirty="0" err="1"/>
              <a:t>informacije</a:t>
            </a:r>
            <a:r>
              <a:rPr lang="en-US" dirty="0"/>
              <a:t>, </a:t>
            </a:r>
            <a:r>
              <a:rPr lang="en-US" dirty="0" err="1"/>
              <a:t>komunicirali</a:t>
            </a:r>
            <a:r>
              <a:rPr lang="en-US" dirty="0"/>
              <a:t> s </a:t>
            </a:r>
            <a:r>
              <a:rPr lang="en-US" dirty="0" err="1"/>
              <a:t>drugima</a:t>
            </a:r>
            <a:r>
              <a:rPr lang="en-US" dirty="0"/>
              <a:t>, </a:t>
            </a:r>
            <a:r>
              <a:rPr lang="en-US" dirty="0" err="1"/>
              <a:t>izrađivali</a:t>
            </a:r>
            <a:r>
              <a:rPr lang="en-US" dirty="0"/>
              <a:t> </a:t>
            </a:r>
            <a:r>
              <a:rPr lang="en-US" dirty="0" err="1"/>
              <a:t>sadržaje</a:t>
            </a:r>
            <a:r>
              <a:rPr lang="en-US" dirty="0"/>
              <a:t>, </a:t>
            </a:r>
            <a:r>
              <a:rPr lang="en-US" dirty="0" err="1"/>
              <a:t>osigurali</a:t>
            </a:r>
            <a:r>
              <a:rPr lang="en-US" dirty="0"/>
              <a:t> </a:t>
            </a:r>
            <a:r>
              <a:rPr lang="en-US" dirty="0" err="1"/>
              <a:t>vlastitu</a:t>
            </a:r>
            <a:endParaRPr lang="en-US" dirty="0"/>
          </a:p>
          <a:p>
            <a:r>
              <a:rPr lang="en-US" dirty="0" err="1"/>
              <a:t>dobrobit</a:t>
            </a:r>
            <a:r>
              <a:rPr lang="en-US" dirty="0"/>
              <a:t> i </a:t>
            </a:r>
            <a:r>
              <a:rPr lang="en-US" dirty="0" err="1"/>
              <a:t>bili</a:t>
            </a:r>
            <a:r>
              <a:rPr lang="en-US" dirty="0"/>
              <a:t> </a:t>
            </a:r>
            <a:r>
              <a:rPr lang="en-US" dirty="0" err="1"/>
              <a:t>sposobni</a:t>
            </a:r>
            <a:r>
              <a:rPr lang="en-US" dirty="0"/>
              <a:t> </a:t>
            </a:r>
            <a:r>
              <a:rPr lang="en-US" dirty="0" err="1"/>
              <a:t>rješavati</a:t>
            </a:r>
            <a:r>
              <a:rPr lang="en-US" dirty="0"/>
              <a:t> </a:t>
            </a:r>
            <a:r>
              <a:rPr lang="en-US" dirty="0" err="1"/>
              <a:t>probleme</a:t>
            </a:r>
            <a:r>
              <a:rPr lang="en-US" dirty="0"/>
              <a:t>.</a:t>
            </a:r>
            <a:r>
              <a:rPr lang="hr-HR" dirty="0"/>
              <a:t> </a:t>
            </a:r>
          </a:p>
          <a:p>
            <a:r>
              <a:rPr lang="hr-HR" dirty="0"/>
              <a:t>U chat podijeliti poveznicu na dokument https://www.e-skole.hr/wp-content/uploads/2020/04/CARNET_digitalne_kompetencije_2020.pdf</a:t>
            </a:r>
          </a:p>
          <a:p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7177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Na temelju provedenog pilot projekta „e-Škole: Uspostava sustava razvoja digitalno zrelih škola (pilot projekt)“, koji se provodio u 151 školi u Republici Hrvatskoj, uočeno je da ravnatelji/</a:t>
            </a:r>
            <a:r>
              <a:rPr lang="hr-HR" dirty="0" err="1"/>
              <a:t>ice</a:t>
            </a:r>
            <a:r>
              <a:rPr lang="hr-HR" dirty="0"/>
              <a:t> imaju značajnu, a često i presudnu ulogu za razvoj takvih škola. Pilot projekt e-Škole, a naknadno i program „e-Škole: Razvoj sustava digitalno zrelih škola (II. faza)“ i izrada Okvira za digitalnu zrelost ukazali su na potrebu da se definiraju i opišu kompetencije potrebne za upravljanje digitalno zrelom školom. Okvir dolazi kao preporuka.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35365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će polaznicima koristeći chat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proslijediti poveznicu na ovaj digitalni alat i ukratko objasniti koje su njegove glavne funkcionalnosti i kako da objave svoj odgovor. S obzirom na predviđeno vrijeme i ukupan broj polaznika, predavač će u uputi polaznicama naglasiti da je važno da njihov odgovor – objava 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Padletu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bude kratak (približno 140 znakova). </a:t>
            </a:r>
            <a:endParaRPr lang="en-US" dirty="0"/>
          </a:p>
          <a:p>
            <a:r>
              <a:rPr lang="hr-HR" dirty="0"/>
              <a:t>Nako</a:t>
            </a:r>
            <a:r>
              <a:rPr lang="hr-HR" baseline="0" dirty="0"/>
              <a:t>n razmjene mišljenja kratki osvrt na raspravu</a:t>
            </a:r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9543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pl-PL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UPUTE ZA PREDAVAČE: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22075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  <a:endParaRPr lang="en-US" dirty="0"/>
          </a:p>
          <a:p>
            <a:r>
              <a:rPr lang="hr-HR" dirty="0"/>
              <a:t>Podsjetiti polaznike</a:t>
            </a:r>
            <a:r>
              <a:rPr lang="hr-HR" baseline="0" dirty="0"/>
              <a:t> na predavanja, radionice i videokonferencije kao oblike edukacije o digitalnoj tehnologiji. </a:t>
            </a:r>
            <a:r>
              <a:rPr lang="hr-HR" dirty="0"/>
              <a:t>Strukturirani oblici stručnoga usavršavanja su oni u kojima je netko drugi uočio potrebu, odredio ishode,  napravio plan educiranja, izradio materijale za učenje i instrumente za provjeravanje znanja... Polaznici takvih edukacija su samo - korisnici.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Pozvati sudionike da promisle o prednostima i nedostatcima edukacije o digitalnoj tehnologiji putem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webinara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34002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Uputa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Objasniti koncept CARNET-ovih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online tečajeva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primjeru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Loomena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Ukratko pojasniti aktivnosti koje se očekuju od polaznika te način praćenja i vrednovanja njihovih aktivnosti.  Posebno naglasiti suradnju koja se od polaznika traži u provođenju projekata te sudjelovanje u razmjeni ideja i diskusijama na forumima. </a:t>
            </a:r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19326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Budući da polaznici imaju iskustva s predavanjima i radionicama, a sad i s </a:t>
            </a:r>
            <a:r>
              <a:rPr lang="hr-HR" dirty="0" err="1"/>
              <a:t>webinarom</a:t>
            </a:r>
            <a:r>
              <a:rPr lang="hr-HR" dirty="0"/>
              <a:t>, predstavljamo im tečajeve, poglavito MOOC-ove i način sudjelovanja u njima.</a:t>
            </a:r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2133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  <a:endParaRPr lang="en-US" dirty="0"/>
          </a:p>
          <a:p>
            <a:r>
              <a:rPr lang="hr-HR" dirty="0"/>
              <a:t>Upozoriti na širok raspon tema i </a:t>
            </a:r>
            <a:r>
              <a:rPr lang="hr-HR" dirty="0" err="1"/>
              <a:t>oprimjeriti</a:t>
            </a:r>
            <a:r>
              <a:rPr lang="hr-HR" dirty="0"/>
              <a:t> ih tečajevima koje je predavač sam i iskušao.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252381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će polaznicima koristeći chat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proslijediti poveznicu na ovaj digitalni alat i ukratko objasniti koje su njegove glavne funkcionalnosti i kako da objave svoj odgovor. S obzirom na predviđeno vrijeme i ukupan broj polaznika, predavač će u uputi polaznicama naglasiti da je važno da njihov odgovor – objava 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Padletu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bude kratak (približno 140 znakova). </a:t>
            </a:r>
            <a:endParaRPr lang="en-US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95815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Naglasiti da brze promjene u području digitalnih tehnologija (e-učenje, m-učenje, VR-učenje...) izazivaju neprestanu brzu potrebu za kratkim i jednostavnim ciljanim učenjem. Takvo je učenje obično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informalno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događa se u interakcijama s kolegama i stručnjacima iz svoje domene s kojima smo umreženi, praćenjem relevantnih novosti, informiranjem o novoj stručnoj literaturi za svoj osobni i profesionalni razvoj... Upozorava na potencijale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društvenih mreža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(npr. specijaliziranih grupa na Facebooku),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praćenje specijaliziranih YouTube kanala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TeachTube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Edmodo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Yammer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Microsoft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Teams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iz svoje domene,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repozitorija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virtualnih zajednica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 takve oblike učenja.</a:t>
            </a:r>
          </a:p>
          <a:p>
            <a:r>
              <a:rPr lang="hr-HR" dirty="0"/>
              <a:t>Društvene mreže su virtualne zajednice učenja ako ispunjavaju 4 bitna zahtjeva (Jones, 1997.):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dirty="0"/>
              <a:t>minimalnu razinu/stupanj interaktivnosti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dirty="0"/>
              <a:t>veliki broj osoba koje komuniciraju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dirty="0"/>
              <a:t>minimalnu razina postojanja stalnog članstva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hr-HR" dirty="0"/>
              <a:t>postojanje zajedničkog javnog prostora gdje se odvija značajni dio zajedničke računalno posredovane komunikacije.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19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8512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John </a:t>
            </a:r>
            <a:r>
              <a:rPr lang="hr-HR" dirty="0" err="1"/>
              <a:t>Cotton</a:t>
            </a:r>
            <a:r>
              <a:rPr lang="hr-HR" dirty="0"/>
              <a:t> Dana bio je ravnatelj knjižnice i muzeja koji je nastojao te kulturne institucije učiniti relevantnima u svakodnevnom životu građana. 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599654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će polaznicima koristeći chat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proslijediti poveznicu na ovaj digitalni alat i ukratko objasniti koje su njegove glavne funkcionalnosti i kako da objave svoj odgovor. S obzirom na predviđeno vrijeme i ukupan broj polaznika, predavač će u uputi polaznicama naglasiti da je važno da njihov odgovor – objava 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Padletu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bude kratak (približno 140 znakova). </a:t>
            </a:r>
            <a:endParaRPr lang="en-US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99527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Najkraći oblik strukturiranoga učenja je </a:t>
            </a:r>
            <a:r>
              <a:rPr lang="hr-HR" dirty="0" err="1"/>
              <a:t>mikroučenje</a:t>
            </a:r>
            <a:r>
              <a:rPr lang="hr-HR" dirty="0"/>
              <a:t>. Riječ je o principu </a:t>
            </a:r>
            <a:r>
              <a:rPr lang="hr-HR" i="1" dirty="0"/>
              <a:t>jedan koncept-jedna lekcija-jedna provjera </a:t>
            </a:r>
            <a:r>
              <a:rPr lang="hr-HR" dirty="0"/>
              <a:t>i sve to samo u nekoliko minuta. Svaka je </a:t>
            </a:r>
            <a:r>
              <a:rPr lang="hr-HR" dirty="0" err="1"/>
              <a:t>mikrolekcija</a:t>
            </a:r>
            <a:r>
              <a:rPr lang="hr-HR" dirty="0"/>
              <a:t> autonomna, samostalna modularna jedinica, a ujedno je i dio neke šire teme u koju se lako može uklopiti. Osim kratkoćom i jednostavnošću, </a:t>
            </a:r>
            <a:r>
              <a:rPr lang="hr-HR" dirty="0" err="1"/>
              <a:t>mikroučenje</a:t>
            </a:r>
            <a:r>
              <a:rPr lang="hr-HR" dirty="0"/>
              <a:t> se od ostalih strukturiranih oblika stručnoga </a:t>
            </a:r>
            <a:r>
              <a:rPr lang="hr-HR" dirty="0" err="1"/>
              <a:t>usavšavanja</a:t>
            </a:r>
            <a:r>
              <a:rPr lang="hr-HR" dirty="0"/>
              <a:t> razlikuje i po tomu što je prilagođeno učenju na mobilnim uređajima,  otud naziv m-učenje. M-učenje dio je e-učenja.</a:t>
            </a:r>
            <a:endParaRPr lang="en-US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720087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U</a:t>
            </a:r>
            <a:r>
              <a:rPr lang="hr-HR" baseline="0" dirty="0"/>
              <a:t> p</a:t>
            </a:r>
            <a:r>
              <a:rPr lang="hr-HR" dirty="0"/>
              <a:t>rimjeru dobre prakse pokazati kako – uključeni u veliku virtualnu zajednicu učenja – lako učimo jedni od drugih, surađujemo i razmjenjujemo ideje za rješavanje problema.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7156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će polaznicima koristeći chat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proslijediti poveznicu na ovaj digitalni alat i ukratko objasniti koje su njegove glavne funkcionalnosti i kako da objave svoj odgovor. S obzirom na predviđeno vrijeme i ukupan broj polaznika, predavač će u uputi polaznicama naglasiti da je važno da njihov odgovor – objava u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Padletu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bude kratak (približno 140 znakova). </a:t>
            </a:r>
            <a:endParaRPr lang="en-US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037451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Upute za predavače: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021466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predavača:</a:t>
            </a:r>
          </a:p>
          <a:p>
            <a:r>
              <a:rPr lang="hr-HR" dirty="0"/>
              <a:t>Predavač ukratko objašnjava model refleksivnoga učenja (</a:t>
            </a:r>
            <a:r>
              <a:rPr lang="hr-HR" dirty="0" err="1"/>
              <a:t>Schon</a:t>
            </a:r>
            <a:r>
              <a:rPr lang="hr-HR" dirty="0"/>
              <a:t>, 1988) s promišljanjima iskustva tijekom učenja i nakon njega. Napominje da se na refleksivnome učenju temelji cjeloživotno obrazovanje: sami identificiramo svoje potrebe za usavršavanjem, ovisno o njima odabiremo sadržaje koji smatramo da su nam potrebni, planiramo učenje, propitkujemo i promišljamo način na koji učimo te ga po potrebi mijenjamo kako bismo ga učinili djelotvornijim.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979502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predavača:</a:t>
            </a:r>
          </a:p>
          <a:p>
            <a:r>
              <a:rPr lang="hr-H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Kako promišljati o učenju? </a:t>
            </a:r>
            <a:r>
              <a:rPr lang="hr-HR" dirty="0"/>
              <a:t>Gibbs (1988.) promišljanje o učenju u refleksivnom učenju opisuje pomoću kruga od 6 aktivnosti. Objasniti pomoću slike.</a:t>
            </a:r>
            <a:endParaRPr lang="nn-NO" sz="1200" b="0" i="0" u="none" strike="noStrike" kern="1200" baseline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90236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predavača:</a:t>
            </a:r>
          </a:p>
          <a:p>
            <a:r>
              <a:rPr lang="hr-HR" dirty="0"/>
              <a:t>Što znači Samostalno planirati svoje usavršavanje u cjeloživotnome obrazovanju? Ukratko objasniti šest odrednica i naglasiti fluidnost procesa: potrebu stalnog preispitivanja i prilagođavanja odrednica.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63933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76514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Primjer potrebe i preporuka izvora.</a:t>
            </a:r>
          </a:p>
          <a:p>
            <a:r>
              <a:rPr lang="hr-HR" dirty="0"/>
              <a:t>E-portfolio objasniti kao digitalnu zbirku dokumenata koji prikazuju napredak, razvoj i postignuća pojedinca.  </a:t>
            </a:r>
          </a:p>
          <a:p>
            <a:r>
              <a:rPr lang="hr-HR" dirty="0"/>
              <a:t>Predavač će podsjetiti polaznike da radionicu o e-</a:t>
            </a:r>
            <a:r>
              <a:rPr lang="hr-HR" dirty="0" err="1"/>
              <a:t>potfoliu</a:t>
            </a:r>
            <a:r>
              <a:rPr lang="hr-HR" dirty="0"/>
              <a:t> mogu, u dogovoru  s kolegama,  izabrati u okviru radionica uživo koje se provode u njihovim školama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29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32697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Predavač će polaznicima koristeći chat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box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proslijediti poveznicu na ovaj digitalni alat i ukratko objasniti koje su njegove glavne funkcionalnosti i kako da objave svoj odgovor. S obzirom da se u posljednje dvije godine većina edukacija online pitanje je preformulirano. U kvizu će biti ponuđeni odgovori: predavanja uživo, radionice uživo,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webinari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e-tečajevi. Kasnije tijekom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webinara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pitat ćemo ih zašto baš taj oblik koristeći se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Padletom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hr-HR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048583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Objasniti </a:t>
            </a:r>
            <a:r>
              <a:rPr lang="hr-HR" dirty="0" err="1"/>
              <a:t>eTwinninga</a:t>
            </a:r>
            <a:r>
              <a:rPr lang="hr-HR" dirty="0"/>
              <a:t> kao međunarodnu zajednicu škola, koncept njegova portala, grupa, galerija primjera, razmjene iskustava i mogućnosti stručnoga usavršavanja.</a:t>
            </a:r>
          </a:p>
          <a:p>
            <a:r>
              <a:rPr lang="hr-HR" dirty="0"/>
              <a:t>Spomenuti i Erasmus+ te koncept mobilnosti u </a:t>
            </a:r>
            <a:r>
              <a:rPr lang="hr-HR" dirty="0" err="1"/>
              <a:t>stučnom</a:t>
            </a:r>
            <a:r>
              <a:rPr lang="hr-HR" dirty="0"/>
              <a:t> usavršavanju.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30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5893254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Repozitorije</a:t>
            </a:r>
            <a:r>
              <a:rPr lang="hr-HR" baseline="0" dirty="0"/>
              <a:t> predstaviti kao baze provjereno dobrih tekstualnih digitalnih obrazovnih sadržaja koje mogu (besplatno) preuzimati i koristiti za svoje cjeloživotno stručno usavršavanje.</a:t>
            </a:r>
          </a:p>
          <a:p>
            <a:r>
              <a:rPr lang="hr-HR" baseline="0" dirty="0"/>
              <a:t>Jednom rečenicom objasniti svaki repozitorij i vrste sadržaja koje su u njemu pohranjene. Spomenuti repozitorije knjižnica (npr. NSK i Hrčak), instituta ( npr. FULIR Instituta Ruđer Bošković i DIEF Instituta za etnologiju i folkloristiku),  pojedinih fakulteta (npr. Filozofski fakultet u Osijeku), e-Škole (</a:t>
            </a:r>
            <a:r>
              <a:rPr lang="hr-HR" baseline="0" dirty="0" err="1"/>
              <a:t>Edutorij</a:t>
            </a:r>
            <a:r>
              <a:rPr lang="hr-HR" baseline="0" dirty="0"/>
              <a:t>),</a:t>
            </a:r>
            <a:r>
              <a:rPr lang="hr-HR" dirty="0"/>
              <a:t> CARNET-ovog e</a:t>
            </a:r>
            <a:r>
              <a:rPr lang="hr-HR" baseline="0" dirty="0"/>
              <a:t>-laboratorija...  </a:t>
            </a:r>
            <a:endParaRPr lang="hr-HR" dirty="0"/>
          </a:p>
          <a:p>
            <a:endParaRPr lang="hr-HR" baseline="0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57633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Uputa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online učenje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praćenjem stručnih portala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ostalih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mrežnih mjesta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predavač upućuje na:</a:t>
            </a:r>
          </a:p>
          <a:p>
            <a:pPr lvl="0"/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Edutorij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E-laboratorij, scenarije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poučavanja na e-Škole,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CARNET Meduza</a:t>
            </a:r>
            <a:endParaRPr lang="hr-H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 one koji odaberu edukaciju na engleskom jeziku predavač preporuča europsku online platformu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School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Educational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Gateway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2271142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>
                <a:latin typeface="+mn-lt"/>
              </a:rPr>
              <a:t>Priručnici se nalaze na </a:t>
            </a:r>
            <a:r>
              <a:rPr lang="hr-HR" dirty="0" err="1">
                <a:latin typeface="+mn-lt"/>
              </a:rPr>
              <a:t>Edutoriju</a:t>
            </a:r>
            <a:r>
              <a:rPr lang="hr-HR" dirty="0">
                <a:latin typeface="+mn-lt"/>
              </a:rPr>
              <a:t> u kolekciji pod nazivom ˝</a:t>
            </a:r>
            <a:r>
              <a:rPr lang="pt-BR" b="0" i="0" dirty="0">
                <a:solidFill>
                  <a:srgbClr val="399EE2"/>
                </a:solidFill>
                <a:effectLst/>
                <a:latin typeface="+mn-lt"/>
              </a:rPr>
              <a:t>e-Škole program obrazovanja (2. faza)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˝.</a:t>
            </a:r>
          </a:p>
          <a:p>
            <a:endParaRPr lang="hr-HR" b="0" i="0" dirty="0">
              <a:solidFill>
                <a:srgbClr val="399EE2"/>
              </a:solidFill>
              <a:effectLst/>
              <a:latin typeface="+mn-lt"/>
            </a:endParaRP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Dodatne informacije za predavača koje objašnjava u slučaju upita: Kolekcijama na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Edutoriju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pristupa se uz prijavu preko </a:t>
            </a:r>
            <a:r>
              <a:rPr lang="hr-HR" b="0" i="0" dirty="0" err="1">
                <a:solidFill>
                  <a:srgbClr val="399EE2"/>
                </a:solidFill>
                <a:effectLst/>
                <a:latin typeface="+mn-lt"/>
              </a:rPr>
              <a:t>AAI@EduHr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elektroničkog identiteta.</a:t>
            </a:r>
          </a:p>
          <a:p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Molimo polaznicima podijeliti direktnu poveznicu na </a:t>
            </a:r>
            <a:r>
              <a:rPr lang="hr-HR" dirty="0">
                <a:latin typeface="+mn-lt"/>
              </a:rPr>
              <a:t>kolekciju:</a:t>
            </a:r>
            <a:r>
              <a:rPr lang="hr-HR" b="0" i="0" dirty="0">
                <a:solidFill>
                  <a:srgbClr val="399EE2"/>
                </a:solidFill>
                <a:effectLst/>
                <a:latin typeface="+mn-lt"/>
              </a:rPr>
              <a:t> https://edutorij.e-skole.hr/share/page/site/e-skole-program-obrazovanja/dashboard </a:t>
            </a:r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994935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Upute za predavača: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Zamoliti polaznike da iskreno ocijene webinar i </a:t>
            </a:r>
            <a:r>
              <a:rPr lang="hr-HR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podijeliti s polaznicima skraćenu poveznicu na upitnik</a:t>
            </a: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Potvrde o sudjelovanju polaznicima će biti dostupne u aplikaciji za prijavu (EMA).</a:t>
            </a:r>
            <a:endParaRPr lang="hr-HR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37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631224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35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hr-HR" dirty="0"/>
              <a:t>Molimo uputiti</a:t>
            </a:r>
            <a:r>
              <a:rPr lang="hr-HR" baseline="0" dirty="0"/>
              <a:t> polaznike da sva pitanja o edukacijama upute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e-skole-edukacija@skole.hr</a:t>
            </a:r>
            <a:r>
              <a:rPr lang="hr-HR" sz="1200" b="0" dirty="0">
                <a:solidFill>
                  <a:schemeClr val="tx1"/>
                </a:solidFill>
              </a:rPr>
              <a:t>,</a:t>
            </a:r>
            <a:r>
              <a:rPr lang="hr-HR" sz="1200" b="0" baseline="0" dirty="0">
                <a:solidFill>
                  <a:schemeClr val="tx1"/>
                </a:solidFill>
              </a:rPr>
              <a:t> a sva pitanja o projektu na 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  <a:hlinkClick r:id="rId3"/>
              </a:rPr>
              <a:t>helpdesk@skole.hr</a:t>
            </a:r>
            <a:r>
              <a:rPr lang="pl-PL" sz="12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  <a:endParaRPr lang="en-US" sz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33" name="Google Shape;333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Ukratko predstaviti 4 glavna cilja webinara naglašavajući da je preuzimanje odgovornosti za svoje učenje temelj kontinuiranome cjeloživotnomu obrazovanju. Budući da je učenje socijalni čin, naglasiti da je podjednako važno učiti od drugih koliko i pomagati drugima da nauče. Najaviti da će im tijekom </a:t>
            </a:r>
            <a:r>
              <a:rPr lang="hr-HR" dirty="0" err="1"/>
              <a:t>webinara</a:t>
            </a:r>
            <a:r>
              <a:rPr lang="hr-HR" dirty="0"/>
              <a:t> biti predstavljen i koncept refleksivnog učenja.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4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248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Upute za predavače:</a:t>
            </a:r>
          </a:p>
          <a:p>
            <a:r>
              <a:rPr lang="hr-HR" dirty="0"/>
              <a:t>Ishodi su povezani  s dinamičnim okruženjem u kojem treba samostalno osmisliti proces svog stručnog usavršavanja i unaprjeđenja nastave: pratiti i nove sadržaje i nove tehnologije i novu didaktiku i nove izvore...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913820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Molimo navesti sadržaj (teme) te vođene i osobne aktivnosti polaznika. Pod bilješke navesti metode i tehnike poučavanja.</a:t>
            </a:r>
          </a:p>
          <a:p>
            <a:endParaRPr lang="hr-HR" dirty="0"/>
          </a:p>
          <a:p>
            <a:r>
              <a:rPr lang="hr-HR" dirty="0"/>
              <a:t>Upute za predavače:</a:t>
            </a:r>
          </a:p>
          <a:p>
            <a:r>
              <a:rPr lang="hr-HR" dirty="0"/>
              <a:t>U prvoj temi, riječ je o digitalnoj zrelosti škole i kompetencijama učitelja, a polaznike ćemo potaknuti da se pronađu u kompetencijskome okviru te identificiraju područja u kojima bi se mogli usavršiti.</a:t>
            </a:r>
          </a:p>
          <a:p>
            <a:r>
              <a:rPr lang="hr-HR" dirty="0"/>
              <a:t>U drugoj temi riječ je o strukturiranim i nestrukturiranim oblicima obrazovanja te o refleksivnoga učenju. Polaznici će promišljati o vlastitome iskustvu stručnoga usavršavanja, njegova planiranja i provođenja.</a:t>
            </a:r>
          </a:p>
          <a:p>
            <a:r>
              <a:rPr lang="hr-HR" dirty="0"/>
              <a:t>Treća tema praktičnim primjerima povezuje identificiranu potrebu za stručnim usavršavanjem s oblicima i izvorima educiranja. Na kraju će polaznici biti pozvani osmisliti vlastiti plan usavršavanja.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hr-HR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502797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UPUTE ZA PREDAVAČE: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r>
              <a:rPr lang="hr-HR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Ovaj dio prezentacije teorijski je uvod i ne treba previše ulaziti u detalje. Cilj je navesti i objasniti u kontekstu osnovnu terminologiju, kao i nekoliko specifičnih slučajeva koji su primjenjivi u školskom okruženju. Predviđeno je samo 10 minuta pa treba paziti na vrijeme. 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26647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Upute za predavače:</a:t>
            </a:r>
          </a:p>
          <a:p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Objasniti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profesionalni razvoj učitelja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kao kontinuirani slijed procesa učenja koji su usmjereni na stjecanje znanja, oblikovanje gledišta i stavova, te drugih spoznaja potrebnih u njegovo profesionalnom djelovanju. Istaknuti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važnost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stalnog stručnog osposobljavanja i usavršavanja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 istaknuti da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ono zakonska obveza svakog odgojno-obrazovnog djelatnika.</a:t>
            </a:r>
            <a:endParaRPr lang="hr-HR" dirty="0"/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8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91021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dirty="0"/>
              <a:t>Upute za predavače: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Ukratko objasniti polaznicima vrste obrazovanja: formalno, neformalno i </a:t>
            </a:r>
            <a:r>
              <a:rPr lang="hr-H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informalno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obrazovanje.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Formalno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obrazovanje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kao institucionalizirano, koje</a:t>
            </a:r>
            <a:r>
              <a:rPr lang="hr-HR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se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odvija u obrazovnim ustanovama, a pri završetku polaznici dobivaju dokument. 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Neformalno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obrazovanje i učenje - dodatak formalnom učenju u procesu cjeloživotnog obrazovanja za koje se pojedinac sam odlučuje u svrhu stjecanja znanja i vještina. </a:t>
            </a:r>
            <a:r>
              <a:rPr lang="hr-HR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Informalno</a:t>
            </a:r>
            <a:r>
              <a:rPr lang="hr-HR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hr-H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obrazovanje i učenje nije institucionalizirano, može biti namjerno ili nenamjerno, te ne obuhvaća predmete i teme iz kurikuluma.</a:t>
            </a:r>
          </a:p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4D0590-A684-44F5-9D58-68858B3AD177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8812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4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grpSp>
        <p:nvGrpSpPr>
          <p:cNvPr id="23" name="Google Shape;23;p4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4" name="Google Shape;24;p4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5" name="Google Shape;25;p4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6" name="Google Shape;26;p4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7" name="Google Shape;27;p4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4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29" name="Google Shape;29;p4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/>
              <a:t>Kliknite ikonu da biste dodali  sliku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89865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oogle Shape;49;p4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0" name="Google Shape;50;p4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1" name="Google Shape;51;p4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2" name="Google Shape;52;p4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3" name="Google Shape;53;p4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4" name="Google Shape;54;p4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55" name="Google Shape;55;p42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/>
              <a:t>Kliknite ikonu da biste dodali  sliku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813631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1395612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gd287a52856_0_224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59488" cy="6845999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gd287a52856_0_224"/>
          <p:cNvSpPr txBox="1">
            <a:spLocks noGrp="1"/>
          </p:cNvSpPr>
          <p:nvPr>
            <p:ph type="title"/>
          </p:nvPr>
        </p:nvSpPr>
        <p:spPr>
          <a:xfrm>
            <a:off x="621631" y="486493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sz="3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pic>
        <p:nvPicPr>
          <p:cNvPr id="121" name="Google Shape;121;gd287a52856_0_2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200147" y="659541"/>
            <a:ext cx="1718080" cy="22468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883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3352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4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4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6000"/>
              <a:buFont typeface="Open Sans Light"/>
              <a:buNone/>
              <a:defRPr sz="60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hr-HR"/>
              <a:t>Kliknite da biste uredili stil naslova matrice</a:t>
            </a:r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600"/>
              <a:buNone/>
              <a:defRPr sz="3600" b="0" i="0"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Open Sans Light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pPr lvl="0"/>
            <a:r>
              <a:rPr lang="hr-HR"/>
              <a:t>Kliknite da biste uredili matrice</a:t>
            </a:r>
          </a:p>
        </p:txBody>
      </p:sp>
      <p:grpSp>
        <p:nvGrpSpPr>
          <p:cNvPr id="61" name="Google Shape;61;p4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62" name="Google Shape;62;p4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4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4" name="Google Shape;64;p4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5" name="Google Shape;65;p4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6" name="Google Shape;66;p4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0169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oogle Shape;42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3" name="Google Shape;43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5" name="Google Shape;45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6" name="Google Shape;46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7" name="Google Shape;47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391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775686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67" r:id="rId5"/>
    <p:sldLayoutId id="2147483668" r:id="rId6"/>
    <p:sldLayoutId id="2147483669" r:id="rId7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teachertube.com/" TargetMode="External"/><Relationship Id="rId5" Type="http://schemas.openxmlformats.org/officeDocument/2006/relationships/image" Target="../media/image21.png"/><Relationship Id="rId4" Type="http://schemas.openxmlformats.org/officeDocument/2006/relationships/hyperlink" Target="https://www.edmodo.com/?language=hr" TargetMode="External"/><Relationship Id="rId9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rce.unizg.hr/centar-za-e-ucenje/podrska-korisnicima/tecajevi-i-radionice-centra-za-e-ucenje/online-tecaj-zasto-mi-treba-e-portfolio-i-kako-ga-izraditi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etwinning.net/hr/pub/index.htm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khanacademy.org/" TargetMode="Externa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ucitelji.hr/" TargetMode="External"/><Relationship Id="rId7" Type="http://schemas.openxmlformats.org/officeDocument/2006/relationships/hyperlink" Target="http://globe.pomsk.hr/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hyperlink" Target="https://libar.carnet.hr/" TargetMode="External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edutorij.e-skole.hr/share/page/home-page" TargetMode="External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hyperlink" Target="https://www.schooleducationgateway.eu/en/pub/index.htm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hyperlink" Target="https://edutorij.e-skole.hr/share/page/scenariji-poucavanja." TargetMode="External"/><Relationship Id="rId5" Type="http://schemas.openxmlformats.org/officeDocument/2006/relationships/image" Target="../media/image46.png"/><Relationship Id="rId10" Type="http://schemas.openxmlformats.org/officeDocument/2006/relationships/hyperlink" Target="https://meduza.carnet.hr/" TargetMode="External"/><Relationship Id="rId4" Type="http://schemas.openxmlformats.org/officeDocument/2006/relationships/image" Target="../media/image45.png"/><Relationship Id="rId9" Type="http://schemas.openxmlformats.org/officeDocument/2006/relationships/hyperlink" Target="http://e-laboratorij.carnet.hr/" TargetMode="Externa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hyperlink" Target="mailto:helpdesk@skole.hr" TargetMode="External"/><Relationship Id="rId5" Type="http://schemas.openxmlformats.org/officeDocument/2006/relationships/hyperlink" Target="mailto:e-skole-edukacija@skole.hr" TargetMode="External"/><Relationship Id="rId4" Type="http://schemas.openxmlformats.org/officeDocument/2006/relationships/image" Target="../media/image5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slideshare.net/TomislavKaucic/obrazovanje-osposobljavanje-i-zapoljavanj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EEDA0D-503D-4EC2-9C2F-AD8C116E2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6823" y="1220787"/>
            <a:ext cx="9113854" cy="2193053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Profesionalni razvoj </a:t>
            </a:r>
            <a:b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online: </a:t>
            </a:r>
            <a:b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mogućnosti i prilike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1917416-5320-4621-9029-528E82255E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99481" y="3781425"/>
            <a:ext cx="6428538" cy="1855788"/>
          </a:xfrm>
        </p:spPr>
        <p:txBody>
          <a:bodyPr>
            <a:normAutofit/>
          </a:bodyPr>
          <a:lstStyle/>
          <a:p>
            <a:r>
              <a:rPr lang="hr-HR" sz="3000" dirty="0"/>
              <a:t>Predavačica: Josipa Blagus</a:t>
            </a:r>
          </a:p>
        </p:txBody>
      </p:sp>
    </p:spTree>
    <p:extLst>
      <p:ext uri="{BB962C8B-B14F-4D97-AF65-F5344CB8AC3E}">
        <p14:creationId xmlns:p14="http://schemas.microsoft.com/office/powerpoint/2010/main" val="26492356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2A9220F1-C72F-454A-852E-EED4C41DE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1093073"/>
            <a:ext cx="8953500" cy="5524500"/>
          </a:xfrm>
          <a:prstGeom prst="rect">
            <a:avLst/>
          </a:prstGeom>
        </p:spPr>
      </p:pic>
      <p:sp>
        <p:nvSpPr>
          <p:cNvPr id="2" name="TextBox 7">
            <a:extLst>
              <a:ext uri="{FF2B5EF4-FFF2-40B4-BE49-F238E27FC236}">
                <a16:creationId xmlns:a16="http://schemas.microsoft.com/office/drawing/2014/main" id="{A3A355A9-B20F-4289-801E-08A1FC588C8E}"/>
              </a:ext>
            </a:extLst>
          </p:cNvPr>
          <p:cNvSpPr txBox="1"/>
          <p:nvPr/>
        </p:nvSpPr>
        <p:spPr>
          <a:xfrm>
            <a:off x="135307" y="382109"/>
            <a:ext cx="12214117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hr-HR" sz="48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Europski okvir za digitalne kompetencije </a:t>
            </a:r>
            <a:r>
              <a:rPr lang="hr-HR" sz="48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obrazovatelja</a:t>
            </a:r>
            <a:endParaRPr lang="hr-HR" sz="48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2064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29FC0FA1-3849-4292-88DA-A2B2BF07740E}"/>
              </a:ext>
            </a:extLst>
          </p:cNvPr>
          <p:cNvSpPr/>
          <p:nvPr/>
        </p:nvSpPr>
        <p:spPr>
          <a:xfrm>
            <a:off x="500134" y="113692"/>
            <a:ext cx="106872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4800" dirty="0">
                <a:solidFill>
                  <a:srgbClr val="00B0F0"/>
                </a:solidFill>
                <a:latin typeface="Open Sans"/>
              </a:rPr>
              <a:t>Okvir za digitalne kompetencije </a:t>
            </a:r>
          </a:p>
          <a:p>
            <a:pPr algn="ctr"/>
            <a:r>
              <a:rPr lang="hr-HR" sz="4800" dirty="0">
                <a:solidFill>
                  <a:srgbClr val="00B0F0"/>
                </a:solidFill>
                <a:latin typeface="Open Sans"/>
              </a:rPr>
              <a:t>ravnateljica i ravnatelja – u pripremi</a:t>
            </a: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F3DC49FD-883C-4DBD-B47E-5073121C8DF9}"/>
              </a:ext>
            </a:extLst>
          </p:cNvPr>
          <p:cNvSpPr/>
          <p:nvPr/>
        </p:nvSpPr>
        <p:spPr>
          <a:xfrm>
            <a:off x="6096000" y="2021049"/>
            <a:ext cx="5833241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dirty="0"/>
              <a:t>●</a:t>
            </a:r>
            <a:r>
              <a:rPr lang="hr-HR" sz="3200" dirty="0"/>
              <a:t> Namijenjen prvenstveno ravnateljima za osvještavanje</a:t>
            </a:r>
          </a:p>
          <a:p>
            <a:r>
              <a:rPr lang="hr-HR" sz="3200" dirty="0"/>
              <a:t>vlastite uloge i kompetencija</a:t>
            </a:r>
          </a:p>
          <a:p>
            <a:r>
              <a:rPr lang="hr-HR" sz="2400" dirty="0"/>
              <a:t>●</a:t>
            </a:r>
            <a:r>
              <a:rPr lang="hr-HR" sz="3200" dirty="0"/>
              <a:t> Podloga za organizaciju stručnog usavršavanja</a:t>
            </a:r>
          </a:p>
          <a:p>
            <a:r>
              <a:rPr lang="hr-HR" sz="3200" dirty="0"/>
              <a:t>ravnatelja kao podrška za povećanje digitalne zrelosti</a:t>
            </a:r>
          </a:p>
          <a:p>
            <a:r>
              <a:rPr lang="hr-HR" sz="3200" dirty="0"/>
              <a:t>škola</a:t>
            </a:r>
          </a:p>
        </p:txBody>
      </p:sp>
      <p:graphicFrame>
        <p:nvGraphicFramePr>
          <p:cNvPr id="6" name="Dijagram 5">
            <a:extLst>
              <a:ext uri="{FF2B5EF4-FFF2-40B4-BE49-F238E27FC236}">
                <a16:creationId xmlns:a16="http://schemas.microsoft.com/office/drawing/2014/main" id="{08CDF4CD-7F62-4929-9852-FB4249C047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3908256"/>
              </p:ext>
            </p:extLst>
          </p:nvPr>
        </p:nvGraphicFramePr>
        <p:xfrm>
          <a:off x="-229710" y="1856460"/>
          <a:ext cx="6325710" cy="4594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1067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6769" y="2105647"/>
            <a:ext cx="4850862" cy="2303285"/>
          </a:xfrm>
        </p:spPr>
        <p:txBody>
          <a:bodyPr>
            <a:noAutofit/>
          </a:bodyPr>
          <a:lstStyle/>
          <a:p>
            <a:pPr marL="0"/>
            <a:r>
              <a:rPr lang="hr-HR" sz="6000" dirty="0">
                <a:solidFill>
                  <a:srgbClr val="00B0F0"/>
                </a:solidFill>
              </a:rPr>
              <a:t>Razmjena mišljenja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23800E-1A58-449A-9026-8425EE49562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47076" y="709879"/>
            <a:ext cx="4958155" cy="3699053"/>
          </a:xfrm>
        </p:spPr>
        <p:txBody>
          <a:bodyPr>
            <a:normAutofit/>
          </a:bodyPr>
          <a:lstStyle/>
          <a:p>
            <a:pPr marL="228600" indent="0" algn="ctr"/>
            <a:r>
              <a:rPr lang="hr-HR" sz="3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Razmislite koje su vam digitalne kompetencije potrebne i jednom rečenicom objasnite zašto.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8E140A-1E29-49F4-8DD6-D33DE69DF4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6153" y="4172578"/>
            <a:ext cx="3648844" cy="25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43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A256212-A9E3-420B-AE71-49449B67F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402" y="3918857"/>
            <a:ext cx="11900598" cy="2577193"/>
          </a:xfrm>
        </p:spPr>
        <p:txBody>
          <a:bodyPr>
            <a:no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Oblici cjeloživotnog učenja o digitalnim tehnologijama </a:t>
            </a:r>
            <a:b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e-učenju</a:t>
            </a:r>
          </a:p>
        </p:txBody>
      </p:sp>
    </p:spTree>
    <p:extLst>
      <p:ext uri="{BB962C8B-B14F-4D97-AF65-F5344CB8AC3E}">
        <p14:creationId xmlns:p14="http://schemas.microsoft.com/office/powerpoint/2010/main" val="40463039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8635" y="1714501"/>
            <a:ext cx="5784489" cy="2933700"/>
          </a:xfrm>
        </p:spPr>
        <p:txBody>
          <a:bodyPr>
            <a:normAutofit/>
          </a:bodyPr>
          <a:lstStyle/>
          <a:p>
            <a:pPr marL="0"/>
            <a:r>
              <a:rPr lang="hr-HR" sz="6000" dirty="0">
                <a:solidFill>
                  <a:schemeClr val="tx1"/>
                </a:solidFill>
              </a:rPr>
              <a:t>Strukturirani oblici stručnog usavršavanja –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8D67893B-6E79-467C-BB72-6C233369D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876313"/>
            <a:ext cx="6096000" cy="3391373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0E0B8312-A72A-4B82-9E42-9CBF601C80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5572293"/>
            <a:ext cx="2914650" cy="971686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6462EEA2-4213-496D-BCE0-920BAE2F40BA}"/>
              </a:ext>
            </a:extLst>
          </p:cNvPr>
          <p:cNvSpPr txBox="1"/>
          <p:nvPr/>
        </p:nvSpPr>
        <p:spPr>
          <a:xfrm>
            <a:off x="6238878" y="590314"/>
            <a:ext cx="57844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3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NEFORMALNO OBRAZOVANJE </a:t>
            </a: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(primjeri nekih mogućih oblika usavršavanja)</a:t>
            </a:r>
            <a:endParaRPr lang="hr-HR" sz="3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66785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>
            <a:extLst>
              <a:ext uri="{FF2B5EF4-FFF2-40B4-BE49-F238E27FC236}">
                <a16:creationId xmlns:a16="http://schemas.microsoft.com/office/drawing/2014/main" id="{7EA9BA6F-79FA-4BFA-9542-E750D23DD359}"/>
              </a:ext>
            </a:extLst>
          </p:cNvPr>
          <p:cNvSpPr/>
          <p:nvPr/>
        </p:nvSpPr>
        <p:spPr>
          <a:xfrm>
            <a:off x="7920390" y="6239376"/>
            <a:ext cx="3927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/>
              <a:t>https://mooc.carnet.hr/enrol/index.php?id=2187</a:t>
            </a: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369BFCB3-0863-4146-88DA-18645E224780}"/>
              </a:ext>
            </a:extLst>
          </p:cNvPr>
          <p:cNvSpPr/>
          <p:nvPr/>
        </p:nvSpPr>
        <p:spPr>
          <a:xfrm>
            <a:off x="10681398" y="130629"/>
            <a:ext cx="1510602" cy="42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09E2BF3-85D3-42B1-8583-0C424CD366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77" b="9020"/>
          <a:stretch/>
        </p:blipFill>
        <p:spPr>
          <a:xfrm>
            <a:off x="70338" y="-109880"/>
            <a:ext cx="12121662" cy="623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964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2387B-4EAC-4EED-9BBE-66FD5713EC1A}"/>
              </a:ext>
            </a:extLst>
          </p:cNvPr>
          <p:cNvSpPr txBox="1">
            <a:spLocks/>
          </p:cNvSpPr>
          <p:nvPr/>
        </p:nvSpPr>
        <p:spPr>
          <a:xfrm>
            <a:off x="617287" y="611146"/>
            <a:ext cx="10515600" cy="52813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49EFC8-E65A-41C1-B428-3E84059808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2002" y="875214"/>
            <a:ext cx="8095989" cy="366752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8BA847-7704-43DB-9F9F-2718EF88285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87" y="3687421"/>
            <a:ext cx="2826709" cy="405162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B360916C-A612-4B2C-A82F-AFAEAEAFBE4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27551" y="4232412"/>
            <a:ext cx="2968668" cy="551145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2E42D27B-3884-444C-BBCA-39148239BE3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2163" y="4889571"/>
            <a:ext cx="1107695" cy="525601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F7E4F48-BAF5-414B-8026-4837032DC7ED}"/>
              </a:ext>
            </a:extLst>
          </p:cNvPr>
          <p:cNvSpPr txBox="1"/>
          <p:nvPr/>
        </p:nvSpPr>
        <p:spPr>
          <a:xfrm>
            <a:off x="6297960" y="5218752"/>
            <a:ext cx="27603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/>
              <a:t>mooc.carnet.hr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C5633D3E-494B-4196-B397-3D799B632CB8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058275" y="4963611"/>
            <a:ext cx="2647950" cy="101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1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5CFFC-A9B9-48BB-99A2-2ED630616863}"/>
              </a:ext>
            </a:extLst>
          </p:cNvPr>
          <p:cNvSpPr txBox="1">
            <a:spLocks/>
          </p:cNvSpPr>
          <p:nvPr/>
        </p:nvSpPr>
        <p:spPr>
          <a:xfrm>
            <a:off x="514350" y="333375"/>
            <a:ext cx="6229350" cy="1289656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Primjer nekih tematskih područja</a:t>
            </a:r>
            <a:b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MOOC-ova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D6260CD3-A9E7-4939-AAAB-9A0F148F406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106" y="1357652"/>
            <a:ext cx="7182059" cy="5073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7489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05" y="2294807"/>
            <a:ext cx="5538760" cy="2630331"/>
          </a:xfrm>
        </p:spPr>
        <p:txBody>
          <a:bodyPr>
            <a:normAutofit/>
          </a:bodyPr>
          <a:lstStyle/>
          <a:p>
            <a:pPr algn="ctr"/>
            <a:r>
              <a:rPr lang="hr-HR" sz="6000" dirty="0">
                <a:solidFill>
                  <a:srgbClr val="00B0F0"/>
                </a:solidFill>
              </a:rPr>
              <a:t>Razmjena mišljenja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23800E-1A58-449A-9026-8425EE49562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00775" y="1037508"/>
            <a:ext cx="5991225" cy="4508224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Koju od četiriju nabrojenih vrsta organizirane edukacije najradije odabirete za svoje profesionalno usavršavanje? Zašto?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Predavanje i radionice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Webinare</a:t>
            </a:r>
            <a:endParaRPr lang="hr-HR" sz="30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E-tečajeve</a:t>
            </a:r>
          </a:p>
          <a:p>
            <a:pPr marL="685800" indent="-457200">
              <a:buFont typeface="Arial" panose="020B0604020202020204" pitchFamily="34" charset="0"/>
              <a:buChar char="•"/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MOOC-ove</a:t>
            </a:r>
          </a:p>
          <a:p>
            <a:pPr marL="228600" indent="0" algn="ctr"/>
            <a:endParaRPr lang="hr-H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1D49D72E-85AD-4AFE-8C82-DACF6E1C74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5187" y="4255946"/>
            <a:ext cx="3648844" cy="25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21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699E16-BCD6-4594-A355-8FC8B7D9BF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453" y="639445"/>
            <a:ext cx="3124298" cy="1871073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6F784E01-85AF-4312-9558-D1CF9B02D737}"/>
              </a:ext>
            </a:extLst>
          </p:cNvPr>
          <p:cNvSpPr txBox="1"/>
          <p:nvPr/>
        </p:nvSpPr>
        <p:spPr>
          <a:xfrm>
            <a:off x="428625" y="2637580"/>
            <a:ext cx="4209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https://www.edmodo.com/?language=hr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F05E3D9-6444-43E2-A46D-E03E8DDBCC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19776" b="36188"/>
          <a:stretch/>
        </p:blipFill>
        <p:spPr>
          <a:xfrm>
            <a:off x="6096000" y="295055"/>
            <a:ext cx="5810678" cy="1919122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65B410DC-762C-46C4-A61F-33919CBAF119}"/>
              </a:ext>
            </a:extLst>
          </p:cNvPr>
          <p:cNvSpPr txBox="1"/>
          <p:nvPr/>
        </p:nvSpPr>
        <p:spPr>
          <a:xfrm>
            <a:off x="9001339" y="2183999"/>
            <a:ext cx="31786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https://www.teachertube.com/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0DE3829-EC59-48AB-ADC2-60094C57F53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87568" y="2512983"/>
            <a:ext cx="4441372" cy="1494972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972FF06F-9ABA-44D1-897E-9CAD16C1597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6702" y="4007955"/>
            <a:ext cx="3716258" cy="247871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5F207BF-A5E9-4AAE-AA27-AEF941C582FC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600637" y="4636097"/>
            <a:ext cx="3871089" cy="186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64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>
            <a:extLst>
              <a:ext uri="{FF2B5EF4-FFF2-40B4-BE49-F238E27FC236}">
                <a16:creationId xmlns:a16="http://schemas.microsoft.com/office/drawing/2014/main" id="{A12D708A-2B90-416E-B434-0FDF876323BD}"/>
              </a:ext>
            </a:extLst>
          </p:cNvPr>
          <p:cNvSpPr/>
          <p:nvPr/>
        </p:nvSpPr>
        <p:spPr>
          <a:xfrm>
            <a:off x="825062" y="1843087"/>
            <a:ext cx="1113045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6000" dirty="0">
                <a:solidFill>
                  <a:srgbClr val="00B0F0"/>
                </a:solidFill>
              </a:rPr>
              <a:t>Tko se usudi poučavati, nikada ne smije prestati učiti.</a:t>
            </a:r>
          </a:p>
          <a:p>
            <a:pPr algn="r"/>
            <a:r>
              <a:rPr lang="hr-HR" sz="40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John </a:t>
            </a:r>
            <a:r>
              <a:rPr lang="hr-HR" sz="4000" i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Cotton</a:t>
            </a:r>
            <a:r>
              <a:rPr lang="hr-HR" sz="40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Dana</a:t>
            </a:r>
          </a:p>
        </p:txBody>
      </p:sp>
    </p:spTree>
    <p:extLst>
      <p:ext uri="{BB962C8B-B14F-4D97-AF65-F5344CB8AC3E}">
        <p14:creationId xmlns:p14="http://schemas.microsoft.com/office/powerpoint/2010/main" val="10066750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05" y="2294807"/>
            <a:ext cx="5538760" cy="2630331"/>
          </a:xfrm>
        </p:spPr>
        <p:txBody>
          <a:bodyPr>
            <a:normAutofit/>
          </a:bodyPr>
          <a:lstStyle/>
          <a:p>
            <a:pPr algn="ctr"/>
            <a:r>
              <a:rPr lang="hr-HR" sz="6000" dirty="0">
                <a:solidFill>
                  <a:srgbClr val="00B0F0"/>
                </a:solidFill>
              </a:rPr>
              <a:t>Razmjena mišljenja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23800E-1A58-449A-9026-8425EE49562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00775" y="1037508"/>
            <a:ext cx="5991225" cy="4508224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 koje se načine učenja odlučujete kada brzo trebate ovladati nekim </a:t>
            </a:r>
            <a:r>
              <a:rPr lang="hr-HR" sz="3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online</a:t>
            </a: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alatom ili novom aplikacijom?</a:t>
            </a:r>
          </a:p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Zašto?</a:t>
            </a:r>
          </a:p>
          <a:p>
            <a:pPr marL="228600" indent="0" algn="ctr"/>
            <a:endParaRPr lang="hr-H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1D49D72E-85AD-4AFE-8C82-DACF6E1C74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993" y="4097577"/>
            <a:ext cx="3648844" cy="25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9707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0C9981-E229-4348-AC25-A8EDF39EE5F6}"/>
              </a:ext>
            </a:extLst>
          </p:cNvPr>
          <p:cNvSpPr txBox="1">
            <a:spLocks/>
          </p:cNvSpPr>
          <p:nvPr/>
        </p:nvSpPr>
        <p:spPr>
          <a:xfrm>
            <a:off x="922087" y="428625"/>
            <a:ext cx="10515600" cy="92020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Mikroučenje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04889B48-6E01-4E21-9A5F-1542943E20A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036" y="1787526"/>
            <a:ext cx="9278706" cy="369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4108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C28E9-7612-446E-A671-B646BC065D41}"/>
              </a:ext>
            </a:extLst>
          </p:cNvPr>
          <p:cNvSpPr txBox="1">
            <a:spLocks/>
          </p:cNvSpPr>
          <p:nvPr/>
        </p:nvSpPr>
        <p:spPr>
          <a:xfrm>
            <a:off x="922087" y="428625"/>
            <a:ext cx="10515600" cy="92020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Primjeri dobre prakse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E4112DD6-5DCD-47AC-A1A3-D6BB93CFF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3344"/>
            <a:ext cx="12192000" cy="3991311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A4435627-5A84-48AC-A5BC-A805EB2CDDD1}"/>
              </a:ext>
            </a:extLst>
          </p:cNvPr>
          <p:cNvSpPr/>
          <p:nvPr/>
        </p:nvSpPr>
        <p:spPr>
          <a:xfrm>
            <a:off x="8497841" y="5887684"/>
            <a:ext cx="27526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/>
              <a:t>https://webucionica.weebly.com/</a:t>
            </a:r>
          </a:p>
        </p:txBody>
      </p:sp>
    </p:spTree>
    <p:extLst>
      <p:ext uri="{BB962C8B-B14F-4D97-AF65-F5344CB8AC3E}">
        <p14:creationId xmlns:p14="http://schemas.microsoft.com/office/powerpoint/2010/main" val="1458962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05" y="2294807"/>
            <a:ext cx="5538760" cy="2630331"/>
          </a:xfrm>
        </p:spPr>
        <p:txBody>
          <a:bodyPr>
            <a:normAutofit/>
          </a:bodyPr>
          <a:lstStyle/>
          <a:p>
            <a:pPr algn="ctr"/>
            <a:r>
              <a:rPr lang="hr-HR" sz="6000" dirty="0">
                <a:solidFill>
                  <a:srgbClr val="00B0F0"/>
                </a:solidFill>
              </a:rPr>
              <a:t>Razmjena mišljenja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23800E-1A58-449A-9026-8425EE49562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00775" y="1037508"/>
            <a:ext cx="5991225" cy="4508224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 koje ste zajednice učenja dosad bili uključeni? </a:t>
            </a:r>
          </a:p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Kakva su vaša iskustva?</a:t>
            </a:r>
          </a:p>
          <a:p>
            <a:pPr marL="228600" indent="0" algn="ctr"/>
            <a:endParaRPr lang="hr-H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1D49D72E-85AD-4AFE-8C82-DACF6E1C74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607" y="4167916"/>
            <a:ext cx="3648844" cy="257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25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D06ACA-BB53-4711-BCF2-6A75E5F63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574" y="4525085"/>
            <a:ext cx="10515600" cy="1325700"/>
          </a:xfrm>
        </p:spPr>
        <p:txBody>
          <a:bodyPr>
            <a:normAutofit fontScale="90000"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Načini, vrste i izvori stručnog usavršavanja</a:t>
            </a:r>
          </a:p>
        </p:txBody>
      </p:sp>
    </p:spTree>
    <p:extLst>
      <p:ext uri="{BB962C8B-B14F-4D97-AF65-F5344CB8AC3E}">
        <p14:creationId xmlns:p14="http://schemas.microsoft.com/office/powerpoint/2010/main" val="614750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E7FA1A-0D10-4703-AE6A-0CB74D601FAE}"/>
              </a:ext>
            </a:extLst>
          </p:cNvPr>
          <p:cNvSpPr txBox="1">
            <a:spLocks/>
          </p:cNvSpPr>
          <p:nvPr/>
        </p:nvSpPr>
        <p:spPr>
          <a:xfrm>
            <a:off x="531562" y="619125"/>
            <a:ext cx="10515600" cy="710657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refleksivnog učenja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BF026BD9-ECB0-4129-B611-5A3FC5189A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68" y="2124646"/>
            <a:ext cx="11600064" cy="2989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231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695AC5-0344-44FC-9581-7DD6D57D042F}"/>
              </a:ext>
            </a:extLst>
          </p:cNvPr>
          <p:cNvSpPr txBox="1">
            <a:spLocks/>
          </p:cNvSpPr>
          <p:nvPr/>
        </p:nvSpPr>
        <p:spPr>
          <a:xfrm>
            <a:off x="236286" y="1333500"/>
            <a:ext cx="4564313" cy="4829175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Gibbsov</a:t>
            </a:r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(1988) ciklus iskustvenog učenja:</a:t>
            </a:r>
          </a:p>
        </p:txBody>
      </p:sp>
      <p:graphicFrame>
        <p:nvGraphicFramePr>
          <p:cNvPr id="5" name="Content Placeholder 5">
            <a:extLst>
              <a:ext uri="{FF2B5EF4-FFF2-40B4-BE49-F238E27FC236}">
                <a16:creationId xmlns:a16="http://schemas.microsoft.com/office/drawing/2014/main" id="{727C164D-BF4D-4873-B84F-6F40E0AE59B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8890139"/>
              </p:ext>
            </p:extLst>
          </p:nvPr>
        </p:nvGraphicFramePr>
        <p:xfrm>
          <a:off x="4924425" y="343137"/>
          <a:ext cx="7200900" cy="6171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4" descr="Waiting room sign, decals stickers">
            <a:extLst>
              <a:ext uri="{FF2B5EF4-FFF2-40B4-BE49-F238E27FC236}">
                <a16:creationId xmlns:a16="http://schemas.microsoft.com/office/drawing/2014/main" id="{B80FD766-8100-474F-96E5-E6A1109FB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221" y="2421804"/>
            <a:ext cx="2154930" cy="2154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3765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6695AC5-0344-44FC-9581-7DD6D57D042F}"/>
              </a:ext>
            </a:extLst>
          </p:cNvPr>
          <p:cNvSpPr txBox="1">
            <a:spLocks/>
          </p:cNvSpPr>
          <p:nvPr/>
        </p:nvSpPr>
        <p:spPr>
          <a:xfrm>
            <a:off x="66675" y="1343025"/>
            <a:ext cx="4857750" cy="4829175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Samostalno planiranje svojeg usavršavanja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C75BA64-98B8-443C-A12D-F10857B27BA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272" y="523875"/>
            <a:ext cx="8313814" cy="542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36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43A504A-7108-4D34-AAC7-14471234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8630" y="2621347"/>
            <a:ext cx="5538760" cy="1340546"/>
          </a:xfrm>
        </p:spPr>
        <p:txBody>
          <a:bodyPr>
            <a:normAutofit/>
          </a:bodyPr>
          <a:lstStyle/>
          <a:p>
            <a:pPr algn="ctr"/>
            <a:r>
              <a:rPr lang="hr-HR" sz="6000" dirty="0">
                <a:solidFill>
                  <a:srgbClr val="00B0F0"/>
                </a:solidFill>
              </a:rPr>
              <a:t>Anketa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A23800E-1A58-449A-9026-8425EE49562B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085706" y="761283"/>
            <a:ext cx="5991225" cy="4508224"/>
          </a:xfrm>
        </p:spPr>
        <p:txBody>
          <a:bodyPr>
            <a:normAutofit/>
          </a:bodyPr>
          <a:lstStyle/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Promislite o područjima u kojima se želite stručno usavršiti i odaberite ona koja vas najviše zanimaju.</a:t>
            </a:r>
          </a:p>
          <a:p>
            <a:pPr marL="228600" indent="0"/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Razmislite kako razvojem svojih digitalnih kompetencija možete unaprijediti nastavu i promijeniti pedagoške prakse.</a:t>
            </a:r>
          </a:p>
          <a:p>
            <a:pPr marL="228600" indent="0" algn="ctr"/>
            <a:endParaRPr lang="hr-H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Picture 6" descr="Slikovni rezultat za mentimeter logo">
            <a:extLst>
              <a:ext uri="{FF2B5EF4-FFF2-40B4-BE49-F238E27FC236}">
                <a16:creationId xmlns:a16="http://schemas.microsoft.com/office/drawing/2014/main" id="{41B79F9C-CD18-4426-A3E5-F3283CA7C9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757" y="5789238"/>
            <a:ext cx="3782927" cy="46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7223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zervirano mjesto teksta 2">
            <a:extLst>
              <a:ext uri="{FF2B5EF4-FFF2-40B4-BE49-F238E27FC236}">
                <a16:creationId xmlns:a16="http://schemas.microsoft.com/office/drawing/2014/main" id="{2CCF234F-ECED-4B38-8D34-AED414BBA4B6}"/>
              </a:ext>
            </a:extLst>
          </p:cNvPr>
          <p:cNvSpPr txBox="1">
            <a:spLocks/>
          </p:cNvSpPr>
          <p:nvPr/>
        </p:nvSpPr>
        <p:spPr>
          <a:xfrm>
            <a:off x="-70338" y="1630795"/>
            <a:ext cx="5205047" cy="3192416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hr-HR" sz="6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Prepoznavanje potrebe: </a:t>
            </a:r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PORTFOLIO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E1068AE8-EAF2-47E8-95FD-D514AC6BBDD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1762"/>
          <a:stretch/>
        </p:blipFill>
        <p:spPr>
          <a:xfrm>
            <a:off x="5295481" y="321549"/>
            <a:ext cx="6481188" cy="4648304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1F7463BE-8FFE-4BD3-8933-5C09173B03DD}"/>
              </a:ext>
            </a:extLst>
          </p:cNvPr>
          <p:cNvSpPr/>
          <p:nvPr/>
        </p:nvSpPr>
        <p:spPr>
          <a:xfrm>
            <a:off x="5295481" y="5551659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r-HR" dirty="0">
                <a:hlinkClick r:id="rId4"/>
              </a:rPr>
              <a:t>https://www.srce.unizg.hr/centar-za-e-ucenje/podrska-korisnicima/tecajevi-i-radionice-centra-za-e-ucenje/online-tecaj-zasto-mi-treba-e-portfolio-i-kako-ga-izraditi</a:t>
            </a:r>
            <a:r>
              <a:rPr lang="hr-HR" dirty="0"/>
              <a:t> (14.02.2022.)</a:t>
            </a:r>
          </a:p>
        </p:txBody>
      </p:sp>
    </p:spTree>
    <p:extLst>
      <p:ext uri="{BB962C8B-B14F-4D97-AF65-F5344CB8AC3E}">
        <p14:creationId xmlns:p14="http://schemas.microsoft.com/office/powerpoint/2010/main" val="4038029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9BA35D-DC17-4DB1-A033-4EDD66DC8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242" y="2190749"/>
            <a:ext cx="3158408" cy="1835387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Anketa</a:t>
            </a:r>
          </a:p>
        </p:txBody>
      </p:sp>
      <p:sp>
        <p:nvSpPr>
          <p:cNvPr id="4" name="Naslov 1">
            <a:extLst>
              <a:ext uri="{FF2B5EF4-FFF2-40B4-BE49-F238E27FC236}">
                <a16:creationId xmlns:a16="http://schemas.microsoft.com/office/drawing/2014/main" id="{806BE271-584A-4C64-8101-3CD5E8CCA4AD}"/>
              </a:ext>
            </a:extLst>
          </p:cNvPr>
          <p:cNvSpPr txBox="1">
            <a:spLocks/>
          </p:cNvSpPr>
          <p:nvPr/>
        </p:nvSpPr>
        <p:spPr>
          <a:xfrm>
            <a:off x="5034224" y="1326382"/>
            <a:ext cx="7033847" cy="3340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Koji oblik edukacije najviše odgovara Vašem stilu učenja?</a:t>
            </a:r>
          </a:p>
        </p:txBody>
      </p:sp>
      <p:pic>
        <p:nvPicPr>
          <p:cNvPr id="5" name="Picture 6" descr="Slikovni rezultat za mentimeter logo">
            <a:extLst>
              <a:ext uri="{FF2B5EF4-FFF2-40B4-BE49-F238E27FC236}">
                <a16:creationId xmlns:a16="http://schemas.microsoft.com/office/drawing/2014/main" id="{7159D711-86ED-4158-B956-2E2942893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978" y="5944761"/>
            <a:ext cx="3782927" cy="46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83782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6DE7469-4E7A-4D1E-9333-415487AECBAF}"/>
              </a:ext>
            </a:extLst>
          </p:cNvPr>
          <p:cNvSpPr txBox="1">
            <a:spLocks/>
          </p:cNvSpPr>
          <p:nvPr/>
        </p:nvSpPr>
        <p:spPr>
          <a:xfrm>
            <a:off x="173804" y="952500"/>
            <a:ext cx="5769796" cy="403859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rgbClr val="009FE3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20000"/>
              </a:lnSpc>
            </a:pP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Prepoznavanje</a:t>
            </a:r>
            <a:b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interesa:</a:t>
            </a:r>
            <a:b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uključiti učenike </a:t>
            </a:r>
          </a:p>
          <a:p>
            <a:pPr>
              <a:lnSpc>
                <a:spcPct val="120000"/>
              </a:lnSpc>
            </a:pPr>
            <a:r>
              <a:rPr lang="hr-HR" sz="30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 međunarodne suradnje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9E1C3F3F-DC06-4598-AF41-4D7550C571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4640" b="12128"/>
          <a:stretch/>
        </p:blipFill>
        <p:spPr>
          <a:xfrm>
            <a:off x="6541511" y="27632"/>
            <a:ext cx="4932707" cy="6026268"/>
          </a:xfrm>
          <a:prstGeom prst="rect">
            <a:avLst/>
          </a:prstGeom>
        </p:spPr>
      </p:pic>
      <p:sp>
        <p:nvSpPr>
          <p:cNvPr id="4" name="Pravokutnik 3">
            <a:extLst>
              <a:ext uri="{FF2B5EF4-FFF2-40B4-BE49-F238E27FC236}">
                <a16:creationId xmlns:a16="http://schemas.microsoft.com/office/drawing/2014/main" id="{4F7AFB8F-043B-4D09-A32C-8C1D5BDA7CAD}"/>
              </a:ext>
            </a:extLst>
          </p:cNvPr>
          <p:cNvSpPr/>
          <p:nvPr/>
        </p:nvSpPr>
        <p:spPr>
          <a:xfrm>
            <a:off x="7291678" y="6169037"/>
            <a:ext cx="4709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dirty="0">
                <a:hlinkClick r:id="rId4"/>
              </a:rPr>
              <a:t>https://www.etwinning.net/hr/pub/index.htm</a:t>
            </a:r>
            <a:r>
              <a:rPr lang="hr-HR" dirty="0"/>
              <a:t> (14.02.2022.)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67865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B1D574-270B-4318-AE83-A9F6EBE5E11A}"/>
              </a:ext>
            </a:extLst>
          </p:cNvPr>
          <p:cNvSpPr txBox="1">
            <a:spLocks/>
          </p:cNvSpPr>
          <p:nvPr/>
        </p:nvSpPr>
        <p:spPr>
          <a:xfrm>
            <a:off x="525864" y="217440"/>
            <a:ext cx="10803188" cy="96783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Khan </a:t>
            </a: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Academy</a:t>
            </a:r>
            <a:endParaRPr lang="hr-HR" sz="6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B702FB5C-4146-49B4-B507-DD93E60E0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32" y="1308243"/>
            <a:ext cx="11666136" cy="533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58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59304AD-9731-44A3-B2CD-C09B628ACFA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743" y="1295287"/>
            <a:ext cx="5220607" cy="222745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30974A42-F8AF-40AD-B29F-153E5EFC2479}"/>
              </a:ext>
            </a:extLst>
          </p:cNvPr>
          <p:cNvSpPr txBox="1"/>
          <p:nvPr/>
        </p:nvSpPr>
        <p:spPr>
          <a:xfrm>
            <a:off x="0" y="3121223"/>
            <a:ext cx="4542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http://ucitelji.hr/</a:t>
            </a:r>
            <a:endParaRPr lang="hr-HR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373A903A-7D10-4AF3-9900-FB3AB3322E5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646" b="2572"/>
          <a:stretch/>
        </p:blipFill>
        <p:spPr>
          <a:xfrm>
            <a:off x="6426200" y="196057"/>
            <a:ext cx="4636408" cy="3079054"/>
          </a:xfrm>
          <a:prstGeom prst="rect">
            <a:avLst/>
          </a:prstGeom>
        </p:spPr>
      </p:pic>
      <p:sp>
        <p:nvSpPr>
          <p:cNvPr id="6" name="Naslov 1">
            <a:extLst>
              <a:ext uri="{FF2B5EF4-FFF2-40B4-BE49-F238E27FC236}">
                <a16:creationId xmlns:a16="http://schemas.microsoft.com/office/drawing/2014/main" id="{582658D6-2BFC-44D1-862B-A481B9EF3720}"/>
              </a:ext>
            </a:extLst>
          </p:cNvPr>
          <p:cNvSpPr txBox="1">
            <a:spLocks/>
          </p:cNvSpPr>
          <p:nvPr/>
        </p:nvSpPr>
        <p:spPr>
          <a:xfrm>
            <a:off x="9053859" y="3354856"/>
            <a:ext cx="2128491" cy="456067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https://libar.carnet.hr/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8061B86-03F2-435F-9093-8E1CC01FDF4D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8605" y="4224747"/>
            <a:ext cx="10235671" cy="876300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340091A-6AED-4863-953A-E3811FF1AA03}"/>
              </a:ext>
            </a:extLst>
          </p:cNvPr>
          <p:cNvSpPr txBox="1"/>
          <p:nvPr/>
        </p:nvSpPr>
        <p:spPr>
          <a:xfrm>
            <a:off x="7130596" y="5112895"/>
            <a:ext cx="42136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http://globe.pomsk.hr/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6257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FB60F-F6E1-43D8-B871-01446EA69174}"/>
              </a:ext>
            </a:extLst>
          </p:cNvPr>
          <p:cNvSpPr txBox="1">
            <a:spLocks/>
          </p:cNvSpPr>
          <p:nvPr/>
        </p:nvSpPr>
        <p:spPr>
          <a:xfrm>
            <a:off x="441072" y="180975"/>
            <a:ext cx="11541378" cy="18733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hr-HR" sz="6000" dirty="0">
                <a:solidFill>
                  <a:srgbClr val="009FE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Prepoznavanje interesa: </a:t>
            </a:r>
            <a:b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6000" dirty="0">
                <a:solidFill>
                  <a:srgbClr val="1E1E1E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polaganje stručnog ispita</a:t>
            </a:r>
          </a:p>
        </p:txBody>
      </p:sp>
      <p:pic>
        <p:nvPicPr>
          <p:cNvPr id="3" name="Picture 2" descr="https://zir.nsk.hr/sites/zir.nsk.hr/files/zir-logo.png">
            <a:extLst>
              <a:ext uri="{FF2B5EF4-FFF2-40B4-BE49-F238E27FC236}">
                <a16:creationId xmlns:a16="http://schemas.microsoft.com/office/drawing/2014/main" id="{8729D846-A1D6-43BF-9515-76DB07DFF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09" y="2272756"/>
            <a:ext cx="2965617" cy="149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logo">
            <a:extLst>
              <a:ext uri="{FF2B5EF4-FFF2-40B4-BE49-F238E27FC236}">
                <a16:creationId xmlns:a16="http://schemas.microsoft.com/office/drawing/2014/main" id="{1B4BE9FE-B84C-4C28-9BFF-50DC0F1E9A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092" y="2307067"/>
            <a:ext cx="158115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ome">
            <a:extLst>
              <a:ext uri="{FF2B5EF4-FFF2-40B4-BE49-F238E27FC236}">
                <a16:creationId xmlns:a16="http://schemas.microsoft.com/office/drawing/2014/main" id="{7B5598AC-D917-4336-92D9-4C3E0B9E9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131" y="2186082"/>
            <a:ext cx="1066800" cy="147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likovni rezultat za E LABORATORIJ LOGO">
            <a:extLst>
              <a:ext uri="{FF2B5EF4-FFF2-40B4-BE49-F238E27FC236}">
                <a16:creationId xmlns:a16="http://schemas.microsoft.com/office/drawing/2014/main" id="{04C8179C-1B32-4878-958E-BA41A11C3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722" y="4637627"/>
            <a:ext cx="3517728" cy="121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4ACB6923-7D30-46F4-A720-877F8E590CF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58"/>
          <a:stretch/>
        </p:blipFill>
        <p:spPr>
          <a:xfrm>
            <a:off x="6211761" y="3794200"/>
            <a:ext cx="2330254" cy="2350958"/>
          </a:xfrm>
          <a:prstGeom prst="rect">
            <a:avLst/>
          </a:prstGeom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1C1FFD07-FF78-4BF0-AD5B-A4F6488133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815" y="4381717"/>
            <a:ext cx="2778667" cy="15458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FF99A6-6AD5-4967-8CDC-0D811DC40D7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759" y="2124845"/>
            <a:ext cx="4078691" cy="1316944"/>
          </a:xfrm>
          <a:prstGeom prst="rect">
            <a:avLst/>
          </a:prstGeom>
        </p:spPr>
      </p:pic>
      <p:pic>
        <p:nvPicPr>
          <p:cNvPr id="10" name="Picture 8" descr="fulir 5">
            <a:extLst>
              <a:ext uri="{FF2B5EF4-FFF2-40B4-BE49-F238E27FC236}">
                <a16:creationId xmlns:a16="http://schemas.microsoft.com/office/drawing/2014/main" id="{B1BB7302-EE41-4D12-991A-2649A85D7A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42" y="4526183"/>
            <a:ext cx="2408750" cy="143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87324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3E08A129-05E5-4D41-89A7-141ECFD95DF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086" y="526764"/>
            <a:ext cx="2452914" cy="278551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9A1B827B-FA4A-47A0-89BF-FC9EFF9EC36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44400" y="762614"/>
            <a:ext cx="4180568" cy="168894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54836F1-D377-41A6-8D80-CEC2D94B4B8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195582" y="176887"/>
            <a:ext cx="3767480" cy="209304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DDB1B6F-4EB4-4C1D-8788-32D2C6944792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39758" y="3195061"/>
            <a:ext cx="4528457" cy="2547257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50BC519-1CBD-4C6E-8D80-3DA0B5BA0C55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/>
          <a:srcRect b="66857"/>
          <a:stretch/>
        </p:blipFill>
        <p:spPr>
          <a:xfrm>
            <a:off x="886733" y="4078790"/>
            <a:ext cx="3810000" cy="1262743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F7BE124-6702-4D66-91D1-A8D4CA173A18}"/>
              </a:ext>
            </a:extLst>
          </p:cNvPr>
          <p:cNvSpPr txBox="1"/>
          <p:nvPr/>
        </p:nvSpPr>
        <p:spPr>
          <a:xfrm>
            <a:off x="-617763" y="3034086"/>
            <a:ext cx="50364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https://edutorij.e-skole.hr/share/page/home-page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F7293CC-DB3F-46A1-A6C0-30346F41E9B4}"/>
              </a:ext>
            </a:extLst>
          </p:cNvPr>
          <p:cNvSpPr txBox="1"/>
          <p:nvPr/>
        </p:nvSpPr>
        <p:spPr>
          <a:xfrm>
            <a:off x="4156528" y="2385944"/>
            <a:ext cx="3439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http://e-laboratorij.carnet.hr</a:t>
            </a:r>
            <a:r>
              <a:rPr lang="hr-HR" dirty="0">
                <a:hlinkClick r:id="rId9"/>
              </a:rPr>
              <a:t>/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F4B276A-2D67-4BDD-ADFB-B2AA17F22A57}"/>
              </a:ext>
            </a:extLst>
          </p:cNvPr>
          <p:cNvSpPr txBox="1"/>
          <p:nvPr/>
        </p:nvSpPr>
        <p:spPr>
          <a:xfrm>
            <a:off x="8548914" y="1883451"/>
            <a:ext cx="3404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https://meduza.carnet.hr</a:t>
            </a:r>
            <a:r>
              <a:rPr lang="hr-HR" dirty="0">
                <a:hlinkClick r:id="rId10"/>
              </a:rPr>
              <a:t>/</a:t>
            </a:r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2B07785-BD1A-4CC1-98FF-05BF11E042D8}"/>
              </a:ext>
            </a:extLst>
          </p:cNvPr>
          <p:cNvSpPr txBox="1"/>
          <p:nvPr/>
        </p:nvSpPr>
        <p:spPr>
          <a:xfrm>
            <a:off x="788849" y="5511822"/>
            <a:ext cx="4845920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hr-HR" u="sng" dirty="0">
                <a:ea typeface="Open Sans"/>
                <a:hlinkClick r:id="rId11"/>
              </a:rPr>
              <a:t>https://edutorij.e-skole.hr/share/page/scenariji-poucavanja.</a:t>
            </a:r>
            <a:r>
              <a:rPr lang="hr-HR" dirty="0">
                <a:ea typeface="Open Sans"/>
              </a:rPr>
              <a:t> </a:t>
            </a:r>
            <a:endParaRPr lang="sr-Latn-RS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7B23EE6-EDD4-46FF-9A87-202F694C27C2}"/>
              </a:ext>
            </a:extLst>
          </p:cNvPr>
          <p:cNvSpPr txBox="1"/>
          <p:nvPr/>
        </p:nvSpPr>
        <p:spPr>
          <a:xfrm>
            <a:off x="6734175" y="5821021"/>
            <a:ext cx="52288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https://www.schooleducationgateway.eu/en/pub/index.htm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3819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731D33-B97E-4DBF-A1D3-5BFE2CD7A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31" y="4362017"/>
            <a:ext cx="10515600" cy="1325700"/>
          </a:xfrm>
        </p:spPr>
        <p:txBody>
          <a:bodyPr>
            <a:norm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Zaključak i rasprava</a:t>
            </a:r>
          </a:p>
        </p:txBody>
      </p:sp>
    </p:spTree>
    <p:extLst>
      <p:ext uri="{BB962C8B-B14F-4D97-AF65-F5344CB8AC3E}">
        <p14:creationId xmlns:p14="http://schemas.microsoft.com/office/powerpoint/2010/main" val="513629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2F5720-3073-4EF6-AAF6-8E2669F73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87" y="2123090"/>
            <a:ext cx="4533343" cy="3330653"/>
          </a:xfrm>
        </p:spPr>
        <p:txBody>
          <a:bodyPr/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Priručnik i prezentacija na </a:t>
            </a:r>
            <a:r>
              <a:rPr lang="hr-HR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Edutoriju</a:t>
            </a: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u kolekciji</a:t>
            </a: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676D9BBE-64DE-4AA5-A29A-749FDED2A377}"/>
              </a:ext>
            </a:extLst>
          </p:cNvPr>
          <p:cNvSpPr txBox="1"/>
          <p:nvPr/>
        </p:nvSpPr>
        <p:spPr>
          <a:xfrm>
            <a:off x="4974020" y="671017"/>
            <a:ext cx="704981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edutorij.e-skole.hr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ADB70C5D-2B59-4F1C-BE64-D2145A70BF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7270" b="55992"/>
          <a:stretch/>
        </p:blipFill>
        <p:spPr>
          <a:xfrm>
            <a:off x="4876800" y="1870124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4" name="Slika 13" descr="Slika na kojoj se prikazuje tekst&#10;&#10;Opis je automatski generiran">
            <a:extLst>
              <a:ext uri="{FF2B5EF4-FFF2-40B4-BE49-F238E27FC236}">
                <a16:creationId xmlns:a16="http://schemas.microsoft.com/office/drawing/2014/main" id="{1CC05ECB-323B-497E-A881-150BB42748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500" b="6839"/>
          <a:stretch/>
        </p:blipFill>
        <p:spPr>
          <a:xfrm>
            <a:off x="4876800" y="4142876"/>
            <a:ext cx="7315200" cy="1712759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softEdge rad="0"/>
          </a:effectLst>
        </p:spPr>
      </p:pic>
      <p:sp>
        <p:nvSpPr>
          <p:cNvPr id="18" name="Strelica: desno 17">
            <a:extLst>
              <a:ext uri="{FF2B5EF4-FFF2-40B4-BE49-F238E27FC236}">
                <a16:creationId xmlns:a16="http://schemas.microsoft.com/office/drawing/2014/main" id="{2AD12F43-AA56-4281-ADC5-CEED2BC7EC09}"/>
              </a:ext>
            </a:extLst>
          </p:cNvPr>
          <p:cNvSpPr/>
          <p:nvPr/>
        </p:nvSpPr>
        <p:spPr>
          <a:xfrm>
            <a:off x="6226797" y="2534072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9" name="Strelica: desno 18">
            <a:extLst>
              <a:ext uri="{FF2B5EF4-FFF2-40B4-BE49-F238E27FC236}">
                <a16:creationId xmlns:a16="http://schemas.microsoft.com/office/drawing/2014/main" id="{C60BF9F4-3DD4-4E2B-93B4-0DBAA33BAF60}"/>
              </a:ext>
            </a:extLst>
          </p:cNvPr>
          <p:cNvSpPr/>
          <p:nvPr/>
        </p:nvSpPr>
        <p:spPr>
          <a:xfrm rot="2794412">
            <a:off x="9779875" y="4130567"/>
            <a:ext cx="651641" cy="211623"/>
          </a:xfrm>
          <a:prstGeom prst="right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24459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Diagram 1">
            <a:extLst>
              <a:ext uri="{FF2B5EF4-FFF2-40B4-BE49-F238E27FC236}">
                <a16:creationId xmlns:a16="http://schemas.microsoft.com/office/drawing/2014/main" id="{2EBFD261-54D0-4305-882C-1B6A5E229B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31156405"/>
              </p:ext>
            </p:extLst>
          </p:nvPr>
        </p:nvGraphicFramePr>
        <p:xfrm>
          <a:off x="2103120" y="733424"/>
          <a:ext cx="8191499" cy="53911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026747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3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35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337" name="Google Shape;337;p35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8" name="Google Shape;338;p35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sufinancirala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iz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strukturnih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investicijskih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informacija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o EU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fondovima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možete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naći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web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stranicama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Ministarstva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regionalnoga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razvoja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fondova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Europske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2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unije</a:t>
            </a:r>
            <a:r>
              <a:rPr lang="en-US" sz="12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: www.strukturnifondovi.hr</a:t>
            </a:r>
            <a:endParaRPr sz="12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9" name="Google Shape;339;p35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US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40" name="Google Shape;340;p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439707" y="594575"/>
            <a:ext cx="1313993" cy="461675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35"/>
          <p:cNvSpPr txBox="1"/>
          <p:nvPr/>
        </p:nvSpPr>
        <p:spPr>
          <a:xfrm>
            <a:off x="7967500" y="1056250"/>
            <a:ext cx="4079100" cy="8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Ovo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djelo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je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dano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korištenje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licencom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Creative Commons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Imenovanje-Nekomercijalno-Dijeli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pod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istim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uvjetima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4.0 </a:t>
            </a:r>
            <a:r>
              <a:rPr lang="en-US" sz="1000" b="0" i="0" u="none" strike="noStrike" cap="none" dirty="0" err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međunarodna</a:t>
            </a:r>
            <a:r>
              <a:rPr lang="en-US" sz="1000" b="0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1000" b="0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09F8281-3D7A-463E-80F0-415900B9D70D}"/>
              </a:ext>
            </a:extLst>
          </p:cNvPr>
          <p:cNvSpPr txBox="1"/>
          <p:nvPr/>
        </p:nvSpPr>
        <p:spPr>
          <a:xfrm>
            <a:off x="743210" y="594575"/>
            <a:ext cx="40791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Kontakt edukacije u e-Škole projektu: 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e-skole-edukacija@skole.hr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algn="ctr"/>
            <a:endParaRPr lang="pl-PL" sz="16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hr-H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CARNET-ova korisnička podrška:</a:t>
            </a:r>
          </a:p>
          <a:p>
            <a:pPr algn="ctr"/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helpdesk@skole.hr</a:t>
            </a:r>
            <a:r>
              <a:rPr lang="pl-PL" sz="1600" b="1" dirty="0">
                <a:solidFill>
                  <a:schemeClr val="accent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728152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9">
            <a:extLst>
              <a:ext uri="{FF2B5EF4-FFF2-40B4-BE49-F238E27FC236}">
                <a16:creationId xmlns:a16="http://schemas.microsoft.com/office/drawing/2014/main" id="{9AE77182-EC0E-FFFC-97C2-5EF04015E4AF}"/>
              </a:ext>
            </a:extLst>
          </p:cNvPr>
          <p:cNvSpPr txBox="1"/>
          <p:nvPr/>
        </p:nvSpPr>
        <p:spPr>
          <a:xfrm>
            <a:off x="728695" y="857714"/>
            <a:ext cx="713916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IMPRESUM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Nakladnik: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Hrvatska akademska i istraživačka mreža – CARNET </a:t>
            </a:r>
          </a:p>
          <a:p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Ova publikacija predstavlja drugo izdanje koji je za objavu pripremila Školska knjiga d.d. Prvo izdanje je pripremila Algebra.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Projekt: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„e-Škole: Uspostava sustava razvoja digitalno zrelih škola (pilot-projekt)“, „e-Škole: Razvoj sustava razvoja digitalno zrelih škola (II. faza)“ </a:t>
            </a: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Autori: </a:t>
            </a:r>
            <a:r>
              <a:rPr lang="pl-PL" sz="16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skupina autora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Sadržaj je recenziran i lektoriran.</a:t>
            </a:r>
          </a:p>
          <a:p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l-PL" sz="1600" b="1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Zagreb</a:t>
            </a:r>
            <a:r>
              <a:rPr lang="pl-PL" sz="1600" b="1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2022. </a:t>
            </a:r>
            <a:endParaRPr lang="pl-PL" sz="1600" b="1" dirty="0">
              <a:solidFill>
                <a:schemeClr val="bg1">
                  <a:lumMod val="9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Google Shape;338;p35">
            <a:extLst>
              <a:ext uri="{FF2B5EF4-FFF2-40B4-BE49-F238E27FC236}">
                <a16:creationId xmlns:a16="http://schemas.microsoft.com/office/drawing/2014/main" id="{78E3D8C6-B88A-1F37-C15F-42F5B3486EDA}"/>
              </a:ext>
            </a:extLst>
          </p:cNvPr>
          <p:cNvSpPr txBox="1"/>
          <p:nvPr/>
        </p:nvSpPr>
        <p:spPr>
          <a:xfrm>
            <a:off x="2324609" y="4804229"/>
            <a:ext cx="7885159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hr-HR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ptos" panose="020B0004020202020204" pitchFamily="34" charset="0"/>
              </a:rPr>
              <a:t>Napomena: Ispravnost poveznica i dostupnost digitalnih alata koji se navode u ovom sadržaju provjerena je u trenutku objave (vidi prethodni navod o mjesecu i godini) stoga je poželjno razmotriti ažurnost ovih informacija.</a:t>
            </a:r>
            <a:endParaRPr b="0" i="0" u="none" strike="noStrike" cap="none" dirty="0">
              <a:solidFill>
                <a:schemeClr val="tx1">
                  <a:lumMod val="75000"/>
                  <a:lumOff val="25000"/>
                </a:schemeClr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4" name="Google Shape;335;p35">
            <a:extLst>
              <a:ext uri="{FF2B5EF4-FFF2-40B4-BE49-F238E27FC236}">
                <a16:creationId xmlns:a16="http://schemas.microsoft.com/office/drawing/2014/main" id="{73593BAD-80E3-3F93-C18C-273BA6F073F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552871" y="857714"/>
            <a:ext cx="2311400" cy="3136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9925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20790C-E2F9-4FBC-AB89-ED46D1CE13D6}"/>
              </a:ext>
            </a:extLst>
          </p:cNvPr>
          <p:cNvSpPr txBox="1">
            <a:spLocks/>
          </p:cNvSpPr>
          <p:nvPr/>
        </p:nvSpPr>
        <p:spPr>
          <a:xfrm>
            <a:off x="447040" y="179583"/>
            <a:ext cx="10417990" cy="831201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6000" dirty="0" err="1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Cilj</a:t>
            </a:r>
            <a:r>
              <a:rPr lang="en-US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r-HR" sz="6000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webinara:</a:t>
            </a:r>
            <a:endParaRPr lang="en-US" sz="6000" dirty="0">
              <a:solidFill>
                <a:srgbClr val="00B0F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6" name="Dijagram 5">
            <a:extLst>
              <a:ext uri="{FF2B5EF4-FFF2-40B4-BE49-F238E27FC236}">
                <a16:creationId xmlns:a16="http://schemas.microsoft.com/office/drawing/2014/main" id="{104FF3AA-3ACE-4347-9609-30C61BF0D6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6203442"/>
              </p:ext>
            </p:extLst>
          </p:nvPr>
        </p:nvGraphicFramePr>
        <p:xfrm>
          <a:off x="589280" y="1503680"/>
          <a:ext cx="10417990" cy="4805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30285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1388B0FD-A694-4C90-9BD9-EDAEF8CACB94}"/>
              </a:ext>
            </a:extLst>
          </p:cNvPr>
          <p:cNvSpPr/>
          <p:nvPr/>
        </p:nvSpPr>
        <p:spPr>
          <a:xfrm>
            <a:off x="5215095" y="305941"/>
            <a:ext cx="756640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3600" dirty="0"/>
              <a:t>Prepoznati oblike edukacija o digitalnoj tehnologiji i o njezinoj uporabi u nastavi </a:t>
            </a:r>
            <a:r>
              <a:rPr lang="hr-HR" sz="2800" i="1" dirty="0"/>
              <a:t>(početna razina digitalnih kompetencija iz područja Profesionalni angažman)</a:t>
            </a:r>
          </a:p>
          <a:p>
            <a:r>
              <a:rPr lang="hr-HR" sz="3200" dirty="0"/>
              <a:t> </a:t>
            </a:r>
          </a:p>
          <a:p>
            <a:r>
              <a:rPr lang="hr-HR" sz="3600" dirty="0"/>
              <a:t>Prepoznati, procijeniti i odabrati digitalne izvore i materijale </a:t>
            </a:r>
          </a:p>
          <a:p>
            <a:r>
              <a:rPr lang="hr-HR" sz="3600" dirty="0"/>
              <a:t>prikladne za učenje i poučavanje </a:t>
            </a:r>
            <a:r>
              <a:rPr lang="hr-HR" sz="2800" i="1" dirty="0"/>
              <a:t>(početna razina digitalnih kompetencija iz područja Učenje i poučavanje)</a:t>
            </a:r>
            <a:endParaRPr lang="hr-HR" sz="3200" i="1" dirty="0"/>
          </a:p>
        </p:txBody>
      </p:sp>
      <p:sp>
        <p:nvSpPr>
          <p:cNvPr id="4" name="Naslov 3">
            <a:extLst>
              <a:ext uri="{FF2B5EF4-FFF2-40B4-BE49-F238E27FC236}">
                <a16:creationId xmlns:a16="http://schemas.microsoft.com/office/drawing/2014/main" id="{23862D3A-FA9F-4E34-BCFB-343F1CB93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4916" y="2321997"/>
            <a:ext cx="3932237" cy="1600200"/>
          </a:xfrm>
        </p:spPr>
        <p:txBody>
          <a:bodyPr/>
          <a:lstStyle/>
          <a:p>
            <a:r>
              <a:rPr lang="hr-HR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Ishodi učenja</a:t>
            </a:r>
          </a:p>
        </p:txBody>
      </p:sp>
    </p:spTree>
    <p:extLst>
      <p:ext uri="{BB962C8B-B14F-4D97-AF65-F5344CB8AC3E}">
        <p14:creationId xmlns:p14="http://schemas.microsoft.com/office/powerpoint/2010/main" val="371876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C9AA84C-89B4-4C78-9F1A-63DCAC294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404" y="2289485"/>
            <a:ext cx="3932237" cy="2755914"/>
          </a:xfrm>
        </p:spPr>
        <p:txBody>
          <a:bodyPr/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Sadržaj</a:t>
            </a:r>
            <a:b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webinara</a:t>
            </a:r>
            <a:br>
              <a:rPr lang="hr-HR" sz="6000" dirty="0"/>
            </a:br>
            <a:endParaRPr lang="hr-HR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2C20F9A2-4FF4-48A0-9CD7-3138E6005D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701509"/>
              </p:ext>
            </p:extLst>
          </p:nvPr>
        </p:nvGraphicFramePr>
        <p:xfrm>
          <a:off x="4905375" y="-1"/>
          <a:ext cx="7286624" cy="6734175"/>
        </p:xfrm>
        <a:graphic>
          <a:graphicData uri="http://schemas.openxmlformats.org/drawingml/2006/table">
            <a:tbl>
              <a:tblPr firstRow="1" bandRow="1">
                <a:tableStyleId>{91EBBBCC-DAD2-459C-BE2E-F6DE35CF9A28}</a:tableStyleId>
              </a:tblPr>
              <a:tblGrid>
                <a:gridCol w="1733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53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62585"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trajanje</a:t>
                      </a:r>
                      <a:endParaRPr lang="hr-HR" sz="30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9F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sadržaj, aktivnosti</a:t>
                      </a:r>
                      <a:endParaRPr lang="hr-HR" sz="30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9F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7546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 min</a:t>
                      </a: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Uvod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87621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 min</a:t>
                      </a: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Profesionalni razvoj i digitalne kompetencije za učenje i poučavanje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6292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35 min</a:t>
                      </a: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Oblici cjeloživotnog učenja o</a:t>
                      </a:r>
                      <a:r>
                        <a:rPr lang="hr-HR" sz="3000" baseline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digitalnoj tehnologiji i e-učenju</a:t>
                      </a:r>
                      <a:endParaRPr lang="hr-HR" sz="300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2585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 min</a:t>
                      </a: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Načini, vrste i izvori stručnog usavršavanja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17366815"/>
                  </a:ext>
                </a:extLst>
              </a:tr>
              <a:tr h="637546"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 min</a:t>
                      </a:r>
                    </a:p>
                  </a:txBody>
                  <a:tcPr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hr-HR" sz="30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Završna rasprava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662115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615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107901-463D-4C91-859B-62D295156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454" y="4363466"/>
            <a:ext cx="10956960" cy="1755797"/>
          </a:xfrm>
        </p:spPr>
        <p:txBody>
          <a:bodyPr>
            <a:noAutofit/>
          </a:bodyPr>
          <a:lstStyle/>
          <a:p>
            <a:r>
              <a:rPr lang="hr-HR" sz="6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Profesionalni razvoj i digitalne kompetencije za učenje i poučavanje</a:t>
            </a:r>
          </a:p>
        </p:txBody>
      </p:sp>
    </p:spTree>
    <p:extLst>
      <p:ext uri="{BB962C8B-B14F-4D97-AF65-F5344CB8AC3E}">
        <p14:creationId xmlns:p14="http://schemas.microsoft.com/office/powerpoint/2010/main" val="1761438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2B72509-6E64-4B5F-83F1-E6BFDF0753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11" b="29214"/>
          <a:stretch/>
        </p:blipFill>
        <p:spPr>
          <a:xfrm>
            <a:off x="123825" y="1624238"/>
            <a:ext cx="11944350" cy="3381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861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96F698A-AF96-45E1-94E6-E875847952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295" y="471866"/>
            <a:ext cx="9688749" cy="545181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A87A5887-B296-4103-9E5B-28E2C35DBCCF}"/>
              </a:ext>
            </a:extLst>
          </p:cNvPr>
          <p:cNvSpPr txBox="1"/>
          <p:nvPr/>
        </p:nvSpPr>
        <p:spPr>
          <a:xfrm>
            <a:off x="2410316" y="6007277"/>
            <a:ext cx="9688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https://www.slideshare.net/TomislavKaucic/obrazovanje-osposobljavanje-i-zapoljavanje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(</a:t>
            </a:r>
            <a:r>
              <a:rPr lang="hr-H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20. 4. 2018.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hr-H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37837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Carnet webinari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a Carnet webinari" id="{ADC450D7-F2B8-43CD-BBA6-1D0048F45685}" vid="{05400016-5B9F-42A9-A6E1-01714E81122F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70ACE3271B8A49834EA3AFDCD1EF01" ma:contentTypeVersion="18" ma:contentTypeDescription="Create a new document." ma:contentTypeScope="" ma:versionID="26a4ba5e2fda1495dab4b76b0da9251d">
  <xsd:schema xmlns:xsd="http://www.w3.org/2001/XMLSchema" xmlns:xs="http://www.w3.org/2001/XMLSchema" xmlns:p="http://schemas.microsoft.com/office/2006/metadata/properties" xmlns:ns2="400bdbef-feff-4491-8c53-303b15cf814c" xmlns:ns3="e9d7d946-bfd1-44bb-8b51-4f032229512d" targetNamespace="http://schemas.microsoft.com/office/2006/metadata/properties" ma:root="true" ma:fieldsID="0f3ed0c0074f7978d5dd08a4be10e25e" ns2:_="" ns3:_="">
    <xsd:import namespace="400bdbef-feff-4491-8c53-303b15cf814c"/>
    <xsd:import namespace="e9d7d946-bfd1-44bb-8b51-4f032229512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_Flow_SignoffStatu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0bdbef-feff-4491-8c53-303b15cf81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6d986ede-ccc4-4a57-b6a6-e316a042c0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_Flow_SignoffStatus" ma:index="22" nillable="true" ma:displayName="Sign-off status" ma:internalName="Sign_x002d_off_x0020_status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d7d946-bfd1-44bb-8b51-4f032229512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1a46b87-3b69-4508-b7de-0c6b541c72af}" ma:internalName="TaxCatchAll" ma:showField="CatchAllData" ma:web="e9d7d946-bfd1-44bb-8b51-4f032229512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d7d946-bfd1-44bb-8b51-4f032229512d" xsi:nil="true"/>
    <lcf76f155ced4ddcb4097134ff3c332f xmlns="400bdbef-feff-4491-8c53-303b15cf814c">
      <Terms xmlns="http://schemas.microsoft.com/office/infopath/2007/PartnerControls"/>
    </lcf76f155ced4ddcb4097134ff3c332f>
    <_Flow_SignoffStatus xmlns="400bdbef-feff-4491-8c53-303b15cf814c" xsi:nil="true"/>
  </documentManagement>
</p:properties>
</file>

<file path=customXml/itemProps1.xml><?xml version="1.0" encoding="utf-8"?>
<ds:datastoreItem xmlns:ds="http://schemas.openxmlformats.org/officeDocument/2006/customXml" ds:itemID="{19725E23-3D30-454A-9849-C9F261257F6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8999A1-D77F-40AB-94A8-33EECC504D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0bdbef-feff-4491-8c53-303b15cf814c"/>
    <ds:schemaRef ds:uri="e9d7d946-bfd1-44bb-8b51-4f032229512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6E88607-64AD-49F3-9AAB-D1450BB3C7EA}">
  <ds:schemaRefs>
    <ds:schemaRef ds:uri="http://purl.org/dc/dcmitype/"/>
    <ds:schemaRef ds:uri="400bdbef-feff-4491-8c53-303b15cf814c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e9d7d946-bfd1-44bb-8b51-4f032229512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 Carnet webinari</Template>
  <TotalTime>24</TotalTime>
  <Words>3006</Words>
  <Application>Microsoft Office PowerPoint</Application>
  <PresentationFormat>Widescreen</PresentationFormat>
  <Paragraphs>273</Paragraphs>
  <Slides>39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6" baseType="lpstr">
      <vt:lpstr>Aptos</vt:lpstr>
      <vt:lpstr>Arial</vt:lpstr>
      <vt:lpstr>Calibri</vt:lpstr>
      <vt:lpstr>Open Sans</vt:lpstr>
      <vt:lpstr>Open Sans ExtraBold</vt:lpstr>
      <vt:lpstr>Open Sans Light</vt:lpstr>
      <vt:lpstr>Tema Carnet webinari</vt:lpstr>
      <vt:lpstr>Profesionalni razvoj  online:  mogućnosti i prilike</vt:lpstr>
      <vt:lpstr>PowerPoint Presentation</vt:lpstr>
      <vt:lpstr>Anketa</vt:lpstr>
      <vt:lpstr>PowerPoint Presentation</vt:lpstr>
      <vt:lpstr>Ishodi učenja</vt:lpstr>
      <vt:lpstr>Sadržaj webinara </vt:lpstr>
      <vt:lpstr>Profesionalni razvoj i digitalne kompetencije za učenje i poučavanje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Oblici cjeloživotnog učenja o digitalnim tehnologijama  i e-učenju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Načini, vrste i izvori stručnog usavršavanja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Zaključak i rasprava</vt:lpstr>
      <vt:lpstr>Priručnik i prezentacija na Edutoriju u kolekciji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Viktorija Stanković</dc:creator>
  <cp:lastModifiedBy>Matea Ježić</cp:lastModifiedBy>
  <cp:revision>34</cp:revision>
  <dcterms:created xsi:type="dcterms:W3CDTF">2021-11-26T12:28:49Z</dcterms:created>
  <dcterms:modified xsi:type="dcterms:W3CDTF">2024-04-15T09:15:12Z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0x0101008770ACE3271B8A49834EA3AFDCD1EF01</vt:lpwstr>
  </property>
  <property fmtid="{D5CDD505-2E9C-101B-9397-08002B2CF9AE}" pid="3" name="MediaServiceImageTags">
    <vt:lpwstr/>
  </property>
</Properties>
</file>