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8"/>
  </p:notesMasterIdLst>
  <p:handoutMasterIdLst>
    <p:handoutMasterId r:id="rId19"/>
  </p:handoutMasterIdLst>
  <p:sldIdLst>
    <p:sldId id="257" r:id="rId2"/>
    <p:sldId id="258" r:id="rId3"/>
    <p:sldId id="256" r:id="rId4"/>
    <p:sldId id="273" r:id="rId5"/>
    <p:sldId id="259" r:id="rId6"/>
    <p:sldId id="260" r:id="rId7"/>
    <p:sldId id="261" r:id="rId8"/>
    <p:sldId id="263" r:id="rId9"/>
    <p:sldId id="264" r:id="rId10"/>
    <p:sldId id="266" r:id="rId11"/>
    <p:sldId id="267" r:id="rId12"/>
    <p:sldId id="270" r:id="rId13"/>
    <p:sldId id="275" r:id="rId14"/>
    <p:sldId id="271" r:id="rId15"/>
    <p:sldId id="272" r:id="rId16"/>
    <p:sldId id="274" r:id="rId17"/>
  </p:sldIdLst>
  <p:sldSz cx="9144000" cy="5143500" type="screen16x9"/>
  <p:notesSz cx="6858000" cy="9144000"/>
  <p:embeddedFontLst>
    <p:embeddedFont>
      <p:font typeface="Economica" charset="0"/>
      <p:regular r:id="rId20"/>
      <p:bold r:id="rId21"/>
      <p:italic r:id="rId22"/>
      <p:boldItalic r:id="rId23"/>
    </p:embeddedFont>
    <p:embeddedFont>
      <p:font typeface="Trebuchet MS" pitchFamily="34" charset="0"/>
      <p:regular r:id="rId24"/>
      <p:bold r:id="rId25"/>
      <p:italic r:id="rId26"/>
      <p:boldItalic r:id="rId27"/>
    </p:embeddedFont>
    <p:embeddedFont>
      <p:font typeface="Calibri" pitchFamily="34" charset="0"/>
      <p:regular r:id="rId28"/>
      <p:bold r:id="rId29"/>
      <p:italic r:id="rId30"/>
      <p:boldItalic r:id="rId31"/>
    </p:embeddedFont>
    <p:embeddedFont>
      <p:font typeface="Georgia" pitchFamily="18" charset="0"/>
      <p:regular r:id="rId32"/>
      <p:bold r:id="rId33"/>
      <p:italic r:id="rId34"/>
      <p:boldItalic r:id="rId35"/>
    </p:embeddedFont>
    <p:embeddedFont>
      <p:font typeface="Open Sans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921702"/>
    <a:srgbClr val="6CC63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Srednji stil 1 - Isticanj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3296810-A885-4BE3-A3E7-6D5BEEA58F35}" styleName="Srednji stil 2 - Isticanj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-96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9" Type="http://schemas.openxmlformats.org/officeDocument/2006/relationships/font" Target="fonts/font20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font" Target="fonts/font15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openxmlformats.org/officeDocument/2006/relationships/font" Target="fonts/font19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font" Target="fonts/font18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font" Target="fonts/font16.fntdata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85E74D-AC6A-444E-8FDF-C9083580697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185DE635-FAEC-4529-A811-DF06F350FBDF}">
      <dgm:prSet phldrT="[Tekst]"/>
      <dgm:spPr>
        <a:solidFill>
          <a:schemeClr val="accent6">
            <a:lumMod val="50000"/>
          </a:schemeClr>
        </a:solidFill>
        <a:scene3d>
          <a:camera prst="orthographicFront"/>
          <a:lightRig rig="threePt" dir="t"/>
        </a:scene3d>
        <a:sp3d>
          <a:bevelT w="146050" h="101600"/>
          <a:bevelB w="101600"/>
        </a:sp3d>
      </dgm:spPr>
      <dgm:t>
        <a:bodyPr/>
        <a:lstStyle/>
        <a:p>
          <a:r>
            <a:rPr lang="hr-HR" dirty="0" smtClean="0"/>
            <a:t>franko (fco) skladište dobavljača</a:t>
          </a:r>
          <a:endParaRPr lang="hr-HR" dirty="0"/>
        </a:p>
      </dgm:t>
    </dgm:pt>
    <dgm:pt modelId="{6C4AC490-B424-4C38-84E0-138439C11F60}" type="parTrans" cxnId="{E4C5687D-EC44-4BB1-873B-CA1A07B789C6}">
      <dgm:prSet/>
      <dgm:spPr/>
      <dgm:t>
        <a:bodyPr/>
        <a:lstStyle/>
        <a:p>
          <a:endParaRPr lang="hr-HR"/>
        </a:p>
      </dgm:t>
    </dgm:pt>
    <dgm:pt modelId="{68D84B4B-A8EE-418C-8141-B4185EDEF4D5}" type="sibTrans" cxnId="{E4C5687D-EC44-4BB1-873B-CA1A07B789C6}">
      <dgm:prSet/>
      <dgm:spPr/>
      <dgm:t>
        <a:bodyPr/>
        <a:lstStyle/>
        <a:p>
          <a:endParaRPr lang="hr-HR"/>
        </a:p>
      </dgm:t>
    </dgm:pt>
    <dgm:pt modelId="{D8FFC6A5-33D3-4DF4-8BE5-9DBC4FA18F3B}">
      <dgm:prSet phldrT="[Tekst]"/>
      <dgm:spPr>
        <a:solidFill>
          <a:srgbClr val="FFC000"/>
        </a:solidFill>
        <a:scene3d>
          <a:camera prst="orthographicFront"/>
          <a:lightRig rig="threePt" dir="t"/>
        </a:scene3d>
        <a:sp3d>
          <a:bevelT w="146050" h="101600"/>
          <a:bevelB w="101600"/>
        </a:sp3d>
      </dgm:spPr>
      <dgm:t>
        <a:bodyPr/>
        <a:lstStyle/>
        <a:p>
          <a:r>
            <a:rPr lang="hr-HR" dirty="0" smtClean="0"/>
            <a:t>franko skladište kupca</a:t>
          </a:r>
          <a:endParaRPr lang="hr-HR" dirty="0"/>
        </a:p>
      </dgm:t>
    </dgm:pt>
    <dgm:pt modelId="{D4ACE7E1-77AC-4989-8343-FA49824F7B9B}" type="parTrans" cxnId="{4C43F425-23C4-42A4-845F-74E502B8DC82}">
      <dgm:prSet/>
      <dgm:spPr/>
      <dgm:t>
        <a:bodyPr/>
        <a:lstStyle/>
        <a:p>
          <a:endParaRPr lang="hr-HR"/>
        </a:p>
      </dgm:t>
    </dgm:pt>
    <dgm:pt modelId="{3B1EB2F5-5DA6-4305-9ABF-396821DA9E07}" type="sibTrans" cxnId="{4C43F425-23C4-42A4-845F-74E502B8DC82}">
      <dgm:prSet/>
      <dgm:spPr/>
      <dgm:t>
        <a:bodyPr/>
        <a:lstStyle/>
        <a:p>
          <a:endParaRPr lang="hr-HR"/>
        </a:p>
      </dgm:t>
    </dgm:pt>
    <dgm:pt modelId="{6D3E70D5-4C86-426E-A269-8BDE5780BEA2}">
      <dgm:prSet phldrT="[Tekst]"/>
      <dgm:spPr>
        <a:solidFill>
          <a:schemeClr val="accent3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46050"/>
          <a:bevelB w="101600"/>
        </a:sp3d>
      </dgm:spPr>
      <dgm:t>
        <a:bodyPr/>
        <a:lstStyle/>
        <a:p>
          <a:r>
            <a:rPr lang="hr-HR" dirty="0" smtClean="0"/>
            <a:t>franko neko treće mjesto</a:t>
          </a:r>
          <a:endParaRPr lang="hr-HR" dirty="0"/>
        </a:p>
      </dgm:t>
    </dgm:pt>
    <dgm:pt modelId="{C2D3C26B-D588-4622-943E-A6270FC639FF}" type="parTrans" cxnId="{6847FD10-7582-421B-995A-C60D316C0882}">
      <dgm:prSet/>
      <dgm:spPr/>
      <dgm:t>
        <a:bodyPr/>
        <a:lstStyle/>
        <a:p>
          <a:endParaRPr lang="hr-HR"/>
        </a:p>
      </dgm:t>
    </dgm:pt>
    <dgm:pt modelId="{61722312-04CC-46FB-9B6D-B8FBB6313E8E}" type="sibTrans" cxnId="{6847FD10-7582-421B-995A-C60D316C0882}">
      <dgm:prSet/>
      <dgm:spPr/>
      <dgm:t>
        <a:bodyPr/>
        <a:lstStyle/>
        <a:p>
          <a:endParaRPr lang="hr-HR"/>
        </a:p>
      </dgm:t>
    </dgm:pt>
    <dgm:pt modelId="{E441305D-384C-42BB-A13B-E14289ED189B}" type="pres">
      <dgm:prSet presAssocID="{8585E74D-AC6A-444E-8FDF-C9083580697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83D79F6A-5CEC-4718-AE85-B0ACD6F978A6}" type="pres">
      <dgm:prSet presAssocID="{185DE635-FAEC-4529-A811-DF06F350FBDF}" presName="parentLin" presStyleCnt="0"/>
      <dgm:spPr/>
    </dgm:pt>
    <dgm:pt modelId="{74A6A193-C61E-4E6D-9647-B39599638D89}" type="pres">
      <dgm:prSet presAssocID="{185DE635-FAEC-4529-A811-DF06F350FBDF}" presName="parentLeftMargin" presStyleLbl="node1" presStyleIdx="0" presStyleCnt="3"/>
      <dgm:spPr/>
      <dgm:t>
        <a:bodyPr/>
        <a:lstStyle/>
        <a:p>
          <a:endParaRPr lang="hr-HR"/>
        </a:p>
      </dgm:t>
    </dgm:pt>
    <dgm:pt modelId="{B6A25308-9862-4A70-AE40-07833C8F8CF7}" type="pres">
      <dgm:prSet presAssocID="{185DE635-FAEC-4529-A811-DF06F350FBDF}" presName="parentText" presStyleLbl="node1" presStyleIdx="0" presStyleCnt="3" custLinFactNeighborX="-21362" custLinFactNeighborY="5615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C29C7C6-AC94-4E57-BEA1-0B6C7EE82AB2}" type="pres">
      <dgm:prSet presAssocID="{185DE635-FAEC-4529-A811-DF06F350FBDF}" presName="negativeSpace" presStyleCnt="0"/>
      <dgm:spPr/>
    </dgm:pt>
    <dgm:pt modelId="{1E91CEC1-8C6E-47EF-A524-751CAC5A49E5}" type="pres">
      <dgm:prSet presAssocID="{185DE635-FAEC-4529-A811-DF06F350FBDF}" presName="childText" presStyleLbl="conFgAcc1" presStyleIdx="0" presStyleCnt="3">
        <dgm:presLayoutVars>
          <dgm:bulletEnabled val="1"/>
        </dgm:presLayoutVars>
      </dgm:prSet>
      <dgm:spPr/>
    </dgm:pt>
    <dgm:pt modelId="{B7B0BAB0-1EFE-4C1D-B0C7-C13AE8ADA9A2}" type="pres">
      <dgm:prSet presAssocID="{68D84B4B-A8EE-418C-8141-B4185EDEF4D5}" presName="spaceBetweenRectangles" presStyleCnt="0"/>
      <dgm:spPr/>
    </dgm:pt>
    <dgm:pt modelId="{86E1A391-C887-49D3-99C5-50F66707AF43}" type="pres">
      <dgm:prSet presAssocID="{D8FFC6A5-33D3-4DF4-8BE5-9DBC4FA18F3B}" presName="parentLin" presStyleCnt="0"/>
      <dgm:spPr/>
    </dgm:pt>
    <dgm:pt modelId="{B980C507-0017-4B56-A63A-AA1922EB14DA}" type="pres">
      <dgm:prSet presAssocID="{D8FFC6A5-33D3-4DF4-8BE5-9DBC4FA18F3B}" presName="parentLeftMargin" presStyleLbl="node1" presStyleIdx="0" presStyleCnt="3"/>
      <dgm:spPr/>
      <dgm:t>
        <a:bodyPr/>
        <a:lstStyle/>
        <a:p>
          <a:endParaRPr lang="hr-HR"/>
        </a:p>
      </dgm:t>
    </dgm:pt>
    <dgm:pt modelId="{FB00137C-ECD2-4474-97C7-167289513860}" type="pres">
      <dgm:prSet presAssocID="{D8FFC6A5-33D3-4DF4-8BE5-9DBC4FA18F3B}" presName="parentText" presStyleLbl="node1" presStyleIdx="1" presStyleCnt="3" custLinFactNeighborX="2263" custLinFactNeighborY="-1686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C1535FE-7DCA-4548-9132-71BFC1ACBBE1}" type="pres">
      <dgm:prSet presAssocID="{D8FFC6A5-33D3-4DF4-8BE5-9DBC4FA18F3B}" presName="negativeSpace" presStyleCnt="0"/>
      <dgm:spPr/>
    </dgm:pt>
    <dgm:pt modelId="{66C0EEFB-EDB5-47DA-98C3-AD8E8AC361A9}" type="pres">
      <dgm:prSet presAssocID="{D8FFC6A5-33D3-4DF4-8BE5-9DBC4FA18F3B}" presName="childText" presStyleLbl="conFgAcc1" presStyleIdx="1" presStyleCnt="3">
        <dgm:presLayoutVars>
          <dgm:bulletEnabled val="1"/>
        </dgm:presLayoutVars>
      </dgm:prSet>
      <dgm:spPr/>
    </dgm:pt>
    <dgm:pt modelId="{96F891F6-C1BC-4850-ABC3-FD334775DB35}" type="pres">
      <dgm:prSet presAssocID="{3B1EB2F5-5DA6-4305-9ABF-396821DA9E07}" presName="spaceBetweenRectangles" presStyleCnt="0"/>
      <dgm:spPr/>
    </dgm:pt>
    <dgm:pt modelId="{59E8B322-D6F6-483C-8BD3-CB64E2E44F42}" type="pres">
      <dgm:prSet presAssocID="{6D3E70D5-4C86-426E-A269-8BDE5780BEA2}" presName="parentLin" presStyleCnt="0"/>
      <dgm:spPr/>
    </dgm:pt>
    <dgm:pt modelId="{03959B8E-9E14-4CE3-817A-4F3B840D5477}" type="pres">
      <dgm:prSet presAssocID="{6D3E70D5-4C86-426E-A269-8BDE5780BEA2}" presName="parentLeftMargin" presStyleLbl="node1" presStyleIdx="1" presStyleCnt="3"/>
      <dgm:spPr/>
      <dgm:t>
        <a:bodyPr/>
        <a:lstStyle/>
        <a:p>
          <a:endParaRPr lang="hr-HR"/>
        </a:p>
      </dgm:t>
    </dgm:pt>
    <dgm:pt modelId="{9A51C14E-5767-400D-A019-1BE68B12019C}" type="pres">
      <dgm:prSet presAssocID="{6D3E70D5-4C86-426E-A269-8BDE5780BEA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302D7BB-D269-4B7E-94D6-DB4CB9101684}" type="pres">
      <dgm:prSet presAssocID="{6D3E70D5-4C86-426E-A269-8BDE5780BEA2}" presName="negativeSpace" presStyleCnt="0"/>
      <dgm:spPr/>
    </dgm:pt>
    <dgm:pt modelId="{66AAF293-F575-4E8C-BC1F-FA091401FE62}" type="pres">
      <dgm:prSet presAssocID="{6D3E70D5-4C86-426E-A269-8BDE5780BEA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428A64C-C02D-472A-B748-C4FDAB0A82A4}" type="presOf" srcId="{D8FFC6A5-33D3-4DF4-8BE5-9DBC4FA18F3B}" destId="{B980C507-0017-4B56-A63A-AA1922EB14DA}" srcOrd="0" destOrd="0" presId="urn:microsoft.com/office/officeart/2005/8/layout/list1"/>
    <dgm:cxn modelId="{110A9124-87C0-4E98-9CA6-427E1D62B0A4}" type="presOf" srcId="{D8FFC6A5-33D3-4DF4-8BE5-9DBC4FA18F3B}" destId="{FB00137C-ECD2-4474-97C7-167289513860}" srcOrd="1" destOrd="0" presId="urn:microsoft.com/office/officeart/2005/8/layout/list1"/>
    <dgm:cxn modelId="{DE7A76C8-0D0A-4564-90BC-4A03176F4356}" type="presOf" srcId="{6D3E70D5-4C86-426E-A269-8BDE5780BEA2}" destId="{9A51C14E-5767-400D-A019-1BE68B12019C}" srcOrd="1" destOrd="0" presId="urn:microsoft.com/office/officeart/2005/8/layout/list1"/>
    <dgm:cxn modelId="{98FE615B-37AA-4B74-B4BE-BC6231970335}" type="presOf" srcId="{6D3E70D5-4C86-426E-A269-8BDE5780BEA2}" destId="{03959B8E-9E14-4CE3-817A-4F3B840D5477}" srcOrd="0" destOrd="0" presId="urn:microsoft.com/office/officeart/2005/8/layout/list1"/>
    <dgm:cxn modelId="{6847FD10-7582-421B-995A-C60D316C0882}" srcId="{8585E74D-AC6A-444E-8FDF-C90835806978}" destId="{6D3E70D5-4C86-426E-A269-8BDE5780BEA2}" srcOrd="2" destOrd="0" parTransId="{C2D3C26B-D588-4622-943E-A6270FC639FF}" sibTransId="{61722312-04CC-46FB-9B6D-B8FBB6313E8E}"/>
    <dgm:cxn modelId="{CDAB573D-1712-45F3-9EBC-4626C8EDD5AA}" type="presOf" srcId="{8585E74D-AC6A-444E-8FDF-C90835806978}" destId="{E441305D-384C-42BB-A13B-E14289ED189B}" srcOrd="0" destOrd="0" presId="urn:microsoft.com/office/officeart/2005/8/layout/list1"/>
    <dgm:cxn modelId="{3B44AC1F-60FB-4246-9E14-9D1E650B9BBB}" type="presOf" srcId="{185DE635-FAEC-4529-A811-DF06F350FBDF}" destId="{74A6A193-C61E-4E6D-9647-B39599638D89}" srcOrd="0" destOrd="0" presId="urn:microsoft.com/office/officeart/2005/8/layout/list1"/>
    <dgm:cxn modelId="{E4C5687D-EC44-4BB1-873B-CA1A07B789C6}" srcId="{8585E74D-AC6A-444E-8FDF-C90835806978}" destId="{185DE635-FAEC-4529-A811-DF06F350FBDF}" srcOrd="0" destOrd="0" parTransId="{6C4AC490-B424-4C38-84E0-138439C11F60}" sibTransId="{68D84B4B-A8EE-418C-8141-B4185EDEF4D5}"/>
    <dgm:cxn modelId="{4C43F425-23C4-42A4-845F-74E502B8DC82}" srcId="{8585E74D-AC6A-444E-8FDF-C90835806978}" destId="{D8FFC6A5-33D3-4DF4-8BE5-9DBC4FA18F3B}" srcOrd="1" destOrd="0" parTransId="{D4ACE7E1-77AC-4989-8343-FA49824F7B9B}" sibTransId="{3B1EB2F5-5DA6-4305-9ABF-396821DA9E07}"/>
    <dgm:cxn modelId="{7BB58DBE-9D13-4901-9238-F008502AE5EC}" type="presOf" srcId="{185DE635-FAEC-4529-A811-DF06F350FBDF}" destId="{B6A25308-9862-4A70-AE40-07833C8F8CF7}" srcOrd="1" destOrd="0" presId="urn:microsoft.com/office/officeart/2005/8/layout/list1"/>
    <dgm:cxn modelId="{7E16BD32-836E-4734-A472-B27DF1D30F26}" type="presParOf" srcId="{E441305D-384C-42BB-A13B-E14289ED189B}" destId="{83D79F6A-5CEC-4718-AE85-B0ACD6F978A6}" srcOrd="0" destOrd="0" presId="urn:microsoft.com/office/officeart/2005/8/layout/list1"/>
    <dgm:cxn modelId="{5F5AB73A-19AB-4A79-ABA2-F6125E1F0CCB}" type="presParOf" srcId="{83D79F6A-5CEC-4718-AE85-B0ACD6F978A6}" destId="{74A6A193-C61E-4E6D-9647-B39599638D89}" srcOrd="0" destOrd="0" presId="urn:microsoft.com/office/officeart/2005/8/layout/list1"/>
    <dgm:cxn modelId="{8E6DA62D-C6C0-4F32-B0BC-1E5CAE1CDD91}" type="presParOf" srcId="{83D79F6A-5CEC-4718-AE85-B0ACD6F978A6}" destId="{B6A25308-9862-4A70-AE40-07833C8F8CF7}" srcOrd="1" destOrd="0" presId="urn:microsoft.com/office/officeart/2005/8/layout/list1"/>
    <dgm:cxn modelId="{85B39A0C-8848-477B-B9F9-28DC0CB67E28}" type="presParOf" srcId="{E441305D-384C-42BB-A13B-E14289ED189B}" destId="{1C29C7C6-AC94-4E57-BEA1-0B6C7EE82AB2}" srcOrd="1" destOrd="0" presId="urn:microsoft.com/office/officeart/2005/8/layout/list1"/>
    <dgm:cxn modelId="{8EB7E432-02D2-4E81-A142-CF59E2D75528}" type="presParOf" srcId="{E441305D-384C-42BB-A13B-E14289ED189B}" destId="{1E91CEC1-8C6E-47EF-A524-751CAC5A49E5}" srcOrd="2" destOrd="0" presId="urn:microsoft.com/office/officeart/2005/8/layout/list1"/>
    <dgm:cxn modelId="{4123401D-DC9A-4994-A7F7-C4CFDC43BEE1}" type="presParOf" srcId="{E441305D-384C-42BB-A13B-E14289ED189B}" destId="{B7B0BAB0-1EFE-4C1D-B0C7-C13AE8ADA9A2}" srcOrd="3" destOrd="0" presId="urn:microsoft.com/office/officeart/2005/8/layout/list1"/>
    <dgm:cxn modelId="{C4116DBB-BA32-4FB7-B413-AB89F06439F2}" type="presParOf" srcId="{E441305D-384C-42BB-A13B-E14289ED189B}" destId="{86E1A391-C887-49D3-99C5-50F66707AF43}" srcOrd="4" destOrd="0" presId="urn:microsoft.com/office/officeart/2005/8/layout/list1"/>
    <dgm:cxn modelId="{A707D53E-DE14-47B7-8882-323A2C37F149}" type="presParOf" srcId="{86E1A391-C887-49D3-99C5-50F66707AF43}" destId="{B980C507-0017-4B56-A63A-AA1922EB14DA}" srcOrd="0" destOrd="0" presId="urn:microsoft.com/office/officeart/2005/8/layout/list1"/>
    <dgm:cxn modelId="{52FD28FB-808E-4FC2-8397-254174E3781E}" type="presParOf" srcId="{86E1A391-C887-49D3-99C5-50F66707AF43}" destId="{FB00137C-ECD2-4474-97C7-167289513860}" srcOrd="1" destOrd="0" presId="urn:microsoft.com/office/officeart/2005/8/layout/list1"/>
    <dgm:cxn modelId="{D652C97C-712C-467C-A182-C6CCFD5810BC}" type="presParOf" srcId="{E441305D-384C-42BB-A13B-E14289ED189B}" destId="{EC1535FE-7DCA-4548-9132-71BFC1ACBBE1}" srcOrd="5" destOrd="0" presId="urn:microsoft.com/office/officeart/2005/8/layout/list1"/>
    <dgm:cxn modelId="{709E24DF-6635-4107-A9EB-C90FB4B6024E}" type="presParOf" srcId="{E441305D-384C-42BB-A13B-E14289ED189B}" destId="{66C0EEFB-EDB5-47DA-98C3-AD8E8AC361A9}" srcOrd="6" destOrd="0" presId="urn:microsoft.com/office/officeart/2005/8/layout/list1"/>
    <dgm:cxn modelId="{5B82BB08-3439-4BEB-A249-28154535F7EC}" type="presParOf" srcId="{E441305D-384C-42BB-A13B-E14289ED189B}" destId="{96F891F6-C1BC-4850-ABC3-FD334775DB35}" srcOrd="7" destOrd="0" presId="urn:microsoft.com/office/officeart/2005/8/layout/list1"/>
    <dgm:cxn modelId="{5F170388-7D01-4018-AE64-01E9CCDEBBBE}" type="presParOf" srcId="{E441305D-384C-42BB-A13B-E14289ED189B}" destId="{59E8B322-D6F6-483C-8BD3-CB64E2E44F42}" srcOrd="8" destOrd="0" presId="urn:microsoft.com/office/officeart/2005/8/layout/list1"/>
    <dgm:cxn modelId="{568AC6BB-F168-444B-95FD-C4020AF5657A}" type="presParOf" srcId="{59E8B322-D6F6-483C-8BD3-CB64E2E44F42}" destId="{03959B8E-9E14-4CE3-817A-4F3B840D5477}" srcOrd="0" destOrd="0" presId="urn:microsoft.com/office/officeart/2005/8/layout/list1"/>
    <dgm:cxn modelId="{3DBC3B05-AEFA-418E-8E02-AEB91CF8E81A}" type="presParOf" srcId="{59E8B322-D6F6-483C-8BD3-CB64E2E44F42}" destId="{9A51C14E-5767-400D-A019-1BE68B12019C}" srcOrd="1" destOrd="0" presId="urn:microsoft.com/office/officeart/2005/8/layout/list1"/>
    <dgm:cxn modelId="{F84CC021-DBEC-4003-9B04-061C3A3B4A8D}" type="presParOf" srcId="{E441305D-384C-42BB-A13B-E14289ED189B}" destId="{0302D7BB-D269-4B7E-94D6-DB4CB9101684}" srcOrd="9" destOrd="0" presId="urn:microsoft.com/office/officeart/2005/8/layout/list1"/>
    <dgm:cxn modelId="{00DD49B5-56B5-420A-9B29-A5B447F21CF3}" type="presParOf" srcId="{E441305D-384C-42BB-A13B-E14289ED189B}" destId="{66AAF293-F575-4E8C-BC1F-FA091401FE62}" srcOrd="10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8B514C-7607-4648-A5BE-6AE639D3D8C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4E53D73D-C045-4D7B-B480-EDF304A8A69A}">
      <dgm:prSet/>
      <dgm:spPr/>
      <dgm:t>
        <a:bodyPr/>
        <a:lstStyle/>
        <a:p>
          <a:r>
            <a:rPr lang="hr-HR" dirty="0" smtClean="0">
              <a:latin typeface="Calibri" pitchFamily="34" charset="0"/>
              <a:cs typeface="Calibri" pitchFamily="34" charset="0"/>
            </a:rPr>
            <a:t>PDV po ulaznim računima dobavljača (pretporez)</a:t>
          </a:r>
          <a:endParaRPr lang="hr-HR" dirty="0">
            <a:latin typeface="Calibri" pitchFamily="34" charset="0"/>
            <a:cs typeface="Calibri" pitchFamily="34" charset="0"/>
          </a:endParaRPr>
        </a:p>
      </dgm:t>
    </dgm:pt>
    <dgm:pt modelId="{9AB8F96E-E07A-4C19-B3EB-CCCBB8458CB3}" type="parTrans" cxnId="{2C11884D-1192-4765-B865-0501EEDC1597}">
      <dgm:prSet/>
      <dgm:spPr/>
      <dgm:t>
        <a:bodyPr/>
        <a:lstStyle/>
        <a:p>
          <a:endParaRPr lang="hr-HR"/>
        </a:p>
      </dgm:t>
    </dgm:pt>
    <dgm:pt modelId="{AC2871E7-DCC2-426E-BC57-467F2A95337F}" type="sibTrans" cxnId="{2C11884D-1192-4765-B865-0501EEDC1597}">
      <dgm:prSet/>
      <dgm:spPr/>
      <dgm:t>
        <a:bodyPr/>
        <a:lstStyle/>
        <a:p>
          <a:endParaRPr lang="hr-HR"/>
        </a:p>
      </dgm:t>
    </dgm:pt>
    <dgm:pt modelId="{EEB27D5B-06D4-489A-9A2A-7C36498FF0CC}">
      <dgm:prSet custT="1"/>
      <dgm:spPr/>
      <dgm:t>
        <a:bodyPr/>
        <a:lstStyle/>
        <a:p>
          <a:endParaRPr lang="hr-HR" sz="2000" dirty="0" smtClean="0"/>
        </a:p>
        <a:p>
          <a:endParaRPr lang="hr-HR" sz="2000" dirty="0" smtClean="0"/>
        </a:p>
        <a:p>
          <a:r>
            <a:rPr lang="hr-HR" sz="2000" dirty="0" smtClean="0"/>
            <a:t>   Trgovački                     </a:t>
          </a:r>
        </a:p>
        <a:p>
          <a:r>
            <a:rPr lang="hr-HR" sz="2000" dirty="0" smtClean="0"/>
            <a:t>       popusti </a:t>
          </a:r>
        </a:p>
      </dgm:t>
    </dgm:pt>
    <dgm:pt modelId="{6ABE33A0-61B4-4725-8331-E2160E299CA8}" type="sibTrans" cxnId="{D9F6F61F-9DA5-4917-A34D-49889B23D747}">
      <dgm:prSet/>
      <dgm:spPr/>
      <dgm:t>
        <a:bodyPr/>
        <a:lstStyle/>
        <a:p>
          <a:endParaRPr lang="hr-HR"/>
        </a:p>
      </dgm:t>
    </dgm:pt>
    <dgm:pt modelId="{135F8FAA-9B7B-458A-B06C-D02E87F4D96B}" type="parTrans" cxnId="{D9F6F61F-9DA5-4917-A34D-49889B23D747}">
      <dgm:prSet/>
      <dgm:spPr/>
      <dgm:t>
        <a:bodyPr/>
        <a:lstStyle/>
        <a:p>
          <a:endParaRPr lang="hr-HR"/>
        </a:p>
      </dgm:t>
    </dgm:pt>
    <dgm:pt modelId="{733EB4E2-9C79-48D2-86A6-712506F3D155}" type="pres">
      <dgm:prSet presAssocID="{D98B514C-7607-4648-A5BE-6AE639D3D8CA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F1FDACF1-0E89-4FEA-94E4-09C9760D284C}" type="pres">
      <dgm:prSet presAssocID="{D98B514C-7607-4648-A5BE-6AE639D3D8CA}" presName="arrow" presStyleLbl="bgShp" presStyleIdx="0" presStyleCnt="1" custLinFactNeighborX="-9800" custLinFactNeighborY="2160"/>
      <dgm:spPr>
        <a:solidFill>
          <a:schemeClr val="accent1">
            <a:lumMod val="60000"/>
            <a:lumOff val="40000"/>
            <a:alpha val="45000"/>
          </a:schemeClr>
        </a:solidFill>
        <a:scene3d>
          <a:camera prst="orthographicFront"/>
          <a:lightRig rig="threePt" dir="t"/>
        </a:scene3d>
        <a:sp3d>
          <a:bevelT w="146050" h="101600"/>
          <a:bevelB w="101600"/>
        </a:sp3d>
      </dgm:spPr>
      <dgm:t>
        <a:bodyPr/>
        <a:lstStyle/>
        <a:p>
          <a:endParaRPr lang="hr-HR"/>
        </a:p>
      </dgm:t>
    </dgm:pt>
    <dgm:pt modelId="{21E66DF7-A130-4D1A-8A80-0125C38F3605}" type="pres">
      <dgm:prSet presAssocID="{D98B514C-7607-4648-A5BE-6AE639D3D8CA}" presName="arrowDiagram2" presStyleCnt="0"/>
      <dgm:spPr/>
    </dgm:pt>
    <dgm:pt modelId="{EF5A4B79-9DB0-4AE7-9562-70ADE428AB04}" type="pres">
      <dgm:prSet presAssocID="{4E53D73D-C045-4D7B-B480-EDF304A8A69A}" presName="bullet2a" presStyleLbl="node1" presStyleIdx="0" presStyleCnt="2"/>
      <dgm:spPr/>
    </dgm:pt>
    <dgm:pt modelId="{19E8219C-19A4-4213-B2E7-37923F47CFD2}" type="pres">
      <dgm:prSet presAssocID="{4E53D73D-C045-4D7B-B480-EDF304A8A69A}" presName="textBox2a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D260935-D9F7-4B3F-BCE0-DB71D73E9D3D}" type="pres">
      <dgm:prSet presAssocID="{EEB27D5B-06D4-489A-9A2A-7C36498FF0CC}" presName="bullet2b" presStyleLbl="node1" presStyleIdx="1" presStyleCnt="2"/>
      <dgm:spPr/>
    </dgm:pt>
    <dgm:pt modelId="{B06B3389-9802-420F-B92F-6744E1799E95}" type="pres">
      <dgm:prSet presAssocID="{EEB27D5B-06D4-489A-9A2A-7C36498FF0CC}" presName="textBox2b" presStyleLbl="revTx" presStyleIdx="1" presStyleCnt="2" custScaleY="56411" custLinFactNeighborX="-26154" custLinFactNeighborY="-3767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80FAC597-A7FC-469B-B150-A64A3C27F565}" type="presOf" srcId="{4E53D73D-C045-4D7B-B480-EDF304A8A69A}" destId="{19E8219C-19A4-4213-B2E7-37923F47CFD2}" srcOrd="0" destOrd="0" presId="urn:microsoft.com/office/officeart/2005/8/layout/arrow2"/>
    <dgm:cxn modelId="{2C11884D-1192-4765-B865-0501EEDC1597}" srcId="{D98B514C-7607-4648-A5BE-6AE639D3D8CA}" destId="{4E53D73D-C045-4D7B-B480-EDF304A8A69A}" srcOrd="0" destOrd="0" parTransId="{9AB8F96E-E07A-4C19-B3EB-CCCBB8458CB3}" sibTransId="{AC2871E7-DCC2-426E-BC57-467F2A95337F}"/>
    <dgm:cxn modelId="{D9F6F61F-9DA5-4917-A34D-49889B23D747}" srcId="{D98B514C-7607-4648-A5BE-6AE639D3D8CA}" destId="{EEB27D5B-06D4-489A-9A2A-7C36498FF0CC}" srcOrd="1" destOrd="0" parTransId="{135F8FAA-9B7B-458A-B06C-D02E87F4D96B}" sibTransId="{6ABE33A0-61B4-4725-8331-E2160E299CA8}"/>
    <dgm:cxn modelId="{C978380A-A306-483E-8B49-FF53665158FF}" type="presOf" srcId="{D98B514C-7607-4648-A5BE-6AE639D3D8CA}" destId="{733EB4E2-9C79-48D2-86A6-712506F3D155}" srcOrd="0" destOrd="0" presId="urn:microsoft.com/office/officeart/2005/8/layout/arrow2"/>
    <dgm:cxn modelId="{1A386CE9-627D-4E2A-930E-3C3D93E66C70}" type="presOf" srcId="{EEB27D5B-06D4-489A-9A2A-7C36498FF0CC}" destId="{B06B3389-9802-420F-B92F-6744E1799E95}" srcOrd="0" destOrd="0" presId="urn:microsoft.com/office/officeart/2005/8/layout/arrow2"/>
    <dgm:cxn modelId="{F46BE897-6897-4C38-ADE2-6E1C25BFCF2D}" type="presParOf" srcId="{733EB4E2-9C79-48D2-86A6-712506F3D155}" destId="{F1FDACF1-0E89-4FEA-94E4-09C9760D284C}" srcOrd="0" destOrd="0" presId="urn:microsoft.com/office/officeart/2005/8/layout/arrow2"/>
    <dgm:cxn modelId="{3DE31923-F435-4D28-B96A-B43043ABD275}" type="presParOf" srcId="{733EB4E2-9C79-48D2-86A6-712506F3D155}" destId="{21E66DF7-A130-4D1A-8A80-0125C38F3605}" srcOrd="1" destOrd="0" presId="urn:microsoft.com/office/officeart/2005/8/layout/arrow2"/>
    <dgm:cxn modelId="{F4A1B6EF-14AB-41A1-8577-5CFD9955E974}" type="presParOf" srcId="{21E66DF7-A130-4D1A-8A80-0125C38F3605}" destId="{EF5A4B79-9DB0-4AE7-9562-70ADE428AB04}" srcOrd="0" destOrd="0" presId="urn:microsoft.com/office/officeart/2005/8/layout/arrow2"/>
    <dgm:cxn modelId="{814A361B-9AAE-49DB-B388-3659FFF3D903}" type="presParOf" srcId="{21E66DF7-A130-4D1A-8A80-0125C38F3605}" destId="{19E8219C-19A4-4213-B2E7-37923F47CFD2}" srcOrd="1" destOrd="0" presId="urn:microsoft.com/office/officeart/2005/8/layout/arrow2"/>
    <dgm:cxn modelId="{0B82AB85-D3A5-4C7C-A637-419B0F88593F}" type="presParOf" srcId="{21E66DF7-A130-4D1A-8A80-0125C38F3605}" destId="{7D260935-D9F7-4B3F-BCE0-DB71D73E9D3D}" srcOrd="2" destOrd="0" presId="urn:microsoft.com/office/officeart/2005/8/layout/arrow2"/>
    <dgm:cxn modelId="{AFC9866A-E7D8-4B78-9CA3-EE39464DD9D5}" type="presParOf" srcId="{21E66DF7-A130-4D1A-8A80-0125C38F3605}" destId="{B06B3389-9802-420F-B92F-6744E1799E95}" srcOrd="3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96C040-C28A-4C12-BB14-30DD627F8D1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C381F8BC-0B8D-4E32-BDB9-F685A8B98E3B}">
      <dgm:prSet phldrT="[Tekst]"/>
      <dgm:spPr>
        <a:solidFill>
          <a:srgbClr val="6CC63A"/>
        </a:solidFill>
        <a:scene3d>
          <a:camera prst="orthographicFront"/>
          <a:lightRig rig="threePt" dir="t"/>
        </a:scene3d>
        <a:sp3d>
          <a:bevelT w="146050" h="101600"/>
          <a:bevelB w="101600"/>
        </a:sp3d>
      </dgm:spPr>
      <dgm:t>
        <a:bodyPr/>
        <a:lstStyle/>
        <a:p>
          <a:r>
            <a:rPr lang="hr-HR" dirty="0" smtClean="0"/>
            <a:t>rad u paru</a:t>
          </a:r>
          <a:endParaRPr lang="hr-HR" dirty="0"/>
        </a:p>
      </dgm:t>
    </dgm:pt>
    <dgm:pt modelId="{0E772C3D-0229-4DF2-8828-9A19C0369877}" type="parTrans" cxnId="{BBCBD58C-9F2E-4C86-B32B-341EB86EDBCD}">
      <dgm:prSet/>
      <dgm:spPr/>
      <dgm:t>
        <a:bodyPr/>
        <a:lstStyle/>
        <a:p>
          <a:endParaRPr lang="hr-HR"/>
        </a:p>
      </dgm:t>
    </dgm:pt>
    <dgm:pt modelId="{CC7F8D52-4D0E-4A37-B336-F98440434F1F}" type="sibTrans" cxnId="{BBCBD58C-9F2E-4C86-B32B-341EB86EDBCD}">
      <dgm:prSet/>
      <dgm:spPr/>
      <dgm:t>
        <a:bodyPr/>
        <a:lstStyle/>
        <a:p>
          <a:endParaRPr lang="hr-HR"/>
        </a:p>
      </dgm:t>
    </dgm:pt>
    <dgm:pt modelId="{2603ED35-7860-46E0-A021-89F54424317C}">
      <dgm:prSet phldrT="[Tekst]"/>
      <dgm:spPr>
        <a:solidFill>
          <a:srgbClr val="921702"/>
        </a:solidFill>
        <a:scene3d>
          <a:camera prst="orthographicFront"/>
          <a:lightRig rig="threePt" dir="t"/>
        </a:scene3d>
        <a:sp3d>
          <a:bevelT w="146050" h="101600"/>
          <a:bevelB w="101600"/>
        </a:sp3d>
      </dgm:spPr>
      <dgm:t>
        <a:bodyPr/>
        <a:lstStyle/>
        <a:p>
          <a:r>
            <a:rPr lang="hr-HR" dirty="0" smtClean="0"/>
            <a:t>izračunajte nabavnu cijenu zaliha </a:t>
          </a:r>
          <a:endParaRPr lang="hr-HR" dirty="0"/>
        </a:p>
      </dgm:t>
    </dgm:pt>
    <dgm:pt modelId="{B15D8DB5-EDB7-486B-8DD5-F300862C4024}" type="parTrans" cxnId="{DA77F0C1-F954-4E65-87AB-92E017AE628E}">
      <dgm:prSet/>
      <dgm:spPr/>
      <dgm:t>
        <a:bodyPr/>
        <a:lstStyle/>
        <a:p>
          <a:endParaRPr lang="hr-HR"/>
        </a:p>
      </dgm:t>
    </dgm:pt>
    <dgm:pt modelId="{4D641944-2B19-4415-AC2B-2DF9F6E6F421}" type="sibTrans" cxnId="{DA77F0C1-F954-4E65-87AB-92E017AE628E}">
      <dgm:prSet/>
      <dgm:spPr/>
      <dgm:t>
        <a:bodyPr/>
        <a:lstStyle/>
        <a:p>
          <a:endParaRPr lang="hr-HR"/>
        </a:p>
      </dgm:t>
    </dgm:pt>
    <dgm:pt modelId="{1173F18D-4A90-408D-B30F-9B7E3DA8746F}">
      <dgm:prSet phldrT="[Tekst]"/>
      <dgm:spPr>
        <a:solidFill>
          <a:srgbClr val="FFC000"/>
        </a:solidFill>
        <a:scene3d>
          <a:camera prst="orthographicFront"/>
          <a:lightRig rig="threePt" dir="t"/>
        </a:scene3d>
        <a:sp3d>
          <a:bevelT w="146050" h="101600"/>
          <a:bevelB w="101600"/>
        </a:sp3d>
      </dgm:spPr>
      <dgm:t>
        <a:bodyPr/>
        <a:lstStyle/>
        <a:p>
          <a:r>
            <a:rPr lang="hr-HR" dirty="0" smtClean="0"/>
            <a:t>predstavljanje: </a:t>
          </a:r>
          <a:r>
            <a:rPr lang="hr-HR" dirty="0" smtClean="0"/>
            <a:t>3 </a:t>
          </a:r>
          <a:r>
            <a:rPr lang="hr-HR" dirty="0" smtClean="0"/>
            <a:t>min     </a:t>
          </a:r>
          <a:endParaRPr lang="hr-HR" dirty="0"/>
        </a:p>
      </dgm:t>
    </dgm:pt>
    <dgm:pt modelId="{9AA269FD-D236-4449-B097-CAB5F4D407A6}" type="parTrans" cxnId="{B596A114-3A52-4FA0-8660-6AE2F959825E}">
      <dgm:prSet/>
      <dgm:spPr/>
      <dgm:t>
        <a:bodyPr/>
        <a:lstStyle/>
        <a:p>
          <a:endParaRPr lang="hr-HR"/>
        </a:p>
      </dgm:t>
    </dgm:pt>
    <dgm:pt modelId="{C7CDECED-6A7F-4D8B-8444-0963291A15AE}" type="sibTrans" cxnId="{B596A114-3A52-4FA0-8660-6AE2F959825E}">
      <dgm:prSet/>
      <dgm:spPr/>
      <dgm:t>
        <a:bodyPr/>
        <a:lstStyle/>
        <a:p>
          <a:endParaRPr lang="hr-HR"/>
        </a:p>
      </dgm:t>
    </dgm:pt>
    <dgm:pt modelId="{792360F3-2C0E-4CAD-AD7C-3C0FEB886584}">
      <dgm:prSet/>
      <dgm:spPr>
        <a:solidFill>
          <a:srgbClr val="0099CC"/>
        </a:solidFill>
        <a:ln>
          <a:solidFill>
            <a:srgbClr val="0099CC"/>
          </a:solidFill>
        </a:ln>
        <a:scene3d>
          <a:camera prst="orthographicFront"/>
          <a:lightRig rig="threePt" dir="t"/>
        </a:scene3d>
        <a:sp3d>
          <a:bevelT w="146050" h="101600"/>
          <a:bevelB w="101600"/>
        </a:sp3d>
      </dgm:spPr>
      <dgm:t>
        <a:bodyPr/>
        <a:lstStyle/>
        <a:p>
          <a:r>
            <a:rPr lang="hr-HR" dirty="0" smtClean="0"/>
            <a:t>trajanje: 15 min</a:t>
          </a:r>
          <a:endParaRPr lang="hr-HR" dirty="0"/>
        </a:p>
      </dgm:t>
    </dgm:pt>
    <dgm:pt modelId="{96B1E475-6149-4EFD-8F63-E6590B434BF2}" type="sibTrans" cxnId="{616E1E40-DB37-4AD2-9F1C-9C577FAC2F47}">
      <dgm:prSet/>
      <dgm:spPr/>
    </dgm:pt>
    <dgm:pt modelId="{D5EFD3A0-1DDA-4D43-8B2E-47455D225241}" type="parTrans" cxnId="{616E1E40-DB37-4AD2-9F1C-9C577FAC2F47}">
      <dgm:prSet/>
      <dgm:spPr/>
    </dgm:pt>
    <dgm:pt modelId="{1670B7D3-EF86-4E62-BAE3-424D0B1BC044}" type="pres">
      <dgm:prSet presAssocID="{FB96C040-C28A-4C12-BB14-30DD627F8D1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C6B2715C-BA48-48E6-95D5-0E8F09EC6AEA}" type="pres">
      <dgm:prSet presAssocID="{C381F8BC-0B8D-4E32-BDB9-F685A8B98E3B}" presName="parentLin" presStyleCnt="0"/>
      <dgm:spPr/>
    </dgm:pt>
    <dgm:pt modelId="{32338210-8115-4829-B83C-15478DEFDBCD}" type="pres">
      <dgm:prSet presAssocID="{C381F8BC-0B8D-4E32-BDB9-F685A8B98E3B}" presName="parentLeftMargin" presStyleLbl="node1" presStyleIdx="0" presStyleCnt="4"/>
      <dgm:spPr/>
      <dgm:t>
        <a:bodyPr/>
        <a:lstStyle/>
        <a:p>
          <a:endParaRPr lang="hr-HR"/>
        </a:p>
      </dgm:t>
    </dgm:pt>
    <dgm:pt modelId="{E4B016E0-784C-408F-89FA-E78479C48D90}" type="pres">
      <dgm:prSet presAssocID="{C381F8BC-0B8D-4E32-BDB9-F685A8B98E3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853013A-B0CC-4F0F-B3AE-4B9BBA9E838D}" type="pres">
      <dgm:prSet presAssocID="{C381F8BC-0B8D-4E32-BDB9-F685A8B98E3B}" presName="negativeSpace" presStyleCnt="0"/>
      <dgm:spPr/>
    </dgm:pt>
    <dgm:pt modelId="{E5810644-2CB9-47F8-BB8C-EBEA75D3A629}" type="pres">
      <dgm:prSet presAssocID="{C381F8BC-0B8D-4E32-BDB9-F685A8B98E3B}" presName="childText" presStyleLbl="conFgAcc1" presStyleIdx="0" presStyleCnt="4">
        <dgm:presLayoutVars>
          <dgm:bulletEnabled val="1"/>
        </dgm:presLayoutVars>
      </dgm:prSet>
      <dgm:spPr/>
    </dgm:pt>
    <dgm:pt modelId="{FE8D9ABA-75F1-4FDF-BC92-1B250ED7FEBA}" type="pres">
      <dgm:prSet presAssocID="{CC7F8D52-4D0E-4A37-B336-F98440434F1F}" presName="spaceBetweenRectangles" presStyleCnt="0"/>
      <dgm:spPr/>
    </dgm:pt>
    <dgm:pt modelId="{7347E5F7-4497-4652-90D9-B2245D7B1FAC}" type="pres">
      <dgm:prSet presAssocID="{2603ED35-7860-46E0-A021-89F54424317C}" presName="parentLin" presStyleCnt="0"/>
      <dgm:spPr/>
    </dgm:pt>
    <dgm:pt modelId="{524E6A9E-69DF-4756-921F-D20547BB38B7}" type="pres">
      <dgm:prSet presAssocID="{2603ED35-7860-46E0-A021-89F54424317C}" presName="parentLeftMargin" presStyleLbl="node1" presStyleIdx="0" presStyleCnt="4"/>
      <dgm:spPr/>
      <dgm:t>
        <a:bodyPr/>
        <a:lstStyle/>
        <a:p>
          <a:endParaRPr lang="hr-HR"/>
        </a:p>
      </dgm:t>
    </dgm:pt>
    <dgm:pt modelId="{4BEC7C77-8AAF-40E8-A641-8AECE97874EC}" type="pres">
      <dgm:prSet presAssocID="{2603ED35-7860-46E0-A021-89F54424317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F57A3B3-A855-4CF2-B12E-CBD73C73289C}" type="pres">
      <dgm:prSet presAssocID="{2603ED35-7860-46E0-A021-89F54424317C}" presName="negativeSpace" presStyleCnt="0"/>
      <dgm:spPr/>
    </dgm:pt>
    <dgm:pt modelId="{DD3C8D3A-FD6D-405D-8ECA-7C3C92A32C3F}" type="pres">
      <dgm:prSet presAssocID="{2603ED35-7860-46E0-A021-89F54424317C}" presName="childText" presStyleLbl="conFgAcc1" presStyleIdx="1" presStyleCnt="4">
        <dgm:presLayoutVars>
          <dgm:bulletEnabled val="1"/>
        </dgm:presLayoutVars>
      </dgm:prSet>
      <dgm:spPr/>
    </dgm:pt>
    <dgm:pt modelId="{7B614A6D-9D40-40ED-AFB0-C677E77AAD46}" type="pres">
      <dgm:prSet presAssocID="{4D641944-2B19-4415-AC2B-2DF9F6E6F421}" presName="spaceBetweenRectangles" presStyleCnt="0"/>
      <dgm:spPr/>
    </dgm:pt>
    <dgm:pt modelId="{54B9ED65-2581-4090-8522-8BA7E45F600C}" type="pres">
      <dgm:prSet presAssocID="{792360F3-2C0E-4CAD-AD7C-3C0FEB886584}" presName="parentLin" presStyleCnt="0"/>
      <dgm:spPr/>
    </dgm:pt>
    <dgm:pt modelId="{F6117C12-87C8-4DA2-8A60-0D2163302C90}" type="pres">
      <dgm:prSet presAssocID="{792360F3-2C0E-4CAD-AD7C-3C0FEB886584}" presName="parentLeftMargin" presStyleLbl="node1" presStyleIdx="1" presStyleCnt="4"/>
      <dgm:spPr/>
      <dgm:t>
        <a:bodyPr/>
        <a:lstStyle/>
        <a:p>
          <a:endParaRPr lang="hr-HR"/>
        </a:p>
      </dgm:t>
    </dgm:pt>
    <dgm:pt modelId="{3A0368CA-A75E-4F38-B288-86C0FC955978}" type="pres">
      <dgm:prSet presAssocID="{792360F3-2C0E-4CAD-AD7C-3C0FEB88658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23A274F-FDC9-4F3F-AE15-111DB41F0000}" type="pres">
      <dgm:prSet presAssocID="{792360F3-2C0E-4CAD-AD7C-3C0FEB886584}" presName="negativeSpace" presStyleCnt="0"/>
      <dgm:spPr/>
    </dgm:pt>
    <dgm:pt modelId="{4B47411B-6A89-4505-A1CC-E8C060AFB641}" type="pres">
      <dgm:prSet presAssocID="{792360F3-2C0E-4CAD-AD7C-3C0FEB886584}" presName="childText" presStyleLbl="conFgAcc1" presStyleIdx="2" presStyleCnt="4">
        <dgm:presLayoutVars>
          <dgm:bulletEnabled val="1"/>
        </dgm:presLayoutVars>
      </dgm:prSet>
      <dgm:spPr/>
    </dgm:pt>
    <dgm:pt modelId="{E76938AC-DF00-46BC-A041-D553786CE1F6}" type="pres">
      <dgm:prSet presAssocID="{96B1E475-6149-4EFD-8F63-E6590B434BF2}" presName="spaceBetweenRectangles" presStyleCnt="0"/>
      <dgm:spPr/>
    </dgm:pt>
    <dgm:pt modelId="{A38BF51C-9702-4E5B-8DD8-2B4402B573E2}" type="pres">
      <dgm:prSet presAssocID="{1173F18D-4A90-408D-B30F-9B7E3DA8746F}" presName="parentLin" presStyleCnt="0"/>
      <dgm:spPr/>
    </dgm:pt>
    <dgm:pt modelId="{FD8453F9-DDBB-4FBC-ABA8-9C6981810887}" type="pres">
      <dgm:prSet presAssocID="{1173F18D-4A90-408D-B30F-9B7E3DA8746F}" presName="parentLeftMargin" presStyleLbl="node1" presStyleIdx="2" presStyleCnt="4"/>
      <dgm:spPr/>
      <dgm:t>
        <a:bodyPr/>
        <a:lstStyle/>
        <a:p>
          <a:endParaRPr lang="hr-HR"/>
        </a:p>
      </dgm:t>
    </dgm:pt>
    <dgm:pt modelId="{A2558530-775A-495E-80E5-FDE5055ADD3D}" type="pres">
      <dgm:prSet presAssocID="{1173F18D-4A90-408D-B30F-9B7E3DA8746F}" presName="parentText" presStyleLbl="node1" presStyleIdx="3" presStyleCnt="4" custLinFactNeighborX="2263" custLinFactNeighborY="-3731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61A71E6-052C-436E-AEF0-40060C5E3506}" type="pres">
      <dgm:prSet presAssocID="{1173F18D-4A90-408D-B30F-9B7E3DA8746F}" presName="negativeSpace" presStyleCnt="0"/>
      <dgm:spPr/>
    </dgm:pt>
    <dgm:pt modelId="{D773B78F-EAB9-4803-8257-BAB7F3E2A9CF}" type="pres">
      <dgm:prSet presAssocID="{1173F18D-4A90-408D-B30F-9B7E3DA8746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616E1E40-DB37-4AD2-9F1C-9C577FAC2F47}" srcId="{FB96C040-C28A-4C12-BB14-30DD627F8D16}" destId="{792360F3-2C0E-4CAD-AD7C-3C0FEB886584}" srcOrd="2" destOrd="0" parTransId="{D5EFD3A0-1DDA-4D43-8B2E-47455D225241}" sibTransId="{96B1E475-6149-4EFD-8F63-E6590B434BF2}"/>
    <dgm:cxn modelId="{107304DC-4B63-479C-95D9-1E1AF3EDA9E3}" type="presOf" srcId="{FB96C040-C28A-4C12-BB14-30DD627F8D16}" destId="{1670B7D3-EF86-4E62-BAE3-424D0B1BC044}" srcOrd="0" destOrd="0" presId="urn:microsoft.com/office/officeart/2005/8/layout/list1"/>
    <dgm:cxn modelId="{CD571DCA-74C4-4FB1-9794-CE5497921DE2}" type="presOf" srcId="{792360F3-2C0E-4CAD-AD7C-3C0FEB886584}" destId="{F6117C12-87C8-4DA2-8A60-0D2163302C90}" srcOrd="0" destOrd="0" presId="urn:microsoft.com/office/officeart/2005/8/layout/list1"/>
    <dgm:cxn modelId="{B596A114-3A52-4FA0-8660-6AE2F959825E}" srcId="{FB96C040-C28A-4C12-BB14-30DD627F8D16}" destId="{1173F18D-4A90-408D-B30F-9B7E3DA8746F}" srcOrd="3" destOrd="0" parTransId="{9AA269FD-D236-4449-B097-CAB5F4D407A6}" sibTransId="{C7CDECED-6A7F-4D8B-8444-0963291A15AE}"/>
    <dgm:cxn modelId="{01CBBBD8-5DF1-42EE-A48F-147CF940A4AB}" type="presOf" srcId="{1173F18D-4A90-408D-B30F-9B7E3DA8746F}" destId="{A2558530-775A-495E-80E5-FDE5055ADD3D}" srcOrd="1" destOrd="0" presId="urn:microsoft.com/office/officeart/2005/8/layout/list1"/>
    <dgm:cxn modelId="{1683905B-1316-44D9-8B7E-BEBAB6F415D4}" type="presOf" srcId="{1173F18D-4A90-408D-B30F-9B7E3DA8746F}" destId="{FD8453F9-DDBB-4FBC-ABA8-9C6981810887}" srcOrd="0" destOrd="0" presId="urn:microsoft.com/office/officeart/2005/8/layout/list1"/>
    <dgm:cxn modelId="{5FB737BE-9DA4-4B14-BDDE-5EB6019E8923}" type="presOf" srcId="{2603ED35-7860-46E0-A021-89F54424317C}" destId="{524E6A9E-69DF-4756-921F-D20547BB38B7}" srcOrd="0" destOrd="0" presId="urn:microsoft.com/office/officeart/2005/8/layout/list1"/>
    <dgm:cxn modelId="{BBCBD58C-9F2E-4C86-B32B-341EB86EDBCD}" srcId="{FB96C040-C28A-4C12-BB14-30DD627F8D16}" destId="{C381F8BC-0B8D-4E32-BDB9-F685A8B98E3B}" srcOrd="0" destOrd="0" parTransId="{0E772C3D-0229-4DF2-8828-9A19C0369877}" sibTransId="{CC7F8D52-4D0E-4A37-B336-F98440434F1F}"/>
    <dgm:cxn modelId="{3D29B8C6-6F79-4E9A-8709-B73CB5B308DB}" type="presOf" srcId="{C381F8BC-0B8D-4E32-BDB9-F685A8B98E3B}" destId="{32338210-8115-4829-B83C-15478DEFDBCD}" srcOrd="0" destOrd="0" presId="urn:microsoft.com/office/officeart/2005/8/layout/list1"/>
    <dgm:cxn modelId="{DA77F0C1-F954-4E65-87AB-92E017AE628E}" srcId="{FB96C040-C28A-4C12-BB14-30DD627F8D16}" destId="{2603ED35-7860-46E0-A021-89F54424317C}" srcOrd="1" destOrd="0" parTransId="{B15D8DB5-EDB7-486B-8DD5-F300862C4024}" sibTransId="{4D641944-2B19-4415-AC2B-2DF9F6E6F421}"/>
    <dgm:cxn modelId="{0F40CA8E-8C9D-4320-A0BE-D2CD1D9E0ADD}" type="presOf" srcId="{792360F3-2C0E-4CAD-AD7C-3C0FEB886584}" destId="{3A0368CA-A75E-4F38-B288-86C0FC955978}" srcOrd="1" destOrd="0" presId="urn:microsoft.com/office/officeart/2005/8/layout/list1"/>
    <dgm:cxn modelId="{E0F6B0E0-B39C-47BA-9932-95A785CD2E4D}" type="presOf" srcId="{2603ED35-7860-46E0-A021-89F54424317C}" destId="{4BEC7C77-8AAF-40E8-A641-8AECE97874EC}" srcOrd="1" destOrd="0" presId="urn:microsoft.com/office/officeart/2005/8/layout/list1"/>
    <dgm:cxn modelId="{3B4B1335-CF9C-46B1-A053-162590448418}" type="presOf" srcId="{C381F8BC-0B8D-4E32-BDB9-F685A8B98E3B}" destId="{E4B016E0-784C-408F-89FA-E78479C48D90}" srcOrd="1" destOrd="0" presId="urn:microsoft.com/office/officeart/2005/8/layout/list1"/>
    <dgm:cxn modelId="{E9D65460-742F-48D4-A75F-F3AE14314395}" type="presParOf" srcId="{1670B7D3-EF86-4E62-BAE3-424D0B1BC044}" destId="{C6B2715C-BA48-48E6-95D5-0E8F09EC6AEA}" srcOrd="0" destOrd="0" presId="urn:microsoft.com/office/officeart/2005/8/layout/list1"/>
    <dgm:cxn modelId="{80CD35B5-9A44-4796-8DA7-03A63CF2929F}" type="presParOf" srcId="{C6B2715C-BA48-48E6-95D5-0E8F09EC6AEA}" destId="{32338210-8115-4829-B83C-15478DEFDBCD}" srcOrd="0" destOrd="0" presId="urn:microsoft.com/office/officeart/2005/8/layout/list1"/>
    <dgm:cxn modelId="{1A805E32-67C9-41B5-AD9A-458DBE2A1656}" type="presParOf" srcId="{C6B2715C-BA48-48E6-95D5-0E8F09EC6AEA}" destId="{E4B016E0-784C-408F-89FA-E78479C48D90}" srcOrd="1" destOrd="0" presId="urn:microsoft.com/office/officeart/2005/8/layout/list1"/>
    <dgm:cxn modelId="{7EA5F543-8E59-486F-BC45-FC661A62DF57}" type="presParOf" srcId="{1670B7D3-EF86-4E62-BAE3-424D0B1BC044}" destId="{D853013A-B0CC-4F0F-B3AE-4B9BBA9E838D}" srcOrd="1" destOrd="0" presId="urn:microsoft.com/office/officeart/2005/8/layout/list1"/>
    <dgm:cxn modelId="{3E3875AD-03E8-4A37-A064-C0E2A14B6AD7}" type="presParOf" srcId="{1670B7D3-EF86-4E62-BAE3-424D0B1BC044}" destId="{E5810644-2CB9-47F8-BB8C-EBEA75D3A629}" srcOrd="2" destOrd="0" presId="urn:microsoft.com/office/officeart/2005/8/layout/list1"/>
    <dgm:cxn modelId="{3CE853B0-5702-4594-AEEC-98283CD11A3C}" type="presParOf" srcId="{1670B7D3-EF86-4E62-BAE3-424D0B1BC044}" destId="{FE8D9ABA-75F1-4FDF-BC92-1B250ED7FEBA}" srcOrd="3" destOrd="0" presId="urn:microsoft.com/office/officeart/2005/8/layout/list1"/>
    <dgm:cxn modelId="{C91CBED4-0103-4D46-870E-D4009A691F50}" type="presParOf" srcId="{1670B7D3-EF86-4E62-BAE3-424D0B1BC044}" destId="{7347E5F7-4497-4652-90D9-B2245D7B1FAC}" srcOrd="4" destOrd="0" presId="urn:microsoft.com/office/officeart/2005/8/layout/list1"/>
    <dgm:cxn modelId="{47C7C659-EF5D-41C1-8882-EAF3E10D9FCA}" type="presParOf" srcId="{7347E5F7-4497-4652-90D9-B2245D7B1FAC}" destId="{524E6A9E-69DF-4756-921F-D20547BB38B7}" srcOrd="0" destOrd="0" presId="urn:microsoft.com/office/officeart/2005/8/layout/list1"/>
    <dgm:cxn modelId="{E753B6BC-8A4B-45B6-B5EC-F547BA019C22}" type="presParOf" srcId="{7347E5F7-4497-4652-90D9-B2245D7B1FAC}" destId="{4BEC7C77-8AAF-40E8-A641-8AECE97874EC}" srcOrd="1" destOrd="0" presId="urn:microsoft.com/office/officeart/2005/8/layout/list1"/>
    <dgm:cxn modelId="{C4408A6E-3FB9-402A-9F4E-5E18B8FD2932}" type="presParOf" srcId="{1670B7D3-EF86-4E62-BAE3-424D0B1BC044}" destId="{4F57A3B3-A855-4CF2-B12E-CBD73C73289C}" srcOrd="5" destOrd="0" presId="urn:microsoft.com/office/officeart/2005/8/layout/list1"/>
    <dgm:cxn modelId="{FFF8A0B0-038C-4B2F-8C91-F90139293387}" type="presParOf" srcId="{1670B7D3-EF86-4E62-BAE3-424D0B1BC044}" destId="{DD3C8D3A-FD6D-405D-8ECA-7C3C92A32C3F}" srcOrd="6" destOrd="0" presId="urn:microsoft.com/office/officeart/2005/8/layout/list1"/>
    <dgm:cxn modelId="{BED3302C-AF8C-49CB-A078-286A5D64CB57}" type="presParOf" srcId="{1670B7D3-EF86-4E62-BAE3-424D0B1BC044}" destId="{7B614A6D-9D40-40ED-AFB0-C677E77AAD46}" srcOrd="7" destOrd="0" presId="urn:microsoft.com/office/officeart/2005/8/layout/list1"/>
    <dgm:cxn modelId="{8EABD92A-F0BD-450B-85C9-26879B3749A7}" type="presParOf" srcId="{1670B7D3-EF86-4E62-BAE3-424D0B1BC044}" destId="{54B9ED65-2581-4090-8522-8BA7E45F600C}" srcOrd="8" destOrd="0" presId="urn:microsoft.com/office/officeart/2005/8/layout/list1"/>
    <dgm:cxn modelId="{89C249C9-E2E7-43BE-975D-D62B4C847098}" type="presParOf" srcId="{54B9ED65-2581-4090-8522-8BA7E45F600C}" destId="{F6117C12-87C8-4DA2-8A60-0D2163302C90}" srcOrd="0" destOrd="0" presId="urn:microsoft.com/office/officeart/2005/8/layout/list1"/>
    <dgm:cxn modelId="{FD460497-DD22-42F2-9AE2-8DF9687D34B9}" type="presParOf" srcId="{54B9ED65-2581-4090-8522-8BA7E45F600C}" destId="{3A0368CA-A75E-4F38-B288-86C0FC955978}" srcOrd="1" destOrd="0" presId="urn:microsoft.com/office/officeart/2005/8/layout/list1"/>
    <dgm:cxn modelId="{56CB5E40-D734-42FC-BC16-AF9A6F73D6C4}" type="presParOf" srcId="{1670B7D3-EF86-4E62-BAE3-424D0B1BC044}" destId="{F23A274F-FDC9-4F3F-AE15-111DB41F0000}" srcOrd="9" destOrd="0" presId="urn:microsoft.com/office/officeart/2005/8/layout/list1"/>
    <dgm:cxn modelId="{560E5116-7F2A-4A69-902F-8DDEB77FD04B}" type="presParOf" srcId="{1670B7D3-EF86-4E62-BAE3-424D0B1BC044}" destId="{4B47411B-6A89-4505-A1CC-E8C060AFB641}" srcOrd="10" destOrd="0" presId="urn:microsoft.com/office/officeart/2005/8/layout/list1"/>
    <dgm:cxn modelId="{D50A0E44-6E8D-4934-85F3-4D2C7EA77682}" type="presParOf" srcId="{1670B7D3-EF86-4E62-BAE3-424D0B1BC044}" destId="{E76938AC-DF00-46BC-A041-D553786CE1F6}" srcOrd="11" destOrd="0" presId="urn:microsoft.com/office/officeart/2005/8/layout/list1"/>
    <dgm:cxn modelId="{0328CB82-D36C-41EE-A820-15006BD9656D}" type="presParOf" srcId="{1670B7D3-EF86-4E62-BAE3-424D0B1BC044}" destId="{A38BF51C-9702-4E5B-8DD8-2B4402B573E2}" srcOrd="12" destOrd="0" presId="urn:microsoft.com/office/officeart/2005/8/layout/list1"/>
    <dgm:cxn modelId="{B12CB864-F638-453B-97D3-24CB8BA2F415}" type="presParOf" srcId="{A38BF51C-9702-4E5B-8DD8-2B4402B573E2}" destId="{FD8453F9-DDBB-4FBC-ABA8-9C6981810887}" srcOrd="0" destOrd="0" presId="urn:microsoft.com/office/officeart/2005/8/layout/list1"/>
    <dgm:cxn modelId="{CBAEDDE3-C865-4175-A994-A3E889179EDF}" type="presParOf" srcId="{A38BF51C-9702-4E5B-8DD8-2B4402B573E2}" destId="{A2558530-775A-495E-80E5-FDE5055ADD3D}" srcOrd="1" destOrd="0" presId="urn:microsoft.com/office/officeart/2005/8/layout/list1"/>
    <dgm:cxn modelId="{FB0D5F94-3601-4CDB-810F-2627A883C1C4}" type="presParOf" srcId="{1670B7D3-EF86-4E62-BAE3-424D0B1BC044}" destId="{061A71E6-052C-436E-AEF0-40060C5E3506}" srcOrd="13" destOrd="0" presId="urn:microsoft.com/office/officeart/2005/8/layout/list1"/>
    <dgm:cxn modelId="{9DB6EA5F-6258-4ED8-A7F6-71F993AEEE3E}" type="presParOf" srcId="{1670B7D3-EF86-4E62-BAE3-424D0B1BC044}" destId="{D773B78F-EAB9-4803-8257-BAB7F3E2A9C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91CEC1-8C6E-47EF-A524-751CAC5A49E5}">
      <dsp:nvSpPr>
        <dsp:cNvPr id="0" name=""/>
        <dsp:cNvSpPr/>
      </dsp:nvSpPr>
      <dsp:spPr>
        <a:xfrm>
          <a:off x="0" y="399572"/>
          <a:ext cx="60960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A25308-9862-4A70-AE40-07833C8F8CF7}">
      <dsp:nvSpPr>
        <dsp:cNvPr id="0" name=""/>
        <dsp:cNvSpPr/>
      </dsp:nvSpPr>
      <dsp:spPr>
        <a:xfrm>
          <a:off x="239688" y="72010"/>
          <a:ext cx="4267200" cy="738000"/>
        </a:xfrm>
        <a:prstGeom prst="round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46050" h="101600"/>
          <a:bevelB w="1016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500" kern="1200" dirty="0" smtClean="0"/>
            <a:t>franko (fco) skladište dobavljača</a:t>
          </a:r>
          <a:endParaRPr lang="hr-HR" sz="2500" kern="1200" dirty="0"/>
        </a:p>
      </dsp:txBody>
      <dsp:txXfrm>
        <a:off x="239688" y="72010"/>
        <a:ext cx="4267200" cy="738000"/>
      </dsp:txXfrm>
    </dsp:sp>
    <dsp:sp modelId="{66C0EEFB-EDB5-47DA-98C3-AD8E8AC361A9}">
      <dsp:nvSpPr>
        <dsp:cNvPr id="0" name=""/>
        <dsp:cNvSpPr/>
      </dsp:nvSpPr>
      <dsp:spPr>
        <a:xfrm>
          <a:off x="0" y="1533572"/>
          <a:ext cx="60960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00137C-ECD2-4474-97C7-167289513860}">
      <dsp:nvSpPr>
        <dsp:cNvPr id="0" name=""/>
        <dsp:cNvSpPr/>
      </dsp:nvSpPr>
      <dsp:spPr>
        <a:xfrm>
          <a:off x="311697" y="1152129"/>
          <a:ext cx="4267200" cy="738000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46050" h="101600"/>
          <a:bevelB w="1016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500" kern="1200" dirty="0" smtClean="0"/>
            <a:t>franko skladište kupca</a:t>
          </a:r>
          <a:endParaRPr lang="hr-HR" sz="2500" kern="1200" dirty="0"/>
        </a:p>
      </dsp:txBody>
      <dsp:txXfrm>
        <a:off x="311697" y="1152129"/>
        <a:ext cx="4267200" cy="738000"/>
      </dsp:txXfrm>
    </dsp:sp>
    <dsp:sp modelId="{66AAF293-F575-4E8C-BC1F-FA091401FE62}">
      <dsp:nvSpPr>
        <dsp:cNvPr id="0" name=""/>
        <dsp:cNvSpPr/>
      </dsp:nvSpPr>
      <dsp:spPr>
        <a:xfrm>
          <a:off x="0" y="2667572"/>
          <a:ext cx="60960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51C14E-5767-400D-A019-1BE68B12019C}">
      <dsp:nvSpPr>
        <dsp:cNvPr id="0" name=""/>
        <dsp:cNvSpPr/>
      </dsp:nvSpPr>
      <dsp:spPr>
        <a:xfrm>
          <a:off x="304800" y="2298572"/>
          <a:ext cx="4267200" cy="738000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46050"/>
          <a:bevelB w="1016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500" kern="1200" dirty="0" smtClean="0"/>
            <a:t>franko neko treće mjesto</a:t>
          </a:r>
          <a:endParaRPr lang="hr-HR" sz="2500" kern="1200" dirty="0"/>
        </a:p>
      </dsp:txBody>
      <dsp:txXfrm>
        <a:off x="304800" y="2298572"/>
        <a:ext cx="4267200" cy="7380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FDACF1-0E89-4FEA-94E4-09C9760D284C}">
      <dsp:nvSpPr>
        <dsp:cNvPr id="0" name=""/>
        <dsp:cNvSpPr/>
      </dsp:nvSpPr>
      <dsp:spPr>
        <a:xfrm>
          <a:off x="0" y="0"/>
          <a:ext cx="6502400" cy="40640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lumMod val="60000"/>
            <a:lumOff val="40000"/>
            <a:alpha val="4500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w="146050" h="101600"/>
          <a:bevelB w="1016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A4B79-9DB0-4AE7-9562-70ADE428AB04}">
      <dsp:nvSpPr>
        <dsp:cNvPr id="0" name=""/>
        <dsp:cNvSpPr/>
      </dsp:nvSpPr>
      <dsp:spPr>
        <a:xfrm>
          <a:off x="2149040" y="2214880"/>
          <a:ext cx="227584" cy="2275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E8219C-19A4-4213-B2E7-37923F47CFD2}">
      <dsp:nvSpPr>
        <dsp:cNvPr id="0" name=""/>
        <dsp:cNvSpPr/>
      </dsp:nvSpPr>
      <dsp:spPr>
        <a:xfrm>
          <a:off x="2262832" y="2328672"/>
          <a:ext cx="2113280" cy="1735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592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>
              <a:latin typeface="Calibri" pitchFamily="34" charset="0"/>
              <a:cs typeface="Calibri" pitchFamily="34" charset="0"/>
            </a:rPr>
            <a:t>PDV po ulaznim računima dobavljača (pretporez)</a:t>
          </a:r>
          <a:endParaRPr lang="hr-HR" sz="2400" kern="1200" dirty="0">
            <a:latin typeface="Calibri" pitchFamily="34" charset="0"/>
            <a:cs typeface="Calibri" pitchFamily="34" charset="0"/>
          </a:endParaRPr>
        </a:p>
      </dsp:txBody>
      <dsp:txXfrm>
        <a:off x="2262832" y="2328672"/>
        <a:ext cx="2113280" cy="1735328"/>
      </dsp:txXfrm>
    </dsp:sp>
    <dsp:sp modelId="{7D260935-D9F7-4B3F-BCE0-DB71D73E9D3D}">
      <dsp:nvSpPr>
        <dsp:cNvPr id="0" name=""/>
        <dsp:cNvSpPr/>
      </dsp:nvSpPr>
      <dsp:spPr>
        <a:xfrm>
          <a:off x="4246064" y="1178560"/>
          <a:ext cx="390144" cy="3901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6B3389-9802-420F-B92F-6744E1799E95}">
      <dsp:nvSpPr>
        <dsp:cNvPr id="0" name=""/>
        <dsp:cNvSpPr/>
      </dsp:nvSpPr>
      <dsp:spPr>
        <a:xfrm>
          <a:off x="3888428" y="946388"/>
          <a:ext cx="2113280" cy="151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729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   Trgovački                    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       popusti </a:t>
          </a:r>
        </a:p>
      </dsp:txBody>
      <dsp:txXfrm>
        <a:off x="3888428" y="946388"/>
        <a:ext cx="2113280" cy="151766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5810644-2CB9-47F8-BB8C-EBEA75D3A629}">
      <dsp:nvSpPr>
        <dsp:cNvPr id="0" name=""/>
        <dsp:cNvSpPr/>
      </dsp:nvSpPr>
      <dsp:spPr>
        <a:xfrm>
          <a:off x="0" y="308135"/>
          <a:ext cx="60960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B016E0-784C-408F-89FA-E78479C48D90}">
      <dsp:nvSpPr>
        <dsp:cNvPr id="0" name=""/>
        <dsp:cNvSpPr/>
      </dsp:nvSpPr>
      <dsp:spPr>
        <a:xfrm>
          <a:off x="304800" y="27695"/>
          <a:ext cx="4267200" cy="560880"/>
        </a:xfrm>
        <a:prstGeom prst="roundRect">
          <a:avLst/>
        </a:prstGeom>
        <a:solidFill>
          <a:srgbClr val="6CC63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46050" h="101600"/>
          <a:bevelB w="1016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900" kern="1200" dirty="0" smtClean="0"/>
            <a:t>rad u paru</a:t>
          </a:r>
          <a:endParaRPr lang="hr-HR" sz="1900" kern="1200" dirty="0"/>
        </a:p>
      </dsp:txBody>
      <dsp:txXfrm>
        <a:off x="304800" y="27695"/>
        <a:ext cx="4267200" cy="560880"/>
      </dsp:txXfrm>
    </dsp:sp>
    <dsp:sp modelId="{DD3C8D3A-FD6D-405D-8ECA-7C3C92A32C3F}">
      <dsp:nvSpPr>
        <dsp:cNvPr id="0" name=""/>
        <dsp:cNvSpPr/>
      </dsp:nvSpPr>
      <dsp:spPr>
        <a:xfrm>
          <a:off x="0" y="1169976"/>
          <a:ext cx="60960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EC7C77-8AAF-40E8-A641-8AECE97874EC}">
      <dsp:nvSpPr>
        <dsp:cNvPr id="0" name=""/>
        <dsp:cNvSpPr/>
      </dsp:nvSpPr>
      <dsp:spPr>
        <a:xfrm>
          <a:off x="304800" y="889536"/>
          <a:ext cx="4267200" cy="560880"/>
        </a:xfrm>
        <a:prstGeom prst="roundRect">
          <a:avLst/>
        </a:prstGeom>
        <a:solidFill>
          <a:srgbClr val="92170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46050" h="101600"/>
          <a:bevelB w="1016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900" kern="1200" dirty="0" smtClean="0"/>
            <a:t>izračunajte nabavnu cijenu zaliha </a:t>
          </a:r>
          <a:endParaRPr lang="hr-HR" sz="1900" kern="1200" dirty="0"/>
        </a:p>
      </dsp:txBody>
      <dsp:txXfrm>
        <a:off x="304800" y="889536"/>
        <a:ext cx="4267200" cy="560880"/>
      </dsp:txXfrm>
    </dsp:sp>
    <dsp:sp modelId="{4B47411B-6A89-4505-A1CC-E8C060AFB641}">
      <dsp:nvSpPr>
        <dsp:cNvPr id="0" name=""/>
        <dsp:cNvSpPr/>
      </dsp:nvSpPr>
      <dsp:spPr>
        <a:xfrm>
          <a:off x="0" y="2031816"/>
          <a:ext cx="60960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0368CA-A75E-4F38-B288-86C0FC955978}">
      <dsp:nvSpPr>
        <dsp:cNvPr id="0" name=""/>
        <dsp:cNvSpPr/>
      </dsp:nvSpPr>
      <dsp:spPr>
        <a:xfrm>
          <a:off x="304800" y="1751376"/>
          <a:ext cx="4267200" cy="560880"/>
        </a:xfrm>
        <a:prstGeom prst="roundRect">
          <a:avLst/>
        </a:prstGeom>
        <a:solidFill>
          <a:srgbClr val="0099CC"/>
        </a:solidFill>
        <a:ln w="25400" cap="flat" cmpd="sng" algn="ctr">
          <a:solidFill>
            <a:srgbClr val="0099CC"/>
          </a:solidFill>
          <a:prstDash val="solid"/>
        </a:ln>
        <a:effectLst/>
        <a:scene3d>
          <a:camera prst="orthographicFront"/>
          <a:lightRig rig="threePt" dir="t"/>
        </a:scene3d>
        <a:sp3d>
          <a:bevelT w="146050" h="101600"/>
          <a:bevelB w="1016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900" kern="1200" dirty="0" smtClean="0"/>
            <a:t>trajanje: 15 min</a:t>
          </a:r>
          <a:endParaRPr lang="hr-HR" sz="1900" kern="1200" dirty="0"/>
        </a:p>
      </dsp:txBody>
      <dsp:txXfrm>
        <a:off x="304800" y="1751376"/>
        <a:ext cx="4267200" cy="560880"/>
      </dsp:txXfrm>
    </dsp:sp>
    <dsp:sp modelId="{D773B78F-EAB9-4803-8257-BAB7F3E2A9CF}">
      <dsp:nvSpPr>
        <dsp:cNvPr id="0" name=""/>
        <dsp:cNvSpPr/>
      </dsp:nvSpPr>
      <dsp:spPr>
        <a:xfrm>
          <a:off x="0" y="2893656"/>
          <a:ext cx="60960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558530-775A-495E-80E5-FDE5055ADD3D}">
      <dsp:nvSpPr>
        <dsp:cNvPr id="0" name=""/>
        <dsp:cNvSpPr/>
      </dsp:nvSpPr>
      <dsp:spPr>
        <a:xfrm>
          <a:off x="311697" y="2592289"/>
          <a:ext cx="4267200" cy="560880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46050" h="101600"/>
          <a:bevelB w="1016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900" kern="1200" dirty="0" smtClean="0"/>
            <a:t>predstavljanje: </a:t>
          </a:r>
          <a:r>
            <a:rPr lang="hr-HR" sz="1900" kern="1200" dirty="0" smtClean="0"/>
            <a:t>3 </a:t>
          </a:r>
          <a:r>
            <a:rPr lang="hr-HR" sz="1900" kern="1200" dirty="0" smtClean="0"/>
            <a:t>min     </a:t>
          </a:r>
          <a:endParaRPr lang="hr-HR" sz="1900" kern="1200" dirty="0"/>
        </a:p>
      </dsp:txBody>
      <dsp:txXfrm>
        <a:off x="311697" y="2592289"/>
        <a:ext cx="4267200" cy="560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69638-0C66-45E5-9E41-8A4A7DBF6E0A}" type="datetimeFigureOut">
              <a:rPr lang="hr-HR" smtClean="0"/>
              <a:pPr/>
              <a:t>8.3.2017.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6AA28-6448-4B58-B86C-EC218ACC8383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409662839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2744012" y="756700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" name="Shape 11"/>
          <p:cNvSpPr/>
          <p:nvPr/>
        </p:nvSpPr>
        <p:spPr>
          <a:xfrm rot="10800000">
            <a:off x="5318350" y="32667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044700" y="1444255"/>
            <a:ext cx="3054600" cy="1537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 dirty="0"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hr"/>
              <a:pPr lvl="0">
                <a:spcBef>
                  <a:spcPts val="0"/>
                </a:spcBef>
                <a:buNone/>
              </a:pPr>
              <a:t>‹#›</a:t>
            </a:fld>
            <a:endParaRPr lang="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hr"/>
              <a:pPr lvl="0">
                <a:spcBef>
                  <a:spcPts val="0"/>
                </a:spcBef>
                <a:buNone/>
              </a:pPr>
              <a:t>‹#›</a:t>
            </a:fld>
            <a:endParaRPr lang="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hr"/>
              <a:pPr lvl="0">
                <a:spcBef>
                  <a:spcPts val="0"/>
                </a:spcBef>
                <a:buNone/>
              </a:pPr>
              <a:t>‹#›</a:t>
            </a:fld>
            <a:endParaRPr lang="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flipH="1">
            <a:off x="7595937" y="4602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" name="Shape 17"/>
          <p:cNvSpPr/>
          <p:nvPr/>
        </p:nvSpPr>
        <p:spPr>
          <a:xfrm rot="10800000" flipH="1">
            <a:off x="466425" y="35583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hr"/>
              <a:pPr lvl="0">
                <a:spcBef>
                  <a:spcPts val="0"/>
                </a:spcBef>
                <a:buNone/>
              </a:pPr>
              <a:t>‹#›</a:t>
            </a:fld>
            <a:endParaRPr lang="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147920" y="4691900"/>
            <a:ext cx="8661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hr"/>
              <a:t>08.03.2017.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hr"/>
              <a:pPr lvl="0">
                <a:spcBef>
                  <a:spcPts val="0"/>
                </a:spcBef>
                <a:buNone/>
              </a:pPr>
              <a:t>‹#›</a:t>
            </a:fld>
            <a:endParaRPr lang="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hr"/>
              <a:pPr lvl="0">
                <a:spcBef>
                  <a:spcPts val="0"/>
                </a:spcBef>
                <a:buNone/>
              </a:pPr>
              <a:t>‹#›</a:t>
            </a:fld>
            <a:endParaRPr lang="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3000"/>
            </a:lvl1pPr>
            <a:lvl2pPr lvl="1">
              <a:spcBef>
                <a:spcPts val="0"/>
              </a:spcBef>
              <a:buSzPct val="100000"/>
              <a:defRPr sz="3000"/>
            </a:lvl2pPr>
            <a:lvl3pPr lvl="2">
              <a:spcBef>
                <a:spcPts val="0"/>
              </a:spcBef>
              <a:buSzPct val="100000"/>
              <a:defRPr sz="3000"/>
            </a:lvl3pPr>
            <a:lvl4pPr lvl="3">
              <a:spcBef>
                <a:spcPts val="0"/>
              </a:spcBef>
              <a:buSzPct val="100000"/>
              <a:defRPr sz="3000"/>
            </a:lvl4pPr>
            <a:lvl5pPr lvl="4">
              <a:spcBef>
                <a:spcPts val="0"/>
              </a:spcBef>
              <a:buSzPct val="100000"/>
              <a:defRPr sz="3000"/>
            </a:lvl5pPr>
            <a:lvl6pPr lvl="5">
              <a:spcBef>
                <a:spcPts val="0"/>
              </a:spcBef>
              <a:buSzPct val="100000"/>
              <a:defRPr sz="3000"/>
            </a:lvl6pPr>
            <a:lvl7pPr lvl="6">
              <a:spcBef>
                <a:spcPts val="0"/>
              </a:spcBef>
              <a:buSzPct val="100000"/>
              <a:defRPr sz="3000"/>
            </a:lvl7pPr>
            <a:lvl8pPr lvl="7">
              <a:spcBef>
                <a:spcPts val="0"/>
              </a:spcBef>
              <a:buSzPct val="100000"/>
              <a:defRPr sz="3000"/>
            </a:lvl8pPr>
            <a:lvl9pPr lvl="8"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311700" y="1399399"/>
            <a:ext cx="2808000" cy="2784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hr"/>
              <a:pPr lvl="0">
                <a:spcBef>
                  <a:spcPts val="0"/>
                </a:spcBef>
                <a:buNone/>
              </a:pPr>
              <a:t>‹#›</a:t>
            </a:fld>
            <a:endParaRPr lang="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hr"/>
              <a:pPr lvl="0">
                <a:spcBef>
                  <a:spcPts val="0"/>
                </a:spcBef>
                <a:buNone/>
              </a:pPr>
              <a:t>‹#›</a:t>
            </a:fld>
            <a:endParaRPr lang="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200" cy="1574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hr">
                <a:solidFill>
                  <a:schemeClr val="lt1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hr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hr"/>
              <a:pPr lvl="0">
                <a:spcBef>
                  <a:spcPts val="0"/>
                </a:spcBef>
                <a:buNone/>
              </a:pPr>
              <a:t>‹#›</a:t>
            </a:fld>
            <a:endParaRPr lang="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Open Sans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hr"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hr" sz="100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539552" y="339502"/>
            <a:ext cx="8264343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h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Ponovimo: Pojam i vrste zaliha</a:t>
            </a:r>
            <a:endParaRPr lang="h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Trebuchet MS"/>
            </a:endParaRP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1106400" y="1059583"/>
            <a:ext cx="7664700" cy="360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Georgia"/>
              <a:buAutoNum type="arabicPeriod"/>
            </a:pPr>
            <a:endParaRPr lang="hr" sz="2000" i="1" dirty="0">
              <a:latin typeface="Calibri" pitchFamily="34" charset="0"/>
              <a:ea typeface="Georgia"/>
              <a:cs typeface="Calibri" pitchFamily="34" charset="0"/>
              <a:sym typeface="Georgia"/>
            </a:endParaRPr>
          </a:p>
          <a:p>
            <a:pPr lvl="0" rtl="0">
              <a:spcBef>
                <a:spcPts val="0"/>
              </a:spcBef>
              <a:buNone/>
            </a:pPr>
            <a:endParaRPr lang="hr" dirty="0"/>
          </a:p>
        </p:txBody>
      </p:sp>
      <p:sp>
        <p:nvSpPr>
          <p:cNvPr id="10" name="TekstniOkvir 9"/>
          <p:cNvSpPr txBox="1"/>
          <p:nvPr/>
        </p:nvSpPr>
        <p:spPr>
          <a:xfrm>
            <a:off x="2627784" y="2211710"/>
            <a:ext cx="4032448" cy="523220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w="273050"/>
            <a:bevelB w="0"/>
          </a:sp3d>
        </p:spPr>
        <p:txBody>
          <a:bodyPr wrap="square" rtlCol="0">
            <a:spAutoFit/>
          </a:bodyPr>
          <a:lstStyle/>
          <a:p>
            <a:pPr marL="457200" lvl="0" indent="-228600" algn="ctr"/>
            <a:r>
              <a:rPr lang="hr" sz="2800" i="1" dirty="0" smtClean="0">
                <a:latin typeface="Calibri" pitchFamily="34" charset="0"/>
                <a:ea typeface="Georgia"/>
                <a:cs typeface="Calibri" pitchFamily="34" charset="0"/>
                <a:sym typeface="Georgia"/>
              </a:rPr>
              <a:t>2. Čemu služe zalihe?</a:t>
            </a:r>
            <a:endParaRPr lang="hr" sz="2800" i="1" dirty="0">
              <a:latin typeface="Calibri" pitchFamily="34" charset="0"/>
              <a:ea typeface="Georgia"/>
              <a:cs typeface="Calibri" pitchFamily="34" charset="0"/>
              <a:sym typeface="Georgia"/>
            </a:endParaRPr>
          </a:p>
        </p:txBody>
      </p:sp>
      <p:sp>
        <p:nvSpPr>
          <p:cNvPr id="9" name="TekstniOkvir 8"/>
          <p:cNvSpPr txBox="1"/>
          <p:nvPr/>
        </p:nvSpPr>
        <p:spPr>
          <a:xfrm>
            <a:off x="2771800" y="2211710"/>
            <a:ext cx="3744416" cy="523220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46050"/>
            <a:bevelB w="101600"/>
          </a:sp3d>
        </p:spPr>
        <p:txBody>
          <a:bodyPr wrap="square" rtlCol="0">
            <a:spAutoFit/>
          </a:bodyPr>
          <a:lstStyle/>
          <a:p>
            <a:pPr marL="457200" lvl="0" indent="-228600" algn="ctr"/>
            <a:r>
              <a:rPr lang="hr" sz="2800" i="1" dirty="0" smtClean="0">
                <a:latin typeface="Calibri" pitchFamily="34" charset="0"/>
                <a:ea typeface="Georgia"/>
                <a:cs typeface="Calibri" pitchFamily="34" charset="0"/>
                <a:sym typeface="Georgia"/>
              </a:rPr>
              <a:t>1. Što su zalihe?</a:t>
            </a:r>
            <a:endParaRPr lang="hr" sz="2800" i="1" dirty="0">
              <a:latin typeface="Calibri" pitchFamily="34" charset="0"/>
              <a:ea typeface="Georgia"/>
              <a:cs typeface="Calibri" pitchFamily="34" charset="0"/>
              <a:sym typeface="Georgia"/>
            </a:endParaRPr>
          </a:p>
        </p:txBody>
      </p:sp>
      <p:sp>
        <p:nvSpPr>
          <p:cNvPr id="12" name="TekstniOkvir 11"/>
          <p:cNvSpPr txBox="1"/>
          <p:nvPr/>
        </p:nvSpPr>
        <p:spPr>
          <a:xfrm>
            <a:off x="899592" y="1707654"/>
            <a:ext cx="7920880" cy="1384995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w="146050"/>
            <a:bevelB w="101600"/>
          </a:sp3d>
        </p:spPr>
        <p:txBody>
          <a:bodyPr wrap="square" rtlCol="0">
            <a:spAutoFit/>
          </a:bodyPr>
          <a:lstStyle/>
          <a:p>
            <a:pPr marL="457200" lvl="0" indent="-228600"/>
            <a:r>
              <a:rPr lang="hr" sz="2800" i="1" dirty="0" smtClean="0">
                <a:latin typeface="Calibri" pitchFamily="34" charset="0"/>
                <a:ea typeface="Georgia"/>
                <a:cs typeface="Calibri" pitchFamily="34" charset="0"/>
                <a:sym typeface="Georgia"/>
              </a:rPr>
              <a:t>5. Koja je razlika između sirovina i materijala?              </a:t>
            </a:r>
          </a:p>
          <a:p>
            <a:pPr marL="457200" lvl="0" indent="-228600"/>
            <a:r>
              <a:rPr lang="hr" sz="2800" i="1" dirty="0" smtClean="0">
                <a:latin typeface="Calibri" pitchFamily="34" charset="0"/>
                <a:ea typeface="Georgia"/>
                <a:cs typeface="Calibri" pitchFamily="34" charset="0"/>
                <a:sym typeface="Georgia"/>
              </a:rPr>
              <a:t>         Objasni na primjeru pšenice i brašna.</a:t>
            </a:r>
          </a:p>
          <a:p>
            <a:pPr marL="457200" lvl="0" indent="-228600"/>
            <a:endParaRPr lang="hr" i="1" dirty="0" smtClean="0">
              <a:latin typeface="Calibri" pitchFamily="34" charset="0"/>
              <a:ea typeface="Georgia"/>
              <a:cs typeface="Calibri" pitchFamily="34" charset="0"/>
              <a:sym typeface="Georgia"/>
            </a:endParaRPr>
          </a:p>
          <a:p>
            <a:pPr marL="457200" lvl="0" indent="-228600"/>
            <a:endParaRPr lang="hr" i="1" dirty="0">
              <a:latin typeface="Calibri" pitchFamily="34" charset="0"/>
              <a:ea typeface="Georgia"/>
              <a:cs typeface="Calibri" pitchFamily="34" charset="0"/>
              <a:sym typeface="Georgia"/>
            </a:endParaRPr>
          </a:p>
        </p:txBody>
      </p:sp>
      <p:sp>
        <p:nvSpPr>
          <p:cNvPr id="13" name="TekstniOkvir 12"/>
          <p:cNvSpPr txBox="1"/>
          <p:nvPr/>
        </p:nvSpPr>
        <p:spPr>
          <a:xfrm>
            <a:off x="1115616" y="1995686"/>
            <a:ext cx="7272808" cy="954107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w="146050"/>
            <a:bevelB w="101600"/>
          </a:sp3d>
        </p:spPr>
        <p:txBody>
          <a:bodyPr wrap="square" rtlCol="0">
            <a:spAutoFit/>
          </a:bodyPr>
          <a:lstStyle/>
          <a:p>
            <a:pPr marL="457200" indent="-228600" algn="ctr"/>
            <a:r>
              <a:rPr lang="hr" sz="2800" i="1" dirty="0" smtClean="0">
                <a:latin typeface="Calibri" pitchFamily="34" charset="0"/>
                <a:ea typeface="Georgia"/>
                <a:cs typeface="Calibri" pitchFamily="34" charset="0"/>
                <a:sym typeface="Georgia"/>
              </a:rPr>
              <a:t>3. U kojim razredima kontnog plana knjižimo zalihe?</a:t>
            </a:r>
          </a:p>
        </p:txBody>
      </p:sp>
      <p:sp>
        <p:nvSpPr>
          <p:cNvPr id="14" name="TekstniOkvir 13"/>
          <p:cNvSpPr txBox="1"/>
          <p:nvPr/>
        </p:nvSpPr>
        <p:spPr>
          <a:xfrm>
            <a:off x="1043608" y="1995686"/>
            <a:ext cx="7632848" cy="954107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w="146050"/>
            <a:bevelB w="101600"/>
          </a:sp3d>
        </p:spPr>
        <p:txBody>
          <a:bodyPr wrap="square" rtlCol="0">
            <a:spAutoFit/>
          </a:bodyPr>
          <a:lstStyle/>
          <a:p>
            <a:pPr marL="457200" lvl="0" indent="-228600" algn="ctr"/>
            <a:r>
              <a:rPr lang="hr" sz="2800" i="1" dirty="0" smtClean="0">
                <a:latin typeface="Calibri" pitchFamily="34" charset="0"/>
                <a:ea typeface="Georgia"/>
                <a:cs typeface="Calibri" pitchFamily="34" charset="0"/>
                <a:sym typeface="Georgia"/>
              </a:rPr>
              <a:t>4. Nabrojite zalihe koje se knjiže u razredu 3 kontnog plana.</a:t>
            </a:r>
            <a:endParaRPr lang="hr" sz="2800" i="1" dirty="0">
              <a:latin typeface="Calibri" pitchFamily="34" charset="0"/>
              <a:ea typeface="Georgia"/>
              <a:cs typeface="Calibri" pitchFamily="34" charset="0"/>
              <a:sym typeface="Georgia"/>
            </a:endParaRPr>
          </a:p>
        </p:txBody>
      </p:sp>
      <p:sp>
        <p:nvSpPr>
          <p:cNvPr id="15" name="TekstniOkvir 14"/>
          <p:cNvSpPr txBox="1"/>
          <p:nvPr/>
        </p:nvSpPr>
        <p:spPr>
          <a:xfrm>
            <a:off x="1259632" y="2211710"/>
            <a:ext cx="6912768" cy="523220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w="146050"/>
            <a:bevelB w="101600"/>
          </a:sp3d>
        </p:spPr>
        <p:txBody>
          <a:bodyPr wrap="square" rtlCol="0">
            <a:spAutoFit/>
          </a:bodyPr>
          <a:lstStyle/>
          <a:p>
            <a:pPr marL="457200" lvl="0" indent="-228600" algn="ctr"/>
            <a:r>
              <a:rPr lang="hr" sz="2800" i="1" dirty="0" smtClean="0">
                <a:latin typeface="Calibri" pitchFamily="34" charset="0"/>
                <a:ea typeface="Georgia"/>
                <a:cs typeface="Calibri" pitchFamily="34" charset="0"/>
                <a:sym typeface="Georgia"/>
              </a:rPr>
              <a:t>6. Što su rezervni (pričuvni) dijelovi?</a:t>
            </a:r>
            <a:endParaRPr lang="hr" sz="2800" i="1" dirty="0">
              <a:latin typeface="Calibri" pitchFamily="34" charset="0"/>
              <a:ea typeface="Georgia"/>
              <a:cs typeface="Calibri" pitchFamily="34" charset="0"/>
              <a:sym typeface="Georgia"/>
            </a:endParaRPr>
          </a:p>
        </p:txBody>
      </p:sp>
      <p:sp>
        <p:nvSpPr>
          <p:cNvPr id="16" name="TekstniOkvir 15"/>
          <p:cNvSpPr txBox="1"/>
          <p:nvPr/>
        </p:nvSpPr>
        <p:spPr>
          <a:xfrm>
            <a:off x="2123728" y="1923678"/>
            <a:ext cx="4896544" cy="954107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w="146050"/>
            <a:bevelB w="101600"/>
          </a:sp3d>
        </p:spPr>
        <p:txBody>
          <a:bodyPr wrap="square" rtlCol="0">
            <a:spAutoFit/>
          </a:bodyPr>
          <a:lstStyle/>
          <a:p>
            <a:pPr marL="457200" lvl="0" indent="-228600"/>
            <a:r>
              <a:rPr lang="hr" sz="2800" i="1" dirty="0" smtClean="0">
                <a:latin typeface="Calibri" pitchFamily="34" charset="0"/>
                <a:ea typeface="Georgia"/>
                <a:cs typeface="Calibri" pitchFamily="34" charset="0"/>
                <a:sym typeface="Georgia"/>
              </a:rPr>
              <a:t>7. Što se podrazumijeva pod pojmom sitnog inventara?</a:t>
            </a:r>
            <a:endParaRPr lang="hr" sz="2800" i="1" dirty="0">
              <a:latin typeface="Calibri" pitchFamily="34" charset="0"/>
              <a:ea typeface="Georgia"/>
              <a:cs typeface="Calibri" pitchFamily="34" charset="0"/>
              <a:sym typeface="Georgia"/>
            </a:endParaRPr>
          </a:p>
        </p:txBody>
      </p:sp>
      <p:sp>
        <p:nvSpPr>
          <p:cNvPr id="17" name="TekstniOkvir 16"/>
          <p:cNvSpPr txBox="1"/>
          <p:nvPr/>
        </p:nvSpPr>
        <p:spPr>
          <a:xfrm>
            <a:off x="827584" y="1707654"/>
            <a:ext cx="7848872" cy="1384995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w="146050"/>
            <a:bevelB w="101600"/>
          </a:sp3d>
        </p:spPr>
        <p:txBody>
          <a:bodyPr wrap="square" rtlCol="0">
            <a:spAutoFit/>
          </a:bodyPr>
          <a:lstStyle/>
          <a:p>
            <a:pPr marL="457200" lvl="0" indent="-228600"/>
            <a:r>
              <a:rPr lang="hr" sz="2800" i="1" dirty="0" smtClean="0">
                <a:latin typeface="Calibri" pitchFamily="34" charset="0"/>
                <a:ea typeface="Georgia"/>
                <a:cs typeface="Calibri" pitchFamily="34" charset="0"/>
                <a:sym typeface="Georgia"/>
              </a:rPr>
              <a:t>8. Računalo nabavne vrijednosti 2.800,00 kn dio je:</a:t>
            </a:r>
          </a:p>
          <a:p>
            <a:pPr marL="914400" lvl="0" indent="-228600">
              <a:buFont typeface="Georgia"/>
              <a:buAutoNum type="alphaLcParenR"/>
            </a:pPr>
            <a:r>
              <a:rPr lang="hr" sz="2800" i="1" dirty="0" smtClean="0">
                <a:latin typeface="Calibri" pitchFamily="34" charset="0"/>
                <a:ea typeface="Georgia"/>
                <a:cs typeface="Calibri" pitchFamily="34" charset="0"/>
                <a:sym typeface="Georgia"/>
              </a:rPr>
              <a:t> dugotrajne imovine</a:t>
            </a:r>
          </a:p>
          <a:p>
            <a:pPr marL="914400" lvl="0" indent="-228600">
              <a:buFont typeface="Georgia"/>
              <a:buAutoNum type="alphaLcParenR"/>
            </a:pPr>
            <a:r>
              <a:rPr lang="hr" sz="2800" i="1" dirty="0" smtClean="0">
                <a:latin typeface="Calibri" pitchFamily="34" charset="0"/>
                <a:ea typeface="Georgia"/>
                <a:cs typeface="Calibri" pitchFamily="34" charset="0"/>
                <a:sym typeface="Georgia"/>
              </a:rPr>
              <a:t> kratkotrajne imovine (sitni inventar)</a:t>
            </a:r>
            <a:endParaRPr lang="hr" sz="2800" i="1" dirty="0">
              <a:latin typeface="Calibri" pitchFamily="34" charset="0"/>
              <a:ea typeface="Georgia"/>
              <a:cs typeface="Calibri" pitchFamily="34" charset="0"/>
              <a:sym typeface="Georgia"/>
            </a:endParaRPr>
          </a:p>
        </p:txBody>
      </p:sp>
      <p:pic>
        <p:nvPicPr>
          <p:cNvPr id="1026" name="Picture 2" descr="C:\Users\Stipković\Desktop\stock-vector-girl-and-boy-in-a-classroom-829882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240" y="3507854"/>
            <a:ext cx="2411760" cy="1635646"/>
          </a:xfrm>
          <a:prstGeom prst="rect">
            <a:avLst/>
          </a:prstGeom>
          <a:noFill/>
        </p:spPr>
      </p:pic>
      <p:sp>
        <p:nvSpPr>
          <p:cNvPr id="18" name="Shape 62"/>
          <p:cNvSpPr/>
          <p:nvPr/>
        </p:nvSpPr>
        <p:spPr>
          <a:xfrm rot="-5400000">
            <a:off x="-2053515" y="2356506"/>
            <a:ext cx="4795204" cy="329149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 dirty="0"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>
                  <a:gsLst>
                    <a:gs pos="0">
                      <a:srgbClr val="DCECD5"/>
                    </a:gs>
                    <a:gs pos="100000">
                      <a:srgbClr val="93BC81"/>
                    </a:gs>
                  </a:gsLst>
                  <a:lin ang="5400012" scaled="0"/>
                </a:gradFill>
                <a:latin typeface="Calibri" pitchFamily="34" charset="0"/>
                <a:cs typeface="Calibri" pitchFamily="34" charset="0"/>
              </a:rPr>
              <a:t>RAČUNOVODSTVO/ 2. </a:t>
            </a:r>
            <a:r>
              <a:rPr b="1" i="0" dirty="0" err="1"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>
                  <a:gsLst>
                    <a:gs pos="0">
                      <a:srgbClr val="DCECD5"/>
                    </a:gs>
                    <a:gs pos="100000">
                      <a:srgbClr val="93BC81"/>
                    </a:gs>
                  </a:gsLst>
                  <a:lin ang="5400012" scaled="0"/>
                </a:gradFill>
                <a:latin typeface="Calibri" pitchFamily="34" charset="0"/>
                <a:cs typeface="Calibri" pitchFamily="34" charset="0"/>
              </a:rPr>
              <a:t>razred</a:t>
            </a:r>
            <a:r>
              <a:rPr b="1" i="0" dirty="0"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>
                  <a:gsLst>
                    <a:gs pos="0">
                      <a:srgbClr val="DCECD5"/>
                    </a:gs>
                    <a:gs pos="100000">
                      <a:srgbClr val="93BC81"/>
                    </a:gs>
                  </a:gsLst>
                  <a:lin ang="5400012" scaled="0"/>
                </a:gradFill>
                <a:latin typeface="Calibri" pitchFamily="34" charset="0"/>
                <a:cs typeface="Calibri" pitchFamily="34" charset="0"/>
              </a:rPr>
              <a:t>, </a:t>
            </a:r>
            <a:r>
              <a:rPr b="1" i="0" dirty="0" err="1"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>
                  <a:gsLst>
                    <a:gs pos="0">
                      <a:srgbClr val="DCECD5"/>
                    </a:gs>
                    <a:gs pos="100000">
                      <a:srgbClr val="93BC81"/>
                    </a:gs>
                  </a:gsLst>
                  <a:lin ang="5400012" scaled="0"/>
                </a:gradFill>
                <a:latin typeface="Calibri" pitchFamily="34" charset="0"/>
                <a:cs typeface="Calibri" pitchFamily="34" charset="0"/>
              </a:rPr>
              <a:t>ekonomist</a:t>
            </a:r>
            <a:endParaRPr b="1" i="0" dirty="0"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gradFill>
                <a:gsLst>
                  <a:gs pos="0">
                    <a:srgbClr val="DCECD5"/>
                  </a:gs>
                  <a:gs pos="100000">
                    <a:srgbClr val="93BC81"/>
                  </a:gs>
                </a:gsLst>
                <a:lin ang="5400012" scaled="0"/>
              </a:gra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TekstniOkvir 18"/>
          <p:cNvSpPr txBox="1"/>
          <p:nvPr/>
        </p:nvSpPr>
        <p:spPr>
          <a:xfrm>
            <a:off x="5796136" y="123478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dirty="0" smtClean="0">
                <a:latin typeface="Economica" charset="0"/>
              </a:rPr>
              <a:t>Vela Luka, 09. ožujka 2017. g.</a:t>
            </a:r>
            <a:endParaRPr lang="hr-HR" dirty="0">
              <a:latin typeface="Economica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10" grpId="0" animBg="1"/>
      <p:bldP spid="10" grpId="1" animBg="1"/>
      <p:bldP spid="9" grpId="0" animBg="1"/>
      <p:bldP spid="9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3400" y="123478"/>
            <a:ext cx="8520600" cy="831300"/>
          </a:xfrm>
        </p:spPr>
        <p:txBody>
          <a:bodyPr/>
          <a:lstStyle/>
          <a:p>
            <a:r>
              <a:rPr lang="hr-HR" dirty="0" smtClean="0">
                <a:latin typeface="Economica" charset="0"/>
                <a:cs typeface="Calibri" pitchFamily="34" charset="0"/>
              </a:rPr>
              <a:t>franko skladište neko treće mjesto</a:t>
            </a:r>
            <a:endParaRPr lang="hr-HR" dirty="0">
              <a:latin typeface="Economica" charset="0"/>
              <a:cs typeface="Calibri" pitchFamily="34" charset="0"/>
            </a:endParaRPr>
          </a:p>
        </p:txBody>
      </p:sp>
      <p:sp>
        <p:nvSpPr>
          <p:cNvPr id="5" name="Rezervirano mjesto teksta 4"/>
          <p:cNvSpPr>
            <a:spLocks noGrp="1"/>
          </p:cNvSpPr>
          <p:nvPr>
            <p:ph type="body" idx="1"/>
          </p:nvPr>
        </p:nvSpPr>
        <p:spPr>
          <a:xfrm>
            <a:off x="6660232" y="1275606"/>
            <a:ext cx="2232248" cy="1368152"/>
          </a:xfrm>
          <a:prstGeom prst="round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 contourW="12700">
            <a:bevelT w="146050"/>
            <a:bevelB w="101600"/>
            <a:contourClr>
              <a:schemeClr val="accent6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PRODAVATELJ (DOBAVLJAČ) IZ OSIJEKA 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323528" y="3723878"/>
            <a:ext cx="1800200" cy="1152128"/>
          </a:xfrm>
          <a:prstGeom prst="round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07950"/>
            <a:bevelB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600"/>
              </a:spcAft>
              <a:buClr>
                <a:schemeClr val="dk1"/>
              </a:buClr>
              <a:buSzPct val="100000"/>
            </a:pPr>
            <a:r>
              <a:rPr lang="hr-HR" sz="18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KUPAC </a:t>
            </a:r>
          </a:p>
          <a:p>
            <a:pPr algn="ctr">
              <a:lnSpc>
                <a:spcPct val="115000"/>
              </a:lnSpc>
              <a:spcAft>
                <a:spcPts val="1600"/>
              </a:spcAft>
              <a:buClr>
                <a:schemeClr val="dk1"/>
              </a:buClr>
              <a:buSzPct val="100000"/>
            </a:pPr>
            <a:r>
              <a:rPr lang="hr-HR" sz="18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  RIJECI</a:t>
            </a:r>
          </a:p>
        </p:txBody>
      </p:sp>
      <p:sp>
        <p:nvSpPr>
          <p:cNvPr id="27" name="Oblačić s četverosmjernom strelicom 26"/>
          <p:cNvSpPr/>
          <p:nvPr/>
        </p:nvSpPr>
        <p:spPr>
          <a:xfrm>
            <a:off x="3275856" y="1707654"/>
            <a:ext cx="504056" cy="576064"/>
          </a:xfrm>
          <a:prstGeom prst="quadArrow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Rezervirano mjesto teksta 4"/>
          <p:cNvSpPr txBox="1">
            <a:spLocks/>
          </p:cNvSpPr>
          <p:nvPr/>
        </p:nvSpPr>
        <p:spPr>
          <a:xfrm>
            <a:off x="1115616" y="987574"/>
            <a:ext cx="4464496" cy="6480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 contourW="12700">
            <a:bevelT w="146050"/>
            <a:bevelB w="101600"/>
            <a:contourClr>
              <a:schemeClr val="accent6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91425" rIns="91425" bIns="91425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Open Sans"/>
              <a:buNone/>
              <a:tabLst/>
              <a:defRPr/>
            </a:pPr>
            <a:r>
              <a:rPr kumimoji="0" lang="hr-H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rPr>
              <a:t>ŽELJEZNIČKI</a:t>
            </a:r>
            <a:r>
              <a:rPr kumimoji="0" lang="hr-HR" sz="1800" b="0" i="0" u="none" strike="noStrike" kern="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kumimoji="0" lang="hr-HR" sz="1800" b="0" i="0" u="none" strike="noStrike" kern="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rPr>
              <a:t>KOLODVOR - ZAGREB</a:t>
            </a:r>
            <a:endParaRPr kumimoji="0" lang="hr-HR" sz="18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" name="Ravni poveznik 13"/>
          <p:cNvCxnSpPr/>
          <p:nvPr/>
        </p:nvCxnSpPr>
        <p:spPr>
          <a:xfrm>
            <a:off x="3851920" y="1995686"/>
            <a:ext cx="2736304" cy="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avni poveznik sa strelicom 22"/>
          <p:cNvCxnSpPr/>
          <p:nvPr/>
        </p:nvCxnSpPr>
        <p:spPr>
          <a:xfrm flipH="1">
            <a:off x="2195736" y="4227934"/>
            <a:ext cx="1368152" cy="0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avni poveznik 33"/>
          <p:cNvCxnSpPr/>
          <p:nvPr/>
        </p:nvCxnSpPr>
        <p:spPr>
          <a:xfrm>
            <a:off x="3563888" y="2355726"/>
            <a:ext cx="0" cy="1872208"/>
          </a:xfrm>
          <a:prstGeom prst="line">
            <a:avLst/>
          </a:prstGeom>
          <a:ln w="508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4" grpId="0" animBg="1"/>
      <p:bldP spid="27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Važno !!!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graphicFrame>
        <p:nvGraphicFramePr>
          <p:cNvPr id="4" name="Dijagram 3"/>
          <p:cNvGraphicFramePr/>
          <p:nvPr/>
        </p:nvGraphicFramePr>
        <p:xfrm>
          <a:off x="539552" y="539750"/>
          <a:ext cx="777686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kstniOkvir 4"/>
          <p:cNvSpPr txBox="1"/>
          <p:nvPr/>
        </p:nvSpPr>
        <p:spPr>
          <a:xfrm>
            <a:off x="7092280" y="98757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800" b="1" dirty="0" smtClean="0">
                <a:solidFill>
                  <a:srgbClr val="FF0000"/>
                </a:solidFill>
                <a:latin typeface="Economica" charset="0"/>
              </a:rPr>
              <a:t>Ne ulaze u trošak nabave zaliha. </a:t>
            </a:r>
            <a:endParaRPr lang="hr-HR" sz="1800" b="1" dirty="0">
              <a:solidFill>
                <a:srgbClr val="FF0000"/>
              </a:solidFill>
              <a:latin typeface="Economica" charset="0"/>
            </a:endParaRPr>
          </a:p>
        </p:txBody>
      </p:sp>
      <p:sp>
        <p:nvSpPr>
          <p:cNvPr id="6" name="Množenje 5"/>
          <p:cNvSpPr/>
          <p:nvPr/>
        </p:nvSpPr>
        <p:spPr>
          <a:xfrm>
            <a:off x="2771800" y="2715766"/>
            <a:ext cx="1800200" cy="1296144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Množenje 6"/>
          <p:cNvSpPr/>
          <p:nvPr/>
        </p:nvSpPr>
        <p:spPr>
          <a:xfrm>
            <a:off x="4427984" y="1851670"/>
            <a:ext cx="1800200" cy="1296144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Zadatak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graphicFrame>
        <p:nvGraphicFramePr>
          <p:cNvPr id="5" name="Dijagram 4"/>
          <p:cNvGraphicFramePr/>
          <p:nvPr/>
        </p:nvGraphicFramePr>
        <p:xfrm>
          <a:off x="1524000" y="1203598"/>
          <a:ext cx="6096000" cy="3400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Stipković\Desktop\Smiley.sv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84604" y="3867894"/>
            <a:ext cx="1159396" cy="1059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Zadatak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311700" y="1225224"/>
            <a:ext cx="8520600" cy="3650781"/>
          </a:xfrm>
        </p:spPr>
        <p:txBody>
          <a:bodyPr/>
          <a:lstStyle/>
          <a:p>
            <a:r>
              <a:rPr lang="hr-HR" dirty="0" smtClean="0"/>
              <a:t>Sastavite jednostavnu  kalkulaciju nabavne vrijednosti (cijene) šećera na temelju sljedećih događaja: </a:t>
            </a:r>
          </a:p>
          <a:p>
            <a:pPr marL="342900" lvl="0" indent="-342900">
              <a:buFont typeface="+mj-lt"/>
              <a:buAutoNum type="arabicPeriod"/>
            </a:pPr>
            <a:r>
              <a:rPr lang="hr-HR" dirty="0" smtClean="0"/>
              <a:t>Primljen je račun dobavljača  br. 103/5/2 za 2 000 kg šećera po cijeni od 3,00 kn/kg + PDV.  Kako je nabavljena veća količina šećera dobavljač je odobrio količinski popust od 5%. Ugovorena transportna klauzula je fco skladište dobavljača. </a:t>
            </a:r>
          </a:p>
          <a:p>
            <a:pPr marL="342900" lvl="0" indent="-342900">
              <a:buFont typeface="+mj-lt"/>
              <a:buAutoNum type="arabicPeriod"/>
            </a:pPr>
            <a:r>
              <a:rPr lang="hr-HR" dirty="0" smtClean="0"/>
              <a:t>Primljen je račun br. 102/8/2 za prijevoz šećera na iznos od 1. 500,00 kn (PDV uključen).</a:t>
            </a:r>
          </a:p>
          <a:p>
            <a:pPr marL="342900" lvl="0" indent="-342900">
              <a:buFont typeface="+mj-lt"/>
              <a:buAutoNum type="arabicPeriod"/>
            </a:pPr>
            <a:r>
              <a:rPr lang="hr-HR" dirty="0" smtClean="0"/>
              <a:t>Troškovi ukrcaja i </a:t>
            </a:r>
            <a:r>
              <a:rPr lang="hr-HR" dirty="0" err="1" smtClean="0"/>
              <a:t>iskrcaja</a:t>
            </a:r>
            <a:r>
              <a:rPr lang="hr-HR" dirty="0" smtClean="0"/>
              <a:t> plaćeni su u gotovini u iznosu od 300,00 kn.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Jednostavna kalkulacija 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ln>
            <a:solidFill>
              <a:schemeClr val="tx2"/>
            </a:solidFill>
          </a:ln>
        </p:spPr>
        <p:txBody>
          <a:bodyPr/>
          <a:lstStyle/>
          <a:p>
            <a:pPr algn="r"/>
            <a:endParaRPr lang="hr-HR" dirty="0"/>
          </a:p>
        </p:txBody>
      </p:sp>
      <p:graphicFrame>
        <p:nvGraphicFramePr>
          <p:cNvPr id="4" name="Tablica 3"/>
          <p:cNvGraphicFramePr>
            <a:graphicFrameLocks noGrp="1"/>
          </p:cNvGraphicFramePr>
          <p:nvPr/>
        </p:nvGraphicFramePr>
        <p:xfrm>
          <a:off x="395536" y="1491630"/>
          <a:ext cx="6096000" cy="281280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2048"/>
                <a:gridCol w="864096"/>
                <a:gridCol w="1656184"/>
                <a:gridCol w="1512168"/>
                <a:gridCol w="1631504"/>
              </a:tblGrid>
              <a:tr h="520322">
                <a:tc rowSpan="2">
                  <a:txBody>
                    <a:bodyPr/>
                    <a:lstStyle/>
                    <a:p>
                      <a:pPr algn="ctr"/>
                      <a:r>
                        <a:rPr lang="hr-HR" dirty="0" err="1" smtClean="0">
                          <a:solidFill>
                            <a:schemeClr val="tx1"/>
                          </a:solidFill>
                        </a:rPr>
                        <a:t>Rb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Stupanj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Elementi 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ŠEĆER 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</a:tr>
              <a:tr h="520322"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1 kg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2 000 kg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20322"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KC</a:t>
                      </a:r>
                      <a:r>
                        <a:rPr lang="hr-HR" baseline="0" dirty="0" smtClean="0">
                          <a:solidFill>
                            <a:schemeClr val="tx1"/>
                          </a:solidFill>
                        </a:rPr>
                        <a:t> (KV)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2,85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5.700,00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27025"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OTN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r-HR" i="1" dirty="0" smtClean="0">
                          <a:solidFill>
                            <a:schemeClr val="tx1"/>
                          </a:solidFill>
                        </a:rPr>
                        <a:t>prijevoz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hr-HR" i="1" dirty="0" smtClean="0">
                          <a:solidFill>
                            <a:schemeClr val="tx1"/>
                          </a:solidFill>
                        </a:rPr>
                        <a:t> ukrcaj i iskrcaj </a:t>
                      </a:r>
                      <a:endParaRPr lang="hr-HR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hr-HR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0,60</a:t>
                      </a:r>
                    </a:p>
                    <a:p>
                      <a:pPr algn="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0,15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hr-HR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1.200,00</a:t>
                      </a:r>
                    </a:p>
                    <a:p>
                      <a:pPr algn="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300,00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20322">
                <a:tc>
                  <a:txBody>
                    <a:bodyPr/>
                    <a:lstStyle/>
                    <a:p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I.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NC (NV)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hr-HR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3,60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hr-HR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7.200,00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Oblačić s crtom 2 (bez obruba) 4"/>
          <p:cNvSpPr/>
          <p:nvPr/>
        </p:nvSpPr>
        <p:spPr>
          <a:xfrm>
            <a:off x="5436096" y="339502"/>
            <a:ext cx="2952328" cy="1008112"/>
          </a:xfrm>
          <a:prstGeom prst="callout2">
            <a:avLst>
              <a:gd name="adj1" fmla="val 50522"/>
              <a:gd name="adj2" fmla="val -1509"/>
              <a:gd name="adj3" fmla="val 18750"/>
              <a:gd name="adj4" fmla="val -16667"/>
              <a:gd name="adj5" fmla="val 224471"/>
              <a:gd name="adj6" fmla="val 871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100" dirty="0" smtClean="0">
                <a:solidFill>
                  <a:schemeClr val="tx1"/>
                </a:solidFill>
              </a:rPr>
              <a:t>2 000 kg x 3,00 kn/kg = 6.000,00 kn</a:t>
            </a:r>
          </a:p>
          <a:p>
            <a:pPr algn="ctr">
              <a:buFontTx/>
              <a:buChar char="-"/>
            </a:pPr>
            <a:r>
              <a:rPr lang="hr-HR" sz="1100" dirty="0" smtClean="0">
                <a:solidFill>
                  <a:schemeClr val="tx1"/>
                </a:solidFill>
              </a:rPr>
              <a:t> popust (5%)              =    300,00 kn</a:t>
            </a:r>
          </a:p>
        </p:txBody>
      </p:sp>
      <p:cxnSp>
        <p:nvCxnSpPr>
          <p:cNvPr id="7" name="Ravni poveznik 6"/>
          <p:cNvCxnSpPr/>
          <p:nvPr/>
        </p:nvCxnSpPr>
        <p:spPr>
          <a:xfrm>
            <a:off x="7164288" y="987574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niOkvir 7"/>
          <p:cNvSpPr txBox="1"/>
          <p:nvPr/>
        </p:nvSpPr>
        <p:spPr>
          <a:xfrm>
            <a:off x="6948264" y="1059582"/>
            <a:ext cx="1224136" cy="26161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hr-HR" sz="1100" dirty="0" smtClean="0"/>
              <a:t>5.700,00 kn</a:t>
            </a:r>
            <a:endParaRPr lang="hr-HR" sz="1100" dirty="0"/>
          </a:p>
        </p:txBody>
      </p:sp>
      <p:sp>
        <p:nvSpPr>
          <p:cNvPr id="9" name="Oblačić s crtom 2 (bez obruba) 8"/>
          <p:cNvSpPr/>
          <p:nvPr/>
        </p:nvSpPr>
        <p:spPr>
          <a:xfrm>
            <a:off x="6660232" y="2499742"/>
            <a:ext cx="2232248" cy="1152128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2514"/>
              <a:gd name="adj6" fmla="val -22028"/>
            </a:avLst>
          </a:prstGeom>
          <a:solidFill>
            <a:schemeClr val="accent6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100" dirty="0" smtClean="0">
                <a:solidFill>
                  <a:schemeClr val="tx1"/>
                </a:solidFill>
              </a:rPr>
              <a:t>Uk. Iznos računa = 1.500,00 kn</a:t>
            </a:r>
          </a:p>
          <a:p>
            <a:pPr algn="ctr"/>
            <a:r>
              <a:rPr lang="hr-HR" sz="1100" dirty="0" smtClean="0">
                <a:solidFill>
                  <a:schemeClr val="tx1"/>
                </a:solidFill>
              </a:rPr>
              <a:t>- PDV                  =    300,00 kn   </a:t>
            </a:r>
            <a:endParaRPr lang="hr-HR" sz="1100" dirty="0">
              <a:solidFill>
                <a:schemeClr val="tx1"/>
              </a:solidFill>
            </a:endParaRPr>
          </a:p>
        </p:txBody>
      </p:sp>
      <p:cxnSp>
        <p:nvCxnSpPr>
          <p:cNvPr id="11" name="Ravni poveznik 10"/>
          <p:cNvCxnSpPr/>
          <p:nvPr/>
        </p:nvCxnSpPr>
        <p:spPr>
          <a:xfrm>
            <a:off x="7596336" y="3435846"/>
            <a:ext cx="11156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ravokutnik 11"/>
          <p:cNvSpPr/>
          <p:nvPr/>
        </p:nvSpPr>
        <p:spPr>
          <a:xfrm>
            <a:off x="7812360" y="3507854"/>
            <a:ext cx="1008112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100" dirty="0" smtClean="0">
                <a:solidFill>
                  <a:schemeClr val="tx1"/>
                </a:solidFill>
              </a:rPr>
              <a:t>1.200,00 kn </a:t>
            </a:r>
          </a:p>
        </p:txBody>
      </p:sp>
      <p:cxnSp>
        <p:nvCxnSpPr>
          <p:cNvPr id="19" name="Ravni poveznik sa strelicom 18"/>
          <p:cNvCxnSpPr/>
          <p:nvPr/>
        </p:nvCxnSpPr>
        <p:spPr>
          <a:xfrm flipH="1">
            <a:off x="6228184" y="1347614"/>
            <a:ext cx="1368152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avni poveznik sa strelicom 20"/>
          <p:cNvCxnSpPr/>
          <p:nvPr/>
        </p:nvCxnSpPr>
        <p:spPr>
          <a:xfrm flipH="1" flipV="1">
            <a:off x="6516216" y="3435846"/>
            <a:ext cx="122413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Znamo li ?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hr-HR" dirty="0" smtClean="0"/>
              <a:t>Nabrojite transportne klauzule u </a:t>
            </a:r>
            <a:r>
              <a:rPr lang="hr-HR" smtClean="0"/>
              <a:t>domaćem prometu.</a:t>
            </a:r>
            <a:endParaRPr lang="hr-HR" dirty="0" smtClean="0"/>
          </a:p>
          <a:p>
            <a:pPr marL="342900" indent="-342900">
              <a:buAutoNum type="arabicPeriod"/>
            </a:pPr>
            <a:r>
              <a:rPr lang="hr-HR" dirty="0" smtClean="0"/>
              <a:t>Po kojoj se cijeni evidentiraju zalihe u razredu 3 </a:t>
            </a:r>
            <a:r>
              <a:rPr lang="hr-HR" dirty="0" err="1" smtClean="0"/>
              <a:t>kontnog</a:t>
            </a:r>
            <a:r>
              <a:rPr lang="hr-HR" dirty="0" smtClean="0"/>
              <a:t> plana?</a:t>
            </a:r>
          </a:p>
          <a:p>
            <a:pPr marL="342900" indent="-342900">
              <a:buAutoNum type="arabicPeriod"/>
            </a:pPr>
            <a:r>
              <a:rPr lang="hr-HR" dirty="0" smtClean="0"/>
              <a:t>Koje su sastavnice nabavne vrijednosti zaliha?</a:t>
            </a:r>
          </a:p>
          <a:p>
            <a:pPr marL="342900" indent="-342900">
              <a:buAutoNum type="arabicPeriod"/>
            </a:pPr>
            <a:r>
              <a:rPr lang="hr-HR" dirty="0" smtClean="0"/>
              <a:t>Što su ovisni troškovi? Nabrojite neke.</a:t>
            </a:r>
          </a:p>
          <a:p>
            <a:pPr marL="342900" indent="-342900">
              <a:buAutoNum type="arabicPeriod"/>
            </a:pPr>
            <a:r>
              <a:rPr lang="hr-HR" dirty="0" smtClean="0"/>
              <a:t>Ulaze li trgovački popusti u trošak nabave zaliha?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Domaća zadaća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i="1" dirty="0" smtClean="0"/>
          </a:p>
          <a:p>
            <a:endParaRPr lang="hr-HR" i="1" dirty="0" smtClean="0"/>
          </a:p>
          <a:p>
            <a:endParaRPr lang="hr-HR" i="1" dirty="0" smtClean="0"/>
          </a:p>
          <a:p>
            <a:endParaRPr lang="hr-HR" i="1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27584" y="1491631"/>
            <a:ext cx="7489329" cy="57606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hr-HR" sz="2400" i="1" dirty="0" smtClean="0"/>
              <a:t> - udžbenik, str. 158. (odgovori na pitanja)  </a:t>
            </a:r>
            <a:endParaRPr lang="hr-HR" sz="2400" i="1" dirty="0">
              <a:latin typeface="Arial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27584" y="2499742"/>
            <a:ext cx="7489329" cy="57606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hr-HR" sz="2400" i="1" dirty="0" smtClean="0">
                <a:latin typeface="Arial" charset="0"/>
              </a:rPr>
              <a:t>- radna bilježnica, str. 146. (1.-9. pitanje)</a:t>
            </a:r>
            <a:endParaRPr lang="hr-HR" sz="2400" i="1" dirty="0" smtClean="0"/>
          </a:p>
          <a:p>
            <a:pPr>
              <a:spcAft>
                <a:spcPts val="1000"/>
              </a:spcAft>
              <a:defRPr/>
            </a:pPr>
            <a:endParaRPr lang="hr-HR" sz="2400" i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767925" y="154050"/>
            <a:ext cx="8520600" cy="1449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hr" dirty="0">
                <a:latin typeface="Calibri" pitchFamily="34" charset="0"/>
                <a:ea typeface="Georgia"/>
                <a:cs typeface="Calibri" pitchFamily="34" charset="0"/>
                <a:sym typeface="Georgia"/>
              </a:rPr>
              <a:t>Cilj nastavne jedinice:</a:t>
            </a:r>
          </a:p>
          <a:p>
            <a:pPr lvl="0">
              <a:spcBef>
                <a:spcPts val="0"/>
              </a:spcBef>
              <a:buNone/>
            </a:pPr>
            <a:r>
              <a:rPr lang="hr" sz="3000" dirty="0">
                <a:latin typeface="Calibri" pitchFamily="34" charset="0"/>
                <a:ea typeface="Georgia"/>
                <a:cs typeface="Calibri" pitchFamily="34" charset="0"/>
                <a:sym typeface="Georgia"/>
              </a:rPr>
              <a:t>        izračunati nabavnu cijenu zaliha</a:t>
            </a:r>
            <a:r>
              <a:rPr lang="hr" dirty="0">
                <a:latin typeface="Calibri" pitchFamily="34" charset="0"/>
                <a:ea typeface="Georgia"/>
                <a:cs typeface="Calibri" pitchFamily="34" charset="0"/>
                <a:sym typeface="Georgia"/>
              </a:rPr>
              <a:t>  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990775" y="1494150"/>
            <a:ext cx="7959000" cy="2853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r" dirty="0">
                <a:latin typeface="Trebuchet MS"/>
                <a:ea typeface="Trebuchet MS"/>
                <a:cs typeface="Trebuchet MS"/>
                <a:sym typeface="Trebuchet MS"/>
              </a:rPr>
              <a:t>        </a:t>
            </a:r>
          </a:p>
        </p:txBody>
      </p:sp>
      <p:sp>
        <p:nvSpPr>
          <p:cNvPr id="78" name="Shape 78"/>
          <p:cNvSpPr txBox="1"/>
          <p:nvPr/>
        </p:nvSpPr>
        <p:spPr>
          <a:xfrm>
            <a:off x="2168475" y="2007412"/>
            <a:ext cx="6338100" cy="4944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146050"/>
            <a:bevelB w="101600"/>
          </a:sp3d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hr" sz="2400" dirty="0">
                <a:latin typeface="Calibri" pitchFamily="34" charset="0"/>
                <a:ea typeface="Georgia"/>
                <a:cs typeface="Calibri" pitchFamily="34" charset="0"/>
                <a:sym typeface="Georgia"/>
              </a:rPr>
              <a:t>Učenik će postići slijedeće ishode učenja:</a:t>
            </a:r>
          </a:p>
        </p:txBody>
      </p:sp>
      <p:cxnSp>
        <p:nvCxnSpPr>
          <p:cNvPr id="80" name="Shape 80"/>
          <p:cNvCxnSpPr/>
          <p:nvPr/>
        </p:nvCxnSpPr>
        <p:spPr>
          <a:xfrm>
            <a:off x="2202325" y="2906175"/>
            <a:ext cx="2700" cy="8604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81" name="Shape 81"/>
          <p:cNvSpPr txBox="1"/>
          <p:nvPr/>
        </p:nvSpPr>
        <p:spPr>
          <a:xfrm>
            <a:off x="2272375" y="2731550"/>
            <a:ext cx="6871500" cy="153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SzPct val="100000"/>
              <a:buFont typeface="Georgia"/>
              <a:buChar char="-"/>
            </a:pPr>
            <a:r>
              <a:rPr lang="hr" sz="1800" i="1" dirty="0">
                <a:latin typeface="Calibri" pitchFamily="34" charset="0"/>
                <a:ea typeface="Georgia"/>
                <a:cs typeface="Calibri" pitchFamily="34" charset="0"/>
                <a:sym typeface="Georgia"/>
              </a:rPr>
              <a:t>razlikovati vrste transportnih klauzula u domaćem prometu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SzPct val="100000"/>
              <a:buFont typeface="Georgia"/>
              <a:buChar char="-"/>
            </a:pPr>
            <a:r>
              <a:rPr lang="hr" sz="1800" i="1" dirty="0">
                <a:latin typeface="Calibri" pitchFamily="34" charset="0"/>
                <a:ea typeface="Georgia"/>
                <a:cs typeface="Calibri" pitchFamily="34" charset="0"/>
                <a:sym typeface="Georgia"/>
              </a:rPr>
              <a:t>opisati sastavnice kalkulacije nabavne cijene materijala</a:t>
            </a:r>
          </a:p>
          <a:p>
            <a:pPr marL="457200" lvl="0" indent="-342900">
              <a:spcBef>
                <a:spcPts val="0"/>
              </a:spcBef>
              <a:buSzPct val="100000"/>
              <a:buFont typeface="Georgia"/>
              <a:buChar char="-"/>
            </a:pPr>
            <a:r>
              <a:rPr lang="hr" sz="1800" i="1" dirty="0">
                <a:solidFill>
                  <a:schemeClr val="dk1"/>
                </a:solidFill>
                <a:latin typeface="Calibri" pitchFamily="34" charset="0"/>
                <a:ea typeface="Georgia"/>
                <a:cs typeface="Calibri" pitchFamily="34" charset="0"/>
                <a:sym typeface="Georgia"/>
              </a:rPr>
              <a:t>sastaviti jednostavnu kalkulaciju nabavne cijene zaliha</a:t>
            </a:r>
          </a:p>
        </p:txBody>
      </p:sp>
      <p:sp>
        <p:nvSpPr>
          <p:cNvPr id="82" name="Shape 82"/>
          <p:cNvSpPr/>
          <p:nvPr/>
        </p:nvSpPr>
        <p:spPr>
          <a:xfrm>
            <a:off x="1068600" y="1089350"/>
            <a:ext cx="329100" cy="319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ctrTitle"/>
          </p:nvPr>
        </p:nvSpPr>
        <p:spPr>
          <a:xfrm>
            <a:off x="3059832" y="1347614"/>
            <a:ext cx="3054600" cy="2375513"/>
          </a:xfrm>
          <a:prstGeom prst="rect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b" anchorCtr="0">
            <a:noAutofit/>
          </a:bodyPr>
          <a:lstStyle/>
          <a:p>
            <a:r>
              <a:rPr lang="hr" dirty="0">
                <a:sym typeface="Times New Roman"/>
              </a:rPr>
              <a:t>  </a:t>
            </a:r>
            <a:r>
              <a:rPr lang="h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Georgia"/>
              </a:rPr>
              <a:t>Kalkulacija </a:t>
            </a:r>
          </a:p>
          <a:p>
            <a:r>
              <a:rPr lang="h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Georgia"/>
              </a:rPr>
              <a:t>nabavne cijene zaliha</a:t>
            </a:r>
          </a:p>
        </p:txBody>
      </p:sp>
      <p:sp>
        <p:nvSpPr>
          <p:cNvPr id="64" name="Shape 64"/>
          <p:cNvSpPr txBox="1"/>
          <p:nvPr/>
        </p:nvSpPr>
        <p:spPr>
          <a:xfrm>
            <a:off x="373900" y="2657850"/>
            <a:ext cx="4681800" cy="546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Podnaslov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teksta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algn="ctr"/>
            <a:r>
              <a:rPr lang="hr-HR" sz="3200" dirty="0" smtClean="0"/>
              <a:t>1. Po kojoj se cijeni evidentiraju zalihe?</a:t>
            </a:r>
          </a:p>
          <a:p>
            <a:pPr algn="ctr"/>
            <a:r>
              <a:rPr lang="hr-HR" sz="3200" dirty="0" smtClean="0"/>
              <a:t>2. Što sve uključiti u nabavnu cijenu zaliha ?</a:t>
            </a:r>
            <a:endParaRPr lang="hr-HR" sz="3200" dirty="0"/>
          </a:p>
        </p:txBody>
      </p:sp>
      <p:pic>
        <p:nvPicPr>
          <p:cNvPr id="1026" name="Picture 2" descr="C:\Users\Stipković\Desktop\ucenik_s_upitnikom_iznad_glav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627534"/>
            <a:ext cx="36195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802050" y="315925"/>
            <a:ext cx="80304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hr-HR" dirty="0" smtClean="0">
                <a:latin typeface="Economica" charset="0"/>
                <a:cs typeface="Calibri" pitchFamily="34" charset="0"/>
              </a:rPr>
              <a:t>Transportne klauzule</a:t>
            </a:r>
            <a:endParaRPr dirty="0">
              <a:latin typeface="Economica" charset="0"/>
              <a:cs typeface="Calibri" pitchFamily="34" charset="0"/>
            </a:endParaRP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801825" y="1225225"/>
            <a:ext cx="7082543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lvl="0" indent="-342900">
              <a:spcBef>
                <a:spcPts val="0"/>
              </a:spcBef>
            </a:pPr>
            <a:endParaRPr dirty="0"/>
          </a:p>
        </p:txBody>
      </p:sp>
      <p:graphicFrame>
        <p:nvGraphicFramePr>
          <p:cNvPr id="8" name="Dijagram 7"/>
          <p:cNvGraphicFramePr/>
          <p:nvPr/>
        </p:nvGraphicFramePr>
        <p:xfrm>
          <a:off x="1524000" y="1275606"/>
          <a:ext cx="6096000" cy="3328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1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3400" y="123478"/>
            <a:ext cx="8520600" cy="831300"/>
          </a:xfrm>
        </p:spPr>
        <p:txBody>
          <a:bodyPr/>
          <a:lstStyle/>
          <a:p>
            <a:r>
              <a:rPr lang="hr-HR" dirty="0" smtClean="0">
                <a:latin typeface="Economica" charset="0"/>
                <a:cs typeface="Calibri" pitchFamily="34" charset="0"/>
              </a:rPr>
              <a:t>franko skladište prodavatelja (dobavljača)</a:t>
            </a:r>
            <a:endParaRPr lang="hr-HR" dirty="0">
              <a:latin typeface="Economica" charset="0"/>
              <a:cs typeface="Calibri" pitchFamily="34" charset="0"/>
            </a:endParaRPr>
          </a:p>
        </p:txBody>
      </p:sp>
      <p:sp>
        <p:nvSpPr>
          <p:cNvPr id="5" name="Rezervirano mjesto teksta 4"/>
          <p:cNvSpPr>
            <a:spLocks noGrp="1"/>
          </p:cNvSpPr>
          <p:nvPr>
            <p:ph type="body" idx="1"/>
          </p:nvPr>
        </p:nvSpPr>
        <p:spPr>
          <a:xfrm>
            <a:off x="6660232" y="1059582"/>
            <a:ext cx="2232248" cy="1368152"/>
          </a:xfrm>
          <a:prstGeom prst="round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 contourW="12700">
            <a:bevelT w="146050"/>
            <a:bevelB w="101600"/>
            <a:contourClr>
              <a:schemeClr val="accent6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PRODAVATELJ (DOBAVLJAČ) IZ OSIJEKA 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539552" y="3579862"/>
            <a:ext cx="1800200" cy="1152128"/>
          </a:xfrm>
          <a:prstGeom prst="round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07950"/>
            <a:bevelB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600"/>
              </a:spcAft>
              <a:buClr>
                <a:schemeClr val="dk1"/>
              </a:buClr>
              <a:buSzPct val="100000"/>
            </a:pPr>
            <a:r>
              <a:rPr lang="hr-HR" sz="18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KUPAC </a:t>
            </a:r>
          </a:p>
          <a:p>
            <a:pPr algn="ctr">
              <a:lnSpc>
                <a:spcPct val="115000"/>
              </a:lnSpc>
              <a:spcAft>
                <a:spcPts val="1600"/>
              </a:spcAft>
              <a:buClr>
                <a:schemeClr val="dk1"/>
              </a:buClr>
              <a:buSzPct val="100000"/>
            </a:pPr>
            <a:r>
              <a:rPr lang="hr-HR" sz="18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  RIJECI</a:t>
            </a:r>
          </a:p>
        </p:txBody>
      </p:sp>
      <p:cxnSp>
        <p:nvCxnSpPr>
          <p:cNvPr id="19" name="Kutni poveznik 18"/>
          <p:cNvCxnSpPr/>
          <p:nvPr/>
        </p:nvCxnSpPr>
        <p:spPr>
          <a:xfrm rot="10800000" flipV="1">
            <a:off x="2483768" y="1707654"/>
            <a:ext cx="3528392" cy="2448272"/>
          </a:xfrm>
          <a:prstGeom prst="bentConnector3">
            <a:avLst>
              <a:gd name="adj1" fmla="val 50000"/>
            </a:avLst>
          </a:prstGeom>
          <a:ln w="73025" cap="rnd" cmpd="sng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blačić s četverosmjernom strelicom 26"/>
          <p:cNvSpPr/>
          <p:nvPr/>
        </p:nvSpPr>
        <p:spPr>
          <a:xfrm>
            <a:off x="6084168" y="1419622"/>
            <a:ext cx="504056" cy="576064"/>
          </a:xfrm>
          <a:prstGeom prst="quadArrow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4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Jednostavna kalkulacija nabavne cijene materijala 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graphicFrame>
        <p:nvGraphicFramePr>
          <p:cNvPr id="4" name="Tablica 3"/>
          <p:cNvGraphicFramePr>
            <a:graphicFrameLocks noGrp="1"/>
          </p:cNvGraphicFramePr>
          <p:nvPr/>
        </p:nvGraphicFramePr>
        <p:xfrm>
          <a:off x="1043608" y="1347614"/>
          <a:ext cx="7272807" cy="3052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7270"/>
                <a:gridCol w="944997"/>
                <a:gridCol w="5640540"/>
              </a:tblGrid>
              <a:tr h="540060">
                <a:tc>
                  <a:txBody>
                    <a:bodyPr/>
                    <a:lstStyle/>
                    <a:p>
                      <a:r>
                        <a:rPr lang="hr-HR" sz="18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Rb</a:t>
                      </a:r>
                      <a:endParaRPr lang="hr-HR" sz="18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Stupanj</a:t>
                      </a:r>
                      <a:endParaRPr lang="hr-HR" sz="18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Elementi kalkulacije </a:t>
                      </a:r>
                      <a:endParaRPr lang="hr-HR" sz="18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40060"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1.</a:t>
                      </a:r>
                      <a:endParaRPr lang="hr-HR" sz="18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hr-HR" sz="180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Kupovna vrijednost koju je zaračunao dobavljač (KV)</a:t>
                      </a:r>
                      <a:endParaRPr lang="hr-HR" sz="18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40060"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2.</a:t>
                      </a:r>
                      <a:endParaRPr lang="hr-HR" sz="18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hr-HR" sz="180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Ovisni troškovi nabave (OTN)</a:t>
                      </a:r>
                    </a:p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r-HR" sz="1400" b="0" i="1" u="none" strike="noStrike" cap="none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  <a:sym typeface="Arial"/>
                        </a:rPr>
                        <a:t> prijevoz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hr-HR" sz="1400" i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 utovar, istovar, pretovar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hr-HR" sz="1400" i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 čuvanje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hr-HR" sz="1400" i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 transportno osiguranje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hr-HR" sz="1400" i="1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 carina …</a:t>
                      </a:r>
                      <a:endParaRPr lang="hr-HR" sz="1400" i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40060">
                <a:tc>
                  <a:txBody>
                    <a:bodyPr/>
                    <a:lstStyle/>
                    <a:p>
                      <a:endParaRPr lang="hr-HR" sz="18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I.</a:t>
                      </a:r>
                      <a:endParaRPr lang="hr-HR" sz="18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Nabavna vrijednost (NV)</a:t>
                      </a:r>
                      <a:endParaRPr lang="hr-HR" sz="18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Oblačić s crtom 2 (bez obruba) 4"/>
          <p:cNvSpPr/>
          <p:nvPr/>
        </p:nvSpPr>
        <p:spPr>
          <a:xfrm>
            <a:off x="5796136" y="699542"/>
            <a:ext cx="2232248" cy="936104"/>
          </a:xfrm>
          <a:prstGeom prst="callout2">
            <a:avLst>
              <a:gd name="adj1" fmla="val 49379"/>
              <a:gd name="adj2" fmla="val -2431"/>
              <a:gd name="adj3" fmla="val 51035"/>
              <a:gd name="adj4" fmla="val -18403"/>
              <a:gd name="adj5" fmla="val 197961"/>
              <a:gd name="adj6" fmla="val -7630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To su svi troškovi koji nastaju od mjesta isporuke do odredišnog mjesta. </a:t>
            </a:r>
            <a:endParaRPr lang="hr-HR" i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3400" y="123478"/>
            <a:ext cx="8520600" cy="831300"/>
          </a:xfrm>
        </p:spPr>
        <p:txBody>
          <a:bodyPr/>
          <a:lstStyle/>
          <a:p>
            <a:r>
              <a:rPr lang="hr-HR" dirty="0" smtClean="0">
                <a:latin typeface="Economica" charset="0"/>
                <a:cs typeface="Calibri" pitchFamily="34" charset="0"/>
              </a:rPr>
              <a:t>franko skladište kupca </a:t>
            </a:r>
            <a:endParaRPr lang="hr-HR" dirty="0">
              <a:latin typeface="Economica" charset="0"/>
              <a:cs typeface="Calibri" pitchFamily="34" charset="0"/>
            </a:endParaRPr>
          </a:p>
        </p:txBody>
      </p:sp>
      <p:sp>
        <p:nvSpPr>
          <p:cNvPr id="5" name="Rezervirano mjesto teksta 4"/>
          <p:cNvSpPr>
            <a:spLocks noGrp="1"/>
          </p:cNvSpPr>
          <p:nvPr>
            <p:ph type="body" idx="1"/>
          </p:nvPr>
        </p:nvSpPr>
        <p:spPr>
          <a:xfrm>
            <a:off x="6660232" y="1059582"/>
            <a:ext cx="2232248" cy="1368152"/>
          </a:xfrm>
          <a:prstGeom prst="round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 contourW="12700">
            <a:bevelT w="146050"/>
            <a:bevelB w="101600"/>
            <a:contourClr>
              <a:schemeClr val="accent6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PRODAVATELJ (DOBAVLJAČ) IZ OSIJEKA 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539552" y="3651870"/>
            <a:ext cx="1800200" cy="1152128"/>
          </a:xfrm>
          <a:prstGeom prst="round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07950"/>
            <a:bevelB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600"/>
              </a:spcAft>
              <a:buClr>
                <a:schemeClr val="dk1"/>
              </a:buClr>
              <a:buSzPct val="100000"/>
            </a:pPr>
            <a:r>
              <a:rPr lang="hr-HR" sz="18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KUPAC </a:t>
            </a:r>
          </a:p>
          <a:p>
            <a:pPr algn="ctr">
              <a:lnSpc>
                <a:spcPct val="115000"/>
              </a:lnSpc>
              <a:spcAft>
                <a:spcPts val="1600"/>
              </a:spcAft>
              <a:buClr>
                <a:schemeClr val="dk1"/>
              </a:buClr>
              <a:buSzPct val="100000"/>
            </a:pPr>
            <a:r>
              <a:rPr lang="hr-HR" sz="18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  RIJECI</a:t>
            </a:r>
          </a:p>
        </p:txBody>
      </p:sp>
      <p:cxnSp>
        <p:nvCxnSpPr>
          <p:cNvPr id="19" name="Kutni poveznik 18"/>
          <p:cNvCxnSpPr/>
          <p:nvPr/>
        </p:nvCxnSpPr>
        <p:spPr>
          <a:xfrm rot="10800000" flipV="1">
            <a:off x="2987824" y="1707654"/>
            <a:ext cx="3600400" cy="2520280"/>
          </a:xfrm>
          <a:prstGeom prst="bentConnector3">
            <a:avLst>
              <a:gd name="adj1" fmla="val 50000"/>
            </a:avLst>
          </a:prstGeom>
          <a:ln w="73025" cap="rnd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blačić s četverosmjernom strelicom 26"/>
          <p:cNvSpPr/>
          <p:nvPr/>
        </p:nvSpPr>
        <p:spPr>
          <a:xfrm>
            <a:off x="2411760" y="3939902"/>
            <a:ext cx="504056" cy="576064"/>
          </a:xfrm>
          <a:prstGeom prst="quadArrow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4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Jednostavna kalkulacija nabavne cijene materijala 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graphicFrame>
        <p:nvGraphicFramePr>
          <p:cNvPr id="4" name="Tablica 3"/>
          <p:cNvGraphicFramePr>
            <a:graphicFrameLocks noGrp="1"/>
          </p:cNvGraphicFramePr>
          <p:nvPr/>
        </p:nvGraphicFramePr>
        <p:xfrm>
          <a:off x="1259632" y="1995686"/>
          <a:ext cx="6840760" cy="1512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443"/>
                <a:gridCol w="969664"/>
                <a:gridCol w="5224653"/>
              </a:tblGrid>
              <a:tr h="471899">
                <a:tc>
                  <a:txBody>
                    <a:bodyPr/>
                    <a:lstStyle/>
                    <a:p>
                      <a:r>
                        <a:rPr lang="hr-HR" sz="18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Rb</a:t>
                      </a:r>
                      <a:endParaRPr lang="hr-HR" sz="18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Stupanj</a:t>
                      </a:r>
                      <a:endParaRPr lang="hr-HR" sz="18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Elementi kalkulacije </a:t>
                      </a:r>
                      <a:endParaRPr lang="hr-HR" sz="18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040268"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1.</a:t>
                      </a:r>
                      <a:endParaRPr lang="hr-HR" sz="18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 I.</a:t>
                      </a:r>
                      <a:endParaRPr lang="hr-HR" sz="18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Kupovna vrijednost koju je zaračunao dobavljač (KV) = Nabavna vrijednost (NV)</a:t>
                      </a:r>
                      <a:endParaRPr lang="hr-HR" sz="18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</TotalTime>
  <Words>606</Words>
  <Application>Microsoft Office PowerPoint</Application>
  <PresentationFormat>Prikaz na zaslonu (16:9)</PresentationFormat>
  <Paragraphs>128</Paragraphs>
  <Slides>16</Slides>
  <Notes>4</Notes>
  <HiddenSlides>0</HiddenSlides>
  <MMClips>0</MMClips>
  <ScaleCrop>false</ScaleCrop>
  <HeadingPairs>
    <vt:vector size="6" baseType="variant">
      <vt:variant>
        <vt:lpstr>Korišteni fontovi</vt:lpstr>
      </vt:variant>
      <vt:variant>
        <vt:i4>7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16</vt:i4>
      </vt:variant>
    </vt:vector>
  </HeadingPairs>
  <TitlesOfParts>
    <vt:vector size="24" baseType="lpstr">
      <vt:lpstr>Arial</vt:lpstr>
      <vt:lpstr>Economica</vt:lpstr>
      <vt:lpstr>Trebuchet MS</vt:lpstr>
      <vt:lpstr>Calibri</vt:lpstr>
      <vt:lpstr>Georgia</vt:lpstr>
      <vt:lpstr>Open Sans</vt:lpstr>
      <vt:lpstr>Times New Roman</vt:lpstr>
      <vt:lpstr>luxe</vt:lpstr>
      <vt:lpstr>Ponovimo: Pojam i vrste zaliha</vt:lpstr>
      <vt:lpstr>Cilj nastavne jedinice:         izračunati nabavnu cijenu zaliha  </vt:lpstr>
      <vt:lpstr>  Kalkulacija  nabavne cijene zaliha</vt:lpstr>
      <vt:lpstr>Slajd 4</vt:lpstr>
      <vt:lpstr>Transportne klauzule</vt:lpstr>
      <vt:lpstr>franko skladište prodavatelja (dobavljača)</vt:lpstr>
      <vt:lpstr>Jednostavna kalkulacija nabavne cijene materijala </vt:lpstr>
      <vt:lpstr>franko skladište kupca </vt:lpstr>
      <vt:lpstr>Jednostavna kalkulacija nabavne cijene materijala </vt:lpstr>
      <vt:lpstr>franko skladište neko treće mjesto</vt:lpstr>
      <vt:lpstr>Važno !!!</vt:lpstr>
      <vt:lpstr>Zadatak</vt:lpstr>
      <vt:lpstr>Zadatak</vt:lpstr>
      <vt:lpstr>Jednostavna kalkulacija </vt:lpstr>
      <vt:lpstr>Znamo li ?</vt:lpstr>
      <vt:lpstr>Domaća zadaća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Kalkulacija  nabavne cijene zaliha</dc:title>
  <dc:creator>Stipković</dc:creator>
  <cp:lastModifiedBy>Stipković</cp:lastModifiedBy>
  <cp:revision>58</cp:revision>
  <dcterms:modified xsi:type="dcterms:W3CDTF">2017-03-08T18:17:09Z</dcterms:modified>
</cp:coreProperties>
</file>