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8" r:id="rId4"/>
  </p:sldMasterIdLst>
  <p:notesMasterIdLst>
    <p:notesMasterId r:id="rId38"/>
  </p:notesMasterIdLst>
  <p:sldIdLst>
    <p:sldId id="284" r:id="rId5"/>
    <p:sldId id="257" r:id="rId6"/>
    <p:sldId id="307" r:id="rId7"/>
    <p:sldId id="314" r:id="rId8"/>
    <p:sldId id="315" r:id="rId9"/>
    <p:sldId id="329" r:id="rId10"/>
    <p:sldId id="372" r:id="rId11"/>
    <p:sldId id="261" r:id="rId12"/>
    <p:sldId id="364" r:id="rId13"/>
    <p:sldId id="262" r:id="rId14"/>
    <p:sldId id="264" r:id="rId15"/>
    <p:sldId id="266" r:id="rId16"/>
    <p:sldId id="356" r:id="rId17"/>
    <p:sldId id="354" r:id="rId18"/>
    <p:sldId id="326" r:id="rId19"/>
    <p:sldId id="365" r:id="rId20"/>
    <p:sldId id="366" r:id="rId21"/>
    <p:sldId id="367" r:id="rId22"/>
    <p:sldId id="368" r:id="rId23"/>
    <p:sldId id="369" r:id="rId24"/>
    <p:sldId id="357" r:id="rId25"/>
    <p:sldId id="358" r:id="rId26"/>
    <p:sldId id="359" r:id="rId27"/>
    <p:sldId id="363" r:id="rId28"/>
    <p:sldId id="360" r:id="rId29"/>
    <p:sldId id="361" r:id="rId30"/>
    <p:sldId id="370" r:id="rId31"/>
    <p:sldId id="371" r:id="rId32"/>
    <p:sldId id="362" r:id="rId33"/>
    <p:sldId id="258" r:id="rId34"/>
    <p:sldId id="298" r:id="rId35"/>
    <p:sldId id="256" r:id="rId36"/>
    <p:sldId id="933" r:id="rId37"/>
  </p:sldIdLst>
  <p:sldSz cx="12192000" cy="6858000"/>
  <p:notesSz cx="6858000" cy="9144000"/>
  <p:embeddedFontLst>
    <p:embeddedFont>
      <p:font typeface="Open Sans" panose="020B0606030504020204" pitchFamily="34" charset="0"/>
      <p:regular r:id="rId39"/>
      <p:bold r:id="rId40"/>
      <p:italic r:id="rId41"/>
      <p:boldItalic r:id="rId42"/>
    </p:embeddedFont>
    <p:embeddedFont>
      <p:font typeface="Open Sans ExtraBold" panose="020B0906030804020204" pitchFamily="34" charset="0"/>
      <p:bold r:id="rId43"/>
      <p:boldItalic r:id="rId44"/>
    </p:embeddedFont>
    <p:embeddedFont>
      <p:font typeface="Open Sans Light" panose="020B0306030504020204" pitchFamily="34" charset="0"/>
      <p:regular r:id="rId45"/>
      <p:bold r:id="rId46"/>
      <p:italic r:id="rId47"/>
      <p:boldItalic r:id="rId48"/>
    </p:embeddedFont>
    <p:embeddedFont>
      <p:font typeface="Source Serif Pro" panose="02040603050405020204" pitchFamily="18" charset="0"/>
      <p:regular r:id="rId49"/>
      <p:bold r:id="rId50"/>
      <p:italic r:id="rId51"/>
      <p:boldItalic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5" roundtripDataSignature="AMtx7mjjHgFJaKmtdu0vV7F/duI/dRD5X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C41575C-F4A5-6CD7-A241-60AA78435CC9}" name="CARNET" initials="CARNET" userId="CARNET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ja Quien" initials="" lastIdx="7" clrIdx="0"/>
  <p:cmAuthor id="1" name="CARNET" initials="CARNET" lastIdx="1" clrIdx="1">
    <p:extLst>
      <p:ext uri="{19B8F6BF-5375-455C-9EA6-DF929625EA0E}">
        <p15:presenceInfo xmlns:p15="http://schemas.microsoft.com/office/powerpoint/2012/main" userId="CARNE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EA"/>
    <a:srgbClr val="E71A7A"/>
    <a:srgbClr val="299991"/>
    <a:srgbClr val="84BC2E"/>
    <a:srgbClr val="F885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44F2A1-D117-4FD2-B0F5-4B4D1E48D87A}" v="6" dt="2022-10-12T18:04:02.6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364" autoAdjust="0"/>
  </p:normalViewPr>
  <p:slideViewPr>
    <p:cSldViewPr snapToGrid="0">
      <p:cViewPr varScale="1">
        <p:scale>
          <a:sx n="83" d="100"/>
          <a:sy n="83" d="100"/>
        </p:scale>
        <p:origin x="16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66" Type="http://schemas.openxmlformats.org/officeDocument/2006/relationships/commentAuthors" Target="commentAuthor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font" Target="fonts/font13.fntdata"/><Relationship Id="rId72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67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font" Target="fonts/font3.fntdata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11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5" Type="http://customschemas.google.com/relationships/presentationmetadata" Target="metadata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4" Type="http://schemas.openxmlformats.org/officeDocument/2006/relationships/image" Target="../media/image2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4" Type="http://schemas.openxmlformats.org/officeDocument/2006/relationships/image" Target="../media/image2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824DA9-8372-4C18-BA0F-5585A22BE4F9}" type="doc">
      <dgm:prSet loTypeId="urn:microsoft.com/office/officeart/2008/layout/VerticalCurvedList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651756FC-B773-44E0-98C9-8F0263859B6B}">
      <dgm:prSet phldrT="[Text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hr-HR" sz="3000" b="0" u="none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Evaluacija </a:t>
          </a:r>
          <a:r>
            <a:rPr lang="hr-HR" sz="3000" b="0" u="none" dirty="0" err="1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webinara</a:t>
          </a:r>
          <a:endParaRPr lang="hr-HR" sz="3000" b="0" i="0" dirty="0" err="1">
            <a:solidFill>
              <a:srgbClr val="00B0F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  <a:p>
          <a:pPr algn="l"/>
          <a:r>
            <a:rPr lang="hr-HR" sz="3000" b="0" i="1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Poveznica u Q&amp;A panelu ili skenirajte QR kod</a:t>
          </a:r>
          <a:endParaRPr lang="en-US" sz="3000" b="0" i="1" dirty="0">
            <a:solidFill>
              <a:srgbClr val="00B0F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8541638-EDED-4ED2-AA88-12A9EA552968}" type="parTrans" cxnId="{8B604FB5-5E13-423B-AF08-488F1D40F17A}">
      <dgm:prSet/>
      <dgm:spPr/>
      <dgm:t>
        <a:bodyPr/>
        <a:lstStyle/>
        <a:p>
          <a:endParaRPr lang="en-US"/>
        </a:p>
      </dgm:t>
    </dgm:pt>
    <dgm:pt modelId="{296AE9D2-C086-4F55-BC8A-45D6ACA0AEC9}" type="sibTrans" cxnId="{8B604FB5-5E13-423B-AF08-488F1D40F17A}">
      <dgm:prSet/>
      <dgm:spPr>
        <a:ln>
          <a:solidFill>
            <a:srgbClr val="009FE3"/>
          </a:solidFill>
        </a:ln>
      </dgm:spPr>
      <dgm:t>
        <a:bodyPr/>
        <a:lstStyle/>
        <a:p>
          <a:endParaRPr lang="en-US"/>
        </a:p>
      </dgm:t>
    </dgm:pt>
    <dgm:pt modelId="{62E089FD-6B2A-42DD-B971-896E29993F17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hr-HR" sz="32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Potvrde o sudjelovanju u aplikaciji za prijavu (EMA) </a:t>
          </a:r>
          <a:endParaRPr lang="en-US" sz="3200" b="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4566B17-8D84-4561-B1A2-FA09F24AF4F5}" type="parTrans" cxnId="{53ACB707-0C45-4119-8C3A-53DF2AEE29D4}">
      <dgm:prSet/>
      <dgm:spPr/>
      <dgm:t>
        <a:bodyPr/>
        <a:lstStyle/>
        <a:p>
          <a:endParaRPr lang="en-US"/>
        </a:p>
      </dgm:t>
    </dgm:pt>
    <dgm:pt modelId="{61E9ECED-058C-415B-9D3B-C47D62699B02}" type="sibTrans" cxnId="{53ACB707-0C45-4119-8C3A-53DF2AEE29D4}">
      <dgm:prSet/>
      <dgm:spPr/>
      <dgm:t>
        <a:bodyPr/>
        <a:lstStyle/>
        <a:p>
          <a:endParaRPr lang="en-US"/>
        </a:p>
      </dgm:t>
    </dgm:pt>
    <dgm:pt modelId="{4B6A97D1-5CD6-4D2A-82DE-D4A11C1AE95E}" type="pres">
      <dgm:prSet presAssocID="{E9824DA9-8372-4C18-BA0F-5585A22BE4F9}" presName="Name0" presStyleCnt="0">
        <dgm:presLayoutVars>
          <dgm:chMax val="7"/>
          <dgm:chPref val="7"/>
          <dgm:dir/>
        </dgm:presLayoutVars>
      </dgm:prSet>
      <dgm:spPr/>
    </dgm:pt>
    <dgm:pt modelId="{11707157-DD75-4D62-A782-24EE0F81D65F}" type="pres">
      <dgm:prSet presAssocID="{E9824DA9-8372-4C18-BA0F-5585A22BE4F9}" presName="Name1" presStyleCnt="0"/>
      <dgm:spPr/>
    </dgm:pt>
    <dgm:pt modelId="{F940BA7C-536C-4876-A6D1-636ABE98DC97}" type="pres">
      <dgm:prSet presAssocID="{E9824DA9-8372-4C18-BA0F-5585A22BE4F9}" presName="cycle" presStyleCnt="0"/>
      <dgm:spPr/>
    </dgm:pt>
    <dgm:pt modelId="{EDDBF05C-C3A3-4A1A-BB9D-5D185430CF4B}" type="pres">
      <dgm:prSet presAssocID="{E9824DA9-8372-4C18-BA0F-5585A22BE4F9}" presName="srcNode" presStyleLbl="node1" presStyleIdx="0" presStyleCnt="2"/>
      <dgm:spPr/>
    </dgm:pt>
    <dgm:pt modelId="{10B0C364-4F94-4A35-B345-7371B59F3C5E}" type="pres">
      <dgm:prSet presAssocID="{E9824DA9-8372-4C18-BA0F-5585A22BE4F9}" presName="conn" presStyleLbl="parChTrans1D2" presStyleIdx="0" presStyleCnt="1"/>
      <dgm:spPr/>
    </dgm:pt>
    <dgm:pt modelId="{4BAD4543-2FEB-4CD1-BA0C-CC75529361E4}" type="pres">
      <dgm:prSet presAssocID="{E9824DA9-8372-4C18-BA0F-5585A22BE4F9}" presName="extraNode" presStyleLbl="node1" presStyleIdx="0" presStyleCnt="2"/>
      <dgm:spPr/>
    </dgm:pt>
    <dgm:pt modelId="{8C3CD92C-E16E-47FE-B162-8DDEE9064369}" type="pres">
      <dgm:prSet presAssocID="{E9824DA9-8372-4C18-BA0F-5585A22BE4F9}" presName="dstNode" presStyleLbl="node1" presStyleIdx="0" presStyleCnt="2"/>
      <dgm:spPr/>
    </dgm:pt>
    <dgm:pt modelId="{72E80988-EB20-414B-A52F-D5C76FAA3366}" type="pres">
      <dgm:prSet presAssocID="{651756FC-B773-44E0-98C9-8F0263859B6B}" presName="text_1" presStyleLbl="node1" presStyleIdx="0" presStyleCnt="2" custScaleY="106942">
        <dgm:presLayoutVars>
          <dgm:bulletEnabled val="1"/>
        </dgm:presLayoutVars>
      </dgm:prSet>
      <dgm:spPr/>
    </dgm:pt>
    <dgm:pt modelId="{4B843E40-9FD3-49C3-932E-BB14F29C18CD}" type="pres">
      <dgm:prSet presAssocID="{651756FC-B773-44E0-98C9-8F0263859B6B}" presName="accent_1" presStyleCnt="0"/>
      <dgm:spPr/>
    </dgm:pt>
    <dgm:pt modelId="{3CED45B6-66B0-4A64-A2D5-797E3AEAF9E9}" type="pres">
      <dgm:prSet presAssocID="{651756FC-B773-44E0-98C9-8F0263859B6B}" presName="accentRepeatNode" presStyleLbl="solidFgAcc1" presStyleIdx="0" presStyleCnt="2"/>
      <dgm:spPr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solidFill>
            <a:srgbClr val="E5097F"/>
          </a:solidFill>
        </a:ln>
      </dgm:spPr>
    </dgm:pt>
    <dgm:pt modelId="{9D203672-0841-46A5-B89B-16610ACBD3A5}" type="pres">
      <dgm:prSet presAssocID="{62E089FD-6B2A-42DD-B971-896E29993F17}" presName="text_2" presStyleLbl="node1" presStyleIdx="1" presStyleCnt="2">
        <dgm:presLayoutVars>
          <dgm:bulletEnabled val="1"/>
        </dgm:presLayoutVars>
      </dgm:prSet>
      <dgm:spPr/>
    </dgm:pt>
    <dgm:pt modelId="{BCC039A5-889B-4E7F-A144-359B0DC24FF9}" type="pres">
      <dgm:prSet presAssocID="{62E089FD-6B2A-42DD-B971-896E29993F17}" presName="accent_2" presStyleCnt="0"/>
      <dgm:spPr/>
    </dgm:pt>
    <dgm:pt modelId="{148E3564-C38E-48F8-A12D-EA34CB3F576F}" type="pres">
      <dgm:prSet presAssocID="{62E089FD-6B2A-42DD-B971-896E29993F17}" presName="accentRepeatNode" presStyleLbl="solidFgAcc1" presStyleIdx="1" presStyleCnt="2"/>
      <dgm:spPr>
        <a:blipFill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solidFill>
            <a:srgbClr val="95C12B"/>
          </a:solidFill>
        </a:ln>
      </dgm:spPr>
    </dgm:pt>
  </dgm:ptLst>
  <dgm:cxnLst>
    <dgm:cxn modelId="{53ACB707-0C45-4119-8C3A-53DF2AEE29D4}" srcId="{E9824DA9-8372-4C18-BA0F-5585A22BE4F9}" destId="{62E089FD-6B2A-42DD-B971-896E29993F17}" srcOrd="1" destOrd="0" parTransId="{B4566B17-8D84-4561-B1A2-FA09F24AF4F5}" sibTransId="{61E9ECED-058C-415B-9D3B-C47D62699B02}"/>
    <dgm:cxn modelId="{2C03B639-21C1-4177-9EBB-5B7057927BCD}" type="presOf" srcId="{651756FC-B773-44E0-98C9-8F0263859B6B}" destId="{72E80988-EB20-414B-A52F-D5C76FAA3366}" srcOrd="0" destOrd="0" presId="urn:microsoft.com/office/officeart/2008/layout/VerticalCurvedList"/>
    <dgm:cxn modelId="{8783C54B-A7AD-4EBC-82E2-C9312777FF3F}" type="presOf" srcId="{296AE9D2-C086-4F55-BC8A-45D6ACA0AEC9}" destId="{10B0C364-4F94-4A35-B345-7371B59F3C5E}" srcOrd="0" destOrd="0" presId="urn:microsoft.com/office/officeart/2008/layout/VerticalCurvedList"/>
    <dgm:cxn modelId="{ED497370-60B8-4A1C-95AF-0FDA6760F358}" type="presOf" srcId="{62E089FD-6B2A-42DD-B971-896E29993F17}" destId="{9D203672-0841-46A5-B89B-16610ACBD3A5}" srcOrd="0" destOrd="0" presId="urn:microsoft.com/office/officeart/2008/layout/VerticalCurvedList"/>
    <dgm:cxn modelId="{8B604FB5-5E13-423B-AF08-488F1D40F17A}" srcId="{E9824DA9-8372-4C18-BA0F-5585A22BE4F9}" destId="{651756FC-B773-44E0-98C9-8F0263859B6B}" srcOrd="0" destOrd="0" parTransId="{08541638-EDED-4ED2-AA88-12A9EA552968}" sibTransId="{296AE9D2-C086-4F55-BC8A-45D6ACA0AEC9}"/>
    <dgm:cxn modelId="{70F82AF9-F62E-4498-8C54-A7F66E89CFD4}" type="presOf" srcId="{E9824DA9-8372-4C18-BA0F-5585A22BE4F9}" destId="{4B6A97D1-5CD6-4D2A-82DE-D4A11C1AE95E}" srcOrd="0" destOrd="0" presId="urn:microsoft.com/office/officeart/2008/layout/VerticalCurvedList"/>
    <dgm:cxn modelId="{91D86D31-42EB-4B68-8E4B-3E5988115F7E}" type="presParOf" srcId="{4B6A97D1-5CD6-4D2A-82DE-D4A11C1AE95E}" destId="{11707157-DD75-4D62-A782-24EE0F81D65F}" srcOrd="0" destOrd="0" presId="urn:microsoft.com/office/officeart/2008/layout/VerticalCurvedList"/>
    <dgm:cxn modelId="{3C4DDA4F-9D9E-4300-8093-21CCE7030BBB}" type="presParOf" srcId="{11707157-DD75-4D62-A782-24EE0F81D65F}" destId="{F940BA7C-536C-4876-A6D1-636ABE98DC97}" srcOrd="0" destOrd="0" presId="urn:microsoft.com/office/officeart/2008/layout/VerticalCurvedList"/>
    <dgm:cxn modelId="{F372001A-A837-4064-B8F3-7C88BC7167A1}" type="presParOf" srcId="{F940BA7C-536C-4876-A6D1-636ABE98DC97}" destId="{EDDBF05C-C3A3-4A1A-BB9D-5D185430CF4B}" srcOrd="0" destOrd="0" presId="urn:microsoft.com/office/officeart/2008/layout/VerticalCurvedList"/>
    <dgm:cxn modelId="{8E37AF51-FBAA-46F3-80F4-687433631489}" type="presParOf" srcId="{F940BA7C-536C-4876-A6D1-636ABE98DC97}" destId="{10B0C364-4F94-4A35-B345-7371B59F3C5E}" srcOrd="1" destOrd="0" presId="urn:microsoft.com/office/officeart/2008/layout/VerticalCurvedList"/>
    <dgm:cxn modelId="{0B5A813C-D2DA-4519-96A5-572E78AC0371}" type="presParOf" srcId="{F940BA7C-536C-4876-A6D1-636ABE98DC97}" destId="{4BAD4543-2FEB-4CD1-BA0C-CC75529361E4}" srcOrd="2" destOrd="0" presId="urn:microsoft.com/office/officeart/2008/layout/VerticalCurvedList"/>
    <dgm:cxn modelId="{68E9F8A7-D350-4B5A-9278-A4F61AC3EB20}" type="presParOf" srcId="{F940BA7C-536C-4876-A6D1-636ABE98DC97}" destId="{8C3CD92C-E16E-47FE-B162-8DDEE9064369}" srcOrd="3" destOrd="0" presId="urn:microsoft.com/office/officeart/2008/layout/VerticalCurvedList"/>
    <dgm:cxn modelId="{F0BD2071-2605-4581-801B-7C0F5A97A1D9}" type="presParOf" srcId="{11707157-DD75-4D62-A782-24EE0F81D65F}" destId="{72E80988-EB20-414B-A52F-D5C76FAA3366}" srcOrd="1" destOrd="0" presId="urn:microsoft.com/office/officeart/2008/layout/VerticalCurvedList"/>
    <dgm:cxn modelId="{D25AC06D-7366-4202-8572-D30821303E1E}" type="presParOf" srcId="{11707157-DD75-4D62-A782-24EE0F81D65F}" destId="{4B843E40-9FD3-49C3-932E-BB14F29C18CD}" srcOrd="2" destOrd="0" presId="urn:microsoft.com/office/officeart/2008/layout/VerticalCurvedList"/>
    <dgm:cxn modelId="{7460ECBB-CE48-4FB0-91D9-5EA8E760F7D2}" type="presParOf" srcId="{4B843E40-9FD3-49C3-932E-BB14F29C18CD}" destId="{3CED45B6-66B0-4A64-A2D5-797E3AEAF9E9}" srcOrd="0" destOrd="0" presId="urn:microsoft.com/office/officeart/2008/layout/VerticalCurvedList"/>
    <dgm:cxn modelId="{FB2A0BC4-4023-45EC-896D-E912DEA4DAC6}" type="presParOf" srcId="{11707157-DD75-4D62-A782-24EE0F81D65F}" destId="{9D203672-0841-46A5-B89B-16610ACBD3A5}" srcOrd="3" destOrd="0" presId="urn:microsoft.com/office/officeart/2008/layout/VerticalCurvedList"/>
    <dgm:cxn modelId="{EDFB25FB-33C8-48A5-B702-2FF9E40F1D33}" type="presParOf" srcId="{11707157-DD75-4D62-A782-24EE0F81D65F}" destId="{BCC039A5-889B-4E7F-A144-359B0DC24FF9}" srcOrd="4" destOrd="0" presId="urn:microsoft.com/office/officeart/2008/layout/VerticalCurvedList"/>
    <dgm:cxn modelId="{4AC215AF-194F-432A-A076-6B60AAA245BC}" type="presParOf" srcId="{BCC039A5-889B-4E7F-A144-359B0DC24FF9}" destId="{148E3564-C38E-48F8-A12D-EA34CB3F576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B0C364-4F94-4A35-B345-7371B59F3C5E}">
      <dsp:nvSpPr>
        <dsp:cNvPr id="0" name=""/>
        <dsp:cNvSpPr/>
      </dsp:nvSpPr>
      <dsp:spPr>
        <a:xfrm>
          <a:off x="-6048141" y="-932677"/>
          <a:ext cx="7256506" cy="7256506"/>
        </a:xfrm>
        <a:prstGeom prst="blockArc">
          <a:avLst>
            <a:gd name="adj1" fmla="val 18900000"/>
            <a:gd name="adj2" fmla="val 2700000"/>
            <a:gd name="adj3" fmla="val 298"/>
          </a:avLst>
        </a:prstGeom>
        <a:noFill/>
        <a:ln w="25400" cap="flat" cmpd="sng" algn="ctr">
          <a:solidFill>
            <a:srgbClr val="009FE3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E80988-EB20-414B-A52F-D5C76FAA3366}">
      <dsp:nvSpPr>
        <dsp:cNvPr id="0" name=""/>
        <dsp:cNvSpPr/>
      </dsp:nvSpPr>
      <dsp:spPr>
        <a:xfrm>
          <a:off x="991028" y="716721"/>
          <a:ext cx="7172032" cy="164706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2489" tIns="76200" rIns="76200" bIns="762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000" b="0" u="none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Evaluacija </a:t>
          </a:r>
          <a:r>
            <a:rPr lang="hr-HR" sz="3000" b="0" u="none" kern="1200" dirty="0" err="1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webinara</a:t>
          </a:r>
          <a:endParaRPr lang="hr-HR" sz="3000" b="0" i="0" kern="1200" dirty="0" err="1">
            <a:solidFill>
              <a:srgbClr val="00B0F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000" b="0" i="1" kern="12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Poveznica u Q&amp;A panelu ili skenirajte QR kod</a:t>
          </a:r>
          <a:endParaRPr lang="en-US" sz="3000" b="0" i="1" kern="1200" dirty="0">
            <a:solidFill>
              <a:srgbClr val="00B0F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991028" y="716721"/>
        <a:ext cx="7172032" cy="1647060"/>
      </dsp:txXfrm>
    </dsp:sp>
    <dsp:sp modelId="{3CED45B6-66B0-4A64-A2D5-797E3AEAF9E9}">
      <dsp:nvSpPr>
        <dsp:cNvPr id="0" name=""/>
        <dsp:cNvSpPr/>
      </dsp:nvSpPr>
      <dsp:spPr>
        <a:xfrm>
          <a:off x="28438" y="577661"/>
          <a:ext cx="1925180" cy="1925180"/>
        </a:xfrm>
        <a:prstGeom prst="ellipse">
          <a:avLst/>
        </a:prstGeom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E5097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203672-0841-46A5-B89B-16610ACBD3A5}">
      <dsp:nvSpPr>
        <dsp:cNvPr id="0" name=""/>
        <dsp:cNvSpPr/>
      </dsp:nvSpPr>
      <dsp:spPr>
        <a:xfrm>
          <a:off x="991028" y="3080827"/>
          <a:ext cx="7172032" cy="1540144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2489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200" b="0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Potvrde o sudjelovanju u aplikaciji za prijavu (EMA) </a:t>
          </a:r>
          <a:endParaRPr lang="en-US" sz="3200" b="0" kern="120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991028" y="3080827"/>
        <a:ext cx="7172032" cy="1540144"/>
      </dsp:txXfrm>
    </dsp:sp>
    <dsp:sp modelId="{148E3564-C38E-48F8-A12D-EA34CB3F576F}">
      <dsp:nvSpPr>
        <dsp:cNvPr id="0" name=""/>
        <dsp:cNvSpPr/>
      </dsp:nvSpPr>
      <dsp:spPr>
        <a:xfrm>
          <a:off x="28438" y="2888309"/>
          <a:ext cx="1925180" cy="1925180"/>
        </a:xfrm>
        <a:prstGeom prst="ellipse">
          <a:avLst/>
        </a:prstGeom>
        <a:blipFill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95C12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dutorij.e-skole.hr/share/page/site/e-skole-dos-tehnicka-dokumentacija/dashboard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dutorij.e-skole.hr/share/proxy/alfresco-noauth/edutorij/api/proxy-guest/dcad9662-adcf-4509-a773-c62008ce1d30/html/172_vennovi_dijagrami.html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edutorij.e-skole.hr/share/proxy/alfresco-noauth/edutorij/api/proxy-guest/8f21e81a-d7eb-4e43-9e80-0797b581ab07/index.html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pilot.e-skole.hr/hr/rezultati/ikt-u-ucenju-i-poucavanju/scenariji-poucavanja-2/" TargetMode="External"/><Relationship Id="rId3" Type="http://schemas.openxmlformats.org/officeDocument/2006/relationships/hyperlink" Target="https://edutorij.e-skole.hr/share/proxy/alfresco-noauth/edutorij/api/proxy-guest/6a335119-cf8d-4b33-af75-9943d5504cfc/index.html#/" TargetMode="External"/><Relationship Id="rId7" Type="http://schemas.openxmlformats.org/officeDocument/2006/relationships/hyperlink" Target="https://www.e-skole.hr/wp-content/uploads/2020/04/CARNET_digitalne_kompetencije_2020.pdf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dutorij.e-skole.hr/share/page/document-details?nodeRef=workspace://SpacesStore/17d413fe-dce4-4e95-80f6-7f67433c6e4b" TargetMode="External"/><Relationship Id="rId5" Type="http://schemas.openxmlformats.org/officeDocument/2006/relationships/hyperlink" Target="https://edutorij.e-skole.hr/share/page/document-details?nodeRef=workspace://SpacesStore/b2c5cb3a-025a-4e2b-bbcb-6148613adab1" TargetMode="External"/><Relationship Id="rId4" Type="http://schemas.openxmlformats.org/officeDocument/2006/relationships/hyperlink" Target="https://edutorij.e-skole.hr/share/page/dos-eskole?schoolType=Osnovne%20%C5%A1kole%20-%20me%C4%91upredmetne%20teme&amp;schoolClass=5.%20razred" TargetMode="Externa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lektire.skole.hr/abecedni-popis-djela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lektire.skole.hr/audio-lektire/" TargetMode="Externa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upitnik.carnet.hr/index.php/627228?lang=hr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pitnik.carnet.hr/index.php/252545?lang=hr" TargetMode="Externa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e-skole-edukacija@skole.hr?subject=E-&#353;kole%20upit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hr-HR" dirty="0"/>
              <a:t>Upute za predavače: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Pozdraviti polaznike i ukratko predstaviti predavače. Pozdraviti polaznike i ukratko predstaviti predavače. </a:t>
            </a:r>
            <a:endParaRPr dirty="0"/>
          </a:p>
        </p:txBody>
      </p:sp>
      <p:sp>
        <p:nvSpPr>
          <p:cNvPr id="131" name="Google Shape;13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d21c3088a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d21c3088a7_0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/>
              <a:t>Uputa za predavače: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dirty="0" err="1"/>
              <a:t>Edutorij</a:t>
            </a:r>
            <a:r>
              <a:rPr lang="hr-HR" dirty="0"/>
              <a:t> je </a:t>
            </a:r>
            <a:r>
              <a:rPr lang="hr-HR" sz="1200" dirty="0">
                <a:latin typeface="Open Sans"/>
                <a:ea typeface="Open Sans"/>
                <a:cs typeface="Open Sans"/>
                <a:sym typeface="Open Sans"/>
              </a:rPr>
              <a:t>… </a:t>
            </a:r>
            <a:r>
              <a:rPr lang="hr-HR" sz="12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portal koji objedinjuje digitalne nastavne materijale na jednom mjestu i olakšava nastavnicima njihovo pronalaženje i dijeljenje</a:t>
            </a:r>
            <a:endParaRPr lang="hr-HR" sz="1200" u="sng" dirty="0">
              <a:solidFill>
                <a:srgbClr val="3C78D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r-HR" dirty="0"/>
          </a:p>
          <a:p>
            <a:pPr marL="514350" indent="-285750" algn="just">
              <a:buFont typeface="Arial" panose="020B0604020202020204" pitchFamily="34" charset="0"/>
              <a:buChar char="•"/>
            </a:pPr>
            <a:r>
              <a:rPr lang="hr-H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 </a:t>
            </a:r>
            <a:r>
              <a:rPr lang="hr-HR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Edutoriju</a:t>
            </a:r>
            <a:r>
              <a:rPr lang="hr-H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je moguće objavljivanje, pohrana i razmjena digitalnih obrazovnih sadržaja koje su izradili nastavnici i učenici hrvatskih škola ali i stručnjaci s drugih obrazovnih ustanova. Osim tih obrazovnih sadržaja tu se mogu naći i sadržaji nastali na drugim </a:t>
            </a:r>
            <a:r>
              <a:rPr lang="hr-HR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Carnet</a:t>
            </a:r>
            <a:r>
              <a:rPr lang="hr-H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-ovim sustavima ali i oni nastali u okviru djelatnosti izdavačkih kuća. 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285750" algn="just">
              <a:buFont typeface="Arial" panose="020B0604020202020204" pitchFamily="34" charset="0"/>
              <a:buChar char="•"/>
            </a:pPr>
            <a:r>
              <a:rPr lang="hr-H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Unos materijala u </a:t>
            </a:r>
            <a:r>
              <a:rPr lang="hr-HR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Edutorij</a:t>
            </a:r>
            <a:r>
              <a:rPr lang="hr-H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omogućen je svim korisnicima sustava koji posjeduju AAI identitet. 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285750" algn="just">
              <a:buFont typeface="Arial" panose="020B0604020202020204" pitchFamily="34" charset="0"/>
              <a:buChar char="•"/>
            </a:pPr>
            <a:r>
              <a:rPr lang="hr-H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Temeljne značajke pretraživanje i uporaba digitalnih sadržaja te dijeljenje vlastitih obrazovnih sadržaja, korisničko ocjenjivanje tuđih sadržaja i komunikacija s drugim korisnicima.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gd21c3088a7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d21c3088a7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d21c3088a7_0_214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otvorenoj naslovnici </a:t>
            </a:r>
            <a:r>
              <a:rPr lang="hr-HR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Edutorija</a:t>
            </a:r>
            <a:r>
              <a:rPr lang="hr-HR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demonstrirati otvaranje Materijala iz projekta e-Škole</a:t>
            </a: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3" name="Google Shape;183;gd21c3088a7_0_2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c28bddf3b9_0_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gc28bddf3b9_0_295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 algn="just">
              <a:lnSpc>
                <a:spcPct val="115000"/>
              </a:lnSpc>
              <a:spcBef>
                <a:spcPts val="1200"/>
              </a:spcBef>
              <a:buClr>
                <a:schemeClr val="dk1"/>
              </a:buClr>
              <a:buSzPts val="1100"/>
            </a:pPr>
            <a:r>
              <a:rPr lang="en-US" dirty="0" err="1"/>
              <a:t>Predstavit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se e-</a:t>
            </a:r>
            <a:r>
              <a:rPr lang="en-US" dirty="0" err="1"/>
              <a:t>Škole</a:t>
            </a:r>
            <a:r>
              <a:rPr lang="en-US" dirty="0"/>
              <a:t> </a:t>
            </a:r>
            <a:r>
              <a:rPr lang="en-US" dirty="0" err="1"/>
              <a:t>digitalni</a:t>
            </a:r>
            <a:r>
              <a:rPr lang="en-US" dirty="0"/>
              <a:t> </a:t>
            </a:r>
            <a:r>
              <a:rPr lang="en-US" dirty="0" err="1"/>
              <a:t>sadržaji</a:t>
            </a:r>
            <a:r>
              <a:rPr lang="en-US" dirty="0"/>
              <a:t> za </a:t>
            </a:r>
            <a:r>
              <a:rPr lang="en-US" dirty="0" err="1"/>
              <a:t>učenje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poučavanje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skup</a:t>
            </a:r>
            <a:r>
              <a:rPr lang="en-US" dirty="0"/>
              <a:t> </a:t>
            </a:r>
            <a:r>
              <a:rPr lang="en-US" dirty="0" err="1"/>
              <a:t>sadržaja</a:t>
            </a:r>
            <a:r>
              <a:rPr lang="en-US" dirty="0"/>
              <a:t> od </a:t>
            </a:r>
            <a:r>
              <a:rPr lang="en-US" dirty="0" err="1"/>
              <a:t>kojih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neki</a:t>
            </a:r>
            <a:r>
              <a:rPr lang="en-US" dirty="0"/>
              <a:t> </a:t>
            </a:r>
            <a:r>
              <a:rPr lang="en-US" dirty="0" err="1"/>
              <a:t>namijenjeni</a:t>
            </a:r>
            <a:r>
              <a:rPr lang="en-US" dirty="0"/>
              <a:t> </a:t>
            </a:r>
            <a:r>
              <a:rPr lang="en-US" dirty="0" err="1"/>
              <a:t>nastavnicima</a:t>
            </a:r>
            <a:r>
              <a:rPr lang="en-US" dirty="0"/>
              <a:t>, a </a:t>
            </a:r>
            <a:r>
              <a:rPr lang="en-US" dirty="0" err="1"/>
              <a:t>neki</a:t>
            </a:r>
            <a:r>
              <a:rPr lang="en-US" dirty="0"/>
              <a:t> </a:t>
            </a:r>
            <a:r>
              <a:rPr lang="en-US" dirty="0" err="1"/>
              <a:t>učenicima</a:t>
            </a:r>
            <a:r>
              <a:rPr lang="en-US" dirty="0"/>
              <a:t>. </a:t>
            </a:r>
            <a:endParaRPr lang="sr-Latn-RS" dirty="0"/>
          </a:p>
          <a:p>
            <a:pPr algn="just"/>
            <a:r>
              <a:rPr lang="en-US" dirty="0"/>
              <a:t>U </a:t>
            </a:r>
            <a:r>
              <a:rPr lang="en-US" dirty="0" err="1"/>
              <a:t>okviru</a:t>
            </a:r>
            <a:r>
              <a:rPr lang="en-US" dirty="0"/>
              <a:t> </a:t>
            </a:r>
            <a:r>
              <a:rPr lang="en-US" dirty="0" err="1"/>
              <a:t>programa</a:t>
            </a:r>
            <a:r>
              <a:rPr lang="en-US" dirty="0"/>
              <a:t> e-</a:t>
            </a:r>
            <a:r>
              <a:rPr lang="en-US" dirty="0" err="1"/>
              <a:t>Škole</a:t>
            </a:r>
            <a:r>
              <a:rPr lang="en-US" dirty="0"/>
              <a:t> </a:t>
            </a:r>
            <a:r>
              <a:rPr lang="en-US" dirty="0" err="1"/>
              <a:t>razvijene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dvije</a:t>
            </a:r>
            <a:r>
              <a:rPr lang="en-US" dirty="0"/>
              <a:t> </a:t>
            </a:r>
            <a:r>
              <a:rPr lang="en-US" dirty="0" err="1"/>
              <a:t>skupine</a:t>
            </a:r>
            <a:r>
              <a:rPr lang="en-US" dirty="0"/>
              <a:t> </a:t>
            </a:r>
            <a:r>
              <a:rPr lang="en-US" dirty="0" err="1"/>
              <a:t>sadržaja</a:t>
            </a:r>
            <a:r>
              <a:rPr lang="en-US" dirty="0"/>
              <a:t> - </a:t>
            </a:r>
            <a:r>
              <a:rPr lang="en-US" dirty="0" err="1"/>
              <a:t>gotovi</a:t>
            </a:r>
            <a:r>
              <a:rPr lang="en-US" dirty="0"/>
              <a:t> </a:t>
            </a:r>
            <a:r>
              <a:rPr lang="en-US" dirty="0" err="1"/>
              <a:t>sadržaji</a:t>
            </a:r>
            <a:r>
              <a:rPr lang="en-US" dirty="0"/>
              <a:t> za </a:t>
            </a:r>
            <a:r>
              <a:rPr lang="en-US" dirty="0" err="1"/>
              <a:t>učenike</a:t>
            </a:r>
            <a:r>
              <a:rPr lang="en-US" dirty="0"/>
              <a:t>, od </a:t>
            </a:r>
            <a:r>
              <a:rPr lang="en-US" dirty="0" err="1"/>
              <a:t>kojih</a:t>
            </a:r>
            <a:r>
              <a:rPr lang="en-US" dirty="0"/>
              <a:t> </a:t>
            </a:r>
            <a:r>
              <a:rPr lang="en-US" dirty="0" err="1"/>
              <a:t>imamo</a:t>
            </a:r>
            <a:r>
              <a:rPr lang="en-US" dirty="0"/>
              <a:t> e-</a:t>
            </a:r>
            <a:r>
              <a:rPr lang="en-US" dirty="0" err="1"/>
              <a:t>Škole</a:t>
            </a:r>
            <a:r>
              <a:rPr lang="en-US" dirty="0"/>
              <a:t> DOS-</a:t>
            </a:r>
            <a:r>
              <a:rPr lang="en-US" dirty="0" err="1"/>
              <a:t>ove</a:t>
            </a:r>
            <a:r>
              <a:rPr lang="en-US" dirty="0"/>
              <a:t> (</a:t>
            </a:r>
            <a:r>
              <a:rPr lang="en-US" dirty="0" err="1"/>
              <a:t>digitalne</a:t>
            </a:r>
            <a:r>
              <a:rPr lang="en-US" dirty="0"/>
              <a:t> </a:t>
            </a:r>
            <a:r>
              <a:rPr lang="en-US" dirty="0" err="1"/>
              <a:t>obrazovne</a:t>
            </a:r>
            <a:r>
              <a:rPr lang="en-US" dirty="0"/>
              <a:t> </a:t>
            </a:r>
            <a:r>
              <a:rPr lang="en-US" dirty="0" err="1"/>
              <a:t>sadržaje</a:t>
            </a:r>
            <a:r>
              <a:rPr lang="en-US" dirty="0"/>
              <a:t>) koji </a:t>
            </a:r>
            <a:r>
              <a:rPr lang="en-US" dirty="0" err="1"/>
              <a:t>sadrže</a:t>
            </a:r>
            <a:r>
              <a:rPr lang="en-US" dirty="0"/>
              <a:t> </a:t>
            </a:r>
            <a:r>
              <a:rPr lang="en-US" dirty="0" err="1"/>
              <a:t>gradivo</a:t>
            </a:r>
            <a:r>
              <a:rPr lang="en-US" dirty="0"/>
              <a:t> </a:t>
            </a:r>
            <a:r>
              <a:rPr lang="en-US" dirty="0" err="1"/>
              <a:t>nastavnog</a:t>
            </a:r>
            <a:r>
              <a:rPr lang="en-US" dirty="0"/>
              <a:t> </a:t>
            </a:r>
            <a:r>
              <a:rPr lang="en-US" dirty="0" err="1"/>
              <a:t>predmeta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interaktivne</a:t>
            </a:r>
            <a:r>
              <a:rPr lang="en-US" dirty="0"/>
              <a:t> </a:t>
            </a:r>
            <a:r>
              <a:rPr lang="en-US" dirty="0" err="1"/>
              <a:t>sadržaje</a:t>
            </a:r>
            <a:r>
              <a:rPr lang="en-US" dirty="0"/>
              <a:t> koji </a:t>
            </a:r>
            <a:r>
              <a:rPr lang="en-US" dirty="0" err="1"/>
              <a:t>obuhvaćaju</a:t>
            </a:r>
            <a:r>
              <a:rPr lang="en-US" dirty="0"/>
              <a:t> </a:t>
            </a:r>
            <a:r>
              <a:rPr lang="en-US" dirty="0" err="1"/>
              <a:t>sadržaj</a:t>
            </a:r>
            <a:r>
              <a:rPr lang="en-US" dirty="0"/>
              <a:t> </a:t>
            </a:r>
            <a:r>
              <a:rPr lang="en-US" dirty="0" err="1"/>
              <a:t>međupredmetnih</a:t>
            </a:r>
            <a:r>
              <a:rPr lang="en-US" dirty="0"/>
              <a:t> </a:t>
            </a:r>
            <a:r>
              <a:rPr lang="en-US" dirty="0" err="1"/>
              <a:t>tema</a:t>
            </a:r>
            <a:r>
              <a:rPr lang="en-US" dirty="0"/>
              <a:t>. Druga </a:t>
            </a:r>
            <a:r>
              <a:rPr lang="en-US" dirty="0" err="1"/>
              <a:t>skupinu</a:t>
            </a:r>
            <a:r>
              <a:rPr lang="en-US" dirty="0"/>
              <a:t> </a:t>
            </a:r>
            <a:r>
              <a:rPr lang="en-US" dirty="0" err="1"/>
              <a:t>sadržaja</a:t>
            </a:r>
            <a:r>
              <a:rPr lang="en-US" dirty="0"/>
              <a:t> </a:t>
            </a:r>
            <a:r>
              <a:rPr lang="en-US" dirty="0" err="1"/>
              <a:t>čine</a:t>
            </a:r>
            <a:r>
              <a:rPr lang="en-US" dirty="0"/>
              <a:t> e-</a:t>
            </a:r>
            <a:r>
              <a:rPr lang="en-US" dirty="0" err="1"/>
              <a:t>Škole</a:t>
            </a:r>
            <a:r>
              <a:rPr lang="en-US" dirty="0"/>
              <a:t> </a:t>
            </a:r>
            <a:r>
              <a:rPr lang="en-US" dirty="0" err="1"/>
              <a:t>scenariji</a:t>
            </a:r>
            <a:r>
              <a:rPr lang="en-US" dirty="0"/>
              <a:t> </a:t>
            </a:r>
            <a:r>
              <a:rPr lang="en-US" dirty="0" err="1"/>
              <a:t>poučavanja</a:t>
            </a:r>
            <a:r>
              <a:rPr lang="en-US" dirty="0"/>
              <a:t> </a:t>
            </a:r>
            <a:r>
              <a:rPr lang="en-US" dirty="0" err="1"/>
              <a:t>namijenjeni</a:t>
            </a:r>
            <a:r>
              <a:rPr lang="en-US" dirty="0"/>
              <a:t> </a:t>
            </a:r>
            <a:r>
              <a:rPr lang="en-US" dirty="0" err="1"/>
              <a:t>nastavnicima</a:t>
            </a:r>
            <a:r>
              <a:rPr lang="en-US" dirty="0"/>
              <a:t> za </a:t>
            </a:r>
            <a:r>
              <a:rPr lang="en-US" dirty="0" err="1"/>
              <a:t>pripremu</a:t>
            </a:r>
            <a:r>
              <a:rPr lang="en-US" dirty="0"/>
              <a:t> </a:t>
            </a:r>
            <a:r>
              <a:rPr lang="en-US" dirty="0" err="1"/>
              <a:t>nastave</a:t>
            </a:r>
            <a:r>
              <a:rPr lang="en-US" dirty="0"/>
              <a:t> </a:t>
            </a:r>
            <a:r>
              <a:rPr lang="en-US" dirty="0" err="1"/>
              <a:t>općeobrazovnih</a:t>
            </a:r>
            <a:r>
              <a:rPr lang="en-US" dirty="0"/>
              <a:t> </a:t>
            </a:r>
            <a:r>
              <a:rPr lang="en-US" dirty="0" err="1"/>
              <a:t>predmeta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  </a:t>
            </a:r>
            <a:r>
              <a:rPr lang="en-US" dirty="0" err="1"/>
              <a:t>integraciju</a:t>
            </a:r>
            <a:r>
              <a:rPr lang="en-US" dirty="0"/>
              <a:t> </a:t>
            </a:r>
            <a:r>
              <a:rPr lang="en-US" dirty="0" err="1"/>
              <a:t>međupredmetnih</a:t>
            </a:r>
            <a:r>
              <a:rPr lang="en-US" dirty="0"/>
              <a:t> </a:t>
            </a:r>
            <a:r>
              <a:rPr lang="en-US" dirty="0" err="1"/>
              <a:t>tema</a:t>
            </a:r>
            <a:r>
              <a:rPr lang="en-US" dirty="0"/>
              <a:t>. </a:t>
            </a:r>
          </a:p>
          <a:p>
            <a:pPr algn="just"/>
            <a:r>
              <a:rPr lang="en-US" dirty="0"/>
              <a:t>e-</a:t>
            </a:r>
            <a:r>
              <a:rPr lang="en-US" dirty="0" err="1"/>
              <a:t>Škole</a:t>
            </a:r>
            <a:r>
              <a:rPr lang="en-US" dirty="0"/>
              <a:t> </a:t>
            </a:r>
            <a:r>
              <a:rPr lang="en-US" dirty="0" err="1"/>
              <a:t>digitalni</a:t>
            </a:r>
            <a:r>
              <a:rPr lang="en-US" dirty="0"/>
              <a:t> </a:t>
            </a:r>
            <a:r>
              <a:rPr lang="en-US" dirty="0" err="1"/>
              <a:t>sadržaji</a:t>
            </a:r>
            <a:r>
              <a:rPr lang="en-US" dirty="0"/>
              <a:t> za </a:t>
            </a:r>
            <a:r>
              <a:rPr lang="en-US" dirty="0" err="1"/>
              <a:t>učenje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poučavanje</a:t>
            </a:r>
            <a:r>
              <a:rPr lang="en-US" dirty="0"/>
              <a:t> </a:t>
            </a:r>
            <a:r>
              <a:rPr lang="en-US" dirty="0" err="1"/>
              <a:t>izrađeni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za 5. - 8. </a:t>
            </a:r>
            <a:r>
              <a:rPr lang="en-US" dirty="0" err="1"/>
              <a:t>razred</a:t>
            </a:r>
            <a:r>
              <a:rPr lang="en-US" dirty="0"/>
              <a:t> </a:t>
            </a:r>
            <a:r>
              <a:rPr lang="en-US" dirty="0" err="1"/>
              <a:t>osnovne</a:t>
            </a:r>
            <a:r>
              <a:rPr lang="en-US" dirty="0"/>
              <a:t> </a:t>
            </a:r>
            <a:r>
              <a:rPr lang="en-US" dirty="0" err="1"/>
              <a:t>škole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1.-4. </a:t>
            </a:r>
            <a:r>
              <a:rPr lang="en-US" dirty="0" err="1"/>
              <a:t>razred</a:t>
            </a:r>
            <a:r>
              <a:rPr lang="en-US" dirty="0"/>
              <a:t> </a:t>
            </a:r>
            <a:r>
              <a:rPr lang="en-US" dirty="0" err="1"/>
              <a:t>općih</a:t>
            </a:r>
            <a:r>
              <a:rPr lang="en-US" dirty="0"/>
              <a:t> </a:t>
            </a:r>
            <a:r>
              <a:rPr lang="en-US" dirty="0" err="1"/>
              <a:t>gimnazija</a:t>
            </a:r>
            <a:r>
              <a:rPr lang="en-US" dirty="0"/>
              <a:t>.</a:t>
            </a:r>
          </a:p>
          <a:p>
            <a:pPr marL="0" lvl="0" indent="0" algn="just">
              <a:lnSpc>
                <a:spcPct val="114999"/>
              </a:lnSpc>
              <a:spcBef>
                <a:spcPts val="1200"/>
              </a:spcBef>
              <a:spcAft>
                <a:spcPts val="0"/>
              </a:spcAft>
              <a:buSzPts val="1100"/>
              <a:buFont typeface="Arial"/>
              <a:buNone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98" name="Google Shape;198;gc28bddf3b9_0_2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Upute za predavače: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Iznijeti osnovne značajke digitalnih materijala nastalih u projektu e-Škole (kvalitetni i pristupačni, stručno recenzirani, temeljeni na </a:t>
            </a:r>
            <a:r>
              <a:rPr lang="hr-HR" sz="1800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kurikulumima</a:t>
            </a:r>
            <a:r>
              <a:rPr lang="hr-HR" sz="1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)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37584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bd4963439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gbd49634396_0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0" name="Google Shape;160;gbd49634396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791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Nakon upoznavanja sudionika s ovim osnovnim podatcima predavač će otvoriti naslovnicu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Edutorija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 u padajućem izborniku Materijali odabrati e-Škole – digitalni obrazovni sadržaji – DOS.</a:t>
            </a:r>
          </a:p>
          <a:p>
            <a:pPr algn="l"/>
            <a:r>
              <a:rPr lang="hr-HR" sz="1800" b="1" i="0" dirty="0">
                <a:solidFill>
                  <a:srgbClr val="99CCFF"/>
                </a:solidFill>
                <a:effectLst/>
                <a:latin typeface="OpenSans-Light"/>
              </a:rPr>
              <a:t>PRISTUP SADRŽAJIMA</a:t>
            </a:r>
            <a:endParaRPr lang="hr-HR" b="1" i="0" dirty="0">
              <a:solidFill>
                <a:srgbClr val="2376AA"/>
              </a:solidFill>
              <a:effectLst/>
              <a:latin typeface="OpenSans-Light"/>
            </a:endParaRP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Da biste odabrali sadržaj koji želite koristiti kliknite na ikonu predmeta na vizualnom izborniku.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Sadržaj je dostupan </a:t>
            </a:r>
            <a:r>
              <a:rPr lang="hr-HR" b="1" i="0" dirty="0">
                <a:solidFill>
                  <a:srgbClr val="758187"/>
                </a:solidFill>
                <a:effectLst/>
                <a:latin typeface="OpenSans-Regular"/>
              </a:rPr>
              <a:t>cjelovito za cijeli predmet i razred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 ili </a:t>
            </a:r>
            <a:r>
              <a:rPr lang="hr-HR" b="1" i="0" dirty="0">
                <a:solidFill>
                  <a:srgbClr val="758187"/>
                </a:solidFill>
                <a:effectLst/>
                <a:latin typeface="OpenSans-Regular"/>
              </a:rPr>
              <a:t>podijeljen na manje samostalne module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. Također, dostupni su i manji samostalni interaktivni sadržaji za </a:t>
            </a:r>
            <a:r>
              <a:rPr lang="hr-HR" b="0" i="0" dirty="0" err="1">
                <a:solidFill>
                  <a:srgbClr val="758187"/>
                </a:solidFill>
                <a:effectLst/>
                <a:latin typeface="OpenSans-Regular"/>
              </a:rPr>
              <a:t>međupredmetne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 teme. 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Klikom na ikonu „popis modula“ otvora se popis pojedinačnih modula odnosno samostalnih interaktivnih sadržaja za </a:t>
            </a:r>
            <a:r>
              <a:rPr lang="hr-HR" b="0" i="0" dirty="0" err="1">
                <a:solidFill>
                  <a:srgbClr val="758187"/>
                </a:solidFill>
                <a:effectLst/>
                <a:latin typeface="OpenSans-Regular"/>
              </a:rPr>
              <a:t>međupredmetne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 teme. Na dnu popisa, klikom na ikonu "Komplet", pristupa se cjelovitom sadržaju za predmet i razred. 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Sadržaj možete koristiti online (ikona globusa) ili preuzeti na vlastito računalo (ikona zaslona). 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Ako je uz digitalni obrazovni sadržaj dostupan i Priručnik za nastavnike, u padajućem izborniku odaberite i preuzmite format u kojem ga želite koristiti.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Neke je sadržaje moguće preuzeti na mobilni uređaj i kao mobilne aplikacije. Ukoliko je ta opcija dostupna, kliknite na odgovarajuću ikonu ovisno o vrsti mobilne platforme koju koristite (</a:t>
            </a:r>
            <a:r>
              <a:rPr lang="hr-HR" b="0" i="0" dirty="0" err="1">
                <a:solidFill>
                  <a:srgbClr val="758187"/>
                </a:solidFill>
                <a:effectLst/>
                <a:latin typeface="OpenSans-Regular"/>
              </a:rPr>
              <a:t>iOS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, Android ili Windows).</a:t>
            </a:r>
          </a:p>
          <a:p>
            <a:pPr algn="l"/>
            <a:r>
              <a:rPr lang="hr-HR" sz="1800" b="1" i="0" dirty="0">
                <a:solidFill>
                  <a:srgbClr val="99CCFF"/>
                </a:solidFill>
                <a:effectLst/>
                <a:latin typeface="OpenSans-Regular"/>
              </a:rPr>
              <a:t>OTVORENI SADRŽAJI</a:t>
            </a:r>
            <a:endParaRPr lang="hr-HR" b="0" i="0" dirty="0">
              <a:solidFill>
                <a:srgbClr val="758187"/>
              </a:solidFill>
              <a:effectLst/>
              <a:latin typeface="OpenSans-Regular"/>
            </a:endParaRP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Uz svaki sadržaj dostupna je tehnička dokumentacija, dokument u kojem je opisana tehnička izvedba i načini na koje je moguće mijenjati ili dorađivati dijelove sadržaja, elemente i resurse.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Tehničke dokumentacije za sve dosad izrađene e-Škole DOS-ove dostupne su putem opcije “Povezanost materijala“ za svaki pojedinačni sadržaj ili u </a:t>
            </a:r>
            <a:r>
              <a:rPr lang="hr-HR" b="0" i="0" u="none" strike="noStrike" dirty="0">
                <a:solidFill>
                  <a:srgbClr val="399EE2"/>
                </a:solidFill>
                <a:effectLst/>
                <a:latin typeface="OpenSans-Regular"/>
                <a:hlinkClick r:id="rId3" tooltip="E-Škole DOS - Tehnička dokumentacija"/>
              </a:rPr>
              <a:t>ovoj kolekciji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 (za pristup kolekciji potrebna je prijava u sustav).</a:t>
            </a:r>
          </a:p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2557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Demonstrirati pristup nekom od odabranih sadržaja, Na primjer Matematika, 5. Razred, 1. Modul -Skupovi, Online pregled, 1.2. </a:t>
            </a:r>
            <a:r>
              <a:rPr lang="hr-HR" sz="1800" dirty="0" err="1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Vennovi</a:t>
            </a: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 dijagrami (treba prikazati redom odabiranje klikom kako je ovdje navedeno, a na kraju se dolazi do ove stranice: </a:t>
            </a:r>
            <a:r>
              <a:rPr lang="hr-HR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hlinkClick r:id="rId3"/>
              </a:rPr>
              <a:t>https://edutorij.e-skole.hr/share/proxy/alfresco-noauth/edutorij/api/proxy-guest/dcad9662-adcf-4509-a773-c62008ce1d30/html/172_vennovi_dijagrami.html</a:t>
            </a:r>
            <a:endParaRPr lang="hr-HR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Arial" panose="020B0604020202020204" pitchFamily="34" charset="0"/>
            </a:endParaRPr>
          </a:p>
          <a:p>
            <a:r>
              <a:rPr lang="hr-HR" sz="1800" u="none" dirty="0">
                <a:solidFill>
                  <a:srgbClr val="0563C1"/>
                </a:solidFill>
                <a:effectLst/>
                <a:latin typeface="Calibri" panose="020F0502020204030204" pitchFamily="34" charset="0"/>
              </a:rPr>
              <a:t>Pokazati otvaranje padajućeg izbornika Materijali a zatim e-Škole digitalni obrazovni sadržaji.</a:t>
            </a:r>
            <a:endParaRPr lang="hr-HR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54589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Pokazati otvaranje popisa modula te odabir prvog modula Matematika 5: Skupovi.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34046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Pokazati otvaranje online pregleda digitalnih obrazovnih sadržaja.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4963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Pokazati otvaranje nastavne jedinice 1.2. </a:t>
            </a:r>
            <a:r>
              <a:rPr lang="hr-HR" dirty="0" err="1"/>
              <a:t>Vennovi</a:t>
            </a:r>
            <a:r>
              <a:rPr lang="hr-HR" dirty="0"/>
              <a:t> dijagrami.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5551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741128512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g7411285122_0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100"/>
              <a:buNone/>
            </a:pPr>
            <a:r>
              <a:rPr lang="hr-HR" dirty="0"/>
              <a:t>Upute za predavače:</a:t>
            </a:r>
          </a:p>
          <a:p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Kroz kratki motivacijski govor o potrebama u obrazovnoj praksi  (pronalaženje i uporaba različitih digitalnih sadržaja, online suradnja sa svima uključenim u proces obrazovanja, dijeljenje vlastitih digitalnih alata i sl.) za koje je često nužna ili vrlo poželjna upotreba digitalne tehnologije,  ukratko izložiti cilj, ishode i sadržaj </a:t>
            </a:r>
            <a:r>
              <a:rPr lang="hr-HR" sz="1800" dirty="0" err="1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webinara</a:t>
            </a: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 pozivajući polaznike da svatko za sebe (individualno) odgovori na  sljedeće pitanje: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Zašto koristiti digitalne sadržaje?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 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Predavači ukratko objašnjavaju i načine komunikacije 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u Q&amp;A panelu.</a:t>
            </a:r>
            <a:endParaRPr dirty="0"/>
          </a:p>
        </p:txBody>
      </p:sp>
      <p:sp>
        <p:nvSpPr>
          <p:cNvPr id="119" name="Google Shape;119;g7411285122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Prikazati strukturu nastavne jedinice 1.2. </a:t>
            </a:r>
            <a:r>
              <a:rPr lang="hr-HR" dirty="0" err="1"/>
              <a:t>Vennovi</a:t>
            </a:r>
            <a:r>
              <a:rPr lang="hr-HR" dirty="0"/>
              <a:t> dijagrami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61556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Nakon izdvajanja nekoliko osnovnih podataka potrebno je na podijeljenom zaslonu otvoriti naslovnicu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Edutorija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u padajućem izborniku Materijali otvoriti e-Škole sadržaji za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međupredmetne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teme.</a:t>
            </a:r>
          </a:p>
          <a:p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Demonstrirati pristup nekoj od odabranih tema, Na primjer Osnovna škola, Izvannastavna aktivnost, Građanski odgoj i obrazovanje, Ja sam demokracija (treba prikazati redom odabiranje klikom kako je ovdje navedeno, a na kraju se dolazi do ove stranice: </a:t>
            </a:r>
            <a:r>
              <a:rPr lang="hr-HR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hlinkClick r:id="rId3"/>
              </a:rPr>
              <a:t>https://edutorij.e-skole.hr/share/proxy/alfresco-noauth/edutorij/api/proxy-guest/8f21e81a-d7eb-4e43-9e80-0797b581ab07/index.html</a:t>
            </a: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Demonstrirati pristup nekoj od odabranih tema, Na primjer Osnovna škola, Izvannastavna aktivnost, Građanski odgoj i obrazovanje, Ja sam demokracija (treba prikazati redom odabiranje klikom kako je ovdje navedeno, a na kraju se dolazi do ove stranice: </a:t>
            </a:r>
            <a:r>
              <a:rPr lang="hr-HR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hlinkClick r:id="rId3"/>
              </a:rPr>
              <a:t>https://edutorij.e-skole.hr/share/proxy/alfresco-noauth/edutorij/api/proxy-guest/8f21e81a-d7eb-4e43-9e80-0797b581ab07/index.html</a:t>
            </a: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76127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bd4963439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gbd49634396_0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0" name="Google Shape;160;gbd49634396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31015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Nakon izdvajanja nekoliko osnovnih podataka potrebno je na podijeljenom zaslonu otvoriti naslovnicu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Edutorija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u padajućem izborniku Materijali otvoriti e-Škole scenariji poučavanja.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Otvoriti neke od tema i predočiti sadržaj.</a:t>
            </a:r>
          </a:p>
          <a:p>
            <a:pPr algn="l"/>
            <a:r>
              <a:rPr lang="hr-HR" b="1" i="0" cap="all" dirty="0">
                <a:solidFill>
                  <a:srgbClr val="2376AA"/>
                </a:solidFill>
                <a:effectLst/>
                <a:latin typeface="OpenSans-Bold"/>
              </a:rPr>
              <a:t>PRISTUP E-ŠKOLE SCENARIJIMA POUČAVANJA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Na vrhu ove stranice možete filtrirati i pronaći scenarije poučavanja za svoj predmet kao i one uz koje možete realizirati </a:t>
            </a:r>
            <a:r>
              <a:rPr lang="hr-HR" b="0" i="0" dirty="0" err="1">
                <a:solidFill>
                  <a:srgbClr val="758187"/>
                </a:solidFill>
                <a:effectLst/>
                <a:latin typeface="OpenSans-Regular"/>
              </a:rPr>
              <a:t>međupredmetnu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 temu u svom predmetu ili izvannastavnoj aktivnosti. Klikom na ikonu „popis scenarija“ otvara se popis dostupnih scenarija, a scenarije poučavanja možete koristiti online (ikona globusa) ili preuzeti na vlastito računalo kao .zip datoteku (ikona zaslona).</a:t>
            </a:r>
          </a:p>
          <a:p>
            <a:pPr algn="l"/>
            <a:r>
              <a:rPr lang="hr-HR" b="1" i="0" u="none" strike="noStrike" dirty="0">
                <a:solidFill>
                  <a:srgbClr val="399EE2"/>
                </a:solidFill>
                <a:effectLst/>
                <a:latin typeface="OpenSans-Regular"/>
                <a:hlinkClick r:id="rId3"/>
              </a:rPr>
              <a:t>Tražilica e-sadržaja za </a:t>
            </a:r>
            <a:r>
              <a:rPr lang="hr-HR" b="1" i="0" u="none" strike="noStrike" dirty="0" err="1">
                <a:solidFill>
                  <a:srgbClr val="399EE2"/>
                </a:solidFill>
                <a:effectLst/>
                <a:latin typeface="OpenSans-Regular"/>
                <a:hlinkClick r:id="rId3"/>
              </a:rPr>
              <a:t>međupredmetne</a:t>
            </a:r>
            <a:r>
              <a:rPr lang="hr-HR" b="1" i="0" u="none" strike="noStrike" dirty="0">
                <a:solidFill>
                  <a:srgbClr val="399EE2"/>
                </a:solidFill>
                <a:effectLst/>
                <a:latin typeface="OpenSans-Regular"/>
                <a:hlinkClick r:id="rId3"/>
              </a:rPr>
              <a:t> teme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 nudi vam dodatni način pretrage kao podrška primjeni </a:t>
            </a:r>
            <a:r>
              <a:rPr lang="hr-HR" b="0" i="0" dirty="0" err="1">
                <a:solidFill>
                  <a:srgbClr val="758187"/>
                </a:solidFill>
                <a:effectLst/>
                <a:latin typeface="OpenSans-Regular"/>
              </a:rPr>
              <a:t>međupredmetnih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 tema u predmetnoj nastavi i izvannastavnim aktivnostima.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Na ovoj stranici dostupni su e-Škole scenariji poučavanja za prirodoslovne predmete i matematiku za 7. i 8. razred osnovne i 1. i 2. razred srednje škole te e-Škole scenariji poučavanja za 7 </a:t>
            </a:r>
            <a:r>
              <a:rPr lang="hr-HR" b="0" i="0" dirty="0" err="1">
                <a:solidFill>
                  <a:srgbClr val="758187"/>
                </a:solidFill>
                <a:effectLst/>
                <a:latin typeface="OpenSans-Regular"/>
              </a:rPr>
              <a:t>međupredmetnih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 tema od 5. razreda osnovne škole do 4. razreda srednje škole kojima su obuhvaćeni svi općeobrazovni predmeti. 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Unutar </a:t>
            </a:r>
            <a:r>
              <a:rPr lang="hr-HR" b="0" i="0" u="none" strike="noStrike" dirty="0">
                <a:solidFill>
                  <a:srgbClr val="399EE2"/>
                </a:solidFill>
                <a:effectLst/>
                <a:latin typeface="OpenSans-Regular"/>
                <a:hlinkClick r:id="rId3"/>
              </a:rPr>
              <a:t>scenarija poučavanja za </a:t>
            </a:r>
            <a:r>
              <a:rPr lang="hr-HR" b="0" i="0" u="none" strike="noStrike" dirty="0" err="1">
                <a:solidFill>
                  <a:srgbClr val="399EE2"/>
                </a:solidFill>
                <a:effectLst/>
                <a:latin typeface="OpenSans-Regular"/>
                <a:hlinkClick r:id="rId3"/>
              </a:rPr>
              <a:t>međupredmetne</a:t>
            </a:r>
            <a:r>
              <a:rPr lang="hr-HR" b="0" i="0" u="none" strike="noStrike" dirty="0">
                <a:solidFill>
                  <a:srgbClr val="399EE2"/>
                </a:solidFill>
                <a:effectLst/>
                <a:latin typeface="OpenSans-Regular"/>
                <a:hlinkClick r:id="rId3"/>
              </a:rPr>
              <a:t> teme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 integrirano je i </a:t>
            </a:r>
            <a:r>
              <a:rPr lang="hr-HR" b="1" i="0" dirty="0">
                <a:solidFill>
                  <a:srgbClr val="758187"/>
                </a:solidFill>
                <a:effectLst/>
                <a:latin typeface="OpenSans-Regular"/>
              </a:rPr>
              <a:t>više od 100 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pripadajućih im </a:t>
            </a:r>
            <a:r>
              <a:rPr lang="hr-HR" b="1" i="0" dirty="0">
                <a:solidFill>
                  <a:srgbClr val="758187"/>
                </a:solidFill>
                <a:effectLst/>
                <a:latin typeface="OpenSans-Regular"/>
              </a:rPr>
              <a:t>interaktivnih sadržaja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 za učenike koje možete pronaći i kao samostalne sadržaje na stranici </a:t>
            </a:r>
            <a:r>
              <a:rPr lang="hr-HR" b="0" i="0" u="none" strike="noStrike" dirty="0">
                <a:solidFill>
                  <a:srgbClr val="399EE2"/>
                </a:solidFill>
                <a:effectLst/>
                <a:latin typeface="OpenSans-Regular"/>
                <a:hlinkClick r:id="rId4"/>
              </a:rPr>
              <a:t>digitalnih obrazovnih sadržaja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 kategorizirane po </a:t>
            </a:r>
            <a:r>
              <a:rPr lang="hr-HR" b="0" i="0" dirty="0" err="1">
                <a:solidFill>
                  <a:srgbClr val="758187"/>
                </a:solidFill>
                <a:effectLst/>
                <a:latin typeface="OpenSans-Regular"/>
              </a:rPr>
              <a:t>međupredmetnim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 temama.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e-Škole scenariji poučavanja su materijali za nastavnike u kojima su ponuđene inovativne i maštovite ideje kako provesti nastavne aktivnosti suvremenim pedagoškim metodama uz primjenu odgovarajućih digitalnih sadržaja i alata. Prijedlozi nastavnih aktivnosti nisu vremenski ograničeni već ih učitelj prilagođava svojim i mogućnostima svojih učenika.</a:t>
            </a:r>
          </a:p>
          <a:p>
            <a:pPr algn="l"/>
            <a:r>
              <a:rPr lang="hr-HR" sz="1800" b="1" i="0" dirty="0">
                <a:solidFill>
                  <a:srgbClr val="545454"/>
                </a:solidFill>
                <a:effectLst/>
                <a:latin typeface="AzoSans-Bold"/>
              </a:rPr>
              <a:t>Vrste e-Škole scenarija poučavanja</a:t>
            </a:r>
            <a:endParaRPr lang="hr-HR" b="1" i="0" dirty="0">
              <a:solidFill>
                <a:srgbClr val="545454"/>
              </a:solidFill>
              <a:effectLst/>
              <a:latin typeface="AzoSans-Bold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scenariji poučavanja za prirodoslovne predmete i matematiku, izrađeni u okviru pilot projekta e-Škole (3. izdanje) - pokrivaju teme iz nastavnog plana i programa, a pojedini scenarij sadrži niz aktivnosti za jedan predmet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hr-HR" b="0" i="0" u="none" strike="noStrike" dirty="0">
                <a:solidFill>
                  <a:srgbClr val="399EE2"/>
                </a:solidFill>
                <a:effectLst/>
                <a:latin typeface="OpenSans-Regular"/>
                <a:hlinkClick r:id="rId3"/>
              </a:rPr>
              <a:t>scenariji poučavanja za pojedinu </a:t>
            </a:r>
            <a:r>
              <a:rPr lang="hr-HR" b="0" i="0" u="none" strike="noStrike" dirty="0" err="1">
                <a:solidFill>
                  <a:srgbClr val="399EE2"/>
                </a:solidFill>
                <a:effectLst/>
                <a:latin typeface="OpenSans-Regular"/>
                <a:hlinkClick r:id="rId3"/>
              </a:rPr>
              <a:t>međupredmetnu</a:t>
            </a:r>
            <a:r>
              <a:rPr lang="hr-HR" b="0" i="0" u="none" strike="noStrike" dirty="0">
                <a:solidFill>
                  <a:srgbClr val="399EE2"/>
                </a:solidFill>
                <a:effectLst/>
                <a:latin typeface="OpenSans-Regular"/>
                <a:hlinkClick r:id="rId3"/>
              </a:rPr>
              <a:t> temu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 - pokrivaju kurikulume </a:t>
            </a:r>
            <a:r>
              <a:rPr lang="hr-HR" b="0" i="0" dirty="0" err="1">
                <a:solidFill>
                  <a:srgbClr val="758187"/>
                </a:solidFill>
                <a:effectLst/>
                <a:latin typeface="OpenSans-Regular"/>
              </a:rPr>
              <a:t>međupredmetnih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 tema i predmetne kurikulume, a pojedini scenarij sadrži 3 do 5 opisa aktivnosti koje pokazuju na koji se način ta </a:t>
            </a:r>
            <a:r>
              <a:rPr lang="hr-HR" b="0" i="0" dirty="0" err="1">
                <a:solidFill>
                  <a:srgbClr val="758187"/>
                </a:solidFill>
                <a:effectLst/>
                <a:latin typeface="OpenSans-Regular"/>
              </a:rPr>
              <a:t>međupredmetna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 tema može uključiti u različite općeobrazovne predmete i izvannastavne aktivnosti</a:t>
            </a:r>
          </a:p>
          <a:p>
            <a:pPr algn="l"/>
            <a:r>
              <a:rPr lang="hr-HR" sz="1800" b="1" i="0" dirty="0">
                <a:solidFill>
                  <a:srgbClr val="545454"/>
                </a:solidFill>
                <a:effectLst/>
                <a:latin typeface="AzoSans-Bold"/>
              </a:rPr>
              <a:t>Pomoć u primjeni e-Škole scenarija poučavanja</a:t>
            </a:r>
            <a:endParaRPr lang="hr-HR" b="1" i="0" dirty="0">
              <a:solidFill>
                <a:srgbClr val="545454"/>
              </a:solidFill>
              <a:effectLst/>
              <a:latin typeface="AzoSans-Bold"/>
            </a:endParaRP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Za </a:t>
            </a:r>
            <a:r>
              <a:rPr lang="hr-HR" b="1" i="0" dirty="0">
                <a:solidFill>
                  <a:srgbClr val="758187"/>
                </a:solidFill>
                <a:effectLst/>
                <a:latin typeface="OpenSans-Regular"/>
              </a:rPr>
              <a:t>bolje razumijevanje scenarija poučavanja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 i njihovih specifičnosti te mogućnosti primjene u nastavi dostupni su: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hr-HR" b="0" i="0" u="none" strike="noStrike" dirty="0">
                <a:solidFill>
                  <a:srgbClr val="399EE2"/>
                </a:solidFill>
                <a:effectLst/>
                <a:latin typeface="OpenSans-Regular"/>
                <a:hlinkClick r:id="rId5"/>
              </a:rPr>
              <a:t>Priručnik za primjenu i izradu e-Škole scenarija poučavanja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 te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hr-HR" b="0" i="0" u="none" strike="noStrike" dirty="0">
                <a:solidFill>
                  <a:srgbClr val="399EE2"/>
                </a:solidFill>
                <a:effectLst/>
                <a:latin typeface="OpenSans-Regular"/>
                <a:hlinkClick r:id="rId6"/>
              </a:rPr>
              <a:t>Didaktičko-metodičke upute za prirodoslovne predmete i matematiku za učenike s teškoćama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.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Priručnik i Didaktičko-metodičke upute jednake su za sve predmete i razrede.</a:t>
            </a:r>
          </a:p>
          <a:p>
            <a:pPr algn="l"/>
            <a:r>
              <a:rPr lang="hr-HR" sz="1800" b="1" i="0" dirty="0">
                <a:solidFill>
                  <a:srgbClr val="545454"/>
                </a:solidFill>
                <a:effectLst/>
                <a:latin typeface="AzoSans-Bold"/>
              </a:rPr>
              <a:t>Razina složenosti primjene IKT-a u scenarijima poučavanja</a:t>
            </a:r>
            <a:endParaRPr lang="hr-HR" b="1" i="0" dirty="0">
              <a:solidFill>
                <a:srgbClr val="545454"/>
              </a:solidFill>
              <a:effectLst/>
              <a:latin typeface="AzoSans-Bold"/>
            </a:endParaRP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Za svaku aktivnost scenarija poučavanja navodi se početna, srednja ili napredna razina složenosti primjene IKT-a koja se odnosi na kompleksnost primjene digitalnih alata i digitalnih sadržaja u nastavi te na potrebnu razinu digitalne kompetencije učitelja za njihovu primjenu. 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Razine složenosti primjene IKT-a okvirno odgovaraju razinama digitalnih kompetencija definiranima u dokumentu </a:t>
            </a:r>
            <a:r>
              <a:rPr lang="hr-HR" b="0" i="0" u="none" strike="noStrike" dirty="0" err="1">
                <a:solidFill>
                  <a:srgbClr val="399EE2"/>
                </a:solidFill>
                <a:effectLst/>
                <a:latin typeface="OpenSans-Regular"/>
                <a:hlinkClick r:id="rId7"/>
              </a:rPr>
              <a:t>DigCompEdu</a:t>
            </a:r>
            <a:r>
              <a:rPr lang="hr-HR" b="0" i="0" u="none" strike="noStrike" dirty="0">
                <a:solidFill>
                  <a:srgbClr val="399EE2"/>
                </a:solidFill>
                <a:effectLst/>
                <a:latin typeface="OpenSans-Regular"/>
                <a:hlinkClick r:id="rId7"/>
              </a:rPr>
              <a:t> - Europskom okviru digitalnih kompetencija nastavnika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 i to na način da početna razina odgovara razini A2, srednja razini B1, a napredna razini B2 prema </a:t>
            </a:r>
            <a:r>
              <a:rPr lang="hr-HR" b="0" i="0" dirty="0" err="1">
                <a:solidFill>
                  <a:srgbClr val="758187"/>
                </a:solidFill>
                <a:effectLst/>
                <a:latin typeface="OpenSans-Regular"/>
              </a:rPr>
              <a:t>DigCompEdu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 okviru.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 </a:t>
            </a:r>
          </a:p>
          <a:p>
            <a:pPr algn="l"/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Scenariji poučavanja su izrađeni u sklopu programa “e-Škole: Cjelovita informatizacija procesa poslovanja škola i nastavnih procesa u svrhu stvaranja digitalno zrelih škola za 21. stoljeće”.</a:t>
            </a:r>
          </a:p>
          <a:p>
            <a:pPr algn="l"/>
            <a:r>
              <a:rPr lang="hr-HR" b="1" i="0" dirty="0">
                <a:solidFill>
                  <a:srgbClr val="758187"/>
                </a:solidFill>
                <a:effectLst/>
                <a:latin typeface="OpenSans-Regular"/>
              </a:rPr>
              <a:t>Više o konceptu i načelima e-Škole scenarija poučavanja pročitajte na web stranici</a:t>
            </a:r>
            <a:r>
              <a:rPr lang="hr-HR" b="0" i="0" u="none" strike="noStrike" dirty="0">
                <a:solidFill>
                  <a:srgbClr val="399EE2"/>
                </a:solidFill>
                <a:effectLst/>
                <a:latin typeface="OpenSans-Regular"/>
                <a:hlinkClick r:id="rId8"/>
              </a:rPr>
              <a:t> </a:t>
            </a:r>
            <a:r>
              <a:rPr lang="hr-HR" b="1" i="0" u="none" strike="noStrike" dirty="0">
                <a:solidFill>
                  <a:srgbClr val="399EE2"/>
                </a:solidFill>
                <a:effectLst/>
                <a:latin typeface="OpenSans-Regular"/>
                <a:hlinkClick r:id="rId8"/>
              </a:rPr>
              <a:t>e-Škole pilot projekta</a:t>
            </a:r>
            <a:r>
              <a:rPr lang="hr-HR" b="1" i="0" dirty="0">
                <a:solidFill>
                  <a:srgbClr val="758187"/>
                </a:solidFill>
                <a:effectLst/>
                <a:latin typeface="OpenSans-Regular"/>
              </a:rPr>
              <a:t>, </a:t>
            </a:r>
            <a:r>
              <a:rPr lang="hr-HR" b="0" i="0" dirty="0">
                <a:solidFill>
                  <a:srgbClr val="758187"/>
                </a:solidFill>
                <a:effectLst/>
                <a:latin typeface="OpenSans-Regular"/>
              </a:rPr>
              <a:t>a ako želite izraditi svoj vlastiti scenarij poučavanja vodeći se njima, preuzmite prazan predložak scenarija poučavanja dostupan za prirodoslovne predmete i matematiku.</a:t>
            </a:r>
          </a:p>
          <a:p>
            <a:br>
              <a:rPr lang="hr-HR" dirty="0"/>
            </a:b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19740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ovom slajdu će predavač podijeliti kratki link i QR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code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koji vode do pitanja na alatu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Tricider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koji će sam napraviti i zamijeniti postojeće.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Predavač mora na stranici  tricider.com postaviti pitanje najviše 13 dana unaprijed: „Što mislite o digitalnim sadržajima za učenike te za pripremu nastave nastalih u projektu E-Škole?”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Zatim treba kopirati link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podstranice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pitanjem i dijaloškim okvirom za unos odgovora, te skratiti link i generirati QR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code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 stranici bitly.com. </a:t>
            </a:r>
          </a:p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Uputiti sudionike da osim iznošenja vlastitog mišljenja mogu komentirati i mišljenja ostalih sudionika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webinara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Nakon što sudionici odgovore na ovo pitanje potrebno je njihove odgovore kratko zajedno proanalizirati.</a:t>
            </a: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60115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bd4963439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gbd49634396_0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0" name="Google Shape;160;gbd49634396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59907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Nakon izdvajanja nekoliko osnovnih podataka potrebno je na podijeljenom zaslonu otvoriti naslovnicu portala e-Lektire te prikazati način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retraživanja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djela prema autoru i naslovu. Otvoriti Priče iz davnine te pokazati sadržaj, skrenuti pažnju na prilagodbu lektire za lakše čitanje učenicima s poteškoćama</a:t>
            </a:r>
          </a:p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l" fontAlgn="base"/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Na portalu e-lektire učenici osnovnih i srednjih škola, kao i njihovi nastavnici, mogu pronaći cjelovita književna djela hrvatskih i stranih pisaca u različitim digitalnim formatima prilagođenima suvremenim standardima </a:t>
            </a:r>
            <a:r>
              <a:rPr lang="hr-HR" b="0" i="0" dirty="0" err="1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responzivnosti</a:t>
            </a:r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 i korištenju na različitim uređajima. Ta djela velikim dijelom prate popis obveznih književnih tekstova, klasičnih i svjetskih književnih tekstova za cjelovito čitanje ili čitanje ulomaka navedenim u kurikulumu za nastavni predmet Hrvatski jezik.</a:t>
            </a:r>
          </a:p>
          <a:p>
            <a:pPr algn="l" fontAlgn="base"/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Riječ je o više od </a:t>
            </a:r>
            <a:r>
              <a:rPr lang="hr-HR" b="1" i="0" u="none" strike="noStrike" dirty="0">
                <a:solidFill>
                  <a:srgbClr val="2EA3F2"/>
                </a:solidFill>
                <a:effectLst/>
                <a:latin typeface="Source Serif Pro" panose="02040603050405020204" pitchFamily="18" charset="0"/>
                <a:hlinkClick r:id="rId3"/>
              </a:rPr>
              <a:t>370 književnih djela</a:t>
            </a:r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, </a:t>
            </a:r>
            <a:r>
              <a:rPr lang="hr-HR" b="1" i="0" u="none" strike="noStrike" dirty="0">
                <a:solidFill>
                  <a:srgbClr val="2EA3F2"/>
                </a:solidFill>
                <a:effectLst/>
                <a:latin typeface="Source Serif Pro" panose="02040603050405020204" pitchFamily="18" charset="0"/>
                <a:hlinkClick r:id="rId4"/>
              </a:rPr>
              <a:t>160 zvučnih knjiga</a:t>
            </a:r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, 52 literarna kviza, 52 </a:t>
            </a:r>
            <a:r>
              <a:rPr lang="hr-HR" b="0" i="0" dirty="0" err="1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audiomamca</a:t>
            </a:r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 i 5 </a:t>
            </a:r>
            <a:r>
              <a:rPr lang="hr-HR" b="0" i="0" dirty="0" err="1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videomamaca</a:t>
            </a:r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. Pristup </a:t>
            </a:r>
            <a:r>
              <a:rPr lang="hr-HR" b="0" i="0" dirty="0" err="1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lektirnim</a:t>
            </a:r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 djelima u potpunosti je besplatan za korisnike obrazovne zajednice ali i za sve ostale zaljubljenike u knjige i čitanje.</a:t>
            </a:r>
          </a:p>
          <a:p>
            <a:pPr algn="l" fontAlgn="base"/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Svakako valja istaknuti da književna djela prate bilješke o piscu i djelu te da su čak 72 djela obogaćena metodičkim </a:t>
            </a:r>
            <a:r>
              <a:rPr lang="hr-HR" b="0" i="0" dirty="0" err="1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instrumetarijem</a:t>
            </a:r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 koji sadrži preporuke za prilagodbu </a:t>
            </a:r>
            <a:r>
              <a:rPr lang="hr-HR" b="0" i="0" dirty="0" err="1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lektirnih</a:t>
            </a:r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 djela nastavi Hrvatskoga jezika. Te su preporuke izuzetno korisne </a:t>
            </a:r>
            <a:r>
              <a:rPr lang="hr-HR" b="0" i="0" dirty="0" err="1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nastavicima</a:t>
            </a:r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 jer im pomažu u individualizaciji nastave, poticanju učenika na samostalan rad i istraživanje te nude podršku u primjeni digitalnih tehnologija. Ta su djela dostupna i u posebnom formatu prilagođenom čitanju na </a:t>
            </a:r>
            <a:r>
              <a:rPr lang="hr-HR" b="0" i="0" dirty="0" err="1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brailleovim</a:t>
            </a:r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 digitalnim uređajima.</a:t>
            </a:r>
          </a:p>
          <a:p>
            <a:pPr algn="l" fontAlgn="base"/>
            <a:r>
              <a:rPr lang="hr-HR" b="0" i="0" dirty="0">
                <a:solidFill>
                  <a:srgbClr val="505050"/>
                </a:solidFill>
                <a:effectLst/>
                <a:latin typeface="Source Serif Pro" panose="02040603050405020204" pitchFamily="18" charset="0"/>
              </a:rPr>
              <a:t>Zanimljivo je spomenuti i da su Priče iz davnine, Čudnovate zgode šegrta Hlapića i Prosjak Luka dostupni i u obliku građe lagane za čitanje – u formatu posebno prilagođenom učenicima s poteškoćama u čitanju i razumijevanju teksta.</a:t>
            </a:r>
          </a:p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03471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Pokazati pretraživanje djela prema različitim kategorijama, te odabrati pretraživanje prema abecednom popisu.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49446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Pokazati odabir djela Priče iz davnine.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90248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Nakon izdvajanja nekoliko osnovnih podataka potrebno je na podijeljenom zaslonu otvoriti naslovnicu e-Laboratorija.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Otvoriti padajući izbornik Alati.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Alati su razvrstani prema namjeni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Otvoriti u padajućem izborniku skupinu alata Ankete i kvizovi, pa odabrati jedan od alata danas korišten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Quizziz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ili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Tricader</a:t>
            </a: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e-Laboratoriju se ne nalazi samo opis alata. Mnoštvo je tu članaka koji omogućuju edukaciju u uporabi pojedinih alata. Na e-Laboratoriju moguće je predložiti nove alate koji se na njemu još ne nalaze a koji su isprobani i dobro obavljaju funkcije u nastavi. </a:t>
            </a:r>
          </a:p>
          <a:p>
            <a:r>
              <a:rPr lang="hr-HR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Pokazati otvaranje kartice Predloži alat i upis podataka. </a:t>
            </a:r>
            <a:r>
              <a:rPr lang="hr-H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Ovdje je moguće predložiti sve one alate koje ste isprobali i koristili u nastavi. Nakon što prijedlog bude zaprimljen, bit će testiran i bit će napravljena kratka recenzija i objava na e-Laboratoriju. Na taj će se način informacija o dobrom alatu podijeliti među učiteljima u školama, a e-Laboratorij će biti bogatiji za još jedan alat koji će mnogima olakšati i obogatiti rad u razredu</a:t>
            </a: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7491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dirty="0"/>
              <a:t>Upute za predavače: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dirty="0"/>
              <a:t>Najaviti cilj i dodatno pojasniti: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Dostupni su gotovi sadržaji za učenike i to e-Škole digitalni obrazovni sadržaji te interaktivni sadržaji za </a:t>
            </a:r>
            <a:r>
              <a:rPr lang="hr-HR" sz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međupredmetne</a:t>
            </a:r>
            <a:r>
              <a:rPr lang="hr-HR" sz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teme, kao i sadržaji namijenjeni pripremi nastave -  e-Škole scenariji poučavanja (među kojima su i oni dodatno usmjereni na </a:t>
            </a:r>
            <a:r>
              <a:rPr lang="hr-HR" sz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međupredmetne</a:t>
            </a:r>
            <a:r>
              <a:rPr lang="hr-HR" sz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teme). Tu su </a:t>
            </a:r>
            <a:r>
              <a:rPr lang="hr-HR" sz="120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e-Lektire </a:t>
            </a:r>
            <a:r>
              <a:rPr lang="hr-HR" sz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e-Laboratorij.</a:t>
            </a:r>
          </a:p>
          <a:p>
            <a:endParaRPr lang="hr-HR" dirty="0"/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>
                <a:latin typeface="+mn-lt"/>
              </a:rPr>
              <a:t>Priručnici se nalaze na </a:t>
            </a:r>
            <a:r>
              <a:rPr lang="hr-HR" dirty="0" err="1">
                <a:latin typeface="+mn-lt"/>
              </a:rPr>
              <a:t>Edutoriju</a:t>
            </a:r>
            <a:r>
              <a:rPr lang="hr-HR" dirty="0">
                <a:latin typeface="+mn-lt"/>
              </a:rPr>
              <a:t> u kolekciji pod nazivom ˝</a:t>
            </a:r>
            <a:r>
              <a:rPr lang="pt-BR" b="0" i="0" dirty="0">
                <a:solidFill>
                  <a:srgbClr val="399EE2"/>
                </a:solidFill>
                <a:effectLst/>
                <a:latin typeface="+mn-lt"/>
              </a:rPr>
              <a:t>e-Škole program obrazovanja (2. faza)</a:t>
            </a:r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˝.</a:t>
            </a:r>
          </a:p>
          <a:p>
            <a:endParaRPr lang="hr-HR" b="0" i="0" dirty="0">
              <a:solidFill>
                <a:srgbClr val="399EE2"/>
              </a:solidFill>
              <a:effectLst/>
              <a:latin typeface="+mn-lt"/>
            </a:endParaRPr>
          </a:p>
          <a:p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Dodatne informacije za predavača koje objašnjava u slučaju upita: Kolekcijama na </a:t>
            </a:r>
            <a:r>
              <a:rPr lang="hr-HR" b="0" i="0" dirty="0" err="1">
                <a:solidFill>
                  <a:srgbClr val="399EE2"/>
                </a:solidFill>
                <a:effectLst/>
                <a:latin typeface="+mn-lt"/>
              </a:rPr>
              <a:t>Edutoriju</a:t>
            </a:r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 pristupa se uz prijavu preko </a:t>
            </a:r>
            <a:r>
              <a:rPr lang="hr-HR" b="0" i="0" dirty="0" err="1">
                <a:solidFill>
                  <a:srgbClr val="399EE2"/>
                </a:solidFill>
                <a:effectLst/>
                <a:latin typeface="+mn-lt"/>
              </a:rPr>
              <a:t>AAI@EduHr</a:t>
            </a:r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 elektroničkog identiteta.</a:t>
            </a:r>
          </a:p>
          <a:p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Molimo polaznicima podijeliti direktnu poveznicu na </a:t>
            </a:r>
            <a:r>
              <a:rPr lang="hr-HR" dirty="0">
                <a:latin typeface="+mn-lt"/>
              </a:rPr>
              <a:t>kolekciju:</a:t>
            </a:r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 https://edutorij.e-skole.hr/share/page/site/e-skole-program-obrazovanja/dashboard 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99493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Upute za predavača: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dirty="0" err="1">
                <a:effectLst/>
              </a:rPr>
              <a:t>Zamoliti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polaznike</a:t>
            </a:r>
            <a:r>
              <a:rPr lang="en-US" dirty="0">
                <a:effectLst/>
              </a:rPr>
              <a:t> da </a:t>
            </a:r>
            <a:r>
              <a:rPr lang="en-US" dirty="0" err="1">
                <a:effectLst/>
              </a:rPr>
              <a:t>iskreno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ocijene</a:t>
            </a:r>
            <a:r>
              <a:rPr lang="en-US" dirty="0">
                <a:effectLst/>
              </a:rPr>
              <a:t> webinar </a:t>
            </a:r>
            <a:r>
              <a:rPr lang="en-US" dirty="0" err="1"/>
              <a:t>popunjavanjem</a:t>
            </a:r>
            <a:r>
              <a:rPr lang="en-US" dirty="0"/>
              <a:t> </a:t>
            </a:r>
            <a:r>
              <a:rPr lang="en-US" dirty="0" err="1"/>
              <a:t>upitnika</a:t>
            </a:r>
            <a:r>
              <a:rPr lang="en-US" dirty="0"/>
              <a:t> </a:t>
            </a:r>
            <a:r>
              <a:rPr lang="en-US" dirty="0" err="1"/>
              <a:t>zadovoljstva</a:t>
            </a:r>
            <a:r>
              <a:rPr lang="en-US" dirty="0"/>
              <a:t> za </a:t>
            </a:r>
            <a:r>
              <a:rPr lang="en-US" dirty="0" err="1"/>
              <a:t>polaznike</a:t>
            </a:r>
            <a:r>
              <a:rPr lang="en-US" dirty="0"/>
              <a:t> e-</a:t>
            </a:r>
            <a:r>
              <a:rPr lang="en-US" dirty="0" err="1"/>
              <a:t>Škole</a:t>
            </a:r>
            <a:r>
              <a:rPr lang="en-US" dirty="0"/>
              <a:t> </a:t>
            </a:r>
            <a:r>
              <a:rPr lang="en-US" dirty="0" err="1"/>
              <a:t>webinara</a:t>
            </a:r>
            <a:r>
              <a:rPr lang="en-US" dirty="0"/>
              <a:t>  </a:t>
            </a:r>
            <a:r>
              <a:rPr lang="en-US" dirty="0" err="1">
                <a:effectLst/>
              </a:rPr>
              <a:t>na</a:t>
            </a:r>
            <a:r>
              <a:rPr lang="en-US" dirty="0">
                <a:effectLst/>
              </a:rPr>
              <a:t> </a:t>
            </a:r>
            <a:r>
              <a:rPr lang="en-US" dirty="0" err="1"/>
              <a:t>poveznici</a:t>
            </a:r>
            <a:r>
              <a:rPr lang="en-US" dirty="0"/>
              <a:t> </a:t>
            </a:r>
            <a:r>
              <a:rPr lang="en-US" u="sng" dirty="0">
                <a:hlinkClick r:id="rId3"/>
              </a:rPr>
              <a:t>https://upitnik.carnet.hr/</a:t>
            </a:r>
            <a:r>
              <a:rPr lang="en-US" dirty="0"/>
              <a:t>. </a:t>
            </a:r>
            <a:r>
              <a:rPr lang="en-US" dirty="0" err="1"/>
              <a:t>Pozivnicu</a:t>
            </a:r>
            <a:r>
              <a:rPr lang="en-US" dirty="0"/>
              <a:t> je </a:t>
            </a:r>
            <a:r>
              <a:rPr lang="en-US" dirty="0" err="1"/>
              <a:t>potrebno</a:t>
            </a:r>
            <a:r>
              <a:rPr lang="en-US" dirty="0"/>
              <a:t> </a:t>
            </a:r>
            <a:r>
              <a:rPr lang="en-US" dirty="0" err="1"/>
              <a:t>objaviti</a:t>
            </a:r>
            <a:r>
              <a:rPr lang="en-US" dirty="0"/>
              <a:t> u MS Teams pod Q&amp;A</a:t>
            </a:r>
            <a:r>
              <a:rPr lang="hr-HR" dirty="0"/>
              <a:t> </a:t>
            </a:r>
            <a:r>
              <a:rPr lang="en-US" dirty="0"/>
              <a:t>announcement.</a:t>
            </a:r>
            <a:endParaRPr lang="hr-HR" dirty="0"/>
          </a:p>
          <a:p>
            <a:r>
              <a:rPr lang="en-US" dirty="0"/>
              <a:t>Molimo da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svakog</a:t>
            </a:r>
            <a:r>
              <a:rPr lang="en-US" dirty="0"/>
              <a:t> </a:t>
            </a:r>
            <a:r>
              <a:rPr lang="en-US" dirty="0" err="1"/>
              <a:t>održavanja</a:t>
            </a:r>
            <a:r>
              <a:rPr lang="en-US" dirty="0"/>
              <a:t> </a:t>
            </a:r>
            <a:r>
              <a:rPr lang="en-US" dirty="0" err="1"/>
              <a:t>jedan</a:t>
            </a:r>
            <a:r>
              <a:rPr lang="en-US" dirty="0"/>
              <a:t> </a:t>
            </a:r>
            <a:r>
              <a:rPr lang="en-US" dirty="0" err="1"/>
              <a:t>predavač</a:t>
            </a:r>
            <a:r>
              <a:rPr lang="en-US" dirty="0"/>
              <a:t> </a:t>
            </a:r>
            <a:r>
              <a:rPr lang="en-US" dirty="0" err="1"/>
              <a:t>popuni</a:t>
            </a:r>
            <a:r>
              <a:rPr lang="en-US" dirty="0"/>
              <a:t> </a:t>
            </a:r>
            <a:r>
              <a:rPr lang="en-US" dirty="0" err="1"/>
              <a:t>izvještaj</a:t>
            </a:r>
            <a:r>
              <a:rPr lang="en-US" dirty="0"/>
              <a:t> </a:t>
            </a:r>
            <a:r>
              <a:rPr lang="en-US" dirty="0" err="1"/>
              <a:t>predavača</a:t>
            </a:r>
            <a:r>
              <a:rPr lang="en-US" dirty="0"/>
              <a:t> o </a:t>
            </a:r>
            <a:r>
              <a:rPr lang="en-US" dirty="0" err="1"/>
              <a:t>održanom</a:t>
            </a:r>
            <a:r>
              <a:rPr lang="en-US" dirty="0"/>
              <a:t> </a:t>
            </a:r>
            <a:r>
              <a:rPr lang="en-US" dirty="0" err="1"/>
              <a:t>webinaru</a:t>
            </a:r>
            <a:r>
              <a:rPr lang="en-US" dirty="0"/>
              <a:t> =  </a:t>
            </a:r>
            <a:r>
              <a:rPr lang="en-US" u="sng" dirty="0">
                <a:hlinkClick r:id="rId4"/>
              </a:rPr>
              <a:t>https://</a:t>
            </a:r>
            <a:r>
              <a:rPr lang="en-US" u="sng" dirty="0">
                <a:effectLst/>
                <a:hlinkClick r:id="rId4"/>
              </a:rPr>
              <a:t>upitnik.</a:t>
            </a:r>
            <a:r>
              <a:rPr lang="en-US" u="sng" dirty="0">
                <a:hlinkClick r:id="rId4"/>
              </a:rPr>
              <a:t>carnet.hr/</a:t>
            </a:r>
            <a:endParaRPr lang="hr-HR" sz="1200" dirty="0"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Potvrde o sudjelovanju polaznicima će biti dostupne u aplikaciji za prijavu (EMA).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hr-H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31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63122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5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dirty="0"/>
              <a:t>Molimo uputiti</a:t>
            </a:r>
            <a:r>
              <a:rPr lang="hr-HR" baseline="0" dirty="0"/>
              <a:t> polaznike da sva pitanja o edukacijama upute na </a:t>
            </a:r>
            <a:r>
              <a:rPr lang="pl-PL" sz="1200" b="1" dirty="0">
                <a:solidFill>
                  <a:schemeClr val="accent1">
                    <a:lumMod val="50000"/>
                  </a:schemeClr>
                </a:solidFill>
                <a:hlinkClick r:id="rId3"/>
              </a:rPr>
              <a:t>e-skole-edukacija@skole.hr</a:t>
            </a:r>
            <a:r>
              <a:rPr lang="hr-HR" sz="1200" b="0" dirty="0">
                <a:solidFill>
                  <a:schemeClr val="tx1"/>
                </a:solidFill>
              </a:rPr>
              <a:t>,</a:t>
            </a:r>
            <a:r>
              <a:rPr lang="hr-HR" sz="1200" b="0" baseline="0" dirty="0">
                <a:solidFill>
                  <a:schemeClr val="tx1"/>
                </a:solidFill>
              </a:rPr>
              <a:t> a sva pitanja o projektu na </a:t>
            </a:r>
            <a:r>
              <a:rPr lang="pl-PL" sz="1200" b="1" dirty="0">
                <a:solidFill>
                  <a:schemeClr val="accent1">
                    <a:lumMod val="50000"/>
                  </a:schemeClr>
                </a:solidFill>
                <a:hlinkClick r:id="rId3"/>
              </a:rPr>
              <a:t>helpdesk@skole.hr</a:t>
            </a:r>
            <a:r>
              <a:rPr lang="pl-PL" sz="1200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33" name="Google Shape;33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Navesti ishode </a:t>
            </a:r>
            <a:r>
              <a:rPr lang="hr-HR" dirty="0" err="1"/>
              <a:t>webinara</a:t>
            </a:r>
            <a:endParaRPr lang="hr-HR" dirty="0"/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1733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Metode i tehnike poučavanja: metoda izravnog poučavanja te poučavanje vođenim otkrivanjem i raspravom</a:t>
            </a:r>
          </a:p>
          <a:p>
            <a:endParaRPr lang="hr-HR" dirty="0"/>
          </a:p>
          <a:p>
            <a:r>
              <a:rPr lang="hr-HR" dirty="0"/>
              <a:t>Upute za predavače:</a:t>
            </a:r>
          </a:p>
          <a:p>
            <a:r>
              <a:rPr lang="hr-HR" dirty="0"/>
              <a:t>Opisati trajanje i sadržaj </a:t>
            </a:r>
            <a:r>
              <a:rPr lang="hr-HR" dirty="0" err="1"/>
              <a:t>webinara</a:t>
            </a:r>
            <a:endParaRPr lang="hr-HR" dirty="0"/>
          </a:p>
          <a:p>
            <a:endParaRPr lang="hr-HR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0018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Sudionike </a:t>
            </a:r>
            <a:r>
              <a:rPr lang="hr-HR" dirty="0" err="1"/>
              <a:t>webinara</a:t>
            </a:r>
            <a:r>
              <a:rPr lang="hr-HR" dirty="0"/>
              <a:t> uputiti u način pristupanja anketi s pomoću alata </a:t>
            </a:r>
            <a:r>
              <a:rPr lang="hr-HR" dirty="0" err="1"/>
              <a:t>Quizizz</a:t>
            </a:r>
            <a:r>
              <a:rPr lang="hr-HR" dirty="0"/>
              <a:t>. Na sljedećem slajdu su slike koje to predočuju.</a:t>
            </a: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2615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Nakon pokazanih uputa za sudionike, predavač otvara link i u tražilicu upisuje naziv kviza pripremljenog za ovu anketu: Digitalni sadržaji</a:t>
            </a:r>
          </a:p>
          <a:p>
            <a:r>
              <a:rPr lang="hr-HR" dirty="0"/>
              <a:t>Nakon toga pokreče live </a:t>
            </a:r>
            <a:r>
              <a:rPr lang="hr-HR" dirty="0" err="1"/>
              <a:t>quiz</a:t>
            </a:r>
            <a:r>
              <a:rPr lang="hr-HR" dirty="0"/>
              <a:t> te na podijeljenom ekranu prikazuje </a:t>
            </a:r>
            <a:r>
              <a:rPr lang="hr-HR" dirty="0" err="1"/>
              <a:t>code</a:t>
            </a:r>
            <a:r>
              <a:rPr lang="hr-HR" dirty="0"/>
              <a:t> preko kojeg se sudionici uključuju u anketu.</a:t>
            </a:r>
          </a:p>
          <a:p>
            <a:r>
              <a:rPr lang="hr-HR" dirty="0"/>
              <a:t>Anketa ima tri pitanja. Nakon što sudionici odgovore na pitanja može se proanalizirati kako su odgovorili.</a:t>
            </a:r>
            <a:endParaRPr lang="en-US" dirty="0"/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7738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bd4963439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gbd49634396_0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0" name="Google Shape;160;gbd49634396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Predavač će podijeliti ekran s otvorenim kvizom i generiranim kodom. Predavač će u tražilici </a:t>
            </a:r>
            <a:r>
              <a:rPr lang="hr-HR" dirty="0" err="1"/>
              <a:t>alalta</a:t>
            </a:r>
            <a:r>
              <a:rPr lang="hr-HR" dirty="0"/>
              <a:t> </a:t>
            </a:r>
            <a:r>
              <a:rPr lang="hr-HR" dirty="0" err="1"/>
              <a:t>Qizizz</a:t>
            </a:r>
            <a:r>
              <a:rPr lang="hr-HR" dirty="0"/>
              <a:t> pretražiti kviz pod naslovom </a:t>
            </a:r>
            <a:r>
              <a:rPr lang="hr-HR" dirty="0" err="1"/>
              <a:t>Edutorij</a:t>
            </a:r>
            <a:r>
              <a:rPr lang="hr-HR" dirty="0"/>
              <a:t>, s jednim pitanjem:</a:t>
            </a:r>
          </a:p>
          <a:p>
            <a:r>
              <a:rPr lang="hr-HR" sz="1800" i="1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Moje iskustvo s </a:t>
            </a:r>
            <a:r>
              <a:rPr lang="hr-HR" sz="1800" i="1" dirty="0" err="1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Edutorijem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1800" i="1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 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Nikad nisam čula za </a:t>
            </a:r>
            <a:r>
              <a:rPr lang="hr-HR" sz="1800" dirty="0" err="1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Edutorij</a:t>
            </a: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.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Čula sam za </a:t>
            </a:r>
            <a:r>
              <a:rPr lang="hr-HR" sz="1800" dirty="0" err="1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Edutorij</a:t>
            </a: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 ali nikad nisam posjetila taj repozitorij.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Bila sam na </a:t>
            </a:r>
            <a:r>
              <a:rPr lang="hr-HR" sz="1800" dirty="0" err="1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Edutoriju</a:t>
            </a: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 i pregledala sadržaje.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Odabrala sam neke digitalne sadržaje objavljene na </a:t>
            </a:r>
            <a:r>
              <a:rPr lang="hr-HR" sz="1800" dirty="0" err="1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Edutoriju</a:t>
            </a: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 i koristila ih u radu s učenicima.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Objavljivala sam vlastite digitalne sadržaje na </a:t>
            </a:r>
            <a:r>
              <a:rPr lang="hr-HR" sz="1800" dirty="0" err="1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Edutoriju</a:t>
            </a: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.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lphaLcParenR"/>
            </a:pP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Koristila sam komunikacijske kanale na </a:t>
            </a:r>
            <a:r>
              <a:rPr lang="hr-HR" sz="1800" dirty="0" err="1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Edutoriju</a:t>
            </a:r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 i surađivala s drugim odgojno-obrazovnim radnicima.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180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 </a:t>
            </a:r>
            <a:endParaRPr lang="hr-H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dirty="0"/>
              <a:t>Pokrenuti live </a:t>
            </a:r>
            <a:r>
              <a:rPr lang="hr-HR" dirty="0" err="1"/>
              <a:t>quiz</a:t>
            </a:r>
            <a:r>
              <a:rPr lang="hr-HR" dirty="0"/>
              <a:t> te generirati kod za sudionike </a:t>
            </a:r>
            <a:r>
              <a:rPr lang="hr-HR" dirty="0" err="1"/>
              <a:t>webinara</a:t>
            </a:r>
            <a:r>
              <a:rPr lang="hr-HR" dirty="0"/>
              <a:t>. Ukazati na to da je moguće odabrati nekoliko odgovora.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1511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hoto">
  <p:cSld name="Title and Photo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0"/>
          <p:cNvSpPr/>
          <p:nvPr/>
        </p:nvSpPr>
        <p:spPr>
          <a:xfrm>
            <a:off x="0" y="0"/>
            <a:ext cx="48768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40"/>
          <p:cNvSpPr txBox="1">
            <a:spLocks noGrp="1"/>
          </p:cNvSpPr>
          <p:nvPr>
            <p:ph type="title"/>
          </p:nvPr>
        </p:nvSpPr>
        <p:spPr>
          <a:xfrm>
            <a:off x="576816" y="2582862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hr-HR"/>
              <a:t>Kliknite da biste uredili stil naslova matrice</a:t>
            </a:r>
            <a:endParaRPr/>
          </a:p>
        </p:txBody>
      </p:sp>
      <p:grpSp>
        <p:nvGrpSpPr>
          <p:cNvPr id="23" name="Google Shape;23;p40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24" name="Google Shape;24;p40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5" name="Google Shape;25;p40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6" name="Google Shape;26;p40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7" name="Google Shape;27;p40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8" name="Google Shape;28;p40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29" name="Google Shape;29;p40"/>
          <p:cNvSpPr>
            <a:spLocks noGrp="1"/>
          </p:cNvSpPr>
          <p:nvPr>
            <p:ph type="pic" idx="2"/>
          </p:nvPr>
        </p:nvSpPr>
        <p:spPr>
          <a:xfrm>
            <a:off x="4876800" y="0"/>
            <a:ext cx="73152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hr-HR"/>
              <a:t>Kliknite ikonu da biste dodali  sliku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33587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42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50" name="Google Shape;50;p42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1" name="Google Shape;51;p42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2" name="Google Shape;52;p42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3" name="Google Shape;53;p42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4" name="Google Shape;54;p42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55" name="Google Shape;55;p42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7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hr-HR"/>
              <a:t>Kliknite ikonu da biste dodali  sliku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8196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st page">
  <p:cSld name="Last pag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361192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">
  <p:cSld name="Presentation 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37"/>
          <p:cNvSpPr txBox="1">
            <a:spLocks noGrp="1"/>
          </p:cNvSpPr>
          <p:nvPr>
            <p:ph type="title"/>
          </p:nvPr>
        </p:nvSpPr>
        <p:spPr>
          <a:xfrm>
            <a:off x="5083036" y="3051729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pen Sans ExtraBold"/>
              <a:buNone/>
              <a:defRPr sz="5400" b="1" i="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hr-HR"/>
              <a:t>Kliknite da biste uredili stil naslova matrice</a:t>
            </a:r>
            <a:endParaRPr/>
          </a:p>
        </p:txBody>
      </p:sp>
      <p:sp>
        <p:nvSpPr>
          <p:cNvPr id="15" name="Google Shape;15;p37"/>
          <p:cNvSpPr txBox="1">
            <a:spLocks noGrp="1"/>
          </p:cNvSpPr>
          <p:nvPr>
            <p:ph type="body" idx="1"/>
          </p:nvPr>
        </p:nvSpPr>
        <p:spPr>
          <a:xfrm>
            <a:off x="5083036" y="4651929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grpSp>
        <p:nvGrpSpPr>
          <p:cNvPr id="16" name="Google Shape;16;p37"/>
          <p:cNvGrpSpPr/>
          <p:nvPr/>
        </p:nvGrpSpPr>
        <p:grpSpPr>
          <a:xfrm>
            <a:off x="4751866" y="5627915"/>
            <a:ext cx="6523928" cy="816062"/>
            <a:chOff x="1308844" y="5417042"/>
            <a:chExt cx="9574307" cy="1197626"/>
          </a:xfrm>
        </p:grpSpPr>
        <p:pic>
          <p:nvPicPr>
            <p:cNvPr id="17" name="Google Shape;17;p3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308844" y="5417042"/>
              <a:ext cx="7407289" cy="1197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3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91983" y="5755983"/>
              <a:ext cx="2091168" cy="5197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Google Shape;19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325736" y="900574"/>
            <a:ext cx="5246226" cy="52462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747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">
  <p:cSld name="50:50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41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41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hr-HR"/>
              <a:t>Kliknite da biste uredili stil naslova matrice</a:t>
            </a:r>
            <a:endParaRPr/>
          </a:p>
        </p:txBody>
      </p:sp>
      <p:sp>
        <p:nvSpPr>
          <p:cNvPr id="59" name="Google Shape;59;p41"/>
          <p:cNvSpPr txBox="1">
            <a:spLocks noGrp="1"/>
          </p:cNvSpPr>
          <p:nvPr>
            <p:ph type="body" idx="1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None/>
              <a:defRPr sz="3600" b="0" i="0"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0" name="Google Shape;60;p41"/>
          <p:cNvSpPr txBox="1">
            <a:spLocks noGrp="1"/>
          </p:cNvSpPr>
          <p:nvPr>
            <p:ph type="body" idx="2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grpSp>
        <p:nvGrpSpPr>
          <p:cNvPr id="61" name="Google Shape;61;p41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62" name="Google Shape;62;p41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3" name="Google Shape;63;p41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4" name="Google Shape;64;p41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5" name="Google Shape;65;p41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6" name="Google Shape;66;p41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7748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39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43" name="Google Shape;43;p39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4" name="Google Shape;44;p39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5" name="Google Shape;45;p39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6" name="Google Shape;46;p39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7" name="Google Shape;47;p39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8644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4"/>
          <p:cNvSpPr/>
          <p:nvPr/>
        </p:nvSpPr>
        <p:spPr>
          <a:xfrm>
            <a:off x="0" y="0"/>
            <a:ext cx="7315200" cy="6766559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4"/>
          <p:cNvSpPr txBox="1">
            <a:spLocks noGrp="1"/>
          </p:cNvSpPr>
          <p:nvPr>
            <p:ph type="title"/>
          </p:nvPr>
        </p:nvSpPr>
        <p:spPr>
          <a:xfrm>
            <a:off x="558065" y="1848160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  <a:defRPr sz="6000" b="0" i="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4"/>
          <p:cNvSpPr txBox="1">
            <a:spLocks noGrp="1"/>
          </p:cNvSpPr>
          <p:nvPr>
            <p:ph type="body" idx="1"/>
          </p:nvPr>
        </p:nvSpPr>
        <p:spPr>
          <a:xfrm>
            <a:off x="558065" y="3448360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4" name="Google Shape;34;p44"/>
          <p:cNvSpPr>
            <a:spLocks noGrp="1"/>
          </p:cNvSpPr>
          <p:nvPr>
            <p:ph type="pic" idx="2"/>
          </p:nvPr>
        </p:nvSpPr>
        <p:spPr>
          <a:xfrm>
            <a:off x="7315200" y="0"/>
            <a:ext cx="48768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35" name="Google Shape;35;p44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36" name="Google Shape;36;p44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7" name="Google Shape;37;p44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8" name="Google Shape;38;p44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9" name="Google Shape;39;p44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0" name="Google Shape;40;p44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9652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Open Sans Light"/>
              <a:buNone/>
              <a:defRPr sz="44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165335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5" r:id="rId4"/>
    <p:sldLayoutId id="2147483696" r:id="rId5"/>
    <p:sldLayoutId id="2147483697" r:id="rId6"/>
    <p:sldLayoutId id="2147483699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dutorij.e-skole.hr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dutorij.e-skole.hr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pixabay.com/?utm_source=link-attribution&amp;utm_medium=referral&amp;utm_campaign=image&amp;utm_content=7307069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edutorij.e-skole.hr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unsplash.com/?utm_source=unsplash&amp;utm_medium=referral&amp;utm_content=creditCopyText" TargetMode="External"/><Relationship Id="rId4" Type="http://schemas.openxmlformats.org/officeDocument/2006/relationships/hyperlink" Target="https://unsplash.com/@quaritsch?utm_source=unsplash&amp;utm_medium=referral&amp;utm_content=creditCopyText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edutorij.e-skole.hr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3wj3Nyh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unsplash.com/?utm_source=unsplash&amp;utm_medium=referral&amp;utm_content=creditCopyText" TargetMode="External"/><Relationship Id="rId4" Type="http://schemas.openxmlformats.org/officeDocument/2006/relationships/hyperlink" Target="https://unsplash.com/@kellysikkema?utm_source=unsplash&amp;utm_medium=referral&amp;utm_content=creditCopyText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lektire.skole.hr/abecedni-popis-djela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lektire.skole.hr/audio-lektire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helpdesk@skole.hr" TargetMode="External"/><Relationship Id="rId5" Type="http://schemas.openxmlformats.org/officeDocument/2006/relationships/hyperlink" Target="mailto:e-skole-edukacija@skole.hr" TargetMode="Externa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quizizz.com/admin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"/>
          <p:cNvSpPr txBox="1">
            <a:spLocks noGrp="1"/>
          </p:cNvSpPr>
          <p:nvPr>
            <p:ph type="title"/>
          </p:nvPr>
        </p:nvSpPr>
        <p:spPr>
          <a:xfrm>
            <a:off x="4223656" y="1104442"/>
            <a:ext cx="7576458" cy="3821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45720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sz="6000" dirty="0">
                <a:latin typeface="Open Sans"/>
                <a:ea typeface="Open Sans"/>
                <a:cs typeface="Open Sans"/>
                <a:sym typeface="Open Sans"/>
              </a:rPr>
              <a:t>Upoznajte e-Škole digitalne sadržaje za lakše pripremanje i poučavanje</a:t>
            </a:r>
            <a:endParaRPr sz="6000" dirty="0"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191227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d21c3088a7_0_0"/>
          <p:cNvSpPr txBox="1"/>
          <p:nvPr/>
        </p:nvSpPr>
        <p:spPr>
          <a:xfrm>
            <a:off x="527936" y="2697955"/>
            <a:ext cx="4889700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6000" dirty="0" err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Edutorij</a:t>
            </a:r>
            <a:endParaRPr lang="hr-HR" sz="6000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2" name="Google Shape;172;gd21c3088a7_0_0"/>
          <p:cNvSpPr txBox="1">
            <a:spLocks noGrp="1"/>
          </p:cNvSpPr>
          <p:nvPr>
            <p:ph type="body" idx="2"/>
          </p:nvPr>
        </p:nvSpPr>
        <p:spPr>
          <a:xfrm>
            <a:off x="6364725" y="456499"/>
            <a:ext cx="5583000" cy="6191043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lang="hr-HR" sz="2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objavljivanje pohrana i razmjena digitalnih obrazovnih sadržaja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hr-H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hr-HR" sz="2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 materijala omogućen je svim korisnicima koji posjeduju AAI identitet</a:t>
            </a:r>
          </a:p>
          <a:p>
            <a:pPr marL="514350" indent="-285750" algn="just">
              <a:buFont typeface="Arial" panose="020B0604020202020204" pitchFamily="34" charset="0"/>
              <a:buChar char="•"/>
            </a:pPr>
            <a:r>
              <a:rPr lang="hr-H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hr-HR" sz="2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emeljne značajke:</a:t>
            </a:r>
          </a:p>
          <a:p>
            <a:pPr marL="971550" lvl="1" indent="-285750">
              <a:buFont typeface="Arial" panose="020B0604020202020204" pitchFamily="34" charset="0"/>
              <a:buChar char="•"/>
            </a:pPr>
            <a:r>
              <a:rPr lang="hr-HR" sz="2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pretraživanje i uporaba digitalnih sadržaja, </a:t>
            </a:r>
          </a:p>
          <a:p>
            <a:pPr marL="971550" lvl="1" indent="-285750">
              <a:buFont typeface="Arial" panose="020B0604020202020204" pitchFamily="34" charset="0"/>
              <a:buChar char="•"/>
            </a:pPr>
            <a:r>
              <a:rPr lang="hr-HR" sz="2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dijeljenje vlastitih obrazovnih sadržaja, </a:t>
            </a:r>
          </a:p>
          <a:p>
            <a:pPr marL="971550" lvl="1" indent="-285750">
              <a:buFont typeface="Arial" panose="020B0604020202020204" pitchFamily="34" charset="0"/>
              <a:buChar char="•"/>
            </a:pPr>
            <a:r>
              <a:rPr lang="hr-HR" sz="2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korisničko ocjenjivanje tuđih sadržaja,</a:t>
            </a:r>
          </a:p>
          <a:p>
            <a:pPr marL="971550" lvl="1" indent="-285750">
              <a:buFont typeface="Arial" panose="020B0604020202020204" pitchFamily="34" charset="0"/>
              <a:buChar char="•"/>
            </a:pPr>
            <a:r>
              <a:rPr lang="hr-HR" sz="2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komunikacija s drugim korisnicima.</a:t>
            </a:r>
            <a:endParaRPr sz="3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d21c3088a7_0_214"/>
          <p:cNvSpPr txBox="1"/>
          <p:nvPr/>
        </p:nvSpPr>
        <p:spPr>
          <a:xfrm>
            <a:off x="687475" y="1342290"/>
            <a:ext cx="4889700" cy="4616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 err="1">
                <a:solidFill>
                  <a:srgbClr val="009BEA"/>
                </a:solidFill>
                <a:latin typeface="Open Sans"/>
                <a:ea typeface="Open Sans"/>
                <a:cs typeface="Open Sans"/>
                <a:sym typeface="Open Sans"/>
              </a:rPr>
              <a:t>Kako</a:t>
            </a:r>
            <a:r>
              <a:rPr lang="en-US" sz="4800" dirty="0">
                <a:solidFill>
                  <a:srgbClr val="009BE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800" dirty="0" err="1">
                <a:solidFill>
                  <a:srgbClr val="009BEA"/>
                </a:solidFill>
                <a:latin typeface="Open Sans"/>
                <a:ea typeface="Open Sans"/>
                <a:cs typeface="Open Sans"/>
                <a:sym typeface="Open Sans"/>
              </a:rPr>
              <a:t>pronaći</a:t>
            </a:r>
            <a:r>
              <a:rPr lang="en-US" sz="4800" dirty="0">
                <a:solidFill>
                  <a:srgbClr val="009BE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hr-HR" sz="4800" dirty="0">
                <a:solidFill>
                  <a:srgbClr val="009BEA"/>
                </a:solidFill>
                <a:latin typeface="Open Sans"/>
                <a:ea typeface="Open Sans"/>
                <a:cs typeface="Open Sans"/>
                <a:sym typeface="Open Sans"/>
              </a:rPr>
              <a:t>digitalne sadržaje nastale u projektu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800" dirty="0">
                <a:solidFill>
                  <a:srgbClr val="009BEA"/>
                </a:solidFill>
                <a:latin typeface="Open Sans"/>
                <a:ea typeface="Open Sans"/>
                <a:cs typeface="Open Sans"/>
                <a:sym typeface="Open Sans"/>
              </a:rPr>
              <a:t>e-Škole na </a:t>
            </a:r>
            <a:r>
              <a:rPr lang="en-US" sz="4800" dirty="0" err="1">
                <a:solidFill>
                  <a:srgbClr val="009BEA"/>
                </a:solidFill>
                <a:latin typeface="Open Sans"/>
                <a:ea typeface="Open Sans"/>
                <a:cs typeface="Open Sans"/>
                <a:sym typeface="Open Sans"/>
              </a:rPr>
              <a:t>Edutoriju</a:t>
            </a:r>
            <a:r>
              <a:rPr lang="en-US" sz="4800" dirty="0">
                <a:solidFill>
                  <a:srgbClr val="009BEA"/>
                </a:solidFill>
                <a:latin typeface="Open Sans"/>
                <a:ea typeface="Open Sans"/>
                <a:cs typeface="Open Sans"/>
                <a:sym typeface="Open Sans"/>
              </a:rPr>
              <a:t>? </a:t>
            </a:r>
            <a:endParaRPr sz="4800" u="sng" dirty="0">
              <a:solidFill>
                <a:srgbClr val="009BEA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6" name="Google Shape;186;gd21c3088a7_0_214"/>
          <p:cNvSpPr txBox="1">
            <a:spLocks noGrp="1"/>
          </p:cNvSpPr>
          <p:nvPr>
            <p:ph type="body" idx="2"/>
          </p:nvPr>
        </p:nvSpPr>
        <p:spPr>
          <a:xfrm>
            <a:off x="6096000" y="646925"/>
            <a:ext cx="5868200" cy="5741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81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Na naslovnici u padajućem izborniku </a:t>
            </a:r>
            <a:r>
              <a:rPr lang="hr-HR" sz="3000" i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Materijali</a:t>
            </a: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nalaze se:</a:t>
            </a:r>
          </a:p>
          <a:p>
            <a:pPr marL="952500" lvl="1" indent="-45720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hr-HR" sz="3000" i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E-Škole digitalni obrazovni sadržaji – DOS</a:t>
            </a:r>
          </a:p>
          <a:p>
            <a:pPr marL="952500" lvl="1" indent="-45720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hr-HR" sz="3000" i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E-Škole scenariji poučavanja</a:t>
            </a:r>
          </a:p>
          <a:p>
            <a:pPr marL="952500" lvl="1" indent="-45720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hr-HR" sz="3000" i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E-Škole sadržaji za </a:t>
            </a:r>
            <a:r>
              <a:rPr lang="hr-HR" sz="3000" i="1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međupredmetne</a:t>
            </a:r>
            <a:r>
              <a:rPr lang="hr-HR" sz="3000" i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teme</a:t>
            </a:r>
          </a:p>
          <a:p>
            <a:pPr marL="952500" lvl="1" indent="-45720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3000"/>
              <a:buFont typeface="Arial" panose="020B0604020202020204" pitchFamily="34" charset="0"/>
              <a:buChar char="•"/>
            </a:pPr>
            <a:endParaRPr lang="hr-HR" sz="3000" i="1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3000" dirty="0"/>
          </a:p>
        </p:txBody>
      </p:sp>
      <p:sp>
        <p:nvSpPr>
          <p:cNvPr id="2" name="Google Shape;163;gbd49634396_0_1">
            <a:extLst>
              <a:ext uri="{FF2B5EF4-FFF2-40B4-BE49-F238E27FC236}">
                <a16:creationId xmlns:a16="http://schemas.microsoft.com/office/drawing/2014/main" id="{496C8078-F966-52FE-618A-875E4AFEFC6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3650" y="5281369"/>
            <a:ext cx="3792900" cy="5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3000" u="sng" dirty="0">
                <a:solidFill>
                  <a:schemeClr val="hlink"/>
                </a:solidFill>
                <a:hlinkClick r:id="rId3"/>
              </a:rPr>
              <a:t>edutorij.e-skole.hr </a:t>
            </a:r>
            <a:endParaRPr sz="3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c28bddf3b9_0_295"/>
          <p:cNvSpPr/>
          <p:nvPr/>
        </p:nvSpPr>
        <p:spPr>
          <a:xfrm>
            <a:off x="442000" y="2255375"/>
            <a:ext cx="7169100" cy="955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Gotovi</a:t>
            </a:r>
            <a:r>
              <a:rPr lang="en-US" sz="3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sadržaji</a:t>
            </a:r>
            <a:r>
              <a:rPr lang="en-US" sz="3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3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učenike</a:t>
            </a:r>
            <a:endParaRPr sz="3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gc28bddf3b9_0_295"/>
          <p:cNvSpPr/>
          <p:nvPr/>
        </p:nvSpPr>
        <p:spPr>
          <a:xfrm>
            <a:off x="7997725" y="2255375"/>
            <a:ext cx="3548400" cy="955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Priprema nastave</a:t>
            </a:r>
            <a:endParaRPr sz="3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gc28bddf3b9_0_295"/>
          <p:cNvSpPr/>
          <p:nvPr/>
        </p:nvSpPr>
        <p:spPr>
          <a:xfrm>
            <a:off x="442000" y="3364225"/>
            <a:ext cx="3547800" cy="2085300"/>
          </a:xfrm>
          <a:prstGeom prst="roundRect">
            <a:avLst>
              <a:gd name="adj" fmla="val 16667"/>
            </a:avLst>
          </a:prstGeom>
          <a:solidFill>
            <a:srgbClr val="84BC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digitalni</a:t>
            </a:r>
            <a:r>
              <a:rPr lang="en-US" sz="30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obrazovni</a:t>
            </a:r>
            <a:r>
              <a:rPr lang="en-US" sz="30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sadržaji</a:t>
            </a:r>
            <a:r>
              <a:rPr lang="hr-HR" sz="30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- DOS</a:t>
            </a:r>
            <a:endParaRPr sz="30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gc28bddf3b9_0_295"/>
          <p:cNvSpPr txBox="1"/>
          <p:nvPr/>
        </p:nvSpPr>
        <p:spPr>
          <a:xfrm>
            <a:off x="428400" y="735475"/>
            <a:ext cx="113352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e-</a:t>
            </a:r>
            <a:r>
              <a:rPr lang="en-US" sz="4000" b="0" i="0" u="none" strike="noStrike" cap="none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Škole</a:t>
            </a:r>
            <a:r>
              <a:rPr lang="en-US" sz="40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000" b="0" i="0" u="none" strike="noStrike" cap="none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digitalni</a:t>
            </a:r>
            <a:r>
              <a:rPr lang="en-US" sz="40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000" b="0" i="0" u="none" strike="noStrike" cap="none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sadržaji</a:t>
            </a:r>
            <a:r>
              <a:rPr lang="en-US" sz="40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za </a:t>
            </a:r>
            <a:r>
              <a:rPr lang="en-US" sz="4000" b="0" i="0" u="none" strike="noStrike" cap="none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učenje</a:t>
            </a:r>
            <a:r>
              <a:rPr lang="en-US" sz="40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000" b="0" i="0" u="none" strike="noStrike" cap="none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40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000" b="0" i="0" u="none" strike="noStrike" cap="none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poučavanje</a:t>
            </a:r>
            <a:endParaRPr sz="4000" b="1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4" name="Google Shape;204;gc28bddf3b9_0_295"/>
          <p:cNvSpPr/>
          <p:nvPr/>
        </p:nvSpPr>
        <p:spPr>
          <a:xfrm>
            <a:off x="4062688" y="3364224"/>
            <a:ext cx="3548400" cy="2085300"/>
          </a:xfrm>
          <a:prstGeom prst="roundRect">
            <a:avLst>
              <a:gd name="adj" fmla="val 16667"/>
            </a:avLst>
          </a:prstGeom>
          <a:solidFill>
            <a:srgbClr val="29999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sadržaji</a:t>
            </a:r>
            <a:r>
              <a:rPr lang="en-US" sz="30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30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međupredmetne</a:t>
            </a:r>
            <a:r>
              <a:rPr lang="en-US" sz="30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teme</a:t>
            </a:r>
            <a:endParaRPr sz="30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gc28bddf3b9_0_295"/>
          <p:cNvSpPr/>
          <p:nvPr/>
        </p:nvSpPr>
        <p:spPr>
          <a:xfrm>
            <a:off x="7997725" y="3364224"/>
            <a:ext cx="3548400" cy="2085300"/>
          </a:xfrm>
          <a:prstGeom prst="roundRect">
            <a:avLst>
              <a:gd name="adj" fmla="val 16667"/>
            </a:avLst>
          </a:prstGeom>
          <a:solidFill>
            <a:srgbClr val="E71A7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scenariji</a:t>
            </a:r>
            <a:r>
              <a:rPr lang="en-US" sz="30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poučavanja</a:t>
            </a:r>
            <a:endParaRPr sz="30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279401" y="1436690"/>
            <a:ext cx="5295900" cy="398462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8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Osnovne značajke digitalnih sadržaja nastalih u projektu </a:t>
            </a:r>
            <a:br>
              <a:rPr lang="hr-HR" sz="48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r-HR" sz="48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e-Škole</a:t>
            </a:r>
            <a:endParaRPr sz="48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207162" y="1436690"/>
            <a:ext cx="5984838" cy="3984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Kvalitetni i digitalno pristupačni</a:t>
            </a:r>
            <a:endParaRPr lang="hr-HR"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Temeljeni na predmetnim i </a:t>
            </a:r>
            <a:r>
              <a:rPr lang="hr-HR" sz="3000" dirty="0" err="1">
                <a:solidFill>
                  <a:schemeClr val="dk1"/>
                </a:solidFill>
              </a:rPr>
              <a:t>međupredmetnim</a:t>
            </a:r>
            <a:r>
              <a:rPr lang="hr-HR" sz="3000" dirty="0">
                <a:solidFill>
                  <a:schemeClr val="dk1"/>
                </a:solidFill>
              </a:rPr>
              <a:t> </a:t>
            </a:r>
            <a:r>
              <a:rPr lang="hr-HR" sz="3000" dirty="0" err="1">
                <a:solidFill>
                  <a:schemeClr val="dk1"/>
                </a:solidFill>
              </a:rPr>
              <a:t>kurikulumima</a:t>
            </a:r>
            <a:endParaRPr lang="hr-HR" sz="3000" dirty="0">
              <a:solidFill>
                <a:schemeClr val="dk1"/>
              </a:solidFill>
            </a:endParaRP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Stručno izrađeni i recenzirani</a:t>
            </a: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295204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bd49634396_0_1"/>
          <p:cNvSpPr txBox="1">
            <a:spLocks noGrp="1"/>
          </p:cNvSpPr>
          <p:nvPr>
            <p:ph type="title" idx="4294967295"/>
          </p:nvPr>
        </p:nvSpPr>
        <p:spPr>
          <a:xfrm>
            <a:off x="983321" y="2410675"/>
            <a:ext cx="4876800" cy="2036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lang="hr-HR" sz="6000" dirty="0">
                <a:solidFill>
                  <a:schemeClr val="lt1"/>
                </a:solidFill>
              </a:rPr>
              <a:t>Gotovi sadržaji za učenike</a:t>
            </a:r>
            <a:endParaRPr sz="6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Picture 3" descr="A picture containing qr code&#10;&#10;Description automatically generated">
            <a:extLst>
              <a:ext uri="{FF2B5EF4-FFF2-40B4-BE49-F238E27FC236}">
                <a16:creationId xmlns:a16="http://schemas.microsoft.com/office/drawing/2014/main" id="{216A59E0-BF1D-3A98-B8F8-8E4B8ADC8F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0"/>
            <a:ext cx="4876800" cy="6756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3B3B5D-6AD3-C2A7-F367-1B167D9B5A00}"/>
              </a:ext>
            </a:extLst>
          </p:cNvPr>
          <p:cNvSpPr txBox="1"/>
          <p:nvPr/>
        </p:nvSpPr>
        <p:spPr>
          <a:xfrm>
            <a:off x="9658934" y="6448623"/>
            <a:ext cx="24336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/>
              <a:t>Preuzeto s kaboompics.com</a:t>
            </a:r>
          </a:p>
        </p:txBody>
      </p:sp>
    </p:spTree>
    <p:extLst>
      <p:ext uri="{BB962C8B-B14F-4D97-AF65-F5344CB8AC3E}">
        <p14:creationId xmlns:p14="http://schemas.microsoft.com/office/powerpoint/2010/main" val="2237573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611971" y="1619250"/>
            <a:ext cx="4468029" cy="36195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8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Osnovni podatci o digitalnim obrazovnim sadržajima</a:t>
            </a:r>
            <a:endParaRPr sz="48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454254"/>
            <a:ext cx="5984838" cy="5949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2800" dirty="0">
                <a:solidFill>
                  <a:schemeClr val="dk1"/>
                </a:solidFill>
              </a:rPr>
              <a:t>Interaktivno i multimedijalno nastavno gradivo i provjera znanja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2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Korištenje u nastavi ili samostalno korištenje kod kuće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2800" dirty="0">
                <a:solidFill>
                  <a:schemeClr val="dk1"/>
                </a:solidFill>
              </a:rPr>
              <a:t>Za 15 različitih predmeta od 5. razreda osnovne škole do 4. razreda općih gimnazija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2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Obuhvaćaju između 60 % do 100 % kurikuluma po razredu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2800" dirty="0">
                <a:solidFill>
                  <a:schemeClr val="dk1"/>
                </a:solidFill>
              </a:rPr>
              <a:t>Modularni – nude mogućnost korištenja manjih cjelina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endParaRPr lang="hr-HR" sz="28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Google Shape;163;gbd49634396_0_1">
            <a:extLst>
              <a:ext uri="{FF2B5EF4-FFF2-40B4-BE49-F238E27FC236}">
                <a16:creationId xmlns:a16="http://schemas.microsoft.com/office/drawing/2014/main" id="{3239066E-F063-F538-5ABF-98A2EF8D95D2}"/>
              </a:ext>
            </a:extLst>
          </p:cNvPr>
          <p:cNvSpPr txBox="1">
            <a:spLocks/>
          </p:cNvSpPr>
          <p:nvPr/>
        </p:nvSpPr>
        <p:spPr>
          <a:xfrm>
            <a:off x="7191969" y="5891946"/>
            <a:ext cx="3792900" cy="5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Open Sans Light"/>
              <a:buNone/>
              <a:defRPr sz="60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000" u="sng">
                <a:solidFill>
                  <a:schemeClr val="hlink"/>
                </a:solidFill>
                <a:hlinkClick r:id="rId3"/>
              </a:rPr>
              <a:t>edutorij.e-skole.hr 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263610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A0AFD4D-9717-561A-E208-7DBE1CB80BCE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/>
          <a:srcRect t="671" b="671"/>
          <a:stretch/>
        </p:blipFill>
        <p:spPr>
          <a:xfrm>
            <a:off x="0" y="46050"/>
            <a:ext cx="12192000" cy="6765900"/>
          </a:xfrm>
        </p:spPr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49E83D1D-C8E5-7785-D0BA-B5D6F7AD5D0A}"/>
              </a:ext>
            </a:extLst>
          </p:cNvPr>
          <p:cNvSpPr/>
          <p:nvPr/>
        </p:nvSpPr>
        <p:spPr>
          <a:xfrm>
            <a:off x="2612571" y="1030515"/>
            <a:ext cx="978408" cy="34834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74978C9D-54AC-CFA7-783B-9D4F9721668A}"/>
              </a:ext>
            </a:extLst>
          </p:cNvPr>
          <p:cNvSpPr/>
          <p:nvPr/>
        </p:nvSpPr>
        <p:spPr>
          <a:xfrm rot="16200000">
            <a:off x="8701314" y="1560286"/>
            <a:ext cx="978408" cy="34834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99673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15C8875-6AE8-4223-093E-7CED4B45359F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/>
          <a:srcRect t="671" b="671"/>
          <a:stretch/>
        </p:blipFill>
        <p:spPr/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A804F365-3068-21B5-C7D6-1B96C5F3464F}"/>
              </a:ext>
            </a:extLst>
          </p:cNvPr>
          <p:cNvSpPr/>
          <p:nvPr/>
        </p:nvSpPr>
        <p:spPr>
          <a:xfrm rot="16200000">
            <a:off x="5606796" y="2986782"/>
            <a:ext cx="978408" cy="34834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91D5892F-F6CE-B944-6747-3CC727831971}"/>
              </a:ext>
            </a:extLst>
          </p:cNvPr>
          <p:cNvSpPr/>
          <p:nvPr/>
        </p:nvSpPr>
        <p:spPr>
          <a:xfrm>
            <a:off x="4365825" y="4139361"/>
            <a:ext cx="978408" cy="34834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188745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D3B4171-FBA5-E66A-3FED-15836CD9953D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/>
          <a:srcRect t="671" b="671"/>
          <a:stretch/>
        </p:blipFill>
        <p:spPr/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3643CC01-1C33-62C6-12E2-F5FE2DDA35B4}"/>
              </a:ext>
            </a:extLst>
          </p:cNvPr>
          <p:cNvSpPr/>
          <p:nvPr/>
        </p:nvSpPr>
        <p:spPr>
          <a:xfrm>
            <a:off x="3335311" y="1817075"/>
            <a:ext cx="978408" cy="34834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48927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646895D-74ED-C626-87BA-5AD91C0F92C4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/>
          <a:srcRect t="671" b="671"/>
          <a:stretch/>
        </p:blipFill>
        <p:spPr/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3E414BA7-89F8-91A7-41F0-AAAD3B302FF1}"/>
              </a:ext>
            </a:extLst>
          </p:cNvPr>
          <p:cNvSpPr/>
          <p:nvPr/>
        </p:nvSpPr>
        <p:spPr>
          <a:xfrm rot="16200000">
            <a:off x="4285997" y="3254828"/>
            <a:ext cx="978408" cy="34834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16319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7411285122_0_0"/>
          <p:cNvSpPr txBox="1">
            <a:spLocks noGrp="1"/>
          </p:cNvSpPr>
          <p:nvPr>
            <p:ph type="title"/>
          </p:nvPr>
        </p:nvSpPr>
        <p:spPr>
          <a:xfrm>
            <a:off x="487275" y="1984200"/>
            <a:ext cx="3932100" cy="19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dirty="0" err="1"/>
              <a:t>Uvod</a:t>
            </a:r>
            <a:endParaRPr dirty="0"/>
          </a:p>
        </p:txBody>
      </p:sp>
      <p:sp>
        <p:nvSpPr>
          <p:cNvPr id="122" name="Google Shape;122;g7411285122_0_0"/>
          <p:cNvSpPr txBox="1">
            <a:spLocks noGrp="1"/>
          </p:cNvSpPr>
          <p:nvPr>
            <p:ph type="title"/>
          </p:nvPr>
        </p:nvSpPr>
        <p:spPr>
          <a:xfrm>
            <a:off x="5334475" y="399150"/>
            <a:ext cx="6141300" cy="1585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8100"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</a:pPr>
            <a:r>
              <a:rPr lang="hr-HR" sz="32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Zašto koristiti digitalne sadržaje?</a:t>
            </a:r>
            <a:endParaRPr sz="3000" dirty="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Picture 1" descr="A computer with headphones on it&#10;&#10;Description automatically generated with low confidence">
            <a:extLst>
              <a:ext uri="{FF2B5EF4-FFF2-40B4-BE49-F238E27FC236}">
                <a16:creationId xmlns:a16="http://schemas.microsoft.com/office/drawing/2014/main" id="{7F751092-DE90-0E56-5686-DA359D941A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775" y="1984200"/>
            <a:ext cx="6096000" cy="35909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CE68B4-94D6-4310-7D45-A91C2C358396}"/>
              </a:ext>
            </a:extLst>
          </p:cNvPr>
          <p:cNvSpPr txBox="1"/>
          <p:nvPr/>
        </p:nvSpPr>
        <p:spPr>
          <a:xfrm>
            <a:off x="5334475" y="5575125"/>
            <a:ext cx="62293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b="0" i="0" dirty="0">
                <a:solidFill>
                  <a:srgbClr val="191B26"/>
                </a:solidFill>
                <a:effectLst/>
                <a:latin typeface="Open Sans" panose="020B0606030504020204" pitchFamily="34" charset="0"/>
              </a:rPr>
              <a:t>I</a:t>
            </a:r>
            <a:r>
              <a:rPr lang="en-US" b="0" i="0" dirty="0">
                <a:solidFill>
                  <a:srgbClr val="191B26"/>
                </a:solidFill>
                <a:effectLst/>
                <a:latin typeface="Open Sans" panose="020B0606030504020204" pitchFamily="34" charset="0"/>
              </a:rPr>
              <a:t>mage by </a:t>
            </a:r>
            <a:r>
              <a:rPr lang="en-US" u="sng" dirty="0" err="1">
                <a:solidFill>
                  <a:srgbClr val="191B26"/>
                </a:solidFill>
                <a:latin typeface="Open Sans" panose="020B0606030504020204" pitchFamily="34" charset="0"/>
              </a:rPr>
              <a:t>Tumisu</a:t>
            </a:r>
            <a:r>
              <a:rPr lang="en-US" u="sng" dirty="0">
                <a:solidFill>
                  <a:srgbClr val="191B26"/>
                </a:solidFill>
                <a:latin typeface="Open Sans" panose="020B0606030504020204" pitchFamily="34" charset="0"/>
              </a:rPr>
              <a:t>,</a:t>
            </a:r>
            <a:r>
              <a:rPr lang="en-US" b="0" i="0" dirty="0">
                <a:solidFill>
                  <a:srgbClr val="191B26"/>
                </a:solidFill>
                <a:effectLst/>
                <a:latin typeface="Open Sans" panose="020B0606030504020204" pitchFamily="34" charset="0"/>
              </a:rPr>
              <a:t> from </a:t>
            </a:r>
            <a:r>
              <a:rPr lang="en-US" b="0" i="0" u="sng" dirty="0" err="1">
                <a:solidFill>
                  <a:srgbClr val="191B26"/>
                </a:solidFill>
                <a:effectLst/>
                <a:latin typeface="Open Sans" panose="020B0606030504020204" pitchFamily="34" charset="0"/>
                <a:hlinkClick r:id="rId4"/>
              </a:rPr>
              <a:t>Pixabay</a:t>
            </a:r>
            <a:r>
              <a:rPr lang="en-US" b="0" i="0" dirty="0">
                <a:solidFill>
                  <a:srgbClr val="191B26"/>
                </a:solidFill>
                <a:effectLst/>
                <a:latin typeface="Open Sans" panose="020B0606030504020204" pitchFamily="34" charset="0"/>
              </a:rPr>
              <a:t> </a:t>
            </a:r>
            <a:endParaRPr lang="hr-H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E825D12-819C-327C-7487-A3CC3500BDD3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/>
          <a:srcRect t="671" b="671"/>
          <a:stretch/>
        </p:blipFill>
        <p:spPr/>
      </p:pic>
    </p:spTree>
    <p:extLst>
      <p:ext uri="{BB962C8B-B14F-4D97-AF65-F5344CB8AC3E}">
        <p14:creationId xmlns:p14="http://schemas.microsoft.com/office/powerpoint/2010/main" val="32845486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611971" y="1619250"/>
            <a:ext cx="5135686" cy="36195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8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Osnovni podatci o sadržajima za </a:t>
            </a:r>
            <a:r>
              <a:rPr lang="hr-HR" sz="48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međupredmetne</a:t>
            </a:r>
            <a:r>
              <a:rPr lang="hr-HR" sz="48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teme</a:t>
            </a:r>
            <a:endParaRPr sz="48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454254"/>
            <a:ext cx="5984838" cy="5949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Interaktivno i multimedijalno nastavno gradivo i provjera znanja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Obrađuju jednu </a:t>
            </a:r>
            <a:r>
              <a:rPr lang="hr-HR" sz="3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međupredmetnu</a:t>
            </a: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temu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Moguće ih je integrirati u različite predmete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Učenici ih svladavaju u najviše 10 minuta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endParaRPr lang="hr-HR" sz="28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Google Shape;163;gbd49634396_0_1">
            <a:extLst>
              <a:ext uri="{FF2B5EF4-FFF2-40B4-BE49-F238E27FC236}">
                <a16:creationId xmlns:a16="http://schemas.microsoft.com/office/drawing/2014/main" id="{3239066E-F063-F538-5ABF-98A2EF8D95D2}"/>
              </a:ext>
            </a:extLst>
          </p:cNvPr>
          <p:cNvSpPr txBox="1">
            <a:spLocks/>
          </p:cNvSpPr>
          <p:nvPr/>
        </p:nvSpPr>
        <p:spPr>
          <a:xfrm>
            <a:off x="7191969" y="5891946"/>
            <a:ext cx="3792900" cy="5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Open Sans Light"/>
              <a:buNone/>
              <a:defRPr sz="60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000" u="sng">
                <a:solidFill>
                  <a:schemeClr val="hlink"/>
                </a:solidFill>
                <a:hlinkClick r:id="rId3"/>
              </a:rPr>
              <a:t>edutorij.e-skole.hr 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449520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bd49634396_0_1"/>
          <p:cNvSpPr txBox="1">
            <a:spLocks noGrp="1"/>
          </p:cNvSpPr>
          <p:nvPr>
            <p:ph type="title" idx="4294967295"/>
          </p:nvPr>
        </p:nvSpPr>
        <p:spPr>
          <a:xfrm>
            <a:off x="910750" y="1392350"/>
            <a:ext cx="4876800" cy="2036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lang="hr-HR" sz="6000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Priprema nastave</a:t>
            </a:r>
            <a:endParaRPr sz="60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</p:txBody>
      </p:sp>
      <p:pic>
        <p:nvPicPr>
          <p:cNvPr id="3" name="Picture 2" descr="A person writing on a yellow board&#10;&#10;Description automatically generated with low confidence">
            <a:extLst>
              <a:ext uri="{FF2B5EF4-FFF2-40B4-BE49-F238E27FC236}">
                <a16:creationId xmlns:a16="http://schemas.microsoft.com/office/drawing/2014/main" id="{96DCE089-94A3-F19A-1550-FC4BCA79B2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0"/>
            <a:ext cx="4876800" cy="6769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7236F6-DEAC-604D-3BF8-96D779ADE14F}"/>
              </a:ext>
            </a:extLst>
          </p:cNvPr>
          <p:cNvSpPr txBox="1"/>
          <p:nvPr/>
        </p:nvSpPr>
        <p:spPr>
          <a:xfrm>
            <a:off x="7442200" y="6310412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Photo by </a:t>
            </a:r>
            <a:r>
              <a:rPr lang="en-US" dirty="0" err="1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Quaritsch</a:t>
            </a:r>
            <a:r>
              <a:rPr lang="en-US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Photography</a:t>
            </a:r>
            <a:r>
              <a:rPr lang="en-US" dirty="0">
                <a:solidFill>
                  <a:schemeClr val="bg1"/>
                </a:solidFill>
              </a:rPr>
              <a:t> on </a:t>
            </a:r>
            <a:r>
              <a:rPr lang="en-US" dirty="0" err="1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r>
              <a:rPr lang="en-US" dirty="0">
                <a:solidFill>
                  <a:schemeClr val="bg1"/>
                </a:solidFill>
              </a:rPr>
              <a:t> 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00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611971" y="1053193"/>
            <a:ext cx="4468029" cy="36195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8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Osnovni podatci o scenarijima poučavanja</a:t>
            </a:r>
            <a:endParaRPr sz="48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454254"/>
            <a:ext cx="5984838" cy="5949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Sadrže vremenski prilagodljive ideje za pripremu nastave s primjenom IKT-a i suvremene pedagogije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Za općeobrazovne predmete od 5. razreda osnovne škole do 4. razreda opće gimnazije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Prilagođeni nastavnicima različitih razina digitalnih kompetencija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endParaRPr lang="hr-HR" sz="28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Google Shape;163;gbd49634396_0_1">
            <a:extLst>
              <a:ext uri="{FF2B5EF4-FFF2-40B4-BE49-F238E27FC236}">
                <a16:creationId xmlns:a16="http://schemas.microsoft.com/office/drawing/2014/main" id="{3239066E-F063-F538-5ABF-98A2EF8D95D2}"/>
              </a:ext>
            </a:extLst>
          </p:cNvPr>
          <p:cNvSpPr txBox="1">
            <a:spLocks/>
          </p:cNvSpPr>
          <p:nvPr/>
        </p:nvSpPr>
        <p:spPr>
          <a:xfrm>
            <a:off x="7191969" y="5891946"/>
            <a:ext cx="3792900" cy="5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Open Sans Light"/>
              <a:buNone/>
              <a:defRPr sz="60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000" u="sng">
                <a:solidFill>
                  <a:schemeClr val="hlink"/>
                </a:solidFill>
                <a:hlinkClick r:id="rId3"/>
              </a:rPr>
              <a:t>edutorij.e-skole.hr 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0137456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611971" y="1619250"/>
            <a:ext cx="4468029" cy="36195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Prikupljanje mišljenja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454254"/>
            <a:ext cx="5984838" cy="5949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2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hlinkClick r:id="rId3"/>
              </a:rPr>
              <a:t>https://bit.ly/3wj3Nyh</a:t>
            </a:r>
            <a:endParaRPr lang="hr-HR" sz="28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endParaRPr lang="hr-HR" sz="2800" dirty="0">
              <a:solidFill>
                <a:schemeClr val="dk1"/>
              </a:solidFill>
            </a:endParaRP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endParaRPr lang="hr-HR" sz="28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Picture 3" descr="Qr code&#10;&#10;Description automatically generated">
            <a:extLst>
              <a:ext uri="{FF2B5EF4-FFF2-40B4-BE49-F238E27FC236}">
                <a16:creationId xmlns:a16="http://schemas.microsoft.com/office/drawing/2014/main" id="{C2BEB7FC-516B-3777-08AD-6612D3DCC9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0919" y="3550920"/>
            <a:ext cx="2635209" cy="263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192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using a tablet&#10;&#10;Description automatically generated with medium confidence">
            <a:extLst>
              <a:ext uri="{FF2B5EF4-FFF2-40B4-BE49-F238E27FC236}">
                <a16:creationId xmlns:a16="http://schemas.microsoft.com/office/drawing/2014/main" id="{2EAD34B7-EE89-D969-ADDA-0380F58AD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0"/>
            <a:ext cx="4876800" cy="6858000"/>
          </a:xfrm>
          <a:prstGeom prst="rect">
            <a:avLst/>
          </a:prstGeom>
        </p:spPr>
      </p:pic>
      <p:sp>
        <p:nvSpPr>
          <p:cNvPr id="162" name="Google Shape;162;gbd49634396_0_1"/>
          <p:cNvSpPr txBox="1">
            <a:spLocks noGrp="1"/>
          </p:cNvSpPr>
          <p:nvPr>
            <p:ph type="title" idx="4294967295"/>
          </p:nvPr>
        </p:nvSpPr>
        <p:spPr>
          <a:xfrm>
            <a:off x="910750" y="1392350"/>
            <a:ext cx="4876800" cy="2036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lang="hr-HR" sz="6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Dodatni sadržaji</a:t>
            </a:r>
            <a:endParaRPr sz="6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7236F6-DEAC-604D-3BF8-96D779ADE14F}"/>
              </a:ext>
            </a:extLst>
          </p:cNvPr>
          <p:cNvSpPr txBox="1"/>
          <p:nvPr/>
        </p:nvSpPr>
        <p:spPr>
          <a:xfrm>
            <a:off x="7442200" y="6310412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b="0" i="0" dirty="0">
                <a:solidFill>
                  <a:schemeClr val="bg1"/>
                </a:solidFill>
                <a:effectLst/>
                <a:latin typeface="-apple-system"/>
              </a:rPr>
              <a:t>Photo by </a:t>
            </a:r>
            <a:r>
              <a:rPr lang="fi-FI" b="0" i="0" dirty="0">
                <a:solidFill>
                  <a:schemeClr val="bg1"/>
                </a:solidFill>
                <a:effectLst/>
                <a:latin typeface="-apple-system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Kelly Sikkema</a:t>
            </a:r>
            <a:r>
              <a:rPr lang="fi-FI" b="0" i="0" dirty="0">
                <a:solidFill>
                  <a:schemeClr val="bg1"/>
                </a:solidFill>
                <a:effectLst/>
                <a:latin typeface="-apple-system"/>
              </a:rPr>
              <a:t> on </a:t>
            </a:r>
            <a:r>
              <a:rPr lang="fi-FI" b="0" i="0" dirty="0">
                <a:solidFill>
                  <a:schemeClr val="bg1"/>
                </a:solidFill>
                <a:effectLst/>
                <a:latin typeface="-apple-system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hr-H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4747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655514" y="1727200"/>
            <a:ext cx="4468029" cy="2364921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E-Lektire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454254"/>
            <a:ext cx="5984838" cy="5949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Pristup </a:t>
            </a:r>
            <a:r>
              <a:rPr lang="hr-HR" sz="3000" dirty="0" err="1">
                <a:solidFill>
                  <a:schemeClr val="dk1"/>
                </a:solidFill>
              </a:rPr>
              <a:t>lektirnim</a:t>
            </a:r>
            <a:r>
              <a:rPr lang="hr-HR" sz="3000" dirty="0">
                <a:solidFill>
                  <a:schemeClr val="dk1"/>
                </a:solidFill>
              </a:rPr>
              <a:t> naslovima potpuno je besplatan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hr-HR" sz="3000" b="1" i="0" u="none" strike="noStrike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370 književnih djela</a:t>
            </a:r>
            <a:r>
              <a:rPr lang="hr-HR" sz="30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 </a:t>
            </a:r>
            <a:r>
              <a:rPr lang="hr-HR" sz="3000" b="1" i="0" u="none" strike="noStrike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160 zvučnih knjiga</a:t>
            </a:r>
            <a:r>
              <a:rPr lang="hr-HR" sz="30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52 literarna kviza, 52 </a:t>
            </a:r>
            <a:r>
              <a:rPr lang="hr-HR" sz="3000" b="0" i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audiomamca</a:t>
            </a:r>
            <a:r>
              <a:rPr lang="hr-HR" sz="30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 5 </a:t>
            </a:r>
            <a:r>
              <a:rPr lang="hr-HR" sz="3000" b="0" i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videomamaca</a:t>
            </a:r>
            <a:endParaRPr lang="hr-HR" sz="3000" b="0" i="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72 djela obogaćena metodičkim </a:t>
            </a:r>
            <a:r>
              <a:rPr lang="hr-HR" sz="3000" b="0" i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instrumetarijem</a:t>
            </a:r>
            <a:r>
              <a:rPr lang="hr-HR" sz="30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koji sadrži preporuke za prilagodbu </a:t>
            </a:r>
            <a:r>
              <a:rPr lang="hr-HR" sz="3000" b="0" i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lektirnih</a:t>
            </a:r>
            <a:r>
              <a:rPr lang="hr-HR" sz="30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djela nastavi Hrvatskoga jezika</a:t>
            </a:r>
            <a:endParaRPr lang="hr-HR" sz="30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</p:txBody>
      </p:sp>
      <p:sp>
        <p:nvSpPr>
          <p:cNvPr id="2" name="Google Shape;163;gbd49634396_0_1">
            <a:extLst>
              <a:ext uri="{FF2B5EF4-FFF2-40B4-BE49-F238E27FC236}">
                <a16:creationId xmlns:a16="http://schemas.microsoft.com/office/drawing/2014/main" id="{3239066E-F063-F538-5ABF-98A2EF8D95D2}"/>
              </a:ext>
            </a:extLst>
          </p:cNvPr>
          <p:cNvSpPr txBox="1">
            <a:spLocks/>
          </p:cNvSpPr>
          <p:nvPr/>
        </p:nvSpPr>
        <p:spPr>
          <a:xfrm>
            <a:off x="7037983" y="6037089"/>
            <a:ext cx="4100871" cy="5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Open Sans Light"/>
              <a:buNone/>
              <a:defRPr sz="60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000" u="sng" dirty="0">
                <a:solidFill>
                  <a:schemeClr val="hlink"/>
                </a:solidFill>
              </a:rPr>
              <a:t>https://lektire.skole.hr/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4109990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9C37670-C32A-3B13-91C3-C9BD087095E3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/>
          <a:srcRect t="671" b="671"/>
          <a:stretch/>
        </p:blipFill>
        <p:spPr/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240D1358-CE13-2E3C-D670-D38D9C3D3EB8}"/>
              </a:ext>
            </a:extLst>
          </p:cNvPr>
          <p:cNvSpPr/>
          <p:nvPr/>
        </p:nvSpPr>
        <p:spPr>
          <a:xfrm>
            <a:off x="6855026" y="1716313"/>
            <a:ext cx="978408" cy="34834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5896E5B2-4E35-1727-5887-8CB7A6C24C0B}"/>
              </a:ext>
            </a:extLst>
          </p:cNvPr>
          <p:cNvSpPr/>
          <p:nvPr/>
        </p:nvSpPr>
        <p:spPr>
          <a:xfrm>
            <a:off x="4220683" y="5569856"/>
            <a:ext cx="978408" cy="34834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090948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98DF5D0-C61A-3139-2906-38FC24C2A8EE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/>
          <a:srcRect t="671" b="671"/>
          <a:stretch/>
        </p:blipFill>
        <p:spPr/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D3214991-3A2C-FA7B-8009-4003E3179BF0}"/>
              </a:ext>
            </a:extLst>
          </p:cNvPr>
          <p:cNvSpPr/>
          <p:nvPr/>
        </p:nvSpPr>
        <p:spPr>
          <a:xfrm rot="10800000">
            <a:off x="1847597" y="4082142"/>
            <a:ext cx="978408" cy="34834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30749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684542" y="2413453"/>
            <a:ext cx="4961515" cy="2031093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E-Laboratorij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198354"/>
            <a:ext cx="5984838" cy="5949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556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e-Laboratorij je portal gdje korisnici mogu saznati sve informacije o alatima, sustavima i aplikacijama za uporabu na području e-učenja. </a:t>
            </a:r>
          </a:p>
          <a:p>
            <a:pPr marL="3556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e-Laboratorij se bavi istraživanjem, testiranjem i odabirom dostupnih digitalnih alata za korištenje u nastavi.</a:t>
            </a:r>
          </a:p>
          <a:p>
            <a:pPr marL="3556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mnoštvo uputa za rad s pojedinim alatima te primjeri dobre prakse</a:t>
            </a:r>
            <a:endParaRPr lang="hr-HR" sz="30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</p:txBody>
      </p:sp>
      <p:sp>
        <p:nvSpPr>
          <p:cNvPr id="2" name="Google Shape;163;gbd49634396_0_1">
            <a:extLst>
              <a:ext uri="{FF2B5EF4-FFF2-40B4-BE49-F238E27FC236}">
                <a16:creationId xmlns:a16="http://schemas.microsoft.com/office/drawing/2014/main" id="{3239066E-F063-F538-5ABF-98A2EF8D95D2}"/>
              </a:ext>
            </a:extLst>
          </p:cNvPr>
          <p:cNvSpPr txBox="1">
            <a:spLocks/>
          </p:cNvSpPr>
          <p:nvPr/>
        </p:nvSpPr>
        <p:spPr>
          <a:xfrm>
            <a:off x="7148425" y="6147846"/>
            <a:ext cx="4314231" cy="5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Open Sans Light"/>
              <a:buNone/>
              <a:defRPr sz="60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000" u="sng" dirty="0">
                <a:solidFill>
                  <a:schemeClr val="hlink"/>
                </a:solidFill>
              </a:rPr>
              <a:t>e-laboratorij.carnet.hr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66287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936045" y="2492828"/>
            <a:ext cx="3932237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Cilj webinara</a:t>
            </a:r>
            <a:endParaRPr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-272143"/>
            <a:ext cx="5883000" cy="7130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hr-HR" sz="20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24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Informirati o digitalnim sadržajima koji se mogu koristiti u nastavi, a koji su nastali u projektu e-Škole. Dostupni su gotovi sadržaji za učenike i to e-Škole digitalni obrazovni sadržaji te interaktivni sadržaji za </a:t>
            </a:r>
            <a:r>
              <a:rPr lang="hr-HR" sz="24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međupredmetne</a:t>
            </a:r>
            <a:r>
              <a:rPr lang="hr-HR" sz="24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teme, kao i sadržaji namijenjeni pripremi nastave -  e-Škole scenariji poučavanja (među kojima su i oni dodatno usmjereni na </a:t>
            </a:r>
            <a:r>
              <a:rPr lang="hr-HR" sz="24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međupredmetne</a:t>
            </a:r>
            <a:r>
              <a:rPr lang="hr-HR" sz="24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teme). Tu su i e-Lektire i e-Laboratorij. </a:t>
            </a:r>
          </a:p>
          <a:p>
            <a:r>
              <a:rPr lang="hr-HR" sz="24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Steći znanja i vještine, te primjenjivati dobre prakse u pronalaženju digitalnih sadržaja i njihovoj primjeni u nastavi. </a:t>
            </a:r>
          </a:p>
        </p:txBody>
      </p:sp>
    </p:spTree>
    <p:extLst>
      <p:ext uri="{BB962C8B-B14F-4D97-AF65-F5344CB8AC3E}">
        <p14:creationId xmlns:p14="http://schemas.microsoft.com/office/powerpoint/2010/main" val="3083390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12F5720-3073-4EF6-AAF6-8E2669F73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12" y="1686680"/>
            <a:ext cx="4536705" cy="3330653"/>
          </a:xfrm>
        </p:spPr>
        <p:txBody>
          <a:bodyPr/>
          <a:lstStyle/>
          <a:p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Priručnik i prezentacija na </a:t>
            </a:r>
            <a:r>
              <a:rPr lang="hr-HR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Edutoriju</a:t>
            </a:r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 kolekciji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676D9BBE-64DE-4AA5-A29A-749FDED2A377}"/>
              </a:ext>
            </a:extLst>
          </p:cNvPr>
          <p:cNvSpPr txBox="1"/>
          <p:nvPr/>
        </p:nvSpPr>
        <p:spPr>
          <a:xfrm>
            <a:off x="4974020" y="671017"/>
            <a:ext cx="704981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edutorij.e-skole.hr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ADB70C5D-2B59-4F1C-BE64-D2145A70BF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7270" b="55992"/>
          <a:stretch/>
        </p:blipFill>
        <p:spPr>
          <a:xfrm>
            <a:off x="4876800" y="1870124"/>
            <a:ext cx="7315200" cy="171275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4" name="Slika 13" descr="Slika na kojoj se prikazuje tekst&#10;&#10;Opis je automatski generiran">
            <a:extLst>
              <a:ext uri="{FF2B5EF4-FFF2-40B4-BE49-F238E27FC236}">
                <a16:creationId xmlns:a16="http://schemas.microsoft.com/office/drawing/2014/main" id="{1CC05ECB-323B-497E-A881-150BB42748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500" b="6839"/>
          <a:stretch/>
        </p:blipFill>
        <p:spPr>
          <a:xfrm>
            <a:off x="4876800" y="4142876"/>
            <a:ext cx="7315200" cy="171275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softEdge rad="0"/>
          </a:effectLst>
        </p:spPr>
      </p:pic>
      <p:sp>
        <p:nvSpPr>
          <p:cNvPr id="18" name="Strelica: desno 17">
            <a:extLst>
              <a:ext uri="{FF2B5EF4-FFF2-40B4-BE49-F238E27FC236}">
                <a16:creationId xmlns:a16="http://schemas.microsoft.com/office/drawing/2014/main" id="{2AD12F43-AA56-4281-ADC5-CEED2BC7EC09}"/>
              </a:ext>
            </a:extLst>
          </p:cNvPr>
          <p:cNvSpPr/>
          <p:nvPr/>
        </p:nvSpPr>
        <p:spPr>
          <a:xfrm>
            <a:off x="6226797" y="2534072"/>
            <a:ext cx="651641" cy="211623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Strelica: desno 18">
            <a:extLst>
              <a:ext uri="{FF2B5EF4-FFF2-40B4-BE49-F238E27FC236}">
                <a16:creationId xmlns:a16="http://schemas.microsoft.com/office/drawing/2014/main" id="{C60BF9F4-3DD4-4E2B-93B4-0DBAA33BAF60}"/>
              </a:ext>
            </a:extLst>
          </p:cNvPr>
          <p:cNvSpPr/>
          <p:nvPr/>
        </p:nvSpPr>
        <p:spPr>
          <a:xfrm rot="2794412">
            <a:off x="9779875" y="4130567"/>
            <a:ext cx="651641" cy="211623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24459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Diagram 1">
            <a:extLst>
              <a:ext uri="{FF2B5EF4-FFF2-40B4-BE49-F238E27FC236}">
                <a16:creationId xmlns:a16="http://schemas.microsoft.com/office/drawing/2014/main" id="{2EBFD261-54D0-4305-882C-1B6A5E229B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3245607"/>
              </p:ext>
            </p:extLst>
          </p:nvPr>
        </p:nvGraphicFramePr>
        <p:xfrm>
          <a:off x="1302043" y="797695"/>
          <a:ext cx="8191499" cy="5391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026747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2310" y="1614744"/>
            <a:ext cx="2311400" cy="313690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5"/>
          <p:cNvSpPr txBox="1"/>
          <p:nvPr/>
        </p:nvSpPr>
        <p:spPr>
          <a:xfrm>
            <a:off x="2448228" y="6100198"/>
            <a:ext cx="705956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Kontakt: Hrvatska akademska i istraživačka mreža – CARNET | Josipa Marohnića 5, 10000 Zagreb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Tel.: +385 1 6661 616 | www.carnet.hr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37" name="Google Shape;337;p35"/>
          <p:cNvCxnSpPr/>
          <p:nvPr/>
        </p:nvCxnSpPr>
        <p:spPr>
          <a:xfrm>
            <a:off x="2544215" y="6038269"/>
            <a:ext cx="6764594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38" name="Google Shape;338;p35"/>
          <p:cNvSpPr txBox="1"/>
          <p:nvPr/>
        </p:nvSpPr>
        <p:spPr>
          <a:xfrm>
            <a:off x="2372689" y="4989503"/>
            <a:ext cx="721064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Projekt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je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sufinancirala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Europska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unija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iz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europskih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strukturnih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investicijskih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fondova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Više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informacija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o EU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fondovima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možete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naći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web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stranicama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Ministarstva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regionalnoga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razvoja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fondova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Europske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unije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: www.strukturnifondovi.hr</a:t>
            </a:r>
            <a:endParaRPr sz="1200" b="0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9" name="Google Shape;339;p35"/>
          <p:cNvSpPr txBox="1"/>
          <p:nvPr/>
        </p:nvSpPr>
        <p:spPr>
          <a:xfrm>
            <a:off x="2054637" y="5602731"/>
            <a:ext cx="784674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Sadržaj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ovog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materijala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isključiva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je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odgovornost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Hrvatske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akademske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istraživačke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mreže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- CARNET.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0" name="Google Shape;340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439707" y="594575"/>
            <a:ext cx="1313993" cy="461675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35"/>
          <p:cNvSpPr txBox="1"/>
          <p:nvPr/>
        </p:nvSpPr>
        <p:spPr>
          <a:xfrm>
            <a:off x="7967500" y="1056250"/>
            <a:ext cx="4079100" cy="8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Ovo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djelo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je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dano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korištenje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pod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licencom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Creative Commons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Imenovanje-Nekomercijalno-Dijeli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pod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istim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uvjetima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000" b="0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4.0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međunarodna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1000" b="0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09F8281-3D7A-463E-80F0-415900B9D70D}"/>
              </a:ext>
            </a:extLst>
          </p:cNvPr>
          <p:cNvSpPr txBox="1"/>
          <p:nvPr/>
        </p:nvSpPr>
        <p:spPr>
          <a:xfrm>
            <a:off x="743210" y="594575"/>
            <a:ext cx="40791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Kontakt edukacije u e-Škole projektu: </a:t>
            </a:r>
          </a:p>
          <a:p>
            <a:pPr algn="ctr"/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e-skole-edukacija@skole.hr</a:t>
            </a:r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/>
            <a:endParaRPr lang="pl-PL" sz="16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hr-H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CARNET-ova korisnička podrška:</a:t>
            </a:r>
          </a:p>
          <a:p>
            <a:pPr algn="ctr"/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helpdesk@skole.hr</a:t>
            </a:r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728152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9">
            <a:extLst>
              <a:ext uri="{FF2B5EF4-FFF2-40B4-BE49-F238E27FC236}">
                <a16:creationId xmlns:a16="http://schemas.microsoft.com/office/drawing/2014/main" id="{9AE77182-EC0E-FFFC-97C2-5EF04015E4AF}"/>
              </a:ext>
            </a:extLst>
          </p:cNvPr>
          <p:cNvSpPr txBox="1"/>
          <p:nvPr/>
        </p:nvSpPr>
        <p:spPr>
          <a:xfrm>
            <a:off x="728693" y="857714"/>
            <a:ext cx="713163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IMPRESUM</a:t>
            </a:r>
          </a:p>
          <a:p>
            <a:endParaRPr lang="pl-PL" sz="1600" b="1" dirty="0">
              <a:solidFill>
                <a:schemeClr val="bg1">
                  <a:lumMod val="95000"/>
                </a:schemeClr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Nakladnik: </a:t>
            </a:r>
            <a:r>
              <a:rPr lang="pl-PL" sz="1600" dirty="0">
                <a:solidFill>
                  <a:schemeClr val="bg1">
                    <a:lumMod val="9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Hrvatska akademska i istraživačka mreža – CARNET </a:t>
            </a:r>
          </a:p>
          <a:p>
            <a:r>
              <a:rPr lang="pl-PL" sz="1600" dirty="0">
                <a:solidFill>
                  <a:schemeClr val="bg1">
                    <a:lumMod val="9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Publikaciju je za objavu pripremila Školska knjiga d.d.</a:t>
            </a: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Projekt: </a:t>
            </a:r>
            <a:r>
              <a:rPr lang="pl-PL" sz="1600" dirty="0">
                <a:solidFill>
                  <a:schemeClr val="bg1">
                    <a:lumMod val="9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„e-Škole: Razvoj sustava razvoja digitalno zrelih škola (II. faza)“ </a:t>
            </a: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Autori: </a:t>
            </a:r>
            <a:r>
              <a:rPr lang="pl-PL" sz="1600" dirty="0">
                <a:solidFill>
                  <a:schemeClr val="bg1">
                    <a:lumMod val="9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skupina autora</a:t>
            </a: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Sadržaj je recenziran i lektoriran.</a:t>
            </a:r>
          </a:p>
          <a:p>
            <a:endParaRPr lang="pl-PL" sz="1600" b="1" dirty="0">
              <a:solidFill>
                <a:schemeClr val="bg1">
                  <a:lumMod val="95000"/>
                </a:schemeClr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Zagreb, 2022. </a:t>
            </a:r>
          </a:p>
        </p:txBody>
      </p:sp>
      <p:sp>
        <p:nvSpPr>
          <p:cNvPr id="3" name="Google Shape;338;p35">
            <a:extLst>
              <a:ext uri="{FF2B5EF4-FFF2-40B4-BE49-F238E27FC236}">
                <a16:creationId xmlns:a16="http://schemas.microsoft.com/office/drawing/2014/main" id="{78E3D8C6-B88A-1F37-C15F-42F5B3486EDA}"/>
              </a:ext>
            </a:extLst>
          </p:cNvPr>
          <p:cNvSpPr txBox="1"/>
          <p:nvPr/>
        </p:nvSpPr>
        <p:spPr>
          <a:xfrm>
            <a:off x="2324609" y="4804229"/>
            <a:ext cx="7885159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hr-HR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ptos" panose="020B0004020202020204" pitchFamily="34" charset="0"/>
              </a:rPr>
              <a:t>Napomena: Ispravnost poveznica i dostupnost digitalnih alata koji se navode u ovom sadržaju provjerena je u trenutku objave (vidi prethodni navod o mjesecu i godini) stoga je poželjno razmotriti ažurnost ovih informacija.</a:t>
            </a:r>
            <a:endParaRPr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Google Shape;335;p35">
            <a:extLst>
              <a:ext uri="{FF2B5EF4-FFF2-40B4-BE49-F238E27FC236}">
                <a16:creationId xmlns:a16="http://schemas.microsoft.com/office/drawing/2014/main" id="{73593BAD-80E3-3F93-C18C-273BA6F073F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552871" y="857714"/>
            <a:ext cx="2311400" cy="3136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992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936045" y="2492828"/>
            <a:ext cx="3932237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Ishodi</a:t>
            </a:r>
            <a:r>
              <a:rPr lang="en-US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učenja</a:t>
            </a:r>
            <a:endParaRPr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163629"/>
            <a:ext cx="5883000" cy="6694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 indent="-342900" algn="just">
              <a:buSzPct val="100000"/>
              <a:buFont typeface="Symbol" panose="05050102010706020507" pitchFamily="18" charset="2"/>
              <a:buChar char=""/>
            </a:pPr>
            <a:r>
              <a:rPr lang="hr-HR" sz="2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informirati se o digitalnim sadržajima nastalim u projektu e-Škole i objavljenim na </a:t>
            </a:r>
            <a:r>
              <a:rPr lang="hr-HR" sz="26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Edutoriju</a:t>
            </a:r>
            <a:r>
              <a:rPr lang="hr-HR" sz="2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(početna razina digitalnih kompetencija iz područja Profesionalni angažman)</a:t>
            </a:r>
          </a:p>
          <a:p>
            <a:pPr marL="342900" lvl="0" indent="-342900" algn="just">
              <a:buSzPct val="100000"/>
              <a:buFont typeface="Symbol" panose="05050102010706020507" pitchFamily="18" charset="2"/>
              <a:buChar char=""/>
            </a:pPr>
            <a:r>
              <a:rPr lang="hr-HR" sz="2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moći pretraživati i primjenjivati digitalne sadržaje objavljene na </a:t>
            </a:r>
            <a:r>
              <a:rPr lang="hr-HR" sz="26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Edutoriju</a:t>
            </a:r>
            <a:r>
              <a:rPr lang="hr-HR" sz="2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(početna razina digitalnih kompetencija iz područja Profesionalni angažman)</a:t>
            </a:r>
          </a:p>
          <a:p>
            <a:pPr marL="342900" lvl="0" indent="-342900" algn="just">
              <a:buSzPct val="100000"/>
              <a:buFont typeface="Symbol" panose="05050102010706020507" pitchFamily="18" charset="2"/>
              <a:buChar char=""/>
            </a:pPr>
            <a:r>
              <a:rPr lang="hr-HR" sz="26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upoznati mogućnosti portala e-Lektire i e-Laboratorij (početna razina digitalnih kompetencija iz područja Profesionalni angažman)</a:t>
            </a:r>
          </a:p>
        </p:txBody>
      </p:sp>
    </p:spTree>
    <p:extLst>
      <p:ext uri="{BB962C8B-B14F-4D97-AF65-F5344CB8AC3E}">
        <p14:creationId xmlns:p14="http://schemas.microsoft.com/office/powerpoint/2010/main" val="1261773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ica 4">
            <a:extLst>
              <a:ext uri="{FF2B5EF4-FFF2-40B4-BE49-F238E27FC236}">
                <a16:creationId xmlns:a16="http://schemas.microsoft.com/office/drawing/2014/main" id="{4F7BD2E4-1086-464F-96A7-F2A8757D19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265531"/>
              </p:ext>
            </p:extLst>
          </p:nvPr>
        </p:nvGraphicFramePr>
        <p:xfrm>
          <a:off x="143435" y="1022838"/>
          <a:ext cx="11911406" cy="5655136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3488765">
                  <a:extLst>
                    <a:ext uri="{9D8B030D-6E8A-4147-A177-3AD203B41FA5}">
                      <a16:colId xmlns:a16="http://schemas.microsoft.com/office/drawing/2014/main" val="3330664765"/>
                    </a:ext>
                  </a:extLst>
                </a:gridCol>
                <a:gridCol w="8422641">
                  <a:extLst>
                    <a:ext uri="{9D8B030D-6E8A-4147-A177-3AD203B41FA5}">
                      <a16:colId xmlns:a16="http://schemas.microsoft.com/office/drawing/2014/main" val="3887523124"/>
                    </a:ext>
                  </a:extLst>
                </a:gridCol>
              </a:tblGrid>
              <a:tr h="517489">
                <a:tc>
                  <a:txBody>
                    <a:bodyPr/>
                    <a:lstStyle/>
                    <a:p>
                      <a:r>
                        <a:rPr lang="hr-HR" sz="3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trajanje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sadržaj, aktivnosti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4128490"/>
                  </a:ext>
                </a:extLst>
              </a:tr>
              <a:tr h="948730">
                <a:tc>
                  <a:txBody>
                    <a:bodyPr/>
                    <a:lstStyle/>
                    <a:p>
                      <a:r>
                        <a:rPr lang="hr-HR" sz="3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 min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Uvod</a:t>
                      </a:r>
                    </a:p>
                    <a:p>
                      <a:r>
                        <a:rPr lang="hr-HR" sz="3000" b="0" dirty="0">
                          <a:solidFill>
                            <a:schemeClr val="accent5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Anketa - </a:t>
                      </a:r>
                      <a:r>
                        <a:rPr lang="hr-HR" sz="3000" b="0" dirty="0" err="1">
                          <a:solidFill>
                            <a:schemeClr val="accent5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Quizizz</a:t>
                      </a:r>
                      <a:endParaRPr lang="hr-HR" sz="3000" b="0" dirty="0">
                        <a:solidFill>
                          <a:schemeClr val="accent5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24604496"/>
                  </a:ext>
                </a:extLst>
              </a:tr>
              <a:tr h="770168">
                <a:tc>
                  <a:txBody>
                    <a:bodyPr/>
                    <a:lstStyle/>
                    <a:p>
                      <a:r>
                        <a:rPr lang="hr-HR" sz="3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20 min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b="0" dirty="0" err="1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Edutorij</a:t>
                      </a:r>
                      <a:endParaRPr lang="hr-HR" sz="3000" b="0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10297024"/>
                  </a:ext>
                </a:extLst>
              </a:tr>
              <a:tr h="770168">
                <a:tc>
                  <a:txBody>
                    <a:bodyPr/>
                    <a:lstStyle/>
                    <a:p>
                      <a:r>
                        <a:rPr lang="hr-HR" sz="3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25 min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Gotovi sadržaji za učenike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2035197"/>
                  </a:ext>
                </a:extLst>
              </a:tr>
              <a:tr h="948730">
                <a:tc>
                  <a:txBody>
                    <a:bodyPr/>
                    <a:lstStyle/>
                    <a:p>
                      <a:r>
                        <a:rPr lang="hr-HR" sz="3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3000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Priprema nastave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3000" b="0" i="0" dirty="0">
                          <a:solidFill>
                            <a:schemeClr val="accent5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Prikupljanje mišljenja - </a:t>
                      </a:r>
                      <a:r>
                        <a:rPr lang="hr-HR" sz="3000" b="0" i="0" dirty="0" err="1">
                          <a:solidFill>
                            <a:schemeClr val="accent5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Tricader</a:t>
                      </a:r>
                      <a:endParaRPr lang="hr-HR" sz="3000" b="0" i="0" dirty="0">
                        <a:solidFill>
                          <a:schemeClr val="accent5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81167564"/>
                  </a:ext>
                </a:extLst>
              </a:tr>
              <a:tr h="517489">
                <a:tc>
                  <a:txBody>
                    <a:bodyPr/>
                    <a:lstStyle/>
                    <a:p>
                      <a:r>
                        <a:rPr lang="hr-HR" sz="3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 min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300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Dodatni sadržaji (e-Lektire, e-Laboratorij)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5625546"/>
                  </a:ext>
                </a:extLst>
              </a:tr>
              <a:tr h="9487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3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 min</a:t>
                      </a:r>
                    </a:p>
                    <a:p>
                      <a:endParaRPr lang="hr-HR" sz="3000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300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Završna rasprava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29565751"/>
                  </a:ext>
                </a:extLst>
              </a:tr>
            </a:tbl>
          </a:graphicData>
        </a:graphic>
      </p:graphicFrame>
      <p:sp>
        <p:nvSpPr>
          <p:cNvPr id="3" name="Google Shape;147;gd287a52856_0_241">
            <a:extLst>
              <a:ext uri="{FF2B5EF4-FFF2-40B4-BE49-F238E27FC236}">
                <a16:creationId xmlns:a16="http://schemas.microsoft.com/office/drawing/2014/main" id="{51D5D9CA-62B3-4086-9E61-8DFC0C9F0330}"/>
              </a:ext>
            </a:extLst>
          </p:cNvPr>
          <p:cNvSpPr txBox="1">
            <a:spLocks/>
          </p:cNvSpPr>
          <p:nvPr/>
        </p:nvSpPr>
        <p:spPr>
          <a:xfrm>
            <a:off x="137159" y="114798"/>
            <a:ext cx="11060665" cy="908039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Sadržaj webinara</a:t>
            </a:r>
            <a:endParaRPr lang="en-US" sz="6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259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1291047" y="2492828"/>
            <a:ext cx="3932237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Anketa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-272143"/>
            <a:ext cx="5883000" cy="7130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Upišite </a:t>
            </a:r>
            <a:r>
              <a:rPr lang="hr-HR" sz="3000" i="1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Quizizz</a:t>
            </a: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u Internet pretraživač na svom mobitelu te odaberite</a:t>
            </a: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r>
              <a:rPr lang="hr-HR" sz="3000" dirty="0">
                <a:solidFill>
                  <a:schemeClr val="dk1"/>
                </a:solidFill>
              </a:rPr>
              <a:t>    </a:t>
            </a: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hr-HR" sz="3000" i="1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Join</a:t>
            </a:r>
            <a:r>
              <a:rPr lang="hr-HR" sz="3000" i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hr-HR" sz="3000" i="1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Quiz</a:t>
            </a:r>
            <a:r>
              <a:rPr lang="hr-HR" sz="3000" i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  <a:p>
            <a:pPr marL="527050" lvl="0" indent="-4572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U gornjoj traci kliknite na Enter </a:t>
            </a:r>
            <a:r>
              <a:rPr lang="hr-HR" sz="3000" dirty="0" err="1">
                <a:solidFill>
                  <a:schemeClr val="dk1"/>
                </a:solidFill>
              </a:rPr>
              <a:t>code</a:t>
            </a:r>
            <a:r>
              <a:rPr lang="hr-HR" sz="3000" dirty="0">
                <a:solidFill>
                  <a:schemeClr val="dk1"/>
                </a:solidFill>
              </a:rPr>
              <a:t>. U dijalogu koji se otvara, u praznu kućicu upišite kod koji ću vam pokazati na ekranu. </a:t>
            </a:r>
            <a:r>
              <a:rPr lang="hr-HR" sz="3000" dirty="0">
                <a:solidFill>
                  <a:schemeClr val="dk1"/>
                </a:solidFill>
                <a:hlinkClick r:id="rId3"/>
              </a:rPr>
              <a:t>https://quizizz.com/admin</a:t>
            </a:r>
            <a:r>
              <a:rPr lang="hr-HR" sz="3000" dirty="0">
                <a:solidFill>
                  <a:schemeClr val="dk1"/>
                </a:solidFill>
              </a:rPr>
              <a:t> </a:t>
            </a: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790245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CE28E7F-0645-298A-E0D1-923C1251AE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491" y="0"/>
            <a:ext cx="2994479" cy="6654397"/>
          </a:xfrm>
          <a:prstGeom prst="rect">
            <a:avLst/>
          </a:prstGeom>
        </p:spPr>
      </p:pic>
      <p:pic>
        <p:nvPicPr>
          <p:cNvPr id="17" name="Picture 1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BA6C154-252B-C0D6-DA7B-ACAEEC09E7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8760" y="0"/>
            <a:ext cx="2994479" cy="6654397"/>
          </a:xfrm>
          <a:prstGeom prst="rect">
            <a:avLst/>
          </a:prstGeom>
        </p:spPr>
      </p:pic>
      <p:pic>
        <p:nvPicPr>
          <p:cNvPr id="19" name="Picture 18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6D84153-112A-2D5D-043C-1D7878183F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4741" y="0"/>
            <a:ext cx="2994479" cy="665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56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bd49634396_0_1"/>
          <p:cNvSpPr txBox="1">
            <a:spLocks noGrp="1"/>
          </p:cNvSpPr>
          <p:nvPr>
            <p:ph type="title" idx="4294967295"/>
          </p:nvPr>
        </p:nvSpPr>
        <p:spPr>
          <a:xfrm>
            <a:off x="478971" y="769257"/>
            <a:ext cx="6603979" cy="5780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lang="hr-HR" sz="6000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Centralni repozitorij digitalnih obrazovnih sadržaja u našoj zemlji</a:t>
            </a:r>
            <a:r>
              <a:rPr lang="en-US" sz="6000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endParaRPr sz="6000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lang="en-US" sz="6000" b="1" dirty="0" err="1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Edutorij</a:t>
            </a:r>
            <a:endParaRPr sz="60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</p:txBody>
      </p:sp>
      <p:pic>
        <p:nvPicPr>
          <p:cNvPr id="3" name="Picture 2" descr="A picture containing text, person, indoor&#10;&#10;Description automatically generated">
            <a:extLst>
              <a:ext uri="{FF2B5EF4-FFF2-40B4-BE49-F238E27FC236}">
                <a16:creationId xmlns:a16="http://schemas.microsoft.com/office/drawing/2014/main" id="{30D2654B-D5D6-A8FB-93F6-5A638324E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500" y="-5687"/>
            <a:ext cx="4889500" cy="6896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9D0731-9F00-1766-E03A-B846962FAE77}"/>
              </a:ext>
            </a:extLst>
          </p:cNvPr>
          <p:cNvSpPr txBox="1"/>
          <p:nvPr/>
        </p:nvSpPr>
        <p:spPr>
          <a:xfrm>
            <a:off x="7578725" y="6550223"/>
            <a:ext cx="6140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PlusJakartaSans"/>
              </a:rPr>
              <a:t>Photo by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PlusJakartaSans"/>
              </a:rPr>
              <a:t>cottonbro</a:t>
            </a:r>
            <a:r>
              <a:rPr lang="hr-HR" dirty="0">
                <a:latin typeface="PlusJakartaSans"/>
              </a:rPr>
              <a:t>, </a:t>
            </a:r>
            <a:r>
              <a:rPr lang="hr-HR" dirty="0" err="1">
                <a:latin typeface="PlusJakartaSans"/>
              </a:rPr>
              <a:t>pexels</a:t>
            </a:r>
            <a:endParaRPr lang="hr-H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83C85-6E1C-7F1E-3C3C-C0003A450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Anketa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81852B-DCBB-77B3-E74D-16BE1F77D7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66A504-1FE4-6735-AD2B-6FE143F791EC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644640" y="775252"/>
            <a:ext cx="4944385" cy="5424246"/>
          </a:xfrm>
        </p:spPr>
        <p:txBody>
          <a:bodyPr>
            <a:normAutofit/>
          </a:bodyPr>
          <a:lstStyle/>
          <a:p>
            <a:r>
              <a:rPr lang="hr-HR" sz="3000" dirty="0"/>
              <a:t>	</a:t>
            </a:r>
            <a:r>
              <a:rPr lang="hr-HR" sz="3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 alatu </a:t>
            </a:r>
            <a:r>
              <a:rPr lang="hr-HR" sz="3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Quizizz</a:t>
            </a:r>
            <a:r>
              <a:rPr lang="hr-HR" sz="3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pristupit ćete anketi s pomoću koda koji će biti generiran na podijeljenom ekranu.</a:t>
            </a:r>
          </a:p>
          <a:p>
            <a:endParaRPr lang="hr-HR" sz="3000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52380702"/>
      </p:ext>
    </p:extLst>
  </p:cSld>
  <p:clrMapOvr>
    <a:masterClrMapping/>
  </p:clrMapOvr>
</p:sld>
</file>

<file path=ppt/theme/theme1.xml><?xml version="1.0" encoding="utf-8"?>
<a:theme xmlns:a="http://schemas.openxmlformats.org/drawingml/2006/main" name="Predložak - webinari CARNET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dložak - webinari CARNET" id="{77DD60B2-7B58-4761-9F56-8379D7B7F8DA}" vid="{3BF1FF25-8274-4DA8-80E0-73F31478881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9d7d946-bfd1-44bb-8b51-4f032229512d" xsi:nil="true"/>
    <lcf76f155ced4ddcb4097134ff3c332f xmlns="400bdbef-feff-4491-8c53-303b15cf814c">
      <Terms xmlns="http://schemas.microsoft.com/office/infopath/2007/PartnerControls"/>
    </lcf76f155ced4ddcb4097134ff3c332f>
    <_Flow_SignoffStatus xmlns="400bdbef-feff-4491-8c53-303b15cf814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70ACE3271B8A49834EA3AFDCD1EF01" ma:contentTypeVersion="18" ma:contentTypeDescription="Create a new document." ma:contentTypeScope="" ma:versionID="26a4ba5e2fda1495dab4b76b0da9251d">
  <xsd:schema xmlns:xsd="http://www.w3.org/2001/XMLSchema" xmlns:xs="http://www.w3.org/2001/XMLSchema" xmlns:p="http://schemas.microsoft.com/office/2006/metadata/properties" xmlns:ns2="400bdbef-feff-4491-8c53-303b15cf814c" xmlns:ns3="e9d7d946-bfd1-44bb-8b51-4f032229512d" targetNamespace="http://schemas.microsoft.com/office/2006/metadata/properties" ma:root="true" ma:fieldsID="0f3ed0c0074f7978d5dd08a4be10e25e" ns2:_="" ns3:_="">
    <xsd:import namespace="400bdbef-feff-4491-8c53-303b15cf814c"/>
    <xsd:import namespace="e9d7d946-bfd1-44bb-8b51-4f032229512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_Flow_SignoffStatu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bdbef-feff-4491-8c53-303b15cf81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d986ede-ccc4-4a57-b6a6-e316a042c07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_Flow_SignoffStatus" ma:index="22" nillable="true" ma:displayName="Sign-off status" ma:internalName="Sign_x002d_off_x0020_status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d7d946-bfd1-44bb-8b51-4f032229512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1a46b87-3b69-4508-b7de-0c6b541c72af}" ma:internalName="TaxCatchAll" ma:showField="CatchAllData" ma:web="e9d7d946-bfd1-44bb-8b51-4f032229512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220173-28C4-43DE-AD06-BD15FC71C0C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FC48D2-7804-491A-9899-CAC240E25CF9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da799ee6-a4c3-4332-bc98-1fa30cd3a870"/>
    <ds:schemaRef ds:uri="82d987a9-e061-4989-a105-db9b9b047831"/>
    <ds:schemaRef ds:uri="http://www.w3.org/XML/1998/namespace"/>
    <ds:schemaRef ds:uri="http://purl.org/dc/dcmitype/"/>
    <ds:schemaRef ds:uri="e9d7d946-bfd1-44bb-8b51-4f032229512d"/>
    <ds:schemaRef ds:uri="400bdbef-feff-4491-8c53-303b15cf814c"/>
  </ds:schemaRefs>
</ds:datastoreItem>
</file>

<file path=customXml/itemProps3.xml><?xml version="1.0" encoding="utf-8"?>
<ds:datastoreItem xmlns:ds="http://schemas.openxmlformats.org/officeDocument/2006/customXml" ds:itemID="{192DC944-9C0C-40D0-B1E5-4374B2EC94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0bdbef-feff-4491-8c53-303b15cf814c"/>
    <ds:schemaRef ds:uri="e9d7d946-bfd1-44bb-8b51-4f032229512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Predložak - webinari CARNET</Template>
  <TotalTime>1386</TotalTime>
  <Words>3496</Words>
  <Application>Microsoft Office PowerPoint</Application>
  <PresentationFormat>Widescreen</PresentationFormat>
  <Paragraphs>281</Paragraphs>
  <Slides>33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9" baseType="lpstr">
      <vt:lpstr>Symbol</vt:lpstr>
      <vt:lpstr>OpenSans-Bold</vt:lpstr>
      <vt:lpstr>Arial</vt:lpstr>
      <vt:lpstr>PlusJakartaSans</vt:lpstr>
      <vt:lpstr>Open Sans Light</vt:lpstr>
      <vt:lpstr>Open Sans</vt:lpstr>
      <vt:lpstr>Source Serif Pro</vt:lpstr>
      <vt:lpstr>Calibri</vt:lpstr>
      <vt:lpstr>Times New Roman</vt:lpstr>
      <vt:lpstr>Open Sans ExtraBold</vt:lpstr>
      <vt:lpstr>-apple-system</vt:lpstr>
      <vt:lpstr>Aptos</vt:lpstr>
      <vt:lpstr>OpenSans-Light</vt:lpstr>
      <vt:lpstr>OpenSans-Regular</vt:lpstr>
      <vt:lpstr>AzoSans-Bold</vt:lpstr>
      <vt:lpstr>Predložak - webinari CARNET</vt:lpstr>
      <vt:lpstr>Upoznajte e-Škole digitalne sadržaje za lakše pripremanje i poučavanje</vt:lpstr>
      <vt:lpstr>Uvod</vt:lpstr>
      <vt:lpstr>Cilj webinara</vt:lpstr>
      <vt:lpstr>Ishodi učenja</vt:lpstr>
      <vt:lpstr>PowerPoint Presentation</vt:lpstr>
      <vt:lpstr>Anketa</vt:lpstr>
      <vt:lpstr>PowerPoint Presentation</vt:lpstr>
      <vt:lpstr>Centralni repozitorij digitalnih obrazovnih sadržaja u našoj zemlji: Edutorij</vt:lpstr>
      <vt:lpstr>Anketa</vt:lpstr>
      <vt:lpstr>PowerPoint Presentation</vt:lpstr>
      <vt:lpstr>edutorij.e-skole.hr </vt:lpstr>
      <vt:lpstr>PowerPoint Presentation</vt:lpstr>
      <vt:lpstr>Osnovne značajke digitalnih sadržaja nastalih u projektu  e-Škole</vt:lpstr>
      <vt:lpstr>Gotovi sadržaji za učenike</vt:lpstr>
      <vt:lpstr>Osnovni podatci o digitalnim obrazovnim sadržajima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Osnovni podatci o sadržajima za međupredmetne teme</vt:lpstr>
      <vt:lpstr>Priprema nastave</vt:lpstr>
      <vt:lpstr>Osnovni podatci o scenarijima poučavanja</vt:lpstr>
      <vt:lpstr>Prikupljanje mišljenja</vt:lpstr>
      <vt:lpstr>Dodatni sadržaji</vt:lpstr>
      <vt:lpstr>E-Lektire</vt:lpstr>
      <vt:lpstr>PowerPoint Presentation</vt:lpstr>
      <vt:lpstr>PowerPoint Presentation</vt:lpstr>
      <vt:lpstr>E-Laboratorij</vt:lpstr>
      <vt:lpstr>Priručnik i prezentacija na Edutoriju u kolekciji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Sastojci i recept  za primjenu IKT-a  u nastavi  na početnoj razini</dc:title>
  <dc:creator>Microsoft Office User</dc:creator>
  <cp:lastModifiedBy>Matea Ježić</cp:lastModifiedBy>
  <cp:revision>21</cp:revision>
  <dcterms:created xsi:type="dcterms:W3CDTF">2019-05-09T07:42:08Z</dcterms:created>
  <dcterms:modified xsi:type="dcterms:W3CDTF">2024-04-15T14:19:26Z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0x0101008770ACE3271B8A49834EA3AFDCD1EF01</vt:lpwstr>
  </property>
  <property fmtid="{D5CDD505-2E9C-101B-9397-08002B2CF9AE}" pid="3" name="MediaServiceImageTags">
    <vt:lpwstr/>
  </property>
</Properties>
</file>