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9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_rels/slideMaster9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theme/theme9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108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media/image1.jpeg" ContentType="image/jpeg"/>
  <Override PartName="/ppt/media/image2.jpeg" ContentType="image/jpeg"/>
  <Override PartName="/ppt/media/image5.png" ContentType="image/png"/>
  <Override PartName="/ppt/media/image3.jpeg" ContentType="image/jpeg"/>
  <Override PartName="/ppt/media/image6.jpeg" ContentType="image/jpeg"/>
  <Override PartName="/ppt/media/image4.png" ContentType="image/png"/>
  <Override PartName="/ppt/media/image7.png" ContentType="image/pn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</p:sld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slide" Target="slides/slide13.xml"/><Relationship Id="rId24" Type="http://schemas.openxmlformats.org/officeDocument/2006/relationships/slide" Target="slides/slide14.xml"/><Relationship Id="rId25" Type="http://schemas.openxmlformats.org/officeDocument/2006/relationships/slide" Target="slides/slide15.xml"/><Relationship Id="rId26" Type="http://schemas.openxmlformats.org/officeDocument/2006/relationships/slide" Target="slides/slide16.xml"/><Relationship Id="rId27" Type="http://schemas.openxmlformats.org/officeDocument/2006/relationships/slide" Target="slides/slide17.xml"/><Relationship Id="rId28" Type="http://schemas.openxmlformats.org/officeDocument/2006/relationships/slide" Target="slides/slide18.xml"/><Relationship Id="rId29" Type="http://schemas.openxmlformats.org/officeDocument/2006/relationships/slide" Target="slides/slide19.xml"/><Relationship Id="rId30" Type="http://schemas.openxmlformats.org/officeDocument/2006/relationships/slide" Target="slides/slide20.xml"/><Relationship Id="rId31" Type="http://schemas.openxmlformats.org/officeDocument/2006/relationships/slide" Target="slides/slide21.xml"/><Relationship Id="rId32" Type="http://schemas.openxmlformats.org/officeDocument/2006/relationships/slide" Target="slides/slide2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2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2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3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37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4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4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1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2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2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2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3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5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6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6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6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7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8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8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0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0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0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0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06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6a21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360" y="0"/>
            <a:ext cx="4570200" cy="6856200"/>
          </a:xfrm>
          <a:prstGeom prst="rect">
            <a:avLst/>
          </a:prstGeom>
          <a:solidFill>
            <a:srgbClr val="9bafb5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360" y="0"/>
            <a:ext cx="4570200" cy="6856200"/>
          </a:xfrm>
          <a:prstGeom prst="rect">
            <a:avLst/>
          </a:prstGeom>
          <a:solidFill>
            <a:srgbClr val="9bafb5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360" y="0"/>
            <a:ext cx="4570200" cy="6856200"/>
          </a:xfrm>
          <a:prstGeom prst="rect">
            <a:avLst/>
          </a:prstGeom>
          <a:solidFill>
            <a:srgbClr val="9bafb5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7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hyperlink" Target="https://ed.ted.com/lessons/can-you-solve-the-bridge-riddle-alex-gendler" TargetMode="External"/><Relationship Id="rId3" Type="http://schemas.openxmlformats.org/officeDocument/2006/relationships/hyperlink" Target="https://ed.ted.com/lessons/can-you-solve-einstein-s-riddle-dan-van-der-vieren" TargetMode="External"/><Relationship Id="rId4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hyperlink" Target="https://www.peakpx.com/634229/albert-einstein" TargetMode="External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4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5983b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CustomShape 1"/>
          <p:cNvSpPr/>
          <p:nvPr/>
        </p:nvSpPr>
        <p:spPr>
          <a:xfrm>
            <a:off x="1199880" y="570240"/>
            <a:ext cx="6742440" cy="797040"/>
          </a:xfrm>
          <a:prstGeom prst="rect">
            <a:avLst/>
          </a:prstGeom>
          <a:solidFill>
            <a:srgbClr val="ffffff"/>
          </a:solidFill>
          <a:ln w="38160">
            <a:solidFill>
              <a:srgbClr val="40404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274320" rIns="274320" tIns="182880" bIns="182880" anchor="ctr" anchorCtr="1">
            <a:noAutofit/>
          </a:bodyPr>
          <a:p>
            <a:pPr algn="ctr">
              <a:lnSpc>
                <a:spcPct val="90000"/>
              </a:lnSpc>
            </a:pPr>
            <a:r>
              <a:rPr b="0" lang="hr-HR" sz="26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Razvoj kreativnog mišljenja 2. dio</a:t>
            </a:r>
            <a:endParaRPr b="0" lang="hr-HR" sz="2600" spc="-1" strike="noStrike">
              <a:latin typeface="Arial"/>
            </a:endParaRPr>
          </a:p>
        </p:txBody>
      </p:sp>
      <p:sp>
        <p:nvSpPr>
          <p:cNvPr id="346" name="CustomShape 2"/>
          <p:cNvSpPr/>
          <p:nvPr/>
        </p:nvSpPr>
        <p:spPr>
          <a:xfrm>
            <a:off x="936000" y="1584000"/>
            <a:ext cx="7316640" cy="21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>
            <a:noAutofit/>
          </a:bodyPr>
          <a:p>
            <a:pPr marL="216000" indent="-214920" algn="ctr">
              <a:lnSpc>
                <a:spcPts val="0"/>
              </a:lnSpc>
              <a:spcBef>
                <a:spcPts val="1001"/>
              </a:spcBef>
            </a:pPr>
            <a:r>
              <a:rPr b="1" lang="hr-HR" sz="8800" spc="-1" strike="noStrike">
                <a:solidFill>
                  <a:srgbClr val="ffffff"/>
                </a:solidFill>
                <a:latin typeface="MV Boli"/>
                <a:ea typeface="DejaVu Sans"/>
              </a:rPr>
              <a:t>Mislim kreativno</a:t>
            </a:r>
            <a:endParaRPr b="0" lang="hr-HR" sz="8800" spc="-1" strike="noStrike">
              <a:latin typeface="Arial"/>
            </a:endParaRPr>
          </a:p>
        </p:txBody>
      </p:sp>
      <p:sp>
        <p:nvSpPr>
          <p:cNvPr id="347" name="CustomShape 3"/>
          <p:cNvSpPr/>
          <p:nvPr/>
        </p:nvSpPr>
        <p:spPr>
          <a:xfrm>
            <a:off x="4392000" y="5715000"/>
            <a:ext cx="4247280" cy="57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i="1" lang="hr-HR" sz="1600" spc="-1" strike="noStrike">
                <a:solidFill>
                  <a:srgbClr val="d9d9d9"/>
                </a:solidFill>
                <a:latin typeface="Calibri"/>
                <a:ea typeface="DejaVu Sans"/>
              </a:rPr>
              <a:t>Tea Radić, mag. bibl. </a:t>
            </a:r>
            <a:endParaRPr b="0" lang="hr-HR" sz="16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i="1" lang="hr-HR" sz="1600" spc="-1" strike="noStrike">
                <a:solidFill>
                  <a:srgbClr val="d9d9d9"/>
                </a:solidFill>
                <a:latin typeface="Calibri"/>
                <a:ea typeface="DejaVu Sans"/>
              </a:rPr>
              <a:t>OŠ “Slatine”, OŠ “Srinjine”</a:t>
            </a:r>
            <a:endParaRPr b="0" lang="hr-HR" sz="1600" spc="-1" strike="noStrike">
              <a:latin typeface="Arial"/>
            </a:endParaRPr>
          </a:p>
        </p:txBody>
      </p:sp>
      <p:sp>
        <p:nvSpPr>
          <p:cNvPr id="348" name="CustomShape 4"/>
          <p:cNvSpPr/>
          <p:nvPr/>
        </p:nvSpPr>
        <p:spPr>
          <a:xfrm>
            <a:off x="1013760" y="4536000"/>
            <a:ext cx="7343640" cy="109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hr-HR" sz="2200" spc="-1" strike="noStrike">
                <a:solidFill>
                  <a:srgbClr val="ffe994"/>
                </a:solidFill>
                <a:latin typeface="Calibri"/>
                <a:ea typeface="DejaVu Sans"/>
              </a:rPr>
              <a:t>Primjena kreativnog mišljenja u nastavnom procesu </a:t>
            </a:r>
            <a:endParaRPr b="0" lang="hr-HR" sz="2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2200" spc="-1" strike="noStrike">
                <a:solidFill>
                  <a:srgbClr val="ffe994"/>
                </a:solidFill>
                <a:latin typeface="Calibri"/>
                <a:ea typeface="DejaVu Sans"/>
              </a:rPr>
              <a:t>Prezentacija za učenike, učitelje i stručne suradnike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200" spc="-1" strike="noStrike">
              <a:latin typeface="Arial"/>
            </a:endParaRPr>
          </a:p>
        </p:txBody>
      </p:sp>
      <p:sp>
        <p:nvSpPr>
          <p:cNvPr id="349" name="CustomShape 5"/>
          <p:cNvSpPr/>
          <p:nvPr/>
        </p:nvSpPr>
        <p:spPr>
          <a:xfrm>
            <a:off x="891000" y="1656000"/>
            <a:ext cx="7316640" cy="21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>
            <a:noAutofit/>
          </a:bodyPr>
          <a:p>
            <a:pPr marL="216000" indent="-214920" algn="ctr">
              <a:lnSpc>
                <a:spcPct val="100000"/>
              </a:lnSpc>
              <a:spcBef>
                <a:spcPts val="1001"/>
              </a:spcBef>
            </a:pPr>
            <a:r>
              <a:rPr b="0" lang="hr-HR" sz="8800" spc="-1" strike="noStrike">
                <a:solidFill>
                  <a:srgbClr val="ffffff"/>
                </a:solidFill>
                <a:latin typeface="MV Boli"/>
                <a:ea typeface="DejaVu Sans"/>
              </a:rPr>
              <a:t>Mislim kreativno</a:t>
            </a:r>
            <a:endParaRPr b="0" lang="hr-HR" sz="8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CustomShape 1"/>
          <p:cNvSpPr/>
          <p:nvPr/>
        </p:nvSpPr>
        <p:spPr>
          <a:xfrm>
            <a:off x="1440000" y="1800000"/>
            <a:ext cx="6046920" cy="25909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3600" spc="-1" strike="noStrike">
                <a:solidFill>
                  <a:srgbClr val="ffffff"/>
                </a:solidFill>
                <a:latin typeface="MV Boli"/>
                <a:ea typeface="DejaVu Sans"/>
              </a:rPr>
              <a:t>VJEŽBE LATERALNOG </a:t>
            </a:r>
            <a:endParaRPr b="0" lang="hr-HR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600" spc="-1" strike="noStrike">
                <a:solidFill>
                  <a:srgbClr val="ffffff"/>
                </a:solidFill>
                <a:latin typeface="MV Boli"/>
                <a:ea typeface="DejaVu Sans"/>
              </a:rPr>
              <a:t>MIŠLJENJA</a:t>
            </a:r>
            <a:endParaRPr b="0" lang="hr-HR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3600" spc="-1" strike="noStrike">
                <a:solidFill>
                  <a:srgbClr val="ffffff"/>
                </a:solidFill>
                <a:latin typeface="MV Boli"/>
                <a:ea typeface="DejaVu Sans"/>
              </a:rPr>
              <a:t>- zadaci riječima</a:t>
            </a:r>
            <a:endParaRPr b="0" lang="hr-HR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3600" spc="-1" strike="noStrike">
                <a:solidFill>
                  <a:srgbClr val="ffffff"/>
                </a:solidFill>
                <a:latin typeface="MV Boli"/>
                <a:ea typeface="DejaVu Sans"/>
              </a:rPr>
              <a:t>- tehnika Izlet mašte</a:t>
            </a:r>
            <a:endParaRPr b="0" lang="hr-H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CustomShape 1"/>
          <p:cNvSpPr/>
          <p:nvPr/>
        </p:nvSpPr>
        <p:spPr>
          <a:xfrm>
            <a:off x="1043640" y="1052640"/>
            <a:ext cx="7055280" cy="191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Skok iz zrakoplova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Čovjek bez padobrana skoči iz zrakoplova. Prizemljenje nije baš ugodno, ali čovjek ipak ostane neozlijeđen.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Zašto?     </a:t>
            </a:r>
            <a:r>
              <a:rPr b="0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                                                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389" name="CustomShape 2"/>
          <p:cNvSpPr/>
          <p:nvPr/>
        </p:nvSpPr>
        <p:spPr>
          <a:xfrm>
            <a:off x="1043640" y="3717000"/>
            <a:ext cx="647928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Skok iz zrakoplova – rješenje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Zrakoplov ne leti, još stoji na uzletištu.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53" dur="indefinite" restart="never" nodeType="tmRoot">
          <p:childTnLst>
            <p:seq>
              <p:cTn id="154" dur="indefinite" nodeType="mainSeq">
                <p:childTnLst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9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0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ustomShape 1"/>
          <p:cNvSpPr/>
          <p:nvPr/>
        </p:nvSpPr>
        <p:spPr>
          <a:xfrm>
            <a:off x="827640" y="980640"/>
            <a:ext cx="7487280" cy="228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Umor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Razgovaraju dvije mlade majke. Jedna se žali: “Već sedam dana nisam spavala i mogla bih se srušiti od umora.”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“</a:t>
            </a: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Ne razumijem.”, kaže druga. “Ja sigurno nisam spavala dvadeset dana pa mi to ništa ne predstavlja.”</a:t>
            </a:r>
            <a:endParaRPr b="0" lang="hr-HR" sz="2400" spc="-1" strike="noStrike">
              <a:latin typeface="Arial"/>
            </a:endParaRPr>
          </a:p>
        </p:txBody>
      </p:sp>
      <p:sp>
        <p:nvSpPr>
          <p:cNvPr id="391" name="CustomShape 2"/>
          <p:cNvSpPr/>
          <p:nvPr/>
        </p:nvSpPr>
        <p:spPr>
          <a:xfrm>
            <a:off x="827640" y="3789000"/>
            <a:ext cx="6335280" cy="155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Umor – rješenje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Druga majka nije razumjela prvu. Ona spava svaku noć i zato ne mora spavati i danju.  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61" dur="indefinite" restart="never" nodeType="tmRoot">
          <p:childTnLst>
            <p:seq>
              <p:cTn id="162" dur="indefinite" nodeType="mainSeq">
                <p:childTnLst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7" dur="1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8" dur="1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CustomShape 1"/>
          <p:cNvSpPr/>
          <p:nvPr/>
        </p:nvSpPr>
        <p:spPr>
          <a:xfrm>
            <a:off x="827640" y="692640"/>
            <a:ext cx="7415280" cy="3015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Nogometni navijači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Navijač NK Dinama iz Zagreba u prepunoj prostoriji primijeti navijača vječnog rivala Hajduka iz Splita. On krene prema njemu i sruši ga snažnim udarcem na pod. Hajdukovac se nekako pridigne s poda i zahvali dinamovcu koji ga je upravo odalamio. 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Zašto se tako ponio?</a:t>
            </a:r>
            <a:endParaRPr b="0" lang="hr-HR" sz="2400" spc="-1" strike="noStrike">
              <a:latin typeface="Arial"/>
            </a:endParaRPr>
          </a:p>
        </p:txBody>
      </p:sp>
      <p:sp>
        <p:nvSpPr>
          <p:cNvPr id="393" name="CustomShape 2"/>
          <p:cNvSpPr/>
          <p:nvPr/>
        </p:nvSpPr>
        <p:spPr>
          <a:xfrm>
            <a:off x="827640" y="4005000"/>
            <a:ext cx="6623280" cy="191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Nogometni navijači – rješenje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Navijaču Hajduka zapela je riblja kost u grlu i činilo se da će se ugušiti. Navijač Dinama snažno ga je udario po leđima i tako mu spasio život.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69" dur="indefinite" restart="never" nodeType="tmRoot">
          <p:childTnLst>
            <p:seq>
              <p:cTn id="170" dur="indefinite" nodeType="mainSeq">
                <p:childTnLst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5" dur="1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6" dur="1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CustomShape 1"/>
          <p:cNvSpPr/>
          <p:nvPr/>
        </p:nvSpPr>
        <p:spPr>
          <a:xfrm>
            <a:off x="1043640" y="980640"/>
            <a:ext cx="7127280" cy="264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Čudno ponašanje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Čovjek uđe u nenastanjenu kuću. Stupi u jednu sobu, iznenada zastane i lagano podigne ruku iznad glave. Nakon nekog vremena okrene se, nasmije i napusti prostor. Što se dogodilo?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</p:txBody>
      </p:sp>
      <p:sp>
        <p:nvSpPr>
          <p:cNvPr id="395" name="CustomShape 2"/>
          <p:cNvSpPr/>
          <p:nvPr/>
        </p:nvSpPr>
        <p:spPr>
          <a:xfrm>
            <a:off x="1043640" y="3789000"/>
            <a:ext cx="7055280" cy="191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Čudno ponašanje – rješenje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Radi se o provalniku koji je ušao u kuću. Iznenada čuje glas iza sebe: “Ruke u vis!”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Kad se okrene, vidi da mu je to rekla papiga.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77" dur="indefinite" restart="never" nodeType="tmRoot">
          <p:childTnLst>
            <p:seq>
              <p:cTn id="178" dur="indefinite" nodeType="mainSeq">
                <p:childTnLst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3" dur="10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4" dur="10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CustomShape 1"/>
          <p:cNvSpPr/>
          <p:nvPr/>
        </p:nvSpPr>
        <p:spPr>
          <a:xfrm>
            <a:off x="1008000" y="1673640"/>
            <a:ext cx="6910920" cy="411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Postupak spekulativnog identificiranja  problema koji u stvarnosti (još) ne postoji.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Metoda počiva na stimuliranju </a:t>
            </a:r>
            <a:r>
              <a:rPr b="1" i="1" lang="hr-HR" sz="2200" spc="-1" strike="noStrike">
                <a:solidFill>
                  <a:srgbClr val="729fcf"/>
                </a:solidFill>
                <a:latin typeface="Calibri"/>
                <a:ea typeface="DejaVu Sans"/>
              </a:rPr>
              <a:t>lateralnog mišljenja</a:t>
            </a: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, na korištenju što bujnije mašte pri pokušaju nalaženja odgovora na klasično pitanje „što bi bilo kad bi bilo”.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Tipična rečenica kojom započinjemo obično glasi: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1. „pretpostavimo da...”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2. „zamislimo da....”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3. „pravimo se da....”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4. „kako bi bilo kad bi.......”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5. „šta bi se dogodilo ako bi....”</a:t>
            </a:r>
            <a:endParaRPr b="0" lang="hr-HR" sz="2200" spc="-1" strike="noStrike">
              <a:latin typeface="Arial"/>
            </a:endParaRPr>
          </a:p>
        </p:txBody>
      </p:sp>
      <p:pic>
        <p:nvPicPr>
          <p:cNvPr id="397" name="Slika 491" descr=""/>
          <p:cNvPicPr/>
          <p:nvPr/>
        </p:nvPicPr>
        <p:blipFill>
          <a:blip r:embed="rId1"/>
          <a:stretch/>
        </p:blipFill>
        <p:spPr>
          <a:xfrm>
            <a:off x="5436000" y="4090680"/>
            <a:ext cx="3274920" cy="2460240"/>
          </a:xfrm>
          <a:prstGeom prst="rect">
            <a:avLst/>
          </a:prstGeom>
          <a:ln>
            <a:noFill/>
          </a:ln>
        </p:spPr>
      </p:pic>
      <p:sp>
        <p:nvSpPr>
          <p:cNvPr id="398" name="CustomShape 2"/>
          <p:cNvSpPr/>
          <p:nvPr/>
        </p:nvSpPr>
        <p:spPr>
          <a:xfrm>
            <a:off x="4392000" y="5328000"/>
            <a:ext cx="23029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hr-HR" sz="3200" spc="-1" strike="noStrike">
                <a:solidFill>
                  <a:srgbClr val="ff8000"/>
                </a:solidFill>
                <a:latin typeface="Bahnschrift Light"/>
                <a:ea typeface="DejaVu Sans"/>
              </a:rPr>
              <a:t>Zaigrajmo!</a:t>
            </a:r>
            <a:endParaRPr b="0" lang="hr-HR" sz="3200" spc="-1" strike="noStrike">
              <a:latin typeface="Arial"/>
            </a:endParaRPr>
          </a:p>
        </p:txBody>
      </p:sp>
      <p:sp>
        <p:nvSpPr>
          <p:cNvPr id="399" name="CustomShape 3"/>
          <p:cNvSpPr/>
          <p:nvPr/>
        </p:nvSpPr>
        <p:spPr>
          <a:xfrm>
            <a:off x="1080000" y="576000"/>
            <a:ext cx="2446920" cy="923760"/>
          </a:xfrm>
          <a:prstGeom prst="rect">
            <a:avLst/>
          </a:prstGeom>
          <a:solidFill>
            <a:srgbClr val="ffffff"/>
          </a:solidFill>
          <a:ln w="31680">
            <a:solidFill>
              <a:srgbClr val="40404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82880" rIns="182880" tIns="182880" bIns="182880" anchor="ctr" anchorCtr="1">
            <a:noAutofit/>
          </a:bodyPr>
          <a:p>
            <a:pPr algn="ctr">
              <a:lnSpc>
                <a:spcPct val="90000"/>
              </a:lnSpc>
            </a:pPr>
            <a:r>
              <a:rPr b="0" lang="hr-HR" sz="24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IZLET MAŠTE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CustomShape 1"/>
          <p:cNvSpPr/>
          <p:nvPr/>
        </p:nvSpPr>
        <p:spPr>
          <a:xfrm>
            <a:off x="0" y="0"/>
            <a:ext cx="4606920" cy="6856920"/>
          </a:xfrm>
          <a:prstGeom prst="rect">
            <a:avLst/>
          </a:prstGeom>
          <a:solidFill>
            <a:srgbClr val="fff5ce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01" name="CustomShape 2"/>
          <p:cNvSpPr/>
          <p:nvPr/>
        </p:nvSpPr>
        <p:spPr>
          <a:xfrm>
            <a:off x="1080000" y="1728000"/>
            <a:ext cx="3094920" cy="5118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endParaRPr b="0" lang="hr-H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Zadatak: 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Pretpostavimo da posjetitelji iz svemira, tehnološki superiorni i dobronamjerni, žele pomoći održivom razvoju na Zemlji 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zabranom svih industrija koje zagađuju okoliš. 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</p:txBody>
      </p:sp>
      <p:sp>
        <p:nvSpPr>
          <p:cNvPr id="402" name="CustomShape 3"/>
          <p:cNvSpPr/>
          <p:nvPr/>
        </p:nvSpPr>
        <p:spPr>
          <a:xfrm>
            <a:off x="3240000" y="432000"/>
            <a:ext cx="3022920" cy="934920"/>
          </a:xfrm>
          <a:prstGeom prst="rect">
            <a:avLst/>
          </a:prstGeom>
          <a:solidFill>
            <a:srgbClr val="ffffff"/>
          </a:solidFill>
          <a:ln w="31680">
            <a:solidFill>
              <a:srgbClr val="40404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82880" rIns="182880" tIns="182880" bIns="182880" anchor="ctr" anchorCtr="1">
            <a:noAutofit/>
          </a:bodyPr>
          <a:p>
            <a:pPr algn="ctr">
              <a:lnSpc>
                <a:spcPct val="90000"/>
              </a:lnSpc>
            </a:pPr>
            <a:r>
              <a:rPr b="0" lang="hr-HR" sz="24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IZLET MAŠTE</a:t>
            </a:r>
            <a:endParaRPr b="0" lang="hr-HR" sz="2400" spc="-1" strike="noStrike">
              <a:latin typeface="Arial"/>
            </a:endParaRPr>
          </a:p>
        </p:txBody>
      </p:sp>
      <p:sp>
        <p:nvSpPr>
          <p:cNvPr id="403" name="CustomShape 4"/>
          <p:cNvSpPr/>
          <p:nvPr/>
        </p:nvSpPr>
        <p:spPr>
          <a:xfrm>
            <a:off x="5112000" y="1944000"/>
            <a:ext cx="3500280" cy="411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Kakve bi bile posljedice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toga na: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1. Klimu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2. Vojsku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3. Industriju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4. Gospodarstvo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5. Medicinu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6. Socijalu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7. Način odijevanja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8. Stil života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9. Filmsku industriju 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10. Sport</a:t>
            </a:r>
            <a:endParaRPr b="0" lang="hr-HR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5c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CustomShape 1"/>
          <p:cNvSpPr/>
          <p:nvPr/>
        </p:nvSpPr>
        <p:spPr>
          <a:xfrm>
            <a:off x="1440000" y="1800000"/>
            <a:ext cx="6046920" cy="25909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3600" spc="-1" strike="noStrike">
                <a:solidFill>
                  <a:srgbClr val="ffffff"/>
                </a:solidFill>
                <a:latin typeface="MV Boli"/>
                <a:ea typeface="DejaVu Sans"/>
              </a:rPr>
              <a:t>VJEŽBE LOGIČKOG</a:t>
            </a:r>
            <a:endParaRPr b="0" lang="hr-HR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600" spc="-1" strike="noStrike">
                <a:solidFill>
                  <a:srgbClr val="ffffff"/>
                </a:solidFill>
                <a:latin typeface="MV Boli"/>
                <a:ea typeface="DejaVu Sans"/>
              </a:rPr>
              <a:t>MIŠLJENJA </a:t>
            </a:r>
            <a:endParaRPr b="0" lang="hr-HR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3600" spc="-1" strike="noStrike">
                <a:solidFill>
                  <a:srgbClr val="ffffff"/>
                </a:solidFill>
                <a:latin typeface="MV Boli"/>
                <a:ea typeface="DejaVu Sans"/>
              </a:rPr>
              <a:t>- zadaci riječima</a:t>
            </a:r>
            <a:endParaRPr b="0" lang="hr-HR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3600" spc="-1" strike="noStrike">
                <a:solidFill>
                  <a:srgbClr val="ffffff"/>
                </a:solidFill>
                <a:latin typeface="MV Boli"/>
                <a:ea typeface="DejaVu Sans"/>
              </a:rPr>
              <a:t>- IKT alati (TED-Ed)</a:t>
            </a:r>
            <a:endParaRPr b="0" lang="hr-H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5c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CustomShape 1"/>
          <p:cNvSpPr/>
          <p:nvPr/>
        </p:nvSpPr>
        <p:spPr>
          <a:xfrm>
            <a:off x="755640" y="836640"/>
            <a:ext cx="7487280" cy="228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Tko traži, taj i nađe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Pavlova baka već je prilično zaboravljiva. To je jako ljuti. Stalno se tuži: “Uvijek moram nešto tražiti. A najgore je što je predmet koji tražim uvijek na posljednjem mjestu na kojem tražim.” Može li tako biti, pita se Pavao?</a:t>
            </a:r>
            <a:endParaRPr b="0" lang="hr-HR" sz="2400" spc="-1" strike="noStrike">
              <a:latin typeface="Arial"/>
            </a:endParaRPr>
          </a:p>
        </p:txBody>
      </p:sp>
      <p:sp>
        <p:nvSpPr>
          <p:cNvPr id="406" name="CustomShape 2"/>
          <p:cNvSpPr/>
          <p:nvPr/>
        </p:nvSpPr>
        <p:spPr>
          <a:xfrm>
            <a:off x="755640" y="3645000"/>
            <a:ext cx="7271280" cy="191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Tko traži, taj i nađe – rješenje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Budući da baka prekida s traženjem čim pronađe ono što je tražila, čini joj se da je traženi predmet na posljednjem mjestu na kojem je tražila.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85" dur="indefinite" restart="never" nodeType="tmRoot">
          <p:childTnLst>
            <p:seq>
              <p:cTn id="186" dur="indefinite" nodeType="mainSeq">
                <p:childTnLst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1" dur="10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2" dur="10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5c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CustomShape 1"/>
          <p:cNvSpPr/>
          <p:nvPr/>
        </p:nvSpPr>
        <p:spPr>
          <a:xfrm>
            <a:off x="827640" y="692640"/>
            <a:ext cx="7271280" cy="3138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Najnoviji trač</a:t>
            </a: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Gospođa Majer uvijek zna što se događa u susjedstvu. Nažalost, ponekad je teško pratiti njezin razgovor.</a:t>
            </a: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Tako je prilikom kupnje, s prodavačem razgovarala o novim susjedima. “Zamislite tko je doselio u susjedstvo! Jedna obitelj s vrlo dragom djecom. Za dobrodošlicu želim svakom djetetu darovati čokoladu. Kod njih to, naime, izgleda ovako: djevojčice imaju onoliko sestara koliko i braće, ali dječaci imaju dvostruko više sestara nego braće.” Koliko će čokolada kupiti gospođa Majer? </a:t>
            </a:r>
            <a:endParaRPr b="0" lang="hr-HR" sz="2000" spc="-1" strike="noStrike">
              <a:latin typeface="Arial"/>
            </a:endParaRPr>
          </a:p>
        </p:txBody>
      </p:sp>
      <p:sp>
        <p:nvSpPr>
          <p:cNvPr id="408" name="CustomShape 2"/>
          <p:cNvSpPr/>
          <p:nvPr/>
        </p:nvSpPr>
        <p:spPr>
          <a:xfrm>
            <a:off x="827640" y="4365000"/>
            <a:ext cx="7271280" cy="1614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Najnoviji trač – rješenje</a:t>
            </a: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Gospođa Majer mora kupiti 7 čokolada za 4 djevojčice i tri dječaka. Svaka djevojčica ima 3 sestre i 3 brata, znači jednako, a svaki dječak ima 4 sestre i dva brata, dakle dvostruko više sestara nego braće.</a:t>
            </a:r>
            <a:endParaRPr b="0" lang="hr-H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93" dur="indefinite" restart="never" nodeType="tmRoot">
          <p:childTnLst>
            <p:seq>
              <p:cTn id="194" dur="indefinite" nodeType="mainSeq">
                <p:childTnLst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9" dur="1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0" dur="1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CustomShape 1"/>
          <p:cNvSpPr/>
          <p:nvPr/>
        </p:nvSpPr>
        <p:spPr>
          <a:xfrm>
            <a:off x="1691640" y="1772640"/>
            <a:ext cx="5831640" cy="2879280"/>
          </a:xfrm>
          <a:prstGeom prst="ellipse">
            <a:avLst/>
          </a:prstGeom>
          <a:solidFill>
            <a:srgbClr val="ffffff"/>
          </a:solidFill>
          <a:ln w="25560">
            <a:solidFill>
              <a:srgbClr val="a0988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0a294a"/>
                </a:solidFill>
                <a:latin typeface="MV Boli"/>
                <a:ea typeface="DejaVu Sans"/>
              </a:rPr>
              <a:t>Podsjetimo se: </a:t>
            </a:r>
            <a:endParaRPr b="0" lang="hr-H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0a294a"/>
                </a:solidFill>
                <a:latin typeface="MV Boli"/>
                <a:ea typeface="DejaVu Sans"/>
              </a:rPr>
              <a:t>Zašto kreativonst?</a:t>
            </a:r>
            <a:endParaRPr b="0" lang="hr-H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0a294a"/>
                </a:solidFill>
                <a:latin typeface="MV Boli"/>
                <a:ea typeface="DejaVu Sans"/>
              </a:rPr>
              <a:t>Zašto divergentno mišljenje?</a:t>
            </a:r>
            <a:endParaRPr b="0" lang="hr-HR" sz="3200" spc="-1" strike="noStrike">
              <a:latin typeface="Arial"/>
            </a:endParaRPr>
          </a:p>
        </p:txBody>
      </p:sp>
      <p:pic>
        <p:nvPicPr>
          <p:cNvPr id="351" name="Slika 10" descr=""/>
          <p:cNvPicPr/>
          <p:nvPr/>
        </p:nvPicPr>
        <p:blipFill>
          <a:blip r:embed="rId1"/>
          <a:stretch/>
        </p:blipFill>
        <p:spPr>
          <a:xfrm>
            <a:off x="504000" y="360"/>
            <a:ext cx="8324640" cy="6856920"/>
          </a:xfrm>
          <a:prstGeom prst="rect">
            <a:avLst/>
          </a:prstGeom>
          <a:ln>
            <a:noFill/>
          </a:ln>
        </p:spPr>
      </p:pic>
      <p:sp>
        <p:nvSpPr>
          <p:cNvPr id="352" name="CustomShape 2"/>
          <p:cNvSpPr/>
          <p:nvPr/>
        </p:nvSpPr>
        <p:spPr>
          <a:xfrm>
            <a:off x="4140000" y="3213000"/>
            <a:ext cx="4463280" cy="109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hr-HR" sz="2200" spc="-1" strike="noStrike">
                <a:solidFill>
                  <a:srgbClr val="ffffff"/>
                </a:solidFill>
                <a:latin typeface="Calibri"/>
                <a:ea typeface="DejaVu Sans"/>
              </a:rPr>
              <a:t>“</a:t>
            </a:r>
            <a:r>
              <a:rPr b="1" i="1" lang="hr-HR" sz="2200" spc="-1" strike="noStrike">
                <a:solidFill>
                  <a:srgbClr val="ffffff"/>
                </a:solidFill>
                <a:latin typeface="Calibri"/>
                <a:ea typeface="DejaVu Sans"/>
              </a:rPr>
              <a:t>Logika će te odvesti od mjesta A do mjesta B. MAŠTA će te odvesti svugdje.”</a:t>
            </a:r>
            <a:endParaRPr b="0" lang="hr-HR" sz="2200" spc="-1" strike="noStrike">
              <a:latin typeface="Arial"/>
            </a:endParaRPr>
          </a:p>
        </p:txBody>
      </p:sp>
      <p:sp>
        <p:nvSpPr>
          <p:cNvPr id="353" name="CustomShape 3"/>
          <p:cNvSpPr/>
          <p:nvPr/>
        </p:nvSpPr>
        <p:spPr>
          <a:xfrm>
            <a:off x="4572000" y="4509000"/>
            <a:ext cx="4175280" cy="75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hr-HR" sz="2200" spc="-1" strike="noStrike">
                <a:solidFill>
                  <a:srgbClr val="ffffff"/>
                </a:solidFill>
                <a:latin typeface="Calibri"/>
                <a:ea typeface="DejaVu Sans"/>
              </a:rPr>
              <a:t>“</a:t>
            </a:r>
            <a:r>
              <a:rPr b="1" i="1" lang="hr-HR" sz="2200" spc="-1" strike="noStrike">
                <a:solidFill>
                  <a:srgbClr val="ffffff"/>
                </a:solidFill>
                <a:latin typeface="Calibri"/>
                <a:ea typeface="DejaVu Sans"/>
              </a:rPr>
              <a:t>Um je poput padobrana – funkcionira jedino ako je otvoren.”</a:t>
            </a:r>
            <a:endParaRPr b="0" lang="hr-HR" sz="2200" spc="-1" strike="noStrike">
              <a:latin typeface="Arial"/>
            </a:endParaRPr>
          </a:p>
        </p:txBody>
      </p:sp>
      <p:sp>
        <p:nvSpPr>
          <p:cNvPr id="354" name="CustomShape 4"/>
          <p:cNvSpPr/>
          <p:nvPr/>
        </p:nvSpPr>
        <p:spPr>
          <a:xfrm>
            <a:off x="5076000" y="5733360"/>
            <a:ext cx="367128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hr-HR" sz="2200" spc="-1" strike="noStrike">
                <a:solidFill>
                  <a:srgbClr val="ffffff"/>
                </a:solidFill>
                <a:latin typeface="Calibri"/>
                <a:ea typeface="DejaVu Sans"/>
              </a:rPr>
              <a:t>“</a:t>
            </a:r>
            <a:r>
              <a:rPr b="1" i="1" lang="hr-HR" sz="2200" spc="-1" strike="noStrike">
                <a:solidFill>
                  <a:srgbClr val="ffffff"/>
                </a:solidFill>
                <a:latin typeface="Calibri"/>
                <a:ea typeface="DejaVu Sans"/>
              </a:rPr>
              <a:t>Mašta je važnija od znanja.”</a:t>
            </a:r>
            <a:endParaRPr b="0" lang="hr-HR" sz="2200" spc="-1" strike="noStrike">
              <a:latin typeface="Arial"/>
            </a:endParaRPr>
          </a:p>
        </p:txBody>
      </p:sp>
      <p:sp>
        <p:nvSpPr>
          <p:cNvPr id="355" name="CustomShape 5"/>
          <p:cNvSpPr/>
          <p:nvPr/>
        </p:nvSpPr>
        <p:spPr>
          <a:xfrm>
            <a:off x="6228360" y="2421000"/>
            <a:ext cx="223128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hr-HR" sz="2200" spc="-1" strike="noStrike">
                <a:solidFill>
                  <a:srgbClr val="ffe994"/>
                </a:solidFill>
                <a:latin typeface="Calibri"/>
                <a:ea typeface="DejaVu Sans"/>
              </a:rPr>
              <a:t>Albert Einstein: </a:t>
            </a:r>
            <a:endParaRPr b="0" lang="hr-HR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7" dur="2000"/>
                                        <p:tgtEl>
                                          <p:spTgt spid="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2" dur="2000"/>
                                        <p:tgtEl>
                                          <p:spTgt spid="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7" dur="20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20" dur="2000"/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25" dur="2000"/>
                                        <p:tgtEl>
                                          <p:spTgt spid="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28" dur="2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31" dur="2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5c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CustomShape 1"/>
          <p:cNvSpPr/>
          <p:nvPr/>
        </p:nvSpPr>
        <p:spPr>
          <a:xfrm>
            <a:off x="683640" y="476640"/>
            <a:ext cx="7847280" cy="3748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Muka odabira</a:t>
            </a: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Jakov je natjecatelj u kvizu. Malo mu nedostaje da osvoji glavnu nagradu. Nagrada je sakrivena u jednoj od triju kutija. Jakov dobiva četiri upute koje glase kako slijedi:</a:t>
            </a:r>
            <a:endParaRPr b="0" lang="hr-HR" sz="20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Nagrada se nalazi u plavoj ili zelenoj kutiji.</a:t>
            </a:r>
            <a:endParaRPr b="0" lang="hr-HR" sz="20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Nagrada se nalazi u crvenoj ili žutoj kutiji.</a:t>
            </a:r>
            <a:endParaRPr b="0" lang="hr-HR" sz="20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Ona se nalazi u zelenoj kutiji.</a:t>
            </a:r>
            <a:endParaRPr b="0" lang="hr-HR" sz="20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Ona se ne nalazi u žutoj kutiji.</a:t>
            </a:r>
            <a:endParaRPr b="0" lang="hr-HR" sz="20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Problem je u tome što su tri upute netočne, a jedna je točna.</a:t>
            </a:r>
            <a:endParaRPr b="0" lang="hr-HR" sz="20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Jakov naporno mozga i onda otvara prvu kutiju. Koju boju je odabrao?</a:t>
            </a:r>
            <a:endParaRPr b="0" lang="hr-HR" sz="20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</a:pPr>
            <a:endParaRPr b="0" lang="hr-HR" sz="2000" spc="-1" strike="noStrike">
              <a:latin typeface="Arial"/>
            </a:endParaRPr>
          </a:p>
        </p:txBody>
      </p:sp>
      <p:sp>
        <p:nvSpPr>
          <p:cNvPr id="410" name="CustomShape 2"/>
          <p:cNvSpPr/>
          <p:nvPr/>
        </p:nvSpPr>
        <p:spPr>
          <a:xfrm>
            <a:off x="683640" y="4248000"/>
            <a:ext cx="7415280" cy="191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Muka odabir – rješenje</a:t>
            </a: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Jakov odabire žutu kutiju. Ako polazi od toga da se nagrada nalazi u žutoj kutiji, onda su 1., 3. i 4. uputa netočne, a 2. uputa, da se nagrada nalazi u crvenoj ili žutoj kutiji je točna. To je jednina mogućnost pri čemu su tri upute netočne, a jedna točna.</a:t>
            </a:r>
            <a:endParaRPr b="0" lang="hr-H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201" dur="indefinite" restart="never" nodeType="tmRoot">
          <p:childTnLst>
            <p:seq>
              <p:cTn id="202" dur="indefinite" nodeType="mainSeq">
                <p:childTnLst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7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8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CustomShape 1"/>
          <p:cNvSpPr/>
          <p:nvPr/>
        </p:nvSpPr>
        <p:spPr>
          <a:xfrm>
            <a:off x="612720" y="1008000"/>
            <a:ext cx="3363120" cy="1139760"/>
          </a:xfrm>
          <a:prstGeom prst="rect">
            <a:avLst/>
          </a:prstGeom>
          <a:solidFill>
            <a:srgbClr val="ffffff"/>
          </a:solidFill>
          <a:ln w="31680">
            <a:solidFill>
              <a:srgbClr val="40404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82880" rIns="182880" tIns="182880" bIns="182880" anchor="ctr" anchorCtr="1">
            <a:noAutofit/>
          </a:bodyPr>
          <a:p>
            <a:pPr algn="ctr">
              <a:lnSpc>
                <a:spcPct val="90000"/>
              </a:lnSpc>
            </a:pPr>
            <a:r>
              <a:rPr b="1" lang="hr-HR" sz="22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Ne</a:t>
            </a:r>
            <a:r>
              <a:rPr b="0" lang="hr-HR" sz="22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 neuspjehu</a:t>
            </a:r>
            <a:br/>
            <a:r>
              <a:rPr b="1" lang="hr-HR" sz="22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da</a:t>
            </a:r>
            <a:r>
              <a:rPr b="0" lang="hr-HR" sz="22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 nepredvidivosti </a:t>
            </a:r>
            <a:endParaRPr b="0" lang="hr-HR" sz="2200" spc="-1" strike="noStrike">
              <a:latin typeface="Arial"/>
            </a:endParaRPr>
          </a:p>
        </p:txBody>
      </p:sp>
      <p:pic>
        <p:nvPicPr>
          <p:cNvPr id="412" name="Content Placeholder 4" descr=""/>
          <p:cNvPicPr/>
          <p:nvPr/>
        </p:nvPicPr>
        <p:blipFill>
          <a:blip r:embed="rId1"/>
          <a:stretch/>
        </p:blipFill>
        <p:spPr>
          <a:xfrm>
            <a:off x="4995720" y="1800000"/>
            <a:ext cx="3715200" cy="3166920"/>
          </a:xfrm>
          <a:prstGeom prst="rect">
            <a:avLst/>
          </a:prstGeom>
          <a:ln>
            <a:noFill/>
          </a:ln>
        </p:spPr>
      </p:pic>
      <p:sp>
        <p:nvSpPr>
          <p:cNvPr id="413" name="CustomShape 2"/>
          <p:cNvSpPr/>
          <p:nvPr/>
        </p:nvSpPr>
        <p:spPr>
          <a:xfrm>
            <a:off x="792000" y="2520000"/>
            <a:ext cx="302292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Zagonetke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414" name="CustomShape 3"/>
          <p:cNvSpPr/>
          <p:nvPr/>
        </p:nvSpPr>
        <p:spPr>
          <a:xfrm>
            <a:off x="467640" y="4005000"/>
            <a:ext cx="36709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hr-HR" sz="1800" spc="-1" strike="noStrike" u="sng">
                <a:solidFill>
                  <a:srgbClr val="0000ff"/>
                </a:solidFill>
                <a:uFillTx/>
                <a:latin typeface="Calibri"/>
                <a:ea typeface="DejaVu Sans"/>
                <a:hlinkClick r:id="rId2"/>
              </a:rPr>
              <a:t>https://ed.ted.com/lessons/can-you-solve-the-bridge-riddle-alex-gendler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415" name="CustomShape 4"/>
          <p:cNvSpPr/>
          <p:nvPr/>
        </p:nvSpPr>
        <p:spPr>
          <a:xfrm>
            <a:off x="0" y="3141000"/>
            <a:ext cx="45709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hr-HR" sz="1800" spc="-1" strike="noStrike" u="sng">
                <a:solidFill>
                  <a:srgbClr val="0000ff"/>
                </a:solidFill>
                <a:uFillTx/>
                <a:latin typeface="Calibri"/>
                <a:ea typeface="DejaVu Sans"/>
                <a:hlinkClick r:id="rId3"/>
              </a:rPr>
              <a:t>https://ed.ted.com/lessons/can-you-solve-einstein-s-riddle-dan-van-der-vieren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416" name="CustomShape 5"/>
          <p:cNvSpPr/>
          <p:nvPr/>
        </p:nvSpPr>
        <p:spPr>
          <a:xfrm>
            <a:off x="539640" y="5229360"/>
            <a:ext cx="345528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Napomena: Moguće je namjestiti titlove na hrvatski jezik.</a:t>
            </a:r>
            <a:endParaRPr b="0" lang="hr-H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ce6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hr-H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Literatura i izvori:</a:t>
            </a:r>
            <a:endParaRPr b="0" lang="hr-HR" sz="3600" spc="-1" strike="noStrike">
              <a:latin typeface="Arial"/>
            </a:endParaRPr>
          </a:p>
        </p:txBody>
      </p:sp>
      <p:sp>
        <p:nvSpPr>
          <p:cNvPr id="418" name="CustomShape 2"/>
          <p:cNvSpPr/>
          <p:nvPr/>
        </p:nvSpPr>
        <p:spPr>
          <a:xfrm>
            <a:off x="457200" y="2126520"/>
            <a:ext cx="8227800" cy="399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9" name="CustomShape 3"/>
          <p:cNvSpPr/>
          <p:nvPr/>
        </p:nvSpPr>
        <p:spPr>
          <a:xfrm>
            <a:off x="936000" y="1368000"/>
            <a:ext cx="7486920" cy="490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16000" indent="-214920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Kadum, Sandra. Divergentno mišljenje u procesu suvremenog odgoja i obrazovanja. // Metodički ogledi : časopis za filozofiju odgoja. Zagreb: Hrvatsko filozofsko društvo, 2019. Str. 81-98.</a:t>
            </a:r>
            <a:endParaRPr b="0" lang="hr-HR" sz="2000" spc="-1" strike="noStrike">
              <a:latin typeface="Arial"/>
            </a:endParaRPr>
          </a:p>
          <a:p>
            <a:pPr marL="216000" indent="-214920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Kamenjarin, Đurđica. Brain Gym u knjižnici – kretanje otvara vrata učenju. (Predavanje, PPT prezentacija, Županijsko stručno vijeće školskih knjižničara osnovnih i srednjih škola Splitsko-dalmatinske županije, Split, 27.4.2016.)</a:t>
            </a:r>
            <a:endParaRPr b="0" lang="hr-HR" sz="2000" spc="-1" strike="noStrike">
              <a:latin typeface="Arial"/>
            </a:endParaRPr>
          </a:p>
          <a:p>
            <a:pPr marL="216000" indent="-214920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Krowatschek, Dieter; Krowatschek, Gita. IQ trening : razmišljanje objema polovicama mozga.  Zagreb: Alka script,2007.</a:t>
            </a:r>
            <a:endParaRPr b="0" lang="hr-HR" sz="2000" spc="-1" strike="noStrike">
              <a:latin typeface="Arial"/>
            </a:endParaRPr>
          </a:p>
          <a:p>
            <a:pPr marL="216000" indent="-214920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hr-H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Rajović, Ranko. IQ djeteta – briga roditelja. Zagreb: Hrvatska Mensa, 2010.</a:t>
            </a:r>
            <a:endParaRPr b="0" lang="hr-HR" sz="2000" spc="-1" strike="noStrike">
              <a:latin typeface="Arial"/>
            </a:endParaRPr>
          </a:p>
          <a:p>
            <a:pPr marL="216000" indent="-214920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hr-HR" sz="20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1"/>
              </a:rPr>
              <a:t>https://www.peakpx.com/634229/albert-einstein</a:t>
            </a: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2200" cy="6837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CustomShape 1"/>
          <p:cNvSpPr/>
          <p:nvPr/>
        </p:nvSpPr>
        <p:spPr>
          <a:xfrm>
            <a:off x="4960440" y="3960000"/>
            <a:ext cx="1518480" cy="412200"/>
          </a:xfrm>
          <a:prstGeom prst="ellipse">
            <a:avLst/>
          </a:prstGeom>
          <a:solidFill>
            <a:srgbClr val="f6a21d"/>
          </a:solidFill>
          <a:ln w="25560">
            <a:solidFill>
              <a:srgbClr val="b5771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8" name="CustomShape 2"/>
          <p:cNvSpPr/>
          <p:nvPr/>
        </p:nvSpPr>
        <p:spPr>
          <a:xfrm>
            <a:off x="4960440" y="3096000"/>
            <a:ext cx="1712880" cy="437760"/>
          </a:xfrm>
          <a:prstGeom prst="ellipse">
            <a:avLst/>
          </a:prstGeom>
          <a:solidFill>
            <a:srgbClr val="f6a21d"/>
          </a:solidFill>
          <a:ln w="25560">
            <a:solidFill>
              <a:srgbClr val="b5771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9" name="CustomShape 3"/>
          <p:cNvSpPr/>
          <p:nvPr/>
        </p:nvSpPr>
        <p:spPr>
          <a:xfrm>
            <a:off x="1024200" y="2808000"/>
            <a:ext cx="1278720" cy="358920"/>
          </a:xfrm>
          <a:prstGeom prst="ellipse">
            <a:avLst/>
          </a:prstGeom>
          <a:solidFill>
            <a:srgbClr val="f6a21d"/>
          </a:solidFill>
          <a:ln w="25560">
            <a:solidFill>
              <a:srgbClr val="b5771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0" name="CustomShape 4"/>
          <p:cNvSpPr/>
          <p:nvPr/>
        </p:nvSpPr>
        <p:spPr>
          <a:xfrm>
            <a:off x="1017000" y="3528000"/>
            <a:ext cx="2090160" cy="459000"/>
          </a:xfrm>
          <a:prstGeom prst="ellipse">
            <a:avLst/>
          </a:prstGeom>
          <a:solidFill>
            <a:srgbClr val="f6a21d"/>
          </a:solidFill>
          <a:ln w="25560">
            <a:solidFill>
              <a:srgbClr val="b5771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1" name="CustomShape 5"/>
          <p:cNvSpPr/>
          <p:nvPr/>
        </p:nvSpPr>
        <p:spPr>
          <a:xfrm>
            <a:off x="1007280" y="5976000"/>
            <a:ext cx="1655640" cy="479160"/>
          </a:xfrm>
          <a:prstGeom prst="ellipse">
            <a:avLst/>
          </a:prstGeom>
          <a:solidFill>
            <a:srgbClr val="f6a21d"/>
          </a:solidFill>
          <a:ln w="25560">
            <a:solidFill>
              <a:srgbClr val="b5771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2" name="CustomShape 6"/>
          <p:cNvSpPr/>
          <p:nvPr/>
        </p:nvSpPr>
        <p:spPr>
          <a:xfrm>
            <a:off x="1492920" y="439920"/>
            <a:ext cx="6049080" cy="1139760"/>
          </a:xfrm>
          <a:prstGeom prst="rect">
            <a:avLst/>
          </a:prstGeom>
          <a:solidFill>
            <a:srgbClr val="ffffff"/>
          </a:solidFill>
          <a:ln w="31680">
            <a:solidFill>
              <a:srgbClr val="40404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82880" rIns="182880" tIns="182880" bIns="182880" anchor="ctr" anchorCtr="1">
            <a:normAutofit/>
          </a:bodyPr>
          <a:p>
            <a:pPr algn="ctr">
              <a:lnSpc>
                <a:spcPct val="90000"/>
              </a:lnSpc>
            </a:pPr>
            <a:r>
              <a:rPr b="1" lang="hr-HR" sz="22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Prema svjetskom gospodarskom forumu vodeće vještine potrebne za pronalazak posla:</a:t>
            </a:r>
            <a:endParaRPr b="0" lang="hr-HR" sz="2200" spc="-1" strike="noStrike">
              <a:latin typeface="Arial"/>
            </a:endParaRPr>
          </a:p>
        </p:txBody>
      </p:sp>
      <p:sp>
        <p:nvSpPr>
          <p:cNvPr id="363" name="CustomShape 7"/>
          <p:cNvSpPr/>
          <p:nvPr/>
        </p:nvSpPr>
        <p:spPr>
          <a:xfrm>
            <a:off x="491040" y="1890720"/>
            <a:ext cx="3835080" cy="4520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>
            <a:normAutofit/>
          </a:bodyPr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1" lang="hr-HR" sz="2200" spc="-1" strike="noStrike">
                <a:solidFill>
                  <a:srgbClr val="ffcc00"/>
                </a:solidFill>
                <a:latin typeface="Gill Sans MT"/>
                <a:ea typeface="DejaVu Sans"/>
              </a:rPr>
              <a:t>            </a:t>
            </a:r>
            <a:r>
              <a:rPr b="1" lang="hr-HR" sz="2400" spc="-1" strike="noStrike">
                <a:solidFill>
                  <a:srgbClr val="ffcc00"/>
                </a:solidFill>
                <a:latin typeface="Calibri"/>
                <a:ea typeface="DejaVu Sans"/>
              </a:rPr>
              <a:t> </a:t>
            </a:r>
            <a:r>
              <a:rPr b="1" lang="hr-HR" sz="2400" spc="-1" strike="noStrike">
                <a:solidFill>
                  <a:srgbClr val="ffcc00"/>
                </a:solidFill>
                <a:latin typeface="Calibri"/>
                <a:ea typeface="DejaVu Sans"/>
              </a:rPr>
              <a:t>2015.</a:t>
            </a:r>
            <a:endParaRPr b="0" lang="hr-HR" sz="24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1.  Rješavanje složenih problema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2.  Suradnja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3.  Menadžment ljudima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4.  Kritičko mišljenje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5.  Pregovaranje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6.  Kontrola kvalitete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7.  Uslužna djlatnost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8.  Donošenje odluka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9.  Aktivno slušanje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ct val="100000"/>
              </a:lnSpc>
              <a:spcBef>
                <a:spcPts val="1001"/>
              </a:spcBef>
              <a:buClr>
                <a:srgbClr val="9bafb5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10.  Kreativnost</a:t>
            </a:r>
            <a:endParaRPr b="0" lang="hr-HR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endParaRPr b="0" lang="hr-HR" sz="1800" spc="-1" strike="noStrike">
              <a:latin typeface="Arial"/>
            </a:endParaRPr>
          </a:p>
        </p:txBody>
      </p:sp>
      <p:sp>
        <p:nvSpPr>
          <p:cNvPr id="364" name="CustomShape 8"/>
          <p:cNvSpPr/>
          <p:nvPr/>
        </p:nvSpPr>
        <p:spPr>
          <a:xfrm>
            <a:off x="4937760" y="2736000"/>
            <a:ext cx="2238480" cy="430920"/>
          </a:xfrm>
          <a:prstGeom prst="ellipse">
            <a:avLst/>
          </a:prstGeom>
          <a:solidFill>
            <a:srgbClr val="f6a21d"/>
          </a:solidFill>
          <a:ln w="25560">
            <a:solidFill>
              <a:srgbClr val="b5771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5" name="CustomShape 9"/>
          <p:cNvSpPr/>
          <p:nvPr/>
        </p:nvSpPr>
        <p:spPr>
          <a:xfrm>
            <a:off x="5013360" y="1803960"/>
            <a:ext cx="3612600" cy="483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ts val="3200"/>
              </a:lnSpc>
            </a:pPr>
            <a:r>
              <a:rPr b="0" lang="hr-HR" sz="2000" spc="-1" strike="noStrike">
                <a:solidFill>
                  <a:srgbClr val="000000"/>
                </a:solidFill>
                <a:latin typeface="Gill Sans MT"/>
                <a:ea typeface="DejaVu Sans"/>
              </a:rPr>
              <a:t>                </a:t>
            </a:r>
            <a:r>
              <a:rPr b="0" lang="hr-H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hr-H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2020.</a:t>
            </a:r>
            <a:endParaRPr b="0" lang="hr-HR" sz="2400" spc="-1" strike="noStrike">
              <a:latin typeface="Arial"/>
            </a:endParaRPr>
          </a:p>
          <a:p>
            <a:pPr marL="343080" indent="-341280">
              <a:lnSpc>
                <a:spcPts val="32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Rješavanje složenih podataka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ts val="32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Kritičko mišljenje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ts val="32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Kreativnost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ts val="32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Menadžment ljudima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ts val="32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Suradnja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ts val="32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Emocionalna inteligencija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ts val="32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Donošenje odluka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ts val="32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Uslužna djelatnost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ts val="32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Pregovaranje</a:t>
            </a:r>
            <a:endParaRPr b="0" lang="hr-HR" sz="1800" spc="-1" strike="noStrike">
              <a:latin typeface="Arial"/>
            </a:endParaRPr>
          </a:p>
          <a:p>
            <a:pPr marL="343080" indent="-341280">
              <a:lnSpc>
                <a:spcPts val="32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Kongitivna fleksibilnost</a:t>
            </a:r>
            <a:endParaRPr b="0" lang="hr-H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32" dur="indefinite" restart="never" nodeType="tmRoot">
          <p:childTnLst>
            <p:seq>
              <p:cTn id="33" dur="indefinite" nodeType="mainSeq">
                <p:childTnLst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8" dur="10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10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" dur="1000" fill="hold"/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1000" fill="hold"/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6" dur="1000" fill="hold"/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1000" fill="hold"/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0" dur="1000" fill="hold"/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1000" fill="hold"/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4" dur="1000" fill="hold"/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5" dur="1000" fill="hold"/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8" dur="1000" fill="hold"/>
                                        <p:tgtEl>
                                          <p:spTgt spid="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1000" fill="hold"/>
                                        <p:tgtEl>
                                          <p:spTgt spid="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2" dur="1000" fill="hold"/>
                                        <p:tgtEl>
                                          <p:spTgt spid="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1000" fill="hold"/>
                                        <p:tgtEl>
                                          <p:spTgt spid="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" dur="1000" fill="hold"/>
                                        <p:tgtEl>
                                          <p:spTgt spid="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" dur="1000" fill="hold"/>
                                        <p:tgtEl>
                                          <p:spTgt spid="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0" dur="1000" fill="hold"/>
                                        <p:tgtEl>
                                          <p:spTgt spid="3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1000" fill="hold"/>
                                        <p:tgtEl>
                                          <p:spTgt spid="3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4" dur="1000" fill="hold"/>
                                        <p:tgtEl>
                                          <p:spTgt spid="3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5" dur="1000" fill="hold"/>
                                        <p:tgtEl>
                                          <p:spTgt spid="3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8" dur="1000" fill="hold"/>
                                        <p:tgtEl>
                                          <p:spTgt spid="3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9" dur="1000" fill="hold"/>
                                        <p:tgtEl>
                                          <p:spTgt spid="3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84" dur="1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87"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0"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b66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CustomShape 1"/>
          <p:cNvSpPr/>
          <p:nvPr/>
        </p:nvSpPr>
        <p:spPr>
          <a:xfrm>
            <a:off x="3024000" y="2520000"/>
            <a:ext cx="2662920" cy="1438920"/>
          </a:xfrm>
          <a:prstGeom prst="ellipse">
            <a:avLst/>
          </a:prstGeom>
          <a:solidFill>
            <a:srgbClr val="ffffff"/>
          </a:solidFill>
          <a:ln w="25560">
            <a:solidFill>
              <a:srgbClr val="a0988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4000" spc="-1" strike="noStrike">
                <a:solidFill>
                  <a:srgbClr val="0a294a"/>
                </a:solidFill>
                <a:latin typeface="MV Boli"/>
                <a:ea typeface="DejaVu Sans"/>
              </a:rPr>
              <a:t>KAKO?</a:t>
            </a:r>
            <a:endParaRPr b="0" lang="hr-HR" sz="4000" spc="-1" strike="noStrike">
              <a:latin typeface="Arial"/>
            </a:endParaRPr>
          </a:p>
        </p:txBody>
      </p:sp>
      <p:sp>
        <p:nvSpPr>
          <p:cNvPr id="367" name="CustomShape 2"/>
          <p:cNvSpPr/>
          <p:nvPr/>
        </p:nvSpPr>
        <p:spPr>
          <a:xfrm>
            <a:off x="1728000" y="720000"/>
            <a:ext cx="2549160" cy="94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Brain gym vježbe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368" name="CustomShape 3"/>
          <p:cNvSpPr/>
          <p:nvPr/>
        </p:nvSpPr>
        <p:spPr>
          <a:xfrm>
            <a:off x="4968000" y="734760"/>
            <a:ext cx="2196720" cy="94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Vježbe  </a:t>
            </a:r>
            <a:endParaRPr b="0" lang="hr-H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kreativnosti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369" name="CustomShape 4"/>
          <p:cNvSpPr/>
          <p:nvPr/>
        </p:nvSpPr>
        <p:spPr>
          <a:xfrm>
            <a:off x="5976000" y="3885840"/>
            <a:ext cx="2446920" cy="13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Vježbe za lateralno mišljenje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370" name="CustomShape 5"/>
          <p:cNvSpPr/>
          <p:nvPr/>
        </p:nvSpPr>
        <p:spPr>
          <a:xfrm>
            <a:off x="89640" y="3957840"/>
            <a:ext cx="3293280" cy="13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Rad u grupi</a:t>
            </a:r>
            <a:endParaRPr b="0" lang="hr-H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= suradnja</a:t>
            </a:r>
            <a:endParaRPr b="0" lang="hr-H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= komunikacija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371" name="CustomShape 6"/>
          <p:cNvSpPr/>
          <p:nvPr/>
        </p:nvSpPr>
        <p:spPr>
          <a:xfrm>
            <a:off x="144000" y="1975320"/>
            <a:ext cx="2700000" cy="13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Učenici preuzimaju odgovornost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372" name="CustomShape 7"/>
          <p:cNvSpPr/>
          <p:nvPr/>
        </p:nvSpPr>
        <p:spPr>
          <a:xfrm>
            <a:off x="5760000" y="2152440"/>
            <a:ext cx="3166920" cy="94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NE neuspjehu</a:t>
            </a:r>
            <a:endParaRPr b="0" lang="hr-H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DA nepredvidivosti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373" name="CustomShape 8"/>
          <p:cNvSpPr/>
          <p:nvPr/>
        </p:nvSpPr>
        <p:spPr>
          <a:xfrm>
            <a:off x="3528000" y="5040000"/>
            <a:ext cx="2086920" cy="13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Vježbe za logično zaključivanje</a:t>
            </a:r>
            <a:endParaRPr b="0" lang="hr-H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CustomShape 1"/>
          <p:cNvSpPr/>
          <p:nvPr/>
        </p:nvSpPr>
        <p:spPr>
          <a:xfrm>
            <a:off x="606240" y="889560"/>
            <a:ext cx="3136680" cy="1325520"/>
          </a:xfrm>
          <a:prstGeom prst="rect">
            <a:avLst/>
          </a:prstGeom>
          <a:solidFill>
            <a:srgbClr val="ffffff"/>
          </a:solidFill>
          <a:ln w="31680">
            <a:solidFill>
              <a:srgbClr val="40404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82880" rIns="182880" tIns="182880" bIns="182880" anchor="ctr" anchorCtr="1">
            <a:noAutofit/>
          </a:bodyPr>
          <a:p>
            <a:pPr algn="ctr">
              <a:lnSpc>
                <a:spcPct val="90000"/>
              </a:lnSpc>
            </a:pPr>
            <a:r>
              <a:rPr b="1" lang="hr-HR" sz="24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Rad u grupi</a:t>
            </a:r>
            <a:br/>
            <a:r>
              <a:rPr b="0" lang="hr-HR" sz="24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suradnja</a:t>
            </a:r>
            <a:br/>
            <a:r>
              <a:rPr b="0" lang="hr-HR" sz="24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komunikacija</a:t>
            </a:r>
            <a:endParaRPr b="0" lang="hr-HR" sz="2400" spc="-1" strike="noStrike">
              <a:latin typeface="Arial"/>
            </a:endParaRPr>
          </a:p>
        </p:txBody>
      </p:sp>
      <p:sp>
        <p:nvSpPr>
          <p:cNvPr id="375" name="CustomShape 2"/>
          <p:cNvSpPr/>
          <p:nvPr/>
        </p:nvSpPr>
        <p:spPr>
          <a:xfrm>
            <a:off x="518760" y="2656800"/>
            <a:ext cx="3224160" cy="330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>
            <a:noAutofit/>
          </a:bodyPr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lang="hr-HR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Zadatak:</a:t>
            </a:r>
            <a:endParaRPr b="0" lang="hr-HR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lang="hr-HR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Radi se u paru.</a:t>
            </a:r>
            <a:endParaRPr b="0" lang="hr-HR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lang="hr-HR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Svaki par mora osmisliti naziv vlastite </a:t>
            </a:r>
            <a:r>
              <a:rPr b="1" lang="hr-HR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aviokompanije </a:t>
            </a:r>
            <a:endParaRPr b="0" lang="hr-HR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0" lang="hr-HR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i izraditi </a:t>
            </a:r>
            <a:r>
              <a:rPr b="1" lang="hr-HR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prototip aviona </a:t>
            </a:r>
            <a:r>
              <a:rPr b="0" lang="hr-HR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od papira.</a:t>
            </a:r>
            <a:endParaRPr b="0" lang="hr-HR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endParaRPr b="0" lang="hr-HR" sz="2400" spc="-1" strike="noStrike">
              <a:latin typeface="Arial"/>
            </a:endParaRPr>
          </a:p>
        </p:txBody>
      </p:sp>
      <p:pic>
        <p:nvPicPr>
          <p:cNvPr id="376" name="Picture Placeholder 6" descr=""/>
          <p:cNvPicPr/>
          <p:nvPr/>
        </p:nvPicPr>
        <p:blipFill>
          <a:blip r:embed="rId1"/>
          <a:srcRect l="5732" t="0" r="5732" b="0"/>
          <a:stretch/>
        </p:blipFill>
        <p:spPr>
          <a:xfrm>
            <a:off x="4104000" y="0"/>
            <a:ext cx="5042520" cy="6856200"/>
          </a:xfrm>
          <a:prstGeom prst="rect">
            <a:avLst/>
          </a:prstGeom>
          <a:ln>
            <a:noFill/>
          </a:ln>
        </p:spPr>
      </p:pic>
      <p:sp>
        <p:nvSpPr>
          <p:cNvPr id="377" name="CustomShape 3"/>
          <p:cNvSpPr/>
          <p:nvPr/>
        </p:nvSpPr>
        <p:spPr>
          <a:xfrm>
            <a:off x="4392720" y="5904000"/>
            <a:ext cx="410328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hr-HR" sz="2400" spc="-1" strike="noStrike">
                <a:solidFill>
                  <a:srgbClr val="ffc000"/>
                </a:solidFill>
                <a:latin typeface="MV Boli"/>
                <a:ea typeface="DejaVu Sans"/>
              </a:rPr>
              <a:t>Slijedi natjecanje u bacanju papirnatih aviona!</a:t>
            </a:r>
            <a:endParaRPr b="0" lang="hr-HR" sz="2400" spc="-1" strike="noStrike">
              <a:latin typeface="MV Boli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7" dur="1000" fill="hold"/>
                                        <p:tgtEl>
                                          <p:spTgt spid="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8" dur="1000" fill="hold"/>
                                        <p:tgtEl>
                                          <p:spTgt spid="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1" dur="1000" fill="hold"/>
                                        <p:tgtEl>
                                          <p:spTgt spid="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2" dur="1000" fill="hold"/>
                                        <p:tgtEl>
                                          <p:spTgt spid="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7" dur="1000" fill="hold"/>
                                        <p:tgtEl>
                                          <p:spTgt spid="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8" dur="1000" fill="hold"/>
                                        <p:tgtEl>
                                          <p:spTgt spid="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1" dur="1000" fill="hold"/>
                                        <p:tgtEl>
                                          <p:spTgt spid="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2" dur="1000" fill="hold"/>
                                        <p:tgtEl>
                                          <p:spTgt spid="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17" dur="2000"/>
                                        <p:tgtEl>
                                          <p:spTgt spid="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CustomShape 1"/>
          <p:cNvSpPr/>
          <p:nvPr/>
        </p:nvSpPr>
        <p:spPr>
          <a:xfrm>
            <a:off x="606240" y="2626920"/>
            <a:ext cx="3369600" cy="1132920"/>
          </a:xfrm>
          <a:prstGeom prst="rect">
            <a:avLst/>
          </a:prstGeom>
          <a:solidFill>
            <a:srgbClr val="ffffff"/>
          </a:solidFill>
          <a:ln w="31680">
            <a:solidFill>
              <a:srgbClr val="40404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82880" rIns="182880" tIns="182880" bIns="182880" anchor="ctr" anchorCtr="1">
            <a:noAutofit/>
          </a:bodyPr>
          <a:p>
            <a:pPr algn="ctr">
              <a:lnSpc>
                <a:spcPct val="90000"/>
              </a:lnSpc>
            </a:pPr>
            <a:r>
              <a:rPr b="1" lang="hr-HR" sz="26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Vježbe kreativnosti</a:t>
            </a:r>
            <a:endParaRPr b="0" lang="hr-HR" sz="2600" spc="-1" strike="noStrike">
              <a:latin typeface="Arial"/>
            </a:endParaRPr>
          </a:p>
        </p:txBody>
      </p:sp>
      <p:pic>
        <p:nvPicPr>
          <p:cNvPr id="379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74240" cy="2148120"/>
          </a:xfrm>
          <a:prstGeom prst="rect">
            <a:avLst/>
          </a:prstGeom>
          <a:ln>
            <a:noFill/>
          </a:ln>
        </p:spPr>
      </p:pic>
      <p:pic>
        <p:nvPicPr>
          <p:cNvPr id="380" name="Picture 6" descr=""/>
          <p:cNvPicPr/>
          <p:nvPr/>
        </p:nvPicPr>
        <p:blipFill>
          <a:blip r:embed="rId2"/>
          <a:stretch/>
        </p:blipFill>
        <p:spPr>
          <a:xfrm>
            <a:off x="4587480" y="2637000"/>
            <a:ext cx="4554720" cy="3823560"/>
          </a:xfrm>
          <a:prstGeom prst="rect">
            <a:avLst/>
          </a:prstGeom>
          <a:ln>
            <a:noFill/>
          </a:ln>
        </p:spPr>
      </p:pic>
      <p:sp>
        <p:nvSpPr>
          <p:cNvPr id="381" name="CustomShape 2"/>
          <p:cNvSpPr/>
          <p:nvPr/>
        </p:nvSpPr>
        <p:spPr>
          <a:xfrm>
            <a:off x="251640" y="3501000"/>
            <a:ext cx="4031280" cy="17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>
            <a:noAutofit/>
          </a:bodyPr>
          <a:p>
            <a:pPr algn="ctr">
              <a:lnSpc>
                <a:spcPct val="100000"/>
              </a:lnSpc>
              <a:spcBef>
                <a:spcPts val="1001"/>
              </a:spcBef>
            </a:pPr>
            <a:endParaRPr b="0" lang="hr-HR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1" lang="hr-HR" sz="3600" spc="-1" strike="noStrike">
                <a:solidFill>
                  <a:srgbClr val="ffffff"/>
                </a:solidFill>
                <a:latin typeface="Calibri"/>
                <a:ea typeface="DejaVu Sans"/>
              </a:rPr>
              <a:t>TEHNIKA</a:t>
            </a:r>
            <a:endParaRPr b="0" lang="hr-HR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1" lang="hr-HR" sz="3600" spc="-1" strike="noStrike">
                <a:solidFill>
                  <a:srgbClr val="ffffff"/>
                </a:solidFill>
                <a:latin typeface="Calibri"/>
                <a:ea typeface="DejaVu Sans"/>
              </a:rPr>
              <a:t>6 ŠEŠIRA</a:t>
            </a:r>
            <a:endParaRPr b="0" lang="hr-HR" sz="3600" spc="-1" strike="noStrike">
              <a:latin typeface="Arial"/>
            </a:endParaRPr>
          </a:p>
        </p:txBody>
      </p:sp>
      <p:sp>
        <p:nvSpPr>
          <p:cNvPr id="382" name="CustomShape 3"/>
          <p:cNvSpPr/>
          <p:nvPr/>
        </p:nvSpPr>
        <p:spPr>
          <a:xfrm>
            <a:off x="611640" y="5373360"/>
            <a:ext cx="345528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hr-H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Moguće primijeniti na novinski članak, literarni tekst, sliku, aktivnost, …</a:t>
            </a:r>
            <a:endParaRPr b="0" lang="hr-H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18" dur="indefinite" restart="never" nodeType="tmRoot">
          <p:childTnLst>
            <p:seq>
              <p:cTn id="119" dur="indefinite" nodeType="mainSeq">
                <p:childTnLst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nodeType="clickEffect" fill="hold" presetClass="entr" presetID="31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4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5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6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27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32" dur="2000"/>
                                        <p:tgtEl>
                                          <p:spTgt spid="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bdaa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CustomShape 1"/>
          <p:cNvSpPr/>
          <p:nvPr/>
        </p:nvSpPr>
        <p:spPr>
          <a:xfrm>
            <a:off x="435240" y="593280"/>
            <a:ext cx="8042760" cy="562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63000"/>
          </a:bodyPr>
          <a:p>
            <a:pPr marL="228600" indent="-226800">
              <a:lnSpc>
                <a:spcPct val="100000"/>
              </a:lnSpc>
              <a:spcBef>
                <a:spcPts val="1001"/>
              </a:spcBef>
            </a:pPr>
            <a:r>
              <a:rPr b="1" lang="hr-HR" sz="2200" spc="-1" strike="noStrike">
                <a:solidFill>
                  <a:srgbClr val="262626"/>
                </a:solidFill>
                <a:latin typeface="Gill Sans MT"/>
                <a:ea typeface="DejaVu Sans"/>
              </a:rPr>
              <a:t>  </a:t>
            </a:r>
            <a:r>
              <a:rPr b="1" lang="hr-HR" sz="2600" spc="-1" strike="noStrike">
                <a:solidFill>
                  <a:srgbClr val="262626"/>
                </a:solidFill>
                <a:latin typeface="Calibri"/>
                <a:ea typeface="DejaVu Sans"/>
              </a:rPr>
              <a:t> </a:t>
            </a:r>
            <a:r>
              <a:rPr b="1" lang="hr-HR" sz="2600" spc="-1" strike="noStrike">
                <a:solidFill>
                  <a:srgbClr val="262626"/>
                </a:solidFill>
                <a:latin typeface="Calibri"/>
                <a:ea typeface="DejaVu Sans"/>
              </a:rPr>
              <a:t>Značajke Šest šešira</a:t>
            </a:r>
            <a:endParaRPr b="0" lang="hr-HR" sz="2600" spc="-1" strike="noStrike">
              <a:latin typeface="Arial"/>
            </a:endParaRPr>
          </a:p>
          <a:p>
            <a:pPr marL="228600" indent="-226800">
              <a:lnSpc>
                <a:spcPct val="100000"/>
              </a:lnSpc>
              <a:spcBef>
                <a:spcPts val="1001"/>
              </a:spcBef>
            </a:pPr>
            <a:r>
              <a:rPr b="0" lang="hr-HR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1" lang="hr-HR" sz="2600" spc="-1" strike="noStrike">
                <a:solidFill>
                  <a:srgbClr val="ffffff"/>
                </a:solidFill>
                <a:latin typeface="Calibri"/>
                <a:ea typeface="DejaVu Sans"/>
              </a:rPr>
              <a:t>Bijeli šešir</a:t>
            </a:r>
            <a:r>
              <a:rPr b="0" lang="hr-HR" sz="2600" spc="-1" strike="noStrike">
                <a:solidFill>
                  <a:srgbClr val="262626"/>
                </a:solidFill>
                <a:latin typeface="Calibri"/>
                <a:ea typeface="DejaVu Sans"/>
              </a:rPr>
              <a:t> zanimaju informacije te postavlja pitanja: „Što znamo?“, „Koje informacije su nam potrebne?“, „Što bismo trebali pitati?“. Njime se usmjerava na informacije koje postoje i koje nedostaju.</a:t>
            </a:r>
            <a:br/>
            <a:r>
              <a:rPr b="1" lang="hr-HR" sz="2600" spc="-1" strike="noStrike">
                <a:solidFill>
                  <a:srgbClr val="ff0000"/>
                </a:solidFill>
                <a:latin typeface="Calibri"/>
                <a:ea typeface="DejaVu Sans"/>
              </a:rPr>
              <a:t>Crveni šešir</a:t>
            </a:r>
            <a:r>
              <a:rPr b="0" lang="hr-HR" sz="2600" spc="-1" strike="noStrike">
                <a:solidFill>
                  <a:srgbClr val="262626"/>
                </a:solidFill>
                <a:latin typeface="Calibri"/>
                <a:ea typeface="DejaVu Sans"/>
              </a:rPr>
              <a:t> povezan je s emocijama i intuicijom. Kada se upotrebljava, omogućuje nesmetano i slobodno iskazivanje osjećaja, doživljaja bez ikakvog objašnjenja i opravdanja.</a:t>
            </a:r>
            <a:br/>
            <a:r>
              <a:rPr b="1" lang="hr-HR" sz="2600" spc="-1" strike="noStrike">
                <a:solidFill>
                  <a:srgbClr val="262626"/>
                </a:solidFill>
                <a:latin typeface="Calibri"/>
                <a:ea typeface="DejaVu Sans"/>
              </a:rPr>
              <a:t>Crni šešir</a:t>
            </a:r>
            <a:r>
              <a:rPr b="0" lang="hr-HR" sz="2600" spc="-1" strike="noStrike">
                <a:solidFill>
                  <a:srgbClr val="262626"/>
                </a:solidFill>
                <a:latin typeface="Calibri"/>
                <a:ea typeface="DejaVu Sans"/>
              </a:rPr>
              <a:t> upozorava na moguće rizike i opasnosti, štetu i nedostatke nepromišljenih odluka. On sprječava upadanje u nevolje te kritizira.</a:t>
            </a:r>
            <a:br/>
            <a:r>
              <a:rPr b="1" lang="hr-HR" sz="2600" spc="-1" strike="noStrike">
                <a:solidFill>
                  <a:srgbClr val="ffcc00"/>
                </a:solidFill>
                <a:latin typeface="Calibri"/>
                <a:ea typeface="DejaVu Sans"/>
              </a:rPr>
              <a:t>Žuti šešir</a:t>
            </a:r>
            <a:r>
              <a:rPr b="0" lang="hr-HR" sz="2600" spc="-1" strike="noStrike">
                <a:solidFill>
                  <a:srgbClr val="262626"/>
                </a:solidFill>
                <a:latin typeface="Calibri"/>
                <a:ea typeface="DejaVu Sans"/>
              </a:rPr>
              <a:t> je izvor optimizma. Pod njim se pronalazi sve što je korisno, vrijedno i dobro.</a:t>
            </a:r>
            <a:br/>
            <a:r>
              <a:rPr b="1" lang="hr-HR" sz="2600" spc="-1" strike="noStrike">
                <a:solidFill>
                  <a:srgbClr val="008000"/>
                </a:solidFill>
                <a:latin typeface="Calibri"/>
                <a:ea typeface="DejaVu Sans"/>
              </a:rPr>
              <a:t>Zeleni šešir</a:t>
            </a:r>
            <a:r>
              <a:rPr b="0" lang="hr-HR" sz="2600" spc="-1" strike="noStrike">
                <a:solidFill>
                  <a:srgbClr val="262626"/>
                </a:solidFill>
                <a:latin typeface="Calibri"/>
                <a:ea typeface="DejaVu Sans"/>
              </a:rPr>
              <a:t> je kreativni, stvaralački šešir. Namijenjen je planiranju i stvaranju novih ideja, predlaganju promjena i iznošenje alternativnih predložaka iznesenim idejama.</a:t>
            </a:r>
            <a:br/>
            <a:r>
              <a:rPr b="1" lang="hr-HR" sz="2600" spc="-1" strike="noStrike">
                <a:solidFill>
                  <a:srgbClr val="0070c0"/>
                </a:solidFill>
                <a:latin typeface="Calibri"/>
                <a:ea typeface="DejaVu Sans"/>
              </a:rPr>
              <a:t>Plavi šešir</a:t>
            </a:r>
            <a:r>
              <a:rPr b="0" lang="hr-HR" sz="2600" spc="-1" strike="noStrike">
                <a:solidFill>
                  <a:srgbClr val="262626"/>
                </a:solidFill>
                <a:latin typeface="Calibri"/>
                <a:ea typeface="DejaVu Sans"/>
              </a:rPr>
              <a:t> razmatra cjelokupan proces mišljenja. Obično se koristi na početku ili na samom kraju procesa. Na početku pomaže u odlučivanju o tijeku rasprave i rasporedu korištenja šešira te o očekivanjima, a na kraju za razmatranje iznesenog mišljenja.</a:t>
            </a:r>
            <a:endParaRPr b="0" lang="hr-HR" sz="2600" spc="-1" strike="noStrike">
              <a:latin typeface="Arial"/>
            </a:endParaRPr>
          </a:p>
          <a:p>
            <a:pPr marL="228600" indent="-226800">
              <a:lnSpc>
                <a:spcPct val="100000"/>
              </a:lnSpc>
              <a:spcBef>
                <a:spcPts val="1001"/>
              </a:spcBef>
            </a:pPr>
            <a:endParaRPr b="0" lang="hr-HR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33" dur="indefinite" restart="never" nodeType="tmRoot">
          <p:childTnLst>
            <p:seq>
              <p:cTn id="134" dur="indefinite" nodeType="mainSeq">
                <p:childTnLst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9" dur="1000" fill="hold"/>
                                        <p:tgtEl>
                                          <p:spTgt spid="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0" dur="1000" fill="hold"/>
                                        <p:tgtEl>
                                          <p:spTgt spid="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3" dur="1000" fill="hold"/>
                                        <p:tgtEl>
                                          <p:spTgt spid="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4" dur="1000" fill="hold"/>
                                        <p:tgtEl>
                                          <p:spTgt spid="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8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CustomShape 1"/>
          <p:cNvSpPr/>
          <p:nvPr/>
        </p:nvSpPr>
        <p:spPr>
          <a:xfrm>
            <a:off x="648000" y="443160"/>
            <a:ext cx="2446920" cy="995760"/>
          </a:xfrm>
          <a:prstGeom prst="rect">
            <a:avLst/>
          </a:prstGeom>
          <a:solidFill>
            <a:srgbClr val="ffffff"/>
          </a:solidFill>
          <a:ln w="31680">
            <a:solidFill>
              <a:srgbClr val="40404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82880" rIns="182880" tIns="182880" bIns="182880" anchor="ctr" anchorCtr="1">
            <a:noAutofit/>
          </a:bodyPr>
          <a:p>
            <a:pPr algn="ctr">
              <a:lnSpc>
                <a:spcPct val="90000"/>
              </a:lnSpc>
            </a:pPr>
            <a:r>
              <a:rPr b="0" lang="hr-HR" sz="2400" spc="188" strike="noStrike" cap="all">
                <a:solidFill>
                  <a:srgbClr val="262626"/>
                </a:solidFill>
                <a:latin typeface="Calibri"/>
                <a:ea typeface="DejaVu Sans"/>
              </a:rPr>
              <a:t>ZADATAK</a:t>
            </a:r>
            <a:endParaRPr b="0" lang="hr-HR" sz="2400" spc="-1" strike="noStrike">
              <a:latin typeface="Arial"/>
            </a:endParaRPr>
          </a:p>
        </p:txBody>
      </p:sp>
      <p:pic>
        <p:nvPicPr>
          <p:cNvPr id="385" name="Content Placeholder 4" descr=""/>
          <p:cNvPicPr/>
          <p:nvPr/>
        </p:nvPicPr>
        <p:blipFill>
          <a:blip r:embed="rId1"/>
          <a:stretch/>
        </p:blipFill>
        <p:spPr>
          <a:xfrm>
            <a:off x="482040" y="2016000"/>
            <a:ext cx="8215200" cy="4534920"/>
          </a:xfrm>
          <a:prstGeom prst="rect">
            <a:avLst/>
          </a:prstGeom>
          <a:ln>
            <a:noFill/>
          </a:ln>
        </p:spPr>
      </p:pic>
      <p:sp>
        <p:nvSpPr>
          <p:cNvPr id="386" name="CustomShape 2"/>
          <p:cNvSpPr/>
          <p:nvPr/>
        </p:nvSpPr>
        <p:spPr>
          <a:xfrm>
            <a:off x="3168000" y="0"/>
            <a:ext cx="5758920" cy="223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Ctr="1">
            <a:normAutofit/>
          </a:bodyPr>
          <a:p>
            <a:pPr algn="ctr">
              <a:lnSpc>
                <a:spcPct val="100000"/>
              </a:lnSpc>
              <a:spcBef>
                <a:spcPts val="1001"/>
              </a:spcBef>
            </a:pPr>
            <a:endParaRPr b="0" lang="hr-HR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b="1" lang="hr-HR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Pogledaj sliku, razmisli i napiši nekoliko rečenica o njoj pazeći da govoriš iz pozicije osobe koja nosi “zadani šešir”!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45" dur="indefinite" restart="never" nodeType="tmRoot">
          <p:childTnLst>
            <p:seq>
              <p:cTn id="146" dur="indefinite" nodeType="mainSeq">
                <p:childTnLst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1" dur="10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2" dur="10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</TotalTime>
  <Application>LibreOffice/6.2.8.2$Windows_X86_64 LibreOffice_project/f82ddfca21ebc1e222a662a32b25c0c9d20169ee</Application>
  <Words>1221</Words>
  <Paragraphs>165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2019-10-23T10:03:08Z</dcterms:created>
  <dc:creator>Korisnik</dc:creator>
  <dc:description/>
  <dc:language>hr-HR</dc:language>
  <cp:lastModifiedBy/>
  <dcterms:modified xsi:type="dcterms:W3CDTF">2020-09-27T18:56:26Z</dcterms:modified>
  <cp:revision>35</cp:revision>
  <dc:subject/>
  <dc:title>Aplikacija za izradu kurikuluma temeljenih na ishodima učenja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Prikaz na zaslonu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22</vt:i4>
  </property>
</Properties>
</file>