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65" r:id="rId4"/>
    <p:sldId id="258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>
      <p:cViewPr varScale="1">
        <p:scale>
          <a:sx n="90" d="100"/>
          <a:sy n="90" d="100"/>
        </p:scale>
        <p:origin x="117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7829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823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2843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2689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792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15316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2340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2515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1000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6204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3223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29684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35848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95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1015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8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A4520-FFBC-426A-B9FE-69DAB1BCE569}" type="datetimeFigureOut">
              <a:rPr lang="hr-HR" smtClean="0"/>
              <a:t>8.11.2017.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9C94599-49B5-476B-8ACC-293B335384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007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91680" y="980728"/>
            <a:ext cx="6600451" cy="2262781"/>
          </a:xfrm>
        </p:spPr>
        <p:txBody>
          <a:bodyPr>
            <a:normAutofit/>
          </a:bodyPr>
          <a:lstStyle/>
          <a:p>
            <a:r>
              <a:rPr lang="hr-HR" sz="3200" dirty="0" smtClean="0"/>
              <a:t>Bojanje</a:t>
            </a:r>
            <a:endParaRPr lang="hr-HR" sz="32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694797" y="3578686"/>
            <a:ext cx="6600451" cy="1126283"/>
          </a:xfrm>
        </p:spPr>
        <p:txBody>
          <a:bodyPr>
            <a:normAutofit/>
          </a:bodyPr>
          <a:lstStyle/>
          <a:p>
            <a:r>
              <a:rPr lang="hr-HR" sz="2400" dirty="0"/>
              <a:t>Osnovni </a:t>
            </a:r>
            <a:r>
              <a:rPr lang="hr-HR" sz="2400" dirty="0" smtClean="0"/>
              <a:t>alati programa za </a:t>
            </a:r>
            <a:r>
              <a:rPr lang="hr-HR" sz="2400" dirty="0"/>
              <a:t>crtanje</a:t>
            </a:r>
            <a:endParaRPr lang="hr-HR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nbubica\AppData\Local\Microsoft\Windows\Temporary Internet Files\Content.IE5\AICVCD5U\MC90044175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13176"/>
            <a:ext cx="1532184" cy="153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32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0"/>
    </mc:Choice>
    <mc:Fallback xmlns="">
      <p:transition spd="slow" advTm="6070"/>
    </mc:Fallback>
  </mc:AlternateContent>
  <p:timing>
    <p:tnLst>
      <p:par>
        <p:cTn id="1" dur="indefinite" restart="never" nodeType="tmRoot"/>
      </p:par>
    </p:tnLst>
    <p:bldLst>
      <p:bldP spid="2" grpId="0"/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638944"/>
          </a:xfrm>
        </p:spPr>
        <p:txBody>
          <a:bodyPr>
            <a:normAutofit/>
          </a:bodyPr>
          <a:lstStyle/>
          <a:p>
            <a:pPr algn="ctr"/>
            <a:r>
              <a:rPr lang="hr-HR" sz="3000" dirty="0" smtClean="0"/>
              <a:t>Osnovni alati  programa za crtanje</a:t>
            </a:r>
            <a:endParaRPr lang="hr-HR" sz="3000" dirty="0"/>
          </a:p>
        </p:txBody>
      </p:sp>
      <p:pic>
        <p:nvPicPr>
          <p:cNvPr id="9" name="Rezervirano mjesto sadržaja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986" y="3613093"/>
            <a:ext cx="733527" cy="819264"/>
          </a:xfrm>
        </p:spPr>
      </p:pic>
      <p:cxnSp>
        <p:nvCxnSpPr>
          <p:cNvPr id="11" name="Ravni poveznik 10"/>
          <p:cNvCxnSpPr/>
          <p:nvPr/>
        </p:nvCxnSpPr>
        <p:spPr>
          <a:xfrm flipH="1" flipV="1">
            <a:off x="3034100" y="3210563"/>
            <a:ext cx="648072" cy="325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/>
          <p:nvPr/>
        </p:nvCxnSpPr>
        <p:spPr>
          <a:xfrm flipH="1">
            <a:off x="3034100" y="4256584"/>
            <a:ext cx="64807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ni poveznik 14"/>
          <p:cNvCxnSpPr/>
          <p:nvPr/>
        </p:nvCxnSpPr>
        <p:spPr>
          <a:xfrm flipV="1">
            <a:off x="4379226" y="2816424"/>
            <a:ext cx="0" cy="557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vni poveznik 19"/>
          <p:cNvCxnSpPr/>
          <p:nvPr/>
        </p:nvCxnSpPr>
        <p:spPr>
          <a:xfrm flipV="1">
            <a:off x="5050324" y="3373533"/>
            <a:ext cx="576064" cy="1629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vni poveznik 21"/>
          <p:cNvCxnSpPr/>
          <p:nvPr/>
        </p:nvCxnSpPr>
        <p:spPr>
          <a:xfrm>
            <a:off x="5050324" y="4256584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vni poveznik 23"/>
          <p:cNvCxnSpPr/>
          <p:nvPr/>
        </p:nvCxnSpPr>
        <p:spPr>
          <a:xfrm>
            <a:off x="4546268" y="4400600"/>
            <a:ext cx="5040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niOkvir 25"/>
          <p:cNvSpPr txBox="1"/>
          <p:nvPr/>
        </p:nvSpPr>
        <p:spPr>
          <a:xfrm>
            <a:off x="729844" y="281642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crtanje crta ili krivulja. </a:t>
            </a:r>
            <a:endParaRPr lang="hr-HR" dirty="0"/>
          </a:p>
        </p:txBody>
      </p:sp>
      <p:sp>
        <p:nvSpPr>
          <p:cNvPr id="27" name="TekstniOkvir 26"/>
          <p:cNvSpPr txBox="1"/>
          <p:nvPr/>
        </p:nvSpPr>
        <p:spPr>
          <a:xfrm>
            <a:off x="3117015" y="187687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/>
              <a:t>b</a:t>
            </a:r>
            <a:r>
              <a:rPr lang="hr-HR" dirty="0" smtClean="0"/>
              <a:t>oja ispune</a:t>
            </a:r>
            <a:endParaRPr lang="hr-HR" dirty="0"/>
          </a:p>
        </p:txBody>
      </p:sp>
      <p:sp>
        <p:nvSpPr>
          <p:cNvPr id="28" name="TekstniOkvir 27"/>
          <p:cNvSpPr txBox="1"/>
          <p:nvPr/>
        </p:nvSpPr>
        <p:spPr>
          <a:xfrm>
            <a:off x="5698396" y="29118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unošenje teksta u sliku</a:t>
            </a:r>
            <a:endParaRPr lang="hr-HR" dirty="0"/>
          </a:p>
        </p:txBody>
      </p:sp>
      <p:sp>
        <p:nvSpPr>
          <p:cNvPr id="30" name="TekstniOkvir 29"/>
          <p:cNvSpPr txBox="1"/>
          <p:nvPr/>
        </p:nvSpPr>
        <p:spPr>
          <a:xfrm>
            <a:off x="5858436" y="4082951"/>
            <a:ext cx="20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uvećavanje nekog dijela slike</a:t>
            </a:r>
            <a:endParaRPr lang="hr-HR" dirty="0"/>
          </a:p>
        </p:txBody>
      </p:sp>
      <p:sp>
        <p:nvSpPr>
          <p:cNvPr id="31" name="TekstniOkvir 30"/>
          <p:cNvSpPr txBox="1"/>
          <p:nvPr/>
        </p:nvSpPr>
        <p:spPr>
          <a:xfrm>
            <a:off x="697923" y="42565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brisanje dijela crteža</a:t>
            </a:r>
            <a:endParaRPr lang="hr-HR" dirty="0"/>
          </a:p>
        </p:txBody>
      </p:sp>
      <p:sp>
        <p:nvSpPr>
          <p:cNvPr id="32" name="TekstniOkvir 31"/>
          <p:cNvSpPr txBox="1"/>
          <p:nvPr/>
        </p:nvSpPr>
        <p:spPr>
          <a:xfrm>
            <a:off x="5007098" y="525157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podešavanja boje objekta u prvom planu ili boje pozadine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0071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9592" y="1772816"/>
            <a:ext cx="7200800" cy="33123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r-HR" dirty="0" smtClean="0"/>
          </a:p>
          <a:p>
            <a:pPr marL="0" indent="0" algn="ctr">
              <a:lnSpc>
                <a:spcPct val="200000"/>
              </a:lnSpc>
              <a:buNone/>
            </a:pPr>
            <a:r>
              <a:rPr lang="hr-HR" sz="2400" dirty="0" smtClean="0"/>
              <a:t>U središtu prostora programa Bojanje nalazi se prostor za crtanje i uvijek je to bijela površina koja nas podsjeća na slikarsko platno. </a:t>
            </a:r>
          </a:p>
        </p:txBody>
      </p:sp>
      <p:pic>
        <p:nvPicPr>
          <p:cNvPr id="1026" name="Picture 2" descr="C:\Users\nbubica\AppData\Local\Microsoft\Windows\Temporary Internet Files\Content.IE5\AICVCD5U\MC90044175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3176"/>
            <a:ext cx="1532184" cy="153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44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89"/>
    </mc:Choice>
    <mc:Fallback xmlns="">
      <p:transition spd="slow" advTm="25589"/>
    </mc:Fallback>
  </mc:AlternateContent>
  <p:timing>
    <p:tnLst>
      <p:par>
        <p:cTn id="1" dur="indefinite" restart="never" nodeType="tmRoot"/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zervirano mjesto sadržaja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97" y="1484784"/>
            <a:ext cx="3395063" cy="3873500"/>
          </a:xfrm>
        </p:spPr>
      </p:pic>
      <p:sp>
        <p:nvSpPr>
          <p:cNvPr id="9" name="TekstniOkvir 8"/>
          <p:cNvSpPr txBox="1"/>
          <p:nvPr/>
        </p:nvSpPr>
        <p:spPr>
          <a:xfrm>
            <a:off x="4211960" y="1124744"/>
            <a:ext cx="44141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r-HR" sz="2400" dirty="0" smtClean="0"/>
              <a:t>Veličina prostora za crtanje nije unaprijed određena i može se mijenjati pomoću kliznih traka na dnu i s desne strane prostora za crtanje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72890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638944"/>
          </a:xfrm>
        </p:spPr>
        <p:txBody>
          <a:bodyPr>
            <a:normAutofit/>
          </a:bodyPr>
          <a:lstStyle/>
          <a:p>
            <a:pPr algn="ctr"/>
            <a:r>
              <a:rPr lang="hr-HR" sz="3000" dirty="0" smtClean="0"/>
              <a:t>Osnovni alati za crtanje</a:t>
            </a:r>
            <a:endParaRPr lang="hr-HR" sz="3000" dirty="0"/>
          </a:p>
        </p:txBody>
      </p:sp>
      <p:pic>
        <p:nvPicPr>
          <p:cNvPr id="9" name="Rezervirano mjesto sadržaja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986" y="3613093"/>
            <a:ext cx="733527" cy="819264"/>
          </a:xfrm>
        </p:spPr>
      </p:pic>
      <p:cxnSp>
        <p:nvCxnSpPr>
          <p:cNvPr id="11" name="Ravni poveznik 10"/>
          <p:cNvCxnSpPr/>
          <p:nvPr/>
        </p:nvCxnSpPr>
        <p:spPr>
          <a:xfrm flipH="1" flipV="1">
            <a:off x="3034100" y="3210563"/>
            <a:ext cx="648072" cy="325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/>
          <p:nvPr/>
        </p:nvCxnSpPr>
        <p:spPr>
          <a:xfrm flipH="1">
            <a:off x="3034100" y="4256584"/>
            <a:ext cx="64807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ni poveznik 14"/>
          <p:cNvCxnSpPr/>
          <p:nvPr/>
        </p:nvCxnSpPr>
        <p:spPr>
          <a:xfrm flipV="1">
            <a:off x="4379226" y="2816424"/>
            <a:ext cx="0" cy="557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vni poveznik 19"/>
          <p:cNvCxnSpPr/>
          <p:nvPr/>
        </p:nvCxnSpPr>
        <p:spPr>
          <a:xfrm flipV="1">
            <a:off x="5050324" y="3373533"/>
            <a:ext cx="576064" cy="1629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vni poveznik 21"/>
          <p:cNvCxnSpPr/>
          <p:nvPr/>
        </p:nvCxnSpPr>
        <p:spPr>
          <a:xfrm>
            <a:off x="5050324" y="4256584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vni poveznik 23"/>
          <p:cNvCxnSpPr/>
          <p:nvPr/>
        </p:nvCxnSpPr>
        <p:spPr>
          <a:xfrm>
            <a:off x="4546268" y="4400600"/>
            <a:ext cx="5040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niOkvir 25"/>
          <p:cNvSpPr txBox="1"/>
          <p:nvPr/>
        </p:nvSpPr>
        <p:spPr>
          <a:xfrm>
            <a:off x="729844" y="281642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Alat za crtanje tankih, prostoručnih crta ili krivulja. </a:t>
            </a:r>
            <a:endParaRPr lang="hr-HR" dirty="0"/>
          </a:p>
        </p:txBody>
      </p:sp>
      <p:sp>
        <p:nvSpPr>
          <p:cNvPr id="27" name="TekstniOkvir 26"/>
          <p:cNvSpPr txBox="1"/>
          <p:nvPr/>
        </p:nvSpPr>
        <p:spPr>
          <a:xfrm>
            <a:off x="3117015" y="187687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Alat koji puni neko područje trenutačnom bojom crtanja</a:t>
            </a:r>
            <a:endParaRPr lang="hr-HR" dirty="0"/>
          </a:p>
        </p:txBody>
      </p:sp>
      <p:sp>
        <p:nvSpPr>
          <p:cNvPr id="28" name="TekstniOkvir 27"/>
          <p:cNvSpPr txBox="1"/>
          <p:nvPr/>
        </p:nvSpPr>
        <p:spPr>
          <a:xfrm>
            <a:off x="5698396" y="2911868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Alat koji služi za unošenje teksta u sliku</a:t>
            </a:r>
            <a:endParaRPr lang="hr-HR" dirty="0"/>
          </a:p>
        </p:txBody>
      </p:sp>
      <p:sp>
        <p:nvSpPr>
          <p:cNvPr id="30" name="TekstniOkvir 29"/>
          <p:cNvSpPr txBox="1"/>
          <p:nvPr/>
        </p:nvSpPr>
        <p:spPr>
          <a:xfrm>
            <a:off x="5858436" y="4082951"/>
            <a:ext cx="20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Alat za uvećavanje nekog dijela slike</a:t>
            </a:r>
            <a:endParaRPr lang="hr-HR" dirty="0"/>
          </a:p>
        </p:txBody>
      </p:sp>
      <p:sp>
        <p:nvSpPr>
          <p:cNvPr id="31" name="TekstniOkvir 30"/>
          <p:cNvSpPr txBox="1"/>
          <p:nvPr/>
        </p:nvSpPr>
        <p:spPr>
          <a:xfrm>
            <a:off x="697923" y="425658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Alat koji služi za brisanje dijela crteža</a:t>
            </a:r>
            <a:endParaRPr lang="hr-HR" dirty="0"/>
          </a:p>
        </p:txBody>
      </p:sp>
      <p:sp>
        <p:nvSpPr>
          <p:cNvPr id="32" name="TekstniOkvir 31"/>
          <p:cNvSpPr txBox="1"/>
          <p:nvPr/>
        </p:nvSpPr>
        <p:spPr>
          <a:xfrm>
            <a:off x="5007098" y="525157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Alat za podešavanja boje objekta u prvom planu ili boje pozadine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7883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755575" y="908720"/>
            <a:ext cx="8229600" cy="1143000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hr-HR" sz="2400" b="0" dirty="0" smtClean="0">
                <a:effectLst/>
                <a:latin typeface="+mn-lt"/>
              </a:rPr>
              <a:t>Odabirom alata Kistovi možemo crtati linije koje imaju drugačiji izgled i teksturu, poput uporabe različitih slikarskih tehnika. </a:t>
            </a:r>
            <a:endParaRPr lang="hr-HR" sz="2400" b="0" dirty="0">
              <a:effectLst/>
              <a:latin typeface="+mn-lt"/>
            </a:endParaRPr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79750"/>
            <a:ext cx="4791927" cy="3778250"/>
          </a:xfrm>
        </p:spPr>
      </p:pic>
    </p:spTree>
    <p:extLst>
      <p:ext uri="{BB962C8B-B14F-4D97-AF65-F5344CB8AC3E}">
        <p14:creationId xmlns:p14="http://schemas.microsoft.com/office/powerpoint/2010/main" val="381451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Bojanje nacrtanih likova</a:t>
            </a:r>
            <a:endParaRPr lang="hr-H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3724795" cy="2419688"/>
          </a:xfrm>
        </p:spPr>
      </p:pic>
      <p:sp>
        <p:nvSpPr>
          <p:cNvPr id="5" name="TekstniOkvir 4"/>
          <p:cNvSpPr txBox="1"/>
          <p:nvPr/>
        </p:nvSpPr>
        <p:spPr>
          <a:xfrm>
            <a:off x="899592" y="3837483"/>
            <a:ext cx="79928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hr-HR" sz="2400" dirty="0" smtClean="0"/>
              <a:t>Nacrtani lik možemo ispuniti bojom samo ako su svi rubovi tog lika povezani, odnosno zatvoreni. Crtež prikazuje primjer bojanja crteža alatom Ispuni bojom, klikom u središte lika. S obzirom da lijeva slika prikazuje krivulju koja nema zatvorene rubove, obojan je cijeli crtež.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4426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000" dirty="0" smtClean="0"/>
              <a:t>Crtanje različitih oblika</a:t>
            </a:r>
            <a:endParaRPr lang="hr-HR" sz="3000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085184"/>
            <a:ext cx="2736304" cy="1518315"/>
          </a:xfrm>
        </p:spPr>
      </p:pic>
      <p:sp>
        <p:nvSpPr>
          <p:cNvPr id="5" name="TekstniOkvir 4"/>
          <p:cNvSpPr txBox="1"/>
          <p:nvPr/>
        </p:nvSpPr>
        <p:spPr>
          <a:xfrm>
            <a:off x="1115616" y="1905000"/>
            <a:ext cx="7704856" cy="220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hr-HR" sz="2400" dirty="0" smtClean="0"/>
              <a:t>Program Bojanje nudi više uobičajenih oblika za crtanje kao što su: pravokutnici, ovali, trokuti i strelice, ali i zanimljive oblike kao što su srce, znak munje ili oblačići.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40417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000" dirty="0" smtClean="0"/>
              <a:t>Uređivanje boja</a:t>
            </a:r>
            <a:endParaRPr lang="hr-HR" sz="3000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647627"/>
            <a:ext cx="4410691" cy="3210373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000" y="2767278"/>
            <a:ext cx="3600400" cy="876287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971600" y="1103607"/>
            <a:ext cx="388843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Boja 1 predstavlja boju crtanja, a boja Boja 2 boju pozadine, odnosno boju ispune nekog lika. </a:t>
            </a:r>
            <a:endParaRPr lang="hr-HR" dirty="0"/>
          </a:p>
        </p:txBody>
      </p:sp>
      <p:sp>
        <p:nvSpPr>
          <p:cNvPr id="7" name="TekstniOkvir 6"/>
          <p:cNvSpPr txBox="1"/>
          <p:nvPr/>
        </p:nvSpPr>
        <p:spPr>
          <a:xfrm>
            <a:off x="5355400" y="1149998"/>
            <a:ext cx="3744416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dirty="0" smtClean="0"/>
              <a:t>Alat Uređivanje boja služi za  odabir boja koje nisu u standardnoj traci Boje.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3934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90871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sz="4000" dirty="0"/>
              <a:t>elementi prozora :</a:t>
            </a:r>
            <a:br>
              <a:rPr lang="hr-HR" sz="4000" dirty="0"/>
            </a:br>
            <a:r>
              <a:rPr lang="hr-HR" sz="4000" dirty="0">
                <a:solidFill>
                  <a:schemeClr val="tx1"/>
                </a:solidFill>
              </a:rPr>
              <a:t/>
            </a:r>
            <a:br>
              <a:rPr lang="hr-HR" sz="4000" dirty="0">
                <a:solidFill>
                  <a:schemeClr val="tx1"/>
                </a:solidFill>
              </a:rPr>
            </a:b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827584" y="2132856"/>
            <a:ext cx="8064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 smtClean="0"/>
              <a:t>područje za crtanje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/>
              <a:t>t</a:t>
            </a:r>
            <a:r>
              <a:rPr lang="hr-HR" sz="2400" dirty="0" smtClean="0"/>
              <a:t>raka za brzi pristup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/>
              <a:t>k</a:t>
            </a:r>
            <a:r>
              <a:rPr lang="hr-HR" sz="2400" dirty="0" smtClean="0"/>
              <a:t>artice s alatima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/>
              <a:t>g</a:t>
            </a:r>
            <a:r>
              <a:rPr lang="hr-HR" sz="2400" dirty="0" smtClean="0"/>
              <a:t>umb bojanje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/>
              <a:t>t</a:t>
            </a:r>
            <a:r>
              <a:rPr lang="hr-HR" sz="2400" dirty="0" smtClean="0"/>
              <a:t>raka stanja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2655149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8|2.1|2.8|3.8|1.7|7.4"/>
</p:tagLst>
</file>

<file path=ppt/theme/theme1.xml><?xml version="1.0" encoding="utf-8"?>
<a:theme xmlns:a="http://schemas.openxmlformats.org/drawingml/2006/main" name="Pramen">
  <a:themeElements>
    <a:clrScheme name="Pram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Pram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297</Words>
  <Application>Microsoft Office PowerPoint</Application>
  <PresentationFormat>Prikaz na zaslonu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Pramen</vt:lpstr>
      <vt:lpstr>Bojanje</vt:lpstr>
      <vt:lpstr>PowerPointova prezentacija</vt:lpstr>
      <vt:lpstr>PowerPointova prezentacija</vt:lpstr>
      <vt:lpstr>Osnovni alati za crtanje</vt:lpstr>
      <vt:lpstr>Odabirom alata Kistovi možemo crtati linije koje imaju drugačiji izgled i teksturu, poput uporabe različitih slikarskih tehnika. </vt:lpstr>
      <vt:lpstr>Bojanje nacrtanih likova</vt:lpstr>
      <vt:lpstr>Crtanje različitih oblika</vt:lpstr>
      <vt:lpstr>Uređivanje boja</vt:lpstr>
      <vt:lpstr>elementi prozora :  </vt:lpstr>
      <vt:lpstr>Osnovni alati  programa za crtanje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Osnovni alati programa za crtanje</dc:title>
  <dc:creator>nbubica</dc:creator>
  <cp:lastModifiedBy>Acer</cp:lastModifiedBy>
  <cp:revision>21</cp:revision>
  <dcterms:created xsi:type="dcterms:W3CDTF">2014-03-13T15:53:59Z</dcterms:created>
  <dcterms:modified xsi:type="dcterms:W3CDTF">2017-11-08T21:51:34Z</dcterms:modified>
</cp:coreProperties>
</file>