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56" r:id="rId5"/>
    <p:sldId id="261" r:id="rId6"/>
    <p:sldId id="260" r:id="rId7"/>
    <p:sldId id="262" r:id="rId8"/>
    <p:sldId id="263" r:id="rId9"/>
    <p:sldId id="264" r:id="rId10"/>
    <p:sldId id="265" r:id="rId11"/>
    <p:sldId id="285" r:id="rId12"/>
    <p:sldId id="267" r:id="rId13"/>
    <p:sldId id="268" r:id="rId14"/>
    <p:sldId id="266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77" r:id="rId23"/>
    <p:sldId id="278" r:id="rId24"/>
    <p:sldId id="281" r:id="rId25"/>
    <p:sldId id="279" r:id="rId26"/>
    <p:sldId id="280" r:id="rId27"/>
    <p:sldId id="282" r:id="rId28"/>
    <p:sldId id="283" r:id="rId29"/>
    <p:sldId id="284" r:id="rId30"/>
    <p:sldId id="286" r:id="rId3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D6B986-E989-45E6-BAFA-0007A045E299}" type="doc">
      <dgm:prSet loTypeId="urn:microsoft.com/office/officeart/2005/8/layout/chevron1" loCatId="process" qsTypeId="urn:microsoft.com/office/officeart/2005/8/quickstyle/simple3" qsCatId="simple" csTypeId="urn:microsoft.com/office/officeart/2005/8/colors/accent5_3" csCatId="accent5"/>
      <dgm:spPr/>
      <dgm:t>
        <a:bodyPr/>
        <a:lstStyle/>
        <a:p>
          <a:endParaRPr lang="en-US"/>
        </a:p>
      </dgm:t>
    </dgm:pt>
    <dgm:pt modelId="{AB1BC944-73CC-44F9-9FA9-89D38798028F}">
      <dgm:prSet/>
      <dgm:spPr/>
      <dgm:t>
        <a:bodyPr/>
        <a:lstStyle/>
        <a:p>
          <a:r>
            <a:rPr lang="hr-HR"/>
            <a:t>Pogledajte imena likova koji se pojavljuju u romanu</a:t>
          </a:r>
          <a:endParaRPr lang="en-US"/>
        </a:p>
      </dgm:t>
    </dgm:pt>
    <dgm:pt modelId="{20B02BE6-7C69-4DE4-A623-8CE5B76AE84D}" type="parTrans" cxnId="{DD4DA31B-88D5-45E7-8875-35BC7AE5A9C9}">
      <dgm:prSet/>
      <dgm:spPr/>
      <dgm:t>
        <a:bodyPr/>
        <a:lstStyle/>
        <a:p>
          <a:endParaRPr lang="en-US"/>
        </a:p>
      </dgm:t>
    </dgm:pt>
    <dgm:pt modelId="{0EB2A333-72D1-4A6B-8A29-4E785ACF41D0}" type="sibTrans" cxnId="{DD4DA31B-88D5-45E7-8875-35BC7AE5A9C9}">
      <dgm:prSet/>
      <dgm:spPr/>
      <dgm:t>
        <a:bodyPr/>
        <a:lstStyle/>
        <a:p>
          <a:endParaRPr lang="en-US"/>
        </a:p>
      </dgm:t>
    </dgm:pt>
    <dgm:pt modelId="{766A453A-D595-4844-BAB0-E09C113EF02C}">
      <dgm:prSet/>
      <dgm:spPr/>
      <dgm:t>
        <a:bodyPr/>
        <a:lstStyle/>
        <a:p>
          <a:r>
            <a:rPr lang="hr-HR"/>
            <a:t>Pokušajmo ih skupa pročitati</a:t>
          </a:r>
          <a:endParaRPr lang="en-US"/>
        </a:p>
      </dgm:t>
    </dgm:pt>
    <dgm:pt modelId="{C05581D7-FDA0-4EDE-A6AB-8009A571A60C}" type="parTrans" cxnId="{5F2B114B-E631-4263-BE12-0D8638A31E5E}">
      <dgm:prSet/>
      <dgm:spPr/>
      <dgm:t>
        <a:bodyPr/>
        <a:lstStyle/>
        <a:p>
          <a:endParaRPr lang="en-US"/>
        </a:p>
      </dgm:t>
    </dgm:pt>
    <dgm:pt modelId="{7F60C457-44FD-439B-8796-C4CA67FB5700}" type="sibTrans" cxnId="{5F2B114B-E631-4263-BE12-0D8638A31E5E}">
      <dgm:prSet/>
      <dgm:spPr/>
      <dgm:t>
        <a:bodyPr/>
        <a:lstStyle/>
        <a:p>
          <a:endParaRPr lang="en-US"/>
        </a:p>
      </dgm:t>
    </dgm:pt>
    <dgm:pt modelId="{5DA886CA-0406-431E-82DB-47D63698085D}">
      <dgm:prSet/>
      <dgm:spPr/>
      <dgm:t>
        <a:bodyPr/>
        <a:lstStyle/>
        <a:p>
          <a:r>
            <a:rPr lang="hr-HR"/>
            <a:t>Razvrstajte ih na pozitivne i negativne likove</a:t>
          </a:r>
          <a:endParaRPr lang="en-US"/>
        </a:p>
      </dgm:t>
    </dgm:pt>
    <dgm:pt modelId="{A5182FE1-D39D-4F80-83ED-5207CE53BF95}" type="parTrans" cxnId="{0EF5472D-2483-4BDD-8073-0712460D33E0}">
      <dgm:prSet/>
      <dgm:spPr/>
      <dgm:t>
        <a:bodyPr/>
        <a:lstStyle/>
        <a:p>
          <a:endParaRPr lang="en-US"/>
        </a:p>
      </dgm:t>
    </dgm:pt>
    <dgm:pt modelId="{86781DA2-EF09-49DB-B0D4-8A3175B7C6BA}" type="sibTrans" cxnId="{0EF5472D-2483-4BDD-8073-0712460D33E0}">
      <dgm:prSet/>
      <dgm:spPr/>
      <dgm:t>
        <a:bodyPr/>
        <a:lstStyle/>
        <a:p>
          <a:endParaRPr lang="en-US"/>
        </a:p>
      </dgm:t>
    </dgm:pt>
    <dgm:pt modelId="{E0060255-9331-4B2B-837E-EC4829AC6A8E}" type="pres">
      <dgm:prSet presAssocID="{79D6B986-E989-45E6-BAFA-0007A045E299}" presName="Name0" presStyleCnt="0">
        <dgm:presLayoutVars>
          <dgm:dir/>
          <dgm:animLvl val="lvl"/>
          <dgm:resizeHandles val="exact"/>
        </dgm:presLayoutVars>
      </dgm:prSet>
      <dgm:spPr/>
    </dgm:pt>
    <dgm:pt modelId="{9ACA3B8A-C912-45CF-AB5D-FD6B29887318}" type="pres">
      <dgm:prSet presAssocID="{AB1BC944-73CC-44F9-9FA9-89D38798028F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644AF1EC-FC3D-4AD5-8DE4-49DA3FCA207B}" type="pres">
      <dgm:prSet presAssocID="{0EB2A333-72D1-4A6B-8A29-4E785ACF41D0}" presName="parTxOnlySpace" presStyleCnt="0"/>
      <dgm:spPr/>
    </dgm:pt>
    <dgm:pt modelId="{CCAF47FB-86AE-4CF7-A286-646D1021B81A}" type="pres">
      <dgm:prSet presAssocID="{766A453A-D595-4844-BAB0-E09C113EF02C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EA894AB-2F35-4FC3-A676-B8430111B92A}" type="pres">
      <dgm:prSet presAssocID="{7F60C457-44FD-439B-8796-C4CA67FB5700}" presName="parTxOnlySpace" presStyleCnt="0"/>
      <dgm:spPr/>
    </dgm:pt>
    <dgm:pt modelId="{FB6C50DE-238A-4864-A418-A5C8BB20CBE2}" type="pres">
      <dgm:prSet presAssocID="{5DA886CA-0406-431E-82DB-47D63698085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DD4DA31B-88D5-45E7-8875-35BC7AE5A9C9}" srcId="{79D6B986-E989-45E6-BAFA-0007A045E299}" destId="{AB1BC944-73CC-44F9-9FA9-89D38798028F}" srcOrd="0" destOrd="0" parTransId="{20B02BE6-7C69-4DE4-A623-8CE5B76AE84D}" sibTransId="{0EB2A333-72D1-4A6B-8A29-4E785ACF41D0}"/>
    <dgm:cxn modelId="{24536224-F725-4F93-90CB-E8E70D59B588}" type="presOf" srcId="{AB1BC944-73CC-44F9-9FA9-89D38798028F}" destId="{9ACA3B8A-C912-45CF-AB5D-FD6B29887318}" srcOrd="0" destOrd="0" presId="urn:microsoft.com/office/officeart/2005/8/layout/chevron1"/>
    <dgm:cxn modelId="{0EF5472D-2483-4BDD-8073-0712460D33E0}" srcId="{79D6B986-E989-45E6-BAFA-0007A045E299}" destId="{5DA886CA-0406-431E-82DB-47D63698085D}" srcOrd="2" destOrd="0" parTransId="{A5182FE1-D39D-4F80-83ED-5207CE53BF95}" sibTransId="{86781DA2-EF09-49DB-B0D4-8A3175B7C6BA}"/>
    <dgm:cxn modelId="{5F2B114B-E631-4263-BE12-0D8638A31E5E}" srcId="{79D6B986-E989-45E6-BAFA-0007A045E299}" destId="{766A453A-D595-4844-BAB0-E09C113EF02C}" srcOrd="1" destOrd="0" parTransId="{C05581D7-FDA0-4EDE-A6AB-8009A571A60C}" sibTransId="{7F60C457-44FD-439B-8796-C4CA67FB5700}"/>
    <dgm:cxn modelId="{122B9474-E917-4BB7-867B-AD61BBF751CA}" type="presOf" srcId="{79D6B986-E989-45E6-BAFA-0007A045E299}" destId="{E0060255-9331-4B2B-837E-EC4829AC6A8E}" srcOrd="0" destOrd="0" presId="urn:microsoft.com/office/officeart/2005/8/layout/chevron1"/>
    <dgm:cxn modelId="{C3391098-65CE-419C-B4E5-DDECE7750BD3}" type="presOf" srcId="{5DA886CA-0406-431E-82DB-47D63698085D}" destId="{FB6C50DE-238A-4864-A418-A5C8BB20CBE2}" srcOrd="0" destOrd="0" presId="urn:microsoft.com/office/officeart/2005/8/layout/chevron1"/>
    <dgm:cxn modelId="{4FC9F8F8-F381-4BFF-9531-91F0243648D5}" type="presOf" srcId="{766A453A-D595-4844-BAB0-E09C113EF02C}" destId="{CCAF47FB-86AE-4CF7-A286-646D1021B81A}" srcOrd="0" destOrd="0" presId="urn:microsoft.com/office/officeart/2005/8/layout/chevron1"/>
    <dgm:cxn modelId="{49C562EE-3171-4C97-9E2B-51F936432C23}" type="presParOf" srcId="{E0060255-9331-4B2B-837E-EC4829AC6A8E}" destId="{9ACA3B8A-C912-45CF-AB5D-FD6B29887318}" srcOrd="0" destOrd="0" presId="urn:microsoft.com/office/officeart/2005/8/layout/chevron1"/>
    <dgm:cxn modelId="{306389B0-3534-4860-8DCC-C120D584BB0A}" type="presParOf" srcId="{E0060255-9331-4B2B-837E-EC4829AC6A8E}" destId="{644AF1EC-FC3D-4AD5-8DE4-49DA3FCA207B}" srcOrd="1" destOrd="0" presId="urn:microsoft.com/office/officeart/2005/8/layout/chevron1"/>
    <dgm:cxn modelId="{DAAD4E38-3505-4635-9F84-17279F8FBCCF}" type="presParOf" srcId="{E0060255-9331-4B2B-837E-EC4829AC6A8E}" destId="{CCAF47FB-86AE-4CF7-A286-646D1021B81A}" srcOrd="2" destOrd="0" presId="urn:microsoft.com/office/officeart/2005/8/layout/chevron1"/>
    <dgm:cxn modelId="{3D1E1815-ECAE-44AF-ADE8-872709BFE2CF}" type="presParOf" srcId="{E0060255-9331-4B2B-837E-EC4829AC6A8E}" destId="{AEA894AB-2F35-4FC3-A676-B8430111B92A}" srcOrd="3" destOrd="0" presId="urn:microsoft.com/office/officeart/2005/8/layout/chevron1"/>
    <dgm:cxn modelId="{1027B228-364A-4BCC-AC1E-00813B407F89}" type="presParOf" srcId="{E0060255-9331-4B2B-837E-EC4829AC6A8E}" destId="{FB6C50DE-238A-4864-A418-A5C8BB20CBE2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CA3B8A-C912-45CF-AB5D-FD6B29887318}">
      <dsp:nvSpPr>
        <dsp:cNvPr id="0" name=""/>
        <dsp:cNvSpPr/>
      </dsp:nvSpPr>
      <dsp:spPr>
        <a:xfrm>
          <a:off x="3080" y="1424994"/>
          <a:ext cx="3753370" cy="1501348"/>
        </a:xfrm>
        <a:prstGeom prst="chevron">
          <a:avLst/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shade val="8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400" kern="1200"/>
            <a:t>Pogledajte imena likova koji se pojavljuju u romanu</a:t>
          </a:r>
          <a:endParaRPr lang="en-US" sz="2400" kern="1200"/>
        </a:p>
      </dsp:txBody>
      <dsp:txXfrm>
        <a:off x="753754" y="1424994"/>
        <a:ext cx="2252022" cy="1501348"/>
      </dsp:txXfrm>
    </dsp:sp>
    <dsp:sp modelId="{CCAF47FB-86AE-4CF7-A286-646D1021B81A}">
      <dsp:nvSpPr>
        <dsp:cNvPr id="0" name=""/>
        <dsp:cNvSpPr/>
      </dsp:nvSpPr>
      <dsp:spPr>
        <a:xfrm>
          <a:off x="3381114" y="1424994"/>
          <a:ext cx="3753370" cy="1501348"/>
        </a:xfrm>
        <a:prstGeom prst="chevron">
          <a:avLst/>
        </a:prstGeom>
        <a:gradFill rotWithShape="0">
          <a:gsLst>
            <a:gs pos="0">
              <a:schemeClr val="accent5">
                <a:shade val="80000"/>
                <a:hueOff val="135632"/>
                <a:satOff val="2588"/>
                <a:lumOff val="11428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shade val="80000"/>
                <a:hueOff val="135632"/>
                <a:satOff val="2588"/>
                <a:lumOff val="11428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shade val="80000"/>
                <a:hueOff val="135632"/>
                <a:satOff val="2588"/>
                <a:lumOff val="11428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400" kern="1200"/>
            <a:t>Pokušajmo ih skupa pročitati</a:t>
          </a:r>
          <a:endParaRPr lang="en-US" sz="2400" kern="1200"/>
        </a:p>
      </dsp:txBody>
      <dsp:txXfrm>
        <a:off x="4131788" y="1424994"/>
        <a:ext cx="2252022" cy="1501348"/>
      </dsp:txXfrm>
    </dsp:sp>
    <dsp:sp modelId="{FB6C50DE-238A-4864-A418-A5C8BB20CBE2}">
      <dsp:nvSpPr>
        <dsp:cNvPr id="0" name=""/>
        <dsp:cNvSpPr/>
      </dsp:nvSpPr>
      <dsp:spPr>
        <a:xfrm>
          <a:off x="6759148" y="1424994"/>
          <a:ext cx="3753370" cy="1501348"/>
        </a:xfrm>
        <a:prstGeom prst="chevron">
          <a:avLst/>
        </a:prstGeom>
        <a:gradFill rotWithShape="0">
          <a:gsLst>
            <a:gs pos="0">
              <a:schemeClr val="accent5">
                <a:shade val="80000"/>
                <a:hueOff val="271263"/>
                <a:satOff val="5175"/>
                <a:lumOff val="22855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shade val="80000"/>
                <a:hueOff val="271263"/>
                <a:satOff val="5175"/>
                <a:lumOff val="22855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shade val="80000"/>
                <a:hueOff val="271263"/>
                <a:satOff val="5175"/>
                <a:lumOff val="22855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400" kern="1200"/>
            <a:t>Razvrstajte ih na pozitivne i negativne likove</a:t>
          </a:r>
          <a:endParaRPr lang="en-US" sz="2400" kern="1200"/>
        </a:p>
      </dsp:txBody>
      <dsp:txXfrm>
        <a:off x="7509822" y="1424994"/>
        <a:ext cx="2252022" cy="15013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E6552C6-C381-4E3B-9198-814C3C7AF4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79D4FEB-04FB-4989-96EC-858F35916C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r-Latn-RS"/>
              <a:t>Kliknite da biste uredili stil podnaslova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6FE03D35-248B-4D76-8C46-9746DBF4A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706B-BEFA-4699-8ED2-87E908F8D79B}" type="datetimeFigureOut">
              <a:rPr lang="sr-Latn-RS" smtClean="0"/>
              <a:t>6.3.2018.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39397FAB-AC27-4F74-AC6A-B19E623CA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D87C7D50-F8F6-42F2-8DE6-605B90729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BEBC6-C295-4FC2-A9C5-4A777347E6C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227768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0645FFE-5AFB-4663-BC28-E1A6C97A9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5D12AA96-DB5D-4102-A89E-2760C4AE01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RS"/>
              <a:t>Uredite stil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6F1F18D3-CD16-402D-9215-18BF52B38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706B-BEFA-4699-8ED2-87E908F8D79B}" type="datetimeFigureOut">
              <a:rPr lang="sr-Latn-RS" smtClean="0"/>
              <a:t>6.3.2018.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DD2C1310-CD10-4E31-97BD-99AC01EA6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0B684C12-454A-4E69-80B6-7E29B2FCF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BEBC6-C295-4FC2-A9C5-4A777347E6C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509240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>
            <a:extLst>
              <a:ext uri="{FF2B5EF4-FFF2-40B4-BE49-F238E27FC236}">
                <a16:creationId xmlns:a16="http://schemas.microsoft.com/office/drawing/2014/main" id="{581A4F8C-0B36-484C-9DDD-0DB570DD46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00388112-A2BA-4A6C-A894-8F039C2D5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r-Latn-RS"/>
              <a:t>Uredite stil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061AFA0E-7A75-44E3-BF2A-160A5C697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706B-BEFA-4699-8ED2-87E908F8D79B}" type="datetimeFigureOut">
              <a:rPr lang="sr-Latn-RS" smtClean="0"/>
              <a:t>6.3.2018.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F1053FFB-B643-4177-8678-6988C7A4E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1FC1AB17-A2EA-4740-911F-0C124385C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BEBC6-C295-4FC2-A9C5-4A777347E6C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506457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43B9A5A-81C6-47A8-8F5E-48A71E2FB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000CC4D4-0E3E-41A3-A0BF-BE33457A60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RS"/>
              <a:t>Uredite stil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CD12AFCD-4D0F-4149-B8C5-E7476F606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706B-BEFA-4699-8ED2-87E908F8D79B}" type="datetimeFigureOut">
              <a:rPr lang="sr-Latn-RS" smtClean="0"/>
              <a:t>6.3.2018.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38523ACC-2FA6-42BA-B794-57538AE9D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8F670B3D-D4C4-4CC0-A475-75BF13FB9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BEBC6-C295-4FC2-A9C5-4A777347E6C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963241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A4B1ED9-4EDF-4374-8D28-36757336E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AC5ABF6B-EF4C-4BBA-935F-735578826E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r-Latn-RS"/>
              <a:t>Uredite stil teksta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06563D65-A2EE-4C15-B09C-B3C5BBB30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706B-BEFA-4699-8ED2-87E908F8D79B}" type="datetimeFigureOut">
              <a:rPr lang="sr-Latn-RS" smtClean="0"/>
              <a:t>6.3.2018.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BDA90051-8C7A-4E6E-933E-51C6B2F3A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2FFA601A-730D-42C8-8DDE-98F514E2F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BEBC6-C295-4FC2-A9C5-4A777347E6C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264733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F93189D-C1B7-40E4-843C-BB1F23C14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C3A81D36-387B-412B-8B36-C81C1561BC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Uredite stil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8F000EC6-E32C-462F-9260-C2B05B7EEA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Uredite stil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406063E0-B21A-49DC-84EC-6F2B655D3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706B-BEFA-4699-8ED2-87E908F8D79B}" type="datetimeFigureOut">
              <a:rPr lang="sr-Latn-RS" smtClean="0"/>
              <a:t>6.3.2018.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0EC8DA80-754A-4D10-8953-FFADE1CB0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75CFA407-13CC-49E2-A475-0E170E64B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BEBC6-C295-4FC2-A9C5-4A777347E6C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85559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0850376-CBE8-4D92-AA8B-B33840B38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B485194B-7380-4C69-95E9-1D92C887B9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Uredite stil teksta mastera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4CE1C478-E160-455D-B95C-D43A3D3A11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r-Latn-RS"/>
              <a:t>Uredite stil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5" name="Čuvar mesta za tekst 4">
            <a:extLst>
              <a:ext uri="{FF2B5EF4-FFF2-40B4-BE49-F238E27FC236}">
                <a16:creationId xmlns:a16="http://schemas.microsoft.com/office/drawing/2014/main" id="{C97D16DA-3760-41FC-A95F-0E7D34687D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Uredite stil teksta mastera</a:t>
            </a: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B8C11FA8-FC02-4EBE-A875-0BBD72A683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r-Latn-RS"/>
              <a:t>Uredite stil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7" name="Čuvar mesta za datum 6">
            <a:extLst>
              <a:ext uri="{FF2B5EF4-FFF2-40B4-BE49-F238E27FC236}">
                <a16:creationId xmlns:a16="http://schemas.microsoft.com/office/drawing/2014/main" id="{9DD0E5AC-EFF1-45F6-9218-6DDAA7ABE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706B-BEFA-4699-8ED2-87E908F8D79B}" type="datetimeFigureOut">
              <a:rPr lang="sr-Latn-RS" smtClean="0"/>
              <a:t>6.3.2018.</a:t>
            </a:fld>
            <a:endParaRPr lang="sr-Latn-RS"/>
          </a:p>
        </p:txBody>
      </p:sp>
      <p:sp>
        <p:nvSpPr>
          <p:cNvPr id="8" name="Čuvar mesta za podnožje 7">
            <a:extLst>
              <a:ext uri="{FF2B5EF4-FFF2-40B4-BE49-F238E27FC236}">
                <a16:creationId xmlns:a16="http://schemas.microsoft.com/office/drawing/2014/main" id="{1818305A-837F-48C2-ADFC-EC9399B18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Čuvar mesta za broj slajda 8">
            <a:extLst>
              <a:ext uri="{FF2B5EF4-FFF2-40B4-BE49-F238E27FC236}">
                <a16:creationId xmlns:a16="http://schemas.microsoft.com/office/drawing/2014/main" id="{B5B91F2D-80D7-4423-9C17-B5ECA07EF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BEBC6-C295-4FC2-A9C5-4A777347E6C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003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E6E75B-B49B-4D6E-BEE8-582BA5B5C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datum 2">
            <a:extLst>
              <a:ext uri="{FF2B5EF4-FFF2-40B4-BE49-F238E27FC236}">
                <a16:creationId xmlns:a16="http://schemas.microsoft.com/office/drawing/2014/main" id="{BDA2700E-109A-433D-8954-0B394815D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706B-BEFA-4699-8ED2-87E908F8D79B}" type="datetimeFigureOut">
              <a:rPr lang="sr-Latn-RS" smtClean="0"/>
              <a:t>6.3.2018.</a:t>
            </a:fld>
            <a:endParaRPr lang="sr-Latn-RS"/>
          </a:p>
        </p:txBody>
      </p:sp>
      <p:sp>
        <p:nvSpPr>
          <p:cNvPr id="4" name="Čuvar mesta za podnožje 3">
            <a:extLst>
              <a:ext uri="{FF2B5EF4-FFF2-40B4-BE49-F238E27FC236}">
                <a16:creationId xmlns:a16="http://schemas.microsoft.com/office/drawing/2014/main" id="{9E0C607E-A530-4B31-8D75-8B5FD085A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Čuvar mesta za broj slajda 4">
            <a:extLst>
              <a:ext uri="{FF2B5EF4-FFF2-40B4-BE49-F238E27FC236}">
                <a16:creationId xmlns:a16="http://schemas.microsoft.com/office/drawing/2014/main" id="{A18D00A6-CC5C-4154-A1A7-B78F6FD55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BEBC6-C295-4FC2-A9C5-4A777347E6C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900327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datum 1">
            <a:extLst>
              <a:ext uri="{FF2B5EF4-FFF2-40B4-BE49-F238E27FC236}">
                <a16:creationId xmlns:a16="http://schemas.microsoft.com/office/drawing/2014/main" id="{AD95B1D7-A7A9-435E-9854-FC026996F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706B-BEFA-4699-8ED2-87E908F8D79B}" type="datetimeFigureOut">
              <a:rPr lang="sr-Latn-RS" smtClean="0"/>
              <a:t>6.3.2018.</a:t>
            </a:fld>
            <a:endParaRPr lang="sr-Latn-RS"/>
          </a:p>
        </p:txBody>
      </p:sp>
      <p:sp>
        <p:nvSpPr>
          <p:cNvPr id="3" name="Čuvar mesta za podnožje 2">
            <a:extLst>
              <a:ext uri="{FF2B5EF4-FFF2-40B4-BE49-F238E27FC236}">
                <a16:creationId xmlns:a16="http://schemas.microsoft.com/office/drawing/2014/main" id="{E885CB6D-D06E-4167-B79C-F004B381D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C1F77259-D844-4FA5-9ED9-1EE37A61E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BEBC6-C295-4FC2-A9C5-4A777347E6C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8179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FDB0C38-A0CD-49C8-A0A6-0D7B678B6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85D6799D-B150-4ED1-A615-6F2F18674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RS"/>
              <a:t>Uredite stil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2A41936D-6C21-4EB1-BA98-78B0A885EC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Uredite stil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E52C3C57-D064-4DF9-8CCB-87D43C30A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706B-BEFA-4699-8ED2-87E908F8D79B}" type="datetimeFigureOut">
              <a:rPr lang="sr-Latn-RS" smtClean="0"/>
              <a:t>6.3.2018.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A7A0BA9B-E8E3-4476-8214-250092B87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D8E7312A-A9EB-4CB8-9633-765BC30E9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BEBC6-C295-4FC2-A9C5-4A777347E6C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188748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143FD23-447A-4B1D-9642-1D6A7E493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sliku 2">
            <a:extLst>
              <a:ext uri="{FF2B5EF4-FFF2-40B4-BE49-F238E27FC236}">
                <a16:creationId xmlns:a16="http://schemas.microsoft.com/office/drawing/2014/main" id="{97C8A614-B8F9-4A6B-B9D3-CF49A1A7FA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FB8AFC49-4F51-4510-8601-7152B2E41D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Uredite stil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5BFFCAAC-08E5-4F11-9484-865B8B2EB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706B-BEFA-4699-8ED2-87E908F8D79B}" type="datetimeFigureOut">
              <a:rPr lang="sr-Latn-RS" smtClean="0"/>
              <a:t>6.3.2018.</a:t>
            </a:fld>
            <a:endParaRPr lang="sr-Latn-R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93977A3F-6220-4245-BE0C-B5CCC8ADB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CEDF1AE2-63AF-45B5-8DC1-3276469FD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BEBC6-C295-4FC2-A9C5-4A777347E6C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771028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naslov 1">
            <a:extLst>
              <a:ext uri="{FF2B5EF4-FFF2-40B4-BE49-F238E27FC236}">
                <a16:creationId xmlns:a16="http://schemas.microsoft.com/office/drawing/2014/main" id="{223789A8-173A-4E70-94E3-3DB165E8B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RS"/>
              <a:t>Kliknite i uredite naslov mastera</a:t>
            </a:r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2C078927-F96F-403A-BC94-3E40573FBE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RS"/>
              <a:t>Uredite stil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C1E1EDA6-C8D9-4D32-8B60-051DD1F3DA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4706B-BEFA-4699-8ED2-87E908F8D79B}" type="datetimeFigureOut">
              <a:rPr lang="sr-Latn-RS" smtClean="0"/>
              <a:t>6.3.2018.</a:t>
            </a:fld>
            <a:endParaRPr lang="sr-Latn-R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CDD0292F-5D32-439E-ABAF-DAD9EFD77C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86CAE26B-9FA4-42E8-828F-19D775FFE9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BEBC6-C295-4FC2-A9C5-4A777347E6C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395107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dijskapismenost.hr/djecji-film-o-vrsnjackom-nasilju-ti-ces-meni-rec-i-kako-ga-koristiti-u-nastavi/" TargetMode="Externa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2sR3b-X8SPM" TargetMode="External"/><Relationship Id="rId3" Type="http://schemas.openxmlformats.org/officeDocument/2006/relationships/image" Target="../media/image34.jpeg"/><Relationship Id="rId7" Type="http://schemas.openxmlformats.org/officeDocument/2006/relationships/hyperlink" Target="https://www.youtube.com/watch?v=KPd6vfgu4K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BSrhAWG-Of0" TargetMode="External"/><Relationship Id="rId5" Type="http://schemas.openxmlformats.org/officeDocument/2006/relationships/hyperlink" Target="https://www.youtube.com/watch?v=lw5rbVELgck" TargetMode="Externa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YZ_YCQAEIQ" TargetMode="External"/><Relationship Id="rId2" Type="http://schemas.openxmlformats.org/officeDocument/2006/relationships/hyperlink" Target="https://www.youtube.com/watch?v=BWqGIR2Ao1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>
            <a:extLst>
              <a:ext uri="{FF2B5EF4-FFF2-40B4-BE49-F238E27FC236}">
                <a16:creationId xmlns:a16="http://schemas.microsoft.com/office/drawing/2014/main" id="{E39C4BAD-E800-48D9-BDC1-7DE055C87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63" y="2470371"/>
            <a:ext cx="10515600" cy="1325563"/>
          </a:xfrm>
        </p:spPr>
        <p:txBody>
          <a:bodyPr/>
          <a:lstStyle/>
          <a:p>
            <a:pPr algn="ctr"/>
            <a:r>
              <a:rPr lang="hr-HR" dirty="0"/>
              <a:t>Pogledajmo najprije jedan kratki </a:t>
            </a:r>
            <a:r>
              <a:rPr lang="hr-HR" dirty="0">
                <a:hlinkClick r:id="rId2"/>
              </a:rPr>
              <a:t>FILM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3384357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306F704-36E1-41F9-8A73-DC6B2BF1E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LIKOVI: 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A1B56D6B-B919-4443-9CA6-6257FFD662D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sr-Latn-RS" dirty="0" err="1"/>
              <a:t>Barabás</a:t>
            </a:r>
            <a:endParaRPr lang="sr-Latn-RS" dirty="0"/>
          </a:p>
          <a:p>
            <a:r>
              <a:rPr lang="sr-Latn-RS" dirty="0" err="1"/>
              <a:t>Cinder</a:t>
            </a:r>
            <a:endParaRPr lang="sr-Latn-RS" dirty="0"/>
          </a:p>
          <a:p>
            <a:r>
              <a:rPr lang="sr-Latn-RS" dirty="0" err="1"/>
              <a:t>Csele</a:t>
            </a:r>
            <a:endParaRPr lang="sr-Latn-RS" dirty="0"/>
          </a:p>
          <a:p>
            <a:r>
              <a:rPr lang="sr-Latn-RS" dirty="0" err="1"/>
              <a:t>Csengey</a:t>
            </a:r>
            <a:endParaRPr lang="sr-Latn-RS" dirty="0"/>
          </a:p>
          <a:p>
            <a:r>
              <a:rPr lang="sr-Latn-RS" dirty="0" err="1"/>
              <a:t>Csetneky</a:t>
            </a:r>
            <a:endParaRPr lang="sr-Latn-RS" dirty="0"/>
          </a:p>
          <a:p>
            <a:r>
              <a:rPr lang="sr-Latn-RS" dirty="0" err="1"/>
              <a:t>Csónakos</a:t>
            </a:r>
            <a:endParaRPr lang="sr-Latn-RS" dirty="0"/>
          </a:p>
          <a:p>
            <a:r>
              <a:rPr lang="sr-Latn-RS" dirty="0" err="1"/>
              <a:t>Dezső</a:t>
            </a:r>
            <a:r>
              <a:rPr lang="sr-Latn-RS" dirty="0"/>
              <a:t> </a:t>
            </a:r>
            <a:r>
              <a:rPr lang="sr-Latn-RS" dirty="0" err="1"/>
              <a:t>Geréb</a:t>
            </a:r>
            <a:endParaRPr lang="sr-Latn-RS" dirty="0"/>
          </a:p>
          <a:p>
            <a:r>
              <a:rPr lang="sr-Latn-RS" dirty="0" err="1"/>
              <a:t>Ernő</a:t>
            </a:r>
            <a:r>
              <a:rPr lang="sr-Latn-RS" dirty="0"/>
              <a:t> </a:t>
            </a:r>
            <a:r>
              <a:rPr lang="sr-Latn-RS" dirty="0" err="1"/>
              <a:t>Nemecsek</a:t>
            </a:r>
            <a:endParaRPr lang="sr-Latn-RS" dirty="0"/>
          </a:p>
          <a:p>
            <a:r>
              <a:rPr lang="sr-Latn-RS" dirty="0"/>
              <a:t>Feri </a:t>
            </a:r>
            <a:r>
              <a:rPr lang="sr-Latn-RS" dirty="0" err="1"/>
              <a:t>Áts</a:t>
            </a:r>
            <a:endParaRPr lang="sr-Latn-RS" dirty="0"/>
          </a:p>
          <a:p>
            <a:endParaRPr lang="sr-Latn-RS" dirty="0"/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AC61650E-1CCC-4BBA-BAC3-15342516456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sr-Latn-RS" dirty="0" err="1"/>
              <a:t>János</a:t>
            </a:r>
            <a:r>
              <a:rPr lang="sr-Latn-RS" dirty="0"/>
              <a:t> Boka</a:t>
            </a:r>
          </a:p>
          <a:p>
            <a:r>
              <a:rPr lang="sr-Latn-RS" dirty="0"/>
              <a:t>Kende</a:t>
            </a:r>
          </a:p>
          <a:p>
            <a:r>
              <a:rPr lang="sr-Latn-RS" dirty="0" err="1"/>
              <a:t>Kolnay</a:t>
            </a:r>
            <a:endParaRPr lang="sr-Latn-RS" dirty="0"/>
          </a:p>
          <a:p>
            <a:r>
              <a:rPr lang="sr-Latn-RS" dirty="0" err="1"/>
              <a:t>Leszik</a:t>
            </a:r>
            <a:endParaRPr lang="sr-Latn-RS" dirty="0"/>
          </a:p>
          <a:p>
            <a:r>
              <a:rPr lang="sr-Latn-RS" dirty="0" err="1"/>
              <a:t>Pásztor</a:t>
            </a:r>
            <a:endParaRPr lang="sr-Latn-RS" dirty="0"/>
          </a:p>
          <a:p>
            <a:r>
              <a:rPr lang="sr-Latn-RS" dirty="0" err="1"/>
              <a:t>Richter</a:t>
            </a:r>
            <a:endParaRPr lang="sr-Latn-RS" dirty="0"/>
          </a:p>
          <a:p>
            <a:r>
              <a:rPr lang="sr-Latn-RS" dirty="0" err="1"/>
              <a:t>Szebenics</a:t>
            </a:r>
            <a:endParaRPr lang="sr-Latn-RS" dirty="0"/>
          </a:p>
          <a:p>
            <a:r>
              <a:rPr lang="sr-Latn-RS" dirty="0" err="1"/>
              <a:t>Weisz</a:t>
            </a:r>
            <a:endParaRPr lang="sr-Latn-RS" dirty="0"/>
          </a:p>
          <a:p>
            <a:r>
              <a:rPr lang="sr-Latn-RS" dirty="0" err="1"/>
              <a:t>Wendauer</a:t>
            </a:r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85287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306F704-36E1-41F9-8A73-DC6B2BF1E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LIKOVI: 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A1B56D6B-B919-4443-9CA6-6257FFD662D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sr-Latn-RS" dirty="0" err="1">
                <a:solidFill>
                  <a:srgbClr val="00B0F0"/>
                </a:solidFill>
              </a:rPr>
              <a:t>Barabás</a:t>
            </a:r>
            <a:endParaRPr lang="sr-Latn-RS" dirty="0">
              <a:solidFill>
                <a:srgbClr val="00B0F0"/>
              </a:solidFill>
            </a:endParaRPr>
          </a:p>
          <a:p>
            <a:r>
              <a:rPr lang="sr-Latn-RS" dirty="0" err="1">
                <a:solidFill>
                  <a:srgbClr val="FF0000"/>
                </a:solidFill>
              </a:rPr>
              <a:t>Cinder</a:t>
            </a:r>
            <a:endParaRPr lang="sr-Latn-RS" dirty="0">
              <a:solidFill>
                <a:srgbClr val="FF0000"/>
              </a:solidFill>
            </a:endParaRPr>
          </a:p>
          <a:p>
            <a:r>
              <a:rPr lang="sr-Latn-RS" dirty="0" err="1">
                <a:solidFill>
                  <a:srgbClr val="00B0F0"/>
                </a:solidFill>
              </a:rPr>
              <a:t>Csele</a:t>
            </a:r>
            <a:endParaRPr lang="sr-Latn-RS" dirty="0">
              <a:solidFill>
                <a:srgbClr val="00B0F0"/>
              </a:solidFill>
            </a:endParaRPr>
          </a:p>
          <a:p>
            <a:r>
              <a:rPr lang="sr-Latn-RS" dirty="0" err="1">
                <a:solidFill>
                  <a:srgbClr val="00B0F0"/>
                </a:solidFill>
              </a:rPr>
              <a:t>Csengey</a:t>
            </a:r>
            <a:endParaRPr lang="sr-Latn-RS" dirty="0">
              <a:solidFill>
                <a:srgbClr val="00B0F0"/>
              </a:solidFill>
            </a:endParaRPr>
          </a:p>
          <a:p>
            <a:r>
              <a:rPr lang="sr-Latn-RS" dirty="0" err="1">
                <a:solidFill>
                  <a:srgbClr val="FF0000"/>
                </a:solidFill>
              </a:rPr>
              <a:t>Csetneky</a:t>
            </a:r>
            <a:endParaRPr lang="sr-Latn-RS" dirty="0">
              <a:solidFill>
                <a:srgbClr val="FF0000"/>
              </a:solidFill>
            </a:endParaRPr>
          </a:p>
          <a:p>
            <a:r>
              <a:rPr lang="sr-Latn-RS" dirty="0" err="1">
                <a:solidFill>
                  <a:srgbClr val="00B0F0"/>
                </a:solidFill>
              </a:rPr>
              <a:t>Csónakos</a:t>
            </a:r>
            <a:endParaRPr lang="sr-Latn-RS" dirty="0">
              <a:solidFill>
                <a:srgbClr val="00B0F0"/>
              </a:solidFill>
            </a:endParaRPr>
          </a:p>
          <a:p>
            <a:r>
              <a:rPr lang="sr-Latn-RS" dirty="0" err="1">
                <a:solidFill>
                  <a:srgbClr val="92D050"/>
                </a:solidFill>
              </a:rPr>
              <a:t>Dezső</a:t>
            </a:r>
            <a:r>
              <a:rPr lang="sr-Latn-RS" dirty="0">
                <a:solidFill>
                  <a:srgbClr val="92D050"/>
                </a:solidFill>
              </a:rPr>
              <a:t> </a:t>
            </a:r>
            <a:r>
              <a:rPr lang="sr-Latn-RS" dirty="0" err="1">
                <a:solidFill>
                  <a:srgbClr val="92D050"/>
                </a:solidFill>
              </a:rPr>
              <a:t>Geréb</a:t>
            </a:r>
            <a:endParaRPr lang="sr-Latn-RS" dirty="0">
              <a:solidFill>
                <a:srgbClr val="92D050"/>
              </a:solidFill>
            </a:endParaRPr>
          </a:p>
          <a:p>
            <a:r>
              <a:rPr lang="sr-Latn-RS" dirty="0" err="1">
                <a:solidFill>
                  <a:srgbClr val="00B0F0"/>
                </a:solidFill>
              </a:rPr>
              <a:t>Ernő</a:t>
            </a:r>
            <a:r>
              <a:rPr lang="sr-Latn-RS" dirty="0">
                <a:solidFill>
                  <a:srgbClr val="00B0F0"/>
                </a:solidFill>
              </a:rPr>
              <a:t> </a:t>
            </a:r>
            <a:r>
              <a:rPr lang="sr-Latn-RS" dirty="0" err="1">
                <a:solidFill>
                  <a:srgbClr val="00B0F0"/>
                </a:solidFill>
              </a:rPr>
              <a:t>Nemecsek</a:t>
            </a:r>
            <a:endParaRPr lang="sr-Latn-RS" dirty="0">
              <a:solidFill>
                <a:srgbClr val="00B0F0"/>
              </a:solidFill>
            </a:endParaRPr>
          </a:p>
          <a:p>
            <a:r>
              <a:rPr lang="sr-Latn-RS" dirty="0">
                <a:solidFill>
                  <a:srgbClr val="FF0000"/>
                </a:solidFill>
              </a:rPr>
              <a:t>Feri </a:t>
            </a:r>
            <a:r>
              <a:rPr lang="sr-Latn-RS" dirty="0" err="1">
                <a:solidFill>
                  <a:srgbClr val="FF0000"/>
                </a:solidFill>
              </a:rPr>
              <a:t>Áts</a:t>
            </a:r>
            <a:endParaRPr lang="sr-Latn-RS" dirty="0">
              <a:solidFill>
                <a:srgbClr val="FF0000"/>
              </a:solidFill>
            </a:endParaRPr>
          </a:p>
          <a:p>
            <a:endParaRPr lang="sr-Latn-RS" dirty="0"/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AC61650E-1CCC-4BBA-BAC3-15342516456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sr-Latn-RS" dirty="0" err="1">
                <a:solidFill>
                  <a:srgbClr val="00B0F0"/>
                </a:solidFill>
              </a:rPr>
              <a:t>János</a:t>
            </a:r>
            <a:r>
              <a:rPr lang="sr-Latn-RS" dirty="0">
                <a:solidFill>
                  <a:srgbClr val="00B0F0"/>
                </a:solidFill>
              </a:rPr>
              <a:t> Boka</a:t>
            </a:r>
          </a:p>
          <a:p>
            <a:r>
              <a:rPr lang="sr-Latn-RS" dirty="0">
                <a:solidFill>
                  <a:srgbClr val="00B0F0"/>
                </a:solidFill>
              </a:rPr>
              <a:t>Kende</a:t>
            </a:r>
          </a:p>
          <a:p>
            <a:r>
              <a:rPr lang="sr-Latn-RS" dirty="0" err="1">
                <a:solidFill>
                  <a:srgbClr val="00B0F0"/>
                </a:solidFill>
              </a:rPr>
              <a:t>Kolnay</a:t>
            </a:r>
            <a:endParaRPr lang="sr-Latn-RS" dirty="0">
              <a:solidFill>
                <a:srgbClr val="00B0F0"/>
              </a:solidFill>
            </a:endParaRPr>
          </a:p>
          <a:p>
            <a:r>
              <a:rPr lang="sr-Latn-RS" dirty="0" err="1">
                <a:solidFill>
                  <a:srgbClr val="00B0F0"/>
                </a:solidFill>
              </a:rPr>
              <a:t>Leszik</a:t>
            </a:r>
            <a:endParaRPr lang="sr-Latn-RS" dirty="0">
              <a:solidFill>
                <a:srgbClr val="00B0F0"/>
              </a:solidFill>
            </a:endParaRPr>
          </a:p>
          <a:p>
            <a:r>
              <a:rPr lang="sr-Latn-RS" dirty="0" err="1">
                <a:solidFill>
                  <a:srgbClr val="FF0000"/>
                </a:solidFill>
              </a:rPr>
              <a:t>Pásztor</a:t>
            </a:r>
            <a:endParaRPr lang="sr-Latn-RS" dirty="0">
              <a:solidFill>
                <a:srgbClr val="FF0000"/>
              </a:solidFill>
            </a:endParaRPr>
          </a:p>
          <a:p>
            <a:r>
              <a:rPr lang="sr-Latn-RS" dirty="0" err="1">
                <a:solidFill>
                  <a:srgbClr val="00B0F0"/>
                </a:solidFill>
              </a:rPr>
              <a:t>Richter</a:t>
            </a:r>
            <a:endParaRPr lang="sr-Latn-RS" dirty="0">
              <a:solidFill>
                <a:srgbClr val="00B0F0"/>
              </a:solidFill>
            </a:endParaRPr>
          </a:p>
          <a:p>
            <a:r>
              <a:rPr lang="sr-Latn-RS" dirty="0" err="1">
                <a:solidFill>
                  <a:srgbClr val="FF0000"/>
                </a:solidFill>
              </a:rPr>
              <a:t>Szebenics</a:t>
            </a:r>
            <a:endParaRPr lang="sr-Latn-RS" dirty="0">
              <a:solidFill>
                <a:srgbClr val="FF0000"/>
              </a:solidFill>
            </a:endParaRPr>
          </a:p>
          <a:p>
            <a:r>
              <a:rPr lang="sr-Latn-RS" dirty="0" err="1">
                <a:solidFill>
                  <a:srgbClr val="00B0F0"/>
                </a:solidFill>
              </a:rPr>
              <a:t>Weisz</a:t>
            </a:r>
            <a:endParaRPr lang="sr-Latn-RS" dirty="0">
              <a:solidFill>
                <a:srgbClr val="00B0F0"/>
              </a:solidFill>
            </a:endParaRPr>
          </a:p>
          <a:p>
            <a:r>
              <a:rPr lang="sr-Latn-RS" dirty="0" err="1">
                <a:solidFill>
                  <a:srgbClr val="FF0000"/>
                </a:solidFill>
              </a:rPr>
              <a:t>Wendauer</a:t>
            </a:r>
            <a:endParaRPr lang="hr-H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29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7296B4-53D2-4521-B9D8-B4B8929CE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lang="sr-Latn-RS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20FC64A-FDD7-42D7-8680-DAE88B911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414" y="0"/>
            <a:ext cx="2761488" cy="6858000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2CA9F45B-520D-464F-B186-1790674B8D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418" y="0"/>
            <a:ext cx="4854178" cy="6858000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67F48CC8-18E6-45BB-9F1C-C9C1B6AFB9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" y="0"/>
            <a:ext cx="4854178" cy="6858000"/>
          </a:xfrm>
          <a:prstGeom prst="rect">
            <a:avLst/>
          </a:prstGeom>
        </p:spPr>
      </p:pic>
      <p:sp>
        <p:nvSpPr>
          <p:cNvPr id="14" name="Čuvar mesta za sadržaj 13">
            <a:extLst>
              <a:ext uri="{FF2B5EF4-FFF2-40B4-BE49-F238E27FC236}">
                <a16:creationId xmlns:a16="http://schemas.microsoft.com/office/drawing/2014/main" id="{219B53E9-39BD-4998-88D2-37D86C135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3247506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EA3B0E1-01B1-4024-B201-BD462F70E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8C2182DA-A80E-4915-B715-7AA9A83E49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/>
          </a:p>
        </p:txBody>
      </p:sp>
      <p:pic>
        <p:nvPicPr>
          <p:cNvPr id="4" name="Čuvar mesta za sadržaj 4">
            <a:extLst>
              <a:ext uri="{FF2B5EF4-FFF2-40B4-BE49-F238E27FC236}">
                <a16:creationId xmlns:a16="http://schemas.microsoft.com/office/drawing/2014/main" id="{6C2C68B4-D140-4C7F-B644-B4140BD30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098"/>
            <a:ext cx="4837814" cy="6834881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2AA0087-A47D-43FF-AB00-390567CF1A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354" y="8098"/>
            <a:ext cx="4848446" cy="6849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381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3BAF1561-20C4-41FD-A35F-BF2B9E727F3E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529466" y="996722"/>
            <a:ext cx="5923488" cy="4864556"/>
          </a:xfrm>
          <a:prstGeom prst="round2SameRect">
            <a:avLst>
              <a:gd name="adj1" fmla="val 3762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id="{839DC788-B140-4F3E-A91E-CB3E70ED940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57200" y="1050468"/>
            <a:ext cx="5609397" cy="4757058"/>
          </a:xfrm>
          <a:prstGeom prst="round2SameRect">
            <a:avLst>
              <a:gd name="adj1" fmla="val 2061"/>
              <a:gd name="adj2" fmla="val 0"/>
            </a:avLst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C18D930-0EEE-448F-ABF1-2AA3C83DA552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4071" y="2705800"/>
            <a:ext cx="1597456" cy="0"/>
          </a:xfrm>
          <a:prstGeom prst="line">
            <a:avLst/>
          </a:prstGeom>
          <a:ln w="508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>
            <a:extLst>
              <a:ext uri="{FF2B5EF4-FFF2-40B4-BE49-F238E27FC236}">
                <a16:creationId xmlns:a16="http://schemas.microsoft.com/office/drawing/2014/main" id="{F1C214B9-3F5C-4B67-9A02-37704024F0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767" y="1060735"/>
            <a:ext cx="6542117" cy="4579482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1D281086-3484-4BD4-978F-8C3F8D87E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981091"/>
            <a:ext cx="4092951" cy="1624457"/>
          </a:xfrm>
        </p:spPr>
        <p:txBody>
          <a:bodyPr>
            <a:normAutofit/>
          </a:bodyPr>
          <a:lstStyle/>
          <a:p>
            <a:r>
              <a:rPr lang="hr-HR" sz="3600">
                <a:solidFill>
                  <a:schemeClr val="bg1"/>
                </a:solidFill>
              </a:rPr>
              <a:t>O SADRŽAJU</a:t>
            </a:r>
            <a:endParaRPr lang="sr-Latn-RS" sz="3600">
              <a:solidFill>
                <a:schemeClr val="bg1"/>
              </a:solidFill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075F9958-8C11-4409-96B4-8C26600AFA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733" y="2834809"/>
            <a:ext cx="4092951" cy="3042099"/>
          </a:xfrm>
        </p:spPr>
        <p:txBody>
          <a:bodyPr anchor="t">
            <a:normAutofit/>
          </a:bodyPr>
          <a:lstStyle/>
          <a:p>
            <a:r>
              <a:rPr lang="hr-HR" sz="2000">
                <a:solidFill>
                  <a:schemeClr val="bg1"/>
                </a:solidFill>
              </a:rPr>
              <a:t>Grund</a:t>
            </a:r>
            <a:r>
              <a:rPr lang="sr-Latn-RS" sz="2000">
                <a:solidFill>
                  <a:schemeClr val="bg1"/>
                </a:solidFill>
              </a:rPr>
              <a:t> u Pavlovoj ulici (što je grund?)</a:t>
            </a:r>
          </a:p>
          <a:p>
            <a:r>
              <a:rPr lang="hr-HR" sz="2000">
                <a:solidFill>
                  <a:schemeClr val="bg1"/>
                </a:solidFill>
              </a:rPr>
              <a:t>B</a:t>
            </a:r>
            <a:r>
              <a:rPr lang="sr-Latn-RS" sz="2000">
                <a:solidFill>
                  <a:schemeClr val="bg1"/>
                </a:solidFill>
              </a:rPr>
              <a:t>orba dvije skupine dječaka</a:t>
            </a:r>
          </a:p>
          <a:p>
            <a:r>
              <a:rPr lang="hr-HR" sz="2000">
                <a:solidFill>
                  <a:schemeClr val="bg1"/>
                </a:solidFill>
              </a:rPr>
              <a:t>H</a:t>
            </a:r>
            <a:r>
              <a:rPr lang="sr-Latn-RS" sz="2000">
                <a:solidFill>
                  <a:schemeClr val="bg1"/>
                </a:solidFill>
              </a:rPr>
              <a:t>rabrost najmlađeg od njih </a:t>
            </a:r>
          </a:p>
          <a:p>
            <a:endParaRPr lang="hr-HR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269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1">
            <a:extLst>
              <a:ext uri="{FF2B5EF4-FFF2-40B4-BE49-F238E27FC236}">
                <a16:creationId xmlns:a16="http://schemas.microsoft.com/office/drawing/2014/main" id="{823AC064-BC96-4F32-8AE1-B2FD3875482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4633546"/>
            <a:ext cx="11438793" cy="18442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3">
            <a:extLst>
              <a:ext uri="{FF2B5EF4-FFF2-40B4-BE49-F238E27FC236}">
                <a16:creationId xmlns:a16="http://schemas.microsoft.com/office/drawing/2014/main" id="{7E7C77BC-7138-40B1-A15B-20F57A494629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5738691"/>
            <a:ext cx="7772400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B146403-F3D6-484B-B2ED-97F9565D0370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477749"/>
            <a:ext cx="0" cy="3657600"/>
          </a:xfrm>
          <a:prstGeom prst="line">
            <a:avLst/>
          </a:prstGeom>
          <a:ln w="101600" cmpd="dbl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Čuvar mesta za sadržaj 4">
            <a:extLst>
              <a:ext uri="{FF2B5EF4-FFF2-40B4-BE49-F238E27FC236}">
                <a16:creationId xmlns:a16="http://schemas.microsoft.com/office/drawing/2014/main" id="{E961ED11-2AB3-43A4-9EE4-D9CB6AB29F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08" y="307731"/>
            <a:ext cx="5051780" cy="3997637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7FB060F3-A9FF-4F0D-A0E6-6AA332CBFF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043" y="656135"/>
            <a:ext cx="5455917" cy="3300829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0B232151-B4A8-43CB-A529-650EE3EEF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538" y="4756638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>
                <a:solidFill>
                  <a:schemeClr val="bg1"/>
                </a:solidFill>
              </a:rPr>
              <a:t>GRUND</a:t>
            </a:r>
          </a:p>
        </p:txBody>
      </p:sp>
    </p:spTree>
    <p:extLst>
      <p:ext uri="{BB962C8B-B14F-4D97-AF65-F5344CB8AC3E}">
        <p14:creationId xmlns:p14="http://schemas.microsoft.com/office/powerpoint/2010/main" val="1669150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Čuvar mesta za sadržaj 4">
            <a:extLst>
              <a:ext uri="{FF2B5EF4-FFF2-40B4-BE49-F238E27FC236}">
                <a16:creationId xmlns:a16="http://schemas.microsoft.com/office/drawing/2014/main" id="{E6C333AC-2C62-42F1-9449-39809F745E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-2"/>
          <a:stretch/>
        </p:blipFill>
        <p:spPr>
          <a:xfrm>
            <a:off x="338722" y="1466285"/>
            <a:ext cx="3882403" cy="3882403"/>
          </a:xfrm>
          <a:custGeom>
            <a:avLst/>
            <a:gdLst>
              <a:gd name="connsiteX0" fmla="*/ 978408 w 1956816"/>
              <a:gd name="connsiteY0" fmla="*/ 0 h 1956816"/>
              <a:gd name="connsiteX1" fmla="*/ 1956816 w 1956816"/>
              <a:gd name="connsiteY1" fmla="*/ 978408 h 1956816"/>
              <a:gd name="connsiteX2" fmla="*/ 978408 w 1956816"/>
              <a:gd name="connsiteY2" fmla="*/ 1956816 h 1956816"/>
              <a:gd name="connsiteX3" fmla="*/ 0 w 1956816"/>
              <a:gd name="connsiteY3" fmla="*/ 978408 h 1956816"/>
              <a:gd name="connsiteX4" fmla="*/ 978408 w 1956816"/>
              <a:gd name="connsiteY4" fmla="*/ 0 h 1956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6816" h="1956816">
                <a:moveTo>
                  <a:pt x="978408" y="0"/>
                </a:moveTo>
                <a:cubicBezTo>
                  <a:pt x="1518768" y="0"/>
                  <a:pt x="1956816" y="438048"/>
                  <a:pt x="1956816" y="978408"/>
                </a:cubicBezTo>
                <a:cubicBezTo>
                  <a:pt x="1956816" y="1518768"/>
                  <a:pt x="1518768" y="1956816"/>
                  <a:pt x="978408" y="1956816"/>
                </a:cubicBezTo>
                <a:cubicBezTo>
                  <a:pt x="438048" y="1956816"/>
                  <a:pt x="0" y="1518768"/>
                  <a:pt x="0" y="978408"/>
                </a:cubicBezTo>
                <a:cubicBezTo>
                  <a:pt x="0" y="438048"/>
                  <a:pt x="438048" y="0"/>
                  <a:pt x="978408" y="0"/>
                </a:cubicBezTo>
                <a:close/>
              </a:path>
            </a:pathLst>
          </a:cu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6033163D-3094-4C4D-91BF-81D3F055EA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0" r="4870"/>
          <a:stretch/>
        </p:blipFill>
        <p:spPr>
          <a:xfrm>
            <a:off x="4338084" y="2897857"/>
            <a:ext cx="4113036" cy="4113036"/>
          </a:xfrm>
          <a:custGeom>
            <a:avLst/>
            <a:gdLst>
              <a:gd name="connsiteX0" fmla="*/ 1417320 w 2834640"/>
              <a:gd name="connsiteY0" fmla="*/ 0 h 2834640"/>
              <a:gd name="connsiteX1" fmla="*/ 2834640 w 2834640"/>
              <a:gd name="connsiteY1" fmla="*/ 1417320 h 2834640"/>
              <a:gd name="connsiteX2" fmla="*/ 1417320 w 2834640"/>
              <a:gd name="connsiteY2" fmla="*/ 2834640 h 2834640"/>
              <a:gd name="connsiteX3" fmla="*/ 0 w 2834640"/>
              <a:gd name="connsiteY3" fmla="*/ 1417320 h 2834640"/>
              <a:gd name="connsiteX4" fmla="*/ 1417320 w 2834640"/>
              <a:gd name="connsiteY4" fmla="*/ 0 h 2834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640" h="2834640">
                <a:moveTo>
                  <a:pt x="1417320" y="0"/>
                </a:moveTo>
                <a:cubicBezTo>
                  <a:pt x="2200084" y="0"/>
                  <a:pt x="2834640" y="634556"/>
                  <a:pt x="2834640" y="1417320"/>
                </a:cubicBezTo>
                <a:cubicBezTo>
                  <a:pt x="2834640" y="2200084"/>
                  <a:pt x="2200084" y="2834640"/>
                  <a:pt x="1417320" y="2834640"/>
                </a:cubicBezTo>
                <a:cubicBezTo>
                  <a:pt x="634556" y="2834640"/>
                  <a:pt x="0" y="2200084"/>
                  <a:pt x="0" y="1417320"/>
                </a:cubicBezTo>
                <a:cubicBezTo>
                  <a:pt x="0" y="634556"/>
                  <a:pt x="634556" y="0"/>
                  <a:pt x="1417320" y="0"/>
                </a:cubicBezTo>
                <a:close/>
              </a:path>
            </a:pathLst>
          </a:cu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D55848FF-1412-4B41-8DFD-2F9D260AB3F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1" r="5584" b="2"/>
          <a:stretch/>
        </p:blipFill>
        <p:spPr>
          <a:xfrm>
            <a:off x="9009416" y="4131546"/>
            <a:ext cx="3178912" cy="2726454"/>
          </a:xfrm>
          <a:custGeom>
            <a:avLst/>
            <a:gdLst>
              <a:gd name="connsiteX0" fmla="*/ 1837818 w 3178912"/>
              <a:gd name="connsiteY0" fmla="*/ 0 h 2726454"/>
              <a:gd name="connsiteX1" fmla="*/ 3137352 w 3178912"/>
              <a:gd name="connsiteY1" fmla="*/ 538285 h 2726454"/>
              <a:gd name="connsiteX2" fmla="*/ 3178912 w 3178912"/>
              <a:gd name="connsiteY2" fmla="*/ 584013 h 2726454"/>
              <a:gd name="connsiteX3" fmla="*/ 3178912 w 3178912"/>
              <a:gd name="connsiteY3" fmla="*/ 2726454 h 2726454"/>
              <a:gd name="connsiteX4" fmla="*/ 229483 w 3178912"/>
              <a:gd name="connsiteY4" fmla="*/ 2726454 h 2726454"/>
              <a:gd name="connsiteX5" fmla="*/ 221815 w 3178912"/>
              <a:gd name="connsiteY5" fmla="*/ 2713832 h 2726454"/>
              <a:gd name="connsiteX6" fmla="*/ 0 w 3178912"/>
              <a:gd name="connsiteY6" fmla="*/ 1837818 h 2726454"/>
              <a:gd name="connsiteX7" fmla="*/ 1837818 w 3178912"/>
              <a:gd name="connsiteY7" fmla="*/ 0 h 2726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8912" h="2726454">
                <a:moveTo>
                  <a:pt x="1837818" y="0"/>
                </a:moveTo>
                <a:cubicBezTo>
                  <a:pt x="2345318" y="0"/>
                  <a:pt x="2804772" y="205705"/>
                  <a:pt x="3137352" y="538285"/>
                </a:cubicBezTo>
                <a:lnTo>
                  <a:pt x="3178912" y="584013"/>
                </a:lnTo>
                <a:lnTo>
                  <a:pt x="3178912" y="2726454"/>
                </a:lnTo>
                <a:lnTo>
                  <a:pt x="229483" y="2726454"/>
                </a:lnTo>
                <a:lnTo>
                  <a:pt x="221815" y="2713832"/>
                </a:lnTo>
                <a:cubicBezTo>
                  <a:pt x="80353" y="2453425"/>
                  <a:pt x="0" y="2155005"/>
                  <a:pt x="0" y="1837818"/>
                </a:cubicBezTo>
                <a:cubicBezTo>
                  <a:pt x="0" y="822819"/>
                  <a:pt x="822819" y="0"/>
                  <a:pt x="1837818" y="0"/>
                </a:cubicBezTo>
                <a:close/>
              </a:path>
            </a:pathLst>
          </a:cu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61C38935-9EAD-40F5-A38E-94E86C05C99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2" r="11671" b="-2"/>
          <a:stretch/>
        </p:blipFill>
        <p:spPr>
          <a:xfrm>
            <a:off x="7261327" y="0"/>
            <a:ext cx="4927001" cy="4131546"/>
          </a:xfrm>
          <a:custGeom>
            <a:avLst/>
            <a:gdLst>
              <a:gd name="connsiteX0" fmla="*/ 267865 w 3913376"/>
              <a:gd name="connsiteY0" fmla="*/ 0 h 3281569"/>
              <a:gd name="connsiteX1" fmla="*/ 3913376 w 3913376"/>
              <a:gd name="connsiteY1" fmla="*/ 0 h 3281569"/>
              <a:gd name="connsiteX2" fmla="*/ 3913376 w 3913376"/>
              <a:gd name="connsiteY2" fmla="*/ 2499938 h 3281569"/>
              <a:gd name="connsiteX3" fmla="*/ 3794714 w 3913376"/>
              <a:gd name="connsiteY3" fmla="*/ 2630499 h 3281569"/>
              <a:gd name="connsiteX4" fmla="*/ 2222892 w 3913376"/>
              <a:gd name="connsiteY4" fmla="*/ 3281569 h 3281569"/>
              <a:gd name="connsiteX5" fmla="*/ 0 w 3913376"/>
              <a:gd name="connsiteY5" fmla="*/ 1058677 h 3281569"/>
              <a:gd name="connsiteX6" fmla="*/ 174686 w 3913376"/>
              <a:gd name="connsiteY6" fmla="*/ 193427 h 3281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3376" h="3281569">
                <a:moveTo>
                  <a:pt x="267865" y="0"/>
                </a:moveTo>
                <a:lnTo>
                  <a:pt x="3913376" y="0"/>
                </a:lnTo>
                <a:lnTo>
                  <a:pt x="3913376" y="2499938"/>
                </a:lnTo>
                <a:lnTo>
                  <a:pt x="3794714" y="2630499"/>
                </a:lnTo>
                <a:cubicBezTo>
                  <a:pt x="3392450" y="3032763"/>
                  <a:pt x="2836727" y="3281569"/>
                  <a:pt x="2222892" y="3281569"/>
                </a:cubicBezTo>
                <a:cubicBezTo>
                  <a:pt x="995223" y="3281569"/>
                  <a:pt x="0" y="2286346"/>
                  <a:pt x="0" y="1058677"/>
                </a:cubicBezTo>
                <a:cubicBezTo>
                  <a:pt x="0" y="751760"/>
                  <a:pt x="62202" y="459370"/>
                  <a:pt x="174686" y="193427"/>
                </a:cubicBezTo>
                <a:close/>
              </a:path>
            </a:pathLst>
          </a:cu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0AD7E90D-6AB1-495E-B7AD-70D5648BA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hr-HR"/>
              <a:t>GRUND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346369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23AC064-BC96-4F32-8AE1-B2FD3875482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4633546"/>
            <a:ext cx="11438793" cy="18442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E7C77BC-7138-40B1-A15B-20F57A494629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5738691"/>
            <a:ext cx="7772400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B146403-F3D6-484B-B2ED-97F9565D0370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477749"/>
            <a:ext cx="0" cy="3657600"/>
          </a:xfrm>
          <a:prstGeom prst="line">
            <a:avLst/>
          </a:prstGeom>
          <a:ln w="101600" cmpd="dbl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Slika 3">
            <a:extLst>
              <a:ext uri="{FF2B5EF4-FFF2-40B4-BE49-F238E27FC236}">
                <a16:creationId xmlns:a16="http://schemas.microsoft.com/office/drawing/2014/main" id="{5F83CD00-AD7D-4017-AFDB-4FE9D73B80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135" y="-14142"/>
            <a:ext cx="3118940" cy="4655135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63930999-336A-4F05-8278-BBB2A907A9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9926" y="13801"/>
            <a:ext cx="3614948" cy="4619744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21F63DA2-0148-4ABF-8A2F-B4948EE0F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073" y="4808244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>
                <a:solidFill>
                  <a:schemeClr val="bg1"/>
                </a:solidFill>
              </a:rPr>
              <a:t>Borba dvije skupine dječaka oko grunda</a:t>
            </a:r>
          </a:p>
        </p:txBody>
      </p:sp>
    </p:spTree>
    <p:extLst>
      <p:ext uri="{BB962C8B-B14F-4D97-AF65-F5344CB8AC3E}">
        <p14:creationId xmlns:p14="http://schemas.microsoft.com/office/powerpoint/2010/main" val="32762736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841FF00E-B74B-4129-B0CC-017B0E564E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1" r="40152" b="2"/>
          <a:stretch/>
        </p:blipFill>
        <p:spPr>
          <a:xfrm>
            <a:off x="20" y="4"/>
            <a:ext cx="4067476" cy="3428311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BB2306F6-4E44-4462-A2A6-5047842F41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18" r="6667" b="-1"/>
          <a:stretch/>
        </p:blipFill>
        <p:spPr>
          <a:xfrm>
            <a:off x="20" y="3428311"/>
            <a:ext cx="4067476" cy="3429689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7769B58-418E-4811-90BB-F5854D3CFC7B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3429000"/>
            <a:ext cx="4064320" cy="0"/>
          </a:xfrm>
          <a:prstGeom prst="line">
            <a:avLst/>
          </a:prstGeom>
          <a:ln w="101600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Slika 3">
            <a:extLst>
              <a:ext uri="{FF2B5EF4-FFF2-40B4-BE49-F238E27FC236}">
                <a16:creationId xmlns:a16="http://schemas.microsoft.com/office/drawing/2014/main" id="{2576AE95-FC28-4C0B-BED9-CC3FD139B7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44" r="14295"/>
          <a:stretch/>
        </p:blipFill>
        <p:spPr>
          <a:xfrm>
            <a:off x="4067496" y="-4"/>
            <a:ext cx="8136627" cy="685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C0DEEBF-DB94-4E7E-A9D3-84FA863C3BD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708357" y="3509963"/>
            <a:ext cx="7092215" cy="2967839"/>
          </a:xfrm>
          <a:prstGeom prst="rect">
            <a:avLst/>
          </a:prstGeom>
          <a:solidFill>
            <a:schemeClr val="bg1">
              <a:lumMod val="75000"/>
              <a:lumOff val="25000"/>
              <a:alpha val="93000"/>
            </a:schemeClr>
          </a:solidFill>
          <a:ln w="127000" cap="sq" cmpd="thinThick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7A9CA3A-7216-41E0-B3CD-058077FD396D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11496" y="5336249"/>
            <a:ext cx="5486400" cy="0"/>
          </a:xfrm>
          <a:prstGeom prst="line">
            <a:avLst/>
          </a:prstGeom>
          <a:ln w="22225">
            <a:solidFill>
              <a:schemeClr val="tx1"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B2791FB-B2F7-4BBE-B8D8-74C37FF9E85C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4319" y="-680"/>
            <a:ext cx="0" cy="6858003"/>
          </a:xfrm>
          <a:prstGeom prst="line">
            <a:avLst/>
          </a:prstGeom>
          <a:ln w="101600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Naslov 1">
            <a:extLst>
              <a:ext uri="{FF2B5EF4-FFF2-40B4-BE49-F238E27FC236}">
                <a16:creationId xmlns:a16="http://schemas.microsoft.com/office/drawing/2014/main" id="{DA3E5F56-C744-472A-AC0D-51F2EAE11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1821" y="3812954"/>
            <a:ext cx="6465287" cy="141292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Najhrabriji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najmanji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među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dječacima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- NEME</a:t>
            </a:r>
            <a:r>
              <a:rPr lang="hr-HR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CS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EK</a:t>
            </a:r>
          </a:p>
        </p:txBody>
      </p:sp>
    </p:spTree>
    <p:extLst>
      <p:ext uri="{BB962C8B-B14F-4D97-AF65-F5344CB8AC3E}">
        <p14:creationId xmlns:p14="http://schemas.microsoft.com/office/powerpoint/2010/main" val="23784557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8D5B5DC-7D2C-4D9F-8F0E-082069B796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58" y="795973"/>
            <a:ext cx="12169842" cy="5999620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10EA52F3-5A68-4446-B943-746BF15D30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2598"/>
            <a:ext cx="10515600" cy="810227"/>
          </a:xfrm>
        </p:spPr>
        <p:txBody>
          <a:bodyPr>
            <a:normAutofit/>
          </a:bodyPr>
          <a:lstStyle/>
          <a:p>
            <a:r>
              <a:rPr lang="hr-HR" dirty="0"/>
              <a:t>MJESTO 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3075965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>
            <a:extLst>
              <a:ext uri="{FF2B5EF4-FFF2-40B4-BE49-F238E27FC236}">
                <a16:creationId xmlns:a16="http://schemas.microsoft.com/office/drawing/2014/main" id="{B7EBCD96-9189-4429-A408-1FF6B20B8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296129C8-A620-410B-82F1-F9D461CDE7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Porazgovarajmo malo o sadržaju filma, o nasilju…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9628551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D59BD590-EA66-4175-B839-CC8D39167B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16872"/>
          <a:stretch/>
        </p:blipFill>
        <p:spPr>
          <a:xfrm>
            <a:off x="321628" y="320511"/>
            <a:ext cx="3794760" cy="3930978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047053CA-2FB9-4EDE-A6B7-32AF72EBF1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2" r="9345" b="-2"/>
          <a:stretch/>
        </p:blipFill>
        <p:spPr>
          <a:xfrm>
            <a:off x="4198385" y="320511"/>
            <a:ext cx="3794760" cy="3930978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366033ED-D88F-4A30-96AF-578A52A43C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0" r="17158" b="-2"/>
          <a:stretch/>
        </p:blipFill>
        <p:spPr>
          <a:xfrm>
            <a:off x="8075142" y="320511"/>
            <a:ext cx="3794760" cy="3930978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0188E89-AF78-40F6-B787-E9BD9C625686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75360" y="5778706"/>
            <a:ext cx="10241280" cy="0"/>
          </a:xfrm>
          <a:prstGeom prst="line">
            <a:avLst/>
          </a:prstGeom>
          <a:ln>
            <a:solidFill>
              <a:srgbClr val="5A5A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Naslov 1">
            <a:extLst>
              <a:ext uri="{FF2B5EF4-FFF2-40B4-BE49-F238E27FC236}">
                <a16:creationId xmlns:a16="http://schemas.microsoft.com/office/drawing/2014/main" id="{C6A06128-345C-40D9-A5D0-296581B08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96" y="4571216"/>
            <a:ext cx="10906008" cy="111541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hr-HR" sz="6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Botanička </a:t>
            </a:r>
            <a:r>
              <a:rPr lang="hr-HR" sz="6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bašta</a:t>
            </a:r>
            <a:r>
              <a:rPr lang="hr-HR" sz="6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Narodni muzej</a:t>
            </a:r>
            <a:endParaRPr lang="en-US" sz="6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055443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D6CF29CD-38B8-4924-BA11-6D60517487EF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42816"/>
            <a:ext cx="12192000" cy="26151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D83F26F-C55B-4A92-9AFF-4894D14E27C5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63558" y="1062381"/>
            <a:ext cx="0" cy="21209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64940E8-4031-4205-8D84-CBBB398C9148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112212" y="1062381"/>
            <a:ext cx="0" cy="21209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Slika 7">
            <a:extLst>
              <a:ext uri="{FF2B5EF4-FFF2-40B4-BE49-F238E27FC236}">
                <a16:creationId xmlns:a16="http://schemas.microsoft.com/office/drawing/2014/main" id="{6A6BFB60-1D9A-4E90-9D2F-171A1CD779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1" y="30237"/>
            <a:ext cx="3850117" cy="6416862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C61907C6-C0D1-432D-A1DF-6DB1FB47C0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241" y="45240"/>
            <a:ext cx="8150633" cy="4197576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815A5125-6635-411A-918E-1750DC0949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9818" y="4258282"/>
            <a:ext cx="4489056" cy="2599718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AA8888C9-61A7-4D73-89A2-973F74C1B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3313" y="4698716"/>
            <a:ext cx="3853414" cy="120726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Ulica</a:t>
            </a:r>
            <a:r>
              <a:rPr lang="en-US" sz="60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Prater</a:t>
            </a:r>
          </a:p>
        </p:txBody>
      </p:sp>
    </p:spTree>
    <p:extLst>
      <p:ext uri="{BB962C8B-B14F-4D97-AF65-F5344CB8AC3E}">
        <p14:creationId xmlns:p14="http://schemas.microsoft.com/office/powerpoint/2010/main" val="15243185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5C21009B-1970-4647-84F9-DFCBB639DC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13" b="1328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A1464F51-0D22-4FED-98BF-113810B0F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0875"/>
            <a:ext cx="10515600" cy="794064"/>
          </a:xfrm>
          <a:solidFill>
            <a:schemeClr val="tx1">
              <a:alpha val="60000"/>
            </a:schemeClr>
          </a:solidFill>
        </p:spPr>
        <p:txBody>
          <a:bodyPr>
            <a:normAutofit/>
          </a:bodyPr>
          <a:lstStyle/>
          <a:p>
            <a:r>
              <a:rPr lang="hr-HR">
                <a:solidFill>
                  <a:schemeClr val="bg1"/>
                </a:solidFill>
              </a:rPr>
              <a:t>Uz spomenik junacima Pavlove ulice</a:t>
            </a:r>
            <a:endParaRPr lang="sr-Latn-R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9052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Rezultat slika za pal utcai fiuk">
            <a:extLst>
              <a:ext uri="{FF2B5EF4-FFF2-40B4-BE49-F238E27FC236}">
                <a16:creationId xmlns:a16="http://schemas.microsoft.com/office/drawing/2014/main" id="{690B93CC-5B75-4462-8830-E4B0823D11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" r="31214" b="-2"/>
          <a:stretch/>
        </p:blipFill>
        <p:spPr bwMode="auto">
          <a:xfrm>
            <a:off x="3008896" y="-2655"/>
            <a:ext cx="2917457" cy="3407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Rezultat slika za pal utcai fiuk">
            <a:extLst>
              <a:ext uri="{FF2B5EF4-FFF2-40B4-BE49-F238E27FC236}">
                <a16:creationId xmlns:a16="http://schemas.microsoft.com/office/drawing/2014/main" id="{77190431-B343-4E35-8E4F-EED649886D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7" b="2"/>
          <a:stretch/>
        </p:blipFill>
        <p:spPr bwMode="auto">
          <a:xfrm>
            <a:off x="20" y="3494314"/>
            <a:ext cx="5926333" cy="3363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zultat slika za pal utcai fiuk">
            <a:extLst>
              <a:ext uri="{FF2B5EF4-FFF2-40B4-BE49-F238E27FC236}">
                <a16:creationId xmlns:a16="http://schemas.microsoft.com/office/drawing/2014/main" id="{D194B1CF-6278-4E53-9CB9-C6A77E56C7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6" r="33048" b="3"/>
          <a:stretch/>
        </p:blipFill>
        <p:spPr bwMode="auto">
          <a:xfrm>
            <a:off x="20" y="10"/>
            <a:ext cx="2917436" cy="340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95BACEFB-3B31-4161-99A7-81DE7E6CE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0" y="484632"/>
            <a:ext cx="5299586" cy="1609344"/>
          </a:xfrm>
          <a:ln>
            <a:noFill/>
          </a:ln>
        </p:spPr>
        <p:txBody>
          <a:bodyPr>
            <a:normAutofit/>
          </a:bodyPr>
          <a:lstStyle/>
          <a:p>
            <a:r>
              <a:rPr lang="hr-HR" sz="4000"/>
              <a:t>Inserti iz filma: </a:t>
            </a:r>
            <a:endParaRPr lang="sr-Latn-RS" sz="400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5146E664-49A9-4931-9A64-2B39120D2C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0" y="2121408"/>
            <a:ext cx="5118756" cy="4050792"/>
          </a:xfrm>
        </p:spPr>
        <p:txBody>
          <a:bodyPr>
            <a:normAutofit/>
          </a:bodyPr>
          <a:lstStyle/>
          <a:p>
            <a:r>
              <a:rPr lang="hr-HR" sz="2000">
                <a:hlinkClick r:id="rId5"/>
              </a:rPr>
              <a:t>U ŠKOLI</a:t>
            </a:r>
            <a:endParaRPr lang="hr-HR" sz="2000"/>
          </a:p>
          <a:p>
            <a:r>
              <a:rPr lang="hr-HR" sz="2000">
                <a:hlinkClick r:id="rId6"/>
              </a:rPr>
              <a:t>EINSTAND</a:t>
            </a:r>
            <a:r>
              <a:rPr lang="hr-HR" sz="2000"/>
              <a:t>! </a:t>
            </a:r>
          </a:p>
          <a:p>
            <a:r>
              <a:rPr lang="hr-HR" sz="2000">
                <a:hlinkClick r:id="rId7"/>
              </a:rPr>
              <a:t>NAJAVA ZAUZIMANJA GRUNDA OD STRANE CRVENOKOŠULJAŠA</a:t>
            </a:r>
            <a:r>
              <a:rPr lang="hr-HR" sz="2000"/>
              <a:t> </a:t>
            </a:r>
          </a:p>
          <a:p>
            <a:r>
              <a:rPr lang="hr-HR" sz="2000">
                <a:hlinkClick r:id="rId8"/>
              </a:rPr>
              <a:t>TREJLER</a:t>
            </a:r>
            <a:endParaRPr lang="hr-HR" sz="2000"/>
          </a:p>
          <a:p>
            <a:endParaRPr lang="sr-Latn-RS" sz="2000"/>
          </a:p>
        </p:txBody>
      </p:sp>
    </p:spTree>
    <p:extLst>
      <p:ext uri="{BB962C8B-B14F-4D97-AF65-F5344CB8AC3E}">
        <p14:creationId xmlns:p14="http://schemas.microsoft.com/office/powerpoint/2010/main" val="30310599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22516E9-3F2B-4BBF-AD5F-F44F1E3AB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Još par zanimljivosti za kraj…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39691719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4A809D5-3600-46D4-A466-67F2349A54FB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93776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>
            <a:extLst>
              <a:ext uri="{FF2B5EF4-FFF2-40B4-BE49-F238E27FC236}">
                <a16:creationId xmlns:a16="http://schemas.microsoft.com/office/drawing/2014/main" id="{9738BA35-EF79-49D9-8226-0F242D6B63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6" r="1" b="1"/>
          <a:stretch/>
        </p:blipFill>
        <p:spPr>
          <a:xfrm>
            <a:off x="5878849" y="10"/>
            <a:ext cx="6313150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D4172A3B-1383-41C9-A00D-DF593E647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65125"/>
            <a:ext cx="5120114" cy="1692794"/>
          </a:xfrm>
        </p:spPr>
        <p:txBody>
          <a:bodyPr>
            <a:normAutofit/>
          </a:bodyPr>
          <a:lstStyle/>
          <a:p>
            <a:r>
              <a:rPr lang="hr-HR" dirty="0" err="1"/>
              <a:t>Ferenc</a:t>
            </a:r>
            <a:r>
              <a:rPr lang="hr-HR" dirty="0"/>
              <a:t> </a:t>
            </a:r>
            <a:r>
              <a:rPr lang="hr-HR" dirty="0" err="1"/>
              <a:t>Molnar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B2223BB4-B586-4F8C-AA45-E087DE5899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5120113" cy="3462228"/>
          </a:xfrm>
        </p:spPr>
        <p:txBody>
          <a:bodyPr>
            <a:normAutofit/>
          </a:bodyPr>
          <a:lstStyle/>
          <a:p>
            <a:r>
              <a:rPr lang="hr-HR" sz="1800"/>
              <a:t>Živio je nedaleko od lokacije grunda</a:t>
            </a:r>
          </a:p>
          <a:p>
            <a:r>
              <a:rPr lang="hr-HR" sz="1800"/>
              <a:t>Kako je u vrijeme radnje romana (1889.) imao 11 godina, možda je i on jedan od DJEČAKA PAVLOVE ULICE</a:t>
            </a:r>
          </a:p>
          <a:p>
            <a:pPr marL="0" indent="0">
              <a:buNone/>
            </a:pPr>
            <a:endParaRPr lang="hr-HR" sz="1800"/>
          </a:p>
        </p:txBody>
      </p:sp>
    </p:spTree>
    <p:extLst>
      <p:ext uri="{BB962C8B-B14F-4D97-AF65-F5344CB8AC3E}">
        <p14:creationId xmlns:p14="http://schemas.microsoft.com/office/powerpoint/2010/main" val="14051621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B81FE14D-7FDF-42C0-B166-9295D8D913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69" b="3053"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10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  <a:ex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0E3A342-4D61-4E3F-AF90-1AB42AEB96CC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Naslov 1">
            <a:extLst>
              <a:ext uri="{FF2B5EF4-FFF2-40B4-BE49-F238E27FC236}">
                <a16:creationId xmlns:a16="http://schemas.microsoft.com/office/drawing/2014/main" id="{5BD5161D-D0C7-45EB-8F94-E0CEA9E22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" y="1913950"/>
            <a:ext cx="4204137" cy="1342754"/>
          </a:xfrm>
        </p:spPr>
        <p:txBody>
          <a:bodyPr>
            <a:normAutofit/>
          </a:bodyPr>
          <a:lstStyle/>
          <a:p>
            <a:pPr algn="ctr"/>
            <a:r>
              <a:rPr lang="hr-HR" sz="3600" dirty="0" err="1"/>
              <a:t>Nemecsek</a:t>
            </a:r>
            <a:endParaRPr lang="sr-Latn-RS" sz="3600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5E65DEDE-55B9-48F1-ACE6-A1A21D1BCF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16" y="3417573"/>
            <a:ext cx="4593021" cy="2619839"/>
          </a:xfrm>
        </p:spPr>
        <p:txBody>
          <a:bodyPr anchor="ctr">
            <a:normAutofit/>
          </a:bodyPr>
          <a:lstStyle/>
          <a:p>
            <a:r>
              <a:rPr lang="hr-HR" sz="1800" dirty="0"/>
              <a:t>Prema podacima iz romana, </a:t>
            </a:r>
            <a:r>
              <a:rPr lang="hr-HR" sz="1800" dirty="0" err="1"/>
              <a:t>Nemecsek</a:t>
            </a:r>
            <a:r>
              <a:rPr lang="hr-HR" sz="1800" dirty="0"/>
              <a:t> je živio u ulici </a:t>
            </a:r>
            <a:r>
              <a:rPr lang="hr-HR" sz="1800" dirty="0" err="1"/>
              <a:t>Rakos</a:t>
            </a:r>
            <a:r>
              <a:rPr lang="hr-HR" sz="1800" dirty="0"/>
              <a:t>, koja se danas naziva </a:t>
            </a:r>
            <a:r>
              <a:rPr lang="hr-HR" sz="1800" dirty="0" err="1"/>
              <a:t>Hogyes</a:t>
            </a:r>
            <a:r>
              <a:rPr lang="hr-HR" sz="1800" dirty="0"/>
              <a:t> </a:t>
            </a:r>
            <a:r>
              <a:rPr lang="hr-HR" sz="1800" dirty="0" err="1"/>
              <a:t>Endre</a:t>
            </a:r>
            <a:r>
              <a:rPr lang="hr-HR" sz="1800" dirty="0"/>
              <a:t>, na broju 3</a:t>
            </a:r>
            <a:r>
              <a:rPr lang="sr-Latn-RS" sz="1800" dirty="0"/>
              <a:t>, u maloj, trošnoj kući</a:t>
            </a:r>
          </a:p>
          <a:p>
            <a:r>
              <a:rPr lang="hr-HR" sz="1800" dirty="0"/>
              <a:t>D</a:t>
            </a:r>
            <a:r>
              <a:rPr lang="sr-Latn-RS" sz="1800" dirty="0" err="1"/>
              <a:t>anas</a:t>
            </a:r>
            <a:r>
              <a:rPr lang="sr-Latn-RS" sz="1800" dirty="0"/>
              <a:t> ta kuća ovako izgleda</a:t>
            </a:r>
          </a:p>
          <a:p>
            <a:pPr marL="0" indent="0">
              <a:buNone/>
            </a:pPr>
            <a:endParaRPr lang="hr-HR" sz="1800" dirty="0"/>
          </a:p>
        </p:txBody>
      </p:sp>
    </p:spTree>
    <p:extLst>
      <p:ext uri="{BB962C8B-B14F-4D97-AF65-F5344CB8AC3E}">
        <p14:creationId xmlns:p14="http://schemas.microsoft.com/office/powerpoint/2010/main" val="11128615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5" name="Rectangle 70">
            <a:extLst>
              <a:ext uri="{FF2B5EF4-FFF2-40B4-BE49-F238E27FC236}">
                <a16:creationId xmlns:a16="http://schemas.microsoft.com/office/drawing/2014/main" id="{96ECCF45-F6C9-4033-A09D-4A66BBAC1202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998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Rezultat slika za pal utcai fiuk">
            <a:extLst>
              <a:ext uri="{FF2B5EF4-FFF2-40B4-BE49-F238E27FC236}">
                <a16:creationId xmlns:a16="http://schemas.microsoft.com/office/drawing/2014/main" id="{EB5608F4-D8DA-4ED4-BA4B-0122B533EB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20" r="-3" b="4393"/>
          <a:stretch/>
        </p:blipFill>
        <p:spPr bwMode="auto">
          <a:xfrm>
            <a:off x="5926240" y="10"/>
            <a:ext cx="6265758" cy="2285990"/>
          </a:xfrm>
          <a:custGeom>
            <a:avLst/>
            <a:gdLst>
              <a:gd name="connsiteX0" fmla="*/ 0 w 6265758"/>
              <a:gd name="connsiteY0" fmla="*/ 0 h 2286000"/>
              <a:gd name="connsiteX1" fmla="*/ 6265758 w 6265758"/>
              <a:gd name="connsiteY1" fmla="*/ 0 h 2286000"/>
              <a:gd name="connsiteX2" fmla="*/ 6265758 w 6265758"/>
              <a:gd name="connsiteY2" fmla="*/ 2286000 h 2286000"/>
              <a:gd name="connsiteX3" fmla="*/ 1062168 w 6265758"/>
              <a:gd name="connsiteY3" fmla="*/ 2286000 h 2286000"/>
              <a:gd name="connsiteX4" fmla="*/ 790683 w 6265758"/>
              <a:gd name="connsiteY4" fmla="*/ 1700078 h 2286000"/>
              <a:gd name="connsiteX5" fmla="*/ 787725 w 6265758"/>
              <a:gd name="connsiteY5" fmla="*/ 1700078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65758" h="2286000">
                <a:moveTo>
                  <a:pt x="0" y="0"/>
                </a:moveTo>
                <a:lnTo>
                  <a:pt x="6265758" y="0"/>
                </a:lnTo>
                <a:lnTo>
                  <a:pt x="6265758" y="2286000"/>
                </a:lnTo>
                <a:lnTo>
                  <a:pt x="1062168" y="2286000"/>
                </a:lnTo>
                <a:lnTo>
                  <a:pt x="790683" y="1700078"/>
                </a:lnTo>
                <a:lnTo>
                  <a:pt x="787725" y="170007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548673A3-4074-4270-BC79-EF047DAB12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4" b="29795"/>
          <a:stretch/>
        </p:blipFill>
        <p:spPr>
          <a:xfrm>
            <a:off x="6988408" y="2286000"/>
            <a:ext cx="5203590" cy="2286000"/>
          </a:xfrm>
          <a:custGeom>
            <a:avLst/>
            <a:gdLst>
              <a:gd name="connsiteX0" fmla="*/ 0 w 5203590"/>
              <a:gd name="connsiteY0" fmla="*/ 0 h 2286000"/>
              <a:gd name="connsiteX1" fmla="*/ 5203590 w 5203590"/>
              <a:gd name="connsiteY1" fmla="*/ 0 h 2286000"/>
              <a:gd name="connsiteX2" fmla="*/ 5203590 w 5203590"/>
              <a:gd name="connsiteY2" fmla="*/ 2286000 h 2286000"/>
              <a:gd name="connsiteX3" fmla="*/ 1059212 w 5203590"/>
              <a:gd name="connsiteY3" fmla="*/ 2286000 h 2286000"/>
              <a:gd name="connsiteX4" fmla="*/ 925708 w 5203590"/>
              <a:gd name="connsiteY4" fmla="*/ 1997870 h 2286000"/>
              <a:gd name="connsiteX5" fmla="*/ 925707 w 5203590"/>
              <a:gd name="connsiteY5" fmla="*/ 199787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3590" h="2286000">
                <a:moveTo>
                  <a:pt x="0" y="0"/>
                </a:moveTo>
                <a:lnTo>
                  <a:pt x="5203590" y="0"/>
                </a:lnTo>
                <a:lnTo>
                  <a:pt x="5203590" y="2286000"/>
                </a:lnTo>
                <a:lnTo>
                  <a:pt x="1059212" y="2286000"/>
                </a:lnTo>
                <a:lnTo>
                  <a:pt x="925708" y="1997870"/>
                </a:lnTo>
                <a:lnTo>
                  <a:pt x="925707" y="1997870"/>
                </a:lnTo>
                <a:close/>
              </a:path>
            </a:pathLst>
          </a:cu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857A616-6B23-4AD8-80CF-59A4F3AD94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96" b="7241"/>
          <a:stretch/>
        </p:blipFill>
        <p:spPr>
          <a:xfrm>
            <a:off x="8047618" y="4572000"/>
            <a:ext cx="4144382" cy="2286000"/>
          </a:xfrm>
          <a:custGeom>
            <a:avLst/>
            <a:gdLst>
              <a:gd name="connsiteX0" fmla="*/ 0 w 4144382"/>
              <a:gd name="connsiteY0" fmla="*/ 0 h 2286000"/>
              <a:gd name="connsiteX1" fmla="*/ 4144382 w 4144382"/>
              <a:gd name="connsiteY1" fmla="*/ 0 h 2286000"/>
              <a:gd name="connsiteX2" fmla="*/ 4144382 w 4144382"/>
              <a:gd name="connsiteY2" fmla="*/ 2286000 h 2286000"/>
              <a:gd name="connsiteX3" fmla="*/ 1054581 w 4144382"/>
              <a:gd name="connsiteY3" fmla="*/ 2286000 h 2286000"/>
              <a:gd name="connsiteX4" fmla="*/ 1054581 w 4144382"/>
              <a:gd name="connsiteY4" fmla="*/ 2285999 h 2286000"/>
              <a:gd name="connsiteX5" fmla="*/ 1059211 w 4144382"/>
              <a:gd name="connsiteY5" fmla="*/ 2285999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44382" h="2286000">
                <a:moveTo>
                  <a:pt x="0" y="0"/>
                </a:moveTo>
                <a:lnTo>
                  <a:pt x="4144382" y="0"/>
                </a:lnTo>
                <a:lnTo>
                  <a:pt x="4144382" y="2286000"/>
                </a:lnTo>
                <a:lnTo>
                  <a:pt x="1054581" y="2286000"/>
                </a:lnTo>
                <a:lnTo>
                  <a:pt x="1054581" y="2285999"/>
                </a:lnTo>
                <a:lnTo>
                  <a:pt x="1059211" y="2285999"/>
                </a:lnTo>
                <a:close/>
              </a:path>
            </a:pathLst>
          </a:custGeom>
        </p:spPr>
      </p:pic>
      <p:sp>
        <p:nvSpPr>
          <p:cNvPr id="4106" name="Freeform 16">
            <a:extLst>
              <a:ext uri="{FF2B5EF4-FFF2-40B4-BE49-F238E27FC236}">
                <a16:creationId xmlns:a16="http://schemas.microsoft.com/office/drawing/2014/main" id="{98BA90CC-0056-473E-80AE-8CB0EE6ACCBB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590203" cy="6858000"/>
          </a:xfrm>
          <a:custGeom>
            <a:avLst/>
            <a:gdLst>
              <a:gd name="connsiteX0" fmla="*/ 0 w 9590203"/>
              <a:gd name="connsiteY0" fmla="*/ 0 h 6858000"/>
              <a:gd name="connsiteX1" fmla="*/ 6414049 w 9590203"/>
              <a:gd name="connsiteY1" fmla="*/ 0 h 6858000"/>
              <a:gd name="connsiteX2" fmla="*/ 9590203 w 9590203"/>
              <a:gd name="connsiteY2" fmla="*/ 6858000 h 6858000"/>
              <a:gd name="connsiteX3" fmla="*/ 0 w 959020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90203" h="6858000">
                <a:moveTo>
                  <a:pt x="0" y="0"/>
                </a:moveTo>
                <a:lnTo>
                  <a:pt x="6414049" y="0"/>
                </a:lnTo>
                <a:lnTo>
                  <a:pt x="959020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4D6477E6-7B1B-4AAE-8BE7-94F810FBE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191125" cy="1325563"/>
          </a:xfrm>
        </p:spPr>
        <p:txBody>
          <a:bodyPr>
            <a:normAutofit/>
          </a:bodyPr>
          <a:lstStyle/>
          <a:p>
            <a:r>
              <a:rPr lang="hr-HR">
                <a:solidFill>
                  <a:schemeClr val="bg1"/>
                </a:solidFill>
              </a:rPr>
              <a:t>Grund i danas postoji…</a:t>
            </a:r>
            <a:endParaRPr lang="sr-Latn-RS">
              <a:solidFill>
                <a:schemeClr val="bg1"/>
              </a:solidFill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01DA1A90-50E6-43A6-ACB7-FA6A33D946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1249"/>
            <a:ext cx="5707565" cy="4155713"/>
          </a:xfrm>
        </p:spPr>
        <p:txBody>
          <a:bodyPr>
            <a:normAutofit/>
          </a:bodyPr>
          <a:lstStyle/>
          <a:p>
            <a:r>
              <a:rPr lang="hr-HR" sz="2000">
                <a:solidFill>
                  <a:schemeClr val="bg1"/>
                </a:solidFill>
              </a:rPr>
              <a:t>Napravljen je u ulici Tömő da bi djeca i drugi posjetitelji mogli osjetiti duh romana u pravom smislu riječi</a:t>
            </a:r>
          </a:p>
          <a:p>
            <a:r>
              <a:rPr lang="hr-HR" sz="2000">
                <a:solidFill>
                  <a:schemeClr val="bg1"/>
                </a:solidFill>
              </a:rPr>
              <a:t>Nalazi se nedaleko od ulice Prater u kojoj je spomenik Einstand</a:t>
            </a:r>
          </a:p>
          <a:p>
            <a:pPr marL="0" indent="0">
              <a:buNone/>
            </a:pPr>
            <a:endParaRPr lang="sr-Latn-R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7386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Rectangle 74">
            <a:extLst>
              <a:ext uri="{FF2B5EF4-FFF2-40B4-BE49-F238E27FC236}">
                <a16:creationId xmlns:a16="http://schemas.microsoft.com/office/drawing/2014/main" id="{45BEE692-38FF-45D5-BACD-3ED0107AB1E2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2246" y="0"/>
            <a:ext cx="7559754" cy="6858000"/>
          </a:xfrm>
          <a:prstGeom prst="rect">
            <a:avLst/>
          </a:prstGeom>
          <a:solidFill>
            <a:srgbClr val="3A5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1" name="Rounded Rectangle 9">
            <a:extLst>
              <a:ext uri="{FF2B5EF4-FFF2-40B4-BE49-F238E27FC236}">
                <a16:creationId xmlns:a16="http://schemas.microsoft.com/office/drawing/2014/main" id="{FFC0ABB7-3FF2-48CA-AF41-7C90BA14B7C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92995" y="484632"/>
            <a:ext cx="6709145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chemeClr val="bg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Rezultat slika za družba pere kvržice">
            <a:extLst>
              <a:ext uri="{FF2B5EF4-FFF2-40B4-BE49-F238E27FC236}">
                <a16:creationId xmlns:a16="http://schemas.microsoft.com/office/drawing/2014/main" id="{13284033-D2D9-4DE6-894E-C7987DD4E7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6" r="20832" b="1"/>
          <a:stretch/>
        </p:blipFill>
        <p:spPr bwMode="auto">
          <a:xfrm>
            <a:off x="9173937" y="827678"/>
            <a:ext cx="2315724" cy="5086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Rezultat slika za leteći razred">
            <a:extLst>
              <a:ext uri="{FF2B5EF4-FFF2-40B4-BE49-F238E27FC236}">
                <a16:creationId xmlns:a16="http://schemas.microsoft.com/office/drawing/2014/main" id="{9F53C491-5025-4B01-9CF1-ABF2EF5A6B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40" r="-3" b="15503"/>
          <a:stretch/>
        </p:blipFill>
        <p:spPr bwMode="auto">
          <a:xfrm>
            <a:off x="5414729" y="2989903"/>
            <a:ext cx="3603723" cy="292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zultat slika za uzbuna na zelenom vrhu knjiga">
            <a:extLst>
              <a:ext uri="{FF2B5EF4-FFF2-40B4-BE49-F238E27FC236}">
                <a16:creationId xmlns:a16="http://schemas.microsoft.com/office/drawing/2014/main" id="{3E14EAC4-A769-4ED3-8CC9-353CF9BCAF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27" r="2" b="40068"/>
          <a:stretch/>
        </p:blipFill>
        <p:spPr bwMode="auto">
          <a:xfrm>
            <a:off x="5414728" y="827678"/>
            <a:ext cx="3603723" cy="1996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0D97AD03-9747-48DD-9658-69F9B9729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511" y="629266"/>
            <a:ext cx="3697511" cy="1676603"/>
          </a:xfrm>
        </p:spPr>
        <p:txBody>
          <a:bodyPr>
            <a:normAutofit/>
          </a:bodyPr>
          <a:lstStyle/>
          <a:p>
            <a:pPr algn="ctr"/>
            <a:r>
              <a:rPr lang="hr-HR" sz="4000"/>
              <a:t>Inspiracija</a:t>
            </a:r>
            <a:endParaRPr lang="sr-Latn-RS" sz="400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68D3E159-2DFD-4AA2-B673-7E9F015A5E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513" y="2438400"/>
            <a:ext cx="3697510" cy="3785419"/>
          </a:xfrm>
        </p:spPr>
        <p:txBody>
          <a:bodyPr>
            <a:normAutofit/>
          </a:bodyPr>
          <a:lstStyle/>
          <a:p>
            <a:pPr>
              <a:buClr>
                <a:srgbClr val="3A5137"/>
              </a:buClr>
            </a:pPr>
            <a:r>
              <a:rPr lang="hr-HR" sz="1800"/>
              <a:t>Roman Dječaci Pavlove ulice poslužio je kao inspiracija i drugim književnicima: </a:t>
            </a:r>
          </a:p>
          <a:p>
            <a:pPr lvl="1">
              <a:buClr>
                <a:srgbClr val="3A5137"/>
              </a:buClr>
            </a:pPr>
            <a:r>
              <a:rPr lang="hr-HR" sz="1800"/>
              <a:t>Družba Pere Kvržice Mate Lovraka</a:t>
            </a:r>
          </a:p>
          <a:p>
            <a:pPr lvl="1">
              <a:buClr>
                <a:srgbClr val="3A5137"/>
              </a:buClr>
            </a:pPr>
            <a:r>
              <a:rPr lang="hr-HR" sz="1800"/>
              <a:t>Uzbuna na Zelenom Vrhu Ivana Kušana</a:t>
            </a:r>
          </a:p>
          <a:p>
            <a:pPr lvl="1">
              <a:buClr>
                <a:srgbClr val="3A5137"/>
              </a:buClr>
            </a:pPr>
            <a:r>
              <a:rPr lang="hr-HR" sz="1800"/>
              <a:t>Leteći razred Ericha Kästnera</a:t>
            </a:r>
            <a:endParaRPr lang="sr-Latn-RS" sz="1800"/>
          </a:p>
        </p:txBody>
      </p:sp>
    </p:spTree>
    <p:extLst>
      <p:ext uri="{BB962C8B-B14F-4D97-AF65-F5344CB8AC3E}">
        <p14:creationId xmlns:p14="http://schemas.microsoft.com/office/powerpoint/2010/main" val="21015987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E20EB187-900F-4AF5-813B-101456D9FD3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Rezultat slika za dječaci pavlove ulice">
            <a:extLst>
              <a:ext uri="{FF2B5EF4-FFF2-40B4-BE49-F238E27FC236}">
                <a16:creationId xmlns:a16="http://schemas.microsoft.com/office/drawing/2014/main" id="{0852DF41-E632-41BA-85AA-6CC0192FBA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7" r="1400"/>
          <a:stretch/>
        </p:blipFill>
        <p:spPr bwMode="auto">
          <a:xfrm>
            <a:off x="20" y="1"/>
            <a:ext cx="1219198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624D17C8-E9C2-48A4-AA36-D7048A6CCC41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5891" y="2286000"/>
            <a:ext cx="0" cy="228600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Naslov 1">
            <a:extLst>
              <a:ext uri="{FF2B5EF4-FFF2-40B4-BE49-F238E27FC236}">
                <a16:creationId xmlns:a16="http://schemas.microsoft.com/office/drawing/2014/main" id="{A91A822A-EE3A-4BD8-B9C0-B0878727F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7349" y="1200152"/>
            <a:ext cx="6897171" cy="445769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6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I za kraj… </a:t>
            </a:r>
            <a:br>
              <a:rPr lang="en-US" sz="6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6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6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6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UŽIVAJTE U ČITANJU!</a:t>
            </a:r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FEFBF936-1174-401E-B59E-728FA04A66BD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849963" y="1200152"/>
            <a:ext cx="2816535" cy="445769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r">
              <a:buNone/>
            </a:pPr>
            <a:r>
              <a:rPr lang="en-US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128527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65FFFDA-F383-4B63-9303-DEB0065E8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2369B518-063A-4165-AF76-FB382777FC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Kako se vi danas igrate?</a:t>
            </a:r>
          </a:p>
          <a:p>
            <a:r>
              <a:rPr lang="hr-HR" dirty="0"/>
              <a:t>Što vam je najzanimljivije činiti s prijateljima?</a:t>
            </a:r>
          </a:p>
          <a:p>
            <a:r>
              <a:rPr lang="hr-HR" dirty="0"/>
              <a:t>Kako provodite slobodno vrijeme?</a:t>
            </a:r>
          </a:p>
          <a:p>
            <a:r>
              <a:rPr lang="hr-HR" dirty="0"/>
              <a:t>Dolazi li skupina vaših prijatelja ikada u sukob s drugom skupinom djece?</a:t>
            </a:r>
          </a:p>
          <a:p>
            <a:r>
              <a:rPr lang="hr-HR" dirty="0"/>
              <a:t>Kako se takvi sukobi rješavaju?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7820369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B187CB-B9BB-4E72-A48F-D97FC2D39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Rezerva</a:t>
            </a:r>
          </a:p>
        </p:txBody>
      </p:sp>
      <p:sp>
        <p:nvSpPr>
          <p:cNvPr id="5" name="Rezervirano mjesto sadržaja 4">
            <a:extLst>
              <a:ext uri="{FF2B5EF4-FFF2-40B4-BE49-F238E27FC236}">
                <a16:creationId xmlns:a16="http://schemas.microsoft.com/office/drawing/2014/main" id="{8784A3E3-CED7-4520-B406-6D8E2FCF7B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>
                <a:hlinkClick r:id="rId2"/>
              </a:rPr>
              <a:t>https://www.youtube.com/watch?v=BWqGIR2Ao1M</a:t>
            </a:r>
            <a:r>
              <a:rPr lang="hr-HR" dirty="0"/>
              <a:t> </a:t>
            </a:r>
          </a:p>
          <a:p>
            <a:endParaRPr lang="hr-HR" dirty="0"/>
          </a:p>
          <a:p>
            <a:endParaRPr lang="hr-HR" dirty="0"/>
          </a:p>
          <a:p>
            <a:r>
              <a:rPr lang="hr-HR" dirty="0">
                <a:hlinkClick r:id="rId3"/>
              </a:rPr>
              <a:t>https://www.youtube.com/watch?v=VYZ_YCQAEIQ</a:t>
            </a:r>
            <a:r>
              <a:rPr lang="hr-H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08238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DB7C82F-AB7E-4F0C-B829-FA1B9C415180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7A90201-AC34-4732-AC6E-3A4D38564D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18033"/>
          <a:stretch/>
        </p:blipFill>
        <p:spPr>
          <a:xfrm>
            <a:off x="20" y="10"/>
            <a:ext cx="6024134" cy="685799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F4239F5D-D6AB-4178-952D-268D96A8BF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46628" y="1783959"/>
            <a:ext cx="4645250" cy="2889114"/>
          </a:xfrm>
        </p:spPr>
        <p:txBody>
          <a:bodyPr anchor="b">
            <a:normAutofit/>
          </a:bodyPr>
          <a:lstStyle/>
          <a:p>
            <a:pPr algn="l"/>
            <a:r>
              <a:rPr lang="hr-HR"/>
              <a:t>Dječaci Pavlove ulice</a:t>
            </a:r>
            <a:endParaRPr lang="sr-Latn-RS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B528DE5-73A9-49F4-964C-BC6D9FBA62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46627" y="4750893"/>
            <a:ext cx="4645250" cy="1147863"/>
          </a:xfrm>
        </p:spPr>
        <p:txBody>
          <a:bodyPr anchor="t">
            <a:normAutofit/>
          </a:bodyPr>
          <a:lstStyle/>
          <a:p>
            <a:pPr algn="l"/>
            <a:r>
              <a:rPr lang="hr-HR" sz="2000"/>
              <a:t>Motivacija za čitanje</a:t>
            </a:r>
            <a:endParaRPr lang="sr-Latn-RS" sz="2000"/>
          </a:p>
        </p:txBody>
      </p:sp>
    </p:spTree>
    <p:extLst>
      <p:ext uri="{BB962C8B-B14F-4D97-AF65-F5344CB8AC3E}">
        <p14:creationId xmlns:p14="http://schemas.microsoft.com/office/powerpoint/2010/main" val="10109787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7D7A0247-DCB0-46BA-B46A-F1D4D8AC59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7"/>
          <a:stretch/>
        </p:blipFill>
        <p:spPr>
          <a:xfrm>
            <a:off x="20" y="10"/>
            <a:ext cx="4637226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9951BD9-0868-4CDB-ACD6-9C4209B5E412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9733" y="0"/>
            <a:ext cx="7552267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A480B99F-764C-42D6-99DF-F85C714A4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7328" y="640082"/>
            <a:ext cx="6274591" cy="335160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>
                <a:solidFill>
                  <a:schemeClr val="bg1"/>
                </a:solidFill>
              </a:rPr>
              <a:t>ZADATAK: </a:t>
            </a: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0FCBE507-9F0E-4B72-8C83-268F3CBDDB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7327" y="4156276"/>
            <a:ext cx="6274592" cy="206164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400">
                <a:solidFill>
                  <a:schemeClr val="bg1"/>
                </a:solidFill>
              </a:rPr>
              <a:t>U jednoj do dvije rečenice napišite koja su vaša očekivanja od ovoga djela</a:t>
            </a:r>
          </a:p>
        </p:txBody>
      </p:sp>
    </p:spTree>
    <p:extLst>
      <p:ext uri="{BB962C8B-B14F-4D97-AF65-F5344CB8AC3E}">
        <p14:creationId xmlns:p14="http://schemas.microsoft.com/office/powerpoint/2010/main" val="2129017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4A809D5-3600-46D4-A466-67F2349A54FB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93776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lika 4">
            <a:extLst>
              <a:ext uri="{FF2B5EF4-FFF2-40B4-BE49-F238E27FC236}">
                <a16:creationId xmlns:a16="http://schemas.microsoft.com/office/drawing/2014/main" id="{5A44D95D-9D4D-47F0-823D-664365A4B2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33737"/>
          <a:stretch/>
        </p:blipFill>
        <p:spPr>
          <a:xfrm>
            <a:off x="5878849" y="10"/>
            <a:ext cx="6313150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969EB424-54AD-42E5-B8CC-0C817DD26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65125"/>
            <a:ext cx="5120114" cy="1692794"/>
          </a:xfrm>
        </p:spPr>
        <p:txBody>
          <a:bodyPr>
            <a:normAutofit/>
          </a:bodyPr>
          <a:lstStyle/>
          <a:p>
            <a:r>
              <a:rPr lang="hr-HR" dirty="0"/>
              <a:t>Doznajmo ponešto o autoru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9282F634-FFD8-4827-AFE6-E04F44E269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5120113" cy="3942724"/>
          </a:xfrm>
        </p:spPr>
        <p:txBody>
          <a:bodyPr>
            <a:normAutofit lnSpcReduction="10000"/>
          </a:bodyPr>
          <a:lstStyle/>
          <a:p>
            <a:r>
              <a:rPr lang="hr-HR" dirty="0" err="1"/>
              <a:t>Ferenc</a:t>
            </a:r>
            <a:r>
              <a:rPr lang="hr-HR" dirty="0"/>
              <a:t> </a:t>
            </a:r>
            <a:r>
              <a:rPr lang="hr-HR" dirty="0" err="1"/>
              <a:t>Molnar</a:t>
            </a:r>
            <a:r>
              <a:rPr lang="hr-HR" dirty="0"/>
              <a:t> (Budimpešta, 1878. – New York 1952.)</a:t>
            </a:r>
          </a:p>
          <a:p>
            <a:r>
              <a:rPr lang="hr-HR" dirty="0"/>
              <a:t>Rođen kao </a:t>
            </a:r>
            <a:r>
              <a:rPr lang="hr-HR" dirty="0" err="1"/>
              <a:t>Ferenc</a:t>
            </a:r>
            <a:r>
              <a:rPr lang="hr-HR" dirty="0"/>
              <a:t> Neumann</a:t>
            </a:r>
          </a:p>
          <a:p>
            <a:r>
              <a:rPr lang="hr-HR" dirty="0"/>
              <a:t>1940. seli u SAD</a:t>
            </a:r>
          </a:p>
          <a:p>
            <a:r>
              <a:rPr lang="hr-HR" dirty="0"/>
              <a:t>Dječake Pavlove ulice napisao je 1906., a prvi je put roman objavljen 1907.</a:t>
            </a:r>
          </a:p>
          <a:p>
            <a:r>
              <a:rPr lang="hr-HR" dirty="0"/>
              <a:t>Ostala poznatija djela: drame </a:t>
            </a:r>
            <a:r>
              <a:rPr lang="hr-HR" dirty="0" err="1"/>
              <a:t>Liliom</a:t>
            </a:r>
            <a:r>
              <a:rPr lang="hr-HR" dirty="0"/>
              <a:t>, Čuvar i Labud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690342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7" name="Rectangle 74">
            <a:extLst>
              <a:ext uri="{FF2B5EF4-FFF2-40B4-BE49-F238E27FC236}">
                <a16:creationId xmlns:a16="http://schemas.microsoft.com/office/drawing/2014/main" id="{7521DD34-C6F2-4402-9A01-962807DB656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30" name="Picture 6" descr="Rezultat slika za dečaci pavlove ulice">
            <a:extLst>
              <a:ext uri="{FF2B5EF4-FFF2-40B4-BE49-F238E27FC236}">
                <a16:creationId xmlns:a16="http://schemas.microsoft.com/office/drawing/2014/main" id="{DF317376-7754-41D2-AF98-2D3A2A9CB9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01" r="-3" b="-3"/>
          <a:stretch/>
        </p:blipFill>
        <p:spPr bwMode="auto">
          <a:xfrm>
            <a:off x="6417733" y="10"/>
            <a:ext cx="3270176" cy="393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E798A173-C689-4B7C-ADFB-250AA19546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11" r="2" b="21052"/>
          <a:stretch/>
        </p:blipFill>
        <p:spPr>
          <a:xfrm>
            <a:off x="6417734" y="4019724"/>
            <a:ext cx="5774266" cy="2838276"/>
          </a:xfrm>
          <a:prstGeom prst="rect">
            <a:avLst/>
          </a:prstGeom>
        </p:spPr>
      </p:pic>
      <p:pic>
        <p:nvPicPr>
          <p:cNvPr id="16" name="Slika 15">
            <a:extLst>
              <a:ext uri="{FF2B5EF4-FFF2-40B4-BE49-F238E27FC236}">
                <a16:creationId xmlns:a16="http://schemas.microsoft.com/office/drawing/2014/main" id="{80819575-CBDE-48A6-A7A4-E5470BCACE9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3" r="17197" b="3"/>
          <a:stretch/>
        </p:blipFill>
        <p:spPr>
          <a:xfrm>
            <a:off x="9782174" y="10"/>
            <a:ext cx="2409826" cy="3933486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50EA0E7E-ECE9-4642-8C57-2DCFFBE64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760" y="764373"/>
            <a:ext cx="5154508" cy="1293028"/>
          </a:xfrm>
        </p:spPr>
        <p:txBody>
          <a:bodyPr>
            <a:normAutofit/>
          </a:bodyPr>
          <a:lstStyle/>
          <a:p>
            <a:r>
              <a:rPr lang="hr-HR" sz="4000"/>
              <a:t>Izdanja…</a:t>
            </a:r>
            <a:endParaRPr lang="sr-Latn-RS" sz="400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FE9D5DDB-2306-467F-BA38-8FB530AD6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760" y="2194560"/>
            <a:ext cx="5154507" cy="4024125"/>
          </a:xfrm>
        </p:spPr>
        <p:txBody>
          <a:bodyPr>
            <a:normAutofit/>
          </a:bodyPr>
          <a:lstStyle/>
          <a:p>
            <a:r>
              <a:rPr lang="hr-HR" sz="2000" dirty="0"/>
              <a:t>Djelo je prevedeno na više stranih jezika</a:t>
            </a:r>
          </a:p>
          <a:p>
            <a:r>
              <a:rPr lang="hr-HR" sz="2000" dirty="0"/>
              <a:t>Po njemu je snimljeno sedam filmova (prvi 1917., posljednji 2005.)</a:t>
            </a:r>
          </a:p>
          <a:p>
            <a:pPr lvl="1"/>
            <a:r>
              <a:rPr lang="hr-HR" sz="1600" dirty="0"/>
              <a:t>Filmska adaptacija iz 1968. bila je nominirana za </a:t>
            </a:r>
            <a:r>
              <a:rPr lang="hr-HR" sz="1600" dirty="0" err="1"/>
              <a:t>Oscara</a:t>
            </a:r>
            <a:endParaRPr lang="hr-HR" sz="1600" dirty="0"/>
          </a:p>
          <a:p>
            <a:r>
              <a:rPr lang="hr-HR" sz="2000" dirty="0"/>
              <a:t>Napisane su i izvedene mnoge predstave (npr. HNK Osijek 2010.), te mjuzikli</a:t>
            </a:r>
          </a:p>
          <a:p>
            <a:r>
              <a:rPr lang="hr-HR" sz="2000" dirty="0"/>
              <a:t>Postoji rock grupa koja nosi naziv </a:t>
            </a:r>
            <a:r>
              <a:rPr lang="sr-Latn-RS" sz="2000" b="1" dirty="0" err="1"/>
              <a:t>Pál</a:t>
            </a:r>
            <a:r>
              <a:rPr lang="sr-Latn-RS" sz="2000" b="1" dirty="0"/>
              <a:t> </a:t>
            </a:r>
            <a:r>
              <a:rPr lang="sr-Latn-RS" sz="2000" b="1" dirty="0" err="1"/>
              <a:t>Utcai</a:t>
            </a:r>
            <a:r>
              <a:rPr lang="sr-Latn-RS" sz="2000" b="1" dirty="0"/>
              <a:t> </a:t>
            </a:r>
            <a:r>
              <a:rPr lang="sr-Latn-RS" sz="2000" b="1" dirty="0" err="1"/>
              <a:t>Fiúk</a:t>
            </a:r>
            <a:r>
              <a:rPr lang="sr-Latn-RS" sz="2000" dirty="0"/>
              <a:t> </a:t>
            </a:r>
          </a:p>
          <a:p>
            <a:r>
              <a:rPr lang="hr-HR" sz="2000" dirty="0"/>
              <a:t>Prevedeno je i kao Junaci Pavlove ulice</a:t>
            </a:r>
            <a:endParaRPr lang="sr-Latn-RS" sz="2000" dirty="0"/>
          </a:p>
        </p:txBody>
      </p:sp>
    </p:spTree>
    <p:extLst>
      <p:ext uri="{BB962C8B-B14F-4D97-AF65-F5344CB8AC3E}">
        <p14:creationId xmlns:p14="http://schemas.microsoft.com/office/powerpoint/2010/main" val="3069319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4A809D5-3600-46D4-A466-67F2349A54FB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93776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Čuvar mesta za sadržaj 4">
            <a:extLst>
              <a:ext uri="{FF2B5EF4-FFF2-40B4-BE49-F238E27FC236}">
                <a16:creationId xmlns:a16="http://schemas.microsoft.com/office/drawing/2014/main" id="{086DBBF8-0321-4537-9BD2-EB59C0D8F8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7762"/>
          <a:stretch/>
        </p:blipFill>
        <p:spPr>
          <a:xfrm>
            <a:off x="5878849" y="10"/>
            <a:ext cx="6313150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B82B3F81-956E-4CDA-AC53-4BC153BD7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65125"/>
            <a:ext cx="5120114" cy="1692794"/>
          </a:xfrm>
        </p:spPr>
        <p:txBody>
          <a:bodyPr>
            <a:normAutofit/>
          </a:bodyPr>
          <a:lstStyle/>
          <a:p>
            <a:r>
              <a:rPr lang="hr-HR" sz="3700"/>
              <a:t>Kolumnistica ANA MILAS o Dječacima Pavlove ulice kaže sljedeće: </a:t>
            </a:r>
            <a:endParaRPr lang="sr-Latn-RS" sz="370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0D04BE2-61F8-4383-A956-0420A09A72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5120113" cy="3462228"/>
          </a:xfrm>
        </p:spPr>
        <p:txBody>
          <a:bodyPr>
            <a:normAutofit/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8903095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AEBE241-DD22-4ABD-846B-A055D4307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hr-HR" dirty="0"/>
              <a:t>OLUJA IDEJA – ZADATAK:</a:t>
            </a:r>
            <a:endParaRPr lang="sr-Latn-RS" dirty="0"/>
          </a:p>
        </p:txBody>
      </p:sp>
      <p:graphicFrame>
        <p:nvGraphicFramePr>
          <p:cNvPr id="5" name="Čuvar mesta za sadržaj 2">
            <a:extLst>
              <a:ext uri="{FF2B5EF4-FFF2-40B4-BE49-F238E27FC236}">
                <a16:creationId xmlns:a16="http://schemas.microsoft.com/office/drawing/2014/main" id="{5C33D410-A13E-483D-B6D1-CA74F07ACB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768696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547072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502</Words>
  <Application>Microsoft Office PowerPoint</Application>
  <PresentationFormat>Široki ekran</PresentationFormat>
  <Paragraphs>106</Paragraphs>
  <Slides>30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30</vt:i4>
      </vt:variant>
    </vt:vector>
  </HeadingPairs>
  <TitlesOfParts>
    <vt:vector size="34" baseType="lpstr">
      <vt:lpstr>Arial</vt:lpstr>
      <vt:lpstr>Calibri</vt:lpstr>
      <vt:lpstr>Calibri Light</vt:lpstr>
      <vt:lpstr>Office tema</vt:lpstr>
      <vt:lpstr>Pogledajmo najprije jedan kratki FILM</vt:lpstr>
      <vt:lpstr>PowerPoint prezentacija</vt:lpstr>
      <vt:lpstr>PowerPoint prezentacija</vt:lpstr>
      <vt:lpstr>Dječaci Pavlove ulice</vt:lpstr>
      <vt:lpstr>ZADATAK: </vt:lpstr>
      <vt:lpstr>Doznajmo ponešto o autoru</vt:lpstr>
      <vt:lpstr>Izdanja…</vt:lpstr>
      <vt:lpstr>Kolumnistica ANA MILAS o Dječacima Pavlove ulice kaže sljedeće: </vt:lpstr>
      <vt:lpstr>OLUJA IDEJA – ZADATAK:</vt:lpstr>
      <vt:lpstr>LIKOVI: </vt:lpstr>
      <vt:lpstr>LIKOVI: </vt:lpstr>
      <vt:lpstr>PowerPoint prezentacija</vt:lpstr>
      <vt:lpstr>PowerPoint prezentacija</vt:lpstr>
      <vt:lpstr>O SADRŽAJU</vt:lpstr>
      <vt:lpstr>GRUND</vt:lpstr>
      <vt:lpstr>GRUND</vt:lpstr>
      <vt:lpstr>Borba dvije skupine dječaka oko grunda</vt:lpstr>
      <vt:lpstr>Najhrabriji i najmanji među dječacima - NEMECSEK</vt:lpstr>
      <vt:lpstr>MJESTO </vt:lpstr>
      <vt:lpstr>Botanička bašta, Narodni muzej</vt:lpstr>
      <vt:lpstr>Ulica Prater</vt:lpstr>
      <vt:lpstr>Uz spomenik junacima Pavlove ulice</vt:lpstr>
      <vt:lpstr>Inserti iz filma: </vt:lpstr>
      <vt:lpstr>Još par zanimljivosti za kraj…</vt:lpstr>
      <vt:lpstr>Ferenc Molnar</vt:lpstr>
      <vt:lpstr>Nemecsek</vt:lpstr>
      <vt:lpstr>Grund i danas postoji…</vt:lpstr>
      <vt:lpstr>Inspiracija</vt:lpstr>
      <vt:lpstr>I za kraj…    UŽIVAJTE U ČITANJU!</vt:lpstr>
      <vt:lpstr>Rezerva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Pogledajmo najprije jedan kratki FILM</dc:title>
  <dc:creator>LAZIĆ BOJAN</dc:creator>
  <cp:lastModifiedBy>LAZIĆ BOJAN</cp:lastModifiedBy>
  <cp:revision>19</cp:revision>
  <dcterms:created xsi:type="dcterms:W3CDTF">2018-03-04T22:39:33Z</dcterms:created>
  <dcterms:modified xsi:type="dcterms:W3CDTF">2018-03-05T23:10:24Z</dcterms:modified>
</cp:coreProperties>
</file>