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6" r:id="rId11"/>
    <p:sldId id="265" r:id="rId12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0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hr-HR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94013A5-634C-4BBB-8A45-9DA0E4436E45}" type="slidenum">
              <a:rPr lang="hr-HR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95340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25037C-EF64-4259-B107-7A1B2D9E5A34}" type="slidenum">
              <a:rPr lang="hr-HR"/>
              <a:pPr/>
              <a:t>1</a:t>
            </a:fld>
            <a:endParaRPr lang="hr-HR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57860-F4A4-4BAB-8DCA-A3B0F0DD6406}" type="slidenum">
              <a:rPr lang="hr-HR"/>
              <a:pPr/>
              <a:t>11</a:t>
            </a:fld>
            <a:endParaRPr lang="hr-HR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6ED820-D19E-4515-A88D-5F177C693EA6}" type="slidenum">
              <a:rPr lang="hr-HR"/>
              <a:pPr/>
              <a:t>2</a:t>
            </a:fld>
            <a:endParaRPr lang="hr-HR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DE1AE-2768-4ECB-A75E-CADB638F0094}" type="slidenum">
              <a:rPr lang="hr-HR"/>
              <a:pPr/>
              <a:t>3</a:t>
            </a:fld>
            <a:endParaRPr lang="hr-HR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BA4A0E-8A6F-4EB2-9721-EFEF1451446A}" type="slidenum">
              <a:rPr lang="hr-HR"/>
              <a:pPr/>
              <a:t>4</a:t>
            </a:fld>
            <a:endParaRPr lang="hr-HR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44165-C62C-42DC-94F2-84AD75C7FD55}" type="slidenum">
              <a:rPr lang="hr-HR"/>
              <a:pPr/>
              <a:t>5</a:t>
            </a:fld>
            <a:endParaRPr lang="hr-HR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A938F-12DD-49E8-A0D7-E126BBBA9DFB}" type="slidenum">
              <a:rPr lang="hr-HR"/>
              <a:pPr/>
              <a:t>6</a:t>
            </a:fld>
            <a:endParaRPr lang="hr-HR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5F5C4A-036B-435E-832F-A303FD967F48}" type="slidenum">
              <a:rPr lang="hr-HR"/>
              <a:pPr/>
              <a:t>7</a:t>
            </a:fld>
            <a:endParaRPr lang="hr-HR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0C6FF1-D9A2-4D40-BD56-4FD67F7B376B}" type="slidenum">
              <a:rPr lang="hr-HR"/>
              <a:pPr/>
              <a:t>8</a:t>
            </a:fld>
            <a:endParaRPr lang="hr-HR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751F2-4F13-4B1D-94EB-466FCB7D2D4B}" type="slidenum">
              <a:rPr lang="hr-HR"/>
              <a:pPr/>
              <a:t>9</a:t>
            </a:fld>
            <a:endParaRPr lang="hr-HR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4EFB5E-8022-423E-88FC-274F873660D9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DBF5-F465-4FFE-BB8D-86753E2B28FD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3F9312E-EE97-4094-8263-AD999192F891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Naslov, tekst i 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Rezervirano mjesto podnožja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Rezervirano mjesto broja slajda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02A78B-DBFB-482E-A1A4-F84D637B4F2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slov, tekst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7FC9F22-8733-4507-BCB6-7F17E0BA87C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8BE3BA8-90DF-4382-A4C5-3894B231E2B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avokut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0C15121-0047-4751-8E11-BA1B891C6810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E3601-A315-49CB-B5A9-4103DE8A4C66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zervirano mjesto sadržaja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Rezervirano mjesto sadržaja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6" name="Rezervirano mjesto sadržaja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C667773-9F14-42CC-8311-BF639048E008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3" name="Naslov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3B452-5913-49E8-9B84-F95023DCE171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avokut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avokut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470841A-AE7E-4FCA-954C-890FD49A194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ut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avokut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zervirano mjesto sadržaja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1BDB82C-03F0-43BA-A4FE-10D407803FF0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avni poveznik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2EAC0C5-7EDE-4664-A07C-09B956728E82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hr-HR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CC9D4B-44ED-49DB-8776-21AC7E4EF6A5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iklopedija.hr/" TargetMode="External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://pravopis.hr/" TargetMode="External"/><Relationship Id="rId4" Type="http://schemas.openxmlformats.org/officeDocument/2006/relationships/hyperlink" Target="http://proleksis.lzmk.h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0"/>
            <a:ext cx="7776864" cy="126876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hr-HR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hr-H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PRIRUČNA (REFERENTNA) ZBIRKA</a:t>
            </a: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algn="ctr">
              <a:lnSpc>
                <a:spcPct val="80000"/>
              </a:lnSpc>
              <a:buFontTx/>
              <a:buNone/>
            </a:pPr>
            <a:endParaRPr lang="hr-HR" sz="2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9" name="Picture 11" descr="http://img.talkandroid.com/uploads/2013/11/stack_of_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84784"/>
            <a:ext cx="5729697" cy="3816424"/>
          </a:xfrm>
          <a:prstGeom prst="rect">
            <a:avLst/>
          </a:prstGeom>
          <a:noFill/>
        </p:spPr>
      </p:pic>
      <p:pic>
        <p:nvPicPr>
          <p:cNvPr id="2061" name="Picture 13" descr="http://www.resourcedownloads.co.uk/girl_reading_h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23956">
            <a:off x="-76571" y="3312716"/>
            <a:ext cx="2009775" cy="3333750"/>
          </a:xfrm>
          <a:prstGeom prst="rect">
            <a:avLst/>
          </a:prstGeom>
          <a:noFill/>
        </p:spPr>
      </p:pic>
      <p:sp>
        <p:nvSpPr>
          <p:cNvPr id="8" name="TekstniOkvir 7"/>
          <p:cNvSpPr txBox="1"/>
          <p:nvPr/>
        </p:nvSpPr>
        <p:spPr>
          <a:xfrm>
            <a:off x="3923928" y="6381328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>
                <a:solidFill>
                  <a:schemeClr val="bg2"/>
                </a:solidFill>
              </a:rPr>
              <a:t>Marijana Jelinić </a:t>
            </a:r>
            <a:r>
              <a:rPr lang="hr-HR" dirty="0" err="1" smtClean="0">
                <a:solidFill>
                  <a:schemeClr val="bg2"/>
                </a:solidFill>
              </a:rPr>
              <a:t>Pezo</a:t>
            </a:r>
            <a:r>
              <a:rPr lang="hr-HR" dirty="0" smtClean="0">
                <a:solidFill>
                  <a:schemeClr val="bg2"/>
                </a:solidFill>
              </a:rPr>
              <a:t>, prof. i </a:t>
            </a:r>
            <a:r>
              <a:rPr lang="hr-HR" dirty="0" err="1" smtClean="0">
                <a:solidFill>
                  <a:schemeClr val="bg2"/>
                </a:solidFill>
              </a:rPr>
              <a:t>dipl</a:t>
            </a:r>
            <a:r>
              <a:rPr lang="hr-HR" dirty="0" smtClean="0">
                <a:solidFill>
                  <a:schemeClr val="bg2"/>
                </a:solidFill>
              </a:rPr>
              <a:t>. </a:t>
            </a:r>
            <a:r>
              <a:rPr lang="hr-HR" dirty="0" err="1" smtClean="0">
                <a:solidFill>
                  <a:schemeClr val="bg2"/>
                </a:solidFill>
              </a:rPr>
              <a:t>knjiž</a:t>
            </a:r>
            <a:r>
              <a:rPr lang="hr-HR" dirty="0" smtClean="0">
                <a:solidFill>
                  <a:schemeClr val="bg2"/>
                </a:solidFill>
              </a:rPr>
              <a:t>.</a:t>
            </a:r>
            <a:endParaRPr lang="hr-HR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/>
              <a:t>Podijelite se u 5 grupa</a:t>
            </a:r>
          </a:p>
          <a:p>
            <a:r>
              <a:rPr lang="hr-HR" dirty="0" smtClean="0"/>
              <a:t>1. GRUPA - </a:t>
            </a:r>
            <a:r>
              <a:rPr lang="hr-HR" b="1" dirty="0" smtClean="0"/>
              <a:t>Minerva</a:t>
            </a:r>
            <a:r>
              <a:rPr lang="hr-HR" dirty="0" smtClean="0"/>
              <a:t> (Rječnik stranih riječi)</a:t>
            </a:r>
          </a:p>
          <a:p>
            <a:r>
              <a:rPr lang="hr-HR" dirty="0" smtClean="0"/>
              <a:t>2. GRUPA - </a:t>
            </a:r>
            <a:r>
              <a:rPr lang="hr-HR" b="1" dirty="0" smtClean="0"/>
              <a:t>Serpentina</a:t>
            </a:r>
            <a:r>
              <a:rPr lang="hr-HR" dirty="0" smtClean="0"/>
              <a:t> (Veliki školski </a:t>
            </a:r>
            <a:r>
              <a:rPr lang="hr-HR" dirty="0" err="1" smtClean="0"/>
              <a:t>lekikon</a:t>
            </a:r>
            <a:r>
              <a:rPr lang="hr-HR" dirty="0" smtClean="0"/>
              <a:t>)</a:t>
            </a:r>
          </a:p>
          <a:p>
            <a:r>
              <a:rPr lang="hr-HR" dirty="0" smtClean="0"/>
              <a:t>3. GRUPA - </a:t>
            </a:r>
            <a:r>
              <a:rPr lang="hr-HR" b="1" dirty="0" smtClean="0"/>
              <a:t>Mato Lovrak </a:t>
            </a:r>
            <a:r>
              <a:rPr lang="hr-HR" dirty="0" smtClean="0"/>
              <a:t>(Leksikon </a:t>
            </a:r>
            <a:r>
              <a:rPr lang="hr-HR" dirty="0" err="1" smtClean="0"/>
              <a:t>hrv</a:t>
            </a:r>
            <a:r>
              <a:rPr lang="hr-HR" dirty="0" smtClean="0"/>
              <a:t>. pisaca)</a:t>
            </a:r>
          </a:p>
          <a:p>
            <a:r>
              <a:rPr lang="hr-HR" dirty="0" smtClean="0"/>
              <a:t>4. GRUPA - </a:t>
            </a:r>
            <a:r>
              <a:rPr lang="hr-HR" b="1" dirty="0" smtClean="0"/>
              <a:t>Đerdan </a:t>
            </a:r>
            <a:r>
              <a:rPr lang="hr-HR" dirty="0" smtClean="0"/>
              <a:t>(Veliki rječnik </a:t>
            </a:r>
            <a:r>
              <a:rPr lang="hr-HR" dirty="0" err="1" smtClean="0"/>
              <a:t>hrv</a:t>
            </a:r>
            <a:r>
              <a:rPr lang="hr-HR" dirty="0" smtClean="0"/>
              <a:t>. </a:t>
            </a:r>
            <a:r>
              <a:rPr lang="hr-HR" dirty="0" err="1" smtClean="0"/>
              <a:t>jez</a:t>
            </a:r>
            <a:r>
              <a:rPr lang="hr-HR" dirty="0" smtClean="0"/>
              <a:t>.)</a:t>
            </a:r>
          </a:p>
          <a:p>
            <a:r>
              <a:rPr lang="hr-HR" dirty="0" smtClean="0"/>
              <a:t>5. GRUPA -</a:t>
            </a:r>
            <a:r>
              <a:rPr lang="hr-HR" b="1" dirty="0" smtClean="0"/>
              <a:t> </a:t>
            </a:r>
            <a:r>
              <a:rPr lang="hr-HR" b="1" dirty="0" err="1" smtClean="0"/>
              <a:t>Allosaurus</a:t>
            </a:r>
            <a:r>
              <a:rPr lang="hr-HR" b="1" dirty="0" smtClean="0"/>
              <a:t> </a:t>
            </a:r>
            <a:r>
              <a:rPr lang="hr-HR" dirty="0" smtClean="0"/>
              <a:t>(Enciklopedija znanja</a:t>
            </a:r>
            <a:r>
              <a:rPr lang="hr-HR" dirty="0" smtClean="0"/>
              <a:t>)</a:t>
            </a:r>
          </a:p>
          <a:p>
            <a:endParaRPr lang="hr-HR" dirty="0" smtClean="0"/>
          </a:p>
          <a:p>
            <a:r>
              <a:rPr lang="hr-HR" dirty="0" smtClean="0"/>
              <a:t>Za odgovore je potrebno koristiti različite knjige iz priručne zbirke</a:t>
            </a:r>
            <a:endParaRPr lang="hr-HR" dirty="0"/>
          </a:p>
          <a:p>
            <a:r>
              <a:rPr lang="hr-HR" dirty="0" smtClean="0"/>
              <a:t>Svaka grupa treba koristiti barem četiri knjige i odgovoriti na min. 4 pitanja.</a:t>
            </a:r>
            <a:endParaRPr lang="hr-HR" dirty="0" smtClean="0"/>
          </a:p>
          <a:p>
            <a:pPr>
              <a:buNone/>
            </a:pPr>
            <a:endParaRPr lang="hr-HR" dirty="0" smtClean="0"/>
          </a:p>
          <a:p>
            <a:r>
              <a:rPr lang="hr-HR" dirty="0" smtClean="0"/>
              <a:t>U rješavanju zadataka SVI sudjeluju!</a:t>
            </a:r>
            <a:endParaRPr lang="hr-HR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ISTRAŽIVAČKI RAD</a:t>
            </a: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534400" cy="758952"/>
          </a:xfrm>
        </p:spPr>
        <p:txBody>
          <a:bodyPr/>
          <a:lstStyle/>
          <a:p>
            <a:r>
              <a:rPr lang="sr-Latn-CS" dirty="0" smtClean="0"/>
              <a:t>ISTRAŽIVAČKI RAD</a:t>
            </a:r>
            <a:endParaRPr lang="sr-Latn-C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CS" b="1" u="sng" dirty="0" smtClean="0"/>
              <a:t>UPUTE:</a:t>
            </a:r>
          </a:p>
          <a:p>
            <a:r>
              <a:rPr lang="sr-Latn-CS" dirty="0" smtClean="0"/>
              <a:t>Dobro znati abecedu!</a:t>
            </a:r>
          </a:p>
          <a:p>
            <a:r>
              <a:rPr lang="sr-Latn-CS" dirty="0" smtClean="0"/>
              <a:t>Riječ ili pojam na lijevom gornjem uglu stranice je </a:t>
            </a:r>
            <a:r>
              <a:rPr lang="sr-Latn-CS" b="1" u="sng" dirty="0" smtClean="0"/>
              <a:t>početna</a:t>
            </a:r>
            <a:r>
              <a:rPr lang="sr-Latn-CS" dirty="0" smtClean="0"/>
              <a:t> riječ na toj stranici, a riječ na desnom gornjem uglu je </a:t>
            </a:r>
            <a:r>
              <a:rPr lang="sr-Latn-CS" b="1" u="sng" dirty="0" smtClean="0"/>
              <a:t>posljednja</a:t>
            </a:r>
            <a:r>
              <a:rPr lang="sr-Latn-CS" dirty="0" smtClean="0"/>
              <a:t> riječ ili pojam te stranice! – To su riječi vodilje kroz abecedu!</a:t>
            </a:r>
          </a:p>
          <a:p>
            <a:r>
              <a:rPr lang="sr-Latn-CS" dirty="0" smtClean="0"/>
              <a:t>Prilikom pretraživanja posluži se popisom značenja KRATICA ili SKRAĆENICA</a:t>
            </a:r>
          </a:p>
          <a:p>
            <a:r>
              <a:rPr lang="sr-Latn-CS" dirty="0" smtClean="0"/>
              <a:t>Kod pretraživanja “Enciklopedije znanja” koristi KAZALO</a:t>
            </a:r>
          </a:p>
          <a:p>
            <a:endParaRPr lang="sr-Latn-CS" dirty="0" smtClean="0"/>
          </a:p>
          <a:p>
            <a:r>
              <a:rPr lang="sr-Latn-CS" dirty="0" smtClean="0"/>
              <a:t>SRETNO ISTRAŽIVANJE!</a:t>
            </a:r>
          </a:p>
          <a:p>
            <a:endParaRPr lang="sr-Latn-CS" dirty="0" smtClean="0"/>
          </a:p>
          <a:p>
            <a:endParaRPr lang="sr-Latn-CS" dirty="0" smtClean="0"/>
          </a:p>
          <a:p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hr-HR" dirty="0">
                <a:solidFill>
                  <a:schemeClr val="bg1"/>
                </a:solidFill>
              </a:rPr>
              <a:t>Definicija…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28800"/>
            <a:ext cx="4038600" cy="4456113"/>
          </a:xfrm>
        </p:spPr>
        <p:txBody>
          <a:bodyPr/>
          <a:lstStyle/>
          <a:p>
            <a:r>
              <a:rPr lang="hr-HR" sz="2000" b="1" dirty="0">
                <a:solidFill>
                  <a:schemeClr val="bg2"/>
                </a:solidFill>
              </a:rPr>
              <a:t>PRIRUČNA ZBIRKA</a:t>
            </a:r>
            <a:r>
              <a:rPr lang="hr-HR" sz="2000" dirty="0">
                <a:solidFill>
                  <a:schemeClr val="bg2"/>
                </a:solidFill>
              </a:rPr>
              <a:t> – posebna skupina knjiga s obiljem informacija iz svih područja, namijenjena brzom pronalaženju potrebnih informacija</a:t>
            </a:r>
          </a:p>
          <a:p>
            <a:r>
              <a:rPr lang="hr-HR" sz="2000" dirty="0">
                <a:solidFill>
                  <a:schemeClr val="bg2"/>
                </a:solidFill>
              </a:rPr>
              <a:t>Pri ruci</a:t>
            </a:r>
          </a:p>
          <a:p>
            <a:r>
              <a:rPr lang="hr-HR" sz="2000" dirty="0">
                <a:solidFill>
                  <a:schemeClr val="bg2"/>
                </a:solidFill>
              </a:rPr>
              <a:t>PRIRUČNU ZBRIKU ČINE: </a:t>
            </a:r>
            <a:r>
              <a:rPr lang="hr-HR" sz="2000" b="1" i="1" dirty="0">
                <a:solidFill>
                  <a:schemeClr val="bg2"/>
                </a:solidFill>
              </a:rPr>
              <a:t>enciklopedije, leksikoni, atlasi, rječnici, enciklopedijski priručnici…</a:t>
            </a:r>
          </a:p>
        </p:txBody>
      </p:sp>
      <p:pic>
        <p:nvPicPr>
          <p:cNvPr id="20494" name="Picture 14" descr="http://ellengregory.files.wordpress.com/2013/06/reference-book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628800"/>
            <a:ext cx="4534759" cy="3744416"/>
          </a:xfrm>
          <a:prstGeom prst="rect">
            <a:avLst/>
          </a:prstGeom>
          <a:noFill/>
        </p:spPr>
      </p:pic>
      <p:pic>
        <p:nvPicPr>
          <p:cNvPr id="20496" name="Picture 16" descr="http://ccjhs.shcsc.k12.in.us/7bookclub1314/book%20worm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93207">
            <a:off x="3479411" y="5144722"/>
            <a:ext cx="1963688" cy="19636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243887" cy="1080120"/>
          </a:xfrm>
        </p:spPr>
        <p:txBody>
          <a:bodyPr/>
          <a:lstStyle/>
          <a:p>
            <a:pPr algn="l"/>
            <a:r>
              <a:rPr lang="hr-HR" dirty="0">
                <a:solidFill>
                  <a:schemeClr val="bg1"/>
                </a:solidFill>
              </a:rPr>
              <a:t>Gdje se nalazi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7504" y="2060848"/>
            <a:ext cx="8229600" cy="3368416"/>
          </a:xfrm>
        </p:spPr>
        <p:txBody>
          <a:bodyPr>
            <a:normAutofit fontScale="92500" lnSpcReduction="20000"/>
          </a:bodyPr>
          <a:lstStyle/>
          <a:p>
            <a:r>
              <a:rPr lang="hr-HR" dirty="0">
                <a:solidFill>
                  <a:schemeClr val="bg1"/>
                </a:solidFill>
              </a:rPr>
              <a:t>U knjižnici zauzima posebno mjesto – te su knjige dobro pohranjene u staklenim ormarima, razvrstane prema vrstama kojima pripadaju</a:t>
            </a:r>
            <a:r>
              <a:rPr lang="hr-HR" dirty="0" smtClean="0">
                <a:solidFill>
                  <a:schemeClr val="bg1"/>
                </a:solidFill>
              </a:rPr>
              <a:t>.</a:t>
            </a:r>
          </a:p>
          <a:p>
            <a:endParaRPr lang="hr-HR" dirty="0">
              <a:solidFill>
                <a:schemeClr val="bg1"/>
              </a:solidFill>
            </a:endParaRPr>
          </a:p>
          <a:p>
            <a:r>
              <a:rPr lang="hr-HR" dirty="0">
                <a:solidFill>
                  <a:schemeClr val="bg1"/>
                </a:solidFill>
              </a:rPr>
              <a:t>KNJIGE REFERENTNE (PRIRUČNE) ZBRIKE </a:t>
            </a:r>
            <a:r>
              <a:rPr lang="hr-HR" b="1" u="sng" dirty="0">
                <a:solidFill>
                  <a:schemeClr val="bg1"/>
                </a:solidFill>
              </a:rPr>
              <a:t>NE IZNOSIMO </a:t>
            </a:r>
            <a:r>
              <a:rPr lang="hr-HR" dirty="0">
                <a:solidFill>
                  <a:schemeClr val="bg1"/>
                </a:solidFill>
              </a:rPr>
              <a:t> iz knjižnice – njima se koristimo u </a:t>
            </a:r>
            <a:r>
              <a:rPr lang="hr-HR" dirty="0" smtClean="0">
                <a:solidFill>
                  <a:schemeClr val="bg1"/>
                </a:solidFill>
              </a:rPr>
              <a:t>čitaonici.</a:t>
            </a:r>
          </a:p>
          <a:p>
            <a:endParaRPr lang="hr-HR" dirty="0" smtClean="0">
              <a:solidFill>
                <a:schemeClr val="bg1"/>
              </a:solidFill>
            </a:endParaRPr>
          </a:p>
          <a:p>
            <a:r>
              <a:rPr lang="hr-HR" b="1" dirty="0" smtClean="0">
                <a:solidFill>
                  <a:schemeClr val="bg1"/>
                </a:solidFill>
              </a:rPr>
              <a:t>Zašto?</a:t>
            </a:r>
            <a:endParaRPr lang="hr-HR" b="1" dirty="0">
              <a:solidFill>
                <a:schemeClr val="bg1"/>
              </a:solidFill>
            </a:endParaRPr>
          </a:p>
        </p:txBody>
      </p:sp>
      <p:pic>
        <p:nvPicPr>
          <p:cNvPr id="21510" name="Picture 6" descr="question-mark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0"/>
            <a:ext cx="1525587" cy="184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22350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Enciklopedije…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4176712" cy="445611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hr-HR" sz="2000" i="1" dirty="0">
                <a:solidFill>
                  <a:schemeClr val="bg2"/>
                </a:solidFill>
              </a:rPr>
              <a:t>Enciklopedija – znanstveno djelo koje donosi sustavan prikaz znanja i općih </a:t>
            </a:r>
            <a:r>
              <a:rPr lang="hr-HR" sz="2000" i="1" dirty="0" smtClean="0">
                <a:solidFill>
                  <a:schemeClr val="bg2"/>
                </a:solidFill>
              </a:rPr>
              <a:t>podataka</a:t>
            </a:r>
          </a:p>
          <a:p>
            <a:pPr>
              <a:lnSpc>
                <a:spcPct val="9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postoji nekoliko vrsta: </a:t>
            </a:r>
            <a:r>
              <a:rPr lang="hr-HR" sz="2000" b="1" dirty="0">
                <a:solidFill>
                  <a:schemeClr val="bg2"/>
                </a:solidFill>
              </a:rPr>
              <a:t>OPĆE, SPECIJALNE, </a:t>
            </a:r>
            <a:r>
              <a:rPr lang="hr-HR" sz="2000" b="1" dirty="0" smtClean="0">
                <a:solidFill>
                  <a:schemeClr val="bg2"/>
                </a:solidFill>
              </a:rPr>
              <a:t>DJEČJE…</a:t>
            </a:r>
          </a:p>
          <a:p>
            <a:pPr>
              <a:lnSpc>
                <a:spcPct val="90000"/>
              </a:lnSpc>
              <a:buNone/>
            </a:pPr>
            <a:endParaRPr lang="hr-HR" sz="2000" b="1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P</a:t>
            </a:r>
            <a:r>
              <a:rPr lang="hr-HR" sz="2000" dirty="0" smtClean="0">
                <a:solidFill>
                  <a:schemeClr val="bg2"/>
                </a:solidFill>
              </a:rPr>
              <a:t>ojmovi </a:t>
            </a:r>
            <a:r>
              <a:rPr lang="hr-HR" sz="2000" dirty="0">
                <a:solidFill>
                  <a:schemeClr val="bg2"/>
                </a:solidFill>
              </a:rPr>
              <a:t>u enciklopedijama složeni su abecednim redom i obrađeni tako detaljno da za svaki odabrani pojam daju sve bitne informacije, a uz to i upućuju na druge izvore </a:t>
            </a:r>
            <a:r>
              <a:rPr lang="hr-HR" sz="2000" dirty="0" smtClean="0">
                <a:solidFill>
                  <a:schemeClr val="bg2"/>
                </a:solidFill>
              </a:rPr>
              <a:t>znanja</a:t>
            </a: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2"/>
              </a:solidFill>
            </a:endParaRPr>
          </a:p>
          <a:p>
            <a:pPr lvl="0">
              <a:lnSpc>
                <a:spcPct val="90000"/>
              </a:lnSpc>
            </a:pPr>
            <a:r>
              <a:rPr lang="hr-HR" sz="2000" b="1" dirty="0" smtClean="0">
                <a:solidFill>
                  <a:schemeClr val="bg2"/>
                </a:solidFill>
              </a:rPr>
              <a:t>Enciklopedija u više svezaka</a:t>
            </a: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hr-HR" sz="2000" dirty="0">
              <a:solidFill>
                <a:schemeClr val="bg1"/>
              </a:solidFill>
            </a:endParaRPr>
          </a:p>
        </p:txBody>
      </p:sp>
      <p:pic>
        <p:nvPicPr>
          <p:cNvPr id="22534" name="Picture 6" descr="djecja-slikovna-enciklopedij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 rot="20982196">
            <a:off x="6407559" y="242184"/>
            <a:ext cx="1598613" cy="2151063"/>
          </a:xfrm>
        </p:spPr>
      </p:pic>
      <p:pic>
        <p:nvPicPr>
          <p:cNvPr id="22536" name="Picture 8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31737">
            <a:off x="4355976" y="1772816"/>
            <a:ext cx="1905000" cy="2305050"/>
          </a:xfrm>
          <a:prstGeom prst="rect">
            <a:avLst/>
          </a:prstGeom>
          <a:noFill/>
        </p:spPr>
      </p:pic>
      <p:pic>
        <p:nvPicPr>
          <p:cNvPr id="22540" name="Content Placeholder 5" descr="knjiga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63818">
            <a:off x="6694989" y="1702305"/>
            <a:ext cx="2048767" cy="3240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Encyclopedia_of_Mathematics,_Complete_Se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797152"/>
            <a:ext cx="3528392" cy="198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332656"/>
            <a:ext cx="8243887" cy="949325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Leksikoni…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4392613" cy="44561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hr-HR" sz="2000" i="1" dirty="0">
                <a:solidFill>
                  <a:schemeClr val="bg2"/>
                </a:solidFill>
              </a:rPr>
              <a:t>Leksikon (grč. Leksikon) – knjiga u kojoj su abecednim redom poredani i protumačeni pojmovi iz raznih područja ili iz odabranoga područja</a:t>
            </a: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S</a:t>
            </a:r>
            <a:r>
              <a:rPr lang="hr-HR" sz="2000" dirty="0" smtClean="0">
                <a:solidFill>
                  <a:schemeClr val="bg2"/>
                </a:solidFill>
              </a:rPr>
              <a:t>adržava </a:t>
            </a:r>
            <a:r>
              <a:rPr lang="hr-HR" sz="2000" b="1" dirty="0" smtClean="0">
                <a:solidFill>
                  <a:schemeClr val="bg2"/>
                </a:solidFill>
              </a:rPr>
              <a:t>vrlo </a:t>
            </a:r>
            <a:r>
              <a:rPr lang="hr-HR" sz="2000" b="1" dirty="0">
                <a:solidFill>
                  <a:schemeClr val="bg2"/>
                </a:solidFill>
              </a:rPr>
              <a:t>sažetu </a:t>
            </a:r>
            <a:r>
              <a:rPr lang="hr-HR" sz="2000" dirty="0">
                <a:solidFill>
                  <a:schemeClr val="bg2"/>
                </a:solidFill>
              </a:rPr>
              <a:t>informaciju s temeljnim činjenicama o temi </a:t>
            </a:r>
            <a:r>
              <a:rPr lang="hr-HR" sz="2000" dirty="0" smtClean="0">
                <a:solidFill>
                  <a:schemeClr val="bg2"/>
                </a:solidFill>
              </a:rPr>
              <a:t>koju obrađuju</a:t>
            </a:r>
          </a:p>
          <a:p>
            <a:pPr>
              <a:lnSpc>
                <a:spcPct val="9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dirty="0">
                <a:solidFill>
                  <a:schemeClr val="bg2"/>
                </a:solidFill>
              </a:rPr>
              <a:t>D</a:t>
            </a:r>
            <a:r>
              <a:rPr lang="hr-HR" sz="2000" dirty="0" smtClean="0">
                <a:solidFill>
                  <a:schemeClr val="bg2"/>
                </a:solidFill>
              </a:rPr>
              <a:t>ijele </a:t>
            </a:r>
            <a:r>
              <a:rPr lang="hr-HR" sz="2000" dirty="0">
                <a:solidFill>
                  <a:schemeClr val="bg2"/>
                </a:solidFill>
              </a:rPr>
              <a:t>se na OPĆE I </a:t>
            </a:r>
            <a:r>
              <a:rPr lang="hr-HR" sz="2000" dirty="0" smtClean="0">
                <a:solidFill>
                  <a:schemeClr val="bg2"/>
                </a:solidFill>
              </a:rPr>
              <a:t>POSEBNE</a:t>
            </a:r>
          </a:p>
          <a:p>
            <a:pPr>
              <a:lnSpc>
                <a:spcPct val="9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</a:pPr>
            <a:r>
              <a:rPr lang="hr-HR" sz="2000" b="1" dirty="0">
                <a:solidFill>
                  <a:schemeClr val="bg2"/>
                </a:solidFill>
              </a:rPr>
              <a:t>P</a:t>
            </a:r>
            <a:r>
              <a:rPr lang="hr-HR" sz="2000" b="1" dirty="0" smtClean="0">
                <a:solidFill>
                  <a:schemeClr val="bg2"/>
                </a:solidFill>
              </a:rPr>
              <a:t>osebni 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► </a:t>
            </a:r>
            <a:r>
              <a:rPr lang="hr-HR" sz="2000" dirty="0">
                <a:solidFill>
                  <a:schemeClr val="bg2"/>
                </a:solidFill>
                <a:cs typeface="Times New Roman" pitchFamily="18" charset="0"/>
              </a:rPr>
              <a:t>usustavljeni prema potrebama korisnika kojima su namijenjeni.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Npr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VELIKI ŠKOLSKI LEKSIKON, </a:t>
            </a:r>
            <a:r>
              <a:rPr lang="hr-HR" sz="2000" b="1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LEKSIKON</a:t>
            </a:r>
            <a:r>
              <a:rPr lang="hr-HR" sz="20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HRVATSKIH PISACA, LEKSIKON STRANIH PISACA…</a:t>
            </a:r>
          </a:p>
        </p:txBody>
      </p:sp>
      <p:pic>
        <p:nvPicPr>
          <p:cNvPr id="23561" name="Picture 9" descr="1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188913"/>
            <a:ext cx="1905000" cy="2886075"/>
          </a:xfrm>
          <a:prstGeom prst="rect">
            <a:avLst/>
          </a:prstGeom>
          <a:noFill/>
        </p:spPr>
      </p:pic>
      <p:pic>
        <p:nvPicPr>
          <p:cNvPr id="23565" name="Picture 4" descr="vjera_lopac_leksiko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2617">
            <a:off x="4714248" y="2544886"/>
            <a:ext cx="2503488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404664"/>
            <a:ext cx="8243887" cy="877887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Rječnici…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84784"/>
            <a:ext cx="5111750" cy="396021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prema </a:t>
            </a:r>
            <a:r>
              <a:rPr lang="hr-HR" sz="2000" b="1" dirty="0">
                <a:solidFill>
                  <a:schemeClr val="bg2"/>
                </a:solidFill>
              </a:rPr>
              <a:t>namjeni</a:t>
            </a:r>
            <a:r>
              <a:rPr lang="hr-HR" sz="2000" dirty="0">
                <a:solidFill>
                  <a:schemeClr val="bg2"/>
                </a:solidFill>
              </a:rPr>
              <a:t> dijelimo: </a:t>
            </a:r>
            <a:r>
              <a:rPr lang="hr-HR" sz="2000" i="1" dirty="0">
                <a:solidFill>
                  <a:schemeClr val="bg2"/>
                </a:solidFill>
              </a:rPr>
              <a:t>jednojezični, dvojezični i višejezični, frazeološki, slikovni…</a:t>
            </a: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sadrže pojmove poredane abecednim redom i objašnjenja značenja i uporabe riječi koje sadržavaju</a:t>
            </a:r>
            <a:r>
              <a:rPr lang="hr-HR" sz="2000" dirty="0" smtClean="0">
                <a:solidFill>
                  <a:schemeClr val="bg2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JEDNOJEZIČNI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</a:p>
          <a:p>
            <a:pPr>
              <a:lnSpc>
                <a:spcPct val="8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DVOJEZIČNI I VIŠEJEZIČNI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b="1" dirty="0">
                <a:solidFill>
                  <a:schemeClr val="bg2"/>
                </a:solidFill>
              </a:rPr>
              <a:t>SLIKOVNI </a:t>
            </a:r>
            <a:r>
              <a:rPr lang="hr-HR" sz="2000" b="1" dirty="0" smtClean="0">
                <a:solidFill>
                  <a:schemeClr val="bg2"/>
                </a:solidFill>
              </a:rPr>
              <a:t>RJEČNICI</a:t>
            </a:r>
            <a:endParaRPr lang="hr-HR" sz="2000" dirty="0">
              <a:solidFill>
                <a:schemeClr val="bg2"/>
              </a:solidFill>
            </a:endParaRPr>
          </a:p>
        </p:txBody>
      </p:sp>
      <p:pic>
        <p:nvPicPr>
          <p:cNvPr id="24591" name="Picture 15" descr="31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836712"/>
            <a:ext cx="1930400" cy="2879725"/>
          </a:xfrm>
          <a:prstGeom prst="rect">
            <a:avLst/>
          </a:prstGeom>
          <a:noFill/>
        </p:spPr>
      </p:pic>
      <p:pic>
        <p:nvPicPr>
          <p:cNvPr id="24592" name="Content Placeholder 5" descr="imag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94884">
            <a:off x="5724525" y="3860800"/>
            <a:ext cx="19827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4" name="Picture 18" descr="31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14789">
            <a:off x="5077380" y="1005126"/>
            <a:ext cx="1754187" cy="252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8243887" cy="1022350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Atlasi…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12776"/>
            <a:ext cx="5194300" cy="44561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hr-HR" sz="2000" i="1" dirty="0">
                <a:solidFill>
                  <a:schemeClr val="bg2"/>
                </a:solidFill>
              </a:rPr>
              <a:t>Atlas (grč. Atlas – div iz grčke mitologije)  - zbirka geografskih karata i drugih znanstvenih karata, prikaza i slika</a:t>
            </a: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su knjige zemljopisnih karata, a ovisno o vrsti atlasa, uključuju i činjenice </a:t>
            </a:r>
            <a:r>
              <a:rPr lang="hr-HR" sz="2000" dirty="0" smtClean="0">
                <a:solidFill>
                  <a:schemeClr val="bg2"/>
                </a:solidFill>
              </a:rPr>
              <a:t>potrebne </a:t>
            </a:r>
            <a:r>
              <a:rPr lang="hr-HR" sz="2000" dirty="0">
                <a:solidFill>
                  <a:schemeClr val="bg2"/>
                </a:solidFill>
              </a:rPr>
              <a:t>za objašnjenje prikazanih sadržaja</a:t>
            </a:r>
            <a:r>
              <a:rPr lang="hr-HR" sz="2000" dirty="0" smtClean="0">
                <a:solidFill>
                  <a:schemeClr val="bg2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 smtClean="0">
                <a:solidFill>
                  <a:schemeClr val="bg2"/>
                </a:solidFill>
              </a:rPr>
              <a:t>ŠKOLSKI </a:t>
            </a:r>
            <a:r>
              <a:rPr lang="hr-HR" sz="2000" dirty="0">
                <a:solidFill>
                  <a:schemeClr val="bg2"/>
                </a:solidFill>
              </a:rPr>
              <a:t>ATLASI sadržavaju zemljopisne karte potrebne u školskom proučavanju zemljopisnih i povijesnih sadržaja </a:t>
            </a:r>
            <a:r>
              <a:rPr lang="hr-HR" sz="2000" dirty="0">
                <a:solidFill>
                  <a:schemeClr val="bg1"/>
                </a:solidFill>
              </a:rPr>
              <a:t>i </a:t>
            </a:r>
            <a:r>
              <a:rPr lang="hr-HR" sz="2000" dirty="0" err="1">
                <a:solidFill>
                  <a:schemeClr val="bg1"/>
                </a:solidFill>
              </a:rPr>
              <a:t>sl</a:t>
            </a:r>
            <a:r>
              <a:rPr lang="hr-HR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5618" name="Picture 18" descr="veliki_atlas_hrvats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4222">
            <a:off x="6156176" y="3185592"/>
            <a:ext cx="2673513" cy="3672408"/>
          </a:xfrm>
          <a:prstGeom prst="rect">
            <a:avLst/>
          </a:prstGeom>
          <a:noFill/>
        </p:spPr>
      </p:pic>
      <p:pic>
        <p:nvPicPr>
          <p:cNvPr id="25620" name="Picture 20" descr="http://www.walkerbrothers.eu/Site/themed_images/atla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88640"/>
            <a:ext cx="1577391" cy="2852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43887" cy="804862"/>
          </a:xfrm>
        </p:spPr>
        <p:txBody>
          <a:bodyPr/>
          <a:lstStyle/>
          <a:p>
            <a:pPr algn="l"/>
            <a:r>
              <a:rPr lang="hr-HR" b="1" dirty="0" smtClean="0">
                <a:solidFill>
                  <a:schemeClr val="bg1"/>
                </a:solidFill>
              </a:rPr>
              <a:t>Nešto više…</a:t>
            </a:r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484784"/>
            <a:ext cx="6408737" cy="44561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Želja za skupljanjem cjelokupnog ljudskog znanja vrlo je stara… prvi veliki priručnici enciklopedijskog tipa pojavljuju se potkraj 17. stoljeća</a:t>
            </a:r>
          </a:p>
          <a:p>
            <a:pPr>
              <a:lnSpc>
                <a:spcPct val="80000"/>
              </a:lnSpc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Jedna od </a:t>
            </a:r>
            <a:r>
              <a:rPr lang="hr-HR" sz="2000" dirty="0" err="1">
                <a:solidFill>
                  <a:schemeClr val="bg2"/>
                </a:solidFill>
              </a:rPr>
              <a:t>najsveobuhvatnijih</a:t>
            </a:r>
            <a:r>
              <a:rPr lang="hr-HR" sz="2000" dirty="0">
                <a:solidFill>
                  <a:schemeClr val="bg2"/>
                </a:solidFill>
              </a:rPr>
              <a:t> svjetskih enciklopedija jest </a:t>
            </a:r>
            <a:r>
              <a:rPr lang="hr-HR" sz="2000" b="1" dirty="0">
                <a:solidFill>
                  <a:schemeClr val="bg2"/>
                </a:solidFill>
              </a:rPr>
              <a:t>ENCYCLOPEDIA BRITTANICA, koja je počela izlaziti 1771</a:t>
            </a:r>
            <a:r>
              <a:rPr lang="hr-HR" sz="2000" dirty="0">
                <a:solidFill>
                  <a:schemeClr val="bg2"/>
                </a:solidFill>
              </a:rPr>
              <a:t>. godine a dopunjuje se i proširuje do danas. Šesnaesto izdanje objavljeno je 1998. godine i imalo je 33 sveska, a dopunjavanje enciklopedije još traje</a:t>
            </a:r>
            <a:r>
              <a:rPr lang="hr-HR" sz="2000" dirty="0" smtClean="0">
                <a:solidFill>
                  <a:schemeClr val="bg2"/>
                </a:solidFill>
              </a:rPr>
              <a:t>…</a:t>
            </a: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Dostupna je na CD-ROM-u i na </a:t>
            </a:r>
            <a:r>
              <a:rPr lang="hr-HR" sz="2000" dirty="0" smtClean="0">
                <a:solidFill>
                  <a:schemeClr val="bg2"/>
                </a:solidFill>
              </a:rPr>
              <a:t>Internetu</a:t>
            </a:r>
            <a:r>
              <a:rPr lang="hr-HR" sz="2000" dirty="0" smtClean="0">
                <a:solidFill>
                  <a:schemeClr val="bg1"/>
                </a:solidFill>
                <a:hlinkClick r:id="rId3"/>
              </a:rPr>
              <a:t> www.britannica.com</a:t>
            </a:r>
            <a:endParaRPr lang="hr-HR" sz="2000" dirty="0" smtClean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  <a:buNone/>
            </a:pPr>
            <a:endParaRPr lang="hr-HR" sz="2000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</a:pPr>
            <a:r>
              <a:rPr lang="hr-HR" sz="2000" dirty="0">
                <a:solidFill>
                  <a:schemeClr val="bg2"/>
                </a:solidFill>
              </a:rPr>
              <a:t>U Republici Hrvatskoj objavljivanjem enciklopedija bavi se posebna </a:t>
            </a:r>
            <a:r>
              <a:rPr lang="hr-HR" sz="2000" dirty="0" smtClean="0">
                <a:solidFill>
                  <a:schemeClr val="bg2"/>
                </a:solidFill>
              </a:rPr>
              <a:t>ustanova </a:t>
            </a:r>
            <a:r>
              <a:rPr lang="hr-HR" sz="2000" b="1" i="1" dirty="0">
                <a:solidFill>
                  <a:schemeClr val="bg2"/>
                </a:solidFill>
              </a:rPr>
              <a:t>Leksikografski zavod Miroslav </a:t>
            </a:r>
            <a:r>
              <a:rPr lang="hr-HR" sz="2000" b="1" i="1" dirty="0" smtClean="0">
                <a:solidFill>
                  <a:schemeClr val="bg2"/>
                </a:solidFill>
              </a:rPr>
              <a:t>Krleža</a:t>
            </a:r>
            <a:endParaRPr lang="hr-HR" sz="2000" b="1" i="1" dirty="0">
              <a:solidFill>
                <a:schemeClr val="bg2"/>
              </a:solidFill>
            </a:endParaRPr>
          </a:p>
        </p:txBody>
      </p:sp>
      <p:pic>
        <p:nvPicPr>
          <p:cNvPr id="20482" name="Picture 2" descr="https://upload.wikimedia.org/wikipedia/commons/thumb/c/c7/3rdBritannica.JPG/200px-3rdBritannic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772816"/>
            <a:ext cx="2699792" cy="2713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Slikovni rezultat za britanni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5478398"/>
            <a:ext cx="4788024" cy="1379601"/>
          </a:xfrm>
          <a:prstGeom prst="rect">
            <a:avLst/>
          </a:prstGeom>
          <a:noFill/>
        </p:spPr>
      </p:pic>
      <p:sp>
        <p:nvSpPr>
          <p:cNvPr id="8" name="Pravokutnik 7"/>
          <p:cNvSpPr/>
          <p:nvPr/>
        </p:nvSpPr>
        <p:spPr>
          <a:xfrm>
            <a:off x="323528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43887" cy="804862"/>
          </a:xfrm>
        </p:spPr>
        <p:txBody>
          <a:bodyPr/>
          <a:lstStyle/>
          <a:p>
            <a:pPr algn="l"/>
            <a:r>
              <a:rPr lang="hr-HR" b="1" dirty="0">
                <a:solidFill>
                  <a:schemeClr val="bg1"/>
                </a:solidFill>
              </a:rPr>
              <a:t>Danas…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412776"/>
            <a:ext cx="8229600" cy="5112568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hr-HR" sz="2000" dirty="0">
                <a:solidFill>
                  <a:schemeClr val="bg1"/>
                </a:solidFill>
              </a:rPr>
              <a:t>N</a:t>
            </a:r>
            <a:r>
              <a:rPr lang="hr-HR" sz="2000" dirty="0" smtClean="0">
                <a:solidFill>
                  <a:schemeClr val="bg1"/>
                </a:solidFill>
              </a:rPr>
              <a:t>a </a:t>
            </a:r>
            <a:r>
              <a:rPr lang="hr-HR" sz="2000" dirty="0">
                <a:solidFill>
                  <a:schemeClr val="bg1"/>
                </a:solidFill>
              </a:rPr>
              <a:t>i</a:t>
            </a:r>
            <a:r>
              <a:rPr lang="hr-HR" sz="2000" dirty="0" smtClean="0">
                <a:solidFill>
                  <a:schemeClr val="bg1"/>
                </a:solidFill>
              </a:rPr>
              <a:t>nternetu je moguće pretraživati </a:t>
            </a:r>
            <a:r>
              <a:rPr lang="hr-HR" sz="2000" dirty="0">
                <a:solidFill>
                  <a:schemeClr val="bg1"/>
                </a:solidFill>
              </a:rPr>
              <a:t>gotovo sve velike svjetske </a:t>
            </a:r>
            <a:r>
              <a:rPr lang="hr-HR" sz="2000" dirty="0" smtClean="0">
                <a:solidFill>
                  <a:schemeClr val="bg1"/>
                </a:solidFill>
              </a:rPr>
              <a:t>enciklopedije</a:t>
            </a: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Mrežno izdanje Hrvatske enciklopedije </a:t>
            </a:r>
            <a:r>
              <a:rPr lang="hr-HR" sz="2000" dirty="0" smtClean="0">
                <a:solidFill>
                  <a:schemeClr val="bg1">
                    <a:lumMod val="75000"/>
                  </a:schemeClr>
                </a:solidFill>
                <a:hlinkClick r:id="rId3"/>
              </a:rPr>
              <a:t>www.enciklopedija.hr</a:t>
            </a:r>
            <a:endParaRPr lang="hr-HR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hr-HR" sz="2000" dirty="0" err="1" smtClean="0">
                <a:solidFill>
                  <a:schemeClr val="bg1"/>
                </a:solidFill>
              </a:rPr>
              <a:t>Proleksis</a:t>
            </a:r>
            <a:r>
              <a:rPr lang="hr-HR" sz="2000" dirty="0" smtClean="0">
                <a:solidFill>
                  <a:schemeClr val="bg1"/>
                </a:solidFill>
              </a:rPr>
              <a:t> enciklopedija (opća)</a:t>
            </a: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  <a:hlinkClick r:id="rId4"/>
              </a:rPr>
              <a:t>http://proleksis.lzmk.hr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WIKIPEDIJA – slobodna </a:t>
            </a: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Enciklopedija</a:t>
            </a: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r>
              <a:rPr lang="hr-HR" sz="2000" dirty="0" smtClean="0">
                <a:solidFill>
                  <a:schemeClr val="bg1"/>
                </a:solidFill>
              </a:rPr>
              <a:t>Hrvatski pravopis </a:t>
            </a: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  <a:hlinkClick r:id="rId5"/>
              </a:rPr>
              <a:t>http://pravopis.hr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sz="2000" dirty="0" smtClean="0">
              <a:solidFill>
                <a:schemeClr val="bg1"/>
              </a:solidFill>
            </a:endParaRPr>
          </a:p>
          <a:p>
            <a:endParaRPr lang="hr-HR" sz="2000" dirty="0">
              <a:solidFill>
                <a:schemeClr val="bg1"/>
              </a:solidFill>
            </a:endParaRPr>
          </a:p>
        </p:txBody>
      </p:sp>
      <p:pic>
        <p:nvPicPr>
          <p:cNvPr id="26631" name="Picture 7" descr="bigimage_screens-moderna_hom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2996952"/>
            <a:ext cx="3312368" cy="2435067"/>
          </a:xfrm>
          <a:prstGeom prst="rect">
            <a:avLst/>
          </a:prstGeom>
          <a:noFill/>
        </p:spPr>
      </p:pic>
      <p:pic>
        <p:nvPicPr>
          <p:cNvPr id="26633" name="Picture 9" descr="Rotating_WP-logo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450912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6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66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6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66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đanski">
  <a:themeElements>
    <a:clrScheme name="Prilagođeno 2">
      <a:dk1>
        <a:sysClr val="windowText" lastClr="000000"/>
      </a:dk1>
      <a:lt1>
        <a:srgbClr val="842F73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Građan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ađan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862</TotalTime>
  <Words>611</Words>
  <Application>Microsoft Office PowerPoint</Application>
  <PresentationFormat>Prikaz na zaslonu (4:3)</PresentationFormat>
  <Paragraphs>102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11</vt:i4>
      </vt:variant>
    </vt:vector>
  </HeadingPairs>
  <TitlesOfParts>
    <vt:vector size="12" baseType="lpstr">
      <vt:lpstr>Građanski</vt:lpstr>
      <vt:lpstr>PowerPointova prezentacija</vt:lpstr>
      <vt:lpstr>Definicija…</vt:lpstr>
      <vt:lpstr>Gdje se nalazi</vt:lpstr>
      <vt:lpstr>Enciklopedije…</vt:lpstr>
      <vt:lpstr>Leksikoni…</vt:lpstr>
      <vt:lpstr>Rječnici…</vt:lpstr>
      <vt:lpstr>Atlasi…</vt:lpstr>
      <vt:lpstr>Nešto više…</vt:lpstr>
      <vt:lpstr>Danas…</vt:lpstr>
      <vt:lpstr>ISTRAŽIVAČKI RAD</vt:lpstr>
      <vt:lpstr>ISTRAŽIVAČKI RAD</vt:lpstr>
    </vt:vector>
  </TitlesOfParts>
  <Company>RH-TDU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RH - TDU</dc:creator>
  <cp:lastModifiedBy>Windows korisnik</cp:lastModifiedBy>
  <cp:revision>33</cp:revision>
  <dcterms:created xsi:type="dcterms:W3CDTF">2008-04-10T07:37:45Z</dcterms:created>
  <dcterms:modified xsi:type="dcterms:W3CDTF">2020-03-11T11:15:46Z</dcterms:modified>
</cp:coreProperties>
</file>