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Frijole"/>
      <p:regular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rijol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ba691008a6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ba691008a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bdf021e0c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bdf021e0c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ba691008a6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ba691008a6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bdeb91195b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bdeb91195b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bdeb91195b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bdeb91195b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bdeb91195b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bdeb91195b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bdeb91195b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bdeb91195b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14:prism dir="l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0" Type="http://schemas.openxmlformats.org/officeDocument/2006/relationships/hyperlink" Target="https://radiotaxizagreb.com/hr/tradicionalne-i-jedinstvene-maskare-u-hrvatskoj/" TargetMode="External"/><Relationship Id="rId11" Type="http://schemas.openxmlformats.org/officeDocument/2006/relationships/hyperlink" Target="https://radiotaxizagreb.com/hr/tradicionalne-i-jedinstvene-maskare-u-hrvatskoj/" TargetMode="External"/><Relationship Id="rId10" Type="http://schemas.openxmlformats.org/officeDocument/2006/relationships/hyperlink" Target="https://radiotaxizagreb.com/hr/tradicionalne-i-jedinstvene-maskare-u-hrvatskoj/" TargetMode="External"/><Relationship Id="rId21" Type="http://schemas.openxmlformats.org/officeDocument/2006/relationships/hyperlink" Target="https://radiotaxizagreb.com/hr/tradicionalne-i-jedinstvene-maskare-u-hrvatskoj/" TargetMode="External"/><Relationship Id="rId13" Type="http://schemas.openxmlformats.org/officeDocument/2006/relationships/hyperlink" Target="https://radiotaxizagreb.com/hr/tradicionalne-i-jedinstvene-maskare-u-hrvatskoj/" TargetMode="External"/><Relationship Id="rId12" Type="http://schemas.openxmlformats.org/officeDocument/2006/relationships/hyperlink" Target="https://radiotaxizagreb.com/hr/tradicionalne-i-jedinstvene-maskare-u-hrvatskoj/" TargetMode="Externa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hyperlink" Target="https://radiotaxizagreb.com/hr/tradicionalne-i-jedinstvene-maskare-u-hrvatskoj/" TargetMode="External"/><Relationship Id="rId9" Type="http://schemas.openxmlformats.org/officeDocument/2006/relationships/hyperlink" Target="https://radiotaxizagreb.com/hr/tradicionalne-i-jedinstvene-maskare-u-hrvatskoj/" TargetMode="External"/><Relationship Id="rId15" Type="http://schemas.openxmlformats.org/officeDocument/2006/relationships/hyperlink" Target="https://radiotaxizagreb.com/hr/tradicionalne-i-jedinstvene-maskare-u-hrvatskoj/" TargetMode="External"/><Relationship Id="rId14" Type="http://schemas.openxmlformats.org/officeDocument/2006/relationships/hyperlink" Target="https://radiotaxizagreb.com/hr/tradicionalne-i-jedinstvene-maskare-u-hrvatskoj/" TargetMode="External"/><Relationship Id="rId17" Type="http://schemas.openxmlformats.org/officeDocument/2006/relationships/hyperlink" Target="https://radiotaxizagreb.com/hr/tradicionalne-i-jedinstvene-maskare-u-hrvatskoj/" TargetMode="External"/><Relationship Id="rId16" Type="http://schemas.openxmlformats.org/officeDocument/2006/relationships/hyperlink" Target="https://radiotaxizagreb.com/hr/tradicionalne-i-jedinstvene-maskare-u-hrvatskoj/" TargetMode="External"/><Relationship Id="rId5" Type="http://schemas.openxmlformats.org/officeDocument/2006/relationships/hyperlink" Target="https://radiotaxizagreb.com/hr/tradicionalne-i-jedinstvene-maskare-u-hrvatskoj/" TargetMode="External"/><Relationship Id="rId19" Type="http://schemas.openxmlformats.org/officeDocument/2006/relationships/hyperlink" Target="https://radiotaxizagreb.com/hr/tradicionalne-i-jedinstvene-maskare-u-hrvatskoj/" TargetMode="External"/><Relationship Id="rId6" Type="http://schemas.openxmlformats.org/officeDocument/2006/relationships/hyperlink" Target="https://radiotaxizagreb.com/hr/tradicionalne-i-jedinstvene-maskare-u-hrvatskoj/" TargetMode="External"/><Relationship Id="rId18" Type="http://schemas.openxmlformats.org/officeDocument/2006/relationships/hyperlink" Target="https://radiotaxizagreb.com/hr/tradicionalne-i-jedinstvene-maskare-u-hrvatskoj/" TargetMode="External"/><Relationship Id="rId7" Type="http://schemas.openxmlformats.org/officeDocument/2006/relationships/hyperlink" Target="https://radiotaxizagreb.com/hr/tradicionalne-i-jedinstvene-maskare-u-hrvatskoj/" TargetMode="External"/><Relationship Id="rId8" Type="http://schemas.openxmlformats.org/officeDocument/2006/relationships/hyperlink" Target="https://radiotaxizagreb.com/hr/tradicionalne-i-jedinstvene-maskare-u-hrvatskoj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image" Target="../media/image12.png"/><Relationship Id="rId7" Type="http://schemas.openxmlformats.org/officeDocument/2006/relationships/image" Target="../media/image10.png"/><Relationship Id="rId8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Relationship Id="rId4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jpg"/><Relationship Id="rId4" Type="http://schemas.openxmlformats.org/officeDocument/2006/relationships/image" Target="../media/image9.jpg"/><Relationship Id="rId5" Type="http://schemas.openxmlformats.org/officeDocument/2006/relationships/image" Target="../media/image8.jpg"/><Relationship Id="rId6" Type="http://schemas.openxmlformats.org/officeDocument/2006/relationships/image" Target="../media/image3.jpg"/><Relationship Id="rId7" Type="http://schemas.openxmlformats.org/officeDocument/2006/relationships/image" Target="../media/image1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18.jpg"/><Relationship Id="rId5" Type="http://schemas.openxmlformats.org/officeDocument/2006/relationships/image" Target="../media/image22.jpg"/><Relationship Id="rId6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1532325" y="2089575"/>
            <a:ext cx="6236400" cy="16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hr" sz="4500" u="sng">
                <a:solidFill>
                  <a:srgbClr val="FF0000"/>
                </a:solidFill>
                <a:latin typeface="Frijole"/>
                <a:ea typeface="Frijole"/>
                <a:cs typeface="Frijole"/>
                <a:sym typeface="Frijole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</a:t>
            </a:r>
            <a:r>
              <a:rPr lang="hr" sz="4500" u="sng">
                <a:solidFill>
                  <a:srgbClr val="FF5000"/>
                </a:solidFill>
                <a:latin typeface="Frijole"/>
                <a:ea typeface="Frijole"/>
                <a:cs typeface="Frijole"/>
                <a:sym typeface="Frijole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</a:t>
            </a:r>
            <a:r>
              <a:rPr lang="hr" sz="4500" u="sng">
                <a:solidFill>
                  <a:srgbClr val="FFA100"/>
                </a:solidFill>
                <a:latin typeface="Frijole"/>
                <a:ea typeface="Frijole"/>
                <a:cs typeface="Frijole"/>
                <a:sym typeface="Frijole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</a:t>
            </a:r>
            <a:r>
              <a:rPr lang="hr" sz="4500" u="sng">
                <a:solidFill>
                  <a:srgbClr val="FFF200"/>
                </a:solidFill>
                <a:latin typeface="Frijole"/>
                <a:ea typeface="Frijole"/>
                <a:cs typeface="Frijole"/>
                <a:sym typeface="Frijole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</a:t>
            </a:r>
            <a:r>
              <a:rPr lang="hr" sz="4500" u="sng">
                <a:solidFill>
                  <a:srgbClr val="BBFF00"/>
                </a:solidFill>
                <a:latin typeface="Frijole"/>
                <a:ea typeface="Frijole"/>
                <a:cs typeface="Frijole"/>
                <a:sym typeface="Frijole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</a:t>
            </a:r>
            <a:r>
              <a:rPr lang="hr" sz="4500" u="sng">
                <a:solidFill>
                  <a:srgbClr val="6AFF00"/>
                </a:solidFill>
                <a:latin typeface="Frijole"/>
                <a:ea typeface="Frijole"/>
                <a:cs typeface="Frijole"/>
                <a:sym typeface="Frijole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</a:t>
            </a:r>
            <a:r>
              <a:rPr lang="hr" sz="4500" u="sng">
                <a:solidFill>
                  <a:srgbClr val="19FF00"/>
                </a:solidFill>
                <a:latin typeface="Frijole"/>
                <a:ea typeface="Frijole"/>
                <a:cs typeface="Frijole"/>
                <a:sym typeface="Frijole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</a:t>
            </a:r>
            <a:r>
              <a:rPr lang="hr" sz="4500" u="sng">
                <a:solidFill>
                  <a:srgbClr val="00FF37"/>
                </a:solidFill>
                <a:latin typeface="Frijole"/>
                <a:ea typeface="Frijole"/>
                <a:cs typeface="Frijole"/>
                <a:sym typeface="Frijole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</a:t>
            </a:r>
            <a:r>
              <a:rPr lang="hr" sz="4500" u="sng">
                <a:solidFill>
                  <a:srgbClr val="00FF87"/>
                </a:solidFill>
                <a:latin typeface="Frijole"/>
                <a:ea typeface="Frijole"/>
                <a:cs typeface="Frijole"/>
                <a:sym typeface="Frijole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hr" sz="4500" u="sng">
                <a:solidFill>
                  <a:srgbClr val="00FFD8"/>
                </a:solidFill>
                <a:latin typeface="Frijole"/>
                <a:ea typeface="Frijole"/>
                <a:cs typeface="Frijole"/>
                <a:sym typeface="Frijole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</a:t>
            </a:r>
            <a:r>
              <a:rPr lang="hr" sz="4500" u="sng">
                <a:solidFill>
                  <a:srgbClr val="00D4FF"/>
                </a:solidFill>
                <a:latin typeface="Frijole"/>
                <a:ea typeface="Frijole"/>
                <a:cs typeface="Frijole"/>
                <a:sym typeface="Frijole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</a:t>
            </a:r>
            <a:r>
              <a:rPr lang="hr" sz="4500" u="sng">
                <a:solidFill>
                  <a:srgbClr val="0083FF"/>
                </a:solidFill>
                <a:latin typeface="Frijole"/>
                <a:ea typeface="Frijole"/>
                <a:cs typeface="Frijole"/>
                <a:sym typeface="Frijole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</a:t>
            </a:r>
            <a:r>
              <a:rPr lang="hr" sz="4500" u="sng">
                <a:solidFill>
                  <a:srgbClr val="0033FF"/>
                </a:solidFill>
                <a:latin typeface="Frijole"/>
                <a:ea typeface="Frijole"/>
                <a:cs typeface="Frijole"/>
                <a:sym typeface="Frijole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</a:t>
            </a:r>
            <a:r>
              <a:rPr lang="hr" sz="4500" u="sng">
                <a:solidFill>
                  <a:srgbClr val="1D00FF"/>
                </a:solidFill>
                <a:latin typeface="Frijole"/>
                <a:ea typeface="Frijole"/>
                <a:cs typeface="Frijole"/>
                <a:sym typeface="Frijole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</a:t>
            </a:r>
            <a:r>
              <a:rPr lang="hr" sz="4500" u="sng">
                <a:solidFill>
                  <a:srgbClr val="6E00FF"/>
                </a:solidFill>
                <a:latin typeface="Frijole"/>
                <a:ea typeface="Frijole"/>
                <a:cs typeface="Frijole"/>
                <a:sym typeface="Frijole"/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</a:t>
            </a:r>
            <a:r>
              <a:rPr lang="hr" sz="4500" u="sng">
                <a:solidFill>
                  <a:srgbClr val="BF00FF"/>
                </a:solidFill>
                <a:latin typeface="Frijole"/>
                <a:ea typeface="Frijole"/>
                <a:cs typeface="Frijole"/>
                <a:sym typeface="Frijole"/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</a:t>
            </a:r>
            <a:r>
              <a:rPr lang="hr" sz="4500" u="sng">
                <a:solidFill>
                  <a:srgbClr val="FF00EE"/>
                </a:solidFill>
                <a:latin typeface="Frijole"/>
                <a:ea typeface="Frijole"/>
                <a:cs typeface="Frijole"/>
                <a:sym typeface="Frijole"/>
                <a:hlinkClick r:id="rId2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</a:t>
            </a:r>
            <a:r>
              <a:rPr lang="hr" sz="4500" u="sng">
                <a:solidFill>
                  <a:srgbClr val="FF009D"/>
                </a:solidFill>
                <a:latin typeface="Frijole"/>
                <a:ea typeface="Frijole"/>
                <a:cs typeface="Frijole"/>
                <a:sym typeface="Frijole"/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</a:t>
            </a:r>
            <a:endParaRPr sz="4500">
              <a:solidFill>
                <a:srgbClr val="FF009D"/>
              </a:solidFill>
              <a:latin typeface="Frijole"/>
              <a:ea typeface="Frijole"/>
              <a:cs typeface="Frijole"/>
              <a:sym typeface="Frijole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2185975" y="4211250"/>
            <a:ext cx="5293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hr">
                <a:solidFill>
                  <a:srgbClr val="FF0000"/>
                </a:solidFill>
                <a:latin typeface="Frijole"/>
                <a:ea typeface="Frijole"/>
                <a:cs typeface="Frijole"/>
                <a:sym typeface="Frijole"/>
              </a:rPr>
              <a:t>O</a:t>
            </a:r>
            <a:r>
              <a:rPr lang="hr">
                <a:solidFill>
                  <a:srgbClr val="FF2E00"/>
                </a:solidFill>
                <a:latin typeface="Frijole"/>
                <a:ea typeface="Frijole"/>
                <a:cs typeface="Frijole"/>
                <a:sym typeface="Frijole"/>
              </a:rPr>
              <a:t>Š</a:t>
            </a:r>
            <a:r>
              <a:rPr lang="hr">
                <a:solidFill>
                  <a:srgbClr val="FF5D00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lang="hr">
                <a:solidFill>
                  <a:srgbClr val="FF8C00"/>
                </a:solidFill>
                <a:latin typeface="Frijole"/>
                <a:ea typeface="Frijole"/>
                <a:cs typeface="Frijole"/>
                <a:sym typeface="Frijole"/>
              </a:rPr>
              <a:t>“</a:t>
            </a:r>
            <a:r>
              <a:rPr lang="hr">
                <a:solidFill>
                  <a:srgbClr val="FFBB00"/>
                </a:solidFill>
                <a:latin typeface="Frijole"/>
                <a:ea typeface="Frijole"/>
                <a:cs typeface="Frijole"/>
                <a:sym typeface="Frijole"/>
              </a:rPr>
              <a:t>Đ</a:t>
            </a:r>
            <a:r>
              <a:rPr lang="hr">
                <a:solidFill>
                  <a:srgbClr val="FFEA00"/>
                </a:solidFill>
                <a:latin typeface="Frijole"/>
                <a:ea typeface="Frijole"/>
                <a:cs typeface="Frijole"/>
                <a:sym typeface="Frijole"/>
              </a:rPr>
              <a:t>U</a:t>
            </a:r>
            <a:r>
              <a:rPr lang="hr">
                <a:solidFill>
                  <a:srgbClr val="E4FF00"/>
                </a:solidFill>
                <a:latin typeface="Frijole"/>
                <a:ea typeface="Frijole"/>
                <a:cs typeface="Frijole"/>
                <a:sym typeface="Frijole"/>
              </a:rPr>
              <a:t>R</a:t>
            </a:r>
            <a:r>
              <a:rPr lang="hr">
                <a:solidFill>
                  <a:srgbClr val="B5FF00"/>
                </a:solidFill>
                <a:latin typeface="Frijole"/>
                <a:ea typeface="Frijole"/>
                <a:cs typeface="Frijole"/>
                <a:sym typeface="Frijole"/>
              </a:rPr>
              <a:t>O</a:t>
            </a:r>
            <a:r>
              <a:rPr lang="hr">
                <a:solidFill>
                  <a:srgbClr val="86FF00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lang="hr">
                <a:solidFill>
                  <a:srgbClr val="58FF00"/>
                </a:solidFill>
                <a:latin typeface="Frijole"/>
                <a:ea typeface="Frijole"/>
                <a:cs typeface="Frijole"/>
                <a:sym typeface="Frijole"/>
              </a:rPr>
              <a:t>P</a:t>
            </a:r>
            <a:r>
              <a:rPr lang="hr">
                <a:solidFill>
                  <a:srgbClr val="29FF00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lang="hr">
                <a:solidFill>
                  <a:srgbClr val="00FF05"/>
                </a:solidFill>
                <a:latin typeface="Frijole"/>
                <a:ea typeface="Frijole"/>
                <a:cs typeface="Frijole"/>
                <a:sym typeface="Frijole"/>
              </a:rPr>
              <a:t>L</a:t>
            </a:r>
            <a:r>
              <a:rPr lang="hr">
                <a:solidFill>
                  <a:srgbClr val="00FF34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lang="hr">
                <a:solidFill>
                  <a:srgbClr val="00FF63"/>
                </a:solidFill>
                <a:latin typeface="Frijole"/>
                <a:ea typeface="Frijole"/>
                <a:cs typeface="Frijole"/>
                <a:sym typeface="Frijole"/>
              </a:rPr>
              <a:t>R</a:t>
            </a:r>
            <a:r>
              <a:rPr lang="hr">
                <a:solidFill>
                  <a:srgbClr val="00FF92"/>
                </a:solidFill>
                <a:latin typeface="Frijole"/>
                <a:ea typeface="Frijole"/>
                <a:cs typeface="Frijole"/>
                <a:sym typeface="Frijole"/>
              </a:rPr>
              <a:t>”</a:t>
            </a:r>
            <a:r>
              <a:rPr lang="hr">
                <a:solidFill>
                  <a:srgbClr val="00FFC1"/>
                </a:solidFill>
                <a:latin typeface="Frijole"/>
                <a:ea typeface="Frijole"/>
                <a:cs typeface="Frijole"/>
                <a:sym typeface="Frijole"/>
              </a:rPr>
              <a:t>,</a:t>
            </a:r>
            <a:r>
              <a:rPr lang="hr">
                <a:solidFill>
                  <a:srgbClr val="00FFF0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lang="hr">
                <a:solidFill>
                  <a:srgbClr val="00DEFF"/>
                </a:solidFill>
                <a:latin typeface="Frijole"/>
                <a:ea typeface="Frijole"/>
                <a:cs typeface="Frijole"/>
                <a:sym typeface="Frijole"/>
              </a:rPr>
              <a:t>S</a:t>
            </a:r>
            <a:r>
              <a:rPr lang="hr">
                <a:solidFill>
                  <a:srgbClr val="00B0FF"/>
                </a:solidFill>
                <a:latin typeface="Frijole"/>
                <a:ea typeface="Frijole"/>
                <a:cs typeface="Frijole"/>
                <a:sym typeface="Frijole"/>
              </a:rPr>
              <a:t>L</a:t>
            </a:r>
            <a:r>
              <a:rPr lang="hr">
                <a:solidFill>
                  <a:srgbClr val="0081FF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lang="hr">
                <a:solidFill>
                  <a:srgbClr val="0052FF"/>
                </a:solidFill>
                <a:latin typeface="Frijole"/>
                <a:ea typeface="Frijole"/>
                <a:cs typeface="Frijole"/>
                <a:sym typeface="Frijole"/>
              </a:rPr>
              <a:t>V</a:t>
            </a:r>
            <a:r>
              <a:rPr lang="hr">
                <a:solidFill>
                  <a:srgbClr val="0023FF"/>
                </a:solidFill>
                <a:latin typeface="Frijole"/>
                <a:ea typeface="Frijole"/>
                <a:cs typeface="Frijole"/>
                <a:sym typeface="Frijole"/>
              </a:rPr>
              <a:t>O</a:t>
            </a:r>
            <a:r>
              <a:rPr lang="hr">
                <a:solidFill>
                  <a:srgbClr val="0B00FF"/>
                </a:solidFill>
                <a:latin typeface="Frijole"/>
                <a:ea typeface="Frijole"/>
                <a:cs typeface="Frijole"/>
                <a:sym typeface="Frijole"/>
              </a:rPr>
              <a:t>N</a:t>
            </a:r>
            <a:r>
              <a:rPr lang="hr">
                <a:solidFill>
                  <a:srgbClr val="3A00FF"/>
                </a:solidFill>
                <a:latin typeface="Frijole"/>
                <a:ea typeface="Frijole"/>
                <a:cs typeface="Frijole"/>
                <a:sym typeface="Frijole"/>
              </a:rPr>
              <a:t>S</a:t>
            </a:r>
            <a:r>
              <a:rPr lang="hr">
                <a:solidFill>
                  <a:srgbClr val="6900FF"/>
                </a:solidFill>
                <a:latin typeface="Frijole"/>
                <a:ea typeface="Frijole"/>
                <a:cs typeface="Frijole"/>
                <a:sym typeface="Frijole"/>
              </a:rPr>
              <a:t>K</a:t>
            </a:r>
            <a:r>
              <a:rPr lang="hr">
                <a:solidFill>
                  <a:srgbClr val="9800FF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lang="hr">
                <a:solidFill>
                  <a:srgbClr val="C700FF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lang="hr">
                <a:solidFill>
                  <a:srgbClr val="F500FF"/>
                </a:solidFill>
                <a:latin typeface="Frijole"/>
                <a:ea typeface="Frijole"/>
                <a:cs typeface="Frijole"/>
                <a:sym typeface="Frijole"/>
              </a:rPr>
              <a:t>B</a:t>
            </a:r>
            <a:r>
              <a:rPr lang="hr">
                <a:solidFill>
                  <a:srgbClr val="FF00D9"/>
                </a:solidFill>
                <a:latin typeface="Frijole"/>
                <a:ea typeface="Frijole"/>
                <a:cs typeface="Frijole"/>
                <a:sym typeface="Frijole"/>
              </a:rPr>
              <a:t>R</a:t>
            </a:r>
            <a:r>
              <a:rPr lang="hr">
                <a:solidFill>
                  <a:srgbClr val="FF00AA"/>
                </a:solidFill>
                <a:latin typeface="Frijole"/>
                <a:ea typeface="Frijole"/>
                <a:cs typeface="Frijole"/>
                <a:sym typeface="Frijole"/>
              </a:rPr>
              <a:t>O</a:t>
            </a:r>
            <a:r>
              <a:rPr lang="hr">
                <a:solidFill>
                  <a:srgbClr val="FF007B"/>
                </a:solidFill>
                <a:latin typeface="Frijole"/>
                <a:ea typeface="Frijole"/>
                <a:cs typeface="Frijole"/>
                <a:sym typeface="Frijole"/>
              </a:rPr>
              <a:t>D</a:t>
            </a:r>
            <a:endParaRPr>
              <a:solidFill>
                <a:srgbClr val="FF004C"/>
              </a:solidFill>
              <a:latin typeface="Frijole"/>
              <a:ea typeface="Frijole"/>
              <a:cs typeface="Frijole"/>
              <a:sym typeface="Frijo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128600" y="1382350"/>
            <a:ext cx="6279300" cy="20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hr" sz="3700">
                <a:solidFill>
                  <a:srgbClr val="FF0000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b="1" lang="hr" sz="3700">
                <a:solidFill>
                  <a:srgbClr val="FF3500"/>
                </a:solidFill>
                <a:latin typeface="Frijole"/>
                <a:ea typeface="Frijole"/>
                <a:cs typeface="Frijole"/>
                <a:sym typeface="Frijole"/>
              </a:rPr>
              <a:t>Z</a:t>
            </a:r>
            <a:r>
              <a:rPr b="1" lang="hr" sz="3700">
                <a:solidFill>
                  <a:srgbClr val="FF6B00"/>
                </a:solidFill>
                <a:latin typeface="Frijole"/>
                <a:ea typeface="Frijole"/>
                <a:cs typeface="Frijole"/>
                <a:sym typeface="Frijole"/>
              </a:rPr>
              <a:t>R</a:t>
            </a:r>
            <a:r>
              <a:rPr b="1" lang="hr" sz="3700">
                <a:solidFill>
                  <a:srgbClr val="FFA100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b="1" lang="hr" sz="3700">
                <a:solidFill>
                  <a:srgbClr val="FFD700"/>
                </a:solidFill>
                <a:latin typeface="Frijole"/>
                <a:ea typeface="Frijole"/>
                <a:cs typeface="Frijole"/>
                <a:sym typeface="Frijole"/>
              </a:rPr>
              <a:t>D</a:t>
            </a:r>
            <a:r>
              <a:rPr b="1" lang="hr" sz="3700">
                <a:solidFill>
                  <a:srgbClr val="F0FF00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b="1" lang="hr" sz="3700">
                <a:solidFill>
                  <a:srgbClr val="BBFF00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b="1" lang="hr" sz="3700">
                <a:solidFill>
                  <a:srgbClr val="85FF00"/>
                </a:solidFill>
                <a:latin typeface="Frijole"/>
                <a:ea typeface="Frijole"/>
                <a:cs typeface="Frijole"/>
                <a:sym typeface="Frijole"/>
              </a:rPr>
              <a:t>T</a:t>
            </a:r>
            <a:r>
              <a:rPr b="1" lang="hr" sz="3700">
                <a:solidFill>
                  <a:srgbClr val="4FFF00"/>
                </a:solidFill>
                <a:latin typeface="Frijole"/>
                <a:ea typeface="Frijole"/>
                <a:cs typeface="Frijole"/>
                <a:sym typeface="Frijole"/>
              </a:rPr>
              <a:t>R</a:t>
            </a:r>
            <a:r>
              <a:rPr b="1" lang="hr" sz="3700">
                <a:solidFill>
                  <a:srgbClr val="19FF00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b="1" lang="hr" sz="3700">
                <a:solidFill>
                  <a:srgbClr val="00FF1C"/>
                </a:solidFill>
                <a:latin typeface="Frijole"/>
                <a:ea typeface="Frijole"/>
                <a:cs typeface="Frijole"/>
                <a:sym typeface="Frijole"/>
              </a:rPr>
              <a:t>D</a:t>
            </a:r>
            <a:r>
              <a:rPr b="1" lang="hr" sz="3700">
                <a:solidFill>
                  <a:srgbClr val="00FF52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b="1" lang="hr" sz="3700">
                <a:solidFill>
                  <a:srgbClr val="00FF87"/>
                </a:solidFill>
                <a:latin typeface="Frijole"/>
                <a:ea typeface="Frijole"/>
                <a:cs typeface="Frijole"/>
                <a:sym typeface="Frijole"/>
              </a:rPr>
              <a:t>C</a:t>
            </a:r>
            <a:r>
              <a:rPr b="1" lang="hr" sz="3700">
                <a:solidFill>
                  <a:srgbClr val="00FFBD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b="1" lang="hr" sz="3700">
                <a:solidFill>
                  <a:srgbClr val="00FFF3"/>
                </a:solidFill>
                <a:latin typeface="Frijole"/>
                <a:ea typeface="Frijole"/>
                <a:cs typeface="Frijole"/>
                <a:sym typeface="Frijole"/>
              </a:rPr>
              <a:t>O</a:t>
            </a:r>
            <a:r>
              <a:rPr b="1" lang="hr" sz="3700">
                <a:solidFill>
                  <a:srgbClr val="00D4FF"/>
                </a:solidFill>
                <a:latin typeface="Frijole"/>
                <a:ea typeface="Frijole"/>
                <a:cs typeface="Frijole"/>
                <a:sym typeface="Frijole"/>
              </a:rPr>
              <a:t>N</a:t>
            </a:r>
            <a:r>
              <a:rPr b="1" lang="hr" sz="3700">
                <a:solidFill>
                  <a:srgbClr val="009EFF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b="1" lang="hr" sz="3700">
                <a:solidFill>
                  <a:srgbClr val="0068FF"/>
                </a:solidFill>
                <a:latin typeface="Frijole"/>
                <a:ea typeface="Frijole"/>
                <a:cs typeface="Frijole"/>
                <a:sym typeface="Frijole"/>
              </a:rPr>
              <a:t>L</a:t>
            </a:r>
            <a:r>
              <a:rPr b="1" lang="hr" sz="3700">
                <a:solidFill>
                  <a:srgbClr val="0033FF"/>
                </a:solidFill>
                <a:latin typeface="Frijole"/>
                <a:ea typeface="Frijole"/>
                <a:cs typeface="Frijole"/>
                <a:sym typeface="Frijole"/>
              </a:rPr>
              <a:t>N</a:t>
            </a:r>
            <a:r>
              <a:rPr b="1" lang="hr" sz="3700">
                <a:solidFill>
                  <a:srgbClr val="0200FF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r>
              <a:rPr b="1" lang="hr" sz="3700">
                <a:solidFill>
                  <a:srgbClr val="3800FF"/>
                </a:solidFill>
                <a:latin typeface="Frijole"/>
                <a:ea typeface="Frijole"/>
                <a:cs typeface="Frijole"/>
                <a:sym typeface="Frijole"/>
              </a:rPr>
              <a:t>H</a:t>
            </a:r>
            <a:r>
              <a:rPr b="1" lang="hr" sz="3700">
                <a:solidFill>
                  <a:srgbClr val="6E00FF"/>
                </a:solidFill>
                <a:latin typeface="Frijole"/>
                <a:ea typeface="Frijole"/>
                <a:cs typeface="Frijole"/>
                <a:sym typeface="Frijole"/>
              </a:rPr>
              <a:t> </a:t>
            </a:r>
            <a:r>
              <a:rPr b="1" lang="hr" sz="3700">
                <a:solidFill>
                  <a:srgbClr val="A400FF"/>
                </a:solidFill>
                <a:latin typeface="Frijole"/>
                <a:ea typeface="Frijole"/>
                <a:cs typeface="Frijole"/>
                <a:sym typeface="Frijole"/>
              </a:rPr>
              <a:t>M</a:t>
            </a:r>
            <a:r>
              <a:rPr b="1" lang="hr" sz="3700">
                <a:solidFill>
                  <a:srgbClr val="DA00FF"/>
                </a:solidFill>
                <a:latin typeface="Frijole"/>
                <a:ea typeface="Frijole"/>
                <a:cs typeface="Frijole"/>
                <a:sym typeface="Frijole"/>
              </a:rPr>
              <a:t>A</a:t>
            </a:r>
            <a:r>
              <a:rPr b="1" lang="hr" sz="3700">
                <a:solidFill>
                  <a:srgbClr val="FF00EE"/>
                </a:solidFill>
                <a:latin typeface="Frijole"/>
                <a:ea typeface="Frijole"/>
                <a:cs typeface="Frijole"/>
                <a:sym typeface="Frijole"/>
              </a:rPr>
              <a:t>S</a:t>
            </a:r>
            <a:r>
              <a:rPr b="1" lang="hr" sz="3700">
                <a:solidFill>
                  <a:srgbClr val="FF00B8"/>
                </a:solidFill>
                <a:latin typeface="Frijole"/>
                <a:ea typeface="Frijole"/>
                <a:cs typeface="Frijole"/>
                <a:sym typeface="Frijole"/>
              </a:rPr>
              <a:t>K</a:t>
            </a:r>
            <a:r>
              <a:rPr b="1" lang="hr" sz="3700">
                <a:solidFill>
                  <a:srgbClr val="FF0082"/>
                </a:solidFill>
                <a:latin typeface="Frijole"/>
                <a:ea typeface="Frijole"/>
                <a:cs typeface="Frijole"/>
                <a:sym typeface="Frijole"/>
              </a:rPr>
              <a:t>I</a:t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119472">
            <a:off x="5099073" y="144788"/>
            <a:ext cx="1621581" cy="1955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117452">
            <a:off x="7310075" y="1058612"/>
            <a:ext cx="1399975" cy="168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76912" y="3159175"/>
            <a:ext cx="1190175" cy="189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100302">
            <a:off x="663042" y="353600"/>
            <a:ext cx="824559" cy="1382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2075" y="3464725"/>
            <a:ext cx="2246125" cy="153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07900" y="2682919"/>
            <a:ext cx="1003759" cy="237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9CC">
            <a:alpha val="85190"/>
          </a:srgbClr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/>
        </p:nvSpPr>
        <p:spPr>
          <a:xfrm>
            <a:off x="717950" y="525075"/>
            <a:ext cx="7961700" cy="41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3700">
                <a:solidFill>
                  <a:srgbClr val="FF0082"/>
                </a:solidFill>
                <a:latin typeface="Frijole"/>
                <a:ea typeface="Frijole"/>
                <a:cs typeface="Frijole"/>
                <a:sym typeface="Frijole"/>
              </a:rPr>
              <a:t>suradnja roditelja i škole</a:t>
            </a:r>
            <a:endParaRPr b="1" sz="3700">
              <a:solidFill>
                <a:srgbClr val="FF0082"/>
              </a:solidFill>
              <a:latin typeface="Frijole"/>
              <a:ea typeface="Frijole"/>
              <a:cs typeface="Frijole"/>
              <a:sym typeface="Frijole"/>
            </a:endParaRPr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830679">
            <a:off x="7103123" y="1895513"/>
            <a:ext cx="1625051" cy="1125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660" y="1126000"/>
            <a:ext cx="5706488" cy="179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/>
          <p:nvPr/>
        </p:nvSpPr>
        <p:spPr>
          <a:xfrm>
            <a:off x="307200" y="128600"/>
            <a:ext cx="8529600" cy="4875600"/>
          </a:xfrm>
          <a:prstGeom prst="bevel">
            <a:avLst>
              <a:gd fmla="val 12500" name="adj"/>
            </a:avLst>
          </a:prstGeom>
          <a:solidFill>
            <a:srgbClr val="FFFF00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1300">
                <a:solidFill>
                  <a:schemeClr val="dk1"/>
                </a:solidFill>
              </a:rPr>
              <a:t>Poštovani roditelji,</a:t>
            </a:r>
            <a:endParaRPr b="1"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molimo Vas da se pridružite našoj likovnoj radionici (</a:t>
            </a:r>
            <a:r>
              <a:rPr b="1" lang="hr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IZRADA TRADICIONALNIH MASKI</a:t>
            </a:r>
            <a:r>
              <a:rPr lang="hr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za Maskenbal. Radionica bi se odvijala kroz tri etape: izrada maski od kaširanog papira, bojanje maski (u školi) i završno oblikovanje maski (kod kuće).</a:t>
            </a:r>
            <a:endParaRPr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Upute za rad: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" sz="13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1. izraditi masku od kaširanog papira-natapanje komadića papira u srednje gustu smjesu brašna i vode (lijepiti ga na napuhani balon veličine glave djeteta)</a:t>
            </a:r>
            <a:endParaRPr sz="13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" sz="1300">
                <a:solidFill>
                  <a:srgbClr val="0023FF"/>
                </a:solidFill>
                <a:latin typeface="Calibri"/>
                <a:ea typeface="Calibri"/>
                <a:cs typeface="Calibri"/>
                <a:sym typeface="Calibri"/>
              </a:rPr>
              <a:t>2. bojanje izrađenih oblika</a:t>
            </a:r>
            <a:endParaRPr sz="1300">
              <a:solidFill>
                <a:srgbClr val="0023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" sz="1300">
                <a:solidFill>
                  <a:srgbClr val="6AA84F"/>
                </a:solidFill>
                <a:latin typeface="Calibri"/>
                <a:ea typeface="Calibri"/>
                <a:cs typeface="Calibri"/>
                <a:sym typeface="Calibri"/>
              </a:rPr>
              <a:t>3. MOLBA ZA DALJNJU SURADNJU S VAMA: prema viđenom predlošku, završiti masku dodajući joj ostale dijelove (kosa, kapa i ostali detalji)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1100">
                <a:solidFill>
                  <a:schemeClr val="dk1"/>
                </a:solidFill>
              </a:rPr>
              <a:t>Hvala Vam na suradnji!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r" sz="1100">
                <a:solidFill>
                  <a:schemeClr val="dk1"/>
                </a:solidFill>
              </a:rPr>
              <a:t>Učiteljica Senka</a:t>
            </a:r>
            <a:endParaRPr sz="1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5D0D0"/>
            </a:gs>
            <a:gs pos="100000">
              <a:srgbClr val="D96868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/>
        </p:nvSpPr>
        <p:spPr>
          <a:xfrm>
            <a:off x="492925" y="632225"/>
            <a:ext cx="8025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hr" sz="2100">
                <a:solidFill>
                  <a:srgbClr val="FF0000"/>
                </a:solidFill>
              </a:rPr>
              <a:t>1. IZRADA MASKI OD KAŠIRANOG PAPIRA</a:t>
            </a:r>
            <a:endParaRPr b="1" sz="2100">
              <a:solidFill>
                <a:srgbClr val="FF0000"/>
              </a:solidFill>
            </a:endParaRPr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925" y="1250950"/>
            <a:ext cx="1382325" cy="184307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2764625" y="4832750"/>
            <a:ext cx="61722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2775" y="3147600"/>
            <a:ext cx="1342632" cy="1790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27650" y="1388975"/>
            <a:ext cx="4517100" cy="338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97150" y="1292525"/>
            <a:ext cx="2159976" cy="161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085973" y="3121125"/>
            <a:ext cx="1382325" cy="18431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FE9FB"/>
            </a:gs>
            <a:gs pos="100000">
              <a:srgbClr val="6E9BE7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/>
        </p:nvSpPr>
        <p:spPr>
          <a:xfrm>
            <a:off x="632225" y="503625"/>
            <a:ext cx="79830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2100">
                <a:solidFill>
                  <a:srgbClr val="0B5394"/>
                </a:solidFill>
              </a:rPr>
              <a:t>2</a:t>
            </a:r>
            <a:r>
              <a:rPr b="1" lang="hr" sz="2100">
                <a:solidFill>
                  <a:srgbClr val="0B5394"/>
                </a:solidFill>
              </a:rPr>
              <a:t>. BOJANJE MASKI</a:t>
            </a:r>
            <a:endParaRPr b="1" sz="2100">
              <a:solidFill>
                <a:srgbClr val="0B539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379325"/>
            <a:ext cx="2031623" cy="361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36423" y="1379325"/>
            <a:ext cx="2031623" cy="361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0447" y="1379325"/>
            <a:ext cx="2031623" cy="361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04470" y="1379325"/>
            <a:ext cx="2031623" cy="361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DCECD5"/>
            </a:gs>
            <a:gs pos="100000">
              <a:srgbClr val="93BC81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9"/>
          <p:cNvSpPr txBox="1"/>
          <p:nvPr/>
        </p:nvSpPr>
        <p:spPr>
          <a:xfrm>
            <a:off x="557225" y="535775"/>
            <a:ext cx="80367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hr" sz="2100">
                <a:solidFill>
                  <a:srgbClr val="057010"/>
                </a:solidFill>
              </a:rPr>
              <a:t>3. ZAVRŠENI RADOVI</a:t>
            </a:r>
            <a:endParaRPr b="1" sz="2100">
              <a:solidFill>
                <a:srgbClr val="05701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0113" y="1122175"/>
            <a:ext cx="6363776" cy="3579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/>
          <p:nvPr/>
        </p:nvSpPr>
        <p:spPr>
          <a:xfrm>
            <a:off x="2807477" y="279275"/>
            <a:ext cx="3989331" cy="37480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Arial"/>
              </a:rPr>
              <a:t>KARNEVAL U ŠKOLI</a:t>
            </a:r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30851" y="827500"/>
            <a:ext cx="6682297" cy="375879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0"/>
          <p:cNvSpPr/>
          <p:nvPr/>
        </p:nvSpPr>
        <p:spPr>
          <a:xfrm>
            <a:off x="2951550" y="4716325"/>
            <a:ext cx="2770592" cy="1807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FF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0000"/>
                </a:solidFill>
                <a:latin typeface="Arial"/>
              </a:rPr>
              <a:t>3. a i učiteljica Senka Jelić</a:t>
            </a:r>
          </a:p>
        </p:txBody>
      </p:sp>
      <p:sp>
        <p:nvSpPr>
          <p:cNvPr id="112" name="Google Shape;112;p20"/>
          <p:cNvSpPr/>
          <p:nvPr/>
        </p:nvSpPr>
        <p:spPr>
          <a:xfrm>
            <a:off x="2705688" y="827500"/>
            <a:ext cx="4102879" cy="2318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"/>
              </a:rPr>
              <a:t>OŠ "Đuro Pilar", Slavonski Brod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