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6" r:id="rId3"/>
    <p:sldId id="258" r:id="rId4"/>
    <p:sldId id="259" r:id="rId5"/>
    <p:sldId id="261" r:id="rId6"/>
    <p:sldId id="260" r:id="rId7"/>
    <p:sldId id="266" r:id="rId8"/>
    <p:sldId id="262" r:id="rId9"/>
    <p:sldId id="263" r:id="rId10"/>
    <p:sldId id="264" r:id="rId11"/>
    <p:sldId id="267" r:id="rId12"/>
  </p:sldIdLst>
  <p:sldSz cx="9144000" cy="6858000" type="screen4x3"/>
  <p:notesSz cx="6797675" cy="99314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94660"/>
  </p:normalViewPr>
  <p:slideViewPr>
    <p:cSldViewPr>
      <p:cViewPr varScale="1">
        <p:scale>
          <a:sx n="110" d="100"/>
          <a:sy n="110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4F226-B9AF-49C1-812C-767B753115DF}" type="datetimeFigureOut">
              <a:rPr lang="hr-HR" smtClean="0"/>
              <a:t>30.9.2019.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8898F-78C0-46D5-93D7-169F89C2216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62313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D245B-E201-466B-84EA-D099AD0D5B4C}" type="datetimeFigureOut">
              <a:rPr lang="hr-HR" smtClean="0"/>
              <a:t>30.9.2019.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50443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D23D8-F2CD-4592-8B69-A5F4FAA0609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00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mtClean="0"/>
              <a:t>Za početak odigrat ćemo igru asocijacija kako bismo saznali</a:t>
            </a:r>
            <a:r>
              <a:rPr lang="hr-HR" baseline="0" smtClean="0"/>
              <a:t> o čemu ćemo danas govoriti.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98483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Bilješka o piscu najčešće</a:t>
            </a:r>
            <a:r>
              <a:rPr lang="hr-HR" baseline="0" dirty="0" smtClean="0"/>
              <a:t> se nalazi na kraju knjige. U njoj možemo pročitati najvažnije podatke o piscu, mjesto i godinu rođenja, popis djela, nagrada…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73550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Kazalo</a:t>
            </a:r>
            <a:r>
              <a:rPr lang="hr-H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sadrži popis poglavlja, podnaslova, bilježaka i svih ostalih tekstova u knjizi, te brojeve stranica na kojima se oni nalaze. 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5553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16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Tko</a:t>
            </a:r>
            <a:r>
              <a:rPr lang="hr-HR" baseline="0" dirty="0" smtClean="0"/>
              <a:t> je pisac? Koji je njegov posao? Što jedan pisac treba imati da bi napisao knjigu? Za koje ste vi književnike ili pisce čuli?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47643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Volite li kada knjiga koju čitate ima poneku sliku? Tko stvara te slike? Treba li slika pratiti</a:t>
            </a:r>
            <a:r>
              <a:rPr lang="hr-HR" baseline="0" dirty="0" smtClean="0"/>
              <a:t> tekst ili ne treba? Što znači izreka da je jedna slika tisuću riječi? Koji lik iz slikovnice vam je najdraži?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18629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Sjećate li se </a:t>
            </a:r>
            <a:r>
              <a:rPr lang="hr-HR" dirty="0" err="1" smtClean="0"/>
              <a:t>Grimmovih</a:t>
            </a:r>
            <a:r>
              <a:rPr lang="hr-HR" baseline="0" dirty="0" smtClean="0"/>
              <a:t> bajki? Otkuda su braća </a:t>
            </a:r>
            <a:r>
              <a:rPr lang="hr-HR" baseline="0" dirty="0" err="1" smtClean="0"/>
              <a:t>Grimm</a:t>
            </a:r>
            <a:r>
              <a:rPr lang="hr-HR" baseline="0" dirty="0" smtClean="0"/>
              <a:t>? Braća </a:t>
            </a:r>
            <a:r>
              <a:rPr lang="hr-HR" baseline="0" dirty="0" err="1" smtClean="0"/>
              <a:t>Grimm</a:t>
            </a:r>
            <a:r>
              <a:rPr lang="hr-HR" baseline="0" dirty="0" smtClean="0"/>
              <a:t>  pisala su na njemačkom jeziku.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78486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Nakon što pisac napiše knjigu</a:t>
            </a:r>
            <a:r>
              <a:rPr lang="hr-HR" baseline="0" dirty="0" smtClean="0"/>
              <a:t> i ilustrator je oslika, potrebno je pronaći izdavača ili nakladnika koji će organizirati tiskanje knjige i omogućiti da knjiga dođe do čitatelja.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756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Nakon što izađe iz tiska knjiga dolazi</a:t>
            </a:r>
            <a:r>
              <a:rPr lang="hr-HR" baseline="0" dirty="0" smtClean="0"/>
              <a:t> u knjižare. U knjižarama se knjiga može kupiti, ali knjiga dolazi  i u knjižnice - u kojima se može posuditi.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77883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Znate</a:t>
            </a:r>
            <a:r>
              <a:rPr lang="hr-HR" baseline="0" dirty="0" smtClean="0"/>
              <a:t> li koji su dijelovi knjige? Knjiga ima korice koji služe kao omotač i štite knjigu od uništavanja i lomljenja listova. </a:t>
            </a:r>
            <a:r>
              <a:rPr lang="hr-HR" baseline="0" dirty="0" err="1" smtClean="0"/>
              <a:t>Korrice</a:t>
            </a:r>
            <a:r>
              <a:rPr lang="hr-HR" baseline="0" dirty="0" smtClean="0"/>
              <a:t> mogu biti tvrde i mekane. Između korica nalaze se listovi, te listove između korica nazivamo knjižni blok. Osim korica i knjižnog bloka knjiga ima i svoja leđa koja </a:t>
            </a:r>
            <a:r>
              <a:rPr lang="hr-HR" baseline="0" dirty="0" err="1" smtClean="0"/>
              <a:t>koj</a:t>
            </a:r>
            <a:r>
              <a:rPr lang="hr-HR" baseline="0" dirty="0" smtClean="0"/>
              <a:t> služe da stoji uspravno. Ta leđa knjige nazivaju se hrbat. Na tom dijelu knjige najčešće piše naslov knjige i autor.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21596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Naslovna stranica – najvažniji podatci</a:t>
            </a:r>
            <a:r>
              <a:rPr lang="hr-HR" baseline="0" dirty="0" smtClean="0"/>
              <a:t> o knjizi.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47628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72058C3-6E42-416E-97AF-5675418B287E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99E84-AD15-40B2-86D6-B453B8F9AE1B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1418-FC73-4487-B91A-44B51045793C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9B149-3201-4B44-AEC5-4789F772D1B4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348D-B4D9-4AA6-82D9-3408837AC961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BF75-B47B-43E1-9BC9-01AB98422747}" type="datetime1">
              <a:rPr lang="hr-HR" smtClean="0"/>
              <a:t>30.9.2019.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8C8B-22E3-491E-BF0E-F741D3B3F50F}" type="datetime1">
              <a:rPr lang="hr-HR" smtClean="0"/>
              <a:t>30.9.2019.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C195-082F-4FBE-AC27-939E31421451}" type="datetime1">
              <a:rPr lang="hr-HR" smtClean="0"/>
              <a:t>30.9.2019.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9312-2FAA-4CA2-8887-7206F7A9A495}" type="datetime1">
              <a:rPr lang="hr-HR" smtClean="0"/>
              <a:t>30.9.2019.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E218D9C-72FC-4F2C-B91A-A186542ADB1C}" type="datetime1">
              <a:rPr lang="hr-HR" smtClean="0"/>
              <a:t>30.9.2019.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BC1F8BD-1433-4339-9B10-4B519DD46A50}" type="datetime1">
              <a:rPr lang="hr-HR" smtClean="0"/>
              <a:t>30.9.2019.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FC3E1BA-7A08-4495-B37B-B5504C4484A8}" type="datetime1">
              <a:rPr lang="hr-HR" smtClean="0"/>
              <a:t>30.9.2019.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D07ED13-9082-4C7A-A05C-D746FB213B03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gif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37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02332333"/>
              </p:ext>
            </p:extLst>
          </p:nvPr>
        </p:nvGraphicFramePr>
        <p:xfrm>
          <a:off x="755576" y="764704"/>
          <a:ext cx="7632848" cy="5184576"/>
        </p:xfrm>
        <a:graphic>
          <a:graphicData uri="http://schemas.openxmlformats.org/drawingml/2006/table">
            <a:tbl>
              <a:tblPr/>
              <a:tblGrid>
                <a:gridCol w="1908212"/>
                <a:gridCol w="1908212"/>
                <a:gridCol w="1908212"/>
                <a:gridCol w="1908212"/>
              </a:tblGrid>
              <a:tr h="8030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ZANIMANJE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BOJE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ČITANJE KAO HOBI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POSUDBA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0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PAPIR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UMJETNOST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VOLI ČITATI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KNJIŽNIČAR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SLOVA 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KISTOVI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ČITA KNJIGE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ČITAONICA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IDEJA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TALENT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ČLAN JE KNJIŽNICE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LEKTIRA</a:t>
                      </a:r>
                      <a:endParaRPr kumimoji="0" lang="en-US" altLang="sr-Latn-R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5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PISAC/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KNJIŽEVNIK</a:t>
                      </a:r>
                      <a:endParaRPr kumimoji="0" lang="en-US" altLang="sr-Latn-R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SLIKAR/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ILUSTRATOR</a:t>
                      </a:r>
                      <a:endParaRPr kumimoji="0" lang="en-US" altLang="sr-Latn-R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ČITATELJ</a:t>
                      </a:r>
                      <a:endParaRPr kumimoji="0" lang="en-US" altLang="sr-Latn-R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KNJIŽNICA</a:t>
                      </a:r>
                      <a:endParaRPr kumimoji="0" lang="en-US" altLang="sr-Latn-R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58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KNJIGA</a:t>
                      </a:r>
                      <a:endParaRPr kumimoji="0" lang="en-US" altLang="sr-Latn-R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87" descr="Kugla"/>
          <p:cNvSpPr>
            <a:spLocks noChangeArrowheads="1"/>
          </p:cNvSpPr>
          <p:nvPr/>
        </p:nvSpPr>
        <p:spPr bwMode="auto">
          <a:xfrm>
            <a:off x="759124" y="5085184"/>
            <a:ext cx="7632849" cy="1151508"/>
          </a:xfrm>
          <a:prstGeom prst="rect">
            <a:avLst/>
          </a:prstGeom>
          <a:pattFill prst="sphere">
            <a:fgClr>
              <a:srgbClr val="99FF66"/>
            </a:fgClr>
            <a:bgClr>
              <a:schemeClr val="bg1"/>
            </a:bgClr>
          </a:pattFill>
          <a:ln w="76200" cap="sq" cmpd="tri">
            <a:solidFill>
              <a:schemeClr val="folHlink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hr-HR" altLang="sr-Latn-R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KONAČNO RJEŠENJE</a:t>
            </a:r>
            <a:endParaRPr lang="en-US" altLang="sr-Latn-R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156"/>
          <p:cNvSpPr>
            <a:spLocks noChangeArrowheads="1"/>
          </p:cNvSpPr>
          <p:nvPr/>
        </p:nvSpPr>
        <p:spPr bwMode="auto">
          <a:xfrm>
            <a:off x="827585" y="836712"/>
            <a:ext cx="1800200" cy="68039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>
                <a:latin typeface="Comic Sans MS" pitchFamily="66" charset="0"/>
              </a:rPr>
              <a:t>A1</a:t>
            </a:r>
          </a:p>
        </p:txBody>
      </p:sp>
      <p:sp>
        <p:nvSpPr>
          <p:cNvPr id="9" name="Rectangle 156"/>
          <p:cNvSpPr>
            <a:spLocks noChangeArrowheads="1"/>
          </p:cNvSpPr>
          <p:nvPr/>
        </p:nvSpPr>
        <p:spPr bwMode="auto">
          <a:xfrm>
            <a:off x="827585" y="1669503"/>
            <a:ext cx="1800200" cy="68039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A2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0" name="Rectangle 156"/>
          <p:cNvSpPr>
            <a:spLocks noChangeArrowheads="1"/>
          </p:cNvSpPr>
          <p:nvPr/>
        </p:nvSpPr>
        <p:spPr bwMode="auto">
          <a:xfrm>
            <a:off x="774821" y="2420888"/>
            <a:ext cx="1800200" cy="68039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A3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1" name="Rectangle 156"/>
          <p:cNvSpPr>
            <a:spLocks noChangeArrowheads="1"/>
          </p:cNvSpPr>
          <p:nvPr/>
        </p:nvSpPr>
        <p:spPr bwMode="auto">
          <a:xfrm>
            <a:off x="827585" y="3212976"/>
            <a:ext cx="1800200" cy="68039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A4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2" name="Rectangle 156"/>
          <p:cNvSpPr>
            <a:spLocks noChangeArrowheads="1"/>
          </p:cNvSpPr>
          <p:nvPr/>
        </p:nvSpPr>
        <p:spPr bwMode="auto">
          <a:xfrm>
            <a:off x="849464" y="4077072"/>
            <a:ext cx="1800200" cy="68039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A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3" name="Rectangle 156"/>
          <p:cNvSpPr>
            <a:spLocks noChangeArrowheads="1"/>
          </p:cNvSpPr>
          <p:nvPr/>
        </p:nvSpPr>
        <p:spPr bwMode="auto">
          <a:xfrm>
            <a:off x="2771800" y="836712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>
                <a:latin typeface="Comic Sans MS" pitchFamily="66" charset="0"/>
              </a:rPr>
              <a:t>B</a:t>
            </a:r>
            <a:r>
              <a:rPr lang="hr-HR" altLang="sr-Latn-RS" sz="2600" b="1" dirty="0" smtClean="0">
                <a:latin typeface="Comic Sans MS" pitchFamily="66" charset="0"/>
              </a:rPr>
              <a:t>1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4" name="Rectangle 156"/>
          <p:cNvSpPr>
            <a:spLocks noChangeArrowheads="1"/>
          </p:cNvSpPr>
          <p:nvPr/>
        </p:nvSpPr>
        <p:spPr bwMode="auto">
          <a:xfrm>
            <a:off x="2771799" y="1666557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B2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5" name="Rectangle 156"/>
          <p:cNvSpPr>
            <a:spLocks noChangeArrowheads="1"/>
          </p:cNvSpPr>
          <p:nvPr/>
        </p:nvSpPr>
        <p:spPr bwMode="auto">
          <a:xfrm>
            <a:off x="2771798" y="2420888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B</a:t>
            </a:r>
            <a:r>
              <a:rPr lang="hr-HR" altLang="sr-Latn-RS" sz="2600" b="1" dirty="0">
                <a:latin typeface="Comic Sans MS" pitchFamily="66" charset="0"/>
              </a:rPr>
              <a:t>3</a:t>
            </a:r>
          </a:p>
        </p:txBody>
      </p:sp>
      <p:sp>
        <p:nvSpPr>
          <p:cNvPr id="16" name="Rectangle 156"/>
          <p:cNvSpPr>
            <a:spLocks noChangeArrowheads="1"/>
          </p:cNvSpPr>
          <p:nvPr/>
        </p:nvSpPr>
        <p:spPr bwMode="auto">
          <a:xfrm>
            <a:off x="2771800" y="3284984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B</a:t>
            </a:r>
            <a:r>
              <a:rPr lang="hr-HR" altLang="sr-Latn-RS" sz="2600" b="1" dirty="0">
                <a:latin typeface="Comic Sans MS" pitchFamily="66" charset="0"/>
              </a:rPr>
              <a:t>4</a:t>
            </a:r>
          </a:p>
        </p:txBody>
      </p:sp>
      <p:sp>
        <p:nvSpPr>
          <p:cNvPr id="17" name="Rectangle 156"/>
          <p:cNvSpPr>
            <a:spLocks noChangeArrowheads="1"/>
          </p:cNvSpPr>
          <p:nvPr/>
        </p:nvSpPr>
        <p:spPr bwMode="auto">
          <a:xfrm>
            <a:off x="2771797" y="4077072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B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23" name="Rectangle 156"/>
          <p:cNvSpPr>
            <a:spLocks noChangeArrowheads="1"/>
          </p:cNvSpPr>
          <p:nvPr/>
        </p:nvSpPr>
        <p:spPr bwMode="auto">
          <a:xfrm>
            <a:off x="6582970" y="839659"/>
            <a:ext cx="1716381" cy="64799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>
                <a:latin typeface="Comic Sans MS" pitchFamily="66" charset="0"/>
              </a:rPr>
              <a:t>D</a:t>
            </a:r>
            <a:r>
              <a:rPr lang="hr-HR" altLang="sr-Latn-RS" sz="2600" b="1" dirty="0" smtClean="0">
                <a:latin typeface="Comic Sans MS" pitchFamily="66" charset="0"/>
              </a:rPr>
              <a:t>1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24" name="Rectangle 156"/>
          <p:cNvSpPr>
            <a:spLocks noChangeArrowheads="1"/>
          </p:cNvSpPr>
          <p:nvPr/>
        </p:nvSpPr>
        <p:spPr bwMode="auto">
          <a:xfrm>
            <a:off x="6561454" y="1640057"/>
            <a:ext cx="1716381" cy="64799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D</a:t>
            </a:r>
            <a:r>
              <a:rPr lang="hr-HR" altLang="sr-Latn-RS" sz="2600" b="1" dirty="0">
                <a:latin typeface="Comic Sans MS" pitchFamily="66" charset="0"/>
              </a:rPr>
              <a:t>2</a:t>
            </a:r>
          </a:p>
        </p:txBody>
      </p:sp>
      <p:sp>
        <p:nvSpPr>
          <p:cNvPr id="25" name="Rectangle 156"/>
          <p:cNvSpPr>
            <a:spLocks noChangeArrowheads="1"/>
          </p:cNvSpPr>
          <p:nvPr/>
        </p:nvSpPr>
        <p:spPr bwMode="auto">
          <a:xfrm>
            <a:off x="6582970" y="2440031"/>
            <a:ext cx="1716381" cy="64799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D</a:t>
            </a:r>
            <a:r>
              <a:rPr lang="hr-HR" altLang="sr-Latn-RS" sz="2600" b="1" dirty="0">
                <a:latin typeface="Comic Sans MS" pitchFamily="66" charset="0"/>
              </a:rPr>
              <a:t>3</a:t>
            </a:r>
          </a:p>
        </p:txBody>
      </p:sp>
      <p:sp>
        <p:nvSpPr>
          <p:cNvPr id="26" name="Rectangle 156"/>
          <p:cNvSpPr>
            <a:spLocks noChangeArrowheads="1"/>
          </p:cNvSpPr>
          <p:nvPr/>
        </p:nvSpPr>
        <p:spPr bwMode="auto">
          <a:xfrm>
            <a:off x="6600047" y="3295981"/>
            <a:ext cx="1716381" cy="64799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smtClean="0">
                <a:latin typeface="Comic Sans MS" pitchFamily="66" charset="0"/>
              </a:rPr>
              <a:t>D</a:t>
            </a:r>
            <a:r>
              <a:rPr lang="hr-HR" altLang="sr-Latn-RS" sz="2600" b="1" dirty="0">
                <a:latin typeface="Comic Sans MS" pitchFamily="66" charset="0"/>
              </a:rPr>
              <a:t>4</a:t>
            </a:r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6561453" y="4127708"/>
            <a:ext cx="1716381" cy="64799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D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19" name="Rectangle 156"/>
          <p:cNvSpPr>
            <a:spLocks noChangeArrowheads="1"/>
          </p:cNvSpPr>
          <p:nvPr/>
        </p:nvSpPr>
        <p:spPr bwMode="auto">
          <a:xfrm>
            <a:off x="4704844" y="804320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>
                <a:latin typeface="Comic Sans MS" pitchFamily="66" charset="0"/>
              </a:rPr>
              <a:t>C</a:t>
            </a:r>
            <a:r>
              <a:rPr lang="hr-HR" altLang="sr-Latn-RS" sz="2600" b="1" dirty="0" smtClean="0">
                <a:latin typeface="Comic Sans MS" pitchFamily="66" charset="0"/>
              </a:rPr>
              <a:t>1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20" name="Rectangle 156"/>
          <p:cNvSpPr>
            <a:spLocks noChangeArrowheads="1"/>
          </p:cNvSpPr>
          <p:nvPr/>
        </p:nvSpPr>
        <p:spPr bwMode="auto">
          <a:xfrm>
            <a:off x="4666348" y="1604718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C</a:t>
            </a:r>
            <a:r>
              <a:rPr lang="hr-HR" altLang="sr-Latn-RS" sz="2600" b="1" dirty="0">
                <a:latin typeface="Comic Sans MS" pitchFamily="66" charset="0"/>
              </a:rPr>
              <a:t>2</a:t>
            </a:r>
          </a:p>
        </p:txBody>
      </p:sp>
      <p:sp>
        <p:nvSpPr>
          <p:cNvPr id="21" name="Rectangle 156"/>
          <p:cNvSpPr>
            <a:spLocks noChangeArrowheads="1"/>
          </p:cNvSpPr>
          <p:nvPr/>
        </p:nvSpPr>
        <p:spPr bwMode="auto">
          <a:xfrm>
            <a:off x="4674734" y="2444732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C3</a:t>
            </a:r>
            <a:endParaRPr lang="hr-HR" altLang="sr-Latn-RS" sz="2600" b="1" dirty="0">
              <a:latin typeface="Comic Sans MS" pitchFamily="66" charset="0"/>
            </a:endParaRPr>
          </a:p>
        </p:txBody>
      </p:sp>
      <p:sp>
        <p:nvSpPr>
          <p:cNvPr id="22" name="Rectangle 156"/>
          <p:cNvSpPr>
            <a:spLocks noChangeArrowheads="1"/>
          </p:cNvSpPr>
          <p:nvPr/>
        </p:nvSpPr>
        <p:spPr bwMode="auto">
          <a:xfrm>
            <a:off x="4674735" y="3210030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 smtClean="0">
                <a:latin typeface="Comic Sans MS" pitchFamily="66" charset="0"/>
              </a:rPr>
              <a:t>C</a:t>
            </a:r>
            <a:r>
              <a:rPr lang="hr-HR" altLang="sr-Latn-RS" sz="2600" b="1" dirty="0">
                <a:latin typeface="Comic Sans MS" pitchFamily="66" charset="0"/>
              </a:rPr>
              <a:t>4</a:t>
            </a:r>
          </a:p>
        </p:txBody>
      </p:sp>
      <p:sp>
        <p:nvSpPr>
          <p:cNvPr id="28" name="Rectangle 156"/>
          <p:cNvSpPr>
            <a:spLocks noChangeArrowheads="1"/>
          </p:cNvSpPr>
          <p:nvPr/>
        </p:nvSpPr>
        <p:spPr bwMode="auto">
          <a:xfrm>
            <a:off x="4655040" y="4065961"/>
            <a:ext cx="1750535" cy="6833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hr-HR" altLang="sr-Latn-RS" sz="2600" b="1" dirty="0">
                <a:latin typeface="Comic Sans MS" pitchFamily="66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2448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9" grpId="0" animBg="1"/>
      <p:bldP spid="20" grpId="0" animBg="1"/>
      <p:bldP spid="21" grpId="0" animBg="1"/>
      <p:bldP spid="22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1"/>
          <p:cNvSpPr txBox="1"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r-HR" sz="2800" dirty="0" smtClean="0"/>
              <a:t>Sadržajni dijelovi knjige:</a:t>
            </a:r>
            <a:endParaRPr lang="hr-HR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14080"/>
            <a:ext cx="3068706" cy="409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14080"/>
            <a:ext cx="3068706" cy="409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Prostoručno 6"/>
          <p:cNvSpPr/>
          <p:nvPr/>
        </p:nvSpPr>
        <p:spPr>
          <a:xfrm>
            <a:off x="2477559" y="2608971"/>
            <a:ext cx="1488455" cy="660439"/>
          </a:xfrm>
          <a:custGeom>
            <a:avLst/>
            <a:gdLst>
              <a:gd name="connsiteX0" fmla="*/ 833681 w 1488455"/>
              <a:gd name="connsiteY0" fmla="*/ 125602 h 660439"/>
              <a:gd name="connsiteX1" fmla="*/ 91809 w 1488455"/>
              <a:gd name="connsiteY1" fmla="*/ 22085 h 660439"/>
              <a:gd name="connsiteX2" fmla="*/ 152194 w 1488455"/>
              <a:gd name="connsiteY2" fmla="*/ 591429 h 660439"/>
              <a:gd name="connsiteX3" fmla="*/ 1359892 w 1488455"/>
              <a:gd name="connsiteY3" fmla="*/ 608681 h 660439"/>
              <a:gd name="connsiteX4" fmla="*/ 1394398 w 1488455"/>
              <a:gd name="connsiteY4" fmla="*/ 211866 h 660439"/>
              <a:gd name="connsiteX5" fmla="*/ 833681 w 1488455"/>
              <a:gd name="connsiteY5" fmla="*/ 125602 h 66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455" h="660439">
                <a:moveTo>
                  <a:pt x="833681" y="125602"/>
                </a:moveTo>
                <a:cubicBezTo>
                  <a:pt x="616583" y="93972"/>
                  <a:pt x="205390" y="-55553"/>
                  <a:pt x="91809" y="22085"/>
                </a:cubicBezTo>
                <a:cubicBezTo>
                  <a:pt x="-21772" y="99723"/>
                  <a:pt x="-59153" y="493663"/>
                  <a:pt x="152194" y="591429"/>
                </a:cubicBezTo>
                <a:cubicBezTo>
                  <a:pt x="363541" y="689195"/>
                  <a:pt x="1152858" y="671941"/>
                  <a:pt x="1359892" y="608681"/>
                </a:cubicBezTo>
                <a:cubicBezTo>
                  <a:pt x="1566926" y="545421"/>
                  <a:pt x="1482100" y="292379"/>
                  <a:pt x="1394398" y="211866"/>
                </a:cubicBezTo>
                <a:cubicBezTo>
                  <a:pt x="1306696" y="131353"/>
                  <a:pt x="1050779" y="157232"/>
                  <a:pt x="833681" y="125602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Zaobljeni pravokutnik 7"/>
          <p:cNvSpPr/>
          <p:nvPr/>
        </p:nvSpPr>
        <p:spPr>
          <a:xfrm>
            <a:off x="2013036" y="1638016"/>
            <a:ext cx="5522431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Bilješka o piscu (ilustratoru, prevoditelju)</a:t>
            </a:r>
            <a:endParaRPr lang="hr-HR" dirty="0"/>
          </a:p>
        </p:txBody>
      </p:sp>
      <p:cxnSp>
        <p:nvCxnSpPr>
          <p:cNvPr id="10" name="Ravni poveznik sa strelicom 9"/>
          <p:cNvCxnSpPr/>
          <p:nvPr/>
        </p:nvCxnSpPr>
        <p:spPr>
          <a:xfrm flipV="1">
            <a:off x="3221787" y="2348880"/>
            <a:ext cx="486117" cy="377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rostoručno 15"/>
          <p:cNvSpPr/>
          <p:nvPr/>
        </p:nvSpPr>
        <p:spPr>
          <a:xfrm>
            <a:off x="6682417" y="2537479"/>
            <a:ext cx="1488455" cy="660439"/>
          </a:xfrm>
          <a:custGeom>
            <a:avLst/>
            <a:gdLst>
              <a:gd name="connsiteX0" fmla="*/ 833681 w 1488455"/>
              <a:gd name="connsiteY0" fmla="*/ 125602 h 660439"/>
              <a:gd name="connsiteX1" fmla="*/ 91809 w 1488455"/>
              <a:gd name="connsiteY1" fmla="*/ 22085 h 660439"/>
              <a:gd name="connsiteX2" fmla="*/ 152194 w 1488455"/>
              <a:gd name="connsiteY2" fmla="*/ 591429 h 660439"/>
              <a:gd name="connsiteX3" fmla="*/ 1359892 w 1488455"/>
              <a:gd name="connsiteY3" fmla="*/ 608681 h 660439"/>
              <a:gd name="connsiteX4" fmla="*/ 1394398 w 1488455"/>
              <a:gd name="connsiteY4" fmla="*/ 211866 h 660439"/>
              <a:gd name="connsiteX5" fmla="*/ 833681 w 1488455"/>
              <a:gd name="connsiteY5" fmla="*/ 125602 h 66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455" h="660439">
                <a:moveTo>
                  <a:pt x="833681" y="125602"/>
                </a:moveTo>
                <a:cubicBezTo>
                  <a:pt x="616583" y="93972"/>
                  <a:pt x="205390" y="-55553"/>
                  <a:pt x="91809" y="22085"/>
                </a:cubicBezTo>
                <a:cubicBezTo>
                  <a:pt x="-21772" y="99723"/>
                  <a:pt x="-59153" y="493663"/>
                  <a:pt x="152194" y="591429"/>
                </a:cubicBezTo>
                <a:cubicBezTo>
                  <a:pt x="363541" y="689195"/>
                  <a:pt x="1152858" y="671941"/>
                  <a:pt x="1359892" y="608681"/>
                </a:cubicBezTo>
                <a:cubicBezTo>
                  <a:pt x="1566926" y="545421"/>
                  <a:pt x="1482100" y="292379"/>
                  <a:pt x="1394398" y="211866"/>
                </a:cubicBezTo>
                <a:cubicBezTo>
                  <a:pt x="1306696" y="131353"/>
                  <a:pt x="1050779" y="157232"/>
                  <a:pt x="833681" y="125602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7" name="Ravni poveznik sa strelicom 16"/>
          <p:cNvCxnSpPr/>
          <p:nvPr/>
        </p:nvCxnSpPr>
        <p:spPr>
          <a:xfrm flipH="1" flipV="1">
            <a:off x="7304989" y="2348880"/>
            <a:ext cx="460956" cy="4718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35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1"/>
          <p:cNvSpPr txBox="1"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r-HR" sz="2800" dirty="0" smtClean="0"/>
              <a:t>Sadržajni dijelovi knjige:</a:t>
            </a:r>
            <a:endParaRPr lang="hr-HR" sz="2800" dirty="0"/>
          </a:p>
        </p:txBody>
      </p:sp>
      <p:sp>
        <p:nvSpPr>
          <p:cNvPr id="7" name="Zaobljeni pravokutnik 6"/>
          <p:cNvSpPr/>
          <p:nvPr/>
        </p:nvSpPr>
        <p:spPr>
          <a:xfrm>
            <a:off x="2013036" y="1638016"/>
            <a:ext cx="5522431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Sadržaj ili kazalo</a:t>
            </a:r>
            <a:endParaRPr lang="hr-H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2492896"/>
            <a:ext cx="3095389" cy="412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Prostoručno 8"/>
          <p:cNvSpPr/>
          <p:nvPr/>
        </p:nvSpPr>
        <p:spPr>
          <a:xfrm>
            <a:off x="4211960" y="2479437"/>
            <a:ext cx="1488455" cy="660439"/>
          </a:xfrm>
          <a:custGeom>
            <a:avLst/>
            <a:gdLst>
              <a:gd name="connsiteX0" fmla="*/ 833681 w 1488455"/>
              <a:gd name="connsiteY0" fmla="*/ 125602 h 660439"/>
              <a:gd name="connsiteX1" fmla="*/ 91809 w 1488455"/>
              <a:gd name="connsiteY1" fmla="*/ 22085 h 660439"/>
              <a:gd name="connsiteX2" fmla="*/ 152194 w 1488455"/>
              <a:gd name="connsiteY2" fmla="*/ 591429 h 660439"/>
              <a:gd name="connsiteX3" fmla="*/ 1359892 w 1488455"/>
              <a:gd name="connsiteY3" fmla="*/ 608681 h 660439"/>
              <a:gd name="connsiteX4" fmla="*/ 1394398 w 1488455"/>
              <a:gd name="connsiteY4" fmla="*/ 211866 h 660439"/>
              <a:gd name="connsiteX5" fmla="*/ 833681 w 1488455"/>
              <a:gd name="connsiteY5" fmla="*/ 125602 h 66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455" h="660439">
                <a:moveTo>
                  <a:pt x="833681" y="125602"/>
                </a:moveTo>
                <a:cubicBezTo>
                  <a:pt x="616583" y="93972"/>
                  <a:pt x="205390" y="-55553"/>
                  <a:pt x="91809" y="22085"/>
                </a:cubicBezTo>
                <a:cubicBezTo>
                  <a:pt x="-21772" y="99723"/>
                  <a:pt x="-59153" y="493663"/>
                  <a:pt x="152194" y="591429"/>
                </a:cubicBezTo>
                <a:cubicBezTo>
                  <a:pt x="363541" y="689195"/>
                  <a:pt x="1152858" y="671941"/>
                  <a:pt x="1359892" y="608681"/>
                </a:cubicBezTo>
                <a:cubicBezTo>
                  <a:pt x="1566926" y="545421"/>
                  <a:pt x="1482100" y="292379"/>
                  <a:pt x="1394398" y="211866"/>
                </a:cubicBezTo>
                <a:cubicBezTo>
                  <a:pt x="1306696" y="131353"/>
                  <a:pt x="1050779" y="157232"/>
                  <a:pt x="833681" y="125602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734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 knjige od autora do čitatelja</a:t>
            </a:r>
            <a:endParaRPr lang="hr-H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623025"/>
            <a:ext cx="4026024" cy="301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8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Književnik (pisac, autor)</a:t>
            </a:r>
            <a:endParaRPr lang="hr-H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32441" y="2201623"/>
            <a:ext cx="5058481" cy="3439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blak 2"/>
          <p:cNvSpPr/>
          <p:nvPr/>
        </p:nvSpPr>
        <p:spPr>
          <a:xfrm>
            <a:off x="6156176" y="1556792"/>
            <a:ext cx="3168352" cy="2057005"/>
          </a:xfrm>
          <a:prstGeom prst="cloud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22" y="2015083"/>
            <a:ext cx="1520561" cy="11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Ilustrator</a:t>
            </a:r>
            <a:endParaRPr lang="hr-H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45456" y="2119313"/>
            <a:ext cx="5032451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987768" cy="345871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356992"/>
            <a:ext cx="2853288" cy="359015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940" y="0"/>
            <a:ext cx="2994632" cy="296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Prevoditelj</a:t>
            </a:r>
            <a:endParaRPr lang="hr-H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87256" y="2119313"/>
            <a:ext cx="514885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3942">
            <a:off x="-65622" y="150427"/>
            <a:ext cx="2924117" cy="3739280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9454">
            <a:off x="6166698" y="3492159"/>
            <a:ext cx="2899581" cy="343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7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Izdavač/nakladnik</a:t>
            </a:r>
            <a:endParaRPr lang="hr-H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25809" y="2119313"/>
            <a:ext cx="5471744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6190888"/>
            <a:ext cx="2448272" cy="45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6068798"/>
            <a:ext cx="2448322" cy="69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HP\Desktop\logo\znanje_logo_010311_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05529" y="2780928"/>
            <a:ext cx="17113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 descr="Slikovni rezultat za alfa izdavaÄ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9" name="AutoShape 4" descr="Slikovni rezultat za alfa izdavaÄ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1030" name="Picture 6" descr="Povezana slik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31" y="357301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likovni rezultat za mozaik knjig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873048"/>
            <a:ext cx="3168352" cy="83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3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035">
            <a:off x="362184" y="302854"/>
            <a:ext cx="2597274" cy="2597274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64" y="161000"/>
            <a:ext cx="2596780" cy="2973313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0353">
            <a:off x="6797024" y="1451770"/>
            <a:ext cx="2428875" cy="333375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2263">
            <a:off x="3635896" y="3534242"/>
            <a:ext cx="2088953" cy="3213774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6" y="3593316"/>
            <a:ext cx="21240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4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15616" y="614911"/>
            <a:ext cx="6965245" cy="1202485"/>
          </a:xfrm>
        </p:spPr>
        <p:txBody>
          <a:bodyPr/>
          <a:lstStyle/>
          <a:p>
            <a:r>
              <a:rPr lang="hr-HR" dirty="0" smtClean="0"/>
              <a:t>Glavni dijelovi knjige</a:t>
            </a:r>
            <a:endParaRPr lang="hr-HR" dirty="0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3174898" cy="3036859"/>
          </a:xfrm>
        </p:spPr>
      </p:pic>
      <p:sp>
        <p:nvSpPr>
          <p:cNvPr id="4" name="AutoShape 2" descr="Slikovni rezultat za 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" name="Strelica udesno 5"/>
          <p:cNvSpPr/>
          <p:nvPr/>
        </p:nvSpPr>
        <p:spPr>
          <a:xfrm>
            <a:off x="3563888" y="2982878"/>
            <a:ext cx="136815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Strelica zakrivljena gore 7"/>
          <p:cNvSpPr/>
          <p:nvPr/>
        </p:nvSpPr>
        <p:spPr>
          <a:xfrm>
            <a:off x="1979712" y="3450930"/>
            <a:ext cx="3168352" cy="86409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9" name="Zaobljeni pravokutnik 8"/>
          <p:cNvSpPr/>
          <p:nvPr/>
        </p:nvSpPr>
        <p:spPr>
          <a:xfrm>
            <a:off x="5004048" y="2802858"/>
            <a:ext cx="208823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KORICE KNJIGE</a:t>
            </a:r>
          </a:p>
          <a:p>
            <a:pPr algn="ctr"/>
            <a:endParaRPr lang="hr-HR" dirty="0" smtClean="0"/>
          </a:p>
        </p:txBody>
      </p:sp>
      <p:sp>
        <p:nvSpPr>
          <p:cNvPr id="10" name="Savijena strelica 9"/>
          <p:cNvSpPr/>
          <p:nvPr/>
        </p:nvSpPr>
        <p:spPr>
          <a:xfrm>
            <a:off x="2987824" y="1916832"/>
            <a:ext cx="1944216" cy="432048"/>
          </a:xfrm>
          <a:prstGeom prst="ben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11" name="Zaobljeni pravokutnik 10"/>
          <p:cNvSpPr/>
          <p:nvPr/>
        </p:nvSpPr>
        <p:spPr>
          <a:xfrm>
            <a:off x="5004048" y="1808820"/>
            <a:ext cx="2088232" cy="64807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KNJIŽNI BLOK</a:t>
            </a:r>
          </a:p>
          <a:p>
            <a:pPr algn="ctr"/>
            <a:endParaRPr lang="hr-HR" dirty="0" smtClean="0"/>
          </a:p>
        </p:txBody>
      </p:sp>
      <p:sp>
        <p:nvSpPr>
          <p:cNvPr id="13" name="Strelica udesno 12"/>
          <p:cNvSpPr/>
          <p:nvPr/>
        </p:nvSpPr>
        <p:spPr>
          <a:xfrm>
            <a:off x="2771800" y="4558270"/>
            <a:ext cx="2376264" cy="242316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Zaobljeni pravokutnik 13"/>
          <p:cNvSpPr/>
          <p:nvPr/>
        </p:nvSpPr>
        <p:spPr>
          <a:xfrm>
            <a:off x="5220072" y="4355392"/>
            <a:ext cx="2088232" cy="64807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HRBAT</a:t>
            </a:r>
          </a:p>
        </p:txBody>
      </p:sp>
      <p:sp>
        <p:nvSpPr>
          <p:cNvPr id="3" name="Pravokutnik 2"/>
          <p:cNvSpPr/>
          <p:nvPr/>
        </p:nvSpPr>
        <p:spPr>
          <a:xfrm>
            <a:off x="757093" y="5877272"/>
            <a:ext cx="1386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*Radni </a:t>
            </a:r>
            <a:r>
              <a:rPr lang="hr-HR" dirty="0"/>
              <a:t>listić</a:t>
            </a:r>
          </a:p>
        </p:txBody>
      </p:sp>
    </p:spTree>
    <p:extLst>
      <p:ext uri="{BB962C8B-B14F-4D97-AF65-F5344CB8AC3E}">
        <p14:creationId xmlns:p14="http://schemas.microsoft.com/office/powerpoint/2010/main" val="263862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71011" y="1196752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NASLOVNA STRANICA</a:t>
            </a:r>
            <a:br>
              <a:rPr lang="hr-HR" dirty="0" smtClean="0"/>
            </a:br>
            <a:endParaRPr lang="hr-HR" dirty="0"/>
          </a:p>
        </p:txBody>
      </p:sp>
      <p:sp>
        <p:nvSpPr>
          <p:cNvPr id="10" name="Zaobljeni pravokutnik 9"/>
          <p:cNvSpPr/>
          <p:nvPr/>
        </p:nvSpPr>
        <p:spPr>
          <a:xfrm>
            <a:off x="827584" y="1844476"/>
            <a:ext cx="1852961" cy="64841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AUTOR</a:t>
            </a:r>
          </a:p>
          <a:p>
            <a:pPr algn="ctr"/>
            <a:endParaRPr lang="hr-HR" dirty="0" smtClean="0"/>
          </a:p>
        </p:txBody>
      </p:sp>
      <p:sp>
        <p:nvSpPr>
          <p:cNvPr id="12" name="Zaobljeni pravokutnik 11"/>
          <p:cNvSpPr/>
          <p:nvPr/>
        </p:nvSpPr>
        <p:spPr>
          <a:xfrm>
            <a:off x="827584" y="4910289"/>
            <a:ext cx="1883655" cy="67024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NAKLADNIK</a:t>
            </a:r>
          </a:p>
          <a:p>
            <a:pPr algn="ctr"/>
            <a:endParaRPr lang="hr-HR" dirty="0" smtClean="0"/>
          </a:p>
        </p:txBody>
      </p:sp>
      <p:sp>
        <p:nvSpPr>
          <p:cNvPr id="13" name="Naslov 1"/>
          <p:cNvSpPr txBox="1">
            <a:spLocks/>
          </p:cNvSpPr>
          <p:nvPr/>
        </p:nvSpPr>
        <p:spPr>
          <a:xfrm>
            <a:off x="1263548" y="260648"/>
            <a:ext cx="6965245" cy="914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r-HR" sz="2800" dirty="0" smtClean="0"/>
              <a:t>Sadržajni dijelovi knjige:</a:t>
            </a:r>
            <a:endParaRPr lang="hr-HR" sz="28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61260"/>
            <a:ext cx="2724646" cy="3679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aobljeni pravokutnik 10"/>
          <p:cNvSpPr/>
          <p:nvPr/>
        </p:nvSpPr>
        <p:spPr>
          <a:xfrm>
            <a:off x="796890" y="2595765"/>
            <a:ext cx="1883655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NASLOV</a:t>
            </a:r>
          </a:p>
          <a:p>
            <a:pPr algn="ctr"/>
            <a:r>
              <a:rPr lang="hr-HR" dirty="0" smtClean="0"/>
              <a:t>KNJIGE</a:t>
            </a:r>
          </a:p>
          <a:p>
            <a:pPr algn="ctr"/>
            <a:endParaRPr lang="hr-HR" dirty="0" smtClean="0"/>
          </a:p>
        </p:txBody>
      </p:sp>
      <p:sp>
        <p:nvSpPr>
          <p:cNvPr id="17" name="Strelica udesno 16"/>
          <p:cNvSpPr/>
          <p:nvPr/>
        </p:nvSpPr>
        <p:spPr>
          <a:xfrm rot="11182641">
            <a:off x="2709704" y="2451748"/>
            <a:ext cx="3724098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Strelica udesno 18"/>
          <p:cNvSpPr/>
          <p:nvPr/>
        </p:nvSpPr>
        <p:spPr>
          <a:xfrm rot="11052162">
            <a:off x="2828107" y="5293558"/>
            <a:ext cx="4071972" cy="290882"/>
          </a:xfrm>
          <a:prstGeom prst="rightArrow">
            <a:avLst>
              <a:gd name="adj1" fmla="val 36835"/>
              <a:gd name="adj2" fmla="val 5000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Zaobljeni pravokutnik 19"/>
          <p:cNvSpPr/>
          <p:nvPr/>
        </p:nvSpPr>
        <p:spPr>
          <a:xfrm>
            <a:off x="819133" y="3356992"/>
            <a:ext cx="1883655" cy="64807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ILUSTRATOR</a:t>
            </a:r>
          </a:p>
          <a:p>
            <a:pPr algn="ctr"/>
            <a:endParaRPr lang="hr-HR" dirty="0" smtClean="0"/>
          </a:p>
        </p:txBody>
      </p:sp>
      <p:sp>
        <p:nvSpPr>
          <p:cNvPr id="21" name="Strelica udesno 20"/>
          <p:cNvSpPr/>
          <p:nvPr/>
        </p:nvSpPr>
        <p:spPr>
          <a:xfrm rot="11182641">
            <a:off x="2709705" y="3166502"/>
            <a:ext cx="3724098" cy="28803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Strelica udesno 21"/>
          <p:cNvSpPr/>
          <p:nvPr/>
        </p:nvSpPr>
        <p:spPr>
          <a:xfrm rot="11575052">
            <a:off x="2746218" y="4073310"/>
            <a:ext cx="3999909" cy="28803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rgbClr val="00B0F0"/>
              </a:solidFill>
            </a:endParaRPr>
          </a:p>
        </p:txBody>
      </p:sp>
      <p:sp>
        <p:nvSpPr>
          <p:cNvPr id="23" name="Zaobljeni pravokutnik 22"/>
          <p:cNvSpPr/>
          <p:nvPr/>
        </p:nvSpPr>
        <p:spPr>
          <a:xfrm>
            <a:off x="819133" y="4134538"/>
            <a:ext cx="1883655" cy="67024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IZDANJE</a:t>
            </a:r>
          </a:p>
          <a:p>
            <a:pPr algn="ctr"/>
            <a:endParaRPr lang="hr-HR" dirty="0" smtClean="0"/>
          </a:p>
        </p:txBody>
      </p:sp>
      <p:sp>
        <p:nvSpPr>
          <p:cNvPr id="24" name="Zaobljeni pravokutnik 23"/>
          <p:cNvSpPr/>
          <p:nvPr/>
        </p:nvSpPr>
        <p:spPr>
          <a:xfrm>
            <a:off x="827584" y="5733256"/>
            <a:ext cx="1883655" cy="6702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 smtClean="0"/>
          </a:p>
          <a:p>
            <a:pPr algn="ctr"/>
            <a:r>
              <a:rPr lang="hr-HR" dirty="0" smtClean="0"/>
              <a:t>MJESTO I GODINA IZDANJA</a:t>
            </a:r>
          </a:p>
          <a:p>
            <a:pPr algn="ctr"/>
            <a:endParaRPr lang="hr-HR" dirty="0" smtClean="0"/>
          </a:p>
        </p:txBody>
      </p:sp>
      <p:sp>
        <p:nvSpPr>
          <p:cNvPr id="25" name="Strelica udesno 24"/>
          <p:cNvSpPr/>
          <p:nvPr/>
        </p:nvSpPr>
        <p:spPr>
          <a:xfrm rot="10587685">
            <a:off x="2828018" y="5824688"/>
            <a:ext cx="4071972" cy="290882"/>
          </a:xfrm>
          <a:prstGeom prst="rightArrow">
            <a:avLst>
              <a:gd name="adj1" fmla="val 36835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" name="Strelica udesno 25"/>
          <p:cNvSpPr/>
          <p:nvPr/>
        </p:nvSpPr>
        <p:spPr>
          <a:xfrm rot="11540505">
            <a:off x="2752882" y="4766273"/>
            <a:ext cx="4222420" cy="28803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6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badača">
  <a:themeElements>
    <a:clrScheme name="Pribadač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ribadača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ibadač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4225</TotalTime>
  <Words>417</Words>
  <Application>Microsoft Office PowerPoint</Application>
  <PresentationFormat>Prikaz na zaslonu (4:3)</PresentationFormat>
  <Paragraphs>83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2" baseType="lpstr">
      <vt:lpstr>Pribadača</vt:lpstr>
      <vt:lpstr>PowerPointova prezentacija</vt:lpstr>
      <vt:lpstr>Put knjige od autora do čitatelja</vt:lpstr>
      <vt:lpstr>Književnik (pisac, autor)</vt:lpstr>
      <vt:lpstr>Ilustrator</vt:lpstr>
      <vt:lpstr>Prevoditelj</vt:lpstr>
      <vt:lpstr>Izdavač/nakladnik</vt:lpstr>
      <vt:lpstr>PowerPointova prezentacija</vt:lpstr>
      <vt:lpstr>Glavni dijelovi knjige</vt:lpstr>
      <vt:lpstr>NASLOVNA STRANICA </vt:lpstr>
      <vt:lpstr>Sadržajni dijelovi knjige:</vt:lpstr>
      <vt:lpstr>Sadržajni dijelovi knjige: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Windows korisnik</dc:creator>
  <cp:lastModifiedBy>Windows korisnik</cp:lastModifiedBy>
  <cp:revision>36</cp:revision>
  <cp:lastPrinted>2019-09-30T09:51:29Z</cp:lastPrinted>
  <dcterms:created xsi:type="dcterms:W3CDTF">2019-09-20T07:43:41Z</dcterms:created>
  <dcterms:modified xsi:type="dcterms:W3CDTF">2019-09-30T11:36:25Z</dcterms:modified>
</cp:coreProperties>
</file>