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3" r:id="rId5"/>
  </p:sldMasterIdLst>
  <p:notesMasterIdLst>
    <p:notesMasterId r:id="rId43"/>
  </p:notesMasterIdLst>
  <p:sldIdLst>
    <p:sldId id="256" r:id="rId6"/>
    <p:sldId id="258" r:id="rId7"/>
    <p:sldId id="356" r:id="rId8"/>
    <p:sldId id="400" r:id="rId9"/>
    <p:sldId id="392" r:id="rId10"/>
    <p:sldId id="372" r:id="rId11"/>
    <p:sldId id="260" r:id="rId12"/>
    <p:sldId id="373" r:id="rId13"/>
    <p:sldId id="358" r:id="rId14"/>
    <p:sldId id="415" r:id="rId15"/>
    <p:sldId id="416" r:id="rId16"/>
    <p:sldId id="417" r:id="rId17"/>
    <p:sldId id="359" r:id="rId18"/>
    <p:sldId id="396" r:id="rId19"/>
    <p:sldId id="413" r:id="rId20"/>
    <p:sldId id="401" r:id="rId21"/>
    <p:sldId id="395" r:id="rId22"/>
    <p:sldId id="394" r:id="rId23"/>
    <p:sldId id="402" r:id="rId24"/>
    <p:sldId id="403" r:id="rId25"/>
    <p:sldId id="404" r:id="rId26"/>
    <p:sldId id="418" r:id="rId27"/>
    <p:sldId id="405" r:id="rId28"/>
    <p:sldId id="419" r:id="rId29"/>
    <p:sldId id="406" r:id="rId30"/>
    <p:sldId id="411" r:id="rId31"/>
    <p:sldId id="407" r:id="rId32"/>
    <p:sldId id="420" r:id="rId33"/>
    <p:sldId id="421" r:id="rId34"/>
    <p:sldId id="408" r:id="rId35"/>
    <p:sldId id="409" r:id="rId36"/>
    <p:sldId id="410" r:id="rId37"/>
    <p:sldId id="412" r:id="rId38"/>
    <p:sldId id="414" r:id="rId39"/>
    <p:sldId id="354" r:id="rId40"/>
    <p:sldId id="355" r:id="rId41"/>
    <p:sldId id="933" r:id="rId4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37" userDrawn="1">
          <p15:clr>
            <a:srgbClr val="A4A3A4"/>
          </p15:clr>
        </p15:guide>
        <p15:guide id="2" pos="3817"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C41575C-F4A5-6CD7-A241-60AA78435CC9}" name="CARNET" initials="CARNET" userId="CARNET"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BEA"/>
    <a:srgbClr val="FFFFFF"/>
    <a:srgbClr val="E71A7A"/>
    <a:srgbClr val="E1F5FF"/>
    <a:srgbClr val="F8851B"/>
    <a:srgbClr val="299991"/>
    <a:srgbClr val="FAD1E4"/>
    <a:srgbClr val="F57BB8"/>
    <a:srgbClr val="00CC00"/>
    <a:srgbClr val="F8F9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B37147-82B4-A333-9FCF-4BF6FD293E85}" v="1" dt="2023-08-21T13:02:20.699"/>
  </p1510:revLst>
</p1510:revInfo>
</file>

<file path=ppt/tableStyles.xml><?xml version="1.0" encoding="utf-8"?>
<a:tblStyleLst xmlns:a="http://schemas.openxmlformats.org/drawingml/2006/main" def="{5C22544A-7EE6-4342-B048-85BDC9FD1C3A}">
  <a:tblStyle styleId="{5C22544A-7EE6-4342-B048-85BDC9FD1C3A}" styleName="Srednji stil 2 - Isticanj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rednji stil 2 - Isticanj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Srednji stil 1 - Isticanje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40" autoAdjust="0"/>
    <p:restoredTop sz="67986" autoAdjust="0"/>
  </p:normalViewPr>
  <p:slideViewPr>
    <p:cSldViewPr snapToGrid="0" showGuides="1">
      <p:cViewPr varScale="1">
        <p:scale>
          <a:sx n="77" d="100"/>
          <a:sy n="77" d="100"/>
        </p:scale>
        <p:origin x="1620" y="96"/>
      </p:cViewPr>
      <p:guideLst>
        <p:guide orient="horz" pos="2137"/>
        <p:guide pos="3817"/>
      </p:guideLst>
    </p:cSldViewPr>
  </p:slideViewPr>
  <p:outlineViewPr>
    <p:cViewPr>
      <p:scale>
        <a:sx n="33" d="100"/>
        <a:sy n="33" d="100"/>
      </p:scale>
      <p:origin x="0" y="-5416"/>
    </p:cViewPr>
  </p:outlineViewPr>
  <p:notesTextViewPr>
    <p:cViewPr>
      <p:scale>
        <a:sx n="1" d="1"/>
        <a:sy n="1" d="1"/>
      </p:scale>
      <p:origin x="0" y="0"/>
    </p:cViewPr>
  </p:notesTextViewPr>
  <p:sorterViewPr>
    <p:cViewPr>
      <p:scale>
        <a:sx n="100" d="100"/>
        <a:sy n="100" d="100"/>
      </p:scale>
      <p:origin x="0" y="-4188"/>
    </p:cViewPr>
  </p:sorterViewPr>
  <p:notesViewPr>
    <p:cSldViewPr snapToGrid="0" showGuides="1">
      <p:cViewPr varScale="1">
        <p:scale>
          <a:sx n="47" d="100"/>
          <a:sy n="47" d="100"/>
        </p:scale>
        <p:origin x="2712" y="6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diagrams/_rels/data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4" Type="http://schemas.openxmlformats.org/officeDocument/2006/relationships/image" Target="../media/image36.svg"/></Relationships>
</file>

<file path=ppt/diagrams/_rels/drawing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4" Type="http://schemas.openxmlformats.org/officeDocument/2006/relationships/image" Target="../media/image36.svg"/></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824DA9-8372-4C18-BA0F-5585A22BE4F9}" type="doc">
      <dgm:prSet loTypeId="urn:microsoft.com/office/officeart/2008/layout/VerticalCurvedList" loCatId="list" qsTypeId="urn:microsoft.com/office/officeart/2005/8/quickstyle/simple1" qsCatId="simple" csTypeId="urn:microsoft.com/office/officeart/2005/8/colors/accent4_2" csCatId="accent4" phldr="1"/>
      <dgm:spPr/>
      <dgm:t>
        <a:bodyPr/>
        <a:lstStyle/>
        <a:p>
          <a:endParaRPr lang="en-US"/>
        </a:p>
      </dgm:t>
    </dgm:pt>
    <dgm:pt modelId="{651756FC-B773-44E0-98C9-8F0263859B6B}">
      <dgm:prSet phldrT="[Text]" custT="1"/>
      <dgm:spPr>
        <a:solidFill>
          <a:schemeClr val="accent5">
            <a:lumMod val="20000"/>
            <a:lumOff val="80000"/>
          </a:schemeClr>
        </a:solidFill>
      </dgm:spPr>
      <dgm:t>
        <a:bodyPr/>
        <a:lstStyle/>
        <a:p>
          <a:pPr algn="l"/>
          <a:r>
            <a:rPr lang="hr-HR" sz="3200" b="0" u="none" dirty="0">
              <a:solidFill>
                <a:schemeClr val="tx1"/>
              </a:solidFill>
              <a:latin typeface="Open Sans" panose="020B0606030504020204" pitchFamily="34" charset="0"/>
              <a:ea typeface="Open Sans" panose="020B0606030504020204" pitchFamily="34" charset="0"/>
              <a:cs typeface="Open Sans" panose="020B0606030504020204" pitchFamily="34" charset="0"/>
            </a:rPr>
            <a:t>Evaluacija </a:t>
          </a:r>
          <a:r>
            <a:rPr lang="hr-HR" sz="3200" b="0" u="none" dirty="0" err="1">
              <a:solidFill>
                <a:schemeClr val="tx1"/>
              </a:solidFill>
              <a:latin typeface="Open Sans" panose="020B0606030504020204" pitchFamily="34" charset="0"/>
              <a:ea typeface="Open Sans" panose="020B0606030504020204" pitchFamily="34" charset="0"/>
              <a:cs typeface="Open Sans" panose="020B0606030504020204" pitchFamily="34" charset="0"/>
            </a:rPr>
            <a:t>webinara</a:t>
          </a:r>
          <a:endParaRPr lang="hr-HR" sz="3200" b="0" i="0" dirty="0" err="1">
            <a:solidFill>
              <a:srgbClr val="00B0F0"/>
            </a:solidFill>
            <a:latin typeface="Open Sans" panose="020B0606030504020204" pitchFamily="34" charset="0"/>
            <a:ea typeface="Open Sans" panose="020B0606030504020204" pitchFamily="34" charset="0"/>
            <a:cs typeface="Open Sans" panose="020B0606030504020204" pitchFamily="34" charset="0"/>
          </a:endParaRPr>
        </a:p>
        <a:p>
          <a:pPr algn="l"/>
          <a:r>
            <a:rPr lang="hr-HR" sz="3200" b="0" i="1" dirty="0">
              <a:solidFill>
                <a:srgbClr val="009BEA"/>
              </a:solidFill>
              <a:latin typeface="Open Sans" panose="020B0606030504020204" pitchFamily="34" charset="0"/>
              <a:ea typeface="Open Sans" panose="020B0606030504020204" pitchFamily="34" charset="0"/>
              <a:cs typeface="Open Sans" panose="020B0606030504020204" pitchFamily="34" charset="0"/>
            </a:rPr>
            <a:t>Poveznica u Q&amp;A panelu ili skenirajte QR kod</a:t>
          </a:r>
          <a:endParaRPr lang="en-US" sz="3200" b="0" i="1" dirty="0">
            <a:solidFill>
              <a:srgbClr val="009BEA"/>
            </a:solidFill>
            <a:latin typeface="Open Sans" panose="020B0606030504020204" pitchFamily="34" charset="0"/>
            <a:ea typeface="Open Sans" panose="020B0606030504020204" pitchFamily="34" charset="0"/>
            <a:cs typeface="Open Sans" panose="020B0606030504020204" pitchFamily="34" charset="0"/>
          </a:endParaRPr>
        </a:p>
      </dgm:t>
    </dgm:pt>
    <dgm:pt modelId="{08541638-EDED-4ED2-AA88-12A9EA552968}" type="parTrans" cxnId="{8B604FB5-5E13-423B-AF08-488F1D40F17A}">
      <dgm:prSet/>
      <dgm:spPr/>
      <dgm:t>
        <a:bodyPr/>
        <a:lstStyle/>
        <a:p>
          <a:endParaRPr lang="en-US"/>
        </a:p>
      </dgm:t>
    </dgm:pt>
    <dgm:pt modelId="{296AE9D2-C086-4F55-BC8A-45D6ACA0AEC9}" type="sibTrans" cxnId="{8B604FB5-5E13-423B-AF08-488F1D40F17A}">
      <dgm:prSet/>
      <dgm:spPr>
        <a:ln>
          <a:solidFill>
            <a:srgbClr val="009FE3"/>
          </a:solidFill>
        </a:ln>
      </dgm:spPr>
      <dgm:t>
        <a:bodyPr/>
        <a:lstStyle/>
        <a:p>
          <a:endParaRPr lang="en-US"/>
        </a:p>
      </dgm:t>
    </dgm:pt>
    <dgm:pt modelId="{62E089FD-6B2A-42DD-B971-896E29993F17}">
      <dgm:prSet phldrT="[Text]" custT="1"/>
      <dgm:spPr>
        <a:solidFill>
          <a:schemeClr val="accent5">
            <a:lumMod val="40000"/>
            <a:lumOff val="60000"/>
          </a:schemeClr>
        </a:solidFill>
      </dgm:spPr>
      <dgm:t>
        <a:bodyPr/>
        <a:lstStyle/>
        <a:p>
          <a:pPr algn="l"/>
          <a:r>
            <a:rPr lang="hr-HR" sz="3200" b="0" dirty="0">
              <a:solidFill>
                <a:schemeClr val="tx1"/>
              </a:solidFill>
              <a:latin typeface="Open Sans" panose="020B0606030504020204" pitchFamily="34" charset="0"/>
              <a:ea typeface="Open Sans" panose="020B0606030504020204" pitchFamily="34" charset="0"/>
              <a:cs typeface="Open Sans" panose="020B0606030504020204" pitchFamily="34" charset="0"/>
            </a:rPr>
            <a:t>Potvrde o sudjelovanju u aplikaciji za prijavu (EMA) </a:t>
          </a:r>
          <a:endParaRPr lang="en-US" sz="3200" b="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dgm:t>
    </dgm:pt>
    <dgm:pt modelId="{B4566B17-8D84-4561-B1A2-FA09F24AF4F5}" type="parTrans" cxnId="{53ACB707-0C45-4119-8C3A-53DF2AEE29D4}">
      <dgm:prSet/>
      <dgm:spPr/>
      <dgm:t>
        <a:bodyPr/>
        <a:lstStyle/>
        <a:p>
          <a:endParaRPr lang="en-US"/>
        </a:p>
      </dgm:t>
    </dgm:pt>
    <dgm:pt modelId="{61E9ECED-058C-415B-9D3B-C47D62699B02}" type="sibTrans" cxnId="{53ACB707-0C45-4119-8C3A-53DF2AEE29D4}">
      <dgm:prSet/>
      <dgm:spPr/>
      <dgm:t>
        <a:bodyPr/>
        <a:lstStyle/>
        <a:p>
          <a:endParaRPr lang="en-US"/>
        </a:p>
      </dgm:t>
    </dgm:pt>
    <dgm:pt modelId="{4B6A97D1-5CD6-4D2A-82DE-D4A11C1AE95E}" type="pres">
      <dgm:prSet presAssocID="{E9824DA9-8372-4C18-BA0F-5585A22BE4F9}" presName="Name0" presStyleCnt="0">
        <dgm:presLayoutVars>
          <dgm:chMax val="7"/>
          <dgm:chPref val="7"/>
          <dgm:dir/>
        </dgm:presLayoutVars>
      </dgm:prSet>
      <dgm:spPr/>
    </dgm:pt>
    <dgm:pt modelId="{11707157-DD75-4D62-A782-24EE0F81D65F}" type="pres">
      <dgm:prSet presAssocID="{E9824DA9-8372-4C18-BA0F-5585A22BE4F9}" presName="Name1" presStyleCnt="0"/>
      <dgm:spPr/>
    </dgm:pt>
    <dgm:pt modelId="{F940BA7C-536C-4876-A6D1-636ABE98DC97}" type="pres">
      <dgm:prSet presAssocID="{E9824DA9-8372-4C18-BA0F-5585A22BE4F9}" presName="cycle" presStyleCnt="0"/>
      <dgm:spPr/>
    </dgm:pt>
    <dgm:pt modelId="{EDDBF05C-C3A3-4A1A-BB9D-5D185430CF4B}" type="pres">
      <dgm:prSet presAssocID="{E9824DA9-8372-4C18-BA0F-5585A22BE4F9}" presName="srcNode" presStyleLbl="node1" presStyleIdx="0" presStyleCnt="2"/>
      <dgm:spPr/>
    </dgm:pt>
    <dgm:pt modelId="{10B0C364-4F94-4A35-B345-7371B59F3C5E}" type="pres">
      <dgm:prSet presAssocID="{E9824DA9-8372-4C18-BA0F-5585A22BE4F9}" presName="conn" presStyleLbl="parChTrans1D2" presStyleIdx="0" presStyleCnt="1"/>
      <dgm:spPr/>
    </dgm:pt>
    <dgm:pt modelId="{4BAD4543-2FEB-4CD1-BA0C-CC75529361E4}" type="pres">
      <dgm:prSet presAssocID="{E9824DA9-8372-4C18-BA0F-5585A22BE4F9}" presName="extraNode" presStyleLbl="node1" presStyleIdx="0" presStyleCnt="2"/>
      <dgm:spPr/>
    </dgm:pt>
    <dgm:pt modelId="{8C3CD92C-E16E-47FE-B162-8DDEE9064369}" type="pres">
      <dgm:prSet presAssocID="{E9824DA9-8372-4C18-BA0F-5585A22BE4F9}" presName="dstNode" presStyleLbl="node1" presStyleIdx="0" presStyleCnt="2"/>
      <dgm:spPr/>
    </dgm:pt>
    <dgm:pt modelId="{72E80988-EB20-414B-A52F-D5C76FAA3366}" type="pres">
      <dgm:prSet presAssocID="{651756FC-B773-44E0-98C9-8F0263859B6B}" presName="text_1" presStyleLbl="node1" presStyleIdx="0" presStyleCnt="2" custScaleY="106942">
        <dgm:presLayoutVars>
          <dgm:bulletEnabled val="1"/>
        </dgm:presLayoutVars>
      </dgm:prSet>
      <dgm:spPr/>
    </dgm:pt>
    <dgm:pt modelId="{4B843E40-9FD3-49C3-932E-BB14F29C18CD}" type="pres">
      <dgm:prSet presAssocID="{651756FC-B773-44E0-98C9-8F0263859B6B}" presName="accent_1" presStyleCnt="0"/>
      <dgm:spPr/>
    </dgm:pt>
    <dgm:pt modelId="{3CED45B6-66B0-4A64-A2D5-797E3AEAF9E9}" type="pres">
      <dgm:prSet presAssocID="{651756FC-B773-44E0-98C9-8F0263859B6B}" presName="accentRepeatNode" presStyleLbl="solidFgAcc1" presStyleIdx="0" presStyleCnt="2"/>
      <dgm:spPr>
        <a:blipFill rotWithShape="0">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solidFill>
            <a:srgbClr val="E5097F"/>
          </a:solidFill>
        </a:ln>
      </dgm:spPr>
    </dgm:pt>
    <dgm:pt modelId="{9D203672-0841-46A5-B89B-16610ACBD3A5}" type="pres">
      <dgm:prSet presAssocID="{62E089FD-6B2A-42DD-B971-896E29993F17}" presName="text_2" presStyleLbl="node1" presStyleIdx="1" presStyleCnt="2">
        <dgm:presLayoutVars>
          <dgm:bulletEnabled val="1"/>
        </dgm:presLayoutVars>
      </dgm:prSet>
      <dgm:spPr/>
    </dgm:pt>
    <dgm:pt modelId="{BCC039A5-889B-4E7F-A144-359B0DC24FF9}" type="pres">
      <dgm:prSet presAssocID="{62E089FD-6B2A-42DD-B971-896E29993F17}" presName="accent_2" presStyleCnt="0"/>
      <dgm:spPr/>
    </dgm:pt>
    <dgm:pt modelId="{148E3564-C38E-48F8-A12D-EA34CB3F576F}" type="pres">
      <dgm:prSet presAssocID="{62E089FD-6B2A-42DD-B971-896E29993F17}" presName="accentRepeatNode" presStyleLbl="solidFgAcc1" presStyleIdx="1" presStyleCnt="2"/>
      <dgm:spPr>
        <a:blipFill rotWithShape="0">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solidFill>
            <a:srgbClr val="95C12B"/>
          </a:solidFill>
        </a:ln>
      </dgm:spPr>
    </dgm:pt>
  </dgm:ptLst>
  <dgm:cxnLst>
    <dgm:cxn modelId="{53ACB707-0C45-4119-8C3A-53DF2AEE29D4}" srcId="{E9824DA9-8372-4C18-BA0F-5585A22BE4F9}" destId="{62E089FD-6B2A-42DD-B971-896E29993F17}" srcOrd="1" destOrd="0" parTransId="{B4566B17-8D84-4561-B1A2-FA09F24AF4F5}" sibTransId="{61E9ECED-058C-415B-9D3B-C47D62699B02}"/>
    <dgm:cxn modelId="{2C03B639-21C1-4177-9EBB-5B7057927BCD}" type="presOf" srcId="{651756FC-B773-44E0-98C9-8F0263859B6B}" destId="{72E80988-EB20-414B-A52F-D5C76FAA3366}" srcOrd="0" destOrd="0" presId="urn:microsoft.com/office/officeart/2008/layout/VerticalCurvedList"/>
    <dgm:cxn modelId="{8783C54B-A7AD-4EBC-82E2-C9312777FF3F}" type="presOf" srcId="{296AE9D2-C086-4F55-BC8A-45D6ACA0AEC9}" destId="{10B0C364-4F94-4A35-B345-7371B59F3C5E}" srcOrd="0" destOrd="0" presId="urn:microsoft.com/office/officeart/2008/layout/VerticalCurvedList"/>
    <dgm:cxn modelId="{ED497370-60B8-4A1C-95AF-0FDA6760F358}" type="presOf" srcId="{62E089FD-6B2A-42DD-B971-896E29993F17}" destId="{9D203672-0841-46A5-B89B-16610ACBD3A5}" srcOrd="0" destOrd="0" presId="urn:microsoft.com/office/officeart/2008/layout/VerticalCurvedList"/>
    <dgm:cxn modelId="{8B604FB5-5E13-423B-AF08-488F1D40F17A}" srcId="{E9824DA9-8372-4C18-BA0F-5585A22BE4F9}" destId="{651756FC-B773-44E0-98C9-8F0263859B6B}" srcOrd="0" destOrd="0" parTransId="{08541638-EDED-4ED2-AA88-12A9EA552968}" sibTransId="{296AE9D2-C086-4F55-BC8A-45D6ACA0AEC9}"/>
    <dgm:cxn modelId="{70F82AF9-F62E-4498-8C54-A7F66E89CFD4}" type="presOf" srcId="{E9824DA9-8372-4C18-BA0F-5585A22BE4F9}" destId="{4B6A97D1-5CD6-4D2A-82DE-D4A11C1AE95E}" srcOrd="0" destOrd="0" presId="urn:microsoft.com/office/officeart/2008/layout/VerticalCurvedList"/>
    <dgm:cxn modelId="{91D86D31-42EB-4B68-8E4B-3E5988115F7E}" type="presParOf" srcId="{4B6A97D1-5CD6-4D2A-82DE-D4A11C1AE95E}" destId="{11707157-DD75-4D62-A782-24EE0F81D65F}" srcOrd="0" destOrd="0" presId="urn:microsoft.com/office/officeart/2008/layout/VerticalCurvedList"/>
    <dgm:cxn modelId="{3C4DDA4F-9D9E-4300-8093-21CCE7030BBB}" type="presParOf" srcId="{11707157-DD75-4D62-A782-24EE0F81D65F}" destId="{F940BA7C-536C-4876-A6D1-636ABE98DC97}" srcOrd="0" destOrd="0" presId="urn:microsoft.com/office/officeart/2008/layout/VerticalCurvedList"/>
    <dgm:cxn modelId="{F372001A-A837-4064-B8F3-7C88BC7167A1}" type="presParOf" srcId="{F940BA7C-536C-4876-A6D1-636ABE98DC97}" destId="{EDDBF05C-C3A3-4A1A-BB9D-5D185430CF4B}" srcOrd="0" destOrd="0" presId="urn:microsoft.com/office/officeart/2008/layout/VerticalCurvedList"/>
    <dgm:cxn modelId="{8E37AF51-FBAA-46F3-80F4-687433631489}" type="presParOf" srcId="{F940BA7C-536C-4876-A6D1-636ABE98DC97}" destId="{10B0C364-4F94-4A35-B345-7371B59F3C5E}" srcOrd="1" destOrd="0" presId="urn:microsoft.com/office/officeart/2008/layout/VerticalCurvedList"/>
    <dgm:cxn modelId="{0B5A813C-D2DA-4519-96A5-572E78AC0371}" type="presParOf" srcId="{F940BA7C-536C-4876-A6D1-636ABE98DC97}" destId="{4BAD4543-2FEB-4CD1-BA0C-CC75529361E4}" srcOrd="2" destOrd="0" presId="urn:microsoft.com/office/officeart/2008/layout/VerticalCurvedList"/>
    <dgm:cxn modelId="{68E9F8A7-D350-4B5A-9278-A4F61AC3EB20}" type="presParOf" srcId="{F940BA7C-536C-4876-A6D1-636ABE98DC97}" destId="{8C3CD92C-E16E-47FE-B162-8DDEE9064369}" srcOrd="3" destOrd="0" presId="urn:microsoft.com/office/officeart/2008/layout/VerticalCurvedList"/>
    <dgm:cxn modelId="{F0BD2071-2605-4581-801B-7C0F5A97A1D9}" type="presParOf" srcId="{11707157-DD75-4D62-A782-24EE0F81D65F}" destId="{72E80988-EB20-414B-A52F-D5C76FAA3366}" srcOrd="1" destOrd="0" presId="urn:microsoft.com/office/officeart/2008/layout/VerticalCurvedList"/>
    <dgm:cxn modelId="{D25AC06D-7366-4202-8572-D30821303E1E}" type="presParOf" srcId="{11707157-DD75-4D62-A782-24EE0F81D65F}" destId="{4B843E40-9FD3-49C3-932E-BB14F29C18CD}" srcOrd="2" destOrd="0" presId="urn:microsoft.com/office/officeart/2008/layout/VerticalCurvedList"/>
    <dgm:cxn modelId="{7460ECBB-CE48-4FB0-91D9-5EA8E760F7D2}" type="presParOf" srcId="{4B843E40-9FD3-49C3-932E-BB14F29C18CD}" destId="{3CED45B6-66B0-4A64-A2D5-797E3AEAF9E9}" srcOrd="0" destOrd="0" presId="urn:microsoft.com/office/officeart/2008/layout/VerticalCurvedList"/>
    <dgm:cxn modelId="{FB2A0BC4-4023-45EC-896D-E912DEA4DAC6}" type="presParOf" srcId="{11707157-DD75-4D62-A782-24EE0F81D65F}" destId="{9D203672-0841-46A5-B89B-16610ACBD3A5}" srcOrd="3" destOrd="0" presId="urn:microsoft.com/office/officeart/2008/layout/VerticalCurvedList"/>
    <dgm:cxn modelId="{EDFB25FB-33C8-48A5-B702-2FF9E40F1D33}" type="presParOf" srcId="{11707157-DD75-4D62-A782-24EE0F81D65F}" destId="{BCC039A5-889B-4E7F-A144-359B0DC24FF9}" srcOrd="4" destOrd="0" presId="urn:microsoft.com/office/officeart/2008/layout/VerticalCurvedList"/>
    <dgm:cxn modelId="{4AC215AF-194F-432A-A076-6B60AAA245BC}" type="presParOf" srcId="{BCC039A5-889B-4E7F-A144-359B0DC24FF9}" destId="{148E3564-C38E-48F8-A12D-EA34CB3F576F}"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B0C364-4F94-4A35-B345-7371B59F3C5E}">
      <dsp:nvSpPr>
        <dsp:cNvPr id="0" name=""/>
        <dsp:cNvSpPr/>
      </dsp:nvSpPr>
      <dsp:spPr>
        <a:xfrm>
          <a:off x="-6048141" y="-932677"/>
          <a:ext cx="7256506" cy="7256506"/>
        </a:xfrm>
        <a:prstGeom prst="blockArc">
          <a:avLst>
            <a:gd name="adj1" fmla="val 18900000"/>
            <a:gd name="adj2" fmla="val 2700000"/>
            <a:gd name="adj3" fmla="val 298"/>
          </a:avLst>
        </a:prstGeom>
        <a:noFill/>
        <a:ln w="25400" cap="flat" cmpd="sng" algn="ctr">
          <a:solidFill>
            <a:srgbClr val="009FE3"/>
          </a:solidFill>
          <a:prstDash val="solid"/>
        </a:ln>
        <a:effectLst/>
      </dsp:spPr>
      <dsp:style>
        <a:lnRef idx="2">
          <a:scrgbClr r="0" g="0" b="0"/>
        </a:lnRef>
        <a:fillRef idx="0">
          <a:scrgbClr r="0" g="0" b="0"/>
        </a:fillRef>
        <a:effectRef idx="0">
          <a:scrgbClr r="0" g="0" b="0"/>
        </a:effectRef>
        <a:fontRef idx="minor"/>
      </dsp:style>
    </dsp:sp>
    <dsp:sp modelId="{72E80988-EB20-414B-A52F-D5C76FAA3366}">
      <dsp:nvSpPr>
        <dsp:cNvPr id="0" name=""/>
        <dsp:cNvSpPr/>
      </dsp:nvSpPr>
      <dsp:spPr>
        <a:xfrm>
          <a:off x="991028" y="716721"/>
          <a:ext cx="7172032" cy="1647060"/>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22489" tIns="81280" rIns="81280" bIns="81280" numCol="1" spcCol="1270" anchor="ctr" anchorCtr="0">
          <a:noAutofit/>
        </a:bodyPr>
        <a:lstStyle/>
        <a:p>
          <a:pPr marL="0" lvl="0" indent="0" algn="l" defTabSz="1422400">
            <a:lnSpc>
              <a:spcPct val="90000"/>
            </a:lnSpc>
            <a:spcBef>
              <a:spcPct val="0"/>
            </a:spcBef>
            <a:spcAft>
              <a:spcPct val="35000"/>
            </a:spcAft>
            <a:buNone/>
          </a:pPr>
          <a:r>
            <a:rPr lang="hr-HR" sz="3200" b="0" u="none"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Evaluacija </a:t>
          </a:r>
          <a:r>
            <a:rPr lang="hr-HR" sz="3200" b="0" u="none" kern="120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webinara</a:t>
          </a:r>
          <a:endParaRPr lang="hr-HR" sz="3200" b="0" i="0" kern="1200" dirty="0" err="1">
            <a:solidFill>
              <a:srgbClr val="00B0F0"/>
            </a:solidFill>
            <a:latin typeface="Open Sans" panose="020B0606030504020204" pitchFamily="34" charset="0"/>
            <a:ea typeface="Open Sans" panose="020B0606030504020204" pitchFamily="34" charset="0"/>
            <a:cs typeface="Open Sans" panose="020B0606030504020204" pitchFamily="34" charset="0"/>
          </a:endParaRPr>
        </a:p>
        <a:p>
          <a:pPr marL="0" lvl="0" indent="0" algn="l" defTabSz="1422400">
            <a:lnSpc>
              <a:spcPct val="90000"/>
            </a:lnSpc>
            <a:spcBef>
              <a:spcPct val="0"/>
            </a:spcBef>
            <a:spcAft>
              <a:spcPct val="35000"/>
            </a:spcAft>
            <a:buNone/>
          </a:pPr>
          <a:r>
            <a:rPr lang="hr-HR" sz="3200" b="0" i="1" kern="1200" dirty="0">
              <a:solidFill>
                <a:srgbClr val="009BEA"/>
              </a:solidFill>
              <a:latin typeface="Open Sans" panose="020B0606030504020204" pitchFamily="34" charset="0"/>
              <a:ea typeface="Open Sans" panose="020B0606030504020204" pitchFamily="34" charset="0"/>
              <a:cs typeface="Open Sans" panose="020B0606030504020204" pitchFamily="34" charset="0"/>
            </a:rPr>
            <a:t>Poveznica u Q&amp;A panelu ili skenirajte QR kod</a:t>
          </a:r>
          <a:endParaRPr lang="en-US" sz="3200" b="0" i="1" kern="1200" dirty="0">
            <a:solidFill>
              <a:srgbClr val="009BEA"/>
            </a:solidFill>
            <a:latin typeface="Open Sans" panose="020B0606030504020204" pitchFamily="34" charset="0"/>
            <a:ea typeface="Open Sans" panose="020B0606030504020204" pitchFamily="34" charset="0"/>
            <a:cs typeface="Open Sans" panose="020B0606030504020204" pitchFamily="34" charset="0"/>
          </a:endParaRPr>
        </a:p>
      </dsp:txBody>
      <dsp:txXfrm>
        <a:off x="991028" y="716721"/>
        <a:ext cx="7172032" cy="1647060"/>
      </dsp:txXfrm>
    </dsp:sp>
    <dsp:sp modelId="{3CED45B6-66B0-4A64-A2D5-797E3AEAF9E9}">
      <dsp:nvSpPr>
        <dsp:cNvPr id="0" name=""/>
        <dsp:cNvSpPr/>
      </dsp:nvSpPr>
      <dsp:spPr>
        <a:xfrm>
          <a:off x="28438" y="577661"/>
          <a:ext cx="1925180" cy="1925180"/>
        </a:xfrm>
        <a:prstGeom prst="ellipse">
          <a:avLst/>
        </a:prstGeom>
        <a:blipFill rotWithShape="0">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solidFill>
            <a:srgbClr val="E5097F"/>
          </a:solidFill>
          <a:prstDash val="solid"/>
        </a:ln>
        <a:effectLst/>
      </dsp:spPr>
      <dsp:style>
        <a:lnRef idx="2">
          <a:scrgbClr r="0" g="0" b="0"/>
        </a:lnRef>
        <a:fillRef idx="1">
          <a:scrgbClr r="0" g="0" b="0"/>
        </a:fillRef>
        <a:effectRef idx="0">
          <a:scrgbClr r="0" g="0" b="0"/>
        </a:effectRef>
        <a:fontRef idx="minor"/>
      </dsp:style>
    </dsp:sp>
    <dsp:sp modelId="{9D203672-0841-46A5-B89B-16610ACBD3A5}">
      <dsp:nvSpPr>
        <dsp:cNvPr id="0" name=""/>
        <dsp:cNvSpPr/>
      </dsp:nvSpPr>
      <dsp:spPr>
        <a:xfrm>
          <a:off x="991028" y="3080827"/>
          <a:ext cx="7172032" cy="1540144"/>
        </a:xfrm>
        <a:prstGeom prst="rect">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22489" tIns="81280" rIns="81280" bIns="81280" numCol="1" spcCol="1270" anchor="ctr" anchorCtr="0">
          <a:noAutofit/>
        </a:bodyPr>
        <a:lstStyle/>
        <a:p>
          <a:pPr marL="0" lvl="0" indent="0" algn="l" defTabSz="1422400">
            <a:lnSpc>
              <a:spcPct val="90000"/>
            </a:lnSpc>
            <a:spcBef>
              <a:spcPct val="0"/>
            </a:spcBef>
            <a:spcAft>
              <a:spcPct val="35000"/>
            </a:spcAft>
            <a:buNone/>
          </a:pPr>
          <a:r>
            <a:rPr lang="hr-HR" sz="32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Potvrde o sudjelovanju u aplikaciji za prijavu (EMA) </a:t>
          </a:r>
          <a:endParaRPr lang="en-US" sz="32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dsp:txBody>
      <dsp:txXfrm>
        <a:off x="991028" y="3080827"/>
        <a:ext cx="7172032" cy="1540144"/>
      </dsp:txXfrm>
    </dsp:sp>
    <dsp:sp modelId="{148E3564-C38E-48F8-A12D-EA34CB3F576F}">
      <dsp:nvSpPr>
        <dsp:cNvPr id="0" name=""/>
        <dsp:cNvSpPr/>
      </dsp:nvSpPr>
      <dsp:spPr>
        <a:xfrm>
          <a:off x="28438" y="2888309"/>
          <a:ext cx="1925180" cy="1925180"/>
        </a:xfrm>
        <a:prstGeom prst="ellipse">
          <a:avLst/>
        </a:prstGeom>
        <a:blipFill rotWithShape="0">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srgbClr val="95C12B"/>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B0B52E-656F-491C-AA62-B15BDBB3B303}" type="datetimeFigureOut">
              <a:rPr lang="hr-HR" smtClean="0"/>
              <a:t>15.4.2024.</a:t>
            </a:fld>
            <a:endParaRPr lang="hr-HR"/>
          </a:p>
        </p:txBody>
      </p:sp>
      <p:sp>
        <p:nvSpPr>
          <p:cNvPr id="4" name="Rezervirano mjesto slike slajd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06C8B-3464-40AF-A07C-63F27BE6DC62}" type="slidenum">
              <a:rPr lang="hr-HR" smtClean="0"/>
              <a:t>‹#›</a:t>
            </a:fld>
            <a:endParaRPr lang="hr-HR"/>
          </a:p>
        </p:txBody>
      </p:sp>
    </p:spTree>
    <p:extLst>
      <p:ext uri="{BB962C8B-B14F-4D97-AF65-F5344CB8AC3E}">
        <p14:creationId xmlns:p14="http://schemas.microsoft.com/office/powerpoint/2010/main" val="39530311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upitnik.carnet.hr/index.php/627228?lang=hr" TargetMode="External"/><Relationship Id="rId2" Type="http://schemas.openxmlformats.org/officeDocument/2006/relationships/slide" Target="../slides/slide35.xml"/><Relationship Id="rId1" Type="http://schemas.openxmlformats.org/officeDocument/2006/relationships/notesMaster" Target="../notesMasters/notesMaster1.xml"/><Relationship Id="rId4" Type="http://schemas.openxmlformats.org/officeDocument/2006/relationships/hyperlink" Target="https://upitnik.carnet.hr/index.php/252545?lang=hr" TargetMode="External"/></Relationships>
</file>

<file path=ppt/notesSlides/_rels/notesSlide36.xml.rels><?xml version="1.0" encoding="UTF-8" standalone="yes"?>
<Relationships xmlns="http://schemas.openxmlformats.org/package/2006/relationships"><Relationship Id="rId3" Type="http://schemas.openxmlformats.org/officeDocument/2006/relationships/hyperlink" Target="mailto:e-skole-edukacija@skole.hr?subject=E-&#353;kole%20upit"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1</a:t>
            </a:fld>
            <a:endParaRPr lang="hr-HR"/>
          </a:p>
        </p:txBody>
      </p:sp>
    </p:spTree>
    <p:extLst>
      <p:ext uri="{BB962C8B-B14F-4D97-AF65-F5344CB8AC3E}">
        <p14:creationId xmlns:p14="http://schemas.microsoft.com/office/powerpoint/2010/main" val="14868151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Napomena predavaču:</a:t>
            </a:r>
          </a:p>
          <a:p>
            <a:r>
              <a:rPr lang="hr-HR" dirty="0"/>
              <a:t>Predavač navodi primjere korištenja pametnog telefona u učionici i primjere dobre prakse njegova korištenja. Ukazuje na prednosti i nedostatke korištenja pametnih telefona u učionici. </a:t>
            </a:r>
          </a:p>
          <a:p>
            <a:endParaRPr lang="hr-HR" dirty="0"/>
          </a:p>
          <a:p>
            <a:r>
              <a:rPr lang="hr-BA" b="0" i="0" dirty="0">
                <a:solidFill>
                  <a:srgbClr val="374151"/>
                </a:solidFill>
                <a:effectLst/>
                <a:latin typeface="Söhne"/>
              </a:rPr>
              <a:t>Korištenje pametnog telefona u nastavi može biti korisno i produktivno, pružajući učiteljima i učenicima mogućnost da iskoriste prednosti moderne tehnologije za obogaćivanje učenja. </a:t>
            </a:r>
          </a:p>
          <a:p>
            <a:r>
              <a:rPr lang="hr-BA" b="0" i="0" dirty="0">
                <a:solidFill>
                  <a:srgbClr val="374151"/>
                </a:solidFill>
                <a:effectLst/>
                <a:latin typeface="Söhne"/>
              </a:rPr>
              <a:t>Edukativne igre i zabavne aplikacije mogu pomoći učenicima da nauče nove koncepte kroz igru i zabavu.</a:t>
            </a:r>
          </a:p>
          <a:p>
            <a:r>
              <a:rPr lang="hr-BA" b="0" i="0" dirty="0">
                <a:solidFill>
                  <a:srgbClr val="374151"/>
                </a:solidFill>
                <a:effectLst/>
                <a:latin typeface="Söhne"/>
              </a:rPr>
              <a:t>Postoji mnogo aplikacija za crtanje, fotografiranje i video produkciju koje omogućavaju učenicima da kreativno izraze svoje ideje i naučeno gradivo. Pored toga učenici mogu koristiti aplikacije za učenje jezika koje im omogućavaju da vježbaju vokabular, gramatiku i konverzaciju na interaktivan način.</a:t>
            </a:r>
          </a:p>
          <a:p>
            <a:r>
              <a:rPr lang="hr-BA" b="0" i="0" dirty="0">
                <a:solidFill>
                  <a:srgbClr val="374151"/>
                </a:solidFill>
                <a:effectLst/>
                <a:latin typeface="Söhne"/>
              </a:rPr>
              <a:t>Pametni telefoni omogućavaju brz pristup internetu i širokom spektru informacija. Učenici mogu brzo tražiti i istraživati relevantne informacije vezane za gradivo ili temu koja se obrađuje.</a:t>
            </a:r>
          </a:p>
          <a:p>
            <a:r>
              <a:rPr lang="hr-BA" b="0" i="0" dirty="0">
                <a:solidFill>
                  <a:srgbClr val="374151"/>
                </a:solidFill>
                <a:effectLst/>
                <a:latin typeface="Söhne"/>
              </a:rPr>
              <a:t>Važno je napomenuti da, iako pametni telefoni pružaju mnoge prednosti, također mogu biti izvor ometanja i nepažnje. Stoga je važno da učitelji i škole postave jasna pravila o korištenju pametnih telefona tokom nastave kako bi se osiguralo da se koriste na konstruktivan način. </a:t>
            </a:r>
          </a:p>
          <a:p>
            <a:r>
              <a:rPr lang="hr-BA" b="0" i="0" dirty="0">
                <a:solidFill>
                  <a:srgbClr val="374151"/>
                </a:solidFill>
                <a:effectLst/>
                <a:latin typeface="Söhne"/>
              </a:rPr>
              <a:t>Nedostatak je nemogućnost brzog i jednostavnog stvaranja vlastitih sadržaja na pametnom telefonu pa učenici korištenjem pametnog telefona koriste sadržaje koje je za njih unaprijed pripremio nastavnik/</a:t>
            </a:r>
            <a:r>
              <a:rPr lang="hr-BA" b="0" i="0" dirty="0" err="1">
                <a:solidFill>
                  <a:srgbClr val="374151"/>
                </a:solidFill>
                <a:effectLst/>
                <a:latin typeface="Söhne"/>
              </a:rPr>
              <a:t>ica</a:t>
            </a:r>
            <a:r>
              <a:rPr lang="hr-BA" b="0" i="0" dirty="0">
                <a:solidFill>
                  <a:srgbClr val="374151"/>
                </a:solidFill>
                <a:effectLst/>
                <a:latin typeface="Söhne"/>
              </a:rPr>
              <a:t>.</a:t>
            </a:r>
            <a:endParaRPr lang="hr-BA"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10</a:t>
            </a:fld>
            <a:endParaRPr lang="hr-HR"/>
          </a:p>
        </p:txBody>
      </p:sp>
    </p:spTree>
    <p:extLst>
      <p:ext uri="{BB962C8B-B14F-4D97-AF65-F5344CB8AC3E}">
        <p14:creationId xmlns:p14="http://schemas.microsoft.com/office/powerpoint/2010/main" val="40502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Napomena predavaču:</a:t>
            </a:r>
          </a:p>
          <a:p>
            <a:r>
              <a:rPr lang="hr-HR" dirty="0"/>
              <a:t>Predavač navodi primjere korištenja tableta u učionici i primjere dobre prakse njegova korištenja. Ukazuje na prednosti i nedostatke korištenja tableta u učionici. </a:t>
            </a:r>
            <a:endParaRPr lang="hr-BA" dirty="0"/>
          </a:p>
          <a:p>
            <a:endParaRPr lang="hr-BA" dirty="0"/>
          </a:p>
          <a:p>
            <a:r>
              <a:rPr lang="hr-BA" b="0" i="0" dirty="0">
                <a:solidFill>
                  <a:srgbClr val="374151"/>
                </a:solidFill>
                <a:effectLst/>
                <a:latin typeface="Söhne"/>
              </a:rPr>
              <a:t>Korištenje tableta u nastavi može biti izuzetno korisno za obogaćivanje učenja, povećanje interaktivnosti i prilagodljivosti nastavnog procesa. </a:t>
            </a:r>
          </a:p>
          <a:p>
            <a:r>
              <a:rPr lang="hr-BA" b="0" i="0" dirty="0">
                <a:solidFill>
                  <a:srgbClr val="374151"/>
                </a:solidFill>
                <a:effectLst/>
                <a:latin typeface="Söhne"/>
              </a:rPr>
              <a:t>Postoje mnoge aplikacije koje omogućavaju učenicima da interaktivno vježbaju, rješavaju kvizove, radne listove i simulacije koje doprinose boljem razumijevanju gradiva. </a:t>
            </a:r>
          </a:p>
          <a:p>
            <a:r>
              <a:rPr lang="hr-BA" b="0" i="0" dirty="0">
                <a:solidFill>
                  <a:srgbClr val="374151"/>
                </a:solidFill>
                <a:effectLst/>
                <a:latin typeface="Söhne"/>
              </a:rPr>
              <a:t>Umjesto tradicionalnih tiskanih udžbenika, učenici mogu koristiti digitalne udžbenike na tabletima. Ovo omogućava lak pristup informacijama, interaktivne elemente i ažuriranje sadržaja bez potrebe tiskanja novih izdanja udžbenika - korištenje tableta umjesto papirnatih sadržaja smanjuje potrošnju papira i doprinosi očuvanju životne sredine.</a:t>
            </a:r>
          </a:p>
          <a:p>
            <a:r>
              <a:rPr lang="hr-BA" b="0" i="0" dirty="0">
                <a:solidFill>
                  <a:srgbClr val="374151"/>
                </a:solidFill>
                <a:effectLst/>
                <a:latin typeface="Söhne"/>
              </a:rPr>
              <a:t>Tableti omogućavaju prikazivanje audiovizualnih sadržaja kao što su video materijali, animacije i slike kako bi se koncepti bolje razumjeli i ilustrirali. </a:t>
            </a:r>
          </a:p>
          <a:p>
            <a:r>
              <a:rPr lang="hr-BA" b="0" i="0" dirty="0">
                <a:solidFill>
                  <a:srgbClr val="374151"/>
                </a:solidFill>
                <a:effectLst/>
                <a:latin typeface="Söhne"/>
              </a:rPr>
              <a:t>Učenici mogu koristiti tablete za crtanje, pisanje, stvaranje digitalnih priča, prezentacija i video materijala kako bi kreativno izrazili svoje ideje. Učenici mogu praviti bilješke na tabletima, što olakšava organizaciju i čuvanje informacija. Osim toga, bilješke mogu biti bogatije dodavanjem slika i audio zapisa. Tableti omogućavaju učenicima da rade zajedno na projektima, dijeljenim dokumentima i prezentacijama, što potiče timski rad. Nedostatak je što ih trenutno u školama nemamo u dovoljnom broju. Važno je osigurati da se tableti koriste sa svrhovitošću i u skladu s pedagoškim ciljevima. </a:t>
            </a:r>
            <a:endParaRPr lang="hr-BA"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11</a:t>
            </a:fld>
            <a:endParaRPr lang="hr-HR"/>
          </a:p>
        </p:txBody>
      </p:sp>
    </p:spTree>
    <p:extLst>
      <p:ext uri="{BB962C8B-B14F-4D97-AF65-F5344CB8AC3E}">
        <p14:creationId xmlns:p14="http://schemas.microsoft.com/office/powerpoint/2010/main" val="305564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Napomene predavaču:</a:t>
            </a:r>
          </a:p>
          <a:p>
            <a:pPr marL="0" marR="0" lvl="0" indent="0" algn="l" defTabSz="914400" rtl="0" eaLnBrk="1" fontAlgn="auto" latinLnBrk="0" hangingPunct="1">
              <a:lnSpc>
                <a:spcPct val="100000"/>
              </a:lnSpc>
              <a:spcBef>
                <a:spcPts val="0"/>
              </a:spcBef>
              <a:spcAft>
                <a:spcPts val="0"/>
              </a:spcAft>
              <a:buClrTx/>
              <a:buSzTx/>
              <a:buFontTx/>
              <a:buNone/>
              <a:tabLst/>
              <a:defRPr/>
            </a:pPr>
            <a:r>
              <a:rPr lang="hr-HR" dirty="0"/>
              <a:t>Predavač navodi primjere korištenja interaktivne ploče u učionici i primjere dobre prakse njezina korištenja. Ukazuje na prednosti i nedostatke korištenja interaktivne ploče u učionici. </a:t>
            </a:r>
          </a:p>
          <a:p>
            <a:pPr marL="0" marR="0" lvl="0" indent="0" algn="l" defTabSz="914400" rtl="0" eaLnBrk="1" fontAlgn="auto" latinLnBrk="0" hangingPunct="1">
              <a:lnSpc>
                <a:spcPct val="100000"/>
              </a:lnSpc>
              <a:spcBef>
                <a:spcPts val="0"/>
              </a:spcBef>
              <a:spcAft>
                <a:spcPts val="0"/>
              </a:spcAft>
              <a:buClrTx/>
              <a:buSzTx/>
              <a:buFontTx/>
              <a:buNone/>
              <a:tabLst/>
              <a:defRPr/>
            </a:pPr>
            <a:endParaRPr lang="hr-HR" dirty="0"/>
          </a:p>
          <a:p>
            <a:pPr marL="0" marR="0" lvl="0" indent="0" algn="l" defTabSz="914400" rtl="0" eaLnBrk="1" fontAlgn="auto" latinLnBrk="0" hangingPunct="1">
              <a:lnSpc>
                <a:spcPct val="100000"/>
              </a:lnSpc>
              <a:spcBef>
                <a:spcPts val="0"/>
              </a:spcBef>
              <a:spcAft>
                <a:spcPts val="0"/>
              </a:spcAft>
              <a:buClrTx/>
              <a:buSzTx/>
              <a:buFontTx/>
              <a:buNone/>
              <a:tabLst/>
              <a:defRPr/>
            </a:pPr>
            <a:r>
              <a:rPr lang="hr-BA" b="0" i="0" dirty="0">
                <a:solidFill>
                  <a:srgbClr val="374151"/>
                </a:solidFill>
                <a:effectLst/>
                <a:latin typeface="Söhne"/>
              </a:rPr>
              <a:t>Korištenje interaktivne ploče (također poznate kao pametna ploča) u nastavi može značajno unaprediti nastavni proces i omogućiti veću interaktivnost i angažman učenika. Ova tehnologija kombinira tradicionalnu ploču s digitalnim elementima kako bi se stvorilo dinamično učioničko iskustvo. </a:t>
            </a:r>
          </a:p>
          <a:p>
            <a:pPr marL="0" marR="0" lvl="0" indent="0" algn="l" defTabSz="914400" rtl="0" eaLnBrk="1" fontAlgn="auto" latinLnBrk="0" hangingPunct="1">
              <a:lnSpc>
                <a:spcPct val="100000"/>
              </a:lnSpc>
              <a:spcBef>
                <a:spcPts val="0"/>
              </a:spcBef>
              <a:spcAft>
                <a:spcPts val="0"/>
              </a:spcAft>
              <a:buClrTx/>
              <a:buSzTx/>
              <a:buFontTx/>
              <a:buNone/>
              <a:tabLst/>
              <a:defRPr/>
            </a:pPr>
            <a:r>
              <a:rPr lang="hr-BA" b="0" i="0" dirty="0">
                <a:solidFill>
                  <a:srgbClr val="374151"/>
                </a:solidFill>
                <a:effectLst/>
                <a:latin typeface="Söhne"/>
              </a:rPr>
              <a:t>Nastavnici mogu pripremiti dinamične prezentacije koje kombiniraju tekst, slike, video materijale i interaktivne elemente. Ovo čini predavanje zanimljivijim i pomaže vizualizaciji gradiva.</a:t>
            </a:r>
          </a:p>
          <a:p>
            <a:pPr marL="0" marR="0" lvl="0" indent="0" algn="l" defTabSz="914400" rtl="0" eaLnBrk="1" fontAlgn="auto" latinLnBrk="0" hangingPunct="1">
              <a:lnSpc>
                <a:spcPct val="100000"/>
              </a:lnSpc>
              <a:spcBef>
                <a:spcPts val="0"/>
              </a:spcBef>
              <a:spcAft>
                <a:spcPts val="0"/>
              </a:spcAft>
              <a:buClrTx/>
              <a:buSzTx/>
              <a:buFontTx/>
              <a:buNone/>
              <a:tabLst/>
              <a:defRPr/>
            </a:pPr>
            <a:r>
              <a:rPr lang="hr-BA" b="0" i="0" dirty="0">
                <a:solidFill>
                  <a:srgbClr val="374151"/>
                </a:solidFill>
                <a:effectLst/>
                <a:latin typeface="Söhne"/>
              </a:rPr>
              <a:t>Nastavnici mogu koristiti interaktivnu ploču da vizualiziraju kompleksne koncepte, procese i simulacije. Naprimjer, prikazivanje kemijskih reakcija, fizikalnih eksperimenata ili matematičkih konstrukcija. Interaktivna ploča omogućava učiteljima matematike da crtaju grafove, upravljaju geometrijskim oblicima i olakšavaju rješavanje matematičkih problema.</a:t>
            </a:r>
          </a:p>
          <a:p>
            <a:pPr marL="0" marR="0" lvl="0" indent="0" algn="l" defTabSz="914400" rtl="0" eaLnBrk="1" fontAlgn="auto" latinLnBrk="0" hangingPunct="1">
              <a:lnSpc>
                <a:spcPct val="100000"/>
              </a:lnSpc>
              <a:spcBef>
                <a:spcPts val="0"/>
              </a:spcBef>
              <a:spcAft>
                <a:spcPts val="0"/>
              </a:spcAft>
              <a:buClrTx/>
              <a:buSzTx/>
              <a:buFontTx/>
              <a:buNone/>
              <a:tabLst/>
              <a:defRPr/>
            </a:pPr>
            <a:r>
              <a:rPr lang="hr-BA" b="0" i="0" dirty="0">
                <a:solidFill>
                  <a:srgbClr val="374151"/>
                </a:solidFill>
                <a:effectLst/>
                <a:latin typeface="Söhne"/>
              </a:rPr>
              <a:t>Podjela ekrana omogućava prikazivanje više informacija istovremeno. Npr. nastavnik može prikazivati pitanja na jednom dijelu ekrana, a učenici ih rješavati na drugom. </a:t>
            </a:r>
            <a:r>
              <a:rPr lang="hr-BA" b="0" i="0" dirty="0" err="1">
                <a:solidFill>
                  <a:srgbClr val="374151"/>
                </a:solidFill>
                <a:effectLst/>
                <a:latin typeface="Söhne"/>
              </a:rPr>
              <a:t>Interaktive</a:t>
            </a:r>
            <a:r>
              <a:rPr lang="hr-BA" b="0" i="0" dirty="0">
                <a:solidFill>
                  <a:srgbClr val="374151"/>
                </a:solidFill>
                <a:effectLst/>
                <a:latin typeface="Söhne"/>
              </a:rPr>
              <a:t> ploče omogućavaju manipulaciju tekstom, vizualizaciju podataka i interaktivno istraživanje ključnih elemenata teksta. Interaktivna ploča vam omogućava da istaknete citate i ključne rečenice u tekstu. Nedostatak – ne dolaze sve ploče sa istim softverom koji nudi napredne mogućnosti korištenja i obično se koriste kao skupa prezentacijska platna.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hr-BA" dirty="0"/>
          </a:p>
          <a:p>
            <a:r>
              <a:rPr lang="hr-BA" dirty="0">
                <a:cs typeface="Calibri" panose="020F0502020204030204"/>
              </a:rPr>
              <a:t>Napomena: </a:t>
            </a:r>
            <a:r>
              <a:rPr lang="hr-BA" dirty="0"/>
              <a:t>Interaktivna ploča i interaktivni ekran nisu isti uređaji. Na ovom slajdu se spominje interaktivna ploča jer je dosta škola dosad imalo interaktivne ploče koje se tehnički i softverski razlikuju od ekrana pa je cilj usporediti ove uređaje.</a:t>
            </a:r>
            <a:endParaRPr lang="hr-BA" dirty="0">
              <a:cs typeface="Calibri" panose="020F0502020204030204"/>
            </a:endParaRPr>
          </a:p>
          <a:p>
            <a:endParaRPr lang="hr-HR" dirty="0">
              <a:cs typeface="Calibri" panose="020F0502020204030204"/>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12</a:t>
            </a:fld>
            <a:endParaRPr lang="hr-HR"/>
          </a:p>
        </p:txBody>
      </p:sp>
    </p:spTree>
    <p:extLst>
      <p:ext uri="{BB962C8B-B14F-4D97-AF65-F5344CB8AC3E}">
        <p14:creationId xmlns:p14="http://schemas.microsoft.com/office/powerpoint/2010/main" val="301434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pPr marL="0" indent="0">
              <a:buNone/>
            </a:pPr>
            <a:r>
              <a:rPr lang="hr-HR" dirty="0"/>
              <a:t>Još jednom naglasiti prednosti korištenja nabrojanih uređaja u učionici – lakša primjena novih nastavnih metoda (</a:t>
            </a:r>
            <a:r>
              <a:rPr lang="hr-HR" dirty="0" err="1"/>
              <a:t>igrifikacija</a:t>
            </a:r>
            <a:r>
              <a:rPr lang="hr-HR" dirty="0"/>
              <a:t>, istraživačka i problemska nastava), lakše kreiranje vlastitih sadržaja (pokusi, intervjui, tekstovi, prezentacije, umne mape).  </a:t>
            </a:r>
          </a:p>
          <a:p>
            <a:pPr marL="0" indent="0">
              <a:buNone/>
            </a:pPr>
            <a:endParaRPr lang="hr-HR" dirty="0"/>
          </a:p>
          <a:p>
            <a:pPr algn="l"/>
            <a:r>
              <a:rPr lang="hr-BA" b="0" i="0" dirty="0">
                <a:solidFill>
                  <a:srgbClr val="374151"/>
                </a:solidFill>
                <a:effectLst/>
                <a:latin typeface="Söhne"/>
              </a:rPr>
              <a:t>Upotreba digitalnih uređaja u nastavi može pružiti mnoge prednosti, ali istovremeno zahtjeva pažljivo planiranje i pravilno upravljanje kako bi se postigli optimalni rezultati. </a:t>
            </a:r>
          </a:p>
          <a:p>
            <a:pPr algn="l"/>
            <a:endParaRPr lang="hr-BA" b="0" i="0" dirty="0">
              <a:solidFill>
                <a:srgbClr val="374151"/>
              </a:solidFill>
              <a:effectLst/>
              <a:latin typeface="Söhne"/>
            </a:endParaRPr>
          </a:p>
          <a:p>
            <a:pPr algn="l">
              <a:buFont typeface="+mj-lt"/>
              <a:buAutoNum type="arabicPeriod"/>
            </a:pPr>
            <a:r>
              <a:rPr lang="hr-BA" b="1" i="0" dirty="0">
                <a:solidFill>
                  <a:srgbClr val="374151"/>
                </a:solidFill>
                <a:effectLst/>
                <a:latin typeface="Söhne"/>
              </a:rPr>
              <a:t> Pristup informacijama:</a:t>
            </a:r>
            <a:r>
              <a:rPr lang="hr-BA" b="0" i="0" dirty="0">
                <a:solidFill>
                  <a:srgbClr val="374151"/>
                </a:solidFill>
                <a:effectLst/>
                <a:latin typeface="Söhne"/>
              </a:rPr>
              <a:t> Digitalni uređaji omogućavaju brz pristup internetu i različitim resursima. Učenici mogu istraživati i pristupati različitim informacijama, člancima, knjigama i video materijalima.</a:t>
            </a:r>
          </a:p>
          <a:p>
            <a:pPr algn="l">
              <a:buFont typeface="+mj-lt"/>
              <a:buAutoNum type="arabicPeriod"/>
            </a:pPr>
            <a:r>
              <a:rPr lang="hr-BA" b="1" i="0" dirty="0">
                <a:solidFill>
                  <a:srgbClr val="374151"/>
                </a:solidFill>
                <a:effectLst/>
                <a:latin typeface="Söhne"/>
              </a:rPr>
              <a:t> Interaktivni sadržaji:</a:t>
            </a:r>
            <a:r>
              <a:rPr lang="hr-BA" b="0" i="0" dirty="0">
                <a:solidFill>
                  <a:srgbClr val="374151"/>
                </a:solidFill>
                <a:effectLst/>
                <a:latin typeface="Söhne"/>
              </a:rPr>
              <a:t> Digitalni uređaji omogućavaju učiteljima da kreiraju interaktivne sadržaje, poput kvizova, vježbi, simulacija i igara, koji čine učenje zabavnijim.</a:t>
            </a:r>
          </a:p>
          <a:p>
            <a:pPr algn="l">
              <a:buFont typeface="+mj-lt"/>
              <a:buAutoNum type="arabicPeriod"/>
            </a:pPr>
            <a:r>
              <a:rPr lang="hr-BA" b="1" i="0" dirty="0">
                <a:solidFill>
                  <a:srgbClr val="374151"/>
                </a:solidFill>
                <a:effectLst/>
                <a:latin typeface="Söhne"/>
              </a:rPr>
              <a:t> Personalizacija učenja:</a:t>
            </a:r>
            <a:r>
              <a:rPr lang="hr-BA" b="0" i="0" dirty="0">
                <a:solidFill>
                  <a:srgbClr val="374151"/>
                </a:solidFill>
                <a:effectLst/>
                <a:latin typeface="Söhne"/>
              </a:rPr>
              <a:t> Učitelji mogu koristiti digitalne uređaje da prilagode nastavni sadržaj potrebama svakog učenika. Adaptivne platforme mogu prepoznati slabosti učenika i pružiti dodatne vježbe ili materijale za podršku. (alati pogonjeni UI)</a:t>
            </a:r>
          </a:p>
          <a:p>
            <a:pPr algn="l">
              <a:buFont typeface="+mj-lt"/>
              <a:buAutoNum type="arabicPeriod"/>
            </a:pPr>
            <a:r>
              <a:rPr lang="hr-BA" b="1" i="0" dirty="0">
                <a:solidFill>
                  <a:srgbClr val="374151"/>
                </a:solidFill>
                <a:effectLst/>
                <a:latin typeface="Söhne"/>
              </a:rPr>
              <a:t> Kreativno izražavanje:</a:t>
            </a:r>
            <a:r>
              <a:rPr lang="hr-BA" b="0" i="0" dirty="0">
                <a:solidFill>
                  <a:srgbClr val="374151"/>
                </a:solidFill>
                <a:effectLst/>
                <a:latin typeface="Söhne"/>
              </a:rPr>
              <a:t> Digitalni uređaji omogućavaju učenicima da koriste različite alate za kreiranje digitalnih sadržaja, kao što su prezentacije, video materijali, audio zapisi i digitalne ilustracije.</a:t>
            </a:r>
          </a:p>
          <a:p>
            <a:pPr algn="l">
              <a:buFont typeface="+mj-lt"/>
              <a:buAutoNum type="arabicPeriod"/>
            </a:pPr>
            <a:r>
              <a:rPr lang="hr-BA" b="1" i="0" dirty="0">
                <a:solidFill>
                  <a:srgbClr val="374151"/>
                </a:solidFill>
                <a:effectLst/>
                <a:latin typeface="Söhne"/>
              </a:rPr>
              <a:t> Online suradnja:</a:t>
            </a:r>
            <a:r>
              <a:rPr lang="hr-BA" b="0" i="0" dirty="0">
                <a:solidFill>
                  <a:srgbClr val="374151"/>
                </a:solidFill>
                <a:effectLst/>
                <a:latin typeface="Söhne"/>
              </a:rPr>
              <a:t> Učenici mogu raditi zajedno na projektima, razmjenjivati informacije i komunicirati putem online platformi i alata za suradnju.</a:t>
            </a:r>
          </a:p>
          <a:p>
            <a:pPr algn="l">
              <a:buFont typeface="+mj-lt"/>
              <a:buAutoNum type="arabicPeriod"/>
            </a:pPr>
            <a:r>
              <a:rPr lang="hr-BA" b="1" i="0" dirty="0">
                <a:solidFill>
                  <a:srgbClr val="374151"/>
                </a:solidFill>
                <a:effectLst/>
                <a:latin typeface="Söhne"/>
              </a:rPr>
              <a:t> E-knjige i digitalni materijali:</a:t>
            </a:r>
            <a:r>
              <a:rPr lang="hr-BA" b="0" i="0" dirty="0">
                <a:solidFill>
                  <a:srgbClr val="374151"/>
                </a:solidFill>
                <a:effectLst/>
                <a:latin typeface="Söhne"/>
              </a:rPr>
              <a:t> Umjesto tiskanih knjiga, učenici mogu koristiti e-knjige i digitalne materijale koji su lako dostupni na digitalnim uređajima.</a:t>
            </a:r>
          </a:p>
          <a:p>
            <a:pPr algn="l">
              <a:buFont typeface="+mj-lt"/>
              <a:buAutoNum type="arabicPeriod"/>
            </a:pPr>
            <a:r>
              <a:rPr lang="hr-BA" b="1" i="0" dirty="0">
                <a:solidFill>
                  <a:srgbClr val="374151"/>
                </a:solidFill>
                <a:effectLst/>
                <a:latin typeface="Söhne"/>
              </a:rPr>
              <a:t> Evaluacija i praćenje napretka:</a:t>
            </a:r>
            <a:r>
              <a:rPr lang="hr-BA" b="0" i="0" dirty="0">
                <a:solidFill>
                  <a:srgbClr val="374151"/>
                </a:solidFill>
                <a:effectLst/>
                <a:latin typeface="Söhne"/>
              </a:rPr>
              <a:t> Digitalni uređaji omogućavaju učiteljima da brže i preciznije ocjenjuju zadatke i prate napredak učenika.</a:t>
            </a:r>
          </a:p>
          <a:p>
            <a:pPr algn="l">
              <a:buFont typeface="+mj-lt"/>
              <a:buAutoNum type="arabicPeriod"/>
            </a:pPr>
            <a:r>
              <a:rPr lang="hr-BA" b="1" i="0" dirty="0">
                <a:solidFill>
                  <a:srgbClr val="374151"/>
                </a:solidFill>
                <a:effectLst/>
                <a:latin typeface="Söhne"/>
              </a:rPr>
              <a:t> Globalno povezivanje:</a:t>
            </a:r>
            <a:r>
              <a:rPr lang="hr-BA" b="0" i="0" dirty="0">
                <a:solidFill>
                  <a:srgbClr val="374151"/>
                </a:solidFill>
                <a:effectLst/>
                <a:latin typeface="Söhne"/>
              </a:rPr>
              <a:t> Tehnologija omogućava učenicima da se povežu sa vršnjacima i stručnjacima širom svijeta, što može obogatiti njihovo </a:t>
            </a:r>
            <a:r>
              <a:rPr lang="hr-BA" b="0" i="0" dirty="0" err="1">
                <a:solidFill>
                  <a:srgbClr val="374151"/>
                </a:solidFill>
                <a:effectLst/>
                <a:latin typeface="Söhne"/>
              </a:rPr>
              <a:t>razumjevanje</a:t>
            </a:r>
            <a:r>
              <a:rPr lang="hr-BA" b="0" i="0" dirty="0">
                <a:solidFill>
                  <a:srgbClr val="374151"/>
                </a:solidFill>
                <a:effectLst/>
                <a:latin typeface="Söhne"/>
              </a:rPr>
              <a:t> različitih kultura i perspektiva.</a:t>
            </a:r>
          </a:p>
          <a:p>
            <a:pPr algn="l">
              <a:buFont typeface="+mj-lt"/>
              <a:buAutoNum type="arabicPeriod"/>
            </a:pPr>
            <a:r>
              <a:rPr lang="hr-BA" b="1" i="0" dirty="0">
                <a:solidFill>
                  <a:srgbClr val="374151"/>
                </a:solidFill>
                <a:effectLst/>
                <a:latin typeface="Söhne"/>
              </a:rPr>
              <a:t> Praktično učenje:</a:t>
            </a:r>
            <a:r>
              <a:rPr lang="hr-BA" b="0" i="0" dirty="0">
                <a:solidFill>
                  <a:srgbClr val="374151"/>
                </a:solidFill>
                <a:effectLst/>
                <a:latin typeface="Söhne"/>
              </a:rPr>
              <a:t> Učitelji mogu koristiti digitalne uređaje za organizaciju virtualnih ekskurzija, terenskih istraživanja i praktičnih vježbi.</a:t>
            </a:r>
          </a:p>
          <a:p>
            <a:pPr algn="l">
              <a:buFont typeface="+mj-lt"/>
              <a:buAutoNum type="arabicPeriod"/>
            </a:pPr>
            <a:r>
              <a:rPr lang="hr-BA" b="1" i="0" dirty="0">
                <a:solidFill>
                  <a:srgbClr val="374151"/>
                </a:solidFill>
                <a:effectLst/>
                <a:latin typeface="Söhne"/>
              </a:rPr>
              <a:t> Stvaranje digitalnih portfolija:</a:t>
            </a:r>
            <a:r>
              <a:rPr lang="hr-BA" b="0" i="0" dirty="0">
                <a:solidFill>
                  <a:srgbClr val="374151"/>
                </a:solidFill>
                <a:effectLst/>
                <a:latin typeface="Söhne"/>
              </a:rPr>
              <a:t> Učenici mogu kreirati digitalne portfolije koji prikazuju njihov napredak, radove i postignuća tokom školske godine.</a:t>
            </a:r>
          </a:p>
          <a:p>
            <a:pPr algn="l">
              <a:buFont typeface="+mj-lt"/>
              <a:buAutoNum type="arabicPeriod"/>
            </a:pPr>
            <a:r>
              <a:rPr lang="hr-BA" b="1" i="0" dirty="0">
                <a:solidFill>
                  <a:srgbClr val="374151"/>
                </a:solidFill>
                <a:effectLst/>
                <a:latin typeface="Söhne"/>
              </a:rPr>
              <a:t> Podrška učenicima s teškoćama:</a:t>
            </a:r>
            <a:r>
              <a:rPr lang="hr-BA" b="0" i="0" dirty="0">
                <a:solidFill>
                  <a:srgbClr val="374151"/>
                </a:solidFill>
                <a:effectLst/>
                <a:latin typeface="Söhne"/>
              </a:rPr>
              <a:t> Digitalni uređaji mogu biti korisni za učenike s teškoćama, pružajući prilagođene resurse i alate za podršku.</a:t>
            </a:r>
          </a:p>
          <a:p>
            <a:pPr marL="0" indent="0">
              <a:buNone/>
            </a:pPr>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13</a:t>
            </a:fld>
            <a:endParaRPr lang="hr-HR"/>
          </a:p>
        </p:txBody>
      </p:sp>
    </p:spTree>
    <p:extLst>
      <p:ext uri="{BB962C8B-B14F-4D97-AF65-F5344CB8AC3E}">
        <p14:creationId xmlns:p14="http://schemas.microsoft.com/office/powerpoint/2010/main" val="2976274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r>
              <a:rPr lang="hr-HR" sz="1200" kern="1200" dirty="0">
                <a:solidFill>
                  <a:schemeClr val="tx1"/>
                </a:solidFill>
                <a:effectLst/>
                <a:latin typeface="+mn-lt"/>
                <a:ea typeface="+mn-ea"/>
                <a:cs typeface="+mn-cs"/>
              </a:rPr>
              <a:t>Polaznike upoznati s osnovnim pojmovima i značajkama interaktivnih ekrana.</a:t>
            </a:r>
          </a:p>
          <a:p>
            <a:r>
              <a:rPr lang="hr-HR" sz="1200" kern="1200" dirty="0">
                <a:solidFill>
                  <a:schemeClr val="tx1"/>
                </a:solidFill>
                <a:effectLst/>
                <a:latin typeface="+mn-lt"/>
                <a:ea typeface="+mn-ea"/>
                <a:cs typeface="+mn-cs"/>
              </a:rPr>
              <a:t>Objasniti polaznicima da je interaktivni zaslon uređaj koji može biti raznih dimenzija, od veličine računalnog monitora do velikih ekrana. U interaktivni zaslon ugrađeni su senzori za dodir i računalo koje omogućava upravljanje tim senzorima te se na njemu mogu prikazivati razni multimedijski sadržaji. Na tim se računalima može instalirati Android ili Windows operacijski sustav. Interaktivni zaslon posjeduje mogućnost da na sebi prikazuje sadržaje ugrađenog računala ili onoga na koji se priključi. </a:t>
            </a:r>
          </a:p>
          <a:p>
            <a:pPr marL="0" marR="0" lvl="0" indent="0" algn="l" defTabSz="914400" rtl="0" eaLnBrk="1" fontAlgn="auto" latinLnBrk="0" hangingPunct="1">
              <a:lnSpc>
                <a:spcPct val="100000"/>
              </a:lnSpc>
              <a:spcBef>
                <a:spcPts val="0"/>
              </a:spcBef>
              <a:spcAft>
                <a:spcPts val="0"/>
              </a:spcAft>
              <a:buClrTx/>
              <a:buSzTx/>
              <a:buFontTx/>
              <a:buNone/>
              <a:tabLst/>
              <a:defRPr/>
            </a:pPr>
            <a:endPar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endParaRPr>
          </a:p>
          <a:p>
            <a:pPr marL="0" indent="0">
              <a:buNone/>
            </a:pPr>
            <a:endParaRPr lang="hr-HR" dirty="0"/>
          </a:p>
          <a:p>
            <a:pPr marL="228600" indent="-228600">
              <a:buAutoNum type="arabicPeriod"/>
            </a:pPr>
            <a:endParaRPr lang="hr-HR" dirty="0"/>
          </a:p>
          <a:p>
            <a:pPr marL="228600" indent="-228600">
              <a:buAutoNum type="arabicPeriod"/>
            </a:pPr>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14</a:t>
            </a:fld>
            <a:endParaRPr lang="hr-HR"/>
          </a:p>
        </p:txBody>
      </p:sp>
    </p:spTree>
    <p:extLst>
      <p:ext uri="{BB962C8B-B14F-4D97-AF65-F5344CB8AC3E}">
        <p14:creationId xmlns:p14="http://schemas.microsoft.com/office/powerpoint/2010/main" val="1505515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r>
              <a:rPr lang="hr-HR" sz="1200" kern="1200" dirty="0">
                <a:solidFill>
                  <a:schemeClr val="tx1"/>
                </a:solidFill>
                <a:effectLst/>
                <a:latin typeface="+mn-lt"/>
                <a:ea typeface="+mn-ea"/>
                <a:cs typeface="+mn-cs"/>
              </a:rPr>
              <a:t>Polaznike upoznati s osnovnim pojmovima i značajkama interaktivnih ekrana.</a:t>
            </a: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b="1" dirty="0">
                <a:latin typeface="Open Sans"/>
              </a:rPr>
              <a:t>Različiti stilovi učenja </a:t>
            </a:r>
            <a:r>
              <a:rPr lang="hr-HR" sz="1200" dirty="0">
                <a:latin typeface="Open Sans"/>
              </a:rPr>
              <a:t>– </a:t>
            </a:r>
            <a:r>
              <a:rPr lang="hr-HR" sz="1200" b="1" dirty="0">
                <a:latin typeface="Open Sans"/>
              </a:rPr>
              <a:t>vizualni stil </a:t>
            </a:r>
            <a:r>
              <a:rPr lang="hr-HR" sz="1200" dirty="0">
                <a:latin typeface="Open Sans"/>
              </a:rPr>
              <a:t>- </a:t>
            </a:r>
            <a:r>
              <a:rPr lang="hr-BA" b="0" i="0" dirty="0">
                <a:solidFill>
                  <a:srgbClr val="374151"/>
                </a:solidFill>
                <a:effectLst/>
                <a:latin typeface="Söhne"/>
              </a:rPr>
              <a:t>učenici koji preferiraju ovaj stil najbolje uče kroz vizualne informacije poput slika, dijagrama, grafikona i mapa uma, a često pamte informacije kroz vizualne asocijacije. </a:t>
            </a:r>
            <a:r>
              <a:rPr lang="hr-BA" b="1" i="0" dirty="0">
                <a:solidFill>
                  <a:srgbClr val="374151"/>
                </a:solidFill>
                <a:effectLst/>
                <a:latin typeface="Söhne"/>
              </a:rPr>
              <a:t>Auditivni stil </a:t>
            </a:r>
            <a:r>
              <a:rPr lang="hr-BA" b="0" i="0" dirty="0">
                <a:solidFill>
                  <a:srgbClr val="374151"/>
                </a:solidFill>
                <a:effectLst/>
                <a:latin typeface="Söhne"/>
              </a:rPr>
              <a:t>- učenje slušanjem učitelja ili zvučnih zapisa. Učenici bolje apsorbiraju informacije putem verbalnih instrukcija, razgovora, predavanja, zvučnih zapisa. Često su dobri u pamćenju stvari koje su čuli. </a:t>
            </a:r>
            <a:r>
              <a:rPr lang="hr-BA" b="1" i="0" dirty="0">
                <a:solidFill>
                  <a:srgbClr val="374151"/>
                </a:solidFill>
                <a:effectLst/>
                <a:latin typeface="Söhne"/>
              </a:rPr>
              <a:t>Socijalni (društveni) stil</a:t>
            </a:r>
            <a:r>
              <a:rPr lang="hr-BA" b="0" i="0" dirty="0">
                <a:solidFill>
                  <a:srgbClr val="374151"/>
                </a:solidFill>
                <a:effectLst/>
                <a:latin typeface="Söhne"/>
              </a:rPr>
              <a:t> - ovaj stil učenja uključuje timski rad i interakciju s drugim ljudima. Osobe koje preferiraju ovaj stil bolje uče kroz diskusije, grupno rad i razmjenu ideja s drugima.</a:t>
            </a:r>
            <a:endPar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b="1" dirty="0">
                <a:latin typeface="Open Sans"/>
              </a:rPr>
              <a:t>Raznovrsni nastavni sadržaji </a:t>
            </a:r>
            <a:r>
              <a:rPr lang="hr-HR" sz="1200" dirty="0">
                <a:latin typeface="Open Sans"/>
              </a:rPr>
              <a:t>– unaprijed pripremljeni sadržaji, po sistemu “pokreni i uči” (filmovi, grafike, fotografije, ilustracije, video, prezentacije i sl.), dok se na ekranu interakcija odvija preko putem dodirnih točaka koje omogućuju istovremeni rad više korisnika na ekranu ili putem upravljanja ekranom korištenjem učeničkih uređaja.</a:t>
            </a: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b="1" dirty="0">
                <a:latin typeface="Open Sans"/>
              </a:rPr>
              <a:t>Zamjenjuje više uređaja </a:t>
            </a:r>
            <a:r>
              <a:rPr lang="hr-HR" sz="1200" dirty="0">
                <a:latin typeface="Open Sans"/>
              </a:rPr>
              <a:t>-  </a:t>
            </a:r>
            <a:r>
              <a:rPr lang="hr-BA" sz="1200" b="0" i="0" dirty="0">
                <a:solidFill>
                  <a:srgbClr val="374151"/>
                </a:solidFill>
                <a:effectLst/>
                <a:latin typeface="Söhne"/>
              </a:rPr>
              <a:t>n</a:t>
            </a:r>
            <a:r>
              <a:rPr lang="hr-BA" b="0" i="0" dirty="0">
                <a:solidFill>
                  <a:srgbClr val="374151"/>
                </a:solidFill>
                <a:effectLst/>
                <a:latin typeface="Söhne"/>
              </a:rPr>
              <a:t>astavnici i učenici mogu izravno pisati na ekranu, </a:t>
            </a:r>
            <a:r>
              <a:rPr lang="it-IT" b="0" i="0" dirty="0" err="1">
                <a:solidFill>
                  <a:srgbClr val="374151"/>
                </a:solidFill>
                <a:effectLst/>
                <a:latin typeface="Söhne"/>
              </a:rPr>
              <a:t>crtati</a:t>
            </a:r>
            <a:r>
              <a:rPr lang="it-IT" b="0" i="0" dirty="0">
                <a:solidFill>
                  <a:srgbClr val="374151"/>
                </a:solidFill>
                <a:effectLst/>
                <a:latin typeface="Söhne"/>
              </a:rPr>
              <a:t>, </a:t>
            </a:r>
            <a:r>
              <a:rPr lang="it-IT" b="0" i="0" dirty="0" err="1">
                <a:solidFill>
                  <a:srgbClr val="374151"/>
                </a:solidFill>
                <a:effectLst/>
                <a:latin typeface="Söhne"/>
              </a:rPr>
              <a:t>unositi</a:t>
            </a:r>
            <a:r>
              <a:rPr lang="it-IT" b="0" i="0" dirty="0">
                <a:solidFill>
                  <a:srgbClr val="374151"/>
                </a:solidFill>
                <a:effectLst/>
                <a:latin typeface="Söhne"/>
              </a:rPr>
              <a:t> </a:t>
            </a:r>
            <a:r>
              <a:rPr lang="it-IT" b="0" i="0" dirty="0" err="1">
                <a:solidFill>
                  <a:srgbClr val="374151"/>
                </a:solidFill>
                <a:effectLst/>
                <a:latin typeface="Söhne"/>
              </a:rPr>
              <a:t>podatke</a:t>
            </a:r>
            <a:r>
              <a:rPr lang="it-IT" b="0" i="0" dirty="0">
                <a:solidFill>
                  <a:srgbClr val="374151"/>
                </a:solidFill>
                <a:effectLst/>
                <a:latin typeface="Söhne"/>
              </a:rPr>
              <a:t>, </a:t>
            </a:r>
            <a:r>
              <a:rPr lang="it-IT" b="0" i="0" dirty="0" err="1">
                <a:solidFill>
                  <a:srgbClr val="374151"/>
                </a:solidFill>
                <a:effectLst/>
                <a:latin typeface="Söhne"/>
              </a:rPr>
              <a:t>prikazivati</a:t>
            </a:r>
            <a:r>
              <a:rPr lang="it-IT" b="0" i="0" dirty="0">
                <a:solidFill>
                  <a:srgbClr val="374151"/>
                </a:solidFill>
                <a:effectLst/>
                <a:latin typeface="Söhne"/>
              </a:rPr>
              <a:t> </a:t>
            </a:r>
            <a:r>
              <a:rPr lang="it-IT" b="0" i="0" dirty="0" err="1">
                <a:solidFill>
                  <a:srgbClr val="374151"/>
                </a:solidFill>
                <a:effectLst/>
                <a:latin typeface="Söhne"/>
              </a:rPr>
              <a:t>prezentacije</a:t>
            </a:r>
            <a:r>
              <a:rPr lang="hr-HR" b="0" i="0" dirty="0">
                <a:solidFill>
                  <a:srgbClr val="374151"/>
                </a:solidFill>
                <a:effectLst/>
                <a:latin typeface="Söhne"/>
              </a:rPr>
              <a:t>, </a:t>
            </a:r>
            <a:r>
              <a:rPr lang="hr-BA" b="0" i="0" dirty="0">
                <a:solidFill>
                  <a:srgbClr val="374151"/>
                </a:solidFill>
                <a:effectLst/>
                <a:latin typeface="Söhne"/>
              </a:rPr>
              <a:t>koristiti interaktivne aplikacije, prikazivati sadržaj s interneta, raditi zajedno na projektima. </a:t>
            </a:r>
            <a:endParaRPr lang="hr-HR" sz="1200" dirty="0">
              <a:latin typeface="Open Sans"/>
            </a:endParaRPr>
          </a:p>
          <a:p>
            <a:pPr marL="0" indent="0">
              <a:buNone/>
            </a:pPr>
            <a:endParaRPr lang="hr-HR" dirty="0"/>
          </a:p>
          <a:p>
            <a:pPr marL="228600" indent="-228600">
              <a:buAutoNum type="arabicPeriod"/>
            </a:pPr>
            <a:endParaRPr lang="hr-HR" dirty="0"/>
          </a:p>
          <a:p>
            <a:pPr marL="228600" indent="-228600">
              <a:buAutoNum type="arabicPeriod"/>
            </a:pPr>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15</a:t>
            </a:fld>
            <a:endParaRPr lang="hr-HR"/>
          </a:p>
        </p:txBody>
      </p:sp>
    </p:spTree>
    <p:extLst>
      <p:ext uri="{BB962C8B-B14F-4D97-AF65-F5344CB8AC3E}">
        <p14:creationId xmlns:p14="http://schemas.microsoft.com/office/powerpoint/2010/main" val="25216000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effectLst/>
                <a:latin typeface="+mn-lt"/>
                <a:ea typeface="+mn-ea"/>
                <a:cs typeface="+mn-cs"/>
              </a:rPr>
              <a:t>Potaknuti sudionike na promišljanje pitanjima </a:t>
            </a:r>
            <a:r>
              <a:rPr lang="hr-HR" sz="1200"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a:t>
            </a:r>
            <a:r>
              <a:rPr lang="hr-HR" sz="1200" kern="1200" dirty="0">
                <a:solidFill>
                  <a:schemeClr val="tx1"/>
                </a:solidFill>
                <a:effectLst/>
                <a:latin typeface="+mn-lt"/>
                <a:ea typeface="+mn-ea"/>
                <a:cs typeface="+mn-cs"/>
              </a:rPr>
              <a:t> ukazati na važnost prilagodbe učionice i prostora interaktivnom ekranu (vidljivost, udaljenost od ekrana, grupni raspored sjedenja), postojanje i drugih uređaja kako bi se omogućila dvosmjerna komunikacija i aktivnost učenika, uvođenje pravila za korištenje ekrana i uređaja u učionici. </a:t>
            </a:r>
            <a:endPar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16</a:t>
            </a:fld>
            <a:endParaRPr lang="hr-HR"/>
          </a:p>
        </p:txBody>
      </p:sp>
    </p:spTree>
    <p:extLst>
      <p:ext uri="{BB962C8B-B14F-4D97-AF65-F5344CB8AC3E}">
        <p14:creationId xmlns:p14="http://schemas.microsoft.com/office/powerpoint/2010/main" val="1964162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r>
              <a:rPr lang="hr-HR" sz="1200" kern="1200" dirty="0">
                <a:solidFill>
                  <a:schemeClr val="tx1"/>
                </a:solidFill>
                <a:effectLst/>
                <a:latin typeface="+mn-lt"/>
                <a:ea typeface="+mn-ea"/>
                <a:cs typeface="+mn-cs"/>
              </a:rPr>
              <a:t>Operativni sustav: Android 11 (s mogućnošću nadogradnje, updatea operativnog sustava)</a:t>
            </a:r>
          </a:p>
          <a:p>
            <a:r>
              <a:rPr lang="hr-HR" sz="1200" kern="1200" dirty="0">
                <a:solidFill>
                  <a:schemeClr val="tx1"/>
                </a:solidFill>
                <a:effectLst/>
                <a:latin typeface="+mn-lt"/>
                <a:ea typeface="+mn-ea"/>
                <a:cs typeface="+mn-cs"/>
              </a:rPr>
              <a:t> </a:t>
            </a:r>
          </a:p>
          <a:p>
            <a:r>
              <a:rPr lang="hr-HR" sz="1200" kern="1200" dirty="0">
                <a:solidFill>
                  <a:schemeClr val="tx1"/>
                </a:solidFill>
                <a:effectLst/>
                <a:latin typeface="+mn-lt"/>
                <a:ea typeface="+mn-ea"/>
                <a:cs typeface="+mn-cs"/>
              </a:rPr>
              <a:t>Softverske mogućnosti:</a:t>
            </a:r>
          </a:p>
          <a:p>
            <a:r>
              <a:rPr lang="hr-HR" sz="1200" kern="1200" dirty="0">
                <a:solidFill>
                  <a:schemeClr val="tx1"/>
                </a:solidFill>
                <a:effectLst/>
                <a:latin typeface="+mn-lt"/>
                <a:ea typeface="+mn-ea"/>
                <a:cs typeface="+mn-cs"/>
              </a:rPr>
              <a:t> </a:t>
            </a:r>
          </a:p>
          <a:p>
            <a:r>
              <a:rPr lang="hr-HR" sz="1200" b="1" kern="1200" dirty="0">
                <a:solidFill>
                  <a:schemeClr val="tx1"/>
                </a:solidFill>
                <a:effectLst/>
                <a:latin typeface="+mn-lt"/>
                <a:ea typeface="+mn-ea"/>
                <a:cs typeface="+mn-cs"/>
              </a:rPr>
              <a:t>Aplikacija </a:t>
            </a:r>
            <a:r>
              <a:rPr lang="hr-HR" sz="1200" b="1" kern="1200" dirty="0" err="1">
                <a:solidFill>
                  <a:schemeClr val="tx1"/>
                </a:solidFill>
                <a:effectLst/>
                <a:latin typeface="+mn-lt"/>
                <a:ea typeface="+mn-ea"/>
                <a:cs typeface="+mn-cs"/>
              </a:rPr>
              <a:t>WonderCast</a:t>
            </a:r>
            <a:r>
              <a:rPr lang="hr-HR" sz="1200" b="1" kern="1200" dirty="0">
                <a:solidFill>
                  <a:schemeClr val="tx1"/>
                </a:solidFill>
                <a:effectLst/>
                <a:latin typeface="+mn-lt"/>
                <a:ea typeface="+mn-ea"/>
                <a:cs typeface="+mn-cs"/>
              </a:rPr>
              <a:t> -</a:t>
            </a:r>
            <a:r>
              <a:rPr lang="hr-HR" sz="1200" kern="1200" dirty="0">
                <a:solidFill>
                  <a:schemeClr val="tx1"/>
                </a:solidFill>
                <a:effectLst/>
                <a:latin typeface="+mn-lt"/>
                <a:ea typeface="+mn-ea"/>
                <a:cs typeface="+mn-cs"/>
              </a:rPr>
              <a:t> (kontrola s bilo kojeg Android uređaja, dvostruko zrcaljenje - s ekrana na uređaj, s uređaja na ekran)</a:t>
            </a:r>
          </a:p>
          <a:p>
            <a:r>
              <a:rPr lang="hr-HR" sz="1200" kern="1200" dirty="0">
                <a:solidFill>
                  <a:schemeClr val="tx1"/>
                </a:solidFill>
                <a:effectLst/>
                <a:latin typeface="+mn-lt"/>
                <a:ea typeface="+mn-ea"/>
                <a:cs typeface="+mn-cs"/>
              </a:rPr>
              <a:t> </a:t>
            </a:r>
          </a:p>
          <a:p>
            <a:r>
              <a:rPr lang="hr-HR" sz="1200" b="1" kern="1200" dirty="0">
                <a:solidFill>
                  <a:schemeClr val="tx1"/>
                </a:solidFill>
                <a:effectLst/>
                <a:latin typeface="+mn-lt"/>
                <a:ea typeface="+mn-ea"/>
                <a:cs typeface="+mn-cs"/>
              </a:rPr>
              <a:t>Aplikacija S White </a:t>
            </a:r>
            <a:r>
              <a:rPr lang="hr-HR" sz="1200" kern="1200" dirty="0">
                <a:solidFill>
                  <a:schemeClr val="tx1"/>
                </a:solidFill>
                <a:effectLst/>
                <a:latin typeface="+mn-lt"/>
                <a:ea typeface="+mn-ea"/>
                <a:cs typeface="+mn-cs"/>
              </a:rPr>
              <a:t>tzv. ploča za pisanje, može se pisati, crtati, u boji, uvećati crtež, pomicati, brisati sadržaj;</a:t>
            </a:r>
          </a:p>
          <a:p>
            <a:r>
              <a:rPr lang="hr-HR" sz="1200" kern="1200" dirty="0">
                <a:solidFill>
                  <a:schemeClr val="tx1"/>
                </a:solidFill>
                <a:effectLst/>
                <a:latin typeface="+mn-lt"/>
                <a:ea typeface="+mn-ea"/>
                <a:cs typeface="+mn-cs"/>
              </a:rPr>
              <a:t> </a:t>
            </a:r>
          </a:p>
          <a:p>
            <a:r>
              <a:rPr lang="hr-HR" sz="1200" kern="1200" dirty="0">
                <a:solidFill>
                  <a:schemeClr val="tx1"/>
                </a:solidFill>
                <a:effectLst/>
                <a:latin typeface="+mn-lt"/>
                <a:ea typeface="+mn-ea"/>
                <a:cs typeface="+mn-cs"/>
              </a:rPr>
              <a:t> </a:t>
            </a:r>
            <a:r>
              <a:rPr lang="hr-HR" sz="1200" b="1" kern="1200" dirty="0">
                <a:solidFill>
                  <a:schemeClr val="tx1"/>
                </a:solidFill>
                <a:effectLst/>
                <a:latin typeface="+mn-lt"/>
                <a:ea typeface="+mn-ea"/>
                <a:cs typeface="+mn-cs"/>
              </a:rPr>
              <a:t>Snimač slike i zvuka - </a:t>
            </a:r>
            <a:r>
              <a:rPr lang="hr-HR" sz="1200" kern="1200" dirty="0">
                <a:solidFill>
                  <a:schemeClr val="tx1"/>
                </a:solidFill>
                <a:effectLst/>
                <a:latin typeface="+mn-lt"/>
                <a:ea typeface="+mn-ea"/>
                <a:cs typeface="+mn-cs"/>
              </a:rPr>
              <a:t>(snimanje lekcije i prezentacije i zvuka),- postoji opcija spremanja uradaka sa S White ploče za pisanje  i dodatno, ima  Snimač s opcijama, a datoteka se sprema u Upravitelja datoteka</a:t>
            </a:r>
          </a:p>
          <a:p>
            <a:pPr marL="0" indent="0">
              <a:buNone/>
            </a:pPr>
            <a:endParaRPr lang="hr-HR" dirty="0"/>
          </a:p>
          <a:p>
            <a:pPr marL="228600" indent="-228600">
              <a:buAutoNum type="arabicPeriod"/>
            </a:pPr>
            <a:endParaRPr lang="hr-HR" dirty="0"/>
          </a:p>
          <a:p>
            <a:pPr marL="228600" indent="-228600">
              <a:buAutoNum type="arabicPeriod"/>
            </a:pPr>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17</a:t>
            </a:fld>
            <a:endParaRPr lang="hr-HR"/>
          </a:p>
        </p:txBody>
      </p:sp>
    </p:spTree>
    <p:extLst>
      <p:ext uri="{BB962C8B-B14F-4D97-AF65-F5344CB8AC3E}">
        <p14:creationId xmlns:p14="http://schemas.microsoft.com/office/powerpoint/2010/main" val="9829924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pPr marL="0" marR="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effectLst/>
                <a:latin typeface="+mn-lt"/>
                <a:ea typeface="+mn-ea"/>
                <a:cs typeface="+mn-cs"/>
              </a:rPr>
              <a:t>Usmjeravanje pozornosti sudionika na prednosti korištenja interaktivnog ekrana u nastavi – primjeri dobre prakse – prikazivanje multimedijskih sadržaja,</a:t>
            </a:r>
            <a:r>
              <a:rPr lang="hr-HR" sz="1200" kern="1200" baseline="0" dirty="0">
                <a:solidFill>
                  <a:schemeClr val="tx1"/>
                </a:solidFill>
                <a:effectLst/>
                <a:latin typeface="+mn-lt"/>
                <a:ea typeface="+mn-ea"/>
                <a:cs typeface="+mn-cs"/>
              </a:rPr>
              <a:t> video isječaka, simulacija, e-scenarija poučavanja, digitalnih udžbenika, DOS-ova, interaktivnih zadataka, umnih mapa, plana ploče. </a:t>
            </a:r>
            <a:endParaRPr lang="hr-HR" sz="1200" kern="1200" dirty="0">
              <a:solidFill>
                <a:schemeClr val="tx1"/>
              </a:solidFill>
              <a:effectLst/>
              <a:latin typeface="+mn-lt"/>
              <a:ea typeface="+mn-ea"/>
              <a:cs typeface="+mn-cs"/>
            </a:endParaRPr>
          </a:p>
          <a:p>
            <a:pPr marL="0" indent="0">
              <a:buNone/>
            </a:pPr>
            <a:endParaRPr lang="hr-HR" dirty="0"/>
          </a:p>
          <a:p>
            <a:pPr marL="0" indent="0">
              <a:buNone/>
            </a:pPr>
            <a:r>
              <a:rPr lang="hr-BA" b="0" i="0" dirty="0">
                <a:solidFill>
                  <a:srgbClr val="374151"/>
                </a:solidFill>
                <a:effectLst/>
                <a:latin typeface="Söhne"/>
              </a:rPr>
              <a:t>Korištenje interaktivnog ekrana u nastavi može značajno obogatiti učenje, omogućavajući nastavnicima da kreiraju dinamične lekcije i učeničke interakcije. </a:t>
            </a:r>
          </a:p>
          <a:p>
            <a:pPr marL="0" indent="0">
              <a:buNone/>
            </a:pPr>
            <a:endParaRPr lang="hr-BA" b="0" i="0" dirty="0">
              <a:solidFill>
                <a:srgbClr val="374151"/>
              </a:solidFill>
              <a:effectLst/>
              <a:latin typeface="Söhne"/>
            </a:endParaRPr>
          </a:p>
          <a:p>
            <a:pPr marL="0" indent="0">
              <a:buNone/>
            </a:pPr>
            <a:r>
              <a:rPr lang="hr-BA" b="1" i="0" dirty="0">
                <a:effectLst/>
                <a:latin typeface="Söhne"/>
              </a:rPr>
              <a:t>Interaktivne prezentacije:</a:t>
            </a:r>
            <a:r>
              <a:rPr lang="hr-BA" b="0" i="0" dirty="0">
                <a:solidFill>
                  <a:srgbClr val="374151"/>
                </a:solidFill>
                <a:effectLst/>
                <a:latin typeface="Söhne"/>
              </a:rPr>
              <a:t> Nastavnici mogu koristiti interaktivne ekrane za prikazivanje prezentacija obogaćenih multimedijskim sadržajem, poput slika, videa i grafikona. Učenici mogu direktno komunicirati sa sadržajem, postavljati pitanja i aktivno učestvovati u predavanju.</a:t>
            </a:r>
          </a:p>
          <a:p>
            <a:pPr marL="0" indent="0">
              <a:buNone/>
            </a:pPr>
            <a:r>
              <a:rPr lang="hr-BA" b="1" i="0" dirty="0">
                <a:effectLst/>
                <a:latin typeface="Söhne"/>
              </a:rPr>
              <a:t>Simulacije i demonstracije:</a:t>
            </a:r>
            <a:r>
              <a:rPr lang="hr-BA" b="0" i="0" dirty="0">
                <a:solidFill>
                  <a:srgbClr val="374151"/>
                </a:solidFill>
                <a:effectLst/>
                <a:latin typeface="Söhne"/>
              </a:rPr>
              <a:t> Interaktivni ekran omogućava prikazivanje simulacija i demonstracija koje objašnjavaju apstraktne ili kompleksne koncepte.</a:t>
            </a:r>
          </a:p>
          <a:p>
            <a:pPr marL="0" indent="0">
              <a:buNone/>
            </a:pPr>
            <a:r>
              <a:rPr lang="hr-BA" b="1" i="0" dirty="0">
                <a:effectLst/>
                <a:latin typeface="Söhne"/>
              </a:rPr>
              <a:t>Interaktivne vježbe i kvizovi:</a:t>
            </a:r>
            <a:r>
              <a:rPr lang="hr-BA" b="0" i="0" dirty="0">
                <a:solidFill>
                  <a:srgbClr val="374151"/>
                </a:solidFill>
                <a:effectLst/>
                <a:latin typeface="Söhne"/>
              </a:rPr>
              <a:t> Nastavnici mogu kreirati interaktivne vježbe i kvizove na ekranu kako bi učenici odgovarali na pitanja i rješavali zadatke. Ovo potiče angažman, omogućava trenutno praćenje rezultata i identifikaciju područja koje </a:t>
            </a:r>
            <a:r>
              <a:rPr lang="hr-BA" b="0" i="0" dirty="0" err="1">
                <a:solidFill>
                  <a:srgbClr val="374151"/>
                </a:solidFill>
                <a:effectLst/>
                <a:latin typeface="Söhne"/>
              </a:rPr>
              <a:t>zahtjevaju</a:t>
            </a:r>
            <a:r>
              <a:rPr lang="hr-BA" b="0" i="0" dirty="0">
                <a:solidFill>
                  <a:srgbClr val="374151"/>
                </a:solidFill>
                <a:effectLst/>
                <a:latin typeface="Söhne"/>
              </a:rPr>
              <a:t> dodatno razmatranje.</a:t>
            </a:r>
          </a:p>
          <a:p>
            <a:pPr marL="0" indent="0">
              <a:buNone/>
            </a:pPr>
            <a:r>
              <a:rPr lang="hr-BA" b="1" i="0" dirty="0">
                <a:effectLst/>
                <a:latin typeface="Söhne"/>
              </a:rPr>
              <a:t>Digitalne bilješke i crtanje:</a:t>
            </a:r>
            <a:r>
              <a:rPr lang="hr-BA" b="0" i="0" dirty="0">
                <a:solidFill>
                  <a:srgbClr val="374151"/>
                </a:solidFill>
                <a:effectLst/>
                <a:latin typeface="Söhne"/>
              </a:rPr>
              <a:t> Nastavnici i učenici mogu koristiti digitalne olovke za pravljenje bilješki, crtanje dijagrama i ilustracija tokom nastave.</a:t>
            </a:r>
          </a:p>
          <a:p>
            <a:pPr marL="0" indent="0">
              <a:buNone/>
            </a:pPr>
            <a:r>
              <a:rPr lang="hr-BA" b="1" i="0" dirty="0">
                <a:effectLst/>
                <a:latin typeface="Söhne"/>
              </a:rPr>
              <a:t>Suradnički rad:</a:t>
            </a:r>
            <a:r>
              <a:rPr lang="hr-BA" b="0" i="0" dirty="0">
                <a:solidFill>
                  <a:srgbClr val="374151"/>
                </a:solidFill>
                <a:effectLst/>
                <a:latin typeface="Söhne"/>
              </a:rPr>
              <a:t> Učenici mogu raditi zajedno na interaktivnom ekranu, dijeliti ideje, uređivati dokumente i prezentacije u stvarnom vremenu.</a:t>
            </a:r>
          </a:p>
          <a:p>
            <a:pPr marL="0" indent="0">
              <a:buNone/>
            </a:pPr>
            <a:r>
              <a:rPr lang="hr-BA" b="1" i="0" dirty="0">
                <a:effectLst/>
                <a:latin typeface="Söhne"/>
              </a:rPr>
              <a:t>Praktične vježbe:</a:t>
            </a:r>
            <a:r>
              <a:rPr lang="hr-BA" b="0" i="0" dirty="0">
                <a:solidFill>
                  <a:srgbClr val="374151"/>
                </a:solidFill>
                <a:effectLst/>
                <a:latin typeface="Söhne"/>
              </a:rPr>
              <a:t> Učitelji mogu koristiti interaktivni ekran za organizaciju praktičnih vježbi, poput geometrijskog crtanja ili programiranja.</a:t>
            </a:r>
          </a:p>
          <a:p>
            <a:pPr marL="0" indent="0">
              <a:buNone/>
            </a:pPr>
            <a:r>
              <a:rPr lang="hr-BA" b="1" i="0" dirty="0">
                <a:effectLst/>
                <a:latin typeface="Söhne"/>
              </a:rPr>
              <a:t>Online diskusije:</a:t>
            </a:r>
            <a:r>
              <a:rPr lang="hr-BA" b="0" i="0" dirty="0">
                <a:solidFill>
                  <a:srgbClr val="374151"/>
                </a:solidFill>
                <a:effectLst/>
                <a:latin typeface="Söhne"/>
              </a:rPr>
              <a:t> Interaktivni ekran omogućava učenicima da sudjeluju u online diskusijama, postavljaju pitanja i komuniciraju sa nastavnikom i vršnjacima.</a:t>
            </a:r>
          </a:p>
          <a:p>
            <a:pPr marL="0" indent="0">
              <a:buNone/>
            </a:pPr>
            <a:r>
              <a:rPr lang="hr-BA" b="1" i="0" dirty="0">
                <a:effectLst/>
                <a:latin typeface="Söhne"/>
              </a:rPr>
              <a:t>Prilagođavanje sadržaja:</a:t>
            </a:r>
            <a:r>
              <a:rPr lang="hr-BA" b="0" i="0" dirty="0">
                <a:solidFill>
                  <a:srgbClr val="374151"/>
                </a:solidFill>
                <a:effectLst/>
                <a:latin typeface="Söhne"/>
              </a:rPr>
              <a:t> Nastavnici mogu prilagoditi sadržaj prema potrebama različitih učenika, pružajući dodatne resurse ili vježbe prema njihovim sposobnostima.</a:t>
            </a:r>
            <a:endParaRPr lang="hr-HR" dirty="0"/>
          </a:p>
          <a:p>
            <a:pPr marL="0" indent="0">
              <a:buNone/>
            </a:pPr>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18</a:t>
            </a:fld>
            <a:endParaRPr lang="hr-HR"/>
          </a:p>
        </p:txBody>
      </p:sp>
    </p:spTree>
    <p:extLst>
      <p:ext uri="{BB962C8B-B14F-4D97-AF65-F5344CB8AC3E}">
        <p14:creationId xmlns:p14="http://schemas.microsoft.com/office/powerpoint/2010/main" val="26900221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r>
              <a:rPr lang="hr-HR" sz="1200" kern="1200" dirty="0">
                <a:solidFill>
                  <a:schemeClr val="tx1"/>
                </a:solidFill>
                <a:effectLst/>
                <a:latin typeface="+mn-lt"/>
                <a:ea typeface="+mn-ea"/>
                <a:cs typeface="+mn-cs"/>
              </a:rPr>
              <a:t>Sudionicima postaviti dva pitanja u Mentimeteru kako bi ih potaknuli na promišljanje o načinu korištenja interaktivnog ekrana u nastavi:</a:t>
            </a:r>
          </a:p>
          <a:p>
            <a:r>
              <a:rPr lang="hr-HR" sz="1200" kern="1200" dirty="0">
                <a:solidFill>
                  <a:schemeClr val="tx1"/>
                </a:solidFill>
                <a:effectLst/>
                <a:latin typeface="+mn-lt"/>
                <a:ea typeface="+mn-ea"/>
                <a:cs typeface="+mn-cs"/>
              </a:rPr>
              <a:t> </a:t>
            </a:r>
          </a:p>
          <a:p>
            <a:pPr lvl="0"/>
            <a:r>
              <a:rPr lang="hr-HR" sz="1200" i="1" kern="1200" dirty="0">
                <a:solidFill>
                  <a:schemeClr val="tx1"/>
                </a:solidFill>
                <a:effectLst/>
                <a:latin typeface="+mn-lt"/>
                <a:ea typeface="+mn-ea"/>
                <a:cs typeface="+mn-cs"/>
              </a:rPr>
              <a:t>Brojem od 0 do 10 ocijenite svoju motivaciju za korištenje interaktivnog ekrana u nastavi</a:t>
            </a:r>
            <a:endParaRPr lang="hr-HR" sz="1200" kern="1200" dirty="0">
              <a:solidFill>
                <a:schemeClr val="tx1"/>
              </a:solidFill>
              <a:effectLst/>
              <a:latin typeface="+mn-lt"/>
              <a:ea typeface="+mn-ea"/>
              <a:cs typeface="+mn-cs"/>
            </a:endParaRPr>
          </a:p>
          <a:p>
            <a:pPr lvl="0"/>
            <a:r>
              <a:rPr lang="hr-HR" sz="1200" i="1" kern="1200" dirty="0">
                <a:solidFill>
                  <a:schemeClr val="tx1"/>
                </a:solidFill>
                <a:effectLst/>
                <a:latin typeface="+mn-lt"/>
                <a:ea typeface="+mn-ea"/>
                <a:cs typeface="+mn-cs"/>
              </a:rPr>
              <a:t>Brojem od 0 do 10 ocijenite svoje dosadašnje iskustvo u korištenju interaktivnog ekrana u nastavi</a:t>
            </a:r>
            <a:endParaRPr lang="hr-HR" sz="1200" kern="1200" dirty="0">
              <a:solidFill>
                <a:schemeClr val="tx1"/>
              </a:solidFill>
              <a:effectLst/>
              <a:latin typeface="+mn-lt"/>
              <a:ea typeface="+mn-ea"/>
              <a:cs typeface="+mn-cs"/>
            </a:endParaRPr>
          </a:p>
          <a:p>
            <a:r>
              <a:rPr lang="hr-HR" sz="1200" b="1" kern="1200" dirty="0">
                <a:solidFill>
                  <a:schemeClr val="tx1"/>
                </a:solidFill>
                <a:effectLst/>
                <a:latin typeface="+mn-lt"/>
                <a:ea typeface="+mn-ea"/>
                <a:cs typeface="+mn-cs"/>
              </a:rPr>
              <a:t> </a:t>
            </a:r>
            <a:endParaRPr lang="hr-HR" sz="1200" kern="1200" dirty="0">
              <a:solidFill>
                <a:schemeClr val="tx1"/>
              </a:solidFill>
              <a:effectLst/>
              <a:latin typeface="+mn-lt"/>
              <a:ea typeface="+mn-ea"/>
              <a:cs typeface="+mn-cs"/>
            </a:endParaRPr>
          </a:p>
          <a:p>
            <a:r>
              <a:rPr lang="hr-HR" sz="1200" kern="1200" dirty="0">
                <a:solidFill>
                  <a:schemeClr val="tx1"/>
                </a:solidFill>
                <a:effectLst/>
                <a:latin typeface="+mn-lt"/>
                <a:ea typeface="+mn-ea"/>
                <a:cs typeface="+mn-cs"/>
              </a:rPr>
              <a:t>Podaci se prikazuju horizontalnim grafikonom (</a:t>
            </a:r>
            <a:r>
              <a:rPr lang="hr-HR" sz="1200" i="1" kern="1200" dirty="0">
                <a:solidFill>
                  <a:schemeClr val="tx1"/>
                </a:solidFill>
                <a:effectLst/>
                <a:latin typeface="+mn-lt"/>
                <a:ea typeface="+mn-ea"/>
                <a:cs typeface="+mn-cs"/>
              </a:rPr>
              <a:t>scales</a:t>
            </a:r>
            <a:r>
              <a:rPr lang="hr-HR" sz="1200" kern="1200" dirty="0">
                <a:solidFill>
                  <a:schemeClr val="tx1"/>
                </a:solidFill>
                <a:effectLst/>
                <a:latin typeface="+mn-lt"/>
                <a:ea typeface="+mn-ea"/>
                <a:cs typeface="+mn-cs"/>
              </a:rPr>
              <a:t>)</a:t>
            </a:r>
          </a:p>
          <a:p>
            <a:r>
              <a:rPr lang="hr-HR" sz="1200" kern="1200" dirty="0">
                <a:solidFill>
                  <a:schemeClr val="tx1"/>
                </a:solidFill>
                <a:effectLst/>
                <a:latin typeface="+mn-lt"/>
                <a:ea typeface="+mn-ea"/>
                <a:cs typeface="+mn-cs"/>
              </a:rPr>
              <a:t> </a:t>
            </a:r>
          </a:p>
          <a:p>
            <a:r>
              <a:rPr lang="hr-HR" sz="1200" kern="1200" dirty="0">
                <a:solidFill>
                  <a:schemeClr val="tx1"/>
                </a:solidFill>
                <a:effectLst/>
                <a:latin typeface="+mn-lt"/>
                <a:ea typeface="+mn-ea"/>
                <a:cs typeface="+mn-cs"/>
              </a:rPr>
              <a:t>Komentirati odgovore sudionika.</a:t>
            </a:r>
          </a:p>
          <a:p>
            <a:pPr marL="0" marR="0" lvl="0" indent="0" algn="l" defTabSz="914400" rtl="0" eaLnBrk="1" fontAlgn="auto" latinLnBrk="0" hangingPunct="1">
              <a:lnSpc>
                <a:spcPct val="100000"/>
              </a:lnSpc>
              <a:spcBef>
                <a:spcPts val="0"/>
              </a:spcBef>
              <a:spcAft>
                <a:spcPts val="0"/>
              </a:spcAft>
              <a:buClrTx/>
              <a:buSzTx/>
              <a:buFontTx/>
              <a:buNone/>
              <a:tabLst/>
              <a:defRPr/>
            </a:pPr>
            <a:endPar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19</a:t>
            </a:fld>
            <a:endParaRPr lang="hr-HR"/>
          </a:p>
        </p:txBody>
      </p:sp>
    </p:spTree>
    <p:extLst>
      <p:ext uri="{BB962C8B-B14F-4D97-AF65-F5344CB8AC3E}">
        <p14:creationId xmlns:p14="http://schemas.microsoft.com/office/powerpoint/2010/main" val="824938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dirty="0"/>
              <a:t>Upoznati sudionike s ciljem </a:t>
            </a:r>
            <a:r>
              <a:rPr lang="hr-HR" dirty="0" err="1"/>
              <a:t>webinara</a:t>
            </a:r>
            <a:r>
              <a:rPr lang="hr-HR" dirty="0"/>
              <a:t>.</a:t>
            </a:r>
            <a:r>
              <a:rPr lang="hr-HR" sz="1400" dirty="0">
                <a:latin typeface="Open Sans" panose="020B0606030504020204" pitchFamily="34" charset="0"/>
                <a:ea typeface="Open Sans" panose="020B0606030504020204" pitchFamily="34" charset="0"/>
                <a:cs typeface="Open Sans" panose="020B0606030504020204" pitchFamily="34" charset="0"/>
              </a:rPr>
              <a:t> U</a:t>
            </a:r>
            <a:r>
              <a:rPr lang="hr-HR" dirty="0">
                <a:latin typeface="Open Sans" panose="020B0606030504020204" pitchFamily="34" charset="0"/>
                <a:ea typeface="Open Sans" panose="020B0606030504020204" pitchFamily="34" charset="0"/>
                <a:cs typeface="Open Sans" panose="020B0606030504020204" pitchFamily="34" charset="0"/>
              </a:rPr>
              <a:t>poznati odgojno-obrazovne djelatnike s prednostima korištenja interaktivnih ekrana u nastavi, mogućnostima i specifikacijama interaktivnog ekrana, alatima dostupnim u operativnom sustavu ekrana te prikazivanje primjera dobre prakse korištenja interaktivnog ekrana. </a:t>
            </a:r>
            <a:endParaRPr lang="hr-HR" sz="1400" dirty="0">
              <a:latin typeface="Open Sans" panose="020B0606030504020204" pitchFamily="34" charset="0"/>
              <a:ea typeface="Open Sans" panose="020B0606030504020204" pitchFamily="34" charset="0"/>
              <a:cs typeface="Open Sans" panose="020B0606030504020204" pitchFamily="34" charset="0"/>
            </a:endParaRPr>
          </a:p>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2</a:t>
            </a:fld>
            <a:endParaRPr lang="hr-HR"/>
          </a:p>
        </p:txBody>
      </p:sp>
    </p:spTree>
    <p:extLst>
      <p:ext uri="{BB962C8B-B14F-4D97-AF65-F5344CB8AC3E}">
        <p14:creationId xmlns:p14="http://schemas.microsoft.com/office/powerpoint/2010/main" val="9070275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pPr marL="0" marR="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effectLst/>
                <a:latin typeface="+mn-lt"/>
                <a:ea typeface="+mn-ea"/>
                <a:cs typeface="+mn-cs"/>
              </a:rPr>
              <a:t>Upoznavanje s mogućnošću rada u alatu S White (Whiteboard) – različiti tipovi rada i mogućnosti istovremenog korištenja ekrana od više učenika. Upoznavanje s različitim pozadinama, elementima za umetanje i sl.</a:t>
            </a:r>
          </a:p>
          <a:p>
            <a:pPr marL="0" indent="0">
              <a:buNone/>
            </a:pPr>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20</a:t>
            </a:fld>
            <a:endParaRPr lang="hr-HR"/>
          </a:p>
        </p:txBody>
      </p:sp>
    </p:spTree>
    <p:extLst>
      <p:ext uri="{BB962C8B-B14F-4D97-AF65-F5344CB8AC3E}">
        <p14:creationId xmlns:p14="http://schemas.microsoft.com/office/powerpoint/2010/main" val="21017200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pPr marL="0" marR="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effectLst/>
                <a:latin typeface="+mn-lt"/>
                <a:ea typeface="+mn-ea"/>
                <a:cs typeface="+mn-cs"/>
              </a:rPr>
              <a:t>Upoznavanje s mogućnošću rada u alatu S White (Whiteboard) – upoznavanje s različitim tipovima pozadina ekrana – kajdanka, objasniti mogućnosti upotrebe različitih pozadina ekrana u nastavi različitih predmeta. </a:t>
            </a:r>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21</a:t>
            </a:fld>
            <a:endParaRPr lang="hr-HR"/>
          </a:p>
        </p:txBody>
      </p:sp>
    </p:spTree>
    <p:extLst>
      <p:ext uri="{BB962C8B-B14F-4D97-AF65-F5344CB8AC3E}">
        <p14:creationId xmlns:p14="http://schemas.microsoft.com/office/powerpoint/2010/main" val="18794645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effectLst/>
                <a:latin typeface="+mn-lt"/>
                <a:ea typeface="+mn-ea"/>
                <a:cs typeface="+mn-cs"/>
              </a:rPr>
              <a:t>Napomena predavaču:</a:t>
            </a: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effectLst/>
                <a:latin typeface="+mn-lt"/>
                <a:ea typeface="+mn-ea"/>
                <a:cs typeface="+mn-cs"/>
              </a:rPr>
              <a:t>Upoznavanje s mogućnošću rada u alatu S White (</a:t>
            </a:r>
            <a:r>
              <a:rPr lang="hr-HR" sz="1200" kern="1200" dirty="0" err="1">
                <a:solidFill>
                  <a:schemeClr val="tx1"/>
                </a:solidFill>
                <a:effectLst/>
                <a:latin typeface="+mn-lt"/>
                <a:ea typeface="+mn-ea"/>
                <a:cs typeface="+mn-cs"/>
              </a:rPr>
              <a:t>Whiteboard</a:t>
            </a:r>
            <a:r>
              <a:rPr lang="hr-HR" sz="1200" kern="1200" dirty="0">
                <a:solidFill>
                  <a:schemeClr val="tx1"/>
                </a:solidFill>
                <a:effectLst/>
                <a:latin typeface="+mn-lt"/>
                <a:ea typeface="+mn-ea"/>
                <a:cs typeface="+mn-cs"/>
              </a:rPr>
              <a:t>) – upoznavanje s različitim tipovima pozadina ekrana – kajdanka, objasniti mogućnosti upotrebe različitih pozadina ekrana u nastavi različitih predmeta. </a:t>
            </a:r>
            <a:endParaRPr lang="hr-HR" dirty="0"/>
          </a:p>
          <a:p>
            <a:endParaRPr lang="hr-BA"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22</a:t>
            </a:fld>
            <a:endParaRPr lang="hr-HR"/>
          </a:p>
        </p:txBody>
      </p:sp>
    </p:spTree>
    <p:extLst>
      <p:ext uri="{BB962C8B-B14F-4D97-AF65-F5344CB8AC3E}">
        <p14:creationId xmlns:p14="http://schemas.microsoft.com/office/powerpoint/2010/main" val="2343693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pPr marL="0" marR="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effectLst/>
                <a:latin typeface="+mn-lt"/>
                <a:ea typeface="+mn-ea"/>
                <a:cs typeface="+mn-cs"/>
              </a:rPr>
              <a:t>Upoznavanje s mogućnošću istovremenog korištenja ekrana od više učenika – ekran se može podijeliti na dva, a najviše na tri dijela. Objašnjavanje načina korištenja ove funkcionalnosti za pojedinačan rad učenika kao i za grupni rad. Učenici istovremeno mogu rješavati matematičke zadatke, rade istovremeno bez potrebe da čekaju na rezultate ili komuniciraju drugim sredstvima, svaka skupina može predstaviti rezultate svojega rada na svojem dijelu ekrana, ovako podijeljen ekran može poslužiti i za poticanje natjecateljskog duha (isti zadatak – tko </a:t>
            </a:r>
          </a:p>
          <a:p>
            <a:pPr marL="0" marR="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effectLst/>
                <a:latin typeface="+mn-lt"/>
                <a:ea typeface="+mn-ea"/>
                <a:cs typeface="+mn-cs"/>
              </a:rPr>
              <a:t>će ga brže riješiti), poticanje rasprave – analiziranjem različitih rješenja koja se mogu pojaviti na različitim dijelovima ekrana. </a:t>
            </a:r>
          </a:p>
          <a:p>
            <a:pPr marL="0" indent="0">
              <a:buNone/>
            </a:pPr>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23</a:t>
            </a:fld>
            <a:endParaRPr lang="hr-HR"/>
          </a:p>
        </p:txBody>
      </p:sp>
    </p:spTree>
    <p:extLst>
      <p:ext uri="{BB962C8B-B14F-4D97-AF65-F5344CB8AC3E}">
        <p14:creationId xmlns:p14="http://schemas.microsoft.com/office/powerpoint/2010/main" val="1211280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Napomena predavaču:</a:t>
            </a:r>
          </a:p>
          <a:p>
            <a:r>
              <a:rPr lang="hr-HR" dirty="0"/>
              <a:t>Objasniti mogućnosti umetanja objekata na zaslon ekrana – olakšava nastavu pojedinih predmeta, služi za isticanje bitnog.</a:t>
            </a:r>
            <a:endParaRPr lang="hr-BA"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24</a:t>
            </a:fld>
            <a:endParaRPr lang="hr-HR"/>
          </a:p>
        </p:txBody>
      </p:sp>
    </p:spTree>
    <p:extLst>
      <p:ext uri="{BB962C8B-B14F-4D97-AF65-F5344CB8AC3E}">
        <p14:creationId xmlns:p14="http://schemas.microsoft.com/office/powerpoint/2010/main" val="14472286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pPr marL="0" marR="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effectLst/>
                <a:latin typeface="+mn-lt"/>
                <a:ea typeface="+mn-ea"/>
                <a:cs typeface="+mn-cs"/>
              </a:rPr>
              <a:t>Upoznavanje s mogućnošću rada u alatu S White (Whiteboard) – snimač</a:t>
            </a:r>
            <a:r>
              <a:rPr lang="hr-HR" sz="1200" kern="1200" baseline="0" dirty="0">
                <a:solidFill>
                  <a:schemeClr val="tx1"/>
                </a:solidFill>
                <a:effectLst/>
                <a:latin typeface="+mn-lt"/>
                <a:ea typeface="+mn-ea"/>
                <a:cs typeface="+mn-cs"/>
              </a:rPr>
              <a:t> ekrana i zvuka - </a:t>
            </a:r>
            <a:r>
              <a:rPr lang="hr-HR" sz="1200" kern="1200" dirty="0">
                <a:solidFill>
                  <a:schemeClr val="tx1"/>
                </a:solidFill>
                <a:effectLst/>
                <a:latin typeface="+mn-lt"/>
                <a:ea typeface="+mn-ea"/>
                <a:cs typeface="+mn-cs"/>
              </a:rPr>
              <a:t>snimanja nastavne lekcije i snimača zvuka te spremanje iste na disk interaktivnog ekrana te dijeljenje učenicima u virtualnim učionicama na drugim plaformama – snimanje nastave uživo. </a:t>
            </a:r>
          </a:p>
          <a:p>
            <a:pPr marL="0" marR="0" indent="0" algn="l" defTabSz="914400" rtl="0" eaLnBrk="1" fontAlgn="auto" latinLnBrk="0" hangingPunct="1">
              <a:lnSpc>
                <a:spcPct val="100000"/>
              </a:lnSpc>
              <a:spcBef>
                <a:spcPts val="0"/>
              </a:spcBef>
              <a:spcAft>
                <a:spcPts val="0"/>
              </a:spcAft>
              <a:buClrTx/>
              <a:buSzTx/>
              <a:buFontTx/>
              <a:buNone/>
              <a:tabLst/>
              <a:defRPr/>
            </a:pPr>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25</a:t>
            </a:fld>
            <a:endParaRPr lang="hr-HR"/>
          </a:p>
        </p:txBody>
      </p:sp>
    </p:spTree>
    <p:extLst>
      <p:ext uri="{BB962C8B-B14F-4D97-AF65-F5344CB8AC3E}">
        <p14:creationId xmlns:p14="http://schemas.microsoft.com/office/powerpoint/2010/main" val="31288526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r>
              <a:rPr lang="hr-HR" sz="1200" kern="1200" dirty="0">
                <a:solidFill>
                  <a:schemeClr val="tx1"/>
                </a:solidFill>
                <a:effectLst/>
                <a:latin typeface="+mn-lt"/>
                <a:ea typeface="+mn-ea"/>
                <a:cs typeface="+mn-cs"/>
              </a:rPr>
              <a:t>Sudionicima postaviti pitanje u Mentimeteru kako bi ih potaknuli na promišljanje o načinu korištenja interaktivnog ekrana u učionici bez drugih uređaja:</a:t>
            </a:r>
          </a:p>
          <a:p>
            <a:r>
              <a:rPr lang="hr-HR" sz="1200" kern="1200" dirty="0">
                <a:solidFill>
                  <a:schemeClr val="tx1"/>
                </a:solidFill>
                <a:effectLst/>
                <a:latin typeface="+mn-lt"/>
                <a:ea typeface="+mn-ea"/>
                <a:cs typeface="+mn-cs"/>
              </a:rPr>
              <a:t> </a:t>
            </a:r>
          </a:p>
          <a:p>
            <a:r>
              <a:rPr lang="en-US" sz="1200" i="1" kern="1200" dirty="0" err="1">
                <a:solidFill>
                  <a:schemeClr val="tx1"/>
                </a:solidFill>
                <a:effectLst/>
                <a:latin typeface="+mn-lt"/>
                <a:ea typeface="+mn-ea"/>
                <a:cs typeface="+mn-cs"/>
              </a:rPr>
              <a:t>Brojem</a:t>
            </a:r>
            <a:r>
              <a:rPr lang="en-US" sz="1200" i="1" kern="1200" dirty="0">
                <a:solidFill>
                  <a:schemeClr val="tx1"/>
                </a:solidFill>
                <a:effectLst/>
                <a:latin typeface="+mn-lt"/>
                <a:ea typeface="+mn-ea"/>
                <a:cs typeface="+mn-cs"/>
              </a:rPr>
              <a:t> od 0 do 10 </a:t>
            </a:r>
            <a:r>
              <a:rPr lang="en-US" sz="1200" i="1" kern="1200" dirty="0" err="1">
                <a:solidFill>
                  <a:schemeClr val="tx1"/>
                </a:solidFill>
                <a:effectLst/>
                <a:latin typeface="+mn-lt"/>
                <a:ea typeface="+mn-ea"/>
                <a:cs typeface="+mn-cs"/>
              </a:rPr>
              <a:t>ocijenite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razinu</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učeničke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aktivnosti</a:t>
            </a:r>
            <a:r>
              <a:rPr lang="en-US" sz="1200" i="1" kern="1200" dirty="0">
                <a:solidFill>
                  <a:schemeClr val="tx1"/>
                </a:solidFill>
                <a:effectLst/>
                <a:latin typeface="+mn-lt"/>
                <a:ea typeface="+mn-ea"/>
                <a:cs typeface="+mn-cs"/>
              </a:rPr>
              <a:t> u </a:t>
            </a:r>
            <a:r>
              <a:rPr lang="en-US" sz="1200" i="1" kern="1200" dirty="0" err="1">
                <a:solidFill>
                  <a:schemeClr val="tx1"/>
                </a:solidFill>
                <a:effectLst/>
                <a:latin typeface="+mn-lt"/>
                <a:ea typeface="+mn-ea"/>
                <a:cs typeface="+mn-cs"/>
              </a:rPr>
              <a:t>učionici</a:t>
            </a:r>
            <a:r>
              <a:rPr lang="en-US" sz="1200" i="1" kern="1200" dirty="0">
                <a:solidFill>
                  <a:schemeClr val="tx1"/>
                </a:solidFill>
                <a:effectLst/>
                <a:latin typeface="+mn-lt"/>
                <a:ea typeface="+mn-ea"/>
                <a:cs typeface="+mn-cs"/>
              </a:rPr>
              <a:t> s </a:t>
            </a:r>
            <a:r>
              <a:rPr lang="en-US" sz="1200" i="1" kern="1200" dirty="0" err="1">
                <a:solidFill>
                  <a:schemeClr val="tx1"/>
                </a:solidFill>
                <a:effectLst/>
                <a:latin typeface="+mn-lt"/>
                <a:ea typeface="+mn-ea"/>
                <a:cs typeface="+mn-cs"/>
              </a:rPr>
              <a:t>interaktivnim</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ekranom</a:t>
            </a:r>
            <a:r>
              <a:rPr lang="en-US" sz="1200" i="1" kern="1200" dirty="0">
                <a:solidFill>
                  <a:schemeClr val="tx1"/>
                </a:solidFill>
                <a:effectLst/>
                <a:latin typeface="+mn-lt"/>
                <a:ea typeface="+mn-ea"/>
                <a:cs typeface="+mn-cs"/>
              </a:rPr>
              <a:t> </a:t>
            </a:r>
            <a:r>
              <a:rPr lang="en-US" sz="1200" b="1" i="1" kern="1200" dirty="0">
                <a:solidFill>
                  <a:schemeClr val="tx1"/>
                </a:solidFill>
                <a:effectLst/>
                <a:latin typeface="+mn-lt"/>
                <a:ea typeface="+mn-ea"/>
                <a:cs typeface="+mn-cs"/>
              </a:rPr>
              <a:t>bez </a:t>
            </a:r>
            <a:r>
              <a:rPr lang="en-US" sz="1200" b="1" i="1" kern="1200" dirty="0" err="1">
                <a:solidFill>
                  <a:schemeClr val="tx1"/>
                </a:solidFill>
                <a:effectLst/>
                <a:latin typeface="+mn-lt"/>
                <a:ea typeface="+mn-ea"/>
                <a:cs typeface="+mn-cs"/>
              </a:rPr>
              <a:t>drugih</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uređaja</a:t>
            </a:r>
            <a:r>
              <a:rPr lang="hr-HR" sz="1200" b="1" i="1" kern="1200" dirty="0">
                <a:solidFill>
                  <a:schemeClr val="tx1"/>
                </a:solidFill>
                <a:effectLst/>
                <a:latin typeface="+mn-lt"/>
                <a:ea typeface="+mn-ea"/>
                <a:cs typeface="+mn-cs"/>
              </a:rPr>
              <a:t>.</a:t>
            </a:r>
            <a:endPar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26</a:t>
            </a:fld>
            <a:endParaRPr lang="hr-HR"/>
          </a:p>
        </p:txBody>
      </p:sp>
    </p:spTree>
    <p:extLst>
      <p:ext uri="{BB962C8B-B14F-4D97-AF65-F5344CB8AC3E}">
        <p14:creationId xmlns:p14="http://schemas.microsoft.com/office/powerpoint/2010/main" val="6064127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pPr marL="0" marR="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effectLst/>
                <a:latin typeface="+mn-lt"/>
                <a:ea typeface="+mn-ea"/>
                <a:cs typeface="+mn-cs"/>
              </a:rPr>
              <a:t>Sudionicima predstaviti mogućnosti dvosmjerne komunikacije drugih uređaja s interaktivnim ekranom. </a:t>
            </a:r>
          </a:p>
          <a:p>
            <a:pPr marL="0" marR="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effectLst/>
                <a:latin typeface="+mn-lt"/>
                <a:ea typeface="+mn-ea"/>
                <a:cs typeface="+mn-cs"/>
              </a:rPr>
              <a:t>Upoznavanje s mogućnošću rada u alatu S White (Whiteboard) – dijeljenje</a:t>
            </a:r>
            <a:r>
              <a:rPr lang="hr-HR" sz="1200" kern="1200" baseline="0" dirty="0">
                <a:solidFill>
                  <a:schemeClr val="tx1"/>
                </a:solidFill>
                <a:effectLst/>
                <a:latin typeface="+mn-lt"/>
                <a:ea typeface="+mn-ea"/>
                <a:cs typeface="+mn-cs"/>
              </a:rPr>
              <a:t> ploče na uređaje učenika putem QR koda omogućuje da učenici na svojim uređajima prate sve što se prikazuje na ekranu. </a:t>
            </a:r>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27</a:t>
            </a:fld>
            <a:endParaRPr lang="hr-HR"/>
          </a:p>
        </p:txBody>
      </p:sp>
    </p:spTree>
    <p:extLst>
      <p:ext uri="{BB962C8B-B14F-4D97-AF65-F5344CB8AC3E}">
        <p14:creationId xmlns:p14="http://schemas.microsoft.com/office/powerpoint/2010/main" val="7344592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Napomena predavaču:</a:t>
            </a:r>
          </a:p>
          <a:p>
            <a:r>
              <a:rPr lang="hr-HR" dirty="0"/>
              <a:t>Upoznati polaznike s aplikacijom </a:t>
            </a:r>
            <a:r>
              <a:rPr lang="hr-HR" dirty="0" err="1"/>
              <a:t>Wondercast</a:t>
            </a:r>
            <a:r>
              <a:rPr lang="hr-HR" dirty="0"/>
              <a:t> – aplikacijom koja je potrebna za zrcaljenje ekrana i zrcaljenje učeničkih uređaja na ekranu. Aplikacija osigurava dvosmjernu komunikaciju u učionici i interaktivnu nastavu, olakšava dijeljenje sadržaja s učenicima, ali i učeničkih sadržaja na ekranu u učionici.</a:t>
            </a:r>
            <a:endParaRPr lang="hr-BA"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28</a:t>
            </a:fld>
            <a:endParaRPr lang="hr-HR"/>
          </a:p>
        </p:txBody>
      </p:sp>
    </p:spTree>
    <p:extLst>
      <p:ext uri="{BB962C8B-B14F-4D97-AF65-F5344CB8AC3E}">
        <p14:creationId xmlns:p14="http://schemas.microsoft.com/office/powerpoint/2010/main" val="30550015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Napomena predavaču:</a:t>
            </a:r>
          </a:p>
          <a:p>
            <a:r>
              <a:rPr lang="hr-HR" dirty="0"/>
              <a:t>Objasniti način preuzimanja aplikacije </a:t>
            </a:r>
            <a:r>
              <a:rPr lang="hr-HR" dirty="0" err="1"/>
              <a:t>WonderCast</a:t>
            </a:r>
            <a:r>
              <a:rPr lang="hr-HR" dirty="0"/>
              <a:t> – korištenjem koda vidljivog na ekranu prilikom uključivanja „Prijenosa zaslona” – obavezno preuzimanje HR verzije aplikacije. Ne preuzimati iz Google </a:t>
            </a:r>
            <a:r>
              <a:rPr lang="hr-HR" dirty="0" err="1"/>
              <a:t>Playa</a:t>
            </a:r>
            <a:r>
              <a:rPr lang="hr-HR" dirty="0"/>
              <a:t> već izravno sa stranice HIK </a:t>
            </a:r>
            <a:r>
              <a:rPr lang="hr-HR" dirty="0" err="1"/>
              <a:t>Vision</a:t>
            </a:r>
            <a:r>
              <a:rPr lang="hr-HR" dirty="0"/>
              <a:t>. </a:t>
            </a:r>
            <a:endParaRPr lang="hr-BA"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29</a:t>
            </a:fld>
            <a:endParaRPr lang="hr-HR"/>
          </a:p>
        </p:txBody>
      </p:sp>
    </p:spTree>
    <p:extLst>
      <p:ext uri="{BB962C8B-B14F-4D97-AF65-F5344CB8AC3E}">
        <p14:creationId xmlns:p14="http://schemas.microsoft.com/office/powerpoint/2010/main" val="135779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algn="l" defTabSz="914400" rtl="0" eaLnBrk="1" latinLnBrk="0" hangingPunct="1"/>
            <a:r>
              <a:rPr lang="hr-HR" sz="1200" kern="1200" dirty="0">
                <a:solidFill>
                  <a:schemeClr val="tx1"/>
                </a:solidFill>
                <a:latin typeface="+mn-lt"/>
                <a:ea typeface="+mn-ea"/>
                <a:cs typeface="+mn-cs"/>
              </a:rPr>
              <a:t>Upoznati sudionike s ishodima </a:t>
            </a:r>
            <a:r>
              <a:rPr lang="hr-HR" sz="1200" kern="1200" dirty="0" err="1">
                <a:solidFill>
                  <a:schemeClr val="tx1"/>
                </a:solidFill>
                <a:latin typeface="+mn-lt"/>
                <a:ea typeface="+mn-ea"/>
                <a:cs typeface="+mn-cs"/>
              </a:rPr>
              <a:t>webinara</a:t>
            </a:r>
            <a:r>
              <a:rPr lang="hr-HR" sz="1200" kern="1200" dirty="0">
                <a:solidFill>
                  <a:schemeClr val="tx1"/>
                </a:solidFill>
                <a:latin typeface="+mn-lt"/>
                <a:ea typeface="+mn-ea"/>
                <a:cs typeface="+mn-cs"/>
              </a:rPr>
              <a:t> – naglasiti različite funkcionalnosti koje interaktivni ekran ima.</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3</a:t>
            </a:fld>
            <a:endParaRPr lang="hr-HR"/>
          </a:p>
        </p:txBody>
      </p:sp>
    </p:spTree>
    <p:extLst>
      <p:ext uri="{BB962C8B-B14F-4D97-AF65-F5344CB8AC3E}">
        <p14:creationId xmlns:p14="http://schemas.microsoft.com/office/powerpoint/2010/main" val="4048740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pPr marL="0" marR="0" indent="0" algn="l" defTabSz="914400" rtl="0" eaLnBrk="1" fontAlgn="auto" latinLnBrk="0" hangingPunct="1">
              <a:lnSpc>
                <a:spcPct val="100000"/>
              </a:lnSpc>
              <a:spcBef>
                <a:spcPts val="0"/>
              </a:spcBef>
              <a:spcAft>
                <a:spcPts val="0"/>
              </a:spcAft>
              <a:buClrTx/>
              <a:buSzTx/>
              <a:buFontTx/>
              <a:buNone/>
              <a:tabLst/>
              <a:defRPr/>
            </a:pPr>
            <a:r>
              <a:rPr lang="hr-HR" dirty="0"/>
              <a:t>Upoznavanje s mogućnostima zrcaljenja – zrcaljenje zaslona ekrana na učeničke uređaje  i obrnuto – za ovu funkcionalnost na učeničkim uređajima mora biti instalirana aplikacija </a:t>
            </a:r>
            <a:r>
              <a:rPr lang="hr-HR" dirty="0" err="1"/>
              <a:t>Wondercast</a:t>
            </a:r>
            <a:r>
              <a:rPr lang="hr-HR" dirty="0"/>
              <a:t>. Zrcaljenje je omogućeno korištenjem lozinke koja je vidljiva u kutu ekrana. </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30</a:t>
            </a:fld>
            <a:endParaRPr lang="hr-HR"/>
          </a:p>
        </p:txBody>
      </p:sp>
    </p:spTree>
    <p:extLst>
      <p:ext uri="{BB962C8B-B14F-4D97-AF65-F5344CB8AC3E}">
        <p14:creationId xmlns:p14="http://schemas.microsoft.com/office/powerpoint/2010/main" val="20171780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r>
              <a:rPr lang="hr-HR" dirty="0"/>
              <a:t>Zrcaljenje</a:t>
            </a:r>
            <a:r>
              <a:rPr lang="hr-HR" baseline="0" dirty="0"/>
              <a:t> sadržaja s interaktivnog ekrana na učenički uređaj – objasniti prednosti zrcaljenja – učenik predavanje prati na vlastitom uređaju, može lakše uočiti pojedinosti, komentirati, kontroliramo što se prikazuje na učeničkim uređajima. </a:t>
            </a:r>
          </a:p>
          <a:p>
            <a:endParaRPr lang="hr-HR" dirty="0"/>
          </a:p>
        </p:txBody>
      </p:sp>
      <p:sp>
        <p:nvSpPr>
          <p:cNvPr id="4" name="Slide Number Placeholder 3"/>
          <p:cNvSpPr>
            <a:spLocks noGrp="1"/>
          </p:cNvSpPr>
          <p:nvPr>
            <p:ph type="sldNum" sz="quarter" idx="10"/>
          </p:nvPr>
        </p:nvSpPr>
        <p:spPr/>
        <p:txBody>
          <a:bodyPr/>
          <a:lstStyle/>
          <a:p>
            <a:fld id="{4F706C8B-3464-40AF-A07C-63F27BE6DC62}" type="slidenum">
              <a:rPr lang="hr-HR" smtClean="0"/>
              <a:t>31</a:t>
            </a:fld>
            <a:endParaRPr lang="hr-HR"/>
          </a:p>
        </p:txBody>
      </p:sp>
    </p:spTree>
    <p:extLst>
      <p:ext uri="{BB962C8B-B14F-4D97-AF65-F5344CB8AC3E}">
        <p14:creationId xmlns:p14="http://schemas.microsoft.com/office/powerpoint/2010/main" val="16960097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r>
              <a:rPr lang="hr-HR" dirty="0"/>
              <a:t>Zrcaljenje sadržaja s učeničkog uređaja na interaktivni ekran – objasniti prednosti zrcaljenja – učenici predstavljaju vlastite sadržaje, nema potrebe za dijeljenjem putem poveznice ili podizanja na servise u oblaku, vidimo rad svake skupine na ekranu i sl. </a:t>
            </a:r>
          </a:p>
          <a:p>
            <a:endParaRPr lang="hr-HR" dirty="0"/>
          </a:p>
        </p:txBody>
      </p:sp>
      <p:sp>
        <p:nvSpPr>
          <p:cNvPr id="4" name="Slide Number Placeholder 3"/>
          <p:cNvSpPr>
            <a:spLocks noGrp="1"/>
          </p:cNvSpPr>
          <p:nvPr>
            <p:ph type="sldNum" sz="quarter" idx="10"/>
          </p:nvPr>
        </p:nvSpPr>
        <p:spPr/>
        <p:txBody>
          <a:bodyPr/>
          <a:lstStyle/>
          <a:p>
            <a:fld id="{4F706C8B-3464-40AF-A07C-63F27BE6DC62}" type="slidenum">
              <a:rPr lang="hr-HR" smtClean="0"/>
              <a:t>32</a:t>
            </a:fld>
            <a:endParaRPr lang="hr-HR"/>
          </a:p>
        </p:txBody>
      </p:sp>
    </p:spTree>
    <p:extLst>
      <p:ext uri="{BB962C8B-B14F-4D97-AF65-F5344CB8AC3E}">
        <p14:creationId xmlns:p14="http://schemas.microsoft.com/office/powerpoint/2010/main" val="7700297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r>
              <a:rPr lang="hr-HR" sz="1200" kern="1200" dirty="0">
                <a:solidFill>
                  <a:schemeClr val="tx1"/>
                </a:solidFill>
                <a:effectLst/>
                <a:latin typeface="+mn-lt"/>
                <a:ea typeface="+mn-ea"/>
                <a:cs typeface="+mn-cs"/>
              </a:rPr>
              <a:t>Aktivnosti koje je moguće organizirati</a:t>
            </a:r>
            <a:r>
              <a:rPr lang="hr-HR" sz="1200" kern="1200" baseline="0" dirty="0">
                <a:solidFill>
                  <a:schemeClr val="tx1"/>
                </a:solidFill>
                <a:effectLst/>
                <a:latin typeface="+mn-lt"/>
                <a:ea typeface="+mn-ea"/>
                <a:cs typeface="+mn-cs"/>
              </a:rPr>
              <a:t> korištenjem interaktivnog zaslona – predavač objašnjava načine i </a:t>
            </a:r>
            <a:r>
              <a:rPr lang="hr-HR" sz="1200" kern="1200" baseline="0" dirty="0" err="1">
                <a:solidFill>
                  <a:schemeClr val="tx1"/>
                </a:solidFill>
                <a:effectLst/>
                <a:latin typeface="+mn-lt"/>
                <a:ea typeface="+mn-ea"/>
                <a:cs typeface="+mn-cs"/>
              </a:rPr>
              <a:t>mogučnosti</a:t>
            </a:r>
            <a:r>
              <a:rPr lang="hr-HR" sz="1200" kern="1200" baseline="0" dirty="0">
                <a:solidFill>
                  <a:schemeClr val="tx1"/>
                </a:solidFill>
                <a:effectLst/>
                <a:latin typeface="+mn-lt"/>
                <a:ea typeface="+mn-ea"/>
                <a:cs typeface="+mn-cs"/>
              </a:rPr>
              <a:t> organiziranja aktivnosti korištenjem interaktivnog ekrana. Svaku detaljno objašnjava i navodi konkretne primjere.</a:t>
            </a:r>
          </a:p>
          <a:p>
            <a:r>
              <a:rPr lang="hr-HR" sz="1200" b="1" kern="1200" baseline="0" dirty="0">
                <a:solidFill>
                  <a:schemeClr val="tx1"/>
                </a:solidFill>
                <a:effectLst/>
                <a:latin typeface="+mn-lt"/>
                <a:ea typeface="+mn-ea"/>
                <a:cs typeface="+mn-cs"/>
              </a:rPr>
              <a:t>Suradničko i istraživačko učenje </a:t>
            </a:r>
            <a:r>
              <a:rPr lang="hr-HR" sz="1200" kern="1200" baseline="0" dirty="0">
                <a:solidFill>
                  <a:schemeClr val="tx1"/>
                </a:solidFill>
                <a:effectLst/>
                <a:latin typeface="+mn-lt"/>
                <a:ea typeface="+mn-ea"/>
                <a:cs typeface="+mn-cs"/>
              </a:rPr>
              <a:t>– suradničko i </a:t>
            </a:r>
            <a:r>
              <a:rPr lang="hr-BA" sz="1200" b="0" i="0" kern="1200" baseline="0" dirty="0">
                <a:solidFill>
                  <a:srgbClr val="374151"/>
                </a:solidFill>
                <a:effectLst/>
                <a:latin typeface="Söhne"/>
                <a:ea typeface="+mn-ea"/>
                <a:cs typeface="+mn-cs"/>
              </a:rPr>
              <a:t>i</a:t>
            </a:r>
            <a:r>
              <a:rPr lang="hr-BA" b="0" i="0" dirty="0">
                <a:solidFill>
                  <a:srgbClr val="374151"/>
                </a:solidFill>
                <a:effectLst/>
                <a:latin typeface="Söhne"/>
              </a:rPr>
              <a:t>straživačko učenje putem interaktivnog ekrana potiče dublje </a:t>
            </a:r>
            <a:r>
              <a:rPr lang="hr-BA" b="0" i="0" dirty="0" err="1">
                <a:solidFill>
                  <a:srgbClr val="374151"/>
                </a:solidFill>
                <a:effectLst/>
                <a:latin typeface="Söhne"/>
              </a:rPr>
              <a:t>razumjevanje</a:t>
            </a:r>
            <a:r>
              <a:rPr lang="hr-BA" b="0" i="0" dirty="0">
                <a:solidFill>
                  <a:srgbClr val="374151"/>
                </a:solidFill>
                <a:effectLst/>
                <a:latin typeface="Söhne"/>
              </a:rPr>
              <a:t>, kritičko razmišljanje, praktične vještine i samopouzdanje kod učenika. Omogućava im da preuzmu aktivnu ulogu u svom obrazovanju i istraže teme na dublji i interaktivniji način. Interaktivni ekran omogućava brz pristup raznim vrstama informacija, kao što su tekstovi, slike, video materijali i interaktivne simulacije. Interaktivni ekran omogućava manipulaciju podacima i grafičkim prikazima. Učenici mogu eksperimentirati s različitim postavkama i parametrima kako bi razumjeli kako se promjene parametara odražavaju na rezultate. Grupa učenika može koristiti interaktivni ekran kako bi zajedno istraživala i radila na projektu. Ovaj pristup promovira timsku suradnju i razmjenu ideja.</a:t>
            </a:r>
          </a:p>
          <a:p>
            <a:r>
              <a:rPr lang="hr-BA" sz="1200" b="1" i="0" kern="1200" dirty="0">
                <a:solidFill>
                  <a:srgbClr val="374151"/>
                </a:solidFill>
                <a:effectLst/>
                <a:latin typeface="Söhne"/>
                <a:ea typeface="+mn-ea"/>
                <a:cs typeface="+mn-cs"/>
              </a:rPr>
              <a:t>Interaktivne igre i kvizovi </a:t>
            </a:r>
            <a:r>
              <a:rPr lang="hr-BA" sz="1200" b="0" i="0" kern="1200" dirty="0">
                <a:solidFill>
                  <a:srgbClr val="374151"/>
                </a:solidFill>
                <a:effectLst/>
                <a:latin typeface="Söhne"/>
                <a:ea typeface="+mn-ea"/>
                <a:cs typeface="+mn-cs"/>
              </a:rPr>
              <a:t>– </a:t>
            </a:r>
            <a:r>
              <a:rPr lang="hr-BA" b="0" i="0" dirty="0">
                <a:solidFill>
                  <a:srgbClr val="374151"/>
                </a:solidFill>
                <a:effectLst/>
                <a:latin typeface="Söhne"/>
              </a:rPr>
              <a:t>efikasni su alati za edukaciju, zabavu i učenje. Oni omogućavaju učenicima da se aktivno uključe, testiraju svoje znanje, rješavaju probleme i istražuju koncepte putem interaktivnih sadržaja. Interaktivni kvizovi omogućavaju brzo testiranje znanja i vještina. Aplikacije mogu automatski </a:t>
            </a:r>
            <a:r>
              <a:rPr lang="hr-BA" b="0" i="0" dirty="0" err="1">
                <a:solidFill>
                  <a:srgbClr val="374151"/>
                </a:solidFill>
                <a:effectLst/>
                <a:latin typeface="Söhne"/>
              </a:rPr>
              <a:t>ocjeniti</a:t>
            </a:r>
            <a:r>
              <a:rPr lang="hr-BA" b="0" i="0" dirty="0">
                <a:solidFill>
                  <a:srgbClr val="374151"/>
                </a:solidFill>
                <a:effectLst/>
                <a:latin typeface="Söhne"/>
              </a:rPr>
              <a:t> odgovore, pružajući brzu povratnu informaciju.</a:t>
            </a:r>
          </a:p>
          <a:p>
            <a:r>
              <a:rPr lang="hr-BA" sz="1200" b="1" i="0" kern="1200" dirty="0">
                <a:solidFill>
                  <a:srgbClr val="374151"/>
                </a:solidFill>
                <a:effectLst/>
                <a:latin typeface="Söhne"/>
                <a:ea typeface="+mn-ea"/>
                <a:cs typeface="+mn-cs"/>
              </a:rPr>
              <a:t>Demonstracije i simulacije </a:t>
            </a:r>
            <a:r>
              <a:rPr lang="hr-BA" sz="1200" b="0" i="0" kern="1200" dirty="0">
                <a:solidFill>
                  <a:srgbClr val="374151"/>
                </a:solidFill>
                <a:effectLst/>
                <a:latin typeface="Söhne"/>
                <a:ea typeface="+mn-ea"/>
                <a:cs typeface="+mn-cs"/>
              </a:rPr>
              <a:t>- </a:t>
            </a:r>
            <a:r>
              <a:rPr lang="hr-BA" b="0" i="0" dirty="0">
                <a:solidFill>
                  <a:srgbClr val="374151"/>
                </a:solidFill>
                <a:effectLst/>
                <a:latin typeface="Söhne"/>
              </a:rPr>
              <a:t>omogućuju učenicima da vizualno i interaktivno istraže stvarne ili apstraktne koncepte, procese i scenarije. Ove metode pružaju korisnicima priliku da praktično iskuse situacije, eksperimentiraju s parametrima i dublje razumiju kako stvari koje ih okružuju uistinu funkcioniraju. Interaktivni ekran može prikazati simulacije znanstvenih fenomena, kao što su fizikalni procesi, kemijske reakcije, kretanje planeta i sl. </a:t>
            </a:r>
          </a:p>
          <a:p>
            <a:r>
              <a:rPr lang="hr-BA" b="1" i="0" dirty="0">
                <a:solidFill>
                  <a:srgbClr val="374151"/>
                </a:solidFill>
                <a:effectLst/>
                <a:latin typeface="Söhne"/>
              </a:rPr>
              <a:t>Praćenje napretka i brze povratne informacije </a:t>
            </a:r>
            <a:r>
              <a:rPr lang="hr-BA" b="0" i="0" dirty="0">
                <a:solidFill>
                  <a:srgbClr val="374151"/>
                </a:solidFill>
                <a:effectLst/>
                <a:latin typeface="Söhne"/>
              </a:rPr>
              <a:t>- korištenjem interaktivnog ekrana, učitelji mogu provesti različite oblike vrednovanja, uključujući kvizove, testove i interaktivne zadatke. Ovi alati omogućavaju brzu i preciznu procjenu učenja, omogućavajući učiteljima da pravovremeno interveniraju i podrže učenike. Interaktivni ekran omogućava učiteljima da prate postignuća u stvarnom vremenu i generiraju izvještaje i analize kako bi im pomogli da bolje razumiju ukupni napredak razreda.</a:t>
            </a:r>
          </a:p>
          <a:p>
            <a:r>
              <a:rPr lang="hr-BA" b="1" i="0" dirty="0">
                <a:solidFill>
                  <a:srgbClr val="374151"/>
                </a:solidFill>
                <a:effectLst/>
                <a:latin typeface="Söhne"/>
              </a:rPr>
              <a:t>Virtualne ekskurzije i posjeti </a:t>
            </a:r>
            <a:r>
              <a:rPr lang="hr-BA" b="0" i="0" dirty="0">
                <a:solidFill>
                  <a:srgbClr val="374151"/>
                </a:solidFill>
                <a:effectLst/>
                <a:latin typeface="Söhne"/>
              </a:rPr>
              <a:t>- virtualni posjeti korištenjem interaktivnog ekrana omogućavaju korisnicima da istraže različita mjesta, lokacije i događaje bez fizičke prisutnosti. Ovaj pristup pruža autentično iskustvo putovanja i istraživanja, bez potrebe za putovanjem na samu lokaciju. Virtualni posjeti na interaktivnom ekranu omogućavaju vam da interaktivno istražite određene lokacije. Možete zumirati slike, rotirati kamere i fokusirati se na detalje koji vas zanimaju. Ova dublja interakcija pomaže učenicima da se bolje povežu sa sadržajem.</a:t>
            </a:r>
          </a:p>
          <a:p>
            <a:r>
              <a:rPr lang="hr-BA" b="1" i="0" dirty="0">
                <a:solidFill>
                  <a:srgbClr val="374151"/>
                </a:solidFill>
                <a:effectLst/>
                <a:latin typeface="Söhne"/>
              </a:rPr>
              <a:t>Oluja ideja </a:t>
            </a:r>
            <a:r>
              <a:rPr lang="hr-BA" b="0" i="0" dirty="0">
                <a:solidFill>
                  <a:srgbClr val="374151"/>
                </a:solidFill>
                <a:effectLst/>
                <a:latin typeface="Söhne"/>
              </a:rPr>
              <a:t>- oluja ideja putem interaktivnog ekrana može biti izuzetno kreativan način da se generiraju, organiziraju i razvijaju ideje za različite projekte, probleme ili zadatke. Ovaj proces omogućava učenicima da doprinesu razmišljanjem, crtanjem, pisanjem i interakcijom s ekranskim sadržajem. </a:t>
            </a:r>
          </a:p>
          <a:p>
            <a:r>
              <a:rPr lang="hr-BA" b="1" i="0" dirty="0">
                <a:solidFill>
                  <a:srgbClr val="374151"/>
                </a:solidFill>
                <a:effectLst/>
                <a:latin typeface="Söhne"/>
              </a:rPr>
              <a:t>Analiziranje teksta </a:t>
            </a:r>
            <a:r>
              <a:rPr lang="hr-BA" b="0" i="0" dirty="0">
                <a:solidFill>
                  <a:srgbClr val="374151"/>
                </a:solidFill>
                <a:effectLst/>
                <a:latin typeface="Söhne"/>
              </a:rPr>
              <a:t>- analiziranje teksta putem interaktivnog ekrana omogućava učenicima da dublje istraže, razumiju i interpretiraju tekstualne sadržaje. Interaktivni ekran omogućava manipulaciju tekstom, vizualizaciju podataka i interaktivno istraživanje ključnih elemenata teksta. Interaktivni ekran vam omogućava da istaknete citate i ključne rečenice u tekstu. Ovo olakšava fokusiranje na važne dijelove teksta i dublje analiziranje njihovog značenja. Kroz interaktivni ekran, možete dodavati anotacije i komentare izravno u tekst. Ovo je korisno za bilježenje učeničkih analiza, zaključaka i tumačenja dok istražuju.</a:t>
            </a:r>
            <a:endParaRPr lang="hr-HR" dirty="0"/>
          </a:p>
        </p:txBody>
      </p:sp>
      <p:sp>
        <p:nvSpPr>
          <p:cNvPr id="4" name="Slide Number Placeholder 3"/>
          <p:cNvSpPr>
            <a:spLocks noGrp="1"/>
          </p:cNvSpPr>
          <p:nvPr>
            <p:ph type="sldNum" sz="quarter" idx="10"/>
          </p:nvPr>
        </p:nvSpPr>
        <p:spPr/>
        <p:txBody>
          <a:bodyPr/>
          <a:lstStyle/>
          <a:p>
            <a:fld id="{4F706C8B-3464-40AF-A07C-63F27BE6DC62}" type="slidenum">
              <a:rPr lang="hr-HR" smtClean="0"/>
              <a:t>33</a:t>
            </a:fld>
            <a:endParaRPr lang="hr-HR"/>
          </a:p>
        </p:txBody>
      </p:sp>
    </p:spTree>
    <p:extLst>
      <p:ext uri="{BB962C8B-B14F-4D97-AF65-F5344CB8AC3E}">
        <p14:creationId xmlns:p14="http://schemas.microsoft.com/office/powerpoint/2010/main" val="37189893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sz="1200" kern="1200" dirty="0">
                <a:solidFill>
                  <a:schemeClr val="tx1"/>
                </a:solidFill>
                <a:effectLst/>
                <a:latin typeface="+mn-lt"/>
                <a:ea typeface="+mn-ea"/>
                <a:cs typeface="+mn-cs"/>
              </a:rPr>
              <a:t>Nakon današnjeg webinara sudionici samostalno sintetiziraju koncepte te ih kratko zapisuju navodeći 3 stvari koje su naučili ili su im bile nove, 2 stvari koje su ih se posebno dojmile odnosno koje im se sviđaju te 1 stvar o kojoj žele saznati više.</a:t>
            </a:r>
          </a:p>
          <a:p>
            <a:r>
              <a:rPr lang="hr-HR" sz="1200" b="1" kern="1200" dirty="0">
                <a:solidFill>
                  <a:schemeClr val="tx1"/>
                </a:solidFill>
                <a:effectLst/>
                <a:latin typeface="+mn-lt"/>
                <a:ea typeface="+mn-ea"/>
                <a:cs typeface="+mn-cs"/>
              </a:rPr>
              <a:t> </a:t>
            </a:r>
            <a:endParaRPr lang="hr-HR" sz="1200" kern="1200" dirty="0">
              <a:solidFill>
                <a:schemeClr val="tx1"/>
              </a:solidFill>
              <a:effectLst/>
              <a:latin typeface="+mn-lt"/>
              <a:ea typeface="+mn-ea"/>
              <a:cs typeface="+mn-cs"/>
            </a:endParaRPr>
          </a:p>
          <a:p>
            <a:r>
              <a:rPr lang="hr-HR" sz="1200" kern="1200" dirty="0">
                <a:solidFill>
                  <a:schemeClr val="tx1"/>
                </a:solidFill>
                <a:effectLst/>
                <a:latin typeface="+mn-lt"/>
                <a:ea typeface="+mn-ea"/>
                <a:cs typeface="+mn-cs"/>
              </a:rPr>
              <a:t>Pokrenuti Padlet ploču i nakon 5 minuta pročitati što su sudionici napisali. Prokomentirati izlazne kartice. </a:t>
            </a:r>
          </a:p>
          <a:p>
            <a:r>
              <a:rPr lang="hr-HR" sz="1200" kern="1200" dirty="0">
                <a:solidFill>
                  <a:schemeClr val="tx1"/>
                </a:solidFill>
                <a:effectLst/>
                <a:latin typeface="+mn-lt"/>
                <a:ea typeface="+mn-ea"/>
                <a:cs typeface="+mn-cs"/>
              </a:rPr>
              <a:t>Izlazne kartice su i povratna informacija predavaču koliko je uspješno ostvario ishode učenja postavljene na početku webinara. </a:t>
            </a:r>
          </a:p>
          <a:p>
            <a:endParaRPr lang="hr-HR" dirty="0"/>
          </a:p>
        </p:txBody>
      </p:sp>
      <p:sp>
        <p:nvSpPr>
          <p:cNvPr id="4" name="Slide Number Placeholder 3"/>
          <p:cNvSpPr>
            <a:spLocks noGrp="1"/>
          </p:cNvSpPr>
          <p:nvPr>
            <p:ph type="sldNum" sz="quarter" idx="10"/>
          </p:nvPr>
        </p:nvSpPr>
        <p:spPr/>
        <p:txBody>
          <a:bodyPr/>
          <a:lstStyle/>
          <a:p>
            <a:fld id="{4F706C8B-3464-40AF-A07C-63F27BE6DC62}" type="slidenum">
              <a:rPr lang="hr-HR" smtClean="0"/>
              <a:t>34</a:t>
            </a:fld>
            <a:endParaRPr lang="hr-HR"/>
          </a:p>
        </p:txBody>
      </p:sp>
    </p:spTree>
    <p:extLst>
      <p:ext uri="{BB962C8B-B14F-4D97-AF65-F5344CB8AC3E}">
        <p14:creationId xmlns:p14="http://schemas.microsoft.com/office/powerpoint/2010/main" val="23125181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a:lnSpc>
                <a:spcPct val="107000"/>
              </a:lnSpc>
              <a:spcAft>
                <a:spcPts val="800"/>
              </a:spcAft>
            </a:pPr>
            <a:r>
              <a:rPr lang="hr-HR" sz="1200" b="1" dirty="0">
                <a:solidFill>
                  <a:srgbClr val="000000"/>
                </a:solidFill>
                <a:effectLst/>
                <a:latin typeface="+mn-lt"/>
                <a:ea typeface="Calibri" panose="020F0502020204030204" pitchFamily="34" charset="0"/>
                <a:cs typeface="Times New Roman" panose="02020603050405020304" pitchFamily="18" charset="0"/>
              </a:rPr>
              <a:t>Upute za predavača:</a:t>
            </a:r>
            <a:endParaRPr lang="hr-HR" sz="12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hr-HR" sz="1200" dirty="0">
                <a:solidFill>
                  <a:srgbClr val="000000"/>
                </a:solidFill>
                <a:effectLst/>
                <a:latin typeface="+mn-lt"/>
                <a:ea typeface="Calibri" panose="020F0502020204030204" pitchFamily="34" charset="0"/>
                <a:cs typeface="Times New Roman" panose="02020603050405020304" pitchFamily="18" charset="0"/>
              </a:rPr>
              <a:t> </a:t>
            </a:r>
            <a:endParaRPr lang="hr-HR" sz="1200" dirty="0">
              <a:effectLst/>
              <a:latin typeface="+mn-lt"/>
              <a:ea typeface="Calibri" panose="020F0502020204030204" pitchFamily="34" charset="0"/>
              <a:cs typeface="Times New Roman" panose="02020603050405020304" pitchFamily="18" charset="0"/>
            </a:endParaRPr>
          </a:p>
          <a:p>
            <a:r>
              <a:rPr lang="en-US" dirty="0" err="1">
                <a:effectLst/>
                <a:latin typeface="+mn-lt"/>
              </a:rPr>
              <a:t>Zamoliti</a:t>
            </a:r>
            <a:r>
              <a:rPr lang="en-US" dirty="0">
                <a:effectLst/>
                <a:latin typeface="+mn-lt"/>
              </a:rPr>
              <a:t> </a:t>
            </a:r>
            <a:r>
              <a:rPr lang="en-US" dirty="0" err="1">
                <a:effectLst/>
                <a:latin typeface="+mn-lt"/>
              </a:rPr>
              <a:t>polaznike</a:t>
            </a:r>
            <a:r>
              <a:rPr lang="en-US" dirty="0">
                <a:effectLst/>
                <a:latin typeface="+mn-lt"/>
              </a:rPr>
              <a:t> da </a:t>
            </a:r>
            <a:r>
              <a:rPr lang="en-US" dirty="0" err="1">
                <a:effectLst/>
                <a:latin typeface="+mn-lt"/>
              </a:rPr>
              <a:t>iskreno</a:t>
            </a:r>
            <a:r>
              <a:rPr lang="en-US" dirty="0">
                <a:effectLst/>
                <a:latin typeface="+mn-lt"/>
              </a:rPr>
              <a:t> </a:t>
            </a:r>
            <a:r>
              <a:rPr lang="en-US" dirty="0" err="1">
                <a:effectLst/>
                <a:latin typeface="+mn-lt"/>
              </a:rPr>
              <a:t>ocijene</a:t>
            </a:r>
            <a:r>
              <a:rPr lang="en-US" dirty="0">
                <a:effectLst/>
                <a:latin typeface="+mn-lt"/>
              </a:rPr>
              <a:t> webinar </a:t>
            </a:r>
            <a:r>
              <a:rPr lang="en-US" dirty="0" err="1">
                <a:latin typeface="+mn-lt"/>
              </a:rPr>
              <a:t>popunjavanjem</a:t>
            </a:r>
            <a:r>
              <a:rPr lang="en-US" dirty="0">
                <a:latin typeface="+mn-lt"/>
              </a:rPr>
              <a:t> </a:t>
            </a:r>
            <a:r>
              <a:rPr lang="en-US" dirty="0" err="1">
                <a:latin typeface="+mn-lt"/>
              </a:rPr>
              <a:t>upitnika</a:t>
            </a:r>
            <a:r>
              <a:rPr lang="en-US" dirty="0">
                <a:latin typeface="+mn-lt"/>
              </a:rPr>
              <a:t> </a:t>
            </a:r>
            <a:r>
              <a:rPr lang="en-US" dirty="0" err="1">
                <a:latin typeface="+mn-lt"/>
              </a:rPr>
              <a:t>zadovoljstva</a:t>
            </a:r>
            <a:r>
              <a:rPr lang="en-US" dirty="0">
                <a:latin typeface="+mn-lt"/>
              </a:rPr>
              <a:t> za </a:t>
            </a:r>
            <a:r>
              <a:rPr lang="en-US" dirty="0" err="1">
                <a:latin typeface="+mn-lt"/>
              </a:rPr>
              <a:t>polaznike</a:t>
            </a:r>
            <a:r>
              <a:rPr lang="en-US" dirty="0">
                <a:latin typeface="+mn-lt"/>
              </a:rPr>
              <a:t> e-</a:t>
            </a:r>
            <a:r>
              <a:rPr lang="en-US" dirty="0" err="1">
                <a:latin typeface="+mn-lt"/>
              </a:rPr>
              <a:t>Škole</a:t>
            </a:r>
            <a:r>
              <a:rPr lang="en-US" dirty="0">
                <a:latin typeface="+mn-lt"/>
              </a:rPr>
              <a:t> </a:t>
            </a:r>
            <a:r>
              <a:rPr lang="en-US" dirty="0" err="1">
                <a:latin typeface="+mn-lt"/>
              </a:rPr>
              <a:t>webinara</a:t>
            </a:r>
            <a:r>
              <a:rPr lang="en-US" dirty="0">
                <a:latin typeface="+mn-lt"/>
              </a:rPr>
              <a:t>  </a:t>
            </a:r>
            <a:r>
              <a:rPr lang="en-US" dirty="0" err="1">
                <a:effectLst/>
                <a:latin typeface="+mn-lt"/>
              </a:rPr>
              <a:t>na</a:t>
            </a:r>
            <a:r>
              <a:rPr lang="en-US" dirty="0">
                <a:effectLst/>
                <a:latin typeface="+mn-lt"/>
              </a:rPr>
              <a:t> </a:t>
            </a:r>
            <a:r>
              <a:rPr lang="en-US" dirty="0" err="1">
                <a:latin typeface="+mn-lt"/>
              </a:rPr>
              <a:t>poveznici</a:t>
            </a:r>
            <a:r>
              <a:rPr lang="en-US" dirty="0">
                <a:latin typeface="+mn-lt"/>
              </a:rPr>
              <a:t> </a:t>
            </a:r>
            <a:r>
              <a:rPr lang="en-US" u="sng" dirty="0">
                <a:latin typeface="+mn-lt"/>
                <a:hlinkClick r:id="rId3"/>
              </a:rPr>
              <a:t>https://upitnik.carnet.hr/index.php/627228?lang=hr</a:t>
            </a:r>
            <a:r>
              <a:rPr lang="en-US" dirty="0">
                <a:latin typeface="+mn-lt"/>
              </a:rPr>
              <a:t>. </a:t>
            </a:r>
            <a:r>
              <a:rPr lang="en-US" dirty="0" err="1">
                <a:latin typeface="+mn-lt"/>
              </a:rPr>
              <a:t>Pozivnicu</a:t>
            </a:r>
            <a:r>
              <a:rPr lang="en-US" dirty="0">
                <a:latin typeface="+mn-lt"/>
              </a:rPr>
              <a:t> je </a:t>
            </a:r>
            <a:r>
              <a:rPr lang="en-US" dirty="0" err="1">
                <a:latin typeface="+mn-lt"/>
              </a:rPr>
              <a:t>potrebno</a:t>
            </a:r>
            <a:r>
              <a:rPr lang="en-US" dirty="0">
                <a:latin typeface="+mn-lt"/>
              </a:rPr>
              <a:t> </a:t>
            </a:r>
            <a:r>
              <a:rPr lang="en-US" dirty="0" err="1">
                <a:latin typeface="+mn-lt"/>
              </a:rPr>
              <a:t>objaviti</a:t>
            </a:r>
            <a:r>
              <a:rPr lang="en-US" dirty="0">
                <a:latin typeface="+mn-lt"/>
              </a:rPr>
              <a:t> u MS Teams pod Q&amp;A</a:t>
            </a:r>
            <a:r>
              <a:rPr lang="hr-HR" dirty="0">
                <a:latin typeface="+mn-lt"/>
              </a:rPr>
              <a:t> </a:t>
            </a:r>
            <a:r>
              <a:rPr lang="en-US" dirty="0">
                <a:latin typeface="+mn-lt"/>
              </a:rPr>
              <a:t>announcement.</a:t>
            </a:r>
            <a:endParaRPr lang="hr-HR" dirty="0">
              <a:latin typeface="+mn-lt"/>
            </a:endParaRPr>
          </a:p>
          <a:p>
            <a:r>
              <a:rPr lang="en-US" dirty="0">
                <a:latin typeface="+mn-lt"/>
              </a:rPr>
              <a:t>Molimo da </a:t>
            </a:r>
            <a:r>
              <a:rPr lang="en-US" dirty="0" err="1">
                <a:latin typeface="+mn-lt"/>
              </a:rPr>
              <a:t>nakon</a:t>
            </a:r>
            <a:r>
              <a:rPr lang="en-US" dirty="0">
                <a:latin typeface="+mn-lt"/>
              </a:rPr>
              <a:t> </a:t>
            </a:r>
            <a:r>
              <a:rPr lang="en-US" dirty="0" err="1">
                <a:latin typeface="+mn-lt"/>
              </a:rPr>
              <a:t>svakog</a:t>
            </a:r>
            <a:r>
              <a:rPr lang="en-US" dirty="0">
                <a:latin typeface="+mn-lt"/>
              </a:rPr>
              <a:t> </a:t>
            </a:r>
            <a:r>
              <a:rPr lang="en-US" dirty="0" err="1">
                <a:latin typeface="+mn-lt"/>
              </a:rPr>
              <a:t>održavanja</a:t>
            </a:r>
            <a:r>
              <a:rPr lang="en-US" dirty="0">
                <a:latin typeface="+mn-lt"/>
              </a:rPr>
              <a:t> </a:t>
            </a:r>
            <a:r>
              <a:rPr lang="en-US" dirty="0" err="1">
                <a:latin typeface="+mn-lt"/>
              </a:rPr>
              <a:t>jedan</a:t>
            </a:r>
            <a:r>
              <a:rPr lang="en-US" dirty="0">
                <a:latin typeface="+mn-lt"/>
              </a:rPr>
              <a:t> </a:t>
            </a:r>
            <a:r>
              <a:rPr lang="en-US" dirty="0" err="1">
                <a:latin typeface="+mn-lt"/>
              </a:rPr>
              <a:t>predavač</a:t>
            </a:r>
            <a:r>
              <a:rPr lang="en-US" dirty="0">
                <a:latin typeface="+mn-lt"/>
              </a:rPr>
              <a:t> </a:t>
            </a:r>
            <a:r>
              <a:rPr lang="en-US" dirty="0" err="1">
                <a:latin typeface="+mn-lt"/>
              </a:rPr>
              <a:t>popuni</a:t>
            </a:r>
            <a:r>
              <a:rPr lang="en-US" dirty="0">
                <a:latin typeface="+mn-lt"/>
              </a:rPr>
              <a:t> </a:t>
            </a:r>
            <a:r>
              <a:rPr lang="en-US" dirty="0" err="1">
                <a:latin typeface="+mn-lt"/>
              </a:rPr>
              <a:t>izvještaj</a:t>
            </a:r>
            <a:r>
              <a:rPr lang="en-US" dirty="0">
                <a:latin typeface="+mn-lt"/>
              </a:rPr>
              <a:t> </a:t>
            </a:r>
            <a:r>
              <a:rPr lang="en-US" dirty="0" err="1">
                <a:latin typeface="+mn-lt"/>
              </a:rPr>
              <a:t>predavača</a:t>
            </a:r>
            <a:r>
              <a:rPr lang="en-US" dirty="0">
                <a:latin typeface="+mn-lt"/>
              </a:rPr>
              <a:t> o </a:t>
            </a:r>
            <a:r>
              <a:rPr lang="en-US" dirty="0" err="1">
                <a:latin typeface="+mn-lt"/>
              </a:rPr>
              <a:t>održanom</a:t>
            </a:r>
            <a:r>
              <a:rPr lang="en-US" dirty="0">
                <a:latin typeface="+mn-lt"/>
              </a:rPr>
              <a:t> </a:t>
            </a:r>
            <a:r>
              <a:rPr lang="en-US" dirty="0" err="1">
                <a:latin typeface="+mn-lt"/>
              </a:rPr>
              <a:t>webinaru</a:t>
            </a:r>
            <a:r>
              <a:rPr lang="en-US" dirty="0">
                <a:latin typeface="+mn-lt"/>
              </a:rPr>
              <a:t> =  </a:t>
            </a:r>
            <a:r>
              <a:rPr lang="en-US" u="sng" dirty="0">
                <a:latin typeface="+mn-lt"/>
                <a:hlinkClick r:id="rId4"/>
              </a:rPr>
              <a:t>https://</a:t>
            </a:r>
            <a:r>
              <a:rPr lang="en-US" u="sng" dirty="0">
                <a:effectLst/>
                <a:latin typeface="+mn-lt"/>
                <a:hlinkClick r:id="rId4"/>
              </a:rPr>
              <a:t>upitnik.</a:t>
            </a:r>
            <a:r>
              <a:rPr lang="en-US" u="sng" dirty="0">
                <a:latin typeface="+mn-lt"/>
                <a:hlinkClick r:id="rId4"/>
              </a:rPr>
              <a:t>carnet.hr/index.php/252545?lang=hr</a:t>
            </a:r>
            <a:r>
              <a:rPr lang="en-US" dirty="0">
                <a:latin typeface="+mn-lt"/>
              </a:rPr>
              <a:t>.</a:t>
            </a:r>
            <a:endParaRPr lang="hr-HR" dirty="0">
              <a:latin typeface="+mn-lt"/>
            </a:endParaRPr>
          </a:p>
          <a:p>
            <a:pPr>
              <a:lnSpc>
                <a:spcPct val="107000"/>
              </a:lnSpc>
              <a:spcAft>
                <a:spcPts val="800"/>
              </a:spcAft>
            </a:pPr>
            <a:endParaRPr lang="hr-HR" sz="1200" dirty="0">
              <a:effectLst/>
              <a:latin typeface="+mn-lt"/>
              <a:ea typeface="Calibri" panose="020F0502020204030204" pitchFamily="34" charset="0"/>
              <a:cs typeface="Arial"/>
            </a:endParaRPr>
          </a:p>
          <a:p>
            <a:pPr>
              <a:lnSpc>
                <a:spcPct val="107000"/>
              </a:lnSpc>
              <a:spcAft>
                <a:spcPts val="800"/>
              </a:spcAft>
            </a:pPr>
            <a:r>
              <a:rPr lang="hr-HR" sz="1200" dirty="0">
                <a:solidFill>
                  <a:srgbClr val="000000"/>
                </a:solidFill>
                <a:effectLst/>
                <a:latin typeface="+mn-lt"/>
                <a:ea typeface="Calibri" panose="020F0502020204030204" pitchFamily="34" charset="0"/>
                <a:cs typeface="Times New Roman" panose="02020603050405020304" pitchFamily="18" charset="0"/>
              </a:rPr>
              <a:t> </a:t>
            </a:r>
            <a:endParaRPr lang="hr-HR" sz="12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hr-HR" sz="1200" dirty="0">
                <a:solidFill>
                  <a:srgbClr val="000000"/>
                </a:solidFill>
                <a:effectLst/>
                <a:latin typeface="+mn-lt"/>
                <a:ea typeface="Calibri" panose="020F0502020204030204" pitchFamily="34" charset="0"/>
                <a:cs typeface="Times New Roman" panose="02020603050405020304" pitchFamily="18" charset="0"/>
              </a:rPr>
              <a:t>Potvrde o sudjelovanju polaznicima će biti dostupne u aplikaciji za prijavu (EMA).</a:t>
            </a:r>
            <a:endParaRPr lang="hr-HR" sz="1200" dirty="0">
              <a:effectLst/>
              <a:latin typeface="+mn-lt"/>
              <a:ea typeface="Calibri" panose="020F0502020204030204" pitchFamily="34" charset="0"/>
              <a:cs typeface="Times New Roman" panose="02020603050405020304" pitchFamily="18" charset="0"/>
            </a:endParaRPr>
          </a:p>
          <a:p>
            <a:pPr marL="0" marR="0" lvl="0" indent="0" algn="l" rtl="0">
              <a:lnSpc>
                <a:spcPct val="100000"/>
              </a:lnSpc>
              <a:spcBef>
                <a:spcPts val="0"/>
              </a:spcBef>
              <a:spcAft>
                <a:spcPts val="0"/>
              </a:spcAft>
              <a:buClr>
                <a:schemeClr val="dk1"/>
              </a:buClr>
              <a:buSzPts val="1200"/>
              <a:buFont typeface="Calibri"/>
              <a:buNone/>
            </a:pPr>
            <a:endParaRPr lang="hr-HR" sz="1200" b="0" i="0" u="none" strike="noStrike" cap="none" dirty="0">
              <a:solidFill>
                <a:schemeClr val="dk1"/>
              </a:solidFill>
              <a:latin typeface="+mn-lt"/>
              <a:ea typeface="Calibri"/>
              <a:cs typeface="Calibri"/>
              <a:sym typeface="Calibri"/>
            </a:endParaRPr>
          </a:p>
          <a:p>
            <a:endParaRPr lang="hr-HR" dirty="0">
              <a:latin typeface="+mn-lt"/>
            </a:endParaRPr>
          </a:p>
        </p:txBody>
      </p:sp>
      <p:sp>
        <p:nvSpPr>
          <p:cNvPr id="4" name="Rezervirano mjesto broja slajd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CE4D0590-A684-44F5-9D58-68858B3AD177}" type="slidenum">
              <a:rPr kumimoji="0" lang="hr-HR"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35</a:t>
            </a:fld>
            <a:endParaRPr kumimoji="0" lang="hr-HR"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8763122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35:notes"/>
          <p:cNvSpPr txBox="1">
            <a:spLocks noGrp="1"/>
          </p:cNvSpPr>
          <p:nvPr>
            <p:ph type="body" idx="1"/>
          </p:nvPr>
        </p:nvSpPr>
        <p:spPr>
          <a:xfrm>
            <a:off x="685800" y="1418811"/>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dirty="0"/>
              <a:t>Molimo uputiti</a:t>
            </a:r>
            <a:r>
              <a:rPr lang="hr-HR" baseline="0" dirty="0"/>
              <a:t> polaznike da sva pitanja o edukacijama upute na </a:t>
            </a:r>
            <a:r>
              <a:rPr lang="pl-PL" sz="1200" b="1" dirty="0">
                <a:solidFill>
                  <a:schemeClr val="accent1">
                    <a:lumMod val="50000"/>
                  </a:schemeClr>
                </a:solidFill>
                <a:hlinkClick r:id="rId3"/>
              </a:rPr>
              <a:t>e-skole-edukacija@skole.hr</a:t>
            </a:r>
            <a:r>
              <a:rPr lang="hr-HR" sz="1200" b="0" dirty="0">
                <a:solidFill>
                  <a:schemeClr val="tx1"/>
                </a:solidFill>
              </a:rPr>
              <a:t>,</a:t>
            </a:r>
            <a:r>
              <a:rPr lang="hr-HR" sz="1200" b="0" baseline="0" dirty="0">
                <a:solidFill>
                  <a:schemeClr val="tx1"/>
                </a:solidFill>
              </a:rPr>
              <a:t> a sva pitanja o projektu na </a:t>
            </a:r>
            <a:r>
              <a:rPr lang="pl-PL" sz="1200" b="1" dirty="0">
                <a:solidFill>
                  <a:schemeClr val="accent1">
                    <a:lumMod val="50000"/>
                  </a:schemeClr>
                </a:solidFill>
                <a:hlinkClick r:id="rId3"/>
              </a:rPr>
              <a:t>helpdesk@skole.hr</a:t>
            </a:r>
            <a:r>
              <a:rPr lang="pl-PL" sz="1200" b="1" dirty="0">
                <a:solidFill>
                  <a:schemeClr val="accent1">
                    <a:lumMod val="50000"/>
                  </a:schemeClr>
                </a:solidFill>
              </a:rPr>
              <a:t>.</a:t>
            </a:r>
            <a:endParaRPr lang="en-US" sz="1200" dirty="0">
              <a:solidFill>
                <a:schemeClr val="accent1">
                  <a:lumMod val="50000"/>
                </a:schemeClr>
              </a:solidFill>
            </a:endParaRPr>
          </a:p>
        </p:txBody>
      </p:sp>
      <p:sp>
        <p:nvSpPr>
          <p:cNvPr id="333" name="Google Shape;333;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algn="l" defTabSz="914400" rtl="0" eaLnBrk="1" latinLnBrk="0" hangingPunct="1"/>
            <a:r>
              <a:rPr lang="hr-HR" sz="1200" kern="1200" dirty="0">
                <a:solidFill>
                  <a:schemeClr val="tx1"/>
                </a:solidFill>
                <a:latin typeface="+mn-lt"/>
                <a:ea typeface="+mn-ea"/>
                <a:cs typeface="+mn-cs"/>
              </a:rPr>
              <a:t>Upoznati sudionike s ishodima </a:t>
            </a:r>
            <a:r>
              <a:rPr lang="hr-HR" sz="1200" kern="1200" dirty="0" err="1">
                <a:solidFill>
                  <a:schemeClr val="tx1"/>
                </a:solidFill>
                <a:latin typeface="+mn-lt"/>
                <a:ea typeface="+mn-ea"/>
                <a:cs typeface="+mn-cs"/>
              </a:rPr>
              <a:t>webinara</a:t>
            </a:r>
            <a:r>
              <a:rPr lang="hr-HR" sz="1200" kern="1200" dirty="0">
                <a:solidFill>
                  <a:schemeClr val="tx1"/>
                </a:solidFill>
                <a:latin typeface="+mn-lt"/>
                <a:ea typeface="+mn-ea"/>
                <a:cs typeface="+mn-cs"/>
              </a:rPr>
              <a:t>, naglasiti da će većina sadržaja biti usmjerena na praktične savjete za korištenje interaktivnog ekrana u nastavi i poticanje učeničkih aktivnosti korištenjem uređaja u učionici</a:t>
            </a:r>
          </a:p>
          <a:p>
            <a:pPr marL="0" algn="l" defTabSz="914400" rtl="0" eaLnBrk="1" latinLnBrk="0" hangingPunct="1"/>
            <a:endParaRPr lang="hr-HR" sz="1200" kern="1200" dirty="0">
              <a:solidFill>
                <a:schemeClr val="tx1"/>
              </a:solidFill>
              <a:latin typeface="+mn-lt"/>
              <a:ea typeface="+mn-ea"/>
              <a:cs typeface="+mn-cs"/>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4</a:t>
            </a:fld>
            <a:endParaRPr lang="hr-HR"/>
          </a:p>
        </p:txBody>
      </p:sp>
    </p:spTree>
    <p:extLst>
      <p:ext uri="{BB962C8B-B14F-4D97-AF65-F5344CB8AC3E}">
        <p14:creationId xmlns:p14="http://schemas.microsoft.com/office/powerpoint/2010/main" val="450364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algn="l" defTabSz="914400" rtl="0" eaLnBrk="1" latinLnBrk="0" hangingPunct="1"/>
            <a:r>
              <a:rPr lang="hr-HR" sz="1200" kern="1200" dirty="0">
                <a:solidFill>
                  <a:schemeClr val="tx1"/>
                </a:solidFill>
                <a:latin typeface="+mn-lt"/>
                <a:ea typeface="+mn-ea"/>
                <a:cs typeface="+mn-cs"/>
              </a:rPr>
              <a:t>Ukratko sudionike upoznati sa sadržajem </a:t>
            </a:r>
            <a:r>
              <a:rPr lang="hr-HR" sz="1200" kern="1200" dirty="0" err="1">
                <a:solidFill>
                  <a:schemeClr val="tx1"/>
                </a:solidFill>
                <a:latin typeface="+mn-lt"/>
                <a:ea typeface="+mn-ea"/>
                <a:cs typeface="+mn-cs"/>
              </a:rPr>
              <a:t>webinara</a:t>
            </a:r>
            <a:r>
              <a:rPr lang="hr-HR" sz="1200" kern="1200" dirty="0">
                <a:solidFill>
                  <a:schemeClr val="tx1"/>
                </a:solidFill>
                <a:latin typeface="+mn-lt"/>
                <a:ea typeface="+mn-ea"/>
                <a:cs typeface="+mn-cs"/>
              </a:rPr>
              <a:t> i aktivnostima. </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5</a:t>
            </a:fld>
            <a:endParaRPr lang="hr-HR"/>
          </a:p>
        </p:txBody>
      </p:sp>
    </p:spTree>
    <p:extLst>
      <p:ext uri="{BB962C8B-B14F-4D97-AF65-F5344CB8AC3E}">
        <p14:creationId xmlns:p14="http://schemas.microsoft.com/office/powerpoint/2010/main" val="3234738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baseline="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u="none" kern="1200" baseline="0" dirty="0">
                <a:solidFill>
                  <a:schemeClr val="tx1"/>
                </a:solidFill>
                <a:effectLst/>
                <a:latin typeface="+mn-lt"/>
                <a:ea typeface="+mn-ea"/>
                <a:cs typeface="+mn-cs"/>
              </a:rPr>
              <a:t>Kroz kratki motivacijski govor o potrebama u obrazovnoj praksi potrebno je preispitati vlastitu pedagošku praksu i prilagoditi se novim načinima izvođenja nastave. Ukazati na prednosti korištenja interaktivnih ekrana koji omogućavaju višesmjernu komunikaciju – uključuje </a:t>
            </a:r>
            <a:r>
              <a:rPr lang="en-US" sz="1200" u="none" kern="1200" baseline="0" dirty="0" err="1">
                <a:solidFill>
                  <a:schemeClr val="tx1"/>
                </a:solidFill>
                <a:effectLst/>
                <a:latin typeface="+mn-lt"/>
                <a:ea typeface="+mn-ea"/>
                <a:cs typeface="+mn-cs"/>
              </a:rPr>
              <a:t>sudionike</a:t>
            </a:r>
            <a:r>
              <a:rPr lang="en-US" sz="1200" u="none" kern="1200" baseline="0" dirty="0">
                <a:solidFill>
                  <a:schemeClr val="tx1"/>
                </a:solidFill>
                <a:effectLst/>
                <a:latin typeface="+mn-lt"/>
                <a:ea typeface="+mn-ea"/>
                <a:cs typeface="+mn-cs"/>
              </a:rPr>
              <a:t> </a:t>
            </a:r>
            <a:r>
              <a:rPr lang="hr-HR" sz="1200" u="none" kern="1200" baseline="0" dirty="0">
                <a:solidFill>
                  <a:schemeClr val="tx1"/>
                </a:solidFill>
                <a:effectLst/>
                <a:latin typeface="+mn-lt"/>
                <a:ea typeface="+mn-ea"/>
                <a:cs typeface="+mn-cs"/>
              </a:rPr>
              <a:t>koji su aktivno uključeni u kreiranje novih sadržaja te mogućnost utjecanja na već izrađene sadržaje. </a:t>
            </a:r>
            <a:endParaRPr lang="hr-HR" sz="1200" b="0" u="none" kern="1200" baseline="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r-HR" u="none" baseline="0" dirty="0">
              <a:hlinkClick r:id="rId3">
                <a:extLst>
                  <a:ext uri="{A12FA001-AC4F-418D-AE19-62706E023703}">
                    <ahyp:hlinkClr xmlns:ahyp="http://schemas.microsoft.com/office/drawing/2018/hyperlinkcolor" val="tx"/>
                  </a:ext>
                </a:extLst>
              </a:hlinkClick>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6</a:t>
            </a:fld>
            <a:endParaRPr lang="hr-HR"/>
          </a:p>
        </p:txBody>
      </p:sp>
    </p:spTree>
    <p:extLst>
      <p:ext uri="{BB962C8B-B14F-4D97-AF65-F5344CB8AC3E}">
        <p14:creationId xmlns:p14="http://schemas.microsoft.com/office/powerpoint/2010/main" val="6953142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pPr marL="0" marR="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effectLst/>
                <a:latin typeface="+mn-lt"/>
                <a:ea typeface="+mn-ea"/>
                <a:cs typeface="+mn-cs"/>
              </a:rPr>
              <a:t>Usmjeravanje pozornosti polazika na razliku između tradicionalnog načina predavanja kojeg karakterizira reproduciranje činjenica i interaktivne nastave koju karakterizira aktivnost i sudjelovanje učenika i multimedijalnost u prenošenju informacija. Predavač ukazuje na nužnost prilagođavanja nastavnih metoda radu u multimedijalnim/prezentacijskim učionicama koje su opremljene zahvaljujući projektu e-Škole. Potiče na aktivno korištenje opreme i dostupnih uređaja te primjenu novih nastavnih metoda kojima je u središtu učenik i njegovo aktivno sudjelovanje u nastavnom procesu. </a:t>
            </a:r>
          </a:p>
          <a:p>
            <a:pPr marL="0" marR="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effectLst/>
                <a:latin typeface="+mn-lt"/>
                <a:ea typeface="+mn-ea"/>
                <a:cs typeface="+mn-cs"/>
              </a:rPr>
              <a:t> </a:t>
            </a:r>
          </a:p>
          <a:p>
            <a:endParaRPr lang="hr-HR" b="0" dirty="0">
              <a:latin typeface="+mn-lt"/>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7</a:t>
            </a:fld>
            <a:endParaRPr lang="hr-HR"/>
          </a:p>
        </p:txBody>
      </p:sp>
    </p:spTree>
    <p:extLst>
      <p:ext uri="{BB962C8B-B14F-4D97-AF65-F5344CB8AC3E}">
        <p14:creationId xmlns:p14="http://schemas.microsoft.com/office/powerpoint/2010/main" val="2653178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pPr marL="0" marR="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effectLst/>
                <a:latin typeface="+mn-lt"/>
                <a:ea typeface="+mn-ea"/>
                <a:cs typeface="+mn-cs"/>
              </a:rPr>
              <a:t>Polaznici imaju interaktivni zadatak podijeljen putem QR koda – razlikovati karakteristike tradicionalnog načina predavanja i interaktivne nastave. (Alat LearningApps – raspored u tablicu). Ukupno 8 karakteristika (4 za svaki način predavanja) treba rasporediti.</a:t>
            </a:r>
          </a:p>
          <a:p>
            <a:pPr marL="0" marR="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effectLst/>
                <a:latin typeface="+mn-lt"/>
                <a:ea typeface="+mn-ea"/>
                <a:cs typeface="+mn-cs"/>
              </a:rPr>
              <a:t>Predavač komentira karakteristike svakog navedenog načina predavanja ističući prednosti i nedostatke. Predavač ističe prednosti interaktivne nastave posebno naglašavajući aktivnost učenika i brzu izmjenu aktivnosti te multimedijalne sadržaje koji se mogu reproducirati na interaktivnom ekranu. </a:t>
            </a:r>
          </a:p>
          <a:p>
            <a:pPr marL="0" marR="0" indent="0" algn="l" defTabSz="914400" rtl="0" eaLnBrk="1" fontAlgn="auto" latinLnBrk="0" hangingPunct="1">
              <a:lnSpc>
                <a:spcPct val="100000"/>
              </a:lnSpc>
              <a:spcBef>
                <a:spcPts val="0"/>
              </a:spcBef>
              <a:spcAft>
                <a:spcPts val="0"/>
              </a:spcAft>
              <a:buClrTx/>
              <a:buSzTx/>
              <a:buFontTx/>
              <a:buNone/>
              <a:tabLst/>
              <a:defRPr/>
            </a:pPr>
            <a:endParaRPr lang="hr-HR" sz="1200" kern="1200" dirty="0">
              <a:solidFill>
                <a:schemeClr val="tx1"/>
              </a:solidFill>
              <a:effectLst/>
              <a:latin typeface="+mn-lt"/>
              <a:ea typeface="+mn-ea"/>
              <a:cs typeface="+mn-cs"/>
            </a:endParaRPr>
          </a:p>
          <a:p>
            <a:endParaRPr lang="hr-HR" sz="1200" dirty="0">
              <a:latin typeface="+mn-lt"/>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8</a:t>
            </a:fld>
            <a:endParaRPr lang="hr-HR"/>
          </a:p>
        </p:txBody>
      </p:sp>
    </p:spTree>
    <p:extLst>
      <p:ext uri="{BB962C8B-B14F-4D97-AF65-F5344CB8AC3E}">
        <p14:creationId xmlns:p14="http://schemas.microsoft.com/office/powerpoint/2010/main" val="2035319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pPr lvl="0"/>
            <a:r>
              <a:rPr lang="hr-HR" sz="1200" kern="1200" dirty="0">
                <a:solidFill>
                  <a:schemeClr val="tx1"/>
                </a:solidFill>
                <a:effectLst/>
                <a:latin typeface="+mn-lt"/>
                <a:ea typeface="+mn-ea"/>
                <a:cs typeface="+mn-cs"/>
              </a:rPr>
              <a:t>Polaznicima pomoću slika u prezentaciji objasniti karakteristike svakog navedenog uređaja – objasniti na koji su način dosad korišteni u učionicama, navesti primjere i način korištenja svakog uređaja u nastavi na primjerima dobre prakse. </a:t>
            </a:r>
          </a:p>
          <a:p>
            <a:endParaRPr lang="hr-HR" sz="1200" dirty="0">
              <a:latin typeface="+mn-lt"/>
            </a:endParaRPr>
          </a:p>
          <a:p>
            <a:pPr algn="l"/>
            <a:r>
              <a:rPr lang="hr-BA" b="0" i="0" dirty="0">
                <a:solidFill>
                  <a:srgbClr val="374151"/>
                </a:solidFill>
                <a:effectLst/>
                <a:latin typeface="Söhne"/>
              </a:rPr>
              <a:t>Korištenje tehnologije u učionici može značajno unaprijediti obrazovni proces, omogućavajući interaktivnost, personalizaciju i inovativno učenje. Međutim, važno je pravilno integrirati tehnologiju kako bi se postigli optimalni rezultati kod učenika. </a:t>
            </a:r>
            <a:r>
              <a:rPr lang="hr-BA" b="0" i="0" dirty="0">
                <a:solidFill>
                  <a:srgbClr val="000000"/>
                </a:solidFill>
                <a:effectLst/>
                <a:latin typeface="Söhne"/>
              </a:rPr>
              <a:t>Važno je koristiti tehnologiju u skladu s pedagoškim ciljevima i poticati kritičko razmišljanje i analitičke vještine kod učenika. Nastavnici bi trebali biti obučeni za efikasno korištenje spomenutih uređaja kako bi se osiguralo da se iskoriste sve njihove prednosti. Također, važno je da se tehnologija koristi sa mjerom, kako bi se održavala ravnoteža između digitalnog i analognog učenja. Nabrojani uređaji dostupni su u većini obrazovnih ustanova već duže vrijeme pa ćemo utvrditi prednosti i nedostatke njihovog korištenja. </a:t>
            </a:r>
          </a:p>
          <a:p>
            <a:br>
              <a:rPr lang="hr-BA" b="0" i="0" dirty="0">
                <a:solidFill>
                  <a:srgbClr val="000000"/>
                </a:solidFill>
                <a:effectLst/>
                <a:latin typeface="Söhne"/>
              </a:rPr>
            </a:br>
            <a:endParaRPr lang="hr-HR" sz="1200" dirty="0">
              <a:latin typeface="+mn-lt"/>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9</a:t>
            </a:fld>
            <a:endParaRPr lang="hr-HR"/>
          </a:p>
        </p:txBody>
      </p:sp>
    </p:spTree>
    <p:extLst>
      <p:ext uri="{BB962C8B-B14F-4D97-AF65-F5344CB8AC3E}">
        <p14:creationId xmlns:p14="http://schemas.microsoft.com/office/powerpoint/2010/main" val="1026357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Photo" userDrawn="1">
  <p:cSld name="Title and Photo">
    <p:spTree>
      <p:nvGrpSpPr>
        <p:cNvPr id="1" name="Shape 20"/>
        <p:cNvGrpSpPr/>
        <p:nvPr/>
      </p:nvGrpSpPr>
      <p:grpSpPr>
        <a:xfrm>
          <a:off x="0" y="0"/>
          <a:ext cx="0" cy="0"/>
          <a:chOff x="0" y="0"/>
          <a:chExt cx="0" cy="0"/>
        </a:xfrm>
      </p:grpSpPr>
      <p:sp>
        <p:nvSpPr>
          <p:cNvPr id="21" name="Google Shape;21;p40"/>
          <p:cNvSpPr/>
          <p:nvPr/>
        </p:nvSpPr>
        <p:spPr>
          <a:xfrm>
            <a:off x="0" y="0"/>
            <a:ext cx="48768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 name="Google Shape;22;p40"/>
          <p:cNvSpPr txBox="1">
            <a:spLocks noGrp="1"/>
          </p:cNvSpPr>
          <p:nvPr>
            <p:ph type="title"/>
          </p:nvPr>
        </p:nvSpPr>
        <p:spPr>
          <a:xfrm>
            <a:off x="576816" y="2582862"/>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54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grpSp>
        <p:nvGrpSpPr>
          <p:cNvPr id="23" name="Google Shape;23;p40"/>
          <p:cNvGrpSpPr/>
          <p:nvPr/>
        </p:nvGrpSpPr>
        <p:grpSpPr>
          <a:xfrm rot="10800000" flipH="1">
            <a:off x="0" y="6766560"/>
            <a:ext cx="12192000" cy="137159"/>
            <a:chOff x="0" y="6612673"/>
            <a:chExt cx="10036100" cy="245327"/>
          </a:xfrm>
        </p:grpSpPr>
        <p:sp>
          <p:nvSpPr>
            <p:cNvPr id="24" name="Google Shape;24;p40"/>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5" name="Google Shape;25;p40"/>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6" name="Google Shape;26;p40"/>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7" name="Google Shape;27;p40"/>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8" name="Google Shape;28;p40"/>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3" name="Rezervirano mjesto sadržaja 2">
            <a:extLst>
              <a:ext uri="{FF2B5EF4-FFF2-40B4-BE49-F238E27FC236}">
                <a16:creationId xmlns:a16="http://schemas.microsoft.com/office/drawing/2014/main" id="{1740539F-30DB-411A-B519-F5AE3D6C7DD1}"/>
              </a:ext>
            </a:extLst>
          </p:cNvPr>
          <p:cNvSpPr>
            <a:spLocks noGrp="1"/>
          </p:cNvSpPr>
          <p:nvPr>
            <p:ph sz="quarter" idx="10"/>
          </p:nvPr>
        </p:nvSpPr>
        <p:spPr>
          <a:xfrm>
            <a:off x="4876800" y="0"/>
            <a:ext cx="7315200" cy="6765925"/>
          </a:xfrm>
        </p:spPr>
        <p:txBody>
          <a:bodyPr/>
          <a:lstStyle>
            <a:lvl1pPr>
              <a:defRPr>
                <a:latin typeface="Open Sans Light" panose="020B0306030504020204" pitchFamily="34" charset="0"/>
                <a:ea typeface="Open Sans Light" panose="020B0306030504020204" pitchFamily="34" charset="0"/>
                <a:cs typeface="Open Sans Light" panose="020B0306030504020204" pitchFamily="34" charset="0"/>
              </a:defRPr>
            </a:lvl1pPr>
            <a:lvl2pPr>
              <a:defRPr>
                <a:latin typeface="Open Sans Light" panose="020B0306030504020204" pitchFamily="34" charset="0"/>
                <a:ea typeface="Open Sans Light" panose="020B0306030504020204" pitchFamily="34" charset="0"/>
                <a:cs typeface="Open Sans Light" panose="020B0306030504020204" pitchFamily="34" charset="0"/>
              </a:defRPr>
            </a:lvl2pPr>
            <a:lvl3pPr>
              <a:defRPr>
                <a:latin typeface="Open Sans Light" panose="020B0306030504020204" pitchFamily="34" charset="0"/>
                <a:ea typeface="Open Sans Light" panose="020B0306030504020204" pitchFamily="34" charset="0"/>
                <a:cs typeface="Open Sans Light" panose="020B0306030504020204" pitchFamily="34" charset="0"/>
              </a:defRPr>
            </a:lvl3pPr>
            <a:lvl4pPr>
              <a:defRPr>
                <a:latin typeface="Open Sans Light" panose="020B0306030504020204" pitchFamily="34" charset="0"/>
                <a:ea typeface="Open Sans Light" panose="020B0306030504020204" pitchFamily="34" charset="0"/>
                <a:cs typeface="Open Sans Light" panose="020B0306030504020204" pitchFamily="34" charset="0"/>
              </a:defRPr>
            </a:lvl4pPr>
            <a:lvl5pPr>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Tree>
    <p:extLst>
      <p:ext uri="{BB962C8B-B14F-4D97-AF65-F5344CB8AC3E}">
        <p14:creationId xmlns:p14="http://schemas.microsoft.com/office/powerpoint/2010/main" val="24463145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rilagođeni izgle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C7CDFAC-9EE0-4022-B495-896B72BAF89E}"/>
              </a:ext>
            </a:extLst>
          </p:cNvPr>
          <p:cNvSpPr>
            <a:spLocks noGrp="1"/>
          </p:cNvSpPr>
          <p:nvPr>
            <p:ph type="title"/>
          </p:nvPr>
        </p:nvSpPr>
        <p:spPr/>
        <p:txBody>
          <a:bodyPr/>
          <a:lstStyle/>
          <a:p>
            <a:r>
              <a:rPr lang="hr-HR"/>
              <a:t>Kliknite da biste uredili stil naslova matrice</a:t>
            </a:r>
          </a:p>
        </p:txBody>
      </p:sp>
    </p:spTree>
    <p:extLst>
      <p:ext uri="{BB962C8B-B14F-4D97-AF65-F5344CB8AC3E}">
        <p14:creationId xmlns:p14="http://schemas.microsoft.com/office/powerpoint/2010/main" val="3298157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1"/>
        <p:cNvGrpSpPr/>
        <p:nvPr/>
      </p:nvGrpSpPr>
      <p:grpSpPr>
        <a:xfrm>
          <a:off x="0" y="0"/>
          <a:ext cx="0" cy="0"/>
          <a:chOff x="0" y="0"/>
          <a:chExt cx="0" cy="0"/>
        </a:xfrm>
      </p:grpSpPr>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2" name="Naslov 1">
            <a:extLst>
              <a:ext uri="{FF2B5EF4-FFF2-40B4-BE49-F238E27FC236}">
                <a16:creationId xmlns:a16="http://schemas.microsoft.com/office/drawing/2014/main" id="{60877552-7762-4BD2-95B0-75CF1D2F98D5}"/>
              </a:ext>
            </a:extLst>
          </p:cNvPr>
          <p:cNvSpPr>
            <a:spLocks noGrp="1"/>
          </p:cNvSpPr>
          <p:nvPr>
            <p:ph type="title"/>
          </p:nvPr>
        </p:nvSpPr>
        <p:spPr/>
        <p:txBody>
          <a:bodyPr/>
          <a:lstStyle/>
          <a:p>
            <a:r>
              <a:rPr lang="hr-HR"/>
              <a:t>Kliknite da biste uredili stil naslova matrice</a:t>
            </a:r>
          </a:p>
        </p:txBody>
      </p:sp>
      <p:sp>
        <p:nvSpPr>
          <p:cNvPr id="4" name="Rezervirano mjesto teksta 3">
            <a:extLst>
              <a:ext uri="{FF2B5EF4-FFF2-40B4-BE49-F238E27FC236}">
                <a16:creationId xmlns:a16="http://schemas.microsoft.com/office/drawing/2014/main" id="{73902E12-F1C5-42B1-892B-0702B02B3B8C}"/>
              </a:ext>
            </a:extLst>
          </p:cNvPr>
          <p:cNvSpPr>
            <a:spLocks noGrp="1"/>
          </p:cNvSpPr>
          <p:nvPr>
            <p:ph type="body" sz="quarter" idx="10"/>
          </p:nvPr>
        </p:nvSpPr>
        <p:spPr>
          <a:xfrm>
            <a:off x="838200" y="1982788"/>
            <a:ext cx="5148000" cy="4619625"/>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10" name="Rezervirano mjesto teksta 3">
            <a:extLst>
              <a:ext uri="{FF2B5EF4-FFF2-40B4-BE49-F238E27FC236}">
                <a16:creationId xmlns:a16="http://schemas.microsoft.com/office/drawing/2014/main" id="{B9916BFB-20DE-49E1-812D-4344F6D350BB}"/>
              </a:ext>
            </a:extLst>
          </p:cNvPr>
          <p:cNvSpPr>
            <a:spLocks noGrp="1"/>
          </p:cNvSpPr>
          <p:nvPr>
            <p:ph type="body" sz="quarter" idx="11"/>
          </p:nvPr>
        </p:nvSpPr>
        <p:spPr>
          <a:xfrm>
            <a:off x="6209100" y="1982788"/>
            <a:ext cx="5148000" cy="4619625"/>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spTree>
    <p:extLst>
      <p:ext uri="{BB962C8B-B14F-4D97-AF65-F5344CB8AC3E}">
        <p14:creationId xmlns:p14="http://schemas.microsoft.com/office/powerpoint/2010/main" val="8560207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1"/>
        <p:cNvGrpSpPr/>
        <p:nvPr/>
      </p:nvGrpSpPr>
      <p:grpSpPr>
        <a:xfrm>
          <a:off x="0" y="0"/>
          <a:ext cx="0" cy="0"/>
          <a:chOff x="0" y="0"/>
          <a:chExt cx="0" cy="0"/>
        </a:xfrm>
      </p:grpSpPr>
      <p:sp>
        <p:nvSpPr>
          <p:cNvPr id="11" name="Google Shape;57;p41">
            <a:extLst>
              <a:ext uri="{FF2B5EF4-FFF2-40B4-BE49-F238E27FC236}">
                <a16:creationId xmlns:a16="http://schemas.microsoft.com/office/drawing/2014/main" id="{252A4409-33F2-4042-8B09-4940BADB249B}"/>
              </a:ext>
            </a:extLst>
          </p:cNvPr>
          <p:cNvSpPr/>
          <p:nvPr userDrawn="1"/>
        </p:nvSpPr>
        <p:spPr>
          <a:xfrm>
            <a:off x="0" y="0"/>
            <a:ext cx="121920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2" name="Naslov 1">
            <a:extLst>
              <a:ext uri="{FF2B5EF4-FFF2-40B4-BE49-F238E27FC236}">
                <a16:creationId xmlns:a16="http://schemas.microsoft.com/office/drawing/2014/main" id="{60877552-7762-4BD2-95B0-75CF1D2F98D5}"/>
              </a:ext>
            </a:extLst>
          </p:cNvPr>
          <p:cNvSpPr>
            <a:spLocks noGrp="1"/>
          </p:cNvSpPr>
          <p:nvPr>
            <p:ph type="title"/>
          </p:nvPr>
        </p:nvSpPr>
        <p:spPr/>
        <p:txBody>
          <a:bodyPr/>
          <a:lstStyle/>
          <a:p>
            <a:r>
              <a:rPr lang="hr-HR"/>
              <a:t>Kliknite da biste uredili stil naslova matrice</a:t>
            </a:r>
          </a:p>
        </p:txBody>
      </p:sp>
      <p:sp>
        <p:nvSpPr>
          <p:cNvPr id="4" name="Rezervirano mjesto teksta 3">
            <a:extLst>
              <a:ext uri="{FF2B5EF4-FFF2-40B4-BE49-F238E27FC236}">
                <a16:creationId xmlns:a16="http://schemas.microsoft.com/office/drawing/2014/main" id="{73902E12-F1C5-42B1-892B-0702B02B3B8C}"/>
              </a:ext>
            </a:extLst>
          </p:cNvPr>
          <p:cNvSpPr>
            <a:spLocks noGrp="1"/>
          </p:cNvSpPr>
          <p:nvPr>
            <p:ph type="body" sz="quarter" idx="10"/>
          </p:nvPr>
        </p:nvSpPr>
        <p:spPr>
          <a:xfrm>
            <a:off x="838200" y="1982788"/>
            <a:ext cx="5148000" cy="4619625"/>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10" name="Rezervirano mjesto teksta 3">
            <a:extLst>
              <a:ext uri="{FF2B5EF4-FFF2-40B4-BE49-F238E27FC236}">
                <a16:creationId xmlns:a16="http://schemas.microsoft.com/office/drawing/2014/main" id="{B9916BFB-20DE-49E1-812D-4344F6D350BB}"/>
              </a:ext>
            </a:extLst>
          </p:cNvPr>
          <p:cNvSpPr>
            <a:spLocks noGrp="1"/>
          </p:cNvSpPr>
          <p:nvPr>
            <p:ph type="body" sz="quarter" idx="11"/>
          </p:nvPr>
        </p:nvSpPr>
        <p:spPr>
          <a:xfrm>
            <a:off x="6209100" y="1982788"/>
            <a:ext cx="5148000" cy="4619625"/>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spTree>
    <p:extLst>
      <p:ext uri="{BB962C8B-B14F-4D97-AF65-F5344CB8AC3E}">
        <p14:creationId xmlns:p14="http://schemas.microsoft.com/office/powerpoint/2010/main" val="333162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sp>
        <p:nvSpPr>
          <p:cNvPr id="7" name="Google Shape;68;p46">
            <a:extLst>
              <a:ext uri="{FF2B5EF4-FFF2-40B4-BE49-F238E27FC236}">
                <a16:creationId xmlns:a16="http://schemas.microsoft.com/office/drawing/2014/main" id="{B0AA87AA-A014-4093-8845-CCAE10BCB243}"/>
              </a:ext>
            </a:extLst>
          </p:cNvPr>
          <p:cNvSpPr/>
          <p:nvPr userDrawn="1"/>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 name="Naslov 1">
            <a:extLst>
              <a:ext uri="{FF2B5EF4-FFF2-40B4-BE49-F238E27FC236}">
                <a16:creationId xmlns:a16="http://schemas.microsoft.com/office/drawing/2014/main" id="{636AFA22-710E-415F-B7AE-96FF7EB2E76F}"/>
              </a:ext>
            </a:extLst>
          </p:cNvPr>
          <p:cNvSpPr>
            <a:spLocks noGrp="1"/>
          </p:cNvSpPr>
          <p:nvPr>
            <p:ph type="title"/>
          </p:nvPr>
        </p:nvSpPr>
        <p:spPr>
          <a:xfrm>
            <a:off x="831850" y="1709738"/>
            <a:ext cx="10515600" cy="2852737"/>
          </a:xfrm>
        </p:spPr>
        <p:txBody>
          <a:bodyPr anchor="b"/>
          <a:lstStyle>
            <a:lvl1pPr>
              <a:defRPr sz="6000"/>
            </a:lvl1pPr>
          </a:lstStyle>
          <a:p>
            <a:r>
              <a:rPr lang="hr-HR"/>
              <a:t>Kliknite da biste uredili stil naslova matrice</a:t>
            </a:r>
          </a:p>
        </p:txBody>
      </p:sp>
      <p:sp>
        <p:nvSpPr>
          <p:cNvPr id="3" name="Rezervirano mjesto teksta 2">
            <a:extLst>
              <a:ext uri="{FF2B5EF4-FFF2-40B4-BE49-F238E27FC236}">
                <a16:creationId xmlns:a16="http://schemas.microsoft.com/office/drawing/2014/main" id="{F50BB795-6F11-45AA-90CD-FAEF62BCBB5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r-HR"/>
              <a:t>Kliknite da biste uredili matrice</a:t>
            </a:r>
          </a:p>
        </p:txBody>
      </p:sp>
    </p:spTree>
    <p:extLst>
      <p:ext uri="{BB962C8B-B14F-4D97-AF65-F5344CB8AC3E}">
        <p14:creationId xmlns:p14="http://schemas.microsoft.com/office/powerpoint/2010/main" val="62729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18"/>
        <p:cNvGrpSpPr/>
        <p:nvPr/>
      </p:nvGrpSpPr>
      <p:grpSpPr>
        <a:xfrm>
          <a:off x="0" y="0"/>
          <a:ext cx="0" cy="0"/>
          <a:chOff x="0" y="0"/>
          <a:chExt cx="0" cy="0"/>
        </a:xfrm>
      </p:grpSpPr>
      <p:pic>
        <p:nvPicPr>
          <p:cNvPr id="119" name="Google Shape;119;gd287a52856_0_224"/>
          <p:cNvPicPr preferRelativeResize="0"/>
          <p:nvPr/>
        </p:nvPicPr>
        <p:blipFill rotWithShape="1">
          <a:blip r:embed="rId2">
            <a:alphaModFix/>
          </a:blip>
          <a:srcRect/>
          <a:stretch/>
        </p:blipFill>
        <p:spPr>
          <a:xfrm>
            <a:off x="0" y="0"/>
            <a:ext cx="12159488" cy="6845999"/>
          </a:xfrm>
          <a:prstGeom prst="rect">
            <a:avLst/>
          </a:prstGeom>
          <a:noFill/>
          <a:ln>
            <a:noFill/>
          </a:ln>
        </p:spPr>
      </p:pic>
      <p:sp>
        <p:nvSpPr>
          <p:cNvPr id="120" name="Google Shape;120;gd287a52856_0_224"/>
          <p:cNvSpPr txBox="1">
            <a:spLocks noGrp="1"/>
          </p:cNvSpPr>
          <p:nvPr>
            <p:ph type="title"/>
          </p:nvPr>
        </p:nvSpPr>
        <p:spPr>
          <a:xfrm>
            <a:off x="621631" y="4864937"/>
            <a:ext cx="10515600" cy="1325700"/>
          </a:xfrm>
          <a:prstGeom prst="rect">
            <a:avLst/>
          </a:prstGeom>
          <a:noFill/>
          <a:ln>
            <a:noFill/>
          </a:ln>
        </p:spPr>
        <p:txBody>
          <a:bodyPr spcFirstLastPara="1" wrap="square" lIns="91425" tIns="45700" rIns="91425" bIns="45700" anchor="ctr" anchorCtr="0">
            <a:normAutofit/>
          </a:bodyPr>
          <a:lstStyle>
            <a:lvl1pPr marL="0" marR="0" lvl="0" indent="0" algn="l" rtl="0">
              <a:lnSpc>
                <a:spcPct val="90000"/>
              </a:lnSpc>
              <a:spcBef>
                <a:spcPts val="0"/>
              </a:spcBef>
              <a:spcAft>
                <a:spcPts val="0"/>
              </a:spcAft>
              <a:buClr>
                <a:schemeClr val="lt1"/>
              </a:buClr>
              <a:buSzPts val="4400"/>
              <a:buFont typeface="Arial"/>
              <a:buNone/>
              <a:defRPr sz="3200" b="0" i="0" u="none" strike="noStrike" cap="none">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Arial"/>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r>
              <a:rPr lang="hr-HR" dirty="0"/>
              <a:t>Kliknite da biste uredili stil naslova matrice</a:t>
            </a:r>
            <a:endParaRPr dirty="0"/>
          </a:p>
        </p:txBody>
      </p:sp>
      <p:pic>
        <p:nvPicPr>
          <p:cNvPr id="121" name="Google Shape;121;gd287a52856_0_224"/>
          <p:cNvPicPr preferRelativeResize="0"/>
          <p:nvPr/>
        </p:nvPicPr>
        <p:blipFill rotWithShape="1">
          <a:blip r:embed="rId3">
            <a:alphaModFix/>
          </a:blip>
          <a:srcRect/>
          <a:stretch/>
        </p:blipFill>
        <p:spPr>
          <a:xfrm>
            <a:off x="9200147" y="659541"/>
            <a:ext cx="1718080" cy="2246824"/>
          </a:xfrm>
          <a:prstGeom prst="rect">
            <a:avLst/>
          </a:prstGeom>
          <a:noFill/>
          <a:ln>
            <a:noFill/>
          </a:ln>
        </p:spPr>
      </p:pic>
    </p:spTree>
    <p:extLst>
      <p:ext uri="{BB962C8B-B14F-4D97-AF65-F5344CB8AC3E}">
        <p14:creationId xmlns:p14="http://schemas.microsoft.com/office/powerpoint/2010/main" val="17947696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50:50">
  <p:cSld name="1_50:50">
    <p:spTree>
      <p:nvGrpSpPr>
        <p:cNvPr id="1" name="Shape 56"/>
        <p:cNvGrpSpPr/>
        <p:nvPr/>
      </p:nvGrpSpPr>
      <p:grpSpPr>
        <a:xfrm>
          <a:off x="0" y="0"/>
          <a:ext cx="0" cy="0"/>
          <a:chOff x="0" y="0"/>
          <a:chExt cx="0" cy="0"/>
        </a:xfrm>
      </p:grpSpPr>
      <p:sp>
        <p:nvSpPr>
          <p:cNvPr id="57" name="Google Shape;57;p41"/>
          <p:cNvSpPr/>
          <p:nvPr/>
        </p:nvSpPr>
        <p:spPr>
          <a:xfrm>
            <a:off x="0" y="0"/>
            <a:ext cx="6089715"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 name="Google Shape;58;p41"/>
          <p:cNvSpPr txBox="1">
            <a:spLocks noGrp="1"/>
          </p:cNvSpPr>
          <p:nvPr>
            <p:ph type="title"/>
          </p:nvPr>
        </p:nvSpPr>
        <p:spPr>
          <a:xfrm>
            <a:off x="576816" y="184816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60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sp>
        <p:nvSpPr>
          <p:cNvPr id="59" name="Google Shape;59;p41"/>
          <p:cNvSpPr txBox="1">
            <a:spLocks noGrp="1"/>
          </p:cNvSpPr>
          <p:nvPr>
            <p:ph type="body" idx="1"/>
          </p:nvPr>
        </p:nvSpPr>
        <p:spPr>
          <a:xfrm>
            <a:off x="576816" y="344836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600"/>
              <a:buNone/>
              <a:defRPr sz="3600" b="0" i="0">
                <a:latin typeface="Open Sans"/>
                <a:ea typeface="Open Sans"/>
                <a:cs typeface="Open Sans"/>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pPr lvl="0"/>
            <a:r>
              <a:rPr lang="hr-HR"/>
              <a:t>Kliknite da biste uredili matrice</a:t>
            </a:r>
          </a:p>
        </p:txBody>
      </p:sp>
      <p:sp>
        <p:nvSpPr>
          <p:cNvPr id="60" name="Google Shape;60;p41"/>
          <p:cNvSpPr txBox="1">
            <a:spLocks noGrp="1"/>
          </p:cNvSpPr>
          <p:nvPr>
            <p:ph type="body" idx="2"/>
          </p:nvPr>
        </p:nvSpPr>
        <p:spPr>
          <a:xfrm>
            <a:off x="8050694" y="775252"/>
            <a:ext cx="3538331" cy="5424246"/>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SzPts val="1800"/>
              <a:buFont typeface="Open Sans Light"/>
              <a:buNone/>
              <a:defRPr sz="1800" b="0" i="0">
                <a:latin typeface="Open Sans Light"/>
                <a:ea typeface="Open Sans Light"/>
                <a:cs typeface="Open Sans Light"/>
                <a:sym typeface="Open Sans Light"/>
              </a:defRPr>
            </a:lvl1pPr>
            <a:lvl2pPr marL="914400" lvl="1"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2pPr>
            <a:lvl3pPr marL="1371600" lvl="2"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3pPr>
            <a:lvl4pPr marL="1828800" lvl="3"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4pPr>
            <a:lvl5pPr marL="2286000" lvl="4"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pPr lvl="0"/>
            <a:r>
              <a:rPr lang="hr-HR"/>
              <a:t>Kliknite da biste uredili matrice</a:t>
            </a:r>
          </a:p>
        </p:txBody>
      </p:sp>
      <p:grpSp>
        <p:nvGrpSpPr>
          <p:cNvPr id="61" name="Google Shape;61;p41"/>
          <p:cNvGrpSpPr/>
          <p:nvPr/>
        </p:nvGrpSpPr>
        <p:grpSpPr>
          <a:xfrm rot="10800000" flipH="1">
            <a:off x="0" y="6766560"/>
            <a:ext cx="12192000" cy="137159"/>
            <a:chOff x="0" y="6612673"/>
            <a:chExt cx="10036100" cy="245327"/>
          </a:xfrm>
        </p:grpSpPr>
        <p:sp>
          <p:nvSpPr>
            <p:cNvPr id="62" name="Google Shape;62;p41"/>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3" name="Google Shape;63;p41"/>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4" name="Google Shape;64;p41"/>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5" name="Google Shape;65;p41"/>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6" name="Google Shape;66;p41"/>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Tree>
    <p:extLst>
      <p:ext uri="{BB962C8B-B14F-4D97-AF65-F5344CB8AC3E}">
        <p14:creationId xmlns:p14="http://schemas.microsoft.com/office/powerpoint/2010/main" val="32010074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Photo" userDrawn="1">
  <p:cSld name="Title and Photo">
    <p:spTree>
      <p:nvGrpSpPr>
        <p:cNvPr id="1" name="Shape 20"/>
        <p:cNvGrpSpPr/>
        <p:nvPr/>
      </p:nvGrpSpPr>
      <p:grpSpPr>
        <a:xfrm>
          <a:off x="0" y="0"/>
          <a:ext cx="0" cy="0"/>
          <a:chOff x="0" y="0"/>
          <a:chExt cx="0" cy="0"/>
        </a:xfrm>
      </p:grpSpPr>
      <p:sp>
        <p:nvSpPr>
          <p:cNvPr id="21" name="Google Shape;21;p40"/>
          <p:cNvSpPr/>
          <p:nvPr/>
        </p:nvSpPr>
        <p:spPr>
          <a:xfrm>
            <a:off x="0" y="0"/>
            <a:ext cx="48768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 name="Google Shape;22;p40"/>
          <p:cNvSpPr txBox="1">
            <a:spLocks noGrp="1"/>
          </p:cNvSpPr>
          <p:nvPr>
            <p:ph type="title"/>
          </p:nvPr>
        </p:nvSpPr>
        <p:spPr>
          <a:xfrm>
            <a:off x="576816" y="2582862"/>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54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grpSp>
        <p:nvGrpSpPr>
          <p:cNvPr id="23" name="Google Shape;23;p40"/>
          <p:cNvGrpSpPr/>
          <p:nvPr/>
        </p:nvGrpSpPr>
        <p:grpSpPr>
          <a:xfrm rot="10800000" flipH="1">
            <a:off x="0" y="6766560"/>
            <a:ext cx="12192000" cy="137159"/>
            <a:chOff x="0" y="6612673"/>
            <a:chExt cx="10036100" cy="245327"/>
          </a:xfrm>
        </p:grpSpPr>
        <p:sp>
          <p:nvSpPr>
            <p:cNvPr id="24" name="Google Shape;24;p40"/>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5" name="Google Shape;25;p40"/>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6" name="Google Shape;26;p40"/>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7" name="Google Shape;27;p40"/>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8" name="Google Shape;28;p40"/>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3" name="Rezervirano mjesto sadržaja 2">
            <a:extLst>
              <a:ext uri="{FF2B5EF4-FFF2-40B4-BE49-F238E27FC236}">
                <a16:creationId xmlns:a16="http://schemas.microsoft.com/office/drawing/2014/main" id="{1740539F-30DB-411A-B519-F5AE3D6C7DD1}"/>
              </a:ext>
            </a:extLst>
          </p:cNvPr>
          <p:cNvSpPr>
            <a:spLocks noGrp="1"/>
          </p:cNvSpPr>
          <p:nvPr>
            <p:ph sz="quarter" idx="10"/>
          </p:nvPr>
        </p:nvSpPr>
        <p:spPr>
          <a:xfrm>
            <a:off x="4876800" y="0"/>
            <a:ext cx="7315200" cy="6765925"/>
          </a:xfrm>
        </p:spPr>
        <p:txBody>
          <a:bodyPr/>
          <a:lstStyle>
            <a:lvl1pPr>
              <a:defRPr>
                <a:latin typeface="Open Sans Light" panose="020B0306030504020204" pitchFamily="34" charset="0"/>
                <a:ea typeface="Open Sans Light" panose="020B0306030504020204" pitchFamily="34" charset="0"/>
                <a:cs typeface="Open Sans Light" panose="020B0306030504020204" pitchFamily="34" charset="0"/>
              </a:defRPr>
            </a:lvl1pPr>
            <a:lvl2pPr>
              <a:defRPr>
                <a:latin typeface="Open Sans Light" panose="020B0306030504020204" pitchFamily="34" charset="0"/>
                <a:ea typeface="Open Sans Light" panose="020B0306030504020204" pitchFamily="34" charset="0"/>
                <a:cs typeface="Open Sans Light" panose="020B0306030504020204" pitchFamily="34" charset="0"/>
              </a:defRPr>
            </a:lvl2pPr>
            <a:lvl3pPr>
              <a:defRPr>
                <a:latin typeface="Open Sans Light" panose="020B0306030504020204" pitchFamily="34" charset="0"/>
                <a:ea typeface="Open Sans Light" panose="020B0306030504020204" pitchFamily="34" charset="0"/>
                <a:cs typeface="Open Sans Light" panose="020B0306030504020204" pitchFamily="34" charset="0"/>
              </a:defRPr>
            </a:lvl3pPr>
            <a:lvl4pPr>
              <a:defRPr>
                <a:latin typeface="Open Sans Light" panose="020B0306030504020204" pitchFamily="34" charset="0"/>
                <a:ea typeface="Open Sans Light" panose="020B0306030504020204" pitchFamily="34" charset="0"/>
                <a:cs typeface="Open Sans Light" panose="020B0306030504020204" pitchFamily="34" charset="0"/>
              </a:defRPr>
            </a:lvl4pPr>
            <a:lvl5pPr>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Tree>
    <p:extLst>
      <p:ext uri="{BB962C8B-B14F-4D97-AF65-F5344CB8AC3E}">
        <p14:creationId xmlns:p14="http://schemas.microsoft.com/office/powerpoint/2010/main" val="36949822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hoto" userDrawn="1">
  <p:cSld name="Photo">
    <p:spTree>
      <p:nvGrpSpPr>
        <p:cNvPr id="1" name="Shape 48"/>
        <p:cNvGrpSpPr/>
        <p:nvPr/>
      </p:nvGrpSpPr>
      <p:grpSpPr>
        <a:xfrm>
          <a:off x="0" y="0"/>
          <a:ext cx="0" cy="0"/>
          <a:chOff x="0" y="0"/>
          <a:chExt cx="0" cy="0"/>
        </a:xfrm>
      </p:grpSpPr>
      <p:grpSp>
        <p:nvGrpSpPr>
          <p:cNvPr id="49" name="Google Shape;49;p42"/>
          <p:cNvGrpSpPr/>
          <p:nvPr/>
        </p:nvGrpSpPr>
        <p:grpSpPr>
          <a:xfrm rot="10800000" flipH="1">
            <a:off x="0" y="6766560"/>
            <a:ext cx="12192000" cy="137159"/>
            <a:chOff x="0" y="6612673"/>
            <a:chExt cx="10036100" cy="245327"/>
          </a:xfrm>
        </p:grpSpPr>
        <p:sp>
          <p:nvSpPr>
            <p:cNvPr id="50" name="Google Shape;50;p42"/>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51" name="Google Shape;51;p42"/>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52" name="Google Shape;52;p42"/>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53" name="Google Shape;53;p42"/>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54" name="Google Shape;54;p42"/>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3" name="Rezervirano mjesto sadržaja 2">
            <a:extLst>
              <a:ext uri="{FF2B5EF4-FFF2-40B4-BE49-F238E27FC236}">
                <a16:creationId xmlns:a16="http://schemas.microsoft.com/office/drawing/2014/main" id="{5AD36126-BE8A-42E4-B619-5396FDFE03E9}"/>
              </a:ext>
            </a:extLst>
          </p:cNvPr>
          <p:cNvSpPr>
            <a:spLocks noGrp="1"/>
          </p:cNvSpPr>
          <p:nvPr>
            <p:ph sz="quarter" idx="10"/>
          </p:nvPr>
        </p:nvSpPr>
        <p:spPr>
          <a:xfrm>
            <a:off x="0" y="0"/>
            <a:ext cx="12192000" cy="6765925"/>
          </a:xfrm>
        </p:spPr>
        <p:txBody>
          <a:bodyPr/>
          <a:lstStyle>
            <a:lvl1pPr>
              <a:defRPr>
                <a:latin typeface="Open Sans Light" panose="020B0306030504020204" pitchFamily="34" charset="0"/>
                <a:ea typeface="Open Sans Light" panose="020B0306030504020204" pitchFamily="34" charset="0"/>
                <a:cs typeface="Open Sans Light" panose="020B0306030504020204" pitchFamily="34" charset="0"/>
              </a:defRPr>
            </a:lvl1pPr>
            <a:lvl2pPr>
              <a:defRPr>
                <a:latin typeface="Open Sans Light" panose="020B0306030504020204" pitchFamily="34" charset="0"/>
                <a:ea typeface="Open Sans Light" panose="020B0306030504020204" pitchFamily="34" charset="0"/>
                <a:cs typeface="Open Sans Light" panose="020B0306030504020204" pitchFamily="34" charset="0"/>
              </a:defRPr>
            </a:lvl2pPr>
            <a:lvl3pPr>
              <a:defRPr>
                <a:latin typeface="Open Sans Light" panose="020B0306030504020204" pitchFamily="34" charset="0"/>
                <a:ea typeface="Open Sans Light" panose="020B0306030504020204" pitchFamily="34" charset="0"/>
                <a:cs typeface="Open Sans Light" panose="020B0306030504020204" pitchFamily="34" charset="0"/>
              </a:defRPr>
            </a:lvl3pPr>
            <a:lvl4pPr>
              <a:defRPr>
                <a:latin typeface="Open Sans Light" panose="020B0306030504020204" pitchFamily="34" charset="0"/>
                <a:ea typeface="Open Sans Light" panose="020B0306030504020204" pitchFamily="34" charset="0"/>
                <a:cs typeface="Open Sans Light" panose="020B0306030504020204" pitchFamily="34" charset="0"/>
              </a:defRPr>
            </a:lvl4pPr>
            <a:lvl5pPr>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Tree>
    <p:extLst>
      <p:ext uri="{BB962C8B-B14F-4D97-AF65-F5344CB8AC3E}">
        <p14:creationId xmlns:p14="http://schemas.microsoft.com/office/powerpoint/2010/main" val="34914994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Last page">
  <p:cSld name="Last page">
    <p:spTree>
      <p:nvGrpSpPr>
        <p:cNvPr id="1" name="Shape 67"/>
        <p:cNvGrpSpPr/>
        <p:nvPr/>
      </p:nvGrpSpPr>
      <p:grpSpPr>
        <a:xfrm>
          <a:off x="0" y="0"/>
          <a:ext cx="0" cy="0"/>
          <a:chOff x="0" y="0"/>
          <a:chExt cx="0" cy="0"/>
        </a:xfrm>
      </p:grpSpPr>
      <p:sp>
        <p:nvSpPr>
          <p:cNvPr id="68" name="Google Shape;68;p46"/>
          <p:cNvSpPr/>
          <p:nvPr/>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Tree>
    <p:extLst>
      <p:ext uri="{BB962C8B-B14F-4D97-AF65-F5344CB8AC3E}">
        <p14:creationId xmlns:p14="http://schemas.microsoft.com/office/powerpoint/2010/main" val="14689178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resentation title">
  <p:cSld name="Presentation title">
    <p:spTree>
      <p:nvGrpSpPr>
        <p:cNvPr id="1" name="Shape 12"/>
        <p:cNvGrpSpPr/>
        <p:nvPr/>
      </p:nvGrpSpPr>
      <p:grpSpPr>
        <a:xfrm>
          <a:off x="0" y="0"/>
          <a:ext cx="0" cy="0"/>
          <a:chOff x="0" y="0"/>
          <a:chExt cx="0" cy="0"/>
        </a:xfrm>
      </p:grpSpPr>
      <p:sp>
        <p:nvSpPr>
          <p:cNvPr id="13" name="Google Shape;13;p37"/>
          <p:cNvSpPr/>
          <p:nvPr/>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37"/>
          <p:cNvSpPr txBox="1">
            <a:spLocks noGrp="1"/>
          </p:cNvSpPr>
          <p:nvPr>
            <p:ph type="title"/>
          </p:nvPr>
        </p:nvSpPr>
        <p:spPr>
          <a:xfrm>
            <a:off x="5083036" y="3051729"/>
            <a:ext cx="5861589" cy="16002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lt1"/>
              </a:buClr>
              <a:buSzPts val="5400"/>
              <a:buFont typeface="Open Sans ExtraBold"/>
              <a:buNone/>
              <a:defRPr sz="5400" b="1" i="0">
                <a:solidFill>
                  <a:schemeClr val="lt1"/>
                </a:solidFill>
                <a:latin typeface="Open Sans ExtraBold"/>
                <a:ea typeface="Open Sans ExtraBold"/>
                <a:cs typeface="Open Sans ExtraBold"/>
                <a:sym typeface="Open Sans Extra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sp>
        <p:nvSpPr>
          <p:cNvPr id="15" name="Google Shape;15;p37"/>
          <p:cNvSpPr txBox="1">
            <a:spLocks noGrp="1"/>
          </p:cNvSpPr>
          <p:nvPr>
            <p:ph type="body" idx="1"/>
          </p:nvPr>
        </p:nvSpPr>
        <p:spPr>
          <a:xfrm>
            <a:off x="5083036" y="4651929"/>
            <a:ext cx="5861589" cy="3811588"/>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200"/>
              <a:buNone/>
              <a:defRPr sz="1200" b="0" i="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Open Sans"/>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hr-HR"/>
              <a:t>Kliknite da biste uredili matrice</a:t>
            </a:r>
          </a:p>
        </p:txBody>
      </p:sp>
      <p:grpSp>
        <p:nvGrpSpPr>
          <p:cNvPr id="16" name="Google Shape;16;p37"/>
          <p:cNvGrpSpPr/>
          <p:nvPr/>
        </p:nvGrpSpPr>
        <p:grpSpPr>
          <a:xfrm>
            <a:off x="4751866" y="5627915"/>
            <a:ext cx="6523928" cy="816062"/>
            <a:chOff x="1308844" y="5417042"/>
            <a:chExt cx="9574307" cy="1197626"/>
          </a:xfrm>
        </p:grpSpPr>
        <p:pic>
          <p:nvPicPr>
            <p:cNvPr id="17" name="Google Shape;17;p37"/>
            <p:cNvPicPr preferRelativeResize="0"/>
            <p:nvPr/>
          </p:nvPicPr>
          <p:blipFill rotWithShape="1">
            <a:blip r:embed="rId2">
              <a:alphaModFix/>
            </a:blip>
            <a:srcRect/>
            <a:stretch/>
          </p:blipFill>
          <p:spPr>
            <a:xfrm>
              <a:off x="1308844" y="5417042"/>
              <a:ext cx="7407289" cy="1197626"/>
            </a:xfrm>
            <a:prstGeom prst="rect">
              <a:avLst/>
            </a:prstGeom>
            <a:noFill/>
            <a:ln>
              <a:noFill/>
            </a:ln>
          </p:spPr>
        </p:pic>
        <p:pic>
          <p:nvPicPr>
            <p:cNvPr id="18" name="Google Shape;18;p37"/>
            <p:cNvPicPr preferRelativeResize="0"/>
            <p:nvPr/>
          </p:nvPicPr>
          <p:blipFill rotWithShape="1">
            <a:blip r:embed="rId3">
              <a:alphaModFix/>
            </a:blip>
            <a:srcRect/>
            <a:stretch/>
          </p:blipFill>
          <p:spPr>
            <a:xfrm>
              <a:off x="8791983" y="5755983"/>
              <a:ext cx="2091168" cy="519744"/>
            </a:xfrm>
            <a:prstGeom prst="rect">
              <a:avLst/>
            </a:prstGeom>
            <a:noFill/>
            <a:ln>
              <a:noFill/>
            </a:ln>
          </p:spPr>
        </p:pic>
      </p:grpSp>
      <p:pic>
        <p:nvPicPr>
          <p:cNvPr id="19" name="Google Shape;19;p37"/>
          <p:cNvPicPr preferRelativeResize="0"/>
          <p:nvPr/>
        </p:nvPicPr>
        <p:blipFill rotWithShape="1">
          <a:blip r:embed="rId4">
            <a:alphaModFix/>
          </a:blip>
          <a:srcRect/>
          <a:stretch/>
        </p:blipFill>
        <p:spPr>
          <a:xfrm>
            <a:off x="-1325736" y="900574"/>
            <a:ext cx="5246226" cy="5246226"/>
          </a:xfrm>
          <a:prstGeom prst="rect">
            <a:avLst/>
          </a:prstGeom>
          <a:noFill/>
          <a:ln>
            <a:noFill/>
          </a:ln>
        </p:spPr>
      </p:pic>
    </p:spTree>
    <p:extLst>
      <p:ext uri="{BB962C8B-B14F-4D97-AF65-F5344CB8AC3E}">
        <p14:creationId xmlns:p14="http://schemas.microsoft.com/office/powerpoint/2010/main" val="3862276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Last page">
  <p:cSld name="Last page">
    <p:spTree>
      <p:nvGrpSpPr>
        <p:cNvPr id="1" name="Shape 67"/>
        <p:cNvGrpSpPr/>
        <p:nvPr/>
      </p:nvGrpSpPr>
      <p:grpSpPr>
        <a:xfrm>
          <a:off x="0" y="0"/>
          <a:ext cx="0" cy="0"/>
          <a:chOff x="0" y="0"/>
          <a:chExt cx="0" cy="0"/>
        </a:xfrm>
      </p:grpSpPr>
      <p:sp>
        <p:nvSpPr>
          <p:cNvPr id="68" name="Google Shape;68;p46"/>
          <p:cNvSpPr/>
          <p:nvPr/>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Tree>
    <p:extLst>
      <p:ext uri="{BB962C8B-B14F-4D97-AF65-F5344CB8AC3E}">
        <p14:creationId xmlns:p14="http://schemas.microsoft.com/office/powerpoint/2010/main" val="69652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50:50" userDrawn="1">
  <p:cSld name="50:50">
    <p:spTree>
      <p:nvGrpSpPr>
        <p:cNvPr id="1" name="Shape 56"/>
        <p:cNvGrpSpPr/>
        <p:nvPr/>
      </p:nvGrpSpPr>
      <p:grpSpPr>
        <a:xfrm>
          <a:off x="0" y="0"/>
          <a:ext cx="0" cy="0"/>
          <a:chOff x="0" y="0"/>
          <a:chExt cx="0" cy="0"/>
        </a:xfrm>
      </p:grpSpPr>
      <p:sp>
        <p:nvSpPr>
          <p:cNvPr id="57" name="Google Shape;57;p41"/>
          <p:cNvSpPr/>
          <p:nvPr/>
        </p:nvSpPr>
        <p:spPr>
          <a:xfrm>
            <a:off x="0" y="0"/>
            <a:ext cx="6089715"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 name="Google Shape;58;p41"/>
          <p:cNvSpPr txBox="1">
            <a:spLocks noGrp="1"/>
          </p:cNvSpPr>
          <p:nvPr>
            <p:ph type="title"/>
          </p:nvPr>
        </p:nvSpPr>
        <p:spPr>
          <a:xfrm>
            <a:off x="576816" y="1848160"/>
            <a:ext cx="4503184"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48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dirty="0"/>
              <a:t>Kliknite da biste uredili stil naslova matrice</a:t>
            </a:r>
            <a:endParaRPr dirty="0"/>
          </a:p>
        </p:txBody>
      </p:sp>
      <p:sp>
        <p:nvSpPr>
          <p:cNvPr id="59" name="Google Shape;59;p41"/>
          <p:cNvSpPr txBox="1">
            <a:spLocks noGrp="1"/>
          </p:cNvSpPr>
          <p:nvPr>
            <p:ph type="body" idx="1"/>
          </p:nvPr>
        </p:nvSpPr>
        <p:spPr>
          <a:xfrm>
            <a:off x="576816" y="3448360"/>
            <a:ext cx="4503184" cy="300324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600"/>
              <a:buNone/>
              <a:defRPr sz="3600" b="0" i="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pPr lvl="0"/>
            <a:r>
              <a:rPr lang="hr-HR"/>
              <a:t>Kliknite da biste uredili matrice</a:t>
            </a:r>
          </a:p>
        </p:txBody>
      </p:sp>
      <p:grpSp>
        <p:nvGrpSpPr>
          <p:cNvPr id="61" name="Google Shape;61;p41"/>
          <p:cNvGrpSpPr/>
          <p:nvPr/>
        </p:nvGrpSpPr>
        <p:grpSpPr>
          <a:xfrm rot="10800000" flipH="1">
            <a:off x="0" y="6766560"/>
            <a:ext cx="12192000" cy="137159"/>
            <a:chOff x="0" y="6612673"/>
            <a:chExt cx="10036100" cy="245327"/>
          </a:xfrm>
        </p:grpSpPr>
        <p:sp>
          <p:nvSpPr>
            <p:cNvPr id="62" name="Google Shape;62;p41"/>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3" name="Google Shape;63;p41"/>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4" name="Google Shape;64;p41"/>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5" name="Google Shape;65;p41"/>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6" name="Google Shape;66;p41"/>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3" name="Rezervirano mjesto sadržaja 2">
            <a:extLst>
              <a:ext uri="{FF2B5EF4-FFF2-40B4-BE49-F238E27FC236}">
                <a16:creationId xmlns:a16="http://schemas.microsoft.com/office/drawing/2014/main" id="{88C0D8EC-07C9-44C1-9AC1-BBE7EBA170F8}"/>
              </a:ext>
            </a:extLst>
          </p:cNvPr>
          <p:cNvSpPr>
            <a:spLocks noGrp="1"/>
          </p:cNvSpPr>
          <p:nvPr>
            <p:ph sz="quarter" idx="10"/>
          </p:nvPr>
        </p:nvSpPr>
        <p:spPr>
          <a:xfrm>
            <a:off x="6286500" y="520700"/>
            <a:ext cx="5600700" cy="6032500"/>
          </a:xfrm>
        </p:spPr>
        <p:txBody>
          <a:bodyPr/>
          <a:lstStyle>
            <a:lvl1pPr>
              <a:defRPr>
                <a:latin typeface="Open Sans Light" panose="020B0306030504020204" pitchFamily="34" charset="0"/>
                <a:ea typeface="Open Sans Light" panose="020B0306030504020204" pitchFamily="34" charset="0"/>
                <a:cs typeface="Open Sans Light" panose="020B0306030504020204" pitchFamily="34" charset="0"/>
              </a:defRPr>
            </a:lvl1pPr>
            <a:lvl2pPr>
              <a:defRPr>
                <a:latin typeface="Open Sans Light" panose="020B0306030504020204" pitchFamily="34" charset="0"/>
                <a:ea typeface="Open Sans Light" panose="020B0306030504020204" pitchFamily="34" charset="0"/>
                <a:cs typeface="Open Sans Light" panose="020B0306030504020204" pitchFamily="34" charset="0"/>
              </a:defRPr>
            </a:lvl2pPr>
            <a:lvl3pPr>
              <a:defRPr>
                <a:latin typeface="Open Sans Light" panose="020B0306030504020204" pitchFamily="34" charset="0"/>
                <a:ea typeface="Open Sans Light" panose="020B0306030504020204" pitchFamily="34" charset="0"/>
                <a:cs typeface="Open Sans Light" panose="020B0306030504020204" pitchFamily="34" charset="0"/>
              </a:defRPr>
            </a:lvl3pPr>
            <a:lvl4pPr>
              <a:defRPr>
                <a:latin typeface="Open Sans Light" panose="020B0306030504020204" pitchFamily="34" charset="0"/>
                <a:ea typeface="Open Sans Light" panose="020B0306030504020204" pitchFamily="34" charset="0"/>
                <a:cs typeface="Open Sans Light" panose="020B0306030504020204" pitchFamily="34" charset="0"/>
              </a:defRPr>
            </a:lvl4pPr>
            <a:lvl5pPr>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Tree>
    <p:extLst>
      <p:ext uri="{BB962C8B-B14F-4D97-AF65-F5344CB8AC3E}">
        <p14:creationId xmlns:p14="http://schemas.microsoft.com/office/powerpoint/2010/main" val="4713911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50:50" preserve="1" userDrawn="1">
  <p:cSld name="1_50:50">
    <p:spTree>
      <p:nvGrpSpPr>
        <p:cNvPr id="1" name="Shape 56"/>
        <p:cNvGrpSpPr/>
        <p:nvPr/>
      </p:nvGrpSpPr>
      <p:grpSpPr>
        <a:xfrm>
          <a:off x="0" y="0"/>
          <a:ext cx="0" cy="0"/>
          <a:chOff x="0" y="0"/>
          <a:chExt cx="0" cy="0"/>
        </a:xfrm>
      </p:grpSpPr>
      <p:sp>
        <p:nvSpPr>
          <p:cNvPr id="57" name="Google Shape;57;p41"/>
          <p:cNvSpPr/>
          <p:nvPr/>
        </p:nvSpPr>
        <p:spPr>
          <a:xfrm>
            <a:off x="0" y="0"/>
            <a:ext cx="4141307"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 name="Google Shape;58;p41"/>
          <p:cNvSpPr txBox="1">
            <a:spLocks noGrp="1"/>
          </p:cNvSpPr>
          <p:nvPr>
            <p:ph type="title"/>
          </p:nvPr>
        </p:nvSpPr>
        <p:spPr>
          <a:xfrm>
            <a:off x="323318" y="1841500"/>
            <a:ext cx="3494670"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44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dirty="0"/>
              <a:t>Kliknite da biste uredili stil naslova matrice</a:t>
            </a:r>
            <a:endParaRPr dirty="0"/>
          </a:p>
        </p:txBody>
      </p:sp>
      <p:sp>
        <p:nvSpPr>
          <p:cNvPr id="59" name="Google Shape;59;p41"/>
          <p:cNvSpPr txBox="1">
            <a:spLocks noGrp="1"/>
          </p:cNvSpPr>
          <p:nvPr>
            <p:ph type="body" idx="1"/>
          </p:nvPr>
        </p:nvSpPr>
        <p:spPr>
          <a:xfrm>
            <a:off x="323318" y="3868080"/>
            <a:ext cx="3494670" cy="142844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600"/>
              <a:buNone/>
              <a:defRPr sz="2800" b="0" i="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pPr lvl="0"/>
            <a:r>
              <a:rPr lang="hr-HR" dirty="0"/>
              <a:t>Kliknite da biste uredili matrice</a:t>
            </a:r>
          </a:p>
        </p:txBody>
      </p:sp>
      <p:grpSp>
        <p:nvGrpSpPr>
          <p:cNvPr id="61" name="Google Shape;61;p41"/>
          <p:cNvGrpSpPr/>
          <p:nvPr/>
        </p:nvGrpSpPr>
        <p:grpSpPr>
          <a:xfrm rot="10800000" flipH="1">
            <a:off x="0" y="6766560"/>
            <a:ext cx="12192000" cy="137159"/>
            <a:chOff x="0" y="6612673"/>
            <a:chExt cx="10036100" cy="245327"/>
          </a:xfrm>
        </p:grpSpPr>
        <p:sp>
          <p:nvSpPr>
            <p:cNvPr id="62" name="Google Shape;62;p41"/>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3" name="Google Shape;63;p41"/>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4" name="Google Shape;64;p41"/>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5" name="Google Shape;65;p41"/>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6" name="Google Shape;66;p41"/>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3" name="Rezervirano mjesto sadržaja 2">
            <a:extLst>
              <a:ext uri="{FF2B5EF4-FFF2-40B4-BE49-F238E27FC236}">
                <a16:creationId xmlns:a16="http://schemas.microsoft.com/office/drawing/2014/main" id="{22ACDFF6-FCF7-4B9A-B922-7262AC93A41E}"/>
              </a:ext>
            </a:extLst>
          </p:cNvPr>
          <p:cNvSpPr>
            <a:spLocks noGrp="1"/>
          </p:cNvSpPr>
          <p:nvPr>
            <p:ph sz="quarter" idx="10"/>
          </p:nvPr>
        </p:nvSpPr>
        <p:spPr>
          <a:xfrm>
            <a:off x="4305300" y="495300"/>
            <a:ext cx="7562850" cy="6045200"/>
          </a:xfrm>
        </p:spPr>
        <p:txBody>
          <a:bodyPr/>
          <a:lstStyle>
            <a:lvl1pPr>
              <a:defRPr>
                <a:latin typeface="Open Sans Light" panose="020B0306030504020204" pitchFamily="34" charset="0"/>
                <a:ea typeface="Open Sans Light" panose="020B0306030504020204" pitchFamily="34" charset="0"/>
                <a:cs typeface="Open Sans Light" panose="020B0306030504020204" pitchFamily="34" charset="0"/>
              </a:defRPr>
            </a:lvl1pPr>
            <a:lvl2pPr>
              <a:defRPr>
                <a:latin typeface="Open Sans Light" panose="020B0306030504020204" pitchFamily="34" charset="0"/>
                <a:ea typeface="Open Sans Light" panose="020B0306030504020204" pitchFamily="34" charset="0"/>
                <a:cs typeface="Open Sans Light" panose="020B0306030504020204" pitchFamily="34" charset="0"/>
              </a:defRPr>
            </a:lvl2pPr>
            <a:lvl3pPr>
              <a:defRPr>
                <a:latin typeface="Open Sans Light" panose="020B0306030504020204" pitchFamily="34" charset="0"/>
                <a:ea typeface="Open Sans Light" panose="020B0306030504020204" pitchFamily="34" charset="0"/>
                <a:cs typeface="Open Sans Light" panose="020B0306030504020204" pitchFamily="34" charset="0"/>
              </a:defRPr>
            </a:lvl3pPr>
            <a:lvl4pPr>
              <a:defRPr>
                <a:latin typeface="Open Sans Light" panose="020B0306030504020204" pitchFamily="34" charset="0"/>
                <a:ea typeface="Open Sans Light" panose="020B0306030504020204" pitchFamily="34" charset="0"/>
                <a:cs typeface="Open Sans Light" panose="020B0306030504020204" pitchFamily="34" charset="0"/>
              </a:defRPr>
            </a:lvl4pPr>
            <a:lvl5pPr>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Tree>
    <p:extLst>
      <p:ext uri="{BB962C8B-B14F-4D97-AF65-F5344CB8AC3E}">
        <p14:creationId xmlns:p14="http://schemas.microsoft.com/office/powerpoint/2010/main" val="2710932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preserve="1" userDrawn="1">
  <p:cSld name="Blank">
    <p:spTree>
      <p:nvGrpSpPr>
        <p:cNvPr id="1" name="Shape 41"/>
        <p:cNvGrpSpPr/>
        <p:nvPr/>
      </p:nvGrpSpPr>
      <p:grpSpPr>
        <a:xfrm>
          <a:off x="0" y="0"/>
          <a:ext cx="0" cy="0"/>
          <a:chOff x="0" y="0"/>
          <a:chExt cx="0" cy="0"/>
        </a:xfrm>
      </p:grpSpPr>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2" name="Naslov 1">
            <a:extLst>
              <a:ext uri="{FF2B5EF4-FFF2-40B4-BE49-F238E27FC236}">
                <a16:creationId xmlns:a16="http://schemas.microsoft.com/office/drawing/2014/main" id="{60877552-7762-4BD2-95B0-75CF1D2F98D5}"/>
              </a:ext>
            </a:extLst>
          </p:cNvPr>
          <p:cNvSpPr>
            <a:spLocks noGrp="1"/>
          </p:cNvSpPr>
          <p:nvPr>
            <p:ph type="title"/>
          </p:nvPr>
        </p:nvSpPr>
        <p:spPr/>
        <p:txBody>
          <a:bodyPr/>
          <a:lstStyle/>
          <a:p>
            <a:r>
              <a:rPr lang="hr-HR"/>
              <a:t>Kliknite da biste uredili stil naslova matrice</a:t>
            </a:r>
          </a:p>
        </p:txBody>
      </p:sp>
      <p:sp>
        <p:nvSpPr>
          <p:cNvPr id="4" name="Rezervirano mjesto teksta 3">
            <a:extLst>
              <a:ext uri="{FF2B5EF4-FFF2-40B4-BE49-F238E27FC236}">
                <a16:creationId xmlns:a16="http://schemas.microsoft.com/office/drawing/2014/main" id="{73902E12-F1C5-42B1-892B-0702B02B3B8C}"/>
              </a:ext>
            </a:extLst>
          </p:cNvPr>
          <p:cNvSpPr>
            <a:spLocks noGrp="1"/>
          </p:cNvSpPr>
          <p:nvPr>
            <p:ph type="body" sz="quarter" idx="10"/>
          </p:nvPr>
        </p:nvSpPr>
        <p:spPr>
          <a:xfrm>
            <a:off x="838200" y="1982788"/>
            <a:ext cx="10515600" cy="4619625"/>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Tree>
    <p:extLst>
      <p:ext uri="{BB962C8B-B14F-4D97-AF65-F5344CB8AC3E}">
        <p14:creationId xmlns:p14="http://schemas.microsoft.com/office/powerpoint/2010/main" val="5552700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1"/>
        <p:cNvGrpSpPr/>
        <p:nvPr/>
      </p:nvGrpSpPr>
      <p:grpSpPr>
        <a:xfrm>
          <a:off x="0" y="0"/>
          <a:ext cx="0" cy="0"/>
          <a:chOff x="0" y="0"/>
          <a:chExt cx="0" cy="0"/>
        </a:xfrm>
      </p:grpSpPr>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4" name="Rezervirano mjesto teksta 3">
            <a:extLst>
              <a:ext uri="{FF2B5EF4-FFF2-40B4-BE49-F238E27FC236}">
                <a16:creationId xmlns:a16="http://schemas.microsoft.com/office/drawing/2014/main" id="{73902E12-F1C5-42B1-892B-0702B02B3B8C}"/>
              </a:ext>
            </a:extLst>
          </p:cNvPr>
          <p:cNvSpPr>
            <a:spLocks noGrp="1"/>
          </p:cNvSpPr>
          <p:nvPr>
            <p:ph type="body" sz="quarter" idx="10"/>
          </p:nvPr>
        </p:nvSpPr>
        <p:spPr>
          <a:xfrm>
            <a:off x="7442200" y="533400"/>
            <a:ext cx="4445000" cy="6069013"/>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10" name="Google Shape;22;p6">
            <a:extLst>
              <a:ext uri="{FF2B5EF4-FFF2-40B4-BE49-F238E27FC236}">
                <a16:creationId xmlns:a16="http://schemas.microsoft.com/office/drawing/2014/main" id="{BD6C43FE-7A67-4F78-8441-B61F498FD34A}"/>
              </a:ext>
            </a:extLst>
          </p:cNvPr>
          <p:cNvSpPr/>
          <p:nvPr userDrawn="1"/>
        </p:nvSpPr>
        <p:spPr>
          <a:xfrm>
            <a:off x="0" y="0"/>
            <a:ext cx="7315200" cy="6766559"/>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 name="Naslov 1">
            <a:extLst>
              <a:ext uri="{FF2B5EF4-FFF2-40B4-BE49-F238E27FC236}">
                <a16:creationId xmlns:a16="http://schemas.microsoft.com/office/drawing/2014/main" id="{60877552-7762-4BD2-95B0-75CF1D2F98D5}"/>
              </a:ext>
            </a:extLst>
          </p:cNvPr>
          <p:cNvSpPr>
            <a:spLocks noGrp="1"/>
          </p:cNvSpPr>
          <p:nvPr>
            <p:ph type="title"/>
          </p:nvPr>
        </p:nvSpPr>
        <p:spPr>
          <a:xfrm>
            <a:off x="622299" y="2766218"/>
            <a:ext cx="5473700" cy="1325563"/>
          </a:xfrm>
        </p:spPr>
        <p:txBody>
          <a:bodyPr anchor="ctr">
            <a:noAutofit/>
          </a:bodyPr>
          <a:lstStyle>
            <a:lvl1pPr>
              <a:defRPr sz="6000" b="1">
                <a:solidFill>
                  <a:schemeClr val="bg1"/>
                </a:solidFill>
              </a:defRPr>
            </a:lvl1pPr>
          </a:lstStyle>
          <a:p>
            <a:r>
              <a:rPr lang="hr-HR" dirty="0"/>
              <a:t>Kliknite da biste uredili stil naslova matrice</a:t>
            </a:r>
          </a:p>
        </p:txBody>
      </p:sp>
    </p:spTree>
    <p:extLst>
      <p:ext uri="{BB962C8B-B14F-4D97-AF65-F5344CB8AC3E}">
        <p14:creationId xmlns:p14="http://schemas.microsoft.com/office/powerpoint/2010/main" val="40546807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1"/>
        <p:cNvGrpSpPr/>
        <p:nvPr/>
      </p:nvGrpSpPr>
      <p:grpSpPr>
        <a:xfrm>
          <a:off x="0" y="0"/>
          <a:ext cx="0" cy="0"/>
          <a:chOff x="0" y="0"/>
          <a:chExt cx="0" cy="0"/>
        </a:xfrm>
      </p:grpSpPr>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4" name="Rezervirano mjesto teksta 3">
            <a:extLst>
              <a:ext uri="{FF2B5EF4-FFF2-40B4-BE49-F238E27FC236}">
                <a16:creationId xmlns:a16="http://schemas.microsoft.com/office/drawing/2014/main" id="{73902E12-F1C5-42B1-892B-0702B02B3B8C}"/>
              </a:ext>
            </a:extLst>
          </p:cNvPr>
          <p:cNvSpPr>
            <a:spLocks noGrp="1"/>
          </p:cNvSpPr>
          <p:nvPr>
            <p:ph type="body" sz="quarter" idx="10"/>
          </p:nvPr>
        </p:nvSpPr>
        <p:spPr>
          <a:xfrm>
            <a:off x="6336632" y="533400"/>
            <a:ext cx="5550568" cy="6069013"/>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sp>
        <p:nvSpPr>
          <p:cNvPr id="10" name="Google Shape;22;p6">
            <a:extLst>
              <a:ext uri="{FF2B5EF4-FFF2-40B4-BE49-F238E27FC236}">
                <a16:creationId xmlns:a16="http://schemas.microsoft.com/office/drawing/2014/main" id="{BD6C43FE-7A67-4F78-8441-B61F498FD34A}"/>
              </a:ext>
            </a:extLst>
          </p:cNvPr>
          <p:cNvSpPr/>
          <p:nvPr userDrawn="1"/>
        </p:nvSpPr>
        <p:spPr>
          <a:xfrm>
            <a:off x="0" y="0"/>
            <a:ext cx="6095999" cy="6766559"/>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 name="Naslov 1">
            <a:extLst>
              <a:ext uri="{FF2B5EF4-FFF2-40B4-BE49-F238E27FC236}">
                <a16:creationId xmlns:a16="http://schemas.microsoft.com/office/drawing/2014/main" id="{60877552-7762-4BD2-95B0-75CF1D2F98D5}"/>
              </a:ext>
            </a:extLst>
          </p:cNvPr>
          <p:cNvSpPr>
            <a:spLocks noGrp="1"/>
          </p:cNvSpPr>
          <p:nvPr>
            <p:ph type="title"/>
          </p:nvPr>
        </p:nvSpPr>
        <p:spPr>
          <a:xfrm>
            <a:off x="622299" y="2766218"/>
            <a:ext cx="3163638" cy="1325563"/>
          </a:xfrm>
        </p:spPr>
        <p:txBody>
          <a:bodyPr anchor="ctr">
            <a:noAutofit/>
          </a:bodyPr>
          <a:lstStyle>
            <a:lvl1pPr>
              <a:defRPr sz="6000" b="1">
                <a:solidFill>
                  <a:schemeClr val="bg1"/>
                </a:solidFill>
              </a:defRPr>
            </a:lvl1pPr>
          </a:lstStyle>
          <a:p>
            <a:r>
              <a:rPr lang="hr-HR" dirty="0"/>
              <a:t>Kliknite da biste uredili stil naslova matrice</a:t>
            </a:r>
          </a:p>
        </p:txBody>
      </p:sp>
    </p:spTree>
    <p:extLst>
      <p:ext uri="{BB962C8B-B14F-4D97-AF65-F5344CB8AC3E}">
        <p14:creationId xmlns:p14="http://schemas.microsoft.com/office/powerpoint/2010/main" val="10435551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Photo">
  <p:cSld name="1_Title and Photo">
    <p:spTree>
      <p:nvGrpSpPr>
        <p:cNvPr id="1" name="Shape 20"/>
        <p:cNvGrpSpPr/>
        <p:nvPr/>
      </p:nvGrpSpPr>
      <p:grpSpPr>
        <a:xfrm>
          <a:off x="0" y="0"/>
          <a:ext cx="0" cy="0"/>
          <a:chOff x="0" y="0"/>
          <a:chExt cx="0" cy="0"/>
        </a:xfrm>
      </p:grpSpPr>
      <p:sp>
        <p:nvSpPr>
          <p:cNvPr id="21" name="Google Shape;21;p40"/>
          <p:cNvSpPr/>
          <p:nvPr/>
        </p:nvSpPr>
        <p:spPr>
          <a:xfrm>
            <a:off x="0" y="0"/>
            <a:ext cx="48768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 name="Google Shape;22;p40"/>
          <p:cNvSpPr txBox="1">
            <a:spLocks noGrp="1"/>
          </p:cNvSpPr>
          <p:nvPr>
            <p:ph type="title"/>
          </p:nvPr>
        </p:nvSpPr>
        <p:spPr>
          <a:xfrm>
            <a:off x="576816" y="2582862"/>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60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grpSp>
        <p:nvGrpSpPr>
          <p:cNvPr id="23" name="Google Shape;23;p40"/>
          <p:cNvGrpSpPr/>
          <p:nvPr/>
        </p:nvGrpSpPr>
        <p:grpSpPr>
          <a:xfrm rot="10800000" flipH="1">
            <a:off x="0" y="6766560"/>
            <a:ext cx="12192000" cy="137159"/>
            <a:chOff x="0" y="6612673"/>
            <a:chExt cx="10036100" cy="245327"/>
          </a:xfrm>
        </p:grpSpPr>
        <p:sp>
          <p:nvSpPr>
            <p:cNvPr id="24" name="Google Shape;24;p40"/>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5" name="Google Shape;25;p40"/>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6" name="Google Shape;26;p40"/>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7" name="Google Shape;27;p40"/>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8" name="Google Shape;28;p40"/>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29" name="Google Shape;29;p40"/>
          <p:cNvSpPr>
            <a:spLocks noGrp="1"/>
          </p:cNvSpPr>
          <p:nvPr>
            <p:ph type="pic" idx="2"/>
          </p:nvPr>
        </p:nvSpPr>
        <p:spPr>
          <a:xfrm>
            <a:off x="4876800" y="0"/>
            <a:ext cx="7315200" cy="67659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Open Sans"/>
                <a:ea typeface="Open Sans"/>
                <a:cs typeface="Open Sans"/>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hr-HR"/>
              <a:t>Kliknite ikonu da biste dodali  sliku</a:t>
            </a:r>
            <a:endParaRPr/>
          </a:p>
        </p:txBody>
      </p:sp>
    </p:spTree>
    <p:extLst>
      <p:ext uri="{BB962C8B-B14F-4D97-AF65-F5344CB8AC3E}">
        <p14:creationId xmlns:p14="http://schemas.microsoft.com/office/powerpoint/2010/main" val="21112520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rilagođeni izgle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C7CDFAC-9EE0-4022-B495-896B72BAF89E}"/>
              </a:ext>
            </a:extLst>
          </p:cNvPr>
          <p:cNvSpPr>
            <a:spLocks noGrp="1"/>
          </p:cNvSpPr>
          <p:nvPr>
            <p:ph type="title"/>
          </p:nvPr>
        </p:nvSpPr>
        <p:spPr/>
        <p:txBody>
          <a:bodyPr/>
          <a:lstStyle/>
          <a:p>
            <a:r>
              <a:rPr lang="hr-HR"/>
              <a:t>Kliknite da biste uredili stil naslova matrice</a:t>
            </a:r>
          </a:p>
        </p:txBody>
      </p:sp>
    </p:spTree>
    <p:extLst>
      <p:ext uri="{BB962C8B-B14F-4D97-AF65-F5344CB8AC3E}">
        <p14:creationId xmlns:p14="http://schemas.microsoft.com/office/powerpoint/2010/main" val="9581744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1"/>
        <p:cNvGrpSpPr/>
        <p:nvPr/>
      </p:nvGrpSpPr>
      <p:grpSpPr>
        <a:xfrm>
          <a:off x="0" y="0"/>
          <a:ext cx="0" cy="0"/>
          <a:chOff x="0" y="0"/>
          <a:chExt cx="0" cy="0"/>
        </a:xfrm>
      </p:grpSpPr>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2" name="Naslov 1">
            <a:extLst>
              <a:ext uri="{FF2B5EF4-FFF2-40B4-BE49-F238E27FC236}">
                <a16:creationId xmlns:a16="http://schemas.microsoft.com/office/drawing/2014/main" id="{60877552-7762-4BD2-95B0-75CF1D2F98D5}"/>
              </a:ext>
            </a:extLst>
          </p:cNvPr>
          <p:cNvSpPr>
            <a:spLocks noGrp="1"/>
          </p:cNvSpPr>
          <p:nvPr>
            <p:ph type="title"/>
          </p:nvPr>
        </p:nvSpPr>
        <p:spPr/>
        <p:txBody>
          <a:bodyPr/>
          <a:lstStyle/>
          <a:p>
            <a:r>
              <a:rPr lang="hr-HR"/>
              <a:t>Kliknite da biste uredili stil naslova matrice</a:t>
            </a:r>
          </a:p>
        </p:txBody>
      </p:sp>
      <p:sp>
        <p:nvSpPr>
          <p:cNvPr id="4" name="Rezervirano mjesto teksta 3">
            <a:extLst>
              <a:ext uri="{FF2B5EF4-FFF2-40B4-BE49-F238E27FC236}">
                <a16:creationId xmlns:a16="http://schemas.microsoft.com/office/drawing/2014/main" id="{73902E12-F1C5-42B1-892B-0702B02B3B8C}"/>
              </a:ext>
            </a:extLst>
          </p:cNvPr>
          <p:cNvSpPr>
            <a:spLocks noGrp="1"/>
          </p:cNvSpPr>
          <p:nvPr>
            <p:ph type="body" sz="quarter" idx="10"/>
          </p:nvPr>
        </p:nvSpPr>
        <p:spPr>
          <a:xfrm>
            <a:off x="838200" y="1982788"/>
            <a:ext cx="5148000" cy="4619625"/>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10" name="Rezervirano mjesto teksta 3">
            <a:extLst>
              <a:ext uri="{FF2B5EF4-FFF2-40B4-BE49-F238E27FC236}">
                <a16:creationId xmlns:a16="http://schemas.microsoft.com/office/drawing/2014/main" id="{B9916BFB-20DE-49E1-812D-4344F6D350BB}"/>
              </a:ext>
            </a:extLst>
          </p:cNvPr>
          <p:cNvSpPr>
            <a:spLocks noGrp="1"/>
          </p:cNvSpPr>
          <p:nvPr>
            <p:ph type="body" sz="quarter" idx="11"/>
          </p:nvPr>
        </p:nvSpPr>
        <p:spPr>
          <a:xfrm>
            <a:off x="6209100" y="1982788"/>
            <a:ext cx="5148000" cy="4619625"/>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spTree>
    <p:extLst>
      <p:ext uri="{BB962C8B-B14F-4D97-AF65-F5344CB8AC3E}">
        <p14:creationId xmlns:p14="http://schemas.microsoft.com/office/powerpoint/2010/main" val="29755135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1"/>
        <p:cNvGrpSpPr/>
        <p:nvPr/>
      </p:nvGrpSpPr>
      <p:grpSpPr>
        <a:xfrm>
          <a:off x="0" y="0"/>
          <a:ext cx="0" cy="0"/>
          <a:chOff x="0" y="0"/>
          <a:chExt cx="0" cy="0"/>
        </a:xfrm>
      </p:grpSpPr>
      <p:sp>
        <p:nvSpPr>
          <p:cNvPr id="11" name="Google Shape;57;p41">
            <a:extLst>
              <a:ext uri="{FF2B5EF4-FFF2-40B4-BE49-F238E27FC236}">
                <a16:creationId xmlns:a16="http://schemas.microsoft.com/office/drawing/2014/main" id="{252A4409-33F2-4042-8B09-4940BADB249B}"/>
              </a:ext>
            </a:extLst>
          </p:cNvPr>
          <p:cNvSpPr/>
          <p:nvPr userDrawn="1"/>
        </p:nvSpPr>
        <p:spPr>
          <a:xfrm>
            <a:off x="0" y="0"/>
            <a:ext cx="121920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2" name="Naslov 1">
            <a:extLst>
              <a:ext uri="{FF2B5EF4-FFF2-40B4-BE49-F238E27FC236}">
                <a16:creationId xmlns:a16="http://schemas.microsoft.com/office/drawing/2014/main" id="{60877552-7762-4BD2-95B0-75CF1D2F98D5}"/>
              </a:ext>
            </a:extLst>
          </p:cNvPr>
          <p:cNvSpPr>
            <a:spLocks noGrp="1"/>
          </p:cNvSpPr>
          <p:nvPr>
            <p:ph type="title"/>
          </p:nvPr>
        </p:nvSpPr>
        <p:spPr/>
        <p:txBody>
          <a:bodyPr/>
          <a:lstStyle/>
          <a:p>
            <a:r>
              <a:rPr lang="hr-HR"/>
              <a:t>Kliknite da biste uredili stil naslova matrice</a:t>
            </a:r>
          </a:p>
        </p:txBody>
      </p:sp>
      <p:sp>
        <p:nvSpPr>
          <p:cNvPr id="4" name="Rezervirano mjesto teksta 3">
            <a:extLst>
              <a:ext uri="{FF2B5EF4-FFF2-40B4-BE49-F238E27FC236}">
                <a16:creationId xmlns:a16="http://schemas.microsoft.com/office/drawing/2014/main" id="{73902E12-F1C5-42B1-892B-0702B02B3B8C}"/>
              </a:ext>
            </a:extLst>
          </p:cNvPr>
          <p:cNvSpPr>
            <a:spLocks noGrp="1"/>
          </p:cNvSpPr>
          <p:nvPr>
            <p:ph type="body" sz="quarter" idx="10"/>
          </p:nvPr>
        </p:nvSpPr>
        <p:spPr>
          <a:xfrm>
            <a:off x="838200" y="1982788"/>
            <a:ext cx="5148000" cy="4619625"/>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10" name="Rezervirano mjesto teksta 3">
            <a:extLst>
              <a:ext uri="{FF2B5EF4-FFF2-40B4-BE49-F238E27FC236}">
                <a16:creationId xmlns:a16="http://schemas.microsoft.com/office/drawing/2014/main" id="{B9916BFB-20DE-49E1-812D-4344F6D350BB}"/>
              </a:ext>
            </a:extLst>
          </p:cNvPr>
          <p:cNvSpPr>
            <a:spLocks noGrp="1"/>
          </p:cNvSpPr>
          <p:nvPr>
            <p:ph type="body" sz="quarter" idx="11"/>
          </p:nvPr>
        </p:nvSpPr>
        <p:spPr>
          <a:xfrm>
            <a:off x="6209100" y="1982788"/>
            <a:ext cx="5148000" cy="4619625"/>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spTree>
    <p:extLst>
      <p:ext uri="{BB962C8B-B14F-4D97-AF65-F5344CB8AC3E}">
        <p14:creationId xmlns:p14="http://schemas.microsoft.com/office/powerpoint/2010/main" val="35876509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sp>
        <p:nvSpPr>
          <p:cNvPr id="7" name="Google Shape;68;p46">
            <a:extLst>
              <a:ext uri="{FF2B5EF4-FFF2-40B4-BE49-F238E27FC236}">
                <a16:creationId xmlns:a16="http://schemas.microsoft.com/office/drawing/2014/main" id="{B0AA87AA-A014-4093-8845-CCAE10BCB243}"/>
              </a:ext>
            </a:extLst>
          </p:cNvPr>
          <p:cNvSpPr/>
          <p:nvPr userDrawn="1"/>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 name="Naslov 1">
            <a:extLst>
              <a:ext uri="{FF2B5EF4-FFF2-40B4-BE49-F238E27FC236}">
                <a16:creationId xmlns:a16="http://schemas.microsoft.com/office/drawing/2014/main" id="{636AFA22-710E-415F-B7AE-96FF7EB2E76F}"/>
              </a:ext>
            </a:extLst>
          </p:cNvPr>
          <p:cNvSpPr>
            <a:spLocks noGrp="1"/>
          </p:cNvSpPr>
          <p:nvPr>
            <p:ph type="title"/>
          </p:nvPr>
        </p:nvSpPr>
        <p:spPr>
          <a:xfrm>
            <a:off x="831850" y="1709738"/>
            <a:ext cx="10515600" cy="2852737"/>
          </a:xfrm>
        </p:spPr>
        <p:txBody>
          <a:bodyPr anchor="b"/>
          <a:lstStyle>
            <a:lvl1pPr>
              <a:defRPr sz="6000"/>
            </a:lvl1pPr>
          </a:lstStyle>
          <a:p>
            <a:r>
              <a:rPr lang="hr-HR"/>
              <a:t>Kliknite da biste uredili stil naslova matrice</a:t>
            </a:r>
          </a:p>
        </p:txBody>
      </p:sp>
      <p:sp>
        <p:nvSpPr>
          <p:cNvPr id="3" name="Rezervirano mjesto teksta 2">
            <a:extLst>
              <a:ext uri="{FF2B5EF4-FFF2-40B4-BE49-F238E27FC236}">
                <a16:creationId xmlns:a16="http://schemas.microsoft.com/office/drawing/2014/main" id="{F50BB795-6F11-45AA-90CD-FAEF62BCBB5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r-HR"/>
              <a:t>Kliknite da biste uredili matrice</a:t>
            </a:r>
          </a:p>
        </p:txBody>
      </p:sp>
    </p:spTree>
    <p:extLst>
      <p:ext uri="{BB962C8B-B14F-4D97-AF65-F5344CB8AC3E}">
        <p14:creationId xmlns:p14="http://schemas.microsoft.com/office/powerpoint/2010/main" val="1324908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Presentation title">
  <p:cSld name="Presentation title">
    <p:spTree>
      <p:nvGrpSpPr>
        <p:cNvPr id="1" name="Shape 12"/>
        <p:cNvGrpSpPr/>
        <p:nvPr/>
      </p:nvGrpSpPr>
      <p:grpSpPr>
        <a:xfrm>
          <a:off x="0" y="0"/>
          <a:ext cx="0" cy="0"/>
          <a:chOff x="0" y="0"/>
          <a:chExt cx="0" cy="0"/>
        </a:xfrm>
      </p:grpSpPr>
      <p:sp>
        <p:nvSpPr>
          <p:cNvPr id="13" name="Google Shape;13;p37"/>
          <p:cNvSpPr/>
          <p:nvPr/>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37"/>
          <p:cNvSpPr txBox="1">
            <a:spLocks noGrp="1"/>
          </p:cNvSpPr>
          <p:nvPr>
            <p:ph type="title"/>
          </p:nvPr>
        </p:nvSpPr>
        <p:spPr>
          <a:xfrm>
            <a:off x="5083036" y="3051729"/>
            <a:ext cx="5861589" cy="16002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lt1"/>
              </a:buClr>
              <a:buSzPts val="5400"/>
              <a:buFont typeface="Open Sans ExtraBold"/>
              <a:buNone/>
              <a:defRPr sz="5400" b="1" i="0">
                <a:solidFill>
                  <a:schemeClr val="lt1"/>
                </a:solidFill>
                <a:latin typeface="Open Sans ExtraBold"/>
                <a:ea typeface="Open Sans ExtraBold"/>
                <a:cs typeface="Open Sans ExtraBold"/>
                <a:sym typeface="Open Sans Extra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sp>
        <p:nvSpPr>
          <p:cNvPr id="15" name="Google Shape;15;p37"/>
          <p:cNvSpPr txBox="1">
            <a:spLocks noGrp="1"/>
          </p:cNvSpPr>
          <p:nvPr>
            <p:ph type="body" idx="1"/>
          </p:nvPr>
        </p:nvSpPr>
        <p:spPr>
          <a:xfrm>
            <a:off x="5083036" y="4651929"/>
            <a:ext cx="5861589" cy="3811588"/>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200"/>
              <a:buNone/>
              <a:defRPr sz="1200" b="0" i="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Open Sans"/>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hr-HR"/>
              <a:t>Kliknite da biste uredili matrice</a:t>
            </a:r>
          </a:p>
        </p:txBody>
      </p:sp>
      <p:grpSp>
        <p:nvGrpSpPr>
          <p:cNvPr id="16" name="Google Shape;16;p37"/>
          <p:cNvGrpSpPr/>
          <p:nvPr/>
        </p:nvGrpSpPr>
        <p:grpSpPr>
          <a:xfrm>
            <a:off x="4751866" y="5627915"/>
            <a:ext cx="6523928" cy="816062"/>
            <a:chOff x="1308844" y="5417042"/>
            <a:chExt cx="9574307" cy="1197626"/>
          </a:xfrm>
        </p:grpSpPr>
        <p:pic>
          <p:nvPicPr>
            <p:cNvPr id="17" name="Google Shape;17;p37"/>
            <p:cNvPicPr preferRelativeResize="0"/>
            <p:nvPr/>
          </p:nvPicPr>
          <p:blipFill rotWithShape="1">
            <a:blip r:embed="rId2">
              <a:alphaModFix/>
            </a:blip>
            <a:srcRect/>
            <a:stretch/>
          </p:blipFill>
          <p:spPr>
            <a:xfrm>
              <a:off x="1308844" y="5417042"/>
              <a:ext cx="7407289" cy="1197626"/>
            </a:xfrm>
            <a:prstGeom prst="rect">
              <a:avLst/>
            </a:prstGeom>
            <a:noFill/>
            <a:ln>
              <a:noFill/>
            </a:ln>
          </p:spPr>
        </p:pic>
        <p:pic>
          <p:nvPicPr>
            <p:cNvPr id="18" name="Google Shape;18;p37"/>
            <p:cNvPicPr preferRelativeResize="0"/>
            <p:nvPr/>
          </p:nvPicPr>
          <p:blipFill rotWithShape="1">
            <a:blip r:embed="rId3">
              <a:alphaModFix/>
            </a:blip>
            <a:srcRect/>
            <a:stretch/>
          </p:blipFill>
          <p:spPr>
            <a:xfrm>
              <a:off x="8791983" y="5755983"/>
              <a:ext cx="2091168" cy="519744"/>
            </a:xfrm>
            <a:prstGeom prst="rect">
              <a:avLst/>
            </a:prstGeom>
            <a:noFill/>
            <a:ln>
              <a:noFill/>
            </a:ln>
          </p:spPr>
        </p:pic>
      </p:grpSp>
      <p:pic>
        <p:nvPicPr>
          <p:cNvPr id="19" name="Google Shape;19;p37"/>
          <p:cNvPicPr preferRelativeResize="0"/>
          <p:nvPr/>
        </p:nvPicPr>
        <p:blipFill rotWithShape="1">
          <a:blip r:embed="rId4">
            <a:alphaModFix/>
          </a:blip>
          <a:srcRect/>
          <a:stretch/>
        </p:blipFill>
        <p:spPr>
          <a:xfrm>
            <a:off x="-1325736" y="900574"/>
            <a:ext cx="5246226" cy="5246226"/>
          </a:xfrm>
          <a:prstGeom prst="rect">
            <a:avLst/>
          </a:prstGeom>
          <a:noFill/>
          <a:ln>
            <a:noFill/>
          </a:ln>
        </p:spPr>
      </p:pic>
    </p:spTree>
    <p:extLst>
      <p:ext uri="{BB962C8B-B14F-4D97-AF65-F5344CB8AC3E}">
        <p14:creationId xmlns:p14="http://schemas.microsoft.com/office/powerpoint/2010/main" val="14135748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18"/>
        <p:cNvGrpSpPr/>
        <p:nvPr/>
      </p:nvGrpSpPr>
      <p:grpSpPr>
        <a:xfrm>
          <a:off x="0" y="0"/>
          <a:ext cx="0" cy="0"/>
          <a:chOff x="0" y="0"/>
          <a:chExt cx="0" cy="0"/>
        </a:xfrm>
      </p:grpSpPr>
      <p:pic>
        <p:nvPicPr>
          <p:cNvPr id="119" name="Google Shape;119;gd287a52856_0_224"/>
          <p:cNvPicPr preferRelativeResize="0"/>
          <p:nvPr/>
        </p:nvPicPr>
        <p:blipFill rotWithShape="1">
          <a:blip r:embed="rId2">
            <a:alphaModFix/>
          </a:blip>
          <a:srcRect/>
          <a:stretch/>
        </p:blipFill>
        <p:spPr>
          <a:xfrm>
            <a:off x="0" y="0"/>
            <a:ext cx="12159488" cy="6845999"/>
          </a:xfrm>
          <a:prstGeom prst="rect">
            <a:avLst/>
          </a:prstGeom>
          <a:noFill/>
          <a:ln>
            <a:noFill/>
          </a:ln>
        </p:spPr>
      </p:pic>
      <p:sp>
        <p:nvSpPr>
          <p:cNvPr id="120" name="Google Shape;120;gd287a52856_0_224"/>
          <p:cNvSpPr txBox="1">
            <a:spLocks noGrp="1"/>
          </p:cNvSpPr>
          <p:nvPr>
            <p:ph type="title"/>
          </p:nvPr>
        </p:nvSpPr>
        <p:spPr>
          <a:xfrm>
            <a:off x="621631" y="4864937"/>
            <a:ext cx="10515600" cy="1325700"/>
          </a:xfrm>
          <a:prstGeom prst="rect">
            <a:avLst/>
          </a:prstGeom>
          <a:noFill/>
          <a:ln>
            <a:noFill/>
          </a:ln>
        </p:spPr>
        <p:txBody>
          <a:bodyPr spcFirstLastPara="1" wrap="square" lIns="91425" tIns="45700" rIns="91425" bIns="45700" anchor="ctr" anchorCtr="0">
            <a:normAutofit/>
          </a:bodyPr>
          <a:lstStyle>
            <a:lvl1pPr marL="0" marR="0" lvl="0" indent="0" algn="l" rtl="0">
              <a:lnSpc>
                <a:spcPct val="90000"/>
              </a:lnSpc>
              <a:spcBef>
                <a:spcPts val="0"/>
              </a:spcBef>
              <a:spcAft>
                <a:spcPts val="0"/>
              </a:spcAft>
              <a:buClr>
                <a:schemeClr val="lt1"/>
              </a:buClr>
              <a:buSzPts val="4400"/>
              <a:buFont typeface="Arial"/>
              <a:buNone/>
              <a:defRPr sz="3200" b="0" i="0" u="none" strike="noStrike" cap="none">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Arial"/>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r>
              <a:rPr lang="hr-HR" dirty="0"/>
              <a:t>Kliknite da biste uredili stil naslova matrice</a:t>
            </a:r>
            <a:endParaRPr dirty="0"/>
          </a:p>
        </p:txBody>
      </p:sp>
      <p:pic>
        <p:nvPicPr>
          <p:cNvPr id="121" name="Google Shape;121;gd287a52856_0_224"/>
          <p:cNvPicPr preferRelativeResize="0"/>
          <p:nvPr/>
        </p:nvPicPr>
        <p:blipFill rotWithShape="1">
          <a:blip r:embed="rId3">
            <a:alphaModFix/>
          </a:blip>
          <a:srcRect/>
          <a:stretch/>
        </p:blipFill>
        <p:spPr>
          <a:xfrm>
            <a:off x="9200147" y="659541"/>
            <a:ext cx="1718080" cy="2246824"/>
          </a:xfrm>
          <a:prstGeom prst="rect">
            <a:avLst/>
          </a:prstGeom>
          <a:noFill/>
          <a:ln>
            <a:noFill/>
          </a:ln>
        </p:spPr>
      </p:pic>
    </p:spTree>
    <p:extLst>
      <p:ext uri="{BB962C8B-B14F-4D97-AF65-F5344CB8AC3E}">
        <p14:creationId xmlns:p14="http://schemas.microsoft.com/office/powerpoint/2010/main" val="17451090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1_Blank">
    <p:spTree>
      <p:nvGrpSpPr>
        <p:cNvPr id="1" name="Shape 41"/>
        <p:cNvGrpSpPr/>
        <p:nvPr/>
      </p:nvGrpSpPr>
      <p:grpSpPr>
        <a:xfrm>
          <a:off x="0" y="0"/>
          <a:ext cx="0" cy="0"/>
          <a:chOff x="0" y="0"/>
          <a:chExt cx="0" cy="0"/>
        </a:xfrm>
      </p:grpSpPr>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Tree>
    <p:extLst>
      <p:ext uri="{BB962C8B-B14F-4D97-AF65-F5344CB8AC3E}">
        <p14:creationId xmlns:p14="http://schemas.microsoft.com/office/powerpoint/2010/main" val="15890063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50:50">
  <p:cSld name="1_50:50">
    <p:spTree>
      <p:nvGrpSpPr>
        <p:cNvPr id="1" name="Shape 56"/>
        <p:cNvGrpSpPr/>
        <p:nvPr/>
      </p:nvGrpSpPr>
      <p:grpSpPr>
        <a:xfrm>
          <a:off x="0" y="0"/>
          <a:ext cx="0" cy="0"/>
          <a:chOff x="0" y="0"/>
          <a:chExt cx="0" cy="0"/>
        </a:xfrm>
      </p:grpSpPr>
      <p:sp>
        <p:nvSpPr>
          <p:cNvPr id="57" name="Google Shape;57;p41"/>
          <p:cNvSpPr/>
          <p:nvPr/>
        </p:nvSpPr>
        <p:spPr>
          <a:xfrm>
            <a:off x="0" y="0"/>
            <a:ext cx="6089715"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 name="Google Shape;58;p41"/>
          <p:cNvSpPr txBox="1">
            <a:spLocks noGrp="1"/>
          </p:cNvSpPr>
          <p:nvPr>
            <p:ph type="title"/>
          </p:nvPr>
        </p:nvSpPr>
        <p:spPr>
          <a:xfrm>
            <a:off x="576816" y="184816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60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sp>
        <p:nvSpPr>
          <p:cNvPr id="59" name="Google Shape;59;p41"/>
          <p:cNvSpPr txBox="1">
            <a:spLocks noGrp="1"/>
          </p:cNvSpPr>
          <p:nvPr>
            <p:ph type="body" idx="1"/>
          </p:nvPr>
        </p:nvSpPr>
        <p:spPr>
          <a:xfrm>
            <a:off x="576816" y="344836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600"/>
              <a:buNone/>
              <a:defRPr sz="3600" b="0" i="0">
                <a:latin typeface="Open Sans"/>
                <a:ea typeface="Open Sans"/>
                <a:cs typeface="Open Sans"/>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pPr lvl="0"/>
            <a:r>
              <a:rPr lang="hr-HR"/>
              <a:t>Kliknite da biste uredili matrice</a:t>
            </a:r>
          </a:p>
        </p:txBody>
      </p:sp>
      <p:sp>
        <p:nvSpPr>
          <p:cNvPr id="60" name="Google Shape;60;p41"/>
          <p:cNvSpPr txBox="1">
            <a:spLocks noGrp="1"/>
          </p:cNvSpPr>
          <p:nvPr>
            <p:ph type="body" idx="2"/>
          </p:nvPr>
        </p:nvSpPr>
        <p:spPr>
          <a:xfrm>
            <a:off x="8050694" y="775252"/>
            <a:ext cx="3538331" cy="5424246"/>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SzPts val="1800"/>
              <a:buFont typeface="Open Sans Light"/>
              <a:buNone/>
              <a:defRPr sz="1800" b="0" i="0">
                <a:latin typeface="Open Sans Light"/>
                <a:ea typeface="Open Sans Light"/>
                <a:cs typeface="Open Sans Light"/>
                <a:sym typeface="Open Sans Light"/>
              </a:defRPr>
            </a:lvl1pPr>
            <a:lvl2pPr marL="914400" lvl="1"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2pPr>
            <a:lvl3pPr marL="1371600" lvl="2"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3pPr>
            <a:lvl4pPr marL="1828800" lvl="3"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4pPr>
            <a:lvl5pPr marL="2286000" lvl="4"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pPr lvl="0"/>
            <a:r>
              <a:rPr lang="hr-HR"/>
              <a:t>Kliknite da biste uredili matrice</a:t>
            </a:r>
          </a:p>
        </p:txBody>
      </p:sp>
      <p:grpSp>
        <p:nvGrpSpPr>
          <p:cNvPr id="61" name="Google Shape;61;p41"/>
          <p:cNvGrpSpPr/>
          <p:nvPr/>
        </p:nvGrpSpPr>
        <p:grpSpPr>
          <a:xfrm rot="10800000" flipH="1">
            <a:off x="0" y="6766560"/>
            <a:ext cx="12192000" cy="137159"/>
            <a:chOff x="0" y="6612673"/>
            <a:chExt cx="10036100" cy="245327"/>
          </a:xfrm>
        </p:grpSpPr>
        <p:sp>
          <p:nvSpPr>
            <p:cNvPr id="62" name="Google Shape;62;p41"/>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3" name="Google Shape;63;p41"/>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4" name="Google Shape;64;p41"/>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5" name="Google Shape;65;p41"/>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6" name="Google Shape;66;p41"/>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Tree>
    <p:extLst>
      <p:ext uri="{BB962C8B-B14F-4D97-AF65-F5344CB8AC3E}">
        <p14:creationId xmlns:p14="http://schemas.microsoft.com/office/powerpoint/2010/main" val="3149270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50:50" userDrawn="1">
  <p:cSld name="50:50">
    <p:spTree>
      <p:nvGrpSpPr>
        <p:cNvPr id="1" name="Shape 56"/>
        <p:cNvGrpSpPr/>
        <p:nvPr/>
      </p:nvGrpSpPr>
      <p:grpSpPr>
        <a:xfrm>
          <a:off x="0" y="0"/>
          <a:ext cx="0" cy="0"/>
          <a:chOff x="0" y="0"/>
          <a:chExt cx="0" cy="0"/>
        </a:xfrm>
      </p:grpSpPr>
      <p:sp>
        <p:nvSpPr>
          <p:cNvPr id="57" name="Google Shape;57;p41"/>
          <p:cNvSpPr/>
          <p:nvPr/>
        </p:nvSpPr>
        <p:spPr>
          <a:xfrm>
            <a:off x="0" y="0"/>
            <a:ext cx="6089715"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 name="Google Shape;58;p41"/>
          <p:cNvSpPr txBox="1">
            <a:spLocks noGrp="1"/>
          </p:cNvSpPr>
          <p:nvPr>
            <p:ph type="title"/>
          </p:nvPr>
        </p:nvSpPr>
        <p:spPr>
          <a:xfrm>
            <a:off x="576816" y="1848160"/>
            <a:ext cx="4503184"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48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dirty="0"/>
              <a:t>Kliknite da biste uredili stil naslova matrice</a:t>
            </a:r>
            <a:endParaRPr dirty="0"/>
          </a:p>
        </p:txBody>
      </p:sp>
      <p:sp>
        <p:nvSpPr>
          <p:cNvPr id="59" name="Google Shape;59;p41"/>
          <p:cNvSpPr txBox="1">
            <a:spLocks noGrp="1"/>
          </p:cNvSpPr>
          <p:nvPr>
            <p:ph type="body" idx="1"/>
          </p:nvPr>
        </p:nvSpPr>
        <p:spPr>
          <a:xfrm>
            <a:off x="576816" y="3448360"/>
            <a:ext cx="4503184" cy="300324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600"/>
              <a:buNone/>
              <a:defRPr sz="3600" b="0" i="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pPr lvl="0"/>
            <a:r>
              <a:rPr lang="hr-HR"/>
              <a:t>Kliknite da biste uredili matrice</a:t>
            </a:r>
          </a:p>
        </p:txBody>
      </p:sp>
      <p:grpSp>
        <p:nvGrpSpPr>
          <p:cNvPr id="61" name="Google Shape;61;p41"/>
          <p:cNvGrpSpPr/>
          <p:nvPr/>
        </p:nvGrpSpPr>
        <p:grpSpPr>
          <a:xfrm rot="10800000" flipH="1">
            <a:off x="0" y="6766560"/>
            <a:ext cx="12192000" cy="137159"/>
            <a:chOff x="0" y="6612673"/>
            <a:chExt cx="10036100" cy="245327"/>
          </a:xfrm>
        </p:grpSpPr>
        <p:sp>
          <p:nvSpPr>
            <p:cNvPr id="62" name="Google Shape;62;p41"/>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3" name="Google Shape;63;p41"/>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4" name="Google Shape;64;p41"/>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5" name="Google Shape;65;p41"/>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6" name="Google Shape;66;p41"/>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3" name="Rezervirano mjesto sadržaja 2">
            <a:extLst>
              <a:ext uri="{FF2B5EF4-FFF2-40B4-BE49-F238E27FC236}">
                <a16:creationId xmlns:a16="http://schemas.microsoft.com/office/drawing/2014/main" id="{88C0D8EC-07C9-44C1-9AC1-BBE7EBA170F8}"/>
              </a:ext>
            </a:extLst>
          </p:cNvPr>
          <p:cNvSpPr>
            <a:spLocks noGrp="1"/>
          </p:cNvSpPr>
          <p:nvPr>
            <p:ph sz="quarter" idx="10"/>
          </p:nvPr>
        </p:nvSpPr>
        <p:spPr>
          <a:xfrm>
            <a:off x="6286500" y="520700"/>
            <a:ext cx="5600700" cy="6032500"/>
          </a:xfrm>
        </p:spPr>
        <p:txBody>
          <a:bodyPr/>
          <a:lstStyle>
            <a:lvl1pPr>
              <a:defRPr>
                <a:latin typeface="Open Sans Light" panose="020B0306030504020204" pitchFamily="34" charset="0"/>
                <a:ea typeface="Open Sans Light" panose="020B0306030504020204" pitchFamily="34" charset="0"/>
                <a:cs typeface="Open Sans Light" panose="020B0306030504020204" pitchFamily="34" charset="0"/>
              </a:defRPr>
            </a:lvl1pPr>
            <a:lvl2pPr>
              <a:defRPr>
                <a:latin typeface="Open Sans Light" panose="020B0306030504020204" pitchFamily="34" charset="0"/>
                <a:ea typeface="Open Sans Light" panose="020B0306030504020204" pitchFamily="34" charset="0"/>
                <a:cs typeface="Open Sans Light" panose="020B0306030504020204" pitchFamily="34" charset="0"/>
              </a:defRPr>
            </a:lvl2pPr>
            <a:lvl3pPr>
              <a:defRPr>
                <a:latin typeface="Open Sans Light" panose="020B0306030504020204" pitchFamily="34" charset="0"/>
                <a:ea typeface="Open Sans Light" panose="020B0306030504020204" pitchFamily="34" charset="0"/>
                <a:cs typeface="Open Sans Light" panose="020B0306030504020204" pitchFamily="34" charset="0"/>
              </a:defRPr>
            </a:lvl3pPr>
            <a:lvl4pPr>
              <a:defRPr>
                <a:latin typeface="Open Sans Light" panose="020B0306030504020204" pitchFamily="34" charset="0"/>
                <a:ea typeface="Open Sans Light" panose="020B0306030504020204" pitchFamily="34" charset="0"/>
                <a:cs typeface="Open Sans Light" panose="020B0306030504020204" pitchFamily="34" charset="0"/>
              </a:defRPr>
            </a:lvl4pPr>
            <a:lvl5pPr>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Tree>
    <p:extLst>
      <p:ext uri="{BB962C8B-B14F-4D97-AF65-F5344CB8AC3E}">
        <p14:creationId xmlns:p14="http://schemas.microsoft.com/office/powerpoint/2010/main" val="1014731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50:50" preserve="1" userDrawn="1">
  <p:cSld name="1_50:50">
    <p:spTree>
      <p:nvGrpSpPr>
        <p:cNvPr id="1" name="Shape 56"/>
        <p:cNvGrpSpPr/>
        <p:nvPr/>
      </p:nvGrpSpPr>
      <p:grpSpPr>
        <a:xfrm>
          <a:off x="0" y="0"/>
          <a:ext cx="0" cy="0"/>
          <a:chOff x="0" y="0"/>
          <a:chExt cx="0" cy="0"/>
        </a:xfrm>
      </p:grpSpPr>
      <p:sp>
        <p:nvSpPr>
          <p:cNvPr id="57" name="Google Shape;57;p41"/>
          <p:cNvSpPr/>
          <p:nvPr/>
        </p:nvSpPr>
        <p:spPr>
          <a:xfrm>
            <a:off x="0" y="0"/>
            <a:ext cx="4141307"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 name="Google Shape;58;p41"/>
          <p:cNvSpPr txBox="1">
            <a:spLocks noGrp="1"/>
          </p:cNvSpPr>
          <p:nvPr>
            <p:ph type="title"/>
          </p:nvPr>
        </p:nvSpPr>
        <p:spPr>
          <a:xfrm>
            <a:off x="323318" y="1841500"/>
            <a:ext cx="3494670"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44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dirty="0"/>
              <a:t>Kliknite da biste uredili stil naslova matrice</a:t>
            </a:r>
            <a:endParaRPr dirty="0"/>
          </a:p>
        </p:txBody>
      </p:sp>
      <p:sp>
        <p:nvSpPr>
          <p:cNvPr id="59" name="Google Shape;59;p41"/>
          <p:cNvSpPr txBox="1">
            <a:spLocks noGrp="1"/>
          </p:cNvSpPr>
          <p:nvPr>
            <p:ph type="body" idx="1"/>
          </p:nvPr>
        </p:nvSpPr>
        <p:spPr>
          <a:xfrm>
            <a:off x="323318" y="3868080"/>
            <a:ext cx="3494670" cy="142844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600"/>
              <a:buNone/>
              <a:defRPr sz="2800" b="0" i="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pPr lvl="0"/>
            <a:r>
              <a:rPr lang="hr-HR" dirty="0"/>
              <a:t>Kliknite da biste uredili matrice</a:t>
            </a:r>
          </a:p>
        </p:txBody>
      </p:sp>
      <p:grpSp>
        <p:nvGrpSpPr>
          <p:cNvPr id="61" name="Google Shape;61;p41"/>
          <p:cNvGrpSpPr/>
          <p:nvPr/>
        </p:nvGrpSpPr>
        <p:grpSpPr>
          <a:xfrm rot="10800000" flipH="1">
            <a:off x="0" y="6766560"/>
            <a:ext cx="12192000" cy="137159"/>
            <a:chOff x="0" y="6612673"/>
            <a:chExt cx="10036100" cy="245327"/>
          </a:xfrm>
        </p:grpSpPr>
        <p:sp>
          <p:nvSpPr>
            <p:cNvPr id="62" name="Google Shape;62;p41"/>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3" name="Google Shape;63;p41"/>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4" name="Google Shape;64;p41"/>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5" name="Google Shape;65;p41"/>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6" name="Google Shape;66;p41"/>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3" name="Rezervirano mjesto sadržaja 2">
            <a:extLst>
              <a:ext uri="{FF2B5EF4-FFF2-40B4-BE49-F238E27FC236}">
                <a16:creationId xmlns:a16="http://schemas.microsoft.com/office/drawing/2014/main" id="{22ACDFF6-FCF7-4B9A-B922-7262AC93A41E}"/>
              </a:ext>
            </a:extLst>
          </p:cNvPr>
          <p:cNvSpPr>
            <a:spLocks noGrp="1"/>
          </p:cNvSpPr>
          <p:nvPr>
            <p:ph sz="quarter" idx="10"/>
          </p:nvPr>
        </p:nvSpPr>
        <p:spPr>
          <a:xfrm>
            <a:off x="4305300" y="495300"/>
            <a:ext cx="7562850" cy="6045200"/>
          </a:xfrm>
        </p:spPr>
        <p:txBody>
          <a:bodyPr/>
          <a:lstStyle>
            <a:lvl1pPr>
              <a:defRPr>
                <a:latin typeface="Open Sans Light" panose="020B0306030504020204" pitchFamily="34" charset="0"/>
                <a:ea typeface="Open Sans Light" panose="020B0306030504020204" pitchFamily="34" charset="0"/>
                <a:cs typeface="Open Sans Light" panose="020B0306030504020204" pitchFamily="34" charset="0"/>
              </a:defRPr>
            </a:lvl1pPr>
            <a:lvl2pPr>
              <a:defRPr>
                <a:latin typeface="Open Sans Light" panose="020B0306030504020204" pitchFamily="34" charset="0"/>
                <a:ea typeface="Open Sans Light" panose="020B0306030504020204" pitchFamily="34" charset="0"/>
                <a:cs typeface="Open Sans Light" panose="020B0306030504020204" pitchFamily="34" charset="0"/>
              </a:defRPr>
            </a:lvl2pPr>
            <a:lvl3pPr>
              <a:defRPr>
                <a:latin typeface="Open Sans Light" panose="020B0306030504020204" pitchFamily="34" charset="0"/>
                <a:ea typeface="Open Sans Light" panose="020B0306030504020204" pitchFamily="34" charset="0"/>
                <a:cs typeface="Open Sans Light" panose="020B0306030504020204" pitchFamily="34" charset="0"/>
              </a:defRPr>
            </a:lvl3pPr>
            <a:lvl4pPr>
              <a:defRPr>
                <a:latin typeface="Open Sans Light" panose="020B0306030504020204" pitchFamily="34" charset="0"/>
                <a:ea typeface="Open Sans Light" panose="020B0306030504020204" pitchFamily="34" charset="0"/>
                <a:cs typeface="Open Sans Light" panose="020B0306030504020204" pitchFamily="34" charset="0"/>
              </a:defRPr>
            </a:lvl4pPr>
            <a:lvl5pPr>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Tree>
    <p:extLst>
      <p:ext uri="{BB962C8B-B14F-4D97-AF65-F5344CB8AC3E}">
        <p14:creationId xmlns:p14="http://schemas.microsoft.com/office/powerpoint/2010/main" val="20249376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1"/>
        <p:cNvGrpSpPr/>
        <p:nvPr/>
      </p:nvGrpSpPr>
      <p:grpSpPr>
        <a:xfrm>
          <a:off x="0" y="0"/>
          <a:ext cx="0" cy="0"/>
          <a:chOff x="0" y="0"/>
          <a:chExt cx="0" cy="0"/>
        </a:xfrm>
      </p:grpSpPr>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2" name="Naslov 1">
            <a:extLst>
              <a:ext uri="{FF2B5EF4-FFF2-40B4-BE49-F238E27FC236}">
                <a16:creationId xmlns:a16="http://schemas.microsoft.com/office/drawing/2014/main" id="{60877552-7762-4BD2-95B0-75CF1D2F98D5}"/>
              </a:ext>
            </a:extLst>
          </p:cNvPr>
          <p:cNvSpPr>
            <a:spLocks noGrp="1"/>
          </p:cNvSpPr>
          <p:nvPr>
            <p:ph type="title"/>
          </p:nvPr>
        </p:nvSpPr>
        <p:spPr/>
        <p:txBody>
          <a:bodyPr/>
          <a:lstStyle/>
          <a:p>
            <a:r>
              <a:rPr lang="hr-HR"/>
              <a:t>Kliknite da biste uredili stil naslova matrice</a:t>
            </a:r>
          </a:p>
        </p:txBody>
      </p:sp>
      <p:sp>
        <p:nvSpPr>
          <p:cNvPr id="4" name="Rezervirano mjesto teksta 3">
            <a:extLst>
              <a:ext uri="{FF2B5EF4-FFF2-40B4-BE49-F238E27FC236}">
                <a16:creationId xmlns:a16="http://schemas.microsoft.com/office/drawing/2014/main" id="{73902E12-F1C5-42B1-892B-0702B02B3B8C}"/>
              </a:ext>
            </a:extLst>
          </p:cNvPr>
          <p:cNvSpPr>
            <a:spLocks noGrp="1"/>
          </p:cNvSpPr>
          <p:nvPr>
            <p:ph type="body" sz="quarter" idx="10"/>
          </p:nvPr>
        </p:nvSpPr>
        <p:spPr>
          <a:xfrm>
            <a:off x="838200" y="1982788"/>
            <a:ext cx="10515600" cy="4619625"/>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Tree>
    <p:extLst>
      <p:ext uri="{BB962C8B-B14F-4D97-AF65-F5344CB8AC3E}">
        <p14:creationId xmlns:p14="http://schemas.microsoft.com/office/powerpoint/2010/main" val="3524469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1"/>
        <p:cNvGrpSpPr/>
        <p:nvPr/>
      </p:nvGrpSpPr>
      <p:grpSpPr>
        <a:xfrm>
          <a:off x="0" y="0"/>
          <a:ext cx="0" cy="0"/>
          <a:chOff x="0" y="0"/>
          <a:chExt cx="0" cy="0"/>
        </a:xfrm>
      </p:grpSpPr>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4" name="Rezervirano mjesto teksta 3">
            <a:extLst>
              <a:ext uri="{FF2B5EF4-FFF2-40B4-BE49-F238E27FC236}">
                <a16:creationId xmlns:a16="http://schemas.microsoft.com/office/drawing/2014/main" id="{73902E12-F1C5-42B1-892B-0702B02B3B8C}"/>
              </a:ext>
            </a:extLst>
          </p:cNvPr>
          <p:cNvSpPr>
            <a:spLocks noGrp="1"/>
          </p:cNvSpPr>
          <p:nvPr>
            <p:ph type="body" sz="quarter" idx="10"/>
          </p:nvPr>
        </p:nvSpPr>
        <p:spPr>
          <a:xfrm>
            <a:off x="7442200" y="533400"/>
            <a:ext cx="4445000" cy="6069013"/>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10" name="Google Shape;22;p6">
            <a:extLst>
              <a:ext uri="{FF2B5EF4-FFF2-40B4-BE49-F238E27FC236}">
                <a16:creationId xmlns:a16="http://schemas.microsoft.com/office/drawing/2014/main" id="{BD6C43FE-7A67-4F78-8441-B61F498FD34A}"/>
              </a:ext>
            </a:extLst>
          </p:cNvPr>
          <p:cNvSpPr/>
          <p:nvPr userDrawn="1"/>
        </p:nvSpPr>
        <p:spPr>
          <a:xfrm>
            <a:off x="0" y="0"/>
            <a:ext cx="7315200" cy="6766559"/>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 name="Naslov 1">
            <a:extLst>
              <a:ext uri="{FF2B5EF4-FFF2-40B4-BE49-F238E27FC236}">
                <a16:creationId xmlns:a16="http://schemas.microsoft.com/office/drawing/2014/main" id="{60877552-7762-4BD2-95B0-75CF1D2F98D5}"/>
              </a:ext>
            </a:extLst>
          </p:cNvPr>
          <p:cNvSpPr>
            <a:spLocks noGrp="1"/>
          </p:cNvSpPr>
          <p:nvPr>
            <p:ph type="title"/>
          </p:nvPr>
        </p:nvSpPr>
        <p:spPr>
          <a:xfrm>
            <a:off x="622299" y="2766218"/>
            <a:ext cx="5473700" cy="1325563"/>
          </a:xfrm>
        </p:spPr>
        <p:txBody>
          <a:bodyPr anchor="ctr">
            <a:noAutofit/>
          </a:bodyPr>
          <a:lstStyle>
            <a:lvl1pPr>
              <a:defRPr sz="6000" b="1">
                <a:solidFill>
                  <a:schemeClr val="bg1"/>
                </a:solidFill>
              </a:defRPr>
            </a:lvl1pPr>
          </a:lstStyle>
          <a:p>
            <a:r>
              <a:rPr lang="hr-HR" dirty="0"/>
              <a:t>Kliknite da biste uredili stil naslova matrice</a:t>
            </a:r>
          </a:p>
        </p:txBody>
      </p:sp>
    </p:spTree>
    <p:extLst>
      <p:ext uri="{BB962C8B-B14F-4D97-AF65-F5344CB8AC3E}">
        <p14:creationId xmlns:p14="http://schemas.microsoft.com/office/powerpoint/2010/main" val="2413827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1"/>
        <p:cNvGrpSpPr/>
        <p:nvPr/>
      </p:nvGrpSpPr>
      <p:grpSpPr>
        <a:xfrm>
          <a:off x="0" y="0"/>
          <a:ext cx="0" cy="0"/>
          <a:chOff x="0" y="0"/>
          <a:chExt cx="0" cy="0"/>
        </a:xfrm>
      </p:grpSpPr>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4" name="Rezervirano mjesto teksta 3">
            <a:extLst>
              <a:ext uri="{FF2B5EF4-FFF2-40B4-BE49-F238E27FC236}">
                <a16:creationId xmlns:a16="http://schemas.microsoft.com/office/drawing/2014/main" id="{73902E12-F1C5-42B1-892B-0702B02B3B8C}"/>
              </a:ext>
            </a:extLst>
          </p:cNvPr>
          <p:cNvSpPr>
            <a:spLocks noGrp="1"/>
          </p:cNvSpPr>
          <p:nvPr>
            <p:ph type="body" sz="quarter" idx="10"/>
          </p:nvPr>
        </p:nvSpPr>
        <p:spPr>
          <a:xfrm>
            <a:off x="6336632" y="533400"/>
            <a:ext cx="5550568" cy="6069013"/>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sp>
        <p:nvSpPr>
          <p:cNvPr id="10" name="Google Shape;22;p6">
            <a:extLst>
              <a:ext uri="{FF2B5EF4-FFF2-40B4-BE49-F238E27FC236}">
                <a16:creationId xmlns:a16="http://schemas.microsoft.com/office/drawing/2014/main" id="{BD6C43FE-7A67-4F78-8441-B61F498FD34A}"/>
              </a:ext>
            </a:extLst>
          </p:cNvPr>
          <p:cNvSpPr/>
          <p:nvPr userDrawn="1"/>
        </p:nvSpPr>
        <p:spPr>
          <a:xfrm>
            <a:off x="0" y="0"/>
            <a:ext cx="6095999" cy="6766559"/>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 name="Naslov 1">
            <a:extLst>
              <a:ext uri="{FF2B5EF4-FFF2-40B4-BE49-F238E27FC236}">
                <a16:creationId xmlns:a16="http://schemas.microsoft.com/office/drawing/2014/main" id="{60877552-7762-4BD2-95B0-75CF1D2F98D5}"/>
              </a:ext>
            </a:extLst>
          </p:cNvPr>
          <p:cNvSpPr>
            <a:spLocks noGrp="1"/>
          </p:cNvSpPr>
          <p:nvPr>
            <p:ph type="title"/>
          </p:nvPr>
        </p:nvSpPr>
        <p:spPr>
          <a:xfrm>
            <a:off x="622299" y="2766218"/>
            <a:ext cx="3163638" cy="1325563"/>
          </a:xfrm>
        </p:spPr>
        <p:txBody>
          <a:bodyPr anchor="ctr">
            <a:noAutofit/>
          </a:bodyPr>
          <a:lstStyle>
            <a:lvl1pPr>
              <a:defRPr sz="6000" b="1">
                <a:solidFill>
                  <a:schemeClr val="bg1"/>
                </a:solidFill>
              </a:defRPr>
            </a:lvl1pPr>
          </a:lstStyle>
          <a:p>
            <a:r>
              <a:rPr lang="hr-HR" dirty="0"/>
              <a:t>Kliknite da biste uredili stil naslova matrice</a:t>
            </a:r>
          </a:p>
        </p:txBody>
      </p:sp>
    </p:spTree>
    <p:extLst>
      <p:ext uri="{BB962C8B-B14F-4D97-AF65-F5344CB8AC3E}">
        <p14:creationId xmlns:p14="http://schemas.microsoft.com/office/powerpoint/2010/main" val="307774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Photo">
  <p:cSld name="1_Title and Photo">
    <p:spTree>
      <p:nvGrpSpPr>
        <p:cNvPr id="1" name="Shape 20"/>
        <p:cNvGrpSpPr/>
        <p:nvPr/>
      </p:nvGrpSpPr>
      <p:grpSpPr>
        <a:xfrm>
          <a:off x="0" y="0"/>
          <a:ext cx="0" cy="0"/>
          <a:chOff x="0" y="0"/>
          <a:chExt cx="0" cy="0"/>
        </a:xfrm>
      </p:grpSpPr>
      <p:sp>
        <p:nvSpPr>
          <p:cNvPr id="21" name="Google Shape;21;p40"/>
          <p:cNvSpPr/>
          <p:nvPr/>
        </p:nvSpPr>
        <p:spPr>
          <a:xfrm>
            <a:off x="0" y="0"/>
            <a:ext cx="48768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 name="Google Shape;22;p40"/>
          <p:cNvSpPr txBox="1">
            <a:spLocks noGrp="1"/>
          </p:cNvSpPr>
          <p:nvPr>
            <p:ph type="title"/>
          </p:nvPr>
        </p:nvSpPr>
        <p:spPr>
          <a:xfrm>
            <a:off x="576816" y="2582862"/>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60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grpSp>
        <p:nvGrpSpPr>
          <p:cNvPr id="23" name="Google Shape;23;p40"/>
          <p:cNvGrpSpPr/>
          <p:nvPr/>
        </p:nvGrpSpPr>
        <p:grpSpPr>
          <a:xfrm rot="10800000" flipH="1">
            <a:off x="0" y="6766560"/>
            <a:ext cx="12192000" cy="137159"/>
            <a:chOff x="0" y="6612673"/>
            <a:chExt cx="10036100" cy="245327"/>
          </a:xfrm>
        </p:grpSpPr>
        <p:sp>
          <p:nvSpPr>
            <p:cNvPr id="24" name="Google Shape;24;p40"/>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5" name="Google Shape;25;p40"/>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6" name="Google Shape;26;p40"/>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7" name="Google Shape;27;p40"/>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8" name="Google Shape;28;p40"/>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29" name="Google Shape;29;p40"/>
          <p:cNvSpPr>
            <a:spLocks noGrp="1"/>
          </p:cNvSpPr>
          <p:nvPr>
            <p:ph type="pic" idx="2"/>
          </p:nvPr>
        </p:nvSpPr>
        <p:spPr>
          <a:xfrm>
            <a:off x="4876800" y="0"/>
            <a:ext cx="7315200" cy="67659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Open Sans"/>
                <a:ea typeface="Open Sans"/>
                <a:cs typeface="Open Sans"/>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hr-HR"/>
              <a:t>Kliknite ikonu da biste dodali  sliku</a:t>
            </a:r>
            <a:endParaRPr/>
          </a:p>
        </p:txBody>
      </p:sp>
    </p:spTree>
    <p:extLst>
      <p:ext uri="{BB962C8B-B14F-4D97-AF65-F5344CB8AC3E}">
        <p14:creationId xmlns:p14="http://schemas.microsoft.com/office/powerpoint/2010/main" val="34218767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Open Sans"/>
                <a:ea typeface="Open Sans"/>
                <a:cs typeface="Open Sans"/>
                <a:sym typeface="Open Sans"/>
              </a:defRPr>
            </a:lvl1pPr>
            <a:lvl2pPr marL="914400" marR="0" lvl="1" indent="-381000" algn="l" rtl="0">
              <a:lnSpc>
                <a:spcPct val="90000"/>
              </a:lnSpc>
              <a:spcBef>
                <a:spcPts val="500"/>
              </a:spcBef>
              <a:spcAft>
                <a:spcPts val="0"/>
              </a:spcAft>
              <a:buClr>
                <a:srgbClr val="000000"/>
              </a:buClr>
              <a:buSzPts val="2400"/>
              <a:buFont typeface="Arial"/>
              <a:buChar char="•"/>
              <a:defRPr sz="2400" b="0" i="0" u="none" strike="noStrike" cap="none">
                <a:solidFill>
                  <a:srgbClr val="000000"/>
                </a:solidFill>
                <a:latin typeface="Open Sans"/>
                <a:ea typeface="Open Sans"/>
                <a:cs typeface="Open Sans"/>
                <a:sym typeface="Open Sans"/>
              </a:defRPr>
            </a:lvl2pPr>
            <a:lvl3pPr marL="1371600" marR="0" lvl="2" indent="-355600" algn="l" rtl="0">
              <a:lnSpc>
                <a:spcPct val="90000"/>
              </a:lnSpc>
              <a:spcBef>
                <a:spcPts val="500"/>
              </a:spcBef>
              <a:spcAft>
                <a:spcPts val="0"/>
              </a:spcAft>
              <a:buClr>
                <a:srgbClr val="000000"/>
              </a:buClr>
              <a:buSzPts val="2000"/>
              <a:buFont typeface="Arial"/>
              <a:buChar char="•"/>
              <a:defRPr sz="2000" b="0" i="0" u="none" strike="noStrike" cap="none">
                <a:solidFill>
                  <a:srgbClr val="000000"/>
                </a:solidFill>
                <a:latin typeface="Open Sans"/>
                <a:ea typeface="Open Sans"/>
                <a:cs typeface="Open Sans"/>
                <a:sym typeface="Open Sans"/>
              </a:defRPr>
            </a:lvl3pPr>
            <a:lvl4pPr marL="1828800" marR="0" lvl="3"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Open Sans"/>
                <a:ea typeface="Open Sans"/>
                <a:cs typeface="Open Sans"/>
                <a:sym typeface="Open Sans"/>
              </a:defRPr>
            </a:lvl4pPr>
            <a:lvl5pPr marL="2286000" marR="0" lvl="4"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Open Sans"/>
                <a:ea typeface="Open Sans"/>
                <a:cs typeface="Open Sans"/>
                <a:sym typeface="Open Sans"/>
              </a:defRPr>
            </a:lvl5pPr>
            <a:lvl6pPr marL="2743200" marR="0" lvl="5"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6pPr>
            <a:lvl7pPr marL="3200400" marR="0" lvl="6"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7pPr>
            <a:lvl8pPr marL="3657600" marR="0" lvl="7"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8pPr>
            <a:lvl9pPr marL="4114800" marR="0" lvl="8"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9pPr>
          </a:lstStyle>
          <a:p>
            <a:endParaRPr dirty="0"/>
          </a:p>
        </p:txBody>
      </p:sp>
      <p:sp>
        <p:nvSpPr>
          <p:cNvPr id="11" name="Google Shape;11;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rgbClr val="000000"/>
              </a:buClr>
              <a:buSzPts val="4400"/>
              <a:buFont typeface="Open Sans Light"/>
              <a:buNone/>
              <a:defRPr sz="4400" b="0" i="0" u="none" strike="noStrike" cap="none">
                <a:solidFill>
                  <a:srgbClr val="000000"/>
                </a:solidFill>
                <a:latin typeface="Open Sans Light"/>
                <a:ea typeface="Open Sans Light"/>
                <a:cs typeface="Open Sans Light"/>
                <a:sym typeface="Open Sans Ligh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spTree>
    <p:extLst>
      <p:ext uri="{BB962C8B-B14F-4D97-AF65-F5344CB8AC3E}">
        <p14:creationId xmlns:p14="http://schemas.microsoft.com/office/powerpoint/2010/main" val="4196816224"/>
      </p:ext>
    </p:extLst>
  </p:cSld>
  <p:clrMap bg1="lt1" tx1="dk1" bg2="dk2" tx2="lt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 id="2147483670" r:id="rId5"/>
    <p:sldLayoutId id="2147483671" r:id="rId6"/>
    <p:sldLayoutId id="2147483678" r:id="rId7"/>
    <p:sldLayoutId id="2147483682" r:id="rId8"/>
    <p:sldLayoutId id="2147483681" r:id="rId9"/>
    <p:sldLayoutId id="2147483673" r:id="rId10"/>
    <p:sldLayoutId id="2147483669" r:id="rId11"/>
    <p:sldLayoutId id="2147483672" r:id="rId12"/>
    <p:sldLayoutId id="2147483677" r:id="rId13"/>
    <p:sldLayoutId id="2147483667" r:id="rId14"/>
    <p:sldLayoutId id="2147483680" r:id="rId15"/>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1" i="0" u="none" strike="noStrike" cap="none">
          <a:solidFill>
            <a:schemeClr val="tx1"/>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chemeClr val="tx1"/>
          </a:solidFill>
          <a:latin typeface="Open Sans Light" panose="020B0306030504020204" pitchFamily="34" charset="0"/>
          <a:ea typeface="Open Sans Light" panose="020B0306030504020204" pitchFamily="34" charset="0"/>
          <a:cs typeface="Open Sans Light" panose="020B0306030504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Open Sans"/>
                <a:ea typeface="Open Sans"/>
                <a:cs typeface="Open Sans"/>
                <a:sym typeface="Open Sans"/>
              </a:defRPr>
            </a:lvl1pPr>
            <a:lvl2pPr marL="914400" marR="0" lvl="1" indent="-381000" algn="l" rtl="0">
              <a:lnSpc>
                <a:spcPct val="90000"/>
              </a:lnSpc>
              <a:spcBef>
                <a:spcPts val="500"/>
              </a:spcBef>
              <a:spcAft>
                <a:spcPts val="0"/>
              </a:spcAft>
              <a:buClr>
                <a:srgbClr val="000000"/>
              </a:buClr>
              <a:buSzPts val="2400"/>
              <a:buFont typeface="Arial"/>
              <a:buChar char="•"/>
              <a:defRPr sz="2400" b="0" i="0" u="none" strike="noStrike" cap="none">
                <a:solidFill>
                  <a:srgbClr val="000000"/>
                </a:solidFill>
                <a:latin typeface="Open Sans"/>
                <a:ea typeface="Open Sans"/>
                <a:cs typeface="Open Sans"/>
                <a:sym typeface="Open Sans"/>
              </a:defRPr>
            </a:lvl2pPr>
            <a:lvl3pPr marL="1371600" marR="0" lvl="2" indent="-355600" algn="l" rtl="0">
              <a:lnSpc>
                <a:spcPct val="90000"/>
              </a:lnSpc>
              <a:spcBef>
                <a:spcPts val="500"/>
              </a:spcBef>
              <a:spcAft>
                <a:spcPts val="0"/>
              </a:spcAft>
              <a:buClr>
                <a:srgbClr val="000000"/>
              </a:buClr>
              <a:buSzPts val="2000"/>
              <a:buFont typeface="Arial"/>
              <a:buChar char="•"/>
              <a:defRPr sz="2000" b="0" i="0" u="none" strike="noStrike" cap="none">
                <a:solidFill>
                  <a:srgbClr val="000000"/>
                </a:solidFill>
                <a:latin typeface="Open Sans"/>
                <a:ea typeface="Open Sans"/>
                <a:cs typeface="Open Sans"/>
                <a:sym typeface="Open Sans"/>
              </a:defRPr>
            </a:lvl3pPr>
            <a:lvl4pPr marL="1828800" marR="0" lvl="3"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Open Sans"/>
                <a:ea typeface="Open Sans"/>
                <a:cs typeface="Open Sans"/>
                <a:sym typeface="Open Sans"/>
              </a:defRPr>
            </a:lvl4pPr>
            <a:lvl5pPr marL="2286000" marR="0" lvl="4"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Open Sans"/>
                <a:ea typeface="Open Sans"/>
                <a:cs typeface="Open Sans"/>
                <a:sym typeface="Open Sans"/>
              </a:defRPr>
            </a:lvl5pPr>
            <a:lvl6pPr marL="2743200" marR="0" lvl="5"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6pPr>
            <a:lvl7pPr marL="3200400" marR="0" lvl="6"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7pPr>
            <a:lvl8pPr marL="3657600" marR="0" lvl="7"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8pPr>
            <a:lvl9pPr marL="4114800" marR="0" lvl="8"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9pPr>
          </a:lstStyle>
          <a:p>
            <a:endParaRPr dirty="0"/>
          </a:p>
        </p:txBody>
      </p:sp>
      <p:sp>
        <p:nvSpPr>
          <p:cNvPr id="11" name="Google Shape;11;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rgbClr val="000000"/>
              </a:buClr>
              <a:buSzPts val="4400"/>
              <a:buFont typeface="Open Sans Light"/>
              <a:buNone/>
              <a:defRPr sz="4400" b="0" i="0" u="none" strike="noStrike" cap="none">
                <a:solidFill>
                  <a:srgbClr val="000000"/>
                </a:solidFill>
                <a:latin typeface="Open Sans Light"/>
                <a:ea typeface="Open Sans Light"/>
                <a:cs typeface="Open Sans Light"/>
                <a:sym typeface="Open Sans Ligh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spTree>
    <p:extLst>
      <p:ext uri="{BB962C8B-B14F-4D97-AF65-F5344CB8AC3E}">
        <p14:creationId xmlns:p14="http://schemas.microsoft.com/office/powerpoint/2010/main" val="498575243"/>
      </p:ext>
    </p:extLst>
  </p:cSld>
  <p:clrMap bg1="lt1" tx1="dk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1" i="0" u="none" strike="noStrike" cap="none">
          <a:solidFill>
            <a:schemeClr val="tx1"/>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chemeClr val="tx1"/>
          </a:solidFill>
          <a:latin typeface="Open Sans Light" panose="020B0306030504020204" pitchFamily="34" charset="0"/>
          <a:ea typeface="Open Sans Light" panose="020B0306030504020204" pitchFamily="34" charset="0"/>
          <a:cs typeface="Open Sans Light" panose="020B0306030504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9.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30.jpg"/></Relationships>
</file>

<file path=ppt/slides/_rels/slide3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5.xml"/><Relationship Id="rId1" Type="http://schemas.openxmlformats.org/officeDocument/2006/relationships/slideLayout" Target="../slideLayouts/slideLayout3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hyperlink" Target="mailto:helpdesk@skole.hr" TargetMode="External"/><Relationship Id="rId5" Type="http://schemas.openxmlformats.org/officeDocument/2006/relationships/hyperlink" Target="mailto:e-skole-edukacija@skole.hr" TargetMode="External"/><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911D7752-9DCF-4CF9-8FBE-061F46EF2555}"/>
              </a:ext>
            </a:extLst>
          </p:cNvPr>
          <p:cNvSpPr>
            <a:spLocks noGrp="1"/>
          </p:cNvSpPr>
          <p:nvPr>
            <p:ph type="title"/>
          </p:nvPr>
        </p:nvSpPr>
        <p:spPr>
          <a:xfrm>
            <a:off x="4032798" y="2940452"/>
            <a:ext cx="8267701" cy="1600200"/>
          </a:xfrm>
        </p:spPr>
        <p:txBody>
          <a:bodyPr/>
          <a:lstStyle/>
          <a:p>
            <a:r>
              <a:rPr lang="pl-PL" sz="4800" dirty="0">
                <a:latin typeface="Open Sans" panose="020B0606030504020204" pitchFamily="34" charset="0"/>
                <a:ea typeface="Open Sans" panose="020B0606030504020204" pitchFamily="34" charset="0"/>
                <a:cs typeface="Open Sans" panose="020B0606030504020204" pitchFamily="34" charset="0"/>
              </a:rPr>
              <a:t>Upotreba interaktivnih ekrana u nastavi</a:t>
            </a:r>
            <a:endParaRPr lang="hr-HR" sz="4800" b="0" dirty="0">
              <a:latin typeface="Open Sans" panose="020B0606030504020204" pitchFamily="34" charset="0"/>
              <a:ea typeface="Open Sans" panose="020B0606030504020204" pitchFamily="34" charset="0"/>
              <a:cs typeface="Open Sans" panose="020B0606030504020204" pitchFamily="34" charset="0"/>
            </a:endParaRPr>
          </a:p>
        </p:txBody>
      </p:sp>
      <p:sp>
        <p:nvSpPr>
          <p:cNvPr id="5" name="Rezervirano mjesto teksta 4">
            <a:extLst>
              <a:ext uri="{FF2B5EF4-FFF2-40B4-BE49-F238E27FC236}">
                <a16:creationId xmlns:a16="http://schemas.microsoft.com/office/drawing/2014/main" id="{357363C6-2FB0-445A-9C49-219CF3C5BC9A}"/>
              </a:ext>
            </a:extLst>
          </p:cNvPr>
          <p:cNvSpPr>
            <a:spLocks noGrp="1"/>
          </p:cNvSpPr>
          <p:nvPr>
            <p:ph type="body" idx="1"/>
          </p:nvPr>
        </p:nvSpPr>
        <p:spPr>
          <a:xfrm>
            <a:off x="5044936" y="4992688"/>
            <a:ext cx="5861589" cy="940797"/>
          </a:xfrm>
        </p:spPr>
        <p:txBody>
          <a:bodyPr anchor="ctr">
            <a:normAutofit/>
          </a:bodyPr>
          <a:lstStyle/>
          <a:p>
            <a:r>
              <a:rPr lang="hr-HR" sz="1800" dirty="0"/>
              <a:t>Predavač/predavačica</a:t>
            </a:r>
          </a:p>
        </p:txBody>
      </p:sp>
      <p:pic>
        <p:nvPicPr>
          <p:cNvPr id="6" name="Google Shape;335;p35">
            <a:extLst>
              <a:ext uri="{FF2B5EF4-FFF2-40B4-BE49-F238E27FC236}">
                <a16:creationId xmlns:a16="http://schemas.microsoft.com/office/drawing/2014/main" id="{81992D0B-AB2A-434D-B0C9-9FB175C6FC50}"/>
              </a:ext>
            </a:extLst>
          </p:cNvPr>
          <p:cNvPicPr preferRelativeResize="0"/>
          <p:nvPr/>
        </p:nvPicPr>
        <p:blipFill rotWithShape="1">
          <a:blip r:embed="rId3">
            <a:alphaModFix/>
          </a:blip>
          <a:srcRect b="23592"/>
          <a:stretch/>
        </p:blipFill>
        <p:spPr>
          <a:xfrm>
            <a:off x="6888827" y="389821"/>
            <a:ext cx="1659749" cy="1721112"/>
          </a:xfrm>
          <a:prstGeom prst="rect">
            <a:avLst/>
          </a:prstGeom>
          <a:noFill/>
          <a:ln>
            <a:noFill/>
          </a:ln>
        </p:spPr>
      </p:pic>
    </p:spTree>
    <p:extLst>
      <p:ext uri="{BB962C8B-B14F-4D97-AF65-F5344CB8AC3E}">
        <p14:creationId xmlns:p14="http://schemas.microsoft.com/office/powerpoint/2010/main" val="1863201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teksta 1">
            <a:extLst>
              <a:ext uri="{FF2B5EF4-FFF2-40B4-BE49-F238E27FC236}">
                <a16:creationId xmlns:a16="http://schemas.microsoft.com/office/drawing/2014/main" id="{01A3FEF8-E620-6799-DF7A-66214E783EE8}"/>
              </a:ext>
            </a:extLst>
          </p:cNvPr>
          <p:cNvSpPr>
            <a:spLocks noGrp="1"/>
          </p:cNvSpPr>
          <p:nvPr>
            <p:ph type="body" sz="quarter" idx="10"/>
          </p:nvPr>
        </p:nvSpPr>
        <p:spPr/>
        <p:txBody>
          <a:bodyPr>
            <a:normAutofit lnSpcReduction="10000"/>
          </a:bodyPr>
          <a:lstStyle/>
          <a:p>
            <a:r>
              <a:rPr lang="hr-BA" dirty="0">
                <a:latin typeface="Open Sans" panose="020B0606030504020204" pitchFamily="34" charset="0"/>
                <a:ea typeface="Open Sans" panose="020B0606030504020204" pitchFamily="34" charset="0"/>
                <a:cs typeface="Open Sans" panose="020B0606030504020204" pitchFamily="34" charset="0"/>
              </a:rPr>
              <a:t>Upotreba online igara (npr. </a:t>
            </a:r>
            <a:r>
              <a:rPr lang="hr-BA" dirty="0" err="1">
                <a:latin typeface="Open Sans" panose="020B0606030504020204" pitchFamily="34" charset="0"/>
                <a:ea typeface="Open Sans" panose="020B0606030504020204" pitchFamily="34" charset="0"/>
                <a:cs typeface="Open Sans" panose="020B0606030504020204" pitchFamily="34" charset="0"/>
              </a:rPr>
              <a:t>Kahoot</a:t>
            </a:r>
            <a:r>
              <a:rPr lang="hr-BA" dirty="0">
                <a:latin typeface="Open Sans" panose="020B0606030504020204" pitchFamily="34" charset="0"/>
                <a:ea typeface="Open Sans" panose="020B0606030504020204" pitchFamily="34" charset="0"/>
                <a:cs typeface="Open Sans" panose="020B0606030504020204" pitchFamily="34" charset="0"/>
              </a:rPr>
              <a:t>) za motivaciju učenika</a:t>
            </a:r>
          </a:p>
          <a:p>
            <a:r>
              <a:rPr lang="hr-BA" dirty="0">
                <a:latin typeface="Open Sans" panose="020B0606030504020204" pitchFamily="34" charset="0"/>
                <a:ea typeface="Open Sans" panose="020B0606030504020204" pitchFamily="34" charset="0"/>
                <a:cs typeface="Open Sans" panose="020B0606030504020204" pitchFamily="34" charset="0"/>
              </a:rPr>
              <a:t>Raznolikost nastave zbog neograničenih mogućnosti pametnih uređaja</a:t>
            </a:r>
          </a:p>
          <a:p>
            <a:r>
              <a:rPr lang="hr-BA" dirty="0">
                <a:latin typeface="Open Sans" panose="020B0606030504020204" pitchFamily="34" charset="0"/>
                <a:ea typeface="Open Sans" panose="020B0606030504020204" pitchFamily="34" charset="0"/>
                <a:cs typeface="Open Sans" panose="020B0606030504020204" pitchFamily="34" charset="0"/>
              </a:rPr>
              <a:t>Brz pronalazak informacija (npr. upotreba online rječnika)</a:t>
            </a:r>
          </a:p>
          <a:p>
            <a:r>
              <a:rPr lang="hr-BA" dirty="0">
                <a:latin typeface="Open Sans" panose="020B0606030504020204" pitchFamily="34" charset="0"/>
                <a:ea typeface="Open Sans" panose="020B0606030504020204" pitchFamily="34" charset="0"/>
                <a:cs typeface="Open Sans" panose="020B0606030504020204" pitchFamily="34" charset="0"/>
              </a:rPr>
              <a:t>Mobilni telefoni su na stolu i omogućavaju nastavniku kontrolu njihovog korištenja</a:t>
            </a:r>
          </a:p>
          <a:p>
            <a:r>
              <a:rPr lang="hr-BA" dirty="0">
                <a:latin typeface="Open Sans" panose="020B0606030504020204" pitchFamily="34" charset="0"/>
                <a:ea typeface="Open Sans" panose="020B0606030504020204" pitchFamily="34" charset="0"/>
                <a:cs typeface="Open Sans" panose="020B0606030504020204" pitchFamily="34" charset="0"/>
              </a:rPr>
              <a:t>Učenici teško stvaraju sadržaje na uređajima</a:t>
            </a:r>
          </a:p>
        </p:txBody>
      </p:sp>
      <p:pic>
        <p:nvPicPr>
          <p:cNvPr id="5" name="Slika 4" descr="Slika na kojoj se prikazuje Mobitel, osoba, spravica, prijenosni komunikacijski uređaj&#10;&#10;Opis je automatski generiran">
            <a:extLst>
              <a:ext uri="{FF2B5EF4-FFF2-40B4-BE49-F238E27FC236}">
                <a16:creationId xmlns:a16="http://schemas.microsoft.com/office/drawing/2014/main" id="{088594B8-823D-E750-8647-429C8668A3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456" y="2358395"/>
            <a:ext cx="4861899" cy="3240000"/>
          </a:xfrm>
          <a:prstGeom prst="rect">
            <a:avLst/>
          </a:prstGeom>
        </p:spPr>
      </p:pic>
      <p:sp>
        <p:nvSpPr>
          <p:cNvPr id="8" name="TekstniOkvir 7">
            <a:extLst>
              <a:ext uri="{FF2B5EF4-FFF2-40B4-BE49-F238E27FC236}">
                <a16:creationId xmlns:a16="http://schemas.microsoft.com/office/drawing/2014/main" id="{667AE31D-6A69-3943-B8D3-DC2EBE121B4D}"/>
              </a:ext>
            </a:extLst>
          </p:cNvPr>
          <p:cNvSpPr txBox="1"/>
          <p:nvPr/>
        </p:nvSpPr>
        <p:spPr>
          <a:xfrm>
            <a:off x="379411" y="533400"/>
            <a:ext cx="5371990" cy="1323439"/>
          </a:xfrm>
          <a:prstGeom prst="rect">
            <a:avLst/>
          </a:prstGeom>
          <a:noFill/>
        </p:spPr>
        <p:txBody>
          <a:bodyPr wrap="square" rtlCol="0">
            <a:spAutoFit/>
          </a:bodyPr>
          <a:lstStyle/>
          <a:p>
            <a:pPr algn="ctr"/>
            <a:r>
              <a:rPr lang="hr-HR" sz="4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Korištenje pametnog telefona</a:t>
            </a:r>
            <a:endParaRPr lang="hr-BA" sz="40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6840814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teksta 1">
            <a:extLst>
              <a:ext uri="{FF2B5EF4-FFF2-40B4-BE49-F238E27FC236}">
                <a16:creationId xmlns:a16="http://schemas.microsoft.com/office/drawing/2014/main" id="{9AF1E4B6-4FD1-1B76-A8D6-2A6B7E33F118}"/>
              </a:ext>
            </a:extLst>
          </p:cNvPr>
          <p:cNvSpPr>
            <a:spLocks noGrp="1"/>
          </p:cNvSpPr>
          <p:nvPr>
            <p:ph type="body" sz="quarter" idx="10"/>
          </p:nvPr>
        </p:nvSpPr>
        <p:spPr/>
        <p:txBody>
          <a:bodyPr>
            <a:normAutofit fontScale="92500"/>
          </a:bodyPr>
          <a:lstStyle/>
          <a:p>
            <a:r>
              <a:rPr lang="hr-HR" dirty="0">
                <a:latin typeface="Open Sans" panose="020B0606030504020204" pitchFamily="34" charset="0"/>
                <a:ea typeface="Open Sans" panose="020B0606030504020204" pitchFamily="34" charset="0"/>
                <a:cs typeface="Open Sans" panose="020B0606030504020204" pitchFamily="34" charset="0"/>
              </a:rPr>
              <a:t>Online igre - </a:t>
            </a:r>
            <a:r>
              <a:rPr lang="hr-HR" dirty="0" err="1">
                <a:latin typeface="Open Sans" panose="020B0606030504020204" pitchFamily="34" charset="0"/>
                <a:ea typeface="Open Sans" panose="020B0606030504020204" pitchFamily="34" charset="0"/>
                <a:cs typeface="Open Sans" panose="020B0606030504020204" pitchFamily="34" charset="0"/>
              </a:rPr>
              <a:t>Bookwidgets</a:t>
            </a:r>
            <a:r>
              <a:rPr lang="hr-HR" dirty="0">
                <a:latin typeface="Open Sans" panose="020B0606030504020204" pitchFamily="34" charset="0"/>
                <a:ea typeface="Open Sans" panose="020B0606030504020204" pitchFamily="34" charset="0"/>
                <a:cs typeface="Open Sans" panose="020B0606030504020204" pitchFamily="34" charset="0"/>
              </a:rPr>
              <a:t>, </a:t>
            </a:r>
            <a:r>
              <a:rPr lang="hr-HR" dirty="0" err="1">
                <a:latin typeface="Open Sans" panose="020B0606030504020204" pitchFamily="34" charset="0"/>
                <a:ea typeface="Open Sans" panose="020B0606030504020204" pitchFamily="34" charset="0"/>
                <a:cs typeface="Open Sans" panose="020B0606030504020204" pitchFamily="34" charset="0"/>
              </a:rPr>
              <a:t>LearningApps</a:t>
            </a:r>
            <a:r>
              <a:rPr lang="hr-HR" dirty="0">
                <a:latin typeface="Open Sans" panose="020B0606030504020204" pitchFamily="34" charset="0"/>
                <a:ea typeface="Open Sans" panose="020B0606030504020204" pitchFamily="34" charset="0"/>
                <a:cs typeface="Open Sans" panose="020B0606030504020204" pitchFamily="34" charset="0"/>
              </a:rPr>
              <a:t>, Google </a:t>
            </a:r>
            <a:r>
              <a:rPr lang="hr-HR" dirty="0" err="1">
                <a:latin typeface="Open Sans" panose="020B0606030504020204" pitchFamily="34" charset="0"/>
                <a:ea typeface="Open Sans" panose="020B0606030504020204" pitchFamily="34" charset="0"/>
                <a:cs typeface="Open Sans" panose="020B0606030504020204" pitchFamily="34" charset="0"/>
              </a:rPr>
              <a:t>Maps</a:t>
            </a:r>
            <a:r>
              <a:rPr lang="hr-HR" dirty="0">
                <a:latin typeface="Open Sans" panose="020B0606030504020204" pitchFamily="34" charset="0"/>
                <a:ea typeface="Open Sans" panose="020B0606030504020204" pitchFamily="34" charset="0"/>
                <a:cs typeface="Open Sans" panose="020B0606030504020204" pitchFamily="34" charset="0"/>
              </a:rPr>
              <a:t>, </a:t>
            </a:r>
            <a:r>
              <a:rPr lang="hr-HR" dirty="0" err="1">
                <a:latin typeface="Open Sans" panose="020B0606030504020204" pitchFamily="34" charset="0"/>
                <a:ea typeface="Open Sans" panose="020B0606030504020204" pitchFamily="34" charset="0"/>
                <a:cs typeface="Open Sans" panose="020B0606030504020204" pitchFamily="34" charset="0"/>
              </a:rPr>
              <a:t>Quizizz</a:t>
            </a:r>
            <a:r>
              <a:rPr lang="hr-HR" dirty="0">
                <a:latin typeface="Open Sans" panose="020B0606030504020204" pitchFamily="34" charset="0"/>
                <a:ea typeface="Open Sans" panose="020B0606030504020204" pitchFamily="34" charset="0"/>
                <a:cs typeface="Open Sans" panose="020B0606030504020204" pitchFamily="34" charset="0"/>
              </a:rPr>
              <a:t>, CARNET-ov e-Laboratorij, </a:t>
            </a:r>
            <a:r>
              <a:rPr lang="hr-HR" dirty="0" err="1">
                <a:latin typeface="Open Sans" panose="020B0606030504020204" pitchFamily="34" charset="0"/>
                <a:ea typeface="Open Sans" panose="020B0606030504020204" pitchFamily="34" charset="0"/>
                <a:cs typeface="Open Sans" panose="020B0606030504020204" pitchFamily="34" charset="0"/>
              </a:rPr>
              <a:t>Worldwall</a:t>
            </a:r>
            <a:r>
              <a:rPr lang="hr-HR" dirty="0">
                <a:latin typeface="Open Sans" panose="020B0606030504020204" pitchFamily="34" charset="0"/>
                <a:ea typeface="Open Sans" panose="020B0606030504020204" pitchFamily="34" charset="0"/>
                <a:cs typeface="Open Sans" panose="020B0606030504020204" pitchFamily="34" charset="0"/>
              </a:rPr>
              <a:t>, </a:t>
            </a:r>
            <a:r>
              <a:rPr lang="hr-HR" dirty="0" err="1">
                <a:latin typeface="Open Sans" panose="020B0606030504020204" pitchFamily="34" charset="0"/>
                <a:ea typeface="Open Sans" panose="020B0606030504020204" pitchFamily="34" charset="0"/>
                <a:cs typeface="Open Sans" panose="020B0606030504020204" pitchFamily="34" charset="0"/>
              </a:rPr>
              <a:t>Thinglink</a:t>
            </a:r>
            <a:r>
              <a:rPr lang="hr-HR" dirty="0">
                <a:latin typeface="Open Sans" panose="020B0606030504020204" pitchFamily="34" charset="0"/>
                <a:ea typeface="Open Sans" panose="020B0606030504020204" pitchFamily="34" charset="0"/>
                <a:cs typeface="Open Sans" panose="020B0606030504020204" pitchFamily="34" charset="0"/>
              </a:rPr>
              <a:t>, </a:t>
            </a:r>
            <a:r>
              <a:rPr lang="hr-HR" dirty="0" err="1">
                <a:latin typeface="Open Sans" panose="020B0606030504020204" pitchFamily="34" charset="0"/>
                <a:ea typeface="Open Sans" panose="020B0606030504020204" pitchFamily="34" charset="0"/>
                <a:cs typeface="Open Sans" panose="020B0606030504020204" pitchFamily="34" charset="0"/>
              </a:rPr>
              <a:t>Popplet</a:t>
            </a:r>
            <a:r>
              <a:rPr lang="hr-HR" dirty="0">
                <a:latin typeface="Open Sans" panose="020B0606030504020204" pitchFamily="34" charset="0"/>
                <a:ea typeface="Open Sans" panose="020B0606030504020204" pitchFamily="34" charset="0"/>
                <a:cs typeface="Open Sans" panose="020B0606030504020204" pitchFamily="34" charset="0"/>
              </a:rPr>
              <a:t>, </a:t>
            </a:r>
            <a:r>
              <a:rPr lang="hr-HR" dirty="0" err="1">
                <a:latin typeface="Open Sans" panose="020B0606030504020204" pitchFamily="34" charset="0"/>
                <a:ea typeface="Open Sans" panose="020B0606030504020204" pitchFamily="34" charset="0"/>
                <a:cs typeface="Open Sans" panose="020B0606030504020204" pitchFamily="34" charset="0"/>
              </a:rPr>
              <a:t>Wizer.me</a:t>
            </a:r>
            <a:r>
              <a:rPr lang="hr-HR" dirty="0">
                <a:latin typeface="Open Sans" panose="020B0606030504020204" pitchFamily="34" charset="0"/>
                <a:ea typeface="Open Sans" panose="020B0606030504020204" pitchFamily="34" charset="0"/>
                <a:cs typeface="Open Sans" panose="020B0606030504020204" pitchFamily="34" charset="0"/>
              </a:rPr>
              <a:t>, My </a:t>
            </a:r>
            <a:r>
              <a:rPr lang="hr-HR" dirty="0" err="1">
                <a:latin typeface="Open Sans" panose="020B0606030504020204" pitchFamily="34" charset="0"/>
                <a:ea typeface="Open Sans" panose="020B0606030504020204" pitchFamily="34" charset="0"/>
                <a:cs typeface="Open Sans" panose="020B0606030504020204" pitchFamily="34" charset="0"/>
              </a:rPr>
              <a:t>Puzzle</a:t>
            </a:r>
            <a:r>
              <a:rPr lang="hr-HR" dirty="0">
                <a:latin typeface="Open Sans" panose="020B0606030504020204" pitchFamily="34" charset="0"/>
                <a:ea typeface="Open Sans" panose="020B0606030504020204" pitchFamily="34" charset="0"/>
                <a:cs typeface="Open Sans" panose="020B0606030504020204" pitchFamily="34" charset="0"/>
              </a:rPr>
              <a:t>, </a:t>
            </a:r>
            <a:r>
              <a:rPr lang="hr-HR" dirty="0" err="1">
                <a:latin typeface="Open Sans" panose="020B0606030504020204" pitchFamily="34" charset="0"/>
                <a:ea typeface="Open Sans" panose="020B0606030504020204" pitchFamily="34" charset="0"/>
                <a:cs typeface="Open Sans" panose="020B0606030504020204" pitchFamily="34" charset="0"/>
              </a:rPr>
              <a:t>Jigsaw</a:t>
            </a:r>
            <a:r>
              <a:rPr lang="hr-HR" dirty="0">
                <a:latin typeface="Open Sans" panose="020B0606030504020204" pitchFamily="34" charset="0"/>
                <a:ea typeface="Open Sans" panose="020B0606030504020204" pitchFamily="34" charset="0"/>
                <a:cs typeface="Open Sans" panose="020B0606030504020204" pitchFamily="34" charset="0"/>
              </a:rPr>
              <a:t>  i sl.</a:t>
            </a:r>
          </a:p>
          <a:p>
            <a:r>
              <a:rPr lang="hr-BA" dirty="0">
                <a:latin typeface="Open Sans" panose="020B0606030504020204" pitchFamily="34" charset="0"/>
                <a:ea typeface="Open Sans" panose="020B0606030504020204" pitchFamily="34" charset="0"/>
                <a:cs typeface="Open Sans" panose="020B0606030504020204" pitchFamily="34" charset="0"/>
              </a:rPr>
              <a:t>Korištenje digitalnih udžbenika</a:t>
            </a:r>
          </a:p>
          <a:p>
            <a:r>
              <a:rPr lang="hr-BA" dirty="0">
                <a:latin typeface="Open Sans" panose="020B0606030504020204" pitchFamily="34" charset="0"/>
                <a:ea typeface="Open Sans" panose="020B0606030504020204" pitchFamily="34" charset="0"/>
                <a:cs typeface="Open Sans" panose="020B0606030504020204" pitchFamily="34" charset="0"/>
              </a:rPr>
              <a:t>Dijeljenje i pregled radnih materijala (prezentacije, video isječci, digitalni nastavni listići)</a:t>
            </a:r>
          </a:p>
          <a:p>
            <a:r>
              <a:rPr lang="hr-BA" dirty="0">
                <a:latin typeface="Open Sans" panose="020B0606030504020204" pitchFamily="34" charset="0"/>
                <a:ea typeface="Open Sans" panose="020B0606030504020204" pitchFamily="34" charset="0"/>
                <a:cs typeface="Open Sans" panose="020B0606030504020204" pitchFamily="34" charset="0"/>
              </a:rPr>
              <a:t>Učenici mogu lakše stvarati vlastite sadržaje i dijeliti ih</a:t>
            </a:r>
          </a:p>
          <a:p>
            <a:r>
              <a:rPr lang="hr-BA" dirty="0">
                <a:latin typeface="Open Sans" panose="020B0606030504020204" pitchFamily="34" charset="0"/>
                <a:ea typeface="Open Sans" panose="020B0606030504020204" pitchFamily="34" charset="0"/>
                <a:cs typeface="Open Sans" panose="020B0606030504020204" pitchFamily="34" charset="0"/>
              </a:rPr>
              <a:t>Nedovoljan broj uređaja – namijenjeni su grupnom radu</a:t>
            </a:r>
          </a:p>
          <a:p>
            <a:endParaRPr lang="hr-BA" dirty="0"/>
          </a:p>
        </p:txBody>
      </p:sp>
      <p:sp>
        <p:nvSpPr>
          <p:cNvPr id="4" name="TekstniOkvir 3">
            <a:extLst>
              <a:ext uri="{FF2B5EF4-FFF2-40B4-BE49-F238E27FC236}">
                <a16:creationId xmlns:a16="http://schemas.microsoft.com/office/drawing/2014/main" id="{D9823CE5-BD36-AB1E-A493-431B36789AAF}"/>
              </a:ext>
            </a:extLst>
          </p:cNvPr>
          <p:cNvSpPr txBox="1"/>
          <p:nvPr/>
        </p:nvSpPr>
        <p:spPr>
          <a:xfrm>
            <a:off x="393993" y="1024054"/>
            <a:ext cx="5371990" cy="707886"/>
          </a:xfrm>
          <a:prstGeom prst="rect">
            <a:avLst/>
          </a:prstGeom>
          <a:noFill/>
        </p:spPr>
        <p:txBody>
          <a:bodyPr wrap="square" rtlCol="0">
            <a:spAutoFit/>
          </a:bodyPr>
          <a:lstStyle/>
          <a:p>
            <a:pPr algn="ctr"/>
            <a:r>
              <a:rPr lang="hr-HR" sz="4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Korištenje tableta</a:t>
            </a:r>
            <a:endParaRPr lang="hr-BA" sz="40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6" name="Slika 5" descr="Slika na kojoj se prikazuje osoba, u dvorani, Ljudsko lice, zid&#10;&#10;Opis je automatski generiran">
            <a:extLst>
              <a:ext uri="{FF2B5EF4-FFF2-40B4-BE49-F238E27FC236}">
                <a16:creationId xmlns:a16="http://schemas.microsoft.com/office/drawing/2014/main" id="{0A2EABAF-1771-58EF-D8D1-C2858D77C0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039" y="2318784"/>
            <a:ext cx="4861899" cy="3240000"/>
          </a:xfrm>
          <a:prstGeom prst="rect">
            <a:avLst/>
          </a:prstGeom>
        </p:spPr>
      </p:pic>
    </p:spTree>
    <p:extLst>
      <p:ext uri="{BB962C8B-B14F-4D97-AF65-F5344CB8AC3E}">
        <p14:creationId xmlns:p14="http://schemas.microsoft.com/office/powerpoint/2010/main" val="1227605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teksta 1">
            <a:extLst>
              <a:ext uri="{FF2B5EF4-FFF2-40B4-BE49-F238E27FC236}">
                <a16:creationId xmlns:a16="http://schemas.microsoft.com/office/drawing/2014/main" id="{01AEA2F0-1C39-AE9C-A6D2-306FF5F89409}"/>
              </a:ext>
            </a:extLst>
          </p:cNvPr>
          <p:cNvSpPr>
            <a:spLocks noGrp="1"/>
          </p:cNvSpPr>
          <p:nvPr>
            <p:ph type="body" sz="quarter" idx="10"/>
          </p:nvPr>
        </p:nvSpPr>
        <p:spPr/>
        <p:txBody>
          <a:bodyPr>
            <a:normAutofit fontScale="92500" lnSpcReduction="20000"/>
          </a:bodyPr>
          <a:lstStyle/>
          <a:p>
            <a:pPr algn="l">
              <a:buFont typeface="Arial" panose="020B0604020202020204" pitchFamily="34" charset="0"/>
              <a:buChar char="•"/>
            </a:pPr>
            <a:r>
              <a:rPr lang="hr-BA" dirty="0">
                <a:solidFill>
                  <a:srgbClr val="000000"/>
                </a:solidFill>
                <a:latin typeface="Open Sans" panose="020B0606030504020204" pitchFamily="34" charset="0"/>
                <a:ea typeface="Open Sans" panose="020B0606030504020204" pitchFamily="34" charset="0"/>
                <a:cs typeface="Open Sans" panose="020B0606030504020204" pitchFamily="34" charset="0"/>
              </a:rPr>
              <a:t>P</a:t>
            </a:r>
            <a:r>
              <a:rPr lang="hr-BA"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rikazivanje prezentacijskog sadržaja</a:t>
            </a:r>
          </a:p>
          <a:p>
            <a:r>
              <a:rPr lang="hr-BA" dirty="0">
                <a:latin typeface="Open Sans" panose="020B0606030504020204" pitchFamily="34" charset="0"/>
                <a:ea typeface="Open Sans" panose="020B0606030504020204" pitchFamily="34" charset="0"/>
                <a:cs typeface="Open Sans" panose="020B0606030504020204" pitchFamily="34" charset="0"/>
              </a:rPr>
              <a:t>Uporaba animacija i interaktivnog materijala – programi dinamične matematike (</a:t>
            </a:r>
            <a:r>
              <a:rPr lang="hr-BA" dirty="0" err="1">
                <a:latin typeface="Open Sans" panose="020B0606030504020204" pitchFamily="34" charset="0"/>
                <a:ea typeface="Open Sans" panose="020B0606030504020204" pitchFamily="34" charset="0"/>
                <a:cs typeface="Open Sans" panose="020B0606030504020204" pitchFamily="34" charset="0"/>
              </a:rPr>
              <a:t>Geogebra</a:t>
            </a:r>
            <a:r>
              <a:rPr lang="hr-BA" dirty="0">
                <a:latin typeface="Open Sans" panose="020B0606030504020204" pitchFamily="34" charset="0"/>
                <a:ea typeface="Open Sans" panose="020B0606030504020204" pitchFamily="34" charset="0"/>
                <a:cs typeface="Open Sans" panose="020B0606030504020204" pitchFamily="34" charset="0"/>
              </a:rPr>
              <a:t>)</a:t>
            </a:r>
          </a:p>
          <a:p>
            <a:r>
              <a:rPr lang="hr-BA" dirty="0">
                <a:latin typeface="Open Sans" panose="020B0606030504020204" pitchFamily="34" charset="0"/>
                <a:ea typeface="Open Sans" panose="020B0606030504020204" pitchFamily="34" charset="0"/>
                <a:cs typeface="Open Sans" panose="020B0606030504020204" pitchFamily="34" charset="0"/>
              </a:rPr>
              <a:t>Naglašavanje i označavanje – npr. interaktivnom olovkom ili prstom označite dio slike ili teksta koji želite posebno naglasiti</a:t>
            </a:r>
          </a:p>
          <a:p>
            <a:r>
              <a:rPr lang="hr-BA" dirty="0">
                <a:latin typeface="Open Sans" panose="020B0606030504020204" pitchFamily="34" charset="0"/>
                <a:ea typeface="Open Sans" panose="020B0606030504020204" pitchFamily="34" charset="0"/>
                <a:cs typeface="Open Sans" panose="020B0606030504020204" pitchFamily="34" charset="0"/>
              </a:rPr>
              <a:t>Učenik koristi ploču s naprednim mogućnostima (npr. digitalni šestar)</a:t>
            </a:r>
          </a:p>
          <a:p>
            <a:r>
              <a:rPr lang="hr-BA" dirty="0">
                <a:latin typeface="Open Sans" panose="020B0606030504020204" pitchFamily="34" charset="0"/>
                <a:ea typeface="Open Sans" panose="020B0606030504020204" pitchFamily="34" charset="0"/>
                <a:cs typeface="Open Sans" panose="020B0606030504020204" pitchFamily="34" charset="0"/>
              </a:rPr>
              <a:t>Jednosmjerna komunikacija – „skupo prezentacijsko platno”</a:t>
            </a:r>
            <a:br>
              <a:rPr lang="hr-BA" dirty="0">
                <a:latin typeface="Open Sans" panose="020B0606030504020204" pitchFamily="34" charset="0"/>
                <a:ea typeface="Open Sans" panose="020B0606030504020204" pitchFamily="34" charset="0"/>
                <a:cs typeface="Open Sans" panose="020B0606030504020204" pitchFamily="34" charset="0"/>
              </a:rPr>
            </a:br>
            <a:endParaRPr lang="hr-BA"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TekstniOkvir 3">
            <a:extLst>
              <a:ext uri="{FF2B5EF4-FFF2-40B4-BE49-F238E27FC236}">
                <a16:creationId xmlns:a16="http://schemas.microsoft.com/office/drawing/2014/main" id="{AC9A07A7-50F9-51A9-8D28-F0FE6D75ACC4}"/>
              </a:ext>
            </a:extLst>
          </p:cNvPr>
          <p:cNvSpPr txBox="1"/>
          <p:nvPr/>
        </p:nvSpPr>
        <p:spPr>
          <a:xfrm>
            <a:off x="393993" y="901390"/>
            <a:ext cx="5371990" cy="1323439"/>
          </a:xfrm>
          <a:prstGeom prst="rect">
            <a:avLst/>
          </a:prstGeom>
          <a:noFill/>
        </p:spPr>
        <p:txBody>
          <a:bodyPr wrap="square" rtlCol="0">
            <a:spAutoFit/>
          </a:bodyPr>
          <a:lstStyle/>
          <a:p>
            <a:pPr algn="ctr"/>
            <a:r>
              <a:rPr lang="hr-HR" sz="4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Korištenje interaktivne ploče</a:t>
            </a:r>
            <a:endParaRPr lang="hr-BA" sz="40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8" name="Slika 7" descr="Slika na kojoj se prikazuje tekst, ploča za sastanke, u dvorani, dizajn&#10;&#10;Opis je automatski generiran">
            <a:extLst>
              <a:ext uri="{FF2B5EF4-FFF2-40B4-BE49-F238E27FC236}">
                <a16:creationId xmlns:a16="http://schemas.microsoft.com/office/drawing/2014/main" id="{1DB1C7F8-BD17-D24F-8C52-57A7709E7B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738" y="2567203"/>
            <a:ext cx="4762500" cy="3571875"/>
          </a:xfrm>
          <a:prstGeom prst="rect">
            <a:avLst/>
          </a:prstGeom>
        </p:spPr>
      </p:pic>
    </p:spTree>
    <p:extLst>
      <p:ext uri="{BB962C8B-B14F-4D97-AF65-F5344CB8AC3E}">
        <p14:creationId xmlns:p14="http://schemas.microsoft.com/office/powerpoint/2010/main" val="510013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020757" y="1033697"/>
            <a:ext cx="8150485" cy="5433657"/>
          </a:xfrm>
          <a:prstGeom prst="rect">
            <a:avLst/>
          </a:prstGeom>
        </p:spPr>
      </p:pic>
      <p:sp>
        <p:nvSpPr>
          <p:cNvPr id="3" name="TekstniOkvir 2">
            <a:extLst>
              <a:ext uri="{FF2B5EF4-FFF2-40B4-BE49-F238E27FC236}">
                <a16:creationId xmlns:a16="http://schemas.microsoft.com/office/drawing/2014/main" id="{D8C3BCB2-72F0-15E7-FDCA-8E2749567021}"/>
              </a:ext>
            </a:extLst>
          </p:cNvPr>
          <p:cNvSpPr txBox="1"/>
          <p:nvPr/>
        </p:nvSpPr>
        <p:spPr>
          <a:xfrm>
            <a:off x="3171463" y="202349"/>
            <a:ext cx="6169306" cy="707886"/>
          </a:xfrm>
          <a:prstGeom prst="rect">
            <a:avLst/>
          </a:prstGeom>
          <a:noFill/>
        </p:spPr>
        <p:txBody>
          <a:bodyPr wrap="square" rtlCol="0">
            <a:spAutoFit/>
          </a:bodyPr>
          <a:lstStyle/>
          <a:p>
            <a:r>
              <a:rPr lang="hr-HR" sz="4000" b="1" dirty="0">
                <a:latin typeface="Open Sans" panose="020B0606030504020204" pitchFamily="34" charset="0"/>
                <a:ea typeface="Open Sans" panose="020B0606030504020204" pitchFamily="34" charset="0"/>
                <a:cs typeface="Open Sans" panose="020B0606030504020204" pitchFamily="34" charset="0"/>
              </a:rPr>
              <a:t>Interaktivna nastava</a:t>
            </a:r>
            <a:endParaRPr lang="hr-BA" sz="4000" b="1"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966908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5832" y="2351315"/>
            <a:ext cx="4376894" cy="1969770"/>
          </a:xfrm>
          <a:prstGeom prst="rect">
            <a:avLst/>
          </a:prstGeom>
          <a:noFill/>
        </p:spPr>
        <p:txBody>
          <a:bodyPr wrap="square" rtlCol="0">
            <a:spAutoFit/>
          </a:bodyPr>
          <a:lstStyle/>
          <a:p>
            <a:r>
              <a:rPr lang="hr-HR" sz="5400" b="1" dirty="0">
                <a:latin typeface="Open Sans"/>
              </a:rPr>
              <a:t>Interaktivni ekran</a:t>
            </a:r>
            <a:endParaRPr lang="hr-HR" sz="5400" dirty="0">
              <a:latin typeface="Open Sans"/>
            </a:endParaRPr>
          </a:p>
          <a:p>
            <a:endParaRPr lang="hr-HR"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4514" y="-241160"/>
            <a:ext cx="6952622" cy="6952622"/>
          </a:xfrm>
          <a:prstGeom prst="rect">
            <a:avLst/>
          </a:prstGeom>
        </p:spPr>
      </p:pic>
      <p:pic>
        <p:nvPicPr>
          <p:cNvPr id="7" name="Picture 6"/>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119447" y="1773680"/>
            <a:ext cx="4831881" cy="2788272"/>
          </a:xfrm>
          <a:prstGeom prst="rect">
            <a:avLst/>
          </a:prstGeom>
        </p:spPr>
      </p:pic>
    </p:spTree>
    <p:extLst>
      <p:ext uri="{BB962C8B-B14F-4D97-AF65-F5344CB8AC3E}">
        <p14:creationId xmlns:p14="http://schemas.microsoft.com/office/powerpoint/2010/main" val="1288237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01934" y="2361363"/>
            <a:ext cx="4541855" cy="1969770"/>
          </a:xfrm>
          <a:prstGeom prst="rect">
            <a:avLst/>
          </a:prstGeom>
          <a:noFill/>
        </p:spPr>
        <p:txBody>
          <a:bodyPr wrap="square" rtlCol="0">
            <a:spAutoFit/>
          </a:bodyPr>
          <a:lstStyle/>
          <a:p>
            <a:r>
              <a:rPr lang="hr-HR" sz="5400" b="1" dirty="0">
                <a:latin typeface="Open Sans"/>
              </a:rPr>
              <a:t>Interaktivni ekran</a:t>
            </a:r>
            <a:endParaRPr lang="hr-HR" sz="5400" dirty="0">
              <a:latin typeface="Open Sans"/>
            </a:endParaRPr>
          </a:p>
          <a:p>
            <a:endParaRPr lang="hr-HR" dirty="0"/>
          </a:p>
        </p:txBody>
      </p:sp>
      <p:sp>
        <p:nvSpPr>
          <p:cNvPr id="2" name="TextBox 1"/>
          <p:cNvSpPr txBox="1"/>
          <p:nvPr/>
        </p:nvSpPr>
        <p:spPr>
          <a:xfrm>
            <a:off x="5409362" y="1576533"/>
            <a:ext cx="6380704" cy="3539430"/>
          </a:xfrm>
          <a:prstGeom prst="rect">
            <a:avLst/>
          </a:prstGeom>
          <a:noFill/>
        </p:spPr>
        <p:txBody>
          <a:bodyPr wrap="square" rtlCol="0">
            <a:spAutoFit/>
          </a:bodyPr>
          <a:lstStyle/>
          <a:p>
            <a:pPr marL="285750" indent="-285750">
              <a:buFont typeface="Arial" panose="020B0604020202020204" pitchFamily="34" charset="0"/>
              <a:buChar char="•"/>
            </a:pPr>
            <a:r>
              <a:rPr lang="hr-HR" sz="2800" dirty="0">
                <a:latin typeface="Open Sans"/>
              </a:rPr>
              <a:t>Interaktivni ekrani uspješno povezuju različite stilove učenja</a:t>
            </a:r>
          </a:p>
          <a:p>
            <a:r>
              <a:rPr lang="hr-HR" sz="2800" dirty="0">
                <a:latin typeface="Open Sans"/>
              </a:rPr>
              <a:t> </a:t>
            </a:r>
          </a:p>
          <a:p>
            <a:pPr marL="285750" indent="-285750">
              <a:buFont typeface="Arial" panose="020B0604020202020204" pitchFamily="34" charset="0"/>
              <a:buChar char="•"/>
            </a:pPr>
            <a:r>
              <a:rPr lang="hr-HR" sz="2800" dirty="0">
                <a:latin typeface="Open Sans"/>
              </a:rPr>
              <a:t>Nastavnici imaju mogućnost odabira pripreme raznovrsnog nastavnog sadržaja</a:t>
            </a:r>
          </a:p>
          <a:p>
            <a:endParaRPr lang="hr-HR" sz="2800" dirty="0">
              <a:latin typeface="Open Sans"/>
            </a:endParaRPr>
          </a:p>
          <a:p>
            <a:pPr marL="285750" indent="-285750">
              <a:buFont typeface="Arial" panose="020B0604020202020204" pitchFamily="34" charset="0"/>
              <a:buChar char="•"/>
            </a:pPr>
            <a:r>
              <a:rPr lang="hr-HR" sz="2800" dirty="0">
                <a:latin typeface="Open Sans"/>
              </a:rPr>
              <a:t>Zamjenjuje više uređaja odjednom </a:t>
            </a:r>
            <a:endParaRPr lang="hr-HR" dirty="0"/>
          </a:p>
        </p:txBody>
      </p:sp>
    </p:spTree>
    <p:extLst>
      <p:ext uri="{BB962C8B-B14F-4D97-AF65-F5344CB8AC3E}">
        <p14:creationId xmlns:p14="http://schemas.microsoft.com/office/powerpoint/2010/main" val="10630680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C6160D4-6CA8-4486-BC66-CEE31BCA5982}"/>
              </a:ext>
            </a:extLst>
          </p:cNvPr>
          <p:cNvSpPr>
            <a:spLocks noGrp="1"/>
          </p:cNvSpPr>
          <p:nvPr>
            <p:ph type="title"/>
          </p:nvPr>
        </p:nvSpPr>
        <p:spPr>
          <a:xfrm>
            <a:off x="5074418" y="100485"/>
            <a:ext cx="6822829" cy="6119446"/>
          </a:xfrm>
        </p:spPr>
        <p:txBody>
          <a:bodyPr anchor="ctr"/>
          <a:lstStyle/>
          <a:p>
            <a:br>
              <a:rPr lang="hr-HR" sz="2400" i="1" dirty="0"/>
            </a:br>
            <a:br>
              <a:rPr lang="hr-HR" sz="2400" i="1" dirty="0">
                <a:latin typeface="Open Sans" panose="020B0606030504020204" pitchFamily="34" charset="0"/>
                <a:ea typeface="Open Sans" panose="020B0606030504020204" pitchFamily="34" charset="0"/>
                <a:cs typeface="Open Sans" panose="020B0606030504020204" pitchFamily="34" charset="0"/>
              </a:rPr>
            </a:br>
            <a:r>
              <a:rPr lang="hr-HR" sz="2400" i="1" dirty="0">
                <a:latin typeface="Open Sans" panose="020B0606030504020204" pitchFamily="34" charset="0"/>
                <a:ea typeface="Open Sans" panose="020B0606030504020204" pitchFamily="34" charset="0"/>
                <a:cs typeface="Open Sans" panose="020B0606030504020204" pitchFamily="34" charset="0"/>
              </a:rPr>
              <a:t>Kako prilagoditi svoju učionicu za korištenje interaktivnog ekrana?</a:t>
            </a:r>
            <a:br>
              <a:rPr lang="hr-HR" sz="2400" i="1" dirty="0">
                <a:latin typeface="Open Sans" panose="020B0606030504020204" pitchFamily="34" charset="0"/>
                <a:ea typeface="Open Sans" panose="020B0606030504020204" pitchFamily="34" charset="0"/>
                <a:cs typeface="Open Sans" panose="020B0606030504020204" pitchFamily="34" charset="0"/>
              </a:rPr>
            </a:br>
            <a:br>
              <a:rPr lang="hr-HR" sz="2400" i="1" dirty="0">
                <a:latin typeface="Open Sans" panose="020B0606030504020204" pitchFamily="34" charset="0"/>
                <a:ea typeface="Open Sans" panose="020B0606030504020204" pitchFamily="34" charset="0"/>
                <a:cs typeface="Open Sans" panose="020B0606030504020204" pitchFamily="34" charset="0"/>
              </a:rPr>
            </a:br>
            <a:br>
              <a:rPr lang="hr-HR" sz="2400" i="1" dirty="0">
                <a:latin typeface="Open Sans" panose="020B0606030504020204" pitchFamily="34" charset="0"/>
                <a:ea typeface="Open Sans" panose="020B0606030504020204" pitchFamily="34" charset="0"/>
                <a:cs typeface="Open Sans" panose="020B0606030504020204" pitchFamily="34" charset="0"/>
              </a:rPr>
            </a:br>
            <a:br>
              <a:rPr lang="hr-HR" sz="2400" i="1" dirty="0">
                <a:latin typeface="Open Sans" panose="020B0606030504020204" pitchFamily="34" charset="0"/>
                <a:ea typeface="Open Sans" panose="020B0606030504020204" pitchFamily="34" charset="0"/>
                <a:cs typeface="Open Sans" panose="020B0606030504020204" pitchFamily="34" charset="0"/>
              </a:rPr>
            </a:br>
            <a:r>
              <a:rPr lang="hr-HR" sz="2400" i="1" dirty="0">
                <a:latin typeface="Open Sans" panose="020B0606030504020204" pitchFamily="34" charset="0"/>
                <a:ea typeface="Open Sans" panose="020B0606030504020204" pitchFamily="34" charset="0"/>
                <a:cs typeface="Open Sans" panose="020B0606030504020204" pitchFamily="34" charset="0"/>
              </a:rPr>
              <a:t>Koji su vam dodatni uređaji potrebni da bi se u učionici ostvarila dvosmjerna komunikacija?  </a:t>
            </a:r>
            <a:br>
              <a:rPr lang="hr-HR" sz="2400" i="1" dirty="0">
                <a:latin typeface="Open Sans" panose="020B0606030504020204" pitchFamily="34" charset="0"/>
                <a:ea typeface="Open Sans" panose="020B0606030504020204" pitchFamily="34" charset="0"/>
                <a:cs typeface="Open Sans" panose="020B0606030504020204" pitchFamily="34" charset="0"/>
              </a:rPr>
            </a:br>
            <a:br>
              <a:rPr lang="hr-HR" sz="2400" i="1" dirty="0">
                <a:latin typeface="Open Sans" panose="020B0606030504020204" pitchFamily="34" charset="0"/>
                <a:ea typeface="Open Sans" panose="020B0606030504020204" pitchFamily="34" charset="0"/>
                <a:cs typeface="Open Sans" panose="020B0606030504020204" pitchFamily="34" charset="0"/>
              </a:rPr>
            </a:br>
            <a:br>
              <a:rPr lang="hr-HR" sz="2400" i="1" dirty="0">
                <a:latin typeface="Open Sans" panose="020B0606030504020204" pitchFamily="34" charset="0"/>
                <a:ea typeface="Open Sans" panose="020B0606030504020204" pitchFamily="34" charset="0"/>
                <a:cs typeface="Open Sans" panose="020B0606030504020204" pitchFamily="34" charset="0"/>
              </a:rPr>
            </a:br>
            <a:br>
              <a:rPr lang="hr-HR" sz="2400" i="1" dirty="0">
                <a:latin typeface="Open Sans" panose="020B0606030504020204" pitchFamily="34" charset="0"/>
                <a:ea typeface="Open Sans" panose="020B0606030504020204" pitchFamily="34" charset="0"/>
                <a:cs typeface="Open Sans" panose="020B0606030504020204" pitchFamily="34" charset="0"/>
              </a:rPr>
            </a:br>
            <a:r>
              <a:rPr lang="hr-HR" sz="2400" i="1" dirty="0">
                <a:latin typeface="Open Sans" panose="020B0606030504020204" pitchFamily="34" charset="0"/>
                <a:ea typeface="Open Sans" panose="020B0606030504020204" pitchFamily="34" charset="0"/>
                <a:cs typeface="Open Sans" panose="020B0606030504020204" pitchFamily="34" charset="0"/>
              </a:rPr>
              <a:t>Kako ćete pripremiti učenike za korištenje interaktivnog ekrana u nastavi?</a:t>
            </a:r>
            <a:br>
              <a:rPr lang="hr-HR" sz="2400" i="1" dirty="0"/>
            </a:br>
            <a:endParaRPr lang="hr-HR" sz="2400" b="1" i="1" dirty="0"/>
          </a:p>
        </p:txBody>
      </p:sp>
      <p:pic>
        <p:nvPicPr>
          <p:cNvPr id="4" name="Content Placeholder 3" descr="Download Thank Discord Media Thought Social &lt;strong&gt;Think&lt;/strong&gt; Emoji HQ PNG Image ..."/>
          <p:cNvPicPr>
            <a:picLocks noGrp="1" noChangeAspect="1"/>
          </p:cNvPicPr>
          <p:nvPr>
            <p:ph sz="quarter" idx="10"/>
          </p:nvPr>
        </p:nvPicPr>
        <p:blipFill>
          <a:blip r:embed="rId3" cstate="hqprint">
            <a:extLst>
              <a:ext uri="{28A0092B-C50C-407E-A947-70E740481C1C}">
                <a14:useLocalDpi xmlns:a14="http://schemas.microsoft.com/office/drawing/2010/main" val="0"/>
              </a:ext>
            </a:extLst>
          </a:blip>
          <a:stretch>
            <a:fillRect/>
          </a:stretch>
        </p:blipFill>
        <p:spPr>
          <a:xfrm>
            <a:off x="700017" y="1858945"/>
            <a:ext cx="3359517" cy="3359517"/>
          </a:xfrm>
        </p:spPr>
      </p:pic>
    </p:spTree>
    <p:extLst>
      <p:ext uri="{BB962C8B-B14F-4D97-AF65-F5344CB8AC3E}">
        <p14:creationId xmlns:p14="http://schemas.microsoft.com/office/powerpoint/2010/main" val="4997875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22031" y="1728315"/>
            <a:ext cx="4778432" cy="2769989"/>
          </a:xfrm>
          <a:prstGeom prst="rect">
            <a:avLst/>
          </a:prstGeom>
          <a:noFill/>
        </p:spPr>
        <p:txBody>
          <a:bodyPr wrap="square" rtlCol="0">
            <a:spAutoFit/>
          </a:bodyPr>
          <a:lstStyle/>
          <a:p>
            <a:r>
              <a:rPr lang="hr-HR" sz="4000" b="1" dirty="0">
                <a:latin typeface="Open Sans"/>
              </a:rPr>
              <a:t>Upoznajmo interaktivni ekran iz projekta </a:t>
            </a:r>
          </a:p>
          <a:p>
            <a:r>
              <a:rPr lang="hr-HR" sz="4000" b="1" dirty="0">
                <a:latin typeface="Open Sans"/>
              </a:rPr>
              <a:t>e-Škole II. faza</a:t>
            </a:r>
            <a:endParaRPr lang="hr-HR" sz="4000" dirty="0">
              <a:latin typeface="Open Sans"/>
            </a:endParaRPr>
          </a:p>
          <a:p>
            <a:endParaRPr lang="hr-HR"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4127" y="-171660"/>
            <a:ext cx="6601768" cy="6601768"/>
          </a:xfrm>
          <a:prstGeom prst="rect">
            <a:avLst/>
          </a:prstGeom>
        </p:spPr>
      </p:pic>
      <p:pic>
        <p:nvPicPr>
          <p:cNvPr id="8" name="Picture 7"/>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008914" y="1728315"/>
            <a:ext cx="4597563" cy="2652765"/>
          </a:xfrm>
          <a:prstGeom prst="rect">
            <a:avLst/>
          </a:prstGeom>
        </p:spPr>
      </p:pic>
    </p:spTree>
    <p:extLst>
      <p:ext uri="{BB962C8B-B14F-4D97-AF65-F5344CB8AC3E}">
        <p14:creationId xmlns:p14="http://schemas.microsoft.com/office/powerpoint/2010/main" val="25084734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41160" y="2351314"/>
            <a:ext cx="5175792" cy="1661993"/>
          </a:xfrm>
          <a:prstGeom prst="rect">
            <a:avLst/>
          </a:prstGeom>
          <a:noFill/>
        </p:spPr>
        <p:txBody>
          <a:bodyPr wrap="square" rtlCol="0">
            <a:spAutoFit/>
          </a:bodyPr>
          <a:lstStyle/>
          <a:p>
            <a:r>
              <a:rPr lang="hr-HR" sz="4400" b="1" dirty="0">
                <a:latin typeface="Open Sans"/>
              </a:rPr>
              <a:t>Interaktivni  ekran u nastavi</a:t>
            </a:r>
            <a:endParaRPr lang="hr-HR" sz="4400" dirty="0">
              <a:latin typeface="Open Sans"/>
            </a:endParaRPr>
          </a:p>
          <a:p>
            <a:endParaRPr lang="hr-HR"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8117" y="750578"/>
            <a:ext cx="6586968" cy="5161033"/>
          </a:xfrm>
          <a:prstGeom prst="rect">
            <a:avLst/>
          </a:prstGeom>
        </p:spPr>
      </p:pic>
    </p:spTree>
    <p:extLst>
      <p:ext uri="{BB962C8B-B14F-4D97-AF65-F5344CB8AC3E}">
        <p14:creationId xmlns:p14="http://schemas.microsoft.com/office/powerpoint/2010/main" val="21943974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05171" y="3318467"/>
            <a:ext cx="5858189" cy="707886"/>
          </a:xfrm>
          <a:prstGeom prst="rect">
            <a:avLst/>
          </a:prstGeom>
          <a:noFill/>
        </p:spPr>
        <p:txBody>
          <a:bodyPr wrap="square" rtlCol="0">
            <a:spAutoFit/>
          </a:bodyPr>
          <a:lstStyle/>
          <a:p>
            <a:r>
              <a:rPr lang="hr-HR" sz="4000" dirty="0">
                <a:latin typeface="Open Sans"/>
              </a:rPr>
              <a:t>www.menti.com</a:t>
            </a:r>
          </a:p>
        </p:txBody>
      </p:sp>
      <p:pic>
        <p:nvPicPr>
          <p:cNvPr id="7" name="Picture 6"/>
          <p:cNvPicPr>
            <a:picLocks noChangeAspect="1"/>
          </p:cNvPicPr>
          <p:nvPr/>
        </p:nvPicPr>
        <p:blipFill>
          <a:blip r:embed="rId3"/>
          <a:stretch>
            <a:fillRect/>
          </a:stretch>
        </p:blipFill>
        <p:spPr>
          <a:xfrm>
            <a:off x="6161909" y="1012967"/>
            <a:ext cx="4791871" cy="4791871"/>
          </a:xfrm>
          <a:prstGeom prst="rect">
            <a:avLst/>
          </a:prstGeom>
        </p:spPr>
      </p:pic>
    </p:spTree>
    <p:extLst>
      <p:ext uri="{BB962C8B-B14F-4D97-AF65-F5344CB8AC3E}">
        <p14:creationId xmlns:p14="http://schemas.microsoft.com/office/powerpoint/2010/main" val="144789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a:extLst>
              <a:ext uri="{FF2B5EF4-FFF2-40B4-BE49-F238E27FC236}">
                <a16:creationId xmlns:a16="http://schemas.microsoft.com/office/drawing/2014/main" id="{AF2BCC21-3B22-4805-80B9-94731245DB05}"/>
              </a:ext>
            </a:extLst>
          </p:cNvPr>
          <p:cNvSpPr>
            <a:spLocks noGrp="1"/>
          </p:cNvSpPr>
          <p:nvPr>
            <p:ph type="title"/>
          </p:nvPr>
        </p:nvSpPr>
        <p:spPr>
          <a:xfrm>
            <a:off x="630958" y="1766888"/>
            <a:ext cx="4503184" cy="3251200"/>
          </a:xfrm>
        </p:spPr>
        <p:txBody>
          <a:bodyPr anchor="ctr"/>
          <a:lstStyle/>
          <a:p>
            <a:pPr>
              <a:lnSpc>
                <a:spcPct val="130000"/>
              </a:lnSpc>
            </a:pPr>
            <a:r>
              <a:rPr lang="hr-HR" sz="6000" b="1" dirty="0">
                <a:latin typeface="Open Sans" panose="020B0606030504020204" pitchFamily="34" charset="0"/>
                <a:ea typeface="Open Sans" panose="020B0606030504020204" pitchFamily="34" charset="0"/>
                <a:cs typeface="Open Sans" panose="020B0606030504020204" pitchFamily="34" charset="0"/>
              </a:rPr>
              <a:t>Cilj </a:t>
            </a:r>
            <a:r>
              <a:rPr lang="hr-HR" sz="6000" b="1" dirty="0" err="1">
                <a:latin typeface="Open Sans" panose="020B0606030504020204" pitchFamily="34" charset="0"/>
                <a:ea typeface="Open Sans" panose="020B0606030504020204" pitchFamily="34" charset="0"/>
                <a:cs typeface="Open Sans" panose="020B0606030504020204" pitchFamily="34" charset="0"/>
              </a:rPr>
              <a:t>webinara</a:t>
            </a:r>
            <a:endParaRPr lang="hr-HR" sz="60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6" name="Rezervirano mjesto sadržaja 5">
            <a:extLst>
              <a:ext uri="{FF2B5EF4-FFF2-40B4-BE49-F238E27FC236}">
                <a16:creationId xmlns:a16="http://schemas.microsoft.com/office/drawing/2014/main" id="{1332383C-F4B9-44FD-B8D1-BA5E265A3956}"/>
              </a:ext>
            </a:extLst>
          </p:cNvPr>
          <p:cNvSpPr>
            <a:spLocks noGrp="1"/>
          </p:cNvSpPr>
          <p:nvPr>
            <p:ph sz="quarter" idx="10"/>
          </p:nvPr>
        </p:nvSpPr>
        <p:spPr>
          <a:xfrm>
            <a:off x="6096000" y="520700"/>
            <a:ext cx="5897217" cy="6032500"/>
          </a:xfrm>
        </p:spPr>
        <p:txBody>
          <a:bodyPr anchor="ctr">
            <a:normAutofit fontScale="92500"/>
          </a:bodyPr>
          <a:lstStyle/>
          <a:p>
            <a:pPr>
              <a:lnSpc>
                <a:spcPct val="130000"/>
              </a:lnSpc>
            </a:pPr>
            <a:r>
              <a:rPr lang="hr-HR" sz="3000" dirty="0">
                <a:latin typeface="Open Sans" panose="020B0606030504020204" pitchFamily="34" charset="0"/>
                <a:ea typeface="Open Sans" panose="020B0606030504020204" pitchFamily="34" charset="0"/>
                <a:cs typeface="Open Sans" panose="020B0606030504020204" pitchFamily="34" charset="0"/>
              </a:rPr>
              <a:t>opisati prednosti korištenja interaktivnih ekrana u nastavi</a:t>
            </a:r>
          </a:p>
          <a:p>
            <a:pPr>
              <a:lnSpc>
                <a:spcPct val="130000"/>
              </a:lnSpc>
            </a:pPr>
            <a:r>
              <a:rPr lang="hr-HR" sz="3000" dirty="0">
                <a:latin typeface="Open Sans" panose="020B0606030504020204" pitchFamily="34" charset="0"/>
                <a:ea typeface="Open Sans" panose="020B0606030504020204" pitchFamily="34" charset="0"/>
                <a:cs typeface="Open Sans" panose="020B0606030504020204" pitchFamily="34" charset="0"/>
              </a:rPr>
              <a:t>opisati mogućnosti i specifikacije interaktivnih ekrana</a:t>
            </a:r>
          </a:p>
          <a:p>
            <a:pPr>
              <a:lnSpc>
                <a:spcPct val="130000"/>
              </a:lnSpc>
            </a:pPr>
            <a:r>
              <a:rPr lang="hr-HR" sz="3000" dirty="0">
                <a:latin typeface="Open Sans" panose="020B0606030504020204" pitchFamily="34" charset="0"/>
                <a:ea typeface="Open Sans" panose="020B0606030504020204" pitchFamily="34" charset="0"/>
                <a:cs typeface="Open Sans" panose="020B0606030504020204" pitchFamily="34" charset="0"/>
              </a:rPr>
              <a:t>opisati dostupne alate u operativnom sustavu ekrana</a:t>
            </a:r>
          </a:p>
          <a:p>
            <a:pPr>
              <a:lnSpc>
                <a:spcPct val="130000"/>
              </a:lnSpc>
            </a:pPr>
            <a:r>
              <a:rPr lang="hr-HR" sz="3000" dirty="0">
                <a:latin typeface="Open Sans" panose="020B0606030504020204" pitchFamily="34" charset="0"/>
                <a:ea typeface="Open Sans" panose="020B0606030504020204" pitchFamily="34" charset="0"/>
                <a:cs typeface="Open Sans" panose="020B0606030504020204" pitchFamily="34" charset="0"/>
              </a:rPr>
              <a:t>prikazati primjere dobre prakse korištenja interaktivnog ekrana</a:t>
            </a:r>
          </a:p>
        </p:txBody>
      </p:sp>
    </p:spTree>
    <p:extLst>
      <p:ext uri="{BB962C8B-B14F-4D97-AF65-F5344CB8AC3E}">
        <p14:creationId xmlns:p14="http://schemas.microsoft.com/office/powerpoint/2010/main" val="8998178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7513" y="663193"/>
            <a:ext cx="3663426" cy="5293757"/>
          </a:xfrm>
          <a:prstGeom prst="rect">
            <a:avLst/>
          </a:prstGeom>
          <a:noFill/>
        </p:spPr>
        <p:txBody>
          <a:bodyPr wrap="square" rtlCol="0">
            <a:spAutoFit/>
          </a:bodyPr>
          <a:lstStyle/>
          <a:p>
            <a:r>
              <a:rPr lang="hr-HR" sz="3600" b="1" dirty="0">
                <a:latin typeface="Open Sans"/>
              </a:rPr>
              <a:t>Upoznajmo mogućnosti rada s interaktivnim ekranom </a:t>
            </a:r>
            <a:r>
              <a:rPr lang="hr-HR" sz="3600" b="1" dirty="0">
                <a:solidFill>
                  <a:srgbClr val="FF0000"/>
                </a:solidFill>
                <a:latin typeface="Open Sans"/>
              </a:rPr>
              <a:t>bez drugih uređaja </a:t>
            </a:r>
            <a:r>
              <a:rPr lang="hr-HR" sz="3600" b="1" dirty="0">
                <a:latin typeface="Open Sans"/>
              </a:rPr>
              <a:t>u učionici – aplikacija </a:t>
            </a:r>
          </a:p>
          <a:p>
            <a:r>
              <a:rPr lang="hr-HR" sz="3600" b="1" dirty="0">
                <a:latin typeface="Open Sans"/>
              </a:rPr>
              <a:t>S White</a:t>
            </a:r>
            <a:endParaRPr lang="hr-HR" sz="3600" dirty="0">
              <a:latin typeface="Open Sans"/>
            </a:endParaRPr>
          </a:p>
          <a:p>
            <a:endParaRPr lang="hr-HR" dirty="0"/>
          </a:p>
        </p:txBody>
      </p:sp>
      <p:pic>
        <p:nvPicPr>
          <p:cNvPr id="5" name="Slika 4" descr="Slika na kojoj se prikazuje snimka zaslona, tekst, Multimedijski softver, grafički softver&#10;&#10;Opis je automatski generiran">
            <a:extLst>
              <a:ext uri="{FF2B5EF4-FFF2-40B4-BE49-F238E27FC236}">
                <a16:creationId xmlns:a16="http://schemas.microsoft.com/office/drawing/2014/main" id="{897393EF-A07F-1DF5-8112-89E523D3E6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7012" y="1263281"/>
            <a:ext cx="7277475" cy="4093580"/>
          </a:xfrm>
          <a:prstGeom prst="rect">
            <a:avLst/>
          </a:prstGeom>
        </p:spPr>
      </p:pic>
    </p:spTree>
    <p:extLst>
      <p:ext uri="{BB962C8B-B14F-4D97-AF65-F5344CB8AC3E}">
        <p14:creationId xmlns:p14="http://schemas.microsoft.com/office/powerpoint/2010/main" val="34783089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288" y="981245"/>
            <a:ext cx="3285811" cy="307777"/>
          </a:xfrm>
          <a:prstGeom prst="rect">
            <a:avLst/>
          </a:prstGeom>
          <a:noFill/>
        </p:spPr>
        <p:txBody>
          <a:bodyPr wrap="square" rtlCol="0">
            <a:spAutoFit/>
          </a:bodyPr>
          <a:lstStyle/>
          <a:p>
            <a:endParaRPr lang="hr-HR" dirty="0"/>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88876" y="1289022"/>
            <a:ext cx="9014245" cy="5070513"/>
          </a:xfrm>
          <a:prstGeom prst="rect">
            <a:avLst/>
          </a:prstGeom>
        </p:spPr>
      </p:pic>
      <p:sp>
        <p:nvSpPr>
          <p:cNvPr id="6" name="TekstniOkvir 5">
            <a:extLst>
              <a:ext uri="{FF2B5EF4-FFF2-40B4-BE49-F238E27FC236}">
                <a16:creationId xmlns:a16="http://schemas.microsoft.com/office/drawing/2014/main" id="{EFAA4301-1CC0-7D3F-D252-8337BC4297F0}"/>
              </a:ext>
            </a:extLst>
          </p:cNvPr>
          <p:cNvSpPr txBox="1"/>
          <p:nvPr/>
        </p:nvSpPr>
        <p:spPr>
          <a:xfrm>
            <a:off x="3011346" y="427247"/>
            <a:ext cx="6169306" cy="707886"/>
          </a:xfrm>
          <a:prstGeom prst="rect">
            <a:avLst/>
          </a:prstGeom>
          <a:noFill/>
        </p:spPr>
        <p:txBody>
          <a:bodyPr wrap="square" rtlCol="0">
            <a:spAutoFit/>
          </a:bodyPr>
          <a:lstStyle/>
          <a:p>
            <a:pPr algn="ctr"/>
            <a:r>
              <a:rPr lang="hr-HR" sz="4000" b="1" dirty="0">
                <a:latin typeface="Open Sans" panose="020B0606030504020204" pitchFamily="34" charset="0"/>
                <a:ea typeface="Open Sans" panose="020B0606030504020204" pitchFamily="34" charset="0"/>
                <a:cs typeface="Open Sans" panose="020B0606030504020204" pitchFamily="34" charset="0"/>
              </a:rPr>
              <a:t>Kajdanka</a:t>
            </a:r>
            <a:endParaRPr lang="hr-BA" sz="4000" b="1"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41151611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descr="Slika na kojoj se prikazuje snimka zaslona, tekst, dijagram, Plan&#10;&#10;Opis je automatski generiran">
            <a:extLst>
              <a:ext uri="{FF2B5EF4-FFF2-40B4-BE49-F238E27FC236}">
                <a16:creationId xmlns:a16="http://schemas.microsoft.com/office/drawing/2014/main" id="{510CBB68-8811-6EF9-AB97-4602CBD8D3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7199" y="1205946"/>
            <a:ext cx="9017601" cy="5072400"/>
          </a:xfrm>
          <a:prstGeom prst="rect">
            <a:avLst/>
          </a:prstGeom>
        </p:spPr>
      </p:pic>
      <p:sp>
        <p:nvSpPr>
          <p:cNvPr id="4" name="TekstniOkvir 3">
            <a:extLst>
              <a:ext uri="{FF2B5EF4-FFF2-40B4-BE49-F238E27FC236}">
                <a16:creationId xmlns:a16="http://schemas.microsoft.com/office/drawing/2014/main" id="{9F50979A-ACA3-8BC1-43DE-528AB9E22CEB}"/>
              </a:ext>
            </a:extLst>
          </p:cNvPr>
          <p:cNvSpPr txBox="1"/>
          <p:nvPr/>
        </p:nvSpPr>
        <p:spPr>
          <a:xfrm>
            <a:off x="3011346" y="427247"/>
            <a:ext cx="6169306" cy="707886"/>
          </a:xfrm>
          <a:prstGeom prst="rect">
            <a:avLst/>
          </a:prstGeom>
          <a:noFill/>
        </p:spPr>
        <p:txBody>
          <a:bodyPr wrap="square" rtlCol="0">
            <a:spAutoFit/>
          </a:bodyPr>
          <a:lstStyle/>
          <a:p>
            <a:pPr algn="ctr"/>
            <a:r>
              <a:rPr lang="hr-HR" sz="4000" b="1" dirty="0">
                <a:latin typeface="Open Sans" panose="020B0606030504020204" pitchFamily="34" charset="0"/>
                <a:ea typeface="Open Sans" panose="020B0606030504020204" pitchFamily="34" charset="0"/>
                <a:cs typeface="Open Sans" panose="020B0606030504020204" pitchFamily="34" charset="0"/>
              </a:rPr>
              <a:t>Sportski teren</a:t>
            </a:r>
            <a:endParaRPr lang="hr-BA" sz="4000" b="1"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522079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288" y="981245"/>
            <a:ext cx="3285811" cy="307777"/>
          </a:xfrm>
          <a:prstGeom prst="rect">
            <a:avLst/>
          </a:prstGeom>
          <a:noFill/>
        </p:spPr>
        <p:txBody>
          <a:bodyPr wrap="square" rtlCol="0">
            <a:spAutoFit/>
          </a:bodyPr>
          <a:lstStyle/>
          <a:p>
            <a:endParaRPr lang="hr-HR" dirty="0"/>
          </a:p>
        </p:txBody>
      </p:sp>
      <p:pic>
        <p:nvPicPr>
          <p:cNvPr id="4" name="Picture 3"/>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87200" y="1289022"/>
            <a:ext cx="9017600" cy="5072400"/>
          </a:xfrm>
          <a:prstGeom prst="rect">
            <a:avLst/>
          </a:prstGeom>
        </p:spPr>
      </p:pic>
      <p:sp>
        <p:nvSpPr>
          <p:cNvPr id="2" name="TekstniOkvir 1">
            <a:extLst>
              <a:ext uri="{FF2B5EF4-FFF2-40B4-BE49-F238E27FC236}">
                <a16:creationId xmlns:a16="http://schemas.microsoft.com/office/drawing/2014/main" id="{0C311D10-D55F-E019-B852-6DAD9E46F030}"/>
              </a:ext>
            </a:extLst>
          </p:cNvPr>
          <p:cNvSpPr txBox="1"/>
          <p:nvPr/>
        </p:nvSpPr>
        <p:spPr>
          <a:xfrm>
            <a:off x="683288" y="473414"/>
            <a:ext cx="11025809" cy="707886"/>
          </a:xfrm>
          <a:prstGeom prst="rect">
            <a:avLst/>
          </a:prstGeom>
          <a:noFill/>
        </p:spPr>
        <p:txBody>
          <a:bodyPr wrap="square" rtlCol="0">
            <a:spAutoFit/>
          </a:bodyPr>
          <a:lstStyle/>
          <a:p>
            <a:pPr algn="ctr"/>
            <a:r>
              <a:rPr lang="hr-HR" sz="4000" b="1" dirty="0">
                <a:latin typeface="Open Sans" panose="020B0606030504020204" pitchFamily="34" charset="0"/>
                <a:ea typeface="Open Sans" panose="020B0606030504020204" pitchFamily="34" charset="0"/>
                <a:cs typeface="Open Sans" panose="020B0606030504020204" pitchFamily="34" charset="0"/>
              </a:rPr>
              <a:t>Istovremeno korištenje ekrana – 3 učenika</a:t>
            </a:r>
            <a:endParaRPr lang="hr-BA" sz="4000" b="1"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4052886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descr="Slika na kojoj se prikazuje tekst, snimka zaslona, Font, broj&#10;&#10;Opis je automatski generiran">
            <a:extLst>
              <a:ext uri="{FF2B5EF4-FFF2-40B4-BE49-F238E27FC236}">
                <a16:creationId xmlns:a16="http://schemas.microsoft.com/office/drawing/2014/main" id="{5928E8AE-B858-CCDE-364C-91F37DDA56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5948" y="2178118"/>
            <a:ext cx="9581322" cy="3799008"/>
          </a:xfrm>
          <a:prstGeom prst="rect">
            <a:avLst/>
          </a:prstGeom>
        </p:spPr>
      </p:pic>
      <p:sp>
        <p:nvSpPr>
          <p:cNvPr id="6" name="TekstniOkvir 5">
            <a:extLst>
              <a:ext uri="{FF2B5EF4-FFF2-40B4-BE49-F238E27FC236}">
                <a16:creationId xmlns:a16="http://schemas.microsoft.com/office/drawing/2014/main" id="{72D80BB2-5B39-4ACC-FDF3-874304197783}"/>
              </a:ext>
            </a:extLst>
          </p:cNvPr>
          <p:cNvSpPr txBox="1"/>
          <p:nvPr/>
        </p:nvSpPr>
        <p:spPr>
          <a:xfrm>
            <a:off x="683288" y="473414"/>
            <a:ext cx="11025809" cy="707886"/>
          </a:xfrm>
          <a:prstGeom prst="rect">
            <a:avLst/>
          </a:prstGeom>
          <a:noFill/>
        </p:spPr>
        <p:txBody>
          <a:bodyPr wrap="square" rtlCol="0">
            <a:spAutoFit/>
          </a:bodyPr>
          <a:lstStyle/>
          <a:p>
            <a:pPr algn="ctr"/>
            <a:r>
              <a:rPr lang="hr-HR" sz="4000" b="1" dirty="0">
                <a:latin typeface="Open Sans" panose="020B0606030504020204" pitchFamily="34" charset="0"/>
                <a:ea typeface="Open Sans" panose="020B0606030504020204" pitchFamily="34" charset="0"/>
                <a:cs typeface="Open Sans" panose="020B0606030504020204" pitchFamily="34" charset="0"/>
              </a:rPr>
              <a:t>Umetanje objekata</a:t>
            </a:r>
            <a:endParaRPr lang="hr-BA" sz="4000" b="1"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7263030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288" y="981245"/>
            <a:ext cx="3285811" cy="307777"/>
          </a:xfrm>
          <a:prstGeom prst="rect">
            <a:avLst/>
          </a:prstGeom>
          <a:noFill/>
        </p:spPr>
        <p:txBody>
          <a:bodyPr wrap="square" rtlCol="0">
            <a:spAutoFit/>
          </a:bodyPr>
          <a:lstStyle/>
          <a:p>
            <a:endParaRPr lang="hr-HR" dirty="0"/>
          </a:p>
        </p:txBody>
      </p:sp>
      <p:pic>
        <p:nvPicPr>
          <p:cNvPr id="5" name="Picture 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91204" y="1325465"/>
            <a:ext cx="9009592" cy="5072400"/>
          </a:xfrm>
          <a:prstGeom prst="rect">
            <a:avLst/>
          </a:prstGeom>
        </p:spPr>
      </p:pic>
      <p:sp>
        <p:nvSpPr>
          <p:cNvPr id="2" name="TekstniOkvir 1">
            <a:extLst>
              <a:ext uri="{FF2B5EF4-FFF2-40B4-BE49-F238E27FC236}">
                <a16:creationId xmlns:a16="http://schemas.microsoft.com/office/drawing/2014/main" id="{22C291FE-5CD7-853E-7ED7-23D75AA28D6E}"/>
              </a:ext>
            </a:extLst>
          </p:cNvPr>
          <p:cNvSpPr txBox="1"/>
          <p:nvPr/>
        </p:nvSpPr>
        <p:spPr>
          <a:xfrm>
            <a:off x="683288" y="473414"/>
            <a:ext cx="11025809" cy="707886"/>
          </a:xfrm>
          <a:prstGeom prst="rect">
            <a:avLst/>
          </a:prstGeom>
          <a:noFill/>
        </p:spPr>
        <p:txBody>
          <a:bodyPr wrap="square" rtlCol="0">
            <a:spAutoFit/>
          </a:bodyPr>
          <a:lstStyle/>
          <a:p>
            <a:pPr algn="ctr"/>
            <a:r>
              <a:rPr lang="hr-HR" sz="4000" b="1" dirty="0">
                <a:latin typeface="Open Sans" panose="020B0606030504020204" pitchFamily="34" charset="0"/>
                <a:ea typeface="Open Sans" panose="020B0606030504020204" pitchFamily="34" charset="0"/>
                <a:cs typeface="Open Sans" panose="020B0606030504020204" pitchFamily="34" charset="0"/>
              </a:rPr>
              <a:t>Snimač ekrana i zvuka</a:t>
            </a:r>
            <a:endParaRPr lang="hr-BA" sz="4000" b="1"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1804554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05171" y="3318467"/>
            <a:ext cx="5858189" cy="707886"/>
          </a:xfrm>
          <a:prstGeom prst="rect">
            <a:avLst/>
          </a:prstGeom>
          <a:noFill/>
        </p:spPr>
        <p:txBody>
          <a:bodyPr wrap="square" rtlCol="0">
            <a:spAutoFit/>
          </a:bodyPr>
          <a:lstStyle/>
          <a:p>
            <a:r>
              <a:rPr lang="hr-HR" sz="4000" dirty="0">
                <a:latin typeface="Open Sans"/>
              </a:rPr>
              <a:t>www.menti.com</a:t>
            </a:r>
          </a:p>
        </p:txBody>
      </p:sp>
      <p:pic>
        <p:nvPicPr>
          <p:cNvPr id="7" name="Picture 6"/>
          <p:cNvPicPr>
            <a:picLocks noChangeAspect="1"/>
          </p:cNvPicPr>
          <p:nvPr/>
        </p:nvPicPr>
        <p:blipFill>
          <a:blip r:embed="rId3"/>
          <a:stretch>
            <a:fillRect/>
          </a:stretch>
        </p:blipFill>
        <p:spPr>
          <a:xfrm>
            <a:off x="6161909" y="1012967"/>
            <a:ext cx="4791871" cy="4791871"/>
          </a:xfrm>
          <a:prstGeom prst="rect">
            <a:avLst/>
          </a:prstGeom>
        </p:spPr>
      </p:pic>
    </p:spTree>
    <p:extLst>
      <p:ext uri="{BB962C8B-B14F-4D97-AF65-F5344CB8AC3E}">
        <p14:creationId xmlns:p14="http://schemas.microsoft.com/office/powerpoint/2010/main" val="12771036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288" y="981245"/>
            <a:ext cx="3285811" cy="5293757"/>
          </a:xfrm>
          <a:prstGeom prst="rect">
            <a:avLst/>
          </a:prstGeom>
          <a:noFill/>
        </p:spPr>
        <p:txBody>
          <a:bodyPr wrap="square" rtlCol="0">
            <a:spAutoFit/>
          </a:bodyPr>
          <a:lstStyle/>
          <a:p>
            <a:r>
              <a:rPr lang="hr-HR" sz="3600" b="1" dirty="0"/>
              <a:t>Upoznajmo mogućnosti rada s interaktivnim ekranom i </a:t>
            </a:r>
            <a:r>
              <a:rPr lang="hr-HR" sz="3600" b="1" dirty="0">
                <a:solidFill>
                  <a:srgbClr val="FF0000"/>
                </a:solidFill>
              </a:rPr>
              <a:t>spajanjem drugih uređaja u učionici</a:t>
            </a:r>
            <a:endParaRPr lang="hr-HR" sz="3600" dirty="0">
              <a:solidFill>
                <a:srgbClr val="FF0000"/>
              </a:solidFill>
            </a:endParaRPr>
          </a:p>
          <a:p>
            <a:endParaRPr lang="hr-HR"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91612" y="1316333"/>
            <a:ext cx="7091903" cy="3989196"/>
          </a:xfrm>
          <a:prstGeom prst="rect">
            <a:avLst/>
          </a:prstGeom>
        </p:spPr>
      </p:pic>
    </p:spTree>
    <p:extLst>
      <p:ext uri="{BB962C8B-B14F-4D97-AF65-F5344CB8AC3E}">
        <p14:creationId xmlns:p14="http://schemas.microsoft.com/office/powerpoint/2010/main" val="29862091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descr="Slika na kojoj se prikazuje tekst, planina, multimedija, snijeg&#10;&#10;Opis je automatski generiran">
            <a:extLst>
              <a:ext uri="{FF2B5EF4-FFF2-40B4-BE49-F238E27FC236}">
                <a16:creationId xmlns:a16="http://schemas.microsoft.com/office/drawing/2014/main" id="{D23E5F2C-E15B-BC2F-6E72-D788EE0297B9}"/>
              </a:ext>
            </a:extLst>
          </p:cNvPr>
          <p:cNvPicPr>
            <a:picLocks noChangeAspect="1"/>
          </p:cNvPicPr>
          <p:nvPr/>
        </p:nvPicPr>
        <p:blipFill rotWithShape="1">
          <a:blip r:embed="rId3">
            <a:extLst>
              <a:ext uri="{28A0092B-C50C-407E-A947-70E740481C1C}">
                <a14:useLocalDpi xmlns:a14="http://schemas.microsoft.com/office/drawing/2010/main" val="0"/>
              </a:ext>
            </a:extLst>
          </a:blip>
          <a:srcRect l="11212" r="6566" b="-1"/>
          <a:stretch/>
        </p:blipFill>
        <p:spPr>
          <a:xfrm>
            <a:off x="1479827" y="1312186"/>
            <a:ext cx="9017598" cy="5072400"/>
          </a:xfrm>
          <a:prstGeom prst="rect">
            <a:avLst/>
          </a:prstGeom>
          <a:noFill/>
        </p:spPr>
      </p:pic>
      <p:sp>
        <p:nvSpPr>
          <p:cNvPr id="6" name="TekstniOkvir 5">
            <a:extLst>
              <a:ext uri="{FF2B5EF4-FFF2-40B4-BE49-F238E27FC236}">
                <a16:creationId xmlns:a16="http://schemas.microsoft.com/office/drawing/2014/main" id="{44902F76-9A66-23C2-D7E4-A72AC76430FE}"/>
              </a:ext>
            </a:extLst>
          </p:cNvPr>
          <p:cNvSpPr txBox="1"/>
          <p:nvPr/>
        </p:nvSpPr>
        <p:spPr>
          <a:xfrm>
            <a:off x="683288" y="473414"/>
            <a:ext cx="11025809" cy="707886"/>
          </a:xfrm>
          <a:prstGeom prst="rect">
            <a:avLst/>
          </a:prstGeom>
          <a:noFill/>
        </p:spPr>
        <p:txBody>
          <a:bodyPr wrap="square" rtlCol="0">
            <a:spAutoFit/>
          </a:bodyPr>
          <a:lstStyle/>
          <a:p>
            <a:pPr algn="ctr"/>
            <a:r>
              <a:rPr lang="hr-HR" sz="4000" b="1" dirty="0">
                <a:latin typeface="Open Sans" panose="020B0606030504020204" pitchFamily="34" charset="0"/>
                <a:ea typeface="Open Sans" panose="020B0606030504020204" pitchFamily="34" charset="0"/>
                <a:cs typeface="Open Sans" panose="020B0606030504020204" pitchFamily="34" charset="0"/>
              </a:rPr>
              <a:t>Aplikacija </a:t>
            </a:r>
            <a:r>
              <a:rPr lang="hr-HR" sz="4000" b="1" dirty="0" err="1">
                <a:latin typeface="Open Sans" panose="020B0606030504020204" pitchFamily="34" charset="0"/>
                <a:ea typeface="Open Sans" panose="020B0606030504020204" pitchFamily="34" charset="0"/>
                <a:cs typeface="Open Sans" panose="020B0606030504020204" pitchFamily="34" charset="0"/>
              </a:rPr>
              <a:t>WonderCast</a:t>
            </a:r>
            <a:endParaRPr lang="hr-BA" sz="40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Pravokutnik 6">
            <a:extLst>
              <a:ext uri="{FF2B5EF4-FFF2-40B4-BE49-F238E27FC236}">
                <a16:creationId xmlns:a16="http://schemas.microsoft.com/office/drawing/2014/main" id="{5CFC904A-BF42-4DC4-7952-160058FDD742}"/>
              </a:ext>
            </a:extLst>
          </p:cNvPr>
          <p:cNvSpPr/>
          <p:nvPr/>
        </p:nvSpPr>
        <p:spPr>
          <a:xfrm>
            <a:off x="3631095" y="3429000"/>
            <a:ext cx="1484243" cy="1275522"/>
          </a:xfrm>
          <a:prstGeom prst="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r-BA"/>
          </a:p>
        </p:txBody>
      </p:sp>
    </p:spTree>
    <p:extLst>
      <p:ext uri="{BB962C8B-B14F-4D97-AF65-F5344CB8AC3E}">
        <p14:creationId xmlns:p14="http://schemas.microsoft.com/office/powerpoint/2010/main" val="25274754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descr="Slika na kojoj se prikazuje tekst, snimka zaslona, operacijski sustav, web-stranica&#10;&#10;Opis je automatski generiran">
            <a:extLst>
              <a:ext uri="{FF2B5EF4-FFF2-40B4-BE49-F238E27FC236}">
                <a16:creationId xmlns:a16="http://schemas.microsoft.com/office/drawing/2014/main" id="{4FD107F9-2AE3-9F27-3643-F0E31C48B7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8874" y="1362101"/>
            <a:ext cx="3460640" cy="5138089"/>
          </a:xfrm>
          <a:prstGeom prst="rect">
            <a:avLst/>
          </a:prstGeom>
        </p:spPr>
      </p:pic>
      <p:sp>
        <p:nvSpPr>
          <p:cNvPr id="6" name="TekstniOkvir 5">
            <a:extLst>
              <a:ext uri="{FF2B5EF4-FFF2-40B4-BE49-F238E27FC236}">
                <a16:creationId xmlns:a16="http://schemas.microsoft.com/office/drawing/2014/main" id="{B81F5137-CE25-F598-13F1-0DB77A5B673D}"/>
              </a:ext>
            </a:extLst>
          </p:cNvPr>
          <p:cNvSpPr txBox="1"/>
          <p:nvPr/>
        </p:nvSpPr>
        <p:spPr>
          <a:xfrm>
            <a:off x="683288" y="473414"/>
            <a:ext cx="11025809" cy="707886"/>
          </a:xfrm>
          <a:prstGeom prst="rect">
            <a:avLst/>
          </a:prstGeom>
          <a:noFill/>
        </p:spPr>
        <p:txBody>
          <a:bodyPr wrap="square" rtlCol="0">
            <a:spAutoFit/>
          </a:bodyPr>
          <a:lstStyle/>
          <a:p>
            <a:pPr algn="ctr"/>
            <a:r>
              <a:rPr lang="hr-HR" sz="4000" b="1" dirty="0">
                <a:latin typeface="Open Sans" panose="020B0606030504020204" pitchFamily="34" charset="0"/>
                <a:ea typeface="Open Sans" panose="020B0606030504020204" pitchFamily="34" charset="0"/>
                <a:cs typeface="Open Sans" panose="020B0606030504020204" pitchFamily="34" charset="0"/>
              </a:rPr>
              <a:t>Preuzimanje aplikacije </a:t>
            </a:r>
            <a:r>
              <a:rPr lang="hr-HR" sz="4000" b="1" dirty="0" err="1">
                <a:latin typeface="Open Sans" panose="020B0606030504020204" pitchFamily="34" charset="0"/>
                <a:ea typeface="Open Sans" panose="020B0606030504020204" pitchFamily="34" charset="0"/>
                <a:cs typeface="Open Sans" panose="020B0606030504020204" pitchFamily="34" charset="0"/>
              </a:rPr>
              <a:t>WonderCast</a:t>
            </a:r>
            <a:endParaRPr lang="hr-BA" sz="4000" b="1"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4259401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394BE131-7306-4641-BA42-9ED7852E3197}"/>
              </a:ext>
            </a:extLst>
          </p:cNvPr>
          <p:cNvSpPr>
            <a:spLocks noGrp="1"/>
          </p:cNvSpPr>
          <p:nvPr>
            <p:ph type="title"/>
          </p:nvPr>
        </p:nvSpPr>
        <p:spPr>
          <a:xfrm>
            <a:off x="349250" y="2055646"/>
            <a:ext cx="3494670" cy="2673684"/>
          </a:xfrm>
        </p:spPr>
        <p:txBody>
          <a:bodyPr anchor="ctr"/>
          <a:lstStyle/>
          <a:p>
            <a:pPr>
              <a:lnSpc>
                <a:spcPct val="120000"/>
              </a:lnSpc>
            </a:pPr>
            <a:r>
              <a:rPr lang="hr-HR" sz="6000" b="1" dirty="0">
                <a:latin typeface="Open Sans" panose="020B0606030504020204" pitchFamily="34" charset="0"/>
                <a:ea typeface="Open Sans" panose="020B0606030504020204" pitchFamily="34" charset="0"/>
                <a:cs typeface="Open Sans" panose="020B0606030504020204" pitchFamily="34" charset="0"/>
              </a:rPr>
              <a:t>Ishodi učenja (I)</a:t>
            </a:r>
          </a:p>
        </p:txBody>
      </p:sp>
      <p:sp>
        <p:nvSpPr>
          <p:cNvPr id="7" name="Rezervirano mjesto sadržaja 6">
            <a:extLst>
              <a:ext uri="{FF2B5EF4-FFF2-40B4-BE49-F238E27FC236}">
                <a16:creationId xmlns:a16="http://schemas.microsoft.com/office/drawing/2014/main" id="{0049036E-B8F1-450F-BDED-C11F65B91762}"/>
              </a:ext>
            </a:extLst>
          </p:cNvPr>
          <p:cNvSpPr>
            <a:spLocks noGrp="1"/>
          </p:cNvSpPr>
          <p:nvPr>
            <p:ph sz="quarter" idx="10"/>
          </p:nvPr>
        </p:nvSpPr>
        <p:spPr>
          <a:xfrm>
            <a:off x="4330700" y="0"/>
            <a:ext cx="7632700" cy="6610163"/>
          </a:xfrm>
        </p:spPr>
        <p:txBody>
          <a:bodyPr anchor="ctr">
            <a:noAutofit/>
          </a:bodyPr>
          <a:lstStyle/>
          <a:p>
            <a:pPr marL="508000" lvl="1" indent="0">
              <a:lnSpc>
                <a:spcPct val="114000"/>
              </a:lnSpc>
              <a:spcBef>
                <a:spcPts val="600"/>
              </a:spcBef>
              <a:buNone/>
            </a:pPr>
            <a:r>
              <a:rPr lang="hr-HR" sz="3000" dirty="0">
                <a:latin typeface="Open Sans" panose="020B0606030504020204" pitchFamily="34" charset="0"/>
                <a:ea typeface="Open Sans" panose="020B0606030504020204" pitchFamily="34" charset="0"/>
                <a:cs typeface="Open Sans" panose="020B0606030504020204" pitchFamily="34" charset="0"/>
              </a:rPr>
              <a:t>Nakon webinara polaznici će:</a:t>
            </a:r>
          </a:p>
          <a:p>
            <a:pPr lvl="0"/>
            <a:r>
              <a:rPr lang="hr-HR" b="1" dirty="0">
                <a:latin typeface="Open Sans" panose="020B0606030504020204" pitchFamily="34" charset="0"/>
                <a:ea typeface="Open Sans" panose="020B0606030504020204" pitchFamily="34" charset="0"/>
                <a:cs typeface="Open Sans" panose="020B0606030504020204" pitchFamily="34" charset="0"/>
              </a:rPr>
              <a:t>Opisati mogućnosti korištenja interaktivnog ekrana </a:t>
            </a:r>
            <a:r>
              <a:rPr lang="hr-HR" dirty="0">
                <a:latin typeface="Open Sans" panose="020B0606030504020204" pitchFamily="34" charset="0"/>
                <a:ea typeface="Open Sans" panose="020B0606030504020204" pitchFamily="34" charset="0"/>
                <a:cs typeface="Open Sans" panose="020B0606030504020204" pitchFamily="34" charset="0"/>
              </a:rPr>
              <a:t>u nastavi (srednja razina digitalnih kompetencija iz područja Učenje i poučavanje).</a:t>
            </a:r>
          </a:p>
          <a:p>
            <a:pPr lvl="0"/>
            <a:endParaRPr lang="hr-HR" dirty="0">
              <a:latin typeface="Open Sans" panose="020B0606030504020204" pitchFamily="34" charset="0"/>
              <a:ea typeface="Open Sans" panose="020B0606030504020204" pitchFamily="34" charset="0"/>
              <a:cs typeface="Open Sans" panose="020B0606030504020204" pitchFamily="34" charset="0"/>
            </a:endParaRPr>
          </a:p>
          <a:p>
            <a:r>
              <a:rPr lang="hr-HR" b="1" dirty="0">
                <a:latin typeface="Open Sans" panose="020B0606030504020204" pitchFamily="34" charset="0"/>
                <a:ea typeface="Open Sans" panose="020B0606030504020204" pitchFamily="34" charset="0"/>
                <a:cs typeface="Open Sans" panose="020B0606030504020204" pitchFamily="34" charset="0"/>
              </a:rPr>
              <a:t>Primijeniti osnovne funkcionalnosti interaktivnog ekrana</a:t>
            </a:r>
            <a:r>
              <a:rPr lang="hr-HR" dirty="0">
                <a:latin typeface="Open Sans" panose="020B0606030504020204" pitchFamily="34" charset="0"/>
                <a:ea typeface="Open Sans" panose="020B0606030504020204" pitchFamily="34" charset="0"/>
                <a:cs typeface="Open Sans" panose="020B0606030504020204" pitchFamily="34" charset="0"/>
              </a:rPr>
              <a:t> i ugrađenih alata u pripremi i provođenju nastave (početna razina digitalnih kompetencija iz područja Učenje i poučavanje).</a:t>
            </a:r>
          </a:p>
          <a:p>
            <a:pPr marL="50800" lvl="0" indent="0">
              <a:buNone/>
            </a:pPr>
            <a:endParaRPr lang="hr-HR" dirty="0"/>
          </a:p>
        </p:txBody>
      </p:sp>
    </p:spTree>
    <p:extLst>
      <p:ext uri="{BB962C8B-B14F-4D97-AF65-F5344CB8AC3E}">
        <p14:creationId xmlns:p14="http://schemas.microsoft.com/office/powerpoint/2010/main" val="7784388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288" y="981245"/>
            <a:ext cx="3285811" cy="307777"/>
          </a:xfrm>
          <a:prstGeom prst="rect">
            <a:avLst/>
          </a:prstGeom>
          <a:noFill/>
        </p:spPr>
        <p:txBody>
          <a:bodyPr wrap="square" rtlCol="0">
            <a:spAutoFit/>
          </a:bodyPr>
          <a:lstStyle/>
          <a:p>
            <a:endParaRPr lang="hr-HR"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2468" y="1709530"/>
            <a:ext cx="7486629" cy="4211229"/>
          </a:xfrm>
          <a:prstGeom prst="rect">
            <a:avLst/>
          </a:prstGeom>
        </p:spPr>
      </p:pic>
      <p:sp>
        <p:nvSpPr>
          <p:cNvPr id="4" name="TekstniOkvir 3">
            <a:extLst>
              <a:ext uri="{FF2B5EF4-FFF2-40B4-BE49-F238E27FC236}">
                <a16:creationId xmlns:a16="http://schemas.microsoft.com/office/drawing/2014/main" id="{3C2DBA69-A135-3A6D-B850-1D23174C2777}"/>
              </a:ext>
            </a:extLst>
          </p:cNvPr>
          <p:cNvSpPr txBox="1"/>
          <p:nvPr/>
        </p:nvSpPr>
        <p:spPr>
          <a:xfrm>
            <a:off x="683288" y="473414"/>
            <a:ext cx="11025809" cy="707886"/>
          </a:xfrm>
          <a:prstGeom prst="rect">
            <a:avLst/>
          </a:prstGeom>
          <a:noFill/>
        </p:spPr>
        <p:txBody>
          <a:bodyPr wrap="square" rtlCol="0">
            <a:spAutoFit/>
          </a:bodyPr>
          <a:lstStyle/>
          <a:p>
            <a:pPr algn="ctr"/>
            <a:r>
              <a:rPr lang="hr-HR" sz="4000" b="1" dirty="0">
                <a:latin typeface="Open Sans" panose="020B0606030504020204" pitchFamily="34" charset="0"/>
                <a:ea typeface="Open Sans" panose="020B0606030504020204" pitchFamily="34" charset="0"/>
                <a:cs typeface="Open Sans" panose="020B0606030504020204" pitchFamily="34" charset="0"/>
              </a:rPr>
              <a:t>Aplikacija </a:t>
            </a:r>
            <a:r>
              <a:rPr lang="hr-HR" sz="4000" b="1" dirty="0" err="1">
                <a:latin typeface="Open Sans" panose="020B0606030504020204" pitchFamily="34" charset="0"/>
                <a:ea typeface="Open Sans" panose="020B0606030504020204" pitchFamily="34" charset="0"/>
                <a:cs typeface="Open Sans" panose="020B0606030504020204" pitchFamily="34" charset="0"/>
              </a:rPr>
              <a:t>Wondercast</a:t>
            </a:r>
            <a:endParaRPr lang="hr-BA" sz="4000" b="1" dirty="0">
              <a:latin typeface="Open Sans" panose="020B0606030504020204" pitchFamily="34" charset="0"/>
              <a:ea typeface="Open Sans" panose="020B0606030504020204" pitchFamily="34" charset="0"/>
              <a:cs typeface="Open Sans" panose="020B0606030504020204" pitchFamily="34" charset="0"/>
            </a:endParaRPr>
          </a:p>
        </p:txBody>
      </p:sp>
      <p:pic>
        <p:nvPicPr>
          <p:cNvPr id="8" name="Slika 7" descr="Slika na kojoj se prikazuje tekst, snimka zaslona, električno plava, Trokut&#10;&#10;Opis je automatski generiran">
            <a:extLst>
              <a:ext uri="{FF2B5EF4-FFF2-40B4-BE49-F238E27FC236}">
                <a16:creationId xmlns:a16="http://schemas.microsoft.com/office/drawing/2014/main" id="{2B2C7064-21B3-BF7F-3BAA-99C3CA19F2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2903" y="1560092"/>
            <a:ext cx="4955199" cy="4211230"/>
          </a:xfrm>
          <a:prstGeom prst="rect">
            <a:avLst/>
          </a:prstGeom>
        </p:spPr>
      </p:pic>
    </p:spTree>
    <p:extLst>
      <p:ext uri="{BB962C8B-B14F-4D97-AF65-F5344CB8AC3E}">
        <p14:creationId xmlns:p14="http://schemas.microsoft.com/office/powerpoint/2010/main" val="18137634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759" y="1630635"/>
            <a:ext cx="10058400" cy="4642338"/>
          </a:xfrm>
          <a:prstGeom prst="rect">
            <a:avLst/>
          </a:prstGeom>
        </p:spPr>
      </p:pic>
      <p:sp>
        <p:nvSpPr>
          <p:cNvPr id="2" name="TekstniOkvir 1">
            <a:extLst>
              <a:ext uri="{FF2B5EF4-FFF2-40B4-BE49-F238E27FC236}">
                <a16:creationId xmlns:a16="http://schemas.microsoft.com/office/drawing/2014/main" id="{A3595109-ED70-1175-7BFD-7AB8441FCE88}"/>
              </a:ext>
            </a:extLst>
          </p:cNvPr>
          <p:cNvSpPr txBox="1"/>
          <p:nvPr/>
        </p:nvSpPr>
        <p:spPr>
          <a:xfrm>
            <a:off x="683288" y="473414"/>
            <a:ext cx="11025809" cy="707886"/>
          </a:xfrm>
          <a:prstGeom prst="rect">
            <a:avLst/>
          </a:prstGeom>
          <a:noFill/>
        </p:spPr>
        <p:txBody>
          <a:bodyPr wrap="square" rtlCol="0">
            <a:spAutoFit/>
          </a:bodyPr>
          <a:lstStyle/>
          <a:p>
            <a:pPr algn="ctr"/>
            <a:r>
              <a:rPr lang="hr-HR" sz="4000" b="1" dirty="0">
                <a:latin typeface="Open Sans" panose="020B0606030504020204" pitchFamily="34" charset="0"/>
                <a:ea typeface="Open Sans" panose="020B0606030504020204" pitchFamily="34" charset="0"/>
                <a:cs typeface="Open Sans" panose="020B0606030504020204" pitchFamily="34" charset="0"/>
              </a:rPr>
              <a:t>Zrcaljenje ekrana na učenički uređaj</a:t>
            </a:r>
            <a:endParaRPr lang="hr-BA" sz="4000" b="1"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2962817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200" y="1433711"/>
            <a:ext cx="9017600" cy="5072400"/>
          </a:xfrm>
          <a:prstGeom prst="rect">
            <a:avLst/>
          </a:prstGeom>
        </p:spPr>
      </p:pic>
      <p:sp>
        <p:nvSpPr>
          <p:cNvPr id="3" name="TekstniOkvir 2">
            <a:extLst>
              <a:ext uri="{FF2B5EF4-FFF2-40B4-BE49-F238E27FC236}">
                <a16:creationId xmlns:a16="http://schemas.microsoft.com/office/drawing/2014/main" id="{4119D38A-8151-D290-06EC-7ED3572DF50D}"/>
              </a:ext>
            </a:extLst>
          </p:cNvPr>
          <p:cNvSpPr txBox="1"/>
          <p:nvPr/>
        </p:nvSpPr>
        <p:spPr>
          <a:xfrm>
            <a:off x="683288" y="473414"/>
            <a:ext cx="11025809" cy="707886"/>
          </a:xfrm>
          <a:prstGeom prst="rect">
            <a:avLst/>
          </a:prstGeom>
          <a:noFill/>
        </p:spPr>
        <p:txBody>
          <a:bodyPr wrap="square" rtlCol="0">
            <a:spAutoFit/>
          </a:bodyPr>
          <a:lstStyle/>
          <a:p>
            <a:pPr algn="ctr"/>
            <a:r>
              <a:rPr lang="hr-HR" sz="4000" b="1" dirty="0">
                <a:latin typeface="Open Sans" panose="020B0606030504020204" pitchFamily="34" charset="0"/>
                <a:ea typeface="Open Sans" panose="020B0606030504020204" pitchFamily="34" charset="0"/>
                <a:cs typeface="Open Sans" panose="020B0606030504020204" pitchFamily="34" charset="0"/>
              </a:rPr>
              <a:t>Zrcaljenje učeničkih uređaja na ekran</a:t>
            </a:r>
            <a:endParaRPr lang="hr-BA" sz="4000" b="1"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653700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7482393" y="394492"/>
            <a:ext cx="4445000" cy="6069013"/>
          </a:xfrm>
        </p:spPr>
        <p:txBody>
          <a:bodyPr/>
          <a:lstStyle/>
          <a:p>
            <a:r>
              <a:rPr lang="hr-HR" dirty="0">
                <a:latin typeface="Open Sans" panose="020B0606030504020204" pitchFamily="34" charset="0"/>
                <a:ea typeface="Open Sans" panose="020B0606030504020204" pitchFamily="34" charset="0"/>
                <a:cs typeface="Open Sans" panose="020B0606030504020204" pitchFamily="34" charset="0"/>
              </a:rPr>
              <a:t>Suradničko i istraživačko učenje</a:t>
            </a:r>
          </a:p>
          <a:p>
            <a:r>
              <a:rPr lang="hr-HR" dirty="0">
                <a:latin typeface="Open Sans" panose="020B0606030504020204" pitchFamily="34" charset="0"/>
                <a:ea typeface="Open Sans" panose="020B0606030504020204" pitchFamily="34" charset="0"/>
                <a:cs typeface="Open Sans" panose="020B0606030504020204" pitchFamily="34" charset="0"/>
              </a:rPr>
              <a:t>Interaktivne igre i kvizovi</a:t>
            </a:r>
          </a:p>
          <a:p>
            <a:r>
              <a:rPr lang="hr-HR" dirty="0">
                <a:latin typeface="Open Sans" panose="020B0606030504020204" pitchFamily="34" charset="0"/>
                <a:ea typeface="Open Sans" panose="020B0606030504020204" pitchFamily="34" charset="0"/>
                <a:cs typeface="Open Sans" panose="020B0606030504020204" pitchFamily="34" charset="0"/>
              </a:rPr>
              <a:t>Demonstracija i simulacija</a:t>
            </a:r>
          </a:p>
          <a:p>
            <a:r>
              <a:rPr lang="hr-HR" dirty="0">
                <a:latin typeface="Open Sans" panose="020B0606030504020204" pitchFamily="34" charset="0"/>
                <a:ea typeface="Open Sans" panose="020B0606030504020204" pitchFamily="34" charset="0"/>
                <a:cs typeface="Open Sans" panose="020B0606030504020204" pitchFamily="34" charset="0"/>
              </a:rPr>
              <a:t>Praćenje napretka i brze povratne informacije</a:t>
            </a:r>
          </a:p>
          <a:p>
            <a:r>
              <a:rPr lang="hr-HR" dirty="0">
                <a:latin typeface="Open Sans" panose="020B0606030504020204" pitchFamily="34" charset="0"/>
                <a:ea typeface="Open Sans" panose="020B0606030504020204" pitchFamily="34" charset="0"/>
                <a:cs typeface="Open Sans" panose="020B0606030504020204" pitchFamily="34" charset="0"/>
              </a:rPr>
              <a:t>Virtualne ekskurzije i posjeti</a:t>
            </a:r>
          </a:p>
          <a:p>
            <a:r>
              <a:rPr lang="hr-HR" dirty="0">
                <a:latin typeface="Open Sans" panose="020B0606030504020204" pitchFamily="34" charset="0"/>
                <a:ea typeface="Open Sans" panose="020B0606030504020204" pitchFamily="34" charset="0"/>
                <a:cs typeface="Open Sans" panose="020B0606030504020204" pitchFamily="34" charset="0"/>
              </a:rPr>
              <a:t>Oluja ideja</a:t>
            </a:r>
          </a:p>
          <a:p>
            <a:r>
              <a:rPr lang="hr-HR" dirty="0">
                <a:latin typeface="Open Sans" panose="020B0606030504020204" pitchFamily="34" charset="0"/>
                <a:ea typeface="Open Sans" panose="020B0606030504020204" pitchFamily="34" charset="0"/>
                <a:cs typeface="Open Sans" panose="020B0606030504020204" pitchFamily="34" charset="0"/>
              </a:rPr>
              <a:t>Analiziranje teksta</a:t>
            </a:r>
          </a:p>
        </p:txBody>
      </p:sp>
      <p:sp>
        <p:nvSpPr>
          <p:cNvPr id="3" name="Title 2"/>
          <p:cNvSpPr>
            <a:spLocks noGrp="1"/>
          </p:cNvSpPr>
          <p:nvPr>
            <p:ph type="title"/>
          </p:nvPr>
        </p:nvSpPr>
        <p:spPr/>
        <p:txBody>
          <a:bodyPr/>
          <a:lstStyle/>
          <a:p>
            <a:r>
              <a:rPr lang="hr-HR" dirty="0">
                <a:latin typeface="Open Sans" panose="020B0606030504020204" pitchFamily="34" charset="0"/>
                <a:ea typeface="Open Sans" panose="020B0606030504020204" pitchFamily="34" charset="0"/>
                <a:cs typeface="Open Sans" panose="020B0606030504020204" pitchFamily="34" charset="0"/>
              </a:rPr>
              <a:t>Aktivnosti</a:t>
            </a:r>
          </a:p>
        </p:txBody>
      </p:sp>
    </p:spTree>
    <p:extLst>
      <p:ext uri="{BB962C8B-B14F-4D97-AF65-F5344CB8AC3E}">
        <p14:creationId xmlns:p14="http://schemas.microsoft.com/office/powerpoint/2010/main" val="3866338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090" y="2412040"/>
            <a:ext cx="4356925" cy="1600200"/>
          </a:xfrm>
        </p:spPr>
        <p:txBody>
          <a:bodyPr/>
          <a:lstStyle/>
          <a:p>
            <a:r>
              <a:rPr lang="hr-HR" sz="4000" dirty="0">
                <a:latin typeface="Open Sans" panose="020B0606030504020204" pitchFamily="34" charset="0"/>
                <a:ea typeface="Open Sans" panose="020B0606030504020204" pitchFamily="34" charset="0"/>
                <a:cs typeface="Open Sans" panose="020B0606030504020204" pitchFamily="34" charset="0"/>
              </a:rPr>
              <a:t>www.padlet.com</a:t>
            </a:r>
          </a:p>
        </p:txBody>
      </p:sp>
      <p:pic>
        <p:nvPicPr>
          <p:cNvPr id="4" name="Content Placeholder 3"/>
          <p:cNvPicPr>
            <a:picLocks noGrp="1" noChangeAspect="1"/>
          </p:cNvPicPr>
          <p:nvPr>
            <p:ph sz="quarter" idx="10"/>
          </p:nvPr>
        </p:nvPicPr>
        <p:blipFill>
          <a:blip r:embed="rId3"/>
          <a:stretch>
            <a:fillRect/>
          </a:stretch>
        </p:blipFill>
        <p:spPr>
          <a:xfrm>
            <a:off x="6138464" y="987027"/>
            <a:ext cx="4791871" cy="4791871"/>
          </a:xfrm>
          <a:prstGeom prst="rect">
            <a:avLst/>
          </a:prstGeom>
        </p:spPr>
      </p:pic>
    </p:spTree>
    <p:extLst>
      <p:ext uri="{BB962C8B-B14F-4D97-AF65-F5344CB8AC3E}">
        <p14:creationId xmlns:p14="http://schemas.microsoft.com/office/powerpoint/2010/main" val="32839293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Diagram 1">
            <a:extLst>
              <a:ext uri="{FF2B5EF4-FFF2-40B4-BE49-F238E27FC236}">
                <a16:creationId xmlns:a16="http://schemas.microsoft.com/office/drawing/2014/main" id="{2EBFD261-54D0-4305-882C-1B6A5E229BEA}"/>
              </a:ext>
            </a:extLst>
          </p:cNvPr>
          <p:cNvGraphicFramePr/>
          <p:nvPr>
            <p:extLst>
              <p:ext uri="{D42A27DB-BD31-4B8C-83A1-F6EECF244321}">
                <p14:modId xmlns:p14="http://schemas.microsoft.com/office/powerpoint/2010/main" val="3361728826"/>
              </p:ext>
            </p:extLst>
          </p:nvPr>
        </p:nvGraphicFramePr>
        <p:xfrm>
          <a:off x="1302043" y="797695"/>
          <a:ext cx="8191499" cy="53911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92" name="Slika 192">
            <a:extLst>
              <a:ext uri="{FF2B5EF4-FFF2-40B4-BE49-F238E27FC236}">
                <a16:creationId xmlns:a16="http://schemas.microsoft.com/office/drawing/2014/main" id="{67DFF9C9-6104-4688-B354-96B4DAE408E5}"/>
              </a:ext>
            </a:extLst>
          </p:cNvPr>
          <p:cNvPicPr>
            <a:picLocks noChangeAspect="1"/>
          </p:cNvPicPr>
          <p:nvPr/>
        </p:nvPicPr>
        <p:blipFill>
          <a:blip r:embed="rId8"/>
          <a:stretch>
            <a:fillRect/>
          </a:stretch>
        </p:blipFill>
        <p:spPr>
          <a:xfrm>
            <a:off x="9711720" y="1462509"/>
            <a:ext cx="1752798" cy="1722480"/>
          </a:xfrm>
          <a:prstGeom prst="rect">
            <a:avLst/>
          </a:prstGeom>
        </p:spPr>
      </p:pic>
    </p:spTree>
    <p:extLst>
      <p:ext uri="{BB962C8B-B14F-4D97-AF65-F5344CB8AC3E}">
        <p14:creationId xmlns:p14="http://schemas.microsoft.com/office/powerpoint/2010/main" val="6864645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pic>
        <p:nvPicPr>
          <p:cNvPr id="335" name="Google Shape;335;p35"/>
          <p:cNvPicPr preferRelativeResize="0"/>
          <p:nvPr/>
        </p:nvPicPr>
        <p:blipFill rotWithShape="1">
          <a:blip r:embed="rId3">
            <a:alphaModFix/>
          </a:blip>
          <a:srcRect/>
          <a:stretch/>
        </p:blipFill>
        <p:spPr>
          <a:xfrm>
            <a:off x="4822310" y="1614744"/>
            <a:ext cx="2311400" cy="3136900"/>
          </a:xfrm>
          <a:prstGeom prst="rect">
            <a:avLst/>
          </a:prstGeom>
          <a:noFill/>
          <a:ln>
            <a:noFill/>
          </a:ln>
        </p:spPr>
      </p:pic>
      <p:sp>
        <p:nvSpPr>
          <p:cNvPr id="336" name="Google Shape;336;p35"/>
          <p:cNvSpPr txBox="1"/>
          <p:nvPr/>
        </p:nvSpPr>
        <p:spPr>
          <a:xfrm>
            <a:off x="2448228" y="6100198"/>
            <a:ext cx="7059564"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Open Sans"/>
                <a:ea typeface="Open Sans"/>
                <a:cs typeface="Open Sans"/>
                <a:sym typeface="Open Sans"/>
              </a:rPr>
              <a:t>Kontakt: Hrvatska akademska i istraživačka mreža – CARNET | Josipa Marohnića 5, 10000 Zagreb</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Open Sans"/>
                <a:ea typeface="Open Sans"/>
                <a:cs typeface="Open Sans"/>
                <a:sym typeface="Open Sans"/>
              </a:rPr>
              <a:t>Tel.: +385 1 6661 616 | www.carnet.hr</a:t>
            </a:r>
            <a:endParaRPr sz="1200" b="0" i="0" u="none" strike="noStrike" cap="none">
              <a:solidFill>
                <a:schemeClr val="lt1"/>
              </a:solidFill>
              <a:latin typeface="Open Sans"/>
              <a:ea typeface="Open Sans"/>
              <a:cs typeface="Open Sans"/>
              <a:sym typeface="Open Sans"/>
            </a:endParaRPr>
          </a:p>
        </p:txBody>
      </p:sp>
      <p:cxnSp>
        <p:nvCxnSpPr>
          <p:cNvPr id="337" name="Google Shape;337;p35"/>
          <p:cNvCxnSpPr/>
          <p:nvPr/>
        </p:nvCxnSpPr>
        <p:spPr>
          <a:xfrm>
            <a:off x="2544215" y="6038269"/>
            <a:ext cx="6764594" cy="0"/>
          </a:xfrm>
          <a:prstGeom prst="straightConnector1">
            <a:avLst/>
          </a:prstGeom>
          <a:noFill/>
          <a:ln w="9525" cap="flat" cmpd="sng">
            <a:solidFill>
              <a:schemeClr val="lt1"/>
            </a:solidFill>
            <a:prstDash val="solid"/>
            <a:miter lim="800000"/>
            <a:headEnd type="none" w="sm" len="sm"/>
            <a:tailEnd type="none" w="sm" len="sm"/>
          </a:ln>
        </p:spPr>
      </p:cxnSp>
      <p:sp>
        <p:nvSpPr>
          <p:cNvPr id="338" name="Google Shape;338;p35"/>
          <p:cNvSpPr txBox="1"/>
          <p:nvPr/>
        </p:nvSpPr>
        <p:spPr>
          <a:xfrm>
            <a:off x="2372689" y="4989503"/>
            <a:ext cx="7210641"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chemeClr val="lt1"/>
                </a:solidFill>
                <a:latin typeface="Open Sans"/>
                <a:ea typeface="Open Sans"/>
                <a:cs typeface="Open Sans"/>
                <a:sym typeface="Open Sans"/>
              </a:rPr>
              <a:t>Projekt</a:t>
            </a:r>
            <a:r>
              <a:rPr lang="en-US" sz="1200" b="0" i="0" u="none" strike="noStrike" cap="none" dirty="0">
                <a:solidFill>
                  <a:schemeClr val="lt1"/>
                </a:solidFill>
                <a:latin typeface="Open Sans"/>
                <a:ea typeface="Open Sans"/>
                <a:cs typeface="Open Sans"/>
                <a:sym typeface="Open Sans"/>
              </a:rPr>
              <a:t> je </a:t>
            </a:r>
            <a:r>
              <a:rPr lang="en-US" sz="1200" b="0" i="0" u="none" strike="noStrike" cap="none" dirty="0" err="1">
                <a:solidFill>
                  <a:schemeClr val="lt1"/>
                </a:solidFill>
                <a:latin typeface="Open Sans"/>
                <a:ea typeface="Open Sans"/>
                <a:cs typeface="Open Sans"/>
                <a:sym typeface="Open Sans"/>
              </a:rPr>
              <a:t>sufinancirala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Europska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unija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iz</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europskih</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strukturnih</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i</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investicijskih</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fondova</a:t>
            </a:r>
            <a:r>
              <a:rPr lang="en-US" sz="1200" b="0" i="0" u="none" strike="noStrike" cap="none" dirty="0">
                <a:solidFill>
                  <a:schemeClr val="lt1"/>
                </a:solidFill>
                <a:latin typeface="Open Sans"/>
                <a:ea typeface="Open Sans"/>
                <a:cs typeface="Open Sans"/>
                <a:sym typeface="Open Sans"/>
              </a:rPr>
              <a:t>.</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chemeClr val="lt1"/>
                </a:solidFill>
                <a:latin typeface="Open Sans"/>
                <a:ea typeface="Open Sans"/>
                <a:cs typeface="Open Sans"/>
                <a:sym typeface="Open Sans"/>
              </a:rPr>
              <a:t>Više</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informacija</a:t>
            </a:r>
            <a:r>
              <a:rPr lang="en-US" sz="1200" b="0" i="0" u="none" strike="noStrike" cap="none" dirty="0">
                <a:solidFill>
                  <a:schemeClr val="lt1"/>
                </a:solidFill>
                <a:latin typeface="Open Sans"/>
                <a:ea typeface="Open Sans"/>
                <a:cs typeface="Open Sans"/>
                <a:sym typeface="Open Sans"/>
              </a:rPr>
              <a:t> o EU </a:t>
            </a:r>
            <a:r>
              <a:rPr lang="en-US" sz="1200" b="0" i="0" u="none" strike="noStrike" cap="none" dirty="0" err="1">
                <a:solidFill>
                  <a:schemeClr val="lt1"/>
                </a:solidFill>
                <a:latin typeface="Open Sans"/>
                <a:ea typeface="Open Sans"/>
                <a:cs typeface="Open Sans"/>
                <a:sym typeface="Open Sans"/>
              </a:rPr>
              <a:t>fondovima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možete</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naći</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na</a:t>
            </a:r>
            <a:r>
              <a:rPr lang="en-US" sz="1200" b="0" i="0" u="none" strike="noStrike" cap="none" dirty="0">
                <a:solidFill>
                  <a:schemeClr val="lt1"/>
                </a:solidFill>
                <a:latin typeface="Open Sans"/>
                <a:ea typeface="Open Sans"/>
                <a:cs typeface="Open Sans"/>
                <a:sym typeface="Open Sans"/>
              </a:rPr>
              <a:t> web </a:t>
            </a:r>
            <a:r>
              <a:rPr lang="en-US" sz="1200" b="0" i="0" u="none" strike="noStrike" cap="none" dirty="0" err="1">
                <a:solidFill>
                  <a:schemeClr val="lt1"/>
                </a:solidFill>
                <a:latin typeface="Open Sans"/>
                <a:ea typeface="Open Sans"/>
                <a:cs typeface="Open Sans"/>
                <a:sym typeface="Open Sans"/>
              </a:rPr>
              <a:t>stranicama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Ministarstva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regionalnoga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razvoja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i</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fondova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Europske</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unije</a:t>
            </a:r>
            <a:r>
              <a:rPr lang="en-US" sz="1200" b="0" i="0" u="none" strike="noStrike" cap="none" dirty="0">
                <a:solidFill>
                  <a:schemeClr val="lt1"/>
                </a:solidFill>
                <a:latin typeface="Open Sans"/>
                <a:ea typeface="Open Sans"/>
                <a:cs typeface="Open Sans"/>
                <a:sym typeface="Open Sans"/>
              </a:rPr>
              <a:t>: www.strukturnifondovi.hr</a:t>
            </a:r>
            <a:endParaRPr sz="1200" b="0" i="0" u="none" strike="noStrike" cap="none" dirty="0">
              <a:solidFill>
                <a:schemeClr val="lt1"/>
              </a:solidFill>
              <a:latin typeface="Open Sans"/>
              <a:ea typeface="Open Sans"/>
              <a:cs typeface="Open Sans"/>
              <a:sym typeface="Open Sans"/>
            </a:endParaRPr>
          </a:p>
        </p:txBody>
      </p:sp>
      <p:sp>
        <p:nvSpPr>
          <p:cNvPr id="339" name="Google Shape;339;p35"/>
          <p:cNvSpPr txBox="1"/>
          <p:nvPr/>
        </p:nvSpPr>
        <p:spPr>
          <a:xfrm>
            <a:off x="2054637" y="5602731"/>
            <a:ext cx="7846746"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err="1">
                <a:solidFill>
                  <a:schemeClr val="lt1"/>
                </a:solidFill>
                <a:latin typeface="Open Sans"/>
                <a:ea typeface="Open Sans"/>
                <a:cs typeface="Open Sans"/>
                <a:sym typeface="Open Sans"/>
              </a:rPr>
              <a:t>Sadržaj</a:t>
            </a:r>
            <a:r>
              <a:rPr lang="en-US" sz="1200" b="1" i="0" u="none" strike="noStrike" cap="none" dirty="0">
                <a:solidFill>
                  <a:schemeClr val="lt1"/>
                </a:solidFill>
                <a:latin typeface="Open Sans"/>
                <a:ea typeface="Open Sans"/>
                <a:cs typeface="Open Sans"/>
                <a:sym typeface="Open Sans"/>
              </a:rPr>
              <a:t> </a:t>
            </a:r>
            <a:r>
              <a:rPr lang="en-US" sz="1200" b="1" i="0" u="none" strike="noStrike" cap="none" dirty="0" err="1">
                <a:solidFill>
                  <a:schemeClr val="lt1"/>
                </a:solidFill>
                <a:latin typeface="Open Sans"/>
                <a:ea typeface="Open Sans"/>
                <a:cs typeface="Open Sans"/>
                <a:sym typeface="Open Sans"/>
              </a:rPr>
              <a:t>ovog</a:t>
            </a:r>
            <a:r>
              <a:rPr lang="en-US" sz="1200" b="1" i="0" u="none" strike="noStrike" cap="none" dirty="0">
                <a:solidFill>
                  <a:schemeClr val="lt1"/>
                </a:solidFill>
                <a:latin typeface="Open Sans"/>
                <a:ea typeface="Open Sans"/>
                <a:cs typeface="Open Sans"/>
                <a:sym typeface="Open Sans"/>
              </a:rPr>
              <a:t> </a:t>
            </a:r>
            <a:r>
              <a:rPr lang="en-US" sz="1200" b="1" i="0" u="none" strike="noStrike" cap="none" dirty="0" err="1">
                <a:solidFill>
                  <a:schemeClr val="lt1"/>
                </a:solidFill>
                <a:latin typeface="Open Sans"/>
                <a:ea typeface="Open Sans"/>
                <a:cs typeface="Open Sans"/>
                <a:sym typeface="Open Sans"/>
              </a:rPr>
              <a:t>materijala</a:t>
            </a:r>
            <a:r>
              <a:rPr lang="en-US" sz="1200" b="1" i="0" u="none" strike="noStrike" cap="none" dirty="0">
                <a:solidFill>
                  <a:schemeClr val="lt1"/>
                </a:solidFill>
                <a:latin typeface="Open Sans"/>
                <a:ea typeface="Open Sans"/>
                <a:cs typeface="Open Sans"/>
                <a:sym typeface="Open Sans"/>
              </a:rPr>
              <a:t> </a:t>
            </a:r>
            <a:r>
              <a:rPr lang="en-US" sz="1200" b="1" i="0" u="none" strike="noStrike" cap="none" dirty="0" err="1">
                <a:solidFill>
                  <a:schemeClr val="lt1"/>
                </a:solidFill>
                <a:latin typeface="Open Sans"/>
                <a:ea typeface="Open Sans"/>
                <a:cs typeface="Open Sans"/>
                <a:sym typeface="Open Sans"/>
              </a:rPr>
              <a:t>isključiva</a:t>
            </a:r>
            <a:r>
              <a:rPr lang="en-US" sz="1200" b="1" i="0" u="none" strike="noStrike" cap="none" dirty="0">
                <a:solidFill>
                  <a:schemeClr val="lt1"/>
                </a:solidFill>
                <a:latin typeface="Open Sans"/>
                <a:ea typeface="Open Sans"/>
                <a:cs typeface="Open Sans"/>
                <a:sym typeface="Open Sans"/>
              </a:rPr>
              <a:t> je </a:t>
            </a:r>
            <a:r>
              <a:rPr lang="en-US" sz="1200" b="1" i="0" u="none" strike="noStrike" cap="none" dirty="0" err="1">
                <a:solidFill>
                  <a:schemeClr val="lt1"/>
                </a:solidFill>
                <a:latin typeface="Open Sans"/>
                <a:ea typeface="Open Sans"/>
                <a:cs typeface="Open Sans"/>
                <a:sym typeface="Open Sans"/>
              </a:rPr>
              <a:t>odgovornost</a:t>
            </a:r>
            <a:r>
              <a:rPr lang="en-US" sz="1200" b="1" i="0" u="none" strike="noStrike" cap="none" dirty="0">
                <a:solidFill>
                  <a:schemeClr val="lt1"/>
                </a:solidFill>
                <a:latin typeface="Open Sans"/>
                <a:ea typeface="Open Sans"/>
                <a:cs typeface="Open Sans"/>
                <a:sym typeface="Open Sans"/>
              </a:rPr>
              <a:t> </a:t>
            </a:r>
            <a:r>
              <a:rPr lang="en-US" sz="1200" b="1" i="0" u="none" strike="noStrike" cap="none" dirty="0" err="1">
                <a:solidFill>
                  <a:schemeClr val="lt1"/>
                </a:solidFill>
                <a:latin typeface="Open Sans"/>
                <a:ea typeface="Open Sans"/>
                <a:cs typeface="Open Sans"/>
                <a:sym typeface="Open Sans"/>
              </a:rPr>
              <a:t>Hrvatske</a:t>
            </a:r>
            <a:r>
              <a:rPr lang="en-US" sz="1200" b="1" i="0" u="none" strike="noStrike" cap="none" dirty="0">
                <a:solidFill>
                  <a:schemeClr val="lt1"/>
                </a:solidFill>
                <a:latin typeface="Open Sans"/>
                <a:ea typeface="Open Sans"/>
                <a:cs typeface="Open Sans"/>
                <a:sym typeface="Open Sans"/>
              </a:rPr>
              <a:t> </a:t>
            </a:r>
            <a:r>
              <a:rPr lang="en-US" sz="1200" b="1" i="0" u="none" strike="noStrike" cap="none" dirty="0" err="1">
                <a:solidFill>
                  <a:schemeClr val="lt1"/>
                </a:solidFill>
                <a:latin typeface="Open Sans"/>
                <a:ea typeface="Open Sans"/>
                <a:cs typeface="Open Sans"/>
                <a:sym typeface="Open Sans"/>
              </a:rPr>
              <a:t>akademske</a:t>
            </a:r>
            <a:r>
              <a:rPr lang="en-US" sz="1200" b="1" i="0" u="none" strike="noStrike" cap="none" dirty="0">
                <a:solidFill>
                  <a:schemeClr val="lt1"/>
                </a:solidFill>
                <a:latin typeface="Open Sans"/>
                <a:ea typeface="Open Sans"/>
                <a:cs typeface="Open Sans"/>
                <a:sym typeface="Open Sans"/>
              </a:rPr>
              <a:t> </a:t>
            </a:r>
            <a:r>
              <a:rPr lang="en-US" sz="1200" b="1" i="0" u="none" strike="noStrike" cap="none" dirty="0" err="1">
                <a:solidFill>
                  <a:schemeClr val="lt1"/>
                </a:solidFill>
                <a:latin typeface="Open Sans"/>
                <a:ea typeface="Open Sans"/>
                <a:cs typeface="Open Sans"/>
                <a:sym typeface="Open Sans"/>
              </a:rPr>
              <a:t>i</a:t>
            </a:r>
            <a:r>
              <a:rPr lang="en-US" sz="1200" b="1" i="0" u="none" strike="noStrike" cap="none" dirty="0">
                <a:solidFill>
                  <a:schemeClr val="lt1"/>
                </a:solidFill>
                <a:latin typeface="Open Sans"/>
                <a:ea typeface="Open Sans"/>
                <a:cs typeface="Open Sans"/>
                <a:sym typeface="Open Sans"/>
              </a:rPr>
              <a:t> </a:t>
            </a:r>
            <a:r>
              <a:rPr lang="en-US" sz="1200" b="1" i="0" u="none" strike="noStrike" cap="none" dirty="0" err="1">
                <a:solidFill>
                  <a:schemeClr val="lt1"/>
                </a:solidFill>
                <a:latin typeface="Open Sans"/>
                <a:ea typeface="Open Sans"/>
                <a:cs typeface="Open Sans"/>
                <a:sym typeface="Open Sans"/>
              </a:rPr>
              <a:t>istraživačke</a:t>
            </a:r>
            <a:r>
              <a:rPr lang="en-US" sz="1200" b="1" i="0" u="none" strike="noStrike" cap="none" dirty="0">
                <a:solidFill>
                  <a:schemeClr val="lt1"/>
                </a:solidFill>
                <a:latin typeface="Open Sans"/>
                <a:ea typeface="Open Sans"/>
                <a:cs typeface="Open Sans"/>
                <a:sym typeface="Open Sans"/>
              </a:rPr>
              <a:t> </a:t>
            </a:r>
            <a:r>
              <a:rPr lang="en-US" sz="1200" b="1" i="0" u="none" strike="noStrike" cap="none" dirty="0" err="1">
                <a:solidFill>
                  <a:schemeClr val="lt1"/>
                </a:solidFill>
                <a:latin typeface="Open Sans"/>
                <a:ea typeface="Open Sans"/>
                <a:cs typeface="Open Sans"/>
                <a:sym typeface="Open Sans"/>
              </a:rPr>
              <a:t>mreže</a:t>
            </a:r>
            <a:r>
              <a:rPr lang="en-US" sz="1200" b="1" i="0" u="none" strike="noStrike" cap="none" dirty="0">
                <a:solidFill>
                  <a:schemeClr val="lt1"/>
                </a:solidFill>
                <a:latin typeface="Open Sans"/>
                <a:ea typeface="Open Sans"/>
                <a:cs typeface="Open Sans"/>
                <a:sym typeface="Open Sans"/>
              </a:rPr>
              <a:t> - CARNET.</a:t>
            </a:r>
            <a:endParaRPr sz="1400" b="0" i="0" u="none" strike="noStrike" cap="none" dirty="0">
              <a:solidFill>
                <a:srgbClr val="000000"/>
              </a:solidFill>
              <a:latin typeface="Arial"/>
              <a:ea typeface="Arial"/>
              <a:cs typeface="Arial"/>
              <a:sym typeface="Arial"/>
            </a:endParaRPr>
          </a:p>
        </p:txBody>
      </p:sp>
      <p:pic>
        <p:nvPicPr>
          <p:cNvPr id="340" name="Google Shape;340;p35"/>
          <p:cNvPicPr preferRelativeResize="0"/>
          <p:nvPr/>
        </p:nvPicPr>
        <p:blipFill rotWithShape="1">
          <a:blip r:embed="rId4">
            <a:alphaModFix/>
          </a:blip>
          <a:srcRect/>
          <a:stretch/>
        </p:blipFill>
        <p:spPr>
          <a:xfrm>
            <a:off x="9439707" y="594575"/>
            <a:ext cx="1313993" cy="461675"/>
          </a:xfrm>
          <a:prstGeom prst="rect">
            <a:avLst/>
          </a:prstGeom>
          <a:noFill/>
          <a:ln>
            <a:noFill/>
          </a:ln>
        </p:spPr>
      </p:pic>
      <p:sp>
        <p:nvSpPr>
          <p:cNvPr id="341" name="Google Shape;341;p35"/>
          <p:cNvSpPr txBox="1"/>
          <p:nvPr/>
        </p:nvSpPr>
        <p:spPr>
          <a:xfrm>
            <a:off x="7967500" y="1056250"/>
            <a:ext cx="4079100" cy="8028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rgbClr val="000000"/>
              </a:buClr>
              <a:buSzPts val="1000"/>
              <a:buFont typeface="Arial"/>
              <a:buNone/>
            </a:pPr>
            <a:r>
              <a:rPr lang="en-US" sz="1000" b="0" i="0" u="none" strike="noStrike" cap="none" dirty="0">
                <a:solidFill>
                  <a:schemeClr val="lt1"/>
                </a:solidFill>
                <a:latin typeface="Open Sans"/>
                <a:ea typeface="Open Sans"/>
                <a:cs typeface="Open Sans"/>
                <a:sym typeface="Open Sans"/>
              </a:rPr>
              <a:t>Ovo </a:t>
            </a:r>
            <a:r>
              <a:rPr lang="en-US" sz="1000" b="0" i="0" u="none" strike="noStrike" cap="none" dirty="0" err="1">
                <a:solidFill>
                  <a:schemeClr val="lt1"/>
                </a:solidFill>
                <a:latin typeface="Open Sans"/>
                <a:ea typeface="Open Sans"/>
                <a:cs typeface="Open Sans"/>
                <a:sym typeface="Open Sans"/>
              </a:rPr>
              <a:t>djelo</a:t>
            </a:r>
            <a:r>
              <a:rPr lang="en-US" sz="1000" b="0" i="0" u="none" strike="noStrike" cap="none" dirty="0">
                <a:solidFill>
                  <a:schemeClr val="lt1"/>
                </a:solidFill>
                <a:latin typeface="Open Sans"/>
                <a:ea typeface="Open Sans"/>
                <a:cs typeface="Open Sans"/>
                <a:sym typeface="Open Sans"/>
              </a:rPr>
              <a:t> je </a:t>
            </a:r>
            <a:r>
              <a:rPr lang="en-US" sz="1000" b="0" i="0" u="none" strike="noStrike" cap="none" dirty="0" err="1">
                <a:solidFill>
                  <a:schemeClr val="lt1"/>
                </a:solidFill>
                <a:latin typeface="Open Sans"/>
                <a:ea typeface="Open Sans"/>
                <a:cs typeface="Open Sans"/>
                <a:sym typeface="Open Sans"/>
              </a:rPr>
              <a:t>dano</a:t>
            </a:r>
            <a:r>
              <a:rPr lang="en-US" sz="1000" b="0" i="0" u="none" strike="noStrike" cap="none" dirty="0">
                <a:solidFill>
                  <a:schemeClr val="lt1"/>
                </a:solidFill>
                <a:latin typeface="Open Sans"/>
                <a:ea typeface="Open Sans"/>
                <a:cs typeface="Open Sans"/>
                <a:sym typeface="Open Sans"/>
              </a:rPr>
              <a:t> </a:t>
            </a:r>
            <a:r>
              <a:rPr lang="en-US" sz="1000" b="0" i="0" u="none" strike="noStrike" cap="none" dirty="0" err="1">
                <a:solidFill>
                  <a:schemeClr val="lt1"/>
                </a:solidFill>
                <a:latin typeface="Open Sans"/>
                <a:ea typeface="Open Sans"/>
                <a:cs typeface="Open Sans"/>
                <a:sym typeface="Open Sans"/>
              </a:rPr>
              <a:t>na</a:t>
            </a:r>
            <a:r>
              <a:rPr lang="en-US" sz="1000" b="0" i="0" u="none" strike="noStrike" cap="none" dirty="0">
                <a:solidFill>
                  <a:schemeClr val="lt1"/>
                </a:solidFill>
                <a:latin typeface="Open Sans"/>
                <a:ea typeface="Open Sans"/>
                <a:cs typeface="Open Sans"/>
                <a:sym typeface="Open Sans"/>
              </a:rPr>
              <a:t> </a:t>
            </a:r>
            <a:r>
              <a:rPr lang="en-US" sz="1000" b="0" i="0" u="none" strike="noStrike" cap="none" dirty="0" err="1">
                <a:solidFill>
                  <a:schemeClr val="lt1"/>
                </a:solidFill>
                <a:latin typeface="Open Sans"/>
                <a:ea typeface="Open Sans"/>
                <a:cs typeface="Open Sans"/>
                <a:sym typeface="Open Sans"/>
              </a:rPr>
              <a:t>korištenje</a:t>
            </a:r>
            <a:r>
              <a:rPr lang="en-US" sz="1000" b="0" i="0" u="none" strike="noStrike" cap="none" dirty="0">
                <a:solidFill>
                  <a:schemeClr val="lt1"/>
                </a:solidFill>
                <a:latin typeface="Open Sans"/>
                <a:ea typeface="Open Sans"/>
                <a:cs typeface="Open Sans"/>
                <a:sym typeface="Open Sans"/>
              </a:rPr>
              <a:t> pod </a:t>
            </a:r>
            <a:r>
              <a:rPr lang="en-US" sz="1000" b="0" i="0" u="none" strike="noStrike" cap="none" dirty="0" err="1">
                <a:solidFill>
                  <a:schemeClr val="lt1"/>
                </a:solidFill>
                <a:latin typeface="Open Sans"/>
                <a:ea typeface="Open Sans"/>
                <a:cs typeface="Open Sans"/>
                <a:sym typeface="Open Sans"/>
              </a:rPr>
              <a:t>licencom</a:t>
            </a:r>
            <a:r>
              <a:rPr lang="en-US" sz="1000" b="0" i="0" u="none" strike="noStrike" cap="none" dirty="0">
                <a:solidFill>
                  <a:schemeClr val="lt1"/>
                </a:solidFill>
                <a:latin typeface="Open Sans"/>
                <a:ea typeface="Open Sans"/>
                <a:cs typeface="Open Sans"/>
                <a:sym typeface="Open Sans"/>
              </a:rPr>
              <a:t> Creative Commons </a:t>
            </a:r>
            <a:r>
              <a:rPr lang="en-US" sz="1000" b="0" i="0" u="none" strike="noStrike" cap="none" dirty="0" err="1">
                <a:solidFill>
                  <a:schemeClr val="lt1"/>
                </a:solidFill>
                <a:latin typeface="Open Sans"/>
                <a:ea typeface="Open Sans"/>
                <a:cs typeface="Open Sans"/>
                <a:sym typeface="Open Sans"/>
              </a:rPr>
              <a:t>Imenovanje-Nekomercijalno-Dijeli</a:t>
            </a:r>
            <a:r>
              <a:rPr lang="en-US" sz="1000" b="0" i="0" u="none" strike="noStrike" cap="none" dirty="0">
                <a:solidFill>
                  <a:schemeClr val="lt1"/>
                </a:solidFill>
                <a:latin typeface="Open Sans"/>
                <a:ea typeface="Open Sans"/>
                <a:cs typeface="Open Sans"/>
                <a:sym typeface="Open Sans"/>
              </a:rPr>
              <a:t> pod </a:t>
            </a:r>
            <a:r>
              <a:rPr lang="en-US" sz="1000" b="0" i="0" u="none" strike="noStrike" cap="none" dirty="0" err="1">
                <a:solidFill>
                  <a:schemeClr val="lt1"/>
                </a:solidFill>
                <a:latin typeface="Open Sans"/>
                <a:ea typeface="Open Sans"/>
                <a:cs typeface="Open Sans"/>
                <a:sym typeface="Open Sans"/>
              </a:rPr>
              <a:t>istim</a:t>
            </a:r>
            <a:r>
              <a:rPr lang="en-US" sz="1000" b="0" i="0" u="none" strike="noStrike" cap="none" dirty="0">
                <a:solidFill>
                  <a:schemeClr val="lt1"/>
                </a:solidFill>
                <a:latin typeface="Open Sans"/>
                <a:ea typeface="Open Sans"/>
                <a:cs typeface="Open Sans"/>
                <a:sym typeface="Open Sans"/>
              </a:rPr>
              <a:t> </a:t>
            </a:r>
            <a:r>
              <a:rPr lang="en-US" sz="1000" b="0" i="0" u="none" strike="noStrike" cap="none" dirty="0" err="1">
                <a:solidFill>
                  <a:schemeClr val="lt1"/>
                </a:solidFill>
                <a:latin typeface="Open Sans"/>
                <a:ea typeface="Open Sans"/>
                <a:cs typeface="Open Sans"/>
                <a:sym typeface="Open Sans"/>
              </a:rPr>
              <a:t>uvjetima</a:t>
            </a:r>
            <a:r>
              <a:rPr lang="en-US" sz="1000" b="0" i="0" u="none" strike="noStrike" cap="none" dirty="0">
                <a:solidFill>
                  <a:schemeClr val="lt1"/>
                </a:solidFill>
                <a:latin typeface="Open Sans"/>
                <a:ea typeface="Open Sans"/>
                <a:cs typeface="Open Sans"/>
                <a:sym typeface="Open Sans"/>
              </a:rPr>
              <a:t> </a:t>
            </a:r>
            <a:endParaRPr sz="1000" b="0" i="0" u="none" strike="noStrike" cap="none" dirty="0">
              <a:solidFill>
                <a:schemeClr val="lt1"/>
              </a:solidFill>
              <a:latin typeface="Open Sans"/>
              <a:ea typeface="Open Sans"/>
              <a:cs typeface="Open Sans"/>
              <a:sym typeface="Open Sans"/>
            </a:endParaRPr>
          </a:p>
          <a:p>
            <a:pPr marL="0" marR="0" lvl="0" indent="0" algn="ctr" rtl="0">
              <a:lnSpc>
                <a:spcPct val="115000"/>
              </a:lnSpc>
              <a:spcBef>
                <a:spcPts val="0"/>
              </a:spcBef>
              <a:spcAft>
                <a:spcPts val="0"/>
              </a:spcAft>
              <a:buClr>
                <a:srgbClr val="000000"/>
              </a:buClr>
              <a:buSzPts val="1000"/>
              <a:buFont typeface="Arial"/>
              <a:buNone/>
            </a:pPr>
            <a:r>
              <a:rPr lang="en-US" sz="1000" b="0" i="0" u="none" strike="noStrike" cap="none" dirty="0">
                <a:solidFill>
                  <a:schemeClr val="lt1"/>
                </a:solidFill>
                <a:latin typeface="Open Sans"/>
                <a:ea typeface="Open Sans"/>
                <a:cs typeface="Open Sans"/>
                <a:sym typeface="Open Sans"/>
              </a:rPr>
              <a:t>4.0 </a:t>
            </a:r>
            <a:r>
              <a:rPr lang="en-US" sz="1000" b="0" i="0" u="none" strike="noStrike" cap="none" dirty="0" err="1">
                <a:solidFill>
                  <a:schemeClr val="lt1"/>
                </a:solidFill>
                <a:latin typeface="Open Sans"/>
                <a:ea typeface="Open Sans"/>
                <a:cs typeface="Open Sans"/>
                <a:sym typeface="Open Sans"/>
              </a:rPr>
              <a:t>međunarodna</a:t>
            </a:r>
            <a:r>
              <a:rPr lang="en-US" sz="1000" b="0" i="0" u="none" strike="noStrike" cap="none" dirty="0">
                <a:solidFill>
                  <a:schemeClr val="lt1"/>
                </a:solidFill>
                <a:latin typeface="Open Sans"/>
                <a:ea typeface="Open Sans"/>
                <a:cs typeface="Open Sans"/>
                <a:sym typeface="Open Sans"/>
              </a:rPr>
              <a:t>.</a:t>
            </a:r>
            <a:endParaRPr sz="1000" b="0" i="0" u="none" strike="noStrike" cap="none" dirty="0">
              <a:solidFill>
                <a:schemeClr val="lt1"/>
              </a:solidFill>
              <a:latin typeface="Open Sans"/>
              <a:ea typeface="Open Sans"/>
              <a:cs typeface="Open Sans"/>
              <a:sym typeface="Open Sans"/>
            </a:endParaRPr>
          </a:p>
        </p:txBody>
      </p:sp>
      <p:sp>
        <p:nvSpPr>
          <p:cNvPr id="10" name="TekstniOkvir 9">
            <a:extLst>
              <a:ext uri="{FF2B5EF4-FFF2-40B4-BE49-F238E27FC236}">
                <a16:creationId xmlns:a16="http://schemas.microsoft.com/office/drawing/2014/main" id="{609F8281-3D7A-463E-80F0-415900B9D70D}"/>
              </a:ext>
            </a:extLst>
          </p:cNvPr>
          <p:cNvSpPr txBox="1"/>
          <p:nvPr/>
        </p:nvSpPr>
        <p:spPr>
          <a:xfrm>
            <a:off x="743210" y="594575"/>
            <a:ext cx="4079100" cy="1323439"/>
          </a:xfrm>
          <a:prstGeom prst="rect">
            <a:avLst/>
          </a:prstGeom>
          <a:noFill/>
        </p:spPr>
        <p:txBody>
          <a:bodyPr wrap="square">
            <a:spAutoFit/>
          </a:bodyPr>
          <a:lstStyle/>
          <a:p>
            <a:pPr algn="ctr"/>
            <a:r>
              <a:rPr lang="hr-HR"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Kontakt edukacije u e-Škole projektu: </a:t>
            </a:r>
          </a:p>
          <a:p>
            <a:pPr algn="ctr"/>
            <a:r>
              <a:rPr lang="pl-PL" sz="1600" b="1"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hlinkClick r:id="rId5">
                  <a:extLst>
                    <a:ext uri="{A12FA001-AC4F-418D-AE19-62706E023703}">
                      <ahyp:hlinkClr xmlns:ahyp="http://schemas.microsoft.com/office/drawing/2018/hyperlinkcolor" val="tx"/>
                    </a:ext>
                  </a:extLst>
                </a:hlinkClick>
              </a:rPr>
              <a:t>e-skole-edukacija@skole.hr</a:t>
            </a:r>
            <a:r>
              <a:rPr lang="pl-PL" sz="1600" b="1"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 </a:t>
            </a:r>
          </a:p>
          <a:p>
            <a:pPr algn="ctr"/>
            <a:endParaRPr lang="pl-PL"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r>
              <a:rPr lang="hr-HR"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CARNET-ova korisnička podrška:</a:t>
            </a:r>
          </a:p>
          <a:p>
            <a:pPr algn="ctr"/>
            <a:r>
              <a:rPr lang="pl-PL" sz="1600" b="1"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hlinkClick r:id="rId6">
                  <a:extLst>
                    <a:ext uri="{A12FA001-AC4F-418D-AE19-62706E023703}">
                      <ahyp:hlinkClr xmlns:ahyp="http://schemas.microsoft.com/office/drawing/2018/hyperlinkcolor" val="tx"/>
                    </a:ext>
                  </a:extLst>
                </a:hlinkClick>
              </a:rPr>
              <a:t>helpdesk@skole.hr</a:t>
            </a:r>
            <a:r>
              <a:rPr lang="pl-PL" sz="1600" b="1"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 </a:t>
            </a:r>
          </a:p>
        </p:txBody>
      </p:sp>
    </p:spTree>
    <p:extLst>
      <p:ext uri="{BB962C8B-B14F-4D97-AF65-F5344CB8AC3E}">
        <p14:creationId xmlns:p14="http://schemas.microsoft.com/office/powerpoint/2010/main" val="1699617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niOkvir 9">
            <a:extLst>
              <a:ext uri="{FF2B5EF4-FFF2-40B4-BE49-F238E27FC236}">
                <a16:creationId xmlns:a16="http://schemas.microsoft.com/office/drawing/2014/main" id="{9AE77182-EC0E-FFFC-97C2-5EF04015E4AF}"/>
              </a:ext>
            </a:extLst>
          </p:cNvPr>
          <p:cNvSpPr txBox="1"/>
          <p:nvPr/>
        </p:nvSpPr>
        <p:spPr>
          <a:xfrm>
            <a:off x="728693" y="857714"/>
            <a:ext cx="7131630" cy="2308324"/>
          </a:xfrm>
          <a:prstGeom prst="rect">
            <a:avLst/>
          </a:prstGeom>
          <a:noFill/>
        </p:spPr>
        <p:txBody>
          <a:bodyPr wrap="square">
            <a:spAutoFit/>
          </a:bodyPr>
          <a:lstStyle/>
          <a:p>
            <a:r>
              <a:rPr lang="pl-PL" sz="1600" b="1" dirty="0">
                <a:solidFill>
                  <a:schemeClr val="bg1">
                    <a:lumMod val="95000"/>
                  </a:schemeClr>
                </a:solidFill>
                <a:latin typeface="+mn-lt"/>
                <a:ea typeface="Open Sans" panose="020B0606030504020204" pitchFamily="34" charset="0"/>
                <a:cs typeface="Open Sans" panose="020B0606030504020204" pitchFamily="34" charset="0"/>
              </a:rPr>
              <a:t>IMPRESUM</a:t>
            </a:r>
          </a:p>
          <a:p>
            <a:endParaRPr lang="pl-PL" sz="1600" b="1" dirty="0">
              <a:solidFill>
                <a:schemeClr val="bg1">
                  <a:lumMod val="95000"/>
                </a:schemeClr>
              </a:solidFill>
              <a:latin typeface="+mn-lt"/>
              <a:ea typeface="Open Sans" panose="020B0606030504020204" pitchFamily="34" charset="0"/>
              <a:cs typeface="Open Sans" panose="020B0606030504020204" pitchFamily="34" charset="0"/>
            </a:endParaRPr>
          </a:p>
          <a:p>
            <a:r>
              <a:rPr lang="pl-PL" sz="1600" b="1" dirty="0">
                <a:solidFill>
                  <a:schemeClr val="bg1">
                    <a:lumMod val="95000"/>
                  </a:schemeClr>
                </a:solidFill>
                <a:latin typeface="+mn-lt"/>
                <a:ea typeface="Open Sans" panose="020B0606030504020204" pitchFamily="34" charset="0"/>
                <a:cs typeface="Open Sans" panose="020B0606030504020204" pitchFamily="34" charset="0"/>
              </a:rPr>
              <a:t>Nakladnik: </a:t>
            </a:r>
            <a:r>
              <a:rPr lang="pl-PL" sz="1600" dirty="0">
                <a:solidFill>
                  <a:schemeClr val="bg1">
                    <a:lumMod val="95000"/>
                  </a:schemeClr>
                </a:solidFill>
                <a:latin typeface="+mn-lt"/>
                <a:ea typeface="Open Sans" panose="020B0606030504020204" pitchFamily="34" charset="0"/>
                <a:cs typeface="Open Sans" panose="020B0606030504020204" pitchFamily="34" charset="0"/>
              </a:rPr>
              <a:t>Hrvatska akademska i istraživačka mreža – CARNET </a:t>
            </a:r>
          </a:p>
          <a:p>
            <a:r>
              <a:rPr lang="pl-PL" sz="1600" dirty="0">
                <a:solidFill>
                  <a:schemeClr val="bg1">
                    <a:lumMod val="95000"/>
                  </a:schemeClr>
                </a:solidFill>
                <a:latin typeface="+mn-lt"/>
                <a:ea typeface="Open Sans" panose="020B0606030504020204" pitchFamily="34" charset="0"/>
                <a:cs typeface="Open Sans" panose="020B0606030504020204" pitchFamily="34" charset="0"/>
              </a:rPr>
              <a:t>Publikaciju je za objavu pripremila Školska knjiga d.d.</a:t>
            </a:r>
          </a:p>
          <a:p>
            <a:r>
              <a:rPr lang="pl-PL" sz="1600" b="1" dirty="0">
                <a:solidFill>
                  <a:schemeClr val="bg1">
                    <a:lumMod val="95000"/>
                  </a:schemeClr>
                </a:solidFill>
                <a:latin typeface="+mn-lt"/>
                <a:ea typeface="Open Sans" panose="020B0606030504020204" pitchFamily="34" charset="0"/>
                <a:cs typeface="Open Sans" panose="020B0606030504020204" pitchFamily="34" charset="0"/>
              </a:rPr>
              <a:t>Projekt: </a:t>
            </a:r>
            <a:r>
              <a:rPr lang="pl-PL" sz="1600" dirty="0">
                <a:solidFill>
                  <a:schemeClr val="bg1">
                    <a:lumMod val="95000"/>
                  </a:schemeClr>
                </a:solidFill>
                <a:latin typeface="+mn-lt"/>
                <a:ea typeface="Open Sans" panose="020B0606030504020204" pitchFamily="34" charset="0"/>
                <a:cs typeface="Open Sans" panose="020B0606030504020204" pitchFamily="34" charset="0"/>
              </a:rPr>
              <a:t>„e-Škole: Razvoj sustava razvoja digitalno zrelih škola (II. faza)“ </a:t>
            </a:r>
          </a:p>
          <a:p>
            <a:r>
              <a:rPr lang="pl-PL" sz="1600" b="1" dirty="0">
                <a:solidFill>
                  <a:schemeClr val="bg1">
                    <a:lumMod val="95000"/>
                  </a:schemeClr>
                </a:solidFill>
                <a:latin typeface="+mn-lt"/>
                <a:ea typeface="Open Sans" panose="020B0606030504020204" pitchFamily="34" charset="0"/>
                <a:cs typeface="Open Sans" panose="020B0606030504020204" pitchFamily="34" charset="0"/>
              </a:rPr>
              <a:t>Autori: </a:t>
            </a:r>
            <a:r>
              <a:rPr lang="pl-PL" sz="1600" dirty="0">
                <a:solidFill>
                  <a:schemeClr val="bg1">
                    <a:lumMod val="95000"/>
                  </a:schemeClr>
                </a:solidFill>
                <a:latin typeface="+mn-lt"/>
                <a:ea typeface="Open Sans" panose="020B0606030504020204" pitchFamily="34" charset="0"/>
                <a:cs typeface="Open Sans" panose="020B0606030504020204" pitchFamily="34" charset="0"/>
              </a:rPr>
              <a:t>skupina autora</a:t>
            </a:r>
          </a:p>
          <a:p>
            <a:r>
              <a:rPr lang="pl-PL" sz="1600" b="1" dirty="0">
                <a:solidFill>
                  <a:schemeClr val="bg1">
                    <a:lumMod val="95000"/>
                  </a:schemeClr>
                </a:solidFill>
                <a:latin typeface="+mn-lt"/>
                <a:ea typeface="Open Sans" panose="020B0606030504020204" pitchFamily="34" charset="0"/>
                <a:cs typeface="Open Sans" panose="020B0606030504020204" pitchFamily="34" charset="0"/>
              </a:rPr>
              <a:t>Sadržaj je recenziran i lektoriran.</a:t>
            </a:r>
          </a:p>
          <a:p>
            <a:endParaRPr lang="pl-PL" sz="1600" b="1" dirty="0">
              <a:solidFill>
                <a:schemeClr val="bg1">
                  <a:lumMod val="95000"/>
                </a:schemeClr>
              </a:solidFill>
              <a:latin typeface="+mn-lt"/>
              <a:ea typeface="Open Sans" panose="020B0606030504020204" pitchFamily="34" charset="0"/>
              <a:cs typeface="Open Sans" panose="020B0606030504020204" pitchFamily="34" charset="0"/>
            </a:endParaRPr>
          </a:p>
          <a:p>
            <a:r>
              <a:rPr lang="pl-PL" sz="1600" b="1" dirty="0">
                <a:solidFill>
                  <a:schemeClr val="bg1">
                    <a:lumMod val="95000"/>
                  </a:schemeClr>
                </a:solidFill>
                <a:latin typeface="+mn-lt"/>
                <a:ea typeface="Open Sans" panose="020B0606030504020204" pitchFamily="34" charset="0"/>
                <a:cs typeface="Open Sans" panose="020B0606030504020204" pitchFamily="34" charset="0"/>
              </a:rPr>
              <a:t>Zagreb</a:t>
            </a:r>
            <a:r>
              <a:rPr lang="pl-PL" sz="1600" b="1">
                <a:solidFill>
                  <a:schemeClr val="bg1">
                    <a:lumMod val="95000"/>
                  </a:schemeClr>
                </a:solidFill>
                <a:latin typeface="+mn-lt"/>
                <a:ea typeface="Open Sans" panose="020B0606030504020204" pitchFamily="34" charset="0"/>
                <a:cs typeface="Open Sans" panose="020B0606030504020204" pitchFamily="34" charset="0"/>
              </a:rPr>
              <a:t>, 2023. </a:t>
            </a:r>
            <a:endParaRPr lang="pl-PL" sz="1600" b="1" dirty="0">
              <a:solidFill>
                <a:schemeClr val="bg1">
                  <a:lumMod val="95000"/>
                </a:schemeClr>
              </a:solidFill>
              <a:latin typeface="+mn-lt"/>
              <a:ea typeface="Open Sans" panose="020B0606030504020204" pitchFamily="34" charset="0"/>
              <a:cs typeface="Open Sans" panose="020B0606030504020204" pitchFamily="34" charset="0"/>
            </a:endParaRPr>
          </a:p>
        </p:txBody>
      </p:sp>
      <p:sp>
        <p:nvSpPr>
          <p:cNvPr id="3" name="Google Shape;338;p35">
            <a:extLst>
              <a:ext uri="{FF2B5EF4-FFF2-40B4-BE49-F238E27FC236}">
                <a16:creationId xmlns:a16="http://schemas.microsoft.com/office/drawing/2014/main" id="{78E3D8C6-B88A-1F37-C15F-42F5B3486EDA}"/>
              </a:ext>
            </a:extLst>
          </p:cNvPr>
          <p:cNvSpPr txBox="1"/>
          <p:nvPr/>
        </p:nvSpPr>
        <p:spPr>
          <a:xfrm>
            <a:off x="2324609" y="4804229"/>
            <a:ext cx="7885159" cy="738623"/>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200"/>
              <a:buFont typeface="Arial"/>
              <a:buNone/>
            </a:pPr>
            <a:r>
              <a:rPr lang="hr-HR" b="0" i="0" dirty="0">
                <a:solidFill>
                  <a:schemeClr val="tx1">
                    <a:lumMod val="75000"/>
                    <a:lumOff val="25000"/>
                  </a:schemeClr>
                </a:solidFill>
                <a:effectLst/>
                <a:latin typeface="Aptos" panose="020B0004020202020204" pitchFamily="34" charset="0"/>
              </a:rPr>
              <a:t>Napomena: Ispravnost poveznica i dostupnost digitalnih alata koji se navode u ovom sadržaju provjerena je u trenutku objave (vidi prethodni navod o mjesecu i godini) stoga je poželjno razmotriti ažurnost ovih informacija.</a:t>
            </a:r>
            <a:endParaRPr b="0" i="0" u="none" strike="noStrike" cap="none" dirty="0">
              <a:solidFill>
                <a:schemeClr val="tx1">
                  <a:lumMod val="75000"/>
                  <a:lumOff val="25000"/>
                </a:schemeClr>
              </a:solidFill>
              <a:latin typeface="Open Sans"/>
              <a:ea typeface="Open Sans"/>
              <a:cs typeface="Open Sans"/>
              <a:sym typeface="Open Sans"/>
            </a:endParaRPr>
          </a:p>
        </p:txBody>
      </p:sp>
      <p:pic>
        <p:nvPicPr>
          <p:cNvPr id="4" name="Google Shape;335;p35">
            <a:extLst>
              <a:ext uri="{FF2B5EF4-FFF2-40B4-BE49-F238E27FC236}">
                <a16:creationId xmlns:a16="http://schemas.microsoft.com/office/drawing/2014/main" id="{73593BAD-80E3-3F93-C18C-273BA6F073FC}"/>
              </a:ext>
            </a:extLst>
          </p:cNvPr>
          <p:cNvPicPr preferRelativeResize="0"/>
          <p:nvPr/>
        </p:nvPicPr>
        <p:blipFill rotWithShape="1">
          <a:blip r:embed="rId2">
            <a:alphaModFix/>
          </a:blip>
          <a:srcRect/>
          <a:stretch/>
        </p:blipFill>
        <p:spPr>
          <a:xfrm>
            <a:off x="7552871" y="857714"/>
            <a:ext cx="2311400" cy="3136900"/>
          </a:xfrm>
          <a:prstGeom prst="rect">
            <a:avLst/>
          </a:prstGeom>
          <a:noFill/>
          <a:ln>
            <a:noFill/>
          </a:ln>
        </p:spPr>
      </p:pic>
    </p:spTree>
    <p:extLst>
      <p:ext uri="{BB962C8B-B14F-4D97-AF65-F5344CB8AC3E}">
        <p14:creationId xmlns:p14="http://schemas.microsoft.com/office/powerpoint/2010/main" val="15599255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394BE131-7306-4641-BA42-9ED7852E3197}"/>
              </a:ext>
            </a:extLst>
          </p:cNvPr>
          <p:cNvSpPr>
            <a:spLocks noGrp="1"/>
          </p:cNvSpPr>
          <p:nvPr>
            <p:ph type="title"/>
          </p:nvPr>
        </p:nvSpPr>
        <p:spPr>
          <a:xfrm>
            <a:off x="349250" y="2055646"/>
            <a:ext cx="3494670" cy="2673684"/>
          </a:xfrm>
        </p:spPr>
        <p:txBody>
          <a:bodyPr anchor="ctr"/>
          <a:lstStyle/>
          <a:p>
            <a:pPr>
              <a:lnSpc>
                <a:spcPct val="120000"/>
              </a:lnSpc>
            </a:pPr>
            <a:r>
              <a:rPr lang="hr-HR" sz="6000" b="1" dirty="0">
                <a:latin typeface="Open Sans" panose="020B0606030504020204" pitchFamily="34" charset="0"/>
                <a:ea typeface="Open Sans" panose="020B0606030504020204" pitchFamily="34" charset="0"/>
                <a:cs typeface="Open Sans" panose="020B0606030504020204" pitchFamily="34" charset="0"/>
              </a:rPr>
              <a:t>Ishodi učenja (II)</a:t>
            </a:r>
          </a:p>
        </p:txBody>
      </p:sp>
      <p:sp>
        <p:nvSpPr>
          <p:cNvPr id="7" name="Rezervirano mjesto sadržaja 6">
            <a:extLst>
              <a:ext uri="{FF2B5EF4-FFF2-40B4-BE49-F238E27FC236}">
                <a16:creationId xmlns:a16="http://schemas.microsoft.com/office/drawing/2014/main" id="{0049036E-B8F1-450F-BDED-C11F65B91762}"/>
              </a:ext>
            </a:extLst>
          </p:cNvPr>
          <p:cNvSpPr>
            <a:spLocks noGrp="1"/>
          </p:cNvSpPr>
          <p:nvPr>
            <p:ph sz="quarter" idx="10"/>
          </p:nvPr>
        </p:nvSpPr>
        <p:spPr>
          <a:xfrm>
            <a:off x="4021246" y="0"/>
            <a:ext cx="8056454" cy="6610163"/>
          </a:xfrm>
        </p:spPr>
        <p:txBody>
          <a:bodyPr anchor="ctr">
            <a:noAutofit/>
          </a:bodyPr>
          <a:lstStyle/>
          <a:p>
            <a:pPr lvl="0"/>
            <a:r>
              <a:rPr lang="hr-HR" b="1" dirty="0">
                <a:latin typeface="Open Sans" panose="020B0606030504020204" pitchFamily="34" charset="0"/>
                <a:ea typeface="Open Sans" panose="020B0606030504020204" pitchFamily="34" charset="0"/>
                <a:cs typeface="Open Sans" panose="020B0606030504020204" pitchFamily="34" charset="0"/>
              </a:rPr>
              <a:t>Opisati mogućnosti korištenja interaktivnog ekrana u nastavi</a:t>
            </a:r>
            <a:r>
              <a:rPr lang="hr-HR" dirty="0">
                <a:latin typeface="Open Sans" panose="020B0606030504020204" pitchFamily="34" charset="0"/>
                <a:ea typeface="Open Sans" panose="020B0606030504020204" pitchFamily="34" charset="0"/>
                <a:cs typeface="Open Sans" panose="020B0606030504020204" pitchFamily="34" charset="0"/>
              </a:rPr>
              <a:t>, uključujući </a:t>
            </a:r>
            <a:r>
              <a:rPr lang="hr-HR" b="1" dirty="0">
                <a:latin typeface="Open Sans" panose="020B0606030504020204" pitchFamily="34" charset="0"/>
                <a:ea typeface="Open Sans" panose="020B0606030504020204" pitchFamily="34" charset="0"/>
                <a:cs typeface="Open Sans" panose="020B0606030504020204" pitchFamily="34" charset="0"/>
              </a:rPr>
              <a:t>poticanje učeničkih aktivnosti i dvosmjerne komunikacije</a:t>
            </a:r>
            <a:r>
              <a:rPr lang="hr-HR" dirty="0">
                <a:latin typeface="Open Sans" panose="020B0606030504020204" pitchFamily="34" charset="0"/>
                <a:ea typeface="Open Sans" panose="020B0606030504020204" pitchFamily="34" charset="0"/>
                <a:cs typeface="Open Sans" panose="020B0606030504020204" pitchFamily="34" charset="0"/>
              </a:rPr>
              <a:t> u nastavom procesu (srednja razina digitalnih kompetencija iz područja Učenje i poučavanje).</a:t>
            </a:r>
          </a:p>
        </p:txBody>
      </p:sp>
    </p:spTree>
    <p:extLst>
      <p:ext uri="{BB962C8B-B14F-4D97-AF65-F5344CB8AC3E}">
        <p14:creationId xmlns:p14="http://schemas.microsoft.com/office/powerpoint/2010/main" val="20402427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a:extLst>
              <a:ext uri="{FF2B5EF4-FFF2-40B4-BE49-F238E27FC236}">
                <a16:creationId xmlns:a16="http://schemas.microsoft.com/office/drawing/2014/main" id="{0661E95D-1FF0-4322-A3EA-67A347512DCB}"/>
              </a:ext>
            </a:extLst>
          </p:cNvPr>
          <p:cNvSpPr>
            <a:spLocks noGrp="1"/>
          </p:cNvSpPr>
          <p:nvPr>
            <p:ph type="title"/>
          </p:nvPr>
        </p:nvSpPr>
        <p:spPr>
          <a:xfrm>
            <a:off x="838200" y="250825"/>
            <a:ext cx="10515600" cy="929255"/>
          </a:xfrm>
        </p:spPr>
        <p:txBody>
          <a:bodyPr anchor="ctr">
            <a:normAutofit/>
          </a:bodyPr>
          <a:lstStyle/>
          <a:p>
            <a:r>
              <a:rPr lang="hr-HR" sz="5400" b="1" dirty="0">
                <a:latin typeface="Open Sans" panose="020B0606030504020204" pitchFamily="34" charset="0"/>
                <a:ea typeface="Open Sans" panose="020B0606030504020204" pitchFamily="34" charset="0"/>
                <a:cs typeface="Open Sans" panose="020B0606030504020204" pitchFamily="34" charset="0"/>
              </a:rPr>
              <a:t>Sadržaj webinara</a:t>
            </a:r>
          </a:p>
        </p:txBody>
      </p:sp>
      <p:graphicFrame>
        <p:nvGraphicFramePr>
          <p:cNvPr id="7" name="Tablica 5">
            <a:extLst>
              <a:ext uri="{FF2B5EF4-FFF2-40B4-BE49-F238E27FC236}">
                <a16:creationId xmlns:a16="http://schemas.microsoft.com/office/drawing/2014/main" id="{46A55F8E-6C48-4D96-B908-0F219F29DF09}"/>
              </a:ext>
            </a:extLst>
          </p:cNvPr>
          <p:cNvGraphicFramePr>
            <a:graphicFrameLocks noGrp="1"/>
          </p:cNvGraphicFramePr>
          <p:nvPr>
            <p:extLst>
              <p:ext uri="{D42A27DB-BD31-4B8C-83A1-F6EECF244321}">
                <p14:modId xmlns:p14="http://schemas.microsoft.com/office/powerpoint/2010/main" val="2628806303"/>
              </p:ext>
            </p:extLst>
          </p:nvPr>
        </p:nvGraphicFramePr>
        <p:xfrm>
          <a:off x="593559" y="1183069"/>
          <a:ext cx="11042432" cy="5427594"/>
        </p:xfrm>
        <a:graphic>
          <a:graphicData uri="http://schemas.openxmlformats.org/drawingml/2006/table">
            <a:tbl>
              <a:tblPr firstRow="1" bandRow="1">
                <a:tableStyleId>{FABFCF23-3B69-468F-B69F-88F6DE6A72F2}</a:tableStyleId>
              </a:tblPr>
              <a:tblGrid>
                <a:gridCol w="1876969">
                  <a:extLst>
                    <a:ext uri="{9D8B030D-6E8A-4147-A177-3AD203B41FA5}">
                      <a16:colId xmlns:a16="http://schemas.microsoft.com/office/drawing/2014/main" val="634341654"/>
                    </a:ext>
                  </a:extLst>
                </a:gridCol>
                <a:gridCol w="9165463">
                  <a:extLst>
                    <a:ext uri="{9D8B030D-6E8A-4147-A177-3AD203B41FA5}">
                      <a16:colId xmlns:a16="http://schemas.microsoft.com/office/drawing/2014/main" val="2288352460"/>
                    </a:ext>
                  </a:extLst>
                </a:gridCol>
              </a:tblGrid>
              <a:tr h="543862">
                <a:tc>
                  <a:txBody>
                    <a:bodyPr/>
                    <a:lstStyle/>
                    <a:p>
                      <a:pPr algn="ctr"/>
                      <a:r>
                        <a:rPr lang="hr-HR" sz="3000" b="1" dirty="0">
                          <a:latin typeface="Open Sans" panose="020B0606030504020204" pitchFamily="34" charset="0"/>
                          <a:ea typeface="Open Sans" panose="020B0606030504020204" pitchFamily="34" charset="0"/>
                          <a:cs typeface="Open Sans" panose="020B0606030504020204" pitchFamily="34" charset="0"/>
                        </a:rPr>
                        <a:t>Trajanje</a:t>
                      </a:r>
                    </a:p>
                  </a:txBody>
                  <a:tcPr anchor="ctr"/>
                </a:tc>
                <a:tc>
                  <a:txBody>
                    <a:bodyPr/>
                    <a:lstStyle/>
                    <a:p>
                      <a:pPr algn="ctr"/>
                      <a:r>
                        <a:rPr lang="hr-HR" sz="3000" b="1" dirty="0">
                          <a:latin typeface="Open Sans" panose="020B0606030504020204" pitchFamily="34" charset="0"/>
                          <a:ea typeface="Open Sans" panose="020B0606030504020204" pitchFamily="34" charset="0"/>
                          <a:cs typeface="Open Sans" panose="020B0606030504020204" pitchFamily="34" charset="0"/>
                        </a:rPr>
                        <a:t>Sadržaj, aktivnosti</a:t>
                      </a:r>
                    </a:p>
                  </a:txBody>
                  <a:tcPr anchor="ctr"/>
                </a:tc>
                <a:extLst>
                  <a:ext uri="{0D108BD9-81ED-4DB2-BD59-A6C34878D82A}">
                    <a16:rowId xmlns:a16="http://schemas.microsoft.com/office/drawing/2014/main" val="4246409556"/>
                  </a:ext>
                </a:extLst>
              </a:tr>
              <a:tr h="543862">
                <a:tc>
                  <a:txBody>
                    <a:bodyPr/>
                    <a:lstStyle/>
                    <a:p>
                      <a:pPr algn="ctr"/>
                      <a:r>
                        <a:rPr lang="hr-HR" sz="2400" dirty="0">
                          <a:latin typeface="Open Sans" panose="020B0606030504020204" pitchFamily="34" charset="0"/>
                          <a:ea typeface="Open Sans" panose="020B0606030504020204" pitchFamily="34" charset="0"/>
                          <a:cs typeface="Open Sans" panose="020B0606030504020204" pitchFamily="34" charset="0"/>
                        </a:rPr>
                        <a:t>10 min</a:t>
                      </a:r>
                    </a:p>
                  </a:txBody>
                  <a:tcPr anchor="ctr"/>
                </a:tc>
                <a:tc>
                  <a:txBody>
                    <a:bodyPr/>
                    <a:lstStyle/>
                    <a:p>
                      <a:r>
                        <a:rPr lang="hr-HR" sz="2400" dirty="0">
                          <a:latin typeface="Open Sans" panose="020B0606030504020204" pitchFamily="34" charset="0"/>
                          <a:ea typeface="Open Sans" panose="020B0606030504020204" pitchFamily="34" charset="0"/>
                          <a:cs typeface="Open Sans" panose="020B0606030504020204" pitchFamily="34" charset="0"/>
                        </a:rPr>
                        <a:t>Uvod u webinar</a:t>
                      </a:r>
                    </a:p>
                  </a:txBody>
                  <a:tcPr anchor="ctr"/>
                </a:tc>
                <a:extLst>
                  <a:ext uri="{0D108BD9-81ED-4DB2-BD59-A6C34878D82A}">
                    <a16:rowId xmlns:a16="http://schemas.microsoft.com/office/drawing/2014/main" val="330654102"/>
                  </a:ext>
                </a:extLst>
              </a:tr>
              <a:tr h="590830">
                <a:tc>
                  <a:txBody>
                    <a:bodyPr/>
                    <a:lstStyle/>
                    <a:p>
                      <a:pPr algn="ctr"/>
                      <a:r>
                        <a:rPr lang="hr-HR" sz="2400" dirty="0">
                          <a:latin typeface="Open Sans" panose="020B0606030504020204" pitchFamily="34" charset="0"/>
                          <a:ea typeface="Open Sans" panose="020B0606030504020204" pitchFamily="34" charset="0"/>
                          <a:cs typeface="Open Sans" panose="020B0606030504020204" pitchFamily="34" charset="0"/>
                        </a:rPr>
                        <a:t>10 min</a:t>
                      </a:r>
                    </a:p>
                  </a:txBody>
                  <a:tcPr anchor="ctr"/>
                </a:tc>
                <a:tc>
                  <a:txBody>
                    <a:bodyPr/>
                    <a:lstStyle/>
                    <a:p>
                      <a:r>
                        <a:rPr lang="hr-HR" sz="2400" dirty="0">
                          <a:latin typeface="Open Sans" panose="020B0606030504020204" pitchFamily="34" charset="0"/>
                          <a:ea typeface="Open Sans" panose="020B0606030504020204" pitchFamily="34" charset="0"/>
                          <a:cs typeface="Open Sans" panose="020B0606030504020204" pitchFamily="34" charset="0"/>
                        </a:rPr>
                        <a:t>Tradicionalna nastava nasuprot interaktivne nastave</a:t>
                      </a:r>
                    </a:p>
                  </a:txBody>
                  <a:tcPr anchor="ctr"/>
                </a:tc>
                <a:extLst>
                  <a:ext uri="{0D108BD9-81ED-4DB2-BD59-A6C34878D82A}">
                    <a16:rowId xmlns:a16="http://schemas.microsoft.com/office/drawing/2014/main" val="2217978713"/>
                  </a:ext>
                </a:extLst>
              </a:tr>
              <a:tr h="1450298">
                <a:tc>
                  <a:txBody>
                    <a:bodyPr/>
                    <a:lstStyle/>
                    <a:p>
                      <a:pPr algn="ctr"/>
                      <a:r>
                        <a:rPr lang="hr-HR" sz="2400" dirty="0">
                          <a:latin typeface="Open Sans" panose="020B0606030504020204" pitchFamily="34" charset="0"/>
                          <a:ea typeface="Open Sans" panose="020B0606030504020204" pitchFamily="34" charset="0"/>
                          <a:cs typeface="Open Sans" panose="020B0606030504020204" pitchFamily="34" charset="0"/>
                        </a:rPr>
                        <a:t>35 min</a:t>
                      </a:r>
                    </a:p>
                  </a:txBody>
                  <a:tcPr anchor="ctr"/>
                </a:tc>
                <a:tc>
                  <a:txBody>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sz="2400" dirty="0">
                          <a:latin typeface="Open Sans" panose="020B0606030504020204" pitchFamily="34" charset="0"/>
                          <a:ea typeface="Open Sans" panose="020B0606030504020204" pitchFamily="34" charset="0"/>
                          <a:cs typeface="Open Sans" panose="020B0606030504020204" pitchFamily="34" charset="0"/>
                        </a:rPr>
                        <a:t>Interaktivni</a:t>
                      </a:r>
                      <a:r>
                        <a:rPr lang="hr-HR" sz="2400" baseline="0" dirty="0">
                          <a:latin typeface="Open Sans" panose="020B0606030504020204" pitchFamily="34" charset="0"/>
                          <a:ea typeface="Open Sans" panose="020B0606030504020204" pitchFamily="34" charset="0"/>
                          <a:cs typeface="Open Sans" panose="020B0606030504020204" pitchFamily="34" charset="0"/>
                        </a:rPr>
                        <a:t> uređaji </a:t>
                      </a:r>
                      <a:r>
                        <a:rPr lang="hr-HR" sz="2400" dirty="0">
                          <a:latin typeface="Open Sans" panose="020B0606030504020204" pitchFamily="34" charset="0"/>
                          <a:ea typeface="Open Sans" panose="020B0606030504020204" pitchFamily="34" charset="0"/>
                          <a:cs typeface="Open Sans" panose="020B0606030504020204" pitchFamily="34" charset="0"/>
                        </a:rPr>
                        <a:t>– pametni telefon, tablet</a:t>
                      </a:r>
                      <a:r>
                        <a:rPr lang="hr-HR" sz="2400">
                          <a:latin typeface="Open Sans" panose="020B0606030504020204" pitchFamily="34" charset="0"/>
                          <a:ea typeface="Open Sans" panose="020B0606030504020204" pitchFamily="34" charset="0"/>
                          <a:cs typeface="Open Sans" panose="020B0606030504020204" pitchFamily="34" charset="0"/>
                        </a:rPr>
                        <a:t>, interaktivna </a:t>
                      </a:r>
                      <a:r>
                        <a:rPr lang="hr-HR" sz="2400" dirty="0">
                          <a:latin typeface="Open Sans" panose="020B0606030504020204" pitchFamily="34" charset="0"/>
                          <a:ea typeface="Open Sans" panose="020B0606030504020204" pitchFamily="34" charset="0"/>
                          <a:cs typeface="Open Sans" panose="020B0606030504020204" pitchFamily="34" charset="0"/>
                        </a:rPr>
                        <a:t>ploča</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sz="2400" dirty="0">
                          <a:latin typeface="Open Sans" panose="020B0606030504020204" pitchFamily="34" charset="0"/>
                          <a:ea typeface="Open Sans" panose="020B0606030504020204" pitchFamily="34" charset="0"/>
                          <a:cs typeface="Open Sans" panose="020B0606030504020204" pitchFamily="34" charset="0"/>
                        </a:rPr>
                        <a:t>Interaktivni ekran</a:t>
                      </a:r>
                      <a:r>
                        <a:rPr lang="hr-HR" sz="2400" baseline="0" dirty="0">
                          <a:latin typeface="Open Sans" panose="020B0606030504020204" pitchFamily="34" charset="0"/>
                          <a:ea typeface="Open Sans" panose="020B0606030504020204" pitchFamily="34" charset="0"/>
                          <a:cs typeface="Open Sans" panose="020B0606030504020204" pitchFamily="34" charset="0"/>
                        </a:rPr>
                        <a:t> </a:t>
                      </a:r>
                      <a:r>
                        <a:rPr lang="hr-HR" sz="2400" dirty="0">
                          <a:latin typeface="Open Sans" panose="020B0606030504020204" pitchFamily="34" charset="0"/>
                          <a:ea typeface="Open Sans" panose="020B0606030504020204" pitchFamily="34" charset="0"/>
                          <a:cs typeface="Open Sans" panose="020B0606030504020204" pitchFamily="34" charset="0"/>
                        </a:rPr>
                        <a:t>iz projekta e-Škole II. faza</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sz="2400" dirty="0">
                          <a:latin typeface="Open Sans" panose="020B0606030504020204" pitchFamily="34" charset="0"/>
                          <a:ea typeface="Open Sans" panose="020B0606030504020204" pitchFamily="34" charset="0"/>
                          <a:cs typeface="Open Sans" panose="020B0606030504020204" pitchFamily="34" charset="0"/>
                        </a:rPr>
                        <a:t>Interaktivni ekran u nastavi</a:t>
                      </a:r>
                    </a:p>
                  </a:txBody>
                  <a:tcPr anchor="ctr"/>
                </a:tc>
                <a:extLst>
                  <a:ext uri="{0D108BD9-81ED-4DB2-BD59-A6C34878D82A}">
                    <a16:rowId xmlns:a16="http://schemas.microsoft.com/office/drawing/2014/main" val="3334931109"/>
                  </a:ext>
                </a:extLst>
              </a:tr>
              <a:tr h="722266">
                <a:tc>
                  <a:txBody>
                    <a:bodyPr/>
                    <a:lstStyle/>
                    <a:p>
                      <a:pPr algn="ctr"/>
                      <a:r>
                        <a:rPr lang="hr-HR" sz="2400" dirty="0">
                          <a:latin typeface="Open Sans" panose="020B0606030504020204" pitchFamily="34" charset="0"/>
                          <a:ea typeface="Open Sans" panose="020B0606030504020204" pitchFamily="34" charset="0"/>
                          <a:cs typeface="Open Sans" panose="020B0606030504020204" pitchFamily="34" charset="0"/>
                        </a:rPr>
                        <a:t>15 min</a:t>
                      </a:r>
                    </a:p>
                  </a:txBody>
                  <a:tcPr anchor="ct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hr-HR" sz="2400" dirty="0">
                          <a:latin typeface="Open Sans" panose="020B0606030504020204" pitchFamily="34" charset="0"/>
                          <a:ea typeface="Open Sans" panose="020B0606030504020204" pitchFamily="34" charset="0"/>
                          <a:cs typeface="Open Sans" panose="020B0606030504020204" pitchFamily="34" charset="0"/>
                        </a:rPr>
                        <a:t>Upoznajmo mogućnosti rada s interaktivnim ekranom bez drugih uređaja u učionici</a:t>
                      </a:r>
                    </a:p>
                  </a:txBody>
                  <a:tcPr anchor="ctr"/>
                </a:tc>
                <a:extLst>
                  <a:ext uri="{0D108BD9-81ED-4DB2-BD59-A6C34878D82A}">
                    <a16:rowId xmlns:a16="http://schemas.microsoft.com/office/drawing/2014/main" val="576488404"/>
                  </a:ext>
                </a:extLst>
              </a:tr>
              <a:tr h="722266">
                <a:tc>
                  <a:txBody>
                    <a:bodyPr/>
                    <a:lstStyle/>
                    <a:p>
                      <a:pPr algn="ctr"/>
                      <a:r>
                        <a:rPr lang="hr-HR" sz="2400" dirty="0">
                          <a:latin typeface="Open Sans" panose="020B0606030504020204" pitchFamily="34" charset="0"/>
                          <a:ea typeface="Open Sans" panose="020B0606030504020204" pitchFamily="34" charset="0"/>
                          <a:cs typeface="Open Sans" panose="020B0606030504020204" pitchFamily="34" charset="0"/>
                        </a:rPr>
                        <a:t>20 min</a:t>
                      </a:r>
                    </a:p>
                  </a:txBody>
                  <a:tcPr anchor="ctr"/>
                </a:tc>
                <a:tc>
                  <a:txBody>
                    <a:bodyPr/>
                    <a:lstStyle/>
                    <a:p>
                      <a:r>
                        <a:rPr lang="hr-HR" sz="2400" dirty="0">
                          <a:latin typeface="Open Sans" panose="020B0606030504020204" pitchFamily="34" charset="0"/>
                          <a:ea typeface="Open Sans" panose="020B0606030504020204" pitchFamily="34" charset="0"/>
                          <a:cs typeface="Open Sans" panose="020B0606030504020204" pitchFamily="34" charset="0"/>
                        </a:rPr>
                        <a:t>Upoznajmo mogućnosti rada s interaktivnim ekranom i spajanjem drugih uređaja u učionici</a:t>
                      </a:r>
                    </a:p>
                  </a:txBody>
                  <a:tcPr anchor="ctr"/>
                </a:tc>
                <a:extLst>
                  <a:ext uri="{0D108BD9-81ED-4DB2-BD59-A6C34878D82A}">
                    <a16:rowId xmlns:a16="http://schemas.microsoft.com/office/drawing/2014/main" val="979599610"/>
                  </a:ext>
                </a:extLst>
              </a:tr>
              <a:tr h="543862">
                <a:tc>
                  <a:txBody>
                    <a:bodyPr/>
                    <a:lstStyle/>
                    <a:p>
                      <a:pPr algn="ctr"/>
                      <a:r>
                        <a:rPr lang="hr-HR" sz="2400" dirty="0">
                          <a:latin typeface="Open Sans" panose="020B0606030504020204" pitchFamily="34" charset="0"/>
                          <a:ea typeface="Open Sans" panose="020B0606030504020204" pitchFamily="34" charset="0"/>
                          <a:cs typeface="Open Sans" panose="020B0606030504020204" pitchFamily="34" charset="0"/>
                        </a:rPr>
                        <a:t>10 min</a:t>
                      </a:r>
                    </a:p>
                  </a:txBody>
                  <a:tcPr anchor="ct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hr-HR" sz="2400" dirty="0">
                          <a:latin typeface="Open Sans" panose="020B0606030504020204" pitchFamily="34" charset="0"/>
                          <a:ea typeface="Open Sans" panose="020B0606030504020204" pitchFamily="34" charset="0"/>
                          <a:cs typeface="Open Sans" panose="020B0606030504020204" pitchFamily="34" charset="0"/>
                        </a:rPr>
                        <a:t>Završne misli i evaluacija </a:t>
                      </a:r>
                      <a:r>
                        <a:rPr lang="hr-HR" sz="2400" dirty="0" err="1">
                          <a:latin typeface="Open Sans" panose="020B0606030504020204" pitchFamily="34" charset="0"/>
                          <a:ea typeface="Open Sans" panose="020B0606030504020204" pitchFamily="34" charset="0"/>
                          <a:cs typeface="Open Sans" panose="020B0606030504020204" pitchFamily="34" charset="0"/>
                        </a:rPr>
                        <a:t>webinara</a:t>
                      </a:r>
                      <a:endParaRPr lang="hr-HR" sz="2400" dirty="0">
                        <a:latin typeface="Open Sans" panose="020B0606030504020204" pitchFamily="34" charset="0"/>
                        <a:ea typeface="Open Sans" panose="020B0606030504020204" pitchFamily="34" charset="0"/>
                        <a:cs typeface="Open Sans" panose="020B0606030504020204" pitchFamily="34" charset="0"/>
                      </a:endParaRPr>
                    </a:p>
                  </a:txBody>
                  <a:tcPr anchor="ctr"/>
                </a:tc>
                <a:extLst>
                  <a:ext uri="{0D108BD9-81ED-4DB2-BD59-A6C34878D82A}">
                    <a16:rowId xmlns:a16="http://schemas.microsoft.com/office/drawing/2014/main" val="1270635283"/>
                  </a:ext>
                </a:extLst>
              </a:tr>
            </a:tbl>
          </a:graphicData>
        </a:graphic>
      </p:graphicFrame>
    </p:spTree>
    <p:extLst>
      <p:ext uri="{BB962C8B-B14F-4D97-AF65-F5344CB8AC3E}">
        <p14:creationId xmlns:p14="http://schemas.microsoft.com/office/powerpoint/2010/main" val="24745151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C6160D4-6CA8-4486-BC66-CEE31BCA5982}"/>
              </a:ext>
            </a:extLst>
          </p:cNvPr>
          <p:cNvSpPr>
            <a:spLocks noGrp="1"/>
          </p:cNvSpPr>
          <p:nvPr>
            <p:ph type="title"/>
          </p:nvPr>
        </p:nvSpPr>
        <p:spPr>
          <a:xfrm>
            <a:off x="5074418" y="1014884"/>
            <a:ext cx="6822829" cy="4943790"/>
          </a:xfrm>
        </p:spPr>
        <p:txBody>
          <a:bodyPr anchor="ctr"/>
          <a:lstStyle/>
          <a:p>
            <a:pPr lvl="0">
              <a:lnSpc>
                <a:spcPct val="120000"/>
              </a:lnSpc>
            </a:pPr>
            <a:r>
              <a:rPr lang="hr-HR" sz="2400" b="1" i="1" dirty="0">
                <a:latin typeface="Open Sans" panose="020B0606030504020204" pitchFamily="34" charset="0"/>
                <a:ea typeface="Open Sans" panose="020B0606030504020204" pitchFamily="34" charset="0"/>
                <a:cs typeface="Open Sans" panose="020B0606030504020204" pitchFamily="34" charset="0"/>
              </a:rPr>
              <a:t>Promislite o svojoj pedagoškoj praksi :</a:t>
            </a:r>
            <a:br>
              <a:rPr lang="hr-HR" sz="2400" i="1" dirty="0">
                <a:latin typeface="Open Sans" panose="020B0606030504020204" pitchFamily="34" charset="0"/>
                <a:ea typeface="Open Sans" panose="020B0606030504020204" pitchFamily="34" charset="0"/>
                <a:cs typeface="Open Sans" panose="020B0606030504020204" pitchFamily="34" charset="0"/>
              </a:rPr>
            </a:br>
            <a:br>
              <a:rPr lang="hr-HR" sz="2400" i="1" dirty="0">
                <a:latin typeface="Open Sans" panose="020B0606030504020204" pitchFamily="34" charset="0"/>
                <a:ea typeface="Open Sans" panose="020B0606030504020204" pitchFamily="34" charset="0"/>
                <a:cs typeface="Open Sans" panose="020B0606030504020204" pitchFamily="34" charset="0"/>
              </a:rPr>
            </a:br>
            <a:r>
              <a:rPr lang="hr-HR" sz="2400" i="1" dirty="0">
                <a:latin typeface="Open Sans" panose="020B0606030504020204" pitchFamily="34" charset="0"/>
                <a:ea typeface="Open Sans" panose="020B0606030504020204" pitchFamily="34" charset="0"/>
                <a:cs typeface="Open Sans" panose="020B0606030504020204" pitchFamily="34" charset="0"/>
              </a:rPr>
              <a:t>S kojim se izazovima pri korištenju tehnologije susrećete u učionici? </a:t>
            </a:r>
            <a:br>
              <a:rPr lang="hr-HR" sz="2400" i="1" dirty="0">
                <a:latin typeface="Open Sans" panose="020B0606030504020204" pitchFamily="34" charset="0"/>
                <a:ea typeface="Open Sans" panose="020B0606030504020204" pitchFamily="34" charset="0"/>
                <a:cs typeface="Open Sans" panose="020B0606030504020204" pitchFamily="34" charset="0"/>
              </a:rPr>
            </a:br>
            <a:br>
              <a:rPr lang="hr-HR" sz="2400" i="1" dirty="0">
                <a:latin typeface="Open Sans" panose="020B0606030504020204" pitchFamily="34" charset="0"/>
                <a:ea typeface="Open Sans" panose="020B0606030504020204" pitchFamily="34" charset="0"/>
                <a:cs typeface="Open Sans" panose="020B0606030504020204" pitchFamily="34" charset="0"/>
              </a:rPr>
            </a:br>
            <a:r>
              <a:rPr lang="hr-HR" sz="2400" i="1" dirty="0">
                <a:latin typeface="Open Sans" panose="020B0606030504020204" pitchFamily="34" charset="0"/>
                <a:ea typeface="Open Sans" panose="020B0606030504020204" pitchFamily="34" charset="0"/>
                <a:cs typeface="Open Sans" panose="020B0606030504020204" pitchFamily="34" charset="0"/>
              </a:rPr>
              <a:t>Jeste li ih uspješno riješili? </a:t>
            </a:r>
            <a:br>
              <a:rPr lang="hr-HR" sz="2400" i="1" dirty="0">
                <a:latin typeface="Open Sans" panose="020B0606030504020204" pitchFamily="34" charset="0"/>
                <a:ea typeface="Open Sans" panose="020B0606030504020204" pitchFamily="34" charset="0"/>
                <a:cs typeface="Open Sans" panose="020B0606030504020204" pitchFamily="34" charset="0"/>
              </a:rPr>
            </a:br>
            <a:br>
              <a:rPr lang="hr-HR" sz="2400" i="1" dirty="0">
                <a:latin typeface="Open Sans" panose="020B0606030504020204" pitchFamily="34" charset="0"/>
                <a:ea typeface="Open Sans" panose="020B0606030504020204" pitchFamily="34" charset="0"/>
                <a:cs typeface="Open Sans" panose="020B0606030504020204" pitchFamily="34" charset="0"/>
              </a:rPr>
            </a:br>
            <a:br>
              <a:rPr lang="hr-HR" sz="2400" i="1" dirty="0">
                <a:latin typeface="Open Sans" panose="020B0606030504020204" pitchFamily="34" charset="0"/>
                <a:ea typeface="Open Sans" panose="020B0606030504020204" pitchFamily="34" charset="0"/>
                <a:cs typeface="Open Sans" panose="020B0606030504020204" pitchFamily="34" charset="0"/>
              </a:rPr>
            </a:br>
            <a:endParaRPr lang="hr-HR" sz="2400" b="1" dirty="0">
              <a:latin typeface="Open Sans" panose="020B0606030504020204" pitchFamily="34" charset="0"/>
              <a:ea typeface="Open Sans" panose="020B0606030504020204" pitchFamily="34" charset="0"/>
              <a:cs typeface="Open Sans" panose="020B0606030504020204" pitchFamily="34" charset="0"/>
            </a:endParaRPr>
          </a:p>
        </p:txBody>
      </p:sp>
      <p:pic>
        <p:nvPicPr>
          <p:cNvPr id="4" name="Content Placeholder 3" descr="Download Thank Discord Media Thought Social &lt;strong&gt;Think&lt;/strong&gt; Emoji HQ PNG Image ..."/>
          <p:cNvPicPr>
            <a:picLocks noGrp="1" noChangeAspect="1"/>
          </p:cNvPicPr>
          <p:nvPr>
            <p:ph sz="quarter" idx="10"/>
          </p:nvPr>
        </p:nvPicPr>
        <p:blipFill>
          <a:blip r:embed="rId3" cstate="hqprint">
            <a:extLst>
              <a:ext uri="{28A0092B-C50C-407E-A947-70E740481C1C}">
                <a14:useLocalDpi xmlns:a14="http://schemas.microsoft.com/office/drawing/2010/main" val="0"/>
              </a:ext>
            </a:extLst>
          </a:blip>
          <a:stretch>
            <a:fillRect/>
          </a:stretch>
        </p:blipFill>
        <p:spPr>
          <a:xfrm>
            <a:off x="700017" y="1858945"/>
            <a:ext cx="3359517" cy="3359517"/>
          </a:xfrm>
        </p:spPr>
      </p:pic>
    </p:spTree>
    <p:extLst>
      <p:ext uri="{BB962C8B-B14F-4D97-AF65-F5344CB8AC3E}">
        <p14:creationId xmlns:p14="http://schemas.microsoft.com/office/powerpoint/2010/main" val="4046585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4CF077B0-81AF-49DC-B015-30AB60140C28}"/>
              </a:ext>
            </a:extLst>
          </p:cNvPr>
          <p:cNvSpPr>
            <a:spLocks noGrp="1"/>
          </p:cNvSpPr>
          <p:nvPr>
            <p:ph type="title"/>
          </p:nvPr>
        </p:nvSpPr>
        <p:spPr/>
        <p:txBody>
          <a:bodyPr/>
          <a:lstStyle/>
          <a:p>
            <a:pPr>
              <a:lnSpc>
                <a:spcPct val="120000"/>
              </a:lnSpc>
            </a:pPr>
            <a:r>
              <a:rPr lang="hr-HR" sz="4000" dirty="0">
                <a:latin typeface="Open Sans" panose="020B0606030504020204" pitchFamily="34" charset="0"/>
                <a:ea typeface="Open Sans" panose="020B0606030504020204" pitchFamily="34" charset="0"/>
                <a:cs typeface="Open Sans" panose="020B0606030504020204" pitchFamily="34" charset="0"/>
              </a:rPr>
              <a:t>Tradicionalna nastava nasuprot interaktivne nastave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8849" y="248737"/>
            <a:ext cx="4453757" cy="3180262"/>
          </a:xfrm>
          <a:prstGeom prst="rect">
            <a:avLst/>
          </a:prstGeom>
        </p:spPr>
      </p:pic>
      <p:pic>
        <p:nvPicPr>
          <p:cNvPr id="3" name="Picture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465926" y="3592247"/>
            <a:ext cx="4569224" cy="2999472"/>
          </a:xfrm>
          <a:prstGeom prst="rect">
            <a:avLst/>
          </a:prstGeom>
        </p:spPr>
      </p:pic>
    </p:spTree>
    <p:extLst>
      <p:ext uri="{BB962C8B-B14F-4D97-AF65-F5344CB8AC3E}">
        <p14:creationId xmlns:p14="http://schemas.microsoft.com/office/powerpoint/2010/main" val="21262655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Naslov 6">
            <a:extLst>
              <a:ext uri="{FF2B5EF4-FFF2-40B4-BE49-F238E27FC236}">
                <a16:creationId xmlns:a16="http://schemas.microsoft.com/office/drawing/2014/main" id="{E9A9E642-2C1A-46F1-B441-A087F07BA106}"/>
              </a:ext>
            </a:extLst>
          </p:cNvPr>
          <p:cNvSpPr>
            <a:spLocks noGrp="1"/>
          </p:cNvSpPr>
          <p:nvPr>
            <p:ph type="title"/>
          </p:nvPr>
        </p:nvSpPr>
        <p:spPr>
          <a:xfrm>
            <a:off x="256082" y="272000"/>
            <a:ext cx="5598618" cy="6352771"/>
          </a:xfrm>
        </p:spPr>
        <p:txBody>
          <a:bodyPr anchor="ctr"/>
          <a:lstStyle/>
          <a:p>
            <a:pPr>
              <a:lnSpc>
                <a:spcPct val="120000"/>
              </a:lnSpc>
            </a:pPr>
            <a:r>
              <a:rPr lang="hr-HR" sz="4000" b="1" dirty="0" err="1">
                <a:latin typeface="Open Sans" panose="020B0606030504020204" pitchFamily="34" charset="0"/>
                <a:ea typeface="Open Sans" panose="020B0606030504020204" pitchFamily="34" charset="0"/>
                <a:cs typeface="Open Sans" panose="020B0606030504020204" pitchFamily="34" charset="0"/>
              </a:rPr>
              <a:t>K</a:t>
            </a:r>
            <a:r>
              <a:rPr lang="en-US" sz="4000" b="1" dirty="0" err="1">
                <a:latin typeface="Open Sans" panose="020B0606030504020204" pitchFamily="34" charset="0"/>
                <a:ea typeface="Open Sans" panose="020B0606030504020204" pitchFamily="34" charset="0"/>
                <a:cs typeface="Open Sans" panose="020B0606030504020204" pitchFamily="34" charset="0"/>
              </a:rPr>
              <a:t>arakteristike</a:t>
            </a:r>
            <a:r>
              <a:rPr lang="en-US" sz="4000" b="1" dirty="0">
                <a:latin typeface="Open Sans" panose="020B0606030504020204" pitchFamily="34" charset="0"/>
                <a:ea typeface="Open Sans" panose="020B0606030504020204" pitchFamily="34" charset="0"/>
                <a:cs typeface="Open Sans" panose="020B0606030504020204" pitchFamily="34" charset="0"/>
              </a:rPr>
              <a:t> </a:t>
            </a:r>
            <a:r>
              <a:rPr lang="en-US" sz="4000" b="1" dirty="0" err="1">
                <a:latin typeface="Open Sans" panose="020B0606030504020204" pitchFamily="34" charset="0"/>
                <a:ea typeface="Open Sans" panose="020B0606030504020204" pitchFamily="34" charset="0"/>
                <a:cs typeface="Open Sans" panose="020B0606030504020204" pitchFamily="34" charset="0"/>
              </a:rPr>
              <a:t>tradicionalnog</a:t>
            </a:r>
            <a:r>
              <a:rPr lang="en-US" sz="4000" b="1" dirty="0">
                <a:latin typeface="Open Sans" panose="020B0606030504020204" pitchFamily="34" charset="0"/>
                <a:ea typeface="Open Sans" panose="020B0606030504020204" pitchFamily="34" charset="0"/>
                <a:cs typeface="Open Sans" panose="020B0606030504020204" pitchFamily="34" charset="0"/>
              </a:rPr>
              <a:t> </a:t>
            </a:r>
            <a:r>
              <a:rPr lang="en-US" sz="4000" b="1" dirty="0" err="1">
                <a:latin typeface="Open Sans" panose="020B0606030504020204" pitchFamily="34" charset="0"/>
                <a:ea typeface="Open Sans" panose="020B0606030504020204" pitchFamily="34" charset="0"/>
                <a:cs typeface="Open Sans" panose="020B0606030504020204" pitchFamily="34" charset="0"/>
              </a:rPr>
              <a:t>načina</a:t>
            </a:r>
            <a:r>
              <a:rPr lang="en-US" sz="4000" b="1" dirty="0">
                <a:latin typeface="Open Sans" panose="020B0606030504020204" pitchFamily="34" charset="0"/>
                <a:ea typeface="Open Sans" panose="020B0606030504020204" pitchFamily="34" charset="0"/>
                <a:cs typeface="Open Sans" panose="020B0606030504020204" pitchFamily="34" charset="0"/>
              </a:rPr>
              <a:t> </a:t>
            </a:r>
            <a:r>
              <a:rPr lang="en-US" sz="4000" b="1" dirty="0" err="1">
                <a:latin typeface="Open Sans" panose="020B0606030504020204" pitchFamily="34" charset="0"/>
                <a:ea typeface="Open Sans" panose="020B0606030504020204" pitchFamily="34" charset="0"/>
                <a:cs typeface="Open Sans" panose="020B0606030504020204" pitchFamily="34" charset="0"/>
              </a:rPr>
              <a:t>predavanja</a:t>
            </a:r>
            <a:r>
              <a:rPr lang="en-US" sz="4000" b="1" dirty="0">
                <a:latin typeface="Open Sans" panose="020B0606030504020204" pitchFamily="34" charset="0"/>
                <a:ea typeface="Open Sans" panose="020B0606030504020204" pitchFamily="34" charset="0"/>
                <a:cs typeface="Open Sans" panose="020B0606030504020204" pitchFamily="34" charset="0"/>
              </a:rPr>
              <a:t> </a:t>
            </a:r>
            <a:r>
              <a:rPr lang="en-US" sz="4000" b="1" dirty="0" err="1">
                <a:latin typeface="Open Sans" panose="020B0606030504020204" pitchFamily="34" charset="0"/>
                <a:ea typeface="Open Sans" panose="020B0606030504020204" pitchFamily="34" charset="0"/>
                <a:cs typeface="Open Sans" panose="020B0606030504020204" pitchFamily="34" charset="0"/>
              </a:rPr>
              <a:t>i</a:t>
            </a:r>
            <a:r>
              <a:rPr lang="en-US" sz="4000" b="1" dirty="0">
                <a:latin typeface="Open Sans" panose="020B0606030504020204" pitchFamily="34" charset="0"/>
                <a:ea typeface="Open Sans" panose="020B0606030504020204" pitchFamily="34" charset="0"/>
                <a:cs typeface="Open Sans" panose="020B0606030504020204" pitchFamily="34" charset="0"/>
              </a:rPr>
              <a:t> </a:t>
            </a:r>
            <a:r>
              <a:rPr lang="en-US" sz="4000" b="1" dirty="0" err="1">
                <a:latin typeface="Open Sans" panose="020B0606030504020204" pitchFamily="34" charset="0"/>
                <a:ea typeface="Open Sans" panose="020B0606030504020204" pitchFamily="34" charset="0"/>
                <a:cs typeface="Open Sans" panose="020B0606030504020204" pitchFamily="34" charset="0"/>
              </a:rPr>
              <a:t>interaktivne</a:t>
            </a:r>
            <a:r>
              <a:rPr lang="en-US" sz="4000" b="1" dirty="0">
                <a:latin typeface="Open Sans" panose="020B0606030504020204" pitchFamily="34" charset="0"/>
                <a:ea typeface="Open Sans" panose="020B0606030504020204" pitchFamily="34" charset="0"/>
                <a:cs typeface="Open Sans" panose="020B0606030504020204" pitchFamily="34" charset="0"/>
              </a:rPr>
              <a:t> </a:t>
            </a:r>
            <a:r>
              <a:rPr lang="en-US" sz="4000" b="1" dirty="0" err="1">
                <a:latin typeface="Open Sans" panose="020B0606030504020204" pitchFamily="34" charset="0"/>
                <a:ea typeface="Open Sans" panose="020B0606030504020204" pitchFamily="34" charset="0"/>
                <a:cs typeface="Open Sans" panose="020B0606030504020204" pitchFamily="34" charset="0"/>
              </a:rPr>
              <a:t>nastave</a:t>
            </a:r>
            <a:endParaRPr lang="hr-HR" sz="4400" b="1"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6050" y="974690"/>
            <a:ext cx="4793064" cy="4793064"/>
          </a:xfrm>
          <a:prstGeom prst="rect">
            <a:avLst/>
          </a:prstGeom>
        </p:spPr>
      </p:pic>
    </p:spTree>
    <p:extLst>
      <p:ext uri="{BB962C8B-B14F-4D97-AF65-F5344CB8AC3E}">
        <p14:creationId xmlns:p14="http://schemas.microsoft.com/office/powerpoint/2010/main" val="2488717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0342" y="1416819"/>
            <a:ext cx="6902764" cy="4089678"/>
          </a:xfrm>
          <a:prstGeom prst="rect">
            <a:avLst/>
          </a:prstGeom>
        </p:spPr>
      </p:pic>
      <p:sp>
        <p:nvSpPr>
          <p:cNvPr id="5" name="TextBox 4"/>
          <p:cNvSpPr txBox="1"/>
          <p:nvPr/>
        </p:nvSpPr>
        <p:spPr>
          <a:xfrm>
            <a:off x="401934" y="1505402"/>
            <a:ext cx="4180114" cy="2769989"/>
          </a:xfrm>
          <a:prstGeom prst="rect">
            <a:avLst/>
          </a:prstGeom>
          <a:noFill/>
        </p:spPr>
        <p:txBody>
          <a:bodyPr wrap="square" rtlCol="0">
            <a:spAutoFit/>
          </a:bodyPr>
          <a:lstStyle/>
          <a:p>
            <a:r>
              <a:rPr lang="hr-HR" sz="4000" b="1" dirty="0">
                <a:solidFill>
                  <a:schemeClr val="bg1"/>
                </a:solidFill>
                <a:latin typeface="Open Sans"/>
              </a:rPr>
              <a:t>Pametni telefon, tablet,  interaktivna ploča</a:t>
            </a:r>
            <a:endParaRPr lang="hr-HR" sz="4000" dirty="0">
              <a:solidFill>
                <a:schemeClr val="bg1"/>
              </a:solidFill>
              <a:latin typeface="Open Sans"/>
            </a:endParaRPr>
          </a:p>
          <a:p>
            <a:r>
              <a:rPr lang="hr-HR" dirty="0"/>
              <a:t> </a:t>
            </a:r>
          </a:p>
        </p:txBody>
      </p:sp>
    </p:spTree>
    <p:extLst>
      <p:ext uri="{BB962C8B-B14F-4D97-AF65-F5344CB8AC3E}">
        <p14:creationId xmlns:p14="http://schemas.microsoft.com/office/powerpoint/2010/main" val="3583316489"/>
      </p:ext>
    </p:extLst>
  </p:cSld>
  <p:clrMapOvr>
    <a:masterClrMapping/>
  </p:clrMapOvr>
</p:sld>
</file>

<file path=ppt/theme/theme1.xml><?xml version="1.0" encoding="utf-8"?>
<a:theme xmlns:a="http://schemas.openxmlformats.org/drawingml/2006/main" name="Tema1">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a1" id="{E4C877B6-5486-43BF-8C70-091C176BCAE7}" vid="{689ABB36-23F3-4E4F-89D2-2C8CD39263EC}"/>
    </a:ext>
  </a:extLst>
</a:theme>
</file>

<file path=ppt/theme/theme2.xml><?xml version="1.0" encoding="utf-8"?>
<a:theme xmlns:a="http://schemas.openxmlformats.org/drawingml/2006/main" name="1_Tema1">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a1" id="{E4C877B6-5486-43BF-8C70-091C176BCAE7}" vid="{689ABB36-23F3-4E4F-89D2-2C8CD39263EC}"/>
    </a:ext>
  </a:extLst>
</a:theme>
</file>

<file path=ppt/theme/theme3.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70ACE3271B8A49834EA3AFDCD1EF01" ma:contentTypeVersion="18" ma:contentTypeDescription="Create a new document." ma:contentTypeScope="" ma:versionID="26a4ba5e2fda1495dab4b76b0da9251d">
  <xsd:schema xmlns:xsd="http://www.w3.org/2001/XMLSchema" xmlns:xs="http://www.w3.org/2001/XMLSchema" xmlns:p="http://schemas.microsoft.com/office/2006/metadata/properties" xmlns:ns2="400bdbef-feff-4491-8c53-303b15cf814c" xmlns:ns3="e9d7d946-bfd1-44bb-8b51-4f032229512d" targetNamespace="http://schemas.microsoft.com/office/2006/metadata/properties" ma:root="true" ma:fieldsID="0f3ed0c0074f7978d5dd08a4be10e25e" ns2:_="" ns3:_="">
    <xsd:import namespace="400bdbef-feff-4491-8c53-303b15cf814c"/>
    <xsd:import namespace="e9d7d946-bfd1-44bb-8b51-4f032229512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_Flow_SignoffStatus"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0bdbef-feff-4491-8c53-303b15cf814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6d986ede-ccc4-4a57-b6a6-e316a042c07d" ma:termSetId="09814cd3-568e-fe90-9814-8d621ff8fb84" ma:anchorId="fba54fb3-c3e1-fe81-a776-ca4b69148c4d" ma:open="true" ma:isKeyword="false">
      <xsd:complexType>
        <xsd:sequence>
          <xsd:element ref="pc:Terms" minOccurs="0" maxOccurs="1"/>
        </xsd:sequence>
      </xsd:complexType>
    </xsd:element>
    <xsd:element name="_Flow_SignoffStatus" ma:index="22" nillable="true" ma:displayName="Sign-off status" ma:internalName="Sign_x002d_off_x0020_status">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d7d946-bfd1-44bb-8b51-4f032229512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c1a46b87-3b69-4508-b7de-0c6b541c72af}" ma:internalName="TaxCatchAll" ma:showField="CatchAllData" ma:web="e9d7d946-bfd1-44bb-8b51-4f032229512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400bdbef-feff-4491-8c53-303b15cf814c" xsi:nil="true"/>
    <TaxCatchAll xmlns="e9d7d946-bfd1-44bb-8b51-4f032229512d" xsi:nil="true"/>
    <lcf76f155ced4ddcb4097134ff3c332f xmlns="400bdbef-feff-4491-8c53-303b15cf814c">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E697D81-0235-4B0C-A0E8-7BB059AD02F9}">
  <ds:schemaRefs>
    <ds:schemaRef ds:uri="http://schemas.microsoft.com/sharepoint/v3/contenttype/forms"/>
  </ds:schemaRefs>
</ds:datastoreItem>
</file>

<file path=customXml/itemProps2.xml><?xml version="1.0" encoding="utf-8"?>
<ds:datastoreItem xmlns:ds="http://schemas.openxmlformats.org/officeDocument/2006/customXml" ds:itemID="{3A9F185C-9278-4B97-9EB2-447B3060EB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0bdbef-feff-4491-8c53-303b15cf814c"/>
    <ds:schemaRef ds:uri="e9d7d946-bfd1-44bb-8b51-4f032229512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CEC3B92-4BD8-419A-B3A5-D87E9486D265}">
  <ds:schemaRefs>
    <ds:schemaRef ds:uri="http://schemas.openxmlformats.org/package/2006/metadata/core-properties"/>
    <ds:schemaRef ds:uri="http://schemas.microsoft.com/office/2006/metadata/properties"/>
    <ds:schemaRef ds:uri="http://purl.org/dc/dcmitype/"/>
    <ds:schemaRef ds:uri="http://purl.org/dc/terms/"/>
    <ds:schemaRef ds:uri="http://www.w3.org/XML/1998/namespace"/>
    <ds:schemaRef ds:uri="http://schemas.microsoft.com/office/2006/documentManagement/types"/>
    <ds:schemaRef ds:uri="http://purl.org/dc/elements/1.1/"/>
    <ds:schemaRef ds:uri="http://schemas.microsoft.com/office/infopath/2007/PartnerControls"/>
    <ds:schemaRef ds:uri="e9d7d946-bfd1-44bb-8b51-4f032229512d"/>
    <ds:schemaRef ds:uri="400bdbef-feff-4491-8c53-303b15cf814c"/>
  </ds:schemaRefs>
</ds:datastoreItem>
</file>

<file path=docProps/app.xml><?xml version="1.0" encoding="utf-8"?>
<Properties xmlns="http://schemas.openxmlformats.org/officeDocument/2006/extended-properties" xmlns:vt="http://schemas.openxmlformats.org/officeDocument/2006/docPropsVTypes">
  <Template>Tema1</Template>
  <TotalTime>5356</TotalTime>
  <Words>4538</Words>
  <Application>Microsoft Office PowerPoint</Application>
  <PresentationFormat>Widescreen</PresentationFormat>
  <Paragraphs>306</Paragraphs>
  <Slides>37</Slides>
  <Notes>36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37</vt:i4>
      </vt:variant>
    </vt:vector>
  </HeadingPairs>
  <TitlesOfParts>
    <vt:vector size="46" baseType="lpstr">
      <vt:lpstr>Aptos</vt:lpstr>
      <vt:lpstr>Arial</vt:lpstr>
      <vt:lpstr>Calibri</vt:lpstr>
      <vt:lpstr>Open Sans</vt:lpstr>
      <vt:lpstr>Open Sans ExtraBold</vt:lpstr>
      <vt:lpstr>Open Sans Light</vt:lpstr>
      <vt:lpstr>Söhne</vt:lpstr>
      <vt:lpstr>Tema1</vt:lpstr>
      <vt:lpstr>1_Tema1</vt:lpstr>
      <vt:lpstr>Upotreba interaktivnih ekrana u nastavi</vt:lpstr>
      <vt:lpstr>Cilj webinara</vt:lpstr>
      <vt:lpstr>Ishodi učenja (I)</vt:lpstr>
      <vt:lpstr>Ishodi učenja (II)</vt:lpstr>
      <vt:lpstr>Sadržaj webinara</vt:lpstr>
      <vt:lpstr>Promislite o svojoj pedagoškoj praksi :  S kojim se izazovima pri korištenju tehnologije susrećete u učionici?   Jeste li ih uspješno riješili?    </vt:lpstr>
      <vt:lpstr>Tradicionalna nastava nasuprot interaktivne nastave</vt:lpstr>
      <vt:lpstr>Karakteristike tradicionalnog načina predavanja i interaktivne nastave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Kako prilagoditi svoju učionicu za korištenje interaktivnog ekrana?    Koji su vam dodatni uređaji potrebni da bi se u učionici ostvarila dvosmjerna komunikacija?      Kako ćete pripremiti učenike za korištenje interaktivnog ekrana u nastavi?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Aktivnosti</vt:lpstr>
      <vt:lpstr>www.padlet.com</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Sustav za upravljanje nastavom</dc:title>
  <dc:creator>Viktorija Vranešić</dc:creator>
  <cp:lastModifiedBy>Matea Ježić</cp:lastModifiedBy>
  <cp:revision>172</cp:revision>
  <dcterms:created xsi:type="dcterms:W3CDTF">2022-08-19T08:47:17Z</dcterms:created>
  <dcterms:modified xsi:type="dcterms:W3CDTF">2024-04-15T14:21:07Z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0x0101008770ACE3271B8A49834EA3AFDCD1EF01</vt:lpwstr>
  </property>
  <property fmtid="{D5CDD505-2E9C-101B-9397-08002B2CF9AE}" pid="3" name="MediaServiceImageTags">
    <vt:lpwstr/>
  </property>
</Properties>
</file>