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65" r:id="rId4"/>
    <p:sldId id="258" r:id="rId5"/>
    <p:sldId id="259" r:id="rId6"/>
    <p:sldId id="260" r:id="rId7"/>
    <p:sldId id="262" r:id="rId8"/>
    <p:sldId id="263" r:id="rId9"/>
    <p:sldId id="275" r:id="rId10"/>
    <p:sldId id="264" r:id="rId11"/>
    <p:sldId id="266" r:id="rId12"/>
    <p:sldId id="267" r:id="rId13"/>
    <p:sldId id="277" r:id="rId14"/>
    <p:sldId id="268" r:id="rId15"/>
    <p:sldId id="269" r:id="rId16"/>
    <p:sldId id="270" r:id="rId17"/>
    <p:sldId id="271" r:id="rId18"/>
    <p:sldId id="272" r:id="rId19"/>
    <p:sldId id="273" r:id="rId20"/>
    <p:sldId id="278" r:id="rId21"/>
    <p:sldId id="279" r:id="rId22"/>
    <p:sldId id="280" r:id="rId23"/>
    <p:sldId id="281" r:id="rId24"/>
    <p:sldId id="282" r:id="rId25"/>
    <p:sldId id="283" r:id="rId26"/>
    <p:sldId id="284" r:id="rId2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81" autoAdjust="0"/>
  </p:normalViewPr>
  <p:slideViewPr>
    <p:cSldViewPr snapToGrid="0">
      <p:cViewPr varScale="1">
        <p:scale>
          <a:sx n="104" d="100"/>
          <a:sy n="104"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EC75E-93CC-416B-8B1D-7215BD087D50}" type="datetimeFigureOut">
              <a:rPr lang="hr-HR" smtClean="0"/>
              <a:t>20.9.2017.</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01E9D-3C3B-4D7E-9DC9-41C38030E7AB}" type="slidenum">
              <a:rPr lang="hr-HR" smtClean="0"/>
              <a:t>‹#›</a:t>
            </a:fld>
            <a:endParaRPr lang="hr-HR"/>
          </a:p>
        </p:txBody>
      </p:sp>
    </p:spTree>
    <p:extLst>
      <p:ext uri="{BB962C8B-B14F-4D97-AF65-F5344CB8AC3E}">
        <p14:creationId xmlns:p14="http://schemas.microsoft.com/office/powerpoint/2010/main" val="4243565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b="0" i="0" u="none" strike="noStrike" kern="1200" baseline="0" dirty="0" smtClean="0">
                <a:solidFill>
                  <a:schemeClr val="tx1"/>
                </a:solidFill>
                <a:latin typeface="+mn-lt"/>
                <a:ea typeface="+mn-ea"/>
                <a:cs typeface="+mn-cs"/>
              </a:rPr>
              <a:t>Virtualni svijet i „pravi” svijet u životu djece teku usporedno. Kad su djeca ove dobi zajedno, oni se okupe oko računala, gledaju YouTube, igraju računalne igre, pretražuju sadržaje koji nisu uvijek primjereni za njihovu dob. Kad nisu fizički sa svojim prijateljima, oni ih mogu „susresti” </a:t>
            </a:r>
            <a:r>
              <a:rPr lang="hr-HR" sz="1200" b="0" i="1" u="none" strike="noStrike" kern="1200" baseline="0" dirty="0" smtClean="0">
                <a:solidFill>
                  <a:schemeClr val="tx1"/>
                </a:solidFill>
                <a:latin typeface="+mn-lt"/>
                <a:ea typeface="+mn-ea"/>
                <a:cs typeface="+mn-cs"/>
              </a:rPr>
              <a:t>online </a:t>
            </a:r>
            <a:r>
              <a:rPr lang="hr-HR" sz="1200" b="0" i="0" u="none" strike="noStrike" kern="1200" baseline="0" dirty="0" smtClean="0">
                <a:solidFill>
                  <a:schemeClr val="tx1"/>
                </a:solidFill>
                <a:latin typeface="+mn-lt"/>
                <a:ea typeface="+mn-ea"/>
                <a:cs typeface="+mn-cs"/>
              </a:rPr>
              <a:t>dok igraju računalnu igru ili na društvenoj mreži. Slanje poruka i fotografiranje popularne su aktivnosti djece od 9 do 11 godina. Djeca su često i na društvenim mrežama. U toj dobi još ne mogu razumjeti kako njihovo, naizgled anonimno ponašanje, može imati stvarnoga utjecaja na stvarne ljude. S povećanjem njihovih digitalnih vještina, povećava se i mogućnost </a:t>
            </a:r>
            <a:r>
              <a:rPr lang="hr-HR" sz="1200" b="0" i="1" u="none" strike="noStrike" kern="1200" baseline="0" dirty="0" smtClean="0">
                <a:solidFill>
                  <a:schemeClr val="tx1"/>
                </a:solidFill>
                <a:latin typeface="+mn-lt"/>
                <a:ea typeface="+mn-ea"/>
                <a:cs typeface="+mn-cs"/>
              </a:rPr>
              <a:t>online </a:t>
            </a:r>
            <a:r>
              <a:rPr lang="hr-HR" sz="1200" b="0" i="0" u="none" strike="noStrike" kern="1200" baseline="0" dirty="0" smtClean="0">
                <a:solidFill>
                  <a:schemeClr val="tx1"/>
                </a:solidFill>
                <a:latin typeface="+mn-lt"/>
                <a:ea typeface="+mn-ea"/>
                <a:cs typeface="+mn-cs"/>
              </a:rPr>
              <a:t>ili mobilnoga zlostavljanja i ponižavanja drugih.</a:t>
            </a:r>
            <a:endParaRPr lang="hr-HR" dirty="0"/>
          </a:p>
        </p:txBody>
      </p:sp>
      <p:sp>
        <p:nvSpPr>
          <p:cNvPr id="4" name="Rezervirano mjesto broja slajda 3"/>
          <p:cNvSpPr>
            <a:spLocks noGrp="1"/>
          </p:cNvSpPr>
          <p:nvPr>
            <p:ph type="sldNum" sz="quarter" idx="10"/>
          </p:nvPr>
        </p:nvSpPr>
        <p:spPr/>
        <p:txBody>
          <a:bodyPr/>
          <a:lstStyle/>
          <a:p>
            <a:fld id="{A9C01E9D-3C3B-4D7E-9DC9-41C38030E7AB}" type="slidenum">
              <a:rPr lang="hr-HR" smtClean="0"/>
              <a:t>11</a:t>
            </a:fld>
            <a:endParaRPr lang="hr-HR"/>
          </a:p>
        </p:txBody>
      </p:sp>
    </p:spTree>
    <p:extLst>
      <p:ext uri="{BB962C8B-B14F-4D97-AF65-F5344CB8AC3E}">
        <p14:creationId xmlns:p14="http://schemas.microsoft.com/office/powerpoint/2010/main" val="60523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hr-HR" smtClean="0"/>
              <a:t>Uredite stil naslova matrice</a:t>
            </a:r>
            <a:endParaRPr lang="hr-H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F5DA174B-74A1-4640-BD1B-C1E7918103F8}"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102509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5DA174B-74A1-4640-BD1B-C1E7918103F8}"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2146129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724900" y="365125"/>
            <a:ext cx="2628900" cy="5811838"/>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838200" y="365125"/>
            <a:ext cx="7734300" cy="5811838"/>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5DA174B-74A1-4640-BD1B-C1E7918103F8}"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287902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F5DA174B-74A1-4640-BD1B-C1E7918103F8}"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2969063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hr-HR" smtClean="0"/>
              <a:t>Uredite stil naslova matrice</a:t>
            </a:r>
            <a:endParaRPr lang="hr-HR"/>
          </a:p>
        </p:txBody>
      </p:sp>
      <p:sp>
        <p:nvSpPr>
          <p:cNvPr id="3" name="Rezervirano mjesto tekst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F5DA174B-74A1-4640-BD1B-C1E7918103F8}" type="datetimeFigureOut">
              <a:rPr lang="hr-HR" smtClean="0"/>
              <a:t>20.9.2017.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330285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838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6172200" y="1825625"/>
            <a:ext cx="5181600" cy="435133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F5DA174B-74A1-4640-BD1B-C1E7918103F8}" type="datetimeFigureOut">
              <a:rPr lang="hr-HR" smtClean="0"/>
              <a:t>20.9.2017.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3928814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hr-HR" smtClean="0"/>
              <a:t>Uredite stil naslova matrice</a:t>
            </a:r>
            <a:endParaRPr lang="hr-HR"/>
          </a:p>
        </p:txBody>
      </p:sp>
      <p:sp>
        <p:nvSpPr>
          <p:cNvPr id="3" name="Rezervirano mjesto tekst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839788" y="2505075"/>
            <a:ext cx="5157787"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72200" y="2505075"/>
            <a:ext cx="5183188" cy="3684588"/>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F5DA174B-74A1-4640-BD1B-C1E7918103F8}" type="datetimeFigureOut">
              <a:rPr lang="hr-HR" smtClean="0"/>
              <a:t>20.9.2017.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2825137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F5DA174B-74A1-4640-BD1B-C1E7918103F8}" type="datetimeFigureOut">
              <a:rPr lang="hr-HR" smtClean="0"/>
              <a:t>20.9.2017.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3424944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F5DA174B-74A1-4640-BD1B-C1E7918103F8}" type="datetimeFigureOut">
              <a:rPr lang="hr-HR" smtClean="0"/>
              <a:t>20.9.2017.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2205404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adržaja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F5DA174B-74A1-4640-BD1B-C1E7918103F8}" type="datetimeFigureOut">
              <a:rPr lang="hr-HR" smtClean="0"/>
              <a:t>20.9.2017.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20071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hr-HR" smtClean="0"/>
              <a:t>Uredite stil naslova matrice</a:t>
            </a:r>
            <a:endParaRPr lang="hr-HR"/>
          </a:p>
        </p:txBody>
      </p:sp>
      <p:sp>
        <p:nvSpPr>
          <p:cNvPr id="3" name="Rezervirano mjesto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F5DA174B-74A1-4640-BD1B-C1E7918103F8}" type="datetimeFigureOut">
              <a:rPr lang="hr-HR" smtClean="0"/>
              <a:t>20.9.2017.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AE997F2-2E25-46AB-AD16-8D5648E07C91}" type="slidenum">
              <a:rPr lang="hr-HR" smtClean="0"/>
              <a:t>‹#›</a:t>
            </a:fld>
            <a:endParaRPr lang="hr-HR"/>
          </a:p>
        </p:txBody>
      </p:sp>
    </p:spTree>
    <p:extLst>
      <p:ext uri="{BB962C8B-B14F-4D97-AF65-F5344CB8AC3E}">
        <p14:creationId xmlns:p14="http://schemas.microsoft.com/office/powerpoint/2010/main" val="333918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A174B-74A1-4640-BD1B-C1E7918103F8}" type="datetimeFigureOut">
              <a:rPr lang="hr-HR" smtClean="0"/>
              <a:t>20.9.2017.</a:t>
            </a:fld>
            <a:endParaRPr lang="hr-HR"/>
          </a:p>
        </p:txBody>
      </p:sp>
      <p:sp>
        <p:nvSpPr>
          <p:cNvPr id="5" name="Rezervirano mjesto podnožj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997F2-2E25-46AB-AD16-8D5648E07C91}" type="slidenum">
              <a:rPr lang="hr-HR" smtClean="0"/>
              <a:t>‹#›</a:t>
            </a:fld>
            <a:endParaRPr lang="hr-HR"/>
          </a:p>
        </p:txBody>
      </p:sp>
    </p:spTree>
    <p:extLst>
      <p:ext uri="{BB962C8B-B14F-4D97-AF65-F5344CB8AC3E}">
        <p14:creationId xmlns:p14="http://schemas.microsoft.com/office/powerpoint/2010/main" val="1596250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AtaJW66Ngd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goo.gl/LEhQ7J"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VuYQuUEaz8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csi.hr/" TargetMode="Externa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http://stari.mup.hr/main.aspx?id=13047#drustven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W_9yXlnU3g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Elektroničko nasilje</a:t>
            </a:r>
            <a:endParaRPr lang="hr-HR" dirty="0"/>
          </a:p>
        </p:txBody>
      </p:sp>
      <p:sp>
        <p:nvSpPr>
          <p:cNvPr id="3" name="Podnaslov 2"/>
          <p:cNvSpPr>
            <a:spLocks noGrp="1"/>
          </p:cNvSpPr>
          <p:nvPr>
            <p:ph type="subTitle" idx="1"/>
          </p:nvPr>
        </p:nvSpPr>
        <p:spPr>
          <a:xfrm>
            <a:off x="2157046" y="4683492"/>
            <a:ext cx="9144000" cy="1655762"/>
          </a:xfrm>
        </p:spPr>
        <p:txBody>
          <a:bodyPr/>
          <a:lstStyle/>
          <a:p>
            <a:pPr algn="r"/>
            <a:r>
              <a:rPr lang="hr-HR" dirty="0" smtClean="0"/>
              <a:t>Danijel Forjan, učitelj informatike</a:t>
            </a:r>
          </a:p>
          <a:p>
            <a:pPr algn="r"/>
            <a:r>
              <a:rPr lang="hr-HR" dirty="0" smtClean="0"/>
              <a:t>ENABLE ambasador</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17" y="4432056"/>
            <a:ext cx="2333625" cy="1809750"/>
          </a:xfrm>
          <a:prstGeom prst="rect">
            <a:avLst/>
          </a:prstGeom>
        </p:spPr>
      </p:pic>
    </p:spTree>
    <p:extLst>
      <p:ext uri="{BB962C8B-B14F-4D97-AF65-F5344CB8AC3E}">
        <p14:creationId xmlns:p14="http://schemas.microsoft.com/office/powerpoint/2010/main" val="1059990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Elektroničko nasilje</a:t>
            </a:r>
            <a:endParaRPr lang="hr-HR" dirty="0"/>
          </a:p>
        </p:txBody>
      </p:sp>
      <p:sp>
        <p:nvSpPr>
          <p:cNvPr id="3" name="Rezervirano mjesto sadržaja 2"/>
          <p:cNvSpPr>
            <a:spLocks noGrp="1"/>
          </p:cNvSpPr>
          <p:nvPr>
            <p:ph idx="1"/>
          </p:nvPr>
        </p:nvSpPr>
        <p:spPr/>
        <p:txBody>
          <a:bodyPr/>
          <a:lstStyle/>
          <a:p>
            <a:r>
              <a:rPr lang="hr-HR" dirty="0"/>
              <a:t>Slanje poruka, društvene mreže, elektronička pošta – sve su to načini na koje se djeca druže. </a:t>
            </a:r>
            <a:endParaRPr lang="hr-HR" dirty="0" smtClean="0"/>
          </a:p>
          <a:p>
            <a:r>
              <a:rPr lang="hr-HR" dirty="0" smtClean="0"/>
              <a:t>Oni </a:t>
            </a:r>
            <a:r>
              <a:rPr lang="pl-PL" dirty="0" smtClean="0"/>
              <a:t>komuniciraju </a:t>
            </a:r>
            <a:r>
              <a:rPr lang="pl-PL" dirty="0"/>
              <a:t>o različitim temama: kako bi doznali tko je išao u kino ili što je za domaću zadaću. </a:t>
            </a:r>
            <a:endParaRPr lang="pl-PL" dirty="0" smtClean="0"/>
          </a:p>
          <a:p>
            <a:r>
              <a:rPr lang="pl-PL" dirty="0" smtClean="0"/>
              <a:t>No </a:t>
            </a:r>
            <a:r>
              <a:rPr lang="hr-HR" dirty="0" smtClean="0"/>
              <a:t>djeca </a:t>
            </a:r>
            <a:r>
              <a:rPr lang="hr-HR" dirty="0"/>
              <a:t>se tim alatima mogu koristiti kako bi prijetili, maltretirali ili napadali nekoga.</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6151" y="160826"/>
            <a:ext cx="2031971" cy="1529862"/>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539" y="4289914"/>
            <a:ext cx="3333750" cy="2305050"/>
          </a:xfrm>
          <a:prstGeom prst="rect">
            <a:avLst/>
          </a:prstGeom>
        </p:spPr>
      </p:pic>
    </p:spTree>
    <p:extLst>
      <p:ext uri="{BB962C8B-B14F-4D97-AF65-F5344CB8AC3E}">
        <p14:creationId xmlns:p14="http://schemas.microsoft.com/office/powerpoint/2010/main" val="3399881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s-ES" dirty="0"/>
              <a:t>Što se događa u njihovu svijetu?</a:t>
            </a:r>
            <a:endParaRPr lang="hr-HR" dirty="0"/>
          </a:p>
        </p:txBody>
      </p:sp>
      <p:pic>
        <p:nvPicPr>
          <p:cNvPr id="5" name="Rezervirano mjesto sadržaja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31547" y="2068450"/>
            <a:ext cx="4917098" cy="3309137"/>
          </a:xfrm>
        </p:spPr>
      </p:pic>
      <p:pic>
        <p:nvPicPr>
          <p:cNvPr id="6" name="Slika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 y="1976617"/>
            <a:ext cx="5101456" cy="3400970"/>
          </a:xfrm>
          <a:prstGeom prst="rect">
            <a:avLst/>
          </a:prstGeom>
        </p:spPr>
      </p:pic>
    </p:spTree>
    <p:extLst>
      <p:ext uri="{BB962C8B-B14F-4D97-AF65-F5344CB8AC3E}">
        <p14:creationId xmlns:p14="http://schemas.microsoft.com/office/powerpoint/2010/main" val="64208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Što je problem?</a:t>
            </a:r>
          </a:p>
        </p:txBody>
      </p:sp>
      <p:sp>
        <p:nvSpPr>
          <p:cNvPr id="3" name="Rezervirano mjesto sadržaja 2"/>
          <p:cNvSpPr>
            <a:spLocks noGrp="1"/>
          </p:cNvSpPr>
          <p:nvPr>
            <p:ph idx="1"/>
          </p:nvPr>
        </p:nvSpPr>
        <p:spPr/>
        <p:txBody>
          <a:bodyPr>
            <a:normAutofit/>
          </a:bodyPr>
          <a:lstStyle/>
          <a:p>
            <a:r>
              <a:rPr lang="hr-HR" dirty="0">
                <a:solidFill>
                  <a:srgbClr val="FF0000"/>
                </a:solidFill>
              </a:rPr>
              <a:t>Elektroničko nasilje (engl. </a:t>
            </a:r>
            <a:r>
              <a:rPr lang="hr-HR" i="1" dirty="0" err="1">
                <a:solidFill>
                  <a:srgbClr val="FF0000"/>
                </a:solidFill>
              </a:rPr>
              <a:t>cyberbullying</a:t>
            </a:r>
            <a:r>
              <a:rPr lang="hr-HR" dirty="0">
                <a:solidFill>
                  <a:srgbClr val="FF0000"/>
                </a:solidFill>
              </a:rPr>
              <a:t>) </a:t>
            </a:r>
            <a:r>
              <a:rPr lang="hr-HR" dirty="0"/>
              <a:t>svaka je komunikacijska aktivnost internetom (</a:t>
            </a:r>
            <a:r>
              <a:rPr lang="hr-HR" dirty="0" smtClean="0"/>
              <a:t>uporabom elektroničke </a:t>
            </a:r>
            <a:r>
              <a:rPr lang="hr-HR" dirty="0"/>
              <a:t>pošte, mrežnih-stranica, blogova, društvenih mreža), videom ili mobilnim uređajima </a:t>
            </a:r>
            <a:r>
              <a:rPr lang="hr-HR" dirty="0" smtClean="0"/>
              <a:t>koja služi </a:t>
            </a:r>
            <a:r>
              <a:rPr lang="hr-HR" dirty="0"/>
              <a:t>da bi se nekoga ponizilo, zadirkivalo, prijetilo mu se ili ga se zlostavljalo na neki drugi način.</a:t>
            </a:r>
          </a:p>
          <a:p>
            <a:r>
              <a:rPr lang="hr-HR" dirty="0"/>
              <a:t>Uvijek je cilj povrijediti, uznemiriti ili na bilo koji drugi način naštetiti, bilo u obliku tekstualnih </a:t>
            </a:r>
            <a:r>
              <a:rPr lang="hr-HR" dirty="0" smtClean="0"/>
              <a:t>poruka ili </a:t>
            </a:r>
            <a:r>
              <a:rPr lang="hr-HR" dirty="0" err="1"/>
              <a:t>videoporuka</a:t>
            </a:r>
            <a:r>
              <a:rPr lang="hr-HR" dirty="0"/>
              <a:t>, fotografija, poziva ili neugodnih komentara. Može ga činiti jedna osoba ili skupina.</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918" y="0"/>
            <a:ext cx="2008188" cy="1825625"/>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981" y="5164382"/>
            <a:ext cx="2085975" cy="1400175"/>
          </a:xfrm>
          <a:prstGeom prst="rect">
            <a:avLst/>
          </a:prstGeom>
        </p:spPr>
      </p:pic>
    </p:spTree>
    <p:extLst>
      <p:ext uri="{BB962C8B-B14F-4D97-AF65-F5344CB8AC3E}">
        <p14:creationId xmlns:p14="http://schemas.microsoft.com/office/powerpoint/2010/main" val="161830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hlinkClick r:id="rId2"/>
          </p:cNvPr>
          <p:cNvPicPr>
            <a:picLocks noChangeAspect="1"/>
          </p:cNvPicPr>
          <p:nvPr/>
        </p:nvPicPr>
        <p:blipFill>
          <a:blip r:embed="rId3"/>
          <a:stretch>
            <a:fillRect/>
          </a:stretch>
        </p:blipFill>
        <p:spPr>
          <a:xfrm>
            <a:off x="1609725" y="842962"/>
            <a:ext cx="8972550" cy="5172075"/>
          </a:xfrm>
          <a:prstGeom prst="rect">
            <a:avLst/>
          </a:prstGeom>
        </p:spPr>
      </p:pic>
    </p:spTree>
    <p:extLst>
      <p:ext uri="{BB962C8B-B14F-4D97-AF65-F5344CB8AC3E}">
        <p14:creationId xmlns:p14="http://schemas.microsoft.com/office/powerpoint/2010/main" val="42078290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Kako prepoznati elektroničko nasilje?</a:t>
            </a:r>
          </a:p>
        </p:txBody>
      </p:sp>
      <p:sp>
        <p:nvSpPr>
          <p:cNvPr id="3" name="Rezervirano mjesto sadržaja 2"/>
          <p:cNvSpPr>
            <a:spLocks noGrp="1"/>
          </p:cNvSpPr>
          <p:nvPr>
            <p:ph idx="1"/>
          </p:nvPr>
        </p:nvSpPr>
        <p:spPr/>
        <p:txBody>
          <a:bodyPr>
            <a:normAutofit fontScale="77500" lnSpcReduction="20000"/>
          </a:bodyPr>
          <a:lstStyle/>
          <a:p>
            <a:pPr marL="0" indent="0">
              <a:buNone/>
            </a:pPr>
            <a:r>
              <a:rPr lang="hr-HR" b="1" dirty="0"/>
              <a:t>Elektroničko je nasilje:</a:t>
            </a:r>
          </a:p>
          <a:p>
            <a:pPr marL="0" indent="0">
              <a:buNone/>
            </a:pPr>
            <a:r>
              <a:rPr lang="hr-HR" dirty="0"/>
              <a:t>• slanje anonimnih poruka mržnje</a:t>
            </a:r>
          </a:p>
          <a:p>
            <a:pPr marL="0" indent="0">
              <a:buNone/>
            </a:pPr>
            <a:r>
              <a:rPr lang="hr-HR" dirty="0"/>
              <a:t>• poticanje grupne mržnje</a:t>
            </a:r>
          </a:p>
          <a:p>
            <a:pPr marL="0" indent="0">
              <a:buNone/>
            </a:pPr>
            <a:r>
              <a:rPr lang="hr-HR" dirty="0"/>
              <a:t>• širenje nasilnih i uvredljivih komentara</a:t>
            </a:r>
          </a:p>
          <a:p>
            <a:pPr marL="0" indent="0">
              <a:buNone/>
            </a:pPr>
            <a:r>
              <a:rPr lang="hr-HR" dirty="0"/>
              <a:t>• stvaranje internetskih stranica (blogova, profila na društvenim mrežama) koje sadržavaju</a:t>
            </a:r>
          </a:p>
          <a:p>
            <a:pPr marL="0" indent="0">
              <a:buNone/>
            </a:pPr>
            <a:r>
              <a:rPr lang="hr-HR" dirty="0"/>
              <a:t>priče, crteže, slike i šale na nečiji račun</a:t>
            </a:r>
          </a:p>
          <a:p>
            <a:pPr marL="0" indent="0">
              <a:buNone/>
            </a:pPr>
            <a:r>
              <a:rPr lang="hr-HR" dirty="0"/>
              <a:t>• slanje tuđih fotografija bez dopuštenja te traženje ostalih da ih procjenjuju</a:t>
            </a:r>
          </a:p>
          <a:p>
            <a:pPr marL="0" indent="0">
              <a:buNone/>
            </a:pPr>
            <a:r>
              <a:rPr lang="pl-PL" dirty="0"/>
              <a:t>• otkrivanje osobnih informacija o drugima</a:t>
            </a:r>
          </a:p>
          <a:p>
            <a:pPr marL="0" indent="0">
              <a:buNone/>
            </a:pPr>
            <a:r>
              <a:rPr lang="hr-HR" dirty="0"/>
              <a:t>• „provaljivanje“ u tuđe adrese elektroničke pošte i/ili u profile na društvenim mrežama</a:t>
            </a:r>
          </a:p>
          <a:p>
            <a:pPr marL="0" indent="0">
              <a:buNone/>
            </a:pPr>
            <a:r>
              <a:rPr lang="hr-HR" dirty="0"/>
              <a:t>• slanje zlobnih i neugodnih sadržaja drugima</a:t>
            </a:r>
          </a:p>
          <a:p>
            <a:pPr marL="0" indent="0">
              <a:buNone/>
            </a:pPr>
            <a:r>
              <a:rPr lang="hr-HR" dirty="0"/>
              <a:t>• izlaganje dobi neprimjerenim sadržajima.</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8509" y="1450486"/>
            <a:ext cx="3674483" cy="1468726"/>
          </a:xfrm>
          <a:prstGeom prst="rect">
            <a:avLst/>
          </a:prstGeom>
        </p:spPr>
      </p:pic>
    </p:spTree>
    <p:extLst>
      <p:ext uri="{BB962C8B-B14F-4D97-AF65-F5344CB8AC3E}">
        <p14:creationId xmlns:p14="http://schemas.microsoft.com/office/powerpoint/2010/main" val="2163033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Savjeti koji vam mogu pomoći kao vodič za razgovor s djetetom</a:t>
            </a:r>
          </a:p>
        </p:txBody>
      </p:sp>
      <p:sp>
        <p:nvSpPr>
          <p:cNvPr id="3" name="Rezervirano mjesto sadržaja 2"/>
          <p:cNvSpPr>
            <a:spLocks noGrp="1"/>
          </p:cNvSpPr>
          <p:nvPr>
            <p:ph idx="1"/>
          </p:nvPr>
        </p:nvSpPr>
        <p:spPr/>
        <p:txBody>
          <a:bodyPr/>
          <a:lstStyle/>
          <a:p>
            <a:r>
              <a:rPr lang="hr-HR" dirty="0"/>
              <a:t>Loše si raspoložen. Što se događa u školi? Je li te što uzrujalo na </a:t>
            </a:r>
            <a:r>
              <a:rPr lang="hr-HR" dirty="0" smtClean="0"/>
              <a:t>internetu? </a:t>
            </a:r>
          </a:p>
          <a:p>
            <a:r>
              <a:rPr lang="pl-PL" dirty="0" smtClean="0"/>
              <a:t>Ja </a:t>
            </a:r>
            <a:r>
              <a:rPr lang="pl-PL" dirty="0"/>
              <a:t>sam tu za tebe kao i tvoji prijatelji. Razgovaraj sa mnom bilo kada.</a:t>
            </a:r>
          </a:p>
          <a:p>
            <a:r>
              <a:rPr lang="hr-HR" dirty="0"/>
              <a:t>Postoji li u školi neki učitelj koji se bavi takvim situacijama? Mislim da bi trebao reći što se događa.</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3046" y="4281853"/>
            <a:ext cx="3310304" cy="2206869"/>
          </a:xfrm>
          <a:prstGeom prst="rect">
            <a:avLst/>
          </a:prstGeom>
        </p:spPr>
      </p:pic>
    </p:spTree>
    <p:extLst>
      <p:ext uri="{BB962C8B-B14F-4D97-AF65-F5344CB8AC3E}">
        <p14:creationId xmlns:p14="http://schemas.microsoft.com/office/powerpoint/2010/main" val="25992650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Kako možete zaštiti dijete?</a:t>
            </a:r>
          </a:p>
        </p:txBody>
      </p:sp>
      <p:sp>
        <p:nvSpPr>
          <p:cNvPr id="3" name="Rezervirano mjesto sadržaja 2"/>
          <p:cNvSpPr>
            <a:spLocks noGrp="1"/>
          </p:cNvSpPr>
          <p:nvPr>
            <p:ph idx="1"/>
          </p:nvPr>
        </p:nvSpPr>
        <p:spPr/>
        <p:txBody>
          <a:bodyPr>
            <a:normAutofit lnSpcReduction="10000"/>
          </a:bodyPr>
          <a:lstStyle/>
          <a:p>
            <a:r>
              <a:rPr lang="hr-HR" dirty="0"/>
              <a:t>Naučite više o mobitelima, internetu i osnovnim pojmovima koji se rabe u virtualnome svijetu.</a:t>
            </a:r>
          </a:p>
          <a:p>
            <a:r>
              <a:rPr lang="hr-HR" dirty="0"/>
              <a:t>Dogovorite pravila o primjeni računala i upoznavanju internetskih prijatelja. Razgovarajte s </a:t>
            </a:r>
            <a:r>
              <a:rPr lang="hr-HR" dirty="0" smtClean="0"/>
              <a:t>djetetom i </a:t>
            </a:r>
            <a:r>
              <a:rPr lang="hr-HR" dirty="0"/>
              <a:t>pokušajte razumjeti na koje se načine koristi internetom i mobitelom i za koje aktivnosti. </a:t>
            </a:r>
            <a:endParaRPr lang="hr-HR" dirty="0" smtClean="0"/>
          </a:p>
          <a:p>
            <a:r>
              <a:rPr lang="hr-HR" dirty="0" smtClean="0"/>
              <a:t>Poučite dijete </a:t>
            </a:r>
            <a:r>
              <a:rPr lang="hr-HR" dirty="0"/>
              <a:t>da ne prosljeđuje i ne komentira sadržaje koji mogu nekoga povrijediti. Razgovarajte o </a:t>
            </a:r>
            <a:r>
              <a:rPr lang="hr-HR" dirty="0" smtClean="0"/>
              <a:t>tome kada </a:t>
            </a:r>
            <a:r>
              <a:rPr lang="hr-HR" dirty="0"/>
              <a:t>treba, a kada ne treba čuvati tajnu pred roditeljima i odraslima u koje dijete ima povjerenja.</a:t>
            </a:r>
          </a:p>
          <a:p>
            <a:r>
              <a:rPr lang="hr-HR" dirty="0"/>
              <a:t>Osigurajte osjećaj povjerenja i sigurnosti. Informirajte se o programima koji filtriraju mrežne </a:t>
            </a:r>
            <a:r>
              <a:rPr lang="hr-HR" dirty="0" smtClean="0"/>
              <a:t>stranice </a:t>
            </a:r>
            <a:r>
              <a:rPr lang="pl-PL" dirty="0" smtClean="0"/>
              <a:t>za </a:t>
            </a:r>
            <a:r>
              <a:rPr lang="pl-PL" dirty="0"/>
              <a:t>koje ne želite da budu dostupne djetetu.</a:t>
            </a: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958" y="0"/>
            <a:ext cx="1894449" cy="1905337"/>
          </a:xfrm>
          <a:prstGeom prst="rect">
            <a:avLst/>
          </a:prstGeom>
        </p:spPr>
      </p:pic>
    </p:spTree>
    <p:extLst>
      <p:ext uri="{BB962C8B-B14F-4D97-AF65-F5344CB8AC3E}">
        <p14:creationId xmlns:p14="http://schemas.microsoft.com/office/powerpoint/2010/main" val="164410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Savjeti u slučaju elektroničkoga nasilja</a:t>
            </a:r>
          </a:p>
        </p:txBody>
      </p:sp>
      <p:sp>
        <p:nvSpPr>
          <p:cNvPr id="3" name="Rezervirano mjesto sadržaja 2"/>
          <p:cNvSpPr>
            <a:spLocks noGrp="1"/>
          </p:cNvSpPr>
          <p:nvPr>
            <p:ph idx="1"/>
          </p:nvPr>
        </p:nvSpPr>
        <p:spPr/>
        <p:txBody>
          <a:bodyPr>
            <a:normAutofit fontScale="92500"/>
          </a:bodyPr>
          <a:lstStyle/>
          <a:p>
            <a:r>
              <a:rPr lang="hr-HR" dirty="0"/>
              <a:t>Pratite djetetovu primjenu digitalnih tehnologija. Pogledajte što objavljuje, provjerite </a:t>
            </a:r>
            <a:r>
              <a:rPr lang="hr-HR" dirty="0" smtClean="0"/>
              <a:t>mu </a:t>
            </a:r>
            <a:r>
              <a:rPr lang="pt-BR" dirty="0" smtClean="0"/>
              <a:t>poruke </a:t>
            </a:r>
            <a:r>
              <a:rPr lang="pt-BR" dirty="0"/>
              <a:t>i dajte do znanja da pazite na njegove aktivnosti. Pobrinite se da se vaše dijete </a:t>
            </a:r>
            <a:r>
              <a:rPr lang="pt-BR" dirty="0" smtClean="0"/>
              <a:t>s</a:t>
            </a:r>
            <a:r>
              <a:rPr lang="hr-HR" dirty="0" smtClean="0"/>
              <a:t> poštovanjem </a:t>
            </a:r>
            <a:r>
              <a:rPr lang="hr-HR" dirty="0"/>
              <a:t>odnosi prema drugima.</a:t>
            </a:r>
          </a:p>
          <a:p>
            <a:r>
              <a:rPr lang="hr-HR" dirty="0"/>
              <a:t>Recite svomu djetetu što mora učiniti ako je maltretirano. Pomozite mu prepoznati i </a:t>
            </a:r>
            <a:r>
              <a:rPr lang="hr-HR" dirty="0" smtClean="0"/>
              <a:t>razumjeti kad </a:t>
            </a:r>
            <a:r>
              <a:rPr lang="hr-HR" dirty="0"/>
              <a:t>nečije ponašanje prelazi granicu i kako se nositi s vlastitim osjećajima. Ako je </a:t>
            </a:r>
            <a:r>
              <a:rPr lang="hr-HR" dirty="0" smtClean="0"/>
              <a:t>uplašeno, </a:t>
            </a:r>
            <a:r>
              <a:rPr lang="pl-PL" dirty="0" smtClean="0"/>
              <a:t>vrijeme </a:t>
            </a:r>
            <a:r>
              <a:rPr lang="pl-PL" dirty="0"/>
              <a:t>je da potraži pomoć.</a:t>
            </a:r>
          </a:p>
          <a:p>
            <a:r>
              <a:rPr lang="hr-HR" dirty="0"/>
              <a:t>Budite realni. Djeca imaju vlastitu društvenu dinamiku koja često ne uključuje roditelje, </a:t>
            </a:r>
            <a:r>
              <a:rPr lang="hr-HR" dirty="0" smtClean="0"/>
              <a:t>tako da </a:t>
            </a:r>
            <a:r>
              <a:rPr lang="hr-HR" dirty="0"/>
              <a:t>ćete svomu djetetu teško pomoći izravno. Potaknite dijete da pronađe prijatelje ili </a:t>
            </a:r>
            <a:r>
              <a:rPr lang="hr-HR" dirty="0" smtClean="0"/>
              <a:t>druge </a:t>
            </a:r>
            <a:r>
              <a:rPr lang="pl-PL" dirty="0" smtClean="0"/>
              <a:t>pouzdane </a:t>
            </a:r>
            <a:r>
              <a:rPr lang="pl-PL" dirty="0"/>
              <a:t>odrasle osobe da mu pomognu. Postoje i internetske stranice na koje dijete </a:t>
            </a:r>
            <a:r>
              <a:rPr lang="pl-PL" dirty="0" smtClean="0"/>
              <a:t>može </a:t>
            </a:r>
            <a:r>
              <a:rPr lang="hr-HR" dirty="0" smtClean="0"/>
              <a:t>prijaviti </a:t>
            </a:r>
            <a:r>
              <a:rPr lang="hr-HR" dirty="0"/>
              <a:t>incident.</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61" y="5570110"/>
            <a:ext cx="3123745" cy="1213705"/>
          </a:xfrm>
          <a:prstGeom prst="rect">
            <a:avLst/>
          </a:prstGeom>
        </p:spPr>
      </p:pic>
    </p:spTree>
    <p:extLst>
      <p:ext uri="{BB962C8B-B14F-4D97-AF65-F5344CB8AC3E}">
        <p14:creationId xmlns:p14="http://schemas.microsoft.com/office/powerpoint/2010/main" val="2509753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Savjeti u slučaju elektroničkoga nasilja</a:t>
            </a:r>
            <a:endParaRPr lang="hr-HR" dirty="0"/>
          </a:p>
        </p:txBody>
      </p:sp>
      <p:sp>
        <p:nvSpPr>
          <p:cNvPr id="3" name="Rezervirano mjesto sadržaja 2"/>
          <p:cNvSpPr>
            <a:spLocks noGrp="1"/>
          </p:cNvSpPr>
          <p:nvPr>
            <p:ph idx="1"/>
          </p:nvPr>
        </p:nvSpPr>
        <p:spPr/>
        <p:txBody>
          <a:bodyPr>
            <a:normAutofit fontScale="92500" lnSpcReduction="10000"/>
          </a:bodyPr>
          <a:lstStyle/>
          <a:p>
            <a:r>
              <a:rPr lang="hr-HR" dirty="0"/>
              <a:t>Ako je vaše dijete nasilničkoga ponašanja, uspostavite stroga pravila i ne odstupajte od </a:t>
            </a:r>
            <a:r>
              <a:rPr lang="hr-HR" dirty="0" smtClean="0"/>
              <a:t>njih. Djeca </a:t>
            </a:r>
            <a:r>
              <a:rPr lang="hr-HR" dirty="0"/>
              <a:t>uključena u elektroničko nasilje često sebe ne vide kao nasilnike, dok bi dijete koje </a:t>
            </a:r>
            <a:r>
              <a:rPr lang="hr-HR" dirty="0" smtClean="0"/>
              <a:t>je žrtva </a:t>
            </a:r>
            <a:r>
              <a:rPr lang="hr-HR" dirty="0"/>
              <a:t>elektroničkoga nasilja moglo bi biti nasilno prema nekome drugom da bi se </a:t>
            </a:r>
            <a:r>
              <a:rPr lang="hr-HR" dirty="0" smtClean="0"/>
              <a:t>ponovno osjećalo </a:t>
            </a:r>
            <a:r>
              <a:rPr lang="hr-HR" dirty="0"/>
              <a:t>snažno. Postavljajte pitanja i pokušajte shvatiti kakvu ulogu ili uloge vaše </a:t>
            </a:r>
            <a:r>
              <a:rPr lang="hr-HR" dirty="0" smtClean="0"/>
              <a:t>dijete ima.</a:t>
            </a:r>
          </a:p>
          <a:p>
            <a:r>
              <a:rPr lang="hr-HR" dirty="0"/>
              <a:t>Pomozite djetetu razumjeti štetan utjecaj elektroničkoga nasilja na ljude koji su </a:t>
            </a:r>
            <a:r>
              <a:rPr lang="hr-HR" dirty="0" smtClean="0"/>
              <a:t>njegove žrtve</a:t>
            </a:r>
            <a:r>
              <a:rPr lang="hr-HR" dirty="0"/>
              <a:t>, sada i kasnije u životu. Potaknite ga da sluša žrtve i postane njihov saveznik.</a:t>
            </a:r>
          </a:p>
          <a:p>
            <a:r>
              <a:rPr lang="hr-HR" dirty="0"/>
              <a:t>Potaknite dijete da ignorira i blokira nasilnika, pa čak i da se odjavi s interneta neko </a:t>
            </a:r>
            <a:r>
              <a:rPr lang="hr-HR" dirty="0" smtClean="0"/>
              <a:t>vrijeme. </a:t>
            </a:r>
            <a:r>
              <a:rPr lang="pl-PL" dirty="0" smtClean="0"/>
              <a:t>Istaknite </a:t>
            </a:r>
            <a:r>
              <a:rPr lang="pl-PL" dirty="0"/>
              <a:t>da su nasilnici često samo u potrazi za pažnjom i statusom, pa im ne treba dati </a:t>
            </a:r>
            <a:r>
              <a:rPr lang="pl-PL" dirty="0" smtClean="0"/>
              <a:t>do </a:t>
            </a:r>
            <a:r>
              <a:rPr lang="it-IT" dirty="0" err="1" smtClean="0"/>
              <a:t>znanja</a:t>
            </a:r>
            <a:r>
              <a:rPr lang="it-IT" dirty="0" smtClean="0"/>
              <a:t> </a:t>
            </a:r>
            <a:r>
              <a:rPr lang="it-IT" dirty="0"/>
              <a:t>da su </a:t>
            </a:r>
            <a:r>
              <a:rPr lang="it-IT" dirty="0" err="1"/>
              <a:t>njihovi</a:t>
            </a:r>
            <a:r>
              <a:rPr lang="it-IT" dirty="0"/>
              <a:t> </a:t>
            </a:r>
            <a:r>
              <a:rPr lang="it-IT" dirty="0" err="1"/>
              <a:t>napori</a:t>
            </a:r>
            <a:r>
              <a:rPr lang="it-IT" dirty="0"/>
              <a:t> </a:t>
            </a:r>
            <a:r>
              <a:rPr lang="it-IT" dirty="0" err="1"/>
              <a:t>urodili</a:t>
            </a:r>
            <a:r>
              <a:rPr lang="it-IT" dirty="0"/>
              <a:t> </a:t>
            </a:r>
            <a:r>
              <a:rPr lang="it-IT" dirty="0" err="1"/>
              <a:t>plodom</a:t>
            </a:r>
            <a:r>
              <a:rPr lang="it-IT" dirty="0"/>
              <a:t>.</a:t>
            </a:r>
            <a:endParaRPr lang="hr-HR"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1461" y="5570110"/>
            <a:ext cx="3123745" cy="1213705"/>
          </a:xfrm>
          <a:prstGeom prst="rect">
            <a:avLst/>
          </a:prstGeom>
        </p:spPr>
      </p:pic>
    </p:spTree>
    <p:extLst>
      <p:ext uri="{BB962C8B-B14F-4D97-AF65-F5344CB8AC3E}">
        <p14:creationId xmlns:p14="http://schemas.microsoft.com/office/powerpoint/2010/main" val="108267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Obiteljske aktivnosti</a:t>
            </a:r>
            <a:endParaRPr lang="hr-HR" dirty="0"/>
          </a:p>
        </p:txBody>
      </p:sp>
      <p:sp>
        <p:nvSpPr>
          <p:cNvPr id="3" name="Rezervirano mjesto sadržaja 2"/>
          <p:cNvSpPr>
            <a:spLocks noGrp="1"/>
          </p:cNvSpPr>
          <p:nvPr>
            <p:ph idx="1"/>
          </p:nvPr>
        </p:nvSpPr>
        <p:spPr/>
        <p:txBody>
          <a:bodyPr/>
          <a:lstStyle/>
          <a:p>
            <a:r>
              <a:rPr lang="hr-HR" dirty="0"/>
              <a:t>Pitajte dijete kako se osjeća kad vidi djecu kako maltretiraju jedni druge </a:t>
            </a:r>
            <a:r>
              <a:rPr lang="hr-HR" i="1" dirty="0"/>
              <a:t>online</a:t>
            </a:r>
            <a:r>
              <a:rPr lang="hr-HR" dirty="0"/>
              <a:t>. </a:t>
            </a:r>
            <a:endParaRPr lang="hr-HR" dirty="0" smtClean="0"/>
          </a:p>
          <a:p>
            <a:r>
              <a:rPr lang="hr-HR" dirty="0" smtClean="0"/>
              <a:t>Kako </a:t>
            </a:r>
            <a:r>
              <a:rPr lang="hr-HR" dirty="0"/>
              <a:t>bi se </a:t>
            </a:r>
            <a:r>
              <a:rPr lang="hr-HR" dirty="0" smtClean="0"/>
              <a:t>ono osjećalo </a:t>
            </a:r>
            <a:r>
              <a:rPr lang="hr-HR" dirty="0"/>
              <a:t>da je bilo meta pogrdnih komentara? </a:t>
            </a:r>
            <a:endParaRPr lang="hr-HR" dirty="0" smtClean="0"/>
          </a:p>
          <a:p>
            <a:r>
              <a:rPr lang="hr-HR" dirty="0" smtClean="0"/>
              <a:t>Pitajte </a:t>
            </a:r>
            <a:r>
              <a:rPr lang="hr-HR" dirty="0"/>
              <a:t>hoće li se zauzeti za toga tko je bio žrtva nasilja.</a:t>
            </a:r>
          </a:p>
          <a:p>
            <a:r>
              <a:rPr lang="hr-HR" dirty="0"/>
              <a:t>Ako je vaše dijete ikada bilo u ulozi nasilnika, razgovarajte o načinima da prestane to činiti. </a:t>
            </a:r>
            <a:r>
              <a:rPr lang="hr-HR" dirty="0" smtClean="0"/>
              <a:t>Objasnite da </a:t>
            </a:r>
            <a:r>
              <a:rPr lang="hr-HR" dirty="0"/>
              <a:t>postupci kao što su laganje, odavanje tajne ili vrijeđanje bole u stvarnome svijetu iako su </a:t>
            </a:r>
            <a:r>
              <a:rPr lang="hr-HR" dirty="0" smtClean="0"/>
              <a:t>izrečene u </a:t>
            </a:r>
            <a:r>
              <a:rPr lang="hr-HR" dirty="0"/>
              <a:t>virtualnome.</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3958" y="0"/>
            <a:ext cx="1894449" cy="1905337"/>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53" y="5570110"/>
            <a:ext cx="3123745" cy="1213705"/>
          </a:xfrm>
          <a:prstGeom prst="rect">
            <a:avLst/>
          </a:prstGeom>
        </p:spPr>
      </p:pic>
    </p:spTree>
    <p:extLst>
      <p:ext uri="{BB962C8B-B14F-4D97-AF65-F5344CB8AC3E}">
        <p14:creationId xmlns:p14="http://schemas.microsoft.com/office/powerpoint/2010/main" val="275709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Upravljanje svojim vremenom - anketa</a:t>
            </a:r>
            <a:endParaRPr lang="hr-HR" dirty="0"/>
          </a:p>
        </p:txBody>
      </p:sp>
      <p:sp>
        <p:nvSpPr>
          <p:cNvPr id="3" name="Rezervirano mjesto sadržaja 2"/>
          <p:cNvSpPr>
            <a:spLocks noGrp="1"/>
          </p:cNvSpPr>
          <p:nvPr>
            <p:ph idx="1"/>
          </p:nvPr>
        </p:nvSpPr>
        <p:spPr/>
        <p:txBody>
          <a:bodyPr/>
          <a:lstStyle/>
          <a:p>
            <a:pPr marL="0" indent="0" algn="ctr">
              <a:buNone/>
            </a:pPr>
            <a:r>
              <a:rPr lang="hr-HR" sz="3600" dirty="0" smtClean="0">
                <a:hlinkClick r:id="rId2"/>
              </a:rPr>
              <a:t>https://goo.gl/LEhQ7J</a:t>
            </a:r>
            <a:endParaRPr lang="hr-HR" sz="3600" dirty="0" smtClean="0"/>
          </a:p>
          <a:p>
            <a:pPr marL="0" indent="0" algn="ctr">
              <a:buNone/>
            </a:pPr>
            <a:endParaRPr lang="hr-HR" dirty="0"/>
          </a:p>
        </p:txBody>
      </p:sp>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339" y="3032861"/>
            <a:ext cx="4022519" cy="2910739"/>
          </a:xfrm>
          <a:prstGeom prst="rect">
            <a:avLst/>
          </a:prstGeom>
        </p:spPr>
      </p:pic>
    </p:spTree>
    <p:extLst>
      <p:ext uri="{BB962C8B-B14F-4D97-AF65-F5344CB8AC3E}">
        <p14:creationId xmlns:p14="http://schemas.microsoft.com/office/powerpoint/2010/main" val="356798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hlinkClick r:id="rId2"/>
          </p:cNvPr>
          <p:cNvPicPr>
            <a:picLocks noChangeAspect="1"/>
          </p:cNvPicPr>
          <p:nvPr/>
        </p:nvPicPr>
        <p:blipFill>
          <a:blip r:embed="rId3"/>
          <a:stretch>
            <a:fillRect/>
          </a:stretch>
        </p:blipFill>
        <p:spPr>
          <a:xfrm>
            <a:off x="1735016" y="1165713"/>
            <a:ext cx="8915400" cy="5124450"/>
          </a:xfrm>
          <a:prstGeom prst="rect">
            <a:avLst/>
          </a:prstGeom>
        </p:spPr>
      </p:pic>
      <p:sp>
        <p:nvSpPr>
          <p:cNvPr id="4" name="Naslov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smtClean="0"/>
              <a:t>Sigurnost na internetu</a:t>
            </a:r>
            <a:endParaRPr lang="hr-HR" dirty="0"/>
          </a:p>
        </p:txBody>
      </p:sp>
    </p:spTree>
    <p:extLst>
      <p:ext uri="{BB962C8B-B14F-4D97-AF65-F5344CB8AC3E}">
        <p14:creationId xmlns:p14="http://schemas.microsoft.com/office/powerpoint/2010/main" val="3277154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5945" y="476498"/>
            <a:ext cx="8235463" cy="5806002"/>
          </a:xfrm>
          <a:prstGeom prst="rect">
            <a:avLst/>
          </a:prstGeom>
        </p:spPr>
      </p:pic>
      <p:sp>
        <p:nvSpPr>
          <p:cNvPr id="3" name="Pravokutnik 2"/>
          <p:cNvSpPr/>
          <p:nvPr/>
        </p:nvSpPr>
        <p:spPr>
          <a:xfrm>
            <a:off x="295564" y="685932"/>
            <a:ext cx="3011055" cy="2246769"/>
          </a:xfrm>
          <a:prstGeom prst="rect">
            <a:avLst/>
          </a:prstGeom>
        </p:spPr>
        <p:txBody>
          <a:bodyPr wrap="square">
            <a:spAutoFit/>
          </a:bodyPr>
          <a:lstStyle/>
          <a:p>
            <a:pPr algn="just"/>
            <a:r>
              <a:rPr lang="hr-HR" sz="2000" dirty="0" smtClean="0">
                <a:solidFill>
                  <a:srgbClr val="222221"/>
                </a:solidFill>
                <a:latin typeface="SegoeUI"/>
              </a:rPr>
              <a:t>Pročitajte </a:t>
            </a:r>
            <a:r>
              <a:rPr lang="hr-HR" sz="2000" dirty="0">
                <a:solidFill>
                  <a:srgbClr val="222221"/>
                </a:solidFill>
                <a:latin typeface="SegoeUI"/>
              </a:rPr>
              <a:t>i članke o elektroničkome nasilju na stranicama Poliklinike za djecu, UNICEF-a, Društva</a:t>
            </a:r>
          </a:p>
          <a:p>
            <a:pPr algn="just"/>
            <a:r>
              <a:rPr lang="hr-HR" sz="2000" dirty="0">
                <a:solidFill>
                  <a:srgbClr val="222221"/>
                </a:solidFill>
                <a:latin typeface="SegoeUI"/>
              </a:rPr>
              <a:t>psihologa Istre i Dječjeg centra Mala </a:t>
            </a:r>
            <a:r>
              <a:rPr lang="hr-HR" sz="2000" dirty="0" smtClean="0">
                <a:solidFill>
                  <a:srgbClr val="222221"/>
                </a:solidFill>
                <a:latin typeface="SegoeUI"/>
              </a:rPr>
              <a:t>Sova</a:t>
            </a:r>
            <a:endParaRPr lang="hr-HR" sz="2000" dirty="0"/>
          </a:p>
        </p:txBody>
      </p:sp>
      <p:pic>
        <p:nvPicPr>
          <p:cNvPr id="5" name="Slika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341" y="3247159"/>
            <a:ext cx="2857500" cy="2857500"/>
          </a:xfrm>
          <a:prstGeom prst="rect">
            <a:avLst/>
          </a:prstGeom>
        </p:spPr>
      </p:pic>
    </p:spTree>
    <p:extLst>
      <p:ext uri="{BB962C8B-B14F-4D97-AF65-F5344CB8AC3E}">
        <p14:creationId xmlns:p14="http://schemas.microsoft.com/office/powerpoint/2010/main" val="24596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838200" y="1027906"/>
            <a:ext cx="10630787" cy="4031873"/>
          </a:xfrm>
          <a:prstGeom prst="rect">
            <a:avLst/>
          </a:prstGeom>
        </p:spPr>
        <p:txBody>
          <a:bodyPr wrap="square">
            <a:spAutoFit/>
          </a:bodyPr>
          <a:lstStyle/>
          <a:p>
            <a:endParaRPr lang="hr-HR" sz="3200" b="0" i="0" u="none" strike="noStrike" baseline="0" dirty="0" smtClean="0">
              <a:solidFill>
                <a:srgbClr val="000000"/>
              </a:solidFill>
              <a:latin typeface="Calibri" panose="020F0502020204030204" pitchFamily="34" charset="0"/>
            </a:endParaRPr>
          </a:p>
          <a:p>
            <a:r>
              <a:rPr lang="hr-HR" sz="2800" dirty="0" smtClean="0">
                <a:solidFill>
                  <a:srgbClr val="000000"/>
                </a:solidFill>
                <a:latin typeface="Calibri" panose="020F0502020204030204" pitchFamily="34" charset="0"/>
              </a:rPr>
              <a:t>Gledanje </a:t>
            </a:r>
            <a:r>
              <a:rPr lang="hr-HR" sz="2800" dirty="0">
                <a:solidFill>
                  <a:srgbClr val="000000"/>
                </a:solidFill>
                <a:latin typeface="Calibri" panose="020F0502020204030204" pitchFamily="34" charset="0"/>
              </a:rPr>
              <a:t>filma ‒ razgovor s likovima iz filma </a:t>
            </a:r>
          </a:p>
          <a:p>
            <a:r>
              <a:rPr lang="hr-HR" sz="2800" dirty="0">
                <a:solidFill>
                  <a:srgbClr val="000000"/>
                </a:solidFill>
                <a:latin typeface="Calibri" panose="020F0502020204030204" pitchFamily="34" charset="0"/>
              </a:rPr>
              <a:t>Intervjui </a:t>
            </a:r>
            <a:endParaRPr lang="hr-HR" sz="2800" dirty="0" smtClean="0">
              <a:solidFill>
                <a:srgbClr val="000000"/>
              </a:solidFill>
              <a:latin typeface="Calibri" panose="020F0502020204030204" pitchFamily="34" charset="0"/>
            </a:endParaRPr>
          </a:p>
          <a:p>
            <a:endParaRPr lang="hr-HR" sz="2800" dirty="0">
              <a:solidFill>
                <a:srgbClr val="000000"/>
              </a:solidFill>
              <a:latin typeface="Calibri" panose="020F0502020204030204" pitchFamily="34" charset="0"/>
            </a:endParaRPr>
          </a:p>
          <a:p>
            <a:r>
              <a:rPr lang="hr-HR" sz="2800" b="1" dirty="0">
                <a:solidFill>
                  <a:srgbClr val="FF0000"/>
                </a:solidFill>
                <a:latin typeface="Calibri" panose="020F0502020204030204" pitchFamily="34" charset="0"/>
              </a:rPr>
              <a:t>Kim</a:t>
            </a:r>
            <a:r>
              <a:rPr lang="hr-HR" sz="2800" dirty="0">
                <a:solidFill>
                  <a:srgbClr val="000000"/>
                </a:solidFill>
                <a:latin typeface="Calibri" panose="020F0502020204030204" pitchFamily="34" charset="0"/>
              </a:rPr>
              <a:t> https://www.youtube.com/watch?v=LvsoFU1SzPg </a:t>
            </a:r>
          </a:p>
          <a:p>
            <a:r>
              <a:rPr lang="pl-PL" sz="2800" b="1" dirty="0">
                <a:solidFill>
                  <a:srgbClr val="FF0000"/>
                </a:solidFill>
                <a:latin typeface="Calibri" panose="020F0502020204030204" pitchFamily="34" charset="0"/>
              </a:rPr>
              <a:t>Učiteljica</a:t>
            </a:r>
            <a:r>
              <a:rPr lang="pl-PL" sz="2800" dirty="0">
                <a:solidFill>
                  <a:srgbClr val="000000"/>
                </a:solidFill>
                <a:latin typeface="Calibri" panose="020F0502020204030204" pitchFamily="34" charset="0"/>
              </a:rPr>
              <a:t> https://</a:t>
            </a:r>
            <a:r>
              <a:rPr lang="pl-PL" sz="2800">
                <a:solidFill>
                  <a:srgbClr val="000000"/>
                </a:solidFill>
                <a:latin typeface="Calibri" panose="020F0502020204030204" pitchFamily="34" charset="0"/>
              </a:rPr>
              <a:t>www.youtube.com/watch?v=c3w5JXYSAHU </a:t>
            </a:r>
            <a:endParaRPr lang="pl-PL" sz="2800" smtClean="0">
              <a:solidFill>
                <a:srgbClr val="000000"/>
              </a:solidFill>
              <a:latin typeface="Calibri" panose="020F0502020204030204" pitchFamily="34" charset="0"/>
            </a:endParaRPr>
          </a:p>
          <a:p>
            <a:r>
              <a:rPr lang="pl-PL" sz="2800" b="1" smtClean="0">
                <a:solidFill>
                  <a:srgbClr val="FF0000"/>
                </a:solidFill>
                <a:latin typeface="Calibri" panose="020F0502020204030204" pitchFamily="34" charset="0"/>
              </a:rPr>
              <a:t>Mama</a:t>
            </a:r>
            <a:r>
              <a:rPr lang="pl-PL" sz="2800" smtClean="0">
                <a:solidFill>
                  <a:srgbClr val="000000"/>
                </a:solidFill>
                <a:latin typeface="Calibri" panose="020F0502020204030204" pitchFamily="34" charset="0"/>
              </a:rPr>
              <a:t> </a:t>
            </a:r>
            <a:r>
              <a:rPr lang="pl-PL" sz="2800" dirty="0">
                <a:solidFill>
                  <a:srgbClr val="000000"/>
                </a:solidFill>
                <a:latin typeface="Calibri" panose="020F0502020204030204" pitchFamily="34" charset="0"/>
              </a:rPr>
              <a:t>https://www.youtube.com/watch?v=CGG9Ya9c0WE </a:t>
            </a:r>
          </a:p>
          <a:p>
            <a:r>
              <a:rPr lang="hr-HR" sz="2800" b="1" dirty="0">
                <a:solidFill>
                  <a:srgbClr val="FF0000"/>
                </a:solidFill>
                <a:latin typeface="Calibri" panose="020F0502020204030204" pitchFamily="34" charset="0"/>
              </a:rPr>
              <a:t>Joe</a:t>
            </a:r>
            <a:r>
              <a:rPr lang="hr-HR" sz="2800" dirty="0">
                <a:solidFill>
                  <a:srgbClr val="000000"/>
                </a:solidFill>
                <a:latin typeface="Calibri" panose="020F0502020204030204" pitchFamily="34" charset="0"/>
              </a:rPr>
              <a:t> https://www.youtube.com/watch?v=rDeb-Ay7EbE </a:t>
            </a:r>
            <a:r>
              <a:rPr lang="hr-HR" sz="2800" dirty="0" smtClean="0">
                <a:solidFill>
                  <a:srgbClr val="000000"/>
                </a:solidFill>
                <a:latin typeface="Calibri" panose="020F0502020204030204" pitchFamily="34" charset="0"/>
              </a:rPr>
              <a:t>- </a:t>
            </a:r>
            <a:r>
              <a:rPr lang="hr-HR" sz="2800" b="1" dirty="0" smtClean="0">
                <a:solidFill>
                  <a:srgbClr val="000000"/>
                </a:solidFill>
                <a:latin typeface="Calibri" panose="020F0502020204030204" pitchFamily="34" charset="0"/>
              </a:rPr>
              <a:t>ŽRTVA</a:t>
            </a:r>
            <a:endParaRPr lang="hr-HR" sz="2800" b="1" dirty="0">
              <a:solidFill>
                <a:srgbClr val="000000"/>
              </a:solidFill>
              <a:latin typeface="Calibri" panose="020F0502020204030204" pitchFamily="34" charset="0"/>
            </a:endParaRPr>
          </a:p>
          <a:p>
            <a:r>
              <a:rPr lang="hr-HR" sz="2800" b="1" dirty="0">
                <a:solidFill>
                  <a:srgbClr val="FF0000"/>
                </a:solidFill>
                <a:latin typeface="Calibri" panose="020F0502020204030204" pitchFamily="34" charset="0"/>
              </a:rPr>
              <a:t>Rob</a:t>
            </a:r>
            <a:r>
              <a:rPr lang="hr-HR" sz="2800" dirty="0">
                <a:solidFill>
                  <a:srgbClr val="000000"/>
                </a:solidFill>
                <a:latin typeface="Calibri" panose="020F0502020204030204" pitchFamily="34" charset="0"/>
              </a:rPr>
              <a:t> https://www.youtube.com/watch?v=rBbeMikW6D4 </a:t>
            </a:r>
            <a:r>
              <a:rPr lang="hr-HR" sz="2800" dirty="0" smtClean="0">
                <a:solidFill>
                  <a:srgbClr val="000000"/>
                </a:solidFill>
                <a:latin typeface="Calibri" panose="020F0502020204030204" pitchFamily="34" charset="0"/>
              </a:rPr>
              <a:t>- </a:t>
            </a:r>
            <a:r>
              <a:rPr lang="hr-HR" sz="2800" b="1" dirty="0" smtClean="0">
                <a:solidFill>
                  <a:srgbClr val="000000"/>
                </a:solidFill>
                <a:latin typeface="Calibri" panose="020F0502020204030204" pitchFamily="34" charset="0"/>
              </a:rPr>
              <a:t>PROMATRAČ</a:t>
            </a:r>
            <a:endParaRPr lang="hr-HR" sz="2800" b="1" dirty="0"/>
          </a:p>
        </p:txBody>
      </p:sp>
      <p:sp>
        <p:nvSpPr>
          <p:cNvPr id="3" name="Naslov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smtClean="0"/>
              <a:t>Aktivnost 1. </a:t>
            </a:r>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1544" y="4805885"/>
            <a:ext cx="4718539" cy="1833349"/>
          </a:xfrm>
          <a:prstGeom prst="rect">
            <a:avLst/>
          </a:prstGeom>
        </p:spPr>
      </p:pic>
    </p:spTree>
    <p:extLst>
      <p:ext uri="{BB962C8B-B14F-4D97-AF65-F5344CB8AC3E}">
        <p14:creationId xmlns:p14="http://schemas.microsoft.com/office/powerpoint/2010/main" val="2028755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r-HR" dirty="0" smtClean="0"/>
              <a:t>Aktivnost 2.</a:t>
            </a:r>
            <a:endParaRPr lang="hr-HR" dirty="0"/>
          </a:p>
        </p:txBody>
      </p:sp>
      <p:sp>
        <p:nvSpPr>
          <p:cNvPr id="4" name="Pravokutnik 3"/>
          <p:cNvSpPr/>
          <p:nvPr/>
        </p:nvSpPr>
        <p:spPr>
          <a:xfrm>
            <a:off x="838200" y="1367136"/>
            <a:ext cx="10175631" cy="830997"/>
          </a:xfrm>
          <a:prstGeom prst="rect">
            <a:avLst/>
          </a:prstGeom>
        </p:spPr>
        <p:txBody>
          <a:bodyPr wrap="square">
            <a:spAutoFit/>
          </a:bodyPr>
          <a:lstStyle/>
          <a:p>
            <a:r>
              <a:rPr lang="hr-HR" sz="2400" dirty="0">
                <a:solidFill>
                  <a:srgbClr val="000000"/>
                </a:solidFill>
                <a:latin typeface="Calibri" panose="020F0502020204030204" pitchFamily="34" charset="0"/>
              </a:rPr>
              <a:t>Nakon gledanja filma skupine odgovaraju na pitanja. Svaka skupina odgovara na pitanja povezana samo s jednim likom. Odgovore zapisuju. </a:t>
            </a:r>
            <a:endParaRPr lang="hr-HR" sz="2400" dirty="0"/>
          </a:p>
        </p:txBody>
      </p:sp>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130" y="4708128"/>
            <a:ext cx="4718539" cy="1833349"/>
          </a:xfrm>
          <a:prstGeom prst="rect">
            <a:avLst/>
          </a:prstGeom>
        </p:spPr>
      </p:pic>
    </p:spTree>
    <p:extLst>
      <p:ext uri="{BB962C8B-B14F-4D97-AF65-F5344CB8AC3E}">
        <p14:creationId xmlns:p14="http://schemas.microsoft.com/office/powerpoint/2010/main" val="365487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21273" y="316521"/>
            <a:ext cx="5848896" cy="6172202"/>
          </a:xfrm>
          <a:prstGeom prst="rect">
            <a:avLst/>
          </a:prstGeom>
        </p:spPr>
      </p:pic>
      <p:pic>
        <p:nvPicPr>
          <p:cNvPr id="3" name="Slika 2"/>
          <p:cNvPicPr>
            <a:picLocks noChangeAspect="1"/>
          </p:cNvPicPr>
          <p:nvPr/>
        </p:nvPicPr>
        <p:blipFill>
          <a:blip r:embed="rId3"/>
          <a:stretch>
            <a:fillRect/>
          </a:stretch>
        </p:blipFill>
        <p:spPr>
          <a:xfrm>
            <a:off x="5967036" y="404445"/>
            <a:ext cx="6158753" cy="6174000"/>
          </a:xfrm>
          <a:prstGeom prst="rect">
            <a:avLst/>
          </a:prstGeom>
        </p:spPr>
      </p:pic>
    </p:spTree>
    <p:extLst>
      <p:ext uri="{BB962C8B-B14F-4D97-AF65-F5344CB8AC3E}">
        <p14:creationId xmlns:p14="http://schemas.microsoft.com/office/powerpoint/2010/main" val="3284633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324216" y="393822"/>
            <a:ext cx="6626369" cy="6174000"/>
          </a:xfrm>
          <a:prstGeom prst="rect">
            <a:avLst/>
          </a:prstGeom>
        </p:spPr>
      </p:pic>
      <p:pic>
        <p:nvPicPr>
          <p:cNvPr id="3" name="Slika 2"/>
          <p:cNvPicPr>
            <a:picLocks noChangeAspect="1"/>
          </p:cNvPicPr>
          <p:nvPr/>
        </p:nvPicPr>
        <p:blipFill>
          <a:blip r:embed="rId3"/>
          <a:stretch>
            <a:fillRect/>
          </a:stretch>
        </p:blipFill>
        <p:spPr>
          <a:xfrm>
            <a:off x="5787170" y="243986"/>
            <a:ext cx="6057947" cy="6174000"/>
          </a:xfrm>
          <a:prstGeom prst="rect">
            <a:avLst/>
          </a:prstGeom>
        </p:spPr>
      </p:pic>
    </p:spTree>
    <p:extLst>
      <p:ext uri="{BB962C8B-B14F-4D97-AF65-F5344CB8AC3E}">
        <p14:creationId xmlns:p14="http://schemas.microsoft.com/office/powerpoint/2010/main" val="197946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3322028" y="350227"/>
            <a:ext cx="5872829" cy="6174000"/>
          </a:xfrm>
          <a:prstGeom prst="rect">
            <a:avLst/>
          </a:prstGeom>
        </p:spPr>
      </p:pic>
    </p:spTree>
    <p:extLst>
      <p:ext uri="{BB962C8B-B14F-4D97-AF65-F5344CB8AC3E}">
        <p14:creationId xmlns:p14="http://schemas.microsoft.com/office/powerpoint/2010/main" val="104832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Dobre i loše strane digitalnog doba</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021" y="1825625"/>
            <a:ext cx="6533958" cy="4351338"/>
          </a:xfrm>
        </p:spPr>
      </p:pic>
    </p:spTree>
    <p:extLst>
      <p:ext uri="{BB962C8B-B14F-4D97-AF65-F5344CB8AC3E}">
        <p14:creationId xmlns:p14="http://schemas.microsoft.com/office/powerpoint/2010/main" val="76810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Što su digitalni mediji?</a:t>
            </a:r>
            <a:endParaRPr lang="hr-HR" dirty="0"/>
          </a:p>
        </p:txBody>
      </p:sp>
      <p:sp>
        <p:nvSpPr>
          <p:cNvPr id="3" name="Rezervirano mjesto sadržaja 2"/>
          <p:cNvSpPr>
            <a:spLocks noGrp="1"/>
          </p:cNvSpPr>
          <p:nvPr>
            <p:ph idx="1"/>
          </p:nvPr>
        </p:nvSpPr>
        <p:spPr/>
        <p:txBody>
          <a:bodyPr/>
          <a:lstStyle/>
          <a:p>
            <a:r>
              <a:rPr lang="hr-HR" dirty="0" smtClean="0"/>
              <a:t>Digitalni </a:t>
            </a:r>
            <a:r>
              <a:rPr lang="hr-HR" dirty="0"/>
              <a:t>mediji (tekst, grafika, audio i video) sadržaji su koji se mogu prenositi i stvarati s pomoću računala, mobilnih uređaja, interneta ili društvenih mreža, a omogućuju korisnicima komuniciranje i međusobnu interakciju. </a:t>
            </a:r>
          </a:p>
        </p:txBody>
      </p:sp>
    </p:spTree>
    <p:extLst>
      <p:ext uri="{BB962C8B-B14F-4D97-AF65-F5344CB8AC3E}">
        <p14:creationId xmlns:p14="http://schemas.microsoft.com/office/powerpoint/2010/main" val="2186321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Digitalni mediji omogućuju nam: </a:t>
            </a:r>
            <a:endParaRPr lang="hr-HR" dirty="0"/>
          </a:p>
        </p:txBody>
      </p:sp>
      <p:sp>
        <p:nvSpPr>
          <p:cNvPr id="3" name="Rezervirano mjesto sadržaja 2"/>
          <p:cNvSpPr>
            <a:spLocks noGrp="1"/>
          </p:cNvSpPr>
          <p:nvPr>
            <p:ph idx="1"/>
          </p:nvPr>
        </p:nvSpPr>
        <p:spPr/>
        <p:txBody>
          <a:bodyPr>
            <a:normAutofit fontScale="92500" lnSpcReduction="10000"/>
          </a:bodyPr>
          <a:lstStyle/>
          <a:p>
            <a:pPr algn="just"/>
            <a:r>
              <a:rPr lang="hr-HR" dirty="0" smtClean="0"/>
              <a:t>mobilno </a:t>
            </a:r>
            <a:r>
              <a:rPr lang="hr-HR" dirty="0"/>
              <a:t>telefoniranje, </a:t>
            </a:r>
            <a:endParaRPr lang="hr-HR" dirty="0" smtClean="0"/>
          </a:p>
          <a:p>
            <a:pPr algn="just"/>
            <a:r>
              <a:rPr lang="hr-HR" dirty="0" smtClean="0"/>
              <a:t>slanje </a:t>
            </a:r>
            <a:r>
              <a:rPr lang="hr-HR" dirty="0"/>
              <a:t>e-pošte, </a:t>
            </a:r>
            <a:r>
              <a:rPr lang="hr-HR" dirty="0" err="1"/>
              <a:t>audiokomunikaciju</a:t>
            </a:r>
            <a:r>
              <a:rPr lang="hr-HR" dirty="0"/>
              <a:t> i videokomunikaciju na Skypeu, Lyncu..., </a:t>
            </a:r>
            <a:endParaRPr lang="hr-HR" dirty="0" smtClean="0"/>
          </a:p>
          <a:p>
            <a:pPr algn="just"/>
            <a:r>
              <a:rPr lang="hr-HR" dirty="0" smtClean="0"/>
              <a:t>dopisivanje </a:t>
            </a:r>
            <a:r>
              <a:rPr lang="hr-HR" dirty="0"/>
              <a:t>i komentiranje na društvenim mrežama, </a:t>
            </a:r>
            <a:r>
              <a:rPr lang="hr-HR" dirty="0" smtClean="0"/>
              <a:t>forumima</a:t>
            </a:r>
            <a:r>
              <a:rPr lang="hr-HR" dirty="0"/>
              <a:t>, </a:t>
            </a:r>
            <a:endParaRPr lang="hr-HR" dirty="0" smtClean="0"/>
          </a:p>
          <a:p>
            <a:pPr algn="just"/>
            <a:r>
              <a:rPr lang="hr-HR" dirty="0" smtClean="0"/>
              <a:t>„</a:t>
            </a:r>
            <a:r>
              <a:rPr lang="hr-HR" dirty="0" err="1"/>
              <a:t>lajkanje</a:t>
            </a:r>
            <a:r>
              <a:rPr lang="hr-HR" dirty="0"/>
              <a:t>“ na Facebooku</a:t>
            </a:r>
            <a:r>
              <a:rPr lang="hr-HR" i="1" dirty="0"/>
              <a:t>, </a:t>
            </a:r>
            <a:r>
              <a:rPr lang="hr-HR" dirty="0"/>
              <a:t>Twitteru</a:t>
            </a:r>
            <a:r>
              <a:rPr lang="hr-HR" i="1" dirty="0"/>
              <a:t>, </a:t>
            </a:r>
            <a:r>
              <a:rPr lang="hr-HR" dirty="0"/>
              <a:t>MySpaceu, Ask.fm.-u</a:t>
            </a:r>
            <a:r>
              <a:rPr lang="hr-HR" i="1" dirty="0"/>
              <a:t>...</a:t>
            </a:r>
            <a:r>
              <a:rPr lang="hr-HR" dirty="0"/>
              <a:t>, </a:t>
            </a:r>
            <a:endParaRPr lang="hr-HR" dirty="0" smtClean="0"/>
          </a:p>
          <a:p>
            <a:pPr algn="just"/>
            <a:r>
              <a:rPr lang="hr-HR" dirty="0" smtClean="0"/>
              <a:t>snimanje </a:t>
            </a:r>
            <a:r>
              <a:rPr lang="hr-HR" dirty="0"/>
              <a:t>i dijeljene fotografija i videa na internetu, </a:t>
            </a:r>
            <a:endParaRPr lang="hr-HR" dirty="0" smtClean="0"/>
          </a:p>
          <a:p>
            <a:pPr algn="just"/>
            <a:r>
              <a:rPr lang="hr-HR" dirty="0" smtClean="0"/>
              <a:t>„</a:t>
            </a:r>
            <a:r>
              <a:rPr lang="hr-HR" dirty="0" err="1"/>
              <a:t>tagiranje</a:t>
            </a:r>
            <a:r>
              <a:rPr lang="hr-HR" dirty="0"/>
              <a:t>“ nekoga na fotografijama, „</a:t>
            </a:r>
            <a:r>
              <a:rPr lang="hr-HR" dirty="0" err="1"/>
              <a:t>čekiranje</a:t>
            </a:r>
            <a:r>
              <a:rPr lang="hr-HR" dirty="0"/>
              <a:t>“ na nekoj lokaciji, </a:t>
            </a:r>
            <a:endParaRPr lang="hr-HR" dirty="0" smtClean="0"/>
          </a:p>
          <a:p>
            <a:pPr algn="just"/>
            <a:r>
              <a:rPr lang="hr-HR" dirty="0" smtClean="0"/>
              <a:t>igranje </a:t>
            </a:r>
            <a:r>
              <a:rPr lang="hr-HR" i="1" dirty="0"/>
              <a:t>online </a:t>
            </a:r>
            <a:r>
              <a:rPr lang="hr-HR" dirty="0"/>
              <a:t>igara, gledanje filma, utakmice ili koncerta..., </a:t>
            </a:r>
            <a:endParaRPr lang="hr-HR" dirty="0" smtClean="0"/>
          </a:p>
          <a:p>
            <a:pPr algn="just"/>
            <a:r>
              <a:rPr lang="hr-HR" dirty="0" smtClean="0"/>
              <a:t>izradu </a:t>
            </a:r>
            <a:r>
              <a:rPr lang="hr-HR" dirty="0"/>
              <a:t>PowerPoint prezentacije, slušanje glazbe na iPodu, čitanje </a:t>
            </a:r>
            <a:r>
              <a:rPr lang="hr-HR" i="1" dirty="0"/>
              <a:t>online </a:t>
            </a:r>
            <a:r>
              <a:rPr lang="hr-HR" dirty="0"/>
              <a:t>vijesti, posjećivanje portala (Google, YouTube, Wikipedija, Yahoo!...), stvaranje vlastitih </a:t>
            </a:r>
            <a:r>
              <a:rPr lang="hr-HR" dirty="0" err="1"/>
              <a:t>audiouradaka</a:t>
            </a:r>
            <a:r>
              <a:rPr lang="hr-HR" dirty="0"/>
              <a:t> ili </a:t>
            </a:r>
            <a:r>
              <a:rPr lang="hr-HR" dirty="0" err="1"/>
              <a:t>videouradaka</a:t>
            </a:r>
            <a:r>
              <a:rPr lang="hr-HR" dirty="0"/>
              <a:t>. </a:t>
            </a:r>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329" y="171450"/>
            <a:ext cx="3291987" cy="1953487"/>
          </a:xfrm>
          <a:prstGeom prst="rect">
            <a:avLst/>
          </a:prstGeom>
        </p:spPr>
      </p:pic>
    </p:spTree>
    <p:extLst>
      <p:ext uri="{BB962C8B-B14F-4D97-AF65-F5344CB8AC3E}">
        <p14:creationId xmlns:p14="http://schemas.microsoft.com/office/powerpoint/2010/main" val="3687493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Dobre strane digitalnoga doba: </a:t>
            </a:r>
            <a:endParaRPr lang="hr-HR" dirty="0"/>
          </a:p>
        </p:txBody>
      </p:sp>
      <p:sp>
        <p:nvSpPr>
          <p:cNvPr id="3" name="Rezervirano mjesto sadržaja 2"/>
          <p:cNvSpPr>
            <a:spLocks noGrp="1"/>
          </p:cNvSpPr>
          <p:nvPr>
            <p:ph idx="1"/>
          </p:nvPr>
        </p:nvSpPr>
        <p:spPr>
          <a:xfrm>
            <a:off x="838200" y="1605818"/>
            <a:ext cx="10515600" cy="4351338"/>
          </a:xfrm>
        </p:spPr>
        <p:txBody>
          <a:bodyPr>
            <a:noAutofit/>
          </a:bodyPr>
          <a:lstStyle/>
          <a:p>
            <a:pPr marL="0" indent="0">
              <a:buNone/>
            </a:pPr>
            <a:r>
              <a:rPr lang="hr-HR" dirty="0" smtClean="0"/>
              <a:t>1</a:t>
            </a:r>
            <a:r>
              <a:rPr lang="hr-HR" dirty="0"/>
              <a:t>. Vrlo lako možeš doći do različitih informacija (</a:t>
            </a:r>
            <a:r>
              <a:rPr lang="hr-HR" i="1" dirty="0"/>
              <a:t>online </a:t>
            </a:r>
            <a:r>
              <a:rPr lang="hr-HR" dirty="0"/>
              <a:t>novine i različiti portali, Google, YouTube, Wikipedija, Yahoo!, MSN). </a:t>
            </a:r>
          </a:p>
          <a:p>
            <a:pPr marL="0" indent="0">
              <a:buNone/>
            </a:pPr>
            <a:r>
              <a:rPr lang="hr-HR" dirty="0"/>
              <a:t>2. Mnoge sadržaje možeš naučiti koristeći se internetom: tijekom rješavanja školskih zadaća i projekata koristeći se mrežnom knjižnicom i bazom edukativnih materijala (Google </a:t>
            </a:r>
            <a:r>
              <a:rPr lang="hr-HR" dirty="0" err="1"/>
              <a:t>Books</a:t>
            </a:r>
            <a:r>
              <a:rPr lang="hr-HR" dirty="0"/>
              <a:t>, Google Znalac, e-knjiznica.carnet.hr, elektronickeknjige.com, Wikipedija, YouTube) te učiti strane jezike korištenjem mrežnom školom stranih jezika. </a:t>
            </a:r>
          </a:p>
          <a:p>
            <a:pPr marL="0" indent="0">
              <a:buNone/>
            </a:pPr>
            <a:r>
              <a:rPr lang="hr-HR" dirty="0"/>
              <a:t>3. Možeš lako komunicirati i družiti se s prijateljima i rođacima koji žive daleko od tebe s pomoću društvenih mreža i različitih </a:t>
            </a:r>
            <a:r>
              <a:rPr lang="hr-HR" dirty="0" err="1"/>
              <a:t>pričaonica</a:t>
            </a:r>
            <a:r>
              <a:rPr lang="hr-HR" dirty="0"/>
              <a:t> (Facebook, Twitter, Skype, Lync, MySpace, MSN, Forum.hr). </a:t>
            </a:r>
          </a:p>
          <a:p>
            <a:pPr marL="0" indent="0">
              <a:buNone/>
            </a:pPr>
            <a:r>
              <a:rPr lang="hr-HR" dirty="0"/>
              <a:t>4. Možeš se opustiti i zabaviti gledanjem filmova, utakmica ili koncerata te čitati o omiljenim osobama: YouTube, djecamedija.org. </a:t>
            </a:r>
          </a:p>
          <a:p>
            <a:pPr marL="0" indent="0">
              <a:buNone/>
            </a:pPr>
            <a:endParaRPr lang="hr-HR"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0367" y="90594"/>
            <a:ext cx="2553433" cy="1515224"/>
          </a:xfrm>
          <a:prstGeom prst="rect">
            <a:avLst/>
          </a:prstGeom>
        </p:spPr>
      </p:pic>
    </p:spTree>
    <p:extLst>
      <p:ext uri="{BB962C8B-B14F-4D97-AF65-F5344CB8AC3E}">
        <p14:creationId xmlns:p14="http://schemas.microsoft.com/office/powerpoint/2010/main" val="263359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Loše strane digitalnoga doba: </a:t>
            </a:r>
            <a:endParaRPr lang="hr-HR" dirty="0"/>
          </a:p>
        </p:txBody>
      </p:sp>
      <p:sp>
        <p:nvSpPr>
          <p:cNvPr id="3" name="Rezervirano mjesto sadržaja 2"/>
          <p:cNvSpPr>
            <a:spLocks noGrp="1"/>
          </p:cNvSpPr>
          <p:nvPr>
            <p:ph idx="1"/>
          </p:nvPr>
        </p:nvSpPr>
        <p:spPr/>
        <p:txBody>
          <a:bodyPr>
            <a:normAutofit lnSpcReduction="10000"/>
          </a:bodyPr>
          <a:lstStyle/>
          <a:p>
            <a:pPr marL="0" indent="0">
              <a:buNone/>
            </a:pPr>
            <a:r>
              <a:rPr lang="hr-HR" dirty="0" smtClean="0"/>
              <a:t>1</a:t>
            </a:r>
            <a:r>
              <a:rPr lang="hr-HR" dirty="0"/>
              <a:t>. Na internetu možeš primiti različite negativne poruke i sadržaje koji te mogu povrijediti, ismijati i nanijeti bol. </a:t>
            </a:r>
          </a:p>
          <a:p>
            <a:pPr marL="0" indent="0">
              <a:buNone/>
            </a:pPr>
            <a:r>
              <a:rPr lang="hr-HR" dirty="0"/>
              <a:t>2. Ljudi se često skrivaju iza lažnih profila pa nikad nisi sasvim siguran s kim se dopisuješ. </a:t>
            </a:r>
          </a:p>
          <a:p>
            <a:pPr marL="0" indent="0">
              <a:buNone/>
            </a:pPr>
            <a:r>
              <a:rPr lang="hr-HR" dirty="0" smtClean="0"/>
              <a:t>3. Ako </a:t>
            </a:r>
            <a:r>
              <a:rPr lang="hr-HR" dirty="0"/>
              <a:t>nisi dovoljno oprezan sa svojom lozinkom, netko može ukrasti tvoje podatke i u kratkome roku poslati ih velikomu broju ljudi ili u tvoje ime slati negativne poruke i sadržaje. </a:t>
            </a:r>
          </a:p>
          <a:p>
            <a:pPr marL="0" indent="0">
              <a:buNone/>
            </a:pPr>
            <a:r>
              <a:rPr lang="pl-PL" dirty="0"/>
              <a:t>4. Sve što radiš na internetu, tamo trajno ostaje. </a:t>
            </a:r>
          </a:p>
          <a:p>
            <a:pPr marL="0" indent="0">
              <a:buNone/>
            </a:pPr>
            <a:r>
              <a:rPr lang="hr-HR" dirty="0"/>
              <a:t>5. Kad komuniciraš internetom, manje vremena provodiš družeći se licem u lice. </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8914" y="82523"/>
            <a:ext cx="2978905" cy="16756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1216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Loše strane digitalnoga doba: </a:t>
            </a:r>
          </a:p>
        </p:txBody>
      </p:sp>
      <p:sp>
        <p:nvSpPr>
          <p:cNvPr id="3" name="Rezervirano mjesto sadržaja 2"/>
          <p:cNvSpPr>
            <a:spLocks noGrp="1"/>
          </p:cNvSpPr>
          <p:nvPr>
            <p:ph idx="1"/>
          </p:nvPr>
        </p:nvSpPr>
        <p:spPr/>
        <p:txBody>
          <a:bodyPr/>
          <a:lstStyle/>
          <a:p>
            <a:pPr marL="0" indent="0">
              <a:buNone/>
            </a:pPr>
            <a:r>
              <a:rPr lang="hr-HR" dirty="0" smtClean="0"/>
              <a:t>6. Ljudi mogu neprimjereno govoriti kad su anonimni. </a:t>
            </a:r>
          </a:p>
          <a:p>
            <a:pPr marL="0" indent="0">
              <a:buNone/>
            </a:pPr>
            <a:r>
              <a:rPr lang="hr-HR" dirty="0" smtClean="0"/>
              <a:t>7. Ako tvoji korisnički računi, elektronička pošta i profili nisu dovoljno dobro zaštićeni, netko ih vrlo lako može zloupotrijebiti </a:t>
            </a:r>
            <a:r>
              <a:rPr lang="hr-HR" dirty="0" err="1" smtClean="0"/>
              <a:t>hakiranjem</a:t>
            </a:r>
            <a:r>
              <a:rPr lang="hr-HR" dirty="0" smtClean="0"/>
              <a:t> (neovlašteno pristupi tvojim podatcima i ukrade ih). </a:t>
            </a:r>
          </a:p>
          <a:p>
            <a:pPr marL="0" indent="0">
              <a:buNone/>
            </a:pPr>
            <a:r>
              <a:rPr lang="hr-HR" dirty="0" smtClean="0"/>
              <a:t>8. Negativne informacije (fotografije ili video neprimjerena sadržaja) o nekome na internetu se šire velikom brzinom. </a:t>
            </a:r>
          </a:p>
          <a:p>
            <a:pPr marL="0" indent="0">
              <a:buNone/>
            </a:pPr>
            <a:r>
              <a:rPr lang="hr-HR" dirty="0" smtClean="0"/>
              <a:t>9. Ljudi mogu postati ovisni o digitalnim medijima. </a:t>
            </a:r>
          </a:p>
        </p:txBody>
      </p:sp>
    </p:spTree>
    <p:extLst>
      <p:ext uri="{BB962C8B-B14F-4D97-AF65-F5344CB8AC3E}">
        <p14:creationId xmlns:p14="http://schemas.microsoft.com/office/powerpoint/2010/main" val="404473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hlinkClick r:id="rId2"/>
          </p:cNvPr>
          <p:cNvPicPr>
            <a:picLocks noChangeAspect="1"/>
          </p:cNvPicPr>
          <p:nvPr/>
        </p:nvPicPr>
        <p:blipFill>
          <a:blip r:embed="rId3"/>
          <a:stretch>
            <a:fillRect/>
          </a:stretch>
        </p:blipFill>
        <p:spPr>
          <a:xfrm>
            <a:off x="1513819" y="978422"/>
            <a:ext cx="9077325" cy="5229225"/>
          </a:xfrm>
          <a:prstGeom prst="rect">
            <a:avLst/>
          </a:prstGeom>
        </p:spPr>
      </p:pic>
      <p:sp>
        <p:nvSpPr>
          <p:cNvPr id="3" name="Pravokutnik 2"/>
          <p:cNvSpPr/>
          <p:nvPr/>
        </p:nvSpPr>
        <p:spPr>
          <a:xfrm>
            <a:off x="544946" y="335129"/>
            <a:ext cx="10695708" cy="523220"/>
          </a:xfrm>
          <a:prstGeom prst="rect">
            <a:avLst/>
          </a:prstGeom>
        </p:spPr>
        <p:txBody>
          <a:bodyPr wrap="square">
            <a:spAutoFit/>
          </a:bodyPr>
          <a:lstStyle/>
          <a:p>
            <a:r>
              <a:rPr lang="hr-HR" sz="2800" dirty="0"/>
              <a:t>Učenički rad izrađen u sklopu projekta Sigurniji internet za djecu i mlade</a:t>
            </a:r>
          </a:p>
        </p:txBody>
      </p:sp>
    </p:spTree>
    <p:extLst>
      <p:ext uri="{BB962C8B-B14F-4D97-AF65-F5344CB8AC3E}">
        <p14:creationId xmlns:p14="http://schemas.microsoft.com/office/powerpoint/2010/main" val="381603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92</TotalTime>
  <Words>1501</Words>
  <Application>Microsoft Office PowerPoint</Application>
  <PresentationFormat>Široki zaslon</PresentationFormat>
  <Paragraphs>93</Paragraphs>
  <Slides>26</Slides>
  <Notes>1</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26</vt:i4>
      </vt:variant>
    </vt:vector>
  </HeadingPairs>
  <TitlesOfParts>
    <vt:vector size="31" baseType="lpstr">
      <vt:lpstr>Arial</vt:lpstr>
      <vt:lpstr>Calibri</vt:lpstr>
      <vt:lpstr>Calibri Light</vt:lpstr>
      <vt:lpstr>SegoeUI</vt:lpstr>
      <vt:lpstr>Tema sustava Office</vt:lpstr>
      <vt:lpstr>Elektroničko nasilje</vt:lpstr>
      <vt:lpstr>Upravljanje svojim vremenom - anketa</vt:lpstr>
      <vt:lpstr>Dobre i loše strane digitalnog doba</vt:lpstr>
      <vt:lpstr>Što su digitalni mediji?</vt:lpstr>
      <vt:lpstr>Digitalni mediji omogućuju nam: </vt:lpstr>
      <vt:lpstr>Dobre strane digitalnoga doba: </vt:lpstr>
      <vt:lpstr>Loše strane digitalnoga doba: </vt:lpstr>
      <vt:lpstr>Loše strane digitalnoga doba: </vt:lpstr>
      <vt:lpstr>PowerPoint prezentacija</vt:lpstr>
      <vt:lpstr>Elektroničko nasilje</vt:lpstr>
      <vt:lpstr>Što se događa u njihovu svijetu?</vt:lpstr>
      <vt:lpstr>Što je problem?</vt:lpstr>
      <vt:lpstr>PowerPoint prezentacija</vt:lpstr>
      <vt:lpstr>Kako prepoznati elektroničko nasilje?</vt:lpstr>
      <vt:lpstr>Savjeti koji vam mogu pomoći kao vodič za razgovor s djetetom</vt:lpstr>
      <vt:lpstr>Kako možete zaštiti dijete?</vt:lpstr>
      <vt:lpstr>Savjeti u slučaju elektroničkoga nasilja</vt:lpstr>
      <vt:lpstr>Savjeti u slučaju elektroničkoga nasilja</vt:lpstr>
      <vt:lpstr>Obiteljske aktivnosti</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Elektroničko nasilje</dc:title>
  <dc:creator>Danijel Forjan</dc:creator>
  <cp:lastModifiedBy>Danijel Forjan</cp:lastModifiedBy>
  <cp:revision>44</cp:revision>
  <dcterms:created xsi:type="dcterms:W3CDTF">2017-09-17T07:37:47Z</dcterms:created>
  <dcterms:modified xsi:type="dcterms:W3CDTF">2017-09-20T07:01:24Z</dcterms:modified>
</cp:coreProperties>
</file>