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7" r:id="rId4"/>
    <p:sldId id="259" r:id="rId5"/>
    <p:sldId id="261" r:id="rId6"/>
    <p:sldId id="262" r:id="rId7"/>
    <p:sldId id="263" r:id="rId8"/>
    <p:sldId id="265" r:id="rId9"/>
    <p:sldId id="264" r:id="rId1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0F4D70D-877D-449B-8719-3B7333376676}" type="datetimeFigureOut">
              <a:rPr lang="sr-Latn-CS" smtClean="0"/>
              <a:pPr/>
              <a:t>9.12.2019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C9201A1-93E6-4605-9AF4-1F970143AC8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F4D70D-877D-449B-8719-3B7333376676}" type="datetimeFigureOut">
              <a:rPr lang="sr-Latn-CS" smtClean="0"/>
              <a:pPr/>
              <a:t>9.12.2019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9201A1-93E6-4605-9AF4-1F970143AC8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F4D70D-877D-449B-8719-3B7333376676}" type="datetimeFigureOut">
              <a:rPr lang="sr-Latn-CS" smtClean="0"/>
              <a:pPr/>
              <a:t>9.12.2019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9201A1-93E6-4605-9AF4-1F970143AC8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F4D70D-877D-449B-8719-3B7333376676}" type="datetimeFigureOut">
              <a:rPr lang="sr-Latn-CS" smtClean="0"/>
              <a:pPr/>
              <a:t>9.12.2019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9201A1-93E6-4605-9AF4-1F970143AC8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F4D70D-877D-449B-8719-3B7333376676}" type="datetimeFigureOut">
              <a:rPr lang="sr-Latn-CS" smtClean="0"/>
              <a:pPr/>
              <a:t>9.12.2019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9201A1-93E6-4605-9AF4-1F970143AC8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F4D70D-877D-449B-8719-3B7333376676}" type="datetimeFigureOut">
              <a:rPr lang="sr-Latn-CS" smtClean="0"/>
              <a:pPr/>
              <a:t>9.12.2019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9201A1-93E6-4605-9AF4-1F970143AC8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F4D70D-877D-449B-8719-3B7333376676}" type="datetimeFigureOut">
              <a:rPr lang="sr-Latn-CS" smtClean="0"/>
              <a:pPr/>
              <a:t>9.12.2019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9201A1-93E6-4605-9AF4-1F970143AC8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F4D70D-877D-449B-8719-3B7333376676}" type="datetimeFigureOut">
              <a:rPr lang="sr-Latn-CS" smtClean="0"/>
              <a:pPr/>
              <a:t>9.12.2019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9201A1-93E6-4605-9AF4-1F970143AC8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F4D70D-877D-449B-8719-3B7333376676}" type="datetimeFigureOut">
              <a:rPr lang="sr-Latn-CS" smtClean="0"/>
              <a:pPr/>
              <a:t>9.12.2019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9201A1-93E6-4605-9AF4-1F970143AC8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0F4D70D-877D-449B-8719-3B7333376676}" type="datetimeFigureOut">
              <a:rPr lang="sr-Latn-CS" smtClean="0"/>
              <a:pPr/>
              <a:t>9.12.2019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9201A1-93E6-4605-9AF4-1F970143AC8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0F4D70D-877D-449B-8719-3B7333376676}" type="datetimeFigureOut">
              <a:rPr lang="sr-Latn-CS" smtClean="0"/>
              <a:pPr/>
              <a:t>9.12.2019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C9201A1-93E6-4605-9AF4-1F970143AC8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0F4D70D-877D-449B-8719-3B7333376676}" type="datetimeFigureOut">
              <a:rPr lang="sr-Latn-CS" smtClean="0"/>
              <a:pPr/>
              <a:t>9.12.2019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C9201A1-93E6-4605-9AF4-1F970143AC89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500034" y="285728"/>
            <a:ext cx="8186766" cy="5721563"/>
          </a:xfrm>
        </p:spPr>
        <p:txBody>
          <a:bodyPr>
            <a:normAutofit/>
          </a:bodyPr>
          <a:lstStyle/>
          <a:p>
            <a:r>
              <a:rPr lang="hr-HR" sz="2800" dirty="0" smtClean="0">
                <a:solidFill>
                  <a:srgbClr val="FF0000"/>
                </a:solidFill>
              </a:rPr>
              <a:t>MORE</a:t>
            </a:r>
          </a:p>
          <a:p>
            <a:endParaRPr lang="hr-HR" sz="2800" dirty="0" smtClean="0">
              <a:solidFill>
                <a:srgbClr val="FF0000"/>
              </a:solidFill>
            </a:endParaRPr>
          </a:p>
          <a:p>
            <a:endParaRPr lang="hr-HR" sz="28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hr-HR" sz="2800" dirty="0" smtClean="0">
              <a:solidFill>
                <a:srgbClr val="FF0000"/>
              </a:solidFill>
            </a:endParaRPr>
          </a:p>
          <a:p>
            <a:r>
              <a:rPr lang="hr-HR" sz="2800" dirty="0" smtClean="0">
                <a:solidFill>
                  <a:srgbClr val="FF0000"/>
                </a:solidFill>
              </a:rPr>
              <a:t>metafora</a:t>
            </a:r>
          </a:p>
          <a:p>
            <a:endParaRPr lang="hr-HR" sz="2800" dirty="0" smtClean="0">
              <a:solidFill>
                <a:srgbClr val="FF0000"/>
              </a:solidFill>
            </a:endParaRPr>
          </a:p>
          <a:p>
            <a:r>
              <a:rPr lang="hr-HR" sz="2800" dirty="0" smtClean="0">
                <a:solidFill>
                  <a:srgbClr val="FF0000"/>
                </a:solidFill>
              </a:rPr>
              <a:t>usporedba</a:t>
            </a:r>
          </a:p>
          <a:p>
            <a:endParaRPr lang="hr-HR" sz="2800" dirty="0" smtClean="0">
              <a:solidFill>
                <a:srgbClr val="FF0000"/>
              </a:solidFill>
            </a:endParaRPr>
          </a:p>
          <a:p>
            <a:r>
              <a:rPr lang="hr-HR" sz="2800" dirty="0" smtClean="0">
                <a:solidFill>
                  <a:srgbClr val="FF0000"/>
                </a:solidFill>
              </a:rPr>
              <a:t>p</a:t>
            </a:r>
            <a:r>
              <a:rPr lang="hr-HR" sz="2800" smtClean="0">
                <a:solidFill>
                  <a:srgbClr val="FF0000"/>
                </a:solidFill>
              </a:rPr>
              <a:t>ersonifikacija</a:t>
            </a:r>
            <a:endParaRPr lang="hr-HR" sz="2800" dirty="0" smtClean="0">
              <a:solidFill>
                <a:srgbClr val="FF0000"/>
              </a:solidFill>
            </a:endParaRPr>
          </a:p>
          <a:p>
            <a:endParaRPr lang="hr-HR" sz="2800" dirty="0" smtClean="0">
              <a:solidFill>
                <a:srgbClr val="FF0000"/>
              </a:solidFill>
            </a:endParaRPr>
          </a:p>
          <a:p>
            <a:r>
              <a:rPr lang="hr-HR" sz="2800" dirty="0" smtClean="0">
                <a:solidFill>
                  <a:srgbClr val="FF0000"/>
                </a:solidFill>
              </a:rPr>
              <a:t>tri epiteta</a:t>
            </a:r>
            <a:endParaRPr lang="hr-HR" sz="2800" dirty="0">
              <a:solidFill>
                <a:srgbClr val="FF0000"/>
              </a:solidFill>
            </a:endParaRP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 flipV="1">
            <a:off x="1000100" y="0"/>
            <a:ext cx="7686700" cy="274638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JOSIP PUPAČIĆ</a:t>
            </a:r>
            <a:br>
              <a:rPr lang="hr-HR" dirty="0" smtClean="0"/>
            </a:br>
            <a:r>
              <a:rPr lang="hr-HR" dirty="0" smtClean="0"/>
              <a:t> (1928. -1971.)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5400" dirty="0" smtClean="0"/>
              <a:t>MORE</a:t>
            </a:r>
            <a:endParaRPr lang="hr-HR" sz="5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Josip </a:t>
            </a:r>
            <a:r>
              <a:rPr lang="hr-HR" dirty="0" err="1" smtClean="0"/>
              <a:t>Pupačić</a:t>
            </a:r>
            <a:r>
              <a:rPr lang="hr-HR" dirty="0" smtClean="0"/>
              <a:t> (1928. – 1971.)</a:t>
            </a:r>
            <a:endParaRPr lang="hr-HR" dirty="0"/>
          </a:p>
        </p:txBody>
      </p:sp>
      <p:pic>
        <p:nvPicPr>
          <p:cNvPr id="1026" name="Picture 2" descr="C:\Users\Nataša\Desktop\MORE\JosipPUPACIC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29256" y="1714488"/>
            <a:ext cx="3366916" cy="4719976"/>
          </a:xfrm>
          <a:prstGeom prst="rect">
            <a:avLst/>
          </a:prstGeom>
          <a:noFill/>
        </p:spPr>
      </p:pic>
      <p:sp>
        <p:nvSpPr>
          <p:cNvPr id="5" name="TekstniOkvir 4"/>
          <p:cNvSpPr txBox="1"/>
          <p:nvPr/>
        </p:nvSpPr>
        <p:spPr>
          <a:xfrm>
            <a:off x="785786" y="2000240"/>
            <a:ext cx="32861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hr-HR" dirty="0" smtClean="0"/>
              <a:t> </a:t>
            </a:r>
            <a:r>
              <a:rPr lang="hr-HR" sz="2000" b="1" dirty="0" smtClean="0"/>
              <a:t>Ubraja se među    najvažnije hrvatske pjesnike poslije Drugoga svjetskog rata.</a:t>
            </a:r>
          </a:p>
          <a:p>
            <a:pPr>
              <a:buFont typeface="Arial" charset="0"/>
              <a:buChar char="•"/>
            </a:pPr>
            <a:r>
              <a:rPr lang="hr-HR" sz="2000" b="1" dirty="0" smtClean="0"/>
              <a:t> Osim poezije, piše i eseje i kritike.</a:t>
            </a:r>
          </a:p>
          <a:p>
            <a:pPr>
              <a:buFont typeface="Arial" charset="0"/>
              <a:buChar char="•"/>
            </a:pPr>
            <a:r>
              <a:rPr lang="hr-HR" sz="2000" b="1" dirty="0" smtClean="0"/>
              <a:t> djela</a:t>
            </a:r>
            <a:r>
              <a:rPr lang="hr-HR" sz="2000" b="1" i="1" dirty="0" smtClean="0"/>
              <a:t>: Kiše pjevaju na </a:t>
            </a:r>
          </a:p>
          <a:p>
            <a:r>
              <a:rPr lang="hr-HR" sz="2000" b="1" i="1" dirty="0" smtClean="0"/>
              <a:t>  jablanima, Mladići, Cvijet izvan sebe,</a:t>
            </a:r>
          </a:p>
          <a:p>
            <a:r>
              <a:rPr lang="hr-HR" sz="2000" b="1" i="1" dirty="0" smtClean="0"/>
              <a:t>Oporuka, Moj križ svejedno gori.</a:t>
            </a:r>
          </a:p>
          <a:p>
            <a:r>
              <a:rPr lang="hr-HR" sz="2000" b="1" i="1" dirty="0"/>
              <a:t> </a:t>
            </a:r>
            <a:r>
              <a:rPr lang="hr-HR" sz="2000" b="1" i="1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285720" y="642918"/>
            <a:ext cx="8229600" cy="5168905"/>
          </a:xfrm>
        </p:spPr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Jedna od najljepših i najpoznatijih hrvatskih pjesama!</a:t>
            </a:r>
          </a:p>
          <a:p>
            <a:r>
              <a:rPr lang="hr-HR" dirty="0" smtClean="0"/>
              <a:t>Osnovni motiv: more</a:t>
            </a:r>
          </a:p>
          <a:p>
            <a:r>
              <a:rPr lang="hr-HR" dirty="0" smtClean="0"/>
              <a:t>Ostali motivi:pozdrav, zlato, vrat, žal…</a:t>
            </a:r>
          </a:p>
          <a:p>
            <a:r>
              <a:rPr lang="hr-HR" dirty="0" smtClean="0"/>
              <a:t>Vrsta djela: lirska pejzažna pjesma</a:t>
            </a:r>
          </a:p>
          <a:p>
            <a:r>
              <a:rPr lang="hr-HR" dirty="0" smtClean="0"/>
              <a:t>Književni rod: lirika</a:t>
            </a:r>
          </a:p>
          <a:p>
            <a:r>
              <a:rPr lang="hr-HR" dirty="0" smtClean="0"/>
              <a:t>Tema: ljepota i veličanstvenost mora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 flipV="1">
            <a:off x="2000232" y="-357214"/>
            <a:ext cx="6686568" cy="631852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5650125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 flipV="1">
            <a:off x="642910" y="214290"/>
            <a:ext cx="8043890" cy="6034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                 </a:t>
            </a:r>
            <a:endParaRPr lang="hr-HR" dirty="0"/>
          </a:p>
        </p:txBody>
      </p:sp>
      <p:sp>
        <p:nvSpPr>
          <p:cNvPr id="6" name="Elipsa 5"/>
          <p:cNvSpPr/>
          <p:nvPr/>
        </p:nvSpPr>
        <p:spPr>
          <a:xfrm>
            <a:off x="3714744" y="2571744"/>
            <a:ext cx="1800000" cy="115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MORE</a:t>
            </a:r>
            <a:endParaRPr lang="hr-HR" dirty="0"/>
          </a:p>
        </p:txBody>
      </p:sp>
      <p:sp>
        <p:nvSpPr>
          <p:cNvPr id="8" name="Elipsa 7"/>
          <p:cNvSpPr/>
          <p:nvPr/>
        </p:nvSpPr>
        <p:spPr>
          <a:xfrm>
            <a:off x="5072066" y="4429132"/>
            <a:ext cx="1800000" cy="115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penje se</a:t>
            </a:r>
            <a:endParaRPr lang="hr-HR" dirty="0"/>
          </a:p>
        </p:txBody>
      </p:sp>
      <p:sp>
        <p:nvSpPr>
          <p:cNvPr id="9" name="Elipsa 8"/>
          <p:cNvSpPr/>
          <p:nvPr/>
        </p:nvSpPr>
        <p:spPr>
          <a:xfrm>
            <a:off x="1142976" y="3071810"/>
            <a:ext cx="1800000" cy="115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zagrli</a:t>
            </a:r>
            <a:endParaRPr lang="hr-HR" dirty="0"/>
          </a:p>
        </p:txBody>
      </p:sp>
      <p:sp>
        <p:nvSpPr>
          <p:cNvPr id="10" name="Elipsa 9"/>
          <p:cNvSpPr/>
          <p:nvPr/>
        </p:nvSpPr>
        <p:spPr>
          <a:xfrm>
            <a:off x="3714744" y="714356"/>
            <a:ext cx="1800000" cy="115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sluša</a:t>
            </a:r>
            <a:endParaRPr lang="hr-HR" dirty="0"/>
          </a:p>
        </p:txBody>
      </p:sp>
      <p:sp>
        <p:nvSpPr>
          <p:cNvPr id="11" name="Elipsa 10"/>
          <p:cNvSpPr/>
          <p:nvPr/>
        </p:nvSpPr>
        <p:spPr>
          <a:xfrm>
            <a:off x="2786050" y="4500570"/>
            <a:ext cx="1800000" cy="115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kaže</a:t>
            </a:r>
            <a:endParaRPr lang="hr-HR" dirty="0"/>
          </a:p>
        </p:txBody>
      </p:sp>
      <p:sp>
        <p:nvSpPr>
          <p:cNvPr id="12" name="Elipsa 11"/>
          <p:cNvSpPr/>
          <p:nvPr/>
        </p:nvSpPr>
        <p:spPr>
          <a:xfrm>
            <a:off x="1428728" y="1428736"/>
            <a:ext cx="1800000" cy="115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sjedi</a:t>
            </a:r>
            <a:endParaRPr lang="hr-HR" dirty="0"/>
          </a:p>
        </p:txBody>
      </p:sp>
      <p:sp>
        <p:nvSpPr>
          <p:cNvPr id="13" name="Elipsa 12"/>
          <p:cNvSpPr/>
          <p:nvPr/>
        </p:nvSpPr>
        <p:spPr>
          <a:xfrm>
            <a:off x="6429388" y="2928934"/>
            <a:ext cx="1800000" cy="115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šuti</a:t>
            </a:r>
            <a:endParaRPr lang="hr-HR" dirty="0"/>
          </a:p>
        </p:txBody>
      </p:sp>
      <p:sp>
        <p:nvSpPr>
          <p:cNvPr id="14" name="Elipsa 13"/>
          <p:cNvSpPr/>
          <p:nvPr/>
        </p:nvSpPr>
        <p:spPr>
          <a:xfrm>
            <a:off x="6072198" y="1357298"/>
            <a:ext cx="1800000" cy="115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smije se</a:t>
            </a:r>
            <a:endParaRPr lang="hr-HR" dirty="0"/>
          </a:p>
        </p:txBody>
      </p:sp>
      <p:cxnSp>
        <p:nvCxnSpPr>
          <p:cNvPr id="18" name="Ravni poveznik 17"/>
          <p:cNvCxnSpPr>
            <a:stCxn id="10" idx="4"/>
            <a:endCxn id="6" idx="0"/>
          </p:cNvCxnSpPr>
          <p:nvPr/>
        </p:nvCxnSpPr>
        <p:spPr>
          <a:xfrm rot="5400000">
            <a:off x="4262050" y="2219050"/>
            <a:ext cx="7053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vni poveznik 20"/>
          <p:cNvCxnSpPr>
            <a:stCxn id="14" idx="3"/>
          </p:cNvCxnSpPr>
          <p:nvPr/>
        </p:nvCxnSpPr>
        <p:spPr>
          <a:xfrm rot="5400000">
            <a:off x="5470534" y="2085000"/>
            <a:ext cx="609676" cy="1120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vni poveznik 23"/>
          <p:cNvCxnSpPr>
            <a:stCxn id="13" idx="2"/>
            <a:endCxn id="6" idx="6"/>
          </p:cNvCxnSpPr>
          <p:nvPr/>
        </p:nvCxnSpPr>
        <p:spPr>
          <a:xfrm rot="10800000">
            <a:off x="5514744" y="3147744"/>
            <a:ext cx="914644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vni poveznik 29"/>
          <p:cNvCxnSpPr>
            <a:stCxn id="8" idx="0"/>
            <a:endCxn id="6" idx="5"/>
          </p:cNvCxnSpPr>
          <p:nvPr/>
        </p:nvCxnSpPr>
        <p:spPr>
          <a:xfrm rot="16200000" flipV="1">
            <a:off x="5174556" y="3631622"/>
            <a:ext cx="874094" cy="7209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vni poveznik 31"/>
          <p:cNvCxnSpPr>
            <a:stCxn id="9" idx="6"/>
            <a:endCxn id="6" idx="3"/>
          </p:cNvCxnSpPr>
          <p:nvPr/>
        </p:nvCxnSpPr>
        <p:spPr>
          <a:xfrm flipV="1">
            <a:off x="2942976" y="3555038"/>
            <a:ext cx="1035372" cy="92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vni poveznik 33"/>
          <p:cNvCxnSpPr>
            <a:stCxn id="11" idx="0"/>
            <a:endCxn id="6" idx="4"/>
          </p:cNvCxnSpPr>
          <p:nvPr/>
        </p:nvCxnSpPr>
        <p:spPr>
          <a:xfrm rot="5400000" flipH="1" flipV="1">
            <a:off x="3761984" y="3647810"/>
            <a:ext cx="776826" cy="928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vni poveznik 38"/>
          <p:cNvCxnSpPr>
            <a:stCxn id="6" idx="1"/>
            <a:endCxn id="12" idx="5"/>
          </p:cNvCxnSpPr>
          <p:nvPr/>
        </p:nvCxnSpPr>
        <p:spPr>
          <a:xfrm rot="16200000" flipV="1">
            <a:off x="3307526" y="2069628"/>
            <a:ext cx="328420" cy="1013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hr-HR" smtClean="0">
              <a:solidFill>
                <a:srgbClr val="FF0000"/>
              </a:solidFill>
            </a:endParaRPr>
          </a:p>
          <a:p>
            <a:endParaRPr lang="hr-HR" dirty="0" smtClean="0">
              <a:solidFill>
                <a:srgbClr val="FF0000"/>
              </a:solidFill>
            </a:endParaRPr>
          </a:p>
          <a:p>
            <a:r>
              <a:rPr lang="hr-HR" dirty="0" smtClean="0">
                <a:solidFill>
                  <a:srgbClr val="FF0000"/>
                </a:solidFill>
              </a:rPr>
              <a:t>ponavljanje: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veznici i/pa na početku stihova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glagoli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asonanca: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,,</a:t>
            </a:r>
            <a:r>
              <a:rPr lang="hr-HR" dirty="0" smtClean="0">
                <a:solidFill>
                  <a:srgbClr val="FFFF00"/>
                </a:solidFill>
              </a:rPr>
              <a:t>o</a:t>
            </a:r>
            <a:r>
              <a:rPr lang="hr-HR" dirty="0" smtClean="0">
                <a:solidFill>
                  <a:srgbClr val="FF0000"/>
                </a:solidFill>
              </a:rPr>
              <a:t> d</a:t>
            </a:r>
            <a:r>
              <a:rPr lang="hr-HR" dirty="0" smtClean="0">
                <a:solidFill>
                  <a:srgbClr val="FFFF00"/>
                </a:solidFill>
              </a:rPr>
              <a:t>o</a:t>
            </a:r>
            <a:r>
              <a:rPr lang="hr-HR" dirty="0" smtClean="0">
                <a:solidFill>
                  <a:srgbClr val="FF0000"/>
                </a:solidFill>
              </a:rPr>
              <a:t>br</a:t>
            </a:r>
            <a:r>
              <a:rPr lang="hr-HR" dirty="0" smtClean="0">
                <a:solidFill>
                  <a:srgbClr val="FFFF00"/>
                </a:solidFill>
              </a:rPr>
              <a:t>o</a:t>
            </a:r>
            <a:r>
              <a:rPr lang="hr-HR" dirty="0" smtClean="0">
                <a:solidFill>
                  <a:srgbClr val="FF0000"/>
                </a:solidFill>
              </a:rPr>
              <a:t> jutr</a:t>
            </a:r>
            <a:r>
              <a:rPr lang="hr-HR" dirty="0" smtClean="0">
                <a:solidFill>
                  <a:srgbClr val="FFFF00"/>
                </a:solidFill>
              </a:rPr>
              <a:t>o</a:t>
            </a:r>
            <a:r>
              <a:rPr lang="hr-HR" dirty="0" smtClean="0">
                <a:solidFill>
                  <a:srgbClr val="FF0000"/>
                </a:solidFill>
              </a:rPr>
              <a:t> m</a:t>
            </a:r>
            <a:r>
              <a:rPr lang="hr-HR" dirty="0" smtClean="0">
                <a:solidFill>
                  <a:srgbClr val="FFFF00"/>
                </a:solidFill>
              </a:rPr>
              <a:t>o</a:t>
            </a:r>
            <a:r>
              <a:rPr lang="hr-HR" dirty="0" smtClean="0">
                <a:solidFill>
                  <a:srgbClr val="FF0000"/>
                </a:solidFill>
              </a:rPr>
              <a:t>re”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aliteracija: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,,</a:t>
            </a:r>
            <a:r>
              <a:rPr lang="hr-HR" dirty="0" smtClean="0">
                <a:solidFill>
                  <a:srgbClr val="FFFF00"/>
                </a:solidFill>
              </a:rPr>
              <a:t>s</a:t>
            </a:r>
            <a:r>
              <a:rPr lang="hr-HR" dirty="0" smtClean="0">
                <a:solidFill>
                  <a:srgbClr val="FF0000"/>
                </a:solidFill>
              </a:rPr>
              <a:t>luša </a:t>
            </a:r>
            <a:r>
              <a:rPr lang="hr-HR" dirty="0" smtClean="0">
                <a:solidFill>
                  <a:srgbClr val="FFFF00"/>
                </a:solidFill>
              </a:rPr>
              <a:t>s</a:t>
            </a:r>
            <a:r>
              <a:rPr lang="hr-HR" dirty="0" smtClean="0">
                <a:solidFill>
                  <a:srgbClr val="FF0000"/>
                </a:solidFill>
              </a:rPr>
              <a:t>luša pa </a:t>
            </a:r>
            <a:r>
              <a:rPr lang="hr-HR" dirty="0" smtClean="0">
                <a:solidFill>
                  <a:srgbClr val="FFFF00"/>
                </a:solidFill>
              </a:rPr>
              <a:t>s</a:t>
            </a:r>
            <a:r>
              <a:rPr lang="hr-HR" dirty="0" smtClean="0">
                <a:solidFill>
                  <a:srgbClr val="FF0000"/>
                </a:solidFill>
              </a:rPr>
              <a:t>e </a:t>
            </a:r>
            <a:r>
              <a:rPr lang="hr-HR" dirty="0" smtClean="0">
                <a:solidFill>
                  <a:srgbClr val="FFFF00"/>
                </a:solidFill>
              </a:rPr>
              <a:t>s</a:t>
            </a:r>
            <a:r>
              <a:rPr lang="hr-HR" dirty="0" smtClean="0">
                <a:solidFill>
                  <a:srgbClr val="FF0000"/>
                </a:solidFill>
              </a:rPr>
              <a:t>mije”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metafora: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more zlato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imenica more ponavlja se 14 puta u stihovima pjesme čime se postiže ujednačen ritam gibanja valova i ostvaruje: 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onomatopeja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STILSKA IZRAŽAJNA SREDSTVA</a:t>
            </a:r>
            <a:endParaRPr lang="hr-H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571472" y="785794"/>
            <a:ext cx="8229600" cy="4525963"/>
          </a:xfrm>
        </p:spPr>
        <p:txBody>
          <a:bodyPr/>
          <a:lstStyle/>
          <a:p>
            <a:endParaRPr lang="hr-HR" dirty="0" smtClean="0"/>
          </a:p>
          <a:p>
            <a:r>
              <a:rPr lang="hr-HR" dirty="0" smtClean="0"/>
              <a:t>slobodni stih</a:t>
            </a:r>
          </a:p>
          <a:p>
            <a:r>
              <a:rPr lang="hr-HR" dirty="0" smtClean="0"/>
              <a:t>bez rečeničnih znakova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 flipV="1">
            <a:off x="1142976" y="-500090"/>
            <a:ext cx="7543824" cy="774728"/>
          </a:xfrm>
        </p:spPr>
        <p:txBody>
          <a:bodyPr/>
          <a:lstStyle/>
          <a:p>
            <a:endParaRPr lang="hr-HR" dirty="0"/>
          </a:p>
        </p:txBody>
      </p:sp>
      <p:pic>
        <p:nvPicPr>
          <p:cNvPr id="1027" name="Picture 3" descr="C:\Users\Nataša\Desktop\MORE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786058"/>
            <a:ext cx="4786346" cy="29734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4000" dirty="0" smtClean="0">
                <a:solidFill>
                  <a:srgbClr val="FF0000"/>
                </a:solidFill>
              </a:rPr>
              <a:t>Osnovna misao:</a:t>
            </a:r>
          </a:p>
          <a:p>
            <a:endParaRPr lang="hr-HR" sz="4000" smtClean="0">
              <a:solidFill>
                <a:srgbClr val="FF0000"/>
              </a:solidFill>
            </a:endParaRPr>
          </a:p>
          <a:p>
            <a:endParaRPr lang="hr-HR" sz="4000" dirty="0" smtClean="0">
              <a:solidFill>
                <a:srgbClr val="FF0000"/>
              </a:solidFill>
            </a:endParaRPr>
          </a:p>
          <a:p>
            <a:r>
              <a:rPr lang="hr-HR" sz="4000" dirty="0" smtClean="0">
                <a:solidFill>
                  <a:srgbClr val="FF0000"/>
                </a:solidFill>
              </a:rPr>
              <a:t>ljepota u kojoj se sjedinjuju čovjek i priroda</a:t>
            </a:r>
          </a:p>
          <a:p>
            <a:endParaRPr lang="hr-HR" sz="4000" dirty="0">
              <a:solidFill>
                <a:srgbClr val="FF0000"/>
              </a:solidFill>
            </a:endParaRP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 flipV="1">
            <a:off x="457200" y="-714404"/>
            <a:ext cx="7686700" cy="989042"/>
          </a:xfrm>
        </p:spPr>
        <p:txBody>
          <a:bodyPr/>
          <a:lstStyle/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500034" y="500042"/>
            <a:ext cx="8186766" cy="5507249"/>
          </a:xfrm>
        </p:spPr>
        <p:txBody>
          <a:bodyPr/>
          <a:lstStyle/>
          <a:p>
            <a:pPr>
              <a:buNone/>
            </a:pPr>
            <a:endParaRPr lang="hr-HR" smtClean="0"/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Po uzoru na dolje navedene stihove, napiši pjesmu prema slobodno odabranom motivu</a:t>
            </a:r>
          </a:p>
          <a:p>
            <a:endParaRPr lang="hr-HR" dirty="0" smtClean="0"/>
          </a:p>
          <a:p>
            <a:pPr>
              <a:buNone/>
            </a:pPr>
            <a:r>
              <a:rPr lang="hr-HR" dirty="0" smtClean="0"/>
              <a:t>         Balada o morskoj pjeni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                More se </a:t>
            </a:r>
          </a:p>
          <a:p>
            <a:pPr>
              <a:buNone/>
            </a:pPr>
            <a:r>
              <a:rPr lang="hr-HR" dirty="0" smtClean="0"/>
              <a:t>           smiješi u daljini.</a:t>
            </a:r>
          </a:p>
          <a:p>
            <a:pPr>
              <a:buNone/>
            </a:pPr>
            <a:r>
              <a:rPr lang="hr-HR" dirty="0" smtClean="0"/>
              <a:t>             Zubi od pjene,</a:t>
            </a:r>
          </a:p>
          <a:p>
            <a:pPr>
              <a:buNone/>
            </a:pPr>
            <a:r>
              <a:rPr lang="hr-HR" dirty="0" smtClean="0"/>
              <a:t>             usne od neba.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 flipV="1">
            <a:off x="1357290" y="-142900"/>
            <a:ext cx="7329510" cy="417538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omil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189</TotalTime>
  <Words>214</Words>
  <Application>Microsoft Office PowerPoint</Application>
  <PresentationFormat>Prikaz na zaslonu 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Gomilanje</vt:lpstr>
      <vt:lpstr>Slajd 1</vt:lpstr>
      <vt:lpstr>JOSIP PUPAČIĆ  (1928. -1971.)</vt:lpstr>
      <vt:lpstr>Josip Pupačić (1928. – 1971.)</vt:lpstr>
      <vt:lpstr>Slajd 4</vt:lpstr>
      <vt:lpstr>                 </vt:lpstr>
      <vt:lpstr>STILSKA IZRAŽAJNA SREDSTVA</vt:lpstr>
      <vt:lpstr>Slajd 7</vt:lpstr>
      <vt:lpstr>Slajd 8</vt:lpstr>
      <vt:lpstr>Slajd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Nataša</dc:creator>
  <cp:lastModifiedBy>Nataša</cp:lastModifiedBy>
  <cp:revision>25</cp:revision>
  <dcterms:created xsi:type="dcterms:W3CDTF">2016-09-10T10:21:47Z</dcterms:created>
  <dcterms:modified xsi:type="dcterms:W3CDTF">2019-12-09T20:19:53Z</dcterms:modified>
</cp:coreProperties>
</file>