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mid" ContentType="audio/mi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73" r:id="rId12"/>
    <p:sldId id="268" r:id="rId13"/>
    <p:sldId id="274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UaFH2h61J0" TargetMode="External"/><Relationship Id="rId2" Type="http://schemas.openxmlformats.org/officeDocument/2006/relationships/hyperlink" Target="https://youtu.be/TEdSdtztfL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f2k1cr5t2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microsoft.com/office/2007/relationships/media" Target="../media/media3.mid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2.mid"/><Relationship Id="rId1" Type="http://schemas.microsoft.com/office/2007/relationships/media" Target="../media/media2.mid"/><Relationship Id="rId6" Type="http://schemas.openxmlformats.org/officeDocument/2006/relationships/audio" Target="../media/media4.mid"/><Relationship Id="rId5" Type="http://schemas.microsoft.com/office/2007/relationships/media" Target="../media/media4.mid"/><Relationship Id="rId4" Type="http://schemas.openxmlformats.org/officeDocument/2006/relationships/audio" Target="../media/media3.mid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7405C0-B052-4ECE-9532-16825B2A6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Septakordi</a:t>
            </a:r>
            <a:r>
              <a:rPr lang="hr-HR" dirty="0"/>
              <a:t> u duru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DA7724A-D548-4263-941F-FCA229333D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Mirjana </a:t>
            </a:r>
            <a:r>
              <a:rPr lang="hr-HR" sz="2400" dirty="0" err="1"/>
              <a:t>Futač</a:t>
            </a:r>
            <a:r>
              <a:rPr lang="hr-HR" sz="2400" dirty="0"/>
              <a:t> </a:t>
            </a:r>
            <a:r>
              <a:rPr lang="hr-HR" sz="2400" dirty="0" err="1"/>
              <a:t>Homen</a:t>
            </a:r>
            <a:r>
              <a:rPr lang="hr-HR" sz="2400" dirty="0"/>
              <a:t>, prof. </a:t>
            </a:r>
          </a:p>
          <a:p>
            <a:r>
              <a:rPr lang="hr-HR" sz="2400" dirty="0"/>
              <a:t>Martina Belković, prof.</a:t>
            </a:r>
          </a:p>
        </p:txBody>
      </p:sp>
    </p:spTree>
    <p:extLst>
      <p:ext uri="{BB962C8B-B14F-4D97-AF65-F5344CB8AC3E}">
        <p14:creationId xmlns:p14="http://schemas.microsoft.com/office/powerpoint/2010/main" val="2632597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EC108-6422-47FD-9544-16B9ED2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76D9D-BB6A-42B6-8F08-688F1E1E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9"/>
            <a:ext cx="7315200" cy="1026836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Napiši sva tri nova </a:t>
            </a:r>
            <a:r>
              <a:rPr lang="hr-HR" dirty="0" err="1"/>
              <a:t>septakorda</a:t>
            </a:r>
            <a:r>
              <a:rPr lang="hr-HR" dirty="0"/>
              <a:t> na notama d</a:t>
            </a:r>
            <a:r>
              <a:rPr lang="hr-HR" sz="2800" baseline="30000" dirty="0"/>
              <a:t>1</a:t>
            </a:r>
            <a:r>
              <a:rPr lang="hr-HR" dirty="0"/>
              <a:t> i f</a:t>
            </a:r>
            <a:r>
              <a:rPr lang="hr-HR" sz="2800" baseline="30000" dirty="0"/>
              <a:t>1</a:t>
            </a:r>
            <a:r>
              <a:rPr lang="hr-HR" dirty="0"/>
              <a:t>!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6A25BF3-EB4C-4BF8-B2A9-C1C2B1C62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666" y="2118400"/>
            <a:ext cx="4713668" cy="267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15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C601EF-2AFB-47F8-986E-095022C2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Vježbanje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5E94E8B2-C266-4D24-8CE4-95262A578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738" y="863601"/>
            <a:ext cx="7315200" cy="1089024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Evo i rješenja zadatka!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1085DD3-A0D8-4B9F-8C92-0F35728AF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566" y="2148191"/>
            <a:ext cx="4713668" cy="256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50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EC108-6422-47FD-9544-16B9ED2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76D9D-BB6A-42B6-8F08-688F1E1E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868701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hr-HR" dirty="0"/>
              <a:t>Pokretanjem ova dva slušna primjera otkriti ćeš dvije skladbe koje počinju septakordima koje smo danas obradili. </a:t>
            </a:r>
          </a:p>
          <a:p>
            <a:pPr>
              <a:buNone/>
            </a:pPr>
            <a:r>
              <a:rPr lang="hr-HR" dirty="0"/>
              <a:t>1. Claude Debussy: </a:t>
            </a:r>
            <a:r>
              <a:rPr lang="hr-HR" i="1" dirty="0"/>
              <a:t>Djevojka lanene kose.                                       </a:t>
            </a:r>
            <a:r>
              <a:rPr lang="hr-HR" dirty="0"/>
              <a:t>   Skladba počinje rastavljenim septakordom.                                                                                         Pokušaj odrediti o kojem je septakordu riječ!</a:t>
            </a:r>
            <a:endParaRPr lang="hr-HR" i="1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76E8600-A3DE-46DE-9C6F-AC31038870C0}"/>
              </a:ext>
            </a:extLst>
          </p:cNvPr>
          <p:cNvSpPr txBox="1"/>
          <p:nvPr/>
        </p:nvSpPr>
        <p:spPr>
          <a:xfrm>
            <a:off x="3962579" y="4027138"/>
            <a:ext cx="7418593" cy="129266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Erik </a:t>
            </a:r>
            <a:r>
              <a:rPr lang="hr-H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Satie</a:t>
            </a:r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hr-HR" sz="2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Gymnopédie</a:t>
            </a:r>
            <a:endParaRPr lang="hr-H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hr-H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samom početku skladbe izmjenjuju se dva septakorda iste građe. Možeš li odrediti o kojem je septakordu riječ?</a:t>
            </a: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C7EAECB7-5F70-40B1-AD51-EE6294E63EDD}"/>
              </a:ext>
            </a:extLst>
          </p:cNvPr>
          <p:cNvSpPr txBox="1"/>
          <p:nvPr/>
        </p:nvSpPr>
        <p:spPr>
          <a:xfrm>
            <a:off x="3972756" y="3104510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accent1"/>
                </a:solidFill>
                <a:hlinkClick r:id="rId2"/>
              </a:rPr>
              <a:t>https://youtu.be/TEdSdtztfLQ</a:t>
            </a:r>
            <a:endParaRPr lang="hr-HR" dirty="0">
              <a:solidFill>
                <a:schemeClr val="accent1"/>
              </a:solidFill>
            </a:endParaRPr>
          </a:p>
          <a:p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B8CA5571-6454-486F-BB3A-1463B0DC0C2D}"/>
              </a:ext>
            </a:extLst>
          </p:cNvPr>
          <p:cNvSpPr txBox="1"/>
          <p:nvPr/>
        </p:nvSpPr>
        <p:spPr>
          <a:xfrm>
            <a:off x="4017148" y="5705672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accent1"/>
                </a:solidFill>
                <a:hlinkClick r:id="rId3"/>
              </a:rPr>
              <a:t>https://youtu.be/aUaFH2h61J0</a:t>
            </a:r>
            <a:endParaRPr lang="hr-HR" dirty="0">
              <a:solidFill>
                <a:schemeClr val="accent1"/>
              </a:solidFill>
            </a:endParaRPr>
          </a:p>
          <a:p>
            <a:endParaRPr lang="hr-H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3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91E3B2-D46F-468F-90B4-65CEE128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69378E-9C9E-43D1-BD7A-0787205F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994502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Rješenje prethodnog zadatka:</a:t>
            </a:r>
          </a:p>
          <a:p>
            <a:r>
              <a:rPr lang="hr-HR" dirty="0"/>
              <a:t>Prva je skladba počela rastavljenim malim </a:t>
            </a:r>
            <a:r>
              <a:rPr lang="hr-HR" dirty="0" err="1"/>
              <a:t>molskim</a:t>
            </a:r>
            <a:r>
              <a:rPr lang="hr-HR" dirty="0"/>
              <a:t> </a:t>
            </a:r>
            <a:r>
              <a:rPr lang="hr-HR" dirty="0" err="1"/>
              <a:t>septakordom</a:t>
            </a:r>
            <a:r>
              <a:rPr lang="hr-HR" dirty="0"/>
              <a:t>, a druga velikim durskim. Jesi li oba akorda točno odredio/la?</a:t>
            </a:r>
          </a:p>
          <a:p>
            <a:r>
              <a:rPr lang="hr-HR" dirty="0"/>
              <a:t>Kako ti se sviđa zvuk tih </a:t>
            </a:r>
            <a:r>
              <a:rPr lang="hr-HR" dirty="0" err="1"/>
              <a:t>septakorda</a:t>
            </a:r>
            <a:r>
              <a:rPr lang="hr-H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161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EC108-6422-47FD-9544-16B9ED2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Ponavljanje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76D9D-BB6A-42B6-8F08-688F1E1E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088979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Danas smo naučili da </a:t>
            </a:r>
            <a:r>
              <a:rPr lang="hr-HR" dirty="0" err="1"/>
              <a:t>septakorde</a:t>
            </a:r>
            <a:r>
              <a:rPr lang="hr-HR" dirty="0"/>
              <a:t> imenujemo prema vrsti </a:t>
            </a:r>
            <a:r>
              <a:rPr lang="hr-HR" dirty="0" err="1"/>
              <a:t>kvintakorda</a:t>
            </a:r>
            <a:r>
              <a:rPr lang="hr-HR" dirty="0"/>
              <a:t> i </a:t>
            </a:r>
            <a:r>
              <a:rPr lang="hr-HR" dirty="0" err="1"/>
              <a:t>septime</a:t>
            </a:r>
            <a:r>
              <a:rPr lang="hr-HR" dirty="0"/>
              <a:t>. U duru nalazimo 4 vrste </a:t>
            </a:r>
            <a:r>
              <a:rPr lang="hr-HR" dirty="0" err="1"/>
              <a:t>septakorda</a:t>
            </a:r>
            <a:r>
              <a:rPr lang="hr-HR" dirty="0"/>
              <a:t>. Nabroji ih!</a:t>
            </a:r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45C81694-AAD7-4A1F-B6F5-3AF633D3E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37044"/>
              </p:ext>
            </p:extLst>
          </p:nvPr>
        </p:nvGraphicFramePr>
        <p:xfrm>
          <a:off x="3994951" y="3400728"/>
          <a:ext cx="709326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4314">
                  <a:extLst>
                    <a:ext uri="{9D8B030D-6E8A-4147-A177-3AD203B41FA5}">
                      <a16:colId xmlns:a16="http://schemas.microsoft.com/office/drawing/2014/main" val="3655470520"/>
                    </a:ext>
                  </a:extLst>
                </a:gridCol>
                <a:gridCol w="1425146">
                  <a:extLst>
                    <a:ext uri="{9D8B030D-6E8A-4147-A177-3AD203B41FA5}">
                      <a16:colId xmlns:a16="http://schemas.microsoft.com/office/drawing/2014/main" val="111329803"/>
                    </a:ext>
                  </a:extLst>
                </a:gridCol>
                <a:gridCol w="1458097">
                  <a:extLst>
                    <a:ext uri="{9D8B030D-6E8A-4147-A177-3AD203B41FA5}">
                      <a16:colId xmlns:a16="http://schemas.microsoft.com/office/drawing/2014/main" val="2914477041"/>
                    </a:ext>
                  </a:extLst>
                </a:gridCol>
                <a:gridCol w="1408670">
                  <a:extLst>
                    <a:ext uri="{9D8B030D-6E8A-4147-A177-3AD203B41FA5}">
                      <a16:colId xmlns:a16="http://schemas.microsoft.com/office/drawing/2014/main" val="329372440"/>
                    </a:ext>
                  </a:extLst>
                </a:gridCol>
                <a:gridCol w="1557033">
                  <a:extLst>
                    <a:ext uri="{9D8B030D-6E8A-4147-A177-3AD203B41FA5}">
                      <a16:colId xmlns:a16="http://schemas.microsoft.com/office/drawing/2014/main" val="493550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hr-HR" dirty="0" err="1"/>
                        <a:t>Septakord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Mali durski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Veliki durski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Mali </a:t>
                      </a:r>
                      <a:r>
                        <a:rPr lang="hr-HR" dirty="0" err="1"/>
                        <a:t>molski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Mali smanjeni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5580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/>
                        <a:t>Septima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5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/>
                        <a:t>Kvintakord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durski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75513"/>
                  </a:ext>
                </a:extLst>
              </a:tr>
            </a:tbl>
          </a:graphicData>
        </a:graphic>
      </p:graphicFrame>
      <p:sp>
        <p:nvSpPr>
          <p:cNvPr id="7" name="TekstniOkvir 6">
            <a:extLst>
              <a:ext uri="{FF2B5EF4-FFF2-40B4-BE49-F238E27FC236}">
                <a16:creationId xmlns:a16="http://schemas.microsoft.com/office/drawing/2014/main" id="{64BD4272-1AED-413B-A5AC-FD131C959E4F}"/>
              </a:ext>
            </a:extLst>
          </p:cNvPr>
          <p:cNvSpPr txBox="1"/>
          <p:nvPr/>
        </p:nvSpPr>
        <p:spPr>
          <a:xfrm>
            <a:off x="4048217" y="2858610"/>
            <a:ext cx="150233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r-HR" dirty="0"/>
              <a:t>Ispuni tablicu!</a:t>
            </a:r>
          </a:p>
        </p:txBody>
      </p:sp>
    </p:spTree>
    <p:extLst>
      <p:ext uri="{BB962C8B-B14F-4D97-AF65-F5344CB8AC3E}">
        <p14:creationId xmlns:p14="http://schemas.microsoft.com/office/powerpoint/2010/main" val="351310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552FEA-5387-4BAC-9B1A-19EFB963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 za kraj…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29C5BC8-6B07-4731-9E65-7F078DADC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929181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Na poveznici ćeš pronaći igru </a:t>
            </a:r>
            <a:r>
              <a:rPr lang="hr-HR" i="1" dirty="0" err="1"/>
              <a:t>memory</a:t>
            </a:r>
            <a:r>
              <a:rPr lang="hr-HR" dirty="0"/>
              <a:t> u kojoj treba spojiti akord zapisan notama s njegovim nazivom. 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395F7435-5DBB-4295-B78B-859A21FF343C}"/>
              </a:ext>
            </a:extLst>
          </p:cNvPr>
          <p:cNvSpPr txBox="1"/>
          <p:nvPr/>
        </p:nvSpPr>
        <p:spPr>
          <a:xfrm>
            <a:off x="4159189" y="2429808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https://learningapps.org/watch?v=pf2k1cr5t21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4191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B56FCD1-A065-4BB1-9133-8AD978F99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594" y="2070805"/>
            <a:ext cx="7337304" cy="3229164"/>
          </a:xfrm>
        </p:spPr>
        <p:txBody>
          <a:bodyPr anchor="ctr">
            <a:normAutofit/>
          </a:bodyPr>
          <a:lstStyle/>
          <a:p>
            <a:r>
              <a:rPr lang="hr-HR" sz="3200" dirty="0">
                <a:solidFill>
                  <a:schemeClr val="accent1"/>
                </a:solidFill>
              </a:rPr>
              <a:t>Gotovi smo za danas! Nije bilo teško, zar ne?</a:t>
            </a:r>
            <a:br>
              <a:rPr lang="hr-HR" sz="3200" dirty="0">
                <a:solidFill>
                  <a:schemeClr val="accent1"/>
                </a:solidFill>
              </a:rPr>
            </a:br>
            <a:r>
              <a:rPr lang="hr-HR" sz="3200" dirty="0">
                <a:solidFill>
                  <a:schemeClr val="accent1"/>
                </a:solidFill>
              </a:rPr>
              <a:t>Sljedeći sat nastavljamo otkrivati </a:t>
            </a:r>
            <a:r>
              <a:rPr lang="hr-HR" sz="3200" dirty="0" err="1">
                <a:solidFill>
                  <a:schemeClr val="accent1"/>
                </a:solidFill>
              </a:rPr>
              <a:t>septakorde</a:t>
            </a:r>
            <a:r>
              <a:rPr lang="hr-HR" sz="3200" dirty="0">
                <a:solidFill>
                  <a:schemeClr val="accent1"/>
                </a:solidFill>
              </a:rPr>
              <a:t>, a o njima ćete učiti i na nastavi Harmonije!</a:t>
            </a:r>
            <a:br>
              <a:rPr lang="hr-HR" sz="3200" dirty="0">
                <a:solidFill>
                  <a:schemeClr val="accent1"/>
                </a:solidFill>
              </a:rPr>
            </a:br>
            <a:endParaRPr lang="hr-HR" sz="3200" dirty="0">
              <a:solidFill>
                <a:schemeClr val="accent1"/>
              </a:solidFill>
            </a:endParaRPr>
          </a:p>
        </p:txBody>
      </p:sp>
      <p:sp>
        <p:nvSpPr>
          <p:cNvPr id="4" name="Podnaslov 3">
            <a:extLst>
              <a:ext uri="{FF2B5EF4-FFF2-40B4-BE49-F238E27FC236}">
                <a16:creationId xmlns:a16="http://schemas.microsoft.com/office/drawing/2014/main" id="{7ABB3FE1-7FA7-4E06-AB65-E71B5B118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702" y="4084889"/>
            <a:ext cx="3021621" cy="1709159"/>
          </a:xfrm>
        </p:spPr>
        <p:txBody>
          <a:bodyPr>
            <a:normAutofit/>
          </a:bodyPr>
          <a:lstStyle/>
          <a:p>
            <a:pPr algn="r"/>
            <a:r>
              <a:rPr lang="hr-HR" sz="4400" dirty="0">
                <a:solidFill>
                  <a:srgbClr val="FFFFFF"/>
                </a:solidFill>
              </a:rPr>
              <a:t>Doviđenja!</a:t>
            </a:r>
          </a:p>
        </p:txBody>
      </p:sp>
    </p:spTree>
    <p:extLst>
      <p:ext uri="{BB962C8B-B14F-4D97-AF65-F5344CB8AC3E}">
        <p14:creationId xmlns:p14="http://schemas.microsoft.com/office/powerpoint/2010/main" val="407676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FA32CF0E-BD93-41A3-8A2E-031DC5C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Henry </a:t>
            </a:r>
            <a:r>
              <a:rPr lang="hr-HR" dirty="0" err="1"/>
              <a:t>Purcell</a:t>
            </a:r>
            <a:r>
              <a:rPr lang="hr-HR" dirty="0"/>
              <a:t>: </a:t>
            </a:r>
            <a:r>
              <a:rPr lang="hr-HR" i="1" dirty="0" err="1"/>
              <a:t>Fie</a:t>
            </a:r>
            <a:r>
              <a:rPr lang="hr-HR" i="1" dirty="0"/>
              <a:t>, </a:t>
            </a:r>
            <a:r>
              <a:rPr lang="hr-HR" i="1" dirty="0" err="1"/>
              <a:t>nay</a:t>
            </a:r>
            <a:r>
              <a:rPr lang="hr-HR" i="1" dirty="0"/>
              <a:t>, </a:t>
            </a:r>
            <a:r>
              <a:rPr lang="hr-HR" i="1" dirty="0" err="1"/>
              <a:t>prethee</a:t>
            </a:r>
            <a:r>
              <a:rPr lang="hr-HR" i="1" dirty="0"/>
              <a:t>, John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223153FA-500F-4E54-A92B-F126A9F54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93084"/>
            <a:ext cx="7315200" cy="1526667"/>
          </a:xfrm>
          <a:solidFill>
            <a:srgbClr val="FFC000"/>
          </a:solidFill>
          <a:effectLst/>
        </p:spPr>
        <p:txBody>
          <a:bodyPr/>
          <a:lstStyle/>
          <a:p>
            <a:r>
              <a:rPr lang="hr-HR" dirty="0"/>
              <a:t>Ovo je kanon koji smo pjevali na prošlom satu. Klikni na ikonu da pokreneš zvuk, a zatim pokušaj pjevati drugi glas uz zvuk melodije s računala.</a:t>
            </a:r>
          </a:p>
          <a:p>
            <a:r>
              <a:rPr lang="hr-HR" dirty="0"/>
              <a:t>U kojem je tonalitetu napisan kanon?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DE3CFECC-9EEE-4FA2-B9B2-D98DEB7823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9790" y="2405336"/>
            <a:ext cx="7164678" cy="2827157"/>
          </a:xfrm>
          <a:prstGeom prst="rect">
            <a:avLst/>
          </a:prstGeom>
        </p:spPr>
      </p:pic>
      <p:pic>
        <p:nvPicPr>
          <p:cNvPr id="2" name="Purcell kanon septakordi">
            <a:hlinkClick r:id="" action="ppaction://media"/>
            <a:extLst>
              <a:ext uri="{FF2B5EF4-FFF2-40B4-BE49-F238E27FC236}">
                <a16:creationId xmlns:a16="http://schemas.microsoft.com/office/drawing/2014/main" id="{B0FCCFA6-12A0-4794-B47E-638EAB7A299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283698" y="541938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0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0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FA32CF0E-BD93-41A3-8A2E-031DC5C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Kvintakordi</a:t>
            </a:r>
            <a:r>
              <a:rPr lang="hr-HR" dirty="0"/>
              <a:t> - ponavljanje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223153FA-500F-4E54-A92B-F126A9F54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526667"/>
          </a:xfrm>
          <a:solidFill>
            <a:srgbClr val="FFC000"/>
          </a:solidFill>
        </p:spPr>
        <p:txBody>
          <a:bodyPr/>
          <a:lstStyle/>
          <a:p>
            <a:r>
              <a:rPr lang="hr-HR" dirty="0"/>
              <a:t>U kanonu nalazimo nekoliko rastavljenih akorda. U prvome dijelu kanona riječ je o </a:t>
            </a:r>
            <a:r>
              <a:rPr lang="hr-HR" dirty="0" err="1"/>
              <a:t>kvintakordima</a:t>
            </a:r>
            <a:r>
              <a:rPr lang="hr-HR" dirty="0"/>
              <a:t>. Imenuj ih, odredi im vrstu (durski, </a:t>
            </a:r>
            <a:r>
              <a:rPr lang="hr-HR" dirty="0" err="1"/>
              <a:t>molski</a:t>
            </a:r>
            <a:r>
              <a:rPr lang="hr-HR" dirty="0"/>
              <a:t>…), a zatim i stupanj kojem pripadaju.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7E7E7F6F-DB68-4D71-BD17-4670C4A95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90" y="2574013"/>
            <a:ext cx="7164678" cy="2827157"/>
          </a:xfrm>
          <a:prstGeom prst="rect">
            <a:avLst/>
          </a:prstGeom>
        </p:spPr>
      </p:pic>
      <p:sp>
        <p:nvSpPr>
          <p:cNvPr id="2" name="Elipsa 1">
            <a:extLst>
              <a:ext uri="{FF2B5EF4-FFF2-40B4-BE49-F238E27FC236}">
                <a16:creationId xmlns:a16="http://schemas.microsoft.com/office/drawing/2014/main" id="{92527D76-0971-4737-9D47-EF1A82680037}"/>
              </a:ext>
            </a:extLst>
          </p:cNvPr>
          <p:cNvSpPr/>
          <p:nvPr/>
        </p:nvSpPr>
        <p:spPr>
          <a:xfrm>
            <a:off x="5448300" y="2733675"/>
            <a:ext cx="792702" cy="6132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Elipsa 2">
            <a:extLst>
              <a:ext uri="{FF2B5EF4-FFF2-40B4-BE49-F238E27FC236}">
                <a16:creationId xmlns:a16="http://schemas.microsoft.com/office/drawing/2014/main" id="{91AD1F53-CBC4-4CB2-B9CC-AAB6CF2B482E}"/>
              </a:ext>
            </a:extLst>
          </p:cNvPr>
          <p:cNvSpPr/>
          <p:nvPr/>
        </p:nvSpPr>
        <p:spPr>
          <a:xfrm>
            <a:off x="7066624" y="2782827"/>
            <a:ext cx="792702" cy="6132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5BE34CFA-C90F-4C41-9EDF-562D4D6CD6B1}"/>
              </a:ext>
            </a:extLst>
          </p:cNvPr>
          <p:cNvSpPr/>
          <p:nvPr/>
        </p:nvSpPr>
        <p:spPr>
          <a:xfrm>
            <a:off x="8692718" y="2899715"/>
            <a:ext cx="792702" cy="6132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464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FA32CF0E-BD93-41A3-8A2E-031DC5C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Kvintakordi</a:t>
            </a:r>
            <a:r>
              <a:rPr lang="hr-HR" dirty="0"/>
              <a:t> - ponavljanje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223153FA-500F-4E54-A92B-F126A9F54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822649"/>
          </a:xfrm>
          <a:solidFill>
            <a:srgbClr val="FFC000"/>
          </a:solidFill>
        </p:spPr>
        <p:txBody>
          <a:bodyPr/>
          <a:lstStyle/>
          <a:p>
            <a:r>
              <a:rPr lang="hr-HR" dirty="0"/>
              <a:t>Ovo je rješenje prethodno postavljenog zadatka.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73E0AB20-C503-4C85-959F-BB720D327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591" y="2508520"/>
            <a:ext cx="4713668" cy="149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0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FA32CF0E-BD93-41A3-8A2E-031DC5C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Četverozvuci</a:t>
            </a:r>
            <a:endParaRPr lang="hr-HR" dirty="0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223153FA-500F-4E54-A92B-F126A9F54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142245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Osim </a:t>
            </a:r>
            <a:r>
              <a:rPr lang="hr-HR" dirty="0" err="1"/>
              <a:t>kvintakorda</a:t>
            </a:r>
            <a:r>
              <a:rPr lang="hr-HR" dirty="0"/>
              <a:t>, u kanonu nalazimo i druge rastavljene akorde. Jedan je od njih zaokružen na ovom slajdu. O kojem je akordu riječ? Koja je njegova funkcija, kako je građen?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948224E-FBB6-49D7-BA87-8C26496CA1B0}"/>
              </a:ext>
            </a:extLst>
          </p:cNvPr>
          <p:cNvSpPr txBox="1"/>
          <p:nvPr/>
        </p:nvSpPr>
        <p:spPr>
          <a:xfrm>
            <a:off x="3990511" y="5335483"/>
            <a:ext cx="5100222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hr-HR" sz="2000" dirty="0"/>
              <a:t>Kako nazivamo pojedine tonove u </a:t>
            </a:r>
            <a:r>
              <a:rPr lang="hr-HR" sz="2000" dirty="0" err="1"/>
              <a:t>septakordu</a:t>
            </a:r>
            <a:r>
              <a:rPr lang="hr-HR" sz="2000" dirty="0"/>
              <a:t>?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2EE4A503-9311-4DEB-BE72-A05F9FB9A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90" y="2021563"/>
            <a:ext cx="7164678" cy="2827157"/>
          </a:xfrm>
          <a:prstGeom prst="rect">
            <a:avLst/>
          </a:prstGeom>
        </p:spPr>
      </p:pic>
      <p:sp>
        <p:nvSpPr>
          <p:cNvPr id="2" name="Elipsa 1">
            <a:extLst>
              <a:ext uri="{FF2B5EF4-FFF2-40B4-BE49-F238E27FC236}">
                <a16:creationId xmlns:a16="http://schemas.microsoft.com/office/drawing/2014/main" id="{6D8904A6-2634-4807-B480-64AB828BDB48}"/>
              </a:ext>
            </a:extLst>
          </p:cNvPr>
          <p:cNvSpPr/>
          <p:nvPr/>
        </p:nvSpPr>
        <p:spPr>
          <a:xfrm>
            <a:off x="6818050" y="4095013"/>
            <a:ext cx="861134" cy="743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872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FA32CF0E-BD93-41A3-8A2E-031DC5C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Četverozvuci</a:t>
            </a:r>
            <a:endParaRPr lang="hr-HR" dirty="0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223153FA-500F-4E54-A92B-F126A9F54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526667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Riječ je o </a:t>
            </a:r>
            <a:r>
              <a:rPr lang="hr-HR" dirty="0" err="1"/>
              <a:t>septakordu</a:t>
            </a:r>
            <a:r>
              <a:rPr lang="hr-HR" dirty="0"/>
              <a:t> petog stupnja. Dominantne je funkcije. Svaki se septakord sastoji od temeljnog tona, terce, kvinte i septime. Ovaj se </a:t>
            </a:r>
            <a:r>
              <a:rPr lang="hr-HR" dirty="0" err="1"/>
              <a:t>septakord</a:t>
            </a:r>
            <a:r>
              <a:rPr lang="hr-HR" dirty="0"/>
              <a:t> sastoji od velike terce i čiste kvinte, što zajedno čini durski </a:t>
            </a:r>
            <a:r>
              <a:rPr lang="hr-HR" dirty="0" err="1"/>
              <a:t>kvintakord</a:t>
            </a:r>
            <a:r>
              <a:rPr lang="hr-HR" dirty="0"/>
              <a:t> te male </a:t>
            </a:r>
            <a:r>
              <a:rPr lang="hr-HR" dirty="0" err="1"/>
              <a:t>septime</a:t>
            </a:r>
            <a:r>
              <a:rPr lang="hr-HR" dirty="0"/>
              <a:t>, stoga se naziva i mali durski </a:t>
            </a:r>
            <a:r>
              <a:rPr lang="hr-HR" dirty="0" err="1"/>
              <a:t>septakord</a:t>
            </a:r>
            <a:r>
              <a:rPr lang="hr-HR" dirty="0"/>
              <a:t>.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D784399A-A17C-4329-985F-C175CDC81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112" y="2971800"/>
            <a:ext cx="3697713" cy="1314450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5F269DC6-4861-4337-AEF6-F6109A439837}"/>
              </a:ext>
            </a:extLst>
          </p:cNvPr>
          <p:cNvSpPr txBox="1"/>
          <p:nvPr/>
        </p:nvSpPr>
        <p:spPr>
          <a:xfrm>
            <a:off x="5591175" y="4362450"/>
            <a:ext cx="2084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MD              m            D</a:t>
            </a:r>
          </a:p>
          <a:p>
            <a:endParaRPr lang="hr-HR" dirty="0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B27059E2-0741-47F8-9BF3-9FC47E8A4EFA}"/>
              </a:ext>
            </a:extLst>
          </p:cNvPr>
          <p:cNvSpPr txBox="1"/>
          <p:nvPr/>
        </p:nvSpPr>
        <p:spPr>
          <a:xfrm>
            <a:off x="5975800" y="4314825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7                7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00C9D39-9861-439D-996A-BF7F09FB5F01}"/>
              </a:ext>
            </a:extLst>
          </p:cNvPr>
          <p:cNvSpPr txBox="1"/>
          <p:nvPr/>
        </p:nvSpPr>
        <p:spPr>
          <a:xfrm>
            <a:off x="7534275" y="4210050"/>
            <a:ext cx="269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5</a:t>
            </a:r>
          </a:p>
          <a:p>
            <a:r>
              <a:rPr lang="hr-HR" sz="16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1066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EC108-6422-47FD-9544-16B9ED2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Septakordi</a:t>
            </a:r>
            <a:r>
              <a:rPr lang="hr-HR" dirty="0"/>
              <a:t> u duru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76D9D-BB6A-42B6-8F08-688F1E1E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9"/>
            <a:ext cx="7315200" cy="1026836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U istome dijelu kanona možemo uočiti još nekoliko </a:t>
            </a:r>
            <a:r>
              <a:rPr lang="hr-HR" dirty="0" err="1"/>
              <a:t>četverozvuka</a:t>
            </a:r>
            <a:r>
              <a:rPr lang="hr-HR" dirty="0"/>
              <a:t> (</a:t>
            </a:r>
            <a:r>
              <a:rPr lang="hr-HR" dirty="0" err="1"/>
              <a:t>septakorda</a:t>
            </a:r>
            <a:r>
              <a:rPr lang="hr-HR" dirty="0"/>
              <a:t>). Prepiši ih u kajdanku ovako kako su i ovdje izdvojeni.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990F11C-DB92-4AD0-97C2-68BA55101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90" y="1923261"/>
            <a:ext cx="7164678" cy="2827157"/>
          </a:xfrm>
          <a:prstGeom prst="rect">
            <a:avLst/>
          </a:prstGeom>
        </p:spPr>
      </p:pic>
      <p:sp>
        <p:nvSpPr>
          <p:cNvPr id="5" name="Elipsa 4">
            <a:extLst>
              <a:ext uri="{FF2B5EF4-FFF2-40B4-BE49-F238E27FC236}">
                <a16:creationId xmlns:a16="http://schemas.microsoft.com/office/drawing/2014/main" id="{20EF8059-C13F-40E5-9ADC-01B34C621031}"/>
              </a:ext>
            </a:extLst>
          </p:cNvPr>
          <p:cNvSpPr/>
          <p:nvPr/>
        </p:nvSpPr>
        <p:spPr>
          <a:xfrm>
            <a:off x="5122416" y="4048678"/>
            <a:ext cx="807868" cy="7550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FC7ACAFC-A0FD-4408-B76D-3428E5D9BC97}"/>
              </a:ext>
            </a:extLst>
          </p:cNvPr>
          <p:cNvSpPr/>
          <p:nvPr/>
        </p:nvSpPr>
        <p:spPr>
          <a:xfrm>
            <a:off x="5967273" y="4041278"/>
            <a:ext cx="807868" cy="7550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4AE4EB88-D61E-4F39-841C-0EE21A1AF674}"/>
              </a:ext>
            </a:extLst>
          </p:cNvPr>
          <p:cNvSpPr/>
          <p:nvPr/>
        </p:nvSpPr>
        <p:spPr>
          <a:xfrm>
            <a:off x="7680671" y="4059034"/>
            <a:ext cx="807868" cy="7550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437F876F-4475-4A5B-8580-50AF484D8ED5}"/>
              </a:ext>
            </a:extLst>
          </p:cNvPr>
          <p:cNvSpPr/>
          <p:nvPr/>
        </p:nvSpPr>
        <p:spPr>
          <a:xfrm>
            <a:off x="8528396" y="4030459"/>
            <a:ext cx="807868" cy="7550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637C40EA-2E35-4530-AD76-67011B74E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245" y="5318598"/>
            <a:ext cx="5442011" cy="75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7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EC108-6422-47FD-9544-16B9ED2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Septakordi</a:t>
            </a:r>
            <a:r>
              <a:rPr lang="hr-HR" dirty="0"/>
              <a:t> u duru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76D9D-BB6A-42B6-8F08-688F1E1E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9"/>
            <a:ext cx="7315200" cy="1026836"/>
          </a:xfrm>
          <a:solidFill>
            <a:srgbClr val="92D050"/>
          </a:solidFill>
        </p:spPr>
        <p:txBody>
          <a:bodyPr/>
          <a:lstStyle/>
          <a:p>
            <a:r>
              <a:rPr lang="hr-HR" dirty="0"/>
              <a:t>Prvi se od njih sastoji od smanjenog </a:t>
            </a:r>
            <a:r>
              <a:rPr lang="hr-HR" dirty="0" err="1"/>
              <a:t>kvintakorda</a:t>
            </a:r>
            <a:r>
              <a:rPr lang="hr-HR" dirty="0"/>
              <a:t> i male </a:t>
            </a:r>
            <a:r>
              <a:rPr lang="hr-HR" dirty="0" err="1"/>
              <a:t>septime</a:t>
            </a:r>
            <a:r>
              <a:rPr lang="hr-HR" dirty="0"/>
              <a:t>, stoga ga nazivamo malim smanjenim </a:t>
            </a:r>
            <a:r>
              <a:rPr lang="hr-HR" dirty="0" err="1"/>
              <a:t>septakordom</a:t>
            </a:r>
            <a:r>
              <a:rPr lang="hr-HR" dirty="0"/>
              <a:t>. Pokušaj otkriti nazive ostalih </a:t>
            </a:r>
            <a:r>
              <a:rPr lang="hr-HR" dirty="0" err="1"/>
              <a:t>septakorda</a:t>
            </a:r>
            <a:r>
              <a:rPr lang="hr-HR" dirty="0"/>
              <a:t>!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519E579-04B7-4711-937B-36A7EF0FC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222" y="2181528"/>
            <a:ext cx="2947482" cy="1245343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37E99D88-F56E-48BC-BAD1-ECF8B02FB35E}"/>
              </a:ext>
            </a:extLst>
          </p:cNvPr>
          <p:cNvSpPr txBox="1"/>
          <p:nvPr/>
        </p:nvSpPr>
        <p:spPr>
          <a:xfrm>
            <a:off x="5086813" y="3150092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MS          m          S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3C54A2A9-4715-4C64-A926-9A8AC3CB89FE}"/>
              </a:ext>
            </a:extLst>
          </p:cNvPr>
          <p:cNvSpPr txBox="1"/>
          <p:nvPr/>
        </p:nvSpPr>
        <p:spPr>
          <a:xfrm>
            <a:off x="5477518" y="3111166"/>
            <a:ext cx="12500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/>
              <a:t>7           7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FD9D548-0EF5-4140-BA4F-214DC2C220CE}"/>
              </a:ext>
            </a:extLst>
          </p:cNvPr>
          <p:cNvSpPr txBox="1"/>
          <p:nvPr/>
        </p:nvSpPr>
        <p:spPr>
          <a:xfrm>
            <a:off x="6698213" y="3028158"/>
            <a:ext cx="2973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600" dirty="0"/>
              <a:t>5</a:t>
            </a:r>
          </a:p>
          <a:p>
            <a:r>
              <a:rPr lang="hr-HR" sz="16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7618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EC108-6422-47FD-9544-16B9ED2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Septakordi</a:t>
            </a:r>
            <a:r>
              <a:rPr lang="hr-HR" dirty="0"/>
              <a:t> u duru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76D9D-BB6A-42B6-8F08-688F1E1E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381942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hr-HR" dirty="0"/>
              <a:t>Ovo je rješenje prethodno postavljenog zadatka. Jesi li i sam/sama sve točno riješio/riješila?</a:t>
            </a:r>
          </a:p>
          <a:p>
            <a:r>
              <a:rPr lang="hr-HR" dirty="0"/>
              <a:t>Ispod svakog je </a:t>
            </a:r>
            <a:r>
              <a:rPr lang="hr-HR" dirty="0" err="1"/>
              <a:t>septakorda</a:t>
            </a:r>
            <a:r>
              <a:rPr lang="hr-HR" dirty="0"/>
              <a:t> ikona sa zvukom. Poslušaj kako zvuče pojedini </a:t>
            </a:r>
            <a:r>
              <a:rPr lang="hr-HR" dirty="0" err="1"/>
              <a:t>septakordi</a:t>
            </a:r>
            <a:r>
              <a:rPr lang="hr-HR" dirty="0"/>
              <a:t>!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6FC57CF3-4FD8-4599-A77D-A582104783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73400" y="2751306"/>
            <a:ext cx="7211067" cy="1573044"/>
          </a:xfrm>
          <a:prstGeom prst="rect">
            <a:avLst/>
          </a:prstGeom>
        </p:spPr>
      </p:pic>
      <p:pic>
        <p:nvPicPr>
          <p:cNvPr id="4" name="fis a c e">
            <a:hlinkClick r:id="" action="ppaction://media"/>
            <a:extLst>
              <a:ext uri="{FF2B5EF4-FFF2-40B4-BE49-F238E27FC236}">
                <a16:creationId xmlns:a16="http://schemas.microsoft.com/office/drawing/2014/main" id="{E9B2476B-F210-457D-BA84-6775F9FD28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990389" y="4835773"/>
            <a:ext cx="487363" cy="487363"/>
          </a:xfrm>
          <a:prstGeom prst="rect">
            <a:avLst/>
          </a:prstGeom>
        </p:spPr>
      </p:pic>
      <p:pic>
        <p:nvPicPr>
          <p:cNvPr id="8" name="e g h d">
            <a:hlinkClick r:id="" action="ppaction://media"/>
            <a:extLst>
              <a:ext uri="{FF2B5EF4-FFF2-40B4-BE49-F238E27FC236}">
                <a16:creationId xmlns:a16="http://schemas.microsoft.com/office/drawing/2014/main" id="{43B42FD9-B075-4ADF-92AD-7BA9713C23B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836950" y="4835775"/>
            <a:ext cx="487363" cy="487363"/>
          </a:xfrm>
          <a:prstGeom prst="rect">
            <a:avLst/>
          </a:prstGeom>
        </p:spPr>
      </p:pic>
      <p:pic>
        <p:nvPicPr>
          <p:cNvPr id="9" name="c e g h">
            <a:hlinkClick r:id="" action="ppaction://media"/>
            <a:extLst>
              <a:ext uri="{FF2B5EF4-FFF2-40B4-BE49-F238E27FC236}">
                <a16:creationId xmlns:a16="http://schemas.microsoft.com/office/drawing/2014/main" id="{F5D39FD3-2217-4B9B-96AC-417EE65CD59E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532584" y="482689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4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0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kvir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TM03457475[[fn=Okvir]]</Template>
  <TotalTime>269</TotalTime>
  <Words>545</Words>
  <Application>Microsoft Office PowerPoint</Application>
  <PresentationFormat>Widescreen</PresentationFormat>
  <Paragraphs>62</Paragraphs>
  <Slides>16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Corbel</vt:lpstr>
      <vt:lpstr>Times New Roman</vt:lpstr>
      <vt:lpstr>Wingdings 2</vt:lpstr>
      <vt:lpstr>Okvir</vt:lpstr>
      <vt:lpstr>Septakordi u duru</vt:lpstr>
      <vt:lpstr>Henry Purcell: Fie, nay, prethee, John</vt:lpstr>
      <vt:lpstr>Kvintakordi - ponavljanje</vt:lpstr>
      <vt:lpstr>Kvintakordi - ponavljanje</vt:lpstr>
      <vt:lpstr>Četverozvuci</vt:lpstr>
      <vt:lpstr>Četverozvuci</vt:lpstr>
      <vt:lpstr>Septakordi u duru</vt:lpstr>
      <vt:lpstr>Septakordi u duru</vt:lpstr>
      <vt:lpstr>Septakordi u duru</vt:lpstr>
      <vt:lpstr>Vježbanje</vt:lpstr>
      <vt:lpstr>Vježbanje</vt:lpstr>
      <vt:lpstr>Vježbanje</vt:lpstr>
      <vt:lpstr>Vježbanje</vt:lpstr>
      <vt:lpstr>Ponavljanje</vt:lpstr>
      <vt:lpstr>I za kraj…</vt:lpstr>
      <vt:lpstr>Gotovi smo za danas! Nije bilo teško, zar ne? Sljedeći sat nastavljamo otkrivati septakorde, a o njima ćete učiti i na nastavi Harmonije!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Septakordi u duru</dc:title>
  <dc:creator>Martina Belković</dc:creator>
  <cp:lastModifiedBy>Mirjana Futač-Homen</cp:lastModifiedBy>
  <cp:revision>31</cp:revision>
  <dcterms:created xsi:type="dcterms:W3CDTF">2021-05-16T06:32:44Z</dcterms:created>
  <dcterms:modified xsi:type="dcterms:W3CDTF">2021-05-20T09:14:11Z</dcterms:modified>
</cp:coreProperties>
</file>