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9144000" cy="6858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26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9923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9923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9923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9923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9923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5673" y="305942"/>
            <a:ext cx="3696335" cy="690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0416" y="1822450"/>
            <a:ext cx="6788150" cy="3814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16061" y="6287224"/>
            <a:ext cx="899159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9923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3.pn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3439795">
              <a:lnSpc>
                <a:spcPct val="100000"/>
              </a:lnSpc>
            </a:pPr>
            <a:r>
              <a:rPr sz="180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Free </a:t>
            </a: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5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775585" cy="0"/>
          </a:xfrm>
          <a:custGeom>
            <a:avLst/>
            <a:gdLst/>
            <a:ahLst/>
            <a:cxnLst/>
            <a:rect l="l" t="t" r="r" b="b"/>
            <a:pathLst>
              <a:path w="2775585">
                <a:moveTo>
                  <a:pt x="0" y="0"/>
                </a:moveTo>
                <a:lnTo>
                  <a:pt x="2775204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034796" y="2013204"/>
            <a:ext cx="7754111" cy="897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011679" y="2683764"/>
            <a:ext cx="5644896" cy="897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68044" y="2174621"/>
            <a:ext cx="6893559" cy="136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9330" marR="5080" indent="-977265">
              <a:lnSpc>
                <a:spcPct val="100000"/>
              </a:lnSpc>
              <a:tabLst>
                <a:tab pos="2574925" algn="l"/>
              </a:tabLst>
            </a:pPr>
            <a:r>
              <a:rPr dirty="0"/>
              <a:t>Kako napraviti dobru</a:t>
            </a:r>
            <a:r>
              <a:rPr spc="-85" dirty="0"/>
              <a:t> </a:t>
            </a:r>
            <a:r>
              <a:rPr dirty="0"/>
              <a:t>Power  Point	prezentaciju?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96941" y="5899302"/>
            <a:ext cx="38798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r-HR" sz="1400" b="1" i="1" dirty="0" smtClean="0">
                <a:latin typeface="Arial"/>
                <a:cs typeface="Arial"/>
              </a:rPr>
              <a:t>Danijel Markić</a:t>
            </a:r>
            <a:r>
              <a:rPr sz="1400" i="1" dirty="0" smtClean="0">
                <a:latin typeface="Arial"/>
                <a:cs typeface="Arial"/>
              </a:rPr>
              <a:t>, </a:t>
            </a:r>
            <a:r>
              <a:rPr sz="1400" i="1" dirty="0">
                <a:latin typeface="Arial"/>
                <a:cs typeface="Arial"/>
              </a:rPr>
              <a:t>prof </a:t>
            </a:r>
            <a:r>
              <a:rPr lang="hr-HR" sz="1400" i="1" dirty="0" smtClean="0">
                <a:latin typeface="Arial"/>
                <a:cs typeface="Arial"/>
              </a:rPr>
              <a:t>fizike</a:t>
            </a:r>
            <a:r>
              <a:rPr lang="hr-HR" sz="1400" i="1" dirty="0">
                <a:latin typeface="Arial"/>
                <a:cs typeface="Arial"/>
              </a:rPr>
              <a:t> </a:t>
            </a:r>
            <a:r>
              <a:rPr sz="1400" i="1" dirty="0" err="1" smtClean="0">
                <a:latin typeface="Arial"/>
                <a:cs typeface="Arial"/>
              </a:rPr>
              <a:t>i</a:t>
            </a:r>
            <a:r>
              <a:rPr lang="hr-HR" sz="1400" i="1" dirty="0" smtClean="0">
                <a:latin typeface="Arial"/>
                <a:cs typeface="Arial"/>
              </a:rPr>
              <a:t> </a:t>
            </a:r>
            <a:r>
              <a:rPr sz="1400" i="1" dirty="0" err="1" smtClean="0">
                <a:latin typeface="Arial"/>
                <a:cs typeface="Arial"/>
              </a:rPr>
              <a:t>informatike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3439795">
              <a:lnSpc>
                <a:spcPct val="100000"/>
              </a:lnSpc>
            </a:pPr>
            <a:r>
              <a:rPr sz="180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Free </a:t>
            </a: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5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775585" cy="0"/>
          </a:xfrm>
          <a:custGeom>
            <a:avLst/>
            <a:gdLst/>
            <a:ahLst/>
            <a:cxnLst/>
            <a:rect l="l" t="t" r="r" b="b"/>
            <a:pathLst>
              <a:path w="2775585">
                <a:moveTo>
                  <a:pt x="0" y="0"/>
                </a:moveTo>
                <a:lnTo>
                  <a:pt x="2775204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2679" y="144779"/>
            <a:ext cx="4399788" cy="897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Izbor</a:t>
            </a:r>
            <a:r>
              <a:rPr spc="-70" dirty="0"/>
              <a:t> </a:t>
            </a:r>
            <a:r>
              <a:rPr dirty="0"/>
              <a:t>pozadine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636521"/>
            <a:ext cx="7548880" cy="3717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Koristiti </a:t>
            </a:r>
            <a:r>
              <a:rPr sz="2800" dirty="0">
                <a:latin typeface="Arial"/>
                <a:cs typeface="Arial"/>
              </a:rPr>
              <a:t>jednostavne, privlačne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pozadine</a:t>
            </a:r>
          </a:p>
          <a:p>
            <a:pPr marL="355600" indent="-342900">
              <a:lnSpc>
                <a:spcPct val="100000"/>
              </a:lnSpc>
              <a:spcBef>
                <a:spcPts val="18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Na </a:t>
            </a:r>
            <a:r>
              <a:rPr sz="2800" dirty="0">
                <a:latin typeface="Arial"/>
                <a:cs typeface="Arial"/>
              </a:rPr>
              <a:t>Internetu </a:t>
            </a:r>
            <a:r>
              <a:rPr sz="2800" spc="-5" dirty="0">
                <a:latin typeface="Arial"/>
                <a:cs typeface="Arial"/>
              </a:rPr>
              <a:t>možete </a:t>
            </a:r>
            <a:r>
              <a:rPr sz="2800" dirty="0">
                <a:latin typeface="Arial"/>
                <a:cs typeface="Arial"/>
              </a:rPr>
              <a:t>naći </a:t>
            </a:r>
            <a:r>
              <a:rPr sz="2800" spc="-5" dirty="0">
                <a:latin typeface="Arial"/>
                <a:cs typeface="Arial"/>
              </a:rPr>
              <a:t>gomilu</a:t>
            </a:r>
            <a:r>
              <a:rPr sz="2800" dirty="0">
                <a:latin typeface="Arial"/>
                <a:cs typeface="Arial"/>
              </a:rPr>
              <a:t> besplatnih</a:t>
            </a:r>
          </a:p>
          <a:p>
            <a:pPr marL="355600">
              <a:lnSpc>
                <a:spcPct val="100000"/>
              </a:lnSpc>
            </a:pPr>
            <a:r>
              <a:rPr sz="2800" spc="-5" dirty="0" smtClean="0">
                <a:latin typeface="Arial"/>
                <a:cs typeface="Arial"/>
              </a:rPr>
              <a:t>Power</a:t>
            </a:r>
            <a:r>
              <a:rPr lang="hr-HR" sz="2800" spc="-5" dirty="0" smtClean="0">
                <a:latin typeface="Arial"/>
                <a:cs typeface="Arial"/>
              </a:rPr>
              <a:t>P</a:t>
            </a:r>
            <a:r>
              <a:rPr sz="2800" dirty="0" err="1" smtClean="0">
                <a:latin typeface="Arial"/>
                <a:cs typeface="Arial"/>
              </a:rPr>
              <a:t>oint</a:t>
            </a:r>
            <a:r>
              <a:rPr sz="2800" spc="-5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template-a</a:t>
            </a:r>
          </a:p>
          <a:p>
            <a:pPr marL="355600" indent="-342900">
              <a:lnSpc>
                <a:spcPct val="100000"/>
              </a:lnSpc>
              <a:spcBef>
                <a:spcPts val="18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Ako se </a:t>
            </a:r>
            <a:r>
              <a:rPr sz="2800" dirty="0">
                <a:latin typeface="Arial"/>
                <a:cs typeface="Arial"/>
              </a:rPr>
              <a:t>prezentacija prikazuje na platnu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(zidu)</a:t>
            </a:r>
          </a:p>
          <a:p>
            <a:pPr marL="355600">
              <a:lnSpc>
                <a:spcPct val="100000"/>
              </a:lnSpc>
            </a:pPr>
            <a:r>
              <a:rPr sz="2800" dirty="0" err="1">
                <a:latin typeface="Arial"/>
                <a:cs typeface="Arial"/>
              </a:rPr>
              <a:t>bolje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je</a:t>
            </a:r>
            <a:r>
              <a:rPr lang="hr-HR" sz="2800" dirty="0" smtClean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koristiti</a:t>
            </a:r>
            <a:r>
              <a:rPr sz="2800" dirty="0" smtClean="0">
                <a:latin typeface="Arial"/>
                <a:cs typeface="Arial"/>
              </a:rPr>
              <a:t> </a:t>
            </a:r>
            <a:r>
              <a:rPr sz="2800" smtClean="0">
                <a:latin typeface="Arial"/>
                <a:cs typeface="Arial"/>
              </a:rPr>
              <a:t>sv</a:t>
            </a:r>
            <a:r>
              <a:rPr lang="hr-HR" sz="2800" smtClean="0">
                <a:latin typeface="Arial"/>
                <a:cs typeface="Arial"/>
              </a:rPr>
              <a:t>j</a:t>
            </a:r>
            <a:r>
              <a:rPr sz="2800" dirty="0" err="1" smtClean="0">
                <a:latin typeface="Arial"/>
                <a:cs typeface="Arial"/>
              </a:rPr>
              <a:t>etlije</a:t>
            </a:r>
            <a:r>
              <a:rPr sz="2800" spc="-90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pozadine</a:t>
            </a:r>
          </a:p>
          <a:p>
            <a:pPr marL="355600" marR="304165" indent="-342900">
              <a:lnSpc>
                <a:spcPct val="100000"/>
              </a:lnSpc>
              <a:spcBef>
                <a:spcPts val="18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Koristite istu pozadinu na </a:t>
            </a:r>
            <a:r>
              <a:rPr sz="2800" dirty="0">
                <a:latin typeface="Arial"/>
                <a:cs typeface="Arial"/>
              </a:rPr>
              <a:t>svim </a:t>
            </a:r>
            <a:r>
              <a:rPr sz="2800" spc="-5" dirty="0">
                <a:latin typeface="Arial"/>
                <a:cs typeface="Arial"/>
              </a:rPr>
              <a:t>slajdovima u  </a:t>
            </a:r>
            <a:r>
              <a:rPr sz="2800" dirty="0">
                <a:latin typeface="Arial"/>
                <a:cs typeface="Arial"/>
              </a:rPr>
              <a:t>prezentaciji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3439795">
              <a:lnSpc>
                <a:spcPct val="100000"/>
              </a:lnSpc>
            </a:pPr>
            <a:r>
              <a:rPr sz="180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Free </a:t>
            </a: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Powerpoint</a:t>
            </a:r>
            <a:r>
              <a:rPr sz="1800" spc="-5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39540" y="6538277"/>
            <a:ext cx="2775585" cy="0"/>
          </a:xfrm>
          <a:custGeom>
            <a:avLst/>
            <a:gdLst/>
            <a:ahLst/>
            <a:cxnLst/>
            <a:rect l="l" t="t" r="r" b="b"/>
            <a:pathLst>
              <a:path w="2775585">
                <a:moveTo>
                  <a:pt x="0" y="0"/>
                </a:moveTo>
                <a:lnTo>
                  <a:pt x="2775204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R="170815" algn="r">
              <a:lnSpc>
                <a:spcPct val="100000"/>
              </a:lnSpc>
            </a:pPr>
            <a:r>
              <a:rPr sz="1800" b="1" spc="-5" dirty="0">
                <a:solidFill>
                  <a:srgbClr val="499237"/>
                </a:solidFill>
                <a:latin typeface="Arial"/>
                <a:cs typeface="Arial"/>
              </a:rPr>
              <a:t>Page</a:t>
            </a:r>
            <a:r>
              <a:rPr sz="1800" b="1" spc="-95" dirty="0">
                <a:solidFill>
                  <a:srgbClr val="499237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499237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05000" y="381000"/>
            <a:ext cx="660209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rgbClr val="FF0000"/>
                </a:solidFill>
                <a:latin typeface="Arial"/>
                <a:cs typeface="Arial"/>
              </a:rPr>
              <a:t>Prim</a:t>
            </a:r>
            <a:r>
              <a:rPr lang="hr-HR" sz="3600" b="1" dirty="0" smtClean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3600" b="1" dirty="0" err="1" smtClean="0">
                <a:solidFill>
                  <a:srgbClr val="FF0000"/>
                </a:solidFill>
                <a:latin typeface="Arial"/>
                <a:cs typeface="Arial"/>
              </a:rPr>
              <a:t>er</a:t>
            </a:r>
            <a:r>
              <a:rPr sz="3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loše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izabrane</a:t>
            </a:r>
            <a:r>
              <a:rPr sz="36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pozadine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8599" y="2143125"/>
            <a:ext cx="7858125" cy="2308860"/>
          </a:xfrm>
          <a:prstGeom prst="rect">
            <a:avLst/>
          </a:prstGeom>
          <a:solidFill>
            <a:srgbClr val="FFFFFF">
              <a:alpha val="45881"/>
            </a:srgbClr>
          </a:solidFill>
          <a:ln w="25399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421640" indent="-34353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422275" algn="l"/>
              </a:tabLst>
            </a:pPr>
            <a:r>
              <a:rPr sz="3600" b="1" spc="-15" dirty="0">
                <a:solidFill>
                  <a:srgbClr val="0D0D0D"/>
                </a:solidFill>
                <a:latin typeface="Times New Roman"/>
                <a:cs typeface="Times New Roman"/>
              </a:rPr>
              <a:t>Prešareno</a:t>
            </a:r>
            <a:endParaRPr sz="3600">
              <a:latin typeface="Times New Roman"/>
              <a:cs typeface="Times New Roman"/>
            </a:endParaRPr>
          </a:p>
          <a:p>
            <a:pPr marL="421640" indent="-343535">
              <a:lnSpc>
                <a:spcPct val="100000"/>
              </a:lnSpc>
              <a:buFont typeface="Arial"/>
              <a:buChar char="•"/>
              <a:tabLst>
                <a:tab pos="422275" algn="l"/>
              </a:tabLst>
            </a:pPr>
            <a:r>
              <a:rPr sz="3600" b="1" dirty="0">
                <a:solidFill>
                  <a:srgbClr val="0D0D0D"/>
                </a:solidFill>
                <a:latin typeface="Times New Roman"/>
                <a:cs typeface="Times New Roman"/>
              </a:rPr>
              <a:t>Nečitko</a:t>
            </a:r>
            <a:endParaRPr sz="3600">
              <a:latin typeface="Times New Roman"/>
              <a:cs typeface="Times New Roman"/>
            </a:endParaRPr>
          </a:p>
          <a:p>
            <a:pPr marL="421640" indent="-343535">
              <a:lnSpc>
                <a:spcPct val="100000"/>
              </a:lnSpc>
              <a:buFont typeface="Arial"/>
              <a:buChar char="•"/>
              <a:tabLst>
                <a:tab pos="422275" algn="l"/>
              </a:tabLst>
            </a:pPr>
            <a:r>
              <a:rPr sz="3600" b="1" dirty="0">
                <a:solidFill>
                  <a:srgbClr val="0D0D0D"/>
                </a:solidFill>
                <a:latin typeface="Times New Roman"/>
                <a:cs typeface="Times New Roman"/>
              </a:rPr>
              <a:t>DRŽITE SE POZADINE</a:t>
            </a:r>
            <a:r>
              <a:rPr sz="3600" b="1" spc="-8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KOJU</a:t>
            </a:r>
            <a:endParaRPr sz="3600">
              <a:latin typeface="Times New Roman"/>
              <a:cs typeface="Times New Roman"/>
            </a:endParaRPr>
          </a:p>
          <a:p>
            <a:pPr marL="421640">
              <a:lnSpc>
                <a:spcPct val="100000"/>
              </a:lnSpc>
            </a:pPr>
            <a:r>
              <a:rPr sz="3600" b="1" dirty="0">
                <a:solidFill>
                  <a:srgbClr val="0D0D0D"/>
                </a:solidFill>
                <a:latin typeface="Times New Roman"/>
                <a:cs typeface="Times New Roman"/>
              </a:rPr>
              <a:t>KORISITITE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3439795">
              <a:lnSpc>
                <a:spcPct val="100000"/>
              </a:lnSpc>
            </a:pPr>
            <a:r>
              <a:rPr sz="180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Free </a:t>
            </a: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5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775585" cy="0"/>
          </a:xfrm>
          <a:custGeom>
            <a:avLst/>
            <a:gdLst/>
            <a:ahLst/>
            <a:cxnLst/>
            <a:rect l="l" t="t" r="r" b="b"/>
            <a:pathLst>
              <a:path w="2775585">
                <a:moveTo>
                  <a:pt x="0" y="0"/>
                </a:moveTo>
                <a:lnTo>
                  <a:pt x="2775204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5435" y="144779"/>
            <a:ext cx="4492752" cy="897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78048" y="305942"/>
            <a:ext cx="3787140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Uklapanje</a:t>
            </a:r>
            <a:r>
              <a:rPr spc="-85" dirty="0"/>
              <a:t> </a:t>
            </a:r>
            <a:r>
              <a:rPr dirty="0"/>
              <a:t>slika</a:t>
            </a:r>
          </a:p>
        </p:txBody>
      </p:sp>
      <p:sp>
        <p:nvSpPr>
          <p:cNvPr id="7" name="object 7"/>
          <p:cNvSpPr/>
          <p:nvPr/>
        </p:nvSpPr>
        <p:spPr>
          <a:xfrm>
            <a:off x="5117590" y="1425193"/>
            <a:ext cx="4019550" cy="3146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9600" y="1651928"/>
            <a:ext cx="8322158" cy="308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 err="1" smtClean="0">
                <a:latin typeface="Arial"/>
                <a:cs typeface="Arial"/>
              </a:rPr>
              <a:t>Organiz</a:t>
            </a:r>
            <a:r>
              <a:rPr lang="hr-HR" sz="2000" dirty="0" err="1" smtClean="0">
                <a:latin typeface="Arial"/>
                <a:cs typeface="Arial"/>
              </a:rPr>
              <a:t>irani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slajd </a:t>
            </a:r>
            <a:r>
              <a:rPr sz="2000" dirty="0" err="1">
                <a:latin typeface="Arial"/>
                <a:cs typeface="Arial"/>
              </a:rPr>
              <a:t>treba</a:t>
            </a:r>
            <a:r>
              <a:rPr sz="2000" dirty="0">
                <a:latin typeface="Arial"/>
                <a:cs typeface="Arial"/>
              </a:rPr>
              <a:t> </a:t>
            </a:r>
            <a:r>
              <a:rPr lang="hr-HR" sz="2000" dirty="0" smtClean="0">
                <a:latin typeface="Arial"/>
                <a:cs typeface="Arial"/>
              </a:rPr>
              <a:t>imati</a:t>
            </a:r>
            <a:endParaRPr sz="20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040"/>
              </a:spcBef>
              <a:buSzPct val="77777"/>
              <a:buChar char="–"/>
              <a:tabLst>
                <a:tab pos="803275" algn="l"/>
                <a:tab pos="803910" algn="l"/>
              </a:tabLst>
            </a:pPr>
            <a:r>
              <a:rPr sz="1800" spc="-5" dirty="0">
                <a:latin typeface="Arial"/>
                <a:cs typeface="Arial"/>
              </a:rPr>
              <a:t>dobar raspored slika 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teksta</a:t>
            </a:r>
          </a:p>
          <a:p>
            <a:pPr marL="756285" marR="3971290" lvl="1" indent="-286385">
              <a:lnSpc>
                <a:spcPct val="100000"/>
              </a:lnSpc>
              <a:spcBef>
                <a:spcPts val="1035"/>
              </a:spcBef>
              <a:buChar char="–"/>
              <a:tabLst>
                <a:tab pos="756285" algn="l"/>
                <a:tab pos="756920" algn="l"/>
                <a:tab pos="1985645" algn="l"/>
              </a:tabLst>
            </a:pPr>
            <a:r>
              <a:rPr sz="1800" spc="-5" dirty="0">
                <a:latin typeface="Arial"/>
                <a:cs typeface="Arial"/>
              </a:rPr>
              <a:t>objašnjenje za sliku je  dobrodošlo ako slika </a:t>
            </a:r>
            <a:r>
              <a:rPr sz="1800" spc="-10" dirty="0" err="1">
                <a:latin typeface="Arial"/>
                <a:cs typeface="Arial"/>
              </a:rPr>
              <a:t>nije</a:t>
            </a:r>
            <a:r>
              <a:rPr sz="1800" spc="-10" dirty="0">
                <a:latin typeface="Arial"/>
                <a:cs typeface="Arial"/>
              </a:rPr>
              <a:t>  </a:t>
            </a:r>
            <a:r>
              <a:rPr sz="1800" spc="-5" dirty="0" err="1" smtClean="0">
                <a:latin typeface="Arial"/>
                <a:cs typeface="Arial"/>
              </a:rPr>
              <a:t>objašnjena</a:t>
            </a:r>
            <a:r>
              <a:rPr lang="hr-HR" sz="1800" spc="-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u</a:t>
            </a:r>
            <a:r>
              <a:rPr sz="1800" spc="-80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tezama</a:t>
            </a:r>
            <a:endParaRPr sz="1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0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NE postavljajte sliku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ispod</a:t>
            </a:r>
            <a:endParaRPr sz="18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teksta, nečitko </a:t>
            </a:r>
            <a:r>
              <a:rPr sz="1800" dirty="0">
                <a:latin typeface="Arial"/>
                <a:cs typeface="Arial"/>
              </a:rPr>
              <a:t>je i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nejasno</a:t>
            </a:r>
            <a:endParaRPr sz="1800" dirty="0">
              <a:latin typeface="Arial"/>
              <a:cs typeface="Arial"/>
            </a:endParaRPr>
          </a:p>
          <a:p>
            <a:pPr marL="756285" marR="3411220" lvl="1" indent="-286385">
              <a:lnSpc>
                <a:spcPct val="100000"/>
              </a:lnSpc>
              <a:spcBef>
                <a:spcPts val="10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neka </a:t>
            </a:r>
            <a:r>
              <a:rPr sz="1800" dirty="0">
                <a:latin typeface="Arial"/>
                <a:cs typeface="Arial"/>
              </a:rPr>
              <a:t>tekst </a:t>
            </a:r>
            <a:r>
              <a:rPr sz="1800" spc="-5" dirty="0" err="1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slika</a:t>
            </a:r>
            <a:r>
              <a:rPr lang="hr-HR" sz="1800" spc="-5" dirty="0" smtClean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počinju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 </a:t>
            </a:r>
            <a:r>
              <a:rPr sz="1800" spc="-5" dirty="0" err="1">
                <a:latin typeface="Arial"/>
                <a:cs typeface="Arial"/>
              </a:rPr>
              <a:t>istoj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hr-HR" sz="1800" spc="-5" dirty="0" smtClean="0">
                <a:latin typeface="Arial"/>
                <a:cs typeface="Arial"/>
              </a:rPr>
              <a:t>ravnini</a:t>
            </a:r>
          </a:p>
          <a:p>
            <a:pPr marL="1155065" lvl="2" indent="-228600">
              <a:lnSpc>
                <a:spcPct val="100000"/>
              </a:lnSpc>
              <a:spcBef>
                <a:spcPts val="940"/>
              </a:spcBef>
              <a:buChar char="•"/>
              <a:tabLst>
                <a:tab pos="1155065" algn="l"/>
                <a:tab pos="1155700" algn="l"/>
              </a:tabLst>
            </a:pPr>
            <a:r>
              <a:rPr sz="1400" dirty="0" smtClean="0">
                <a:latin typeface="Arial"/>
                <a:cs typeface="Arial"/>
              </a:rPr>
              <a:t>Kao </a:t>
            </a:r>
            <a:r>
              <a:rPr sz="1400" dirty="0">
                <a:latin typeface="Arial"/>
                <a:cs typeface="Arial"/>
              </a:rPr>
              <a:t>u </a:t>
            </a:r>
            <a:r>
              <a:rPr sz="1400" spc="-5" dirty="0">
                <a:latin typeface="Arial"/>
                <a:cs typeface="Arial"/>
              </a:rPr>
              <a:t>ovom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slučaju</a:t>
            </a:r>
          </a:p>
          <a:p>
            <a:pPr marR="5080" algn="r">
              <a:lnSpc>
                <a:spcPct val="100000"/>
              </a:lnSpc>
              <a:spcBef>
                <a:spcPts val="350"/>
              </a:spcBef>
            </a:pPr>
            <a:r>
              <a:rPr lang="hr-H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Foghorn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Leghorn</a:t>
            </a:r>
            <a:r>
              <a:rPr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 err="1" smtClean="0">
                <a:latin typeface="Arial"/>
                <a:cs typeface="Arial"/>
              </a:rPr>
              <a:t>i</a:t>
            </a:r>
            <a:r>
              <a:rPr sz="1400" i="1" dirty="0" smtClean="0">
                <a:latin typeface="Arial"/>
                <a:cs typeface="Arial"/>
              </a:rPr>
              <a:t> </a:t>
            </a:r>
            <a:r>
              <a:rPr sz="1400" i="1" dirty="0" err="1">
                <a:latin typeface="Arial"/>
                <a:cs typeface="Arial"/>
              </a:rPr>
              <a:t>njegov</a:t>
            </a:r>
            <a:r>
              <a:rPr sz="1400" i="1" spc="-160" dirty="0">
                <a:latin typeface="Arial"/>
                <a:cs typeface="Arial"/>
              </a:rPr>
              <a:t> </a:t>
            </a:r>
            <a:r>
              <a:rPr lang="hr-HR" sz="1400" i="1" dirty="0" smtClean="0">
                <a:latin typeface="Arial"/>
                <a:cs typeface="Arial"/>
              </a:rPr>
              <a:t>prijatelj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3439795">
              <a:lnSpc>
                <a:spcPct val="100000"/>
              </a:lnSpc>
            </a:pPr>
            <a:r>
              <a:rPr sz="180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Free </a:t>
            </a: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5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775585" cy="0"/>
          </a:xfrm>
          <a:custGeom>
            <a:avLst/>
            <a:gdLst/>
            <a:ahLst/>
            <a:cxnLst/>
            <a:rect l="l" t="t" r="r" b="b"/>
            <a:pathLst>
              <a:path w="2775585">
                <a:moveTo>
                  <a:pt x="0" y="0"/>
                </a:moveTo>
                <a:lnTo>
                  <a:pt x="2775204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64741" y="304800"/>
            <a:ext cx="667385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4770" marR="5080" indent="-2592705">
              <a:lnSpc>
                <a:spcPct val="100000"/>
              </a:lnSpc>
            </a:pPr>
            <a:r>
              <a:rPr dirty="0" smtClean="0">
                <a:solidFill>
                  <a:srgbClr val="FF0000"/>
                </a:solidFill>
              </a:rPr>
              <a:t>Prim</a:t>
            </a:r>
            <a:r>
              <a:rPr lang="hr-HR" dirty="0" smtClean="0">
                <a:solidFill>
                  <a:srgbClr val="FF0000"/>
                </a:solidFill>
              </a:rPr>
              <a:t>j</a:t>
            </a:r>
            <a:r>
              <a:rPr dirty="0" err="1" smtClean="0">
                <a:solidFill>
                  <a:srgbClr val="FF0000"/>
                </a:solidFill>
              </a:rPr>
              <a:t>er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loše</a:t>
            </a:r>
            <a:r>
              <a:rPr spc="-95" dirty="0">
                <a:solidFill>
                  <a:srgbClr val="FF0000"/>
                </a:solidFill>
              </a:rPr>
              <a:t> </a:t>
            </a:r>
            <a:r>
              <a:rPr lang="hr-HR" spc="-95" dirty="0" smtClean="0">
                <a:solidFill>
                  <a:srgbClr val="FF0000"/>
                </a:solidFill>
              </a:rPr>
              <a:t>o</a:t>
            </a:r>
            <a:r>
              <a:rPr dirty="0" err="1" smtClean="0">
                <a:solidFill>
                  <a:srgbClr val="FF0000"/>
                </a:solidFill>
              </a:rPr>
              <a:t>rganiz</a:t>
            </a:r>
            <a:r>
              <a:rPr lang="hr-HR" dirty="0" err="1" smtClean="0">
                <a:solidFill>
                  <a:srgbClr val="FF0000"/>
                </a:solidFill>
              </a:rPr>
              <a:t>ir</a:t>
            </a:r>
            <a:r>
              <a:rPr dirty="0" err="1" smtClean="0">
                <a:solidFill>
                  <a:srgbClr val="FF0000"/>
                </a:solidFill>
              </a:rPr>
              <a:t>anog</a:t>
            </a:r>
            <a:r>
              <a:rPr dirty="0" smtClean="0">
                <a:solidFill>
                  <a:srgbClr val="FF0000"/>
                </a:solidFill>
              </a:rPr>
              <a:t>  </a:t>
            </a:r>
            <a:r>
              <a:rPr dirty="0">
                <a:solidFill>
                  <a:srgbClr val="FF0000"/>
                </a:solidFill>
              </a:rPr>
              <a:t>slajda</a:t>
            </a:r>
          </a:p>
        </p:txBody>
      </p:sp>
      <p:sp>
        <p:nvSpPr>
          <p:cNvPr id="8" name="object 8"/>
          <p:cNvSpPr/>
          <p:nvPr/>
        </p:nvSpPr>
        <p:spPr>
          <a:xfrm>
            <a:off x="2857500" y="2571775"/>
            <a:ext cx="4953000" cy="3714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64741" y="2325242"/>
            <a:ext cx="4665980" cy="184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7215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</a:t>
            </a:r>
            <a:r>
              <a:rPr sz="2000" dirty="0">
                <a:latin typeface="Arial"/>
                <a:cs typeface="Arial"/>
              </a:rPr>
              <a:t>Pogledajte kako izgleda kada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loše  rasporedite sliku i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tekst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Wingdings"/>
                <a:cs typeface="Wingdings"/>
              </a:rPr>
              <a:t></a:t>
            </a:r>
            <a:r>
              <a:rPr sz="2000" dirty="0" smtClean="0">
                <a:latin typeface="Arial"/>
                <a:cs typeface="Arial"/>
              </a:rPr>
              <a:t>D</a:t>
            </a:r>
            <a:r>
              <a:rPr lang="hr-HR" sz="2000" dirty="0" smtClean="0">
                <a:latin typeface="Arial"/>
                <a:cs typeface="Arial"/>
              </a:rPr>
              <a:t>i</a:t>
            </a:r>
            <a:r>
              <a:rPr sz="2000" dirty="0" smtClean="0">
                <a:latin typeface="Arial"/>
                <a:cs typeface="Arial"/>
              </a:rPr>
              <a:t>o </a:t>
            </a:r>
            <a:r>
              <a:rPr sz="2000" dirty="0">
                <a:latin typeface="Arial"/>
                <a:cs typeface="Arial"/>
              </a:rPr>
              <a:t>teksta koji jepreko slike je nečitak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  nejasan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Wingdings"/>
                <a:cs typeface="Wingdings"/>
              </a:rPr>
              <a:t></a:t>
            </a:r>
            <a:r>
              <a:rPr sz="2000" dirty="0">
                <a:latin typeface="Arial"/>
                <a:cs typeface="Arial"/>
              </a:rPr>
              <a:t>Uporedite ovaj slajd sa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prethodnim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3439795">
              <a:lnSpc>
                <a:spcPct val="100000"/>
              </a:lnSpc>
            </a:pPr>
            <a:r>
              <a:rPr sz="180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Free </a:t>
            </a: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5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775585" cy="0"/>
          </a:xfrm>
          <a:custGeom>
            <a:avLst/>
            <a:gdLst/>
            <a:ahLst/>
            <a:cxnLst/>
            <a:rect l="l" t="t" r="r" b="b"/>
            <a:pathLst>
              <a:path w="2775585">
                <a:moveTo>
                  <a:pt x="0" y="0"/>
                </a:moveTo>
                <a:lnTo>
                  <a:pt x="2775204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251" y="2857512"/>
            <a:ext cx="2917825" cy="386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1635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52600" y="255638"/>
            <a:ext cx="58674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FF0000"/>
                </a:solidFill>
              </a:rPr>
              <a:t>Još </a:t>
            </a:r>
            <a:r>
              <a:rPr dirty="0" err="1">
                <a:solidFill>
                  <a:srgbClr val="FF0000"/>
                </a:solidFill>
              </a:rPr>
              <a:t>jedan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smtClean="0">
                <a:solidFill>
                  <a:srgbClr val="FF0000"/>
                </a:solidFill>
              </a:rPr>
              <a:t>prim</a:t>
            </a:r>
            <a:r>
              <a:rPr lang="hr-HR" dirty="0">
                <a:solidFill>
                  <a:srgbClr val="FF0000"/>
                </a:solidFill>
              </a:rPr>
              <a:t>j</a:t>
            </a:r>
            <a:r>
              <a:rPr dirty="0" err="1" smtClean="0">
                <a:solidFill>
                  <a:srgbClr val="FF0000"/>
                </a:solidFill>
              </a:rPr>
              <a:t>er</a:t>
            </a:r>
            <a:r>
              <a:rPr spc="-65" dirty="0" smtClean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loše</a:t>
            </a:r>
          </a:p>
          <a:p>
            <a:pPr marL="26034">
              <a:lnSpc>
                <a:spcPct val="100000"/>
              </a:lnSpc>
            </a:pPr>
            <a:r>
              <a:rPr dirty="0" err="1" smtClean="0">
                <a:solidFill>
                  <a:srgbClr val="FF0000"/>
                </a:solidFill>
              </a:rPr>
              <a:t>organiz</a:t>
            </a:r>
            <a:r>
              <a:rPr lang="hr-HR" dirty="0" err="1" smtClean="0">
                <a:solidFill>
                  <a:srgbClr val="FF0000"/>
                </a:solidFill>
              </a:rPr>
              <a:t>ir</a:t>
            </a:r>
            <a:r>
              <a:rPr dirty="0" err="1" smtClean="0">
                <a:solidFill>
                  <a:srgbClr val="FF0000"/>
                </a:solidFill>
              </a:rPr>
              <a:t>anog</a:t>
            </a:r>
            <a:r>
              <a:rPr spc="-70" dirty="0" smtClean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slajda</a:t>
            </a:r>
          </a:p>
        </p:txBody>
      </p:sp>
      <p:sp>
        <p:nvSpPr>
          <p:cNvPr id="9" name="object 9"/>
          <p:cNvSpPr/>
          <p:nvPr/>
        </p:nvSpPr>
        <p:spPr>
          <a:xfrm>
            <a:off x="142849" y="4786312"/>
            <a:ext cx="2357501" cy="1768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36495" y="2325242"/>
            <a:ext cx="3922395" cy="2364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5" dirty="0" smtClean="0">
                <a:latin typeface="Arial"/>
                <a:cs typeface="Arial"/>
              </a:rPr>
              <a:t>•</a:t>
            </a:r>
            <a:r>
              <a:rPr lang="hr-HR" sz="2000" spc="-5" dirty="0" smtClean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Mala </a:t>
            </a:r>
            <a:r>
              <a:rPr sz="2000" dirty="0">
                <a:latin typeface="Arial"/>
                <a:cs typeface="Arial"/>
              </a:rPr>
              <a:t>slika “gurnuta” u </a:t>
            </a:r>
            <a:r>
              <a:rPr lang="hr-HR" sz="2000" dirty="0" smtClean="0">
                <a:latin typeface="Arial"/>
                <a:cs typeface="Arial"/>
              </a:rPr>
              <a:t>kut slajda    </a:t>
            </a:r>
            <a:r>
              <a:rPr sz="2000" dirty="0" err="1" smtClean="0">
                <a:latin typeface="Arial"/>
                <a:cs typeface="Arial"/>
              </a:rPr>
              <a:t>gubi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svaki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smisao</a:t>
            </a:r>
          </a:p>
          <a:p>
            <a:pPr marL="12700" marR="146685">
              <a:lnSpc>
                <a:spcPct val="100000"/>
              </a:lnSpc>
              <a:tabLst>
                <a:tab pos="2152650" algn="l"/>
              </a:tabLst>
            </a:pPr>
            <a:r>
              <a:rPr sz="2000" spc="-5" dirty="0" smtClean="0">
                <a:latin typeface="Arial"/>
                <a:cs typeface="Arial"/>
              </a:rPr>
              <a:t>•</a:t>
            </a:r>
            <a:r>
              <a:rPr lang="hr-HR" sz="2000" spc="-5" dirty="0" smtClean="0">
                <a:latin typeface="Arial"/>
                <a:cs typeface="Arial"/>
              </a:rPr>
              <a:t> </a:t>
            </a:r>
            <a:r>
              <a:rPr sz="2000" spc="-5" dirty="0" err="1" smtClean="0">
                <a:latin typeface="Arial"/>
                <a:cs typeface="Arial"/>
              </a:rPr>
              <a:t>Slika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niske rezolucije, malih  dimenzija u originalu uglavnom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je  premala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prikaz	na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slajdu</a:t>
            </a:r>
          </a:p>
          <a:p>
            <a:pPr marL="469900">
              <a:lnSpc>
                <a:spcPct val="100000"/>
              </a:lnSpc>
              <a:spcBef>
                <a:spcPts val="10"/>
              </a:spcBef>
            </a:pPr>
            <a:r>
              <a:rPr sz="1800" spc="-5" dirty="0" smtClean="0">
                <a:latin typeface="Arial"/>
                <a:cs typeface="Arial"/>
              </a:rPr>
              <a:t>•</a:t>
            </a:r>
            <a:r>
              <a:rPr lang="hr-HR" sz="1800" spc="-5" dirty="0" smtClean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Ako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 </a:t>
            </a:r>
            <a:r>
              <a:rPr sz="1800" spc="-5" dirty="0">
                <a:latin typeface="Arial"/>
                <a:cs typeface="Arial"/>
              </a:rPr>
              <a:t>poveća </a:t>
            </a:r>
            <a:r>
              <a:rPr sz="1800" spc="-10" dirty="0">
                <a:latin typeface="Arial"/>
                <a:cs typeface="Arial"/>
              </a:rPr>
              <a:t>gubi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jasnoći</a:t>
            </a:r>
            <a:endParaRPr sz="1800" dirty="0">
              <a:latin typeface="Arial"/>
              <a:cs typeface="Arial"/>
            </a:endParaRPr>
          </a:p>
          <a:p>
            <a:pPr marL="469900" marR="802640">
              <a:lnSpc>
                <a:spcPct val="100000"/>
              </a:lnSpc>
            </a:pPr>
            <a:r>
              <a:rPr sz="1800" spc="-5" dirty="0" smtClean="0">
                <a:latin typeface="Arial"/>
                <a:cs typeface="Arial"/>
              </a:rPr>
              <a:t>•</a:t>
            </a:r>
            <a:r>
              <a:rPr lang="hr-HR" sz="1800" spc="-5" dirty="0" smtClean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Bolje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potražite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adekvatnu</a:t>
            </a:r>
            <a:r>
              <a:rPr sz="1800" spc="-5" dirty="0">
                <a:latin typeface="Arial"/>
                <a:cs typeface="Arial"/>
              </a:rPr>
              <a:t>  </a:t>
            </a:r>
            <a:r>
              <a:rPr sz="1800" spc="-5" dirty="0" err="1" smtClean="0">
                <a:latin typeface="Arial"/>
                <a:cs typeface="Arial"/>
              </a:rPr>
              <a:t>zam</a:t>
            </a:r>
            <a:r>
              <a:rPr lang="hr-HR" sz="1800" spc="-5" dirty="0" smtClean="0">
                <a:latin typeface="Arial"/>
                <a:cs typeface="Arial"/>
              </a:rPr>
              <a:t>j</a:t>
            </a:r>
            <a:r>
              <a:rPr sz="1800" spc="-5" dirty="0" err="1" smtClean="0">
                <a:latin typeface="Arial"/>
                <a:cs typeface="Arial"/>
              </a:rPr>
              <a:t>enu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72251" y="2857512"/>
            <a:ext cx="2909697" cy="36903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29500" y="1428750"/>
            <a:ext cx="781050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1040" y="2471927"/>
            <a:ext cx="1281684" cy="2346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9668" y="2494660"/>
            <a:ext cx="1090930" cy="2148840"/>
          </a:xfrm>
          <a:custGeom>
            <a:avLst/>
            <a:gdLst/>
            <a:ahLst/>
            <a:cxnLst/>
            <a:rect l="l" t="t" r="r" b="b"/>
            <a:pathLst>
              <a:path w="1090930" h="2148840">
                <a:moveTo>
                  <a:pt x="19303" y="2025141"/>
                </a:moveTo>
                <a:lnTo>
                  <a:pt x="12306" y="2025522"/>
                </a:lnTo>
                <a:lnTo>
                  <a:pt x="5308" y="2026031"/>
                </a:lnTo>
                <a:lnTo>
                  <a:pt x="0" y="2032127"/>
                </a:lnTo>
                <a:lnTo>
                  <a:pt x="7531" y="2148840"/>
                </a:lnTo>
                <a:lnTo>
                  <a:pt x="33359" y="2131949"/>
                </a:lnTo>
                <a:lnTo>
                  <a:pt x="30149" y="2131949"/>
                </a:lnTo>
                <a:lnTo>
                  <a:pt x="7442" y="2120646"/>
                </a:lnTo>
                <a:lnTo>
                  <a:pt x="28451" y="2078626"/>
                </a:lnTo>
                <a:lnTo>
                  <a:pt x="25349" y="2030476"/>
                </a:lnTo>
                <a:lnTo>
                  <a:pt x="19303" y="2025141"/>
                </a:lnTo>
                <a:close/>
              </a:path>
              <a:path w="1090930" h="2148840">
                <a:moveTo>
                  <a:pt x="28451" y="2078626"/>
                </a:moveTo>
                <a:lnTo>
                  <a:pt x="7442" y="2120646"/>
                </a:lnTo>
                <a:lnTo>
                  <a:pt x="30149" y="2131949"/>
                </a:lnTo>
                <a:lnTo>
                  <a:pt x="33388" y="2125472"/>
                </a:lnTo>
                <a:lnTo>
                  <a:pt x="31470" y="2125472"/>
                </a:lnTo>
                <a:lnTo>
                  <a:pt x="11849" y="2115693"/>
                </a:lnTo>
                <a:lnTo>
                  <a:pt x="30072" y="2103782"/>
                </a:lnTo>
                <a:lnTo>
                  <a:pt x="28451" y="2078626"/>
                </a:lnTo>
                <a:close/>
              </a:path>
              <a:path w="1090930" h="2148840">
                <a:moveTo>
                  <a:pt x="91554" y="2063495"/>
                </a:moveTo>
                <a:lnTo>
                  <a:pt x="85686" y="2067433"/>
                </a:lnTo>
                <a:lnTo>
                  <a:pt x="51108" y="2090033"/>
                </a:lnTo>
                <a:lnTo>
                  <a:pt x="30149" y="2131949"/>
                </a:lnTo>
                <a:lnTo>
                  <a:pt x="33359" y="2131949"/>
                </a:lnTo>
                <a:lnTo>
                  <a:pt x="105460" y="2084832"/>
                </a:lnTo>
                <a:lnTo>
                  <a:pt x="107099" y="2076958"/>
                </a:lnTo>
                <a:lnTo>
                  <a:pt x="103263" y="2071115"/>
                </a:lnTo>
                <a:lnTo>
                  <a:pt x="99428" y="2065146"/>
                </a:lnTo>
                <a:lnTo>
                  <a:pt x="91554" y="2063495"/>
                </a:lnTo>
                <a:close/>
              </a:path>
              <a:path w="1090930" h="2148840">
                <a:moveTo>
                  <a:pt x="30072" y="2103782"/>
                </a:moveTo>
                <a:lnTo>
                  <a:pt x="11849" y="2115693"/>
                </a:lnTo>
                <a:lnTo>
                  <a:pt x="31470" y="2125472"/>
                </a:lnTo>
                <a:lnTo>
                  <a:pt x="30072" y="2103782"/>
                </a:lnTo>
                <a:close/>
              </a:path>
              <a:path w="1090930" h="2148840">
                <a:moveTo>
                  <a:pt x="51108" y="2090033"/>
                </a:moveTo>
                <a:lnTo>
                  <a:pt x="30072" y="2103782"/>
                </a:lnTo>
                <a:lnTo>
                  <a:pt x="31470" y="2125472"/>
                </a:lnTo>
                <a:lnTo>
                  <a:pt x="33388" y="2125472"/>
                </a:lnTo>
                <a:lnTo>
                  <a:pt x="51108" y="2090033"/>
                </a:lnTo>
                <a:close/>
              </a:path>
              <a:path w="1090930" h="2148840">
                <a:moveTo>
                  <a:pt x="1067777" y="0"/>
                </a:moveTo>
                <a:lnTo>
                  <a:pt x="28451" y="2078626"/>
                </a:lnTo>
                <a:lnTo>
                  <a:pt x="30072" y="2103782"/>
                </a:lnTo>
                <a:lnTo>
                  <a:pt x="51108" y="2090033"/>
                </a:lnTo>
                <a:lnTo>
                  <a:pt x="1090510" y="11302"/>
                </a:lnTo>
                <a:lnTo>
                  <a:pt x="1067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74280" y="2398776"/>
            <a:ext cx="425196" cy="6934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12733" y="2417952"/>
            <a:ext cx="170815" cy="440055"/>
          </a:xfrm>
          <a:custGeom>
            <a:avLst/>
            <a:gdLst/>
            <a:ahLst/>
            <a:cxnLst/>
            <a:rect l="l" t="t" r="r" b="b"/>
            <a:pathLst>
              <a:path w="170815" h="440055">
                <a:moveTo>
                  <a:pt x="18008" y="263876"/>
                </a:moveTo>
                <a:lnTo>
                  <a:pt x="10644" y="265811"/>
                </a:lnTo>
                <a:lnTo>
                  <a:pt x="4667" y="270386"/>
                </a:lnTo>
                <a:lnTo>
                  <a:pt x="1023" y="276701"/>
                </a:lnTo>
                <a:lnTo>
                  <a:pt x="0" y="283920"/>
                </a:lnTo>
                <a:lnTo>
                  <a:pt x="1881" y="291211"/>
                </a:lnTo>
                <a:lnTo>
                  <a:pt x="74017" y="439674"/>
                </a:lnTo>
                <a:lnTo>
                  <a:pt x="99035" y="403351"/>
                </a:lnTo>
                <a:lnTo>
                  <a:pt x="95861" y="403351"/>
                </a:lnTo>
                <a:lnTo>
                  <a:pt x="57888" y="400431"/>
                </a:lnTo>
                <a:lnTo>
                  <a:pt x="63227" y="330291"/>
                </a:lnTo>
                <a:lnTo>
                  <a:pt x="36171" y="274574"/>
                </a:lnTo>
                <a:lnTo>
                  <a:pt x="31593" y="268579"/>
                </a:lnTo>
                <a:lnTo>
                  <a:pt x="25265" y="264906"/>
                </a:lnTo>
                <a:lnTo>
                  <a:pt x="18008" y="263876"/>
                </a:lnTo>
                <a:close/>
              </a:path>
              <a:path w="170815" h="440055">
                <a:moveTo>
                  <a:pt x="63227" y="330291"/>
                </a:moveTo>
                <a:lnTo>
                  <a:pt x="57888" y="400431"/>
                </a:lnTo>
                <a:lnTo>
                  <a:pt x="95861" y="403351"/>
                </a:lnTo>
                <a:lnTo>
                  <a:pt x="96605" y="393573"/>
                </a:lnTo>
                <a:lnTo>
                  <a:pt x="93956" y="393573"/>
                </a:lnTo>
                <a:lnTo>
                  <a:pt x="61190" y="391160"/>
                </a:lnTo>
                <a:lnTo>
                  <a:pt x="79720" y="364257"/>
                </a:lnTo>
                <a:lnTo>
                  <a:pt x="63227" y="330291"/>
                </a:lnTo>
                <a:close/>
              </a:path>
              <a:path w="170815" h="440055">
                <a:moveTo>
                  <a:pt x="148566" y="274304"/>
                </a:moveTo>
                <a:lnTo>
                  <a:pt x="141751" y="276957"/>
                </a:lnTo>
                <a:lnTo>
                  <a:pt x="136247" y="282194"/>
                </a:lnTo>
                <a:lnTo>
                  <a:pt x="101209" y="333060"/>
                </a:lnTo>
                <a:lnTo>
                  <a:pt x="95861" y="403351"/>
                </a:lnTo>
                <a:lnTo>
                  <a:pt x="99035" y="403351"/>
                </a:lnTo>
                <a:lnTo>
                  <a:pt x="167616" y="303784"/>
                </a:lnTo>
                <a:lnTo>
                  <a:pt x="170594" y="296852"/>
                </a:lnTo>
                <a:lnTo>
                  <a:pt x="170680" y="289575"/>
                </a:lnTo>
                <a:lnTo>
                  <a:pt x="168026" y="282799"/>
                </a:lnTo>
                <a:lnTo>
                  <a:pt x="162790" y="277368"/>
                </a:lnTo>
                <a:lnTo>
                  <a:pt x="155856" y="274389"/>
                </a:lnTo>
                <a:lnTo>
                  <a:pt x="148566" y="274304"/>
                </a:lnTo>
                <a:close/>
              </a:path>
              <a:path w="170815" h="440055">
                <a:moveTo>
                  <a:pt x="79720" y="364257"/>
                </a:moveTo>
                <a:lnTo>
                  <a:pt x="61190" y="391160"/>
                </a:lnTo>
                <a:lnTo>
                  <a:pt x="93956" y="393573"/>
                </a:lnTo>
                <a:lnTo>
                  <a:pt x="79720" y="364257"/>
                </a:lnTo>
                <a:close/>
              </a:path>
              <a:path w="170815" h="440055">
                <a:moveTo>
                  <a:pt x="101209" y="333060"/>
                </a:moveTo>
                <a:lnTo>
                  <a:pt x="79720" y="364257"/>
                </a:lnTo>
                <a:lnTo>
                  <a:pt x="93956" y="393573"/>
                </a:lnTo>
                <a:lnTo>
                  <a:pt x="96605" y="393573"/>
                </a:lnTo>
                <a:lnTo>
                  <a:pt x="101209" y="333060"/>
                </a:lnTo>
                <a:close/>
              </a:path>
              <a:path w="170815" h="440055">
                <a:moveTo>
                  <a:pt x="88368" y="0"/>
                </a:moveTo>
                <a:lnTo>
                  <a:pt x="63227" y="330291"/>
                </a:lnTo>
                <a:lnTo>
                  <a:pt x="79720" y="364257"/>
                </a:lnTo>
                <a:lnTo>
                  <a:pt x="101209" y="333060"/>
                </a:lnTo>
                <a:lnTo>
                  <a:pt x="126341" y="2794"/>
                </a:lnTo>
                <a:lnTo>
                  <a:pt x="88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3439795">
              <a:lnSpc>
                <a:spcPct val="100000"/>
              </a:lnSpc>
            </a:pPr>
            <a:r>
              <a:rPr sz="180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Free </a:t>
            </a: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5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775585" cy="0"/>
          </a:xfrm>
          <a:custGeom>
            <a:avLst/>
            <a:gdLst/>
            <a:ahLst/>
            <a:cxnLst/>
            <a:rect l="l" t="t" r="r" b="b"/>
            <a:pathLst>
              <a:path w="2775585">
                <a:moveTo>
                  <a:pt x="0" y="0"/>
                </a:moveTo>
                <a:lnTo>
                  <a:pt x="2775204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36812" y="329263"/>
            <a:ext cx="5781040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err="1" smtClean="0"/>
              <a:t>Pr</a:t>
            </a:r>
            <a:r>
              <a:rPr lang="hr-HR" dirty="0" err="1" smtClean="0"/>
              <a:t>ij</a:t>
            </a:r>
            <a:r>
              <a:rPr dirty="0" err="1" smtClean="0"/>
              <a:t>elaz</a:t>
            </a:r>
            <a:r>
              <a:rPr dirty="0" smtClean="0"/>
              <a:t> </a:t>
            </a:r>
            <a:r>
              <a:rPr spc="-120" dirty="0" err="1" smtClean="0"/>
              <a:t>izme</a:t>
            </a:r>
            <a:r>
              <a:rPr lang="hr-HR" spc="-120" dirty="0" smtClean="0"/>
              <a:t>đ</a:t>
            </a:r>
            <a:r>
              <a:rPr spc="-120" dirty="0" smtClean="0"/>
              <a:t>u</a:t>
            </a:r>
            <a:r>
              <a:rPr spc="-50" dirty="0" smtClean="0"/>
              <a:t> </a:t>
            </a:r>
            <a:r>
              <a:rPr dirty="0"/>
              <a:t>slajdova</a:t>
            </a:r>
          </a:p>
          <a:p>
            <a:pPr algn="ctr">
              <a:lnSpc>
                <a:spcPct val="100000"/>
              </a:lnSpc>
            </a:pPr>
            <a:r>
              <a:rPr dirty="0"/>
              <a:t>(</a:t>
            </a:r>
            <a:r>
              <a:rPr sz="3200" i="1" dirty="0">
                <a:latin typeface="Arial"/>
                <a:cs typeface="Arial"/>
              </a:rPr>
              <a:t>slide</a:t>
            </a:r>
            <a:r>
              <a:rPr sz="3200" i="1" spc="-70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transition</a:t>
            </a:r>
            <a:r>
              <a:rPr spc="-5" dirty="0"/>
              <a:t>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0697" y="2573406"/>
            <a:ext cx="7113270" cy="3326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Izaberite jednu </a:t>
            </a:r>
            <a:r>
              <a:rPr sz="2800" dirty="0" err="1">
                <a:latin typeface="Arial"/>
                <a:cs typeface="Arial"/>
              </a:rPr>
              <a:t>vrstu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 err="1" smtClean="0">
                <a:latin typeface="Arial"/>
                <a:cs typeface="Arial"/>
              </a:rPr>
              <a:t>pr</a:t>
            </a:r>
            <a:r>
              <a:rPr lang="hr-HR" sz="2800" spc="-5" dirty="0" err="1" smtClean="0">
                <a:latin typeface="Arial"/>
                <a:cs typeface="Arial"/>
              </a:rPr>
              <a:t>ij</a:t>
            </a:r>
            <a:r>
              <a:rPr sz="2800" spc="-5" dirty="0" err="1" smtClean="0">
                <a:latin typeface="Arial"/>
                <a:cs typeface="Arial"/>
              </a:rPr>
              <a:t>elaza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80" dirty="0" err="1" smtClean="0">
                <a:latin typeface="Arial"/>
                <a:cs typeface="Arial"/>
              </a:rPr>
              <a:t>izme</a:t>
            </a:r>
            <a:r>
              <a:rPr lang="hr-HR" sz="2800" spc="-80" dirty="0">
                <a:latin typeface="Arial"/>
                <a:cs typeface="Arial"/>
              </a:rPr>
              <a:t>đ</a:t>
            </a:r>
            <a:r>
              <a:rPr sz="2800" spc="-80" dirty="0" smtClean="0">
                <a:latin typeface="Arial"/>
                <a:cs typeface="Arial"/>
              </a:rPr>
              <a:t>u</a:t>
            </a:r>
            <a:endParaRPr sz="2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slajdova</a:t>
            </a:r>
          </a:p>
          <a:p>
            <a:pPr marL="355600" marR="5080" indent="-342900">
              <a:lnSpc>
                <a:spcPct val="100000"/>
              </a:lnSpc>
              <a:spcBef>
                <a:spcPts val="1800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Ako se </a:t>
            </a:r>
            <a:r>
              <a:rPr sz="2800" dirty="0">
                <a:latin typeface="Arial"/>
                <a:cs typeface="Arial"/>
              </a:rPr>
              <a:t>svaki </a:t>
            </a:r>
            <a:r>
              <a:rPr sz="2800" spc="-5" dirty="0">
                <a:latin typeface="Arial"/>
                <a:cs typeface="Arial"/>
              </a:rPr>
              <a:t>slajd </a:t>
            </a:r>
            <a:r>
              <a:rPr sz="2800" dirty="0">
                <a:latin typeface="Arial"/>
                <a:cs typeface="Arial"/>
              </a:rPr>
              <a:t>pojavljuje </a:t>
            </a:r>
            <a:r>
              <a:rPr sz="2800" spc="-5" dirty="0">
                <a:latin typeface="Arial"/>
                <a:cs typeface="Arial"/>
              </a:rPr>
              <a:t>na </a:t>
            </a:r>
            <a:r>
              <a:rPr sz="2800" dirty="0">
                <a:latin typeface="Arial"/>
                <a:cs typeface="Arial"/>
              </a:rPr>
              <a:t>drugi </a:t>
            </a:r>
            <a:r>
              <a:rPr sz="2800" spc="-5" dirty="0">
                <a:latin typeface="Arial"/>
                <a:cs typeface="Arial"/>
              </a:rPr>
              <a:t>način  i “</a:t>
            </a:r>
            <a:r>
              <a:rPr sz="2800" spc="-5" dirty="0" err="1" smtClean="0">
                <a:latin typeface="Arial"/>
                <a:cs typeface="Arial"/>
              </a:rPr>
              <a:t>dol</a:t>
            </a:r>
            <a:r>
              <a:rPr lang="hr-HR" sz="2800" spc="-5" dirty="0" err="1" smtClean="0">
                <a:latin typeface="Arial"/>
                <a:cs typeface="Arial"/>
              </a:rPr>
              <a:t>ij</a:t>
            </a:r>
            <a:r>
              <a:rPr sz="2800" spc="-5" dirty="0" err="1" smtClean="0">
                <a:latin typeface="Arial"/>
                <a:cs typeface="Arial"/>
              </a:rPr>
              <a:t>eće</a:t>
            </a:r>
            <a:r>
              <a:rPr sz="2800" spc="-5" dirty="0">
                <a:latin typeface="Arial"/>
                <a:cs typeface="Arial"/>
              </a:rPr>
              <a:t>” </a:t>
            </a:r>
            <a:r>
              <a:rPr sz="2800" dirty="0">
                <a:latin typeface="Arial"/>
                <a:cs typeface="Arial"/>
              </a:rPr>
              <a:t>sa različite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strane</a:t>
            </a:r>
            <a:endParaRPr sz="2800" dirty="0">
              <a:latin typeface="Arial"/>
              <a:cs typeface="Arial"/>
            </a:endParaRPr>
          </a:p>
          <a:p>
            <a:pPr marL="1270000" lvl="1" indent="-342900">
              <a:lnSpc>
                <a:spcPct val="100000"/>
              </a:lnSpc>
              <a:spcBef>
                <a:spcPts val="1820"/>
              </a:spcBef>
              <a:buFont typeface="Courier New"/>
              <a:buChar char="o"/>
              <a:tabLst>
                <a:tab pos="1270635" algn="l"/>
              </a:tabLst>
            </a:pPr>
            <a:r>
              <a:rPr sz="2000" dirty="0">
                <a:latin typeface="Arial"/>
                <a:cs typeface="Arial"/>
              </a:rPr>
              <a:t>Prezentacija </a:t>
            </a:r>
            <a:r>
              <a:rPr sz="2000" dirty="0" err="1">
                <a:latin typeface="Arial"/>
                <a:cs typeface="Arial"/>
              </a:rPr>
              <a:t>će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d</a:t>
            </a:r>
            <a:r>
              <a:rPr lang="hr-HR" sz="2000" dirty="0" smtClean="0">
                <a:latin typeface="Arial"/>
                <a:cs typeface="Arial"/>
              </a:rPr>
              <a:t>j</a:t>
            </a:r>
            <a:r>
              <a:rPr sz="2000" dirty="0" err="1" smtClean="0">
                <a:latin typeface="Arial"/>
                <a:cs typeface="Arial"/>
              </a:rPr>
              <a:t>elovati</a:t>
            </a:r>
            <a:r>
              <a:rPr sz="2000" spc="-10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neozbiljno</a:t>
            </a:r>
          </a:p>
          <a:p>
            <a:pPr marL="1270000" marR="345440" lvl="1" indent="-342900">
              <a:lnSpc>
                <a:spcPct val="100000"/>
              </a:lnSpc>
              <a:spcBef>
                <a:spcPts val="1800"/>
              </a:spcBef>
              <a:buFont typeface="Courier New"/>
              <a:buChar char="o"/>
              <a:tabLst>
                <a:tab pos="1270635" algn="l"/>
              </a:tabLst>
            </a:pPr>
            <a:r>
              <a:rPr sz="2000" dirty="0" err="1" smtClean="0">
                <a:latin typeface="Arial"/>
                <a:cs typeface="Arial"/>
              </a:rPr>
              <a:t>Publika</a:t>
            </a:r>
            <a:r>
              <a:rPr lang="hr-HR" sz="2000" dirty="0" smtClean="0">
                <a:latin typeface="Arial"/>
                <a:cs typeface="Arial"/>
              </a:rPr>
              <a:t> se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neće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moći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koncentri</a:t>
            </a:r>
            <a:r>
              <a:rPr lang="hr-HR" sz="2000" dirty="0" smtClean="0">
                <a:latin typeface="Arial"/>
                <a:cs typeface="Arial"/>
              </a:rPr>
              <a:t>rati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sadržaj  slajdova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3439795">
              <a:lnSpc>
                <a:spcPct val="100000"/>
              </a:lnSpc>
            </a:pPr>
            <a:r>
              <a:rPr sz="180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Free </a:t>
            </a: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5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775585" cy="0"/>
          </a:xfrm>
          <a:custGeom>
            <a:avLst/>
            <a:gdLst/>
            <a:ahLst/>
            <a:cxnLst/>
            <a:rect l="l" t="t" r="r" b="b"/>
            <a:pathLst>
              <a:path w="2775585">
                <a:moveTo>
                  <a:pt x="0" y="0"/>
                </a:moveTo>
                <a:lnTo>
                  <a:pt x="2775204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0616" y="144779"/>
            <a:ext cx="5423915" cy="897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3229" y="305942"/>
            <a:ext cx="471995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Animacije</a:t>
            </a:r>
            <a:r>
              <a:rPr spc="-90" dirty="0"/>
              <a:t> </a:t>
            </a:r>
            <a:r>
              <a:rPr dirty="0"/>
              <a:t>objekata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150416" y="1822450"/>
            <a:ext cx="7383984" cy="3814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•NE </a:t>
            </a:r>
            <a:r>
              <a:rPr dirty="0" err="1" smtClean="0"/>
              <a:t>pret</a:t>
            </a:r>
            <a:r>
              <a:rPr lang="hr-HR" dirty="0" smtClean="0"/>
              <a:t>j</a:t>
            </a:r>
            <a:r>
              <a:rPr dirty="0" err="1" smtClean="0"/>
              <a:t>erujte</a:t>
            </a:r>
            <a:r>
              <a:rPr dirty="0" smtClean="0"/>
              <a:t> </a:t>
            </a:r>
            <a:r>
              <a:rPr spc="-5" dirty="0"/>
              <a:t>sa animiranjem</a:t>
            </a:r>
            <a:r>
              <a:rPr spc="45" dirty="0"/>
              <a:t> </a:t>
            </a:r>
            <a:r>
              <a:rPr spc="-5" dirty="0"/>
              <a:t>objekata</a:t>
            </a:r>
          </a:p>
          <a:p>
            <a:pPr marL="469265">
              <a:lnSpc>
                <a:spcPct val="100000"/>
              </a:lnSpc>
              <a:spcBef>
                <a:spcPts val="1825"/>
              </a:spcBef>
            </a:pPr>
            <a:r>
              <a:rPr sz="1800" spc="-10" dirty="0" smtClean="0"/>
              <a:t>•</a:t>
            </a:r>
            <a:r>
              <a:rPr lang="hr-HR" sz="1800" spc="-10" dirty="0" smtClean="0"/>
              <a:t> </a:t>
            </a:r>
            <a:r>
              <a:rPr sz="1800" spc="-10" dirty="0" smtClean="0"/>
              <a:t>D</a:t>
            </a:r>
            <a:r>
              <a:rPr lang="hr-HR" sz="1800" spc="-10" dirty="0" smtClean="0"/>
              <a:t>j</a:t>
            </a:r>
            <a:r>
              <a:rPr sz="1800" spc="-10" dirty="0" err="1" smtClean="0"/>
              <a:t>eluje</a:t>
            </a:r>
            <a:r>
              <a:rPr sz="1800" spc="-10" dirty="0" smtClean="0"/>
              <a:t> </a:t>
            </a:r>
            <a:r>
              <a:rPr sz="1800" spc="-5" dirty="0"/>
              <a:t>zbunjujuće i neozbiljno</a:t>
            </a:r>
            <a:endParaRPr sz="1800" dirty="0"/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1800" spc="-10" dirty="0" smtClean="0"/>
              <a:t>•</a:t>
            </a:r>
            <a:r>
              <a:rPr lang="hr-HR" sz="1800" spc="-10" dirty="0" smtClean="0"/>
              <a:t> </a:t>
            </a:r>
            <a:r>
              <a:rPr sz="1800" spc="-10" dirty="0" err="1" smtClean="0"/>
              <a:t>Bolje</a:t>
            </a:r>
            <a:r>
              <a:rPr sz="1800" spc="-10" dirty="0" smtClean="0"/>
              <a:t> </a:t>
            </a:r>
            <a:r>
              <a:rPr sz="1800" spc="-5" dirty="0"/>
              <a:t>koristite jedan </a:t>
            </a:r>
            <a:r>
              <a:rPr sz="1800" dirty="0"/>
              <a:t>tip</a:t>
            </a:r>
            <a:r>
              <a:rPr sz="1800" spc="15" dirty="0"/>
              <a:t> </a:t>
            </a:r>
            <a:r>
              <a:rPr sz="1800" spc="-5" dirty="0"/>
              <a:t>animacije</a:t>
            </a:r>
            <a:endParaRPr sz="1800" dirty="0"/>
          </a:p>
          <a:p>
            <a:pPr marL="12700" marR="5080">
              <a:lnSpc>
                <a:spcPct val="100000"/>
              </a:lnSpc>
              <a:spcBef>
                <a:spcPts val="1775"/>
              </a:spcBef>
            </a:pPr>
            <a:r>
              <a:rPr spc="-5" dirty="0"/>
              <a:t>•</a:t>
            </a:r>
            <a:r>
              <a:rPr spc="-5" dirty="0" err="1" smtClean="0"/>
              <a:t>Proc</a:t>
            </a:r>
            <a:r>
              <a:rPr lang="hr-HR" spc="-5" dirty="0" err="1" smtClean="0"/>
              <a:t>ij</a:t>
            </a:r>
            <a:r>
              <a:rPr spc="-5" dirty="0" err="1" smtClean="0"/>
              <a:t>enite</a:t>
            </a:r>
            <a:r>
              <a:rPr spc="-5" dirty="0" smtClean="0"/>
              <a:t> </a:t>
            </a:r>
            <a:r>
              <a:rPr spc="-5" dirty="0"/>
              <a:t>kada je </a:t>
            </a:r>
            <a:r>
              <a:rPr dirty="0"/>
              <a:t>potrebno da animacija  objekta </a:t>
            </a:r>
            <a:r>
              <a:rPr spc="-5" dirty="0"/>
              <a:t>ide </a:t>
            </a:r>
            <a:r>
              <a:rPr dirty="0"/>
              <a:t>automatski </a:t>
            </a:r>
            <a:r>
              <a:rPr spc="-5" dirty="0"/>
              <a:t>a kada na </a:t>
            </a:r>
            <a:r>
              <a:rPr spc="-5" dirty="0" err="1"/>
              <a:t>klik</a:t>
            </a:r>
            <a:r>
              <a:rPr spc="-25" dirty="0"/>
              <a:t> </a:t>
            </a:r>
            <a:r>
              <a:rPr dirty="0" err="1" smtClean="0"/>
              <a:t>miš</a:t>
            </a:r>
            <a:r>
              <a:rPr lang="hr-HR" dirty="0" smtClean="0"/>
              <a:t>em</a:t>
            </a:r>
            <a:r>
              <a:rPr dirty="0" smtClean="0"/>
              <a:t>.</a:t>
            </a:r>
            <a:endParaRPr dirty="0"/>
          </a:p>
          <a:p>
            <a:pPr marL="469265">
              <a:lnSpc>
                <a:spcPct val="100000"/>
              </a:lnSpc>
              <a:spcBef>
                <a:spcPts val="1825"/>
              </a:spcBef>
            </a:pPr>
            <a:r>
              <a:rPr sz="1800" spc="-5" dirty="0" smtClean="0"/>
              <a:t>•</a:t>
            </a:r>
            <a:r>
              <a:rPr lang="hr-HR" sz="1800" spc="-5" dirty="0" smtClean="0"/>
              <a:t> </a:t>
            </a:r>
            <a:r>
              <a:rPr sz="1800" spc="-5" dirty="0" err="1" smtClean="0"/>
              <a:t>Zapitajte</a:t>
            </a:r>
            <a:r>
              <a:rPr sz="1800" spc="-5" dirty="0" smtClean="0"/>
              <a:t> </a:t>
            </a:r>
            <a:r>
              <a:rPr sz="1800" dirty="0"/>
              <a:t>se: </a:t>
            </a:r>
            <a:r>
              <a:rPr sz="1800" i="1" spc="-5" dirty="0">
                <a:latin typeface="Arial"/>
                <a:cs typeface="Arial"/>
              </a:rPr>
              <a:t>Koja je svrha </a:t>
            </a:r>
            <a:r>
              <a:rPr sz="1800" i="1" spc="-10" dirty="0">
                <a:latin typeface="Arial"/>
                <a:cs typeface="Arial"/>
              </a:rPr>
              <a:t>moje </a:t>
            </a:r>
            <a:r>
              <a:rPr sz="1800" i="1" spc="-5" dirty="0">
                <a:latin typeface="Arial"/>
                <a:cs typeface="Arial"/>
              </a:rPr>
              <a:t>prezentacija, kome</a:t>
            </a:r>
            <a:r>
              <a:rPr sz="1800" i="1" spc="8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je</a:t>
            </a:r>
            <a:endParaRPr sz="1800" dirty="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1800" i="1" spc="-10" dirty="0" err="1" smtClean="0">
                <a:latin typeface="Arial"/>
                <a:cs typeface="Arial"/>
              </a:rPr>
              <a:t>nam</a:t>
            </a:r>
            <a:r>
              <a:rPr lang="hr-HR" sz="1800" i="1" spc="-10" dirty="0" err="1" smtClean="0">
                <a:latin typeface="Arial"/>
                <a:cs typeface="Arial"/>
              </a:rPr>
              <a:t>ij</a:t>
            </a:r>
            <a:r>
              <a:rPr sz="1800" i="1" spc="-10" dirty="0" err="1" smtClean="0">
                <a:latin typeface="Arial"/>
                <a:cs typeface="Arial"/>
              </a:rPr>
              <a:t>enjena</a:t>
            </a:r>
            <a:r>
              <a:rPr sz="1800" i="1" spc="-10" dirty="0" smtClean="0">
                <a:latin typeface="Arial"/>
                <a:cs typeface="Arial"/>
              </a:rPr>
              <a:t> </a:t>
            </a:r>
            <a:r>
              <a:rPr sz="1800" i="1" dirty="0" err="1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lang="hr-HR" sz="1800" i="1" dirty="0" smtClean="0">
                <a:latin typeface="Arial"/>
                <a:cs typeface="Arial"/>
              </a:rPr>
              <a:t>t</a:t>
            </a:r>
            <a:r>
              <a:rPr sz="1800" i="1" dirty="0" err="1" smtClean="0">
                <a:latin typeface="Arial"/>
                <a:cs typeface="Arial"/>
              </a:rPr>
              <a:t>ko</a:t>
            </a:r>
            <a:r>
              <a:rPr sz="1800" i="1" dirty="0" smtClean="0">
                <a:latin typeface="Arial"/>
                <a:cs typeface="Arial"/>
              </a:rPr>
              <a:t> </a:t>
            </a:r>
            <a:r>
              <a:rPr sz="1800" i="1" dirty="0" err="1">
                <a:latin typeface="Arial"/>
                <a:cs typeface="Arial"/>
              </a:rPr>
              <a:t>će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lang="hr-HR" sz="1800" i="1" dirty="0" smtClean="0">
                <a:latin typeface="Arial"/>
                <a:cs typeface="Arial"/>
              </a:rPr>
              <a:t>ju</a:t>
            </a:r>
            <a:r>
              <a:rPr sz="1800" i="1" spc="-20" dirty="0" smtClean="0">
                <a:latin typeface="Arial"/>
                <a:cs typeface="Arial"/>
              </a:rPr>
              <a:t> </a:t>
            </a:r>
            <a:r>
              <a:rPr sz="1800" i="1" spc="-5" dirty="0" err="1" smtClean="0">
                <a:latin typeface="Arial"/>
                <a:cs typeface="Arial"/>
              </a:rPr>
              <a:t>koristi</a:t>
            </a:r>
            <a:r>
              <a:rPr lang="hr-HR" sz="1800" i="1" spc="-5" dirty="0" smtClean="0">
                <a:latin typeface="Arial"/>
                <a:cs typeface="Arial"/>
              </a:rPr>
              <a:t>ti</a:t>
            </a:r>
            <a:r>
              <a:rPr sz="1800" i="1" spc="-5" dirty="0" smtClean="0">
                <a:latin typeface="Arial"/>
                <a:cs typeface="Arial"/>
              </a:rPr>
              <a:t>?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1800" spc="-15" dirty="0" smtClean="0"/>
              <a:t>•</a:t>
            </a:r>
            <a:r>
              <a:rPr lang="hr-HR" sz="1800" spc="-15" dirty="0" smtClean="0"/>
              <a:t> </a:t>
            </a:r>
            <a:r>
              <a:rPr sz="1800" i="1" spc="-15" dirty="0" err="1" smtClean="0">
                <a:latin typeface="Arial"/>
                <a:cs typeface="Arial"/>
              </a:rPr>
              <a:t>Vodite</a:t>
            </a:r>
            <a:r>
              <a:rPr sz="1800" i="1" spc="-15" dirty="0" smtClean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računa o </a:t>
            </a:r>
            <a:r>
              <a:rPr sz="1800" i="1" spc="-15" dirty="0">
                <a:latin typeface="Arial"/>
                <a:cs typeface="Arial"/>
              </a:rPr>
              <a:t>brzini </a:t>
            </a:r>
            <a:r>
              <a:rPr sz="1800" i="1" spc="-5" dirty="0">
                <a:latin typeface="Arial"/>
                <a:cs typeface="Arial"/>
              </a:rPr>
              <a:t>animiranja</a:t>
            </a:r>
            <a:r>
              <a:rPr sz="1800" i="1" spc="9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objekata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3439795">
              <a:lnSpc>
                <a:spcPct val="100000"/>
              </a:lnSpc>
            </a:pPr>
            <a:r>
              <a:rPr sz="180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Free </a:t>
            </a: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5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775585" cy="0"/>
          </a:xfrm>
          <a:custGeom>
            <a:avLst/>
            <a:gdLst/>
            <a:ahLst/>
            <a:cxnLst/>
            <a:rect l="l" t="t" r="r" b="b"/>
            <a:pathLst>
              <a:path w="2775585">
                <a:moveTo>
                  <a:pt x="0" y="0"/>
                </a:moveTo>
                <a:lnTo>
                  <a:pt x="2775204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4752" y="1260347"/>
            <a:ext cx="6754368" cy="5597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80488" y="1190244"/>
            <a:ext cx="4992623" cy="2991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0124" y="1285875"/>
            <a:ext cx="6644005" cy="3139440"/>
          </a:xfrm>
          <a:custGeom>
            <a:avLst/>
            <a:gdLst/>
            <a:ahLst/>
            <a:cxnLst/>
            <a:rect l="l" t="t" r="r" b="b"/>
            <a:pathLst>
              <a:path w="6644005" h="3139440">
                <a:moveTo>
                  <a:pt x="0" y="3139313"/>
                </a:moveTo>
                <a:lnTo>
                  <a:pt x="6643751" y="3139313"/>
                </a:lnTo>
                <a:lnTo>
                  <a:pt x="6643751" y="0"/>
                </a:lnTo>
                <a:lnTo>
                  <a:pt x="0" y="0"/>
                </a:lnTo>
                <a:lnTo>
                  <a:pt x="0" y="313931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0124" y="1285875"/>
            <a:ext cx="6644005" cy="3139440"/>
          </a:xfrm>
          <a:custGeom>
            <a:avLst/>
            <a:gdLst/>
            <a:ahLst/>
            <a:cxnLst/>
            <a:rect l="l" t="t" r="r" b="b"/>
            <a:pathLst>
              <a:path w="6644005" h="3139440">
                <a:moveTo>
                  <a:pt x="0" y="3139313"/>
                </a:moveTo>
                <a:lnTo>
                  <a:pt x="6643751" y="3139313"/>
                </a:lnTo>
                <a:lnTo>
                  <a:pt x="6643751" y="0"/>
                </a:lnTo>
                <a:lnTo>
                  <a:pt x="0" y="0"/>
                </a:lnTo>
                <a:lnTo>
                  <a:pt x="0" y="3139313"/>
                </a:lnTo>
                <a:close/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09226" y="1474787"/>
            <a:ext cx="4335145" cy="276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Power </a:t>
            </a:r>
            <a:r>
              <a:rPr sz="3200" spc="-5" dirty="0">
                <a:latin typeface="Arial"/>
                <a:cs typeface="Arial"/>
              </a:rPr>
              <a:t>Point </a:t>
            </a:r>
            <a:r>
              <a:rPr sz="3200" dirty="0">
                <a:latin typeface="Arial"/>
                <a:cs typeface="Arial"/>
              </a:rPr>
              <a:t>ima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mnogo  </a:t>
            </a:r>
            <a:r>
              <a:rPr sz="3200" dirty="0">
                <a:latin typeface="Arial"/>
                <a:cs typeface="Arial"/>
              </a:rPr>
              <a:t>mogućnosti.</a:t>
            </a:r>
          </a:p>
          <a:p>
            <a:pPr marL="45720" marR="39370" algn="ctr">
              <a:lnSpc>
                <a:spcPct val="100000"/>
              </a:lnSpc>
              <a:spcBef>
                <a:spcPts val="1200"/>
              </a:spcBef>
            </a:pPr>
            <a:r>
              <a:rPr sz="3200" spc="-5" dirty="0">
                <a:latin typeface="Arial"/>
                <a:cs typeface="Arial"/>
              </a:rPr>
              <a:t>Budite </a:t>
            </a:r>
            <a:r>
              <a:rPr sz="3200" dirty="0">
                <a:latin typeface="Arial"/>
                <a:cs typeface="Arial"/>
              </a:rPr>
              <a:t>oprezni pri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izradi  </a:t>
            </a:r>
            <a:r>
              <a:rPr sz="3200" spc="-5" dirty="0">
                <a:latin typeface="Arial"/>
                <a:cs typeface="Arial"/>
              </a:rPr>
              <a:t>prezentacije.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Ne </a:t>
            </a:r>
            <a:r>
              <a:rPr sz="3200" spc="-5" dirty="0" err="1">
                <a:solidFill>
                  <a:srgbClr val="FF0000"/>
                </a:solidFill>
                <a:latin typeface="Arial"/>
                <a:cs typeface="Arial"/>
              </a:rPr>
              <a:t>treba</a:t>
            </a:r>
            <a:r>
              <a:rPr sz="32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 err="1" smtClean="0">
                <a:solidFill>
                  <a:srgbClr val="FF0000"/>
                </a:solidFill>
                <a:latin typeface="Arial"/>
                <a:cs typeface="Arial"/>
              </a:rPr>
              <a:t>pret</a:t>
            </a:r>
            <a:r>
              <a:rPr lang="hr-HR" sz="3200" spc="-5" dirty="0" smtClean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3200" spc="-5" dirty="0" err="1" smtClean="0">
                <a:solidFill>
                  <a:srgbClr val="FF0000"/>
                </a:solidFill>
                <a:latin typeface="Arial"/>
                <a:cs typeface="Arial"/>
              </a:rPr>
              <a:t>erivati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95" dirty="0"/>
              <a:t> </a:t>
            </a: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3439795">
              <a:lnSpc>
                <a:spcPct val="100000"/>
              </a:lnSpc>
            </a:pPr>
            <a:r>
              <a:rPr sz="180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Free </a:t>
            </a: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5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5860" y="545591"/>
            <a:ext cx="7455408" cy="960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1936" y="467868"/>
            <a:ext cx="7135367" cy="74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4412" y="571423"/>
            <a:ext cx="7358126" cy="8617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4412" y="571423"/>
            <a:ext cx="7358380" cy="862330"/>
          </a:xfrm>
          <a:custGeom>
            <a:avLst/>
            <a:gdLst/>
            <a:ahLst/>
            <a:cxnLst/>
            <a:rect l="l" t="t" r="r" b="b"/>
            <a:pathLst>
              <a:path w="7358380" h="862330">
                <a:moveTo>
                  <a:pt x="0" y="861771"/>
                </a:moveTo>
                <a:lnTo>
                  <a:pt x="7358126" y="861771"/>
                </a:lnTo>
                <a:lnTo>
                  <a:pt x="7358126" y="0"/>
                </a:lnTo>
                <a:lnTo>
                  <a:pt x="0" y="0"/>
                </a:lnTo>
                <a:lnTo>
                  <a:pt x="0" y="861771"/>
                </a:lnTo>
                <a:close/>
              </a:path>
            </a:pathLst>
          </a:custGeom>
          <a:ln w="12700">
            <a:solidFill>
              <a:srgbClr val="81D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3083" y="486155"/>
            <a:ext cx="7053072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93367" y="605790"/>
            <a:ext cx="653986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solidFill>
                  <a:srgbClr val="214A50"/>
                </a:solidFill>
              </a:rPr>
              <a:t>PREZENTACIJA </a:t>
            </a:r>
            <a:r>
              <a:rPr sz="3200" spc="5" dirty="0">
                <a:solidFill>
                  <a:srgbClr val="214A50"/>
                </a:solidFill>
              </a:rPr>
              <a:t>O</a:t>
            </a:r>
            <a:r>
              <a:rPr sz="3200" spc="-220" dirty="0">
                <a:solidFill>
                  <a:srgbClr val="214A50"/>
                </a:solidFill>
              </a:rPr>
              <a:t> </a:t>
            </a:r>
            <a:r>
              <a:rPr sz="3200" spc="-20" dirty="0">
                <a:solidFill>
                  <a:srgbClr val="214A50"/>
                </a:solidFill>
              </a:rPr>
              <a:t>PREZENTACIJI!</a:t>
            </a:r>
            <a:endParaRPr sz="3200"/>
          </a:p>
        </p:txBody>
      </p:sp>
      <p:sp>
        <p:nvSpPr>
          <p:cNvPr id="18" name="object 18"/>
          <p:cNvSpPr txBox="1"/>
          <p:nvPr/>
        </p:nvSpPr>
        <p:spPr>
          <a:xfrm>
            <a:off x="2829812" y="1757171"/>
            <a:ext cx="4409187" cy="4806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09880" indent="-342900">
              <a:lnSpc>
                <a:spcPct val="162500"/>
              </a:lnSpc>
              <a:buFont typeface="Arial" panose="020B0604020202020204" pitchFamily="34" charset="0"/>
              <a:buChar char="•"/>
            </a:pPr>
            <a:r>
              <a:rPr sz="2400" spc="-5" dirty="0" err="1">
                <a:latin typeface="Arial"/>
                <a:cs typeface="Arial"/>
              </a:rPr>
              <a:t>Kako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5" dirty="0" err="1" smtClean="0">
                <a:latin typeface="Arial"/>
                <a:cs typeface="Arial"/>
              </a:rPr>
              <a:t>početi</a:t>
            </a:r>
            <a:r>
              <a:rPr sz="2400" spc="-5" dirty="0" smtClean="0">
                <a:latin typeface="Arial"/>
                <a:cs typeface="Arial"/>
              </a:rPr>
              <a:t>?</a:t>
            </a:r>
            <a:endParaRPr lang="hr-HR" sz="2400" spc="-5" dirty="0" smtClean="0">
              <a:latin typeface="Arial"/>
              <a:cs typeface="Arial"/>
            </a:endParaRPr>
          </a:p>
          <a:p>
            <a:pPr marL="355600" marR="309880" indent="-342900">
              <a:lnSpc>
                <a:spcPct val="162500"/>
              </a:lnSpc>
              <a:buFont typeface="Arial" panose="020B0604020202020204" pitchFamily="34" charset="0"/>
              <a:buChar char="•"/>
            </a:pPr>
            <a:r>
              <a:rPr sz="2400" spc="-30" dirty="0" err="1" smtClean="0">
                <a:latin typeface="Arial"/>
                <a:cs typeface="Arial"/>
              </a:rPr>
              <a:t>Tekstu</a:t>
            </a:r>
            <a:r>
              <a:rPr lang="hr-HR" sz="2400" spc="-30" dirty="0" smtClean="0">
                <a:latin typeface="Arial"/>
                <a:cs typeface="Arial"/>
              </a:rPr>
              <a:t>a</a:t>
            </a:r>
            <a:r>
              <a:rPr sz="2400" spc="-30" dirty="0" err="1" smtClean="0">
                <a:latin typeface="Arial"/>
                <a:cs typeface="Arial"/>
              </a:rPr>
              <a:t>lni</a:t>
            </a:r>
            <a:r>
              <a:rPr sz="2400" spc="-30" dirty="0" smtClean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d</a:t>
            </a:r>
            <a:r>
              <a:rPr lang="hr-HR" sz="2400" spc="-5" dirty="0" err="1" smtClean="0">
                <a:latin typeface="Arial"/>
                <a:cs typeface="Arial"/>
              </a:rPr>
              <a:t>io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slajda</a:t>
            </a:r>
            <a:r>
              <a:rPr sz="2400" spc="-5" dirty="0">
                <a:latin typeface="Arial"/>
                <a:cs typeface="Arial"/>
              </a:rPr>
              <a:t> </a:t>
            </a:r>
            <a:endParaRPr lang="hr-HR" sz="2400" spc="-5" dirty="0" smtClean="0">
              <a:latin typeface="Arial"/>
              <a:cs typeface="Arial"/>
            </a:endParaRPr>
          </a:p>
          <a:p>
            <a:pPr marL="355600" marR="309880" indent="-342900">
              <a:lnSpc>
                <a:spcPct val="162500"/>
              </a:lnSpc>
              <a:buFont typeface="Arial" panose="020B0604020202020204" pitchFamily="34" charset="0"/>
              <a:buChar char="•"/>
            </a:pPr>
            <a:r>
              <a:rPr sz="2400" dirty="0" err="1" smtClean="0">
                <a:latin typeface="Arial"/>
                <a:cs typeface="Arial"/>
              </a:rPr>
              <a:t>Izbor</a:t>
            </a:r>
            <a:r>
              <a:rPr sz="2400" spc="-12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fonta</a:t>
            </a: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Arial"/>
                <a:cs typeface="Arial"/>
              </a:rPr>
              <a:t>Izbor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boja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Arial"/>
                <a:cs typeface="Arial"/>
              </a:rPr>
              <a:t>Izbor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pozadine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Arial"/>
                <a:cs typeface="Arial"/>
              </a:rPr>
              <a:t>Uklapanje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slika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sz="2400" spc="-5" dirty="0" err="1" smtClean="0">
                <a:latin typeface="Arial"/>
                <a:cs typeface="Arial"/>
              </a:rPr>
              <a:t>Pr</a:t>
            </a:r>
            <a:r>
              <a:rPr lang="hr-HR" sz="2400" spc="-5" dirty="0" err="1" smtClean="0">
                <a:latin typeface="Arial"/>
                <a:cs typeface="Arial"/>
              </a:rPr>
              <a:t>ij</a:t>
            </a:r>
            <a:r>
              <a:rPr sz="2400" spc="-5" dirty="0" err="1" smtClean="0">
                <a:latin typeface="Arial"/>
                <a:cs typeface="Arial"/>
              </a:rPr>
              <a:t>elaz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-70" dirty="0" err="1" smtClean="0">
                <a:latin typeface="Arial"/>
                <a:cs typeface="Arial"/>
              </a:rPr>
              <a:t>izme</a:t>
            </a:r>
            <a:r>
              <a:rPr lang="hr-HR" sz="2400" spc="-70" dirty="0" smtClean="0">
                <a:latin typeface="Arial"/>
                <a:cs typeface="Arial"/>
              </a:rPr>
              <a:t>đ</a:t>
            </a:r>
            <a:r>
              <a:rPr sz="2400" spc="-70" dirty="0" smtClean="0">
                <a:latin typeface="Arial"/>
                <a:cs typeface="Arial"/>
              </a:rPr>
              <a:t>u</a:t>
            </a:r>
            <a:r>
              <a:rPr sz="2400" spc="-20" dirty="0" smtClean="0">
                <a:latin typeface="Arial"/>
                <a:cs typeface="Arial"/>
              </a:rPr>
              <a:t> </a:t>
            </a:r>
            <a:r>
              <a:rPr sz="2400" spc="-5" dirty="0" err="1" smtClean="0">
                <a:latin typeface="Arial"/>
                <a:cs typeface="Arial"/>
              </a:rPr>
              <a:t>slajdova</a:t>
            </a:r>
            <a:endParaRPr lang="hr-HR" sz="2400" spc="-5" dirty="0" smtClean="0">
              <a:latin typeface="Arial"/>
              <a:cs typeface="Arial"/>
            </a:endParaRPr>
          </a:p>
          <a:p>
            <a:pPr marL="3556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r-HR" sz="2400" spc="-5" dirty="0" smtClean="0">
                <a:latin typeface="Arial"/>
                <a:cs typeface="Arial"/>
              </a:rPr>
              <a:t>Animacije	</a:t>
            </a:r>
            <a:endParaRPr lang="hr-HR" sz="24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3439795">
              <a:lnSpc>
                <a:spcPct val="100000"/>
              </a:lnSpc>
            </a:pPr>
            <a:r>
              <a:rPr sz="180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Free </a:t>
            </a: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5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775585" cy="0"/>
          </a:xfrm>
          <a:custGeom>
            <a:avLst/>
            <a:gdLst/>
            <a:ahLst/>
            <a:cxnLst/>
            <a:rect l="l" t="t" r="r" b="b"/>
            <a:pathLst>
              <a:path w="2775585">
                <a:moveTo>
                  <a:pt x="0" y="0"/>
                </a:moveTo>
                <a:lnTo>
                  <a:pt x="2775204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9088" y="144779"/>
            <a:ext cx="3965448" cy="897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42082" y="305942"/>
            <a:ext cx="3262629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Kako</a:t>
            </a:r>
            <a:r>
              <a:rPr spc="-60" dirty="0"/>
              <a:t> </a:t>
            </a:r>
            <a:r>
              <a:rPr dirty="0"/>
              <a:t>početi?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64741" y="1636521"/>
            <a:ext cx="7092315" cy="3139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Prvi </a:t>
            </a:r>
            <a:r>
              <a:rPr sz="2800" dirty="0">
                <a:latin typeface="Arial"/>
                <a:cs typeface="Arial"/>
              </a:rPr>
              <a:t>slajd </a:t>
            </a:r>
            <a:r>
              <a:rPr sz="2800" spc="-5" dirty="0">
                <a:latin typeface="Arial"/>
                <a:cs typeface="Arial"/>
              </a:rPr>
              <a:t>je </a:t>
            </a:r>
            <a:r>
              <a:rPr sz="2800" dirty="0">
                <a:latin typeface="Arial"/>
                <a:cs typeface="Arial"/>
              </a:rPr>
              <a:t>naslovni. </a:t>
            </a:r>
            <a:r>
              <a:rPr sz="2800" spc="-5" dirty="0">
                <a:latin typeface="Arial"/>
                <a:cs typeface="Arial"/>
              </a:rPr>
              <a:t>Obično </a:t>
            </a:r>
            <a:r>
              <a:rPr sz="2800" dirty="0">
                <a:latin typeface="Arial"/>
                <a:cs typeface="Arial"/>
              </a:rPr>
              <a:t>sadrži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naslov</a:t>
            </a: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(po </a:t>
            </a:r>
            <a:r>
              <a:rPr sz="2800" dirty="0">
                <a:latin typeface="Arial"/>
                <a:cs typeface="Arial"/>
              </a:rPr>
              <a:t>potrebi podnaslov) </a:t>
            </a:r>
            <a:r>
              <a:rPr sz="2800" spc="-5" dirty="0">
                <a:latin typeface="Arial"/>
                <a:cs typeface="Arial"/>
              </a:rPr>
              <a:t>i ime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autora</a:t>
            </a:r>
            <a:endParaRPr sz="2800" dirty="0">
              <a:latin typeface="Arial"/>
              <a:cs typeface="Arial"/>
            </a:endParaRPr>
          </a:p>
          <a:p>
            <a:pPr marL="12700" marR="1168400">
              <a:lnSpc>
                <a:spcPct val="100000"/>
              </a:lnSpc>
              <a:spcBef>
                <a:spcPts val="18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Na </a:t>
            </a:r>
            <a:r>
              <a:rPr sz="2800" dirty="0">
                <a:latin typeface="Arial"/>
                <a:cs typeface="Arial"/>
              </a:rPr>
              <a:t>drugom </a:t>
            </a:r>
            <a:r>
              <a:rPr sz="2800" spc="-5" dirty="0">
                <a:latin typeface="Arial"/>
                <a:cs typeface="Arial"/>
              </a:rPr>
              <a:t>slajdu je </a:t>
            </a:r>
            <a:r>
              <a:rPr sz="2800" dirty="0">
                <a:latin typeface="Arial"/>
                <a:cs typeface="Arial"/>
              </a:rPr>
              <a:t>obično sadržaj  prezentacije</a:t>
            </a:r>
          </a:p>
          <a:p>
            <a:pPr marL="12700">
              <a:lnSpc>
                <a:spcPct val="100000"/>
              </a:lnSpc>
              <a:spcBef>
                <a:spcPts val="1660"/>
              </a:spcBef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spc="-5" dirty="0" err="1">
                <a:latin typeface="Arial"/>
                <a:cs typeface="Arial"/>
              </a:rPr>
              <a:t>Vidi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prethodni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slajd ove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prezentacije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lang="hr-HR" sz="2800" spc="-5" dirty="0" smtClean="0">
                <a:latin typeface="Arial"/>
                <a:cs typeface="Arial"/>
              </a:rPr>
              <a:t>Sljedeći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slajdovi prate </a:t>
            </a:r>
            <a:r>
              <a:rPr sz="2800" spc="-5" dirty="0">
                <a:latin typeface="Arial"/>
                <a:cs typeface="Arial"/>
              </a:rPr>
              <a:t>naslove </a:t>
            </a:r>
            <a:r>
              <a:rPr sz="2800" dirty="0">
                <a:latin typeface="Arial"/>
                <a:cs typeface="Arial"/>
              </a:rPr>
              <a:t>iz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sadržaja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3439795">
              <a:lnSpc>
                <a:spcPct val="100000"/>
              </a:lnSpc>
            </a:pPr>
            <a:r>
              <a:rPr sz="180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Free </a:t>
            </a: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5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775585" cy="0"/>
          </a:xfrm>
          <a:custGeom>
            <a:avLst/>
            <a:gdLst/>
            <a:ahLst/>
            <a:cxnLst/>
            <a:rect l="l" t="t" r="r" b="b"/>
            <a:pathLst>
              <a:path w="2775585">
                <a:moveTo>
                  <a:pt x="0" y="0"/>
                </a:moveTo>
                <a:lnTo>
                  <a:pt x="2775204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8675" y="370331"/>
            <a:ext cx="1072896" cy="897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31289" y="531114"/>
            <a:ext cx="5281295" cy="690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err="1"/>
              <a:t>Tekstualni</a:t>
            </a:r>
            <a:r>
              <a:rPr dirty="0"/>
              <a:t> </a:t>
            </a:r>
            <a:r>
              <a:rPr dirty="0" smtClean="0"/>
              <a:t>d</a:t>
            </a:r>
            <a:r>
              <a:rPr lang="hr-HR" dirty="0" smtClean="0"/>
              <a:t>i</a:t>
            </a:r>
            <a:r>
              <a:rPr dirty="0" smtClean="0"/>
              <a:t>o</a:t>
            </a:r>
            <a:r>
              <a:rPr spc="-70" dirty="0" smtClean="0"/>
              <a:t> </a:t>
            </a:r>
            <a:r>
              <a:rPr dirty="0"/>
              <a:t>slajda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30032" y="1638298"/>
            <a:ext cx="7594600" cy="286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Tekst pišite </a:t>
            </a:r>
            <a:r>
              <a:rPr sz="2800" spc="-5" dirty="0">
                <a:latin typeface="Arial"/>
                <a:cs typeface="Arial"/>
              </a:rPr>
              <a:t>u </a:t>
            </a:r>
            <a:r>
              <a:rPr sz="2800" dirty="0">
                <a:latin typeface="Arial"/>
                <a:cs typeface="Arial"/>
              </a:rPr>
              <a:t>formi teze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ne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rečenice</a:t>
            </a:r>
          </a:p>
          <a:p>
            <a:pPr marL="355600" marR="5080" indent="-342900">
              <a:lnSpc>
                <a:spcPct val="100000"/>
              </a:lnSpc>
              <a:spcBef>
                <a:spcPts val="18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 err="1" smtClean="0">
                <a:latin typeface="Arial"/>
                <a:cs typeface="Arial"/>
              </a:rPr>
              <a:t>Izb</a:t>
            </a:r>
            <a:r>
              <a:rPr lang="hr-HR" sz="2800" dirty="0" smtClean="0">
                <a:latin typeface="Arial"/>
                <a:cs typeface="Arial"/>
              </a:rPr>
              <a:t>j</a:t>
            </a:r>
            <a:r>
              <a:rPr sz="2800" dirty="0" err="1" smtClean="0">
                <a:latin typeface="Arial"/>
                <a:cs typeface="Arial"/>
              </a:rPr>
              <a:t>egavajte</a:t>
            </a:r>
            <a:r>
              <a:rPr sz="2800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opise; koristite </a:t>
            </a:r>
            <a:r>
              <a:rPr sz="2800" spc="-5" dirty="0">
                <a:latin typeface="Arial"/>
                <a:cs typeface="Arial"/>
              </a:rPr>
              <a:t>samo </a:t>
            </a:r>
            <a:r>
              <a:rPr sz="2800" dirty="0">
                <a:latin typeface="Arial"/>
                <a:cs typeface="Arial"/>
              </a:rPr>
              <a:t>ključne reči </a:t>
            </a:r>
            <a:r>
              <a:rPr sz="2800" spc="-5" dirty="0">
                <a:latin typeface="Arial"/>
                <a:cs typeface="Arial"/>
              </a:rPr>
              <a:t>i  </a:t>
            </a:r>
            <a:r>
              <a:rPr sz="2800" dirty="0">
                <a:latin typeface="Arial"/>
                <a:cs typeface="Arial"/>
              </a:rPr>
              <a:t>fraze</a:t>
            </a:r>
          </a:p>
          <a:p>
            <a:pPr marL="355600" indent="-342900">
              <a:lnSpc>
                <a:spcPct val="100000"/>
              </a:lnSpc>
              <a:spcBef>
                <a:spcPts val="18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Na </a:t>
            </a:r>
            <a:r>
              <a:rPr sz="2800" dirty="0">
                <a:latin typeface="Arial"/>
                <a:cs typeface="Arial"/>
              </a:rPr>
              <a:t>jednom slajdu </a:t>
            </a:r>
            <a:r>
              <a:rPr sz="2800" spc="-5" dirty="0">
                <a:latin typeface="Arial"/>
                <a:cs typeface="Arial"/>
              </a:rPr>
              <a:t>je </a:t>
            </a:r>
            <a:r>
              <a:rPr sz="2800" dirty="0" err="1">
                <a:latin typeface="Arial"/>
                <a:cs typeface="Arial"/>
              </a:rPr>
              <a:t>dovoljno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4-5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teza</a:t>
            </a:r>
          </a:p>
          <a:p>
            <a:pPr marL="1184910">
              <a:lnSpc>
                <a:spcPct val="100000"/>
              </a:lnSpc>
              <a:spcBef>
                <a:spcPts val="1870"/>
              </a:spcBef>
            </a:pPr>
            <a:r>
              <a:rPr lang="hr-HR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Puno</a:t>
            </a:r>
            <a:r>
              <a:rPr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teksta</a:t>
            </a:r>
            <a:r>
              <a:rPr lang="hr-HR" sz="2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 smtClean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lang="hr-HR" sz="2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loša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prezentacija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3439795">
              <a:lnSpc>
                <a:spcPct val="100000"/>
              </a:lnSpc>
            </a:pPr>
            <a:r>
              <a:rPr sz="180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Free </a:t>
            </a: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5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775585" cy="0"/>
          </a:xfrm>
          <a:custGeom>
            <a:avLst/>
            <a:gdLst/>
            <a:ahLst/>
            <a:cxnLst/>
            <a:rect l="l" t="t" r="r" b="b"/>
            <a:pathLst>
              <a:path w="2775585">
                <a:moveTo>
                  <a:pt x="0" y="0"/>
                </a:moveTo>
                <a:lnTo>
                  <a:pt x="2775204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82748" y="602741"/>
            <a:ext cx="5742052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mtClean="0">
                <a:solidFill>
                  <a:srgbClr val="FF0000"/>
                </a:solidFill>
              </a:rPr>
              <a:t>Prim</a:t>
            </a:r>
            <a:r>
              <a:rPr lang="hr-HR" dirty="0" smtClean="0">
                <a:solidFill>
                  <a:srgbClr val="FF0000"/>
                </a:solidFill>
              </a:rPr>
              <a:t>j</a:t>
            </a:r>
            <a:r>
              <a:rPr dirty="0" err="1" smtClean="0">
                <a:solidFill>
                  <a:srgbClr val="FF0000"/>
                </a:solidFill>
              </a:rPr>
              <a:t>er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lošeg</a:t>
            </a:r>
            <a:r>
              <a:rPr spc="-8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slajda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822450"/>
            <a:ext cx="7743825" cy="3431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  <a:tab pos="2452370" algn="l"/>
                <a:tab pos="3816350" algn="l"/>
                <a:tab pos="5998845" algn="l"/>
              </a:tabLst>
            </a:pPr>
            <a:r>
              <a:rPr sz="2800" spc="-5" dirty="0">
                <a:latin typeface="Arial"/>
                <a:cs typeface="Arial"/>
              </a:rPr>
              <a:t>Na ovom slajdu vidite </a:t>
            </a:r>
            <a:r>
              <a:rPr sz="2800" dirty="0">
                <a:latin typeface="Arial"/>
                <a:cs typeface="Arial"/>
              </a:rPr>
              <a:t>tekst </a:t>
            </a:r>
            <a:r>
              <a:rPr sz="2800" spc="-5" dirty="0">
                <a:latin typeface="Arial"/>
                <a:cs typeface="Arial"/>
              </a:rPr>
              <a:t>napisan u formi  </a:t>
            </a:r>
            <a:r>
              <a:rPr sz="2800" dirty="0">
                <a:latin typeface="Arial"/>
                <a:cs typeface="Arial"/>
              </a:rPr>
              <a:t>paragrafa sa detaljnim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opisom,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što	nikako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nije  </a:t>
            </a:r>
            <a:r>
              <a:rPr sz="2800" spc="-5" dirty="0" err="1">
                <a:latin typeface="Arial"/>
                <a:cs typeface="Arial"/>
              </a:rPr>
              <a:t>dobar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prim</a:t>
            </a:r>
            <a:r>
              <a:rPr lang="hr-HR" sz="2800" dirty="0" smtClean="0">
                <a:latin typeface="Arial"/>
                <a:cs typeface="Arial"/>
              </a:rPr>
              <a:t>j</a:t>
            </a:r>
            <a:r>
              <a:rPr sz="2800" dirty="0" err="1" smtClean="0">
                <a:latin typeface="Arial"/>
                <a:cs typeface="Arial"/>
              </a:rPr>
              <a:t>er</a:t>
            </a:r>
            <a:r>
              <a:rPr sz="2800" dirty="0">
                <a:latin typeface="Arial"/>
                <a:cs typeface="Arial"/>
              </a:rPr>
              <a:t>.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Teži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	</a:t>
            </a:r>
            <a:r>
              <a:rPr sz="2800" dirty="0">
                <a:latin typeface="Arial"/>
                <a:cs typeface="Arial"/>
              </a:rPr>
              <a:t>za </a:t>
            </a:r>
            <a:r>
              <a:rPr sz="2800" spc="-5" dirty="0">
                <a:latin typeface="Arial"/>
                <a:cs typeface="Arial"/>
              </a:rPr>
              <a:t>praćenje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od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strane 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publike, </a:t>
            </a:r>
            <a:r>
              <a:rPr sz="2800" spc="-5" dirty="0">
                <a:latin typeface="Arial"/>
                <a:cs typeface="Arial"/>
              </a:rPr>
              <a:t>kao	i za samog </a:t>
            </a:r>
            <a:r>
              <a:rPr sz="2800" dirty="0">
                <a:latin typeface="Arial"/>
                <a:cs typeface="Arial"/>
              </a:rPr>
              <a:t>predavača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(u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slučaju </a:t>
            </a:r>
            <a:r>
              <a:rPr sz="2800" spc="-5" dirty="0">
                <a:latin typeface="Arial"/>
                <a:cs typeface="Arial"/>
              </a:rPr>
              <a:t> kada </a:t>
            </a:r>
            <a:r>
              <a:rPr sz="2800" dirty="0">
                <a:latin typeface="Arial"/>
                <a:cs typeface="Arial"/>
              </a:rPr>
              <a:t>prezentacija prati predavanje). </a:t>
            </a:r>
            <a:r>
              <a:rPr sz="2800" spc="-5" dirty="0" err="1" smtClean="0">
                <a:latin typeface="Arial"/>
                <a:cs typeface="Arial"/>
              </a:rPr>
              <a:t>Zaht</a:t>
            </a:r>
            <a:r>
              <a:rPr lang="hr-HR" sz="2800" spc="-5" dirty="0" smtClean="0">
                <a:latin typeface="Arial"/>
                <a:cs typeface="Arial"/>
              </a:rPr>
              <a:t>j</a:t>
            </a:r>
            <a:r>
              <a:rPr sz="2800" spc="-5" dirty="0" err="1" smtClean="0">
                <a:latin typeface="Arial"/>
                <a:cs typeface="Arial"/>
              </a:rPr>
              <a:t>eva</a:t>
            </a:r>
            <a:r>
              <a:rPr sz="2800" spc="-5" dirty="0" smtClean="0">
                <a:latin typeface="Arial"/>
                <a:cs typeface="Arial"/>
              </a:rPr>
              <a:t>  </a:t>
            </a:r>
            <a:r>
              <a:rPr sz="2800" spc="-5" dirty="0">
                <a:latin typeface="Arial"/>
                <a:cs typeface="Arial"/>
              </a:rPr>
              <a:t>više pažnje i vremena za </a:t>
            </a:r>
            <a:r>
              <a:rPr sz="2800" dirty="0">
                <a:latin typeface="Arial"/>
                <a:cs typeface="Arial"/>
              </a:rPr>
              <a:t>čitanje. Iako </a:t>
            </a:r>
            <a:r>
              <a:rPr sz="2800" spc="-5" dirty="0">
                <a:latin typeface="Arial"/>
                <a:cs typeface="Arial"/>
              </a:rPr>
              <a:t>na ovom  slajdu nema mnogo više </a:t>
            </a:r>
            <a:r>
              <a:rPr sz="2800" dirty="0">
                <a:latin typeface="Arial"/>
                <a:cs typeface="Arial"/>
              </a:rPr>
              <a:t>teza od prethodnog  izgleda </a:t>
            </a:r>
            <a:r>
              <a:rPr sz="2800" spc="-5" dirty="0" err="1">
                <a:latin typeface="Arial"/>
                <a:cs typeface="Arial"/>
              </a:rPr>
              <a:t>mnogo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kompli</a:t>
            </a:r>
            <a:r>
              <a:rPr lang="hr-HR" sz="2800" dirty="0" err="1" smtClean="0">
                <a:latin typeface="Arial"/>
                <a:cs typeface="Arial"/>
              </a:rPr>
              <a:t>cir</a:t>
            </a:r>
            <a:r>
              <a:rPr sz="2800" dirty="0" err="1" smtClean="0">
                <a:latin typeface="Arial"/>
                <a:cs typeface="Arial"/>
              </a:rPr>
              <a:t>anije</a:t>
            </a:r>
            <a:r>
              <a:rPr sz="28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3439795">
              <a:lnSpc>
                <a:spcPct val="100000"/>
              </a:lnSpc>
            </a:pPr>
            <a:r>
              <a:rPr sz="180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Free </a:t>
            </a: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5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775585" cy="0"/>
          </a:xfrm>
          <a:custGeom>
            <a:avLst/>
            <a:gdLst/>
            <a:ahLst/>
            <a:cxnLst/>
            <a:rect l="l" t="t" r="r" b="b"/>
            <a:pathLst>
              <a:path w="2775585">
                <a:moveTo>
                  <a:pt x="0" y="0"/>
                </a:moveTo>
                <a:lnTo>
                  <a:pt x="2775204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0611" y="370331"/>
            <a:ext cx="3963924" cy="897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43605" y="531114"/>
            <a:ext cx="326009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Izbor</a:t>
            </a:r>
            <a:r>
              <a:rPr spc="-75" dirty="0"/>
              <a:t> </a:t>
            </a:r>
            <a:r>
              <a:rPr dirty="0"/>
              <a:t>fontova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636521"/>
            <a:ext cx="7950834" cy="3780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Koristite </a:t>
            </a:r>
            <a:r>
              <a:rPr sz="2800" dirty="0">
                <a:latin typeface="Arial"/>
                <a:cs typeface="Arial"/>
              </a:rPr>
              <a:t>font </a:t>
            </a:r>
            <a:r>
              <a:rPr sz="2800" spc="-5" dirty="0">
                <a:latin typeface="Arial"/>
                <a:cs typeface="Arial"/>
              </a:rPr>
              <a:t>minimalne veličine </a:t>
            </a:r>
            <a:r>
              <a:rPr sz="2800" dirty="0">
                <a:latin typeface="Arial"/>
                <a:cs typeface="Arial"/>
              </a:rPr>
              <a:t>18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pt</a:t>
            </a:r>
          </a:p>
          <a:p>
            <a:pPr marL="355600" indent="-342900">
              <a:lnSpc>
                <a:spcPct val="100000"/>
              </a:lnSpc>
              <a:spcBef>
                <a:spcPts val="18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 smtClean="0">
                <a:latin typeface="Arial"/>
                <a:cs typeface="Arial"/>
              </a:rPr>
              <a:t>Prom</a:t>
            </a:r>
            <a:r>
              <a:rPr lang="hr-HR" sz="2800" spc="-5" dirty="0" err="1" smtClean="0">
                <a:latin typeface="Arial"/>
                <a:cs typeface="Arial"/>
              </a:rPr>
              <a:t>ij</a:t>
            </a:r>
            <a:r>
              <a:rPr sz="2800" spc="-5" dirty="0" err="1" smtClean="0">
                <a:latin typeface="Arial"/>
                <a:cs typeface="Arial"/>
              </a:rPr>
              <a:t>enite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veličinu fonta </a:t>
            </a:r>
            <a:r>
              <a:rPr sz="2800" dirty="0" err="1">
                <a:latin typeface="Arial"/>
                <a:cs typeface="Arial"/>
              </a:rPr>
              <a:t>kada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lang="hr-HR" sz="2800" dirty="0" smtClean="0">
                <a:latin typeface="Arial"/>
                <a:cs typeface="Arial"/>
              </a:rPr>
              <a:t>pišete</a:t>
            </a:r>
            <a:r>
              <a:rPr sz="2800" spc="-3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podtezu</a:t>
            </a:r>
          </a:p>
          <a:p>
            <a:pPr marL="756285" lvl="1" indent="-286385">
              <a:lnSpc>
                <a:spcPct val="100000"/>
              </a:lnSpc>
              <a:spcBef>
                <a:spcPts val="1789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Ovo </a:t>
            </a:r>
            <a:r>
              <a:rPr sz="2400" spc="-5" dirty="0">
                <a:latin typeface="Arial"/>
                <a:cs typeface="Arial"/>
              </a:rPr>
              <a:t>je veličina 24 </a:t>
            </a:r>
            <a:r>
              <a:rPr sz="2400" dirty="0">
                <a:latin typeface="Arial"/>
                <a:cs typeface="Arial"/>
              </a:rPr>
              <a:t>pt, teza </a:t>
            </a:r>
            <a:r>
              <a:rPr sz="2400" spc="-5" dirty="0">
                <a:latin typeface="Arial"/>
                <a:cs typeface="Arial"/>
              </a:rPr>
              <a:t>je 28 a naslov slajda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44</a:t>
            </a:r>
            <a:endParaRPr sz="2400" dirty="0">
              <a:latin typeface="Arial"/>
              <a:cs typeface="Arial"/>
            </a:endParaRPr>
          </a:p>
          <a:p>
            <a:pPr marL="355600" marR="529590" indent="-342900">
              <a:lnSpc>
                <a:spcPct val="100000"/>
              </a:lnSpc>
              <a:spcBef>
                <a:spcPts val="18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Za tekst slajda </a:t>
            </a:r>
            <a:r>
              <a:rPr sz="2800" dirty="0">
                <a:latin typeface="Arial"/>
                <a:cs typeface="Arial"/>
              </a:rPr>
              <a:t>koristite neki </a:t>
            </a:r>
            <a:r>
              <a:rPr sz="2800" spc="-5" dirty="0">
                <a:latin typeface="Arial"/>
                <a:cs typeface="Arial"/>
              </a:rPr>
              <a:t>čitak, standardni  </a:t>
            </a:r>
            <a:r>
              <a:rPr sz="2800" dirty="0">
                <a:latin typeface="Arial"/>
                <a:cs typeface="Arial"/>
              </a:rPr>
              <a:t>font </a:t>
            </a:r>
            <a:r>
              <a:rPr sz="2800" spc="-5" dirty="0" err="1">
                <a:latin typeface="Arial"/>
                <a:cs typeface="Arial"/>
              </a:rPr>
              <a:t>tipa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Ari</a:t>
            </a:r>
            <a:r>
              <a:rPr lang="hr-HR" sz="2800" dirty="0" smtClean="0">
                <a:latin typeface="Arial"/>
                <a:cs typeface="Arial"/>
              </a:rPr>
              <a:t>a</a:t>
            </a:r>
            <a:r>
              <a:rPr sz="2800" dirty="0" smtClean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spc="-5" dirty="0">
                <a:latin typeface="Arial"/>
                <a:cs typeface="Arial"/>
              </a:rPr>
              <a:t>Times </a:t>
            </a:r>
            <a:r>
              <a:rPr lang="hr-HR" sz="2800" spc="-5" dirty="0" smtClean="0">
                <a:latin typeface="Arial"/>
                <a:cs typeface="Arial"/>
              </a:rPr>
              <a:t>N</a:t>
            </a:r>
            <a:r>
              <a:rPr sz="2800" spc="-5" dirty="0" err="1" smtClean="0">
                <a:latin typeface="Arial"/>
                <a:cs typeface="Arial"/>
              </a:rPr>
              <a:t>ew</a:t>
            </a:r>
            <a:r>
              <a:rPr sz="2800" spc="-30" dirty="0" smtClean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Roman...</a:t>
            </a:r>
            <a:endParaRPr sz="2800" dirty="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1789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Ako želite da </a:t>
            </a:r>
            <a:r>
              <a:rPr sz="2400" dirty="0">
                <a:latin typeface="Arial"/>
                <a:cs typeface="Arial"/>
              </a:rPr>
              <a:t>koristite </a:t>
            </a:r>
            <a:r>
              <a:rPr sz="2400" spc="-5" dirty="0">
                <a:latin typeface="Arial"/>
                <a:cs typeface="Arial"/>
              </a:rPr>
              <a:t>ukrasni </a:t>
            </a:r>
            <a:r>
              <a:rPr sz="2400" dirty="0">
                <a:latin typeface="Arial"/>
                <a:cs typeface="Arial"/>
              </a:rPr>
              <a:t>font koristite </a:t>
            </a:r>
            <a:r>
              <a:rPr sz="2400" spc="-5" dirty="0">
                <a:latin typeface="Arial"/>
                <a:cs typeface="Arial"/>
              </a:rPr>
              <a:t>ga </a:t>
            </a:r>
            <a:r>
              <a:rPr sz="2400" dirty="0">
                <a:latin typeface="Arial"/>
                <a:cs typeface="Arial"/>
              </a:rPr>
              <a:t>samo </a:t>
            </a:r>
            <a:r>
              <a:rPr sz="2400" spc="-5" dirty="0">
                <a:latin typeface="Arial"/>
                <a:cs typeface="Arial"/>
              </a:rPr>
              <a:t>u  naslovu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3439795">
              <a:lnSpc>
                <a:spcPct val="100000"/>
              </a:lnSpc>
            </a:pPr>
            <a:r>
              <a:rPr sz="180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Free </a:t>
            </a: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5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775585" cy="0"/>
          </a:xfrm>
          <a:custGeom>
            <a:avLst/>
            <a:gdLst/>
            <a:ahLst/>
            <a:cxnLst/>
            <a:rect l="l" t="t" r="r" b="b"/>
            <a:pathLst>
              <a:path w="2775585">
                <a:moveTo>
                  <a:pt x="0" y="0"/>
                </a:moveTo>
                <a:lnTo>
                  <a:pt x="2775204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2679" y="144779"/>
            <a:ext cx="4398264" cy="897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FF0000"/>
                </a:solidFill>
              </a:rPr>
              <a:t>Loš izbor</a:t>
            </a:r>
            <a:r>
              <a:rPr spc="-7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fonta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1868" y="1642364"/>
            <a:ext cx="7710805" cy="3818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050" spc="5" dirty="0">
                <a:latin typeface="Arial"/>
                <a:cs typeface="Arial"/>
              </a:rPr>
              <a:t>Ako </a:t>
            </a:r>
            <a:r>
              <a:rPr sz="1050" dirty="0">
                <a:latin typeface="Arial"/>
                <a:cs typeface="Arial"/>
              </a:rPr>
              <a:t>je font presitan publika neće </a:t>
            </a:r>
            <a:r>
              <a:rPr sz="1050" dirty="0" err="1">
                <a:latin typeface="Arial"/>
                <a:cs typeface="Arial"/>
              </a:rPr>
              <a:t>moći</a:t>
            </a:r>
            <a:r>
              <a:rPr sz="1050" dirty="0">
                <a:latin typeface="Arial"/>
                <a:cs typeface="Arial"/>
              </a:rPr>
              <a:t> </a:t>
            </a:r>
            <a:r>
              <a:rPr lang="hr-HR" sz="1050" dirty="0" smtClean="0">
                <a:latin typeface="Arial"/>
                <a:cs typeface="Arial"/>
              </a:rPr>
              <a:t>pročitati</a:t>
            </a:r>
            <a:endParaRPr sz="1050" dirty="0">
              <a:latin typeface="Arial"/>
              <a:cs typeface="Arial"/>
            </a:endParaRPr>
          </a:p>
          <a:p>
            <a:pPr marL="355600" marR="976630" indent="-342900" algn="just">
              <a:lnSpc>
                <a:spcPct val="100000"/>
              </a:lnSpc>
              <a:spcBef>
                <a:spcPts val="910"/>
              </a:spcBef>
            </a:pPr>
            <a:r>
              <a:rPr sz="4400" dirty="0">
                <a:latin typeface="Algerian"/>
                <a:cs typeface="Algerian"/>
              </a:rPr>
              <a:t>•Ne </a:t>
            </a:r>
            <a:r>
              <a:rPr sz="4400" spc="-5" dirty="0">
                <a:latin typeface="Algerian"/>
                <a:cs typeface="Algerian"/>
              </a:rPr>
              <a:t>koristite </a:t>
            </a:r>
            <a:r>
              <a:rPr sz="4400" spc="-5" dirty="0" err="1">
                <a:latin typeface="Algerian"/>
                <a:cs typeface="Algerian"/>
              </a:rPr>
              <a:t>ukrasne</a:t>
            </a:r>
            <a:r>
              <a:rPr sz="4400" spc="-5" dirty="0">
                <a:latin typeface="Algerian"/>
                <a:cs typeface="Algerian"/>
              </a:rPr>
              <a:t>  </a:t>
            </a:r>
            <a:r>
              <a:rPr sz="4400" spc="-5" dirty="0" err="1" smtClean="0">
                <a:latin typeface="Algerian"/>
                <a:cs typeface="Algerian"/>
              </a:rPr>
              <a:t>fontove</a:t>
            </a:r>
            <a:r>
              <a:rPr sz="4400" spc="-70" dirty="0" smtClean="0">
                <a:latin typeface="Algerian"/>
                <a:cs typeface="Algerian"/>
              </a:rPr>
              <a:t> </a:t>
            </a:r>
            <a:r>
              <a:rPr sz="4400" dirty="0">
                <a:latin typeface="Algerian"/>
                <a:cs typeface="Algerian"/>
              </a:rPr>
              <a:t>u  tekstu</a:t>
            </a:r>
          </a:p>
          <a:p>
            <a:pPr marL="355600" indent="-3429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 smtClean="0">
                <a:latin typeface="Arial"/>
                <a:cs typeface="Arial"/>
              </a:rPr>
              <a:t>C</a:t>
            </a:r>
            <a:r>
              <a:rPr lang="hr-HR" sz="3200" b="1" i="1" dirty="0" err="1" smtClean="0">
                <a:latin typeface="Arial"/>
                <a:cs typeface="Arial"/>
              </a:rPr>
              <a:t>ijeli</a:t>
            </a:r>
            <a:r>
              <a:rPr sz="3200" b="1" i="1" dirty="0" smtClean="0">
                <a:latin typeface="Arial"/>
                <a:cs typeface="Arial"/>
              </a:rPr>
              <a:t> </a:t>
            </a:r>
            <a:r>
              <a:rPr sz="3200" b="1" i="1" spc="-5" dirty="0">
                <a:latin typeface="Arial"/>
                <a:cs typeface="Arial"/>
              </a:rPr>
              <a:t>tekst </a:t>
            </a:r>
            <a:r>
              <a:rPr sz="3200" b="1" i="1" dirty="0">
                <a:latin typeface="Arial"/>
                <a:cs typeface="Arial"/>
              </a:rPr>
              <a:t>Bold </a:t>
            </a:r>
            <a:r>
              <a:rPr sz="3200" b="1" i="1" spc="-5" dirty="0">
                <a:latin typeface="Arial"/>
                <a:cs typeface="Arial"/>
              </a:rPr>
              <a:t>Italic</a:t>
            </a:r>
            <a:r>
              <a:rPr sz="3200" b="1" i="1" spc="-110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–NIKAKO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VELIKA SLOVA KORISTITE SAMO  KADA JE NEOPHODNO. TEŠKA SU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ZA  ČITANJE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3439795">
              <a:lnSpc>
                <a:spcPct val="100000"/>
              </a:lnSpc>
            </a:pPr>
            <a:r>
              <a:rPr sz="180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Free </a:t>
            </a: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5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775585" cy="0"/>
          </a:xfrm>
          <a:custGeom>
            <a:avLst/>
            <a:gdLst/>
            <a:ahLst/>
            <a:cxnLst/>
            <a:rect l="l" t="t" r="r" b="b"/>
            <a:pathLst>
              <a:path w="2775585">
                <a:moveTo>
                  <a:pt x="0" y="0"/>
                </a:moveTo>
                <a:lnTo>
                  <a:pt x="2775204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1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999232" y="370331"/>
            <a:ext cx="3186684" cy="897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32226" y="531114"/>
            <a:ext cx="248285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Izbor</a:t>
            </a:r>
            <a:r>
              <a:rPr spc="-85" dirty="0"/>
              <a:t> </a:t>
            </a:r>
            <a:r>
              <a:rPr dirty="0"/>
              <a:t>boja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8596" y="1425033"/>
            <a:ext cx="7767955" cy="472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Boja fonta treba </a:t>
            </a:r>
            <a:r>
              <a:rPr sz="3200" dirty="0">
                <a:latin typeface="Arial"/>
                <a:cs typeface="Arial"/>
              </a:rPr>
              <a:t>da je u </a:t>
            </a:r>
            <a:r>
              <a:rPr sz="3200" spc="-5" dirty="0">
                <a:latin typeface="Arial"/>
                <a:cs typeface="Arial"/>
              </a:rPr>
              <a:t>jasnom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kontrastu</a:t>
            </a: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sa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pozadinom</a:t>
            </a:r>
            <a:endParaRPr sz="32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Npr. crni </a:t>
            </a:r>
            <a:r>
              <a:rPr sz="2800" dirty="0">
                <a:latin typeface="Arial"/>
                <a:cs typeface="Arial"/>
              </a:rPr>
              <a:t>font </a:t>
            </a:r>
            <a:r>
              <a:rPr sz="2800" spc="-5" dirty="0">
                <a:latin typeface="Arial"/>
                <a:cs typeface="Arial"/>
              </a:rPr>
              <a:t>na </a:t>
            </a:r>
            <a:r>
              <a:rPr sz="2800" spc="-5" dirty="0" smtClean="0">
                <a:latin typeface="Arial"/>
                <a:cs typeface="Arial"/>
              </a:rPr>
              <a:t>b</a:t>
            </a:r>
            <a:r>
              <a:rPr lang="hr-HR" sz="2800" spc="-5" dirty="0" err="1" smtClean="0">
                <a:latin typeface="Arial"/>
                <a:cs typeface="Arial"/>
              </a:rPr>
              <a:t>ij</a:t>
            </a:r>
            <a:r>
              <a:rPr sz="2800" spc="-5" dirty="0" err="1" smtClean="0">
                <a:latin typeface="Arial"/>
                <a:cs typeface="Arial"/>
              </a:rPr>
              <a:t>eloj</a:t>
            </a:r>
            <a:r>
              <a:rPr sz="2800" spc="-40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pozadini</a:t>
            </a: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Koristite boje </a:t>
            </a:r>
            <a:r>
              <a:rPr sz="3200" dirty="0">
                <a:latin typeface="Arial"/>
                <a:cs typeface="Arial"/>
              </a:rPr>
              <a:t>koje su </a:t>
            </a:r>
            <a:r>
              <a:rPr sz="3200" spc="-5" dirty="0">
                <a:latin typeface="Arial"/>
                <a:cs typeface="Arial"/>
              </a:rPr>
              <a:t>logički </a:t>
            </a:r>
            <a:r>
              <a:rPr sz="3200" dirty="0">
                <a:latin typeface="Arial"/>
                <a:cs typeface="Arial"/>
              </a:rPr>
              <a:t>povezane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</a:t>
            </a: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strukturom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prezentacije</a:t>
            </a: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Npr. tamno zeleni </a:t>
            </a:r>
            <a:r>
              <a:rPr sz="2800" dirty="0">
                <a:latin typeface="Arial"/>
                <a:cs typeface="Arial"/>
              </a:rPr>
              <a:t>naslov, </a:t>
            </a:r>
            <a:r>
              <a:rPr sz="2800" spc="-5" dirty="0" err="1" smtClean="0">
                <a:latin typeface="Arial"/>
                <a:cs typeface="Arial"/>
              </a:rPr>
              <a:t>sv</a:t>
            </a:r>
            <a:r>
              <a:rPr lang="hr-HR" sz="2800" spc="-5" dirty="0" smtClean="0">
                <a:latin typeface="Arial"/>
                <a:cs typeface="Arial"/>
              </a:rPr>
              <a:t>j</a:t>
            </a:r>
            <a:r>
              <a:rPr sz="2800" spc="-5" dirty="0" err="1" smtClean="0">
                <a:latin typeface="Arial"/>
                <a:cs typeface="Arial"/>
              </a:rPr>
              <a:t>etlo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zeleni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tekst</a:t>
            </a: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Koristite boje </a:t>
            </a:r>
            <a:r>
              <a:rPr sz="3200" dirty="0">
                <a:latin typeface="Arial"/>
                <a:cs typeface="Arial"/>
              </a:rPr>
              <a:t>da bi </a:t>
            </a:r>
            <a:r>
              <a:rPr sz="3200" spc="-5" dirty="0">
                <a:latin typeface="Arial"/>
                <a:cs typeface="Arial"/>
              </a:rPr>
              <a:t>povremeno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nešto</a:t>
            </a:r>
            <a:endParaRPr sz="32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lang="hr-HR" sz="3200" spc="-5" dirty="0" smtClean="0">
                <a:solidFill>
                  <a:srgbClr val="FF0000"/>
                </a:solidFill>
                <a:latin typeface="Arial"/>
                <a:cs typeface="Arial"/>
              </a:rPr>
              <a:t>		</a:t>
            </a:r>
            <a:r>
              <a:rPr sz="3200" spc="-5" dirty="0" err="1" smtClean="0">
                <a:solidFill>
                  <a:srgbClr val="FF0000"/>
                </a:solidFill>
                <a:latin typeface="Arial"/>
                <a:cs typeface="Arial"/>
              </a:rPr>
              <a:t>naglasili</a:t>
            </a:r>
            <a:endParaRPr sz="32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Ne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pret</a:t>
            </a:r>
            <a:r>
              <a:rPr lang="hr-HR" sz="2800" dirty="0" smtClean="0">
                <a:latin typeface="Arial"/>
                <a:cs typeface="Arial"/>
              </a:rPr>
              <a:t>j</a:t>
            </a:r>
            <a:r>
              <a:rPr sz="2800" dirty="0" err="1" smtClean="0">
                <a:latin typeface="Arial"/>
                <a:cs typeface="Arial"/>
              </a:rPr>
              <a:t>erujte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3439795">
              <a:lnSpc>
                <a:spcPct val="100000"/>
              </a:lnSpc>
            </a:pPr>
            <a:r>
              <a:rPr sz="180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Free </a:t>
            </a: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5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775585" cy="0"/>
          </a:xfrm>
          <a:custGeom>
            <a:avLst/>
            <a:gdLst/>
            <a:ahLst/>
            <a:cxnLst/>
            <a:rect l="l" t="t" r="r" b="b"/>
            <a:pathLst>
              <a:path w="2775585">
                <a:moveTo>
                  <a:pt x="0" y="0"/>
                </a:moveTo>
                <a:lnTo>
                  <a:pt x="2775204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0453" y="478691"/>
            <a:ext cx="6453757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err="1">
                <a:solidFill>
                  <a:srgbClr val="FF0000"/>
                </a:solidFill>
              </a:rPr>
              <a:t>Loš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smtClean="0">
                <a:solidFill>
                  <a:srgbClr val="FF0000"/>
                </a:solidFill>
              </a:rPr>
              <a:t>prim</a:t>
            </a:r>
            <a:r>
              <a:rPr lang="hr-HR" dirty="0" smtClean="0">
                <a:solidFill>
                  <a:srgbClr val="FF0000"/>
                </a:solidFill>
              </a:rPr>
              <a:t>j</a:t>
            </a:r>
            <a:r>
              <a:rPr dirty="0" err="1" smtClean="0">
                <a:solidFill>
                  <a:srgbClr val="FF0000"/>
                </a:solidFill>
              </a:rPr>
              <a:t>er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izbora</a:t>
            </a:r>
            <a:r>
              <a:rPr spc="-9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boja</a:t>
            </a:r>
          </a:p>
        </p:txBody>
      </p:sp>
      <p:sp>
        <p:nvSpPr>
          <p:cNvPr id="7" name="object 7"/>
          <p:cNvSpPr/>
          <p:nvPr/>
        </p:nvSpPr>
        <p:spPr>
          <a:xfrm>
            <a:off x="312420" y="1549908"/>
            <a:ext cx="650748" cy="626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2000" y="1143607"/>
            <a:ext cx="7857490" cy="4725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 err="1" smtClean="0">
                <a:solidFill>
                  <a:srgbClr val="CCFFCC"/>
                </a:solidFill>
                <a:latin typeface="Arial"/>
                <a:cs typeface="Arial"/>
              </a:rPr>
              <a:t>Sv</a:t>
            </a:r>
            <a:r>
              <a:rPr lang="hr-HR" sz="3200" dirty="0" err="1" smtClean="0">
                <a:solidFill>
                  <a:srgbClr val="CCFFCC"/>
                </a:solidFill>
                <a:latin typeface="Arial"/>
                <a:cs typeface="Arial"/>
              </a:rPr>
              <a:t>ij</a:t>
            </a:r>
            <a:r>
              <a:rPr sz="3200" dirty="0" err="1" smtClean="0">
                <a:solidFill>
                  <a:srgbClr val="CCFFCC"/>
                </a:solidFill>
                <a:latin typeface="Arial"/>
                <a:cs typeface="Arial"/>
              </a:rPr>
              <a:t>etla</a:t>
            </a:r>
            <a:r>
              <a:rPr sz="3200" dirty="0" smtClean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CFFCC"/>
                </a:solidFill>
                <a:latin typeface="Arial"/>
                <a:cs typeface="Arial"/>
              </a:rPr>
              <a:t>slova na </a:t>
            </a:r>
            <a:r>
              <a:rPr sz="3200" dirty="0" err="1" smtClean="0">
                <a:solidFill>
                  <a:srgbClr val="CCFFCC"/>
                </a:solidFill>
                <a:latin typeface="Arial"/>
                <a:cs typeface="Arial"/>
              </a:rPr>
              <a:t>sv</a:t>
            </a:r>
            <a:r>
              <a:rPr lang="hr-HR" sz="3200" dirty="0" smtClean="0">
                <a:solidFill>
                  <a:srgbClr val="CCFFCC"/>
                </a:solidFill>
                <a:latin typeface="Arial"/>
                <a:cs typeface="Arial"/>
              </a:rPr>
              <a:t>j</a:t>
            </a:r>
            <a:r>
              <a:rPr sz="3200" dirty="0" err="1" smtClean="0">
                <a:solidFill>
                  <a:srgbClr val="CCFFCC"/>
                </a:solidFill>
                <a:latin typeface="Arial"/>
                <a:cs typeface="Arial"/>
              </a:rPr>
              <a:t>etloj</a:t>
            </a:r>
            <a:r>
              <a:rPr sz="3200" dirty="0" smtClean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pozadini</a:t>
            </a:r>
            <a:r>
              <a:rPr sz="3200" spc="-13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CFFCC"/>
                </a:solidFill>
                <a:latin typeface="Arial"/>
                <a:cs typeface="Arial"/>
              </a:rPr>
              <a:t>(slab</a:t>
            </a:r>
            <a:endParaRPr sz="32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solidFill>
                  <a:srgbClr val="CCFFCC"/>
                </a:solidFill>
                <a:latin typeface="Arial"/>
                <a:cs typeface="Arial"/>
              </a:rPr>
              <a:t>kontrast), čine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tekst </a:t>
            </a:r>
            <a:r>
              <a:rPr sz="3200" dirty="0">
                <a:solidFill>
                  <a:srgbClr val="CCFFCC"/>
                </a:solidFill>
                <a:latin typeface="Arial"/>
                <a:cs typeface="Arial"/>
              </a:rPr>
              <a:t>teško</a:t>
            </a:r>
            <a:r>
              <a:rPr sz="3200" spc="-15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CFFCC"/>
                </a:solidFill>
                <a:latin typeface="Arial"/>
                <a:cs typeface="Arial"/>
              </a:rPr>
              <a:t>čitljivim</a:t>
            </a:r>
            <a:endParaRPr sz="3200" dirty="0">
              <a:latin typeface="Arial"/>
              <a:cs typeface="Arial"/>
            </a:endParaRPr>
          </a:p>
          <a:p>
            <a:pPr marL="355600" marR="142875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 err="1" smtClean="0">
                <a:solidFill>
                  <a:srgbClr val="FF0000"/>
                </a:solidFill>
                <a:latin typeface="Arial"/>
                <a:cs typeface="Arial"/>
              </a:rPr>
              <a:t>Pret</a:t>
            </a:r>
            <a:r>
              <a:rPr lang="hr-HR" sz="3200" spc="-5" dirty="0" smtClean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3200" spc="-5" dirty="0" err="1" smtClean="0">
                <a:solidFill>
                  <a:srgbClr val="FF0000"/>
                </a:solidFill>
                <a:latin typeface="Arial"/>
                <a:cs typeface="Arial"/>
              </a:rPr>
              <a:t>erano</a:t>
            </a:r>
            <a:r>
              <a:rPr sz="32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 err="1" smtClean="0">
                <a:solidFill>
                  <a:srgbClr val="6F2F9F"/>
                </a:solidFill>
                <a:latin typeface="Arial"/>
                <a:cs typeface="Arial"/>
              </a:rPr>
              <a:t>koriš</a:t>
            </a:r>
            <a:r>
              <a:rPr lang="hr-HR" sz="3200" dirty="0" smtClean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sz="3200" dirty="0" err="1" smtClean="0">
                <a:solidFill>
                  <a:srgbClr val="6F2F9F"/>
                </a:solidFill>
                <a:latin typeface="Arial"/>
                <a:cs typeface="Arial"/>
              </a:rPr>
              <a:t>enje</a:t>
            </a:r>
            <a:r>
              <a:rPr sz="3200" dirty="0" smtClean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boja </a:t>
            </a:r>
            <a:r>
              <a:rPr sz="3200" dirty="0">
                <a:latin typeface="Arial"/>
                <a:cs typeface="Arial"/>
              </a:rPr>
              <a:t>u </a:t>
            </a:r>
            <a:r>
              <a:rPr sz="3200" dirty="0" err="1">
                <a:latin typeface="Arial"/>
                <a:cs typeface="Arial"/>
              </a:rPr>
              <a:t>tekstu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 err="1" smtClean="0">
                <a:latin typeface="Arial"/>
                <a:cs typeface="Arial"/>
              </a:rPr>
              <a:t>omet</a:t>
            </a:r>
            <a:r>
              <a:rPr lang="hr-HR" sz="3200" spc="-5" dirty="0" smtClean="0">
                <a:latin typeface="Arial"/>
                <a:cs typeface="Arial"/>
              </a:rPr>
              <a:t>a</a:t>
            </a:r>
            <a:r>
              <a:rPr sz="3200" spc="-120" dirty="0" smtClean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  </a:t>
            </a:r>
            <a:r>
              <a:rPr sz="3200" spc="-5" dirty="0" err="1">
                <a:solidFill>
                  <a:srgbClr val="00AFEF"/>
                </a:solidFill>
                <a:latin typeface="Arial"/>
                <a:cs typeface="Arial"/>
              </a:rPr>
              <a:t>uznemiruje</a:t>
            </a:r>
            <a:r>
              <a:rPr sz="3200" spc="-9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lang="hr-HR" sz="3200" dirty="0" smtClean="0">
                <a:solidFill>
                  <a:srgbClr val="00AFEF"/>
                </a:solidFill>
                <a:latin typeface="Arial"/>
                <a:cs typeface="Arial"/>
              </a:rPr>
              <a:t>čitatelja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  <a:tab pos="3963670" algn="l"/>
              </a:tabLst>
            </a:pPr>
            <a:r>
              <a:rPr sz="3200" dirty="0" err="1" smtClean="0">
                <a:solidFill>
                  <a:srgbClr val="6F2F9F"/>
                </a:solidFill>
                <a:latin typeface="Arial"/>
                <a:cs typeface="Arial"/>
              </a:rPr>
              <a:t>Koriš</a:t>
            </a:r>
            <a:r>
              <a:rPr lang="hr-HR" sz="3200" dirty="0" smtClean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sz="3200" dirty="0" err="1" smtClean="0">
                <a:solidFill>
                  <a:srgbClr val="6F2F9F"/>
                </a:solidFill>
                <a:latin typeface="Arial"/>
                <a:cs typeface="Arial"/>
              </a:rPr>
              <a:t>enje</a:t>
            </a:r>
            <a:r>
              <a:rPr sz="3200" spc="-40" dirty="0" smtClean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dirty="0" err="1" smtClean="0">
                <a:solidFill>
                  <a:srgbClr val="6F2F9F"/>
                </a:solidFill>
                <a:latin typeface="Arial"/>
                <a:cs typeface="Arial"/>
              </a:rPr>
              <a:t>različite</a:t>
            </a:r>
            <a:r>
              <a:rPr lang="hr-HR" sz="3200" dirty="0" smtClean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spc="-5" dirty="0" err="1" smtClean="0">
                <a:solidFill>
                  <a:srgbClr val="6F2F9F"/>
                </a:solidFill>
                <a:latin typeface="Arial"/>
                <a:cs typeface="Arial"/>
              </a:rPr>
              <a:t>boje</a:t>
            </a:r>
            <a:r>
              <a:rPr sz="3200" spc="-5" dirty="0" smtClean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F2F9F"/>
                </a:solidFill>
                <a:latin typeface="Arial"/>
                <a:cs typeface="Arial"/>
              </a:rPr>
              <a:t>za svaku tezu</a:t>
            </a:r>
            <a:r>
              <a:rPr sz="3200" spc="-1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F2F9F"/>
                </a:solidFill>
                <a:latin typeface="Arial"/>
                <a:cs typeface="Arial"/>
              </a:rPr>
              <a:t>(ili</a:t>
            </a:r>
            <a:endParaRPr sz="32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solidFill>
                  <a:srgbClr val="6F2F9F"/>
                </a:solidFill>
                <a:latin typeface="Arial"/>
                <a:cs typeface="Arial"/>
              </a:rPr>
              <a:t>podtezu) </a:t>
            </a:r>
            <a:r>
              <a:rPr sz="3200" dirty="0">
                <a:solidFill>
                  <a:srgbClr val="6F2F9F"/>
                </a:solidFill>
                <a:latin typeface="Arial"/>
                <a:cs typeface="Arial"/>
              </a:rPr>
              <a:t>je</a:t>
            </a:r>
            <a:r>
              <a:rPr sz="3200" spc="-7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6F2F9F"/>
                </a:solidFill>
                <a:latin typeface="Arial"/>
                <a:cs typeface="Arial"/>
              </a:rPr>
              <a:t>nepotrebno</a:t>
            </a:r>
            <a:endParaRPr sz="3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85"/>
              </a:spcBef>
            </a:pPr>
            <a:r>
              <a:rPr sz="2800" spc="-5" dirty="0">
                <a:solidFill>
                  <a:srgbClr val="DF780F"/>
                </a:solidFill>
                <a:latin typeface="Arial"/>
                <a:cs typeface="Arial"/>
              </a:rPr>
              <a:t>– Slajd </a:t>
            </a:r>
            <a:r>
              <a:rPr sz="2800" spc="-5" dirty="0" err="1">
                <a:solidFill>
                  <a:srgbClr val="DF780F"/>
                </a:solidFill>
                <a:latin typeface="Arial"/>
                <a:cs typeface="Arial"/>
              </a:rPr>
              <a:t>deluje</a:t>
            </a:r>
            <a:r>
              <a:rPr sz="2800" spc="-100" dirty="0">
                <a:solidFill>
                  <a:srgbClr val="DF780F"/>
                </a:solidFill>
                <a:latin typeface="Arial"/>
                <a:cs typeface="Arial"/>
              </a:rPr>
              <a:t> </a:t>
            </a:r>
            <a:r>
              <a:rPr sz="2800" spc="-5" dirty="0" err="1" smtClean="0">
                <a:solidFill>
                  <a:srgbClr val="DF780F"/>
                </a:solidFill>
                <a:latin typeface="Arial"/>
                <a:cs typeface="Arial"/>
              </a:rPr>
              <a:t>kič</a:t>
            </a:r>
            <a:r>
              <a:rPr lang="hr-HR" sz="2800" spc="-5" dirty="0" err="1" smtClean="0">
                <a:solidFill>
                  <a:srgbClr val="DF780F"/>
                </a:solidFill>
                <a:latin typeface="Arial"/>
                <a:cs typeface="Arial"/>
              </a:rPr>
              <a:t>asto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DF780F"/>
                </a:solidFill>
                <a:latin typeface="Arial"/>
                <a:cs typeface="Arial"/>
              </a:rPr>
              <a:t>K</a:t>
            </a:r>
            <a:r>
              <a:rPr sz="3200" spc="-5" dirty="0">
                <a:solidFill>
                  <a:srgbClr val="6F2F9F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DF780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DF780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v</a:t>
            </a:r>
            <a:r>
              <a:rPr sz="3200" spc="-5" dirty="0">
                <a:solidFill>
                  <a:srgbClr val="DF780F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290FD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214A50"/>
                </a:solidFill>
                <a:latin typeface="Arial"/>
                <a:cs typeface="Arial"/>
              </a:rPr>
              <a:t>s</a:t>
            </a:r>
            <a:r>
              <a:rPr sz="3200" spc="-5" dirty="0">
                <a:solidFill>
                  <a:srgbClr val="0CE35E"/>
                </a:solidFill>
                <a:latin typeface="Arial"/>
                <a:cs typeface="Arial"/>
              </a:rPr>
              <a:t>t </a:t>
            </a:r>
            <a:r>
              <a:rPr sz="3200" dirty="0">
                <a:solidFill>
                  <a:srgbClr val="6744AC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3200" spc="-5" dirty="0">
                <a:solidFill>
                  <a:srgbClr val="DF780F"/>
                </a:solidFill>
                <a:latin typeface="Arial"/>
                <a:cs typeface="Arial"/>
              </a:rPr>
              <a:t>og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sz="3200" spc="-5" dirty="0">
                <a:solidFill>
                  <a:srgbClr val="DF780F"/>
                </a:solidFill>
                <a:latin typeface="Arial"/>
                <a:cs typeface="Arial"/>
              </a:rPr>
              <a:t>š</a:t>
            </a:r>
            <a:r>
              <a:rPr sz="3200" spc="-5" dirty="0">
                <a:solidFill>
                  <a:srgbClr val="290FD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DF780F"/>
                </a:solidFill>
                <a:latin typeface="Arial"/>
                <a:cs typeface="Arial"/>
              </a:rPr>
              <a:t>n n</a:t>
            </a:r>
            <a:r>
              <a:rPr sz="3200" spc="-5" dirty="0">
                <a:solidFill>
                  <a:srgbClr val="6F2F9F"/>
                </a:solidFill>
                <a:latin typeface="Arial"/>
                <a:cs typeface="Arial"/>
              </a:rPr>
              <a:t>ač</a:t>
            </a:r>
            <a:r>
              <a:rPr sz="3200" spc="-5" dirty="0">
                <a:solidFill>
                  <a:srgbClr val="DF780F"/>
                </a:solidFill>
                <a:latin typeface="Arial"/>
                <a:cs typeface="Arial"/>
              </a:rPr>
              <a:t>in</a:t>
            </a:r>
            <a:r>
              <a:rPr sz="3200" spc="-135" dirty="0">
                <a:solidFill>
                  <a:srgbClr val="DF780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575D1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ož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endParaRPr sz="32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solidFill>
                  <a:srgbClr val="DF780F"/>
                </a:solidFill>
                <a:latin typeface="Arial"/>
                <a:cs typeface="Arial"/>
              </a:rPr>
              <a:t>dovesti do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katastrofalnih</a:t>
            </a:r>
            <a:r>
              <a:rPr sz="32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DF780F"/>
                </a:solidFill>
                <a:latin typeface="Arial"/>
                <a:cs typeface="Arial"/>
              </a:rPr>
              <a:t>rezultata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706</Words>
  <Application>Microsoft Office PowerPoint</Application>
  <PresentationFormat>Prikaz na zaslonu (4:3)</PresentationFormat>
  <Paragraphs>513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4" baseType="lpstr">
      <vt:lpstr>Algerian</vt:lpstr>
      <vt:lpstr>Arial</vt:lpstr>
      <vt:lpstr>Calibri</vt:lpstr>
      <vt:lpstr>Courier New</vt:lpstr>
      <vt:lpstr>Times New Roman</vt:lpstr>
      <vt:lpstr>Wingdings</vt:lpstr>
      <vt:lpstr>Office Theme</vt:lpstr>
      <vt:lpstr>Kako napraviti dobru Power  Point prezentaciju?</vt:lpstr>
      <vt:lpstr>PREZENTACIJA O PREZENTACIJI!</vt:lpstr>
      <vt:lpstr>Kako početi?</vt:lpstr>
      <vt:lpstr>Tekstualni dio slajda</vt:lpstr>
      <vt:lpstr>Primjer lošeg slajda</vt:lpstr>
      <vt:lpstr>Izbor fontova</vt:lpstr>
      <vt:lpstr>Loš izbor fonta</vt:lpstr>
      <vt:lpstr>Izbor boja</vt:lpstr>
      <vt:lpstr>Loš primjer izbora boja</vt:lpstr>
      <vt:lpstr>Izbor pozadine</vt:lpstr>
      <vt:lpstr>Primjer loše izabrane pozadine</vt:lpstr>
      <vt:lpstr>Uklapanje slika</vt:lpstr>
      <vt:lpstr>Primjer loše organiziranog  slajda</vt:lpstr>
      <vt:lpstr>Još jedan primjer loše organiziranog slajda</vt:lpstr>
      <vt:lpstr>Prijelaz između slajdova (slide transition)</vt:lpstr>
      <vt:lpstr>Animacije objekata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napraviti dobru Power  Point prezentaciju?</dc:title>
  <dc:creator>Danijel Markić</dc:creator>
  <cp:lastModifiedBy>Danijel Markić</cp:lastModifiedBy>
  <cp:revision>9</cp:revision>
  <dcterms:created xsi:type="dcterms:W3CDTF">2017-10-24T15:10:19Z</dcterms:created>
  <dcterms:modified xsi:type="dcterms:W3CDTF">2017-10-24T14:35:41Z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2017-10-24T00:00:00Z</vt:filetime>
  </property>
</Properties>
</file>