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2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72657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9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82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0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4097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9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3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5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9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7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8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05699B-ED36-4C1E-8B80-A19B4E0FFB54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93D426-9A2C-46B1-AA1E-55811ED1F2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88740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dr.undp.org/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37710"/>
          </a:xfrm>
        </p:spPr>
        <p:txBody>
          <a:bodyPr>
            <a:normAutofit/>
          </a:bodyPr>
          <a:lstStyle/>
          <a:p>
            <a:r>
              <a:rPr lang="hr-HR" dirty="0" smtClean="0"/>
              <a:t>ZEMLJE U RAZVOJU I UZROCI ZAOSTAJANJA U RAZVOJU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34298" y="5087389"/>
            <a:ext cx="403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Klaudija Skoko, prof.</a:t>
            </a:r>
          </a:p>
          <a:p>
            <a:r>
              <a:rPr lang="hr-HR" dirty="0" smtClean="0"/>
              <a:t>Ekonomska škola Mije Mirkovića Rijeka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4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2625" y="878680"/>
            <a:ext cx="6575368" cy="53143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60131" y="1130531"/>
            <a:ext cx="2493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Raspravimo: </a:t>
            </a:r>
          </a:p>
          <a:p>
            <a:r>
              <a:rPr lang="hr-HR" dirty="0" smtClean="0"/>
              <a:t>kretanje nejednakosti u razvijenim i nerazvijenim dijelovima svijeta od 1985. do 2010.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7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974582"/>
              </p:ext>
            </p:extLst>
          </p:nvPr>
        </p:nvGraphicFramePr>
        <p:xfrm>
          <a:off x="2069868" y="1371599"/>
          <a:ext cx="748976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884">
                  <a:extLst>
                    <a:ext uri="{9D8B030D-6E8A-4147-A177-3AD203B41FA5}">
                      <a16:colId xmlns:a16="http://schemas.microsoft.com/office/drawing/2014/main" val="797872198"/>
                    </a:ext>
                  </a:extLst>
                </a:gridCol>
                <a:gridCol w="3744884">
                  <a:extLst>
                    <a:ext uri="{9D8B030D-6E8A-4147-A177-3AD203B41FA5}">
                      <a16:colId xmlns:a16="http://schemas.microsoft.com/office/drawing/2014/main" val="1453964324"/>
                    </a:ext>
                  </a:extLst>
                </a:gridCol>
              </a:tblGrid>
              <a:tr h="926199">
                <a:tc>
                  <a:txBody>
                    <a:bodyPr/>
                    <a:lstStyle/>
                    <a:p>
                      <a:r>
                        <a:rPr lang="hr-HR" dirty="0" smtClean="0"/>
                        <a:t>UZROCI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smtClean="0"/>
                        <a:t>RASTA </a:t>
                      </a:r>
                      <a:r>
                        <a:rPr lang="hr-HR" baseline="0" dirty="0" smtClean="0"/>
                        <a:t>NEJEDNAKOSTI U ZEMLJAMA U RAZVOJU*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UZROCI</a:t>
                      </a:r>
                      <a:r>
                        <a:rPr lang="hr-HR" baseline="0" dirty="0" smtClean="0"/>
                        <a:t> RASTUĆE NEJEDNAKOSTI </a:t>
                      </a:r>
                      <a:r>
                        <a:rPr lang="hr-HR" baseline="0" dirty="0" smtClean="0"/>
                        <a:t>DOHOTKA </a:t>
                      </a:r>
                      <a:r>
                        <a:rPr lang="hr-HR" baseline="0" dirty="0" smtClean="0"/>
                        <a:t>U </a:t>
                      </a:r>
                      <a:r>
                        <a:rPr lang="hr-HR" baseline="0" dirty="0" smtClean="0"/>
                        <a:t>RAZVIJENIM </a:t>
                      </a:r>
                      <a:r>
                        <a:rPr lang="hr-HR" baseline="0" dirty="0" smtClean="0"/>
                        <a:t>ZEMLJAMA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389915"/>
                  </a:ext>
                </a:extLst>
              </a:tr>
              <a:tr h="498723">
                <a:tc>
                  <a:txBody>
                    <a:bodyPr/>
                    <a:lstStyle/>
                    <a:p>
                      <a:r>
                        <a:rPr lang="hr-HR" dirty="0" smtClean="0"/>
                        <a:t>stabilizacijski</a:t>
                      </a:r>
                      <a:r>
                        <a:rPr lang="hr-HR" baseline="0" dirty="0" smtClean="0"/>
                        <a:t> programi* i programi prilagodbe gospodarstva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globalizacija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987662"/>
                  </a:ext>
                </a:extLst>
              </a:tr>
              <a:tr h="498723">
                <a:tc>
                  <a:txBody>
                    <a:bodyPr/>
                    <a:lstStyle/>
                    <a:p>
                      <a:r>
                        <a:rPr lang="hr-HR" dirty="0" smtClean="0"/>
                        <a:t>financijska liberalizacija*</a:t>
                      </a:r>
                      <a:r>
                        <a:rPr lang="hr-HR" baseline="0" dirty="0" smtClean="0"/>
                        <a:t> domaćeg tržišta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tehnološki napredak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19059"/>
                  </a:ext>
                </a:extLst>
              </a:tr>
              <a:tr h="363668">
                <a:tc>
                  <a:txBody>
                    <a:bodyPr/>
                    <a:lstStyle/>
                    <a:p>
                      <a:r>
                        <a:rPr lang="hr-HR" dirty="0" smtClean="0"/>
                        <a:t>proces privatizacije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financijske krize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761684"/>
                  </a:ext>
                </a:extLst>
              </a:tr>
              <a:tr h="498723">
                <a:tc>
                  <a:txBody>
                    <a:bodyPr/>
                    <a:lstStyle/>
                    <a:p>
                      <a:r>
                        <a:rPr lang="hr-HR" dirty="0" smtClean="0"/>
                        <a:t>promjene na tržištu</a:t>
                      </a:r>
                      <a:r>
                        <a:rPr lang="hr-HR" baseline="0" dirty="0" smtClean="0"/>
                        <a:t> rada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slabljenje države blagostanja – sustav zaštite</a:t>
                      </a:r>
                      <a:r>
                        <a:rPr lang="hr-HR" baseline="0" dirty="0" smtClean="0"/>
                        <a:t> socijalnog standarda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390792"/>
                  </a:ext>
                </a:extLst>
              </a:tr>
              <a:tr h="498723">
                <a:tc>
                  <a:txBody>
                    <a:bodyPr/>
                    <a:lstStyle/>
                    <a:p>
                      <a:r>
                        <a:rPr lang="hr-HR" dirty="0" smtClean="0"/>
                        <a:t>promjene poreznog sustava i transferna plaćanja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jačanje</a:t>
                      </a:r>
                      <a:r>
                        <a:rPr lang="hr-HR" baseline="0" dirty="0" smtClean="0"/>
                        <a:t> potražnje za visokokvalificiranim radnicima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34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87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023938" y="1030288"/>
            <a:ext cx="9720262" cy="5531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*</a:t>
            </a:r>
            <a:r>
              <a:rPr lang="hr-HR" sz="2800" dirty="0" smtClean="0"/>
              <a:t>stabilizacijski programi – mjere makroekonomske politike kojima vlade pokušavaju obuzdati poremećaje u gospodarstvu</a:t>
            </a:r>
          </a:p>
          <a:p>
            <a:endParaRPr lang="hr-HR" sz="2800" dirty="0" smtClean="0"/>
          </a:p>
          <a:p>
            <a:r>
              <a:rPr lang="hr-HR" sz="2800" dirty="0" smtClean="0"/>
              <a:t>*financijska liberalizacija – ukidanje zakonskih ograničenja na financijska ulaganja</a:t>
            </a:r>
          </a:p>
          <a:p>
            <a:endParaRPr lang="hr-HR" sz="2800" dirty="0"/>
          </a:p>
          <a:p>
            <a:r>
              <a:rPr lang="hr-HR" sz="2800" dirty="0" smtClean="0"/>
              <a:t>*zemlje u razvoju – zemlje s niskim BDP po glavi stanovnika</a:t>
            </a:r>
            <a:r>
              <a:rPr lang="en-US" sz="2800" dirty="0" smtClean="0"/>
              <a:t> </a:t>
            </a:r>
            <a:endParaRPr lang="hr-HR" sz="2800" dirty="0"/>
          </a:p>
          <a:p>
            <a:endParaRPr lang="hr-HR" sz="2800" dirty="0" smtClean="0"/>
          </a:p>
          <a:p>
            <a:r>
              <a:rPr lang="en-US" sz="2800" dirty="0" err="1" smtClean="0"/>
              <a:t>često</a:t>
            </a:r>
            <a:r>
              <a:rPr lang="en-US" sz="2800" dirty="0" smtClean="0"/>
              <a:t> </a:t>
            </a:r>
            <a:r>
              <a:rPr lang="en-US" sz="2800" dirty="0"/>
              <a:t>se </a:t>
            </a:r>
            <a:r>
              <a:rPr lang="en-US" sz="2800" dirty="0" err="1"/>
              <a:t>spominju</a:t>
            </a:r>
            <a:r>
              <a:rPr lang="en-US" sz="2800" dirty="0"/>
              <a:t> </a:t>
            </a:r>
            <a:r>
              <a:rPr lang="en-US" sz="2800" dirty="0" err="1"/>
              <a:t>kao</a:t>
            </a:r>
            <a:r>
              <a:rPr lang="en-US" sz="2800" dirty="0"/>
              <a:t> </a:t>
            </a:r>
            <a:r>
              <a:rPr lang="en-US" sz="2800" dirty="0" err="1"/>
              <a:t>zemlje</a:t>
            </a:r>
            <a:r>
              <a:rPr lang="en-US" sz="2800" dirty="0"/>
              <a:t> s </a:t>
            </a:r>
            <a:r>
              <a:rPr lang="en-US" sz="2800" dirty="0" err="1"/>
              <a:t>niskim</a:t>
            </a:r>
            <a:r>
              <a:rPr lang="en-US" sz="2800" dirty="0"/>
              <a:t> </a:t>
            </a:r>
            <a:r>
              <a:rPr lang="en-US" sz="2800" dirty="0" err="1" smtClean="0"/>
              <a:t>životn</a:t>
            </a:r>
            <a:r>
              <a:rPr lang="hr-HR" sz="2800" dirty="0" smtClean="0"/>
              <a:t>im</a:t>
            </a:r>
            <a:r>
              <a:rPr lang="en-US" sz="2800" dirty="0" smtClean="0"/>
              <a:t> </a:t>
            </a:r>
            <a:r>
              <a:rPr lang="en-US" sz="2800" dirty="0" err="1"/>
              <a:t>standardom</a:t>
            </a:r>
            <a:r>
              <a:rPr lang="en-US" sz="2800" dirty="0"/>
              <a:t> </a:t>
            </a:r>
            <a:r>
              <a:rPr lang="en-US" sz="2800" dirty="0" err="1"/>
              <a:t>stanovništva</a:t>
            </a:r>
            <a:r>
              <a:rPr lang="en-US" sz="2800" dirty="0"/>
              <a:t>, </a:t>
            </a:r>
            <a:r>
              <a:rPr lang="en-US" sz="2800" dirty="0" smtClean="0"/>
              <a:t>ne</a:t>
            </a:r>
            <a:r>
              <a:rPr lang="hr-HR" sz="2800" dirty="0" smtClean="0"/>
              <a:t>r</a:t>
            </a:r>
            <a:r>
              <a:rPr lang="en-US" sz="2800" dirty="0" err="1" smtClean="0"/>
              <a:t>azvijen</a:t>
            </a:r>
            <a:r>
              <a:rPr lang="hr-HR" sz="2800" dirty="0" smtClean="0"/>
              <a:t>im </a:t>
            </a:r>
            <a:r>
              <a:rPr lang="en-US" sz="2800" dirty="0" smtClean="0"/>
              <a:t> </a:t>
            </a:r>
            <a:r>
              <a:rPr lang="en-US" sz="2800" dirty="0" err="1" smtClean="0"/>
              <a:t>gospodarstvom</a:t>
            </a:r>
            <a:r>
              <a:rPr lang="hr-HR" sz="2800" dirty="0" smtClean="0"/>
              <a:t>, niskim HDI</a:t>
            </a:r>
            <a:endParaRPr lang="hr-HR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73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15636"/>
            <a:ext cx="9720073" cy="618466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hr-HR" sz="2400" dirty="0" smtClean="0"/>
              <a:t> indeks društvenog razvoja (HDI – Human Development Index) – mjeri stupanj razvitka gospodarstva s obzirom na bogatstvo ljudskim kapitalom uzimajući u obzir: obrazovanje stanovništva, stopu pismenosti, očekivanu životnu dob i BDP/per capita (BDP po glavi stanovnika)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727" y="2005541"/>
            <a:ext cx="8636923" cy="3934915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838129"/>
              </p:ext>
            </p:extLst>
          </p:nvPr>
        </p:nvGraphicFramePr>
        <p:xfrm>
          <a:off x="3581400" y="1955664"/>
          <a:ext cx="5943600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5942845" imgH="4172194" progId="Word.Document.12">
                  <p:embed/>
                </p:oleObj>
              </mc:Choice>
              <mc:Fallback>
                <p:oleObj name="Document" r:id="rId4" imgW="5942845" imgH="417219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81400" y="1955664"/>
                        <a:ext cx="5943600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02176" y="5940456"/>
            <a:ext cx="4858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 2019. g.  Hrvatska se nalazila na 43. mjestu ljestvice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99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Raspravimo:</a:t>
            </a:r>
          </a:p>
          <a:p>
            <a:r>
              <a:rPr lang="hr-HR" sz="3600" dirty="0" smtClean="0"/>
              <a:t> - o istaknutim uzrocima rastuće nejednakosti u razvijenim i nerazvijenim zemljama</a:t>
            </a:r>
          </a:p>
          <a:p>
            <a:r>
              <a:rPr lang="hr-HR" sz="3600" dirty="0" smtClean="0"/>
              <a:t>- o važnosti ljudskog kapitala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43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Izvor: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Đ. Benić, J. Jošić, A. Mandir, I. Režić, M. Škare: Osnove ekonomije 3, Školska knjiga, Zagreb 2020. g. </a:t>
            </a:r>
          </a:p>
          <a:p>
            <a:r>
              <a:rPr lang="es-ES" dirty="0"/>
              <a:t>Thomas </a:t>
            </a:r>
            <a:r>
              <a:rPr lang="es-ES" dirty="0" smtClean="0"/>
              <a:t>Goda</a:t>
            </a:r>
            <a:r>
              <a:rPr lang="hr-HR" dirty="0" smtClean="0"/>
              <a:t> </a:t>
            </a:r>
            <a:r>
              <a:rPr lang="es-ES" dirty="0" smtClean="0"/>
              <a:t>Universidad </a:t>
            </a:r>
            <a:r>
              <a:rPr lang="es-ES" dirty="0"/>
              <a:t>EAFIT, </a:t>
            </a:r>
            <a:r>
              <a:rPr lang="es-ES" dirty="0" smtClean="0"/>
              <a:t>Colombia</a:t>
            </a:r>
            <a:r>
              <a:rPr lang="hr-HR" dirty="0" smtClean="0"/>
              <a:t>, </a:t>
            </a:r>
            <a:r>
              <a:rPr lang="en-US" dirty="0" smtClean="0"/>
              <a:t>Global </a:t>
            </a:r>
            <a:r>
              <a:rPr lang="en-US" dirty="0"/>
              <a:t>trends in relative and absolute income </a:t>
            </a:r>
            <a:r>
              <a:rPr lang="en-US" dirty="0" smtClean="0"/>
              <a:t>inequality</a:t>
            </a:r>
            <a:r>
              <a:rPr lang="hr-HR" dirty="0" smtClean="0"/>
              <a:t>, lipanj 2016. g. </a:t>
            </a:r>
          </a:p>
          <a:p>
            <a:r>
              <a:rPr lang="en-US" cap="all" dirty="0"/>
              <a:t>UNITED NATIONS DEVELOPMENT </a:t>
            </a:r>
            <a:r>
              <a:rPr lang="en-US" cap="all" dirty="0" smtClean="0"/>
              <a:t>PROGRAMME</a:t>
            </a:r>
            <a:r>
              <a:rPr lang="hr-HR" cap="all" dirty="0" smtClean="0"/>
              <a:t>  </a:t>
            </a:r>
            <a:r>
              <a:rPr lang="en-US" dirty="0" smtClean="0">
                <a:hlinkClick r:id="rId2" tooltip="Home"/>
              </a:rPr>
              <a:t>Human </a:t>
            </a:r>
            <a:r>
              <a:rPr lang="en-US" dirty="0">
                <a:hlinkClick r:id="rId2" tooltip="Home"/>
              </a:rPr>
              <a:t>Development Reports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3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109</TotalTime>
  <Words>285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</vt:lpstr>
      <vt:lpstr>Document</vt:lpstr>
      <vt:lpstr>ZEMLJE U RAZVOJU I UZROCI ZAOSTAJANJA U RAZVOJU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Izvor: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Zemlje u razvoju i uzroci zaostajanja u razvoju</dc:title>
  <dc:creator>Klaudija</dc:creator>
  <cp:lastModifiedBy>Klaudija</cp:lastModifiedBy>
  <cp:revision>15</cp:revision>
  <dcterms:created xsi:type="dcterms:W3CDTF">2021-03-24T09:40:51Z</dcterms:created>
  <dcterms:modified xsi:type="dcterms:W3CDTF">2021-03-24T15:26:25Z</dcterms:modified>
</cp:coreProperties>
</file>