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7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9" r:id="rId14"/>
    <p:sldId id="288" r:id="rId15"/>
    <p:sldId id="258" r:id="rId16"/>
    <p:sldId id="259" r:id="rId17"/>
    <p:sldId id="272" r:id="rId18"/>
    <p:sldId id="291" r:id="rId19"/>
    <p:sldId id="293" r:id="rId20"/>
    <p:sldId id="295" r:id="rId21"/>
    <p:sldId id="296" r:id="rId22"/>
    <p:sldId id="269" r:id="rId23"/>
    <p:sldId id="298" r:id="rId24"/>
    <p:sldId id="299" r:id="rId25"/>
    <p:sldId id="270" r:id="rId26"/>
    <p:sldId id="271" r:id="rId27"/>
    <p:sldId id="301" r:id="rId28"/>
  </p:sldIdLst>
  <p:sldSz cx="9144000" cy="6858000" type="screen4x3"/>
  <p:notesSz cx="6858000" cy="9144000"/>
  <p:defaultTextStyle>
    <a:lvl1pPr marL="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hr-H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969" autoAdjust="0"/>
  </p:normalViewPr>
  <p:slideViewPr>
    <p:cSldViewPr>
      <p:cViewPr varScale="1">
        <p:scale>
          <a:sx n="116" d="100"/>
          <a:sy n="116" d="100"/>
        </p:scale>
        <p:origin x="14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hr-HR" sz="1200"/>
            </a:lvl1pPr>
            <a:extLst/>
          </a:lstStyle>
          <a:p>
            <a:fld id="{54D4857D-62A5-486B-9129-468003D7E020}" type="datetimeFigureOut">
              <a:rPr lang="hr-HR" smtClean="0"/>
              <a:pPr/>
              <a:t>5.6.2017.</a:t>
            </a:fld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hr-HR" sz="1200"/>
            </a:lvl1pPr>
            <a:extLst/>
          </a:lstStyle>
          <a:p>
            <a:fld id="{2EBE4566-6F3A-4CC1-BD6C-9C510D05F12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311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hr-HR" sz="1200"/>
            </a:lvl1pPr>
            <a:extLst/>
          </a:lstStyle>
          <a:p>
            <a:fld id="{2D2EF2CE-B28C-4ED4-8FD0-48BB3F48846A}" type="datetimeFigureOut">
              <a:pPr/>
              <a:t>5.6.2017</a:t>
            </a:fld>
            <a:endParaRPr lang="hr-H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hr-H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hr-HR"/>
              <a:t>Pritisnite za uređivanje stilova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hr-HR" sz="1200"/>
            </a:lvl1pPr>
            <a:extLst/>
          </a:lstStyle>
          <a:p>
            <a:endParaRPr lang="hr-H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hr-HR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33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hr-H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875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565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267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hr-H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hr-HR" smtClean="0"/>
              <a:t>Uredite stil podnaslova matrice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r-H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r-H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r-H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r-H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hr-HR" sz="1100"/>
              <a:pPr algn="r"/>
              <a:t>5.6.2017.</a:t>
            </a:fld>
            <a:endParaRPr kumimoji="0" lang="hr-H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hr-H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hr-H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hr-HR"/>
              <a:t>Pokaži naslov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hr-HR" sz="1100"/>
              <a:pPr algn="r"/>
              <a:t>5.6.2017.</a:t>
            </a:fld>
            <a:endParaRPr kumimoji="0" lang="hr-H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hr-H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hr-HR" smtClean="0"/>
              <a:t>Uredite stil naslova matrice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hr-HR" sz="1100"/>
              <a:pPr algn="r"/>
              <a:t>5.6.2017.</a:t>
            </a:fld>
            <a:endParaRPr kumimoji="0" lang="hr-H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hr-H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hr-HR"/>
              <a:t>Pritisnite za dodavanje naslova sekcije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nostavno pitanje i odgov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5.6.2017</a:t>
            </a:fld>
            <a:endParaRPr kumimoji="0" lang="hr-H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hr-H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hr-HR"/>
              <a:t>Pritisnite za dodavanje odgovora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ljno pitanje i odgov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5.6.2017</a:t>
            </a:fld>
            <a:endParaRPr kumimoji="0" lang="hr-H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hr-H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hr-HR"/>
              <a:t>Pritisnite za dodavanje odgovora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hr-HR" i="1" baseline="0"/>
            </a:lvl1pPr>
            <a:extLst/>
          </a:lstStyle>
          <a:p>
            <a:pPr lvl="0"/>
            <a:r>
              <a:rPr kumimoji="0" lang="hr-HR"/>
              <a:t>Pritisnite za dodavanje pojedinosti u odgovor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tanje istinito-neistinito (odgovor: istini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5.6.2017</a:t>
            </a:fld>
            <a:endParaRPr kumimoji="0" lang="hr-H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hr-H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TOČNO</a:t>
            </a:r>
            <a:r>
              <a:rPr kumimoji="0" lang="hr-H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ili NETOČNO?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hr-H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TOČNO </a:t>
            </a:r>
            <a:r>
              <a:rPr kumimoji="0" lang="hr-H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ili NETOČNO?</a:t>
            </a:r>
            <a:endParaRPr kumimoji="0"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tanje istinito-neistinito (odgovor: neistinit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5.6.2017</a:t>
            </a:fld>
            <a:endParaRPr kumimoji="0" lang="hr-H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hr-H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hr-H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hr-HR"/>
              <a:t>Pritisnite za dodavanje pitanja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TOČNO</a:t>
            </a:r>
            <a:r>
              <a:rPr kumimoji="0" lang="hr-H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hr-HR" sz="7200">
                <a:solidFill>
                  <a:schemeClr val="tx1">
                    <a:alpha val="40000"/>
                  </a:schemeClr>
                </a:solidFill>
              </a:rPr>
              <a:t>ili NETOČNO?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hr-H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TOČNO ili </a:t>
            </a:r>
            <a:r>
              <a:rPr kumimoji="0" lang="hr-H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NETOČNO</a:t>
            </a:r>
            <a:r>
              <a:rPr kumimoji="0" lang="hr-H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vezivanje stav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hr-H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stavke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hr-HR"/>
            </a:lvl1pPr>
            <a:extLst/>
          </a:lstStyle>
          <a:p>
            <a:fld id="{1BEBB2CB-903D-46EF-8227-E770ED8FF514}" type="datetimeFigureOut">
              <a:pPr/>
              <a:t>5.6.2017</a:t>
            </a:fld>
            <a:endParaRPr kumimoji="0" lang="hr-H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hr-HR"/>
            </a:lvl1pPr>
            <a:lvl2pPr eaLnBrk="1" latinLnBrk="0" hangingPunct="1">
              <a:buFontTx/>
              <a:buChar char="•"/>
              <a:defRPr kumimoji="0" lang="hr-HR"/>
            </a:lvl2pPr>
            <a:lvl3pPr eaLnBrk="1" latinLnBrk="0" hangingPunct="1">
              <a:buFontTx/>
              <a:buChar char="•"/>
              <a:defRPr kumimoji="0" lang="hr-HR"/>
            </a:lvl3pPr>
            <a:lvl4pPr eaLnBrk="1" latinLnBrk="0" hangingPunct="1">
              <a:buFontTx/>
              <a:buChar char="•"/>
              <a:defRPr kumimoji="0" lang="hr-HR"/>
            </a:lvl4pPr>
            <a:lvl5pPr eaLnBrk="1" latinLnBrk="0" hangingPunct="1">
              <a:buFontTx/>
              <a:buChar char="•"/>
              <a:defRPr kumimoji="0" lang="hr-HR"/>
            </a:lvl5pPr>
            <a:extLst/>
          </a:lstStyle>
          <a:p>
            <a:pPr lvl="0"/>
            <a:r>
              <a:rPr kumimoji="0" lang="hr-HR"/>
              <a:t>Pritisnite za dodavanje pogotka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hr-HR" i="1" baseline="0"/>
            </a:lvl1pPr>
            <a:extLst/>
          </a:lstStyle>
          <a:p>
            <a:r>
              <a:rPr kumimoji="0" lang="hr-HR"/>
              <a:t>Pritisnite za upisivanje pitanja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‹#›</a:t>
            </a:fld>
            <a:endParaRPr kumimoji="0" lang="hr-H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hr-HR" smtClean="0"/>
              <a:t>Uredite stil naslova matrice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hr-HR" sz="1100"/>
            </a:lvl1pPr>
            <a:extLst/>
          </a:lstStyle>
          <a:p>
            <a:pPr algn="r"/>
            <a:fld id="{8F67D422-08A8-451B-9A67-21962FC4B660}" type="datetimeFigureOut">
              <a:rPr kumimoji="0" lang="hr-HR" sz="1100"/>
              <a:pPr algn="r"/>
              <a:t>5.6.2017.</a:t>
            </a:fld>
            <a:endParaRPr kumimoji="0" lang="hr-H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hr-HR" sz="1200"/>
            </a:lvl1pPr>
            <a:extLst/>
          </a:lstStyle>
          <a:p>
            <a:endParaRPr kumimoji="0" lang="hr-H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hr-HR" sz="1200"/>
            </a:lvl1pPr>
            <a:extLst/>
          </a:lstStyle>
          <a:p>
            <a:fld id="{169B2101-2E9F-420A-91A3-890890D84497}" type="slidenum">
              <a:rPr kumimoji="0" lang="hr-HR" sz="1200"/>
              <a:pPr/>
              <a:t>‹#›</a:t>
            </a:fld>
            <a:endParaRPr kumimoji="0" lang="hr-H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hr-H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hr-H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hr-HR">
          <a:solidFill>
            <a:schemeClr val="tx2"/>
          </a:solidFill>
        </a:defRPr>
      </a:lvl2pPr>
      <a:lvl3pPr eaLnBrk="1" latinLnBrk="0" hangingPunct="1">
        <a:defRPr kumimoji="0" lang="hr-HR">
          <a:solidFill>
            <a:schemeClr val="tx2"/>
          </a:solidFill>
        </a:defRPr>
      </a:lvl3pPr>
      <a:lvl4pPr eaLnBrk="1" latinLnBrk="0" hangingPunct="1">
        <a:defRPr kumimoji="0" lang="hr-HR">
          <a:solidFill>
            <a:schemeClr val="tx2"/>
          </a:solidFill>
        </a:defRPr>
      </a:lvl4pPr>
      <a:lvl5pPr eaLnBrk="1" latinLnBrk="0" hangingPunct="1">
        <a:defRPr kumimoji="0" lang="hr-HR">
          <a:solidFill>
            <a:schemeClr val="tx2"/>
          </a:solidFill>
        </a:defRPr>
      </a:lvl5pPr>
      <a:lvl6pPr eaLnBrk="1" latinLnBrk="0" hangingPunct="1">
        <a:defRPr kumimoji="0" lang="hr-HR">
          <a:solidFill>
            <a:schemeClr val="tx2"/>
          </a:solidFill>
        </a:defRPr>
      </a:lvl6pPr>
      <a:lvl7pPr eaLnBrk="1" latinLnBrk="0" hangingPunct="1">
        <a:defRPr kumimoji="0" lang="hr-HR">
          <a:solidFill>
            <a:schemeClr val="tx2"/>
          </a:solidFill>
        </a:defRPr>
      </a:lvl7pPr>
      <a:lvl8pPr eaLnBrk="1" latinLnBrk="0" hangingPunct="1">
        <a:defRPr kumimoji="0" lang="hr-HR">
          <a:solidFill>
            <a:schemeClr val="tx2"/>
          </a:solidFill>
        </a:defRPr>
      </a:lvl8pPr>
      <a:lvl9pPr eaLnBrk="1" latinLnBrk="0" hangingPunct="1">
        <a:defRPr kumimoji="0" lang="hr-H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hr-H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hr-H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hr-HR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hr-HR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hr-HR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hr-HR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699792" y="1052736"/>
            <a:ext cx="3882752" cy="2322728"/>
          </a:xfrm>
        </p:spPr>
        <p:txBody>
          <a:bodyPr/>
          <a:lstStyle>
            <a:extLst/>
          </a:lstStyle>
          <a:p>
            <a:r>
              <a:rPr lang="hr-HR" sz="9600" dirty="0">
                <a:latin typeface="Calibri" panose="020F0502020204030204" pitchFamily="34" charset="0"/>
                <a:cs typeface="Calibri" panose="020F0502020204030204" pitchFamily="34" charset="0"/>
              </a:rPr>
              <a:t>Kviz</a:t>
            </a:r>
          </a:p>
        </p:txBody>
      </p:sp>
      <p:sp>
        <p:nvSpPr>
          <p:cNvPr id="8" name="Rectangle 24"/>
          <p:cNvSpPr txBox="1">
            <a:spLocks/>
          </p:cNvSpPr>
          <p:nvPr/>
        </p:nvSpPr>
        <p:spPr>
          <a:xfrm>
            <a:off x="251520" y="3254024"/>
            <a:ext cx="8640960" cy="1827056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  <p:txBody>
          <a:bodyPr vert="horz" anchor="ctr">
            <a:normAutofit fontScale="77500" lnSpcReduction="20000"/>
          </a:bodyPr>
          <a:lstStyle>
            <a:lvl1pPr algn="ctr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hr-H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 lang="hr-HR">
                <a:solidFill>
                  <a:schemeClr val="tx2"/>
                </a:solidFill>
              </a:defRPr>
            </a:lvl2pPr>
            <a:lvl3pPr eaLnBrk="1" latinLnBrk="0" hangingPunct="1">
              <a:defRPr kumimoji="0" lang="hr-HR">
                <a:solidFill>
                  <a:schemeClr val="tx2"/>
                </a:solidFill>
              </a:defRPr>
            </a:lvl3pPr>
            <a:lvl4pPr eaLnBrk="1" latinLnBrk="0" hangingPunct="1">
              <a:defRPr kumimoji="0" lang="hr-HR">
                <a:solidFill>
                  <a:schemeClr val="tx2"/>
                </a:solidFill>
              </a:defRPr>
            </a:lvl4pPr>
            <a:lvl5pPr eaLnBrk="1" latinLnBrk="0" hangingPunct="1">
              <a:defRPr kumimoji="0" lang="hr-HR">
                <a:solidFill>
                  <a:schemeClr val="tx2"/>
                </a:solidFill>
              </a:defRPr>
            </a:lvl5pPr>
            <a:lvl6pPr eaLnBrk="1" latinLnBrk="0" hangingPunct="1">
              <a:defRPr kumimoji="0" lang="hr-HR">
                <a:solidFill>
                  <a:schemeClr val="tx2"/>
                </a:solidFill>
              </a:defRPr>
            </a:lvl6pPr>
            <a:lvl7pPr eaLnBrk="1" latinLnBrk="0" hangingPunct="1">
              <a:defRPr kumimoji="0" lang="hr-HR">
                <a:solidFill>
                  <a:schemeClr val="tx2"/>
                </a:solidFill>
              </a:defRPr>
            </a:lvl7pPr>
            <a:lvl8pPr eaLnBrk="1" latinLnBrk="0" hangingPunct="1">
              <a:defRPr kumimoji="0" lang="hr-HR">
                <a:solidFill>
                  <a:schemeClr val="tx2"/>
                </a:solidFill>
              </a:defRPr>
            </a:lvl8pPr>
            <a:lvl9pPr eaLnBrk="1" latinLnBrk="0" hangingPunct="1">
              <a:defRPr kumimoji="0" lang="hr-HR">
                <a:solidFill>
                  <a:schemeClr val="tx2"/>
                </a:solidFill>
              </a:defRPr>
            </a:lvl9pPr>
            <a:extLst/>
          </a:lstStyle>
          <a:p>
            <a:r>
              <a:rPr lang="hr-HR" sz="9600" dirty="0" smtClean="0">
                <a:latin typeface="Calibri" panose="020F0502020204030204" pitchFamily="34" charset="0"/>
                <a:cs typeface="Calibri" panose="020F0502020204030204" pitchFamily="34" charset="0"/>
              </a:rPr>
              <a:t>Tko želi dobiti peticu</a:t>
            </a:r>
          </a:p>
          <a:p>
            <a:r>
              <a:rPr lang="hr-HR" sz="6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(Pitanja za prvu grupu) </a:t>
            </a:r>
            <a:endParaRPr lang="hr-HR" sz="6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odnaslov 1"/>
          <p:cNvSpPr txBox="1">
            <a:spLocks/>
          </p:cNvSpPr>
          <p:nvPr/>
        </p:nvSpPr>
        <p:spPr>
          <a:xfrm>
            <a:off x="626598" y="5553075"/>
            <a:ext cx="8098302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ct val="20000"/>
              </a:spcBef>
              <a:buNone/>
              <a:defRPr kumimoji="0" lang="hr-HR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None/>
              <a:defRPr kumimoji="0" lang="hr-HR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hr-HR" sz="2800" b="1" kern="0" dirty="0" smtClean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Bankarstvo i osiguranje (poglavlja V,VI,VII i VIII)</a:t>
            </a:r>
            <a:endParaRPr lang="hr-HR" sz="2800" b="1" kern="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89756" y="116230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PRAVILA IGRE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Vodoravni svitak 1"/>
          <p:cNvSpPr/>
          <p:nvPr/>
        </p:nvSpPr>
        <p:spPr>
          <a:xfrm>
            <a:off x="323528" y="1700808"/>
            <a:ext cx="8064896" cy="151216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Kada natjecatelj ponudi netočan odgovor, igra je za njega završena te se postupak ponavlja sa drugom grupom.</a:t>
            </a:r>
          </a:p>
        </p:txBody>
      </p:sp>
      <p:sp>
        <p:nvSpPr>
          <p:cNvPr id="7" name="Vodoravni svitak 6"/>
          <p:cNvSpPr/>
          <p:nvPr/>
        </p:nvSpPr>
        <p:spPr>
          <a:xfrm>
            <a:off x="323528" y="4077072"/>
            <a:ext cx="8136904" cy="151216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Odgovori li učenik točno na svih dvanaest pitanja zaslužio je nagradu – odličnu ocjenu iz usvojenosti nastavnih sadržaja.</a:t>
            </a:r>
          </a:p>
        </p:txBody>
      </p:sp>
    </p:spTree>
    <p:extLst>
      <p:ext uri="{BB962C8B-B14F-4D97-AF65-F5344CB8AC3E}">
        <p14:creationId xmlns:p14="http://schemas.microsoft.com/office/powerpoint/2010/main" val="360593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/>
          </p:nvPr>
        </p:nvGraphicFramePr>
        <p:xfrm>
          <a:off x="179512" y="764704"/>
          <a:ext cx="8352928" cy="597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783"/>
                <a:gridCol w="5755145"/>
              </a:tblGrid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Odličan (5)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006600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33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Vrlo dobar (4)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336600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Dobar</a:t>
                      </a:r>
                      <a:r>
                        <a:rPr lang="hr-HR" b="1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(3)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669900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Dovoljan (2)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498055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</a:t>
                      </a:r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r-HR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artDeco"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Zaobljeni pravokutnik 4"/>
          <p:cNvSpPr/>
          <p:nvPr/>
        </p:nvSpPr>
        <p:spPr>
          <a:xfrm>
            <a:off x="89756" y="44624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BODOVNI PRAGOVI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69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496" y="2108448"/>
            <a:ext cx="8663880" cy="1896616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Koje su nekretnine  prihvatljive za zalog kod hipotekarnih bankarskih kredita?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107504" y="219472"/>
            <a:ext cx="4032448" cy="68924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NAJBRŽI  PRST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395536" y="4653136"/>
            <a:ext cx="7632848" cy="72008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koje su upisane u zemljišne knjige i nemaju tereta na sebi.</a:t>
            </a:r>
          </a:p>
        </p:txBody>
      </p:sp>
      <p:pic>
        <p:nvPicPr>
          <p:cNvPr id="5" name="Slika 4" descr="on l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119608"/>
            <a:ext cx="2592288" cy="1340768"/>
          </a:xfrm>
          <a:prstGeom prst="ellipse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648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2108448"/>
            <a:ext cx="8229600" cy="1896616"/>
          </a:xfrm>
        </p:spPr>
        <p:txBody>
          <a:bodyPr>
            <a:normAutofit/>
          </a:bodyPr>
          <a:lstStyle/>
          <a:p>
            <a:pPr algn="ctr"/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Koja dobra su predmet potrošačkog kreditiranja?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107504" y="219472"/>
            <a:ext cx="4032448" cy="124090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NAJBRŽI  PRST</a:t>
            </a:r>
          </a:p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JOKER PITANJE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1259632" y="4797152"/>
            <a:ext cx="331236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Trajna potrošna  dobra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806" y="116632"/>
            <a:ext cx="2152650" cy="2124075"/>
          </a:xfrm>
          <a:prstGeom prst="ellipse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1.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107504" y="1844824"/>
            <a:ext cx="8568952" cy="21602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 koji stup Mirovinskog osiguranja izdvajamo za dobrovoljnu mirovinsku štednju?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395536" y="465313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Prvi stup</a:t>
            </a:r>
          </a:p>
        </p:txBody>
      </p:sp>
      <p:sp>
        <p:nvSpPr>
          <p:cNvPr id="14" name="Zaobljeni pravokutnik 13"/>
          <p:cNvSpPr/>
          <p:nvPr/>
        </p:nvSpPr>
        <p:spPr>
          <a:xfrm>
            <a:off x="4716016" y="465313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Četvrti stup </a:t>
            </a:r>
          </a:p>
        </p:txBody>
      </p:sp>
      <p:sp>
        <p:nvSpPr>
          <p:cNvPr id="15" name="Zaobljeni pravokutnik 14"/>
          <p:cNvSpPr/>
          <p:nvPr/>
        </p:nvSpPr>
        <p:spPr>
          <a:xfrm>
            <a:off x="395536" y="573325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Treći stup</a:t>
            </a:r>
          </a:p>
        </p:txBody>
      </p:sp>
      <p:sp>
        <p:nvSpPr>
          <p:cNvPr id="16" name="Zaobljeni pravokutnik 15"/>
          <p:cNvSpPr/>
          <p:nvPr/>
        </p:nvSpPr>
        <p:spPr>
          <a:xfrm>
            <a:off x="4716016" y="573325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Drugi stup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4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2.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395536" y="4437112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Nerobna doznaka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437112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Loro doznaka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396034" y="5661248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hr-HR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Nostro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doznaka 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4716016" y="5642945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Bezuvjetna doznaka </a:t>
            </a:r>
          </a:p>
        </p:txBody>
      </p:sp>
      <p:sp>
        <p:nvSpPr>
          <p:cNvPr id="10" name="Naslov 1"/>
          <p:cNvSpPr>
            <a:spLocks noGrp="1"/>
          </p:cNvSpPr>
          <p:nvPr>
            <p:ph type="title"/>
          </p:nvPr>
        </p:nvSpPr>
        <p:spPr>
          <a:xfrm>
            <a:off x="35496" y="1628800"/>
            <a:ext cx="8568952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Kako se naziva bankarska doznaka kada hrvatski rezident plaća u inozemstvo pravnoj ili fizičkoj osobi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3.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Tko je propisao sadržaj Naloga (tiskanicu) za otvaranje akreditiva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437112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HBOR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5892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HUB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437112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FINA 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5892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HNB </a:t>
            </a:r>
          </a:p>
        </p:txBody>
      </p:sp>
    </p:spTree>
    <p:extLst>
      <p:ext uri="{BB962C8B-B14F-4D97-AF65-F5344CB8AC3E}">
        <p14:creationId xmlns:p14="http://schemas.microsoft.com/office/powerpoint/2010/main" val="161441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</a:t>
            </a:r>
            <a:r>
              <a:rPr lang="hr-H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835696" y="1484784"/>
            <a:ext cx="6480720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Što je </a:t>
            </a:r>
            <a:r>
              <a:rPr lang="hr-HR" dirty="0" err="1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intabulacija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365104"/>
            <a:ext cx="4032448" cy="606896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Banka ima pravo posjeda na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nekretnini zbog danog kredita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5892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Banka ima založno pravo na 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nekretnini zbog danog kredita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365104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Banka ima založno pravo i vlasništvo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na nekretnini zbog danog kredita 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589240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Banka nema pravo zaloga, niti pravo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posjeda nekretnine zbog danog kredita </a:t>
            </a:r>
          </a:p>
        </p:txBody>
      </p:sp>
    </p:spTree>
    <p:extLst>
      <p:ext uri="{BB962C8B-B14F-4D97-AF65-F5344CB8AC3E}">
        <p14:creationId xmlns:p14="http://schemas.microsoft.com/office/powerpoint/2010/main" val="316270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5.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Koji kredit omogućava veću prodaju robe i oživljava gospodarske aktivnosti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437112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Gotovinski kredit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73325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Lombardni kredit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437112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Dispozitivni kredit 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733256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Potrošački kredit  </a:t>
            </a:r>
          </a:p>
        </p:txBody>
      </p:sp>
    </p:spTree>
    <p:extLst>
      <p:ext uri="{BB962C8B-B14F-4D97-AF65-F5344CB8AC3E}">
        <p14:creationId xmlns:p14="http://schemas.microsoft.com/office/powerpoint/2010/main" val="327622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</a:t>
            </a:r>
            <a:r>
              <a:rPr lang="hr-H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Koji zadatak ima </a:t>
            </a:r>
            <a:r>
              <a:rPr lang="hr-HR" dirty="0" err="1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avizna</a:t>
            </a:r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banka kod poslovanja sa akreditivom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29309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Ispisuje akreditivno pismo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5892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Obvezuje se na isplatu akreditiva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293096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Priopćuje korisniku da mu je akreditiv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otvoren te mu šalje uvijete 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589240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Traži otvaranje akreditiva u korist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prodavatelja </a:t>
            </a:r>
          </a:p>
        </p:txBody>
      </p:sp>
    </p:spTree>
    <p:extLst>
      <p:ext uri="{BB962C8B-B14F-4D97-AF65-F5344CB8AC3E}">
        <p14:creationId xmlns:p14="http://schemas.microsoft.com/office/powerpoint/2010/main" val="33721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 txBox="1">
            <a:spLocks/>
          </p:cNvSpPr>
          <p:nvPr/>
        </p:nvSpPr>
        <p:spPr>
          <a:xfrm>
            <a:off x="179512" y="548680"/>
            <a:ext cx="8568952" cy="38862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hr-H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lvl2pPr eaLnBrk="1" latinLnBrk="0" hangingPunct="1">
              <a:defRPr kumimoji="0" lang="hr-HR">
                <a:solidFill>
                  <a:schemeClr val="tx2"/>
                </a:solidFill>
              </a:defRPr>
            </a:lvl2pPr>
            <a:lvl3pPr eaLnBrk="1" latinLnBrk="0" hangingPunct="1">
              <a:defRPr kumimoji="0" lang="hr-HR">
                <a:solidFill>
                  <a:schemeClr val="tx2"/>
                </a:solidFill>
              </a:defRPr>
            </a:lvl3pPr>
            <a:lvl4pPr eaLnBrk="1" latinLnBrk="0" hangingPunct="1">
              <a:defRPr kumimoji="0" lang="hr-HR">
                <a:solidFill>
                  <a:schemeClr val="tx2"/>
                </a:solidFill>
              </a:defRPr>
            </a:lvl4pPr>
            <a:lvl5pPr eaLnBrk="1" latinLnBrk="0" hangingPunct="1">
              <a:defRPr kumimoji="0" lang="hr-HR">
                <a:solidFill>
                  <a:schemeClr val="tx2"/>
                </a:solidFill>
              </a:defRPr>
            </a:lvl5pPr>
            <a:lvl6pPr eaLnBrk="1" latinLnBrk="0" hangingPunct="1">
              <a:defRPr kumimoji="0" lang="hr-HR">
                <a:solidFill>
                  <a:schemeClr val="tx2"/>
                </a:solidFill>
              </a:defRPr>
            </a:lvl6pPr>
            <a:lvl7pPr eaLnBrk="1" latinLnBrk="0" hangingPunct="1">
              <a:defRPr kumimoji="0" lang="hr-HR">
                <a:solidFill>
                  <a:schemeClr val="tx2"/>
                </a:solidFill>
              </a:defRPr>
            </a:lvl7pPr>
            <a:lvl8pPr eaLnBrk="1" latinLnBrk="0" hangingPunct="1">
              <a:defRPr kumimoji="0" lang="hr-HR">
                <a:solidFill>
                  <a:schemeClr val="tx2"/>
                </a:solidFill>
              </a:defRPr>
            </a:lvl8pPr>
            <a:lvl9pPr eaLnBrk="1" latinLnBrk="0" hangingPunct="1">
              <a:defRPr kumimoji="0" lang="hr-HR">
                <a:solidFill>
                  <a:schemeClr val="tx2"/>
                </a:solidFill>
              </a:defRPr>
            </a:lvl9pPr>
            <a:extLst/>
          </a:lstStyle>
          <a:p>
            <a:pPr algn="ctr"/>
            <a:endParaRPr lang="hr-HR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CILJ SATA:</a:t>
            </a:r>
          </a:p>
          <a:p>
            <a:pPr algn="ctr"/>
            <a:endParaRPr lang="hr-H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Provjeriti poznavanje obrađenih sadržaja iz predmeta Bankarstvo i osiguranje (poglavlja V,VI,VII i VIII)</a:t>
            </a:r>
            <a:endParaRPr lang="hr-H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0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</a:t>
            </a:r>
            <a:r>
              <a:rPr lang="hr-H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Koji kredit je poznat po automatizmu </a:t>
            </a:r>
            <a:r>
              <a:rPr lang="hr-HR" dirty="0" err="1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samolikvidacije</a:t>
            </a:r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kredita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365104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Hipotekarni kredit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5892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hr-HR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Overdraft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365104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Potrošački kredit 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589240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Stambeni kredit  </a:t>
            </a:r>
          </a:p>
        </p:txBody>
      </p:sp>
    </p:spTree>
    <p:extLst>
      <p:ext uri="{BB962C8B-B14F-4D97-AF65-F5344CB8AC3E}">
        <p14:creationId xmlns:p14="http://schemas.microsoft.com/office/powerpoint/2010/main" val="169427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</a:t>
            </a:r>
            <a:r>
              <a:rPr lang="hr-H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7504" y="1916832"/>
            <a:ext cx="8640960" cy="21602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sz="4800" b="1" i="0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Čiji novac trošimo kada kupljene proizvode plaćamo debitnom karticom?</a:t>
            </a:r>
            <a:endParaRPr lang="hr-HR" sz="4800" b="1" i="0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365104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Novac naše poslovne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banke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716016" y="4365104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Svoj vlastiti novac iz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lisnice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395536" y="563041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C) Novac kartične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kuće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4716016" y="56615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D) Svoj vlastiti novac na tekućem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računu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5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</a:t>
            </a:r>
            <a:r>
              <a:rPr lang="hr-HR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229600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Koja štednja je ujedno štednja i ulaganje te potiče razvitak drugih gospodarskih grana</a:t>
            </a:r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437112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Stambena štednja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73325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Dječja štednja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437112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Mirovinska štednja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733256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Oročeni depoziti građana </a:t>
            </a:r>
          </a:p>
        </p:txBody>
      </p:sp>
    </p:spTree>
    <p:extLst>
      <p:ext uri="{BB962C8B-B14F-4D97-AF65-F5344CB8AC3E}">
        <p14:creationId xmlns:p14="http://schemas.microsoft.com/office/powerpoint/2010/main" val="383630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10.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5496" y="1556792"/>
            <a:ext cx="8712968" cy="25202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sz="4800" b="1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Tko je kreditor ako smo u prodajnom centru kupljene proizvode platili kreditnom karticom?</a:t>
            </a:r>
            <a:endParaRPr lang="hr-HR" sz="4800" b="1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29309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arenR"/>
            </a:pP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Vlasnik kreditne kartice </a:t>
            </a:r>
          </a:p>
        </p:txBody>
      </p:sp>
      <p:sp>
        <p:nvSpPr>
          <p:cNvPr id="6" name="Zaobljeni pravokutnik 5"/>
          <p:cNvSpPr/>
          <p:nvPr/>
        </p:nvSpPr>
        <p:spPr>
          <a:xfrm>
            <a:off x="395536" y="558924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Prodajni centar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16016" y="4293096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Kartična kuća 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4716016" y="5589240"/>
            <a:ext cx="4248472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Poslovna banka vlasnika kartice </a:t>
            </a:r>
          </a:p>
        </p:txBody>
      </p:sp>
    </p:spTree>
    <p:extLst>
      <p:ext uri="{BB962C8B-B14F-4D97-AF65-F5344CB8AC3E}">
        <p14:creationId xmlns:p14="http://schemas.microsoft.com/office/powerpoint/2010/main" val="30411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11.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-36512" y="2348880"/>
            <a:ext cx="8928992" cy="21602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sz="4800" b="1" i="0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Kada nam banka obračunava kupovni tečaj za efektivu, čekove i kreditna pisma?</a:t>
            </a:r>
            <a:endParaRPr lang="hr-HR" sz="4800" b="1" i="0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395536" y="450912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Kada strane novčanice kupujemo u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banci za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kune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716016" y="4509120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Kada strane novčanice u banci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prodajemo za kune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395536" y="5805264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Kada  banci prodajemo devize sa </a:t>
            </a:r>
          </a:p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našeg deviznog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računa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4716016" y="5805264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Kada u banci kupujemo 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devize  </a:t>
            </a:r>
            <a:endParaRPr lang="hr-HR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7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07504" y="219472"/>
            <a:ext cx="4032448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lop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PITANJE BROJ 12.</a:t>
            </a:r>
            <a:endParaRPr lang="hr-HR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-180528" y="1772816"/>
            <a:ext cx="9180512" cy="216024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hr-HR" sz="4800" b="1" i="0" dirty="0" smtClean="0">
                <a:ln/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Kakve su kamate za banku koje ista plaća komitentima na oročene depozite?</a:t>
            </a:r>
            <a:endParaRPr lang="hr-HR" sz="4800" b="1" i="0" dirty="0">
              <a:ln/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395536" y="429309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Aktivne kamate </a:t>
            </a:r>
          </a:p>
        </p:txBody>
      </p:sp>
      <p:sp>
        <p:nvSpPr>
          <p:cNvPr id="7" name="Zaobljeni pravokutnik 6"/>
          <p:cNvSpPr/>
          <p:nvPr/>
        </p:nvSpPr>
        <p:spPr>
          <a:xfrm>
            <a:off x="4788024" y="429309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Redovite kamate </a:t>
            </a:r>
          </a:p>
        </p:txBody>
      </p:sp>
      <p:sp>
        <p:nvSpPr>
          <p:cNvPr id="8" name="Zaobljeni pravokutnik 7"/>
          <p:cNvSpPr/>
          <p:nvPr/>
        </p:nvSpPr>
        <p:spPr>
          <a:xfrm>
            <a:off x="395536" y="563041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Zatezne kamate  </a:t>
            </a:r>
          </a:p>
        </p:txBody>
      </p:sp>
      <p:sp>
        <p:nvSpPr>
          <p:cNvPr id="9" name="Zaobljeni pravokutnik 8"/>
          <p:cNvSpPr/>
          <p:nvPr/>
        </p:nvSpPr>
        <p:spPr>
          <a:xfrm>
            <a:off x="4788024" y="5630416"/>
            <a:ext cx="4032448" cy="576064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hr-HR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Pasivne kamate  </a:t>
            </a:r>
          </a:p>
        </p:txBody>
      </p:sp>
    </p:spTree>
    <p:extLst>
      <p:ext uri="{BB962C8B-B14F-4D97-AF65-F5344CB8AC3E}">
        <p14:creationId xmlns:p14="http://schemas.microsoft.com/office/powerpoint/2010/main" val="17624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4624"/>
            <a:ext cx="9108504" cy="1143000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Čestitke na pokazanom znanju!!!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3" name="Tablica 52"/>
          <p:cNvGraphicFramePr>
            <a:graphicFrameLocks noGrp="1"/>
          </p:cNvGraphicFramePr>
          <p:nvPr>
            <p:extLst/>
          </p:nvPr>
        </p:nvGraphicFramePr>
        <p:xfrm>
          <a:off x="395536" y="1052736"/>
          <a:ext cx="80649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4150"/>
                <a:gridCol w="1344150"/>
                <a:gridCol w="1344150"/>
                <a:gridCol w="1344150"/>
                <a:gridCol w="1344150"/>
                <a:gridCol w="1344150"/>
              </a:tblGrid>
              <a:tr h="876098">
                <a:tc>
                  <a:txBody>
                    <a:bodyPr/>
                    <a:lstStyle/>
                    <a:p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760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Ovo je tvoja</a:t>
                      </a:r>
                      <a:r>
                        <a:rPr lang="hr-HR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petica!</a:t>
                      </a:r>
                      <a:endParaRPr lang="hr-HR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hr-HR" dirty="0">
                        <a:ln>
                          <a:solidFill>
                            <a:schemeClr val="bg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4" name="Slika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7"/>
            <a:ext cx="1317934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55" name="Slika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471" y="1052737"/>
            <a:ext cx="1346362" cy="936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6" name="Slika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76179"/>
            <a:ext cx="1317934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57" name="Slika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32" y="1988841"/>
            <a:ext cx="1324519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58" name="Slika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4" y="5589240"/>
            <a:ext cx="1324796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59" name="Slika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20380"/>
            <a:ext cx="1317934" cy="94066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0" name="Slika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7"/>
            <a:ext cx="1317934" cy="85776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1" name="Slika 6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74" y="4665797"/>
            <a:ext cx="1324796" cy="91078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2" name="Slika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02" y="2912283"/>
            <a:ext cx="1343330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3" name="Slika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32" y="3780416"/>
            <a:ext cx="1329609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4" name="Slika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332" y="4665796"/>
            <a:ext cx="1346362" cy="98072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5" name="Slika 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51" y="1040075"/>
            <a:ext cx="1383134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6" name="Slika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774" y="1052737"/>
            <a:ext cx="1303711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7" name="Slika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130" y="1052737"/>
            <a:ext cx="1310813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8" name="Slika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29" y="1052737"/>
            <a:ext cx="1311503" cy="96492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69" name="Slika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851" y="1984276"/>
            <a:ext cx="1406797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0" name="Slika 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33" y="2874738"/>
            <a:ext cx="1395638" cy="905678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1" name="Slika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940" y="3773859"/>
            <a:ext cx="1391337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2" name="Slika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694" y="4716520"/>
            <a:ext cx="1368152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3" name="Slika 7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851" y="1969059"/>
            <a:ext cx="1368152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4" name="Slika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68" y="2874738"/>
            <a:ext cx="1292138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5" name="Slika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774" y="3787509"/>
            <a:ext cx="1342356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6" name="Slika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68" y="4723613"/>
            <a:ext cx="1346258" cy="93610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7" name="Slika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870" y="2006698"/>
            <a:ext cx="1324073" cy="89330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8" name="Slika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2015967"/>
            <a:ext cx="1321940" cy="89934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79" name="Slika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226" y="2900006"/>
            <a:ext cx="1358796" cy="910836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0" name="Slika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226" y="3819465"/>
            <a:ext cx="1347703" cy="927481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1" name="Slika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82" y="2924943"/>
            <a:ext cx="1297484" cy="89452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2" name="Slika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369" y="3835780"/>
            <a:ext cx="1303796" cy="91979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107" y="4715676"/>
            <a:ext cx="1311262" cy="936104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022" y="4774185"/>
            <a:ext cx="1296143" cy="88553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5" name="Slika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51" y="5659181"/>
            <a:ext cx="1377645" cy="875308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6" name="Slika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077" y="5659181"/>
            <a:ext cx="1375308" cy="866163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7" name="Slika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553" y="5651094"/>
            <a:ext cx="1338554" cy="883933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8" name="Slika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952" y="5659181"/>
            <a:ext cx="1311730" cy="888810"/>
          </a:xfrm>
          <a:prstGeom prst="rect">
            <a:avLst/>
          </a:prstGeom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pic>
        <p:nvPicPr>
          <p:cNvPr id="89" name="Slika 8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022" y="5651093"/>
            <a:ext cx="1296143" cy="88416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hardEdge"/>
          </a:sp3d>
        </p:spPr>
      </p:pic>
      <p:sp>
        <p:nvSpPr>
          <p:cNvPr id="40" name="Vodoravni svitak 39"/>
          <p:cNvSpPr/>
          <p:nvPr/>
        </p:nvSpPr>
        <p:spPr>
          <a:xfrm>
            <a:off x="35496" y="3767754"/>
            <a:ext cx="4486697" cy="2031405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lang="hr-HR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hr-H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Dugom Selu, dana 12.06.2017.godine</a:t>
            </a:r>
          </a:p>
          <a:p>
            <a:r>
              <a:rPr lang="hr-H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Sastavio: Miroslav Begić, prof</a:t>
            </a:r>
            <a:r>
              <a:rPr lang="hr-HR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.-mentor</a:t>
            </a:r>
            <a:endParaRPr lang="hr-HR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-H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SŠ Dugo Selo, Dugo Selo, </a:t>
            </a:r>
            <a:r>
              <a:rPr lang="hr-HR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Ferenčakova</a:t>
            </a:r>
            <a:r>
              <a:rPr lang="hr-H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25</a:t>
            </a:r>
          </a:p>
          <a:p>
            <a:r>
              <a:rPr lang="hr-H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hr-HR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iroslav.begic1@skole.hr</a:t>
            </a:r>
            <a:endParaRPr lang="hr-H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2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29" y="0"/>
            <a:ext cx="9196703" cy="6858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3" name="Vodoravni svitak 2"/>
          <p:cNvSpPr/>
          <p:nvPr/>
        </p:nvSpPr>
        <p:spPr>
          <a:xfrm>
            <a:off x="611560" y="1556390"/>
            <a:ext cx="3960440" cy="115212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PRAVILA  IGRE</a:t>
            </a:r>
            <a:endParaRPr lang="hr-H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Vodoravni svitak 8"/>
          <p:cNvSpPr/>
          <p:nvPr/>
        </p:nvSpPr>
        <p:spPr>
          <a:xfrm>
            <a:off x="611560" y="2924944"/>
            <a:ext cx="3960440" cy="115212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NAJBRŽI  PRST</a:t>
            </a:r>
            <a:endParaRPr lang="hr-H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Vodoravni svitak 14"/>
          <p:cNvSpPr/>
          <p:nvPr/>
        </p:nvSpPr>
        <p:spPr>
          <a:xfrm>
            <a:off x="593158" y="4293900"/>
            <a:ext cx="3960440" cy="115212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POMOĆ</a:t>
            </a:r>
            <a:endParaRPr lang="hr-H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Vodoravni svitak 15"/>
          <p:cNvSpPr/>
          <p:nvPr/>
        </p:nvSpPr>
        <p:spPr>
          <a:xfrm>
            <a:off x="611560" y="5662052"/>
            <a:ext cx="3960440" cy="115212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PITANJA</a:t>
            </a:r>
            <a:endParaRPr lang="hr-HR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89756" y="116230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TKO  ŽELI DOBITI  PETICU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6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5" grpId="0" animBg="1"/>
      <p:bldP spid="16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 rot="3016425">
            <a:off x="2479123" y="2215580"/>
            <a:ext cx="719186" cy="156797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 rot="5400000">
            <a:off x="6652576" y="701246"/>
            <a:ext cx="719186" cy="156797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slope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b="1" dirty="0">
                <a:solidFill>
                  <a:srgbClr val="FF0000"/>
                </a:solidFill>
              </a:rPr>
              <a:t>P</a:t>
            </a:r>
            <a:r>
              <a:rPr lang="hr-HR" b="1" dirty="0" smtClean="0">
                <a:solidFill>
                  <a:srgbClr val="FF0000"/>
                </a:solidFill>
              </a:rPr>
              <a:t>itanja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1" name="TekstniOkvir 40"/>
          <p:cNvSpPr txBox="1"/>
          <p:nvPr/>
        </p:nvSpPr>
        <p:spPr>
          <a:xfrm>
            <a:off x="3551067" y="4704875"/>
            <a:ext cx="222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Publika </a:t>
            </a:r>
            <a:endParaRPr lang="hr-HR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kstniOkvir 41"/>
          <p:cNvSpPr txBox="1"/>
          <p:nvPr/>
        </p:nvSpPr>
        <p:spPr>
          <a:xfrm>
            <a:off x="2432210" y="1696057"/>
            <a:ext cx="222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Nastavnik  </a:t>
            </a:r>
            <a:endParaRPr lang="hr-HR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kstniOkvir 42"/>
          <p:cNvSpPr txBox="1"/>
          <p:nvPr/>
        </p:nvSpPr>
        <p:spPr>
          <a:xfrm>
            <a:off x="5580112" y="-45814"/>
            <a:ext cx="2220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Projekcija PPT </a:t>
            </a:r>
            <a:endParaRPr lang="hr-HR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kstniOkvir 43"/>
          <p:cNvSpPr txBox="1"/>
          <p:nvPr/>
        </p:nvSpPr>
        <p:spPr>
          <a:xfrm>
            <a:off x="3812002" y="3214258"/>
            <a:ext cx="2368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Natjecatelj  </a:t>
            </a:r>
            <a:endParaRPr lang="hr-HR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kstniOkvir 44"/>
          <p:cNvSpPr txBox="1"/>
          <p:nvPr/>
        </p:nvSpPr>
        <p:spPr>
          <a:xfrm>
            <a:off x="-73787" y="-27382"/>
            <a:ext cx="2458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Prva grupa </a:t>
            </a:r>
            <a:endParaRPr lang="hr-HR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Nasmiješeno lice 5"/>
          <p:cNvSpPr/>
          <p:nvPr/>
        </p:nvSpPr>
        <p:spPr>
          <a:xfrm>
            <a:off x="3033451" y="134894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Nasmiješeno lice 45"/>
          <p:cNvSpPr/>
          <p:nvPr/>
        </p:nvSpPr>
        <p:spPr>
          <a:xfrm>
            <a:off x="2467000" y="303610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Nasmiješeno lice 46"/>
          <p:cNvSpPr/>
          <p:nvPr/>
        </p:nvSpPr>
        <p:spPr>
          <a:xfrm>
            <a:off x="107504" y="3068960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Nasmiješeno lice 47"/>
          <p:cNvSpPr/>
          <p:nvPr/>
        </p:nvSpPr>
        <p:spPr>
          <a:xfrm>
            <a:off x="195125" y="2342388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Nasmiješeno lice 48"/>
          <p:cNvSpPr/>
          <p:nvPr/>
        </p:nvSpPr>
        <p:spPr>
          <a:xfrm>
            <a:off x="519161" y="1766324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Nasmiješeno lice 49"/>
          <p:cNvSpPr/>
          <p:nvPr/>
        </p:nvSpPr>
        <p:spPr>
          <a:xfrm>
            <a:off x="963190" y="1276719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Nasmiješeno lice 50"/>
          <p:cNvSpPr/>
          <p:nvPr/>
        </p:nvSpPr>
        <p:spPr>
          <a:xfrm>
            <a:off x="1437184" y="866483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Nasmiješeno lice 51"/>
          <p:cNvSpPr/>
          <p:nvPr/>
        </p:nvSpPr>
        <p:spPr>
          <a:xfrm>
            <a:off x="1952092" y="591642"/>
            <a:ext cx="648072" cy="576064"/>
          </a:xfrm>
          <a:prstGeom prst="smileyFac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Righ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Nasmiješeno lice 52"/>
          <p:cNvSpPr/>
          <p:nvPr/>
        </p:nvSpPr>
        <p:spPr>
          <a:xfrm>
            <a:off x="1937077" y="2060917"/>
            <a:ext cx="648072" cy="576064"/>
          </a:xfrm>
          <a:prstGeom prst="smileyFace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scene3d>
            <a:camera prst="perspectiveHeroicExtremeLeftFacing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Nasmiješeno lice 53"/>
          <p:cNvSpPr/>
          <p:nvPr/>
        </p:nvSpPr>
        <p:spPr>
          <a:xfrm rot="10800000">
            <a:off x="4285000" y="6231500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Nasmiješeno lice 55"/>
          <p:cNvSpPr/>
          <p:nvPr/>
        </p:nvSpPr>
        <p:spPr>
          <a:xfrm rot="10800000">
            <a:off x="2988856" y="6202375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Nasmiješeno lice 56"/>
          <p:cNvSpPr/>
          <p:nvPr/>
        </p:nvSpPr>
        <p:spPr>
          <a:xfrm rot="10800000">
            <a:off x="2276128" y="6202375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Nasmiješeno lice 57"/>
          <p:cNvSpPr/>
          <p:nvPr/>
        </p:nvSpPr>
        <p:spPr>
          <a:xfrm rot="10800000">
            <a:off x="3636928" y="6225155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9" name="Nasmiješeno lice 58"/>
          <p:cNvSpPr/>
          <p:nvPr/>
        </p:nvSpPr>
        <p:spPr>
          <a:xfrm rot="10800000">
            <a:off x="4931834" y="6223076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Nasmiješeno lice 59"/>
          <p:cNvSpPr/>
          <p:nvPr/>
        </p:nvSpPr>
        <p:spPr>
          <a:xfrm rot="10800000">
            <a:off x="6774234" y="6202375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1" name="Nasmiješeno lice 60"/>
          <p:cNvSpPr/>
          <p:nvPr/>
        </p:nvSpPr>
        <p:spPr>
          <a:xfrm rot="10800000">
            <a:off x="5578667" y="6214652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Nasmiješeno lice 61"/>
          <p:cNvSpPr/>
          <p:nvPr/>
        </p:nvSpPr>
        <p:spPr>
          <a:xfrm rot="10800000">
            <a:off x="6180305" y="6234319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3" name="Nasmiješeno lice 62"/>
          <p:cNvSpPr/>
          <p:nvPr/>
        </p:nvSpPr>
        <p:spPr>
          <a:xfrm rot="10800000">
            <a:off x="2340784" y="5582510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4" name="Nasmiješeno lice 63"/>
          <p:cNvSpPr/>
          <p:nvPr/>
        </p:nvSpPr>
        <p:spPr>
          <a:xfrm rot="10800000">
            <a:off x="3115072" y="5563615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5" name="Nasmiješeno lice 64"/>
          <p:cNvSpPr/>
          <p:nvPr/>
        </p:nvSpPr>
        <p:spPr>
          <a:xfrm rot="10800000">
            <a:off x="3813978" y="5563615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6" name="Nasmiješeno lice 65"/>
          <p:cNvSpPr/>
          <p:nvPr/>
        </p:nvSpPr>
        <p:spPr>
          <a:xfrm rot="10800000">
            <a:off x="4462050" y="5572040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7" name="Nasmiješeno lice 66"/>
          <p:cNvSpPr/>
          <p:nvPr/>
        </p:nvSpPr>
        <p:spPr>
          <a:xfrm rot="10800000">
            <a:off x="5195674" y="5537822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8" name="Nasmiješeno lice 67"/>
          <p:cNvSpPr/>
          <p:nvPr/>
        </p:nvSpPr>
        <p:spPr>
          <a:xfrm rot="10800000">
            <a:off x="5843745" y="5572040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9" name="Nasmiješeno lice 68"/>
          <p:cNvSpPr/>
          <p:nvPr/>
        </p:nvSpPr>
        <p:spPr>
          <a:xfrm rot="10800000">
            <a:off x="6501393" y="5587507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0" name="Nasmiješeno lice 69"/>
          <p:cNvSpPr/>
          <p:nvPr/>
        </p:nvSpPr>
        <p:spPr>
          <a:xfrm rot="10800000">
            <a:off x="7067087" y="5582510"/>
            <a:ext cx="648072" cy="576064"/>
          </a:xfrm>
          <a:prstGeom prst="smileyFace">
            <a:avLst/>
          </a:prstGeom>
          <a:solidFill>
            <a:srgbClr val="0099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1" name="Nasmiješeno lice 70"/>
          <p:cNvSpPr/>
          <p:nvPr/>
        </p:nvSpPr>
        <p:spPr>
          <a:xfrm rot="10800000">
            <a:off x="3740355" y="3720460"/>
            <a:ext cx="648072" cy="576064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isometricRightUp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179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jeni pravokutnik 7"/>
          <p:cNvSpPr/>
          <p:nvPr/>
        </p:nvSpPr>
        <p:spPr>
          <a:xfrm>
            <a:off x="89756" y="116230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NAJBRŽI PRST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Vodoravni svitak 1"/>
          <p:cNvSpPr/>
          <p:nvPr/>
        </p:nvSpPr>
        <p:spPr>
          <a:xfrm>
            <a:off x="411838" y="872514"/>
            <a:ext cx="7976585" cy="140395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Nastavnik najavljuje izbornu igru- Najbrži prst.</a:t>
            </a:r>
          </a:p>
        </p:txBody>
      </p:sp>
      <p:sp>
        <p:nvSpPr>
          <p:cNvPr id="9" name="Vodoravni svitak 8"/>
          <p:cNvSpPr/>
          <p:nvPr/>
        </p:nvSpPr>
        <p:spPr>
          <a:xfrm>
            <a:off x="411839" y="2204864"/>
            <a:ext cx="7960900" cy="151216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Pokazuje zadatak na </a:t>
            </a:r>
            <a:r>
              <a:rPr lang="hr-HR" sz="2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slajdu,a</a:t>
            </a: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učenici svoje odgovore upisuju na unaprijed pripremljeni list.</a:t>
            </a:r>
          </a:p>
        </p:txBody>
      </p:sp>
      <p:sp>
        <p:nvSpPr>
          <p:cNvPr id="10" name="Vodoravni svitak 9"/>
          <p:cNvSpPr/>
          <p:nvPr/>
        </p:nvSpPr>
        <p:spPr>
          <a:xfrm>
            <a:off x="427524" y="3717032"/>
            <a:ext cx="8032908" cy="144016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Onaj učenik koji najbrže riješi zadatak svoj list stavlja na </a:t>
            </a:r>
            <a:r>
              <a:rPr lang="hr-H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stol nastavnika, </a:t>
            </a: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drugi učenici prema redoslijedu završetka slažu svoje listove na onaj prvi.</a:t>
            </a:r>
          </a:p>
        </p:txBody>
      </p:sp>
      <p:sp>
        <p:nvSpPr>
          <p:cNvPr id="11" name="Vodoravni svitak 10"/>
          <p:cNvSpPr/>
          <p:nvPr/>
        </p:nvSpPr>
        <p:spPr>
          <a:xfrm>
            <a:off x="427524" y="5291253"/>
            <a:ext cx="8032908" cy="12961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Učenik koji je najbrže riješio točno zadatak odgovarat će na dvanaest pitanja i natjecat će se za odličnu ocjenu.</a:t>
            </a:r>
          </a:p>
        </p:txBody>
      </p:sp>
    </p:spTree>
    <p:extLst>
      <p:ext uri="{BB962C8B-B14F-4D97-AF65-F5344CB8AC3E}">
        <p14:creationId xmlns:p14="http://schemas.microsoft.com/office/powerpoint/2010/main" val="270905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852936"/>
            <a:ext cx="1464040" cy="14954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759276"/>
            <a:ext cx="1516769" cy="16599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</p:pic>
      <p:sp>
        <p:nvSpPr>
          <p:cNvPr id="8" name="Zaobljeni pravokutnik 7"/>
          <p:cNvSpPr/>
          <p:nvPr/>
        </p:nvSpPr>
        <p:spPr>
          <a:xfrm>
            <a:off x="89756" y="116230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POMOĆ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Vodoravni svitak 8"/>
          <p:cNvSpPr/>
          <p:nvPr/>
        </p:nvSpPr>
        <p:spPr>
          <a:xfrm>
            <a:off x="323528" y="1196752"/>
            <a:ext cx="7848872" cy="136815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putu do dvanaestog pitanja učenik ima na raspolaganju dvije pomoći.</a:t>
            </a:r>
            <a:endParaRPr lang="hr-H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Vodoravni svitak 9"/>
          <p:cNvSpPr/>
          <p:nvPr/>
        </p:nvSpPr>
        <p:spPr>
          <a:xfrm>
            <a:off x="395536" y="3140968"/>
            <a:ext cx="4176464" cy="125180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a) Pitaj razred.</a:t>
            </a:r>
            <a:endParaRPr lang="hr-H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Vodoravni svitak 10"/>
          <p:cNvSpPr/>
          <p:nvPr/>
        </p:nvSpPr>
        <p:spPr>
          <a:xfrm>
            <a:off x="395536" y="5013176"/>
            <a:ext cx="4176464" cy="115212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b) Pogledaj u udžbenik.</a:t>
            </a:r>
            <a:endParaRPr lang="hr-H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3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892546"/>
            <a:ext cx="1152128" cy="11436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</p:pic>
      <p:sp>
        <p:nvSpPr>
          <p:cNvPr id="7" name="Zaobljeni pravokutnik 6"/>
          <p:cNvSpPr/>
          <p:nvPr/>
        </p:nvSpPr>
        <p:spPr>
          <a:xfrm>
            <a:off x="89756" y="116230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PITAJ RAZRED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Vodoravni svitak 7"/>
          <p:cNvSpPr/>
          <p:nvPr/>
        </p:nvSpPr>
        <p:spPr>
          <a:xfrm>
            <a:off x="251520" y="1922780"/>
            <a:ext cx="8280920" cy="136220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Kada natjecatelj zatraži pomoć razrednog odjela, nastavnik čita pitanje i zatim slijedi glasovanje.</a:t>
            </a:r>
          </a:p>
        </p:txBody>
      </p:sp>
      <p:sp>
        <p:nvSpPr>
          <p:cNvPr id="9" name="Vodoravni svitak 8"/>
          <p:cNvSpPr/>
          <p:nvPr/>
        </p:nvSpPr>
        <p:spPr>
          <a:xfrm>
            <a:off x="251520" y="3501008"/>
            <a:ext cx="8280920" cy="115212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Učenici koji se odluče za odgovor </a:t>
            </a:r>
            <a:r>
              <a:rPr lang="hr-H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 a</a:t>
            </a: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dižu ruke, a nastavnik ih prebrojava.</a:t>
            </a:r>
          </a:p>
        </p:txBody>
      </p:sp>
      <p:sp>
        <p:nvSpPr>
          <p:cNvPr id="10" name="Vodoravni svitak 9"/>
          <p:cNvSpPr/>
          <p:nvPr/>
        </p:nvSpPr>
        <p:spPr>
          <a:xfrm>
            <a:off x="251520" y="5085184"/>
            <a:ext cx="8280920" cy="136815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hr-H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astavnik </a:t>
            </a: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će ponoviti postupak za preostale odgovore i onda obavijestiti natjecatelja kako je razredni odjel glasovao.</a:t>
            </a:r>
          </a:p>
        </p:txBody>
      </p:sp>
    </p:spTree>
    <p:extLst>
      <p:ext uri="{BB962C8B-B14F-4D97-AF65-F5344CB8AC3E}">
        <p14:creationId xmlns:p14="http://schemas.microsoft.com/office/powerpoint/2010/main" val="5687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414" y="3140968"/>
            <a:ext cx="1112830" cy="138931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</p:pic>
      <p:sp>
        <p:nvSpPr>
          <p:cNvPr id="6" name="Zaobljeni pravokutnik 5"/>
          <p:cNvSpPr/>
          <p:nvPr/>
        </p:nvSpPr>
        <p:spPr>
          <a:xfrm>
            <a:off x="89756" y="116230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POGLEDAJ U UDŽBENIK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Vodoravni svitak 8"/>
          <p:cNvSpPr/>
          <p:nvPr/>
        </p:nvSpPr>
        <p:spPr>
          <a:xfrm>
            <a:off x="179512" y="2229886"/>
            <a:ext cx="7704856" cy="1415137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Natjecatelj može potražiti točan odgovor u udžbeniku ili bilježnici.</a:t>
            </a:r>
          </a:p>
        </p:txBody>
      </p:sp>
      <p:sp>
        <p:nvSpPr>
          <p:cNvPr id="10" name="Vodoravni svitak 9"/>
          <p:cNvSpPr/>
          <p:nvPr/>
        </p:nvSpPr>
        <p:spPr>
          <a:xfrm>
            <a:off x="251520" y="4077072"/>
            <a:ext cx="7632848" cy="1512168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Budući da je vrijeme za traženje odgovora kratko (30 sekundi) udžbenik ili bilježnica moraju biti unaprijed pripremljeni.</a:t>
            </a:r>
          </a:p>
        </p:txBody>
      </p:sp>
    </p:spTree>
    <p:extLst>
      <p:ext uri="{BB962C8B-B14F-4D97-AF65-F5344CB8AC3E}">
        <p14:creationId xmlns:p14="http://schemas.microsoft.com/office/powerpoint/2010/main" val="292809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jeni pravokutnik 7"/>
          <p:cNvSpPr/>
          <p:nvPr/>
        </p:nvSpPr>
        <p:spPr>
          <a:xfrm>
            <a:off x="89756" y="44624"/>
            <a:ext cx="8964488" cy="648072"/>
          </a:xfrm>
          <a:prstGeom prst="round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PRAVILA IGRE</a:t>
            </a:r>
            <a:endParaRPr lang="hr-HR" sz="3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Vodoravni svitak 1"/>
          <p:cNvSpPr/>
          <p:nvPr/>
        </p:nvSpPr>
        <p:spPr>
          <a:xfrm>
            <a:off x="395536" y="620688"/>
            <a:ext cx="7992888" cy="12961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Kviz Tko želi dobiti peticu ima dvanaest pitanja i četiri praga: za dovoljnu, dobru, vrlo dobru i odličnu ocjenu.</a:t>
            </a:r>
          </a:p>
        </p:txBody>
      </p:sp>
      <p:sp>
        <p:nvSpPr>
          <p:cNvPr id="9" name="Vodoravni svitak 8"/>
          <p:cNvSpPr/>
          <p:nvPr/>
        </p:nvSpPr>
        <p:spPr>
          <a:xfrm>
            <a:off x="398924" y="1844824"/>
            <a:ext cx="7989500" cy="12961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Ocjene niže od odlične upisivat će se u imenik samo ako </a:t>
            </a:r>
            <a:r>
              <a:rPr lang="hr-H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želi natjecatelj.</a:t>
            </a:r>
          </a:p>
        </p:txBody>
      </p:sp>
      <p:sp>
        <p:nvSpPr>
          <p:cNvPr id="10" name="Vodoravni svitak 9"/>
          <p:cNvSpPr/>
          <p:nvPr/>
        </p:nvSpPr>
        <p:spPr>
          <a:xfrm>
            <a:off x="395536" y="3068960"/>
            <a:ext cx="7992888" cy="136815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svako pitanje natjecatelju su ponuđena četiri odgovora, a samo je jedan od njih točan.</a:t>
            </a:r>
          </a:p>
        </p:txBody>
      </p:sp>
      <p:sp>
        <p:nvSpPr>
          <p:cNvPr id="11" name="Vodoravni svitak 10"/>
          <p:cNvSpPr/>
          <p:nvPr/>
        </p:nvSpPr>
        <p:spPr>
          <a:xfrm>
            <a:off x="395536" y="5445224"/>
            <a:ext cx="7989500" cy="136815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Dokle god natjecatelj daje točne odgovore, ima pravo otvarati nova pitanja dok ne dođe do posljednjega.</a:t>
            </a:r>
          </a:p>
        </p:txBody>
      </p:sp>
      <p:sp>
        <p:nvSpPr>
          <p:cNvPr id="7" name="Vodoravni svitak 6"/>
          <p:cNvSpPr/>
          <p:nvPr/>
        </p:nvSpPr>
        <p:spPr>
          <a:xfrm>
            <a:off x="395536" y="4293096"/>
            <a:ext cx="7989500" cy="1296144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hr-HR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Moguća su i pitanja alternativnog izbora te pitanja povezivanja i sređivanja.</a:t>
            </a:r>
            <a:endParaRPr lang="hr-H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10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 animBg="1"/>
      <p:bldP spid="10" grpId="0" animBg="1"/>
      <p:bldP spid="11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8B884C-3893-4DE5-8BA9-416FB6A7E6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Kviz</Template>
  <TotalTime>0</TotalTime>
  <Words>1123</Words>
  <Application>Microsoft Office PowerPoint</Application>
  <PresentationFormat>Prikaz na zaslonu (4:3)</PresentationFormat>
  <Paragraphs>194</Paragraphs>
  <Slides>26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Calibri</vt:lpstr>
      <vt:lpstr>Trebuchet MS</vt:lpstr>
      <vt:lpstr>Wingdings</vt:lpstr>
      <vt:lpstr>QuizShow</vt:lpstr>
      <vt:lpstr>Kviz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Koje su nekretnine  prihvatljive za zalog kod hipotekarnih bankarskih kredita?</vt:lpstr>
      <vt:lpstr>Koja dobra su predmet potrošačkog kreditiranja?</vt:lpstr>
      <vt:lpstr>U koji stup Mirovinskog osiguranja izdvajamo za dobrovoljnu mirovinsku štednju?</vt:lpstr>
      <vt:lpstr>Kako se naziva bankarska doznaka kada hrvatski rezident plaća u inozemstvo pravnoj ili fizičkoj osobi?</vt:lpstr>
      <vt:lpstr>Tko je propisao sadržaj Naloga (tiskanicu) za otvaranje akreditiva?</vt:lpstr>
      <vt:lpstr>Što je intabulacija?</vt:lpstr>
      <vt:lpstr>Koji kredit omogućava veću prodaju robe i oživljava gospodarske aktivnosti?</vt:lpstr>
      <vt:lpstr>Koji zadatak ima avizna banka kod poslovanja sa akreditivom?</vt:lpstr>
      <vt:lpstr>Koji kredit je poznat po automatizmu samolikvidacije kredita?</vt:lpstr>
      <vt:lpstr>Čiji novac trošimo kada kupljene proizvode plaćamo debitnom karticom?</vt:lpstr>
      <vt:lpstr>Koja štednja je ujedno štednja i ulaganje te potiče razvitak drugih gospodarskih grana?</vt:lpstr>
      <vt:lpstr>Tko je kreditor ako smo u prodajnom centru kupljene proizvode platili kreditnom karticom?</vt:lpstr>
      <vt:lpstr>Kada nam banka obračunava kupovni tečaj za efektivu, čekove i kreditna pisma?</vt:lpstr>
      <vt:lpstr>Kakve su kamate za banku koje ista plaća komitentima na oročene depozite?</vt:lpstr>
      <vt:lpstr>Čestitke na pokazanom znanju!!!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2017-04-13T14:42:03Z</dcterms:created>
  <dcterms:modified xsi:type="dcterms:W3CDTF">2017-06-05T08:42:59Z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