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2"/>
  </p:sldMasterIdLst>
  <p:notesMasterIdLst>
    <p:notesMasterId r:id="rId29"/>
  </p:notesMasterIdLst>
  <p:handoutMasterIdLst>
    <p:handoutMasterId r:id="rId30"/>
  </p:handoutMasterIdLst>
  <p:sldIdLst>
    <p:sldId id="257" r:id="rId3"/>
    <p:sldId id="278" r:id="rId4"/>
    <p:sldId id="277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9" r:id="rId14"/>
    <p:sldId id="288" r:id="rId15"/>
    <p:sldId id="258" r:id="rId16"/>
    <p:sldId id="259" r:id="rId17"/>
    <p:sldId id="272" r:id="rId18"/>
    <p:sldId id="291" r:id="rId19"/>
    <p:sldId id="293" r:id="rId20"/>
    <p:sldId id="295" r:id="rId21"/>
    <p:sldId id="296" r:id="rId22"/>
    <p:sldId id="269" r:id="rId23"/>
    <p:sldId id="298" r:id="rId24"/>
    <p:sldId id="299" r:id="rId25"/>
    <p:sldId id="270" r:id="rId26"/>
    <p:sldId id="271" r:id="rId27"/>
    <p:sldId id="301" r:id="rId28"/>
  </p:sldIdLst>
  <p:sldSz cx="9144000" cy="6858000" type="screen4x3"/>
  <p:notesSz cx="6858000" cy="9144000"/>
  <p:defaultTextStyle>
    <a:lvl1pPr marL="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hr-H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3969" autoAdjust="0"/>
  </p:normalViewPr>
  <p:slideViewPr>
    <p:cSldViewPr>
      <p:cViewPr varScale="1">
        <p:scale>
          <a:sx n="116" d="100"/>
          <a:sy n="116" d="100"/>
        </p:scale>
        <p:origin x="144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hr-HR" sz="1200"/>
            </a:lvl1pPr>
            <a:extLst/>
          </a:lstStyle>
          <a:p>
            <a:fld id="{54D4857D-62A5-486B-9129-468003D7E020}" type="datetimeFigureOut">
              <a:rPr lang="hr-HR" smtClean="0"/>
              <a:pPr/>
              <a:t>5.6.2017.</a:t>
            </a:fld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hr-HR" sz="1200"/>
            </a:lvl1pPr>
            <a:extLst/>
          </a:lstStyle>
          <a:p>
            <a:fld id="{2EBE4566-6F3A-4CC1-BD6C-9C510D05F126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311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hr-HR" sz="1200"/>
            </a:lvl1pPr>
            <a:extLst/>
          </a:lstStyle>
          <a:p>
            <a:fld id="{2D2EF2CE-B28C-4ED4-8FD0-48BB3F48846A}" type="datetimeFigureOut">
              <a:pPr/>
              <a:t>5.6.2017</a:t>
            </a:fld>
            <a:endParaRPr lang="hr-HR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hr-HR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hr-HR"/>
              <a:t>Pritisnite za uređivanje stilova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hr-HR" sz="1200"/>
            </a:lvl1pPr>
            <a:extLst/>
          </a:lstStyle>
          <a:p>
            <a:endParaRPr lang="hr-HR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hr-HR" sz="1200"/>
            </a:lvl1pPr>
            <a:extLst/>
          </a:lstStyle>
          <a:p>
            <a:fld id="{61807874-5299-41B2-A37A-6AA3547857F4}" type="slidenum"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18334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hr-H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387577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hr-HR" smtClean="0"/>
              <a:pPr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5565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61807874-5299-41B2-A37A-6AA3547857F4}" type="slidenum">
              <a:rPr lang="hr-HR" smtClean="0"/>
              <a:pPr/>
              <a:t>15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2676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Grp="1"/>
          </p:cNvSpPr>
          <p:nvPr>
            <p:ph type="subTitle" idx="1"/>
          </p:nvPr>
        </p:nvSpPr>
        <p:spPr>
          <a:xfrm>
            <a:off x="457200" y="5396132"/>
            <a:ext cx="8098302" cy="762000"/>
          </a:xfrm>
        </p:spPr>
        <p:txBody>
          <a:bodyPr/>
          <a:lstStyle>
            <a:lvl1pPr marL="0" indent="0" algn="r" eaLnBrk="1" latinLnBrk="0" hangingPunct="1">
              <a:buNone/>
              <a:defRPr kumimoji="0" lang="hr-HR" sz="1400"/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hr-HR" smtClean="0"/>
              <a:t>Uredite stil podnaslova matrice</a:t>
            </a:r>
            <a:endParaRPr/>
          </a:p>
        </p:txBody>
      </p:sp>
      <p:grpSp>
        <p:nvGrpSpPr>
          <p:cNvPr id="16" name="Group 23"/>
          <p:cNvGrpSpPr/>
          <p:nvPr/>
        </p:nvGrpSpPr>
        <p:grpSpPr>
          <a:xfrm>
            <a:off x="14990" y="1976657"/>
            <a:ext cx="2042410" cy="533400"/>
            <a:chOff x="0" y="2000250"/>
            <a:chExt cx="3733800" cy="533400"/>
          </a:xfrm>
        </p:grpSpPr>
        <p:sp>
          <p:nvSpPr>
            <p:cNvPr id="30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7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21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8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6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20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3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</p:grpSp>
      <p:grpSp>
        <p:nvGrpSpPr>
          <p:cNvPr id="29" name="Group 35"/>
          <p:cNvGrpSpPr/>
          <p:nvPr/>
        </p:nvGrpSpPr>
        <p:grpSpPr>
          <a:xfrm>
            <a:off x="8584055" y="1976657"/>
            <a:ext cx="552450" cy="542925"/>
            <a:chOff x="8667750" y="2000250"/>
            <a:chExt cx="476250" cy="542925"/>
          </a:xfrm>
        </p:grpSpPr>
        <p:sp>
          <p:nvSpPr>
            <p:cNvPr id="26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22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8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</p:grpSp>
      <p:sp>
        <p:nvSpPr>
          <p:cNvPr id="24" name="Oval 28"/>
          <p:cNvSpPr/>
          <p:nvPr userDrawn="1"/>
        </p:nvSpPr>
        <p:spPr>
          <a:xfrm>
            <a:off x="8572500" y="603885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hr-HR"/>
          </a:p>
        </p:txBody>
      </p:sp>
      <p:sp>
        <p:nvSpPr>
          <p:cNvPr id="23" name="Oval 28"/>
          <p:cNvSpPr/>
          <p:nvPr userDrawn="1"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hr-HR"/>
          </a:p>
        </p:txBody>
      </p:sp>
      <p:sp>
        <p:nvSpPr>
          <p:cNvPr id="5" name="Oval 28"/>
          <p:cNvSpPr/>
          <p:nvPr userDrawn="1"/>
        </p:nvSpPr>
        <p:spPr>
          <a:xfrm>
            <a:off x="8572500" y="5476875"/>
            <a:ext cx="152400" cy="152400"/>
          </a:xfrm>
          <a:prstGeom prst="ellipse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hr-HR"/>
          </a:p>
        </p:txBody>
      </p:sp>
      <p:sp>
        <p:nvSpPr>
          <p:cNvPr id="14" name="Oval 28"/>
          <p:cNvSpPr/>
          <p:nvPr userDrawn="1"/>
        </p:nvSpPr>
        <p:spPr>
          <a:xfrm>
            <a:off x="8572500" y="57531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hr-HR"/>
          </a:p>
        </p:txBody>
      </p:sp>
      <p:sp>
        <p:nvSpPr>
          <p:cNvPr id="19" name="Rectangle 3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hr-HR" sz="1100"/>
              <a:pPr algn="r"/>
              <a:t>5.6.2017.</a:t>
            </a:fld>
            <a:endParaRPr kumimoji="0" lang="hr-HR"/>
          </a:p>
        </p:txBody>
      </p:sp>
      <p:sp>
        <p:nvSpPr>
          <p:cNvPr id="25" name="Rectangle 3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/>
          </a:p>
        </p:txBody>
      </p:sp>
      <p:sp>
        <p:nvSpPr>
          <p:cNvPr id="31" name="Rectangle 36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hr-HR"/>
          </a:p>
        </p:txBody>
      </p:sp>
      <p:sp>
        <p:nvSpPr>
          <p:cNvPr id="33" name="Rectangle 32"/>
          <p:cNvSpPr>
            <a:spLocks noGrp="1"/>
          </p:cNvSpPr>
          <p:nvPr>
            <p:ph type="title" hasCustomPrompt="1"/>
          </p:nvPr>
        </p:nvSpPr>
        <p:spPr>
          <a:xfrm>
            <a:off x="2057400" y="281352"/>
            <a:ext cx="6509239" cy="3886200"/>
          </a:xfrm>
          <a:scene3d>
            <a:camera prst="orthographicFront"/>
            <a:lightRig rig="threePt" dir="t"/>
          </a:scene3d>
          <a:sp3d/>
        </p:spPr>
        <p:txBody>
          <a:bodyPr vert="horz" anchor="ctr">
            <a:normAutofit/>
          </a:bodyPr>
          <a:lstStyle>
            <a:lvl1pPr algn="ctr" eaLnBrk="1" latinLnBrk="0" hangingPunct="1">
              <a:lnSpc>
                <a:spcPct val="100000"/>
              </a:lnSpc>
              <a:defRPr kumimoji="0" lang="hr-H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Pokaži naslov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/>
          </a:p>
        </p:txBody>
      </p:sp>
      <p:sp>
        <p:nvSpPr>
          <p:cNvPr id="12" name="Rectangle 1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hr-HR" sz="1100"/>
              <a:pPr algn="r"/>
              <a:t>5.6.2017.</a:t>
            </a:fld>
            <a:endParaRPr kumimoji="0" lang="hr-HR"/>
          </a:p>
        </p:txBody>
      </p:sp>
      <p:sp>
        <p:nvSpPr>
          <p:cNvPr id="27" name="Rectangle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/>
          </a:p>
        </p:txBody>
      </p:sp>
      <p:sp>
        <p:nvSpPr>
          <p:cNvPr id="4" name="Rectangle 1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extLst/>
          </a:lstStyle>
          <a:p>
            <a:endParaRPr kumimoji="0" lang="hr-HR"/>
          </a:p>
        </p:txBody>
      </p:sp>
      <p:sp>
        <p:nvSpPr>
          <p:cNvPr id="28" name="Rectangle 14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extLst/>
          </a:lstStyle>
          <a:p>
            <a:pPr eaLnBrk="1" latinLnBrk="0" hangingPunct="1"/>
            <a:r>
              <a:rPr lang="hr-HR" smtClean="0"/>
              <a:t>Uredite stil naslova matrice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extLst/>
          </a:lstStyle>
          <a:p>
            <a:pPr algn="r"/>
            <a:fld id="{8F67D422-08A8-451B-9A67-21962FC4B660}" type="datetimeFigureOut">
              <a:rPr kumimoji="0" lang="hr-HR" sz="1100"/>
              <a:pPr algn="r"/>
              <a:t>5.6.2017.</a:t>
            </a:fld>
            <a:endParaRPr kumimoji="0" lang="hr-HR"/>
          </a:p>
        </p:txBody>
      </p:sp>
      <p:sp>
        <p:nvSpPr>
          <p:cNvPr id="26" name="Rectangl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extLst/>
          </a:lstStyle>
          <a:p>
            <a:endParaRPr kumimoji="0" lang="hr-HR"/>
          </a:p>
        </p:txBody>
      </p:sp>
      <p:sp>
        <p:nvSpPr>
          <p:cNvPr id="12" name="Rectangl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extLst/>
          </a:lstStyle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/>
          </a:p>
        </p:txBody>
      </p:sp>
      <p:sp>
        <p:nvSpPr>
          <p:cNvPr id="27" name="Rectangle 6"/>
          <p:cNvSpPr>
            <a:spLocks noGrp="1"/>
          </p:cNvSpPr>
          <p:nvPr>
            <p:ph type="title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>
            <a:normAutofit/>
          </a:bodyPr>
          <a:lstStyle>
            <a:lvl1pPr eaLnBrk="1" latinLnBrk="0" hangingPunct="1"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extLst/>
          </a:lstStyle>
          <a:p>
            <a:r>
              <a:rPr kumimoji="0" lang="hr-HR"/>
              <a:t>Pritisnite za dodavanje naslova sekcije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dnostav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5.6.2017</a:t>
            </a:fld>
            <a:endParaRPr kumimoji="0" lang="hr-HR"/>
          </a:p>
        </p:txBody>
      </p:sp>
      <p:sp>
        <p:nvSpPr>
          <p:cNvPr id="2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hr-HR"/>
          </a:p>
        </p:txBody>
      </p:sp>
      <p:sp>
        <p:nvSpPr>
          <p:cNvPr id="31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4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13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Pritisnite za dodavanje odgovora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13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1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taljno pitanje i odgov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5.6.2017</a:t>
            </a:fld>
            <a:endParaRPr kumimoji="0" lang="hr-HR"/>
          </a:p>
        </p:txBody>
      </p:sp>
      <p:sp>
        <p:nvSpPr>
          <p:cNvPr id="28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hr-H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31" name="Rectangle 8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25" name="Rectangle 13"/>
          <p:cNvSpPr>
            <a:spLocks noGrp="1"/>
          </p:cNvSpPr>
          <p:nvPr>
            <p:ph type="body" sz="quarter" idx="14" hasCustomPrompt="1"/>
          </p:nvPr>
        </p:nvSpPr>
        <p:spPr>
          <a:xfrm>
            <a:off x="228600" y="1676400"/>
            <a:ext cx="8229600" cy="1143000"/>
          </a:xfrm>
        </p:spPr>
        <p:txBody>
          <a:bodyPr rtlCol="0" anchor="ctr"/>
          <a:lstStyle>
            <a:lvl1pPr algn="ctr" eaLnBrk="1" latinLnBrk="0" hangingPunct="1">
              <a:buFontTx/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extLst/>
          </a:lstStyle>
          <a:p>
            <a:pPr lvl="0"/>
            <a:r>
              <a:rPr kumimoji="0" lang="hr-HR"/>
              <a:t>Pritisnite za dodavanje odgovora</a:t>
            </a:r>
          </a:p>
        </p:txBody>
      </p:sp>
      <p:sp>
        <p:nvSpPr>
          <p:cNvPr id="22" name="Rectangle 9"/>
          <p:cNvSpPr>
            <a:spLocks noGrp="1"/>
          </p:cNvSpPr>
          <p:nvPr>
            <p:ph type="body" sz="quarter" idx="15" hasCustomPrompt="1"/>
          </p:nvPr>
        </p:nvSpPr>
        <p:spPr>
          <a:xfrm>
            <a:off x="1828800" y="3124200"/>
            <a:ext cx="5105400" cy="1981200"/>
          </a:xfrm>
        </p:spPr>
        <p:txBody>
          <a:bodyPr vert="horz"/>
          <a:lstStyle>
            <a:lvl1pPr algn="ctr" eaLnBrk="1" latinLnBrk="0" hangingPunct="1">
              <a:buFontTx/>
              <a:buNone/>
              <a:defRPr kumimoji="0" lang="hr-HR" i="1" baseline="0"/>
            </a:lvl1pPr>
            <a:extLst/>
          </a:lstStyle>
          <a:p>
            <a:pPr lvl="0"/>
            <a:r>
              <a:rPr kumimoji="0" lang="hr-HR"/>
              <a:t>Pritisnite za dodavanje pojedinosti u odgovor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96969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25" grpId="0" build="p">
        <p:tmplLst>
          <p:tmpl lvl="1">
            <p:tnLst>
              <p:par>
                <p:cTn presetID="45" presetClass="entr" presetSubtype="0" fill="hold" nodeType="after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 fmla="#ppt_w*sin(2.5*pi*$)">
                          <p:val>
                            <p:fltVal val="0"/>
                          </p:val>
                        </p:tav>
                        <p:tav tm="100000">
                          <p:val>
                            <p:fltVal val="1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25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strVal val="#ppt_h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2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2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5.6.2017</a:t>
            </a:fld>
            <a:endParaRPr kumimoji="0" lang="hr-HR"/>
          </a:p>
        </p:txBody>
      </p:sp>
      <p:sp>
        <p:nvSpPr>
          <p:cNvPr id="11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hr-HR"/>
          </a:p>
        </p:txBody>
      </p:sp>
      <p:sp>
        <p:nvSpPr>
          <p:cNvPr id="10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27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8" name="Answer Base"/>
          <p:cNvSpPr txBox="1"/>
          <p:nvPr userDrawn="1"/>
        </p:nvSpPr>
        <p:spPr>
          <a:xfrm>
            <a:off x="182880" y="1676400"/>
            <a:ext cx="8321040" cy="1828800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TOČNO</a:t>
            </a:r>
            <a:r>
              <a:rPr kumimoji="0" lang="hr-H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182880" y="1676400"/>
            <a:ext cx="832104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indent="0" algn="ctr" latinLnBrk="0">
              <a:spcBef>
                <a:spcPct val="20000"/>
              </a:spcBef>
              <a:buNone/>
            </a:pPr>
            <a:r>
              <a:rPr kumimoji="0"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TOČNO </a:t>
            </a:r>
            <a:r>
              <a:rPr kumimoji="0" lang="hr-H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ili NETOČNO?</a:t>
            </a:r>
            <a:endParaRPr kumimoji="0"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7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tanje istinito-neistinito (odgovor: neistini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5.6.2017</a:t>
            </a:fld>
            <a:endParaRPr kumimoji="0" lang="hr-HR"/>
          </a:p>
        </p:txBody>
      </p:sp>
      <p:sp>
        <p:nvSpPr>
          <p:cNvPr id="2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hr-HR"/>
          </a:p>
        </p:txBody>
      </p:sp>
      <p:sp>
        <p:nvSpPr>
          <p:cNvPr id="28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sp>
        <p:nvSpPr>
          <p:cNvPr id="6" name="Question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8229600" cy="1143000"/>
          </a:xfrm>
        </p:spPr>
        <p:txBody>
          <a:bodyPr rtlCol="0" anchor="ctr"/>
          <a:lstStyle>
            <a:lvl1pPr algn="l" eaLnBrk="1" latinLnBrk="0" hangingPunct="1">
              <a:defRPr kumimoji="0" lang="hr-HR" i="1">
                <a:solidFill>
                  <a:schemeClr val="tx1">
                    <a:shade val="75000"/>
                  </a:schemeClr>
                </a:solidFill>
              </a:defRPr>
            </a:lvl1pPr>
            <a:extLst/>
          </a:lstStyle>
          <a:p>
            <a:r>
              <a:rPr kumimoji="0" lang="hr-HR"/>
              <a:t>Pritisnite za dodavanje pitanja</a:t>
            </a:r>
          </a:p>
        </p:txBody>
      </p:sp>
      <p:sp>
        <p:nvSpPr>
          <p:cNvPr id="29" name="Answer Base"/>
          <p:cNvSpPr txBox="1"/>
          <p:nvPr userDrawn="1"/>
        </p:nvSpPr>
        <p:spPr>
          <a:xfrm>
            <a:off x="228600" y="1600200"/>
            <a:ext cx="8229600" cy="1293926"/>
          </a:xfrm>
          <a:prstGeom prst="rect">
            <a:avLst/>
          </a:prstGeom>
          <a:noFill/>
        </p:spPr>
        <p:txBody>
          <a:bodyPr wrap="square">
            <a:noAutofit/>
          </a:bodyPr>
          <a:lstStyle>
            <a:extLst/>
          </a:lstStyle>
          <a:p>
            <a:pPr marL="0" indent="0" algn="ctr" latinLnBrk="0">
              <a:spcBef>
                <a:spcPct val="20000"/>
              </a:spcBef>
              <a:buNone/>
            </a:pP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TOČNO</a:t>
            </a:r>
            <a:r>
              <a:rPr kumimoji="0" lang="hr-HR" sz="7200" baseline="0">
                <a:solidFill>
                  <a:schemeClr val="tx1">
                    <a:alpha val="40000"/>
                  </a:schemeClr>
                </a:solidFill>
              </a:rPr>
              <a:t> </a:t>
            </a:r>
            <a:r>
              <a:rPr kumimoji="0" lang="hr-HR" sz="7200">
                <a:solidFill>
                  <a:schemeClr val="tx1">
                    <a:alpha val="40000"/>
                  </a:schemeClr>
                </a:solidFill>
              </a:rPr>
              <a:t>ili NETOČNO?</a:t>
            </a:r>
          </a:p>
        </p:txBody>
      </p:sp>
      <p:sp>
        <p:nvSpPr>
          <p:cNvPr id="7" name="Answer"/>
          <p:cNvSpPr/>
          <p:nvPr userDrawn="1"/>
        </p:nvSpPr>
        <p:spPr>
          <a:xfrm>
            <a:off x="228600" y="16002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>
            <a:extLst/>
          </a:lstStyle>
          <a:p>
            <a:pPr algn="ctr"/>
            <a:r>
              <a:rPr kumimoji="0" lang="hr-H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TOČNO ili </a:t>
            </a:r>
            <a:r>
              <a:rPr kumimoji="0" lang="hr-HR" sz="720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ea typeface="+mn-ea"/>
                <a:cs typeface="+mn-cs"/>
              </a:rPr>
              <a:t>NETOČNO</a:t>
            </a:r>
            <a:r>
              <a:rPr kumimoji="0" lang="hr-HR" sz="7200">
                <a:solidFill>
                  <a:prstClr val="white">
                    <a:alpha val="40000"/>
                  </a:prstClr>
                </a:solidFill>
                <a:ea typeface="+mn-ea"/>
                <a:cs typeface="+mn-cs"/>
              </a:rPr>
              <a:t>?</a:t>
            </a:r>
            <a:endParaRPr kumimoji="0" lang="hr-H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vezivanje stav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4"/>
          <p:cNvSpPr>
            <a:spLocks noGrp="1"/>
          </p:cNvSpPr>
          <p:nvPr>
            <p:ph type="ftr" sz="quarter" idx="11"/>
          </p:nvPr>
        </p:nvSpPr>
        <p:spPr/>
        <p:txBody>
          <a:bodyPr vert="horz"/>
          <a:lstStyle>
            <a:extLst/>
          </a:lstStyle>
          <a:p>
            <a:endParaRPr kumimoji="0" lang="hr-HR"/>
          </a:p>
        </p:txBody>
      </p:sp>
      <p:sp>
        <p:nvSpPr>
          <p:cNvPr id="16" name="Rectangle 7"/>
          <p:cNvSpPr>
            <a:spLocks noGrp="1"/>
          </p:cNvSpPr>
          <p:nvPr>
            <p:ph type="body" sz="quarter" idx="13" hasCustomPrompt="1"/>
          </p:nvPr>
        </p:nvSpPr>
        <p:spPr>
          <a:xfrm>
            <a:off x="9144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1</a:t>
            </a:r>
          </a:p>
        </p:txBody>
      </p:sp>
      <p:sp>
        <p:nvSpPr>
          <p:cNvPr id="12" name="Rectangle 7"/>
          <p:cNvSpPr>
            <a:spLocks noGrp="1"/>
          </p:cNvSpPr>
          <p:nvPr>
            <p:ph type="body" sz="quarter" idx="14" hasCustomPrompt="1"/>
          </p:nvPr>
        </p:nvSpPr>
        <p:spPr>
          <a:xfrm>
            <a:off x="9144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2</a:t>
            </a:r>
          </a:p>
        </p:txBody>
      </p:sp>
      <p:sp>
        <p:nvSpPr>
          <p:cNvPr id="13" name="Rectangle 7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3</a:t>
            </a:r>
          </a:p>
        </p:txBody>
      </p:sp>
      <p:sp>
        <p:nvSpPr>
          <p:cNvPr id="14" name="Rectangle 7"/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4</a:t>
            </a:r>
          </a:p>
        </p:txBody>
      </p:sp>
      <p:sp>
        <p:nvSpPr>
          <p:cNvPr id="10" name="Rectangle 7"/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stavke 5</a:t>
            </a:r>
          </a:p>
        </p:txBody>
      </p:sp>
      <p:sp>
        <p:nvSpPr>
          <p:cNvPr id="20" name="Rectangle 3"/>
          <p:cNvSpPr>
            <a:spLocks noGrp="1"/>
          </p:cNvSpPr>
          <p:nvPr>
            <p:ph type="dt" sz="half" idx="10"/>
          </p:nvPr>
        </p:nvSpPr>
        <p:spPr/>
        <p:txBody>
          <a:bodyPr vert="horz"/>
          <a:lstStyle>
            <a:lvl1pPr algn="r" eaLnBrk="1" latinLnBrk="0" hangingPunct="1">
              <a:defRPr kumimoji="0" lang="hr-HR"/>
            </a:lvl1pPr>
            <a:extLst/>
          </a:lstStyle>
          <a:p>
            <a:fld id="{1BEBB2CB-903D-46EF-8227-E770ED8FF514}" type="datetimeFigureOut">
              <a:pPr/>
              <a:t>5.6.2017</a:t>
            </a:fld>
            <a:endParaRPr kumimoji="0" lang="hr-HR"/>
          </a:p>
        </p:txBody>
      </p:sp>
      <p:sp>
        <p:nvSpPr>
          <p:cNvPr id="15" name="Rectangle 7"/>
          <p:cNvSpPr>
            <a:spLocks noGrp="1"/>
          </p:cNvSpPr>
          <p:nvPr>
            <p:ph type="body" sz="quarter" idx="18" hasCustomPrompt="1"/>
          </p:nvPr>
        </p:nvSpPr>
        <p:spPr>
          <a:xfrm>
            <a:off x="4800600" y="20574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5</a:t>
            </a:r>
          </a:p>
        </p:txBody>
      </p:sp>
      <p:sp>
        <p:nvSpPr>
          <p:cNvPr id="17" name="Rectangle 7"/>
          <p:cNvSpPr>
            <a:spLocks noGrp="1"/>
          </p:cNvSpPr>
          <p:nvPr>
            <p:ph type="body" sz="quarter" idx="19" hasCustomPrompt="1"/>
          </p:nvPr>
        </p:nvSpPr>
        <p:spPr>
          <a:xfrm>
            <a:off x="4800600" y="29718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3</a:t>
            </a:r>
          </a:p>
        </p:txBody>
      </p:sp>
      <p:sp>
        <p:nvSpPr>
          <p:cNvPr id="18" name="Rectangle 7"/>
          <p:cNvSpPr>
            <a:spLocks noGrp="1"/>
          </p:cNvSpPr>
          <p:nvPr>
            <p:ph type="body" sz="quarter" idx="20" hasCustomPrompt="1"/>
          </p:nvPr>
        </p:nvSpPr>
        <p:spPr>
          <a:xfrm>
            <a:off x="4800600" y="38862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1</a:t>
            </a:r>
          </a:p>
        </p:txBody>
      </p:sp>
      <p:sp>
        <p:nvSpPr>
          <p:cNvPr id="19" name="Rectangle 7"/>
          <p:cNvSpPr>
            <a:spLocks noGrp="1"/>
          </p:cNvSpPr>
          <p:nvPr>
            <p:ph type="body" sz="quarter" idx="21" hasCustomPrompt="1"/>
          </p:nvPr>
        </p:nvSpPr>
        <p:spPr>
          <a:xfrm>
            <a:off x="4800600" y="48006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2</a:t>
            </a:r>
          </a:p>
        </p:txBody>
      </p:sp>
      <p:sp>
        <p:nvSpPr>
          <p:cNvPr id="21" name="Rectangle 7"/>
          <p:cNvSpPr>
            <a:spLocks noGrp="1"/>
          </p:cNvSpPr>
          <p:nvPr>
            <p:ph type="body" sz="quarter" idx="22" hasCustomPrompt="1"/>
          </p:nvPr>
        </p:nvSpPr>
        <p:spPr>
          <a:xfrm>
            <a:off x="4800600" y="5715000"/>
            <a:ext cx="2971800" cy="457200"/>
          </a:xfrm>
          <a:prstGeom prst="roundRect">
            <a:avLst>
              <a:gd name="adj" fmla="val 16667"/>
            </a:avLst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anchor="ctr"/>
          <a:lstStyle>
            <a:lvl1pPr algn="ctr" eaLnBrk="1" latinLnBrk="0" hangingPunct="1">
              <a:buFontTx/>
              <a:buNone/>
              <a:defRPr kumimoji="0" lang="hr-HR"/>
            </a:lvl1pPr>
            <a:lvl2pPr eaLnBrk="1" latinLnBrk="0" hangingPunct="1">
              <a:buFontTx/>
              <a:buChar char="•"/>
              <a:defRPr kumimoji="0" lang="hr-HR"/>
            </a:lvl2pPr>
            <a:lvl3pPr eaLnBrk="1" latinLnBrk="0" hangingPunct="1">
              <a:buFontTx/>
              <a:buChar char="•"/>
              <a:defRPr kumimoji="0" lang="hr-HR"/>
            </a:lvl3pPr>
            <a:lvl4pPr eaLnBrk="1" latinLnBrk="0" hangingPunct="1">
              <a:buFontTx/>
              <a:buChar char="•"/>
              <a:defRPr kumimoji="0" lang="hr-HR"/>
            </a:lvl4pPr>
            <a:lvl5pPr eaLnBrk="1" latinLnBrk="0" hangingPunct="1">
              <a:buFontTx/>
              <a:buChar char="•"/>
              <a:defRPr kumimoji="0" lang="hr-HR"/>
            </a:lvl5pPr>
            <a:extLst/>
          </a:lstStyle>
          <a:p>
            <a:pPr lvl="0"/>
            <a:r>
              <a:rPr kumimoji="0" lang="hr-HR"/>
              <a:t>Pritisnite za dodavanje pogotka 4</a:t>
            </a:r>
          </a:p>
        </p:txBody>
      </p:sp>
      <p:sp>
        <p:nvSpPr>
          <p:cNvPr id="11" name="Rectangle 2"/>
          <p:cNvSpPr>
            <a:spLocks noGrp="1"/>
          </p:cNvSpPr>
          <p:nvPr>
            <p:ph type="title" hasCustomPrompt="1"/>
          </p:nvPr>
        </p:nvSpPr>
        <p:spPr/>
        <p:txBody>
          <a:bodyPr vert="horz"/>
          <a:lstStyle>
            <a:lvl1pPr algn="l" eaLnBrk="1" latinLnBrk="0" hangingPunct="1">
              <a:defRPr kumimoji="0" lang="hr-HR" i="1" baseline="0"/>
            </a:lvl1pPr>
            <a:extLst/>
          </a:lstStyle>
          <a:p>
            <a:r>
              <a:rPr kumimoji="0" lang="hr-HR"/>
              <a:t>Pritisnite za upisivanje pitanja</a:t>
            </a:r>
          </a:p>
        </p:txBody>
      </p:sp>
      <p:sp>
        <p:nvSpPr>
          <p:cNvPr id="7" name="Rectangle 5"/>
          <p:cNvSpPr>
            <a:spLocks noGrp="1"/>
          </p:cNvSpPr>
          <p:nvPr>
            <p:ph type="sldNum" sz="quarter" idx="12"/>
          </p:nvPr>
        </p:nvSpPr>
        <p:spPr/>
        <p:txBody>
          <a:bodyPr vert="horz"/>
          <a:lstStyle>
            <a:extLst/>
          </a:lstStyle>
          <a:p>
            <a:fld id="{C75B88FA-3392-4D65-A457-DB2A9953195B}" type="slidenum">
              <a:pPr/>
              <a:t>‹#›</a:t>
            </a:fld>
            <a:endParaRPr kumimoji="0" lang="hr-HR"/>
          </a:p>
        </p:txBody>
      </p:sp>
      <p:cxnSp>
        <p:nvCxnSpPr>
          <p:cNvPr id="23" name="Straight Connector 23"/>
          <p:cNvCxnSpPr>
            <a:stCxn id="16" idx="3"/>
            <a:endCxn id="18" idx="1"/>
          </p:cNvCxnSpPr>
          <p:nvPr/>
        </p:nvCxnSpPr>
        <p:spPr>
          <a:xfrm>
            <a:off x="3886200" y="22860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2" idx="3"/>
            <a:endCxn id="19" idx="1"/>
          </p:cNvCxnSpPr>
          <p:nvPr/>
        </p:nvCxnSpPr>
        <p:spPr>
          <a:xfrm>
            <a:off x="3886200" y="3200400"/>
            <a:ext cx="914400" cy="18288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Straight Connector 23"/>
          <p:cNvCxnSpPr>
            <a:stCxn id="13" idx="3"/>
            <a:endCxn id="17" idx="1"/>
          </p:cNvCxnSpPr>
          <p:nvPr/>
        </p:nvCxnSpPr>
        <p:spPr>
          <a:xfrm flipV="1">
            <a:off x="3886200" y="32004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4" name="Straight Connector 23"/>
          <p:cNvCxnSpPr>
            <a:stCxn id="14" idx="3"/>
            <a:endCxn id="21" idx="1"/>
          </p:cNvCxnSpPr>
          <p:nvPr/>
        </p:nvCxnSpPr>
        <p:spPr>
          <a:xfrm>
            <a:off x="3886200" y="5029200"/>
            <a:ext cx="914400" cy="9144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Straight Connector 23"/>
          <p:cNvCxnSpPr>
            <a:stCxn id="10" idx="3"/>
            <a:endCxn id="15" idx="1"/>
          </p:cNvCxnSpPr>
          <p:nvPr/>
        </p:nvCxnSpPr>
        <p:spPr>
          <a:xfrm flipV="1">
            <a:off x="3886200" y="2286000"/>
            <a:ext cx="914400" cy="3657600"/>
          </a:xfrm>
          <a:prstGeom prst="line">
            <a:avLst/>
          </a:prstGeom>
          <a:ln w="19050" cap="flat" cmpd="sng" algn="ctr">
            <a:solidFill>
              <a:schemeClr val="accent4">
                <a:shade val="50000"/>
              </a:schemeClr>
            </a:solidFill>
            <a:prstDash val="solid"/>
            <a:headEnd type="none" w="med" len="med"/>
            <a:tailEnd type="none" w="med" len="med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2"/>
          <p:cNvSpPr>
            <a:spLocks noGrp="1"/>
          </p:cNvSpPr>
          <p:nvPr>
            <p:ph type="title"/>
          </p:nvPr>
        </p:nvSpPr>
        <p:spPr>
          <a:xfrm>
            <a:off x="914400" y="457200"/>
            <a:ext cx="7696200" cy="114300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1" latinLnBrk="0" hangingPunct="1"/>
            <a:r>
              <a:rPr kumimoji="0" lang="hr-HR" smtClean="0"/>
              <a:t>Uredite stil naslova matrice</a:t>
            </a:r>
            <a:endParaRPr kumimoji="0" lang="en-US" smtClean="0"/>
          </a:p>
        </p:txBody>
      </p:sp>
      <p:sp>
        <p:nvSpPr>
          <p:cNvPr id="5" name="Rectangle 3"/>
          <p:cNvSpPr>
            <a:spLocks noGrp="1"/>
          </p:cNvSpPr>
          <p:nvPr>
            <p:ph type="body" idx="1"/>
          </p:nvPr>
        </p:nvSpPr>
        <p:spPr>
          <a:xfrm>
            <a:off x="914400" y="1905000"/>
            <a:ext cx="7467600" cy="42211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9" name="Rectangle 4"/>
          <p:cNvSpPr>
            <a:spLocks noGrp="1"/>
          </p:cNvSpPr>
          <p:nvPr>
            <p:ph type="dt" sz="half" idx="2"/>
          </p:nvPr>
        </p:nvSpPr>
        <p:spPr>
          <a:xfrm>
            <a:off x="6705600" y="6248400"/>
            <a:ext cx="1828800" cy="32385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100"/>
            </a:lvl1pPr>
            <a:extLst/>
          </a:lstStyle>
          <a:p>
            <a:pPr algn="r"/>
            <a:fld id="{8F67D422-08A8-451B-9A67-21962FC4B660}" type="datetimeFigureOut">
              <a:rPr kumimoji="0" lang="hr-HR" sz="1100"/>
              <a:pPr algn="r"/>
              <a:t>5.6.2017.</a:t>
            </a:fld>
            <a:endParaRPr kumimoji="0" lang="hr-HR" sz="1050"/>
          </a:p>
        </p:txBody>
      </p:sp>
      <p:sp>
        <p:nvSpPr>
          <p:cNvPr id="18" name="Rectangle 5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3260886" cy="323850"/>
          </a:xfrm>
          <a:prstGeom prst="rect">
            <a:avLst/>
          </a:prstGeom>
        </p:spPr>
        <p:txBody>
          <a:bodyPr vert="horz"/>
          <a:lstStyle>
            <a:lvl1pPr eaLnBrk="1" latinLnBrk="0" hangingPunct="1">
              <a:defRPr kumimoji="0" lang="hr-HR" sz="1200"/>
            </a:lvl1pPr>
            <a:extLst/>
          </a:lstStyle>
          <a:p>
            <a:endParaRPr kumimoji="0" lang="hr-HR" sz="120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714936" y="6151098"/>
            <a:ext cx="429064" cy="457200"/>
          </a:xfrm>
          <a:prstGeom prst="rect">
            <a:avLst/>
          </a:prstGeom>
        </p:spPr>
        <p:txBody>
          <a:bodyPr vert="horz" anchor="ctr"/>
          <a:lstStyle>
            <a:lvl1pPr eaLnBrk="1" latinLnBrk="0" hangingPunct="1">
              <a:defRPr kumimoji="0" lang="hr-HR" sz="1200"/>
            </a:lvl1pPr>
            <a:extLst/>
          </a:lstStyle>
          <a:p>
            <a:fld id="{169B2101-2E9F-420A-91A3-890890D84497}" type="slidenum">
              <a:rPr kumimoji="0" lang="hr-HR" sz="1200"/>
              <a:pPr/>
              <a:t>‹#›</a:t>
            </a:fld>
            <a:endParaRPr kumimoji="0" lang="hr-HR" sz="1200"/>
          </a:p>
        </p:txBody>
      </p:sp>
      <p:grpSp>
        <p:nvGrpSpPr>
          <p:cNvPr id="2" name="Group 23"/>
          <p:cNvGrpSpPr/>
          <p:nvPr/>
        </p:nvGrpSpPr>
        <p:grpSpPr>
          <a:xfrm>
            <a:off x="11555" y="2000250"/>
            <a:ext cx="133350" cy="533400"/>
            <a:chOff x="0" y="2000250"/>
            <a:chExt cx="3733800" cy="533400"/>
          </a:xfrm>
        </p:grpSpPr>
        <p:sp>
          <p:nvSpPr>
            <p:cNvPr id="3" name="Rectangle 14"/>
            <p:cNvSpPr/>
            <p:nvPr/>
          </p:nvSpPr>
          <p:spPr>
            <a:xfrm>
              <a:off x="0" y="2381250"/>
              <a:ext cx="373380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28" name="Rectangle 14"/>
            <p:cNvSpPr/>
            <p:nvPr/>
          </p:nvSpPr>
          <p:spPr>
            <a:xfrm>
              <a:off x="0" y="2305050"/>
              <a:ext cx="373380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4" name="Rectangle 14"/>
            <p:cNvSpPr/>
            <p:nvPr/>
          </p:nvSpPr>
          <p:spPr>
            <a:xfrm>
              <a:off x="0" y="2228850"/>
              <a:ext cx="373380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2" name="Rectangle 14"/>
            <p:cNvSpPr/>
            <p:nvPr/>
          </p:nvSpPr>
          <p:spPr>
            <a:xfrm>
              <a:off x="0" y="2152650"/>
              <a:ext cx="373380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9" name="Rectangle 14"/>
            <p:cNvSpPr/>
            <p:nvPr/>
          </p:nvSpPr>
          <p:spPr>
            <a:xfrm>
              <a:off x="0" y="2076450"/>
              <a:ext cx="373380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1" name="Rectangle 14"/>
            <p:cNvSpPr/>
            <p:nvPr/>
          </p:nvSpPr>
          <p:spPr>
            <a:xfrm>
              <a:off x="0" y="20002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31" name="Rectangle 14"/>
            <p:cNvSpPr/>
            <p:nvPr/>
          </p:nvSpPr>
          <p:spPr>
            <a:xfrm>
              <a:off x="0" y="2457450"/>
              <a:ext cx="373380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</p:grpSp>
      <p:grpSp>
        <p:nvGrpSpPr>
          <p:cNvPr id="10" name="Group 35"/>
          <p:cNvGrpSpPr/>
          <p:nvPr/>
        </p:nvGrpSpPr>
        <p:grpSpPr>
          <a:xfrm>
            <a:off x="8584055" y="2000250"/>
            <a:ext cx="552450" cy="542925"/>
            <a:chOff x="8667750" y="2000250"/>
            <a:chExt cx="476250" cy="542925"/>
          </a:xfrm>
        </p:grpSpPr>
        <p:sp>
          <p:nvSpPr>
            <p:cNvPr id="13" name="Rectangle 14"/>
            <p:cNvSpPr/>
            <p:nvPr/>
          </p:nvSpPr>
          <p:spPr>
            <a:xfrm>
              <a:off x="8667750" y="2381250"/>
              <a:ext cx="476250" cy="76200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24" name="Rectangle 14"/>
            <p:cNvSpPr/>
            <p:nvPr/>
          </p:nvSpPr>
          <p:spPr>
            <a:xfrm>
              <a:off x="8667750" y="2305050"/>
              <a:ext cx="476250" cy="76200"/>
            </a:xfrm>
            <a:prstGeom prst="rect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9" name="Rectangle 14"/>
            <p:cNvSpPr/>
            <p:nvPr/>
          </p:nvSpPr>
          <p:spPr>
            <a:xfrm>
              <a:off x="8667750" y="2228850"/>
              <a:ext cx="476250" cy="762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30" name="Rectangle 14"/>
            <p:cNvSpPr/>
            <p:nvPr/>
          </p:nvSpPr>
          <p:spPr>
            <a:xfrm>
              <a:off x="8667750" y="2152650"/>
              <a:ext cx="476250" cy="76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7" name="Rectangle 14"/>
            <p:cNvSpPr/>
            <p:nvPr/>
          </p:nvSpPr>
          <p:spPr>
            <a:xfrm>
              <a:off x="8667750" y="2076450"/>
              <a:ext cx="476250" cy="762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6" name="Rectangle 14"/>
            <p:cNvSpPr/>
            <p:nvPr/>
          </p:nvSpPr>
          <p:spPr>
            <a:xfrm>
              <a:off x="8667750" y="2000250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8667750" y="2466975"/>
              <a:ext cx="476250" cy="762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/>
              <a:endParaRPr kumimoji="0" lang="hr-HR"/>
            </a:p>
          </p:txBody>
        </p:sp>
      </p:grpSp>
      <p:sp>
        <p:nvSpPr>
          <p:cNvPr id="23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  <a:effectLst/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lang="hr-HR" sz="36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0" hangingPunct="1">
        <a:defRPr kumimoji="0" lang="hr-HR">
          <a:solidFill>
            <a:schemeClr val="tx2"/>
          </a:solidFill>
        </a:defRPr>
      </a:lvl2pPr>
      <a:lvl3pPr eaLnBrk="1" latinLnBrk="0" hangingPunct="1">
        <a:defRPr kumimoji="0" lang="hr-HR">
          <a:solidFill>
            <a:schemeClr val="tx2"/>
          </a:solidFill>
        </a:defRPr>
      </a:lvl3pPr>
      <a:lvl4pPr eaLnBrk="1" latinLnBrk="0" hangingPunct="1">
        <a:defRPr kumimoji="0" lang="hr-HR">
          <a:solidFill>
            <a:schemeClr val="tx2"/>
          </a:solidFill>
        </a:defRPr>
      </a:lvl4pPr>
      <a:lvl5pPr eaLnBrk="1" latinLnBrk="0" hangingPunct="1">
        <a:defRPr kumimoji="0" lang="hr-HR">
          <a:solidFill>
            <a:schemeClr val="tx2"/>
          </a:solidFill>
        </a:defRPr>
      </a:lvl5pPr>
      <a:lvl6pPr eaLnBrk="1" latinLnBrk="0" hangingPunct="1">
        <a:defRPr kumimoji="0" lang="hr-HR">
          <a:solidFill>
            <a:schemeClr val="tx2"/>
          </a:solidFill>
        </a:defRPr>
      </a:lvl6pPr>
      <a:lvl7pPr eaLnBrk="1" latinLnBrk="0" hangingPunct="1">
        <a:defRPr kumimoji="0" lang="hr-HR">
          <a:solidFill>
            <a:schemeClr val="tx2"/>
          </a:solidFill>
        </a:defRPr>
      </a:lvl7pPr>
      <a:lvl8pPr eaLnBrk="1" latinLnBrk="0" hangingPunct="1">
        <a:defRPr kumimoji="0" lang="hr-HR">
          <a:solidFill>
            <a:schemeClr val="tx2"/>
          </a:solidFill>
        </a:defRPr>
      </a:lvl8pPr>
      <a:lvl9pPr eaLnBrk="1" latinLnBrk="0" hangingPunct="1">
        <a:defRPr kumimoji="0" lang="hr-HR">
          <a:solidFill>
            <a:schemeClr val="tx2"/>
          </a:solidFill>
        </a:defRPr>
      </a:lvl9pPr>
      <a:extLst/>
    </p:titleStyle>
    <p:bodyStyle>
      <a:lvl1pPr marL="342900" indent="-3429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har char="–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har char="»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har char="•"/>
        <a:defRPr kumimoji="0" lang="hr-HR" sz="20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hr-HR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Oval 28"/>
          <p:cNvSpPr/>
          <p:nvPr/>
        </p:nvSpPr>
        <p:spPr>
          <a:xfrm>
            <a:off x="8572500" y="6038850"/>
            <a:ext cx="152400" cy="152400"/>
          </a:xfrm>
          <a:prstGeom prst="ellipse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/>
          </a:p>
        </p:txBody>
      </p:sp>
      <p:sp>
        <p:nvSpPr>
          <p:cNvPr id="27" name="Oval 28"/>
          <p:cNvSpPr/>
          <p:nvPr/>
        </p:nvSpPr>
        <p:spPr>
          <a:xfrm>
            <a:off x="8572500" y="6324600"/>
            <a:ext cx="152400" cy="152400"/>
          </a:xfrm>
          <a:prstGeom prst="ellips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/>
          </a:p>
        </p:txBody>
      </p:sp>
      <p:sp>
        <p:nvSpPr>
          <p:cNvPr id="4" name="Oval 28"/>
          <p:cNvSpPr/>
          <p:nvPr/>
        </p:nvSpPr>
        <p:spPr>
          <a:xfrm>
            <a:off x="8572500" y="5476875"/>
            <a:ext cx="152400" cy="152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/>
          </a:p>
        </p:txBody>
      </p:sp>
      <p:sp>
        <p:nvSpPr>
          <p:cNvPr id="12" name="Oval 28"/>
          <p:cNvSpPr/>
          <p:nvPr/>
        </p:nvSpPr>
        <p:spPr>
          <a:xfrm>
            <a:off x="8572500" y="5753100"/>
            <a:ext cx="152400" cy="152400"/>
          </a:xfrm>
          <a:prstGeom prst="ellipse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hr-HR"/>
          </a:p>
        </p:txBody>
      </p:sp>
      <p:sp>
        <p:nvSpPr>
          <p:cNvPr id="10" name="Rectangle 24"/>
          <p:cNvSpPr>
            <a:spLocks noGrp="1"/>
          </p:cNvSpPr>
          <p:nvPr>
            <p:ph type="ctrTitle"/>
          </p:nvPr>
        </p:nvSpPr>
        <p:spPr>
          <a:xfrm>
            <a:off x="2699792" y="1052736"/>
            <a:ext cx="3882752" cy="2322728"/>
          </a:xfrm>
        </p:spPr>
        <p:txBody>
          <a:bodyPr/>
          <a:lstStyle>
            <a:extLst/>
          </a:lstStyle>
          <a:p>
            <a:r>
              <a:rPr lang="hr-HR" sz="9600" dirty="0">
                <a:latin typeface="Calibri" panose="020F0502020204030204" pitchFamily="34" charset="0"/>
                <a:cs typeface="Calibri" panose="020F0502020204030204" pitchFamily="34" charset="0"/>
              </a:rPr>
              <a:t>Kviz</a:t>
            </a:r>
          </a:p>
        </p:txBody>
      </p:sp>
      <p:sp>
        <p:nvSpPr>
          <p:cNvPr id="8" name="Rectangle 24"/>
          <p:cNvSpPr txBox="1">
            <a:spLocks/>
          </p:cNvSpPr>
          <p:nvPr/>
        </p:nvSpPr>
        <p:spPr>
          <a:xfrm>
            <a:off x="251520" y="3254024"/>
            <a:ext cx="8640960" cy="1827056"/>
          </a:xfrm>
          <a:prstGeom prst="rect">
            <a:avLst/>
          </a:prstGeom>
          <a:scene3d>
            <a:camera prst="orthographicFront"/>
            <a:lightRig rig="threePt" dir="t"/>
          </a:scene3d>
          <a:sp3d/>
        </p:spPr>
        <p:txBody>
          <a:bodyPr vert="horz" anchor="ctr">
            <a:normAutofit fontScale="77500" lnSpcReduction="20000"/>
          </a:bodyPr>
          <a:lstStyle>
            <a:lvl1pPr algn="ctr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0" lang="hr-HR" sz="72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chemeClr val="accent6">
                        <a:shade val="80000"/>
                      </a:schemeClr>
                    </a:gs>
                    <a:gs pos="45000">
                      <a:schemeClr val="accent6">
                        <a:shade val="100000"/>
                      </a:scheme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+mj-lt"/>
                <a:ea typeface="+mj-ea"/>
                <a:cs typeface="+mj-cs"/>
              </a:defRPr>
            </a:lvl1pPr>
            <a:lvl2pPr eaLnBrk="1" latinLnBrk="0" hangingPunct="1">
              <a:defRPr kumimoji="0" lang="hr-HR">
                <a:solidFill>
                  <a:schemeClr val="tx2"/>
                </a:solidFill>
              </a:defRPr>
            </a:lvl2pPr>
            <a:lvl3pPr eaLnBrk="1" latinLnBrk="0" hangingPunct="1">
              <a:defRPr kumimoji="0" lang="hr-HR">
                <a:solidFill>
                  <a:schemeClr val="tx2"/>
                </a:solidFill>
              </a:defRPr>
            </a:lvl3pPr>
            <a:lvl4pPr eaLnBrk="1" latinLnBrk="0" hangingPunct="1">
              <a:defRPr kumimoji="0" lang="hr-HR">
                <a:solidFill>
                  <a:schemeClr val="tx2"/>
                </a:solidFill>
              </a:defRPr>
            </a:lvl4pPr>
            <a:lvl5pPr eaLnBrk="1" latinLnBrk="0" hangingPunct="1">
              <a:defRPr kumimoji="0" lang="hr-HR">
                <a:solidFill>
                  <a:schemeClr val="tx2"/>
                </a:solidFill>
              </a:defRPr>
            </a:lvl5pPr>
            <a:lvl6pPr eaLnBrk="1" latinLnBrk="0" hangingPunct="1">
              <a:defRPr kumimoji="0" lang="hr-HR">
                <a:solidFill>
                  <a:schemeClr val="tx2"/>
                </a:solidFill>
              </a:defRPr>
            </a:lvl6pPr>
            <a:lvl7pPr eaLnBrk="1" latinLnBrk="0" hangingPunct="1">
              <a:defRPr kumimoji="0" lang="hr-HR">
                <a:solidFill>
                  <a:schemeClr val="tx2"/>
                </a:solidFill>
              </a:defRPr>
            </a:lvl7pPr>
            <a:lvl8pPr eaLnBrk="1" latinLnBrk="0" hangingPunct="1">
              <a:defRPr kumimoji="0" lang="hr-HR">
                <a:solidFill>
                  <a:schemeClr val="tx2"/>
                </a:solidFill>
              </a:defRPr>
            </a:lvl8pPr>
            <a:lvl9pPr eaLnBrk="1" latinLnBrk="0" hangingPunct="1">
              <a:defRPr kumimoji="0" lang="hr-HR">
                <a:solidFill>
                  <a:schemeClr val="tx2"/>
                </a:solidFill>
              </a:defRPr>
            </a:lvl9pPr>
            <a:extLst/>
          </a:lstStyle>
          <a:p>
            <a:r>
              <a:rPr lang="hr-HR" sz="9600" dirty="0" smtClean="0">
                <a:latin typeface="Calibri" panose="020F0502020204030204" pitchFamily="34" charset="0"/>
                <a:cs typeface="Calibri" panose="020F0502020204030204" pitchFamily="34" charset="0"/>
              </a:rPr>
              <a:t>Tko želi dobiti peticu</a:t>
            </a:r>
          </a:p>
          <a:p>
            <a:r>
              <a:rPr lang="hr-HR" sz="6400" dirty="0" smtClean="0">
                <a:latin typeface="Calibri" panose="020F0502020204030204" pitchFamily="34" charset="0"/>
                <a:cs typeface="Calibri" panose="020F0502020204030204" pitchFamily="34" charset="0"/>
              </a:rPr>
              <a:t>(Pitanja za prvu grupu) </a:t>
            </a:r>
            <a:endParaRPr lang="hr-HR" sz="6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Podnaslov 1"/>
          <p:cNvSpPr txBox="1">
            <a:spLocks/>
          </p:cNvSpPr>
          <p:nvPr/>
        </p:nvSpPr>
        <p:spPr>
          <a:xfrm>
            <a:off x="626598" y="5553075"/>
            <a:ext cx="8098302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0" indent="0" algn="r" rtl="0" eaLnBrk="1" latinLnBrk="0" hangingPunct="1">
              <a:spcBef>
                <a:spcPct val="20000"/>
              </a:spcBef>
              <a:buNone/>
              <a:defRPr kumimoji="0" lang="hr-HR" sz="1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None/>
              <a:defRPr kumimoji="0" lang="hr-HR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r>
              <a:rPr lang="hr-HR" sz="2800" b="1" kern="0" dirty="0" smtClean="0">
                <a:solidFill>
                  <a:schemeClr val="accent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Bankarstvo i osiguranje (poglavlja V,VI,VII i VIII)</a:t>
            </a:r>
            <a:endParaRPr lang="hr-HR" sz="2800" b="1" kern="0" dirty="0">
              <a:solidFill>
                <a:schemeClr val="accent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8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89756" y="116230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PRAVILA IGRE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Vodoravni svitak 1"/>
          <p:cNvSpPr/>
          <p:nvPr/>
        </p:nvSpPr>
        <p:spPr>
          <a:xfrm>
            <a:off x="323528" y="1700808"/>
            <a:ext cx="8064896" cy="151216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Kada natjecatelj ponudi netočan odgovor, igra je za njega završena te se postupak ponavlja sa drugom grupom.</a:t>
            </a:r>
          </a:p>
        </p:txBody>
      </p:sp>
      <p:sp>
        <p:nvSpPr>
          <p:cNvPr id="7" name="Vodoravni svitak 6"/>
          <p:cNvSpPr/>
          <p:nvPr/>
        </p:nvSpPr>
        <p:spPr>
          <a:xfrm>
            <a:off x="323528" y="4077072"/>
            <a:ext cx="8136904" cy="151216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Odgovori li učenik točno na svih dvanaest pitanja zaslužio je nagradu – odličnu ocjenu iz usvojenosti nastavnih sadržaja.</a:t>
            </a:r>
          </a:p>
        </p:txBody>
      </p:sp>
    </p:spTree>
    <p:extLst>
      <p:ext uri="{BB962C8B-B14F-4D97-AF65-F5344CB8AC3E}">
        <p14:creationId xmlns:p14="http://schemas.microsoft.com/office/powerpoint/2010/main" val="360593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ica 2"/>
          <p:cNvGraphicFramePr>
            <a:graphicFrameLocks noGrp="1"/>
          </p:cNvGraphicFramePr>
          <p:nvPr>
            <p:extLst/>
          </p:nvPr>
        </p:nvGraphicFramePr>
        <p:xfrm>
          <a:off x="179512" y="764704"/>
          <a:ext cx="8352928" cy="5976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7783"/>
                <a:gridCol w="5755145"/>
              </a:tblGrid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Odličan (5)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006600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3366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Vrlo dobar (4)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336600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669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Dobar</a:t>
                      </a:r>
                      <a:r>
                        <a:rPr lang="hr-HR" b="1" baseline="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(3)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669900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Dovoljan (2)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rgbClr val="92D050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  <a:tr h="498055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ysClr val="windowText" lastClr="00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artDeco"/>
                      <a:lightRig rig="flood" dir="t"/>
                    </a:cell3D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5" name="Zaobljeni pravokutnik 4"/>
          <p:cNvSpPr/>
          <p:nvPr/>
        </p:nvSpPr>
        <p:spPr>
          <a:xfrm>
            <a:off x="89756" y="44624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BODOVNI PRAGOVI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696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496" y="2108448"/>
            <a:ext cx="8663880" cy="1896616"/>
          </a:xfrm>
        </p:spPr>
        <p:txBody>
          <a:bodyPr>
            <a:normAutofit fontScale="90000"/>
          </a:bodyPr>
          <a:lstStyle/>
          <a:p>
            <a:pPr algn="ctr"/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Koje su nekretnine  prihvatljive za zalog kod hipotekarnih bankarskih kredita?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107504" y="219472"/>
            <a:ext cx="4032448" cy="689248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NAJBRŽI  PRST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395536" y="4653136"/>
            <a:ext cx="7632848" cy="720080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One koje su upisane u zemljišne knjige i nemaju tereta na sebi.</a:t>
            </a:r>
          </a:p>
        </p:txBody>
      </p:sp>
      <p:pic>
        <p:nvPicPr>
          <p:cNvPr id="5" name="Slika 4" descr="on lin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28184" y="119608"/>
            <a:ext cx="2592288" cy="1340768"/>
          </a:xfrm>
          <a:prstGeom prst="ellipse">
            <a:avLst/>
          </a:prstGeom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6485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4" grpId="0" animBg="1"/>
      <p:bldP spid="4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2108448"/>
            <a:ext cx="8229600" cy="1896616"/>
          </a:xfrm>
        </p:spPr>
        <p:txBody>
          <a:bodyPr>
            <a:normAutofit/>
          </a:bodyPr>
          <a:lstStyle/>
          <a:p>
            <a:pPr algn="ctr"/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Koja dobra su predmet potrošačkog kreditiranja?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107504" y="219472"/>
            <a:ext cx="4032448" cy="124090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NAJBRŽI  PRST</a:t>
            </a:r>
          </a:p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JOKER PITANJE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1259632" y="4797152"/>
            <a:ext cx="331236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Trajna potrošna  dobra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3806" y="116632"/>
            <a:ext cx="2152650" cy="2124075"/>
          </a:xfrm>
          <a:prstGeom prst="ellipse">
            <a:avLst/>
          </a:prstGeom>
          <a:ln>
            <a:noFill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500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  <p:bldP spid="4" grpId="0" animBg="1"/>
      <p:bldP spid="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jeni pravokutnik 6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1.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Naslov 1"/>
          <p:cNvSpPr>
            <a:spLocks noGrp="1"/>
          </p:cNvSpPr>
          <p:nvPr>
            <p:ph type="title"/>
          </p:nvPr>
        </p:nvSpPr>
        <p:spPr>
          <a:xfrm>
            <a:off x="107504" y="1844824"/>
            <a:ext cx="8568952" cy="21602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U koji stup Mirovinskog osiguranja izdvajamo za dobrovoljnu mirovinsku štednju?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Zaobljeni pravokutnik 12"/>
          <p:cNvSpPr/>
          <p:nvPr/>
        </p:nvSpPr>
        <p:spPr>
          <a:xfrm>
            <a:off x="395536" y="465313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Prvi stup</a:t>
            </a:r>
          </a:p>
        </p:txBody>
      </p:sp>
      <p:sp>
        <p:nvSpPr>
          <p:cNvPr id="14" name="Zaobljeni pravokutnik 13"/>
          <p:cNvSpPr/>
          <p:nvPr/>
        </p:nvSpPr>
        <p:spPr>
          <a:xfrm>
            <a:off x="4716016" y="465313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Četvrti stup </a:t>
            </a:r>
          </a:p>
        </p:txBody>
      </p:sp>
      <p:sp>
        <p:nvSpPr>
          <p:cNvPr id="15" name="Zaobljeni pravokutnik 14"/>
          <p:cNvSpPr/>
          <p:nvPr/>
        </p:nvSpPr>
        <p:spPr>
          <a:xfrm>
            <a:off x="395536" y="573325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Treći stup</a:t>
            </a:r>
          </a:p>
        </p:txBody>
      </p:sp>
      <p:sp>
        <p:nvSpPr>
          <p:cNvPr id="16" name="Zaobljeni pravokutnik 15"/>
          <p:cNvSpPr/>
          <p:nvPr/>
        </p:nvSpPr>
        <p:spPr>
          <a:xfrm>
            <a:off x="4716016" y="573325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Drugi stup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jeni pravokutnik 4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2.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395536" y="4437112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Nerobna doznaka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437112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Loro doznaka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396034" y="5661248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hr-HR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Nostro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doznaka </a:t>
            </a:r>
          </a:p>
        </p:txBody>
      </p:sp>
      <p:sp>
        <p:nvSpPr>
          <p:cNvPr id="9" name="Zaobljeni pravokutnik 8"/>
          <p:cNvSpPr/>
          <p:nvPr/>
        </p:nvSpPr>
        <p:spPr>
          <a:xfrm>
            <a:off x="4716016" y="5642945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Bezuvjetna doznaka </a:t>
            </a:r>
          </a:p>
        </p:txBody>
      </p:sp>
      <p:sp>
        <p:nvSpPr>
          <p:cNvPr id="10" name="Naslov 1"/>
          <p:cNvSpPr>
            <a:spLocks noGrp="1"/>
          </p:cNvSpPr>
          <p:nvPr>
            <p:ph type="title"/>
          </p:nvPr>
        </p:nvSpPr>
        <p:spPr>
          <a:xfrm>
            <a:off x="35496" y="1628800"/>
            <a:ext cx="8568952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Kako se naziva bankarska doznaka kada hrvatski rezident plaća u inozemstvo pravnoj ili fizičkoj osobi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3.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229600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Tko je propisao sadržaj Naloga (tiskanicu) za otvaranje akreditiva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437112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HBOR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5892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HUB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437112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FINA 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5892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HNB </a:t>
            </a:r>
          </a:p>
        </p:txBody>
      </p:sp>
    </p:spTree>
    <p:extLst>
      <p:ext uri="{BB962C8B-B14F-4D97-AF65-F5344CB8AC3E}">
        <p14:creationId xmlns:p14="http://schemas.microsoft.com/office/powerpoint/2010/main" val="1614413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</a:t>
            </a:r>
            <a:r>
              <a:rPr lang="hr-H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</a:t>
            </a:r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835696" y="1484784"/>
            <a:ext cx="6480720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Što je </a:t>
            </a:r>
            <a:r>
              <a:rPr lang="hr-HR" dirty="0" err="1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intabulacija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365104"/>
            <a:ext cx="4032448" cy="606896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Banka ima pravo posjeda na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nekretnini zbog danog kredita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5892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Banka ima založno pravo na 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nekretnini zbog danog kredita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365104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Banka ima založno pravo i vlasništvo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na nekretnini zbog danog kredita 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589240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Banka nema pravo zaloga, niti pravo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posjeda nekretnine zbog danog kredita </a:t>
            </a:r>
          </a:p>
        </p:txBody>
      </p:sp>
    </p:spTree>
    <p:extLst>
      <p:ext uri="{BB962C8B-B14F-4D97-AF65-F5344CB8AC3E}">
        <p14:creationId xmlns:p14="http://schemas.microsoft.com/office/powerpoint/2010/main" val="3162701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5.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23528" y="1556792"/>
            <a:ext cx="8229600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Koji kredit omogućava veću prodaju robe i oživljava gospodarske aktivnosti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437112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Gotovinski kredit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73325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Lombardni kredit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437112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Dispozitivni kredit 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733256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Potrošački kredit  </a:t>
            </a:r>
          </a:p>
        </p:txBody>
      </p:sp>
    </p:spTree>
    <p:extLst>
      <p:ext uri="{BB962C8B-B14F-4D97-AF65-F5344CB8AC3E}">
        <p14:creationId xmlns:p14="http://schemas.microsoft.com/office/powerpoint/2010/main" val="327622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</a:t>
            </a:r>
            <a:r>
              <a:rPr lang="hr-H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23528" y="1484784"/>
            <a:ext cx="8229600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Koji zadatak ima </a:t>
            </a:r>
            <a:r>
              <a:rPr lang="hr-HR" dirty="0" err="1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avizna</a:t>
            </a:r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banka kod poslovanja sa akreditivom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29309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Ispisuje akreditivno pismo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5892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Obvezuje se na isplatu akreditiva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293096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Priopćuje korisniku da mu je akreditiv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otvoren te mu šalje uvijete 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589240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Traži otvaranje akreditiva u korist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prodavatelja </a:t>
            </a:r>
          </a:p>
        </p:txBody>
      </p:sp>
    </p:spTree>
    <p:extLst>
      <p:ext uri="{BB962C8B-B14F-4D97-AF65-F5344CB8AC3E}">
        <p14:creationId xmlns:p14="http://schemas.microsoft.com/office/powerpoint/2010/main" val="337216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4"/>
          <p:cNvSpPr txBox="1">
            <a:spLocks/>
          </p:cNvSpPr>
          <p:nvPr/>
        </p:nvSpPr>
        <p:spPr>
          <a:xfrm>
            <a:off x="179512" y="548680"/>
            <a:ext cx="8568952" cy="3886200"/>
          </a:xfrm>
          <a:prstGeom prst="rect">
            <a:avLst/>
          </a:prstGeom>
        </p:spPr>
        <p:txBody>
          <a:bodyPr vert="horz" rtlCol="0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lang="hr-HR" sz="4800" b="1" i="0" u="none" strike="noStrike" kern="0" cap="none" spc="0" normalizeH="0" baseline="0">
                <a:ln w="0">
                  <a:solidFill>
                    <a:srgbClr val="FFFFFF"/>
                  </a:solidFill>
                  <a:prstDash val="solid"/>
                </a:ln>
                <a:gradFill flip="none">
                  <a:gsLst>
                    <a:gs pos="40000">
                      <a:srgbClr val="FA8D3D">
                        <a:shade val="80000"/>
                      </a:srgbClr>
                    </a:gs>
                    <a:gs pos="45000">
                      <a:srgbClr val="FA8D3D">
                        <a:shade val="100000"/>
                      </a:srgbClr>
                    </a:gs>
                  </a:gsLst>
                  <a:lin ang="16200000"/>
                </a:gradFill>
                <a:effectLst>
                  <a:outerShdw blurRad="23036" dist="23036" dir="5400000" algn="tl">
                    <a:srgbClr val="656565">
                      <a:alpha val="65000"/>
                    </a:srgbClr>
                  </a:outerShdw>
                  <a:reflection blurRad="12700" stA="25000" endPos="55000" dist="5000" dir="5400000" sy="-100000" algn="bl" rotWithShape="0"/>
                </a:effectLst>
                <a:uLnTx/>
                <a:uFillTx/>
                <a:latin typeface="Trebuchet MS"/>
                <a:ea typeface="+mj-ea"/>
                <a:cs typeface="+mj-cs"/>
              </a:defRPr>
            </a:lvl1pPr>
            <a:lvl2pPr eaLnBrk="1" latinLnBrk="0" hangingPunct="1">
              <a:defRPr kumimoji="0" lang="hr-HR">
                <a:solidFill>
                  <a:schemeClr val="tx2"/>
                </a:solidFill>
              </a:defRPr>
            </a:lvl2pPr>
            <a:lvl3pPr eaLnBrk="1" latinLnBrk="0" hangingPunct="1">
              <a:defRPr kumimoji="0" lang="hr-HR">
                <a:solidFill>
                  <a:schemeClr val="tx2"/>
                </a:solidFill>
              </a:defRPr>
            </a:lvl3pPr>
            <a:lvl4pPr eaLnBrk="1" latinLnBrk="0" hangingPunct="1">
              <a:defRPr kumimoji="0" lang="hr-HR">
                <a:solidFill>
                  <a:schemeClr val="tx2"/>
                </a:solidFill>
              </a:defRPr>
            </a:lvl4pPr>
            <a:lvl5pPr eaLnBrk="1" latinLnBrk="0" hangingPunct="1">
              <a:defRPr kumimoji="0" lang="hr-HR">
                <a:solidFill>
                  <a:schemeClr val="tx2"/>
                </a:solidFill>
              </a:defRPr>
            </a:lvl5pPr>
            <a:lvl6pPr eaLnBrk="1" latinLnBrk="0" hangingPunct="1">
              <a:defRPr kumimoji="0" lang="hr-HR">
                <a:solidFill>
                  <a:schemeClr val="tx2"/>
                </a:solidFill>
              </a:defRPr>
            </a:lvl6pPr>
            <a:lvl7pPr eaLnBrk="1" latinLnBrk="0" hangingPunct="1">
              <a:defRPr kumimoji="0" lang="hr-HR">
                <a:solidFill>
                  <a:schemeClr val="tx2"/>
                </a:solidFill>
              </a:defRPr>
            </a:lvl7pPr>
            <a:lvl8pPr eaLnBrk="1" latinLnBrk="0" hangingPunct="1">
              <a:defRPr kumimoji="0" lang="hr-HR">
                <a:solidFill>
                  <a:schemeClr val="tx2"/>
                </a:solidFill>
              </a:defRPr>
            </a:lvl8pPr>
            <a:lvl9pPr eaLnBrk="1" latinLnBrk="0" hangingPunct="1">
              <a:defRPr kumimoji="0" lang="hr-HR">
                <a:solidFill>
                  <a:schemeClr val="tx2"/>
                </a:solidFill>
              </a:defRPr>
            </a:lvl9pPr>
            <a:extLst/>
          </a:lstStyle>
          <a:p>
            <a:pPr algn="ctr"/>
            <a:endParaRPr lang="hr-HR" sz="36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r-H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CILJ SATA:</a:t>
            </a:r>
          </a:p>
          <a:p>
            <a:pPr algn="ctr"/>
            <a:endParaRPr lang="hr-H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hr-HR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Provjeriti poznavanje obrađenih sadržaja iz predmeta Bankarstvo i osiguranje (poglavlja V,VI,VII i VIII)</a:t>
            </a:r>
            <a:endParaRPr lang="hr-HR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607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</a:t>
            </a:r>
            <a:r>
              <a:rPr lang="hr-H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1700808"/>
            <a:ext cx="8229600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Koji kredit je poznat po automatizmu </a:t>
            </a:r>
            <a:r>
              <a:rPr lang="hr-HR" dirty="0" err="1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samolikvidacije</a:t>
            </a:r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kredita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365104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Hipotekarni kredit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5892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hr-HR" b="1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Overdraft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365104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Potrošački kredit 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589240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Stambeni kredit  </a:t>
            </a:r>
          </a:p>
        </p:txBody>
      </p:sp>
    </p:spTree>
    <p:extLst>
      <p:ext uri="{BB962C8B-B14F-4D97-AF65-F5344CB8AC3E}">
        <p14:creationId xmlns:p14="http://schemas.microsoft.com/office/powerpoint/2010/main" val="1694277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</a:t>
            </a:r>
            <a:r>
              <a:rPr lang="hr-H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</a:t>
            </a:r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107504" y="1916832"/>
            <a:ext cx="8640960" cy="21602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sz="4800" b="1" i="0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Čiji novac trošimo kada kupljene proizvode plaćamo debitnom karticom?</a:t>
            </a:r>
            <a:endParaRPr lang="hr-HR" sz="4800" b="1" i="0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365104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Novac naše poslovne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banke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4716016" y="4365104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Svoj vlastiti novac iz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lisnice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395536" y="563041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C) Novac kartične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kuće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4716016" y="56615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D) Svoj vlastiti novac na tekućem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računu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6350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</a:t>
            </a:r>
            <a:r>
              <a:rPr lang="hr-HR" sz="32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9</a:t>
            </a:r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251520" y="1556792"/>
            <a:ext cx="8229600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Koja štednja je ujedno štednja i ulaganje te potiče razvitak drugih gospodarskih grana</a:t>
            </a:r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437112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Stambena štednja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73325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Dječja štednja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437112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Mirovinska štednja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733256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Oročeni depoziti građana </a:t>
            </a:r>
          </a:p>
        </p:txBody>
      </p:sp>
    </p:spTree>
    <p:extLst>
      <p:ext uri="{BB962C8B-B14F-4D97-AF65-F5344CB8AC3E}">
        <p14:creationId xmlns:p14="http://schemas.microsoft.com/office/powerpoint/2010/main" val="3836302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10.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5496" y="1556792"/>
            <a:ext cx="8712968" cy="252028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sz="4800" b="1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Tko je kreditor ako smo u prodajnom centru kupljene proizvode platili kreditnom karticom?</a:t>
            </a:r>
            <a:endParaRPr lang="hr-HR" sz="4800" b="1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29309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lphaUcParenR"/>
            </a:pP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Vlasnik kreditne kartice </a:t>
            </a:r>
          </a:p>
        </p:txBody>
      </p:sp>
      <p:sp>
        <p:nvSpPr>
          <p:cNvPr id="6" name="Zaobljeni pravokutnik 5"/>
          <p:cNvSpPr/>
          <p:nvPr/>
        </p:nvSpPr>
        <p:spPr>
          <a:xfrm>
            <a:off x="395536" y="558924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Prodajni centar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16016" y="4293096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Kartična kuća 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4716016" y="5589240"/>
            <a:ext cx="4248472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Poslovna banka vlasnika kartice </a:t>
            </a:r>
          </a:p>
        </p:txBody>
      </p:sp>
    </p:spTree>
    <p:extLst>
      <p:ext uri="{BB962C8B-B14F-4D97-AF65-F5344CB8AC3E}">
        <p14:creationId xmlns:p14="http://schemas.microsoft.com/office/powerpoint/2010/main" val="30411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11.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-36512" y="2348880"/>
            <a:ext cx="8928992" cy="21602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sz="4800" b="1" i="0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Kada nam banka obračunava kupovni tečaj za efektivu, čekove i kreditna pisma?</a:t>
            </a:r>
            <a:endParaRPr lang="hr-HR" sz="4800" b="1" i="0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Zaobljeni pravokutnik 4"/>
          <p:cNvSpPr/>
          <p:nvPr/>
        </p:nvSpPr>
        <p:spPr>
          <a:xfrm>
            <a:off x="395536" y="450912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Kada strane novčanice kupujemo u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banci za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kune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4716016" y="4509120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Kada strane novčanice u banci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prodajemo za kune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Zaobljeni pravokutnik 6"/>
          <p:cNvSpPr/>
          <p:nvPr/>
        </p:nvSpPr>
        <p:spPr>
          <a:xfrm>
            <a:off x="395536" y="5805264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Kada  banci prodajemo devize sa </a:t>
            </a:r>
          </a:p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našeg deviznog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računa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Zaobljeni pravokutnik 7"/>
          <p:cNvSpPr/>
          <p:nvPr/>
        </p:nvSpPr>
        <p:spPr>
          <a:xfrm>
            <a:off x="4716016" y="5805264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Kada u banci kupujemo 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devize  </a:t>
            </a:r>
            <a:endParaRPr lang="hr-HR" b="1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575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jeni pravokutnik 2"/>
          <p:cNvSpPr/>
          <p:nvPr/>
        </p:nvSpPr>
        <p:spPr>
          <a:xfrm>
            <a:off x="107504" y="219472"/>
            <a:ext cx="4032448" cy="576064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slop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sz="3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PITANJE BROJ 12.</a:t>
            </a:r>
            <a:endParaRPr lang="hr-HR" sz="32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Naslov 1"/>
          <p:cNvSpPr>
            <a:spLocks noGrp="1"/>
          </p:cNvSpPr>
          <p:nvPr>
            <p:ph type="title"/>
          </p:nvPr>
        </p:nvSpPr>
        <p:spPr>
          <a:xfrm>
            <a:off x="-180528" y="1772816"/>
            <a:ext cx="9180512" cy="2160240"/>
          </a:xfr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rmAutofit fontScale="90000"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angle"/>
            </a:sp3d>
          </a:bodyPr>
          <a:lstStyle/>
          <a:p>
            <a:pPr algn="ctr"/>
            <a:r>
              <a:rPr lang="hr-HR" sz="4800" b="1" i="0" dirty="0" smtClean="0">
                <a:ln/>
                <a:solidFill>
                  <a:schemeClr val="accent6"/>
                </a:soli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Kakve su kamate za banku koje ista plaća komitentima na oročene depozite?</a:t>
            </a:r>
            <a:endParaRPr lang="hr-HR" sz="4800" b="1" i="0" dirty="0">
              <a:ln/>
              <a:solidFill>
                <a:schemeClr val="accent6"/>
              </a:soli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Zaobljeni pravokutnik 5"/>
          <p:cNvSpPr/>
          <p:nvPr/>
        </p:nvSpPr>
        <p:spPr>
          <a:xfrm>
            <a:off x="395536" y="429309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Aktivne kamate </a:t>
            </a:r>
          </a:p>
        </p:txBody>
      </p:sp>
      <p:sp>
        <p:nvSpPr>
          <p:cNvPr id="7" name="Zaobljeni pravokutnik 6"/>
          <p:cNvSpPr/>
          <p:nvPr/>
        </p:nvSpPr>
        <p:spPr>
          <a:xfrm>
            <a:off x="4788024" y="429309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Redovite kamate </a:t>
            </a:r>
          </a:p>
        </p:txBody>
      </p:sp>
      <p:sp>
        <p:nvSpPr>
          <p:cNvPr id="8" name="Zaobljeni pravokutnik 7"/>
          <p:cNvSpPr/>
          <p:nvPr/>
        </p:nvSpPr>
        <p:spPr>
          <a:xfrm>
            <a:off x="395536" y="563041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Zatezne kamate  </a:t>
            </a:r>
          </a:p>
        </p:txBody>
      </p:sp>
      <p:sp>
        <p:nvSpPr>
          <p:cNvPr id="9" name="Zaobljeni pravokutnik 8"/>
          <p:cNvSpPr/>
          <p:nvPr/>
        </p:nvSpPr>
        <p:spPr>
          <a:xfrm>
            <a:off x="4788024" y="5630416"/>
            <a:ext cx="4032448" cy="576064"/>
          </a:xfrm>
          <a:prstGeom prst="roundRect">
            <a:avLst/>
          </a:prstGeom>
          <a:solidFill>
            <a:schemeClr val="accent6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r-HR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hr-HR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Pasivne kamate  </a:t>
            </a:r>
          </a:p>
        </p:txBody>
      </p:sp>
    </p:spTree>
    <p:extLst>
      <p:ext uri="{BB962C8B-B14F-4D97-AF65-F5344CB8AC3E}">
        <p14:creationId xmlns:p14="http://schemas.microsoft.com/office/powerpoint/2010/main" val="1762484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1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44624"/>
            <a:ext cx="9108504" cy="1143000"/>
          </a:xfrm>
        </p:spPr>
        <p:txBody>
          <a:bodyPr>
            <a:normAutofit/>
          </a:bodyPr>
          <a:lstStyle/>
          <a:p>
            <a:r>
              <a:rPr lang="hr-HR" dirty="0" smtClean="0">
                <a:latin typeface="Calibri" panose="020F0502020204030204" pitchFamily="34" charset="0"/>
                <a:cs typeface="Calibri" panose="020F0502020204030204" pitchFamily="34" charset="0"/>
              </a:rPr>
              <a:t>Čestitke na pokazanom znanju!!!</a:t>
            </a:r>
            <a:endParaRPr lang="hr-HR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53" name="Tablica 52"/>
          <p:cNvGraphicFramePr>
            <a:graphicFrameLocks noGrp="1"/>
          </p:cNvGraphicFramePr>
          <p:nvPr>
            <p:extLst/>
          </p:nvPr>
        </p:nvGraphicFramePr>
        <p:xfrm>
          <a:off x="395536" y="1052736"/>
          <a:ext cx="8064900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4150"/>
                <a:gridCol w="1344150"/>
                <a:gridCol w="1344150"/>
                <a:gridCol w="1344150"/>
                <a:gridCol w="1344150"/>
                <a:gridCol w="1344150"/>
              </a:tblGrid>
              <a:tr h="876098">
                <a:tc>
                  <a:txBody>
                    <a:bodyPr/>
                    <a:lstStyle/>
                    <a:p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76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76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76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76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7609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b="1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Ovo je tvoja</a:t>
                      </a:r>
                      <a:r>
                        <a:rPr lang="hr-HR" sz="1800" b="1" baseline="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petica!</a:t>
                      </a:r>
                      <a:endParaRPr lang="hr-HR" sz="1800" b="1" dirty="0" smtClean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accent3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hr-HR" dirty="0">
                        <a:ln>
                          <a:solidFill>
                            <a:schemeClr val="bg1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cell3D prstMaterial="dkEdge">
                      <a:bevel h="50800" prst="divot"/>
                      <a:lightRig rig="flood" dir="t"/>
                    </a:cell3D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54" name="Slika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052737"/>
            <a:ext cx="1317934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55" name="Slika 5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3471" y="1052737"/>
            <a:ext cx="1346362" cy="93610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1"/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6" name="Slika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976179"/>
            <a:ext cx="1317934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57" name="Slika 5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332" y="1988841"/>
            <a:ext cx="1324519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58" name="Slika 5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4" y="5589240"/>
            <a:ext cx="1324796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59" name="Slika 5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920380"/>
            <a:ext cx="1317934" cy="94066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0" name="Slika 5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61047"/>
            <a:ext cx="1317934" cy="857765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1" name="Slika 6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74" y="4665797"/>
            <a:ext cx="1324796" cy="91078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2" name="Slika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9902" y="2912283"/>
            <a:ext cx="1343330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3" name="Slika 6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332" y="3780416"/>
            <a:ext cx="1329609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4" name="Slika 6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0332" y="4665796"/>
            <a:ext cx="1346362" cy="98072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5" name="Slika 6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851" y="1040075"/>
            <a:ext cx="1383134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6" name="Slika 6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774" y="1052737"/>
            <a:ext cx="1303711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7" name="Slika 6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5130" y="1052737"/>
            <a:ext cx="1310813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8" name="Slika 6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8929" y="1052737"/>
            <a:ext cx="1311503" cy="964923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69" name="Slika 6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851" y="1984276"/>
            <a:ext cx="1406797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0" name="Slika 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233" y="2874738"/>
            <a:ext cx="1395638" cy="905678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1" name="Slika 7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9940" y="3773859"/>
            <a:ext cx="1391337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2" name="Slika 7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694" y="4716520"/>
            <a:ext cx="1368152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3" name="Slika 7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5851" y="1969059"/>
            <a:ext cx="1368152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4" name="Slika 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368" y="2874738"/>
            <a:ext cx="1292138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5" name="Slika 7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2774" y="3787509"/>
            <a:ext cx="1342356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6" name="Slika 7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0368" y="4723613"/>
            <a:ext cx="1346258" cy="936104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7" name="Slika 7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870" y="2006698"/>
            <a:ext cx="1324073" cy="893308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8" name="Slika 7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4225" y="2015967"/>
            <a:ext cx="1321940" cy="89934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79" name="Slika 7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226" y="2900006"/>
            <a:ext cx="1358796" cy="910836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0" name="Slika 7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1226" y="3819465"/>
            <a:ext cx="1347703" cy="927481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1" name="Slika 8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8682" y="2924943"/>
            <a:ext cx="1297484" cy="89452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2" name="Slika 8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369" y="3835780"/>
            <a:ext cx="1303796" cy="91979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3" name="Slika 8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07" y="4715676"/>
            <a:ext cx="1311262" cy="936104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4" name="Slika 8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022" y="4774185"/>
            <a:ext cx="1296143" cy="885532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5" name="Slika 8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851" y="5659181"/>
            <a:ext cx="1377645" cy="875308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6" name="Slika 8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077" y="5659181"/>
            <a:ext cx="1375308" cy="866163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7" name="Slika 8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553" y="5651094"/>
            <a:ext cx="1338554" cy="883933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8" name="Slika 8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6952" y="5659181"/>
            <a:ext cx="1311730" cy="888810"/>
          </a:xfrm>
          <a:prstGeom prst="rect">
            <a:avLst/>
          </a:prstGeom>
          <a:ln>
            <a:solidFill>
              <a:schemeClr val="bg1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pic>
        <p:nvPicPr>
          <p:cNvPr id="89" name="Slika 8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0022" y="5651093"/>
            <a:ext cx="1296143" cy="884169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 prst="hardEdge"/>
          </a:sp3d>
        </p:spPr>
      </p:pic>
      <p:sp>
        <p:nvSpPr>
          <p:cNvPr id="40" name="Vodoravni svitak 39"/>
          <p:cNvSpPr/>
          <p:nvPr/>
        </p:nvSpPr>
        <p:spPr>
          <a:xfrm>
            <a:off x="35496" y="3767754"/>
            <a:ext cx="4486697" cy="2031405"/>
          </a:xfrm>
          <a:prstGeom prst="horizontalScrol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lang="hr-HR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hr-H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Dugom Selu, dana 12.06.2017.godine</a:t>
            </a:r>
          </a:p>
          <a:p>
            <a:r>
              <a:rPr lang="hr-H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Sastavio: Miroslav Begić, prof</a:t>
            </a:r>
            <a:r>
              <a:rPr lang="hr-HR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.-mentor</a:t>
            </a:r>
            <a:endParaRPr lang="hr-HR" dirty="0" smtClean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hr-H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SŠ Dugo Selo, Dugo Selo, </a:t>
            </a:r>
            <a:r>
              <a:rPr lang="hr-HR" dirty="0" err="1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Ferenčakova</a:t>
            </a:r>
            <a:r>
              <a:rPr lang="hr-H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25</a:t>
            </a:r>
          </a:p>
          <a:p>
            <a:r>
              <a:rPr lang="hr-HR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lang="hr-HR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iroslav.begic1@skole.hr</a:t>
            </a:r>
            <a:endParaRPr lang="hr-HR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2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7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29" y="0"/>
            <a:ext cx="9196703" cy="6858000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</p:pic>
      <p:sp>
        <p:nvSpPr>
          <p:cNvPr id="3" name="Vodoravni svitak 2"/>
          <p:cNvSpPr/>
          <p:nvPr/>
        </p:nvSpPr>
        <p:spPr>
          <a:xfrm>
            <a:off x="611560" y="1556390"/>
            <a:ext cx="3960440" cy="115212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PRAVILA  IGRE</a:t>
            </a:r>
            <a:endParaRPr lang="hr-H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Vodoravni svitak 8"/>
          <p:cNvSpPr/>
          <p:nvPr/>
        </p:nvSpPr>
        <p:spPr>
          <a:xfrm>
            <a:off x="611560" y="2924944"/>
            <a:ext cx="3960440" cy="115212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NAJBRŽI  PRST</a:t>
            </a:r>
            <a:endParaRPr lang="hr-H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Vodoravni svitak 14"/>
          <p:cNvSpPr/>
          <p:nvPr/>
        </p:nvSpPr>
        <p:spPr>
          <a:xfrm>
            <a:off x="593158" y="4293900"/>
            <a:ext cx="3960440" cy="115212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POMOĆ</a:t>
            </a:r>
            <a:endParaRPr lang="hr-H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Vodoravni svitak 15"/>
          <p:cNvSpPr/>
          <p:nvPr/>
        </p:nvSpPr>
        <p:spPr>
          <a:xfrm>
            <a:off x="611560" y="5662052"/>
            <a:ext cx="3960440" cy="115212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24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PITANJA</a:t>
            </a:r>
            <a:endParaRPr lang="hr-HR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Zaobljeni pravokutnik 3"/>
          <p:cNvSpPr/>
          <p:nvPr/>
        </p:nvSpPr>
        <p:spPr>
          <a:xfrm>
            <a:off x="89756" y="116230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TKO  ŽELI DOBITI  PETICU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76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  <p:bldP spid="15" grpId="0" animBg="1"/>
      <p:bldP spid="16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 rot="3016425">
            <a:off x="2479123" y="2215580"/>
            <a:ext cx="719186" cy="1567970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 prst="slop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Pravokutnik 25"/>
          <p:cNvSpPr/>
          <p:nvPr/>
        </p:nvSpPr>
        <p:spPr>
          <a:xfrm rot="5400000">
            <a:off x="6652576" y="701246"/>
            <a:ext cx="719186" cy="1567970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 prst="slope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hr-HR" b="1" dirty="0">
                <a:solidFill>
                  <a:srgbClr val="FF0000"/>
                </a:solidFill>
              </a:rPr>
              <a:t>P</a:t>
            </a:r>
            <a:r>
              <a:rPr lang="hr-HR" b="1" dirty="0" smtClean="0">
                <a:solidFill>
                  <a:srgbClr val="FF0000"/>
                </a:solidFill>
              </a:rPr>
              <a:t>itanja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41" name="TekstniOkvir 40"/>
          <p:cNvSpPr txBox="1"/>
          <p:nvPr/>
        </p:nvSpPr>
        <p:spPr>
          <a:xfrm>
            <a:off x="3551067" y="4704875"/>
            <a:ext cx="2220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Publika </a:t>
            </a:r>
            <a:endParaRPr lang="hr-HR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2" name="TekstniOkvir 41"/>
          <p:cNvSpPr txBox="1"/>
          <p:nvPr/>
        </p:nvSpPr>
        <p:spPr>
          <a:xfrm>
            <a:off x="2432210" y="1696057"/>
            <a:ext cx="2220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Nastavnik  </a:t>
            </a:r>
            <a:endParaRPr lang="hr-HR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" name="TekstniOkvir 42"/>
          <p:cNvSpPr txBox="1"/>
          <p:nvPr/>
        </p:nvSpPr>
        <p:spPr>
          <a:xfrm>
            <a:off x="5580112" y="-45814"/>
            <a:ext cx="22205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Projekcija PPT </a:t>
            </a:r>
            <a:endParaRPr lang="hr-HR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4" name="TekstniOkvir 43"/>
          <p:cNvSpPr txBox="1"/>
          <p:nvPr/>
        </p:nvSpPr>
        <p:spPr>
          <a:xfrm>
            <a:off x="3812002" y="3214258"/>
            <a:ext cx="23688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Natjecatelj  </a:t>
            </a:r>
            <a:endParaRPr lang="hr-HR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" name="TekstniOkvir 44"/>
          <p:cNvSpPr txBox="1"/>
          <p:nvPr/>
        </p:nvSpPr>
        <p:spPr>
          <a:xfrm>
            <a:off x="-73787" y="-27382"/>
            <a:ext cx="24587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Prva grupa </a:t>
            </a:r>
            <a:endParaRPr lang="hr-HR" sz="36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Nasmiješeno lice 5"/>
          <p:cNvSpPr/>
          <p:nvPr/>
        </p:nvSpPr>
        <p:spPr>
          <a:xfrm>
            <a:off x="3033451" y="134894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6" name="Nasmiješeno lice 45"/>
          <p:cNvSpPr/>
          <p:nvPr/>
        </p:nvSpPr>
        <p:spPr>
          <a:xfrm>
            <a:off x="2467000" y="303610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7" name="Nasmiješeno lice 46"/>
          <p:cNvSpPr/>
          <p:nvPr/>
        </p:nvSpPr>
        <p:spPr>
          <a:xfrm>
            <a:off x="107504" y="3068960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8" name="Nasmiješeno lice 47"/>
          <p:cNvSpPr/>
          <p:nvPr/>
        </p:nvSpPr>
        <p:spPr>
          <a:xfrm>
            <a:off x="195125" y="2342388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Nasmiješeno lice 48"/>
          <p:cNvSpPr/>
          <p:nvPr/>
        </p:nvSpPr>
        <p:spPr>
          <a:xfrm>
            <a:off x="519161" y="1766324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0" name="Nasmiješeno lice 49"/>
          <p:cNvSpPr/>
          <p:nvPr/>
        </p:nvSpPr>
        <p:spPr>
          <a:xfrm>
            <a:off x="963190" y="1276719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1" name="Nasmiješeno lice 50"/>
          <p:cNvSpPr/>
          <p:nvPr/>
        </p:nvSpPr>
        <p:spPr>
          <a:xfrm>
            <a:off x="1437184" y="866483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2" name="Nasmiješeno lice 51"/>
          <p:cNvSpPr/>
          <p:nvPr/>
        </p:nvSpPr>
        <p:spPr>
          <a:xfrm>
            <a:off x="1952092" y="591642"/>
            <a:ext cx="648072" cy="576064"/>
          </a:xfrm>
          <a:prstGeom prst="smileyFac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Righ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3" name="Nasmiješeno lice 52"/>
          <p:cNvSpPr/>
          <p:nvPr/>
        </p:nvSpPr>
        <p:spPr>
          <a:xfrm>
            <a:off x="1937077" y="2060917"/>
            <a:ext cx="648072" cy="576064"/>
          </a:xfrm>
          <a:prstGeom prst="smileyFace">
            <a:avLst/>
          </a:prstGeom>
          <a:solidFill>
            <a:schemeClr val="accent6"/>
          </a:solidFill>
          <a:ln>
            <a:solidFill>
              <a:schemeClr val="tx1"/>
            </a:solidFill>
          </a:ln>
          <a:scene3d>
            <a:camera prst="perspectiveHeroicExtremeLeftFacing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4" name="Nasmiješeno lice 53"/>
          <p:cNvSpPr/>
          <p:nvPr/>
        </p:nvSpPr>
        <p:spPr>
          <a:xfrm rot="10800000">
            <a:off x="4285000" y="6231500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6" name="Nasmiješeno lice 55"/>
          <p:cNvSpPr/>
          <p:nvPr/>
        </p:nvSpPr>
        <p:spPr>
          <a:xfrm rot="10800000">
            <a:off x="2988856" y="6202375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7" name="Nasmiješeno lice 56"/>
          <p:cNvSpPr/>
          <p:nvPr/>
        </p:nvSpPr>
        <p:spPr>
          <a:xfrm rot="10800000">
            <a:off x="2276128" y="6202375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Nasmiješeno lice 57"/>
          <p:cNvSpPr/>
          <p:nvPr/>
        </p:nvSpPr>
        <p:spPr>
          <a:xfrm rot="10800000">
            <a:off x="3636928" y="6225155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Nasmiješeno lice 58"/>
          <p:cNvSpPr/>
          <p:nvPr/>
        </p:nvSpPr>
        <p:spPr>
          <a:xfrm rot="10800000">
            <a:off x="4931834" y="6223076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0" name="Nasmiješeno lice 59"/>
          <p:cNvSpPr/>
          <p:nvPr/>
        </p:nvSpPr>
        <p:spPr>
          <a:xfrm rot="10800000">
            <a:off x="6774234" y="6202375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1" name="Nasmiješeno lice 60"/>
          <p:cNvSpPr/>
          <p:nvPr/>
        </p:nvSpPr>
        <p:spPr>
          <a:xfrm rot="10800000">
            <a:off x="5578667" y="6214652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2" name="Nasmiješeno lice 61"/>
          <p:cNvSpPr/>
          <p:nvPr/>
        </p:nvSpPr>
        <p:spPr>
          <a:xfrm rot="10800000">
            <a:off x="6180305" y="6234319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3" name="Nasmiješeno lice 62"/>
          <p:cNvSpPr/>
          <p:nvPr/>
        </p:nvSpPr>
        <p:spPr>
          <a:xfrm rot="10800000">
            <a:off x="2340784" y="5582510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4" name="Nasmiješeno lice 63"/>
          <p:cNvSpPr/>
          <p:nvPr/>
        </p:nvSpPr>
        <p:spPr>
          <a:xfrm rot="10800000">
            <a:off x="3115072" y="5563615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5" name="Nasmiješeno lice 64"/>
          <p:cNvSpPr/>
          <p:nvPr/>
        </p:nvSpPr>
        <p:spPr>
          <a:xfrm rot="10800000">
            <a:off x="3813978" y="5563615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6" name="Nasmiješeno lice 65"/>
          <p:cNvSpPr/>
          <p:nvPr/>
        </p:nvSpPr>
        <p:spPr>
          <a:xfrm rot="10800000">
            <a:off x="4462050" y="5572040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7" name="Nasmiješeno lice 66"/>
          <p:cNvSpPr/>
          <p:nvPr/>
        </p:nvSpPr>
        <p:spPr>
          <a:xfrm rot="10800000">
            <a:off x="5195674" y="5537822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8" name="Nasmiješeno lice 67"/>
          <p:cNvSpPr/>
          <p:nvPr/>
        </p:nvSpPr>
        <p:spPr>
          <a:xfrm rot="10800000">
            <a:off x="5843745" y="5572040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9" name="Nasmiješeno lice 68"/>
          <p:cNvSpPr/>
          <p:nvPr/>
        </p:nvSpPr>
        <p:spPr>
          <a:xfrm rot="10800000">
            <a:off x="6501393" y="5587507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0" name="Nasmiješeno lice 69"/>
          <p:cNvSpPr/>
          <p:nvPr/>
        </p:nvSpPr>
        <p:spPr>
          <a:xfrm rot="10800000">
            <a:off x="7067087" y="5582510"/>
            <a:ext cx="648072" cy="576064"/>
          </a:xfrm>
          <a:prstGeom prst="smileyFace">
            <a:avLst/>
          </a:prstGeom>
          <a:solidFill>
            <a:srgbClr val="0099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1" name="Nasmiješeno lice 70"/>
          <p:cNvSpPr/>
          <p:nvPr/>
        </p:nvSpPr>
        <p:spPr>
          <a:xfrm rot="10800000">
            <a:off x="3740355" y="3720460"/>
            <a:ext cx="648072" cy="576064"/>
          </a:xfrm>
          <a:prstGeom prst="smileyFace">
            <a:avLst/>
          </a:prstGeom>
          <a:solidFill>
            <a:srgbClr val="FF0000"/>
          </a:solidFill>
          <a:ln>
            <a:solidFill>
              <a:schemeClr val="tx1"/>
            </a:solidFill>
          </a:ln>
          <a:scene3d>
            <a:camera prst="isometricRightUp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7179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jeni pravokutnik 7"/>
          <p:cNvSpPr/>
          <p:nvPr/>
        </p:nvSpPr>
        <p:spPr>
          <a:xfrm>
            <a:off x="89756" y="116230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NAJBRŽI PRST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Vodoravni svitak 1"/>
          <p:cNvSpPr/>
          <p:nvPr/>
        </p:nvSpPr>
        <p:spPr>
          <a:xfrm>
            <a:off x="411838" y="872514"/>
            <a:ext cx="7976585" cy="140395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Nastavnik najavljuje izbornu igru- Najbrži prst.</a:t>
            </a:r>
          </a:p>
        </p:txBody>
      </p:sp>
      <p:sp>
        <p:nvSpPr>
          <p:cNvPr id="9" name="Vodoravni svitak 8"/>
          <p:cNvSpPr/>
          <p:nvPr/>
        </p:nvSpPr>
        <p:spPr>
          <a:xfrm>
            <a:off x="411839" y="2204864"/>
            <a:ext cx="7960900" cy="151216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Pokazuje zadatak na </a:t>
            </a:r>
            <a:r>
              <a:rPr lang="hr-HR" sz="24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slajdu,a</a:t>
            </a: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učenici svoje odgovore upisuju na unaprijed pripremljeni list.</a:t>
            </a:r>
          </a:p>
        </p:txBody>
      </p:sp>
      <p:sp>
        <p:nvSpPr>
          <p:cNvPr id="10" name="Vodoravni svitak 9"/>
          <p:cNvSpPr/>
          <p:nvPr/>
        </p:nvSpPr>
        <p:spPr>
          <a:xfrm>
            <a:off x="427524" y="3717032"/>
            <a:ext cx="8032908" cy="1440160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Onaj učenik koji najbrže riješi zadatak svoj list stavlja na </a:t>
            </a:r>
            <a:r>
              <a:rPr lang="hr-H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stol nastavnika, </a:t>
            </a: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drugi učenici prema redoslijedu završetka slažu svoje listove na onaj prvi.</a:t>
            </a:r>
          </a:p>
        </p:txBody>
      </p:sp>
      <p:sp>
        <p:nvSpPr>
          <p:cNvPr id="11" name="Vodoravni svitak 10"/>
          <p:cNvSpPr/>
          <p:nvPr/>
        </p:nvSpPr>
        <p:spPr>
          <a:xfrm>
            <a:off x="427524" y="5291253"/>
            <a:ext cx="8032908" cy="129614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Učenik koji je najbrže riješio točno zadatak odgovarat će na dvanaest pitanja i natjecat će se za odličnu ocjenu.</a:t>
            </a:r>
          </a:p>
        </p:txBody>
      </p:sp>
    </p:spTree>
    <p:extLst>
      <p:ext uri="{BB962C8B-B14F-4D97-AF65-F5344CB8AC3E}">
        <p14:creationId xmlns:p14="http://schemas.microsoft.com/office/powerpoint/2010/main" val="2709056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852936"/>
            <a:ext cx="1464040" cy="149549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7" name="Slika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4759276"/>
            <a:ext cx="1516769" cy="165992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</p:pic>
      <p:sp>
        <p:nvSpPr>
          <p:cNvPr id="8" name="Zaobljeni pravokutnik 7"/>
          <p:cNvSpPr/>
          <p:nvPr/>
        </p:nvSpPr>
        <p:spPr>
          <a:xfrm>
            <a:off x="89756" y="116230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POMOĆ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Vodoravni svitak 8"/>
          <p:cNvSpPr/>
          <p:nvPr/>
        </p:nvSpPr>
        <p:spPr>
          <a:xfrm>
            <a:off x="323528" y="1196752"/>
            <a:ext cx="7848872" cy="136815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putu do dvanaestog pitanja učenik ima na raspolaganju dvije pomoći.</a:t>
            </a:r>
            <a:endParaRPr lang="hr-H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Vodoravni svitak 9"/>
          <p:cNvSpPr/>
          <p:nvPr/>
        </p:nvSpPr>
        <p:spPr>
          <a:xfrm>
            <a:off x="395536" y="3140968"/>
            <a:ext cx="4176464" cy="125180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Pitaj razred.</a:t>
            </a:r>
            <a:endParaRPr lang="hr-H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Vodoravni svitak 10"/>
          <p:cNvSpPr/>
          <p:nvPr/>
        </p:nvSpPr>
        <p:spPr>
          <a:xfrm>
            <a:off x="395536" y="5013176"/>
            <a:ext cx="4176464" cy="115212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hr-HR" sz="24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Pogledaj u udžbenik.</a:t>
            </a:r>
            <a:endParaRPr lang="hr-H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3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892546"/>
            <a:ext cx="1152128" cy="1143614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</p:pic>
      <p:sp>
        <p:nvSpPr>
          <p:cNvPr id="7" name="Zaobljeni pravokutnik 6"/>
          <p:cNvSpPr/>
          <p:nvPr/>
        </p:nvSpPr>
        <p:spPr>
          <a:xfrm>
            <a:off x="89756" y="116230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PITAJ RAZRED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Vodoravni svitak 7"/>
          <p:cNvSpPr/>
          <p:nvPr/>
        </p:nvSpPr>
        <p:spPr>
          <a:xfrm>
            <a:off x="251520" y="1922780"/>
            <a:ext cx="8280920" cy="136220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Kada natjecatelj zatraži pomoć razrednog odjela, nastavnik čita pitanje i zatim slijedi glasovanje.</a:t>
            </a:r>
          </a:p>
        </p:txBody>
      </p:sp>
      <p:sp>
        <p:nvSpPr>
          <p:cNvPr id="9" name="Vodoravni svitak 8"/>
          <p:cNvSpPr/>
          <p:nvPr/>
        </p:nvSpPr>
        <p:spPr>
          <a:xfrm>
            <a:off x="251520" y="3501008"/>
            <a:ext cx="8280920" cy="115212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Učenici koji se odluče za odgovor </a:t>
            </a:r>
            <a:r>
              <a:rPr lang="hr-H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 a</a:t>
            </a: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dižu ruke, a nastavnik ih prebrojava.</a:t>
            </a:r>
          </a:p>
        </p:txBody>
      </p:sp>
      <p:sp>
        <p:nvSpPr>
          <p:cNvPr id="10" name="Vodoravni svitak 9"/>
          <p:cNvSpPr/>
          <p:nvPr/>
        </p:nvSpPr>
        <p:spPr>
          <a:xfrm>
            <a:off x="251520" y="5085184"/>
            <a:ext cx="8280920" cy="136815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lang="hr-H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astavnik </a:t>
            </a: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će ponoviti postupak za preostale odgovore i onda obavijestiti natjecatelja kako je razredni odjel glasovao.</a:t>
            </a:r>
          </a:p>
        </p:txBody>
      </p:sp>
    </p:spTree>
    <p:extLst>
      <p:ext uri="{BB962C8B-B14F-4D97-AF65-F5344CB8AC3E}">
        <p14:creationId xmlns:p14="http://schemas.microsoft.com/office/powerpoint/2010/main" val="568760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k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1414" y="3140968"/>
            <a:ext cx="1112830" cy="138931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</p:pic>
      <p:sp>
        <p:nvSpPr>
          <p:cNvPr id="6" name="Zaobljeni pravokutnik 5"/>
          <p:cNvSpPr/>
          <p:nvPr/>
        </p:nvSpPr>
        <p:spPr>
          <a:xfrm>
            <a:off x="89756" y="116230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POGLEDAJ U UDŽBENIK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Vodoravni svitak 8"/>
          <p:cNvSpPr/>
          <p:nvPr/>
        </p:nvSpPr>
        <p:spPr>
          <a:xfrm>
            <a:off x="179512" y="2229886"/>
            <a:ext cx="7704856" cy="1415137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Natjecatelj može potražiti točan odgovor u udžbeniku ili bilježnici.</a:t>
            </a:r>
          </a:p>
        </p:txBody>
      </p:sp>
      <p:sp>
        <p:nvSpPr>
          <p:cNvPr id="10" name="Vodoravni svitak 9"/>
          <p:cNvSpPr/>
          <p:nvPr/>
        </p:nvSpPr>
        <p:spPr>
          <a:xfrm>
            <a:off x="251520" y="4077072"/>
            <a:ext cx="7632848" cy="1512168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Budući da je vrijeme za traženje odgovora kratko (30 sekundi) udžbenik ili bilježnica moraju biti unaprijed pripremljeni.</a:t>
            </a:r>
          </a:p>
        </p:txBody>
      </p:sp>
    </p:spTree>
    <p:extLst>
      <p:ext uri="{BB962C8B-B14F-4D97-AF65-F5344CB8AC3E}">
        <p14:creationId xmlns:p14="http://schemas.microsoft.com/office/powerpoint/2010/main" val="2928098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jeni pravokutnik 7"/>
          <p:cNvSpPr/>
          <p:nvPr/>
        </p:nvSpPr>
        <p:spPr>
          <a:xfrm>
            <a:off x="89756" y="44624"/>
            <a:ext cx="8964488" cy="648072"/>
          </a:xfrm>
          <a:prstGeom prst="roundRect">
            <a:avLst/>
          </a:prstGeom>
          <a:solidFill>
            <a:schemeClr val="tx1">
              <a:lumMod val="6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36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PRAVILA IGRE</a:t>
            </a:r>
            <a:endParaRPr lang="hr-HR" sz="3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Vodoravni svitak 1"/>
          <p:cNvSpPr/>
          <p:nvPr/>
        </p:nvSpPr>
        <p:spPr>
          <a:xfrm>
            <a:off x="395536" y="620688"/>
            <a:ext cx="7992888" cy="129614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Kviz Tko želi dobiti peticu ima dvanaest pitanja i četiri praga: za dovoljnu, dobru, vrlo dobru i odličnu ocjenu.</a:t>
            </a:r>
          </a:p>
        </p:txBody>
      </p:sp>
      <p:sp>
        <p:nvSpPr>
          <p:cNvPr id="9" name="Vodoravni svitak 8"/>
          <p:cNvSpPr/>
          <p:nvPr/>
        </p:nvSpPr>
        <p:spPr>
          <a:xfrm>
            <a:off x="398924" y="1844824"/>
            <a:ext cx="7989500" cy="129614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Ocjene niže od odlične upisivat će se u imenik samo ako </a:t>
            </a:r>
            <a:r>
              <a:rPr lang="hr-H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želi natjecatelj.</a:t>
            </a:r>
          </a:p>
        </p:txBody>
      </p:sp>
      <p:sp>
        <p:nvSpPr>
          <p:cNvPr id="10" name="Vodoravni svitak 9"/>
          <p:cNvSpPr/>
          <p:nvPr/>
        </p:nvSpPr>
        <p:spPr>
          <a:xfrm>
            <a:off x="395536" y="3068960"/>
            <a:ext cx="7992888" cy="136815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svako pitanje natjecatelju su ponuđena četiri odgovora, a samo je jedan od njih točan.</a:t>
            </a:r>
          </a:p>
        </p:txBody>
      </p:sp>
      <p:sp>
        <p:nvSpPr>
          <p:cNvPr id="11" name="Vodoravni svitak 10"/>
          <p:cNvSpPr/>
          <p:nvPr/>
        </p:nvSpPr>
        <p:spPr>
          <a:xfrm>
            <a:off x="395536" y="5445224"/>
            <a:ext cx="7989500" cy="1368152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Dokle god natjecatelj daje točne odgovore, ima pravo otvarati nova pitanja dok ne dođe do posljednjega.</a:t>
            </a:r>
          </a:p>
        </p:txBody>
      </p:sp>
      <p:sp>
        <p:nvSpPr>
          <p:cNvPr id="7" name="Vodoravni svitak 6"/>
          <p:cNvSpPr/>
          <p:nvPr/>
        </p:nvSpPr>
        <p:spPr>
          <a:xfrm>
            <a:off x="395536" y="4293096"/>
            <a:ext cx="7989500" cy="1296144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hr-HR" sz="24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Moguća su i pitanja alternativnog izbora te pitanja povezivanja i sređivanja.</a:t>
            </a:r>
            <a:endParaRPr lang="hr-HR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10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 animBg="1"/>
      <p:bldP spid="9" grpId="0" animBg="1"/>
      <p:bldP spid="10" grpId="0" animBg="1"/>
      <p:bldP spid="11" grpId="0" animBg="1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izShow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</a:schemeClr>
            </a:gs>
            <a:gs pos="100000">
              <a:schemeClr val="phClr">
                <a:shade val="80000"/>
                <a:satMod val="150000"/>
              </a:schemeClr>
            </a:gs>
          </a:gsLst>
          <a:path path="circle">
            <a:fillToRect l="50000" t="50000"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7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55000" dist="50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B8B884C-3893-4DE5-8BA9-416FB6A7E66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Kviz</Template>
  <TotalTime>0</TotalTime>
  <Words>1123</Words>
  <Application>Microsoft Office PowerPoint</Application>
  <PresentationFormat>Prikaz na zaslonu (4:3)</PresentationFormat>
  <Paragraphs>194</Paragraphs>
  <Slides>26</Slides>
  <Notes>3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0" baseType="lpstr">
      <vt:lpstr>Calibri</vt:lpstr>
      <vt:lpstr>Trebuchet MS</vt:lpstr>
      <vt:lpstr>Wingdings</vt:lpstr>
      <vt:lpstr>QuizShow</vt:lpstr>
      <vt:lpstr>Kviz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Koje su nekretnine  prihvatljive za zalog kod hipotekarnih bankarskih kredita?</vt:lpstr>
      <vt:lpstr>Koja dobra su predmet potrošačkog kreditiranja?</vt:lpstr>
      <vt:lpstr>U koji stup Mirovinskog osiguranja izdvajamo za dobrovoljnu mirovinsku štednju?</vt:lpstr>
      <vt:lpstr>Kako se naziva bankarska doznaka kada hrvatski rezident plaća u inozemstvo pravnoj ili fizičkoj osobi?</vt:lpstr>
      <vt:lpstr>Tko je propisao sadržaj Naloga (tiskanicu) za otvaranje akreditiva?</vt:lpstr>
      <vt:lpstr>Što je intabulacija?</vt:lpstr>
      <vt:lpstr>Koji kredit omogućava veću prodaju robe i oživljava gospodarske aktivnosti?</vt:lpstr>
      <vt:lpstr>Koji zadatak ima avizna banka kod poslovanja sa akreditivom?</vt:lpstr>
      <vt:lpstr>Koji kredit je poznat po automatizmu samolikvidacije kredita?</vt:lpstr>
      <vt:lpstr>Čiji novac trošimo kada kupljene proizvode plaćamo debitnom karticom?</vt:lpstr>
      <vt:lpstr>Koja štednja je ujedno štednja i ulaganje te potiče razvitak drugih gospodarskih grana?</vt:lpstr>
      <vt:lpstr>Tko je kreditor ako smo u prodajnom centru kupljene proizvode platili kreditnom karticom?</vt:lpstr>
      <vt:lpstr>Kada nam banka obračunava kupovni tečaj za efektivu, čekove i kreditna pisma?</vt:lpstr>
      <vt:lpstr>Kakve su kamate za banku koje ista plaća komitentima na oročene depozite?</vt:lpstr>
      <vt:lpstr>Čestitke na pokazanom znanju!!!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2017-04-13T14:42:03Z</dcterms:created>
  <dcterms:modified xsi:type="dcterms:W3CDTF">2017-06-05T08:42:59Z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TC101769299990</vt:lpwstr>
  </property>
</Properties>
</file>