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27BF2-8884-46C3-917E-58E6610CF2D2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F198372-26F9-474B-9A28-F56BF5A65F56}">
      <dgm:prSet phldrT="[Tekst]"/>
      <dgm:spPr/>
      <dgm:t>
        <a:bodyPr/>
        <a:lstStyle/>
        <a:p>
          <a:r>
            <a:rPr lang="hr-HR" dirty="0"/>
            <a:t>11.st</a:t>
          </a:r>
        </a:p>
      </dgm:t>
    </dgm:pt>
    <dgm:pt modelId="{938A21FC-9D59-40F8-9757-EB3F2D28D00D}" type="parTrans" cxnId="{5010FEA5-537E-427B-80DB-B19413275DA8}">
      <dgm:prSet/>
      <dgm:spPr/>
      <dgm:t>
        <a:bodyPr/>
        <a:lstStyle/>
        <a:p>
          <a:endParaRPr lang="hr-HR"/>
        </a:p>
      </dgm:t>
    </dgm:pt>
    <dgm:pt modelId="{2D758FF0-FA04-4A43-8CF4-6A584D825DD3}" type="sibTrans" cxnId="{5010FEA5-537E-427B-80DB-B19413275DA8}">
      <dgm:prSet/>
      <dgm:spPr/>
      <dgm:t>
        <a:bodyPr/>
        <a:lstStyle/>
        <a:p>
          <a:endParaRPr lang="hr-HR"/>
        </a:p>
      </dgm:t>
    </dgm:pt>
    <dgm:pt modelId="{35B190AD-B071-4C9C-BC3E-D0E34622347D}">
      <dgm:prSet phldrT="[Tekst]" custT="1"/>
      <dgm:spPr/>
      <dgm:t>
        <a:bodyPr/>
        <a:lstStyle/>
        <a:p>
          <a:r>
            <a:rPr lang="hr-HR" sz="1400" b="1" dirty="0"/>
            <a:t>Plominski natpis</a:t>
          </a:r>
        </a:p>
      </dgm:t>
    </dgm:pt>
    <dgm:pt modelId="{FC15AB18-E973-4FB6-BCDB-3C644B431791}" type="parTrans" cxnId="{2C454293-F437-40CB-A183-0C609AC83CBF}">
      <dgm:prSet/>
      <dgm:spPr/>
      <dgm:t>
        <a:bodyPr/>
        <a:lstStyle/>
        <a:p>
          <a:endParaRPr lang="hr-HR"/>
        </a:p>
      </dgm:t>
    </dgm:pt>
    <dgm:pt modelId="{9DA85585-ED27-4234-99B1-F10B49F204B3}" type="sibTrans" cxnId="{2C454293-F437-40CB-A183-0C609AC83CBF}">
      <dgm:prSet/>
      <dgm:spPr/>
      <dgm:t>
        <a:bodyPr/>
        <a:lstStyle/>
        <a:p>
          <a:endParaRPr lang="hr-HR"/>
        </a:p>
      </dgm:t>
    </dgm:pt>
    <dgm:pt modelId="{26387077-718D-4204-8010-DB3951FCC9C5}">
      <dgm:prSet phldrT="[Tekst]" custT="1"/>
      <dgm:spPr/>
      <dgm:t>
        <a:bodyPr/>
        <a:lstStyle/>
        <a:p>
          <a:r>
            <a:rPr lang="hr-HR" sz="1400" b="1" dirty="0"/>
            <a:t>Krčki natpis</a:t>
          </a:r>
        </a:p>
      </dgm:t>
    </dgm:pt>
    <dgm:pt modelId="{F2FEDF40-C31A-4332-87D2-65FB5A507997}" type="parTrans" cxnId="{7AB34905-7E5D-4EC0-91F4-B134726C48E4}">
      <dgm:prSet/>
      <dgm:spPr/>
      <dgm:t>
        <a:bodyPr/>
        <a:lstStyle/>
        <a:p>
          <a:endParaRPr lang="hr-HR"/>
        </a:p>
      </dgm:t>
    </dgm:pt>
    <dgm:pt modelId="{B89EF9F6-A75E-4472-A49A-7F25C12338DD}" type="sibTrans" cxnId="{7AB34905-7E5D-4EC0-91F4-B134726C48E4}">
      <dgm:prSet/>
      <dgm:spPr/>
      <dgm:t>
        <a:bodyPr/>
        <a:lstStyle/>
        <a:p>
          <a:endParaRPr lang="hr-HR"/>
        </a:p>
      </dgm:t>
    </dgm:pt>
    <dgm:pt modelId="{B2950349-69A8-4A5E-9ED6-3FDA517508AF}">
      <dgm:prSet phldrT="[Tekst]"/>
      <dgm:spPr/>
      <dgm:t>
        <a:bodyPr/>
        <a:lstStyle/>
        <a:p>
          <a:r>
            <a:rPr lang="hr-HR" dirty="0"/>
            <a:t>Oko 1100,</a:t>
          </a:r>
        </a:p>
      </dgm:t>
    </dgm:pt>
    <dgm:pt modelId="{E779D24C-1D9F-4BE5-B942-D3082553742E}" type="parTrans" cxnId="{5743E409-3962-4C0E-A362-D168E6BE8A61}">
      <dgm:prSet/>
      <dgm:spPr/>
      <dgm:t>
        <a:bodyPr/>
        <a:lstStyle/>
        <a:p>
          <a:endParaRPr lang="hr-HR"/>
        </a:p>
      </dgm:t>
    </dgm:pt>
    <dgm:pt modelId="{0B5E0F24-F28E-4121-8824-7AFAA9C067DC}" type="sibTrans" cxnId="{5743E409-3962-4C0E-A362-D168E6BE8A61}">
      <dgm:prSet/>
      <dgm:spPr/>
      <dgm:t>
        <a:bodyPr/>
        <a:lstStyle/>
        <a:p>
          <a:endParaRPr lang="hr-HR"/>
        </a:p>
      </dgm:t>
    </dgm:pt>
    <dgm:pt modelId="{41660B5B-E6B8-40FD-89AD-5708F09EF2F7}">
      <dgm:prSet phldrT="[Tekst]" custT="1"/>
      <dgm:spPr/>
      <dgm:t>
        <a:bodyPr/>
        <a:lstStyle/>
        <a:p>
          <a:r>
            <a:rPr lang="hr-HR" sz="1400" b="1" dirty="0"/>
            <a:t>Bašćanska ploča (najznačajniji hrvatski glagoljični epigrafski spomenik)</a:t>
          </a:r>
        </a:p>
      </dgm:t>
    </dgm:pt>
    <dgm:pt modelId="{14A56B70-0C13-46B2-B521-E83C4625E8FF}" type="parTrans" cxnId="{3C8D3274-1D89-41D0-86B8-CCA42322A8CF}">
      <dgm:prSet/>
      <dgm:spPr/>
      <dgm:t>
        <a:bodyPr/>
        <a:lstStyle/>
        <a:p>
          <a:endParaRPr lang="hr-HR"/>
        </a:p>
      </dgm:t>
    </dgm:pt>
    <dgm:pt modelId="{446380BD-4A56-450D-B3BB-A4A8B84B53B1}" type="sibTrans" cxnId="{3C8D3274-1D89-41D0-86B8-CCA42322A8CF}">
      <dgm:prSet/>
      <dgm:spPr/>
      <dgm:t>
        <a:bodyPr/>
        <a:lstStyle/>
        <a:p>
          <a:endParaRPr lang="hr-HR"/>
        </a:p>
      </dgm:t>
    </dgm:pt>
    <dgm:pt modelId="{2B13077A-D7DA-448D-BB68-6E4BBA010F5B}">
      <dgm:prSet phldrT="[Tekst]"/>
      <dgm:spPr/>
      <dgm:t>
        <a:bodyPr/>
        <a:lstStyle/>
        <a:p>
          <a:r>
            <a:rPr lang="hr-HR" dirty="0"/>
            <a:t>13.st.</a:t>
          </a:r>
        </a:p>
      </dgm:t>
    </dgm:pt>
    <dgm:pt modelId="{5DACF081-25AC-4B49-8C41-7D21E66E193D}" type="parTrans" cxnId="{A2FB8550-8C44-472A-9271-A6CC1A1B7C6A}">
      <dgm:prSet/>
      <dgm:spPr/>
      <dgm:t>
        <a:bodyPr/>
        <a:lstStyle/>
        <a:p>
          <a:endParaRPr lang="hr-HR"/>
        </a:p>
      </dgm:t>
    </dgm:pt>
    <dgm:pt modelId="{7BF92326-4D7A-4862-84C0-4D35937F6BC7}" type="sibTrans" cxnId="{A2FB8550-8C44-472A-9271-A6CC1A1B7C6A}">
      <dgm:prSet/>
      <dgm:spPr/>
      <dgm:t>
        <a:bodyPr/>
        <a:lstStyle/>
        <a:p>
          <a:endParaRPr lang="hr-HR"/>
        </a:p>
      </dgm:t>
    </dgm:pt>
    <dgm:pt modelId="{656D146D-391A-4CDC-BA5E-349055777F60}">
      <dgm:prSet phldrT="[Tekst]" custT="1"/>
      <dgm:spPr/>
      <dgm:t>
        <a:bodyPr/>
        <a:lstStyle/>
        <a:p>
          <a:r>
            <a:rPr lang="hr-HR" sz="1400" b="1" dirty="0"/>
            <a:t>Vinodolski zakon </a:t>
          </a:r>
          <a:r>
            <a:rPr lang="hr-HR" sz="1400" dirty="0"/>
            <a:t>(najstariji hrvatski zakon, 1288.)</a:t>
          </a:r>
        </a:p>
      </dgm:t>
    </dgm:pt>
    <dgm:pt modelId="{A5C4DC27-1459-43E1-B32D-F688F366F386}" type="parTrans" cxnId="{54DEFEAA-8801-4423-8C0E-4487D28D829D}">
      <dgm:prSet/>
      <dgm:spPr/>
      <dgm:t>
        <a:bodyPr/>
        <a:lstStyle/>
        <a:p>
          <a:endParaRPr lang="hr-HR"/>
        </a:p>
      </dgm:t>
    </dgm:pt>
    <dgm:pt modelId="{A38F2DFA-18C8-4931-BAE7-5CAED34A228A}" type="sibTrans" cxnId="{54DEFEAA-8801-4423-8C0E-4487D28D829D}">
      <dgm:prSet/>
      <dgm:spPr/>
      <dgm:t>
        <a:bodyPr/>
        <a:lstStyle/>
        <a:p>
          <a:endParaRPr lang="hr-HR"/>
        </a:p>
      </dgm:t>
    </dgm:pt>
    <dgm:pt modelId="{EA599ABB-15B7-4B29-9113-440498F97312}">
      <dgm:prSet phldrT="[Tekst]" custT="1"/>
      <dgm:spPr/>
      <dgm:t>
        <a:bodyPr/>
        <a:lstStyle/>
        <a:p>
          <a:r>
            <a:rPr lang="hr-HR" sz="1400" b="1" dirty="0"/>
            <a:t>Istarski razvod </a:t>
          </a:r>
          <a:r>
            <a:rPr lang="hr-HR" sz="1400" dirty="0"/>
            <a:t>(glagoljica)</a:t>
          </a:r>
        </a:p>
      </dgm:t>
    </dgm:pt>
    <dgm:pt modelId="{87FA42A4-D2A3-4656-87DA-7A12F5BCF4AB}" type="parTrans" cxnId="{BA315D6C-9A5F-401F-A3BF-E04BCDBDE986}">
      <dgm:prSet/>
      <dgm:spPr/>
      <dgm:t>
        <a:bodyPr/>
        <a:lstStyle/>
        <a:p>
          <a:endParaRPr lang="hr-HR"/>
        </a:p>
      </dgm:t>
    </dgm:pt>
    <dgm:pt modelId="{B4E14424-8356-4A59-BFD6-43890EB3A959}" type="sibTrans" cxnId="{BA315D6C-9A5F-401F-A3BF-E04BCDBDE986}">
      <dgm:prSet/>
      <dgm:spPr/>
      <dgm:t>
        <a:bodyPr/>
        <a:lstStyle/>
        <a:p>
          <a:endParaRPr lang="hr-HR"/>
        </a:p>
      </dgm:t>
    </dgm:pt>
    <dgm:pt modelId="{274320CA-6A1D-44CB-9FB0-7B2E9BFDF741}">
      <dgm:prSet phldrT="[Tekst]" custT="1"/>
      <dgm:spPr/>
      <dgm:t>
        <a:bodyPr/>
        <a:lstStyle/>
        <a:p>
          <a:r>
            <a:rPr lang="hr-HR" sz="1400" b="1" dirty="0" err="1"/>
            <a:t>Valunska</a:t>
          </a:r>
          <a:r>
            <a:rPr lang="hr-HR" sz="1400" b="1" dirty="0"/>
            <a:t> ploča</a:t>
          </a:r>
        </a:p>
      </dgm:t>
    </dgm:pt>
    <dgm:pt modelId="{6085021D-B952-4ED9-B125-FF4D21A970AB}" type="parTrans" cxnId="{A155D1ED-0DA1-4BC2-A7DF-11764A1ADE4C}">
      <dgm:prSet/>
      <dgm:spPr/>
      <dgm:t>
        <a:bodyPr/>
        <a:lstStyle/>
        <a:p>
          <a:endParaRPr lang="hr-HR"/>
        </a:p>
      </dgm:t>
    </dgm:pt>
    <dgm:pt modelId="{A9591640-0D70-47FB-9791-0E6CEE89F470}" type="sibTrans" cxnId="{A155D1ED-0DA1-4BC2-A7DF-11764A1ADE4C}">
      <dgm:prSet/>
      <dgm:spPr/>
      <dgm:t>
        <a:bodyPr/>
        <a:lstStyle/>
        <a:p>
          <a:endParaRPr lang="hr-HR"/>
        </a:p>
      </dgm:t>
    </dgm:pt>
    <dgm:pt modelId="{BB6BD7A4-F3AE-4ECB-8B5F-9E6AE88E10E6}">
      <dgm:prSet/>
      <dgm:spPr/>
      <dgm:t>
        <a:bodyPr/>
        <a:lstStyle/>
        <a:p>
          <a:r>
            <a:rPr lang="hr-HR" dirty="0"/>
            <a:t>14.st.</a:t>
          </a:r>
        </a:p>
      </dgm:t>
    </dgm:pt>
    <dgm:pt modelId="{E0AAF690-4FF3-461C-87FF-AF8FE3B3D433}" type="parTrans" cxnId="{621CDB30-7FF0-4FE0-9634-671542404429}">
      <dgm:prSet/>
      <dgm:spPr/>
      <dgm:t>
        <a:bodyPr/>
        <a:lstStyle/>
        <a:p>
          <a:endParaRPr lang="hr-HR"/>
        </a:p>
      </dgm:t>
    </dgm:pt>
    <dgm:pt modelId="{A5EBF9B3-E96F-4E70-8269-1AB18A3BD316}" type="sibTrans" cxnId="{621CDB30-7FF0-4FE0-9634-671542404429}">
      <dgm:prSet/>
      <dgm:spPr/>
      <dgm:t>
        <a:bodyPr/>
        <a:lstStyle/>
        <a:p>
          <a:endParaRPr lang="hr-HR"/>
        </a:p>
      </dgm:t>
    </dgm:pt>
    <dgm:pt modelId="{D710862D-18FA-48D2-BD93-02436C592AD3}">
      <dgm:prSet custT="1"/>
      <dgm:spPr/>
      <dgm:t>
        <a:bodyPr/>
        <a:lstStyle/>
        <a:p>
          <a:r>
            <a:rPr lang="hr-HR" sz="1400" b="1" dirty="0"/>
            <a:t>Red i zakon sestara </a:t>
          </a:r>
          <a:r>
            <a:rPr lang="hr-HR" sz="1400" b="1" dirty="0" err="1"/>
            <a:t>dominikanki</a:t>
          </a:r>
          <a:r>
            <a:rPr lang="hr-HR" sz="1400" b="1" dirty="0"/>
            <a:t> </a:t>
          </a:r>
          <a:r>
            <a:rPr lang="hr-HR" sz="1400" dirty="0"/>
            <a:t>(latinica) 1345.</a:t>
          </a:r>
        </a:p>
      </dgm:t>
    </dgm:pt>
    <dgm:pt modelId="{175D99C1-2D6E-4A5F-99CE-D97FC1FA3C04}" type="parTrans" cxnId="{06FA2A1E-2AC5-4597-A4F8-A635A0462B0E}">
      <dgm:prSet/>
      <dgm:spPr/>
      <dgm:t>
        <a:bodyPr/>
        <a:lstStyle/>
        <a:p>
          <a:endParaRPr lang="hr-HR"/>
        </a:p>
      </dgm:t>
    </dgm:pt>
    <dgm:pt modelId="{98663642-ACC2-4D07-91BA-C02946AD6C32}" type="sibTrans" cxnId="{06FA2A1E-2AC5-4597-A4F8-A635A0462B0E}">
      <dgm:prSet/>
      <dgm:spPr/>
      <dgm:t>
        <a:bodyPr/>
        <a:lstStyle/>
        <a:p>
          <a:endParaRPr lang="hr-HR"/>
        </a:p>
      </dgm:t>
    </dgm:pt>
    <dgm:pt modelId="{9B593D6C-16CE-4A26-9F54-8B273DADBC37}">
      <dgm:prSet custT="1"/>
      <dgm:spPr/>
      <dgm:t>
        <a:bodyPr/>
        <a:lstStyle/>
        <a:p>
          <a:r>
            <a:rPr lang="hr-HR" sz="1400" b="1" dirty="0"/>
            <a:t>Šibenska molitva </a:t>
          </a:r>
          <a:r>
            <a:rPr lang="hr-HR" sz="1400" dirty="0"/>
            <a:t>(latinica)</a:t>
          </a:r>
        </a:p>
      </dgm:t>
    </dgm:pt>
    <dgm:pt modelId="{BED4931F-AD3D-4DBD-BB4B-B2EFE88D878D}" type="parTrans" cxnId="{50763145-70D9-4A1B-B82F-59488E5C31C6}">
      <dgm:prSet/>
      <dgm:spPr/>
      <dgm:t>
        <a:bodyPr/>
        <a:lstStyle/>
        <a:p>
          <a:endParaRPr lang="hr-HR"/>
        </a:p>
      </dgm:t>
    </dgm:pt>
    <dgm:pt modelId="{72069A38-AC56-408A-99ED-86DF4651CE8E}" type="sibTrans" cxnId="{50763145-70D9-4A1B-B82F-59488E5C31C6}">
      <dgm:prSet/>
      <dgm:spPr/>
      <dgm:t>
        <a:bodyPr/>
        <a:lstStyle/>
        <a:p>
          <a:endParaRPr lang="hr-HR"/>
        </a:p>
      </dgm:t>
    </dgm:pt>
    <dgm:pt modelId="{04B57657-934A-4217-A4BB-2E1E11CC59CB}">
      <dgm:prSet custT="1"/>
      <dgm:spPr/>
      <dgm:t>
        <a:bodyPr/>
        <a:lstStyle/>
        <a:p>
          <a:r>
            <a:rPr lang="hr-HR" sz="1400" b="1" dirty="0"/>
            <a:t>Ljetopis popa </a:t>
          </a:r>
          <a:r>
            <a:rPr lang="hr-HR" sz="1400" b="1" dirty="0" err="1"/>
            <a:t>Dukljanca</a:t>
          </a:r>
          <a:r>
            <a:rPr lang="hr-HR" sz="1400" b="1" dirty="0"/>
            <a:t> </a:t>
          </a:r>
          <a:r>
            <a:rPr lang="hr-HR" sz="1400" dirty="0"/>
            <a:t>(hrvatska  redakcija)</a:t>
          </a:r>
        </a:p>
      </dgm:t>
    </dgm:pt>
    <dgm:pt modelId="{3EF4A5E4-0329-4D09-86E2-DCCE7B2D8C34}" type="parTrans" cxnId="{774DBF36-8FBB-4382-A8D9-2B7ACA0A152A}">
      <dgm:prSet/>
      <dgm:spPr/>
      <dgm:t>
        <a:bodyPr/>
        <a:lstStyle/>
        <a:p>
          <a:endParaRPr lang="hr-HR"/>
        </a:p>
      </dgm:t>
    </dgm:pt>
    <dgm:pt modelId="{10EF2DE4-5F2B-46D4-AE2C-5D2C44A57971}" type="sibTrans" cxnId="{774DBF36-8FBB-4382-A8D9-2B7ACA0A152A}">
      <dgm:prSet/>
      <dgm:spPr/>
      <dgm:t>
        <a:bodyPr/>
        <a:lstStyle/>
        <a:p>
          <a:endParaRPr lang="hr-HR"/>
        </a:p>
      </dgm:t>
    </dgm:pt>
    <dgm:pt modelId="{975BD332-0BB0-4A6D-9B5E-F55B6FDAF572}">
      <dgm:prSet/>
      <dgm:spPr/>
      <dgm:t>
        <a:bodyPr/>
        <a:lstStyle/>
        <a:p>
          <a:r>
            <a:rPr lang="hr-HR" dirty="0"/>
            <a:t>15.st.</a:t>
          </a:r>
        </a:p>
      </dgm:t>
    </dgm:pt>
    <dgm:pt modelId="{87DC173C-0B10-43D1-A309-2D16D3597591}" type="parTrans" cxnId="{27E4778A-9C55-4CB2-AE92-2AAB114D7673}">
      <dgm:prSet/>
      <dgm:spPr/>
      <dgm:t>
        <a:bodyPr/>
        <a:lstStyle/>
        <a:p>
          <a:endParaRPr lang="hr-HR"/>
        </a:p>
      </dgm:t>
    </dgm:pt>
    <dgm:pt modelId="{263FA658-FB38-4008-897F-B3915ECC8ECD}" type="sibTrans" cxnId="{27E4778A-9C55-4CB2-AE92-2AAB114D7673}">
      <dgm:prSet/>
      <dgm:spPr/>
      <dgm:t>
        <a:bodyPr/>
        <a:lstStyle/>
        <a:p>
          <a:endParaRPr lang="hr-HR"/>
        </a:p>
      </dgm:t>
    </dgm:pt>
    <dgm:pt modelId="{B4A7C0EC-A503-41FC-9E0E-CF7106BE4860}">
      <dgm:prSet custT="1"/>
      <dgm:spPr/>
      <dgm:t>
        <a:bodyPr/>
        <a:lstStyle/>
        <a:p>
          <a:r>
            <a:rPr lang="hr-HR" sz="1400" b="1" dirty="0"/>
            <a:t>Poljički statut </a:t>
          </a:r>
          <a:r>
            <a:rPr lang="hr-HR" sz="1400" dirty="0"/>
            <a:t>(hrvatska ćirilica)</a:t>
          </a:r>
        </a:p>
      </dgm:t>
    </dgm:pt>
    <dgm:pt modelId="{D411B026-92EC-45B1-8872-FF94B9686AD0}" type="parTrans" cxnId="{902B2973-A00A-4B08-A348-14ACB08B1BD3}">
      <dgm:prSet/>
      <dgm:spPr/>
      <dgm:t>
        <a:bodyPr/>
        <a:lstStyle/>
        <a:p>
          <a:endParaRPr lang="hr-HR"/>
        </a:p>
      </dgm:t>
    </dgm:pt>
    <dgm:pt modelId="{38713936-2E6E-43FE-BBDD-4ABD82A3F307}" type="sibTrans" cxnId="{902B2973-A00A-4B08-A348-14ACB08B1BD3}">
      <dgm:prSet/>
      <dgm:spPr/>
      <dgm:t>
        <a:bodyPr/>
        <a:lstStyle/>
        <a:p>
          <a:endParaRPr lang="hr-HR"/>
        </a:p>
      </dgm:t>
    </dgm:pt>
    <dgm:pt modelId="{C596541C-019C-4818-A5EE-8EA84304631A}">
      <dgm:prSet custT="1"/>
      <dgm:spPr/>
      <dgm:t>
        <a:bodyPr/>
        <a:lstStyle/>
        <a:p>
          <a:r>
            <a:rPr lang="hr-HR" sz="1400" b="1" dirty="0"/>
            <a:t>Zapis popa Martinca</a:t>
          </a:r>
          <a:r>
            <a:rPr lang="hr-HR" sz="1400" dirty="0"/>
            <a:t>, 1493.</a:t>
          </a:r>
        </a:p>
      </dgm:t>
    </dgm:pt>
    <dgm:pt modelId="{BCF0909F-D0D3-465C-ADC7-948B99F56F65}" type="parTrans" cxnId="{DC06BD2B-70F8-4FD2-A7C6-A0C6A094A754}">
      <dgm:prSet/>
      <dgm:spPr/>
      <dgm:t>
        <a:bodyPr/>
        <a:lstStyle/>
        <a:p>
          <a:endParaRPr lang="hr-HR"/>
        </a:p>
      </dgm:t>
    </dgm:pt>
    <dgm:pt modelId="{6C28AEC5-ACF3-46C1-A377-C9A23ABB15A6}" type="sibTrans" cxnId="{DC06BD2B-70F8-4FD2-A7C6-A0C6A094A754}">
      <dgm:prSet/>
      <dgm:spPr/>
      <dgm:t>
        <a:bodyPr/>
        <a:lstStyle/>
        <a:p>
          <a:endParaRPr lang="hr-HR"/>
        </a:p>
      </dgm:t>
    </dgm:pt>
    <dgm:pt modelId="{7452C61C-A55D-416E-B274-23B940A4AB3E}" type="pres">
      <dgm:prSet presAssocID="{0EF27BF2-8884-46C3-917E-58E6610CF2D2}" presName="linearFlow" presStyleCnt="0">
        <dgm:presLayoutVars>
          <dgm:dir/>
          <dgm:animLvl val="lvl"/>
          <dgm:resizeHandles val="exact"/>
        </dgm:presLayoutVars>
      </dgm:prSet>
      <dgm:spPr/>
    </dgm:pt>
    <dgm:pt modelId="{9EF91437-6949-46B3-9D48-A07036A80B26}" type="pres">
      <dgm:prSet presAssocID="{9F198372-26F9-474B-9A28-F56BF5A65F56}" presName="composite" presStyleCnt="0"/>
      <dgm:spPr/>
    </dgm:pt>
    <dgm:pt modelId="{CA82BD66-1563-46B5-9B8B-4EB96A6462CB}" type="pres">
      <dgm:prSet presAssocID="{9F198372-26F9-474B-9A28-F56BF5A65F5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E23DE63-4340-4D2F-BC97-2B5518CC5561}" type="pres">
      <dgm:prSet presAssocID="{9F198372-26F9-474B-9A28-F56BF5A65F56}" presName="descendantText" presStyleLbl="alignAcc1" presStyleIdx="0" presStyleCnt="5">
        <dgm:presLayoutVars>
          <dgm:bulletEnabled val="1"/>
        </dgm:presLayoutVars>
      </dgm:prSet>
      <dgm:spPr/>
    </dgm:pt>
    <dgm:pt modelId="{417B4FCC-CA47-48DE-8435-6766ED27626E}" type="pres">
      <dgm:prSet presAssocID="{2D758FF0-FA04-4A43-8CF4-6A584D825DD3}" presName="sp" presStyleCnt="0"/>
      <dgm:spPr/>
    </dgm:pt>
    <dgm:pt modelId="{36AEE5FE-275F-48F6-BD67-C15E1836092B}" type="pres">
      <dgm:prSet presAssocID="{B2950349-69A8-4A5E-9ED6-3FDA517508AF}" presName="composite" presStyleCnt="0"/>
      <dgm:spPr/>
    </dgm:pt>
    <dgm:pt modelId="{676411B9-01F2-405A-8FE3-B5C83E539491}" type="pres">
      <dgm:prSet presAssocID="{B2950349-69A8-4A5E-9ED6-3FDA517508A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2F62446-C6EB-478B-8F2F-4F46E1A18F78}" type="pres">
      <dgm:prSet presAssocID="{B2950349-69A8-4A5E-9ED6-3FDA517508AF}" presName="descendantText" presStyleLbl="alignAcc1" presStyleIdx="1" presStyleCnt="5">
        <dgm:presLayoutVars>
          <dgm:bulletEnabled val="1"/>
        </dgm:presLayoutVars>
      </dgm:prSet>
      <dgm:spPr/>
    </dgm:pt>
    <dgm:pt modelId="{B3BE8F5F-AA9D-4FC1-9231-CD42BFF2A01E}" type="pres">
      <dgm:prSet presAssocID="{0B5E0F24-F28E-4121-8824-7AFAA9C067DC}" presName="sp" presStyleCnt="0"/>
      <dgm:spPr/>
    </dgm:pt>
    <dgm:pt modelId="{D609ECF5-5137-4D5E-AC05-293630DF7811}" type="pres">
      <dgm:prSet presAssocID="{2B13077A-D7DA-448D-BB68-6E4BBA010F5B}" presName="composite" presStyleCnt="0"/>
      <dgm:spPr/>
    </dgm:pt>
    <dgm:pt modelId="{24B64EEB-EE3E-409A-855F-9B76B2C23218}" type="pres">
      <dgm:prSet presAssocID="{2B13077A-D7DA-448D-BB68-6E4BBA010F5B}" presName="parentText" presStyleLbl="alignNode1" presStyleIdx="2" presStyleCnt="5" custLinFactNeighborY="0">
        <dgm:presLayoutVars>
          <dgm:chMax val="1"/>
          <dgm:bulletEnabled val="1"/>
        </dgm:presLayoutVars>
      </dgm:prSet>
      <dgm:spPr/>
    </dgm:pt>
    <dgm:pt modelId="{1C91E8C3-35BA-4D72-9AE5-9C732A7919E2}" type="pres">
      <dgm:prSet presAssocID="{2B13077A-D7DA-448D-BB68-6E4BBA010F5B}" presName="descendantText" presStyleLbl="alignAcc1" presStyleIdx="2" presStyleCnt="5">
        <dgm:presLayoutVars>
          <dgm:bulletEnabled val="1"/>
        </dgm:presLayoutVars>
      </dgm:prSet>
      <dgm:spPr/>
    </dgm:pt>
    <dgm:pt modelId="{67814C90-0B63-4C98-AACD-93C89E29B4D6}" type="pres">
      <dgm:prSet presAssocID="{7BF92326-4D7A-4862-84C0-4D35937F6BC7}" presName="sp" presStyleCnt="0"/>
      <dgm:spPr/>
    </dgm:pt>
    <dgm:pt modelId="{E0980157-0428-4890-AD00-228E8CA06218}" type="pres">
      <dgm:prSet presAssocID="{BB6BD7A4-F3AE-4ECB-8B5F-9E6AE88E10E6}" presName="composite" presStyleCnt="0"/>
      <dgm:spPr/>
    </dgm:pt>
    <dgm:pt modelId="{CB7911A3-45FF-45BB-AA0B-626A036BAF6D}" type="pres">
      <dgm:prSet presAssocID="{BB6BD7A4-F3AE-4ECB-8B5F-9E6AE88E10E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6A86ED3-E84B-4E1E-8DF4-EB23FE8997BB}" type="pres">
      <dgm:prSet presAssocID="{BB6BD7A4-F3AE-4ECB-8B5F-9E6AE88E10E6}" presName="descendantText" presStyleLbl="alignAcc1" presStyleIdx="3" presStyleCnt="5">
        <dgm:presLayoutVars>
          <dgm:bulletEnabled val="1"/>
        </dgm:presLayoutVars>
      </dgm:prSet>
      <dgm:spPr/>
    </dgm:pt>
    <dgm:pt modelId="{3BBF00C6-7C4C-4D72-BE2E-BDB6B7E1F585}" type="pres">
      <dgm:prSet presAssocID="{A5EBF9B3-E96F-4E70-8269-1AB18A3BD316}" presName="sp" presStyleCnt="0"/>
      <dgm:spPr/>
    </dgm:pt>
    <dgm:pt modelId="{3F13A69C-3E84-4742-B647-E3961D6F3C3C}" type="pres">
      <dgm:prSet presAssocID="{975BD332-0BB0-4A6D-9B5E-F55B6FDAF572}" presName="composite" presStyleCnt="0"/>
      <dgm:spPr/>
    </dgm:pt>
    <dgm:pt modelId="{8C296761-CE54-4890-9F2F-8EFF1EAA2498}" type="pres">
      <dgm:prSet presAssocID="{975BD332-0BB0-4A6D-9B5E-F55B6FDAF57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DDA0262-1599-4D93-AC5B-3BC42AFA5FEA}" type="pres">
      <dgm:prSet presAssocID="{975BD332-0BB0-4A6D-9B5E-F55B6FDAF57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650A601-9216-467C-A652-689807C07BB4}" type="presOf" srcId="{9B593D6C-16CE-4A26-9F54-8B273DADBC37}" destId="{26A86ED3-E84B-4E1E-8DF4-EB23FE8997BB}" srcOrd="0" destOrd="1" presId="urn:microsoft.com/office/officeart/2005/8/layout/chevron2"/>
    <dgm:cxn modelId="{7AB34905-7E5D-4EC0-91F4-B134726C48E4}" srcId="{9F198372-26F9-474B-9A28-F56BF5A65F56}" destId="{26387077-718D-4204-8010-DB3951FCC9C5}" srcOrd="2" destOrd="0" parTransId="{F2FEDF40-C31A-4332-87D2-65FB5A507997}" sibTransId="{B89EF9F6-A75E-4472-A49A-7F25C12338DD}"/>
    <dgm:cxn modelId="{5743E409-3962-4C0E-A362-D168E6BE8A61}" srcId="{0EF27BF2-8884-46C3-917E-58E6610CF2D2}" destId="{B2950349-69A8-4A5E-9ED6-3FDA517508AF}" srcOrd="1" destOrd="0" parTransId="{E779D24C-1D9F-4BE5-B942-D3082553742E}" sibTransId="{0B5E0F24-F28E-4121-8824-7AFAA9C067DC}"/>
    <dgm:cxn modelId="{06FA2A1E-2AC5-4597-A4F8-A635A0462B0E}" srcId="{BB6BD7A4-F3AE-4ECB-8B5F-9E6AE88E10E6}" destId="{D710862D-18FA-48D2-BD93-02436C592AD3}" srcOrd="0" destOrd="0" parTransId="{175D99C1-2D6E-4A5F-99CE-D97FC1FA3C04}" sibTransId="{98663642-ACC2-4D07-91BA-C02946AD6C32}"/>
    <dgm:cxn modelId="{BDED7D23-BC50-4D9B-8EE1-3F07CAC6161A}" type="presOf" srcId="{35B190AD-B071-4C9C-BC3E-D0E34622347D}" destId="{BE23DE63-4340-4D2F-BC97-2B5518CC5561}" srcOrd="0" destOrd="0" presId="urn:microsoft.com/office/officeart/2005/8/layout/chevron2"/>
    <dgm:cxn modelId="{DC06BD2B-70F8-4FD2-A7C6-A0C6A094A754}" srcId="{975BD332-0BB0-4A6D-9B5E-F55B6FDAF572}" destId="{C596541C-019C-4818-A5EE-8EA84304631A}" srcOrd="1" destOrd="0" parTransId="{BCF0909F-D0D3-465C-ADC7-948B99F56F65}" sibTransId="{6C28AEC5-ACF3-46C1-A377-C9A23ABB15A6}"/>
    <dgm:cxn modelId="{621CDB30-7FF0-4FE0-9634-671542404429}" srcId="{0EF27BF2-8884-46C3-917E-58E6610CF2D2}" destId="{BB6BD7A4-F3AE-4ECB-8B5F-9E6AE88E10E6}" srcOrd="3" destOrd="0" parTransId="{E0AAF690-4FF3-461C-87FF-AF8FE3B3D433}" sibTransId="{A5EBF9B3-E96F-4E70-8269-1AB18A3BD316}"/>
    <dgm:cxn modelId="{7170C131-B499-4D73-894A-4D767E378158}" type="presOf" srcId="{0EF27BF2-8884-46C3-917E-58E6610CF2D2}" destId="{7452C61C-A55D-416E-B274-23B940A4AB3E}" srcOrd="0" destOrd="0" presId="urn:microsoft.com/office/officeart/2005/8/layout/chevron2"/>
    <dgm:cxn modelId="{774DBF36-8FBB-4382-A8D9-2B7ACA0A152A}" srcId="{BB6BD7A4-F3AE-4ECB-8B5F-9E6AE88E10E6}" destId="{04B57657-934A-4217-A4BB-2E1E11CC59CB}" srcOrd="2" destOrd="0" parTransId="{3EF4A5E4-0329-4D09-86E2-DCCE7B2D8C34}" sibTransId="{10EF2DE4-5F2B-46D4-AE2C-5D2C44A57971}"/>
    <dgm:cxn modelId="{AA8D8537-4735-47CB-9EEB-845B3FED45B2}" type="presOf" srcId="{C596541C-019C-4818-A5EE-8EA84304631A}" destId="{7DDA0262-1599-4D93-AC5B-3BC42AFA5FEA}" srcOrd="0" destOrd="1" presId="urn:microsoft.com/office/officeart/2005/8/layout/chevron2"/>
    <dgm:cxn modelId="{1F0D4539-7E81-4AD9-A501-8744501008AD}" type="presOf" srcId="{EA599ABB-15B7-4B29-9113-440498F97312}" destId="{1C91E8C3-35BA-4D72-9AE5-9C732A7919E2}" srcOrd="0" destOrd="1" presId="urn:microsoft.com/office/officeart/2005/8/layout/chevron2"/>
    <dgm:cxn modelId="{8374BE42-B59F-49D8-AC88-FE7B2D177E28}" type="presOf" srcId="{B4A7C0EC-A503-41FC-9E0E-CF7106BE4860}" destId="{7DDA0262-1599-4D93-AC5B-3BC42AFA5FEA}" srcOrd="0" destOrd="0" presId="urn:microsoft.com/office/officeart/2005/8/layout/chevron2"/>
    <dgm:cxn modelId="{50763145-70D9-4A1B-B82F-59488E5C31C6}" srcId="{BB6BD7A4-F3AE-4ECB-8B5F-9E6AE88E10E6}" destId="{9B593D6C-16CE-4A26-9F54-8B273DADBC37}" srcOrd="1" destOrd="0" parTransId="{BED4931F-AD3D-4DBD-BB4B-B2EFE88D878D}" sibTransId="{72069A38-AC56-408A-99ED-86DF4651CE8E}"/>
    <dgm:cxn modelId="{BA315D6C-9A5F-401F-A3BF-E04BCDBDE986}" srcId="{2B13077A-D7DA-448D-BB68-6E4BBA010F5B}" destId="{EA599ABB-15B7-4B29-9113-440498F97312}" srcOrd="1" destOrd="0" parTransId="{87FA42A4-D2A3-4656-87DA-7A12F5BCF4AB}" sibTransId="{B4E14424-8356-4A59-BFD6-43890EB3A959}"/>
    <dgm:cxn modelId="{A2FB8550-8C44-472A-9271-A6CC1A1B7C6A}" srcId="{0EF27BF2-8884-46C3-917E-58E6610CF2D2}" destId="{2B13077A-D7DA-448D-BB68-6E4BBA010F5B}" srcOrd="2" destOrd="0" parTransId="{5DACF081-25AC-4B49-8C41-7D21E66E193D}" sibTransId="{7BF92326-4D7A-4862-84C0-4D35937F6BC7}"/>
    <dgm:cxn modelId="{902B2973-A00A-4B08-A348-14ACB08B1BD3}" srcId="{975BD332-0BB0-4A6D-9B5E-F55B6FDAF572}" destId="{B4A7C0EC-A503-41FC-9E0E-CF7106BE4860}" srcOrd="0" destOrd="0" parTransId="{D411B026-92EC-45B1-8872-FF94B9686AD0}" sibTransId="{38713936-2E6E-43FE-BBDD-4ABD82A3F307}"/>
    <dgm:cxn modelId="{3C8D3274-1D89-41D0-86B8-CCA42322A8CF}" srcId="{B2950349-69A8-4A5E-9ED6-3FDA517508AF}" destId="{41660B5B-E6B8-40FD-89AD-5708F09EF2F7}" srcOrd="0" destOrd="0" parTransId="{14A56B70-0C13-46B2-B521-E83C4625E8FF}" sibTransId="{446380BD-4A56-450D-B3BB-A4A8B84B53B1}"/>
    <dgm:cxn modelId="{38C2BD57-4B88-47FE-B270-A275E5D6095E}" type="presOf" srcId="{26387077-718D-4204-8010-DB3951FCC9C5}" destId="{BE23DE63-4340-4D2F-BC97-2B5518CC5561}" srcOrd="0" destOrd="2" presId="urn:microsoft.com/office/officeart/2005/8/layout/chevron2"/>
    <dgm:cxn modelId="{27E4778A-9C55-4CB2-AE92-2AAB114D7673}" srcId="{0EF27BF2-8884-46C3-917E-58E6610CF2D2}" destId="{975BD332-0BB0-4A6D-9B5E-F55B6FDAF572}" srcOrd="4" destOrd="0" parTransId="{87DC173C-0B10-43D1-A309-2D16D3597591}" sibTransId="{263FA658-FB38-4008-897F-B3915ECC8ECD}"/>
    <dgm:cxn modelId="{2C454293-F437-40CB-A183-0C609AC83CBF}" srcId="{9F198372-26F9-474B-9A28-F56BF5A65F56}" destId="{35B190AD-B071-4C9C-BC3E-D0E34622347D}" srcOrd="0" destOrd="0" parTransId="{FC15AB18-E973-4FB6-BCDB-3C644B431791}" sibTransId="{9DA85585-ED27-4234-99B1-F10B49F204B3}"/>
    <dgm:cxn modelId="{2E554693-16A9-4AAF-A84D-6DA5D4095ADF}" type="presOf" srcId="{B2950349-69A8-4A5E-9ED6-3FDA517508AF}" destId="{676411B9-01F2-405A-8FE3-B5C83E539491}" srcOrd="0" destOrd="0" presId="urn:microsoft.com/office/officeart/2005/8/layout/chevron2"/>
    <dgm:cxn modelId="{27EDE593-0E62-47BE-ABC1-B6EB3A4F128A}" type="presOf" srcId="{BB6BD7A4-F3AE-4ECB-8B5F-9E6AE88E10E6}" destId="{CB7911A3-45FF-45BB-AA0B-626A036BAF6D}" srcOrd="0" destOrd="0" presId="urn:microsoft.com/office/officeart/2005/8/layout/chevron2"/>
    <dgm:cxn modelId="{5010FEA5-537E-427B-80DB-B19413275DA8}" srcId="{0EF27BF2-8884-46C3-917E-58E6610CF2D2}" destId="{9F198372-26F9-474B-9A28-F56BF5A65F56}" srcOrd="0" destOrd="0" parTransId="{938A21FC-9D59-40F8-9757-EB3F2D28D00D}" sibTransId="{2D758FF0-FA04-4A43-8CF4-6A584D825DD3}"/>
    <dgm:cxn modelId="{54DEFEAA-8801-4423-8C0E-4487D28D829D}" srcId="{2B13077A-D7DA-448D-BB68-6E4BBA010F5B}" destId="{656D146D-391A-4CDC-BA5E-349055777F60}" srcOrd="0" destOrd="0" parTransId="{A5C4DC27-1459-43E1-B32D-F688F366F386}" sibTransId="{A38F2DFA-18C8-4931-BAE7-5CAED34A228A}"/>
    <dgm:cxn modelId="{4F5799AB-F585-4309-BC50-0DAEF51E6665}" type="presOf" srcId="{975BD332-0BB0-4A6D-9B5E-F55B6FDAF572}" destId="{8C296761-CE54-4890-9F2F-8EFF1EAA2498}" srcOrd="0" destOrd="0" presId="urn:microsoft.com/office/officeart/2005/8/layout/chevron2"/>
    <dgm:cxn modelId="{5DC0C3B5-C5D3-408B-90DE-F58808C6E987}" type="presOf" srcId="{9F198372-26F9-474B-9A28-F56BF5A65F56}" destId="{CA82BD66-1563-46B5-9B8B-4EB96A6462CB}" srcOrd="0" destOrd="0" presId="urn:microsoft.com/office/officeart/2005/8/layout/chevron2"/>
    <dgm:cxn modelId="{2603B4B6-615E-4DFA-923A-6C92E65F4B0B}" type="presOf" srcId="{2B13077A-D7DA-448D-BB68-6E4BBA010F5B}" destId="{24B64EEB-EE3E-409A-855F-9B76B2C23218}" srcOrd="0" destOrd="0" presId="urn:microsoft.com/office/officeart/2005/8/layout/chevron2"/>
    <dgm:cxn modelId="{CD0129B7-165C-45DD-8D7E-0CF1C105E6A5}" type="presOf" srcId="{D710862D-18FA-48D2-BD93-02436C592AD3}" destId="{26A86ED3-E84B-4E1E-8DF4-EB23FE8997BB}" srcOrd="0" destOrd="0" presId="urn:microsoft.com/office/officeart/2005/8/layout/chevron2"/>
    <dgm:cxn modelId="{46ADB5BD-97F1-4FF1-9522-E69866ABD3CF}" type="presOf" srcId="{04B57657-934A-4217-A4BB-2E1E11CC59CB}" destId="{26A86ED3-E84B-4E1E-8DF4-EB23FE8997BB}" srcOrd="0" destOrd="2" presId="urn:microsoft.com/office/officeart/2005/8/layout/chevron2"/>
    <dgm:cxn modelId="{D0A54FC6-1967-4A5F-B7A2-445BBB541CF3}" type="presOf" srcId="{656D146D-391A-4CDC-BA5E-349055777F60}" destId="{1C91E8C3-35BA-4D72-9AE5-9C732A7919E2}" srcOrd="0" destOrd="0" presId="urn:microsoft.com/office/officeart/2005/8/layout/chevron2"/>
    <dgm:cxn modelId="{599C7ED2-5D1C-4297-BAB2-B95A81DD0F85}" type="presOf" srcId="{274320CA-6A1D-44CB-9FB0-7B2E9BFDF741}" destId="{BE23DE63-4340-4D2F-BC97-2B5518CC5561}" srcOrd="0" destOrd="1" presId="urn:microsoft.com/office/officeart/2005/8/layout/chevron2"/>
    <dgm:cxn modelId="{A155D1ED-0DA1-4BC2-A7DF-11764A1ADE4C}" srcId="{9F198372-26F9-474B-9A28-F56BF5A65F56}" destId="{274320CA-6A1D-44CB-9FB0-7B2E9BFDF741}" srcOrd="1" destOrd="0" parTransId="{6085021D-B952-4ED9-B125-FF4D21A970AB}" sibTransId="{A9591640-0D70-47FB-9791-0E6CEE89F470}"/>
    <dgm:cxn modelId="{EC3FB4F6-D4E3-4CEB-8F02-3CD0163A577C}" type="presOf" srcId="{41660B5B-E6B8-40FD-89AD-5708F09EF2F7}" destId="{52F62446-C6EB-478B-8F2F-4F46E1A18F78}" srcOrd="0" destOrd="0" presId="urn:microsoft.com/office/officeart/2005/8/layout/chevron2"/>
    <dgm:cxn modelId="{6DC6CD24-BEC3-45BF-82EA-4D17098B9813}" type="presParOf" srcId="{7452C61C-A55D-416E-B274-23B940A4AB3E}" destId="{9EF91437-6949-46B3-9D48-A07036A80B26}" srcOrd="0" destOrd="0" presId="urn:microsoft.com/office/officeart/2005/8/layout/chevron2"/>
    <dgm:cxn modelId="{D7B019D9-A4D6-4993-8279-A83770EB29F4}" type="presParOf" srcId="{9EF91437-6949-46B3-9D48-A07036A80B26}" destId="{CA82BD66-1563-46B5-9B8B-4EB96A6462CB}" srcOrd="0" destOrd="0" presId="urn:microsoft.com/office/officeart/2005/8/layout/chevron2"/>
    <dgm:cxn modelId="{222C6F07-E5A2-4DCC-97D4-1C24AE3863EA}" type="presParOf" srcId="{9EF91437-6949-46B3-9D48-A07036A80B26}" destId="{BE23DE63-4340-4D2F-BC97-2B5518CC5561}" srcOrd="1" destOrd="0" presId="urn:microsoft.com/office/officeart/2005/8/layout/chevron2"/>
    <dgm:cxn modelId="{7DF934C5-8B66-46E5-B40A-F28140307FC6}" type="presParOf" srcId="{7452C61C-A55D-416E-B274-23B940A4AB3E}" destId="{417B4FCC-CA47-48DE-8435-6766ED27626E}" srcOrd="1" destOrd="0" presId="urn:microsoft.com/office/officeart/2005/8/layout/chevron2"/>
    <dgm:cxn modelId="{F49166A8-A66F-4231-8579-EDA520F1D4BB}" type="presParOf" srcId="{7452C61C-A55D-416E-B274-23B940A4AB3E}" destId="{36AEE5FE-275F-48F6-BD67-C15E1836092B}" srcOrd="2" destOrd="0" presId="urn:microsoft.com/office/officeart/2005/8/layout/chevron2"/>
    <dgm:cxn modelId="{94EB6C09-5D2A-4F7B-A731-299DE8D7AB9B}" type="presParOf" srcId="{36AEE5FE-275F-48F6-BD67-C15E1836092B}" destId="{676411B9-01F2-405A-8FE3-B5C83E539491}" srcOrd="0" destOrd="0" presId="urn:microsoft.com/office/officeart/2005/8/layout/chevron2"/>
    <dgm:cxn modelId="{3DCFCE5A-A36D-44C7-ACC3-297509F3C783}" type="presParOf" srcId="{36AEE5FE-275F-48F6-BD67-C15E1836092B}" destId="{52F62446-C6EB-478B-8F2F-4F46E1A18F78}" srcOrd="1" destOrd="0" presId="urn:microsoft.com/office/officeart/2005/8/layout/chevron2"/>
    <dgm:cxn modelId="{AB50ABC4-C7F9-4068-8A8A-41F980738246}" type="presParOf" srcId="{7452C61C-A55D-416E-B274-23B940A4AB3E}" destId="{B3BE8F5F-AA9D-4FC1-9231-CD42BFF2A01E}" srcOrd="3" destOrd="0" presId="urn:microsoft.com/office/officeart/2005/8/layout/chevron2"/>
    <dgm:cxn modelId="{7F947848-859C-4D8C-8F0A-BDADCDE76F2D}" type="presParOf" srcId="{7452C61C-A55D-416E-B274-23B940A4AB3E}" destId="{D609ECF5-5137-4D5E-AC05-293630DF7811}" srcOrd="4" destOrd="0" presId="urn:microsoft.com/office/officeart/2005/8/layout/chevron2"/>
    <dgm:cxn modelId="{86BE8939-C74F-4EDD-B0AF-878F6012EF69}" type="presParOf" srcId="{D609ECF5-5137-4D5E-AC05-293630DF7811}" destId="{24B64EEB-EE3E-409A-855F-9B76B2C23218}" srcOrd="0" destOrd="0" presId="urn:microsoft.com/office/officeart/2005/8/layout/chevron2"/>
    <dgm:cxn modelId="{73D44E8A-0787-445D-9D21-F6A3B07B5056}" type="presParOf" srcId="{D609ECF5-5137-4D5E-AC05-293630DF7811}" destId="{1C91E8C3-35BA-4D72-9AE5-9C732A7919E2}" srcOrd="1" destOrd="0" presId="urn:microsoft.com/office/officeart/2005/8/layout/chevron2"/>
    <dgm:cxn modelId="{438EDA3B-1D8C-4B75-9F64-85E42A1E88E8}" type="presParOf" srcId="{7452C61C-A55D-416E-B274-23B940A4AB3E}" destId="{67814C90-0B63-4C98-AACD-93C89E29B4D6}" srcOrd="5" destOrd="0" presId="urn:microsoft.com/office/officeart/2005/8/layout/chevron2"/>
    <dgm:cxn modelId="{D84FE7F7-813A-4A1A-B077-7174868E836E}" type="presParOf" srcId="{7452C61C-A55D-416E-B274-23B940A4AB3E}" destId="{E0980157-0428-4890-AD00-228E8CA06218}" srcOrd="6" destOrd="0" presId="urn:microsoft.com/office/officeart/2005/8/layout/chevron2"/>
    <dgm:cxn modelId="{555117A3-AE5F-4AC5-B3D0-F27F3779ED69}" type="presParOf" srcId="{E0980157-0428-4890-AD00-228E8CA06218}" destId="{CB7911A3-45FF-45BB-AA0B-626A036BAF6D}" srcOrd="0" destOrd="0" presId="urn:microsoft.com/office/officeart/2005/8/layout/chevron2"/>
    <dgm:cxn modelId="{E67636E5-80D0-4840-8F3D-6ED352D8CA8F}" type="presParOf" srcId="{E0980157-0428-4890-AD00-228E8CA06218}" destId="{26A86ED3-E84B-4E1E-8DF4-EB23FE8997BB}" srcOrd="1" destOrd="0" presId="urn:microsoft.com/office/officeart/2005/8/layout/chevron2"/>
    <dgm:cxn modelId="{2790CFF1-50AA-4054-BFBA-627F3000E0A3}" type="presParOf" srcId="{7452C61C-A55D-416E-B274-23B940A4AB3E}" destId="{3BBF00C6-7C4C-4D72-BE2E-BDB6B7E1F585}" srcOrd="7" destOrd="0" presId="urn:microsoft.com/office/officeart/2005/8/layout/chevron2"/>
    <dgm:cxn modelId="{42D241C6-6F94-458A-8802-93A99E56DE2C}" type="presParOf" srcId="{7452C61C-A55D-416E-B274-23B940A4AB3E}" destId="{3F13A69C-3E84-4742-B647-E3961D6F3C3C}" srcOrd="8" destOrd="0" presId="urn:microsoft.com/office/officeart/2005/8/layout/chevron2"/>
    <dgm:cxn modelId="{B6C82381-DFB3-4904-A1F0-2C9099483ADE}" type="presParOf" srcId="{3F13A69C-3E84-4742-B647-E3961D6F3C3C}" destId="{8C296761-CE54-4890-9F2F-8EFF1EAA2498}" srcOrd="0" destOrd="0" presId="urn:microsoft.com/office/officeart/2005/8/layout/chevron2"/>
    <dgm:cxn modelId="{C8A2C23F-8D5F-4247-A8FC-DE8D7CC588E5}" type="presParOf" srcId="{3F13A69C-3E84-4742-B647-E3961D6F3C3C}" destId="{7DDA0262-1599-4D93-AC5B-3BC42AFA5F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5118E-0ADF-4097-907A-F40046B423A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444D024-21BB-4955-B50F-EFA4B168F6FB}">
      <dgm:prSet phldrT="[Tekst]"/>
      <dgm:spPr/>
      <dgm:t>
        <a:bodyPr/>
        <a:lstStyle/>
        <a:p>
          <a:r>
            <a:rPr lang="hr-HR" dirty="0"/>
            <a:t>1483. g.</a:t>
          </a:r>
        </a:p>
      </dgm:t>
    </dgm:pt>
    <dgm:pt modelId="{63461B79-9A4A-43C4-B087-7FB43E3129C2}" type="parTrans" cxnId="{52A0BC76-FD9B-42C0-A21C-97B2FF0C0901}">
      <dgm:prSet/>
      <dgm:spPr/>
      <dgm:t>
        <a:bodyPr/>
        <a:lstStyle/>
        <a:p>
          <a:endParaRPr lang="hr-HR"/>
        </a:p>
      </dgm:t>
    </dgm:pt>
    <dgm:pt modelId="{7C9E74D3-61DC-4DA7-B004-6050F1E7AAD6}" type="sibTrans" cxnId="{52A0BC76-FD9B-42C0-A21C-97B2FF0C0901}">
      <dgm:prSet/>
      <dgm:spPr/>
      <dgm:t>
        <a:bodyPr/>
        <a:lstStyle/>
        <a:p>
          <a:endParaRPr lang="hr-HR"/>
        </a:p>
      </dgm:t>
    </dgm:pt>
    <dgm:pt modelId="{513A655A-EEC7-411B-992E-09DF6F13BD44}">
      <dgm:prSet phldrT="[Tekst]"/>
      <dgm:spPr/>
      <dgm:t>
        <a:bodyPr/>
        <a:lstStyle/>
        <a:p>
          <a:r>
            <a:rPr lang="hr-HR" dirty="0"/>
            <a:t>Misal po zakonu rimskoga dvora / Prvotisak (glagoljica)</a:t>
          </a:r>
        </a:p>
      </dgm:t>
    </dgm:pt>
    <dgm:pt modelId="{2FCE425C-9181-44C3-A005-0FD0BD5925DB}" type="parTrans" cxnId="{6377131B-31D3-462F-8214-F4A27ADDA5B7}">
      <dgm:prSet/>
      <dgm:spPr/>
      <dgm:t>
        <a:bodyPr/>
        <a:lstStyle/>
        <a:p>
          <a:endParaRPr lang="hr-HR"/>
        </a:p>
      </dgm:t>
    </dgm:pt>
    <dgm:pt modelId="{F7B135F3-738F-47EE-9E29-B3C40E18B79E}" type="sibTrans" cxnId="{6377131B-31D3-462F-8214-F4A27ADDA5B7}">
      <dgm:prSet/>
      <dgm:spPr/>
      <dgm:t>
        <a:bodyPr/>
        <a:lstStyle/>
        <a:p>
          <a:endParaRPr lang="hr-HR"/>
        </a:p>
      </dgm:t>
    </dgm:pt>
    <dgm:pt modelId="{D1AF6D18-894C-4626-980D-7562FD3D88A8}">
      <dgm:prSet phldrT="[Tekst]"/>
      <dgm:spPr/>
      <dgm:t>
        <a:bodyPr/>
        <a:lstStyle/>
        <a:p>
          <a:r>
            <a:rPr lang="hr-HR" dirty="0"/>
            <a:t>1491.g.</a:t>
          </a:r>
        </a:p>
      </dgm:t>
    </dgm:pt>
    <dgm:pt modelId="{E1FA5607-93F6-4181-AA85-87BEB9B5CB6F}" type="parTrans" cxnId="{002A4EF3-BCFF-4AED-8040-31F1E75CA0AC}">
      <dgm:prSet/>
      <dgm:spPr/>
      <dgm:t>
        <a:bodyPr/>
        <a:lstStyle/>
        <a:p>
          <a:endParaRPr lang="hr-HR"/>
        </a:p>
      </dgm:t>
    </dgm:pt>
    <dgm:pt modelId="{81FA5BE2-5D54-43AB-A999-C1FC96EBD7C9}" type="sibTrans" cxnId="{002A4EF3-BCFF-4AED-8040-31F1E75CA0AC}">
      <dgm:prSet/>
      <dgm:spPr/>
      <dgm:t>
        <a:bodyPr/>
        <a:lstStyle/>
        <a:p>
          <a:endParaRPr lang="hr-HR"/>
        </a:p>
      </dgm:t>
    </dgm:pt>
    <dgm:pt modelId="{8F663290-B320-4EAF-A220-B1681AC1D53F}">
      <dgm:prSet phldrT="[Tekst]"/>
      <dgm:spPr/>
      <dgm:t>
        <a:bodyPr/>
        <a:lstStyle/>
        <a:p>
          <a:r>
            <a:rPr lang="hr-HR" dirty="0"/>
            <a:t>Brevijar po zakonu rimskoga dvora (glagoljica)</a:t>
          </a:r>
        </a:p>
      </dgm:t>
    </dgm:pt>
    <dgm:pt modelId="{B36213BA-C1B0-4574-A269-1522206AC0A6}" type="parTrans" cxnId="{C3819199-85F9-4951-B81C-BC86DE607EC5}">
      <dgm:prSet/>
      <dgm:spPr/>
      <dgm:t>
        <a:bodyPr/>
        <a:lstStyle/>
        <a:p>
          <a:endParaRPr lang="hr-HR"/>
        </a:p>
      </dgm:t>
    </dgm:pt>
    <dgm:pt modelId="{A094ADC7-3BA6-4992-96E7-5A08AB20DA42}" type="sibTrans" cxnId="{C3819199-85F9-4951-B81C-BC86DE607EC5}">
      <dgm:prSet/>
      <dgm:spPr/>
      <dgm:t>
        <a:bodyPr/>
        <a:lstStyle/>
        <a:p>
          <a:endParaRPr lang="hr-HR"/>
        </a:p>
      </dgm:t>
    </dgm:pt>
    <dgm:pt modelId="{7B9C0144-23FE-4EDB-AA40-C3D9A03457EF}">
      <dgm:prSet phldrT="[Tekst]"/>
      <dgm:spPr/>
      <dgm:t>
        <a:bodyPr/>
        <a:lstStyle/>
        <a:p>
          <a:r>
            <a:rPr lang="hr-HR" dirty="0"/>
            <a:t>1495. g.</a:t>
          </a:r>
        </a:p>
      </dgm:t>
    </dgm:pt>
    <dgm:pt modelId="{B7284DF4-1755-4A99-AC9E-4730F253E476}" type="parTrans" cxnId="{32569570-6E67-44C4-85DB-152DD2492E50}">
      <dgm:prSet/>
      <dgm:spPr/>
      <dgm:t>
        <a:bodyPr/>
        <a:lstStyle/>
        <a:p>
          <a:endParaRPr lang="hr-HR"/>
        </a:p>
      </dgm:t>
    </dgm:pt>
    <dgm:pt modelId="{F93356BF-B7C8-4305-9714-5F365D9A1AB3}" type="sibTrans" cxnId="{32569570-6E67-44C4-85DB-152DD2492E50}">
      <dgm:prSet/>
      <dgm:spPr/>
      <dgm:t>
        <a:bodyPr/>
        <a:lstStyle/>
        <a:p>
          <a:endParaRPr lang="hr-HR"/>
        </a:p>
      </dgm:t>
    </dgm:pt>
    <dgm:pt modelId="{294EAE76-527B-4208-800E-56985361E2D2}">
      <dgm:prSet phldrT="[Tekst]"/>
      <dgm:spPr/>
      <dgm:t>
        <a:bodyPr/>
        <a:lstStyle/>
        <a:p>
          <a:r>
            <a:rPr lang="hr-HR" dirty="0"/>
            <a:t>Lekcionar Bernardina Splićanina (latinica)</a:t>
          </a:r>
        </a:p>
      </dgm:t>
    </dgm:pt>
    <dgm:pt modelId="{EAEA591A-3827-41CF-A771-5A67D8E208A6}" type="parTrans" cxnId="{1CC2988D-2F70-4CBD-86AD-E3A5719D2D0D}">
      <dgm:prSet/>
      <dgm:spPr/>
      <dgm:t>
        <a:bodyPr/>
        <a:lstStyle/>
        <a:p>
          <a:endParaRPr lang="hr-HR"/>
        </a:p>
      </dgm:t>
    </dgm:pt>
    <dgm:pt modelId="{F3B27F76-6C17-43CB-9551-63D111F372B4}" type="sibTrans" cxnId="{1CC2988D-2F70-4CBD-86AD-E3A5719D2D0D}">
      <dgm:prSet/>
      <dgm:spPr/>
      <dgm:t>
        <a:bodyPr/>
        <a:lstStyle/>
        <a:p>
          <a:endParaRPr lang="hr-HR"/>
        </a:p>
      </dgm:t>
    </dgm:pt>
    <dgm:pt modelId="{92AD4E83-0EF8-466A-A257-A6EFD3EF100B}" type="pres">
      <dgm:prSet presAssocID="{7895118E-0ADF-4097-907A-F40046B423AE}" presName="linearFlow" presStyleCnt="0">
        <dgm:presLayoutVars>
          <dgm:dir/>
          <dgm:animLvl val="lvl"/>
          <dgm:resizeHandles val="exact"/>
        </dgm:presLayoutVars>
      </dgm:prSet>
      <dgm:spPr/>
    </dgm:pt>
    <dgm:pt modelId="{C66D4E8A-8463-416E-B1F2-236839DEFBDA}" type="pres">
      <dgm:prSet presAssocID="{8444D024-21BB-4955-B50F-EFA4B168F6FB}" presName="composite" presStyleCnt="0"/>
      <dgm:spPr/>
    </dgm:pt>
    <dgm:pt modelId="{7CB68511-92E3-4C85-A7D2-39E61D8E59BA}" type="pres">
      <dgm:prSet presAssocID="{8444D024-21BB-4955-B50F-EFA4B168F6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9E13DEF-19E9-43EE-BA5A-DD4BABB7ACD3}" type="pres">
      <dgm:prSet presAssocID="{8444D024-21BB-4955-B50F-EFA4B168F6FB}" presName="descendantText" presStyleLbl="alignAcc1" presStyleIdx="0" presStyleCnt="3">
        <dgm:presLayoutVars>
          <dgm:bulletEnabled val="1"/>
        </dgm:presLayoutVars>
      </dgm:prSet>
      <dgm:spPr/>
    </dgm:pt>
    <dgm:pt modelId="{8CBD02F1-2443-4930-90F8-A4F2B3B60034}" type="pres">
      <dgm:prSet presAssocID="{7C9E74D3-61DC-4DA7-B004-6050F1E7AAD6}" presName="sp" presStyleCnt="0"/>
      <dgm:spPr/>
    </dgm:pt>
    <dgm:pt modelId="{05258085-AC5E-49FC-B3B9-A8B4B6AF35BC}" type="pres">
      <dgm:prSet presAssocID="{D1AF6D18-894C-4626-980D-7562FD3D88A8}" presName="composite" presStyleCnt="0"/>
      <dgm:spPr/>
    </dgm:pt>
    <dgm:pt modelId="{6A873AFD-3482-4582-9462-8573070B4AC1}" type="pres">
      <dgm:prSet presAssocID="{D1AF6D18-894C-4626-980D-7562FD3D88A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A5C79AE-E0F7-4ACE-9574-F4577DFD9750}" type="pres">
      <dgm:prSet presAssocID="{D1AF6D18-894C-4626-980D-7562FD3D88A8}" presName="descendantText" presStyleLbl="alignAcc1" presStyleIdx="1" presStyleCnt="3">
        <dgm:presLayoutVars>
          <dgm:bulletEnabled val="1"/>
        </dgm:presLayoutVars>
      </dgm:prSet>
      <dgm:spPr/>
    </dgm:pt>
    <dgm:pt modelId="{242D929D-A6BF-4622-97A1-8D314CDFA18D}" type="pres">
      <dgm:prSet presAssocID="{81FA5BE2-5D54-43AB-A999-C1FC96EBD7C9}" presName="sp" presStyleCnt="0"/>
      <dgm:spPr/>
    </dgm:pt>
    <dgm:pt modelId="{9BC40E90-B926-4496-867D-B9E800D4585F}" type="pres">
      <dgm:prSet presAssocID="{7B9C0144-23FE-4EDB-AA40-C3D9A03457EF}" presName="composite" presStyleCnt="0"/>
      <dgm:spPr/>
    </dgm:pt>
    <dgm:pt modelId="{EBDC989E-0DAC-47B1-8E3D-A32B47FE9C77}" type="pres">
      <dgm:prSet presAssocID="{7B9C0144-23FE-4EDB-AA40-C3D9A03457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2D0030-44C6-40F6-AA59-237CA935DFCA}" type="pres">
      <dgm:prSet presAssocID="{7B9C0144-23FE-4EDB-AA40-C3D9A03457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377131B-31D3-462F-8214-F4A27ADDA5B7}" srcId="{8444D024-21BB-4955-B50F-EFA4B168F6FB}" destId="{513A655A-EEC7-411B-992E-09DF6F13BD44}" srcOrd="0" destOrd="0" parTransId="{2FCE425C-9181-44C3-A005-0FD0BD5925DB}" sibTransId="{F7B135F3-738F-47EE-9E29-B3C40E18B79E}"/>
    <dgm:cxn modelId="{E8F01021-A2A5-4B68-845A-7FFAFC9668CA}" type="presOf" srcId="{8F663290-B320-4EAF-A220-B1681AC1D53F}" destId="{FA5C79AE-E0F7-4ACE-9574-F4577DFD9750}" srcOrd="0" destOrd="0" presId="urn:microsoft.com/office/officeart/2005/8/layout/chevron2"/>
    <dgm:cxn modelId="{13EAB049-A222-4BCF-8882-B6B7DCBCF698}" type="presOf" srcId="{7B9C0144-23FE-4EDB-AA40-C3D9A03457EF}" destId="{EBDC989E-0DAC-47B1-8E3D-A32B47FE9C77}" srcOrd="0" destOrd="0" presId="urn:microsoft.com/office/officeart/2005/8/layout/chevron2"/>
    <dgm:cxn modelId="{32569570-6E67-44C4-85DB-152DD2492E50}" srcId="{7895118E-0ADF-4097-907A-F40046B423AE}" destId="{7B9C0144-23FE-4EDB-AA40-C3D9A03457EF}" srcOrd="2" destOrd="0" parTransId="{B7284DF4-1755-4A99-AC9E-4730F253E476}" sibTransId="{F93356BF-B7C8-4305-9714-5F365D9A1AB3}"/>
    <dgm:cxn modelId="{52A0BC76-FD9B-42C0-A21C-97B2FF0C0901}" srcId="{7895118E-0ADF-4097-907A-F40046B423AE}" destId="{8444D024-21BB-4955-B50F-EFA4B168F6FB}" srcOrd="0" destOrd="0" parTransId="{63461B79-9A4A-43C4-B087-7FB43E3129C2}" sibTransId="{7C9E74D3-61DC-4DA7-B004-6050F1E7AAD6}"/>
    <dgm:cxn modelId="{04FE7258-E6B1-4847-B49D-C6638F029AF3}" type="presOf" srcId="{513A655A-EEC7-411B-992E-09DF6F13BD44}" destId="{C9E13DEF-19E9-43EE-BA5A-DD4BABB7ACD3}" srcOrd="0" destOrd="0" presId="urn:microsoft.com/office/officeart/2005/8/layout/chevron2"/>
    <dgm:cxn modelId="{3844D184-945C-4245-A197-938040107C3D}" type="presOf" srcId="{8444D024-21BB-4955-B50F-EFA4B168F6FB}" destId="{7CB68511-92E3-4C85-A7D2-39E61D8E59BA}" srcOrd="0" destOrd="0" presId="urn:microsoft.com/office/officeart/2005/8/layout/chevron2"/>
    <dgm:cxn modelId="{1CC2988D-2F70-4CBD-86AD-E3A5719D2D0D}" srcId="{7B9C0144-23FE-4EDB-AA40-C3D9A03457EF}" destId="{294EAE76-527B-4208-800E-56985361E2D2}" srcOrd="0" destOrd="0" parTransId="{EAEA591A-3827-41CF-A771-5A67D8E208A6}" sibTransId="{F3B27F76-6C17-43CB-9551-63D111F372B4}"/>
    <dgm:cxn modelId="{C3819199-85F9-4951-B81C-BC86DE607EC5}" srcId="{D1AF6D18-894C-4626-980D-7562FD3D88A8}" destId="{8F663290-B320-4EAF-A220-B1681AC1D53F}" srcOrd="0" destOrd="0" parTransId="{B36213BA-C1B0-4574-A269-1522206AC0A6}" sibTransId="{A094ADC7-3BA6-4992-96E7-5A08AB20DA42}"/>
    <dgm:cxn modelId="{06A7DBD0-47B4-4C80-8E49-027D56A69C16}" type="presOf" srcId="{294EAE76-527B-4208-800E-56985361E2D2}" destId="{5C2D0030-44C6-40F6-AA59-237CA935DFCA}" srcOrd="0" destOrd="0" presId="urn:microsoft.com/office/officeart/2005/8/layout/chevron2"/>
    <dgm:cxn modelId="{002A4EF3-BCFF-4AED-8040-31F1E75CA0AC}" srcId="{7895118E-0ADF-4097-907A-F40046B423AE}" destId="{D1AF6D18-894C-4626-980D-7562FD3D88A8}" srcOrd="1" destOrd="0" parTransId="{E1FA5607-93F6-4181-AA85-87BEB9B5CB6F}" sibTransId="{81FA5BE2-5D54-43AB-A999-C1FC96EBD7C9}"/>
    <dgm:cxn modelId="{55B53AFB-DA5B-4AD6-8E68-E846B4B4E55F}" type="presOf" srcId="{7895118E-0ADF-4097-907A-F40046B423AE}" destId="{92AD4E83-0EF8-466A-A257-A6EFD3EF100B}" srcOrd="0" destOrd="0" presId="urn:microsoft.com/office/officeart/2005/8/layout/chevron2"/>
    <dgm:cxn modelId="{E9FEA1FE-0A90-4B4D-932C-F9CFC81B24EE}" type="presOf" srcId="{D1AF6D18-894C-4626-980D-7562FD3D88A8}" destId="{6A873AFD-3482-4582-9462-8573070B4AC1}" srcOrd="0" destOrd="0" presId="urn:microsoft.com/office/officeart/2005/8/layout/chevron2"/>
    <dgm:cxn modelId="{D4172B3D-2E02-43A7-A4B4-76F1B126C070}" type="presParOf" srcId="{92AD4E83-0EF8-466A-A257-A6EFD3EF100B}" destId="{C66D4E8A-8463-416E-B1F2-236839DEFBDA}" srcOrd="0" destOrd="0" presId="urn:microsoft.com/office/officeart/2005/8/layout/chevron2"/>
    <dgm:cxn modelId="{5E2466A5-183F-4481-8F01-37B9ECB6ED0B}" type="presParOf" srcId="{C66D4E8A-8463-416E-B1F2-236839DEFBDA}" destId="{7CB68511-92E3-4C85-A7D2-39E61D8E59BA}" srcOrd="0" destOrd="0" presId="urn:microsoft.com/office/officeart/2005/8/layout/chevron2"/>
    <dgm:cxn modelId="{61902B65-1BDA-4E2A-A0AD-B309FD2A0792}" type="presParOf" srcId="{C66D4E8A-8463-416E-B1F2-236839DEFBDA}" destId="{C9E13DEF-19E9-43EE-BA5A-DD4BABB7ACD3}" srcOrd="1" destOrd="0" presId="urn:microsoft.com/office/officeart/2005/8/layout/chevron2"/>
    <dgm:cxn modelId="{62486F9D-6D48-4CF1-9910-28909607FAC5}" type="presParOf" srcId="{92AD4E83-0EF8-466A-A257-A6EFD3EF100B}" destId="{8CBD02F1-2443-4930-90F8-A4F2B3B60034}" srcOrd="1" destOrd="0" presId="urn:microsoft.com/office/officeart/2005/8/layout/chevron2"/>
    <dgm:cxn modelId="{1538AC58-8C7A-4B20-94FD-5E4C51244B65}" type="presParOf" srcId="{92AD4E83-0EF8-466A-A257-A6EFD3EF100B}" destId="{05258085-AC5E-49FC-B3B9-A8B4B6AF35BC}" srcOrd="2" destOrd="0" presId="urn:microsoft.com/office/officeart/2005/8/layout/chevron2"/>
    <dgm:cxn modelId="{8E3B19A5-2C6E-4C7D-8C14-641B6BC93D10}" type="presParOf" srcId="{05258085-AC5E-49FC-B3B9-A8B4B6AF35BC}" destId="{6A873AFD-3482-4582-9462-8573070B4AC1}" srcOrd="0" destOrd="0" presId="urn:microsoft.com/office/officeart/2005/8/layout/chevron2"/>
    <dgm:cxn modelId="{C015BD96-CA59-469A-B7E5-B80909E8FC65}" type="presParOf" srcId="{05258085-AC5E-49FC-B3B9-A8B4B6AF35BC}" destId="{FA5C79AE-E0F7-4ACE-9574-F4577DFD9750}" srcOrd="1" destOrd="0" presId="urn:microsoft.com/office/officeart/2005/8/layout/chevron2"/>
    <dgm:cxn modelId="{1534F6CB-94CE-40E3-A470-2C4362153FE0}" type="presParOf" srcId="{92AD4E83-0EF8-466A-A257-A6EFD3EF100B}" destId="{242D929D-A6BF-4622-97A1-8D314CDFA18D}" srcOrd="3" destOrd="0" presId="urn:microsoft.com/office/officeart/2005/8/layout/chevron2"/>
    <dgm:cxn modelId="{C9CDEC51-9F66-4880-9B6A-94710B0E7B63}" type="presParOf" srcId="{92AD4E83-0EF8-466A-A257-A6EFD3EF100B}" destId="{9BC40E90-B926-4496-867D-B9E800D4585F}" srcOrd="4" destOrd="0" presId="urn:microsoft.com/office/officeart/2005/8/layout/chevron2"/>
    <dgm:cxn modelId="{8969B864-0EB4-4A70-A97A-D71992A11CD5}" type="presParOf" srcId="{9BC40E90-B926-4496-867D-B9E800D4585F}" destId="{EBDC989E-0DAC-47B1-8E3D-A32B47FE9C77}" srcOrd="0" destOrd="0" presId="urn:microsoft.com/office/officeart/2005/8/layout/chevron2"/>
    <dgm:cxn modelId="{D355A36D-AE86-4C60-B09F-997C3B2B42BB}" type="presParOf" srcId="{9BC40E90-B926-4496-867D-B9E800D4585F}" destId="{5C2D0030-44C6-40F6-AA59-237CA935DF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27BF2-8884-46C3-917E-58E6610CF2D2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9F198372-26F9-474B-9A28-F56BF5A65F56}">
      <dgm:prSet phldrT="[Tekst]"/>
      <dgm:spPr/>
      <dgm:t>
        <a:bodyPr/>
        <a:lstStyle/>
        <a:p>
          <a:r>
            <a:rPr lang="hr-HR" dirty="0"/>
            <a:t>16.st</a:t>
          </a:r>
        </a:p>
      </dgm:t>
    </dgm:pt>
    <dgm:pt modelId="{938A21FC-9D59-40F8-9757-EB3F2D28D00D}" type="parTrans" cxnId="{5010FEA5-537E-427B-80DB-B19413275DA8}">
      <dgm:prSet/>
      <dgm:spPr/>
      <dgm:t>
        <a:bodyPr/>
        <a:lstStyle/>
        <a:p>
          <a:endParaRPr lang="hr-HR"/>
        </a:p>
      </dgm:t>
    </dgm:pt>
    <dgm:pt modelId="{2D758FF0-FA04-4A43-8CF4-6A584D825DD3}" type="sibTrans" cxnId="{5010FEA5-537E-427B-80DB-B19413275DA8}">
      <dgm:prSet/>
      <dgm:spPr/>
      <dgm:t>
        <a:bodyPr/>
        <a:lstStyle/>
        <a:p>
          <a:endParaRPr lang="hr-HR"/>
        </a:p>
      </dgm:t>
    </dgm:pt>
    <dgm:pt modelId="{35B190AD-B071-4C9C-BC3E-D0E34622347D}">
      <dgm:prSet phldrT="[Tekst]" custT="1"/>
      <dgm:spPr/>
      <dgm:t>
        <a:bodyPr/>
        <a:lstStyle/>
        <a:p>
          <a:pPr algn="just"/>
          <a:r>
            <a:rPr lang="hr-HR" sz="1400" b="1" dirty="0"/>
            <a:t>Faust Vrančić, </a:t>
          </a:r>
          <a:r>
            <a:rPr lang="hr-HR" sz="1400" b="0" dirty="0"/>
            <a:t>Rječnik pet najuglednijih europskih jezika: latinskoga, talijanskoga, njemačkoga, dalmatinskoga i mađarskoga, Venecija, 1595.</a:t>
          </a:r>
        </a:p>
      </dgm:t>
    </dgm:pt>
    <dgm:pt modelId="{FC15AB18-E973-4FB6-BCDB-3C644B431791}" type="parTrans" cxnId="{2C454293-F437-40CB-A183-0C609AC83CBF}">
      <dgm:prSet/>
      <dgm:spPr/>
      <dgm:t>
        <a:bodyPr/>
        <a:lstStyle/>
        <a:p>
          <a:endParaRPr lang="hr-HR"/>
        </a:p>
      </dgm:t>
    </dgm:pt>
    <dgm:pt modelId="{9DA85585-ED27-4234-99B1-F10B49F204B3}" type="sibTrans" cxnId="{2C454293-F437-40CB-A183-0C609AC83CBF}">
      <dgm:prSet/>
      <dgm:spPr/>
      <dgm:t>
        <a:bodyPr/>
        <a:lstStyle/>
        <a:p>
          <a:endParaRPr lang="hr-HR"/>
        </a:p>
      </dgm:t>
    </dgm:pt>
    <dgm:pt modelId="{B2950349-69A8-4A5E-9ED6-3FDA517508AF}">
      <dgm:prSet phldrT="[Tekst]"/>
      <dgm:spPr/>
      <dgm:t>
        <a:bodyPr/>
        <a:lstStyle/>
        <a:p>
          <a:r>
            <a:rPr lang="hr-HR" dirty="0"/>
            <a:t>17.st</a:t>
          </a:r>
        </a:p>
      </dgm:t>
    </dgm:pt>
    <dgm:pt modelId="{E779D24C-1D9F-4BE5-B942-D3082553742E}" type="parTrans" cxnId="{5743E409-3962-4C0E-A362-D168E6BE8A61}">
      <dgm:prSet/>
      <dgm:spPr/>
      <dgm:t>
        <a:bodyPr/>
        <a:lstStyle/>
        <a:p>
          <a:endParaRPr lang="hr-HR"/>
        </a:p>
      </dgm:t>
    </dgm:pt>
    <dgm:pt modelId="{0B5E0F24-F28E-4121-8824-7AFAA9C067DC}" type="sibTrans" cxnId="{5743E409-3962-4C0E-A362-D168E6BE8A61}">
      <dgm:prSet/>
      <dgm:spPr/>
      <dgm:t>
        <a:bodyPr/>
        <a:lstStyle/>
        <a:p>
          <a:endParaRPr lang="hr-HR"/>
        </a:p>
      </dgm:t>
    </dgm:pt>
    <dgm:pt modelId="{41660B5B-E6B8-40FD-89AD-5708F09EF2F7}">
      <dgm:prSet phldrT="[Tekst]" custT="1"/>
      <dgm:spPr/>
      <dgm:t>
        <a:bodyPr/>
        <a:lstStyle/>
        <a:p>
          <a:pPr algn="l"/>
          <a:r>
            <a:rPr lang="hr-HR" sz="1400" b="1" dirty="0"/>
            <a:t>Bartol Kašić</a:t>
          </a:r>
          <a:r>
            <a:rPr lang="hr-HR" sz="1400" b="0" dirty="0"/>
            <a:t>, </a:t>
          </a:r>
          <a:r>
            <a:rPr lang="hr-HR" sz="1400" b="0" dirty="0" err="1"/>
            <a:t>Institutionum</a:t>
          </a:r>
          <a:r>
            <a:rPr lang="hr-HR" sz="1400" b="0" dirty="0"/>
            <a:t> </a:t>
          </a:r>
          <a:r>
            <a:rPr lang="hr-HR" sz="1400" b="0" dirty="0" err="1"/>
            <a:t>linguae</a:t>
          </a:r>
          <a:r>
            <a:rPr lang="hr-HR" sz="1400" b="0" dirty="0"/>
            <a:t> </a:t>
          </a:r>
          <a:r>
            <a:rPr lang="hr-HR" sz="1400" b="0" dirty="0" err="1"/>
            <a:t>lllyricae</a:t>
          </a:r>
          <a:r>
            <a:rPr lang="hr-HR" sz="1400" b="0" dirty="0"/>
            <a:t> libri duo (Osnove ilirskoga jezika u dvije knjige), Rim, 1604. prva hrvatska gramatika,  pisana latinskim jezikom,  jezik štokavsko-čakavske književnosti, </a:t>
          </a:r>
          <a:r>
            <a:rPr lang="hr-HR" sz="1400" b="0" dirty="0" err="1"/>
            <a:t>Kašićeva</a:t>
          </a:r>
          <a:r>
            <a:rPr lang="hr-HR" sz="1400" b="0" dirty="0"/>
            <a:t> vremena</a:t>
          </a:r>
        </a:p>
      </dgm:t>
    </dgm:pt>
    <dgm:pt modelId="{14A56B70-0C13-46B2-B521-E83C4625E8FF}" type="parTrans" cxnId="{3C8D3274-1D89-41D0-86B8-CCA42322A8CF}">
      <dgm:prSet/>
      <dgm:spPr/>
      <dgm:t>
        <a:bodyPr/>
        <a:lstStyle/>
        <a:p>
          <a:endParaRPr lang="hr-HR"/>
        </a:p>
      </dgm:t>
    </dgm:pt>
    <dgm:pt modelId="{446380BD-4A56-450D-B3BB-A4A8B84B53B1}" type="sibTrans" cxnId="{3C8D3274-1D89-41D0-86B8-CCA42322A8CF}">
      <dgm:prSet/>
      <dgm:spPr/>
      <dgm:t>
        <a:bodyPr/>
        <a:lstStyle/>
        <a:p>
          <a:endParaRPr lang="hr-HR"/>
        </a:p>
      </dgm:t>
    </dgm:pt>
    <dgm:pt modelId="{975BD332-0BB0-4A6D-9B5E-F55B6FDAF572}">
      <dgm:prSet/>
      <dgm:spPr/>
      <dgm:t>
        <a:bodyPr/>
        <a:lstStyle/>
        <a:p>
          <a:r>
            <a:rPr lang="hr-HR" dirty="0"/>
            <a:t>18.st.</a:t>
          </a:r>
        </a:p>
      </dgm:t>
    </dgm:pt>
    <dgm:pt modelId="{87DC173C-0B10-43D1-A309-2D16D3597591}" type="parTrans" cxnId="{27E4778A-9C55-4CB2-AE92-2AAB114D7673}">
      <dgm:prSet/>
      <dgm:spPr/>
      <dgm:t>
        <a:bodyPr/>
        <a:lstStyle/>
        <a:p>
          <a:endParaRPr lang="hr-HR"/>
        </a:p>
      </dgm:t>
    </dgm:pt>
    <dgm:pt modelId="{263FA658-FB38-4008-897F-B3915ECC8ECD}" type="sibTrans" cxnId="{27E4778A-9C55-4CB2-AE92-2AAB114D7673}">
      <dgm:prSet/>
      <dgm:spPr/>
      <dgm:t>
        <a:bodyPr/>
        <a:lstStyle/>
        <a:p>
          <a:endParaRPr lang="hr-HR"/>
        </a:p>
      </dgm:t>
    </dgm:pt>
    <dgm:pt modelId="{B4A7C0EC-A503-41FC-9E0E-CF7106BE4860}">
      <dgm:prSet custT="1"/>
      <dgm:spPr/>
      <dgm:t>
        <a:bodyPr/>
        <a:lstStyle/>
        <a:p>
          <a:endParaRPr lang="hr-HR" sz="1400" dirty="0"/>
        </a:p>
      </dgm:t>
    </dgm:pt>
    <dgm:pt modelId="{D411B026-92EC-45B1-8872-FF94B9686AD0}" type="parTrans" cxnId="{902B2973-A00A-4B08-A348-14ACB08B1BD3}">
      <dgm:prSet/>
      <dgm:spPr/>
      <dgm:t>
        <a:bodyPr/>
        <a:lstStyle/>
        <a:p>
          <a:endParaRPr lang="hr-HR"/>
        </a:p>
      </dgm:t>
    </dgm:pt>
    <dgm:pt modelId="{38713936-2E6E-43FE-BBDD-4ABD82A3F307}" type="sibTrans" cxnId="{902B2973-A00A-4B08-A348-14ACB08B1BD3}">
      <dgm:prSet/>
      <dgm:spPr/>
      <dgm:t>
        <a:bodyPr/>
        <a:lstStyle/>
        <a:p>
          <a:endParaRPr lang="hr-HR"/>
        </a:p>
      </dgm:t>
    </dgm:pt>
    <dgm:pt modelId="{663DB157-4A9A-45EC-AB71-0CC75F1CB1F4}">
      <dgm:prSet custT="1"/>
      <dgm:spPr/>
      <dgm:t>
        <a:bodyPr/>
        <a:lstStyle/>
        <a:p>
          <a:pPr algn="just"/>
          <a:r>
            <a:rPr lang="hr-HR" sz="1400" b="0" dirty="0"/>
            <a:t>prvi hrvatski rječnik,  petojezični rječnik, osnovica: uglavnom čakavska</a:t>
          </a:r>
        </a:p>
      </dgm:t>
    </dgm:pt>
    <dgm:pt modelId="{67E86ED5-6BD2-4887-AF69-3E0589DBBC80}" type="parTrans" cxnId="{95B246F7-66A0-4FFA-B24C-55FFBBC5E7B9}">
      <dgm:prSet/>
      <dgm:spPr/>
      <dgm:t>
        <a:bodyPr/>
        <a:lstStyle/>
        <a:p>
          <a:endParaRPr lang="hr-HR"/>
        </a:p>
      </dgm:t>
    </dgm:pt>
    <dgm:pt modelId="{71B87C30-2B42-4F07-B79B-7334EDA51805}" type="sibTrans" cxnId="{95B246F7-66A0-4FFA-B24C-55FFBBC5E7B9}">
      <dgm:prSet/>
      <dgm:spPr/>
      <dgm:t>
        <a:bodyPr/>
        <a:lstStyle/>
        <a:p>
          <a:endParaRPr lang="hr-HR"/>
        </a:p>
      </dgm:t>
    </dgm:pt>
    <dgm:pt modelId="{95354F6A-C4D4-403A-B86B-D21CFF2367BA}">
      <dgm:prSet custT="1"/>
      <dgm:spPr/>
      <dgm:t>
        <a:bodyPr/>
        <a:lstStyle/>
        <a:p>
          <a:pPr algn="l"/>
          <a:r>
            <a:rPr lang="nn-NO" sz="1400" b="1" dirty="0"/>
            <a:t>Juraj Habdelić</a:t>
          </a:r>
          <a:r>
            <a:rPr lang="nn-NO" sz="1400" b="0" dirty="0"/>
            <a:t>, Dictionar ili rečislovenske, Graz, 1670.</a:t>
          </a:r>
          <a:r>
            <a:rPr lang="hr-HR" sz="1400" b="0" dirty="0"/>
            <a:t>;  hrvatsko-latinski rječnik, kajkavsko narječje</a:t>
          </a:r>
        </a:p>
      </dgm:t>
    </dgm:pt>
    <dgm:pt modelId="{06BA6753-8F33-445B-BD3E-357992AAE67D}" type="parTrans" cxnId="{1394E8E4-8A69-4AC0-A32C-700786C29EE2}">
      <dgm:prSet/>
      <dgm:spPr/>
      <dgm:t>
        <a:bodyPr/>
        <a:lstStyle/>
        <a:p>
          <a:endParaRPr lang="hr-HR"/>
        </a:p>
      </dgm:t>
    </dgm:pt>
    <dgm:pt modelId="{BB4EDC88-64F7-4773-893B-70B9C9B9C4E9}" type="sibTrans" cxnId="{1394E8E4-8A69-4AC0-A32C-700786C29EE2}">
      <dgm:prSet/>
      <dgm:spPr/>
      <dgm:t>
        <a:bodyPr/>
        <a:lstStyle/>
        <a:p>
          <a:endParaRPr lang="hr-HR"/>
        </a:p>
      </dgm:t>
    </dgm:pt>
    <dgm:pt modelId="{D99807E3-FBB8-465F-8B16-82F5F169B20A}">
      <dgm:prSet custT="1"/>
      <dgm:spPr/>
      <dgm:t>
        <a:bodyPr/>
        <a:lstStyle/>
        <a:p>
          <a:pPr algn="l"/>
          <a:r>
            <a:rPr lang="hr-HR" sz="1400" b="1" dirty="0"/>
            <a:t>Jakov Mikalja</a:t>
          </a:r>
          <a:r>
            <a:rPr lang="hr-HR" sz="1400" b="0" dirty="0"/>
            <a:t>, Blago jezika slovinskoga (Loreto, 1649.- Ancona, 1651.), trojezični hrvatsko-latinsko-talijanski rječnik;  osnovica; jezik dubrovačko-dalmatinskoga područja u 17. stoljeću.</a:t>
          </a:r>
        </a:p>
      </dgm:t>
    </dgm:pt>
    <dgm:pt modelId="{B1F28F84-449D-46C3-AD54-2F0482E527DC}" type="parTrans" cxnId="{306B24C6-9A0E-4407-9CB7-49563E4339B6}">
      <dgm:prSet/>
      <dgm:spPr/>
      <dgm:t>
        <a:bodyPr/>
        <a:lstStyle/>
        <a:p>
          <a:endParaRPr lang="hr-HR"/>
        </a:p>
      </dgm:t>
    </dgm:pt>
    <dgm:pt modelId="{EB4615A5-BA9C-4ED1-9997-69A0E5820F42}" type="sibTrans" cxnId="{306B24C6-9A0E-4407-9CB7-49563E4339B6}">
      <dgm:prSet/>
      <dgm:spPr/>
      <dgm:t>
        <a:bodyPr/>
        <a:lstStyle/>
        <a:p>
          <a:endParaRPr lang="hr-HR"/>
        </a:p>
      </dgm:t>
    </dgm:pt>
    <dgm:pt modelId="{DC855CA4-238A-4A14-B90C-BFE8C9530CCA}">
      <dgm:prSet custT="1"/>
      <dgm:spPr/>
      <dgm:t>
        <a:bodyPr/>
        <a:lstStyle/>
        <a:p>
          <a:pPr algn="l"/>
          <a:r>
            <a:rPr lang="hr-HR" sz="1400" b="1" dirty="0"/>
            <a:t>Ivan Belostenec</a:t>
          </a:r>
          <a:r>
            <a:rPr lang="hr-HR" sz="1400" b="0" dirty="0"/>
            <a:t>, Gazophylacium seu latino-illyricorum onomatum aerarium (</a:t>
          </a:r>
          <a:r>
            <a:rPr lang="hr-HR" sz="1400" b="0" dirty="0" err="1"/>
            <a:t>Gazofilacij</a:t>
          </a:r>
          <a:r>
            <a:rPr lang="hr-HR" sz="1400" b="0" dirty="0"/>
            <a:t> ili Riznica latinsko-ilirskih imena), nastao u drugoj polovici 17. stoljeća; objavljen u Zagrebu 1740.,  najvažnije djelo starije hrvatske leksikografije, koncepcija ozaljskoga književnog kruga</a:t>
          </a:r>
        </a:p>
      </dgm:t>
    </dgm:pt>
    <dgm:pt modelId="{B1DA0026-DCDD-48B4-8C9E-0B25ED23A3DF}" type="parTrans" cxnId="{D3FAD1D6-9EB7-428C-A293-F909EC1D1313}">
      <dgm:prSet/>
      <dgm:spPr/>
      <dgm:t>
        <a:bodyPr/>
        <a:lstStyle/>
        <a:p>
          <a:endParaRPr lang="hr-HR"/>
        </a:p>
      </dgm:t>
    </dgm:pt>
    <dgm:pt modelId="{279119F2-54D0-444F-9EC4-352AC09EEE88}" type="sibTrans" cxnId="{D3FAD1D6-9EB7-428C-A293-F909EC1D1313}">
      <dgm:prSet/>
      <dgm:spPr/>
      <dgm:t>
        <a:bodyPr/>
        <a:lstStyle/>
        <a:p>
          <a:endParaRPr lang="hr-HR"/>
        </a:p>
      </dgm:t>
    </dgm:pt>
    <dgm:pt modelId="{0845CF1D-7B5C-44FF-9632-D744F62C580B}">
      <dgm:prSet custT="1"/>
      <dgm:spPr/>
      <dgm:t>
        <a:bodyPr/>
        <a:lstStyle/>
        <a:p>
          <a:pPr algn="l"/>
          <a:r>
            <a:rPr lang="hr-HR" sz="1400" b="1" dirty="0"/>
            <a:t>OZALJSKI KNJIŽEVNO-JEZIČNI KRUG (17. ST.), </a:t>
          </a:r>
          <a:r>
            <a:rPr lang="hr-HR" sz="1400" b="0" dirty="0"/>
            <a:t> Ivan Belostenec najznačajniji je leksikograf tog kruga, hibridni književni jezik, razumljiv govornicima svih triju narječja, osnovica mu je </a:t>
          </a:r>
          <a:r>
            <a:rPr lang="hr-HR" sz="1400" b="0" dirty="0" err="1"/>
            <a:t>tronarječna</a:t>
          </a:r>
          <a:r>
            <a:rPr lang="hr-HR" sz="1400" b="0" dirty="0"/>
            <a:t>, prestaje djelovanjem smrću Petra Zrinskoga i Frana Krste Frankopana 1671. godine</a:t>
          </a:r>
        </a:p>
      </dgm:t>
    </dgm:pt>
    <dgm:pt modelId="{EC948709-9116-49D2-87FF-BB38C0957392}" type="parTrans" cxnId="{619858EC-B863-457A-879F-4892DDCA1BD2}">
      <dgm:prSet/>
      <dgm:spPr/>
      <dgm:t>
        <a:bodyPr/>
        <a:lstStyle/>
        <a:p>
          <a:endParaRPr lang="hr-HR"/>
        </a:p>
      </dgm:t>
    </dgm:pt>
    <dgm:pt modelId="{448CF8FA-9E3B-4D20-831C-4043C8E0FD3A}" type="sibTrans" cxnId="{619858EC-B863-457A-879F-4892DDCA1BD2}">
      <dgm:prSet/>
      <dgm:spPr/>
      <dgm:t>
        <a:bodyPr/>
        <a:lstStyle/>
        <a:p>
          <a:endParaRPr lang="hr-HR"/>
        </a:p>
      </dgm:t>
    </dgm:pt>
    <dgm:pt modelId="{D92B01B2-1918-4779-A891-C832A021CCA3}">
      <dgm:prSet custT="1"/>
      <dgm:spPr/>
      <dgm:t>
        <a:bodyPr/>
        <a:lstStyle/>
        <a:p>
          <a:r>
            <a:rPr lang="it-IT" sz="1400" b="1" dirty="0"/>
            <a:t>Ardelio Della Bella</a:t>
          </a:r>
          <a:r>
            <a:rPr lang="it-IT" sz="1400" dirty="0"/>
            <a:t>, Dizionario Italiano, Latino, lllyrico (Talijansko-latinsko-ilirski </a:t>
          </a:r>
          <a:r>
            <a:rPr lang="it-IT" sz="1400" dirty="0" err="1"/>
            <a:t>rječnik</a:t>
          </a:r>
          <a:r>
            <a:rPr lang="it-IT" sz="1400" dirty="0"/>
            <a:t>),</a:t>
          </a:r>
          <a:r>
            <a:rPr lang="hr-HR" sz="1400" dirty="0"/>
            <a:t> Venecija, 1728., trojezični talijansko-latinsko-hrvatski rječnik ♦ osnovica: uglavnom dubrovačka štokavština</a:t>
          </a:r>
        </a:p>
      </dgm:t>
    </dgm:pt>
    <dgm:pt modelId="{E9F4B88D-9C44-42C0-B92F-1C83D6E2BD08}" type="parTrans" cxnId="{3EF96BF1-1887-4449-9955-6F3B763D8805}">
      <dgm:prSet/>
      <dgm:spPr/>
      <dgm:t>
        <a:bodyPr/>
        <a:lstStyle/>
        <a:p>
          <a:endParaRPr lang="hr-HR"/>
        </a:p>
      </dgm:t>
    </dgm:pt>
    <dgm:pt modelId="{910E7D59-1246-4E2B-9340-11235A6EBCF9}" type="sibTrans" cxnId="{3EF96BF1-1887-4449-9955-6F3B763D8805}">
      <dgm:prSet/>
      <dgm:spPr/>
      <dgm:t>
        <a:bodyPr/>
        <a:lstStyle/>
        <a:p>
          <a:endParaRPr lang="hr-HR"/>
        </a:p>
      </dgm:t>
    </dgm:pt>
    <dgm:pt modelId="{DBD1DC72-0FB1-48DA-827A-6AA9C21270A2}">
      <dgm:prSet custT="1"/>
      <dgm:spPr/>
      <dgm:t>
        <a:bodyPr/>
        <a:lstStyle/>
        <a:p>
          <a:r>
            <a:rPr lang="hr-HR" sz="1400" b="1" dirty="0"/>
            <a:t>Andrija Jambrešić i Franjo Sušnik</a:t>
          </a:r>
          <a:r>
            <a:rPr lang="hr-HR" sz="1400" dirty="0"/>
            <a:t>, Lexicon latinum interpretatione illyrica, </a:t>
          </a:r>
          <a:r>
            <a:rPr lang="hr-HR" sz="1400" dirty="0" err="1"/>
            <a:t>germanica</a:t>
          </a:r>
          <a:r>
            <a:rPr lang="hr-HR" sz="1400" dirty="0"/>
            <a:t> </a:t>
          </a:r>
          <a:r>
            <a:rPr lang="hr-HR" sz="1400" dirty="0" err="1"/>
            <a:t>et</a:t>
          </a:r>
          <a:r>
            <a:rPr lang="hr-HR" sz="1400" dirty="0"/>
            <a:t> </a:t>
          </a:r>
          <a:r>
            <a:rPr lang="hr-HR" sz="1400" dirty="0" err="1"/>
            <a:t>hungarica</a:t>
          </a:r>
          <a:r>
            <a:rPr lang="hr-HR" sz="1400" dirty="0"/>
            <a:t> </a:t>
          </a:r>
          <a:r>
            <a:rPr lang="hr-HR" sz="1400" dirty="0" err="1"/>
            <a:t>locuples</a:t>
          </a:r>
          <a:r>
            <a:rPr lang="hr-HR" sz="1400" dirty="0"/>
            <a:t> (Latinski rječnik s obilatim tumačenjem na ilirskome, njemačkome i mađarskome), Zagreb, 1742. ♦ hrvatska su tumačenja uglavnom kajkavska</a:t>
          </a:r>
        </a:p>
      </dgm:t>
    </dgm:pt>
    <dgm:pt modelId="{7AA2DE5C-0880-434D-A3DD-D8C3862E2481}" type="parTrans" cxnId="{2126D839-935B-4058-989D-6A38A1AA1DCB}">
      <dgm:prSet/>
      <dgm:spPr/>
      <dgm:t>
        <a:bodyPr/>
        <a:lstStyle/>
        <a:p>
          <a:endParaRPr lang="hr-HR"/>
        </a:p>
      </dgm:t>
    </dgm:pt>
    <dgm:pt modelId="{BAFF7351-81B0-43E5-94A7-7232090B325E}" type="sibTrans" cxnId="{2126D839-935B-4058-989D-6A38A1AA1DCB}">
      <dgm:prSet/>
      <dgm:spPr/>
      <dgm:t>
        <a:bodyPr/>
        <a:lstStyle/>
        <a:p>
          <a:endParaRPr lang="hr-HR"/>
        </a:p>
      </dgm:t>
    </dgm:pt>
    <dgm:pt modelId="{7452C61C-A55D-416E-B274-23B940A4AB3E}" type="pres">
      <dgm:prSet presAssocID="{0EF27BF2-8884-46C3-917E-58E6610CF2D2}" presName="linearFlow" presStyleCnt="0">
        <dgm:presLayoutVars>
          <dgm:dir/>
          <dgm:animLvl val="lvl"/>
          <dgm:resizeHandles val="exact"/>
        </dgm:presLayoutVars>
      </dgm:prSet>
      <dgm:spPr/>
    </dgm:pt>
    <dgm:pt modelId="{9EF91437-6949-46B3-9D48-A07036A80B26}" type="pres">
      <dgm:prSet presAssocID="{9F198372-26F9-474B-9A28-F56BF5A65F56}" presName="composite" presStyleCnt="0"/>
      <dgm:spPr/>
    </dgm:pt>
    <dgm:pt modelId="{CA82BD66-1563-46B5-9B8B-4EB96A6462CB}" type="pres">
      <dgm:prSet presAssocID="{9F198372-26F9-474B-9A28-F56BF5A65F5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E23DE63-4340-4D2F-BC97-2B5518CC5561}" type="pres">
      <dgm:prSet presAssocID="{9F198372-26F9-474B-9A28-F56BF5A65F56}" presName="descendantText" presStyleLbl="alignAcc1" presStyleIdx="0" presStyleCnt="3">
        <dgm:presLayoutVars>
          <dgm:bulletEnabled val="1"/>
        </dgm:presLayoutVars>
      </dgm:prSet>
      <dgm:spPr/>
    </dgm:pt>
    <dgm:pt modelId="{417B4FCC-CA47-48DE-8435-6766ED27626E}" type="pres">
      <dgm:prSet presAssocID="{2D758FF0-FA04-4A43-8CF4-6A584D825DD3}" presName="sp" presStyleCnt="0"/>
      <dgm:spPr/>
    </dgm:pt>
    <dgm:pt modelId="{36AEE5FE-275F-48F6-BD67-C15E1836092B}" type="pres">
      <dgm:prSet presAssocID="{B2950349-69A8-4A5E-9ED6-3FDA517508AF}" presName="composite" presStyleCnt="0"/>
      <dgm:spPr/>
    </dgm:pt>
    <dgm:pt modelId="{676411B9-01F2-405A-8FE3-B5C83E539491}" type="pres">
      <dgm:prSet presAssocID="{B2950349-69A8-4A5E-9ED6-3FDA517508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2F62446-C6EB-478B-8F2F-4F46E1A18F78}" type="pres">
      <dgm:prSet presAssocID="{B2950349-69A8-4A5E-9ED6-3FDA517508AF}" presName="descendantText" presStyleLbl="alignAcc1" presStyleIdx="1" presStyleCnt="3" custScaleY="369445" custLinFactNeighborX="-17" custLinFactNeighborY="-23568">
        <dgm:presLayoutVars>
          <dgm:bulletEnabled val="1"/>
        </dgm:presLayoutVars>
      </dgm:prSet>
      <dgm:spPr/>
    </dgm:pt>
    <dgm:pt modelId="{B3BE8F5F-AA9D-4FC1-9231-CD42BFF2A01E}" type="pres">
      <dgm:prSet presAssocID="{0B5E0F24-F28E-4121-8824-7AFAA9C067DC}" presName="sp" presStyleCnt="0"/>
      <dgm:spPr/>
    </dgm:pt>
    <dgm:pt modelId="{3F13A69C-3E84-4742-B647-E3961D6F3C3C}" type="pres">
      <dgm:prSet presAssocID="{975BD332-0BB0-4A6D-9B5E-F55B6FDAF572}" presName="composite" presStyleCnt="0"/>
      <dgm:spPr/>
    </dgm:pt>
    <dgm:pt modelId="{8C296761-CE54-4890-9F2F-8EFF1EAA2498}" type="pres">
      <dgm:prSet presAssocID="{975BD332-0BB0-4A6D-9B5E-F55B6FDAF572}" presName="parentText" presStyleLbl="alignNode1" presStyleIdx="2" presStyleCnt="3" custLinFactNeighborX="0" custLinFactNeighborY="34759">
        <dgm:presLayoutVars>
          <dgm:chMax val="1"/>
          <dgm:bulletEnabled val="1"/>
        </dgm:presLayoutVars>
      </dgm:prSet>
      <dgm:spPr/>
    </dgm:pt>
    <dgm:pt modelId="{7DDA0262-1599-4D93-AC5B-3BC42AFA5FEA}" type="pres">
      <dgm:prSet presAssocID="{975BD332-0BB0-4A6D-9B5E-F55B6FDAF572}" presName="descendantText" presStyleLbl="alignAcc1" presStyleIdx="2" presStyleCnt="3" custScaleY="196458" custLinFactNeighborX="18968" custLinFactNeighborY="64668">
        <dgm:presLayoutVars>
          <dgm:bulletEnabled val="1"/>
        </dgm:presLayoutVars>
      </dgm:prSet>
      <dgm:spPr/>
    </dgm:pt>
  </dgm:ptLst>
  <dgm:cxnLst>
    <dgm:cxn modelId="{5743E409-3962-4C0E-A362-D168E6BE8A61}" srcId="{0EF27BF2-8884-46C3-917E-58E6610CF2D2}" destId="{B2950349-69A8-4A5E-9ED6-3FDA517508AF}" srcOrd="1" destOrd="0" parTransId="{E779D24C-1D9F-4BE5-B942-D3082553742E}" sibTransId="{0B5E0F24-F28E-4121-8824-7AFAA9C067DC}"/>
    <dgm:cxn modelId="{BDED7D23-BC50-4D9B-8EE1-3F07CAC6161A}" type="presOf" srcId="{35B190AD-B071-4C9C-BC3E-D0E34622347D}" destId="{BE23DE63-4340-4D2F-BC97-2B5518CC5561}" srcOrd="0" destOrd="0" presId="urn:microsoft.com/office/officeart/2005/8/layout/chevron2"/>
    <dgm:cxn modelId="{7170C131-B499-4D73-894A-4D767E378158}" type="presOf" srcId="{0EF27BF2-8884-46C3-917E-58E6610CF2D2}" destId="{7452C61C-A55D-416E-B274-23B940A4AB3E}" srcOrd="0" destOrd="0" presId="urn:microsoft.com/office/officeart/2005/8/layout/chevron2"/>
    <dgm:cxn modelId="{28508434-2A6A-4EBA-8412-5F83E936772A}" type="presOf" srcId="{95354F6A-C4D4-403A-B86B-D21CFF2367BA}" destId="{52F62446-C6EB-478B-8F2F-4F46E1A18F78}" srcOrd="0" destOrd="1" presId="urn:microsoft.com/office/officeart/2005/8/layout/chevron2"/>
    <dgm:cxn modelId="{2126D839-935B-4058-989D-6A38A1AA1DCB}" srcId="{975BD332-0BB0-4A6D-9B5E-F55B6FDAF572}" destId="{DBD1DC72-0FB1-48DA-827A-6AA9C21270A2}" srcOrd="2" destOrd="0" parTransId="{7AA2DE5C-0880-434D-A3DD-D8C3862E2481}" sibTransId="{BAFF7351-81B0-43E5-94A7-7232090B325E}"/>
    <dgm:cxn modelId="{8374BE42-B59F-49D8-AC88-FE7B2D177E28}" type="presOf" srcId="{B4A7C0EC-A503-41FC-9E0E-CF7106BE4860}" destId="{7DDA0262-1599-4D93-AC5B-3BC42AFA5FEA}" srcOrd="0" destOrd="0" presId="urn:microsoft.com/office/officeart/2005/8/layout/chevron2"/>
    <dgm:cxn modelId="{A0D59846-4651-45D4-87B4-761E36F7BA56}" type="presOf" srcId="{D92B01B2-1918-4779-A891-C832A021CCA3}" destId="{7DDA0262-1599-4D93-AC5B-3BC42AFA5FEA}" srcOrd="0" destOrd="1" presId="urn:microsoft.com/office/officeart/2005/8/layout/chevron2"/>
    <dgm:cxn modelId="{7E774D50-41B5-46BF-9D90-30DB7F84901F}" type="presOf" srcId="{663DB157-4A9A-45EC-AB71-0CC75F1CB1F4}" destId="{BE23DE63-4340-4D2F-BC97-2B5518CC5561}" srcOrd="0" destOrd="1" presId="urn:microsoft.com/office/officeart/2005/8/layout/chevron2"/>
    <dgm:cxn modelId="{902B2973-A00A-4B08-A348-14ACB08B1BD3}" srcId="{975BD332-0BB0-4A6D-9B5E-F55B6FDAF572}" destId="{B4A7C0EC-A503-41FC-9E0E-CF7106BE4860}" srcOrd="0" destOrd="0" parTransId="{D411B026-92EC-45B1-8872-FF94B9686AD0}" sibTransId="{38713936-2E6E-43FE-BBDD-4ABD82A3F307}"/>
    <dgm:cxn modelId="{3C8D3274-1D89-41D0-86B8-CCA42322A8CF}" srcId="{B2950349-69A8-4A5E-9ED6-3FDA517508AF}" destId="{41660B5B-E6B8-40FD-89AD-5708F09EF2F7}" srcOrd="0" destOrd="0" parTransId="{14A56B70-0C13-46B2-B521-E83C4625E8FF}" sibTransId="{446380BD-4A56-450D-B3BB-A4A8B84B53B1}"/>
    <dgm:cxn modelId="{27E4778A-9C55-4CB2-AE92-2AAB114D7673}" srcId="{0EF27BF2-8884-46C3-917E-58E6610CF2D2}" destId="{975BD332-0BB0-4A6D-9B5E-F55B6FDAF572}" srcOrd="2" destOrd="0" parTransId="{87DC173C-0B10-43D1-A309-2D16D3597591}" sibTransId="{263FA658-FB38-4008-897F-B3915ECC8ECD}"/>
    <dgm:cxn modelId="{2C454293-F437-40CB-A183-0C609AC83CBF}" srcId="{9F198372-26F9-474B-9A28-F56BF5A65F56}" destId="{35B190AD-B071-4C9C-BC3E-D0E34622347D}" srcOrd="0" destOrd="0" parTransId="{FC15AB18-E973-4FB6-BCDB-3C644B431791}" sibTransId="{9DA85585-ED27-4234-99B1-F10B49F204B3}"/>
    <dgm:cxn modelId="{2E554693-16A9-4AAF-A84D-6DA5D4095ADF}" type="presOf" srcId="{B2950349-69A8-4A5E-9ED6-3FDA517508AF}" destId="{676411B9-01F2-405A-8FE3-B5C83E539491}" srcOrd="0" destOrd="0" presId="urn:microsoft.com/office/officeart/2005/8/layout/chevron2"/>
    <dgm:cxn modelId="{5010FEA5-537E-427B-80DB-B19413275DA8}" srcId="{0EF27BF2-8884-46C3-917E-58E6610CF2D2}" destId="{9F198372-26F9-474B-9A28-F56BF5A65F56}" srcOrd="0" destOrd="0" parTransId="{938A21FC-9D59-40F8-9757-EB3F2D28D00D}" sibTransId="{2D758FF0-FA04-4A43-8CF4-6A584D825DD3}"/>
    <dgm:cxn modelId="{9C2299A8-5381-4B71-9244-FF243085E34E}" type="presOf" srcId="{DBD1DC72-0FB1-48DA-827A-6AA9C21270A2}" destId="{7DDA0262-1599-4D93-AC5B-3BC42AFA5FEA}" srcOrd="0" destOrd="2" presId="urn:microsoft.com/office/officeart/2005/8/layout/chevron2"/>
    <dgm:cxn modelId="{4F5799AB-F585-4309-BC50-0DAEF51E6665}" type="presOf" srcId="{975BD332-0BB0-4A6D-9B5E-F55B6FDAF572}" destId="{8C296761-CE54-4890-9F2F-8EFF1EAA2498}" srcOrd="0" destOrd="0" presId="urn:microsoft.com/office/officeart/2005/8/layout/chevron2"/>
    <dgm:cxn modelId="{5DC0C3B5-C5D3-408B-90DE-F58808C6E987}" type="presOf" srcId="{9F198372-26F9-474B-9A28-F56BF5A65F56}" destId="{CA82BD66-1563-46B5-9B8B-4EB96A6462CB}" srcOrd="0" destOrd="0" presId="urn:microsoft.com/office/officeart/2005/8/layout/chevron2"/>
    <dgm:cxn modelId="{79E4F6C1-839B-463A-8007-7DE25E4E9E37}" type="presOf" srcId="{D99807E3-FBB8-465F-8B16-82F5F169B20A}" destId="{52F62446-C6EB-478B-8F2F-4F46E1A18F78}" srcOrd="0" destOrd="2" presId="urn:microsoft.com/office/officeart/2005/8/layout/chevron2"/>
    <dgm:cxn modelId="{306B24C6-9A0E-4407-9CB7-49563E4339B6}" srcId="{B2950349-69A8-4A5E-9ED6-3FDA517508AF}" destId="{D99807E3-FBB8-465F-8B16-82F5F169B20A}" srcOrd="2" destOrd="0" parTransId="{B1F28F84-449D-46C3-AD54-2F0482E527DC}" sibTransId="{EB4615A5-BA9C-4ED1-9997-69A0E5820F42}"/>
    <dgm:cxn modelId="{6C20CECE-013A-4F29-9DAC-329E195311A3}" type="presOf" srcId="{0845CF1D-7B5C-44FF-9632-D744F62C580B}" destId="{52F62446-C6EB-478B-8F2F-4F46E1A18F78}" srcOrd="0" destOrd="3" presId="urn:microsoft.com/office/officeart/2005/8/layout/chevron2"/>
    <dgm:cxn modelId="{D3FAD1D6-9EB7-428C-A293-F909EC1D1313}" srcId="{B2950349-69A8-4A5E-9ED6-3FDA517508AF}" destId="{DC855CA4-238A-4A14-B90C-BFE8C9530CCA}" srcOrd="4" destOrd="0" parTransId="{B1DA0026-DCDD-48B4-8C9E-0B25ED23A3DF}" sibTransId="{279119F2-54D0-444F-9EC4-352AC09EEE88}"/>
    <dgm:cxn modelId="{E26BCDD7-9230-435C-AA9A-A397C400624C}" type="presOf" srcId="{DC855CA4-238A-4A14-B90C-BFE8C9530CCA}" destId="{52F62446-C6EB-478B-8F2F-4F46E1A18F78}" srcOrd="0" destOrd="4" presId="urn:microsoft.com/office/officeart/2005/8/layout/chevron2"/>
    <dgm:cxn modelId="{1394E8E4-8A69-4AC0-A32C-700786C29EE2}" srcId="{B2950349-69A8-4A5E-9ED6-3FDA517508AF}" destId="{95354F6A-C4D4-403A-B86B-D21CFF2367BA}" srcOrd="1" destOrd="0" parTransId="{06BA6753-8F33-445B-BD3E-357992AAE67D}" sibTransId="{BB4EDC88-64F7-4773-893B-70B9C9B9C4E9}"/>
    <dgm:cxn modelId="{619858EC-B863-457A-879F-4892DDCA1BD2}" srcId="{B2950349-69A8-4A5E-9ED6-3FDA517508AF}" destId="{0845CF1D-7B5C-44FF-9632-D744F62C580B}" srcOrd="3" destOrd="0" parTransId="{EC948709-9116-49D2-87FF-BB38C0957392}" sibTransId="{448CF8FA-9E3B-4D20-831C-4043C8E0FD3A}"/>
    <dgm:cxn modelId="{3EF96BF1-1887-4449-9955-6F3B763D8805}" srcId="{975BD332-0BB0-4A6D-9B5E-F55B6FDAF572}" destId="{D92B01B2-1918-4779-A891-C832A021CCA3}" srcOrd="1" destOrd="0" parTransId="{E9F4B88D-9C44-42C0-B92F-1C83D6E2BD08}" sibTransId="{910E7D59-1246-4E2B-9340-11235A6EBCF9}"/>
    <dgm:cxn modelId="{EC3FB4F6-D4E3-4CEB-8F02-3CD0163A577C}" type="presOf" srcId="{41660B5B-E6B8-40FD-89AD-5708F09EF2F7}" destId="{52F62446-C6EB-478B-8F2F-4F46E1A18F78}" srcOrd="0" destOrd="0" presId="urn:microsoft.com/office/officeart/2005/8/layout/chevron2"/>
    <dgm:cxn modelId="{95B246F7-66A0-4FFA-B24C-55FFBBC5E7B9}" srcId="{9F198372-26F9-474B-9A28-F56BF5A65F56}" destId="{663DB157-4A9A-45EC-AB71-0CC75F1CB1F4}" srcOrd="1" destOrd="0" parTransId="{67E86ED5-6BD2-4887-AF69-3E0589DBBC80}" sibTransId="{71B87C30-2B42-4F07-B79B-7334EDA51805}"/>
    <dgm:cxn modelId="{6DC6CD24-BEC3-45BF-82EA-4D17098B9813}" type="presParOf" srcId="{7452C61C-A55D-416E-B274-23B940A4AB3E}" destId="{9EF91437-6949-46B3-9D48-A07036A80B26}" srcOrd="0" destOrd="0" presId="urn:microsoft.com/office/officeart/2005/8/layout/chevron2"/>
    <dgm:cxn modelId="{D7B019D9-A4D6-4993-8279-A83770EB29F4}" type="presParOf" srcId="{9EF91437-6949-46B3-9D48-A07036A80B26}" destId="{CA82BD66-1563-46B5-9B8B-4EB96A6462CB}" srcOrd="0" destOrd="0" presId="urn:microsoft.com/office/officeart/2005/8/layout/chevron2"/>
    <dgm:cxn modelId="{222C6F07-E5A2-4DCC-97D4-1C24AE3863EA}" type="presParOf" srcId="{9EF91437-6949-46B3-9D48-A07036A80B26}" destId="{BE23DE63-4340-4D2F-BC97-2B5518CC5561}" srcOrd="1" destOrd="0" presId="urn:microsoft.com/office/officeart/2005/8/layout/chevron2"/>
    <dgm:cxn modelId="{7DF934C5-8B66-46E5-B40A-F28140307FC6}" type="presParOf" srcId="{7452C61C-A55D-416E-B274-23B940A4AB3E}" destId="{417B4FCC-CA47-48DE-8435-6766ED27626E}" srcOrd="1" destOrd="0" presId="urn:microsoft.com/office/officeart/2005/8/layout/chevron2"/>
    <dgm:cxn modelId="{F49166A8-A66F-4231-8579-EDA520F1D4BB}" type="presParOf" srcId="{7452C61C-A55D-416E-B274-23B940A4AB3E}" destId="{36AEE5FE-275F-48F6-BD67-C15E1836092B}" srcOrd="2" destOrd="0" presId="urn:microsoft.com/office/officeart/2005/8/layout/chevron2"/>
    <dgm:cxn modelId="{94EB6C09-5D2A-4F7B-A731-299DE8D7AB9B}" type="presParOf" srcId="{36AEE5FE-275F-48F6-BD67-C15E1836092B}" destId="{676411B9-01F2-405A-8FE3-B5C83E539491}" srcOrd="0" destOrd="0" presId="urn:microsoft.com/office/officeart/2005/8/layout/chevron2"/>
    <dgm:cxn modelId="{3DCFCE5A-A36D-44C7-ACC3-297509F3C783}" type="presParOf" srcId="{36AEE5FE-275F-48F6-BD67-C15E1836092B}" destId="{52F62446-C6EB-478B-8F2F-4F46E1A18F78}" srcOrd="1" destOrd="0" presId="urn:microsoft.com/office/officeart/2005/8/layout/chevron2"/>
    <dgm:cxn modelId="{AB50ABC4-C7F9-4068-8A8A-41F980738246}" type="presParOf" srcId="{7452C61C-A55D-416E-B274-23B940A4AB3E}" destId="{B3BE8F5F-AA9D-4FC1-9231-CD42BFF2A01E}" srcOrd="3" destOrd="0" presId="urn:microsoft.com/office/officeart/2005/8/layout/chevron2"/>
    <dgm:cxn modelId="{42D241C6-6F94-458A-8802-93A99E56DE2C}" type="presParOf" srcId="{7452C61C-A55D-416E-B274-23B940A4AB3E}" destId="{3F13A69C-3E84-4742-B647-E3961D6F3C3C}" srcOrd="4" destOrd="0" presId="urn:microsoft.com/office/officeart/2005/8/layout/chevron2"/>
    <dgm:cxn modelId="{B6C82381-DFB3-4904-A1F0-2C9099483ADE}" type="presParOf" srcId="{3F13A69C-3E84-4742-B647-E3961D6F3C3C}" destId="{8C296761-CE54-4890-9F2F-8EFF1EAA2498}" srcOrd="0" destOrd="0" presId="urn:microsoft.com/office/officeart/2005/8/layout/chevron2"/>
    <dgm:cxn modelId="{C8A2C23F-8D5F-4247-A8FC-DE8D7CC588E5}" type="presParOf" srcId="{3F13A69C-3E84-4742-B647-E3961D6F3C3C}" destId="{7DDA0262-1599-4D93-AC5B-3BC42AFA5F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BD66-1563-46B5-9B8B-4EB96A6462CB}">
      <dsp:nvSpPr>
        <dsp:cNvPr id="0" name=""/>
        <dsp:cNvSpPr/>
      </dsp:nvSpPr>
      <dsp:spPr>
        <a:xfrm rot="5400000">
          <a:off x="-142066" y="145682"/>
          <a:ext cx="947109" cy="662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11.st</a:t>
          </a:r>
        </a:p>
      </dsp:txBody>
      <dsp:txXfrm rot="-5400000">
        <a:off x="1" y="335103"/>
        <a:ext cx="662976" cy="284133"/>
      </dsp:txXfrm>
    </dsp:sp>
    <dsp:sp modelId="{BE23DE63-4340-4D2F-BC97-2B5518CC5561}">
      <dsp:nvSpPr>
        <dsp:cNvPr id="0" name=""/>
        <dsp:cNvSpPr/>
      </dsp:nvSpPr>
      <dsp:spPr>
        <a:xfrm rot="5400000">
          <a:off x="4017609" y="-3351016"/>
          <a:ext cx="615621" cy="7324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Plominski natpis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 err="1"/>
            <a:t>Valunska</a:t>
          </a:r>
          <a:r>
            <a:rPr lang="hr-HR" sz="1400" b="1" kern="1200" dirty="0"/>
            <a:t> ploča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Krčki natpis</a:t>
          </a:r>
        </a:p>
      </dsp:txBody>
      <dsp:txXfrm rot="-5400000">
        <a:off x="662977" y="33668"/>
        <a:ext cx="7294834" cy="555517"/>
      </dsp:txXfrm>
    </dsp:sp>
    <dsp:sp modelId="{676411B9-01F2-405A-8FE3-B5C83E539491}">
      <dsp:nvSpPr>
        <dsp:cNvPr id="0" name=""/>
        <dsp:cNvSpPr/>
      </dsp:nvSpPr>
      <dsp:spPr>
        <a:xfrm rot="5400000">
          <a:off x="-142066" y="973897"/>
          <a:ext cx="947109" cy="662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Oko 1100,</a:t>
          </a:r>
        </a:p>
      </dsp:txBody>
      <dsp:txXfrm rot="-5400000">
        <a:off x="1" y="1163318"/>
        <a:ext cx="662976" cy="284133"/>
      </dsp:txXfrm>
    </dsp:sp>
    <dsp:sp modelId="{52F62446-C6EB-478B-8F2F-4F46E1A18F78}">
      <dsp:nvSpPr>
        <dsp:cNvPr id="0" name=""/>
        <dsp:cNvSpPr/>
      </dsp:nvSpPr>
      <dsp:spPr>
        <a:xfrm rot="5400000">
          <a:off x="4017609" y="-2522801"/>
          <a:ext cx="615621" cy="7324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Bašćanska ploča (najznačajniji hrvatski glagoljični epigrafski spomenik)</a:t>
          </a:r>
        </a:p>
      </dsp:txBody>
      <dsp:txXfrm rot="-5400000">
        <a:off x="662977" y="861883"/>
        <a:ext cx="7294834" cy="555517"/>
      </dsp:txXfrm>
    </dsp:sp>
    <dsp:sp modelId="{24B64EEB-EE3E-409A-855F-9B76B2C23218}">
      <dsp:nvSpPr>
        <dsp:cNvPr id="0" name=""/>
        <dsp:cNvSpPr/>
      </dsp:nvSpPr>
      <dsp:spPr>
        <a:xfrm rot="5400000">
          <a:off x="-142066" y="1802111"/>
          <a:ext cx="947109" cy="662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13.st.</a:t>
          </a:r>
        </a:p>
      </dsp:txBody>
      <dsp:txXfrm rot="-5400000">
        <a:off x="1" y="1991532"/>
        <a:ext cx="662976" cy="284133"/>
      </dsp:txXfrm>
    </dsp:sp>
    <dsp:sp modelId="{1C91E8C3-35BA-4D72-9AE5-9C732A7919E2}">
      <dsp:nvSpPr>
        <dsp:cNvPr id="0" name=""/>
        <dsp:cNvSpPr/>
      </dsp:nvSpPr>
      <dsp:spPr>
        <a:xfrm rot="5400000">
          <a:off x="4017609" y="-1694587"/>
          <a:ext cx="615621" cy="7324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Vinodolski zakon </a:t>
          </a:r>
          <a:r>
            <a:rPr lang="hr-HR" sz="1400" kern="1200" dirty="0"/>
            <a:t>(najstariji hrvatski zakon, 1288.)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Istarski razvod </a:t>
          </a:r>
          <a:r>
            <a:rPr lang="hr-HR" sz="1400" kern="1200" dirty="0"/>
            <a:t>(glagoljica)</a:t>
          </a:r>
        </a:p>
      </dsp:txBody>
      <dsp:txXfrm rot="-5400000">
        <a:off x="662977" y="1690097"/>
        <a:ext cx="7294834" cy="555517"/>
      </dsp:txXfrm>
    </dsp:sp>
    <dsp:sp modelId="{CB7911A3-45FF-45BB-AA0B-626A036BAF6D}">
      <dsp:nvSpPr>
        <dsp:cNvPr id="0" name=""/>
        <dsp:cNvSpPr/>
      </dsp:nvSpPr>
      <dsp:spPr>
        <a:xfrm rot="5400000">
          <a:off x="-142066" y="2630326"/>
          <a:ext cx="947109" cy="662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14.st.</a:t>
          </a:r>
        </a:p>
      </dsp:txBody>
      <dsp:txXfrm rot="-5400000">
        <a:off x="1" y="2819747"/>
        <a:ext cx="662976" cy="284133"/>
      </dsp:txXfrm>
    </dsp:sp>
    <dsp:sp modelId="{26A86ED3-E84B-4E1E-8DF4-EB23FE8997BB}">
      <dsp:nvSpPr>
        <dsp:cNvPr id="0" name=""/>
        <dsp:cNvSpPr/>
      </dsp:nvSpPr>
      <dsp:spPr>
        <a:xfrm rot="5400000">
          <a:off x="4017609" y="-866372"/>
          <a:ext cx="615621" cy="7324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Red i zakon sestara </a:t>
          </a:r>
          <a:r>
            <a:rPr lang="hr-HR" sz="1400" b="1" kern="1200" dirty="0" err="1"/>
            <a:t>dominikanki</a:t>
          </a:r>
          <a:r>
            <a:rPr lang="hr-HR" sz="1400" b="1" kern="1200" dirty="0"/>
            <a:t> </a:t>
          </a:r>
          <a:r>
            <a:rPr lang="hr-HR" sz="1400" kern="1200" dirty="0"/>
            <a:t>(latinica) 1345.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Šibenska molitva </a:t>
          </a:r>
          <a:r>
            <a:rPr lang="hr-HR" sz="1400" kern="1200" dirty="0"/>
            <a:t>(latinica)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Ljetopis popa </a:t>
          </a:r>
          <a:r>
            <a:rPr lang="hr-HR" sz="1400" b="1" kern="1200" dirty="0" err="1"/>
            <a:t>Dukljanca</a:t>
          </a:r>
          <a:r>
            <a:rPr lang="hr-HR" sz="1400" b="1" kern="1200" dirty="0"/>
            <a:t> </a:t>
          </a:r>
          <a:r>
            <a:rPr lang="hr-HR" sz="1400" kern="1200" dirty="0"/>
            <a:t>(hrvatska  redakcija)</a:t>
          </a:r>
        </a:p>
      </dsp:txBody>
      <dsp:txXfrm rot="-5400000">
        <a:off x="662977" y="2518312"/>
        <a:ext cx="7294834" cy="555517"/>
      </dsp:txXfrm>
    </dsp:sp>
    <dsp:sp modelId="{8C296761-CE54-4890-9F2F-8EFF1EAA2498}">
      <dsp:nvSpPr>
        <dsp:cNvPr id="0" name=""/>
        <dsp:cNvSpPr/>
      </dsp:nvSpPr>
      <dsp:spPr>
        <a:xfrm rot="5400000">
          <a:off x="-142066" y="3458540"/>
          <a:ext cx="947109" cy="662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15.st.</a:t>
          </a:r>
        </a:p>
      </dsp:txBody>
      <dsp:txXfrm rot="-5400000">
        <a:off x="1" y="3647961"/>
        <a:ext cx="662976" cy="284133"/>
      </dsp:txXfrm>
    </dsp:sp>
    <dsp:sp modelId="{7DDA0262-1599-4D93-AC5B-3BC42AFA5FEA}">
      <dsp:nvSpPr>
        <dsp:cNvPr id="0" name=""/>
        <dsp:cNvSpPr/>
      </dsp:nvSpPr>
      <dsp:spPr>
        <a:xfrm rot="5400000">
          <a:off x="4017609" y="-38158"/>
          <a:ext cx="615621" cy="73248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Poljički statut </a:t>
          </a:r>
          <a:r>
            <a:rPr lang="hr-HR" sz="1400" kern="1200" dirty="0"/>
            <a:t>(hrvatska ćirilica)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Zapis popa Martinca</a:t>
          </a:r>
          <a:r>
            <a:rPr lang="hr-HR" sz="1400" kern="1200" dirty="0"/>
            <a:t>, 1493.</a:t>
          </a:r>
        </a:p>
      </dsp:txBody>
      <dsp:txXfrm rot="-5400000">
        <a:off x="662977" y="3346526"/>
        <a:ext cx="7294834" cy="555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68511-92E3-4C85-A7D2-39E61D8E59BA}">
      <dsp:nvSpPr>
        <dsp:cNvPr id="0" name=""/>
        <dsp:cNvSpPr/>
      </dsp:nvSpPr>
      <dsp:spPr>
        <a:xfrm rot="5400000">
          <a:off x="-140420" y="141636"/>
          <a:ext cx="936139" cy="655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1483. g.</a:t>
          </a:r>
        </a:p>
      </dsp:txBody>
      <dsp:txXfrm rot="-5400000">
        <a:off x="2" y="328864"/>
        <a:ext cx="655297" cy="280842"/>
      </dsp:txXfrm>
    </dsp:sp>
    <dsp:sp modelId="{C9E13DEF-19E9-43EE-BA5A-DD4BABB7ACD3}">
      <dsp:nvSpPr>
        <dsp:cNvPr id="0" name=""/>
        <dsp:cNvSpPr/>
      </dsp:nvSpPr>
      <dsp:spPr>
        <a:xfrm rot="5400000">
          <a:off x="3779100" y="-3122587"/>
          <a:ext cx="608490" cy="68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Misal po zakonu rimskoga dvora / Prvotisak (glagoljica)</a:t>
          </a:r>
        </a:p>
      </dsp:txBody>
      <dsp:txXfrm rot="-5400000">
        <a:off x="655297" y="30920"/>
        <a:ext cx="6826392" cy="549082"/>
      </dsp:txXfrm>
    </dsp:sp>
    <dsp:sp modelId="{6A873AFD-3482-4582-9462-8573070B4AC1}">
      <dsp:nvSpPr>
        <dsp:cNvPr id="0" name=""/>
        <dsp:cNvSpPr/>
      </dsp:nvSpPr>
      <dsp:spPr>
        <a:xfrm rot="5400000">
          <a:off x="-140420" y="881186"/>
          <a:ext cx="936139" cy="655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1491.g.</a:t>
          </a:r>
        </a:p>
      </dsp:txBody>
      <dsp:txXfrm rot="-5400000">
        <a:off x="2" y="1068414"/>
        <a:ext cx="655297" cy="280842"/>
      </dsp:txXfrm>
    </dsp:sp>
    <dsp:sp modelId="{FA5C79AE-E0F7-4ACE-9574-F4577DFD9750}">
      <dsp:nvSpPr>
        <dsp:cNvPr id="0" name=""/>
        <dsp:cNvSpPr/>
      </dsp:nvSpPr>
      <dsp:spPr>
        <a:xfrm rot="5400000">
          <a:off x="3779100" y="-2383037"/>
          <a:ext cx="608490" cy="68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Brevijar po zakonu rimskoga dvora (glagoljica)</a:t>
          </a:r>
        </a:p>
      </dsp:txBody>
      <dsp:txXfrm rot="-5400000">
        <a:off x="655297" y="770470"/>
        <a:ext cx="6826392" cy="549082"/>
      </dsp:txXfrm>
    </dsp:sp>
    <dsp:sp modelId="{EBDC989E-0DAC-47B1-8E3D-A32B47FE9C77}">
      <dsp:nvSpPr>
        <dsp:cNvPr id="0" name=""/>
        <dsp:cNvSpPr/>
      </dsp:nvSpPr>
      <dsp:spPr>
        <a:xfrm rot="5400000">
          <a:off x="-140420" y="1620736"/>
          <a:ext cx="936139" cy="655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1495. g.</a:t>
          </a:r>
        </a:p>
      </dsp:txBody>
      <dsp:txXfrm rot="-5400000">
        <a:off x="2" y="1807964"/>
        <a:ext cx="655297" cy="280842"/>
      </dsp:txXfrm>
    </dsp:sp>
    <dsp:sp modelId="{5C2D0030-44C6-40F6-AA59-237CA935DFCA}">
      <dsp:nvSpPr>
        <dsp:cNvPr id="0" name=""/>
        <dsp:cNvSpPr/>
      </dsp:nvSpPr>
      <dsp:spPr>
        <a:xfrm rot="5400000">
          <a:off x="3779100" y="-1643487"/>
          <a:ext cx="608490" cy="685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Lekcionar Bernardina Splićanina (latinica)</a:t>
          </a:r>
        </a:p>
      </dsp:txBody>
      <dsp:txXfrm rot="-5400000">
        <a:off x="655297" y="1510020"/>
        <a:ext cx="6826392" cy="549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BD66-1563-46B5-9B8B-4EB96A6462CB}">
      <dsp:nvSpPr>
        <dsp:cNvPr id="0" name=""/>
        <dsp:cNvSpPr/>
      </dsp:nvSpPr>
      <dsp:spPr>
        <a:xfrm rot="5400000">
          <a:off x="-162802" y="165517"/>
          <a:ext cx="1085351" cy="7597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16.st</a:t>
          </a:r>
        </a:p>
      </dsp:txBody>
      <dsp:txXfrm rot="-5400000">
        <a:off x="1" y="382587"/>
        <a:ext cx="759746" cy="325605"/>
      </dsp:txXfrm>
    </dsp:sp>
    <dsp:sp modelId="{BE23DE63-4340-4D2F-BC97-2B5518CC5561}">
      <dsp:nvSpPr>
        <dsp:cNvPr id="0" name=""/>
        <dsp:cNvSpPr/>
      </dsp:nvSpPr>
      <dsp:spPr>
        <a:xfrm rot="5400000">
          <a:off x="5176360" y="-4413899"/>
          <a:ext cx="705849" cy="95390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Faust Vrančić, </a:t>
          </a:r>
          <a:r>
            <a:rPr lang="hr-HR" sz="1400" b="0" kern="1200" dirty="0"/>
            <a:t>Rječnik pet najuglednijih europskih jezika: latinskoga, talijanskoga, njemačkoga, dalmatinskoga i mađarskoga, Venecija, 1595.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0" kern="1200" dirty="0"/>
            <a:t>prvi hrvatski rječnik,  petojezični rječnik, osnovica: uglavnom čakavska</a:t>
          </a:r>
        </a:p>
      </dsp:txBody>
      <dsp:txXfrm rot="-5400000">
        <a:off x="759747" y="37171"/>
        <a:ext cx="9504620" cy="636935"/>
      </dsp:txXfrm>
    </dsp:sp>
    <dsp:sp modelId="{676411B9-01F2-405A-8FE3-B5C83E539491}">
      <dsp:nvSpPr>
        <dsp:cNvPr id="0" name=""/>
        <dsp:cNvSpPr/>
      </dsp:nvSpPr>
      <dsp:spPr>
        <a:xfrm rot="5400000">
          <a:off x="-162802" y="2082282"/>
          <a:ext cx="1085351" cy="7597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17.st</a:t>
          </a:r>
        </a:p>
      </dsp:txBody>
      <dsp:txXfrm rot="-5400000">
        <a:off x="1" y="2299352"/>
        <a:ext cx="759746" cy="325605"/>
      </dsp:txXfrm>
    </dsp:sp>
    <dsp:sp modelId="{52F62446-C6EB-478B-8F2F-4F46E1A18F78}">
      <dsp:nvSpPr>
        <dsp:cNvPr id="0" name=""/>
        <dsp:cNvSpPr/>
      </dsp:nvSpPr>
      <dsp:spPr>
        <a:xfrm rot="5400000">
          <a:off x="4224485" y="-2663587"/>
          <a:ext cx="2606355" cy="95390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Bartol Kašić</a:t>
          </a:r>
          <a:r>
            <a:rPr lang="hr-HR" sz="1400" b="0" kern="1200" dirty="0"/>
            <a:t>, </a:t>
          </a:r>
          <a:r>
            <a:rPr lang="hr-HR" sz="1400" b="0" kern="1200" dirty="0" err="1"/>
            <a:t>Institutionum</a:t>
          </a:r>
          <a:r>
            <a:rPr lang="hr-HR" sz="1400" b="0" kern="1200" dirty="0"/>
            <a:t> </a:t>
          </a:r>
          <a:r>
            <a:rPr lang="hr-HR" sz="1400" b="0" kern="1200" dirty="0" err="1"/>
            <a:t>linguae</a:t>
          </a:r>
          <a:r>
            <a:rPr lang="hr-HR" sz="1400" b="0" kern="1200" dirty="0"/>
            <a:t> </a:t>
          </a:r>
          <a:r>
            <a:rPr lang="hr-HR" sz="1400" b="0" kern="1200" dirty="0" err="1"/>
            <a:t>lllyricae</a:t>
          </a:r>
          <a:r>
            <a:rPr lang="hr-HR" sz="1400" b="0" kern="1200" dirty="0"/>
            <a:t> libri duo (Osnove ilirskoga jezika u dvije knjige), Rim, 1604. prva hrvatska gramatika,  pisana latinskim jezikom,  jezik štokavsko-čakavske književnosti, </a:t>
          </a:r>
          <a:r>
            <a:rPr lang="hr-HR" sz="1400" b="0" kern="1200" dirty="0" err="1"/>
            <a:t>Kašićeva</a:t>
          </a:r>
          <a:r>
            <a:rPr lang="hr-HR" sz="1400" b="0" kern="1200" dirty="0"/>
            <a:t> vremena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400" b="1" kern="1200" dirty="0"/>
            <a:t>Juraj Habdelić</a:t>
          </a:r>
          <a:r>
            <a:rPr lang="nn-NO" sz="1400" b="0" kern="1200" dirty="0"/>
            <a:t>, Dictionar ili rečislovenske, Graz, 1670.</a:t>
          </a:r>
          <a:r>
            <a:rPr lang="hr-HR" sz="1400" b="0" kern="1200" dirty="0"/>
            <a:t>;  hrvatsko-latinski rječnik, kajkavsko narječje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Jakov Mikalja</a:t>
          </a:r>
          <a:r>
            <a:rPr lang="hr-HR" sz="1400" b="0" kern="1200" dirty="0"/>
            <a:t>, Blago jezika slovinskoga (Loreto, 1649.- Ancona, 1651.), trojezični hrvatsko-latinsko-talijanski rječnik;  osnovica; jezik dubrovačko-dalmatinskoga područja u 17. stoljeću.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OZALJSKI KNJIŽEVNO-JEZIČNI KRUG (17. ST.), </a:t>
          </a:r>
          <a:r>
            <a:rPr lang="hr-HR" sz="1400" b="0" kern="1200" dirty="0"/>
            <a:t> Ivan Belostenec najznačajniji je leksikograf tog kruga, hibridni književni jezik, razumljiv govornicima svih triju narječja, osnovica mu je </a:t>
          </a:r>
          <a:r>
            <a:rPr lang="hr-HR" sz="1400" b="0" kern="1200" dirty="0" err="1"/>
            <a:t>tronarječna</a:t>
          </a:r>
          <a:r>
            <a:rPr lang="hr-HR" sz="1400" b="0" kern="1200" dirty="0"/>
            <a:t>, prestaje djelovanjem smrću Petra Zrinskoga i Frana Krste Frankopana 1671. godine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Ivan Belostenec</a:t>
          </a:r>
          <a:r>
            <a:rPr lang="hr-HR" sz="1400" b="0" kern="1200" dirty="0"/>
            <a:t>, Gazophylacium seu latino-illyricorum onomatum aerarium (</a:t>
          </a:r>
          <a:r>
            <a:rPr lang="hr-HR" sz="1400" b="0" kern="1200" dirty="0" err="1"/>
            <a:t>Gazofilacij</a:t>
          </a:r>
          <a:r>
            <a:rPr lang="hr-HR" sz="1400" b="0" kern="1200" dirty="0"/>
            <a:t> ili Riznica latinsko-ilirskih imena), nastao u drugoj polovici 17. stoljeća; objavljen u Zagrebu 1740.,  najvažnije djelo starije hrvatske leksikografije, koncepcija ozaljskoga književnog kruga</a:t>
          </a:r>
        </a:p>
      </dsp:txBody>
      <dsp:txXfrm rot="-5400000">
        <a:off x="758124" y="930006"/>
        <a:ext cx="9411845" cy="2351891"/>
      </dsp:txXfrm>
    </dsp:sp>
    <dsp:sp modelId="{8C296761-CE54-4890-9F2F-8EFF1EAA2498}">
      <dsp:nvSpPr>
        <dsp:cNvPr id="0" name=""/>
        <dsp:cNvSpPr/>
      </dsp:nvSpPr>
      <dsp:spPr>
        <a:xfrm rot="5400000">
          <a:off x="-162802" y="3962134"/>
          <a:ext cx="1085351" cy="7597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18.st.</a:t>
          </a:r>
        </a:p>
      </dsp:txBody>
      <dsp:txXfrm rot="-5400000">
        <a:off x="1" y="4179204"/>
        <a:ext cx="759746" cy="325605"/>
      </dsp:txXfrm>
    </dsp:sp>
    <dsp:sp modelId="{7DDA0262-1599-4D93-AC5B-3BC42AFA5FEA}">
      <dsp:nvSpPr>
        <dsp:cNvPr id="0" name=""/>
        <dsp:cNvSpPr/>
      </dsp:nvSpPr>
      <dsp:spPr>
        <a:xfrm rot="5400000">
          <a:off x="4836300" y="-577840"/>
          <a:ext cx="1385969" cy="95390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Ardelio Della Bella</a:t>
          </a:r>
          <a:r>
            <a:rPr lang="it-IT" sz="1400" kern="1200" dirty="0"/>
            <a:t>, Dizionario Italiano, Latino, lllyrico (Talijansko-latinsko-ilirski </a:t>
          </a:r>
          <a:r>
            <a:rPr lang="it-IT" sz="1400" kern="1200" dirty="0" err="1"/>
            <a:t>rječnik</a:t>
          </a:r>
          <a:r>
            <a:rPr lang="it-IT" sz="1400" kern="1200" dirty="0"/>
            <a:t>),</a:t>
          </a:r>
          <a:r>
            <a:rPr lang="hr-HR" sz="1400" kern="1200" dirty="0"/>
            <a:t> Venecija, 1728., trojezični talijansko-latinsko-hrvatski rječnik ♦ osnovica: uglavnom dubrovačka štokavština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/>
            <a:t>Andrija Jambrešić i Franjo Sušnik</a:t>
          </a:r>
          <a:r>
            <a:rPr lang="hr-HR" sz="1400" kern="1200" dirty="0"/>
            <a:t>, Lexicon latinum interpretatione illyrica, </a:t>
          </a:r>
          <a:r>
            <a:rPr lang="hr-HR" sz="1400" kern="1200" dirty="0" err="1"/>
            <a:t>germanica</a:t>
          </a:r>
          <a:r>
            <a:rPr lang="hr-HR" sz="1400" kern="1200" dirty="0"/>
            <a:t> </a:t>
          </a:r>
          <a:r>
            <a:rPr lang="hr-HR" sz="1400" kern="1200" dirty="0" err="1"/>
            <a:t>et</a:t>
          </a:r>
          <a:r>
            <a:rPr lang="hr-HR" sz="1400" kern="1200" dirty="0"/>
            <a:t> </a:t>
          </a:r>
          <a:r>
            <a:rPr lang="hr-HR" sz="1400" kern="1200" dirty="0" err="1"/>
            <a:t>hungarica</a:t>
          </a:r>
          <a:r>
            <a:rPr lang="hr-HR" sz="1400" kern="1200" dirty="0"/>
            <a:t> </a:t>
          </a:r>
          <a:r>
            <a:rPr lang="hr-HR" sz="1400" kern="1200" dirty="0" err="1"/>
            <a:t>locuples</a:t>
          </a:r>
          <a:r>
            <a:rPr lang="hr-HR" sz="1400" kern="1200" dirty="0"/>
            <a:t> (Latinski rječnik s obilatim tumačenjem na ilirskome, njemačkome i mađarskome), Zagreb, 1742. ♦ hrvatska su tumačenja uglavnom kajkavska</a:t>
          </a:r>
        </a:p>
      </dsp:txBody>
      <dsp:txXfrm rot="-5400000">
        <a:off x="759747" y="3566370"/>
        <a:ext cx="9471420" cy="125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4CCCFD2-2710-4DCB-9CEA-E180FF354DA7}" type="datetime1">
              <a:rPr lang="hr-HR" smtClean="0"/>
              <a:t>14.6.2020.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CDDF4CC-79AA-4477-8A5C-A81E158CAC6D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Uredite stilove teksta matrice</a:t>
            </a:r>
            <a:endParaRPr lang="hr-HR" noProof="0" dirty="0"/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5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3F328C-D652-4D56-B661-248CACCE5850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7B9B97-1F5A-4582-8F9A-A84217769AE8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F5939F-0EB5-4966-BEB2-8059C27E71D8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099AF9-3E05-4986-BEFD-CFD6F14661D4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F1CA04-9144-4D04-BD14-337438548908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zervirano mjesto za sli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9" name="Tekst uputa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r-HR" sz="1200" b="1" i="1" noProof="0" dirty="0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sz="1200" i="1" noProof="0" dirty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99AC0A-8F02-48E5-B92A-0CDFB2A51631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DCC22-DB97-417E-B1F3-BBFE638A4472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EEF75-F895-47D0-98C5-793777417A10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BA695E-CCA2-4B1E-AF18-4DC32ACC67B4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51BF9C-8F4A-47F2-8A13-6B19BDD6EC2B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700B8A-AFEB-461D-942C-7F3D4F87E890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5" rtl="0"/>
            <a:r>
              <a:rPr lang="hr-HR" dirty="0"/>
              <a:t>Šesta razina</a:t>
            </a:r>
          </a:p>
          <a:p>
            <a:pPr lvl="6" rtl="0"/>
            <a:r>
              <a:rPr lang="hr-HR" dirty="0"/>
              <a:t>Sedma razina</a:t>
            </a:r>
          </a:p>
          <a:p>
            <a:pPr lvl="7" rtl="0"/>
            <a:r>
              <a:rPr lang="hr-HR" dirty="0"/>
              <a:t>Osma razina</a:t>
            </a:r>
          </a:p>
          <a:p>
            <a:pPr lvl="8" rtl="0"/>
            <a:r>
              <a:rPr lang="hr-HR" dirty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BADB7A-79D5-4A29-8F0A-909F37374057}" type="datetime1">
              <a:rPr lang="hr-HR" smtClean="0"/>
              <a:pPr/>
              <a:t>14.6.2020.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hr-HR" dirty="0"/>
              <a:t>HRVATSKI JEZIK</a:t>
            </a: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hr-HR" sz="2800" b="1" dirty="0"/>
              <a:t>POVIJEST JEZIKA</a:t>
            </a:r>
            <a:endParaRPr lang="hr-HR" sz="4800" b="1" dirty="0"/>
          </a:p>
        </p:txBody>
      </p:sp>
      <p:pic>
        <p:nvPicPr>
          <p:cNvPr id="4" name="Rezervirano mjesto za sliku 3" descr="Otvorena knjiga na stolu, zamućene police s knjigama u pozadini" title="Ogledna slik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TekstniOkvir 1">
            <a:extLst>
              <a:ext uri="{FF2B5EF4-FFF2-40B4-BE49-F238E27FC236}">
                <a16:creationId xmlns:a16="http://schemas.microsoft.com/office/drawing/2014/main" id="{23AD74CD-21D9-4D4C-BE22-DCC6FA2828E7}"/>
              </a:ext>
            </a:extLst>
          </p:cNvPr>
          <p:cNvSpPr txBox="1"/>
          <p:nvPr/>
        </p:nvSpPr>
        <p:spPr>
          <a:xfrm>
            <a:off x="8916445" y="5944728"/>
            <a:ext cx="305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hr-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Pripremila: Jadranka </a:t>
            </a:r>
            <a:r>
              <a:rPr lang="hr-HR" dirty="0" err="1"/>
              <a:t>Kaučić</a:t>
            </a:r>
            <a:endParaRPr lang="hr-HR" dirty="0"/>
          </a:p>
          <a:p>
            <a:r>
              <a:rPr lang="hr-HR" dirty="0"/>
              <a:t>Obrtnička škola Požega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Tiskarstvo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900" y="1463566"/>
            <a:ext cx="9982200" cy="4572000"/>
          </a:xfrm>
        </p:spPr>
        <p:txBody>
          <a:bodyPr/>
          <a:lstStyle/>
          <a:p>
            <a:pPr algn="just"/>
            <a:r>
              <a:rPr lang="hr-HR" dirty="0" err="1"/>
              <a:t>Johannes</a:t>
            </a:r>
            <a:r>
              <a:rPr lang="hr-HR" dirty="0"/>
              <a:t> Gutenberg tiskao je </a:t>
            </a:r>
            <a:r>
              <a:rPr lang="hr-HR" b="1" dirty="0"/>
              <a:t>1455. g. </a:t>
            </a:r>
            <a:r>
              <a:rPr lang="hr-HR" b="1" i="1" dirty="0"/>
              <a:t>Bibliju </a:t>
            </a:r>
            <a:r>
              <a:rPr lang="hr-HR" dirty="0"/>
              <a:t>na latinskom jeziku. Ta knjiga simbolično stoji na početku tiskarstva, koje predstavlja prekretnicu u povijesti civilizacije. </a:t>
            </a:r>
          </a:p>
          <a:p>
            <a:pPr algn="just"/>
            <a:r>
              <a:rPr lang="hr-HR" b="1" dirty="0"/>
              <a:t>Inkunabula </a:t>
            </a:r>
            <a:r>
              <a:rPr lang="hr-HR" dirty="0"/>
              <a:t>je naziv za knjigu t</a:t>
            </a:r>
            <a:r>
              <a:rPr lang="pl-PL" dirty="0"/>
              <a:t>iskanu od 1455. do 1500. godine.</a:t>
            </a:r>
          </a:p>
          <a:p>
            <a:pPr algn="just"/>
            <a:r>
              <a:rPr lang="hr-HR" dirty="0"/>
              <a:t>Tiskarstvo se na našim prostorima pojavljuje vrlo rano, već potkraj 15. stoljeća, a poznate su tiskare u Senju i Rijeci.</a:t>
            </a:r>
          </a:p>
          <a:p>
            <a:pPr algn="just"/>
            <a:r>
              <a:rPr lang="hr-HR" dirty="0"/>
              <a:t>Tiskaju se knjige potrebne za bogoslužje (uglavnom misali i brevijari).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421362113"/>
              </p:ext>
            </p:extLst>
          </p:nvPr>
        </p:nvGraphicFramePr>
        <p:xfrm>
          <a:off x="2483945" y="4298731"/>
          <a:ext cx="7511394" cy="241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0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Tiskarstvo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b="1" i="1" dirty="0"/>
              <a:t>Misal po zakonu rimskoga dvora </a:t>
            </a:r>
            <a:r>
              <a:rPr lang="hr-HR" dirty="0"/>
              <a:t>(</a:t>
            </a:r>
            <a:r>
              <a:rPr lang="hr-HR" b="1" dirty="0"/>
              <a:t>1483</a:t>
            </a:r>
            <a:r>
              <a:rPr lang="hr-HR" dirty="0"/>
              <a:t>.) smatra se najstarijom hrvatskom inkunabulom. </a:t>
            </a:r>
          </a:p>
          <a:p>
            <a:pPr algn="just"/>
            <a:r>
              <a:rPr lang="hr-HR" dirty="0"/>
              <a:t>Dvije hrvatske inkunabule nastale su prije </a:t>
            </a:r>
            <a:r>
              <a:rPr lang="hr-HR" i="1" dirty="0"/>
              <a:t>Prvotiska, </a:t>
            </a:r>
            <a:r>
              <a:rPr lang="hr-HR" dirty="0"/>
              <a:t>ali pisane su latinskim jezikom: prva je od njih djelo Nikole Modruškoga </a:t>
            </a:r>
            <a:r>
              <a:rPr lang="hr-HR" i="1" dirty="0" err="1"/>
              <a:t>Oratio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funere</a:t>
            </a:r>
            <a:r>
              <a:rPr lang="hr-HR" i="1" dirty="0"/>
              <a:t> </a:t>
            </a:r>
            <a:r>
              <a:rPr lang="hr-HR" dirty="0"/>
              <a:t>(Rim, 1474.), a drugu je napisao humanistički pjesnik Juraj </a:t>
            </a:r>
            <a:r>
              <a:rPr lang="hr-HR" dirty="0" err="1"/>
              <a:t>Sižgorić</a:t>
            </a:r>
            <a:r>
              <a:rPr lang="hr-HR" dirty="0"/>
              <a:t> </a:t>
            </a:r>
            <a:r>
              <a:rPr lang="hr-HR" dirty="0" err="1"/>
              <a:t>Sibenčanin</a:t>
            </a:r>
            <a:r>
              <a:rPr lang="hr-HR" dirty="0"/>
              <a:t> i objavio je pod naslovom </a:t>
            </a:r>
            <a:r>
              <a:rPr lang="hr-HR" i="1" dirty="0" err="1"/>
              <a:t>Elegiarumetcarminum</a:t>
            </a:r>
            <a:r>
              <a:rPr lang="hr-HR" i="1" dirty="0"/>
              <a:t> </a:t>
            </a:r>
            <a:r>
              <a:rPr lang="hr-HR" dirty="0"/>
              <a:t>(Venecija, 1477.).</a:t>
            </a:r>
          </a:p>
          <a:p>
            <a:pPr algn="just"/>
            <a:endParaRPr lang="hr-HR" dirty="0"/>
          </a:p>
          <a:p>
            <a:pPr marL="0" indent="0" algn="just">
              <a:buNone/>
            </a:pPr>
            <a:r>
              <a:rPr lang="hr-HR" b="1" u="sng" dirty="0"/>
              <a:t>Pojmovnik</a:t>
            </a:r>
          </a:p>
          <a:p>
            <a:r>
              <a:rPr lang="hr-HR" b="1" dirty="0"/>
              <a:t>epigraf </a:t>
            </a:r>
            <a:r>
              <a:rPr lang="hr-HR" dirty="0"/>
              <a:t>- natpis urezan u čvrst materijal; u srednjovjekovlju to je najčešće kamen</a:t>
            </a:r>
          </a:p>
          <a:p>
            <a:r>
              <a:rPr lang="hr-HR" b="1" dirty="0"/>
              <a:t>misal </a:t>
            </a:r>
            <a:r>
              <a:rPr lang="hr-HR" dirty="0"/>
              <a:t>- knjiga iz koje se čita misa</a:t>
            </a:r>
          </a:p>
          <a:p>
            <a:r>
              <a:rPr lang="hr-HR" b="1" dirty="0"/>
              <a:t>brevijar </a:t>
            </a:r>
            <a:r>
              <a:rPr lang="hr-HR" dirty="0"/>
              <a:t>- službena crkvena knjiga koja se sastoji od molitava i čitanja raspoređenih po danima u godini</a:t>
            </a:r>
          </a:p>
        </p:txBody>
      </p:sp>
    </p:spTree>
    <p:extLst>
      <p:ext uri="{BB962C8B-B14F-4D97-AF65-F5344CB8AC3E}">
        <p14:creationId xmlns:p14="http://schemas.microsoft.com/office/powerpoint/2010/main" val="1784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od 16. do kraja 18. stoljeća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/>
              <a:t>U 16. stoljeću još uvijek ne postoji općehrvatski jezični standard: sva su tri narječja ravnopravna i na svakom se od njih razvijaju pokrajinske književnosti. </a:t>
            </a:r>
          </a:p>
          <a:p>
            <a:pPr algn="just"/>
            <a:r>
              <a:rPr lang="hr-HR" dirty="0"/>
              <a:t>Naša današnja narječja u 16. su stoljeću književni jezici: dalmatinski renesansni književnici pišu na čakavskom, dubrovački na štokavskom, a književnici sa sjevera Hrvatske na kajkavskom. </a:t>
            </a:r>
          </a:p>
          <a:p>
            <a:pPr algn="just"/>
            <a:r>
              <a:rPr lang="hr-HR" dirty="0"/>
              <a:t>Pisci pišu na temelju svojih zavičajnih govora, ali koriste se i nekim riječima iz drugih govora. Tako se u 16. stoljeću počinje formirati književni </a:t>
            </a:r>
            <a:r>
              <a:rPr lang="hr-HR" b="1" i="1" dirty="0" err="1"/>
              <a:t>koine</a:t>
            </a:r>
            <a:r>
              <a:rPr lang="hr-HR" b="1" i="1" dirty="0"/>
              <a:t> - </a:t>
            </a:r>
            <a:r>
              <a:rPr lang="hr-HR" dirty="0"/>
              <a:t>zajednički jezik hrvatske knjige kojim su pisana djela renesansnih autora. </a:t>
            </a:r>
          </a:p>
          <a:p>
            <a:pPr algn="just"/>
            <a:r>
              <a:rPr lang="hr-HR" dirty="0"/>
              <a:t>Dakle, već u 16. stoljeću javlja se svijest o potrebi zajedničkoga književnoga jezika.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marL="0" indent="0" algn="just">
              <a:buNone/>
            </a:pPr>
            <a:r>
              <a:rPr lang="hr-HR" sz="1700" b="1" i="1" dirty="0"/>
              <a:t>*</a:t>
            </a:r>
            <a:r>
              <a:rPr lang="hr-HR" sz="1700" b="1" i="1" dirty="0" err="1"/>
              <a:t>koine</a:t>
            </a:r>
            <a:r>
              <a:rPr lang="hr-HR" sz="1700" b="1" i="1" dirty="0"/>
              <a:t> </a:t>
            </a:r>
            <a:r>
              <a:rPr lang="hr-HR" sz="1700" dirty="0"/>
              <a:t>(grč.) - zajednički; jezik oblikovan iz nekoliko idioma (narječja, dijalekata, govora)</a:t>
            </a:r>
          </a:p>
        </p:txBody>
      </p:sp>
    </p:spTree>
    <p:extLst>
      <p:ext uri="{BB962C8B-B14F-4D97-AF65-F5344CB8AC3E}">
        <p14:creationId xmlns:p14="http://schemas.microsoft.com/office/powerpoint/2010/main" val="8484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od 16. do kraja 18. stoljeća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/>
              <a:t>U 17. stoljeću u </a:t>
            </a:r>
            <a:r>
              <a:rPr lang="hr-HR" b="1" dirty="0"/>
              <a:t>ozaljskome krugu </a:t>
            </a:r>
            <a:r>
              <a:rPr lang="hr-HR" dirty="0"/>
              <a:t>piše se mješavinom svih triju narječja, s namjerom ujedinjenja južnih i sjevernih Hrvata zajedničkim jezikom. Ta ideja međutim nije prešla granice ozaljskoga kruga, već je zamijenjena idejom o zajedničkom književnom jeziku na temelju štokavskoga narječja.</a:t>
            </a:r>
          </a:p>
          <a:p>
            <a:pPr algn="just"/>
            <a:r>
              <a:rPr lang="hr-HR" dirty="0"/>
              <a:t>Ta se misao temelji se na bogatoj dubrovačkoj književnosti (štokavska jekavica) i rasprostranjenosti štokavskoga narječja, čemu su u 17. stoljeću počeli pridonositi bosanski franjevci (štokavska ikavica), a u 18. stoljeću i slavonski pisci (štokavska ikavica)</a:t>
            </a:r>
          </a:p>
          <a:p>
            <a:pPr algn="just"/>
            <a:r>
              <a:rPr lang="hr-HR" dirty="0"/>
              <a:t>Krajem 16. stoljeća nastaje </a:t>
            </a:r>
            <a:r>
              <a:rPr lang="hr-HR" b="1" dirty="0"/>
              <a:t>prvi hrvatski rječnik </a:t>
            </a:r>
            <a:r>
              <a:rPr lang="hr-HR" dirty="0"/>
              <a:t>(autor </a:t>
            </a:r>
            <a:r>
              <a:rPr lang="hr-HR" b="1" dirty="0"/>
              <a:t>Faust Vrančić</a:t>
            </a:r>
            <a:r>
              <a:rPr lang="hr-HR" dirty="0"/>
              <a:t>), a početkom 17. stoljeća </a:t>
            </a:r>
            <a:r>
              <a:rPr lang="sv-SE" dirty="0"/>
              <a:t>tiskana je </a:t>
            </a:r>
            <a:r>
              <a:rPr lang="sv-SE" b="1" dirty="0"/>
              <a:t>prva hrvatska gramatika </a:t>
            </a:r>
            <a:r>
              <a:rPr lang="sv-SE" dirty="0"/>
              <a:t>(autor </a:t>
            </a:r>
            <a:r>
              <a:rPr lang="sv-SE" b="1" dirty="0"/>
              <a:t>Bartol Kašić</a:t>
            </a:r>
            <a:r>
              <a:rPr lang="sv-SE" dirty="0"/>
              <a:t>).</a:t>
            </a:r>
          </a:p>
          <a:p>
            <a:pPr algn="just"/>
            <a:r>
              <a:rPr lang="hr-HR" dirty="0"/>
              <a:t>Ubrzo se javlja interes i za reformu </a:t>
            </a:r>
            <a:r>
              <a:rPr lang="hr-HR" dirty="0" err="1"/>
              <a:t>slovopisa</a:t>
            </a:r>
            <a:r>
              <a:rPr lang="hr-HR" dirty="0"/>
              <a:t>: Pavao Ritter-Vitezović preteča je Ljudevita Gaja - po njegovu bi se prijedlogu svaki glas (fonem) trebao bilježiti samo jednim slovom (grafemom). Nažalost, njegova reforma nije imala većega odjeka jer nije uspio objaviti djela pisana takvim i </a:t>
            </a:r>
            <a:r>
              <a:rPr lang="hr-HR" dirty="0" err="1"/>
              <a:t>slovopisom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8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od 16. do kraja 18. stoljeća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549949"/>
              </p:ext>
            </p:extLst>
          </p:nvPr>
        </p:nvGraphicFramePr>
        <p:xfrm>
          <a:off x="1104900" y="1442544"/>
          <a:ext cx="10298824" cy="488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9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19.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Povijest se hrvatskoga jezika u 19. stoljeću može podijeliti u dva razdoblja: </a:t>
            </a:r>
          </a:p>
          <a:p>
            <a:pPr algn="just"/>
            <a:r>
              <a:rPr lang="hr-HR" dirty="0"/>
              <a:t>prvo je </a:t>
            </a:r>
            <a:r>
              <a:rPr lang="hr-HR" b="1" dirty="0"/>
              <a:t>razdoblje hrvatskoga narodnog preporoda </a:t>
            </a:r>
            <a:r>
              <a:rPr lang="hr-HR" dirty="0"/>
              <a:t>obilježeno djelovanjem iliraca i u njemu dolazi do ujedinjenja hrvatskih krajeva u jednome standardnom jeziku i u jedinstvenoj latiničnoj grafiji, </a:t>
            </a:r>
          </a:p>
          <a:p>
            <a:pPr algn="just"/>
            <a:r>
              <a:rPr lang="hr-HR" dirty="0"/>
              <a:t>a drugu je polovicu 19. stoljeća obilježilo </a:t>
            </a:r>
            <a:r>
              <a:rPr lang="hr-HR" b="1" dirty="0"/>
              <a:t>djelovanje različitih filoloških škola.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14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prvoj polovici 19. stoljeća (djelatnost iliraca)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hr-HR" dirty="0"/>
              <a:t>Vođa i ideolog ilirskoga pokreta Ljudevit Gaj 1830. godine objavljuje u Budimu knjižicu </a:t>
            </a:r>
            <a:r>
              <a:rPr lang="hr-HR" i="1" dirty="0"/>
              <a:t>Kratka osnova </a:t>
            </a:r>
            <a:r>
              <a:rPr lang="hr-HR" i="1" dirty="0" err="1"/>
              <a:t>horvatsko</a:t>
            </a:r>
            <a:r>
              <a:rPr lang="hr-HR" i="1" dirty="0"/>
              <a:t>-slavenskoga </a:t>
            </a:r>
            <a:r>
              <a:rPr lang="hr-HR" i="1" dirty="0" err="1"/>
              <a:t>pravopisana</a:t>
            </a:r>
            <a:r>
              <a:rPr lang="hr-HR" i="1" dirty="0"/>
              <a:t>. </a:t>
            </a:r>
            <a:r>
              <a:rPr lang="hr-HR" dirty="0"/>
              <a:t>Gaj je u </a:t>
            </a:r>
            <a:r>
              <a:rPr lang="hr-HR" i="1" dirty="0"/>
              <a:t>Kratkoj osnovi </a:t>
            </a:r>
            <a:r>
              <a:rPr lang="hr-HR" dirty="0"/>
              <a:t>započeo </a:t>
            </a:r>
            <a:r>
              <a:rPr lang="hr-HR" b="1" dirty="0"/>
              <a:t>reformu </a:t>
            </a:r>
            <a:r>
              <a:rPr lang="hr-HR" b="1" dirty="0" err="1"/>
              <a:t>slovopisa</a:t>
            </a:r>
            <a:r>
              <a:rPr lang="hr-HR" b="1" dirty="0"/>
              <a:t> </a:t>
            </a:r>
            <a:r>
              <a:rPr lang="hr-HR" dirty="0"/>
              <a:t>koja </a:t>
            </a:r>
            <a:r>
              <a:rPr lang="pl-PL" dirty="0"/>
              <a:t>se odnosi na </a:t>
            </a:r>
            <a:r>
              <a:rPr lang="pl-PL" b="1" dirty="0"/>
              <a:t>kajkavski </a:t>
            </a:r>
            <a:r>
              <a:rPr lang="pl-PL" dirty="0"/>
              <a:t>književni jezik - predložio je rješenja za pisanje palatala za koje u kajkavskoj </a:t>
            </a:r>
            <a:r>
              <a:rPr lang="hr-HR" dirty="0"/>
              <a:t>grafiji nije postojao poseban znak (slovo), i to po uzoru na Pavla Rittera Vitezovića koji početkom 18. stoljeća predlagao dijakritičke znakove za pisanje palatala.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r-HR" dirty="0"/>
          </a:p>
          <a:p>
            <a:pPr algn="just">
              <a:spcBef>
                <a:spcPts val="600"/>
              </a:spcBef>
            </a:pPr>
            <a:r>
              <a:rPr lang="hr-HR" dirty="0"/>
              <a:t>Uvođenjem dijakritičkoga znaka </a:t>
            </a:r>
            <a:r>
              <a:rPr lang="hr-HR" b="1" dirty="0"/>
              <a:t>tilde </a:t>
            </a:r>
            <a:r>
              <a:rPr lang="hr-HR" dirty="0"/>
              <a:t>Gaj je preuzeo </a:t>
            </a:r>
            <a:r>
              <a:rPr lang="hr-HR" dirty="0" err="1"/>
              <a:t>Vitezovićevo</a:t>
            </a:r>
            <a:r>
              <a:rPr lang="hr-HR" dirty="0"/>
              <a:t> načelo: jedan glas (fonem) – jedno slovo (grafem). Međutim, Gajeva </a:t>
            </a:r>
            <a:r>
              <a:rPr lang="hr-HR" dirty="0" err="1"/>
              <a:t>slovopisna</a:t>
            </a:r>
            <a:r>
              <a:rPr lang="hr-HR" dirty="0"/>
              <a:t> reforma nije imala pravoga odjeka.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71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prvoj polovici 19. stoljeća (djelatnost iliraca)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hr-HR" dirty="0"/>
              <a:t>Godine 1835. Gaj objavljuje članak </a:t>
            </a:r>
            <a:r>
              <a:rPr lang="hr-HR" i="1" dirty="0" err="1"/>
              <a:t>Pravopisz</a:t>
            </a:r>
            <a:r>
              <a:rPr lang="hr-HR" i="1" dirty="0"/>
              <a:t> </a:t>
            </a:r>
            <a:r>
              <a:rPr lang="hr-HR" dirty="0"/>
              <a:t>u kojemu predlaže nova rješenja za pisanje palatala.</a:t>
            </a:r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645987"/>
            <a:ext cx="10254500" cy="27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prvoj polovici 19. stoljeća (djelatnost iliraca)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Vođen političkim idejama o velikoj Iliriji, Gaj odlučuje hrvatsko ime zamijeniti </a:t>
            </a:r>
            <a:r>
              <a:rPr lang="hr-HR" b="1" dirty="0"/>
              <a:t>ilirskim. </a:t>
            </a:r>
          </a:p>
          <a:p>
            <a:pPr algn="just"/>
            <a:r>
              <a:rPr lang="hr-HR" dirty="0"/>
              <a:t>Glavno sredstvo ujedinjenja trebao je biti jezik koji Gaj naziva ilirskim (osnovica toga jezika bilo bi štokavsko narječje).</a:t>
            </a:r>
          </a:p>
          <a:p>
            <a:pPr algn="just"/>
            <a:r>
              <a:rPr lang="hr-HR" dirty="0"/>
              <a:t>Ilirski pokret završava godine </a:t>
            </a:r>
            <a:r>
              <a:rPr lang="hr-HR" b="1" dirty="0"/>
              <a:t>1843. kada vlast zabranjuje uporabu ilirskoga imena </a:t>
            </a:r>
            <a:r>
              <a:rPr lang="hr-HR" dirty="0"/>
              <a:t>i ilirskih simbola, ali dopušta kulturnu djelatnost iliraca. Pokret se dalje nastavlja, ali pod hrvatskim imenom.</a:t>
            </a:r>
          </a:p>
          <a:p>
            <a:pPr algn="just"/>
            <a:r>
              <a:rPr lang="hr-HR" dirty="0"/>
              <a:t>1843. godine </a:t>
            </a:r>
            <a:r>
              <a:rPr lang="hr-HR" b="1" dirty="0"/>
              <a:t>Ivan Kukuljević </a:t>
            </a:r>
            <a:r>
              <a:rPr lang="hr-HR" b="1" dirty="0" err="1"/>
              <a:t>Sakcinski</a:t>
            </a:r>
            <a:r>
              <a:rPr lang="hr-HR" b="1" dirty="0"/>
              <a:t> </a:t>
            </a:r>
            <a:r>
              <a:rPr lang="hr-HR" dirty="0"/>
              <a:t>održao je u Saboru prvi govor na </a:t>
            </a:r>
            <a:r>
              <a:rPr lang="hr-HR" b="1" dirty="0"/>
              <a:t>hrvatskom jeziku </a:t>
            </a:r>
            <a:r>
              <a:rPr lang="hr-HR" dirty="0"/>
              <a:t>(dotad se u Saboru govorilo latinski</a:t>
            </a:r>
          </a:p>
        </p:txBody>
      </p:sp>
    </p:spTree>
    <p:extLst>
      <p:ext uri="{BB962C8B-B14F-4D97-AF65-F5344CB8AC3E}">
        <p14:creationId xmlns:p14="http://schemas.microsoft.com/office/powerpoint/2010/main" val="40932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204231" cy="1096962"/>
          </a:xfrm>
        </p:spPr>
        <p:txBody>
          <a:bodyPr/>
          <a:lstStyle/>
          <a:p>
            <a:r>
              <a:rPr lang="hr-HR" b="1" dirty="0"/>
              <a:t>Hrvatski jezik u prvoj polovici 19. stoljeća (djelatnost iliraca)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b="1" dirty="0"/>
              <a:t>Protivnici Gajeve reforme</a:t>
            </a:r>
          </a:p>
          <a:p>
            <a:pPr marL="0" indent="0">
              <a:buNone/>
            </a:pPr>
            <a:endParaRPr lang="hr-HR" dirty="0"/>
          </a:p>
          <a:p>
            <a:pPr algn="just"/>
            <a:r>
              <a:rPr lang="hr-HR" dirty="0"/>
              <a:t>Gajeva koncepcija zajedničkoga standardnog jezika na temelju štokavskoga narječja i novoga </a:t>
            </a:r>
            <a:r>
              <a:rPr lang="hr-HR" dirty="0" err="1"/>
              <a:t>slovopisa</a:t>
            </a:r>
            <a:r>
              <a:rPr lang="hr-HR" dirty="0"/>
              <a:t> nije naišla na odobravanje u kajkavskoj i u čakavskoj sredini. </a:t>
            </a:r>
          </a:p>
          <a:p>
            <a:pPr algn="just"/>
            <a:r>
              <a:rPr lang="hr-HR" b="1" dirty="0"/>
              <a:t>Ante </a:t>
            </a:r>
            <a:r>
              <a:rPr lang="hr-HR" b="1" dirty="0" err="1"/>
              <a:t>Kuzmanić</a:t>
            </a:r>
            <a:r>
              <a:rPr lang="hr-HR" b="1" dirty="0"/>
              <a:t> </a:t>
            </a:r>
            <a:r>
              <a:rPr lang="hr-HR" dirty="0"/>
              <a:t>na čelu je skupine koja se u Zadru okuplja oko časopisa </a:t>
            </a:r>
            <a:r>
              <a:rPr lang="hr-HR" b="1" i="1" dirty="0"/>
              <a:t>Zora Dalmatinska </a:t>
            </a:r>
            <a:r>
              <a:rPr lang="hr-HR" b="1" dirty="0"/>
              <a:t>(1844.)</a:t>
            </a:r>
            <a:r>
              <a:rPr lang="hr-HR" dirty="0"/>
              <a:t>, a zagovara očuvanje ikavice i stare grafije.</a:t>
            </a:r>
          </a:p>
        </p:txBody>
      </p:sp>
    </p:spTree>
    <p:extLst>
      <p:ext uri="{BB962C8B-B14F-4D97-AF65-F5344CB8AC3E}">
        <p14:creationId xmlns:p14="http://schemas.microsoft.com/office/powerpoint/2010/main" val="2627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Pismenost hrvatskoga srednjovjekovlja (9. - 15. st.)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Hrvatsko je srednjovjekovlje </a:t>
            </a:r>
            <a:r>
              <a:rPr lang="hr-HR" b="1" dirty="0" err="1"/>
              <a:t>tropismeno</a:t>
            </a:r>
            <a:r>
              <a:rPr lang="hr-HR" dirty="0"/>
              <a:t> i </a:t>
            </a:r>
            <a:r>
              <a:rPr lang="hr-HR" b="1" dirty="0"/>
              <a:t>trojezično</a:t>
            </a:r>
          </a:p>
          <a:p>
            <a:r>
              <a:rPr lang="hr-HR" dirty="0"/>
              <a:t> tekstovi su zapisani na </a:t>
            </a:r>
            <a:r>
              <a:rPr lang="hr-HR" b="1" dirty="0"/>
              <a:t>trima pismima </a:t>
            </a:r>
          </a:p>
          <a:p>
            <a:pPr lvl="1"/>
            <a:r>
              <a:rPr lang="hr-HR" sz="1800" dirty="0"/>
              <a:t>latinici,</a:t>
            </a:r>
          </a:p>
          <a:p>
            <a:pPr lvl="1"/>
            <a:r>
              <a:rPr lang="hr-HR" sz="1800" dirty="0"/>
              <a:t>glagoljici i </a:t>
            </a:r>
          </a:p>
          <a:p>
            <a:pPr lvl="1"/>
            <a:r>
              <a:rPr lang="hr-HR" sz="1800" dirty="0"/>
              <a:t>hrvatskoj ćirilici </a:t>
            </a:r>
          </a:p>
          <a:p>
            <a:r>
              <a:rPr lang="hr-HR" dirty="0"/>
              <a:t>i </a:t>
            </a:r>
            <a:r>
              <a:rPr lang="hr-HR" b="1" dirty="0"/>
              <a:t>trima jezicima</a:t>
            </a:r>
            <a:r>
              <a:rPr lang="hr-HR" dirty="0"/>
              <a:t>: </a:t>
            </a:r>
          </a:p>
          <a:p>
            <a:pPr lvl="1"/>
            <a:r>
              <a:rPr lang="hr-HR" sz="1800" dirty="0"/>
              <a:t>latinskom jeziku, </a:t>
            </a:r>
          </a:p>
          <a:p>
            <a:pPr lvl="1"/>
            <a:r>
              <a:rPr lang="hr-HR" sz="1800" dirty="0"/>
              <a:t>staroslavenskom jeziku i </a:t>
            </a:r>
          </a:p>
          <a:p>
            <a:pPr lvl="1"/>
            <a:r>
              <a:rPr lang="hr-HR" sz="1800" dirty="0"/>
              <a:t>hrvatskom jeziku.</a:t>
            </a:r>
          </a:p>
        </p:txBody>
      </p:sp>
    </p:spTree>
    <p:extLst>
      <p:ext uri="{BB962C8B-B14F-4D97-AF65-F5344CB8AC3E}">
        <p14:creationId xmlns:p14="http://schemas.microsoft.com/office/powerpoint/2010/main" val="23328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drugoj polovici 19. stoljeća (filološke škole)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Neovisno o zaključcima Bečkoga književnoga dogovora (1850.) nastavlja se rad na standardizaciji hrvatskoga književnoga jezika. </a:t>
            </a:r>
          </a:p>
          <a:p>
            <a:pPr algn="just"/>
            <a:r>
              <a:rPr lang="hr-HR" dirty="0"/>
              <a:t>Budući da i dalje postoje dvojbe o pojedinim jezičnim pitanjima, nastaju različite filološke škole koje nude svoja rješenja.</a:t>
            </a:r>
          </a:p>
          <a:p>
            <a:pPr marL="0" indent="0" algn="just">
              <a:buNone/>
            </a:pPr>
            <a:endParaRPr lang="hr-HR" dirty="0"/>
          </a:p>
          <a:p>
            <a:pPr lvl="1" algn="just"/>
            <a:r>
              <a:rPr lang="hr-HR" b="1" dirty="0"/>
              <a:t>Zagrebačka filološka škola</a:t>
            </a:r>
          </a:p>
          <a:p>
            <a:pPr lvl="1" algn="just"/>
            <a:r>
              <a:rPr lang="hr-HR" b="1" dirty="0"/>
              <a:t>Riječka filološka škola</a:t>
            </a:r>
          </a:p>
          <a:p>
            <a:pPr lvl="1" algn="just"/>
            <a:r>
              <a:rPr lang="hr-HR" b="1" dirty="0"/>
              <a:t>Zadarska filološka škola</a:t>
            </a:r>
          </a:p>
          <a:p>
            <a:pPr lvl="1" algn="just"/>
            <a:r>
              <a:rPr lang="hr-HR" b="1" dirty="0"/>
              <a:t>Škola hrvatskih vukovaca</a:t>
            </a:r>
          </a:p>
          <a:p>
            <a:pPr lvl="1"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19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drugoj polovici 19. stoljeća (filološke škole)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Zagrebačka filološka škola</a:t>
            </a:r>
          </a:p>
          <a:p>
            <a:pPr marL="0" indent="0">
              <a:buNone/>
            </a:pPr>
            <a:r>
              <a:rPr lang="hr-HR" b="1" dirty="0"/>
              <a:t>Predstavnici: </a:t>
            </a:r>
            <a:r>
              <a:rPr lang="hr-HR" dirty="0" err="1"/>
              <a:t>Adolfo</a:t>
            </a:r>
            <a:r>
              <a:rPr lang="hr-HR" dirty="0"/>
              <a:t> Veber </a:t>
            </a:r>
            <a:r>
              <a:rPr lang="hr-HR" dirty="0" err="1"/>
              <a:t>Tkalčević</a:t>
            </a:r>
            <a:r>
              <a:rPr lang="hr-HR" dirty="0"/>
              <a:t>, Vjekoslav </a:t>
            </a:r>
            <a:r>
              <a:rPr lang="hr-HR" dirty="0" err="1"/>
              <a:t>Babukić</a:t>
            </a:r>
            <a:r>
              <a:rPr lang="hr-HR" dirty="0"/>
              <a:t>, Antun Mažuranić </a:t>
            </a:r>
          </a:p>
          <a:p>
            <a:pPr marL="0" indent="0">
              <a:buNone/>
            </a:pPr>
            <a:r>
              <a:rPr lang="hr-HR" dirty="0"/>
              <a:t>                        i Bogoslav Šulek</a:t>
            </a:r>
          </a:p>
          <a:p>
            <a:pPr marL="0" indent="0">
              <a:buNone/>
            </a:pPr>
            <a:r>
              <a:rPr lang="hr-HR" b="1" dirty="0"/>
              <a:t>Cilj</a:t>
            </a:r>
            <a:r>
              <a:rPr lang="hr-HR" dirty="0"/>
              <a:t>: dovršiti proces standardizacije nastavljajući ilirsku jezičnu koncepciju.</a:t>
            </a:r>
          </a:p>
          <a:p>
            <a:pPr marL="0" indent="0">
              <a:buNone/>
            </a:pPr>
            <a:r>
              <a:rPr lang="hr-HR" b="1" dirty="0"/>
              <a:t>Značajke: </a:t>
            </a:r>
          </a:p>
          <a:p>
            <a:pPr lvl="1"/>
            <a:r>
              <a:rPr lang="hr-HR" sz="1800" dirty="0"/>
              <a:t> morfonološki pravopis (npr. </a:t>
            </a:r>
            <a:r>
              <a:rPr lang="hr-HR" sz="1800" i="1" dirty="0"/>
              <a:t>sudca) </a:t>
            </a:r>
          </a:p>
          <a:p>
            <a:pPr lvl="1"/>
            <a:r>
              <a:rPr lang="hr-HR" sz="1800" dirty="0"/>
              <a:t> oslanjanje na ijekavsku štokavštinu (vodeći računa i o kajkavštini i čakavštini) </a:t>
            </a:r>
          </a:p>
          <a:p>
            <a:pPr lvl="1"/>
            <a:r>
              <a:rPr lang="hr-HR" sz="1800" dirty="0"/>
              <a:t> pisanje </a:t>
            </a:r>
            <a:r>
              <a:rPr lang="hr-HR" sz="1800" i="1" dirty="0"/>
              <a:t>rogatoga e </a:t>
            </a:r>
            <a:r>
              <a:rPr lang="hr-HR" sz="1800" dirty="0"/>
              <a:t>(ĕ) za refleks jata (npr. </a:t>
            </a:r>
            <a:r>
              <a:rPr lang="hr-HR" sz="1800" i="1" dirty="0" err="1"/>
              <a:t>r</a:t>
            </a:r>
            <a:r>
              <a:rPr lang="hr-HR" sz="1800" dirty="0" err="1"/>
              <a:t>ĕ</a:t>
            </a:r>
            <a:r>
              <a:rPr lang="hr-HR" sz="1800" i="1" dirty="0" err="1"/>
              <a:t>čnik</a:t>
            </a:r>
            <a:r>
              <a:rPr lang="hr-HR" sz="1800" i="1" dirty="0"/>
              <a:t>) </a:t>
            </a:r>
          </a:p>
          <a:p>
            <a:pPr lvl="1"/>
            <a:r>
              <a:rPr lang="hr-HR" sz="1800" dirty="0"/>
              <a:t> pisanje slogotvornoga </a:t>
            </a:r>
            <a:r>
              <a:rPr lang="hr-HR" sz="1800" dirty="0" err="1"/>
              <a:t>rs</a:t>
            </a:r>
            <a:r>
              <a:rPr lang="hr-HR" sz="1800" dirty="0"/>
              <a:t> popratnim samoglasnikom (npr. </a:t>
            </a:r>
            <a:r>
              <a:rPr lang="hr-HR" sz="1800" i="1" dirty="0" err="1"/>
              <a:t>perst</a:t>
            </a:r>
            <a:r>
              <a:rPr lang="hr-HR" sz="1800" i="1" dirty="0"/>
              <a:t>) </a:t>
            </a:r>
          </a:p>
          <a:p>
            <a:pPr lvl="1"/>
            <a:r>
              <a:rPr lang="hr-HR" sz="1800" dirty="0"/>
              <a:t> zalaganje za stare padežne nastavke (npr. pisanje </a:t>
            </a:r>
            <a:r>
              <a:rPr lang="hr-HR" sz="1800" i="1" dirty="0"/>
              <a:t>-ah </a:t>
            </a:r>
            <a:r>
              <a:rPr lang="hr-HR" sz="1800" dirty="0"/>
              <a:t>u genitivu množine) </a:t>
            </a:r>
          </a:p>
          <a:p>
            <a:pPr lvl="1"/>
            <a:r>
              <a:rPr lang="hr-HR" sz="1800" dirty="0"/>
              <a:t> utemeljenje hrvatskoga znanstvenoga nazivlja (Bogoslav Šulek)</a:t>
            </a:r>
          </a:p>
        </p:txBody>
      </p:sp>
    </p:spTree>
    <p:extLst>
      <p:ext uri="{BB962C8B-B14F-4D97-AF65-F5344CB8AC3E}">
        <p14:creationId xmlns:p14="http://schemas.microsoft.com/office/powerpoint/2010/main" val="25321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drugoj polovici 19. stoljeća (filološke škole)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Riječka filološka škola</a:t>
            </a:r>
          </a:p>
          <a:p>
            <a:pPr>
              <a:spcBef>
                <a:spcPts val="600"/>
              </a:spcBef>
            </a:pPr>
            <a:r>
              <a:rPr lang="hr-HR" dirty="0"/>
              <a:t>Glavni predstavnik: </a:t>
            </a:r>
            <a:r>
              <a:rPr lang="hr-HR" dirty="0" err="1"/>
              <a:t>Fran</a:t>
            </a:r>
            <a:r>
              <a:rPr lang="hr-HR" dirty="0"/>
              <a:t> Kurelac. Cilj: afirmirati stare arhaične oblike (npr. G </a:t>
            </a:r>
            <a:r>
              <a:rPr lang="hr-HR" dirty="0" err="1"/>
              <a:t>mn</a:t>
            </a:r>
            <a:r>
              <a:rPr lang="hr-HR" dirty="0"/>
              <a:t>. </a:t>
            </a:r>
            <a:r>
              <a:rPr lang="hr-HR" dirty="0" err="1"/>
              <a:t>slik</a:t>
            </a:r>
            <a:r>
              <a:rPr lang="hr-HR" dirty="0"/>
              <a:t>-ø, </a:t>
            </a:r>
            <a:r>
              <a:rPr lang="hr-HR" dirty="0" err="1"/>
              <a:t>žen</a:t>
            </a:r>
            <a:r>
              <a:rPr lang="hr-HR" dirty="0"/>
              <a:t>-ø) koji su zajednički većini slavenskih jezika.</a:t>
            </a:r>
          </a:p>
          <a:p>
            <a:pPr marL="0" indent="0">
              <a:buNone/>
            </a:pPr>
            <a:r>
              <a:rPr lang="hr-HR" b="1" dirty="0"/>
              <a:t>Zadarska filološka škola</a:t>
            </a:r>
          </a:p>
          <a:p>
            <a:r>
              <a:rPr lang="hr-HR" dirty="0"/>
              <a:t>Glavni predstavnik: Ante </a:t>
            </a:r>
            <a:r>
              <a:rPr lang="hr-HR" dirty="0" err="1"/>
              <a:t>Kuzmanić</a:t>
            </a:r>
            <a:r>
              <a:rPr lang="hr-HR" dirty="0"/>
              <a:t>. </a:t>
            </a:r>
          </a:p>
          <a:p>
            <a:r>
              <a:rPr lang="hr-HR" dirty="0"/>
              <a:t>Cilj: raskinuti s ilirskom jezičnom koncepcijom i proces standardizacije nastaviti na temelju štokavske ikavice jer se njome govori u Dalmaciji, Slavoniji i Bosni.</a:t>
            </a:r>
          </a:p>
          <a:p>
            <a:pPr marL="0" indent="0">
              <a:buNone/>
            </a:pPr>
            <a:r>
              <a:rPr lang="hr-HR" b="1" dirty="0"/>
              <a:t>Škola hrvatskih vukovaca</a:t>
            </a:r>
          </a:p>
          <a:p>
            <a:r>
              <a:rPr lang="hr-HR" dirty="0"/>
              <a:t>Glavni predstavnici: Tomo </a:t>
            </a:r>
            <a:r>
              <a:rPr lang="hr-HR" dirty="0" err="1"/>
              <a:t>Maretić</a:t>
            </a:r>
            <a:r>
              <a:rPr lang="hr-HR" dirty="0"/>
              <a:t>, Ivan Broz i Franjo Iveković. </a:t>
            </a:r>
          </a:p>
          <a:p>
            <a:r>
              <a:rPr lang="hr-HR" dirty="0"/>
              <a:t>Cilj: jedinstven književni jezik na osnovi novoštokavske ijekavice.</a:t>
            </a:r>
          </a:p>
          <a:p>
            <a:r>
              <a:rPr lang="hr-HR" dirty="0"/>
              <a:t>Značajke: zalaganje za fonološki pravopis (pisati kao što se govori),  ugledanje na narodnu književnost te djela Vuka Stefanovića Karadžića i Đure Daničića.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1247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drugoj polovici 19. stoljeća (filološke škole)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Najveći prijepori vodili su se između zagrebačke filološke škole i hrvatskih vukovaca, ali pobijedila je koncepcija hrvatskih vukovaca. </a:t>
            </a:r>
          </a:p>
          <a:p>
            <a:pPr algn="just"/>
            <a:r>
              <a:rPr lang="hr-HR" dirty="0"/>
              <a:t>Njihovim djelovanjem smanjene su razlike između hrvatskoga i srpskoga jezika (koji nipošto nisu izjednačeni). </a:t>
            </a:r>
          </a:p>
          <a:p>
            <a:pPr algn="just"/>
            <a:r>
              <a:rPr lang="hr-HR" dirty="0"/>
              <a:t>Zasluga je hrvatskih vukovaca da je na kraju 19. stoljeća završila standardizacija hrvatskoga jezika kojoj su temelje postavili Ljudevit Gaj i ilirci u prvoj polovici 19. stoljeća.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851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298824" cy="1096962"/>
          </a:xfrm>
        </p:spPr>
        <p:txBody>
          <a:bodyPr/>
          <a:lstStyle/>
          <a:p>
            <a:r>
              <a:rPr lang="hr-HR" b="1" dirty="0"/>
              <a:t>Hrvatski jezik u drugoj polovici 19. stoljeća (filološke škole)</a:t>
            </a:r>
            <a:endParaRPr lang="hr-HR" dirty="0"/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51157"/>
            <a:ext cx="10424948" cy="3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Prvo razdoblje (do 1918.)</a:t>
            </a:r>
          </a:p>
          <a:p>
            <a:pPr algn="just"/>
            <a:r>
              <a:rPr lang="hr-HR" dirty="0"/>
              <a:t>Početkom 20. st. i nadalje dominira koncepcija hrvatskih vukovaca, a normativni priručnici koji tada nastaju takvu koncepciju provode u djelo. </a:t>
            </a:r>
          </a:p>
          <a:p>
            <a:pPr algn="just"/>
            <a:r>
              <a:rPr lang="hr-HR" dirty="0"/>
              <a:t>Toj se koncepciji, premda ju podržavaju i službene vlasti, nisu priklonili svi jezikoslovci i književnici.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b="1" dirty="0"/>
              <a:t>Nikola Andrić</a:t>
            </a:r>
            <a:r>
              <a:rPr lang="hr-HR" dirty="0"/>
              <a:t>, </a:t>
            </a:r>
            <a:r>
              <a:rPr lang="hr-HR" b="1" i="1" dirty="0"/>
              <a:t>Branič jezika hrvatskoga, </a:t>
            </a:r>
            <a:r>
              <a:rPr lang="hr-HR" dirty="0"/>
              <a:t>Zagreb, 1911. Autor jezičnom praksom dokazuje da hrvatski jezik ima svoje posebnosti i na taj način iznosi negativan stav prema koncepciji hrvatskih vukovaca.</a:t>
            </a:r>
          </a:p>
        </p:txBody>
      </p:sp>
    </p:spTree>
    <p:extLst>
      <p:ext uri="{BB962C8B-B14F-4D97-AF65-F5344CB8AC3E}">
        <p14:creationId xmlns:p14="http://schemas.microsoft.com/office/powerpoint/2010/main" val="34274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7305" y="1631731"/>
            <a:ext cx="10855872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Drugo razdoblje (1918. - 1941.)</a:t>
            </a:r>
            <a:endParaRPr lang="hr-HR" dirty="0"/>
          </a:p>
          <a:p>
            <a:pPr algn="just"/>
            <a:r>
              <a:rPr lang="hr-HR" dirty="0"/>
              <a:t>U novostvorenoj Kraljevini SHS hrvatski vukovci i državna vlast imaju zajednički cilj: jedan i jedinstveni jezik (i službeno postaje </a:t>
            </a:r>
            <a:r>
              <a:rPr lang="hr-HR" dirty="0" err="1"/>
              <a:t>srpskohrvatskoslovenački</a:t>
            </a:r>
            <a:r>
              <a:rPr lang="hr-HR" dirty="0"/>
              <a:t> jezik), a potom država nameće i unitaristički pravopis. </a:t>
            </a:r>
          </a:p>
          <a:p>
            <a:pPr algn="just"/>
            <a:r>
              <a:rPr lang="hr-HR" dirty="0"/>
              <a:t>Hrvatska javnost i književnici tomu se odupiru, a posljedica opiranja bit će procvat dijalektalne lirike.</a:t>
            </a:r>
          </a:p>
          <a:p>
            <a:pPr marL="0" indent="0" algn="just">
              <a:buNone/>
            </a:pPr>
            <a:r>
              <a:rPr lang="hr-HR" b="1" dirty="0"/>
              <a:t> Djela</a:t>
            </a:r>
          </a:p>
          <a:p>
            <a:r>
              <a:rPr lang="hr-HR" dirty="0"/>
              <a:t> Dragutin </a:t>
            </a:r>
            <a:r>
              <a:rPr lang="hr-HR" dirty="0" err="1"/>
              <a:t>Boranić</a:t>
            </a:r>
            <a:r>
              <a:rPr lang="hr-HR" dirty="0"/>
              <a:t>, </a:t>
            </a:r>
            <a:r>
              <a:rPr lang="hr-HR" b="1" i="1" dirty="0"/>
              <a:t>Pravopis hrvatskoga ili srpskoga jezika, </a:t>
            </a:r>
            <a:r>
              <a:rPr lang="hr-HR" dirty="0"/>
              <a:t>Zagreb, 1921.</a:t>
            </a:r>
          </a:p>
          <a:p>
            <a:r>
              <a:rPr lang="hr-HR" dirty="0"/>
              <a:t> Tomo </a:t>
            </a:r>
            <a:r>
              <a:rPr lang="hr-HR" dirty="0" err="1"/>
              <a:t>Maretić</a:t>
            </a:r>
            <a:r>
              <a:rPr lang="hr-HR" dirty="0"/>
              <a:t>, </a:t>
            </a:r>
            <a:r>
              <a:rPr lang="hr-HR" b="1" i="1" dirty="0"/>
              <a:t>Jezični savjetnik, </a:t>
            </a:r>
            <a:r>
              <a:rPr lang="hr-HR" dirty="0"/>
              <a:t>Zagreb, 1924.</a:t>
            </a:r>
          </a:p>
          <a:p>
            <a:r>
              <a:rPr lang="hr-HR" dirty="0"/>
              <a:t> Tomo </a:t>
            </a:r>
            <a:r>
              <a:rPr lang="hr-HR" dirty="0" err="1"/>
              <a:t>Maretić</a:t>
            </a:r>
            <a:r>
              <a:rPr lang="hr-HR" dirty="0"/>
              <a:t>, </a:t>
            </a:r>
            <a:r>
              <a:rPr lang="hr-HR" b="1" i="1" dirty="0"/>
              <a:t>Gramatika i stilistika hrvatskoga ili srpskoga književnoga jezika, </a:t>
            </a:r>
            <a:r>
              <a:rPr lang="hr-HR" dirty="0"/>
              <a:t>Zagreb, 1931.</a:t>
            </a:r>
          </a:p>
        </p:txBody>
      </p:sp>
    </p:spTree>
    <p:extLst>
      <p:ext uri="{BB962C8B-B14F-4D97-AF65-F5344CB8AC3E}">
        <p14:creationId xmlns:p14="http://schemas.microsoft.com/office/powerpoint/2010/main" val="762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6068" y="1794936"/>
            <a:ext cx="551605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Drugo razdoblje (1918. - 1941.)</a:t>
            </a:r>
            <a:endParaRPr lang="hr-HR" dirty="0"/>
          </a:p>
          <a:p>
            <a:pPr algn="just"/>
            <a:r>
              <a:rPr lang="hr-HR" dirty="0"/>
              <a:t>Ti normativni priručnici u praksi provode koncepciju hrvatskih vukovaca i službenu jezičnu politiku sa zajedničkim ciljem: jedan i jedinstven jezik.</a:t>
            </a:r>
          </a:p>
          <a:p>
            <a:pPr algn="just"/>
            <a:r>
              <a:rPr lang="hr-HR" dirty="0" err="1"/>
              <a:t>Boranićev</a:t>
            </a:r>
            <a:r>
              <a:rPr lang="hr-HR" dirty="0"/>
              <a:t> </a:t>
            </a:r>
            <a:r>
              <a:rPr lang="hr-HR" i="1" dirty="0"/>
              <a:t>Pravopis hrvatskoga ili srpskoga jezika </a:t>
            </a:r>
            <a:r>
              <a:rPr lang="hr-HR" dirty="0"/>
              <a:t>utemeljen je na fonološkom načelu.</a:t>
            </a:r>
          </a:p>
          <a:p>
            <a:pPr algn="just"/>
            <a:r>
              <a:rPr lang="hr-HR" dirty="0" err="1"/>
              <a:t>Maretić</a:t>
            </a:r>
            <a:r>
              <a:rPr lang="hr-HR" dirty="0"/>
              <a:t> svojim </a:t>
            </a:r>
            <a:r>
              <a:rPr lang="hr-HR" i="1" dirty="0"/>
              <a:t>Jezičnim savjetnikom </a:t>
            </a:r>
            <a:r>
              <a:rPr lang="hr-HR" dirty="0"/>
              <a:t>nastoji iz uporabe izbaciti sve riječi koje ometaju ideju jezičnoga ujedinjenja Srba i Hrvata.</a:t>
            </a:r>
          </a:p>
        </p:txBody>
      </p:sp>
      <p:pic>
        <p:nvPicPr>
          <p:cNvPr id="2052" name="Picture 4" descr="Slikovni rezultat za Tomo MaretiÄ, JeziÄni savjet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5" y="2036674"/>
            <a:ext cx="5262574" cy="38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6068" y="1794936"/>
            <a:ext cx="551605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Drugo razdoblje (1918. - 1941.)</a:t>
            </a:r>
            <a:endParaRPr lang="hr-HR" dirty="0"/>
          </a:p>
          <a:p>
            <a:pPr algn="just"/>
            <a:r>
              <a:rPr lang="hr-HR" dirty="0"/>
              <a:t>Osnivanjem Banovine Hrvatske 1939. pod bansku vlast dolaze pravosuđe i prosvjeta, što otvara nove mogućnosti i putove hrvatskomu jeziku. </a:t>
            </a:r>
          </a:p>
          <a:p>
            <a:pPr algn="just"/>
            <a:r>
              <a:rPr lang="hr-HR" dirty="0"/>
              <a:t>U takvim okolnostima jezikoslovci Guberina i Krstić ukazuju na razlike između hrvatskoga i srpskoga jezika i suprotstavljaju se unitarističkim, još uvijek prevladavajućim, idejama.</a:t>
            </a:r>
          </a:p>
          <a:p>
            <a:pPr marL="0" indent="0" algn="just">
              <a:buNone/>
            </a:pPr>
            <a:r>
              <a:rPr lang="hr-HR" b="1" dirty="0"/>
              <a:t>Djelo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Petar Guberina i Kruno Krstić, </a:t>
            </a:r>
            <a:r>
              <a:rPr lang="hr-HR" b="1" i="1" dirty="0"/>
              <a:t>Razlike između hrvatskoga i srpskoga jezika, </a:t>
            </a:r>
            <a:r>
              <a:rPr lang="hr-HR" dirty="0"/>
              <a:t>Zagreb, 1940.</a:t>
            </a:r>
          </a:p>
        </p:txBody>
      </p:sp>
      <p:pic>
        <p:nvPicPr>
          <p:cNvPr id="4098" name="Picture 2" descr="Slikovni rezultat za Petar Guberina i Kruno KrstiÄ, Razlike izmeÄu hrvatskoga i srpskoga jez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3651" r="27698" b="7493"/>
          <a:stretch/>
        </p:blipFill>
        <p:spPr bwMode="auto">
          <a:xfrm>
            <a:off x="7249306" y="1668812"/>
            <a:ext cx="3510455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8993" y="1794936"/>
            <a:ext cx="1019503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Treće razdoblje (travanj 1941. - svibanj 1945.)</a:t>
            </a:r>
          </a:p>
          <a:p>
            <a:pPr algn="just"/>
            <a:r>
              <a:rPr lang="hr-HR" dirty="0"/>
              <a:t>Ukida se unitaristički pristup jeziku i uklanjaju se iz uporabe dotadašnji jezični priručnici, a za sva jezična pitanja nadležna je državna uprava. Jeziku se posvećuje posebna pozornost, a purističke su težnje često i pretjerane.</a:t>
            </a:r>
          </a:p>
          <a:p>
            <a:pPr marL="0" indent="0" algn="just">
              <a:buNone/>
            </a:pPr>
            <a:r>
              <a:rPr lang="hr-HR" b="1" dirty="0"/>
              <a:t>Djela:</a:t>
            </a:r>
          </a:p>
          <a:p>
            <a:pPr algn="just">
              <a:spcBef>
                <a:spcPts val="600"/>
              </a:spcBef>
            </a:pPr>
            <a:r>
              <a:rPr lang="hr-HR" sz="1900" b="1" i="1" dirty="0"/>
              <a:t>Hrvatski državni ured za jezik </a:t>
            </a:r>
            <a:r>
              <a:rPr lang="hr-HR" sz="1900" b="1" dirty="0"/>
              <a:t>(1941.) </a:t>
            </a:r>
            <a:r>
              <a:rPr lang="hr-HR" sz="1900" dirty="0"/>
              <a:t>ustanova je državne uprave ovlaštena za rješavanje svih jezičnih pitanja vezanih uz čistoću i pravilnost hrvatskoga jezika u javnoj uporabi. Premda se jeziku posvećivala posebna pozornost i briga, u svojim purističkim nastojanjima ta je ustanova često pretjerivala.</a:t>
            </a:r>
          </a:p>
          <a:p>
            <a:pPr algn="just">
              <a:spcBef>
                <a:spcPts val="600"/>
              </a:spcBef>
            </a:pPr>
            <a:r>
              <a:rPr lang="hr-HR" sz="1900" dirty="0"/>
              <a:t>Knjižica </a:t>
            </a:r>
            <a:r>
              <a:rPr lang="hr-HR" sz="1900" b="1" i="1" dirty="0" err="1"/>
              <a:t>Koriensko</a:t>
            </a:r>
            <a:r>
              <a:rPr lang="hr-HR" sz="1900" b="1" i="1" dirty="0"/>
              <a:t> pisanje </a:t>
            </a:r>
            <a:r>
              <a:rPr lang="hr-HR" sz="1900" dirty="0"/>
              <a:t>(1942.) - izradio ju je Hrvatski državni ured za jezik kao pravopisni priručnik nakon zabrane svih dotadašnjih jezičnih priručnika.</a:t>
            </a:r>
          </a:p>
          <a:p>
            <a:pPr algn="just">
              <a:spcBef>
                <a:spcPts val="600"/>
              </a:spcBef>
            </a:pPr>
            <a:r>
              <a:rPr lang="hr-HR" sz="1900" b="1" dirty="0"/>
              <a:t>Franjo Cipra i Adolf </a:t>
            </a:r>
            <a:r>
              <a:rPr lang="hr-HR" sz="1900" b="1" dirty="0" err="1"/>
              <a:t>Bratoljub</a:t>
            </a:r>
            <a:r>
              <a:rPr lang="hr-HR" sz="1900" b="1" dirty="0"/>
              <a:t> Klaić, </a:t>
            </a:r>
            <a:r>
              <a:rPr lang="hr-HR" sz="1900" b="1" i="1" dirty="0"/>
              <a:t>Hrvatski pravopis </a:t>
            </a:r>
            <a:r>
              <a:rPr lang="hr-HR" sz="1900" dirty="0"/>
              <a:t>(1944.). Pravopis je u načelu korijenski, ali donosi neke riječi koje odstupaju od takvih načela pa se naziva morfonološkim pravopisom.</a:t>
            </a:r>
          </a:p>
        </p:txBody>
      </p:sp>
    </p:spTree>
    <p:extLst>
      <p:ext uri="{BB962C8B-B14F-4D97-AF65-F5344CB8AC3E}">
        <p14:creationId xmlns:p14="http://schemas.microsoft.com/office/powerpoint/2010/main" val="36845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LATINICA I LATINSKI JEZIK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Latinicu i latinski jezik Hrvati su dobili pokrštavanjem: na tom su jeziku i pismu pisani prvi hrvatski spomenici, a latinski jezik upotrebljavao se i u bogoslužju.</a:t>
            </a:r>
          </a:p>
          <a:p>
            <a:r>
              <a:rPr lang="hr-HR" b="1" dirty="0"/>
              <a:t>Prvi zapisani hrvatski tekstovi na latinici </a:t>
            </a:r>
            <a:r>
              <a:rPr lang="hr-HR" dirty="0"/>
              <a:t>javljaju se u 14. stoljeću to su:</a:t>
            </a:r>
          </a:p>
          <a:p>
            <a:pPr marL="0" indent="0">
              <a:buNone/>
            </a:pPr>
            <a:endParaRPr lang="hr-HR" dirty="0"/>
          </a:p>
          <a:p>
            <a:pPr lvl="1"/>
            <a:r>
              <a:rPr lang="hr-HR" sz="2000" b="1" i="1" dirty="0"/>
              <a:t>Red i zakon sestara </a:t>
            </a:r>
            <a:r>
              <a:rPr lang="hr-HR" sz="2000" b="1" i="1" dirty="0" err="1"/>
              <a:t>dominikanki</a:t>
            </a:r>
            <a:r>
              <a:rPr lang="hr-HR" sz="2000" b="1" i="1" dirty="0"/>
              <a:t> </a:t>
            </a:r>
            <a:r>
              <a:rPr lang="hr-HR" sz="2000" dirty="0"/>
              <a:t>(Zadar, 1345.) i </a:t>
            </a:r>
          </a:p>
          <a:p>
            <a:pPr lvl="1"/>
            <a:r>
              <a:rPr lang="hr-HR" sz="2000" b="1" i="1" dirty="0"/>
              <a:t>Šibenska molitva </a:t>
            </a:r>
            <a:r>
              <a:rPr lang="hr-HR" sz="2000" i="1" dirty="0"/>
              <a:t>- </a:t>
            </a:r>
            <a:r>
              <a:rPr lang="hr-HR" sz="2000" dirty="0"/>
              <a:t>najstariji latinicom zapisan hrvatski pjesnički tekst.</a:t>
            </a:r>
          </a:p>
          <a:p>
            <a:pPr marL="457200" lvl="1" indent="0">
              <a:buNone/>
            </a:pPr>
            <a:endParaRPr lang="hr-HR" sz="2000" dirty="0"/>
          </a:p>
          <a:p>
            <a:r>
              <a:rPr lang="hr-HR" dirty="0"/>
              <a:t>Od 16. stoljeća latinica postaje dominantnim pismom za bilježenje hrvatskoga jezika.</a:t>
            </a:r>
          </a:p>
        </p:txBody>
      </p:sp>
    </p:spTree>
    <p:extLst>
      <p:ext uri="{BB962C8B-B14F-4D97-AF65-F5344CB8AC3E}">
        <p14:creationId xmlns:p14="http://schemas.microsoft.com/office/powerpoint/2010/main" val="39117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8993" y="1794936"/>
            <a:ext cx="10195035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Četvrto razdoblje (1945.- 1990.)</a:t>
            </a:r>
          </a:p>
          <a:p>
            <a:pPr algn="just"/>
            <a:r>
              <a:rPr lang="hr-HR" dirty="0"/>
              <a:t>Jezična koncepcija prethodnoga razdoblja u potpunosti se ukida. </a:t>
            </a:r>
          </a:p>
          <a:p>
            <a:pPr algn="just"/>
            <a:r>
              <a:rPr lang="hr-HR" dirty="0"/>
              <a:t>Premda država jamči ravnopravnost četiriju jezika konstitutivnih naroda, uskoro se počinju ponovno javljati unitarističke težnje. </a:t>
            </a:r>
          </a:p>
          <a:p>
            <a:pPr algn="just"/>
            <a:r>
              <a:rPr lang="hr-HR" dirty="0"/>
              <a:t>Predstavnici Matice srpske i Matice hrvatske potpisuju tzv. Novosadski dogovor (1954.) kojim se naglašava da je jezik Hrvata, Srba i Crnogoraca jedinstven jezik.</a:t>
            </a:r>
          </a:p>
          <a:p>
            <a:pPr marL="0" indent="0" algn="just">
              <a:buNone/>
            </a:pPr>
            <a:endParaRPr lang="hr-HR" dirty="0"/>
          </a:p>
          <a:p>
            <a:pPr lvl="1" algn="just"/>
            <a:r>
              <a:rPr lang="hr-HR" b="1" i="1" dirty="0"/>
              <a:t>Pravopis hrvatskosrpskoga književnoga jezika </a:t>
            </a:r>
            <a:r>
              <a:rPr lang="hr-HR" dirty="0"/>
              <a:t>(1960.) - hrvatska verzija zajedničkoga pravopisa dviju matica koja postaje službeni hrvatski pravopis.</a:t>
            </a:r>
          </a:p>
          <a:p>
            <a:pPr lvl="1" algn="just"/>
            <a:r>
              <a:rPr lang="hr-HR" b="1" i="1" dirty="0"/>
              <a:t>Rječnik hrvatskosrpskoga književnog jezika </a:t>
            </a:r>
            <a:r>
              <a:rPr lang="hr-HR" dirty="0"/>
              <a:t>(1967.) - zagrebačko izdanje. Rječnika dviju matica, pisano ijekavski i tiskano latinicom. Hrvatski jezikoslovci i književnici nezadovoljni unitarističkim pristupom odustaju </a:t>
            </a:r>
            <a:r>
              <a:rPr lang="pl-PL" dirty="0"/>
              <a:t>od rada na Rječniku nakon objavljena dva sveska.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24942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8993" y="1794936"/>
            <a:ext cx="10195035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Četvrto razdoblje (1945.- 1990.)</a:t>
            </a:r>
          </a:p>
          <a:p>
            <a:pPr algn="just"/>
            <a:r>
              <a:rPr lang="hr-HR" dirty="0"/>
              <a:t>Hrvatski jezikoslovci, književnici i drugi intelektualci nezadovoljni su položajem hrvatskoga jezika, pa hrvatske znanstvene i kulturne ustanove objavljuju </a:t>
            </a:r>
            <a:r>
              <a:rPr lang="hr-HR" b="1" i="1" dirty="0"/>
              <a:t>Deklaraciju o nazivu i položaju hrvatskog jezika.</a:t>
            </a:r>
          </a:p>
          <a:p>
            <a:pPr algn="just"/>
            <a:r>
              <a:rPr lang="hr-HR" b="1" i="1" dirty="0"/>
              <a:t>Deklaracija o nazivu i položaju hrvatskog književnog jezika </a:t>
            </a:r>
            <a:r>
              <a:rPr lang="hr-HR" dirty="0"/>
              <a:t>(1967.) objavljena je u časopisu </a:t>
            </a:r>
            <a:r>
              <a:rPr lang="hr-HR" i="1" dirty="0"/>
              <a:t>Telegram. </a:t>
            </a:r>
            <a:r>
              <a:rPr lang="hr-HR" dirty="0"/>
              <a:t>U njoj se traži unošenje u Ustav odredbe o ravnopravnosti svih četiriju službenih jezika. Potpisale su je mnoge hrvatske znanstvene i kulturne ustanove. Vlast kritizira i progoni potpisnike </a:t>
            </a:r>
            <a:r>
              <a:rPr lang="hr-HR" i="1" dirty="0"/>
              <a:t>Deklaracije, </a:t>
            </a:r>
            <a:r>
              <a:rPr lang="hr-HR" dirty="0"/>
              <a:t>a knjige s pridjevom </a:t>
            </a:r>
            <a:r>
              <a:rPr lang="hr-HR" i="1" dirty="0"/>
              <a:t>hrvatski (jezik) </a:t>
            </a:r>
            <a:r>
              <a:rPr lang="hr-HR" dirty="0"/>
              <a:t>zabranjuju se.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35934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8994" y="1794936"/>
            <a:ext cx="5917323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Četvrto razdoblje (1945.- 1990.)</a:t>
            </a:r>
          </a:p>
          <a:p>
            <a:pPr algn="just"/>
            <a:r>
              <a:rPr lang="hr-HR" b="1" dirty="0"/>
              <a:t>Stjepan Babić, Božidar </a:t>
            </a:r>
            <a:r>
              <a:rPr lang="hr-HR" b="1" dirty="0" err="1"/>
              <a:t>Finka</a:t>
            </a:r>
            <a:r>
              <a:rPr lang="hr-HR" b="1" dirty="0"/>
              <a:t>, Milan </a:t>
            </a:r>
            <a:r>
              <a:rPr lang="hr-HR" b="1" dirty="0" err="1"/>
              <a:t>Moguš</a:t>
            </a:r>
            <a:r>
              <a:rPr lang="hr-HR" dirty="0"/>
              <a:t>, </a:t>
            </a:r>
            <a:r>
              <a:rPr lang="hr-HR" b="1" i="1" dirty="0"/>
              <a:t>Hrvatski pravopis </a:t>
            </a:r>
            <a:r>
              <a:rPr lang="hr-HR" dirty="0"/>
              <a:t>(1971.) – novi pravopis sastavljen na fonološkim načelima zabranjen je i objavljen u Londonu 1972. godine (tzv. </a:t>
            </a:r>
            <a:r>
              <a:rPr lang="hr-HR" b="1" i="1" dirty="0" err="1"/>
              <a:t>londonac</a:t>
            </a:r>
            <a:r>
              <a:rPr lang="hr-HR" i="1" dirty="0"/>
              <a:t>).</a:t>
            </a:r>
          </a:p>
          <a:p>
            <a:pPr algn="just"/>
            <a:r>
              <a:rPr lang="hr-HR" dirty="0"/>
              <a:t>Vladimir Anići Josip Silić, </a:t>
            </a:r>
            <a:r>
              <a:rPr lang="hr-HR" b="1" i="1" dirty="0"/>
              <a:t>Pravopisni priručnik hrvatskoga ili srpskoga jezika</a:t>
            </a:r>
            <a:r>
              <a:rPr lang="hr-HR" dirty="0"/>
              <a:t> (1986.)</a:t>
            </a:r>
            <a:endParaRPr lang="hr-HR" sz="1500" dirty="0"/>
          </a:p>
        </p:txBody>
      </p:sp>
      <p:pic>
        <p:nvPicPr>
          <p:cNvPr id="5122" name="Picture 2" descr="Slikovni rezultat za london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4704" r="9308" b="3064"/>
          <a:stretch/>
        </p:blipFill>
        <p:spPr bwMode="auto">
          <a:xfrm>
            <a:off x="7851227" y="1460938"/>
            <a:ext cx="3486603" cy="51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Hrvatski jezik u 20. stoljeću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900" y="1600200"/>
            <a:ext cx="6094686" cy="457200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Peto razdoblje (1990. - danas)</a:t>
            </a:r>
          </a:p>
          <a:p>
            <a:pPr marL="0" indent="0">
              <a:buNone/>
            </a:pPr>
            <a:r>
              <a:rPr lang="hr-HR" dirty="0"/>
              <a:t>Uporaba hrvatskoga jezika i latiničnoga pisma Ustavom je propisana, a u sva područja uvodi se hrvatsko nazivlje.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Djela</a:t>
            </a:r>
          </a:p>
          <a:p>
            <a:r>
              <a:rPr lang="hr-HR" dirty="0"/>
              <a:t> Vladimir </a:t>
            </a:r>
            <a:r>
              <a:rPr lang="hr-HR" dirty="0" err="1"/>
              <a:t>Brodnjak</a:t>
            </a:r>
            <a:r>
              <a:rPr lang="hr-HR" dirty="0"/>
              <a:t>, </a:t>
            </a:r>
            <a:r>
              <a:rPr lang="hr-HR" b="1" i="1" dirty="0"/>
              <a:t>Razlikovni rječnik hrvatskoga i srpskoga jezika </a:t>
            </a:r>
            <a:r>
              <a:rPr lang="hr-HR" dirty="0"/>
              <a:t>(Zagreb, 1991.)</a:t>
            </a:r>
          </a:p>
          <a:p>
            <a:r>
              <a:rPr lang="pt-BR" dirty="0"/>
              <a:t> </a:t>
            </a:r>
            <a:r>
              <a:rPr lang="pt-BR" b="1" i="1" dirty="0"/>
              <a:t>Hrvatski pravopis </a:t>
            </a:r>
            <a:r>
              <a:rPr lang="pt-BR" dirty="0"/>
              <a:t>(2013.) - fonološki pravopis s morfonološkim elementima;</a:t>
            </a:r>
            <a:r>
              <a:rPr lang="hr-HR" dirty="0"/>
              <a:t> službeni pravopis u Republici Hrvatskoj.</a:t>
            </a:r>
          </a:p>
        </p:txBody>
      </p:sp>
      <p:pic>
        <p:nvPicPr>
          <p:cNvPr id="9218" name="Picture 2" descr="Slikovni rezultat za hrvatski pravopis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69" y="1497783"/>
            <a:ext cx="3649921" cy="4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Glagoljica i staroslavenski jezik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Glagoljica i staroslavenski jezik vezani su uz </a:t>
            </a:r>
            <a:r>
              <a:rPr lang="hr-HR" dirty="0" err="1"/>
              <a:t>poćetke</a:t>
            </a:r>
            <a:r>
              <a:rPr lang="hr-HR" dirty="0"/>
              <a:t> slavenske pismenosti: u 2. polovici 9. stoljeća grčki misionari </a:t>
            </a:r>
            <a:r>
              <a:rPr lang="hr-HR" b="1" dirty="0"/>
              <a:t>Konstantin </a:t>
            </a:r>
            <a:r>
              <a:rPr lang="hr-HR" b="1" dirty="0" err="1"/>
              <a:t>Ćiril</a:t>
            </a:r>
            <a:r>
              <a:rPr lang="hr-HR" b="1" dirty="0"/>
              <a:t> i </a:t>
            </a:r>
            <a:r>
              <a:rPr lang="hr-HR" b="1" dirty="0" err="1"/>
              <a:t>Metod</a:t>
            </a:r>
            <a:r>
              <a:rPr lang="hr-HR" b="1" dirty="0"/>
              <a:t> </a:t>
            </a:r>
            <a:r>
              <a:rPr lang="hr-HR" dirty="0"/>
              <a:t>(Sveta braća) pozvani su u Moravsku radi pokrštavanja Slavena na njihovu jeziku.</a:t>
            </a:r>
          </a:p>
          <a:p>
            <a:pPr algn="just"/>
            <a:r>
              <a:rPr lang="hr-HR" dirty="0"/>
              <a:t>Za potrebe misije </a:t>
            </a:r>
            <a:r>
              <a:rPr lang="hr-HR" b="1" dirty="0"/>
              <a:t>Konstantin </a:t>
            </a:r>
            <a:r>
              <a:rPr lang="hr-HR" b="1" dirty="0" err="1"/>
              <a:t>Ćiril</a:t>
            </a:r>
            <a:r>
              <a:rPr lang="hr-HR" b="1" dirty="0"/>
              <a:t> </a:t>
            </a:r>
            <a:r>
              <a:rPr lang="hr-HR" dirty="0"/>
              <a:t>sastavio je novo pismo - </a:t>
            </a:r>
            <a:r>
              <a:rPr lang="hr-HR" b="1" dirty="0"/>
              <a:t>glagoljicu</a:t>
            </a:r>
            <a:r>
              <a:rPr lang="hr-HR" dirty="0"/>
              <a:t>, a preveo je na </a:t>
            </a:r>
            <a:r>
              <a:rPr lang="hr-HR" b="1" dirty="0"/>
              <a:t>staroslavenski jezik </a:t>
            </a:r>
            <a:r>
              <a:rPr lang="hr-HR" dirty="0"/>
              <a:t>i neke biblijske tekstove za potrebe bogoslužja.</a:t>
            </a:r>
          </a:p>
          <a:p>
            <a:pPr algn="just"/>
            <a:r>
              <a:rPr lang="hr-HR" dirty="0"/>
              <a:t>Kada su </a:t>
            </a:r>
            <a:r>
              <a:rPr lang="hr-HR" b="1" dirty="0"/>
              <a:t>njihovi učenici </a:t>
            </a:r>
            <a:r>
              <a:rPr lang="hr-HR" dirty="0"/>
              <a:t>zbog promijenjenih političkih prilika protjerani, dio njih dolazi i na hrvatske prostore, a sa sobom su donijeli najnužnije knjige za bogoslužje na </a:t>
            </a:r>
            <a:r>
              <a:rPr lang="hr-HR" b="1" dirty="0"/>
              <a:t>staroslavenskom jeziku</a:t>
            </a:r>
            <a:r>
              <a:rPr lang="hr-HR" dirty="0"/>
              <a:t>. </a:t>
            </a:r>
          </a:p>
          <a:p>
            <a:pPr algn="just"/>
            <a:r>
              <a:rPr lang="hr-HR" dirty="0"/>
              <a:t>Tako su Hrvati dobili svoje drugo pismo - </a:t>
            </a:r>
            <a:r>
              <a:rPr lang="hr-HR" b="1" dirty="0"/>
              <a:t>glagoljicu</a:t>
            </a:r>
            <a:r>
              <a:rPr lang="hr-HR" dirty="0"/>
              <a:t>, a staroslavenski jezik, koji je Hrvatima mnogo bliži od latinskoga jezika, postao je na nekim hrvatskim prostorima jezikom bogoslužja.</a:t>
            </a:r>
          </a:p>
        </p:txBody>
      </p:sp>
    </p:spTree>
    <p:extLst>
      <p:ext uri="{BB962C8B-B14F-4D97-AF65-F5344CB8AC3E}">
        <p14:creationId xmlns:p14="http://schemas.microsoft.com/office/powerpoint/2010/main" val="23585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Glagoljica i staroslavenski jezik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84683"/>
          </a:xfrm>
        </p:spPr>
        <p:txBody>
          <a:bodyPr>
            <a:normAutofit/>
          </a:bodyPr>
          <a:lstStyle/>
          <a:p>
            <a:r>
              <a:rPr lang="hr-HR" dirty="0"/>
              <a:t>Najstariji sačuvani hrvatski spomenici pisani glagoljicom potječu iz 11. stoljeća to su: </a:t>
            </a:r>
          </a:p>
          <a:p>
            <a:pPr lvl="1"/>
            <a:r>
              <a:rPr lang="hr-HR" sz="1800" b="1" i="1" dirty="0"/>
              <a:t>Plominski natpis, </a:t>
            </a:r>
          </a:p>
          <a:p>
            <a:pPr lvl="1"/>
            <a:r>
              <a:rPr lang="hr-HR" sz="1800" b="1" i="1" dirty="0" err="1"/>
              <a:t>Valunska</a:t>
            </a:r>
            <a:r>
              <a:rPr lang="hr-HR" sz="1800" b="1" i="1" dirty="0"/>
              <a:t> ploča </a:t>
            </a:r>
            <a:r>
              <a:rPr lang="hr-HR" sz="1800" b="1" dirty="0"/>
              <a:t>i</a:t>
            </a:r>
          </a:p>
          <a:p>
            <a:pPr lvl="1"/>
            <a:r>
              <a:rPr lang="hr-HR" sz="1800" b="1" dirty="0"/>
              <a:t> </a:t>
            </a:r>
            <a:r>
              <a:rPr lang="hr-HR" sz="1800" b="1" i="1" dirty="0"/>
              <a:t>Krčki natpis.</a:t>
            </a:r>
          </a:p>
          <a:p>
            <a:pPr algn="just"/>
            <a:r>
              <a:rPr lang="hr-HR" i="1" dirty="0"/>
              <a:t> </a:t>
            </a:r>
            <a:r>
              <a:rPr lang="hr-HR" dirty="0"/>
              <a:t>Oko </a:t>
            </a:r>
            <a:r>
              <a:rPr lang="hr-HR" b="1" dirty="0"/>
              <a:t>1100.</a:t>
            </a:r>
            <a:r>
              <a:rPr lang="hr-HR" dirty="0"/>
              <a:t> nastaje </a:t>
            </a:r>
            <a:r>
              <a:rPr lang="hr-HR" b="1" i="1" dirty="0"/>
              <a:t>Bašćanska ploča </a:t>
            </a:r>
            <a:r>
              <a:rPr lang="hr-HR" i="1" dirty="0"/>
              <a:t>- </a:t>
            </a:r>
            <a:r>
              <a:rPr lang="hr-HR" dirty="0"/>
              <a:t>najvažniji spomenik hrvatske glagoljaške pismenosti. </a:t>
            </a:r>
          </a:p>
          <a:p>
            <a:pPr algn="just"/>
            <a:r>
              <a:rPr lang="hr-HR" dirty="0"/>
              <a:t>Glagoljicom su pisani neki od najvažnijih tekstova hrvatskoga srednjovjekovlja: </a:t>
            </a:r>
          </a:p>
          <a:p>
            <a:pPr lvl="1" algn="just"/>
            <a:r>
              <a:rPr lang="hr-HR" sz="1800" b="1" i="1" dirty="0"/>
              <a:t>Vinodolski zakon </a:t>
            </a:r>
            <a:r>
              <a:rPr lang="hr-HR" sz="1800" b="1" dirty="0"/>
              <a:t>(1288.), </a:t>
            </a:r>
          </a:p>
          <a:p>
            <a:pPr lvl="1" algn="just"/>
            <a:r>
              <a:rPr lang="hr-HR" sz="1800" b="1" i="1" dirty="0"/>
              <a:t>Istarski razvod </a:t>
            </a:r>
            <a:r>
              <a:rPr lang="hr-HR" sz="1800" b="1" dirty="0"/>
              <a:t>(13. st.) i </a:t>
            </a:r>
          </a:p>
          <a:p>
            <a:pPr lvl="1" algn="just"/>
            <a:r>
              <a:rPr lang="hr-HR" sz="1800" b="1" i="1" dirty="0"/>
              <a:t>Zapis popa Martinca </a:t>
            </a:r>
            <a:r>
              <a:rPr lang="hr-HR" sz="1800" b="1" dirty="0"/>
              <a:t>(1493.).</a:t>
            </a:r>
          </a:p>
          <a:p>
            <a:pPr algn="just"/>
            <a:r>
              <a:rPr lang="hr-HR" dirty="0"/>
              <a:t>Na glagoljici je pisana i </a:t>
            </a:r>
            <a:r>
              <a:rPr lang="hr-HR" b="1" u="sng" dirty="0"/>
              <a:t>prva hrvatska tiskana knjiga</a:t>
            </a:r>
            <a:r>
              <a:rPr lang="hr-HR" dirty="0"/>
              <a:t>: </a:t>
            </a:r>
          </a:p>
          <a:p>
            <a:pPr lvl="1" algn="just"/>
            <a:r>
              <a:rPr lang="hr-HR" sz="1800" b="1" i="1" dirty="0"/>
              <a:t>Misal po zakonu rimskoga dvora </a:t>
            </a:r>
            <a:r>
              <a:rPr lang="hr-HR" sz="1800" b="1" dirty="0"/>
              <a:t>(1483.).</a:t>
            </a:r>
          </a:p>
        </p:txBody>
      </p:sp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0" y="4223899"/>
            <a:ext cx="1268496" cy="12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Hrvatska ćirilica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Ćirilica</a:t>
            </a:r>
            <a:r>
              <a:rPr lang="hr-HR" dirty="0"/>
              <a:t> je drugo slavensko pismo. </a:t>
            </a:r>
          </a:p>
          <a:p>
            <a:pPr algn="just"/>
            <a:r>
              <a:rPr lang="hr-HR" dirty="0"/>
              <a:t>Nastala je prema grčkom pismu, a pretpostavlja se da ju je </a:t>
            </a:r>
            <a:r>
              <a:rPr lang="hr-HR" b="1" dirty="0"/>
              <a:t>sastavio netko od učenika Svete braće</a:t>
            </a:r>
            <a:r>
              <a:rPr lang="hr-HR" dirty="0"/>
              <a:t>. </a:t>
            </a:r>
          </a:p>
          <a:p>
            <a:pPr algn="just"/>
            <a:r>
              <a:rPr lang="hr-HR" dirty="0"/>
              <a:t>Na našim prostorima javlja se od 12. stoljeća, a postupno se na nekim hrvatskim i bosanskim područjima razvija poseban oblik ćirilice - hrvatska ćirilica (bosančica, zapadna ćirilica). </a:t>
            </a:r>
          </a:p>
          <a:p>
            <a:pPr algn="just"/>
            <a:r>
              <a:rPr lang="hr-HR" dirty="0"/>
              <a:t>Jedan je od najpoznatijih tekstova pisanih </a:t>
            </a:r>
            <a:r>
              <a:rPr lang="hr-HR" b="1" u="sng" dirty="0"/>
              <a:t>hrvatskom ćirilicom </a:t>
            </a:r>
          </a:p>
          <a:p>
            <a:pPr lvl="1" algn="just"/>
            <a:r>
              <a:rPr lang="hr-HR" sz="1800" b="1" i="1" dirty="0"/>
              <a:t>Poljički statuti </a:t>
            </a:r>
            <a:r>
              <a:rPr lang="hr-HR" sz="1800" b="1" dirty="0"/>
              <a:t>15. st</a:t>
            </a:r>
            <a:r>
              <a:rPr lang="hr-HR" sz="1800" dirty="0"/>
              <a:t>.</a:t>
            </a:r>
          </a:p>
          <a:p>
            <a:pPr algn="just"/>
            <a:endParaRPr lang="hr-HR" sz="2200" dirty="0"/>
          </a:p>
          <a:p>
            <a:pPr marL="0" indent="0">
              <a:buNone/>
            </a:pPr>
            <a:r>
              <a:rPr lang="hr-HR" b="1" dirty="0"/>
              <a:t>Latinicom se bilježio latinski i hrvatski jezik. </a:t>
            </a:r>
          </a:p>
          <a:p>
            <a:pPr marL="0" indent="0">
              <a:buNone/>
            </a:pPr>
            <a:r>
              <a:rPr lang="hr-HR" b="1" dirty="0"/>
              <a:t>Glagoljicom i hrvatskom ćirilicom bilježio se staroslavenski i hrvatski jezik.</a:t>
            </a:r>
            <a:endParaRPr lang="hr-HR" sz="2200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334" y="4991155"/>
            <a:ext cx="1268496" cy="12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Početci slavenske pismenosti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 početcima slavenske pismenosti svjedoči tekst </a:t>
            </a:r>
            <a:r>
              <a:rPr lang="hr-HR" b="1" dirty="0"/>
              <a:t>O </a:t>
            </a:r>
            <a:r>
              <a:rPr lang="hr-HR" b="1" i="1" dirty="0"/>
              <a:t>pismenima </a:t>
            </a:r>
            <a:r>
              <a:rPr lang="hr-HR" dirty="0"/>
              <a:t>poznat kao </a:t>
            </a:r>
            <a:r>
              <a:rPr lang="hr-HR" b="1" i="1" dirty="0"/>
              <a:t>Traktat Crnorisca Hrabra.</a:t>
            </a:r>
          </a:p>
          <a:p>
            <a:r>
              <a:rPr lang="hr-HR" dirty="0"/>
              <a:t>To je polemički spis u kojem se govori o nastanku glagoljice. </a:t>
            </a:r>
          </a:p>
          <a:p>
            <a:r>
              <a:rPr lang="hr-HR" dirty="0"/>
              <a:t>Autor je teksta nepoznat. Potpisao se kao </a:t>
            </a:r>
            <a:r>
              <a:rPr lang="hr-HR" b="1" i="1" dirty="0"/>
              <a:t>Crnorizac Hrabar </a:t>
            </a:r>
            <a:r>
              <a:rPr lang="hr-HR" dirty="0"/>
              <a:t>(nosi crnu rizu, tj. haljinu, što znači da je redovnik). </a:t>
            </a:r>
          </a:p>
          <a:p>
            <a:pPr algn="just"/>
            <a:r>
              <a:rPr lang="hr-HR" dirty="0"/>
              <a:t>Tekst je nastao krajem 9. ili početkom 10. st. u istočnoj Bugarskoj, a pisan je staroslavenskim jezikom na glagoljici.</a:t>
            </a:r>
          </a:p>
        </p:txBody>
      </p:sp>
    </p:spTree>
    <p:extLst>
      <p:ext uri="{BB962C8B-B14F-4D97-AF65-F5344CB8AC3E}">
        <p14:creationId xmlns:p14="http://schemas.microsoft.com/office/powerpoint/2010/main" val="38594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Spomenici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Jezik prvih hrvatskih glagoljskih spomenika u osnovi je staroslavenski, ali već od početka njegove primjene gube se neke tipične osobine staroslavenskoga jezika i u njega ulaze elementi narodnoga, tj. hrvatskoga jezika. </a:t>
            </a:r>
          </a:p>
          <a:p>
            <a:pPr algn="just"/>
            <a:r>
              <a:rPr lang="hr-HR" dirty="0"/>
              <a:t>Tako nastaje </a:t>
            </a:r>
            <a:r>
              <a:rPr lang="hr-HR" b="1" dirty="0"/>
              <a:t>hrvatska redakcija staroslavenskoga jezika: </a:t>
            </a:r>
            <a:r>
              <a:rPr lang="hr-HR" dirty="0"/>
              <a:t>spontano mijenjanje staroslavenskoga teksta pod utjecajem piščeva jezika, odnosno jezika njegova kraja.</a:t>
            </a:r>
          </a:p>
          <a:p>
            <a:pPr algn="just"/>
            <a:r>
              <a:rPr lang="hr-HR" dirty="0"/>
              <a:t>I glagoljica se na našim prostorima mijenjala: od oble glagoljice, kojom su pisani prvi spomenici, </a:t>
            </a:r>
            <a:r>
              <a:rPr lang="pl-PL" dirty="0"/>
              <a:t>postupno je došlo do prijelaza u </a:t>
            </a:r>
            <a:r>
              <a:rPr lang="pl-PL" b="1" dirty="0"/>
              <a:t>uglatu glagoljicu.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39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Spomenici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82" y="1442545"/>
            <a:ext cx="99822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/>
              <a:t>Najvažniji spomenici srednjovjekovne hrvatske pismenosti.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541414187"/>
              </p:ext>
            </p:extLst>
          </p:nvPr>
        </p:nvGraphicFramePr>
        <p:xfrm>
          <a:off x="1629103" y="2060028"/>
          <a:ext cx="798786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ska literatura 16 x 9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1_TF03431380_TF03431380" id="{84BD883B-ED42-41B7-9EAA-8F77CC389446}" vid="{D23A8096-574E-4E54-B93D-2AA7CAA365C5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documentManagement/types"/>
    <ds:schemaRef ds:uri="http://purl.org/dc/elements/1.1/"/>
    <ds:schemaRef ds:uri="4873beb7-5857-4685-be1f-d57550cc96cc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Akademska prezentacija, dizajn s prugastim uzorkom i vrpcom (široki zaslon)</Template>
  <TotalTime>0</TotalTime>
  <Words>3148</Words>
  <Application>Microsoft Office PowerPoint</Application>
  <PresentationFormat>Široki zaslon</PresentationFormat>
  <Paragraphs>231</Paragraphs>
  <Slides>33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8" baseType="lpstr">
      <vt:lpstr>Arial</vt:lpstr>
      <vt:lpstr>Euphemia</vt:lpstr>
      <vt:lpstr>Plantagenet Cherokee</vt:lpstr>
      <vt:lpstr>Wingdings</vt:lpstr>
      <vt:lpstr>Akademska literatura 16 x 9</vt:lpstr>
      <vt:lpstr>HRVATSKI JEZIK</vt:lpstr>
      <vt:lpstr>Pismenost hrvatskoga srednjovjekovlja (9. - 15. st.)</vt:lpstr>
      <vt:lpstr>LATINICA I LATINSKI JEZIK</vt:lpstr>
      <vt:lpstr>Glagoljica i staroslavenski jezik</vt:lpstr>
      <vt:lpstr>Glagoljica i staroslavenski jezik</vt:lpstr>
      <vt:lpstr>Hrvatska ćirilica</vt:lpstr>
      <vt:lpstr>Početci slavenske pismenosti</vt:lpstr>
      <vt:lpstr>Spomenici</vt:lpstr>
      <vt:lpstr>Spomenici</vt:lpstr>
      <vt:lpstr>Tiskarstvo</vt:lpstr>
      <vt:lpstr>Tiskarstvo</vt:lpstr>
      <vt:lpstr>Hrvatski jezik od 16. do kraja 18. stoljeća</vt:lpstr>
      <vt:lpstr>Hrvatski jezik od 16. do kraja 18. stoljeća</vt:lpstr>
      <vt:lpstr>Hrvatski jezik od 16. do kraja 18. stoljeća</vt:lpstr>
      <vt:lpstr>Hrvatski jezik u 19. stoljeću</vt:lpstr>
      <vt:lpstr>Hrvatski jezik u prvoj polovici 19. stoljeća (djelatnost iliraca)</vt:lpstr>
      <vt:lpstr>Hrvatski jezik u prvoj polovici 19. stoljeća (djelatnost iliraca)</vt:lpstr>
      <vt:lpstr>Hrvatski jezik u prvoj polovici 19. stoljeća (djelatnost iliraca)</vt:lpstr>
      <vt:lpstr>Hrvatski jezik u prvoj polovici 19. stoljeća (djelatnost iliraca)</vt:lpstr>
      <vt:lpstr>Hrvatski jezik u drugoj polovici 19. stoljeća (filološke škole)</vt:lpstr>
      <vt:lpstr>Hrvatski jezik u drugoj polovici 19. stoljeća (filološke škole)</vt:lpstr>
      <vt:lpstr>Hrvatski jezik u drugoj polovici 19. stoljeća (filološke škole)</vt:lpstr>
      <vt:lpstr>Hrvatski jezik u drugoj polovici 19. stoljeća (filološke škole)</vt:lpstr>
      <vt:lpstr>Hrvatski jezik u drugoj polovici 19. stoljeća (filološke škole)</vt:lpstr>
      <vt:lpstr>Hrvatski jezik u 20. stoljeću</vt:lpstr>
      <vt:lpstr>Hrvatski jezik u 20. stoljeću</vt:lpstr>
      <vt:lpstr>Hrvatski jezik u 20. stoljeću</vt:lpstr>
      <vt:lpstr>Hrvatski jezik u 20. stoljeću</vt:lpstr>
      <vt:lpstr>Hrvatski jezik u 20. stoljeću</vt:lpstr>
      <vt:lpstr>Hrvatski jezik u 20. stoljeću</vt:lpstr>
      <vt:lpstr>Hrvatski jezik u 20. stoljeću</vt:lpstr>
      <vt:lpstr>Hrvatski jezik u 20. stoljeću</vt:lpstr>
      <vt:lpstr>Hrvatski jezik u 20. stoljeću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2018-12-01T16:20:11Z</dcterms:created>
  <dcterms:modified xsi:type="dcterms:W3CDTF">2020-06-14T01:02:12Z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