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9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3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9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9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4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November 25,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November 25, 2020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4948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FvJamzTGgEurAgyaPQKQkfTpXqvYce9Duq39ibPjYE9UMTVUSDRXMlZCVU5EQjhPUVJKMkQ1RDJQRy4u" TargetMode="External"/><Relationship Id="rId2" Type="http://schemas.openxmlformats.org/officeDocument/2006/relationships/hyperlink" Target="https://mojerazglednice.com/?cn-reloaded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forms.office.com/Pages/ShareFormPage.aspx?id=FvJamzTGgEurAgyaPQKQkfTpXqvYce9Duq39ibPjYE9UMTVUSDRXMlZCVU5EQjhPUVJKMkQ1RDJQRy4u&amp;sharetoken=3Tlq9fe5QLCuhzN2ppi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atsapp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arnet-my.sharepoint.com/:p:/g/personal/suncica_krizan-kadi_skole_hr/ERSqyTQeb1tKt2JqCmnIbgoBvUplYG1HdpTIr34E-eH-Xw?e=gjMvC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F200DA-CA39-4822-A655-EE491BC1BB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39" r="30906" b="-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3A9DFB4-125B-4DFF-BDA8-F6390574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bg1"/>
                </a:solidFill>
              </a:rPr>
              <a:t>Veliko početno slovo, 5. razred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DD123EB-33D8-423E-8F98-4F23129E1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r>
              <a:rPr lang="hr-HR" sz="1400">
                <a:solidFill>
                  <a:schemeClr val="bg1"/>
                </a:solidFill>
              </a:rPr>
              <a:t>Sunčica Križan-Kadi, prof.</a:t>
            </a:r>
          </a:p>
        </p:txBody>
      </p:sp>
    </p:spTree>
    <p:extLst>
      <p:ext uri="{BB962C8B-B14F-4D97-AF65-F5344CB8AC3E}">
        <p14:creationId xmlns:p14="http://schemas.microsoft.com/office/powerpoint/2010/main" val="2486427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8CB9E80C-53D5-4864-8752-C205761E2778}"/>
              </a:ext>
            </a:extLst>
          </p:cNvPr>
          <p:cNvSpPr txBox="1"/>
          <p:nvPr/>
        </p:nvSpPr>
        <p:spPr>
          <a:xfrm>
            <a:off x="474243" y="681317"/>
            <a:ext cx="3236613" cy="447377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spc="750" dirty="0">
                <a:latin typeface="+mj-lt"/>
                <a:ea typeface="+mj-ea"/>
                <a:cs typeface="+mj-cs"/>
              </a:rPr>
              <a:t>Odgovori na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postavljena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pitanja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tako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da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napi</a:t>
            </a:r>
            <a:r>
              <a:rPr lang="hr-HR" sz="2000" b="1" spc="750" dirty="0" err="1">
                <a:latin typeface="+mj-lt"/>
                <a:ea typeface="+mj-ea"/>
                <a:cs typeface="+mj-cs"/>
              </a:rPr>
              <a:t>šeš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400" b="1" spc="750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T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ako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misliš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da je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odgovor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točan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, 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hr-HR" sz="2000" b="1" spc="750" dirty="0">
                <a:latin typeface="+mj-lt"/>
                <a:ea typeface="+mj-ea"/>
                <a:cs typeface="+mj-cs"/>
              </a:rPr>
              <a:t>o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dnosno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spc="750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N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ako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misliš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 da je </a:t>
            </a:r>
            <a:r>
              <a:rPr lang="en-US" sz="2000" b="1" spc="750" dirty="0" err="1">
                <a:latin typeface="+mj-lt"/>
                <a:ea typeface="+mj-ea"/>
                <a:cs typeface="+mj-cs"/>
              </a:rPr>
              <a:t>netočan</a:t>
            </a:r>
            <a:r>
              <a:rPr lang="en-US" sz="2000" b="1" spc="750" dirty="0">
                <a:latin typeface="+mj-lt"/>
                <a:ea typeface="+mj-ea"/>
                <a:cs typeface="+mj-cs"/>
              </a:rPr>
              <a:t>.</a:t>
            </a:r>
            <a:r>
              <a:rPr lang="en-US" sz="1600" b="1" cap="all" spc="7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endParaRPr lang="en-US" sz="1600" b="1" cap="all" spc="7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D18F4D79-B442-4474-9D75-6D98C5201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78802"/>
              </p:ext>
            </p:extLst>
          </p:nvPr>
        </p:nvGraphicFramePr>
        <p:xfrm>
          <a:off x="4503619" y="756291"/>
          <a:ext cx="7214138" cy="5352937"/>
        </p:xfrm>
        <a:graphic>
          <a:graphicData uri="http://schemas.openxmlformats.org/drawingml/2006/table">
            <a:tbl>
              <a:tblPr firstRow="1" firstCol="1" bandRow="1"/>
              <a:tblGrid>
                <a:gridCol w="5071134">
                  <a:extLst>
                    <a:ext uri="{9D8B030D-6E8A-4147-A177-3AD203B41FA5}">
                      <a16:colId xmlns:a16="http://schemas.microsoft.com/office/drawing/2014/main" val="1891955423"/>
                    </a:ext>
                  </a:extLst>
                </a:gridCol>
                <a:gridCol w="954398">
                  <a:extLst>
                    <a:ext uri="{9D8B030D-6E8A-4147-A177-3AD203B41FA5}">
                      <a16:colId xmlns:a16="http://schemas.microsoft.com/office/drawing/2014/main" val="3241776154"/>
                    </a:ext>
                  </a:extLst>
                </a:gridCol>
                <a:gridCol w="1188606">
                  <a:extLst>
                    <a:ext uri="{9D8B030D-6E8A-4147-A177-3AD203B41FA5}">
                      <a16:colId xmlns:a16="http://schemas.microsoft.com/office/drawing/2014/main" val="3117436297"/>
                    </a:ext>
                  </a:extLst>
                </a:gridCol>
              </a:tblGrid>
              <a:tr h="37803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pitanje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točno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netočno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279922"/>
                  </a:ext>
                </a:extLst>
              </a:tr>
              <a:tr h="678778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Imena gradova pišem velikim početnim slovom. 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953374"/>
                  </a:ext>
                </a:extLst>
              </a:tr>
              <a:tr h="678778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Drugi član u imenu sela pišem malim početnim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383103"/>
                  </a:ext>
                </a:extLst>
              </a:tr>
              <a:tr h="678778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Posvojni pridjev od vlastitih imenica pišem velikim početnim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450433"/>
                  </a:ext>
                </a:extLst>
              </a:tr>
              <a:tr h="979523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Posvojni pridjev od vlastitih imenica na početku višečlanog imena pišem velikim početnim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07274"/>
                  </a:ext>
                </a:extLst>
              </a:tr>
              <a:tr h="979523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Višečlana imena povijesnih država pišem prvi član velikim početnim slovom, a ostale članove malim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701735"/>
                  </a:ext>
                </a:extLst>
              </a:tr>
              <a:tr h="979523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Prijedloge i veznike u imenima država, gradova i sela pišem malim početnim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68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91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211F73FC-0535-4C9B-9873-0B4386B6F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698721"/>
              </p:ext>
            </p:extLst>
          </p:nvPr>
        </p:nvGraphicFramePr>
        <p:xfrm>
          <a:off x="2012211" y="438239"/>
          <a:ext cx="7214138" cy="5352937"/>
        </p:xfrm>
        <a:graphic>
          <a:graphicData uri="http://schemas.openxmlformats.org/drawingml/2006/table">
            <a:tbl>
              <a:tblPr firstRow="1" firstCol="1" bandRow="1"/>
              <a:tblGrid>
                <a:gridCol w="5071134">
                  <a:extLst>
                    <a:ext uri="{9D8B030D-6E8A-4147-A177-3AD203B41FA5}">
                      <a16:colId xmlns:a16="http://schemas.microsoft.com/office/drawing/2014/main" val="1891955423"/>
                    </a:ext>
                  </a:extLst>
                </a:gridCol>
                <a:gridCol w="954398">
                  <a:extLst>
                    <a:ext uri="{9D8B030D-6E8A-4147-A177-3AD203B41FA5}">
                      <a16:colId xmlns:a16="http://schemas.microsoft.com/office/drawing/2014/main" val="3241776154"/>
                    </a:ext>
                  </a:extLst>
                </a:gridCol>
                <a:gridCol w="1188606">
                  <a:extLst>
                    <a:ext uri="{9D8B030D-6E8A-4147-A177-3AD203B41FA5}">
                      <a16:colId xmlns:a16="http://schemas.microsoft.com/office/drawing/2014/main" val="3117436297"/>
                    </a:ext>
                  </a:extLst>
                </a:gridCol>
              </a:tblGrid>
              <a:tr h="37803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pitanje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točno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netočno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279922"/>
                  </a:ext>
                </a:extLst>
              </a:tr>
              <a:tr h="678778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Imena gradova pišem velikim početnim slovom. 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953374"/>
                  </a:ext>
                </a:extLst>
              </a:tr>
              <a:tr h="678778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Drugi član u imenu sela pišem malim početnim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383103"/>
                  </a:ext>
                </a:extLst>
              </a:tr>
              <a:tr h="678778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Posvojni pridjev od vlastitih imenica pišem velikim početnim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450433"/>
                  </a:ext>
                </a:extLst>
              </a:tr>
              <a:tr h="979523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Posvojni pridjev od vlastitih imenica na početku višečlanog imena pišem velikim početnim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07274"/>
                  </a:ext>
                </a:extLst>
              </a:tr>
              <a:tr h="979523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Višečlana imena povijesnih država pišem prvi član velikim početnim slovom, a ostale članove malim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701735"/>
                  </a:ext>
                </a:extLst>
              </a:tr>
              <a:tr h="979523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+mj-lt"/>
                        <a:buNone/>
                      </a:pPr>
                      <a:r>
                        <a:rPr lang="hr-HR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Prijedloge i veznike u imenima država, gradova i sela pišem malim početnim slovom.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75" marR="114975" marT="1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68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024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6B85D69F-FB8D-4198-8B18-5D02DC63F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951" y="154379"/>
            <a:ext cx="7835703" cy="628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4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DAF4AA-9270-40B5-B73C-B11B9A92F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8CEA121-0F0B-49C4-8533-C1C54CE82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292" y="407963"/>
            <a:ext cx="6832570" cy="5472847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endParaRPr lang="hr-HR" sz="1500" dirty="0"/>
          </a:p>
          <a:p>
            <a:pPr>
              <a:lnSpc>
                <a:spcPct val="110000"/>
              </a:lnSpc>
            </a:pPr>
            <a:r>
              <a:rPr lang="hr-HR" sz="1800" dirty="0"/>
              <a:t>Na mrežnoj stranici </a:t>
            </a:r>
            <a:r>
              <a:rPr lang="hr-HR" sz="1800" u="sng" dirty="0">
                <a:hlinkClick r:id="rId2"/>
              </a:rPr>
              <a:t>https://mojerazglednice.com/?cn-reloaded=1</a:t>
            </a:r>
            <a:r>
              <a:rPr lang="hr-HR" sz="1800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dirty="0"/>
              <a:t>pronađi poveznicu </a:t>
            </a:r>
            <a:r>
              <a:rPr lang="hr-HR" sz="1800" b="1" i="1" dirty="0"/>
              <a:t>Razglednice iz Hrvatske</a:t>
            </a:r>
            <a:r>
              <a:rPr lang="hr-HR" sz="1800" dirty="0"/>
              <a:t>. Među brojnim razglednicama pronađi </a:t>
            </a:r>
            <a:r>
              <a:rPr lang="hr-HR" sz="1800" b="1" u="sng" dirty="0"/>
              <a:t>jednu</a:t>
            </a:r>
            <a:r>
              <a:rPr lang="hr-HR" sz="1800" dirty="0"/>
              <a:t> koja govori o gradu čije je ime višečlano. Nakon „otkrića“ o kojem se gradu radi, odgovori na pitanja koja se kriju u kvizu iza QR koda. Odgovore ćeš pronaći na razglednici traženog grada. Rješavajući zadatke, ponovit ćeš i osnovna pravila o pisanju velikog i malog početnog slova.</a:t>
            </a:r>
          </a:p>
          <a:p>
            <a:pPr marL="0" indent="0">
              <a:lnSpc>
                <a:spcPct val="110000"/>
              </a:lnSpc>
              <a:buNone/>
            </a:pPr>
            <a:endParaRPr lang="hr-HR" sz="1800" dirty="0"/>
          </a:p>
          <a:p>
            <a:pPr>
              <a:lnSpc>
                <a:spcPct val="110000"/>
              </a:lnSpc>
            </a:pPr>
            <a:r>
              <a:rPr lang="hr-HR" sz="1800" dirty="0"/>
              <a:t>Kvizu možeš pristupiti i na poveznici: </a:t>
            </a:r>
          </a:p>
          <a:p>
            <a:pPr>
              <a:lnSpc>
                <a:spcPct val="110000"/>
              </a:lnSpc>
            </a:pPr>
            <a:r>
              <a:rPr lang="hr-HR" sz="1800" u="sng" dirty="0">
                <a:hlinkClick r:id="rId3"/>
              </a:rPr>
              <a:t>https://forms.office.com/Pages/ResponsePage.aspx?id=FvJamzTGgEurAgyaPQKQkfTpXqvYce9Duq39ibPjYE9UMTVUSDRXMlZCVU5EQjhPUVJKMkQ1RDJQRy4u</a:t>
            </a:r>
            <a:endParaRPr lang="hr-HR" sz="1800" u="sng" dirty="0"/>
          </a:p>
          <a:p>
            <a:pPr>
              <a:lnSpc>
                <a:spcPct val="110000"/>
              </a:lnSpc>
            </a:pPr>
            <a:r>
              <a:rPr lang="hr-HR" sz="1800" u="sng" dirty="0"/>
              <a:t>Poveznica za učitelje za dijeljenje: </a:t>
            </a:r>
          </a:p>
          <a:p>
            <a:pPr>
              <a:lnSpc>
                <a:spcPct val="110000"/>
              </a:lnSpc>
            </a:pPr>
            <a:r>
              <a:rPr lang="hr-HR" sz="1800" dirty="0">
                <a:hlinkClick r:id="rId4"/>
              </a:rPr>
              <a:t>https://forms.office.com/Pages/ShareFormPage.aspx?id=FvJamzTGgEurAgyaPQKQkfTpXqvYce9Duq39ibPjYE9UMTVUSDRXMlZCVU5EQjhPUVJKMkQ1RDJQRy4u&amp;sharetoken=3Tlq9fe5QLCuhzN2ppii</a:t>
            </a:r>
            <a:endParaRPr lang="hr-HR" sz="1800" dirty="0"/>
          </a:p>
          <a:p>
            <a:pPr>
              <a:lnSpc>
                <a:spcPct val="110000"/>
              </a:lnSpc>
            </a:pPr>
            <a:endParaRPr lang="hr-HR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D5E60A-D6B1-4F21-A993-313958AF0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15300" y="-4"/>
            <a:ext cx="4076699" cy="685800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9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7BB16B-E108-4C64-97D5-7AC67CC5E2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724863" y="1390436"/>
            <a:ext cx="6857572" cy="4076700"/>
          </a:xfrm>
          <a:prstGeom prst="rect">
            <a:avLst/>
          </a:prstGeom>
          <a:gradFill>
            <a:gsLst>
              <a:gs pos="0">
                <a:schemeClr val="accent4">
                  <a:alpha val="13000"/>
                </a:schemeClr>
              </a:gs>
              <a:gs pos="99000">
                <a:schemeClr val="accent2">
                  <a:alpha val="5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F6A003-4671-4F7B-A12E-2946D61E4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785110" y="1451112"/>
            <a:ext cx="6858001" cy="3955771"/>
          </a:xfrm>
          <a:prstGeom prst="rect">
            <a:avLst/>
          </a:prstGeom>
          <a:gradFill>
            <a:gsLst>
              <a:gs pos="0">
                <a:schemeClr val="accent6">
                  <a:alpha val="0"/>
                </a:schemeClr>
              </a:gs>
              <a:gs pos="72000">
                <a:schemeClr val="tx2">
                  <a:lumMod val="75000"/>
                  <a:lumOff val="25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CDB01F5-A0CE-4E56-8028-7C1E1CA1F16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8510" y="956604"/>
            <a:ext cx="3131199" cy="34032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232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07D84913-5514-4762-A732-7243569457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93" y="1189880"/>
            <a:ext cx="9228405" cy="4859228"/>
          </a:xfrm>
          <a:prstGeom prst="rect">
            <a:avLst/>
          </a:prstGeom>
          <a:noFill/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FAE17727-BA33-41D0-BBA1-EA4370DAC623}"/>
              </a:ext>
            </a:extLst>
          </p:cNvPr>
          <p:cNvSpPr txBox="1"/>
          <p:nvPr/>
        </p:nvSpPr>
        <p:spPr>
          <a:xfrm>
            <a:off x="844061" y="281354"/>
            <a:ext cx="1099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/>
              <a:t>Označi na karti svijeta kontinent na kojem živiš. Zatim napiši nazive ostalih kontinenata.  </a:t>
            </a:r>
          </a:p>
        </p:txBody>
      </p:sp>
    </p:spTree>
    <p:extLst>
      <p:ext uri="{BB962C8B-B14F-4D97-AF65-F5344CB8AC3E}">
        <p14:creationId xmlns:p14="http://schemas.microsoft.com/office/powerpoint/2010/main" val="416388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F37837-C58A-49E8-95BD-B5480361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44557"/>
            <a:ext cx="10241280" cy="1298713"/>
          </a:xfrm>
        </p:spPr>
        <p:txBody>
          <a:bodyPr>
            <a:normAutofit fontScale="90000"/>
          </a:bodyPr>
          <a:lstStyle/>
          <a:p>
            <a:r>
              <a:rPr lang="hr-HR" cap="none" dirty="0">
                <a:latin typeface="Calibri" panose="020F0502020204030204" pitchFamily="34" charset="0"/>
                <a:cs typeface="Arial" panose="020B0604020202020204" pitchFamily="34" charset="0"/>
              </a:rPr>
              <a:t>Zaključi! </a:t>
            </a:r>
            <a:br>
              <a:rPr lang="hr-HR" cap="none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hr-HR" cap="none" dirty="0">
                <a:latin typeface="Calibri" panose="020F0502020204030204" pitchFamily="34" charset="0"/>
                <a:cs typeface="Arial" panose="020B0604020202020204" pitchFamily="34" charset="0"/>
              </a:rPr>
              <a:t>Kako pišemo imena/nazive kontinenata?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9549E9-58D8-4E8E-89F2-7AADAFE7D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57670"/>
            <a:ext cx="10241280" cy="3513946"/>
          </a:xfrm>
        </p:spPr>
        <p:txBody>
          <a:bodyPr>
            <a:normAutofit/>
          </a:bodyPr>
          <a:lstStyle/>
          <a:p>
            <a:r>
              <a:rPr lang="hr-HR" sz="3200" dirty="0"/>
              <a:t>U pisanju imena kontinenata svi se članovi pišu velikim početnim slovom.</a:t>
            </a:r>
          </a:p>
          <a:p>
            <a:r>
              <a:rPr lang="hr-HR" sz="3200" dirty="0"/>
              <a:t>To su vlastita imena. </a:t>
            </a:r>
          </a:p>
        </p:txBody>
      </p:sp>
    </p:spTree>
    <p:extLst>
      <p:ext uri="{BB962C8B-B14F-4D97-AF65-F5344CB8AC3E}">
        <p14:creationId xmlns:p14="http://schemas.microsoft.com/office/powerpoint/2010/main" val="66380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AC2E83-3AB5-41D7-83FA-4F8867888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7"/>
            <a:ext cx="10241280" cy="1603115"/>
          </a:xfrm>
        </p:spPr>
        <p:txBody>
          <a:bodyPr>
            <a:normAutofit fontScale="90000"/>
          </a:bodyPr>
          <a:lstStyle/>
          <a:p>
            <a:r>
              <a:rPr lang="hr-HR" cap="none" dirty="0">
                <a:latin typeface="Calibri" panose="020F0502020204030204" pitchFamily="34" charset="0"/>
              </a:rPr>
              <a:t>Zamisli da odeš na putovanje iz snova! </a:t>
            </a:r>
            <a:br>
              <a:rPr lang="hr-HR" cap="none" dirty="0">
                <a:latin typeface="Calibri" panose="020F0502020204030204" pitchFamily="34" charset="0"/>
              </a:rPr>
            </a:br>
            <a:r>
              <a:rPr lang="hr-HR" cap="none" dirty="0">
                <a:latin typeface="Calibri" panose="020F0502020204030204" pitchFamily="34" charset="0"/>
              </a:rPr>
              <a:t>Kako ćeš o tome izvijestiti svoje prijatelje?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859CB45-FE64-46BF-ABF9-0D926CAB9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875722"/>
            <a:ext cx="10241280" cy="1828800"/>
          </a:xfrm>
        </p:spPr>
        <p:txBody>
          <a:bodyPr/>
          <a:lstStyle/>
          <a:p>
            <a:r>
              <a:rPr lang="hr-HR" dirty="0"/>
              <a:t>Tik-tok, Instagram, Facebook…</a:t>
            </a:r>
          </a:p>
          <a:p>
            <a:r>
              <a:rPr lang="hr-HR" dirty="0"/>
              <a:t>Poslati fotografiju na </a:t>
            </a:r>
            <a:r>
              <a:rPr lang="hr-HR" dirty="0" err="1"/>
              <a:t>whatsapp</a:t>
            </a:r>
            <a:r>
              <a:rPr lang="hr-HR" dirty="0"/>
              <a:t>, </a:t>
            </a:r>
            <a:r>
              <a:rPr lang="hr-HR" dirty="0" err="1"/>
              <a:t>viber</a:t>
            </a:r>
            <a:r>
              <a:rPr lang="hr-HR" dirty="0"/>
              <a:t>, </a:t>
            </a:r>
            <a:r>
              <a:rPr lang="hr-HR" dirty="0" err="1"/>
              <a:t>messenger</a:t>
            </a:r>
            <a:r>
              <a:rPr lang="hr-HR" dirty="0">
                <a:solidFill>
                  <a:srgbClr val="30928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…</a:t>
            </a:r>
          </a:p>
          <a:p>
            <a:r>
              <a:rPr lang="hr-HR" dirty="0"/>
              <a:t>Poslati razglednicu</a:t>
            </a:r>
          </a:p>
        </p:txBody>
      </p:sp>
    </p:spTree>
    <p:extLst>
      <p:ext uri="{BB962C8B-B14F-4D97-AF65-F5344CB8AC3E}">
        <p14:creationId xmlns:p14="http://schemas.microsoft.com/office/powerpoint/2010/main" val="78820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5DD7CF-9F8A-4A17-AE52-EC0E24CB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967011"/>
          </a:xfrm>
        </p:spPr>
        <p:txBody>
          <a:bodyPr/>
          <a:lstStyle/>
          <a:p>
            <a:r>
              <a:rPr lang="hr-HR" cap="none" dirty="0">
                <a:latin typeface="Calibri" panose="020F0502020204030204" pitchFamily="34" charset="0"/>
              </a:rPr>
              <a:t>Kako se piše razglednica?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60837A-29BD-41E4-8591-F9E3D13F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Upisati adresu primatelja (ime i prezime, ulica i kućni broj, broj pošte, mjesto)</a:t>
            </a:r>
          </a:p>
          <a:p>
            <a:r>
              <a:rPr lang="hr-HR" dirty="0"/>
              <a:t>Pozdrav</a:t>
            </a:r>
          </a:p>
          <a:p>
            <a:r>
              <a:rPr lang="hr-HR" dirty="0"/>
              <a:t>Poruka</a:t>
            </a:r>
          </a:p>
          <a:p>
            <a:r>
              <a:rPr lang="hr-HR" dirty="0"/>
              <a:t>Potpis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13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0A21C0D-A06F-4BEF-BD80-3556FC05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1800" u="sng" spc="750">
                <a:solidFill>
                  <a:schemeClr val="bg1"/>
                </a:solidFill>
                <a:hlinkClick r:id="rId2"/>
              </a:rPr>
              <a:t>https://carnet-my.sharepoint.com/:p:/g/personal/suncica_krizan-kadi_skole_hr/ersqytqeb1tkt2jqcmnibgobvuplyg1hdptir34e-eh-xw?e=gjmvc7</a:t>
            </a:r>
            <a:br>
              <a:rPr lang="en-US" sz="1800" spc="750">
                <a:solidFill>
                  <a:schemeClr val="bg1"/>
                </a:solidFill>
              </a:rPr>
            </a:br>
            <a:endParaRPr lang="en-US" sz="1800" spc="750">
              <a:solidFill>
                <a:schemeClr val="bg1"/>
              </a:solidFill>
            </a:endParaRP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B93C76E5-75CE-45A4-9495-3F345DAB3B0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4334" y="267286"/>
            <a:ext cx="7632527" cy="61410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234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DC21D1-6F6D-4DA0-A4BA-B3B86C82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>
                <a:latin typeface="Calibri" panose="020F0502020204030204" pitchFamily="34" charset="0"/>
              </a:rPr>
              <a:t>Zaključi! Kako pišemo imena država i gradova?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064C9F-D3C7-4727-AFEE-A8732AD08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Imena država i gradova pišemo tako da sve članove imena pišemo velikim početnim slovom osim veznika i prijedloga.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Bosna </a:t>
            </a:r>
            <a:r>
              <a:rPr lang="hr-HR" dirty="0">
                <a:highlight>
                  <a:srgbClr val="FFFF00"/>
                </a:highlight>
              </a:rPr>
              <a:t>i</a:t>
            </a:r>
            <a:r>
              <a:rPr lang="hr-HR" dirty="0"/>
              <a:t> Hercegovina</a:t>
            </a:r>
          </a:p>
          <a:p>
            <a:r>
              <a:rPr lang="hr-HR" dirty="0"/>
              <a:t>Severin </a:t>
            </a:r>
            <a:r>
              <a:rPr lang="hr-HR" dirty="0">
                <a:highlight>
                  <a:srgbClr val="FFFF00"/>
                </a:highlight>
              </a:rPr>
              <a:t>na</a:t>
            </a:r>
            <a:r>
              <a:rPr lang="hr-HR" dirty="0"/>
              <a:t> Kupi</a:t>
            </a:r>
          </a:p>
        </p:txBody>
      </p:sp>
    </p:spTree>
    <p:extLst>
      <p:ext uri="{BB962C8B-B14F-4D97-AF65-F5344CB8AC3E}">
        <p14:creationId xmlns:p14="http://schemas.microsoft.com/office/powerpoint/2010/main" val="377738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86C55B-CAA0-41E4-9053-8AA4BE8F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>
                <a:latin typeface="Calibri" panose="020F0502020204030204" pitchFamily="34" charset="0"/>
              </a:rPr>
              <a:t>Kako pišemo posvojne pridjeve od vlastitih imena?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38BEA6-5959-41AC-BDC3-A7C845A00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Posvojne pridjeve nastale od vlastitih imena nastavcima –</a:t>
            </a:r>
            <a:r>
              <a:rPr lang="hr-HR" dirty="0" err="1"/>
              <a:t>ski</a:t>
            </a:r>
            <a:r>
              <a:rPr lang="hr-HR" dirty="0"/>
              <a:t>, -</a:t>
            </a:r>
            <a:r>
              <a:rPr lang="hr-HR" dirty="0" err="1"/>
              <a:t>čki</a:t>
            </a:r>
            <a:r>
              <a:rPr lang="hr-HR" dirty="0"/>
              <a:t>, -</a:t>
            </a:r>
            <a:r>
              <a:rPr lang="hr-HR" dirty="0" err="1"/>
              <a:t>ćki</a:t>
            </a:r>
            <a:r>
              <a:rPr lang="hr-HR" dirty="0"/>
              <a:t> i –</a:t>
            </a:r>
            <a:r>
              <a:rPr lang="hr-HR" dirty="0" err="1"/>
              <a:t>ški</a:t>
            </a:r>
            <a:r>
              <a:rPr lang="hr-HR" dirty="0"/>
              <a:t> pišemo malim početnim slovom.</a:t>
            </a:r>
          </a:p>
          <a:p>
            <a:r>
              <a:rPr lang="hr-HR" dirty="0"/>
              <a:t>varaždinski </a:t>
            </a:r>
            <a:r>
              <a:rPr lang="hr-HR" dirty="0" err="1"/>
              <a:t>klipići</a:t>
            </a:r>
            <a:r>
              <a:rPr lang="hr-HR" dirty="0"/>
              <a:t>, zagrebački odrezak, paški sir, slavonska šunka…</a:t>
            </a:r>
          </a:p>
          <a:p>
            <a:r>
              <a:rPr lang="hr-HR" dirty="0">
                <a:highlight>
                  <a:srgbClr val="00FF00"/>
                </a:highlight>
              </a:rPr>
              <a:t>ALI!</a:t>
            </a:r>
          </a:p>
          <a:p>
            <a:r>
              <a:rPr lang="hr-HR" dirty="0"/>
              <a:t>Varaždinske vijesti, Zagrebačka ulica, Paški most, Slavonska ulica, Jadransko more…</a:t>
            </a:r>
          </a:p>
        </p:txBody>
      </p:sp>
    </p:spTree>
    <p:extLst>
      <p:ext uri="{BB962C8B-B14F-4D97-AF65-F5344CB8AC3E}">
        <p14:creationId xmlns:p14="http://schemas.microsoft.com/office/powerpoint/2010/main" val="97739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CFBDE4-5E0C-4276-9644-F3069C20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927255"/>
          </a:xfrm>
        </p:spPr>
        <p:txBody>
          <a:bodyPr/>
          <a:lstStyle/>
          <a:p>
            <a:r>
              <a:rPr lang="hr-HR" cap="none" dirty="0">
                <a:latin typeface="Calibri" panose="020F0502020204030204" pitchFamily="34" charset="0"/>
              </a:rPr>
              <a:t>Što su pokrajine?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94FF9A-674F-44CA-9F0F-3F8711218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Pokrajine su  zemljopisno ili administrativno veće zaokružene cjeline. </a:t>
            </a:r>
          </a:p>
          <a:p>
            <a:r>
              <a:rPr lang="hr-HR" dirty="0"/>
              <a:t>Slavonija, Međimurje, Podravina, Moslavina</a:t>
            </a:r>
          </a:p>
          <a:p>
            <a:r>
              <a:rPr lang="hr-HR" dirty="0"/>
              <a:t>Hrvatsko zagorje, Gorski kotar, Ravni kotari</a:t>
            </a:r>
          </a:p>
          <a:p>
            <a:r>
              <a:rPr lang="hr-HR" dirty="0"/>
              <a:t>Varaždinska županija, Primorsko-goranska županija, Dubrovačko-neretvanska županija</a:t>
            </a:r>
          </a:p>
        </p:txBody>
      </p:sp>
    </p:spTree>
    <p:extLst>
      <p:ext uri="{BB962C8B-B14F-4D97-AF65-F5344CB8AC3E}">
        <p14:creationId xmlns:p14="http://schemas.microsoft.com/office/powerpoint/2010/main" val="8584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412F24"/>
      </a:dk2>
      <a:lt2>
        <a:srgbClr val="E2E8E7"/>
      </a:lt2>
      <a:accent1>
        <a:srgbClr val="E7293E"/>
      </a:accent1>
      <a:accent2>
        <a:srgbClr val="D55117"/>
      </a:accent2>
      <a:accent3>
        <a:srgbClr val="CB9C24"/>
      </a:accent3>
      <a:accent4>
        <a:srgbClr val="98AD13"/>
      </a:accent4>
      <a:accent5>
        <a:srgbClr val="64B821"/>
      </a:accent5>
      <a:accent6>
        <a:srgbClr val="19BD15"/>
      </a:accent6>
      <a:hlink>
        <a:srgbClr val="309287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632</Words>
  <Application>Microsoft Office PowerPoint</Application>
  <PresentationFormat>Široki zaslon</PresentationFormat>
  <Paragraphs>83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GradientRiseVTI</vt:lpstr>
      <vt:lpstr>Veliko početno slovo, 5. razred</vt:lpstr>
      <vt:lpstr>PowerPoint prezentacija</vt:lpstr>
      <vt:lpstr>Zaključi!  Kako pišemo imena/nazive kontinenata?</vt:lpstr>
      <vt:lpstr>Zamisli da odeš na putovanje iz snova!  Kako ćeš o tome izvijestiti svoje prijatelje?</vt:lpstr>
      <vt:lpstr>Kako se piše razglednica?</vt:lpstr>
      <vt:lpstr>https://carnet-my.sharepoint.com/:p:/g/personal/suncica_krizan-kadi_skole_hr/ersqytqeb1tkt2jqcmnibgobvuplyg1hdptir34e-eh-xw?e=gjmvc7 </vt:lpstr>
      <vt:lpstr>Zaključi! Kako pišemo imena država i gradova?</vt:lpstr>
      <vt:lpstr>Kako pišemo posvojne pridjeve od vlastitih imena?</vt:lpstr>
      <vt:lpstr>Što su pokrajine? 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 početno slovo, 5. razred</dc:title>
  <dc:creator>Sunčica Križan-Kadi</dc:creator>
  <cp:lastModifiedBy>Sunčica Križan-Kadi</cp:lastModifiedBy>
  <cp:revision>5</cp:revision>
  <dcterms:created xsi:type="dcterms:W3CDTF">2020-11-23T07:01:56Z</dcterms:created>
  <dcterms:modified xsi:type="dcterms:W3CDTF">2020-11-25T09:30:06Z</dcterms:modified>
</cp:coreProperties>
</file>