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83" r:id="rId7"/>
    <p:sldId id="262" r:id="rId8"/>
    <p:sldId id="264" r:id="rId9"/>
    <p:sldId id="261" r:id="rId10"/>
    <p:sldId id="266" r:id="rId11"/>
    <p:sldId id="265" r:id="rId12"/>
    <p:sldId id="267" r:id="rId13"/>
    <p:sldId id="268" r:id="rId14"/>
    <p:sldId id="293" r:id="rId15"/>
    <p:sldId id="292" r:id="rId16"/>
    <p:sldId id="294" r:id="rId17"/>
    <p:sldId id="269" r:id="rId18"/>
    <p:sldId id="270" r:id="rId19"/>
    <p:sldId id="271" r:id="rId20"/>
    <p:sldId id="272" r:id="rId21"/>
    <p:sldId id="284" r:id="rId22"/>
    <p:sldId id="277" r:id="rId23"/>
    <p:sldId id="273" r:id="rId24"/>
    <p:sldId id="278" r:id="rId25"/>
    <p:sldId id="274" r:id="rId26"/>
    <p:sldId id="275" r:id="rId27"/>
    <p:sldId id="276" r:id="rId28"/>
    <p:sldId id="279" r:id="rId29"/>
    <p:sldId id="280" r:id="rId30"/>
    <p:sldId id="281" r:id="rId31"/>
    <p:sldId id="291" r:id="rId32"/>
    <p:sldId id="282" r:id="rId33"/>
    <p:sldId id="286" r:id="rId34"/>
    <p:sldId id="285" r:id="rId35"/>
    <p:sldId id="288" r:id="rId36"/>
    <p:sldId id="287" r:id="rId37"/>
    <p:sldId id="289" r:id="rId38"/>
    <p:sldId id="290" r:id="rId39"/>
    <p:sldId id="295" r:id="rId4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4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57CED4A-8B1A-400D-9441-97D44435F48A}" type="datetimeFigureOut">
              <a:rPr lang="hr-HR" smtClean="0"/>
              <a:pPr/>
              <a:t>8.7.2011.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9BDA48-8211-4C2C-B1AE-388E726D1BBD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4400" dirty="0" smtClean="0"/>
              <a:t>Povijest KNJIŽEVNOSTI</a:t>
            </a:r>
            <a:endParaRPr lang="hr-HR" sz="440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1</a:t>
            </a:r>
            <a:r>
              <a:rPr lang="hr-HR" dirty="0" smtClean="0"/>
              <a:t>. razred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književnopovijesna  razdoblja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???</a:t>
            </a:r>
            <a:endParaRPr lang="hr-HR" dirty="0"/>
          </a:p>
        </p:txBody>
      </p:sp>
      <p:pic>
        <p:nvPicPr>
          <p:cNvPr id="4" name="Rezervirano mjesto sadržaja 3" descr="coloseum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52784" y="1867535"/>
            <a:ext cx="5201920" cy="3891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GRČKA KNJIŽEVNOST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RIMSKA KNJIŽEVNOST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hr-HR" dirty="0" smtClean="0"/>
              <a:t>Zašto učiti grčku književnost kad je ona nastajala u dalekoj prošlosti?</a:t>
            </a:r>
          </a:p>
          <a:p>
            <a:r>
              <a:rPr lang="hr-HR" dirty="0" smtClean="0"/>
              <a:t>Kada nastaje grčka književnost?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r-HR" dirty="0" smtClean="0"/>
              <a:t>Kada nastaje rimska književnost? </a:t>
            </a:r>
          </a:p>
          <a:p>
            <a:r>
              <a:rPr lang="hr-HR" dirty="0" smtClean="0"/>
              <a:t>Koje je “zlatno razdoblje”  rimske književnosti?</a:t>
            </a:r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Klasične književnosti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0"/>
            <a:ext cx="8518720" cy="1184176"/>
          </a:xfrm>
        </p:spPr>
        <p:txBody>
          <a:bodyPr>
            <a:normAutofit/>
          </a:bodyPr>
          <a:lstStyle/>
          <a:p>
            <a:r>
              <a:rPr lang="hr-HR" dirty="0" smtClean="0"/>
              <a:t>Tko je to? Kojoj književnosti pripada?</a:t>
            </a:r>
            <a:br>
              <a:rPr lang="hr-HR" dirty="0" smtClean="0"/>
            </a:br>
            <a:r>
              <a:rPr lang="hr-HR" dirty="0" smtClean="0"/>
              <a:t>KOJA SU NJEGOVA DJELA?</a:t>
            </a:r>
            <a:endParaRPr lang="hr-HR" dirty="0"/>
          </a:p>
        </p:txBody>
      </p:sp>
      <p:pic>
        <p:nvPicPr>
          <p:cNvPr id="4" name="Rezervirano mjesto sadržaja 3" descr="homer0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870775" y="1527175"/>
            <a:ext cx="3365938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ILIJADA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naslovnica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Kada je nastala Ilijada ?</a:t>
            </a:r>
          </a:p>
          <a:p>
            <a:r>
              <a:rPr lang="hr-HR" dirty="0" smtClean="0"/>
              <a:t>Koji mit moramo poznavati kako bismo razumjeli Ilijadu?</a:t>
            </a:r>
          </a:p>
          <a:p>
            <a:pPr>
              <a:buNone/>
            </a:pPr>
            <a:r>
              <a:rPr lang="hr-HR" dirty="0" smtClean="0"/>
              <a:t>    (povod za rat?)</a:t>
            </a:r>
          </a:p>
          <a:p>
            <a:r>
              <a:rPr lang="hr-HR" dirty="0" smtClean="0"/>
              <a:t>Kako započinje  djelo? </a:t>
            </a:r>
          </a:p>
          <a:p>
            <a:r>
              <a:rPr lang="hr-HR" dirty="0" smtClean="0"/>
              <a:t>Tko je glavni junak Ilijade ?</a:t>
            </a:r>
          </a:p>
          <a:p>
            <a:r>
              <a:rPr lang="hr-HR" dirty="0" smtClean="0"/>
              <a:t>Što obuhvaća radnja Ilijade ?</a:t>
            </a:r>
          </a:p>
          <a:p>
            <a:r>
              <a:rPr lang="hr-HR" dirty="0" smtClean="0"/>
              <a:t>Kako završava ?</a:t>
            </a:r>
          </a:p>
          <a:p>
            <a:r>
              <a:rPr lang="hr-HR" dirty="0" smtClean="0"/>
              <a:t>Kako se zove stih kojim je pisana ?</a:t>
            </a:r>
          </a:p>
          <a:p>
            <a:r>
              <a:rPr lang="hr-HR" dirty="0" smtClean="0"/>
              <a:t>Koja je ideja  djela ?</a:t>
            </a:r>
          </a:p>
          <a:p>
            <a:endParaRPr lang="hr-HR" dirty="0"/>
          </a:p>
        </p:txBody>
      </p:sp>
      <p:pic>
        <p:nvPicPr>
          <p:cNvPr id="7" name="Rezervirano mjesto sadržaja 6" descr="63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38090" y="2471738"/>
            <a:ext cx="2563619" cy="3821112"/>
          </a:xfr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HOMER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junaci</a:t>
            </a:r>
            <a:br>
              <a:rPr lang="hr-HR" dirty="0" smtClean="0"/>
            </a:br>
            <a:r>
              <a:rPr lang="hr-HR" dirty="0" smtClean="0"/>
              <a:t>Ilijade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800" dirty="0" smtClean="0"/>
          </a:p>
          <a:p>
            <a:endParaRPr lang="hr-HR" sz="2800" dirty="0" smtClean="0"/>
          </a:p>
          <a:p>
            <a:r>
              <a:rPr lang="hr-HR" sz="2800" dirty="0" smtClean="0"/>
              <a:t>Tko je glumio glavnoga junaka u filmu TROJA?</a:t>
            </a:r>
            <a:endParaRPr lang="hr-HR" sz="2800" dirty="0"/>
          </a:p>
        </p:txBody>
      </p:sp>
      <p:pic>
        <p:nvPicPr>
          <p:cNvPr id="45058" name="Picture 2" descr="http://static01.dernek.ba/blogslikevelike/1548326-25147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147" b="17147"/>
          <a:stretch>
            <a:fillRect/>
          </a:stretch>
        </p:blipFill>
        <p:spPr bwMode="auto">
          <a:xfrm>
            <a:off x="4067944" y="980728"/>
            <a:ext cx="4583112" cy="5120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Koje likove interpretiraju glumci?</a:t>
            </a:r>
            <a:endParaRPr lang="hr-HR" dirty="0"/>
          </a:p>
        </p:txBody>
      </p:sp>
      <p:pic>
        <p:nvPicPr>
          <p:cNvPr id="12" name="Rezervirano mjesto slike 11" descr="64582da5-765a-428d-87d3-dbc3280955b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40" r="840"/>
          <a:stretch>
            <a:fillRect/>
          </a:stretch>
        </p:blipFill>
        <p:spPr/>
      </p:pic>
      <p:sp>
        <p:nvSpPr>
          <p:cNvPr id="11" name="Rezervirano mjesto teksta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film </a:t>
            </a:r>
            <a:r>
              <a:rPr lang="hr-HR" sz="2800" i="1" dirty="0" smtClean="0"/>
              <a:t>Troja</a:t>
            </a:r>
            <a:endParaRPr lang="hr-HR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smišlja lukavstvo - drvenoga konja?</a:t>
            </a:r>
            <a:endParaRPr lang="hr-HR" dirty="0"/>
          </a:p>
        </p:txBody>
      </p:sp>
      <p:pic>
        <p:nvPicPr>
          <p:cNvPr id="5" name="Rezervirano mjesto slike 4" descr="skkf01_velik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370" b="4370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3200" dirty="0" smtClean="0"/>
              <a:t>Kako završava Trojansko-grčki rat?</a:t>
            </a:r>
          </a:p>
          <a:p>
            <a:endParaRPr lang="hr-HR" sz="3200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Tko je prikazan na slici?</a:t>
            </a:r>
            <a:br>
              <a:rPr lang="hr-HR" dirty="0" smtClean="0"/>
            </a:br>
            <a:r>
              <a:rPr lang="hr-HR" dirty="0" smtClean="0"/>
              <a:t>Koji junak povezuje </a:t>
            </a:r>
            <a:r>
              <a:rPr lang="hr-HR" i="1" dirty="0" smtClean="0"/>
              <a:t>Ilijadu i Odiseju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5" name="Rezervirano mjesto slike 4" descr="568-Odysseus-toetet-die-Freier-q75-500x3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650" r="7650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GRČKA KNJIŽEVNOST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HOMER: ODISEJA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3"/>
          </p:nvPr>
        </p:nvSpPr>
        <p:spPr>
          <a:xfrm>
            <a:off x="4788024" y="1412776"/>
            <a:ext cx="4041775" cy="731520"/>
          </a:xfrm>
        </p:spPr>
        <p:txBody>
          <a:bodyPr/>
          <a:lstStyle/>
          <a:p>
            <a:r>
              <a:rPr lang="hr-HR" dirty="0" smtClean="0"/>
              <a:t>                       ODISEJ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Zašto se djelo zove </a:t>
            </a:r>
            <a:r>
              <a:rPr lang="hr-HR" i="1" dirty="0" smtClean="0"/>
              <a:t>Odiseja</a:t>
            </a:r>
            <a:r>
              <a:rPr lang="hr-HR" dirty="0" smtClean="0"/>
              <a:t>?</a:t>
            </a:r>
          </a:p>
          <a:p>
            <a:r>
              <a:rPr lang="hr-HR" dirty="0" smtClean="0"/>
              <a:t>Koje dvije fabule obuhvaća djelo?</a:t>
            </a:r>
          </a:p>
          <a:p>
            <a:r>
              <a:rPr lang="hr-HR" dirty="0" smtClean="0"/>
              <a:t>Koliko traje Odisejev povratak na Itaku?</a:t>
            </a:r>
          </a:p>
          <a:p>
            <a:r>
              <a:rPr lang="hr-HR" dirty="0" smtClean="0"/>
              <a:t>Zašto je Posejdon kaznio Odiseja?</a:t>
            </a:r>
          </a:p>
          <a:p>
            <a:pPr>
              <a:buNone/>
            </a:pPr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8" name="Rezervirano mjesto sadržaja 7" descr="Odysseus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292080" y="2420888"/>
            <a:ext cx="2933700" cy="3960495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HOMER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Tko je to?</a:t>
            </a:r>
            <a:endParaRPr lang="hr-HR" dirty="0"/>
          </a:p>
        </p:txBody>
      </p:sp>
      <p:sp>
        <p:nvSpPr>
          <p:cNvPr id="7" name="Rezervirano mjesto teksta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Što je napisao?</a:t>
            </a:r>
            <a:endParaRPr lang="hr-HR" dirty="0"/>
          </a:p>
        </p:txBody>
      </p:sp>
      <p:pic>
        <p:nvPicPr>
          <p:cNvPr id="9" name="Rezervirano mjesto sadržaja 8" descr="sophocle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71600" y="2420888"/>
            <a:ext cx="2856508" cy="3779185"/>
          </a:xfrm>
        </p:spPr>
      </p:pic>
      <p:pic>
        <p:nvPicPr>
          <p:cNvPr id="10" name="Rezervirano mjesto sadržaja 9" descr="1412392_4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64238" y="2471738"/>
            <a:ext cx="2911323" cy="3821112"/>
          </a:xfr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GRČKA KNJIŽEVNOST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</a:t>
            </a:r>
            <a:r>
              <a:rPr lang="hr-HR" dirty="0" smtClean="0"/>
              <a:t>ilj sata: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r-HR" sz="4000" dirty="0"/>
              <a:t>u</a:t>
            </a:r>
            <a:r>
              <a:rPr lang="hr-HR" sz="4000" dirty="0" smtClean="0"/>
              <a:t>sustavljivanje gradiva </a:t>
            </a:r>
          </a:p>
          <a:p>
            <a:r>
              <a:rPr lang="hr-HR" sz="4000" dirty="0"/>
              <a:t>p</a:t>
            </a:r>
            <a:r>
              <a:rPr lang="hr-HR" sz="4000" dirty="0" smtClean="0"/>
              <a:t>repoznati i opisati književnopovijesna razdoblja</a:t>
            </a:r>
          </a:p>
          <a:p>
            <a:pPr>
              <a:buNone/>
            </a:pPr>
            <a:r>
              <a:rPr lang="hr-HR" sz="4000" dirty="0" smtClean="0"/>
              <a:t>(vremenske </a:t>
            </a:r>
            <a:r>
              <a:rPr lang="hr-HR" sz="4000" dirty="0" smtClean="0"/>
              <a:t>odrednice,obilježja, predstavnike i </a:t>
            </a:r>
            <a:r>
              <a:rPr lang="hr-HR" sz="4000" dirty="0" smtClean="0"/>
              <a:t>djela)</a:t>
            </a:r>
            <a:endParaRPr lang="hr-HR" sz="4000" dirty="0" smtClean="0"/>
          </a:p>
          <a:p>
            <a:pPr>
              <a:buNone/>
            </a:pPr>
            <a:r>
              <a:rPr lang="hr-HR" sz="4000" dirty="0" smtClean="0"/>
              <a:t>  osvrt na ispitna pitanja iz ispitnoga kataloga za državnu maturu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Antigona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hr-HR" sz="1800" dirty="0" smtClean="0"/>
              <a:t>Što je djelo po vrsti?</a:t>
            </a:r>
          </a:p>
          <a:p>
            <a:r>
              <a:rPr lang="hr-HR" sz="1800" dirty="0" smtClean="0"/>
              <a:t>Koji mit moramo poznavati kako bismo razumjeli djelo?</a:t>
            </a:r>
          </a:p>
          <a:p>
            <a:r>
              <a:rPr lang="hr-HR" sz="1800" dirty="0" smtClean="0"/>
              <a:t>Koja su obilježja tragedije ?</a:t>
            </a:r>
          </a:p>
          <a:p>
            <a:r>
              <a:rPr lang="hr-HR" sz="1800" dirty="0" smtClean="0"/>
              <a:t>Tko su glavni likovi ?</a:t>
            </a:r>
          </a:p>
          <a:p>
            <a:r>
              <a:rPr lang="hr-HR" sz="1800" dirty="0" smtClean="0"/>
              <a:t>Što čini Antigona ?</a:t>
            </a:r>
          </a:p>
          <a:p>
            <a:r>
              <a:rPr lang="hr-HR" sz="1800" dirty="0" smtClean="0"/>
              <a:t>Čiji nalog krši?</a:t>
            </a:r>
          </a:p>
          <a:p>
            <a:r>
              <a:rPr lang="hr-HR" sz="1800" dirty="0" smtClean="0"/>
              <a:t>Što simbolizira?</a:t>
            </a:r>
            <a:endParaRPr lang="hr-HR" sz="1800" dirty="0"/>
          </a:p>
        </p:txBody>
      </p:sp>
      <p:pic>
        <p:nvPicPr>
          <p:cNvPr id="5" name="Rezervirano mjesto sadržaja 4" descr="kralj_edip_antigon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975648" y="1052736"/>
            <a:ext cx="3168352" cy="4503834"/>
          </a:xfrm>
        </p:spPr>
      </p:pic>
      <p:pic>
        <p:nvPicPr>
          <p:cNvPr id="6" name="Slika 5" descr="250px-Brodowski_Antoni,_Edyp_i_Antygo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1196752"/>
            <a:ext cx="2769539" cy="4176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           PLAUT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/>
              <a:t>         VERGILIJE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ŠKRTAC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Što je djelo po književnom rodu i vrsti?</a:t>
            </a:r>
          </a:p>
          <a:p>
            <a:r>
              <a:rPr lang="hr-HR" dirty="0" smtClean="0"/>
              <a:t>Tko je glavni lik?</a:t>
            </a:r>
          </a:p>
          <a:p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ENEIDA</a:t>
            </a:r>
          </a:p>
          <a:p>
            <a:pPr>
              <a:buNone/>
            </a:pPr>
            <a:endParaRPr lang="hr-HR" dirty="0" smtClean="0"/>
          </a:p>
          <a:p>
            <a:r>
              <a:rPr lang="hr-HR" dirty="0" smtClean="0"/>
              <a:t>Što je djelo po književnom rodu i vrsti?</a:t>
            </a:r>
          </a:p>
          <a:p>
            <a:r>
              <a:rPr lang="hr-HR" dirty="0" smtClean="0"/>
              <a:t>Objasni naslov!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RIMSKA NJIŽEVNOST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sz="4000" dirty="0" smtClean="0"/>
          </a:p>
          <a:p>
            <a:r>
              <a:rPr lang="hr-HR" sz="4000" dirty="0" smtClean="0"/>
              <a:t>SREDNJOVJEKOVLJE</a:t>
            </a:r>
            <a:endParaRPr lang="hr-HR" sz="4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3. SKUPINA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OSNOVNE značajke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hr-HR" sz="2400" dirty="0" smtClean="0"/>
              <a:t>Koliko traje srednji vijek?</a:t>
            </a:r>
          </a:p>
          <a:p>
            <a:r>
              <a:rPr lang="hr-HR" sz="2400" dirty="0" smtClean="0"/>
              <a:t>Navedite odlike srednjovjekovne književnosti!</a:t>
            </a:r>
          </a:p>
          <a:p>
            <a:r>
              <a:rPr lang="hr-HR" sz="2400" dirty="0" smtClean="0"/>
              <a:t>Početci pismenosti</a:t>
            </a:r>
          </a:p>
          <a:p>
            <a:r>
              <a:rPr lang="hr-HR" sz="2400" dirty="0" smtClean="0"/>
              <a:t>(Moravska misija</a:t>
            </a:r>
            <a:r>
              <a:rPr lang="hr-HR" sz="2000" dirty="0" smtClean="0"/>
              <a:t>)</a:t>
            </a:r>
          </a:p>
          <a:p>
            <a:endParaRPr lang="hr-HR" sz="2000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                   SREDNJI VIJEK</a:t>
            </a:r>
            <a:endParaRPr lang="hr-HR" dirty="0"/>
          </a:p>
        </p:txBody>
      </p:sp>
      <p:pic>
        <p:nvPicPr>
          <p:cNvPr id="4" name="Slika 3" descr="thumbnailCAD8P0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2520280" cy="3914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PRVO PISMO</a:t>
            </a:r>
            <a:endParaRPr lang="hr-HR" dirty="0"/>
          </a:p>
        </p:txBody>
      </p:sp>
      <p:pic>
        <p:nvPicPr>
          <p:cNvPr id="8" name="Rezervirano mjesto slike 7" descr="Glagoljica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549" b="14549"/>
          <a:stretch>
            <a:fillRect/>
          </a:stretch>
        </p:blipFill>
        <p:spPr>
          <a:xfrm>
            <a:off x="3347863" y="862318"/>
            <a:ext cx="5519911" cy="4014481"/>
          </a:xfrm>
        </p:spPr>
      </p:pic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Kako se zove prvo pismo?</a:t>
            </a:r>
          </a:p>
          <a:p>
            <a:r>
              <a:rPr lang="hr-HR" sz="2400" dirty="0" smtClean="0"/>
              <a:t>Kada je nastalo?</a:t>
            </a:r>
          </a:p>
          <a:p>
            <a:r>
              <a:rPr lang="hr-HR" sz="2400" dirty="0" smtClean="0"/>
              <a:t>Tko je tvorac toga pisma?</a:t>
            </a:r>
          </a:p>
          <a:p>
            <a:r>
              <a:rPr lang="hr-HR" sz="2400" dirty="0" smtClean="0"/>
              <a:t> Prvi hrvatski spomenik pisan glagoljicom  je…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r-HR" dirty="0" smtClean="0"/>
              <a:t>Što je prikazano na slici?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HRVATSKO SREDNJOVJEKOVLJE</a:t>
            </a:r>
            <a:endParaRPr lang="hr-HR" dirty="0"/>
          </a:p>
        </p:txBody>
      </p:sp>
      <p:pic>
        <p:nvPicPr>
          <p:cNvPr id="5" name="Slika 4" descr="sveta-lucija-jurandvor-ba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340768"/>
            <a:ext cx="5394176" cy="4045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BAŠĆANSKA PLOČA</a:t>
            </a:r>
            <a:endParaRPr lang="hr-HR" dirty="0"/>
          </a:p>
        </p:txBody>
      </p:sp>
      <p:pic>
        <p:nvPicPr>
          <p:cNvPr id="4" name="Rezervirano mjesto sadržaja 3" descr="slika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060848"/>
            <a:ext cx="5112568" cy="38417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tekst Bašćanske ploče na glagoljici</a:t>
            </a:r>
            <a:endParaRPr lang="hr-HR" dirty="0"/>
          </a:p>
        </p:txBody>
      </p:sp>
      <p:pic>
        <p:nvPicPr>
          <p:cNvPr id="3" name="Slika 2" descr="450px-Bascanska_plo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511261" cy="4823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TEKST Bašćanske ploče </a:t>
            </a:r>
            <a:r>
              <a:rPr lang="hr-HR" sz="1400" dirty="0" smtClean="0"/>
              <a:t>prijevod – latinica</a:t>
            </a:r>
            <a:endParaRPr lang="hr-HR" sz="14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-542473"/>
            <a:ext cx="7956376" cy="6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1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1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1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1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1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CS" sz="1100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A[ZЪ VЪ IME O]TCA I S(I)NA [I S](VE)TAGO DUHA AZЪ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OPAT[Ъ] DRŽIHA PISAHЪ SE O LEDI[N]Ě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JuŽE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 ZЪVЪNIM[I]RЪ KRALЪ HRЪVATЪSKЪÏ [VЪ]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DNI SVOJĘ VЪ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SVETUJu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LUCIJu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 S[VEDO]-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MI ŽUPANЪ DESIMRA KRЪ[BA]VĚ MRA[TIN]Ъ VЪ L(I)-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CĚ PR(I)BЪNEBŽA [S]Ъ POSL[Ъ] VIN[OD](O)LĚ [ĚK](O)VЪ V(Ъ) O-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TOCĚ DA IŽE TO POREČE KLЪNI I BO(G) I BÏ(=12) AP(OSTO)LA I G(=4) E-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VA(N)J(E)LISTI I S(VE)TAĚ LUCIĚ AM(E)NЪ DA IŽE SDĚ ŽIVE-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TЪ MOLI ZA NE BOGA AZЪ OPATЪ D(O)BROVITЪ ZЪ-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DAH CRĚKЪVЪ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SIJu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SVOEJu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BRATIJu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SЪ DEV-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ETIJu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VЪ DNI KЪNEZA KOSЪMЪTA OBLAD-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AJuĆAGO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VЪSU KЪRAINU I BĚŠE VЪ TЪ DNI M-</a:t>
            </a:r>
            <a:b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IKULA VЪ OTOČЪCI [SЪ S]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VETUJu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sr-Latn-C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LUCIJu</a:t>
            </a: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VЪ EDINO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Glagoljički natpis nema razmaka između riječi, zareza i oznaka kraja rečenice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Prijevod Bašćanske ploče </a:t>
            </a:r>
            <a:r>
              <a:rPr lang="hr-HR" sz="1800" dirty="0" smtClean="0"/>
              <a:t>suvremeni hrvatski jezik</a:t>
            </a:r>
            <a:endParaRPr lang="hr-HR" sz="1800" dirty="0"/>
          </a:p>
        </p:txBody>
      </p:sp>
      <p:sp>
        <p:nvSpPr>
          <p:cNvPr id="3" name="Pravokutnik 2"/>
          <p:cNvSpPr/>
          <p:nvPr/>
        </p:nvSpPr>
        <p:spPr>
          <a:xfrm>
            <a:off x="2286000" y="1305342"/>
            <a:ext cx="5742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i="1" dirty="0" smtClean="0"/>
          </a:p>
          <a:p>
            <a:endParaRPr lang="hr-HR" i="1" dirty="0" smtClean="0"/>
          </a:p>
          <a:p>
            <a:r>
              <a:rPr lang="vi-VN" i="1" dirty="0" smtClean="0"/>
              <a:t>Ja, u ime oca i Sina i Svetoga Duha. Ja</a:t>
            </a:r>
            <a:br>
              <a:rPr lang="vi-VN" i="1" dirty="0" smtClean="0"/>
            </a:br>
            <a:r>
              <a:rPr lang="vi-VN" i="1" dirty="0" smtClean="0"/>
              <a:t>opat Držiha pisah ovo o ledini koju</a:t>
            </a:r>
            <a:br>
              <a:rPr lang="vi-VN" i="1" dirty="0" smtClean="0"/>
            </a:br>
            <a:r>
              <a:rPr lang="vi-VN" i="1" dirty="0" smtClean="0"/>
              <a:t>dade Zvonimir, kralj hrvatski u</a:t>
            </a:r>
            <a:br>
              <a:rPr lang="vi-VN" i="1" dirty="0" smtClean="0"/>
            </a:br>
            <a:r>
              <a:rPr lang="vi-VN" i="1" dirty="0" smtClean="0"/>
              <a:t>dane svoje svetoj Luciji. Svjedoče</a:t>
            </a:r>
            <a:br>
              <a:rPr lang="vi-VN" i="1" dirty="0" smtClean="0"/>
            </a:br>
            <a:r>
              <a:rPr lang="vi-VN" i="1" dirty="0" smtClean="0"/>
              <a:t>mi župan Desimir u Krbavi, Martin u Lici, Piribineg u Vinodolu i Jakov na otoku. Da tko poreče, nega ga prokune i Bog i 12 apostola i 4 evanđelista i sveta Lucija. Amen. Neka onaj tko ovdje živi,moli za njih Boga. Ja opat Dobrovit</a:t>
            </a:r>
            <a:endParaRPr lang="hr-HR" i="1" dirty="0" smtClean="0"/>
          </a:p>
          <a:p>
            <a:r>
              <a:rPr lang="vi-VN" i="1" dirty="0" smtClean="0"/>
              <a:t> zidah crkvu ovu sa svoje devetero braće u dane kneza Kosmata koji je vladao cijelom Krajinom. I bijaše u te dane Mikula u Otočc</a:t>
            </a:r>
            <a:r>
              <a:rPr lang="hr-HR" i="1" dirty="0" smtClean="0"/>
              <a:t>u</a:t>
            </a:r>
            <a:r>
              <a:rPr lang="vi-VN" i="1" dirty="0" smtClean="0"/>
              <a:t> sa svetom Lucijom zajedn</a:t>
            </a:r>
            <a:r>
              <a:rPr lang="hr-HR" i="1" dirty="0" smtClean="0"/>
              <a:t>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4000" dirty="0"/>
              <a:t>s</a:t>
            </a:r>
            <a:r>
              <a:rPr lang="hr-HR" sz="4000" dirty="0" smtClean="0"/>
              <a:t>tarohebrejska književnost</a:t>
            </a:r>
            <a:endParaRPr lang="hr-HR" sz="40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1.skupina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original- Bašćanska ploča  </a:t>
            </a:r>
            <a:br>
              <a:rPr lang="hr-HR" dirty="0" smtClean="0"/>
            </a:br>
            <a:r>
              <a:rPr lang="hr-HR" dirty="0" smtClean="0"/>
              <a:t>                        (HAZU)</a:t>
            </a:r>
            <a:endParaRPr lang="hr-HR" dirty="0"/>
          </a:p>
        </p:txBody>
      </p:sp>
      <p:pic>
        <p:nvPicPr>
          <p:cNvPr id="5" name="Rezervirano mjesto slike 4" descr="350PX-~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429" r="4429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2520280" cy="5257800"/>
          </a:xfrm>
        </p:spPr>
        <p:txBody>
          <a:bodyPr>
            <a:noAutofit/>
          </a:bodyPr>
          <a:lstStyle/>
          <a:p>
            <a:r>
              <a:rPr lang="hr-HR" sz="2400" dirty="0" smtClean="0"/>
              <a:t>Zašto je Bašćanska ploča važna za hrvatsku kulturu?</a:t>
            </a:r>
          </a:p>
          <a:p>
            <a:r>
              <a:rPr lang="hr-HR" sz="2400" dirty="0" smtClean="0"/>
              <a:t>Koji se hrvatski kralj spominje u tekstu?</a:t>
            </a:r>
          </a:p>
          <a:p>
            <a:r>
              <a:rPr lang="hr-HR" sz="2400" dirty="0" smtClean="0"/>
              <a:t>Tko je pisac Bašćanske ploče? </a:t>
            </a:r>
          </a:p>
          <a:p>
            <a:r>
              <a:rPr lang="hr-HR" sz="2400" dirty="0" smtClean="0"/>
              <a:t>O čemu govori tekst?</a:t>
            </a:r>
          </a:p>
          <a:p>
            <a:r>
              <a:rPr lang="hr-HR" sz="2400" dirty="0" smtClean="0"/>
              <a:t>Gdje se čuva original ?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kralju….</a:t>
            </a:r>
            <a:endParaRPr lang="hr-HR" dirty="0"/>
          </a:p>
        </p:txBody>
      </p:sp>
      <p:pic>
        <p:nvPicPr>
          <p:cNvPr id="5" name="Rezervirano mjesto slike 4" descr="thumbnailCAFYAGO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591" b="26591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/>
              <a:t>Bašćanska ploča govori o…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HUMANIZAM i PREDRENESANSA</a:t>
            </a:r>
            <a:endParaRPr lang="hr-HR" sz="36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4. skupina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Obilježja humanizma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2000" dirty="0" smtClean="0"/>
              <a:t>Što je humanizam ?</a:t>
            </a:r>
          </a:p>
          <a:p>
            <a:r>
              <a:rPr lang="hr-HR" sz="2000" dirty="0" smtClean="0"/>
              <a:t>Kada se javlja humanizam?</a:t>
            </a:r>
          </a:p>
          <a:p>
            <a:r>
              <a:rPr lang="hr-HR" sz="2000" dirty="0" smtClean="0"/>
              <a:t>Navedite obilježja humanizma!</a:t>
            </a:r>
          </a:p>
          <a:p>
            <a:r>
              <a:rPr lang="hr-HR" sz="2000" dirty="0" smtClean="0"/>
              <a:t>Gdje se javlja humanizam?</a:t>
            </a:r>
          </a:p>
          <a:p>
            <a:r>
              <a:rPr lang="hr-HR" sz="2000" dirty="0" smtClean="0"/>
              <a:t>Koji su predstavnici humanizma u talijanskoj književnosti</a:t>
            </a:r>
            <a:r>
              <a:rPr lang="hr-HR" dirty="0" smtClean="0"/>
              <a:t>?</a:t>
            </a:r>
            <a:endParaRPr lang="hr-HR" dirty="0"/>
          </a:p>
        </p:txBody>
      </p:sp>
      <p:pic>
        <p:nvPicPr>
          <p:cNvPr id="7" name="Rezervirano mjesto sadržaja 6" descr="bsb2.gif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419600" y="1485900"/>
            <a:ext cx="3048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Što je napisao?</a:t>
            </a:r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Talijanski humanisti</a:t>
            </a:r>
            <a:endParaRPr lang="hr-HR" dirty="0"/>
          </a:p>
        </p:txBody>
      </p:sp>
      <p:pic>
        <p:nvPicPr>
          <p:cNvPr id="4" name="Slika 3" descr="thumbnailCA2Y0T6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636912"/>
            <a:ext cx="2599249" cy="352839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764695" y="3244334"/>
            <a:ext cx="2405851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/>
              <a:t>Dante Alighieri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Božanstvena komedija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hr-HR" sz="2000" dirty="0" smtClean="0"/>
              <a:t>Je li to komedija?</a:t>
            </a:r>
          </a:p>
          <a:p>
            <a:r>
              <a:rPr lang="hr-HR" sz="2000" dirty="0" smtClean="0"/>
              <a:t>N a koliko se dijelova dijeli djelo? </a:t>
            </a:r>
          </a:p>
          <a:p>
            <a:r>
              <a:rPr lang="hr-HR" sz="2000" dirty="0" smtClean="0"/>
              <a:t>Koga sve smješta Dante u Pakao ? Koliko krugova sadrži?</a:t>
            </a:r>
          </a:p>
          <a:p>
            <a:r>
              <a:rPr lang="hr-HR" sz="2000" dirty="0" smtClean="0"/>
              <a:t>Što je htio prikazati ovim djelom?</a:t>
            </a:r>
          </a:p>
          <a:p>
            <a:r>
              <a:rPr lang="hr-HR" sz="2000" dirty="0" smtClean="0"/>
              <a:t>Po čemu je on humanist?</a:t>
            </a:r>
          </a:p>
          <a:p>
            <a:endParaRPr lang="hr-HR" sz="2000" dirty="0" smtClean="0"/>
          </a:p>
        </p:txBody>
      </p:sp>
      <p:pic>
        <p:nvPicPr>
          <p:cNvPr id="5" name="Rezervirano mjesto sadržaja 4" descr="neimenovano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62387" y="1790700"/>
            <a:ext cx="4753057" cy="36545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taccuinistorici.it/fotonews/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700808"/>
            <a:ext cx="2399654" cy="3037062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        </a:t>
            </a:r>
            <a:r>
              <a:rPr lang="hr-HR" dirty="0" err="1" smtClean="0"/>
              <a:t>Francesco</a:t>
            </a:r>
            <a:r>
              <a:rPr lang="hr-HR" dirty="0" smtClean="0"/>
              <a:t> Petrarca</a:t>
            </a:r>
            <a:endParaRPr lang="hr-HR" dirty="0"/>
          </a:p>
        </p:txBody>
      </p:sp>
      <p:sp>
        <p:nvSpPr>
          <p:cNvPr id="4" name="Rezervirano mjesto slike 3"/>
          <p:cNvSpPr>
            <a:spLocks noGrp="1"/>
          </p:cNvSpPr>
          <p:nvPr>
            <p:ph type="pic" idx="1"/>
          </p:nvPr>
        </p:nvSpPr>
        <p:spPr/>
      </p:sp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Što je napisao?</a:t>
            </a:r>
          </a:p>
          <a:p>
            <a:r>
              <a:rPr lang="hr-HR" sz="2800" dirty="0" smtClean="0"/>
              <a:t>Koliko dijelova sadrži to djelo? </a:t>
            </a:r>
          </a:p>
          <a:p>
            <a:r>
              <a:rPr lang="hr-HR" sz="2800" dirty="0" smtClean="0"/>
              <a:t>Kome je posvećeno?</a:t>
            </a:r>
          </a:p>
          <a:p>
            <a:r>
              <a:rPr lang="hr-HR" sz="2800" dirty="0" smtClean="0"/>
              <a:t>Što su petrarkistički motivi?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Petrarkin sonet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( </a:t>
            </a:r>
            <a:r>
              <a:rPr lang="hr-HR" dirty="0" err="1" smtClean="0"/>
              <a:t>pr</a:t>
            </a:r>
            <a:r>
              <a:rPr lang="hr-HR" dirty="0" smtClean="0"/>
              <a:t> . –pjesma Tina Ujevića)</a:t>
            </a:r>
          </a:p>
          <a:p>
            <a:r>
              <a:rPr lang="hr-HR" dirty="0" smtClean="0"/>
              <a:t> Tipičan primjer takvog soneta je sonet XXXIV iz zbirke </a:t>
            </a:r>
            <a:r>
              <a:rPr lang="hr-HR" i="1" dirty="0" smtClean="0"/>
              <a:t>Kolajna</a:t>
            </a:r>
            <a:endParaRPr lang="hr-HR" dirty="0" smtClean="0"/>
          </a:p>
          <a:p>
            <a:endParaRPr lang="hr-HR" dirty="0" smtClean="0"/>
          </a:p>
          <a:p>
            <a:r>
              <a:rPr lang="hr-HR" sz="2800" b="1" dirty="0" smtClean="0"/>
              <a:t>Kako prepoznaješ sonet?</a:t>
            </a:r>
          </a:p>
          <a:p>
            <a:r>
              <a:rPr lang="hr-HR" sz="2800" b="1" dirty="0" smtClean="0"/>
              <a:t>Koliko strofa sadrži? </a:t>
            </a:r>
          </a:p>
          <a:p>
            <a:r>
              <a:rPr lang="hr-HR" sz="2800" b="1" dirty="0" smtClean="0"/>
              <a:t>Kakva je rima?</a:t>
            </a:r>
          </a:p>
          <a:p>
            <a:endParaRPr lang="hr-HR" sz="2800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Dubina svijeta munjom tvojih ruku (A)</a:t>
            </a:r>
            <a:br>
              <a:rPr lang="hr-HR" dirty="0" smtClean="0"/>
            </a:br>
            <a:r>
              <a:rPr lang="hr-HR" dirty="0" smtClean="0"/>
              <a:t>otkriva blago živim blijeskom kreta; (B)</a:t>
            </a:r>
            <a:br>
              <a:rPr lang="hr-HR" dirty="0" smtClean="0"/>
            </a:br>
            <a:r>
              <a:rPr lang="hr-HR" dirty="0" smtClean="0"/>
              <a:t>zmija je tajna u </a:t>
            </a:r>
            <a:r>
              <a:rPr lang="hr-HR" dirty="0" err="1" smtClean="0"/>
              <a:t>svilnome</a:t>
            </a:r>
            <a:r>
              <a:rPr lang="hr-HR" dirty="0" smtClean="0"/>
              <a:t> struku, (A)</a:t>
            </a:r>
            <a:br>
              <a:rPr lang="hr-HR" dirty="0" smtClean="0"/>
            </a:br>
            <a:r>
              <a:rPr lang="hr-HR" dirty="0" smtClean="0"/>
              <a:t>tvoje su oči biser od </a:t>
            </a:r>
            <a:r>
              <a:rPr lang="hr-HR" dirty="0" err="1" smtClean="0"/>
              <a:t>pō</a:t>
            </a:r>
            <a:r>
              <a:rPr lang="hr-HR" dirty="0" smtClean="0"/>
              <a:t> svijeta. (B)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Znadeš li biljeg ognja, znaš li muku, (A)</a:t>
            </a:r>
            <a:br>
              <a:rPr lang="hr-HR" dirty="0" smtClean="0"/>
            </a:br>
            <a:r>
              <a:rPr lang="hr-HR" dirty="0" err="1" smtClean="0"/>
              <a:t>upropašćena</a:t>
            </a:r>
            <a:r>
              <a:rPr lang="hr-HR" dirty="0" smtClean="0"/>
              <a:t> carice soneta, (B)</a:t>
            </a:r>
            <a:br>
              <a:rPr lang="hr-HR" dirty="0" smtClean="0"/>
            </a:br>
            <a:r>
              <a:rPr lang="hr-HR" dirty="0" smtClean="0"/>
              <a:t>kad ludim batom </a:t>
            </a:r>
            <a:r>
              <a:rPr lang="hr-HR" dirty="0" err="1" smtClean="0"/>
              <a:t>sljepōčice</a:t>
            </a:r>
            <a:r>
              <a:rPr lang="hr-HR" dirty="0" smtClean="0"/>
              <a:t> tuku, (A)</a:t>
            </a:r>
            <a:br>
              <a:rPr lang="hr-HR" dirty="0" smtClean="0"/>
            </a:br>
            <a:r>
              <a:rPr lang="hr-HR" dirty="0" smtClean="0"/>
              <a:t>a srce plamsa iskrom suncokreta? (B)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Prsten je vječan u tim viticama, (C)</a:t>
            </a:r>
            <a:br>
              <a:rPr lang="hr-HR" dirty="0" smtClean="0"/>
            </a:br>
            <a:r>
              <a:rPr lang="hr-HR" dirty="0" smtClean="0"/>
              <a:t>muzika puna u tom prstu gipkom, (D)</a:t>
            </a:r>
            <a:br>
              <a:rPr lang="hr-HR" dirty="0" smtClean="0"/>
            </a:br>
            <a:r>
              <a:rPr lang="hr-HR" dirty="0" smtClean="0"/>
              <a:t>a dok te dragam nježnim kiticama (C)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ti mene lomiš </a:t>
            </a:r>
            <a:r>
              <a:rPr lang="hr-HR" dirty="0" err="1" smtClean="0"/>
              <a:t>alemom</a:t>
            </a:r>
            <a:r>
              <a:rPr lang="hr-HR" dirty="0" smtClean="0"/>
              <a:t> i šipkom; (D)</a:t>
            </a:r>
            <a:br>
              <a:rPr lang="hr-HR" dirty="0" smtClean="0"/>
            </a:br>
            <a:r>
              <a:rPr lang="hr-HR" dirty="0" smtClean="0"/>
              <a:t>pa kad god lunjam noći svoga uma (E)</a:t>
            </a:r>
            <a:br>
              <a:rPr lang="hr-HR" dirty="0" smtClean="0"/>
            </a:br>
            <a:r>
              <a:rPr lang="hr-HR" dirty="0" smtClean="0"/>
              <a:t>nada mnom blista sumpor dragih gluma. (E)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Giovanni</a:t>
            </a:r>
            <a:r>
              <a:rPr lang="hr-HR" dirty="0" smtClean="0"/>
              <a:t> Boccaccio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hr-HR" sz="2800" dirty="0" smtClean="0"/>
              <a:t>Što je napisao?</a:t>
            </a:r>
          </a:p>
          <a:p>
            <a:r>
              <a:rPr lang="hr-HR" sz="2800" dirty="0" smtClean="0"/>
              <a:t>Kakva je kompozicija toga djela?</a:t>
            </a:r>
          </a:p>
          <a:p>
            <a:r>
              <a:rPr lang="hr-HR" sz="2800" dirty="0" smtClean="0"/>
              <a:t>Koje su dvije osnovne teme u djelu po kojima je pisac humanist?</a:t>
            </a:r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7" name="Rezervirano mjesto sadržaja 6" descr="235085205_5e139ca5b1_z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14775" y="685800"/>
            <a:ext cx="405765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 smtClean="0"/>
              <a:t>Popunite evaluacijski listić!</a:t>
            </a:r>
          </a:p>
          <a:p>
            <a:endParaRPr lang="hr-HR" dirty="0" smtClean="0"/>
          </a:p>
          <a:p>
            <a:r>
              <a:rPr lang="hr-HR" dirty="0" smtClean="0"/>
              <a:t>1- znam odgovore na sva(Većinu</a:t>
            </a:r>
            <a:r>
              <a:rPr lang="hr-HR" smtClean="0"/>
              <a:t>) pitanja.</a:t>
            </a:r>
            <a:endParaRPr lang="hr-HR" dirty="0" smtClean="0"/>
          </a:p>
          <a:p>
            <a:r>
              <a:rPr lang="hr-HR" dirty="0" smtClean="0"/>
              <a:t> </a:t>
            </a:r>
          </a:p>
          <a:p>
            <a:r>
              <a:rPr lang="hr-HR" dirty="0" smtClean="0"/>
              <a:t>2.Mislim da bih samostalno mogao/</a:t>
            </a:r>
            <a:r>
              <a:rPr lang="hr-HR" dirty="0" err="1" smtClean="0"/>
              <a:t>la</a:t>
            </a:r>
            <a:r>
              <a:rPr lang="hr-HR" dirty="0" smtClean="0"/>
              <a:t> odgovoriti na više od 50% pitanja</a:t>
            </a:r>
          </a:p>
          <a:p>
            <a:endParaRPr lang="hr-HR" dirty="0" smtClean="0"/>
          </a:p>
          <a:p>
            <a:r>
              <a:rPr lang="hr-HR" dirty="0" smtClean="0"/>
              <a:t>3. Ne bih znao/</a:t>
            </a:r>
            <a:r>
              <a:rPr lang="hr-HR" dirty="0" err="1" smtClean="0"/>
              <a:t>la</a:t>
            </a:r>
            <a:r>
              <a:rPr lang="hr-HR" dirty="0" smtClean="0"/>
              <a:t> odgovoriti na većinu pitanja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???</a:t>
            </a:r>
            <a:endParaRPr lang="hr-HR" dirty="0"/>
          </a:p>
        </p:txBody>
      </p:sp>
      <p:pic>
        <p:nvPicPr>
          <p:cNvPr id="4" name="Rezervirano mjesto sadržaja 3" descr="biblija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13744" y="1908175"/>
            <a:ext cx="508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BIBLIJA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Što znači riječ </a:t>
            </a:r>
            <a:r>
              <a:rPr lang="hr-HR" sz="3200" i="1" dirty="0" smtClean="0"/>
              <a:t>biblija</a:t>
            </a:r>
            <a:r>
              <a:rPr lang="hr-HR" sz="3200" dirty="0" smtClean="0"/>
              <a:t>?</a:t>
            </a:r>
          </a:p>
          <a:p>
            <a:r>
              <a:rPr lang="hr-HR" sz="3200" dirty="0" smtClean="0"/>
              <a:t>Zašto je važno poznavati Bibliju?</a:t>
            </a:r>
          </a:p>
          <a:p>
            <a:r>
              <a:rPr lang="hr-HR" sz="3200" dirty="0" smtClean="0"/>
              <a:t>Kada je nastala?</a:t>
            </a:r>
          </a:p>
          <a:p>
            <a:r>
              <a:rPr lang="hr-HR" sz="3200" dirty="0" smtClean="0"/>
              <a:t>Kako se dijeli? (struktura Biblije))</a:t>
            </a:r>
          </a:p>
          <a:p>
            <a:pPr>
              <a:buNone/>
            </a:pPr>
            <a:endParaRPr lang="hr-HR" sz="3200" dirty="0" smtClean="0"/>
          </a:p>
        </p:txBody>
      </p:sp>
      <p:pic>
        <p:nvPicPr>
          <p:cNvPr id="4" name="Slika 3" descr="biblija-slika-4929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1340768"/>
            <a:ext cx="2097808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Stari zavjet</a:t>
            </a:r>
            <a:endParaRPr lang="hr-HR" dirty="0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sz="2400" dirty="0" smtClean="0"/>
              <a:t>Na kojim je jezicima pisan? </a:t>
            </a:r>
          </a:p>
          <a:p>
            <a:r>
              <a:rPr lang="hr-HR" sz="2400" dirty="0" smtClean="0"/>
              <a:t>Što  sadrži Stari zavjet?</a:t>
            </a:r>
          </a:p>
          <a:p>
            <a:r>
              <a:rPr lang="hr-HR" sz="2400" dirty="0" smtClean="0"/>
              <a:t>Tko je autor prvoga dijela </a:t>
            </a:r>
            <a:r>
              <a:rPr lang="hr-HR" sz="2400" i="1" dirty="0" smtClean="0"/>
              <a:t>Biblije?</a:t>
            </a:r>
          </a:p>
          <a:p>
            <a:r>
              <a:rPr lang="hr-HR" sz="2400" dirty="0" smtClean="0"/>
              <a:t>Koju tematiku obrađuje </a:t>
            </a:r>
            <a:r>
              <a:rPr lang="hr-HR" sz="2400" i="1" dirty="0" smtClean="0"/>
              <a:t>Stari zavjet</a:t>
            </a:r>
            <a:r>
              <a:rPr lang="hr-HR" sz="2400" dirty="0" smtClean="0"/>
              <a:t>?</a:t>
            </a:r>
          </a:p>
          <a:p>
            <a:r>
              <a:rPr lang="hr-HR" sz="2400" dirty="0" smtClean="0"/>
              <a:t>Zašto je važna </a:t>
            </a:r>
            <a:r>
              <a:rPr lang="hr-HR" sz="2400" i="1" dirty="0" smtClean="0"/>
              <a:t>Knjiga o Juditi </a:t>
            </a:r>
            <a:r>
              <a:rPr lang="hr-HR" sz="2400" dirty="0" smtClean="0"/>
              <a:t>za hrvatsku književnost?</a:t>
            </a:r>
          </a:p>
          <a:p>
            <a:endParaRPr lang="hr-HR" dirty="0"/>
          </a:p>
        </p:txBody>
      </p:sp>
      <p:pic>
        <p:nvPicPr>
          <p:cNvPr id="7" name="Rezervirano mjesto sadržaja 6" descr="vecni_grad_1196054160_mojsij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764704"/>
            <a:ext cx="4059495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NOVI ZAVJET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hr-HR" sz="2000" dirty="0" smtClean="0"/>
              <a:t>O komu govori </a:t>
            </a:r>
            <a:r>
              <a:rPr lang="hr-HR" sz="2000" i="1" dirty="0" smtClean="0"/>
              <a:t>Novi zavjet?</a:t>
            </a:r>
          </a:p>
          <a:p>
            <a:r>
              <a:rPr lang="hr-HR" sz="2000" dirty="0" smtClean="0"/>
              <a:t>Koliko knjiga sadrži?</a:t>
            </a:r>
          </a:p>
          <a:p>
            <a:r>
              <a:rPr lang="hr-HR" sz="2000" dirty="0" smtClean="0"/>
              <a:t>Što sadrži</a:t>
            </a:r>
            <a:r>
              <a:rPr lang="hr-HR" sz="2000" i="1" dirty="0" smtClean="0"/>
              <a:t> Novi zavjet?</a:t>
            </a:r>
          </a:p>
          <a:p>
            <a:r>
              <a:rPr lang="hr-HR" sz="2000" dirty="0" smtClean="0"/>
              <a:t>Što je </a:t>
            </a:r>
            <a:r>
              <a:rPr lang="hr-HR" sz="2000" i="1" dirty="0" smtClean="0"/>
              <a:t>Evanđelje?</a:t>
            </a:r>
          </a:p>
          <a:p>
            <a:r>
              <a:rPr lang="hr-HR" sz="2000" dirty="0" smtClean="0"/>
              <a:t>Na kome je jeziku napisan?</a:t>
            </a:r>
          </a:p>
          <a:p>
            <a:r>
              <a:rPr lang="hr-HR" sz="2000" dirty="0" smtClean="0"/>
              <a:t>Koji narodi priznaju </a:t>
            </a:r>
            <a:r>
              <a:rPr lang="hr-HR" sz="2000" i="1" dirty="0" smtClean="0"/>
              <a:t>Novi zavjet?</a:t>
            </a:r>
          </a:p>
          <a:p>
            <a:endParaRPr lang="hr-HR" sz="1800" dirty="0"/>
          </a:p>
        </p:txBody>
      </p:sp>
      <p:pic>
        <p:nvPicPr>
          <p:cNvPr id="5" name="Rezervirano mjesto sadržaja 4" descr="normal_Isus%20i%20Biblij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038600" y="1962150"/>
            <a:ext cx="3810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slov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Koje književnosti pripadaju klasičnoj književnosti?</a:t>
            </a:r>
            <a:endParaRPr lang="hr-HR" sz="2800" dirty="0"/>
          </a:p>
        </p:txBody>
      </p:sp>
      <p:sp>
        <p:nvSpPr>
          <p:cNvPr id="3" name="Naslov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2. skupina</a:t>
            </a:r>
            <a:br>
              <a:rPr lang="hr-HR" dirty="0" smtClean="0"/>
            </a:br>
            <a:r>
              <a:rPr lang="hr-HR" dirty="0" smtClean="0"/>
              <a:t>KLASIČNA KNJIŽEVNOST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???</a:t>
            </a:r>
            <a:endParaRPr lang="hr-HR" dirty="0"/>
          </a:p>
        </p:txBody>
      </p:sp>
      <p:pic>
        <p:nvPicPr>
          <p:cNvPr id="4" name="Rezervirano mjesto sadržaja 3" descr="partenon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20056" y="1889125"/>
            <a:ext cx="5667375" cy="3848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Građan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 klasičn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359</TotalTime>
  <Words>743</Words>
  <Application>Microsoft Office PowerPoint</Application>
  <PresentationFormat>On-screen Show (4:3)</PresentationFormat>
  <Paragraphs>196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Građanski</vt:lpstr>
      <vt:lpstr>1. razred književnopovijesna  razdoblja</vt:lpstr>
      <vt:lpstr>cilj sata:</vt:lpstr>
      <vt:lpstr>1.skupina</vt:lpstr>
      <vt:lpstr>???</vt:lpstr>
      <vt:lpstr>BIBLIJA</vt:lpstr>
      <vt:lpstr>Stari zavjet</vt:lpstr>
      <vt:lpstr>NOVI ZAVJET</vt:lpstr>
      <vt:lpstr>2. skupina KLASIČNA KNJIŽEVNOST</vt:lpstr>
      <vt:lpstr>???</vt:lpstr>
      <vt:lpstr>???</vt:lpstr>
      <vt:lpstr>Klasične književnosti</vt:lpstr>
      <vt:lpstr>Tko je to? Kojoj književnosti pripada? KOJA SU NJEGOVA DJELA?</vt:lpstr>
      <vt:lpstr>HOMER</vt:lpstr>
      <vt:lpstr>junaci Ilijade</vt:lpstr>
      <vt:lpstr>Koje likove interpretiraju glumci?</vt:lpstr>
      <vt:lpstr>Tko smišlja lukavstvo - drvenoga konja?</vt:lpstr>
      <vt:lpstr>Tko je prikazan na slici? Koji junak povezuje Ilijadu i Odiseju?</vt:lpstr>
      <vt:lpstr>HOMER</vt:lpstr>
      <vt:lpstr>GRČKA KNJIŽEVNOST</vt:lpstr>
      <vt:lpstr>Antigona</vt:lpstr>
      <vt:lpstr>RIMSKA NJIŽEVNOST</vt:lpstr>
      <vt:lpstr>3. SKUPINA</vt:lpstr>
      <vt:lpstr>OSNOVNE značajke</vt:lpstr>
      <vt:lpstr>PRVO PISMO</vt:lpstr>
      <vt:lpstr>   </vt:lpstr>
      <vt:lpstr>BAŠĆANSKA PLOČA</vt:lpstr>
      <vt:lpstr>tekst Bašćanske ploče na glagoljici</vt:lpstr>
      <vt:lpstr>TEKST Bašćanske ploče prijevod – latinica</vt:lpstr>
      <vt:lpstr>Prijevod Bašćanske ploče suvremeni hrvatski jezik</vt:lpstr>
      <vt:lpstr>           original- Bašćanska ploča                           (HAZU)</vt:lpstr>
      <vt:lpstr>kralju….</vt:lpstr>
      <vt:lpstr>4. skupina</vt:lpstr>
      <vt:lpstr>Obilježja humanizma</vt:lpstr>
      <vt:lpstr>Talijanski humanisti</vt:lpstr>
      <vt:lpstr>Božanstvena komedija </vt:lpstr>
      <vt:lpstr>             Francesco Petrarca</vt:lpstr>
      <vt:lpstr>Petrarkin sonet</vt:lpstr>
      <vt:lpstr>Giovanni Boccaccio</vt:lpstr>
      <vt:lpstr>KRAJ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1.razred književnopovijesna  razdoblja</dc:title>
  <dc:creator>Božana Tenji</dc:creator>
  <cp:lastModifiedBy>Renata Simunko</cp:lastModifiedBy>
  <cp:revision>43</cp:revision>
  <dcterms:created xsi:type="dcterms:W3CDTF">2011-06-05T09:32:24Z</dcterms:created>
  <dcterms:modified xsi:type="dcterms:W3CDTF">2011-07-08T11:32:03Z</dcterms:modified>
</cp:coreProperties>
</file>