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9" r:id="rId9"/>
    <p:sldId id="266" r:id="rId10"/>
    <p:sldId id="267" r:id="rId11"/>
    <p:sldId id="268" r:id="rId12"/>
    <p:sldId id="270" r:id="rId13"/>
    <p:sldId id="276" r:id="rId14"/>
    <p:sldId id="271" r:id="rId15"/>
    <p:sldId id="272" r:id="rId16"/>
    <p:sldId id="273" r:id="rId17"/>
    <p:sldId id="274" r:id="rId18"/>
    <p:sldId id="277" r:id="rId19"/>
    <p:sldId id="275" r:id="rId20"/>
    <p:sldId id="278" r:id="rId21"/>
    <p:sldId id="279" r:id="rId22"/>
    <p:sldId id="280" r:id="rId23"/>
    <p:sldId id="282" r:id="rId24"/>
    <p:sldId id="283" r:id="rId25"/>
    <p:sldId id="285" r:id="rId26"/>
    <p:sldId id="284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65" d="100"/>
          <a:sy n="65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39936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AC00C-D276-4E8F-BA6E-F025826047CC}" type="datetimeFigureOut">
              <a:rPr lang="sr-Latn-CS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8E25-C606-4ABA-915D-73C62139B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advTm="39936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643205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Calibri" pitchFamily="34" charset="0"/>
                <a:cs typeface="Calibri" pitchFamily="34" charset="0"/>
              </a:rPr>
              <a:t>EMOCIJE I NJIHOV UČINAK NA UČENJE I ŠKOLSKE ISHODE</a:t>
            </a:r>
            <a:endParaRPr lang="hr-H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1214446"/>
          </a:xfrm>
        </p:spPr>
        <p:txBody>
          <a:bodyPr>
            <a:normAutofit fontScale="32500" lnSpcReduction="2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2. dio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Jelena Horvat Petanjko 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6. ožujka 2014.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AutoShape 2" descr="data:image/jpeg;base64,/9j/4AAQSkZJRgABAQAAAQABAAD/2wCEAAkGBhQSERUUExQWFRUVFxcWFRUYGBcVGhkUFxkYFxcUGBQYHCYeFxkjGhcWIC8gJCcpLCwsGB4xNTAqNSYsLCkBCQoKDgwOGg8PGi0kHyUqLCwsLCwsKSwsKSwsKSwsLCwsLCkpLCwsLCkpKSwpKSksKSkpLCwsKSwpLCwsLCwsLP/AABEIAMIBAwMBIgACEQEDEQH/xAAcAAABBQEBAQAAAAAAAAAAAAAAAQMEBQYCBwj/xAA/EAACAQMCBAQCCAMIAgIDAAABAgMABBESIQUTMUEGIlFhcYEHFCMyQlKR8GKhsRUzQ3LB0eHxJIIWU2Oy8v/EABoBAAIDAQEAAAAAAAAAAAAAAAMFAAIEAQb/xAArEQACAgICAQQCAgIDAQEAAAABAgADBBESITEFE0FRIjIUYXGBFTM0wSP/2gAMAwEAAhEDEQA/ANgxz139zvSUUV6EDU8adnvcKMUUVac2YUUUVyQbhRRRUk2YUUUVNSQoxRRXZOvqFFFFdnIUUUVyTUKKK5dsDJ29aox0O5YKT4nWKP2Pek1bA/D/APr4VWW80jxSA5EitIoPoMnlkZ6+WsduYqeP8zdThOx7+9Sz/fz9KD+/j6VGtpmKLqGl9G6nqGAwOnvSWlwwiUy+VhGOYT0DAebeuJmqxCn5nWwHXZEl4opu3nDqGXodxnrj1pwGtykMNiYGBU6MKKKhcU4wluqs4YhnCgoMgE929AO5rpOvM6EJ8Sbiim57hURnJ8qqXJHdR6U3w++5sYcKyZGQrdcepHaucpwrqSMUGiiu7nIUZooqTuyI+L+QbBzRTFFD9tfqX91/uFN3Eyoupzhc4ye7Hoo9SfSofE8s8UIfTzn0sQcELp1BcdtXTPvWisfCAilgkjOFjDCSFj5dTY+1AP8AiDBHzNAuyPb6E1Y+G1vZ8Sngu0ckK2SNyvRgD0JX8NNJxaEtoE0ZfppDZPzFajxP4WF0qFW5UisPMB1iO0sZHuucehwakTeHbb6uYTEgiC4Ax0AHXI3zQP5v9TZ/xo+DM0RvRVZw65l5Csbe5ZAMc3Soyi/dkKkhs467VOgnV1VlIKtuCNhkdvjW+u1WHUV20tWe47RRRRYAQoooqTsKKKKkkKKKKk5CjNFBFVJnRA1W3Fyea0UikxyjCEdNxh0Y9j1OfSpd3IwUlU1Y7Dr+lcWs2U1urRgDJEmBgD1wTv3zSt7We329HXyY0qqSur3ARy+BOImFvEBJINKjSGI3J7KB3ONse1MG+mf+7jWNfzTZJI7eQeZPgaYtBzDz5MDOeVq25cfqSdgzdz6aac4vxRbeFpnyQo6DqSTgfMnHypDmepBD7OONnxuegw/SzYPcvOt96hi5BJ5kfw0HH69abuL0opFzGrIcapEBKA5zhkOWAB/EdqiTeLYxFBIquwnICKF82ejZ+FXhb/ffvnsaVfz8isj3R1HB9PoKn2+v7nC3fn0ohI2LPnC9MjSfxDHpU0H94x/KqG1haN3t0OhZFLxNjVpxvJFpPQDY5/iq3t4mUAFi2PxN1P8AxXp8TLcqpA2p+vieUzMOtWZN6Yd9/Mf/AH+/WoFzdFtSJE03VX8yov8AlV28rN2IG4qfnH+9UmGhlSMxCWNpXkTTJoca2BfUuMMoOPNmtnqV9tNJeobirGQM2mPcp7Dicky/V40Ym3YmfV5AoU/ZI2d2H4cd8VpbO8kLaJVCtpDoy50uh6jB3BXpv60/brBHcXVxGXZyczwgDLOqjSFB74xgfOonClZwZnJYyDCA9RH2B9zSn07OycrI7H4a/wDk25VNdabHmWVFGf8AYf7UEfH5/wA69SImA6hRRRV5IUUUVJJXcBtbWVXhuN5ubqJLFXDK2pCuN9HQ16BxSYJA7MxVQm7qNTAdNQHesHJZwy3VulwByzqbfbVIu6qzDBGOvXrW+4jxCOCFpJGCxqN87/AAd8+lI8kaeekwW5V9xjw7YmG3jjM73GBtNIQWZScjLAb4G2ajcEtZ7dJDd3IlBkYo2kIEQnypgdTTcXA4ygeKWe3jYa9KOFUat/xA4+GcUWHCoJDrMr3PKbbW4cK49gAM/Gs+5v8AEseKXjxx5jhM7dNCsqn9XIAHxrz7galUdXUrIsjl48fcZjqCjsRgjcVsW8VASSKIZHSM6eagDKWA8wOSNwdqzKuzzzTlSnN0hEPUIo2Zh2Ykt8sVtxN8oq9QKskkUVxDKGGQcgHHzrumh8RF5hSFsbk4/wBqXNV9xewS6oTIDr1IQMjfG66sYzVHtVemPmdRSxj68RjJVQ6ln+5vsR6j1qSKy3DLNA1qQPPHK6hvxchFZRn1XJG9anFRG5S1ihT1CiiijQcDSUtJiqt4nR5Ei3XOyBFyx+bmajt6jTTXHM/VJuhPKcexBGD1p+9tOYoXWyjO+nYkflJpZbdXiaIfdZSpHsRjOe+1In5LyA+vvcf18W4E/f1qVt9JiFdSK8elBLq3wML5sdwKeuLFZUaOZVZSTlQNtIOVHsQKbsWEkJSTBK/ZSL7jp8RjG9coZosDSZkHRgQH09gV6MffNeHs5AlR+257usgqD8SatsoC4VQFwEGOmPT0NcwOxPRSPN5h0yDjTv3A6+9RHu5WyI4mT+OTC6fgozmpNjaiNAgOrAySe7dWY+hJ3oR2B35PxCePHiM3WBNBjdsvp9SuBrH9KnWckjAl0CDbC6gxxjfJG3yqutTzZGmAJVAUj/iJ++f8pwBn2qwsZNS5KMh/K239D0969T6Wr1FKm6+Z5L1UpZztXvXW5KBqFxHhSTFSSVZPulOuO6kdCPY1NFFeudA4IYTxqniQRMrwXwsDJK8jvJqOouJXBEmccsjOchQu/wAq1CIAAAMADYewplIGEmV0hDlnGPMZBsG1Z6YxtXEfEkZGYkgIcNqBG/f41SupK/1GoWx2cxOaXkZVcqsRxIAN2YqCBnsN+tNiDkvGqs+liQyEl/M24k1tuAMYx70JcDn5DKUlXI2IJde/TpjA3qRaBz53ypI/u9QYL8Ns5q84QRJGf2KblYgoAVGWwdRxkYJ8v8VODPbr2qMJQ74GllT4lg/r7YGd6tuUHckiiiiryRq6tVkXS4DDqPZh0IPUHvkdKbteHIjhvtH07hZJXkXPrpYkd+vWpNFDatW8yyWMn6mcSWcOCFR9JGNDSu6Y/KIWOkL8q6uIlbBQGI6dJ5TNGCo6AqNtvWlooX8dBDnLtPzG7a3EaaE2XfbJOc7536sTuT3rv329fT46jSigH/kDfOfWihQPEAWJPcYgmAiDEgjTklfu7dSKWG7DHA1bBTkqQMN08x2J9qjXULCNxkKq4ddK48ieZlK98gEfOnLaRpSsmSsfmKgHIZWAKsw/CQc7VBsSaBnPFrwJGww5ZlbSEVnbOMZwu4GcZPaqgAPaIgWVXmULGrJjlzruHCsNwpy2oVP4vBIzqY1YMFKiSOQRtpbGpTkHYkA/Kqe0iuUDuz82LmorqQXkMGwlVZcj7MdSAMk53rz3qdF9rhk8L9RniGpR3O7KwmjjlkE74iGiAlEGuIdC5I2LnIwu/Q9a08DkqpI0kqCV9CRkrv6VU8J4eGZ5XJkzK5jY5A5f4SE6Dbpkdqua2+m1XqOVrefj6mXLsRm0sKKQn9/80K4PQg/Ag/0puDMZBi0UuKSq7/uTX3EYe1Q4OaW1OQiDOEG5+LMen/r86m03KpO2cD17/L1NL8tOJ5qIyxH5D23Mrr+ICYGJwsxXdOqsg6awOnfDd/lTbcU0bSwyofRVMoOe4K5wKnWNkkeSoO58znd2PoWNcRXMjSHAKRJsP/yP3P8AlHT470nvxMfIXm40Y6oysjHbgh2JEXjKH7qzE9B9lIMn4kYHxNcT28jqWlxFCBqZOsj4/OR5dPsN6sb2+ZDGo6yOAeuyHOTT53HY4z8z327fGqJ6bRjk8fyb4lz6jfcu2PFfmc2+hkXTjTgYA6Y7Yp1V/f8A3TNtbCNdKjCjoPTO9PgU7xE51rZYPyiLNs42NXWfxhRRRTICLYH9+tBNFFQyb7i5/f8AtUY2QCsEZk1MW1DDHJ641bdqkUVWTvcjPZaj5nYjTpKg6c5/FkdG+FPomBpHQd+p+Oe5rqiu9Sb3FopMUVaSFFFFSSFGKTvTcCTTO6wRq/L2dnfQofGeWCAcnGCfTIobuE8wldTWHSiOj97Ufv0/nTXDfDkt07m4R4o0OgRscBiv3pMj7wJ+6dtqS4sPqtwYdZMbqHiDncHcOgY9RgA467mgjIQtoQ7YlijZEepo24Mgclthpxk6TnoSB396doFaNbmUH7jMFuFLH8TnLbkjPYLnoB6U9iiioF+JWBNH79aKgcULExRBiglch3HVQNxuehJ2qjaVdy6DbBZItuBtdTur7RxKhCHozNvqZR94YGwO29Tb7wRylMtuNLp5jGgCiQd49PQk9ielXfDPC8cM/OSSXJj5bIWBRgMaWK4zqG+N+5ru7v5naA2fJki5jLcMzHIRcqQmPxhh39DSl8lyZ6OvDRQNyssPBisoe5LmVtyiyOqID0RQp3x+Y7mmpeFcmVYclkkVuQzEFldRkwk/iGkatR3q+s3nM0wkSNYVCiBgxLtkHXrXGFwcY3NVvEo7o3SSJDHJDEnk+10OZW2ZtOkgjRsBmg+6wO9wzY9bDiRKhlwcHY53rk711JfrK7sAy74dGGGRtvKR67/zFIaeJ+agmeZsBRiBOXTIxS46e1LRVTQh8idF9g8Gcsu+dq6xRRXUpVN6ksuezpoUUUUTiANQOz5MKKKKtJCiiioZPmAHb9f9MU2tjdSu4hWNVQgEyZ3frpwPw9N644hEzROqHDMrBT0wfUmpXCZBy2+rQSwyoY2uYz96VCrABGJOT3HTpWDKtZP1jLBx0tJ5SKttduutLcAAkFZCQzFNmKY6KSDpz1otLkSxrIucONQz19N/hipvAbELPiO6vJxIjqwkI+wJLNqPlGGydIG+MVAPCfqcq2yyPLHy8qZCGaPSfuswAyGzkbdj1oePkFjow2ZhKiclkkUUUUzieFFFFSSRrh3aSOGLAeUkam3CoBknT+I+1aTgvCTZCTXOZDNJqUMqp9qy4Crp9dI/nWT4/EOSz7h4wWRxsUJ2L+4AO4rU8NggeyjieTWNK4d3GvX1D6s7Nk5FK8zZMdenlNHfmNRcbvhyGltFSPlSvc+cOY2TJRE385bbFTvECW0toZLhcxBRIcgkjIBBGN8jak/sCR10SXUrxnAx5AzKequ4G4I22xVR4i8QW0tlLBA6l2DQxIM51KdOMflBG59qwKO+o1sIC9yusY3WNVbVkYA1HL47ayOrVIo/r3NFP06Ank7DtjCiiiiSkKYvbMSxlGzjIYEbEMu6t8j2p+iq63OqddyX4c4pM1zypZ8hIwyroVTL2LZHTTsMDrmrZ+FPHI0lsyqX3eFx9mzH8QI3Q/5diayd/ZF9LI2iVN0fr16qw7qe4+FTV8X3MUa64VARk5kmvViLPmcLjJ2/SlN+MQdrH2LmBhppezLeSKUKRRBhpZ9RYhTsdC4649am5W3gVV3CIqJnqQoAGf0qFe+MbaJA2vVn7oXzFs9MYrIywPcFpJ3kGtiwgDYVU6LnuCV3O9DqoLnsQt+UqL0YnD5eZNPIp8jEIN9i651ED03A+VWFcxQqqhVAVRsAOw7V1mnCDiJ55jyaFFSYOHSP0Q/PanZOCyqMlf0OanvJvzL+xZrepBopSpGxG/pTc86opZjhVGSfar7GtwWjvU7zUPhvForgFom1hTpJwRv7Z61GbxHCULKxdMHLquVGxxlu29ZzhvH82jG2lhQW0YLhhkyzY1EIQQAvbv1rNZcEIm3HwrL/AMQO5uP38qKr+C8ajuYwyMpbSpdF/CxHQg7ip+a0KwI3MtlZrYofIi0UisCMggjtjfOKXNdJgzCuzdSBw8bhHwEYkagyDpqU9xk4PWuKKFZULB3CVXNV2seueNXTQ8ojDE4a5yq5Qn7yIp1K5XHXYGo0UCr90Nk4yzs0jtjpqkbc47DtXf73/pRQ6sdUO4e7LstGoUUUVp7mTUcngKMVYU3Wl43Zak1Dqu4+HpWarPj2+4uzNOTR7T6h+z7+1V3/AMftt/sI8d10jRv6r3qxoozKDAK7L4nEE06QiBJQsajQhC+cIBgJk+g6N1pIoVVQqjZRgZwT6tv7nc+tOUqRknYEn2oYqRO4RrrLOomaKmLwiXGdNRZYipwwI+NWFin5lTUy9kTmirThvBTJ5mOF9Kuo+ExLtp+Z3oFmWinQmqnAssG96mRoNa2ThMR/APlVfd+HR1jOPQHpXFzFJ0Zez09lH3KKg/vbP8q6lhKnSwINc1qBDDcXkMh1I0HDIo21JFGh6ZVQDv1B9jUn4/H5DtmlC/rUheHykZCNj1/4qjMqSwRn+DI2aueBcMDZdhn8uf61TtGQcEYPvWys49KKPasuVYAOowwaNtto8o/f+lApc0UqMfADWpQ+ILHbmAY/NVOnDDMCunUpyDnp+vetheW+tCvqKLa2CKFHbr71sTJKpqLbMIPby+Jg/EXg5hDEqRtJCpIkhh0qd8acaiAVBySKwhtBEssDRJbtBm4OvSS2xKxtp2J0ggivfD71TX/hG0mm58sCvKABrOe3TIBwaxsWckmPMO3+KvHU8s8KXsxlkmnt5BLLy43C8uNFCjUmFLas6WBx6Vp5SGlEbDIClsEbMemdXXb0rR8Y4AnnmUHWQM7DttqUHocbfIVm5eHElcOy6VIBA85J65J2/lTfGYFABPL5+zcWPzEEKxyIEAUMrZQZCgLvqUDYMSdyetSUkOtgeg04yD3Bzv3qNDA6liOrf4pIYtgDDaO2+dqkW0GkYHUnLHJOT3IB6fCtQi86j2KKKVEJ6AmukgdmVG99RKKmDhEpGdG1RZIypwwKn0/5qotRugZY1sO2BnNFWEHCXZQfXeiqe8v3L/x3mncbVi5I8FvYkH0HvntWo43xVbaB5n3CDOkdWY7Kq+5OBXlNpxCO/Y/WJG5u4NqC0IjUnIGkEFiO5JOe1IxmDGGyNz01mA2UwG9ampRgc4IOPynJz8tqkQWjSHyqWx17YrKz+EoSPs+ZC4+68cjg7dNidJHrkGth4G4vKS9rcgc+FVbWows0L50ygeuQQR6j3olHrC5Gwo0RMt3orUkcjsGVXii1uIbWV41OtE1A4DAAbkn4Cuvoy8Yi7VoniCTxqrkqdSyI2fMD1B9vcVvpIwRg4IORg9CD2I9K+feKy/2dxaaTh7IEQ9Dq5ahlGuEjO4zk5HTp2qWZDMe5uxcBOwq7M+gifXp8/wCVYLx948S3kFvHGJpcqZcE4jQnHbfX7VjZ/pW4oQ8bRwxSFQVIVg6q+6sNRIye2e9XP0b+Dxdf+ddTtNIZSxj8ow6jAE2kAlx6dPagczv8DNRxgq8rR1PVIFwox0xXYpelZTxpx1rVrWQvoiMwWX1Kt/D1I9fSq2vx/Ju4BV7AE1Wrr7dv+KXV+/T515DcePlQXpVpg1w6iF2Rwqwjylwx2GFLH9K2vhPi5uXkMUge1iCwxEHJkIUFpC3c52x6g0D+R2NCEKFRsy84lw5ZVP5uxrMw2jM+gdQf6Vrp5wqlmPlUEt7BQSf5DpXn8kK3Cte3btHbnzRRKzRqIvwO7IQzO+xxnAGBjuWAzfYXi3+otuwhc4abXh1pGgwmGI6kEMc+9T8/vt8f+K8i8OeHo5WuI3We1uVk56aJn1LBJnlEDOgjynKkH3rb+EONTM8trdEGeHDCQDAmgOyyAdjnKn3GazDI5vpvM1pUqDQl9eWCSDDdR0IqQi4AFYrxx9I/1OQQRIry6Q7620qqscIvqzsQcAem/Wqmy+mcNpWSzkWRiy41Ljmj8OOqqe7HYURnPgyy1DfQnpmf360Z/e1eL8Y+kbiBljHOjhWRyoVIyxUdtTsSGI9QBnNPyfSnfW0TGZIJwCAJAGQqM9ZEyc/EUAXoT2f8TR/Hs14nsOf3/tSZ/wC/T4ivGH47xach83kUjDIhjiTlrn7pDMDlSO+a9M8O3VwLNXv9EcqoeaQcrpXoxPY43I7UUN5giuhLykIrBTeO5biZobZ4rXSFZWuUZnlRhtJHEGUhfc00fEnEIZ1jR7e/bdngjBilSMA/aayxUZOwBG5I3qvuLvRMpqegSxggjsaxJjxn2PyrTcD47FeQiSInGSrKwwyOuzRsOzA5qWlsqjAUY+X6Vrov9v8AxMWRi+8wP1PI/E3jXkSmGFQ0wAZ2b7ij49c/LFS/BviGS9kkiaJFdFDYRycKdt9WN8+mazf0lTwSXhktJC7YMcoVRoVh00PjfJ2IrR/RVe24m1SzKLuSJIhFyjEAq5JUFjiV/Uj06Vw5jl9jxNn/ABVIxRyU8/ua1OESawpGM9/atFBZLCp0jJA+Z9s1Kx/1UXiHEY4Y2kmYJGgJZmONhvj3rtt72CZcfDrqmWufpGUOrKhkieG4kBHUSW/34iPzf7Vf2sqXlur/AJxkH3PofSvDW8WxZDIw1M12yKcqM3BKxjOMfdIY+ma9w8K8MFvZwRKQwRAMg5Bz6GsVTtym+1EKy1iTSoHoAP0orqlo3cBwE81434jS7srLB5pklTnpH5WE8S8zRoOCh5ijY4965fwmht5ZJ7dbmeRi+gYBTpiJJCQPLuc+pNXfi3wHHP8AbwKIruMiSNxlVdk3CShfvK3TJ33rNWsySyOY7uewumOZ7STQRrGzOqyA5U9imBWDJRyQR1NCPpeIk0+E1SRUjmuUXTrDFhIq4ODHlt8+lO8M4aIeLWxEskzmC6WVnbVgrySFx0Xr0pm+WaJSZ+KCOM7Aoqa99gFyCNR9hUj6M3guHknhK6I8xRxk5lGf7yabO+uQgdeyigYyNy5TrPyHmbPxBdGO1uJF2ZIpGB64IUkHFeV+CfAJblXN+NCOymOHdzJI+WDyFchVJOQOnrXr80YZSrDKkFWHqDsR868y4d4uSzNxw83KIIm/8a6bzxxq+4hmYbKykkD2K00YD5krvaoEKdbj/wBJ/g9p8XVqOZJEOXPGvVk7EfxL6emaqvoZunF3cxYcK0aSFWUoQwJXOGAOCBj5VsLfxtb21uTcXcM8wDO3IA1Pj8sYJJwO+aXwNfR3ZlvdcbyS6V0IysYoV8yQuR1fLFj6FsVUKCdy4ymNXteRNYf0PevFeNcWN3eSTMcqrNFbqeipGSsm3diwO/pXtY/7r5+vOE6ZpraXKSQzSOjA7lHcurrnqMNg+4NAy+64TDA9zuTI5tQGzbnG/b3NTPCt+1pfwsh+zuWEU6DZdR2jk09mzscdc1Si1uB/jqR/Eh1AfEbVc+DuCme9iQMzrA4nmkJ6Mu8cZHbJ7egpXigq/wCDbEaZOvbPIanpPjyRl4dclTg8vGeuASAWx3wM1W2fh6OJYpJZGvJUi120Hkj2Vc5jhzpL421E7U59I/itLW35Z0lp8ph1LBYiMPM6AglFyAceorDWZcWEA4jFMEjYraX1v/foudKAofMAwwB1BB3p4Qvkzz3gTdeKeDrK/wBZdmtGhRQtyuGJWQjXC8e4ZQQo/pUHh3BWg4xFmeSdjaPrLAAaOZ5fKP4v9aoz4hgIUTXd/cprVVimijgiMucoJJhGuNx3PamOMeJL3ht79cukDRTjSRG6lBEo1JHGTuJM9d8MckYrgCnsSAgjqeoScAgab6w0MZnxjm6QWwOgz6e1ec+POBD+0oxbWoaV4GlZkCrltQTVIxIOnHpk16XwvisVzEJYXV0boysGGe4yO4rMfSDwhiEvIhloFdJU1FOZbv8AfVWyMSDAZd+o96668hqERuJ3M5Y+DY+VL9bZWkZNDaScQoegXvqz+IgHaqx/B16rcvENxGwKiQuYyUO2ZECkA79KODeIWMeIeIWboegvI354x2fQy6seuO1O3ni6GBJNV2s085VGliBMMCHCl1H4cfewcnNZPbIAGpvLue9Gb36O5mbhlsXOW0EE/wCV2XIPcbdDTH0hX6rFBE7AJPOquxOwVFMxGO+dGnA9avOAJCLaIQMrxBAEZSCrD82R6mqXx5bHlw3ITmfU5xK0YUNqjwY5Dp7lUZmA6+UVrK7XUW/O5W23BoLqU3V3ADDKI4LWKSMs2AWPMdfwA5GFPTSD3ru58LNAyXHDraNBpaGa1IEQkj1auYrDOGBG2eoNSobm+LG4s5YL21mOtEc6HQEY0pIvlKgjoRn3qVDb307o1yY7aFDraONizuw3AaXYCPuRjep7Y48dSblT4WmlTik4e3a3W4gSTQzI2ZkLB5BpJ6rpHyFS/pLvH+rx28TmN7uTlawMlVCNI23oQun51I4GfrN9Pdr/AHQRLaAnozIztJMn8J1hc99HpimPpH4fI0EU8Kl2tZhOUHVk0lHwO5AYnHtXW6XQnVbsTzG18FImVuZS6hCyLGCi4H4iw7jstNX3gOZsfV2BjchkZywkjPXVnGc5xV9a2LOGksbzCSHWUYLIgLdcDqD6jOxrtVdHKiVrq8mHLVF2CKfx6fwKvUk9cUoD2c+jHbWgL/qeheBeLvdWEMsn3/Ojn1aJ2jZvmVzVJHGLy4lnkGtIpWhtkO6ry/vzgfnbOMnoBt1Najw/wdbW2jgX8C7sO7tu7Y92JPzrzW358FzKsYLyQPKJLcMEMtrLho7iHVs0gIx+tM7CxXQihSvLZm3nt0dSrqrKdtJUdO42G9VXhzNnfLaof/GuI3lhj/8ApkjKho1P5G1Z09tJ+UK38TprGmG+d9ATltbui6sk62Y/dY9CTttUe1vuVcwG6cM9ukjSKg1tz5SDFBAF3kYIHztQaiytqEs4ldz0s3aDYuo9iQD+horzLjnhS9u53nWBUEmkhWmwwAUAagBsdulFapnnqNeZ3tvFdXt9zYo5NLpD5hqICKHX4f3hr0UX6HYMP1rzni3DrmPikiW/JYXatcgSahho9COuR1yClGpevkN+JjuJsXVZ7j3D+AW0Tho4I0I6MF3+RPTNMeD/AAnHcWUciM0F1A0sazxHSTh2YLJ/9i5PQ+tc3lxfW7RCa2iPNk5aFJgMtpLDOobDb+la7wRwdra3KyAK8kjylNQfTq/Dq/FRr2qIHCZ8JLUJFhmU4NxLiV5IsEkxTIZbwC2MRixkfZTlsPq2GR0zmqkxRfWLnlqFjWQRoMAjSqjI9/Nqye+a9hnlIUnBbSCQo6kjcAV4ZbcU5KhJYrlHZ5SFMEmSWcuVXbzYDDcUk9QDmr/8xsyepCxquNXn+pPktgI3VFC6kZfKAM5BAAPtWi4H4WW4sba6t3NvdpFpEyDAcpldM0WQJFyD133rM23FNUmhYbksuC6i3k1KD0OnGd69D+ji0kisVWUFfPIUVhpYRsxIDA7g79KB6atq8hbM/pi218vcma8PeIOI30iqswh8pNyptGxAwIAjSR2XmO3mOQCB+maq/wDDcU95OxknYwsIllMh1F9IdnDdl82nT02r2Bm+f77V5dLwG7hu3t4JIpQ4e5AlDKyq7nyaxsd8gegrblCxk1Xrc9FjPUH2/iVMvhPSkjG4lKhHYKDpOQpI1N33FXnhq8fhFvDzxzLOZUf60B9pFLKB5Z1G7qWbCsOgGCNs1EtPrlwkoFmH0tLbvpmRcSLlT1H3cnNbf/47zeHJaSkqeUiMykZV1AwwJ2JBFCwa7EU+4IbLsrYjgZgXsLW6uubG83EGKhYIua+xDZkacsByogwTy9SAdjXfiNZmvUWaXU0cWto1JEURbYIq/iIG+o7+wrfeGPDX1QSEyGaSZg0krKiFiBpACoANgPSvL+IceUXM7TrJHJJM4w8bKCI8qmg4wcooPzruYWFR4juJM1n9k8BF4tjEZZQyCWNmU9CCQh1D/wBq2XFPCM1tG62eiW1dX5ljMSRpIIZYJtzHt0XBHwrC3XFYJonUXEIJXYlwCGXzDI+IFev+F75prO3lcEM8SFs9dRUZz880H08uEIsB3uA9M5qhWwdzB+DvEcyRQ29nYxlZY2lRjPuApALXHlJRsnA6k4+NWHjPhzx2Us17L9YkC6Y41BjhV3OlG5YJ1sCR5jW1seDww6jFEkZc6mKqFyR6kdayH0rxyyQRRpHIyGQvK0aGQqEGpfIu5ywApsutx1SAXG/G55VDEFUL6KMjA3Pc59aSWTQA+P7t0kxgdEYNgjv0pyCOR01pb3TKfMGW3kZSN8sHAxiu4uHySpkW90UcEalt5GyMdsCtxNYHU9a9mL7ZVWHiel8WsH4fE99YkCMLzrizYnluGAZnixnlP16bHf1qRwjxTfXOtEtoCQR9sJi0Kqyg8vOnLyLnBAGPftV74Vib6hAk64blgOjDBx0wVPtUu4s9Fu6W6rG2hxGoAUBmGxwBgDNYT5njm8nXieXcB4VIGnljunjLTOAYRy4mAGC3I3AGvUNjud+9OeKLOVrSYz3k8i6caQeWgHQsVXdgBk9e1SOFJdxv9TWyBeKJJH+3XGJWYBg2N8urnHvXV59ZnM9kbM80wHP28YXRIpUNnGdj6CtvKkJ/cVccg2/1H+H+MrixRbWaEXDRwxyJLEyQ67Y7BtLkDmDByAT0z3qx41xK4uLWWdtdrahDy16TzM2FQsR/crqONIyWzvjpWh4dwNWtrdbmKKSSKNFyyq4DKANiR7dqpfpHlbRAnLleMzBpuUjSkIgJUaF833wp+VLrCeJ4+Y1TXIbmPs/BluIow0QV9C69JKktgas42O+aSDw4qcQg+rObV5I5FjkUZHOXcJIhP2gZdRPwqUfEy/afYXR5ZxLi3kOkkBtLYHlOkg7+tNTXUlxyJLaC41JNFLHI0TIuD5XOpuo5ZakmP/IW7k46jm96TV0e5cDx/eoTE9tbySxzpayaZmQmaQKY5Vj0kiIhlyd8b9cZqm8acMle+h587GVIXfVD9kIiXXSqEbuNj16+gr0i4htRNz9EfOAwJdKlwPTV19P0rzzx1NKt79YVQ8cqxQKCwVllBY4OexzTLIt/EhD3PL5F34Faz3GEmutg13Ky+o8jkY7yDcfpWn+irw7AlnFcKuqeVcyyuS7F+4BP3enSshNeOkgjkglVyM6VxLkdyNNanwJdy29roZdOZJGVWBDaGOVyO1YsS1037swY2Y6A++3U9Coqg/t1/wAo/nRTD+XX9zX/AMlT/czfH+cYD9Xzr1KSFOGZARrVG7PjOCe9VXCLBjdpOBeKiRyRn65IHbMhXAj0k7eXfNaC4uFRGdjhVBYnpsBnP6VXwcdOV5sRhSQExuzKQds6Tj7hIwQD13rEhbj0Inquda+IH+5G8atLy4Wjz9nMGZtOvQuMCTQN2APYVL8N8auJebzGDIrYjmRTGJB1P2Z3GP51ZgggFTtgYI7jrsaUD1ofunWoP+QVTh8/cdk4g4UkFjgEgA7kjfA9zWJi41PdXdm5dfs2kZogH5kIIweYWGDkYrZaaM1FtYAyVZTIpB8zJcU4pcQ3lxJHKEZlhCRtGz88KN1SRfuNnbetdDeSFVLFlJAJUncEjJU/A0itscH29Mn0/wBK5DVHsLKO527JZ1GpD8Q8TuEh1QlydS6yoDMsefMyqSATj9mq3w6shuZbgvOyNGkUTTgK5AYs3lH4Tn2q+P77ilK/rU94hdAd/cgy3WvhMdNFdRvcJEbxZJJ2lgeJk+rnWQSZVJ1bAHOK3UXEJABlsnAyfU9yKjE9aruJeIIoGVGOqViFWJd2Zm6D2zXWuZwBCHKtu0qS6uOOSojMAHZVZguN2IGwB7VkeH8euLq8tZZGSVYhI8ichouS7x6QhdieYRnGQB0q1i4sebyZ4zBIRlFZlcSDYHSy7bVYZJ2z0/Ue2e1EW9l2DCjKupHF/Mz/AIrvBJewCNbaKWNHcG4AEUudPkyBu23Xt6GtbwDxYJoEkaMo+6Mq7jUp0ko22UJGQcdKrZrRHGHRXHoyhsfDPSmru6SCJnxhUGQAB22CD09BXRktoa8yw9RcgKv7Gac8dX0b44H+9Y3xP42m5s0UckUGhQESSN3a4LpnMbqcJgnT33qEfFMhYJ9UdWYEqWkjK4HXJHQ7jbqc+xqy4ZxjnakZGilQAshIbynowcbEZ9OlaGa9Bt1mo35VILWL1LTwzecqwhidGVxDpZRvhiDlRv6msr4Z8c3FvaxIYYGjjcQNGJn+sgF9IYwFMbZyTnGN60ke9N/U0Da9C6xnz4GrHpq64rOuYfMzL6o3lhuaQcbQ9m6fsY71ReLuPS8gfVxIRrAk5eBJyujCIk415x1NZrxZxVl0wRhsvhpGU6SkPfTjfffcb7VQ/wBm4ZJWSdbabCwuZpMM4GQ+gHKggHBPWjLdYezG+FVkZCB9gD4/uajwmZI76SZTdSQyRKkjXQUyAoS0Sxsp8ygs+cj0qHxrjE5vZ5UFxFMqcq2WOJXjkQYYNI5O4LAAjbAzUvwi5MUiFmdYpWRGY5OjSDjV+LBJGfarnH/VDfKdTqLb862mwqddS0t+Oty11qOZpXXj7urA1Y9N81nOO+NJluTHz0sowiskrwNcLKT94alYaNPTfrn2qwMQqp43x+O3GgYeRtIWP3YgAv8AkG/zqqZLb2YGjPtNnje/iNcEuJzZ3TOcyXDSyagvL1+UIp0k5UFVGB6Yqq8Mcfm0W0JljmBAjaJQ6S2+kE5k7Hpjt1q2ea7LacwIOvNCswLdNAQnKkHudql8FumkRywXWsjxOydHKHGr1/WqtcSDvuEua6sH3h58f1JF+ziKQxAGUKxjU7jXjbPt3rM2fCpZZoCy3iCM65hcyK6u4GAI1UkDqTnbataqDFJcShFZicKoLMfYDJwP9BQkfQ1qL6r2Ucdb3M5x5ZVu4pF5qpymTWkazYfUfKVLDAx3q34JLM0Km4AEu5I0hfL28oJAPzqoHiqaXTyIAqkallkIZWTsQqbhj6GpXCPEiyNy5FMcwZl2VuWxG/2chGGJH4eowaM4bj0Jtvw71oBZOvuXuKKBRWSJ5jPEWlp5lljEuIgYs7rGDs2pcgk532zttUs20MktugnN2nLZ3V1JVJIwNLDYaV3I0n0FS/FFnmMTRqTPCQ0bKodlzs2c/eXH4Rv6ViI7+7uLmWNXcl41VwgATIY583+GCO/XtTjHuUKCTHmOymubfwmuY3dFMcDsGhRjkhcedsdgzbgVe01bQhFCqAAoAAHQAU7SmxubEmJrW2xMDSZpTSChg6g18zO8W4+4uORA8YZU1szjUAc4046Zx77VBXxHcCN5meDEYLPCB0UHGRNnv1zj2qt4nGsck8crhWkuFkjjOBzELKSsZO7FtwewJ9KsOM3yvNEVsOSCjQrCojJlO+FPLJQIOoLd80+TFpFY2PI8z19WDjjHBPfXma2CUMoYdGAI+B/linBUHgVk0VvHG+NSqAwH3VP5V/hFTyKSONNoTylgAc6gFyceu1ZeB3cSXBzFbT3P2jINUsfJxDktg6Axj7dAc1qAN6ynHZRb3CyQ8yORsuWDMYSAMMHt8+Y4HbfvRE14jH0y9a3OxJrJbGK4eTMkQBS2klzzGXvHH0Yrr06SBVlwdXEEYkzrCLnPUbbAn82OvvWd4LxwXdzFLOVdwrpCEX7OMsQWIZt2byjcbDoeta0CuWDj1O+pW82AAimsx41gL/Vo8B0klYOpbQDhCdRI9OoHqBWnNQOL2qSQuGQvgFgFOl9YH4G/C3pVqH4OG14mTEsFVocjcz1qlrpn+tTyRyRErAgLDEYH2brgeZmOxJpOA6vrMDknmvB/5Sg60VAuRgjZDzO3Wst/arwSxqHxlmcJKzajqG6Mzfdx1y/XtXoHha2RbVDGCNZLtkBGZmOSWxsd+mKZ5OQOJ47O56H1DMUVED5l0KCKRV/fv60E0lPc8pvRBmV8TW5iuPrTLmLlGNmBAMWTuTn8LDr6Y261SW/FJHMcMnN+r2+jkLyxkqRiPD5822w6Zrb8Y4Ys6BScFWDjYMCw6alOzLvishZ+F5jdSJJKmkKpVMyeVM9U33x90aunatlb/jPUYfqxSj2zrYHU0/hixaKAqy6Azu6Rk5KKxyVY92Jy3zxVuBSIMAD0/wBNq6rIx5Hc83dYbGJMCOnxrDzSK08jPK0fNn5Vzgf3VvGCInUYPmfYFuwOa27Gsx4ovkhmjfW0bMjapBpK8oEAq0bff3O2Nxv2olffQm/0u0V2jYjnFLO1t54TZMg1BhMoYsvKA3kkbOxHY+pp/wAMEKJY42MkMbAxyEEHLZLrkjz4OPN3zWV8O3f1nFuWQxy8zmOihXdFP3GU7aSuPMPhXooGwHoMDpsB7CoylPM3eq5auAgirVN4yXNlL/649M6gPN/D61cqK4uIgylWXUGGCvqD232oaHR3EVLBHBP3Mp4Ys7GWCQ35jEqMw5eSqxRgkKYR7gBs79ai+FJXuJIcvrSMPNq6kuPLCWPTLIzbD0qq8U2otTMqGZY9PkYqsi5048rN5gv4SB069K1vgy5L24P1dLdDjlqoIOnG7HV1Oe/fNbHOl3PU5+ePY0nYM0AoozRWLc8l1AVThQOIbDGYEzjbPmbr60tFdrhqv1luKWiiqmAbzCuWooq48SreJmPpOGOHSMNmDphu437GsH4JuXN5a5ZjmOTufWiinCf+aesxv/EZ7IevypaKKUN+08r9xKpfF8KtbHUAfOOoB64zRRXav3h8X/sEpfowt1ETEKAdPXAzud962g/0ooq1v7Q+X/2GFK1FFDEwSsvrdTeW2VU5SfOQD+WrQiiitDeBNt/6CJQaKKznzMjeYAVyyDUDgZ6Z9sZxSUVdfE6vzOlpaKKFBiFNXMCso1KDgjGQD1oooqeZrxv3lR4PhUW5IUA6pRnAzjmNtmrwUUVyzzOZP7woNFFUmYyB4hUG0uMj/Bk/pUxei+yp/wDrSUUQ/rNTf9InYooooEy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7892" name="Picture 4" descr="http://www.zagrebancija.com/slike/slike_3/r1/g2010/m06/y237304727975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5929354" cy="2857520"/>
          </a:xfrm>
          <a:prstGeom prst="rect">
            <a:avLst/>
          </a:prstGeom>
          <a:noFill/>
        </p:spPr>
      </p:pic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VEZA IZMEĐU EMOCIJA I UČENJA JE OČITA.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hr-HR" dirty="0" smtClean="0"/>
              <a:t>Svaki put kad našu pažnju zaokuplja negativni emocionalni naboj, to djeluje na naše učenje i izvedbu.</a:t>
            </a:r>
          </a:p>
          <a:p>
            <a:r>
              <a:rPr lang="hr-HR" dirty="0" smtClean="0"/>
              <a:t>TEŠKOĆE S UČENJEM NAJČEŠĆE IMAJU ONI KOJI SU </a:t>
            </a:r>
            <a:r>
              <a:rPr lang="hr-HR" u="sng" dirty="0" smtClean="0"/>
              <a:t>PODLOŽNI STRESU </a:t>
            </a:r>
            <a:r>
              <a:rPr lang="hr-HR" dirty="0" smtClean="0"/>
              <a:t>I KOJI SU ANKSIOZNI.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ŠTO </a:t>
            </a:r>
            <a:r>
              <a:rPr lang="hr-HR" dirty="0" smtClean="0">
                <a:solidFill>
                  <a:srgbClr val="FF0000"/>
                </a:solidFill>
              </a:rPr>
              <a:t>JE UČENIK VIŠE </a:t>
            </a:r>
            <a:r>
              <a:rPr lang="hr-HR" u="sng" dirty="0" smtClean="0">
                <a:solidFill>
                  <a:srgbClr val="FF0000"/>
                </a:solidFill>
              </a:rPr>
              <a:t>ZABRINUT</a:t>
            </a:r>
            <a:r>
              <a:rPr lang="hr-HR" dirty="0" smtClean="0">
                <a:solidFill>
                  <a:srgbClr val="FF0000"/>
                </a:solidFill>
              </a:rPr>
              <a:t> TO POSTIŽE SLABIJI USPJEH </a:t>
            </a:r>
          </a:p>
          <a:p>
            <a:pPr>
              <a:buNone/>
            </a:pPr>
            <a:r>
              <a:rPr lang="hr-HR" sz="2400" dirty="0" smtClean="0"/>
              <a:t>(analiza 126 istraživanja Bettine Seip na 36 000 učenika).</a:t>
            </a:r>
            <a:endParaRPr lang="hr-HR" sz="2400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EMOCIJE I PERCEPCIJA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Razne emocije djeluju različito na našu percepciju.</a:t>
            </a:r>
          </a:p>
          <a:p>
            <a:r>
              <a:rPr lang="hr-HR" dirty="0" smtClean="0"/>
              <a:t>Negativne emocije djeluju na naš periferni vid pa je kod anksioznih osoba periferno vidno polje znatno uže. </a:t>
            </a:r>
          </a:p>
          <a:p>
            <a:r>
              <a:rPr lang="hr-HR" dirty="0" smtClean="0"/>
              <a:t>Naša se percepcija sužava kad smo pod utjecajem negativnih emocija.</a:t>
            </a:r>
          </a:p>
          <a:p>
            <a:r>
              <a:rPr lang="hr-HR" dirty="0" smtClean="0"/>
              <a:t>A</a:t>
            </a:r>
            <a:r>
              <a:rPr lang="hr-HR" dirty="0" smtClean="0"/>
              <a:t>ko </a:t>
            </a:r>
            <a:r>
              <a:rPr lang="hr-HR" dirty="0" smtClean="0"/>
              <a:t>nam neke informacije nedostaju od toga će posljedice trpjeti naše učenje i pamćenje.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 smtClean="0"/>
              <a:t>Na percepciju utječu naša</a:t>
            </a:r>
            <a:br>
              <a:rPr lang="hr-HR" dirty="0" smtClean="0"/>
            </a:br>
            <a:r>
              <a:rPr lang="hr-HR" dirty="0" smtClean="0"/>
              <a:t> iskustva i emocije.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PROMJENE U PERCEPCIJI:</a:t>
            </a:r>
          </a:p>
          <a:p>
            <a:pPr>
              <a:buFontTx/>
              <a:buChar char="-"/>
            </a:pPr>
            <a:r>
              <a:rPr lang="hr-HR" dirty="0" smtClean="0"/>
              <a:t>zanemarivanje neke informacije</a:t>
            </a:r>
          </a:p>
          <a:p>
            <a:pPr>
              <a:buFontTx/>
              <a:buChar char="-"/>
            </a:pPr>
            <a:r>
              <a:rPr lang="hr-HR" dirty="0" smtClean="0"/>
              <a:t>dodavanje informacije koja ne postoji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Ovisno o kontekstu, takvu informaciju možemo</a:t>
            </a:r>
          </a:p>
          <a:p>
            <a:pPr>
              <a:buNone/>
            </a:pPr>
            <a:r>
              <a:rPr lang="hr-HR" dirty="0" smtClean="0"/>
              <a:t>pogrešno protumačiti.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PRIMJER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“Zamislite da ste se s posla ranije vratili kući i da ste pred kućom zatekli parkiran crveni sportski automobil. Pogledate kroz prozor što se događa i tada vidite svoju suprugu kako se baca u naručje čovjeku koji joj je upravo dao buket cvijeća.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..počinjete stvarati zaključke na temelju nepotpunih informacija</a:t>
            </a:r>
            <a:r>
              <a:rPr lang="hr-HR" dirty="0" smtClean="0"/>
              <a:t>. Kako vam rastu emocije, vaša percepcija potpada pod njihov utjecaj.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800" dirty="0" smtClean="0"/>
              <a:t>VJEROJATNOST DA IZVEDETE POTPUNO POGREŠAN ZAKLJUČAK PRILIČNO JE VISOKA.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Većina bi ljudi ovdje vidjela ženu u naručju ljubavnika.</a:t>
            </a:r>
          </a:p>
          <a:p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No, u stvarnosti...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200" dirty="0" smtClean="0"/>
              <a:t>... on je televizijski voditelj koji je dovezao automobil koji je vaša supruga osvojila u nagradnoj igri. I, naravno, njezina je spontana reakcija da ga zagrli. “</a:t>
            </a:r>
            <a:endParaRPr lang="hr-HR" sz="3200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EMOCIJE, RADNO PAMĆENJE I RJEŠAVANJE PROBLEMA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Radno pamćenje je usko povezano s kratkoročnim pamćenjem i omogućava nam da izvodimo većinu kognitivnih zadataka. 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Ono je prostorno i vremenski ograničeno.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SVE ŠTO OPTEREĆUJE NAŠU RADNU MEMORIJU MOŽE POTENCIJALNO DJELOVATI NA UČINKOVITOST.</a:t>
            </a:r>
            <a:endParaRPr lang="hr-HR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Istraživanja su pokazala: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negativne emocije djeluju na </a:t>
            </a:r>
            <a:r>
              <a:rPr lang="hr-HR" u="sng" dirty="0" smtClean="0">
                <a:solidFill>
                  <a:srgbClr val="FF0000"/>
                </a:solidFill>
              </a:rPr>
              <a:t>baratanje s informacijama</a:t>
            </a:r>
            <a:r>
              <a:rPr lang="hr-HR" u="sng" dirty="0" smtClean="0"/>
              <a:t> </a:t>
            </a:r>
            <a:r>
              <a:rPr lang="hr-HR" dirty="0" smtClean="0"/>
              <a:t>u radnom pamćenju</a:t>
            </a:r>
          </a:p>
          <a:p>
            <a:endParaRPr lang="hr-HR" dirty="0" smtClean="0"/>
          </a:p>
          <a:p>
            <a:r>
              <a:rPr lang="hr-HR" dirty="0" smtClean="0"/>
              <a:t>ispitanici podložni </a:t>
            </a:r>
            <a:r>
              <a:rPr lang="hr-HR" u="sng" dirty="0" smtClean="0">
                <a:solidFill>
                  <a:srgbClr val="FF0000"/>
                </a:solidFill>
              </a:rPr>
              <a:t>stres</a:t>
            </a:r>
            <a:r>
              <a:rPr lang="hr-HR" u="sng" dirty="0" smtClean="0"/>
              <a:t>u</a:t>
            </a:r>
            <a:r>
              <a:rPr lang="hr-HR" dirty="0" smtClean="0"/>
              <a:t> riješili su znatno manje aritmetičkih zadataka </a:t>
            </a:r>
            <a:r>
              <a:rPr lang="hr-HR" u="sng" dirty="0" smtClean="0">
                <a:solidFill>
                  <a:srgbClr val="FF0000"/>
                </a:solidFill>
              </a:rPr>
              <a:t>pod vremenskim pritiskom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učenici koji </a:t>
            </a:r>
            <a:r>
              <a:rPr lang="hr-HR" u="sng" dirty="0" smtClean="0"/>
              <a:t>se </a:t>
            </a:r>
            <a:r>
              <a:rPr lang="hr-HR" u="sng" dirty="0" smtClean="0">
                <a:solidFill>
                  <a:srgbClr val="FF0000"/>
                </a:solidFill>
              </a:rPr>
              <a:t>boje</a:t>
            </a:r>
            <a:r>
              <a:rPr lang="hr-HR" u="sng" dirty="0" smtClean="0"/>
              <a:t> </a:t>
            </a:r>
            <a:r>
              <a:rPr lang="hr-HR" dirty="0" smtClean="0"/>
              <a:t>matematike nemaju razvijenu sposobnost zanemarivanja potencijalnih ometajućih podražaja u okolini</a:t>
            </a:r>
          </a:p>
          <a:p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EMOCIJE, PROSUDBA I ZAKLJUČIVANJE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Negativne emocije imaju </a:t>
            </a:r>
            <a:r>
              <a:rPr lang="hr-HR" u="sng" dirty="0" smtClean="0"/>
              <a:t>ogromnu ulogu </a:t>
            </a:r>
            <a:r>
              <a:rPr lang="hr-HR" dirty="0" smtClean="0"/>
              <a:t>u prosudbi i sposobnosti procjene situacije</a:t>
            </a:r>
          </a:p>
          <a:p>
            <a:endParaRPr lang="hr-HR" dirty="0" smtClean="0"/>
          </a:p>
          <a:p>
            <a:r>
              <a:rPr lang="hr-HR" dirty="0" smtClean="0"/>
              <a:t>Kad naše emocije dosegnu određenu jačinu, znatno se smanjuju naše kognitivne i misaone sposobnosti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r>
              <a:rPr lang="hr-HR" dirty="0" smtClean="0"/>
              <a:t>Jedna talijanska istraživačica zamijetila je da je </a:t>
            </a:r>
            <a:r>
              <a:rPr lang="hr-HR" u="sng" dirty="0" smtClean="0">
                <a:solidFill>
                  <a:srgbClr val="7030A0"/>
                </a:solidFill>
              </a:rPr>
              <a:t>ZABRINUTOST </a:t>
            </a:r>
            <a:r>
              <a:rPr lang="hr-HR" dirty="0" smtClean="0"/>
              <a:t>emocionalna komponenta koja najviše ometa akademske ishode.</a:t>
            </a:r>
          </a:p>
          <a:p>
            <a:r>
              <a:rPr lang="hr-HR" dirty="0" smtClean="0"/>
              <a:t>Znanstveno je dokazano i da </a:t>
            </a:r>
            <a:r>
              <a:rPr lang="hr-HR" u="sng" dirty="0" smtClean="0">
                <a:solidFill>
                  <a:srgbClr val="7030A0"/>
                </a:solidFill>
              </a:rPr>
              <a:t>STRES</a:t>
            </a:r>
            <a:r>
              <a:rPr lang="hr-HR" dirty="0" smtClean="0"/>
              <a:t> djeluje na učenje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JAKE NEGATIVNE EMOCIJE</a:t>
            </a:r>
            <a:r>
              <a:rPr lang="hr-HR" dirty="0" smtClean="0"/>
              <a:t>, NE SAMO ŠTO </a:t>
            </a:r>
            <a:r>
              <a:rPr lang="hr-HR" u="sng" dirty="0" smtClean="0"/>
              <a:t>MOGU PROMIJENITI PROCES UČENJA</a:t>
            </a:r>
            <a:r>
              <a:rPr lang="hr-HR" dirty="0" smtClean="0"/>
              <a:t>, VEĆ MOGU DOVESTI DO </a:t>
            </a:r>
            <a:r>
              <a:rPr lang="hr-HR" u="sng" dirty="0" smtClean="0"/>
              <a:t>RAZARANJA DIJELOVA MOZGA </a:t>
            </a:r>
            <a:r>
              <a:rPr lang="hr-HR" dirty="0" smtClean="0"/>
              <a:t>KOJI SE NALAZE U PODLOZI PROCESA UČENJA.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dirty="0" smtClean="0"/>
              <a:t>Svaki </a:t>
            </a:r>
            <a:r>
              <a:rPr lang="hr-HR" dirty="0" smtClean="0">
                <a:solidFill>
                  <a:srgbClr val="7030A0"/>
                </a:solidFill>
              </a:rPr>
              <a:t>emocionalno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obojen događaj je jače usječen u naše pamćenje</a:t>
            </a:r>
            <a:r>
              <a:rPr lang="hr-HR" sz="4900" dirty="0" smtClean="0"/>
              <a:t>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Kad dozovemo iz pamćenja sjećanja 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(prvi poljubac, prvi dan škole, smrt drage osobe, rođenje djeteta...) činjenica je da su ti događaji ispunjeni emocijama i zato ih pamtimo.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200" dirty="0" smtClean="0"/>
              <a:t>Dokazano je da emocionalni sustav ima moć nad mozgovnim mogućnostima i da je mnogo lakše emocijama kontrolirati misli , nego obrnuto.</a:t>
            </a:r>
            <a:endParaRPr lang="hr-HR" sz="3200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hr-HR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400" dirty="0" smtClean="0">
                <a:latin typeface="Calibri" pitchFamily="34" charset="0"/>
                <a:cs typeface="Calibri" pitchFamily="34" charset="0"/>
              </a:rPr>
              <a:t>Negativne emocije odgovorne su za mnoge teškoće povezane s učenjem</a:t>
            </a:r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Upravo </a:t>
            </a:r>
            <a:r>
              <a:rPr lang="hr-HR" sz="3200" dirty="0" smtClean="0">
                <a:solidFill>
                  <a:srgbClr val="7030A0"/>
                </a:solidFill>
              </a:rPr>
              <a:t>pozadinske emocije </a:t>
            </a:r>
            <a:r>
              <a:rPr lang="hr-HR" sz="3200" dirty="0" smtClean="0"/>
              <a:t>su najviše prisutne jer mogu </a:t>
            </a:r>
            <a:r>
              <a:rPr lang="hr-HR" sz="3200" u="sng" dirty="0" smtClean="0"/>
              <a:t>trajati znatno duže </a:t>
            </a:r>
            <a:r>
              <a:rPr lang="hr-HR" sz="3200" dirty="0" smtClean="0"/>
              <a:t>i mogu izazvati </a:t>
            </a:r>
            <a:r>
              <a:rPr lang="hr-HR" sz="3200" u="sng" dirty="0" smtClean="0"/>
              <a:t>veću štetu</a:t>
            </a:r>
            <a:r>
              <a:rPr lang="hr-HR" sz="3200" dirty="0" smtClean="0"/>
              <a:t> u usporedbi s primarnim.</a:t>
            </a:r>
            <a:br>
              <a:rPr lang="hr-HR" sz="3200" dirty="0" smtClean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Poznato je da smetnje raspoloženja (potištenost, tjeskoba...) mogu imati ozbiljnih </a:t>
            </a:r>
            <a:r>
              <a:rPr lang="hr-HR" u="sng" dirty="0" smtClean="0"/>
              <a:t>posljedica za zdravlje </a:t>
            </a:r>
            <a:r>
              <a:rPr lang="hr-HR" dirty="0" smtClean="0"/>
              <a:t>uništavajući imunološki sustav i stvarajući oštećenja u kardiovaskularnom sustavu i u želucu.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alibri" pitchFamily="34" charset="0"/>
                <a:cs typeface="Calibri" pitchFamily="34" charset="0"/>
              </a:rPr>
              <a:t>Ako učenicima ne pružimo </a:t>
            </a:r>
            <a:r>
              <a:rPr lang="hr-HR" sz="40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minimalnu emocionalnu podršku </a:t>
            </a:r>
            <a:r>
              <a:rPr lang="hr-HR" sz="4000" dirty="0" smtClean="0">
                <a:latin typeface="Calibri" pitchFamily="34" charset="0"/>
                <a:cs typeface="Calibri" pitchFamily="34" charset="0"/>
              </a:rPr>
              <a:t>kako bi se nosili sa školskim obavezama i ispitima, negativne emocije će ostaviti trag u mozgu i djelovati na njihove intelektualne, socijalne i tehničke kapacitete.</a:t>
            </a:r>
            <a:endParaRPr lang="hr-HR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EMOCIONALNA PEDAGOGIJA </a:t>
            </a:r>
            <a:r>
              <a:rPr lang="hr-HR" sz="3600" dirty="0" smtClean="0">
                <a:latin typeface="Calibri" pitchFamily="34" charset="0"/>
                <a:cs typeface="Calibri" pitchFamily="34" charset="0"/>
              </a:rPr>
              <a:t>– uči kako poticati pozitivne pozadinske emocije u odnosu na ono što se uči (5. poglavlje)</a:t>
            </a:r>
            <a:endParaRPr lang="hr-HR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Hvala na pažnji !</a:t>
            </a:r>
            <a:endParaRPr lang="hr-HR" sz="6600" dirty="0"/>
          </a:p>
        </p:txBody>
      </p:sp>
      <p:pic>
        <p:nvPicPr>
          <p:cNvPr id="1026" name="Picture 2" descr="C:\Users\Jelena\Desktop\BALTAZAR\DSC0589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9000" contrast="26000"/>
          </a:blip>
          <a:srcRect r="1329" b="2953"/>
          <a:stretch>
            <a:fillRect/>
          </a:stretch>
        </p:blipFill>
        <p:spPr bwMode="auto">
          <a:xfrm>
            <a:off x="1428728" y="1714488"/>
            <a:ext cx="5954450" cy="43923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pic>
        <p:nvPicPr>
          <p:cNvPr id="4" name="Picture 1" descr="C:\Users\Jelena\Desktop\ZA WEB\ČUDESNA ŠUMA\DSC0586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086000"/>
            <a:ext cx="3672787" cy="27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>
                <a:solidFill>
                  <a:srgbClr val="7030A0"/>
                </a:solidFill>
              </a:rPr>
              <a:t>EMOCIJE </a:t>
            </a:r>
            <a:r>
              <a:rPr lang="hr-HR" sz="4000" u="sng" dirty="0" smtClean="0">
                <a:solidFill>
                  <a:srgbClr val="7030A0"/>
                </a:solidFill>
              </a:rPr>
              <a:t>NE POJAČAVAJU </a:t>
            </a:r>
            <a:r>
              <a:rPr lang="hr-HR" sz="4000" dirty="0" smtClean="0">
                <a:solidFill>
                  <a:srgbClr val="7030A0"/>
                </a:solidFill>
              </a:rPr>
              <a:t>NAŠE PAMĆENJE </a:t>
            </a:r>
            <a:r>
              <a:rPr lang="hr-HR" sz="4000" u="sng" dirty="0" smtClean="0">
                <a:solidFill>
                  <a:srgbClr val="7030A0"/>
                </a:solidFill>
              </a:rPr>
              <a:t>U SVIM </a:t>
            </a:r>
            <a:r>
              <a:rPr lang="hr-HR" sz="4000" u="sng" dirty="0" smtClean="0">
                <a:solidFill>
                  <a:srgbClr val="7030A0"/>
                </a:solidFill>
              </a:rPr>
              <a:t>SITUACIJAMA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U </a:t>
            </a:r>
            <a:r>
              <a:rPr lang="hr-HR" dirty="0" smtClean="0"/>
              <a:t>slučaju stresa, emocionalne reakcije povezane s njim mogu potisnuti sjećanje.</a:t>
            </a:r>
          </a:p>
          <a:p>
            <a:pPr>
              <a:buNone/>
            </a:pPr>
            <a:endParaRPr lang="hr-HR" dirty="0" smtClean="0"/>
          </a:p>
          <a:p>
            <a:pPr algn="ctr">
              <a:lnSpc>
                <a:spcPct val="150000"/>
              </a:lnSpc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EMOCIJE MOGU IMATI </a:t>
            </a:r>
            <a:r>
              <a:rPr lang="hr-HR" sz="3200" u="sng" dirty="0" smtClean="0">
                <a:latin typeface="Arial" pitchFamily="34" charset="0"/>
                <a:cs typeface="Arial" pitchFamily="34" charset="0"/>
              </a:rPr>
              <a:t>POJAČAVAJUĆI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ILI </a:t>
            </a:r>
            <a:r>
              <a:rPr lang="hr-HR" sz="3200" u="sng" dirty="0" smtClean="0">
                <a:latin typeface="Arial" pitchFamily="34" charset="0"/>
                <a:cs typeface="Arial" pitchFamily="34" charset="0"/>
              </a:rPr>
              <a:t>SMANJUJUĆI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UTJECAJ NA PAMĆENJE I UČENJE.</a:t>
            </a:r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UČINCI POZITIVNIH I NEGATIVNIH EMOCIJA NA ŠKOLSKE ISHODE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00172"/>
          <a:ext cx="8229600" cy="5138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NEGATIVNE EMOCIJE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POZITIVNE EMOCIJE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blokiranje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motiviranost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odustajanje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interes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izostanci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uključenost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gubitak vremena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ustrajnost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sabotaža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suradnja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odugovlačenje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fleksibilnost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otpor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otvorenost uma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loša komunikacija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suosjećanje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sukobi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prihvaćanje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nedostatak suradnje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kreativnost</a:t>
                      </a:r>
                      <a:endParaRPr lang="hr-HR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r>
                        <a:rPr lang="hr-HR" dirty="0" smtClean="0"/>
                        <a:t>nesigurnost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sklad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POZADINSKE EMOCIJE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PAŽNJA</a:t>
            </a:r>
          </a:p>
          <a:p>
            <a:r>
              <a:rPr lang="hr-HR" dirty="0" smtClean="0"/>
              <a:t>PERCEPCIJA</a:t>
            </a:r>
          </a:p>
          <a:p>
            <a:r>
              <a:rPr lang="hr-HR" dirty="0" smtClean="0"/>
              <a:t>PROSUDBA</a:t>
            </a:r>
          </a:p>
          <a:p>
            <a:r>
              <a:rPr lang="hr-HR" dirty="0" smtClean="0"/>
              <a:t>PAMĆENJE</a:t>
            </a:r>
          </a:p>
          <a:p>
            <a:endParaRPr lang="hr-HR" dirty="0" smtClean="0"/>
          </a:p>
          <a:p>
            <a:r>
              <a:rPr lang="hr-HR" dirty="0" smtClean="0"/>
              <a:t>IMAJU MNOGO </a:t>
            </a:r>
            <a:r>
              <a:rPr lang="hr-HR" u="sng" dirty="0" smtClean="0"/>
              <a:t>VEĆI UČINAK </a:t>
            </a:r>
            <a:r>
              <a:rPr lang="hr-HR" dirty="0" smtClean="0"/>
              <a:t>NA KOGNITIVNE I INTELEKTUALNE PROCESE OD TEMELJNIH EMOCIJA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EMOCIJE I PAŽNJA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Pažnja je prva karika u procesu učenja i najosjetljivija na vanjske podražaje.</a:t>
            </a:r>
          </a:p>
          <a:p>
            <a:endParaRPr lang="hr-HR" dirty="0" smtClean="0"/>
          </a:p>
          <a:p>
            <a:r>
              <a:rPr lang="hr-HR" dirty="0" smtClean="0"/>
              <a:t>Emocije djeluju na mehanizme pažnje.</a:t>
            </a:r>
          </a:p>
          <a:p>
            <a:endParaRPr lang="hr-HR" dirty="0" smtClean="0"/>
          </a:p>
          <a:p>
            <a:r>
              <a:rPr lang="hr-HR" dirty="0" smtClean="0"/>
              <a:t>Elementi koji imaju negativan naboj mogu privući našu pažnju.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7370"/>
          </a:xfrm>
        </p:spPr>
        <p:txBody>
          <a:bodyPr>
            <a:normAutofit/>
          </a:bodyPr>
          <a:lstStyle/>
          <a:p>
            <a:r>
              <a:rPr lang="hr-HR" dirty="0" smtClean="0"/>
              <a:t>Gotovo smo biološki programirani da brže otkrivamo negativno, nego pozitivno.</a:t>
            </a:r>
          </a:p>
          <a:p>
            <a:r>
              <a:rPr lang="hr-HR" dirty="0" smtClean="0"/>
              <a:t>Osim toga kad vidimo agresivno lice, otkucaji srca se ubrzavaju, mišići su se napeli... tijelo se aktiviralo i pripremilo za potencijalnog napadača.</a:t>
            </a:r>
          </a:p>
          <a:p>
            <a:r>
              <a:rPr lang="hr-HR" dirty="0" smtClean="0"/>
              <a:t>Sve su te reakcije nesvjesne , događaju se spontano, vrlo brzo i refleksno.</a:t>
            </a:r>
          </a:p>
          <a:p>
            <a:r>
              <a:rPr lang="hr-HR" dirty="0" smtClean="0"/>
              <a:t>Zanimljivo je da ako ste osoba koja ima težak život vrijeme otkrivanja prijetećeg lica bit će još kraće, a fiziološke reakcije snažnije.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800600"/>
            <a:ext cx="6778654" cy="566738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ŠEST PRIMARNIH EMOCIJA </a:t>
            </a:r>
            <a:endParaRPr lang="hr-HR" dirty="0"/>
          </a:p>
        </p:txBody>
      </p:sp>
      <p:pic>
        <p:nvPicPr>
          <p:cNvPr id="4" name="Picture 4" descr="lic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41" b="7441"/>
          <a:stretch>
            <a:fillRect/>
          </a:stretch>
        </p:blipFill>
        <p:spPr bwMode="auto">
          <a:xfrm>
            <a:off x="571472" y="642918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6088443" y="1785926"/>
            <a:ext cx="2590800" cy="4004871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/>
              <a:t>U PROSJEKU DULJE ĆETE PROMATRATI LICA S NEGATIVNIM EMOCIJAMA, NEGO ONA S POZITIVNIM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Primjena znanstvenih studija o emocijama: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Kada autor stane pred auditorij koji ne poznaje, promatrajući izraze lica otkrije potencijalno opasne i neugodne studente te se priprema za situaciju u kojoj će ih možda morati “pripitomiti” kako ga ne bi ometali prilikom predavanje. </a:t>
            </a:r>
          </a:p>
          <a:p>
            <a:r>
              <a:rPr lang="hr-HR" dirty="0" smtClean="0"/>
              <a:t>Pokušava se, u pauzi,s njima upoznati, sprijateljiti i većina studenata vidi predavača u boljem svjetlu, a i on je promijenio stav prema njima.</a:t>
            </a:r>
          </a:p>
          <a:p>
            <a:r>
              <a:rPr lang="hr-HR" dirty="0" smtClean="0"/>
              <a:t>Studenti koji se smješkaju djeluju na predavača pozitivno i on se u početku predavanja oslanja na njih.</a:t>
            </a:r>
            <a:endParaRPr lang="hr-HR" dirty="0"/>
          </a:p>
        </p:txBody>
      </p:sp>
    </p:spTree>
  </p:cSld>
  <p:clrMapOvr>
    <a:masterClrMapping/>
  </p:clrMapOvr>
  <p:transition advTm="3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B050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930</Words>
  <Application>Microsoft Office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EMOCIJE I NJIHOV UČINAK NA UČENJE I ŠKOLSKE ISHODE</vt:lpstr>
      <vt:lpstr> Svaki emocionalno obojen događaj je jače usječen u naše pamćenje. </vt:lpstr>
      <vt:lpstr> EMOCIJE NE POJAČAVAJU NAŠE PAMĆENJE U SVIM SITUACIJAMA </vt:lpstr>
      <vt:lpstr>UČINCI POZITIVNIH I NEGATIVNIH EMOCIJA NA ŠKOLSKE ISHODE</vt:lpstr>
      <vt:lpstr>POZADINSKE EMOCIJE</vt:lpstr>
      <vt:lpstr>EMOCIJE I PAŽNJA</vt:lpstr>
      <vt:lpstr>Slide 7</vt:lpstr>
      <vt:lpstr>ŠEST PRIMARNIH EMOCIJA </vt:lpstr>
      <vt:lpstr>Primjena znanstvenih studija o emocijama:</vt:lpstr>
      <vt:lpstr>VEZA IZMEĐU EMOCIJA I UČENJA JE OČITA.</vt:lpstr>
      <vt:lpstr>EMOCIJE I PERCEPCIJA</vt:lpstr>
      <vt:lpstr>Na percepciju utječu naša  iskustva i emocije.</vt:lpstr>
      <vt:lpstr>PRIMJER </vt:lpstr>
      <vt:lpstr>No, u stvarnosti...</vt:lpstr>
      <vt:lpstr>Slide 15</vt:lpstr>
      <vt:lpstr>EMOCIJE, RADNO PAMĆENJE I RJEŠAVANJE PROBLEMA</vt:lpstr>
      <vt:lpstr>Istraživanja su pokazala:</vt:lpstr>
      <vt:lpstr>EMOCIJE, PROSUDBA I ZAKLJUČIVANJE</vt:lpstr>
      <vt:lpstr>Slide 19</vt:lpstr>
      <vt:lpstr>Slide 20</vt:lpstr>
      <vt:lpstr>ZAKLJUČAK</vt:lpstr>
      <vt:lpstr>Upravo pozadinske emocije su najviše prisutne jer mogu trajati znatno duže i mogu izazvati veću štetu u usporedbi s primarnim. </vt:lpstr>
      <vt:lpstr>Slide 23</vt:lpstr>
      <vt:lpstr>Slide 24</vt:lpstr>
      <vt:lpstr>Hvala na pažnji !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EMOCIJE I NJIHOV UČINAK NA UČENJE I ŠKOLSKE ISHODE</dc:title>
  <dc:creator>Jelena</dc:creator>
  <cp:lastModifiedBy>Jelena</cp:lastModifiedBy>
  <cp:revision>33</cp:revision>
  <dcterms:created xsi:type="dcterms:W3CDTF">2013-12-29T19:27:35Z</dcterms:created>
  <dcterms:modified xsi:type="dcterms:W3CDTF">2014-03-05T19:45:11Z</dcterms:modified>
</cp:coreProperties>
</file>